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8"/>
  </p:notesMasterIdLst>
  <p:sldIdLst>
    <p:sldId id="333" r:id="rId2"/>
    <p:sldId id="256" r:id="rId3"/>
    <p:sldId id="266" r:id="rId4"/>
    <p:sldId id="267" r:id="rId5"/>
    <p:sldId id="268" r:id="rId6"/>
    <p:sldId id="308" r:id="rId7"/>
    <p:sldId id="269" r:id="rId8"/>
    <p:sldId id="280" r:id="rId9"/>
    <p:sldId id="281" r:id="rId10"/>
    <p:sldId id="270" r:id="rId11"/>
    <p:sldId id="271" r:id="rId12"/>
    <p:sldId id="309" r:id="rId13"/>
    <p:sldId id="264" r:id="rId14"/>
    <p:sldId id="287" r:id="rId15"/>
    <p:sldId id="316" r:id="rId16"/>
    <p:sldId id="303" r:id="rId17"/>
    <p:sldId id="288" r:id="rId18"/>
    <p:sldId id="314" r:id="rId19"/>
    <p:sldId id="313" r:id="rId20"/>
    <p:sldId id="310" r:id="rId21"/>
    <p:sldId id="311" r:id="rId22"/>
    <p:sldId id="332" r:id="rId23"/>
    <p:sldId id="317" r:id="rId24"/>
    <p:sldId id="318" r:id="rId25"/>
    <p:sldId id="334" r:id="rId26"/>
    <p:sldId id="324" r:id="rId27"/>
    <p:sldId id="292" r:id="rId28"/>
    <p:sldId id="290" r:id="rId29"/>
    <p:sldId id="275" r:id="rId30"/>
    <p:sldId id="289" r:id="rId31"/>
    <p:sldId id="325" r:id="rId32"/>
    <p:sldId id="272" r:id="rId33"/>
    <p:sldId id="326" r:id="rId34"/>
    <p:sldId id="286" r:id="rId35"/>
    <p:sldId id="304" r:id="rId36"/>
    <p:sldId id="327" r:id="rId37"/>
    <p:sldId id="328" r:id="rId38"/>
    <p:sldId id="321" r:id="rId39"/>
    <p:sldId id="323" r:id="rId40"/>
    <p:sldId id="331" r:id="rId41"/>
    <p:sldId id="335" r:id="rId42"/>
    <p:sldId id="302" r:id="rId43"/>
    <p:sldId id="284" r:id="rId44"/>
    <p:sldId id="283" r:id="rId45"/>
    <p:sldId id="294" r:id="rId46"/>
    <p:sldId id="329" r:id="rId47"/>
    <p:sldId id="274" r:id="rId48"/>
    <p:sldId id="300" r:id="rId49"/>
    <p:sldId id="297" r:id="rId50"/>
    <p:sldId id="295" r:id="rId51"/>
    <p:sldId id="298" r:id="rId52"/>
    <p:sldId id="299" r:id="rId53"/>
    <p:sldId id="322" r:id="rId54"/>
    <p:sldId id="330" r:id="rId55"/>
    <p:sldId id="305" r:id="rId56"/>
    <p:sldId id="336"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8D8D8"/>
    <a:srgbClr val="E10A1D"/>
    <a:srgbClr val="FFFFFF"/>
    <a:srgbClr val="767676"/>
    <a:srgbClr val="58595B"/>
    <a:srgbClr val="2B303B"/>
    <a:srgbClr val="000000"/>
    <a:srgbClr val="F6F6F6"/>
    <a:srgbClr val="890713"/>
    <a:srgbClr val="B007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304"/>
    <p:restoredTop sz="96132"/>
  </p:normalViewPr>
  <p:slideViewPr>
    <p:cSldViewPr snapToGrid="0">
      <p:cViewPr varScale="1">
        <p:scale>
          <a:sx n="117" d="100"/>
          <a:sy n="117" d="100"/>
        </p:scale>
        <p:origin x="85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040BC2-E684-CC43-A9D3-096B4C5C17B8}" type="datetimeFigureOut">
              <a:t>6/29/25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EBF373-884D-7348-8608-84ADC1FDB4FE}" type="slidenum">
              <a:t>‹#›</a:t>
            </a:fld>
            <a:endParaRPr lang="en-GB"/>
          </a:p>
        </p:txBody>
      </p:sp>
    </p:spTree>
    <p:extLst>
      <p:ext uri="{BB962C8B-B14F-4D97-AF65-F5344CB8AC3E}">
        <p14:creationId xmlns:p14="http://schemas.microsoft.com/office/powerpoint/2010/main" val="3216296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F8EBF373-884D-7348-8608-84ADC1FDB4FE}" type="slidenum">
              <a:t>28</a:t>
            </a:fld>
            <a:endParaRPr lang="en-GB"/>
          </a:p>
        </p:txBody>
      </p:sp>
    </p:spTree>
    <p:extLst>
      <p:ext uri="{BB962C8B-B14F-4D97-AF65-F5344CB8AC3E}">
        <p14:creationId xmlns:p14="http://schemas.microsoft.com/office/powerpoint/2010/main" val="3006288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0A3D4D5-BFCC-B7ED-3BBB-337406688FD1}"/>
              </a:ext>
            </a:extLst>
          </p:cNvPr>
          <p:cNvSpPr/>
          <p:nvPr userDrawn="1"/>
        </p:nvSpPr>
        <p:spPr>
          <a:xfrm>
            <a:off x="0" y="1"/>
            <a:ext cx="12192000" cy="4430486"/>
          </a:xfrm>
          <a:prstGeom prst="rect">
            <a:avLst/>
          </a:prstGeom>
          <a:solidFill>
            <a:srgbClr val="F6F6F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 name="Straight Connector 3">
            <a:extLst>
              <a:ext uri="{FF2B5EF4-FFF2-40B4-BE49-F238E27FC236}">
                <a16:creationId xmlns:a16="http://schemas.microsoft.com/office/drawing/2014/main" id="{6C845927-AFE1-0633-9AFE-4A6E813A3EC9}"/>
              </a:ext>
            </a:extLst>
          </p:cNvPr>
          <p:cNvCxnSpPr>
            <a:cxnSpLocks/>
          </p:cNvCxnSpPr>
          <p:nvPr userDrawn="1"/>
        </p:nvCxnSpPr>
        <p:spPr>
          <a:xfrm>
            <a:off x="-1" y="4430487"/>
            <a:ext cx="12192001" cy="0"/>
          </a:xfrm>
          <a:prstGeom prst="line">
            <a:avLst/>
          </a:prstGeom>
          <a:ln w="38100">
            <a:solidFill>
              <a:srgbClr val="58595B"/>
            </a:solidFill>
          </a:ln>
        </p:spPr>
        <p:style>
          <a:lnRef idx="2">
            <a:schemeClr val="accent1"/>
          </a:lnRef>
          <a:fillRef idx="0">
            <a:schemeClr val="accent1"/>
          </a:fillRef>
          <a:effectRef idx="1">
            <a:schemeClr val="accent1"/>
          </a:effectRef>
          <a:fontRef idx="minor">
            <a:schemeClr val="tx1"/>
          </a:fontRef>
        </p:style>
      </p:cxnSp>
      <p:sp>
        <p:nvSpPr>
          <p:cNvPr id="5" name="Rectangle 4">
            <a:extLst>
              <a:ext uri="{FF2B5EF4-FFF2-40B4-BE49-F238E27FC236}">
                <a16:creationId xmlns:a16="http://schemas.microsoft.com/office/drawing/2014/main" id="{21748DD6-255E-35DF-4519-6710D90E81E2}"/>
              </a:ext>
            </a:extLst>
          </p:cNvPr>
          <p:cNvSpPr/>
          <p:nvPr userDrawn="1"/>
        </p:nvSpPr>
        <p:spPr>
          <a:xfrm>
            <a:off x="1676400" y="1525795"/>
            <a:ext cx="1660140" cy="1660140"/>
          </a:xfrm>
          <a:prstGeom prst="rect">
            <a:avLst/>
          </a:prstGeom>
          <a:solidFill>
            <a:srgbClr val="EB0A1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5">
            <a:extLst>
              <a:ext uri="{FF2B5EF4-FFF2-40B4-BE49-F238E27FC236}">
                <a16:creationId xmlns:a16="http://schemas.microsoft.com/office/drawing/2014/main" id="{EB02765C-1C88-5B67-4479-519C0C2ED9DD}"/>
              </a:ext>
            </a:extLst>
          </p:cNvPr>
          <p:cNvSpPr>
            <a:spLocks noGrp="1"/>
          </p:cNvSpPr>
          <p:nvPr>
            <p:ph type="title"/>
          </p:nvPr>
        </p:nvSpPr>
        <p:spPr>
          <a:xfrm>
            <a:off x="3766457" y="2144490"/>
            <a:ext cx="7756139" cy="1041443"/>
          </a:xfrm>
          <a:prstGeom prst="rect">
            <a:avLst/>
          </a:prstGeom>
        </p:spPr>
        <p:txBody>
          <a:bodyPr vert="horz" lIns="91440" tIns="45720" rIns="91440" bIns="45720" rtlCol="0" anchor="ctr">
            <a:normAutofit/>
          </a:bodyPr>
          <a:lstStyle/>
          <a:p>
            <a:r>
              <a:rPr lang="en-GB"/>
              <a:t>Click to edit Master title style</a:t>
            </a:r>
          </a:p>
        </p:txBody>
      </p:sp>
    </p:spTree>
    <p:extLst>
      <p:ext uri="{BB962C8B-B14F-4D97-AF65-F5344CB8AC3E}">
        <p14:creationId xmlns:p14="http://schemas.microsoft.com/office/powerpoint/2010/main" val="1604769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3E1D01-1256-9D15-6E93-9F0D3DAEF14C}"/>
              </a:ext>
            </a:extLst>
          </p:cNvPr>
          <p:cNvSpPr>
            <a:spLocks noGrp="1"/>
          </p:cNvSpPr>
          <p:nvPr>
            <p:ph idx="1"/>
          </p:nvPr>
        </p:nvSpPr>
        <p:spPr>
          <a:xfrm>
            <a:off x="484094" y="1438835"/>
            <a:ext cx="11214848" cy="4548308"/>
          </a:xfrm>
        </p:spPr>
        <p:txBody>
          <a:bodyPr>
            <a:noAutofit/>
          </a:bodyPr>
          <a:lstStyle>
            <a:lvl1pPr>
              <a:lnSpc>
                <a:spcPts val="1800"/>
              </a:lnSpc>
              <a:spcAft>
                <a:spcPts val="600"/>
              </a:spcAft>
              <a:defRPr>
                <a:latin typeface="Segoe UI" panose="020B0502040204020203" pitchFamily="34" charset="0"/>
                <a:cs typeface="Segoe UI" panose="020B0502040204020203" pitchFamily="34" charset="0"/>
              </a:defRPr>
            </a:lvl1pPr>
            <a:lvl2pPr>
              <a:lnSpc>
                <a:spcPts val="1800"/>
              </a:lnSpc>
              <a:spcAft>
                <a:spcPts val="600"/>
              </a:spcAft>
              <a:defRPr>
                <a:latin typeface="Segoe UI" panose="020B0502040204020203" pitchFamily="34" charset="0"/>
                <a:cs typeface="Segoe UI" panose="020B0502040204020203" pitchFamily="34" charset="0"/>
              </a:defRPr>
            </a:lvl2pPr>
            <a:lvl3pPr>
              <a:lnSpc>
                <a:spcPts val="1800"/>
              </a:lnSpc>
              <a:spcAft>
                <a:spcPts val="600"/>
              </a:spcAft>
              <a:defRPr>
                <a:latin typeface="Segoe UI" panose="020B0502040204020203" pitchFamily="34" charset="0"/>
                <a:cs typeface="Segoe UI" panose="020B0502040204020203" pitchFamily="34" charset="0"/>
              </a:defRPr>
            </a:lvl3pPr>
            <a:lvl4pPr>
              <a:lnSpc>
                <a:spcPts val="1800"/>
              </a:lnSpc>
              <a:spcAft>
                <a:spcPts val="600"/>
              </a:spcAft>
              <a:defRPr>
                <a:latin typeface="Segoe UI" panose="020B0502040204020203" pitchFamily="34" charset="0"/>
                <a:cs typeface="Segoe UI" panose="020B0502040204020203" pitchFamily="34" charset="0"/>
              </a:defRPr>
            </a:lvl4pPr>
            <a:lvl5pPr>
              <a:lnSpc>
                <a:spcPts val="1800"/>
              </a:lnSpc>
              <a:spcAft>
                <a:spcPts val="600"/>
              </a:spcAft>
              <a:defRPr>
                <a:latin typeface="Segoe UI" panose="020B0502040204020203" pitchFamily="34" charset="0"/>
                <a:cs typeface="Segoe UI" panose="020B050204020402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2" name="Rectangle 1">
            <a:extLst>
              <a:ext uri="{FF2B5EF4-FFF2-40B4-BE49-F238E27FC236}">
                <a16:creationId xmlns:a16="http://schemas.microsoft.com/office/drawing/2014/main" id="{32B815DF-D82F-A1C9-B2E4-F282066E5BD1}"/>
              </a:ext>
            </a:extLst>
          </p:cNvPr>
          <p:cNvSpPr/>
          <p:nvPr userDrawn="1"/>
        </p:nvSpPr>
        <p:spPr>
          <a:xfrm>
            <a:off x="0" y="-1"/>
            <a:ext cx="12192000" cy="1122743"/>
          </a:xfrm>
          <a:prstGeom prst="rect">
            <a:avLst/>
          </a:prstGeom>
          <a:solidFill>
            <a:srgbClr val="F6F6F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 name="Straight Connector 3">
            <a:extLst>
              <a:ext uri="{FF2B5EF4-FFF2-40B4-BE49-F238E27FC236}">
                <a16:creationId xmlns:a16="http://schemas.microsoft.com/office/drawing/2014/main" id="{F27AF258-F6D6-8938-299E-A881845DEBD2}"/>
              </a:ext>
            </a:extLst>
          </p:cNvPr>
          <p:cNvCxnSpPr>
            <a:cxnSpLocks/>
          </p:cNvCxnSpPr>
          <p:nvPr userDrawn="1"/>
        </p:nvCxnSpPr>
        <p:spPr>
          <a:xfrm>
            <a:off x="-1" y="1122744"/>
            <a:ext cx="12192001" cy="0"/>
          </a:xfrm>
          <a:prstGeom prst="line">
            <a:avLst/>
          </a:prstGeom>
          <a:ln w="38100">
            <a:solidFill>
              <a:srgbClr val="58595B"/>
            </a:solidFill>
          </a:ln>
        </p:spPr>
        <p:style>
          <a:lnRef idx="2">
            <a:schemeClr val="accent1"/>
          </a:lnRef>
          <a:fillRef idx="0">
            <a:schemeClr val="accent1"/>
          </a:fillRef>
          <a:effectRef idx="1">
            <a:schemeClr val="accent1"/>
          </a:effectRef>
          <a:fontRef idx="minor">
            <a:schemeClr val="tx1"/>
          </a:fontRef>
        </p:style>
      </p:cxnSp>
      <p:sp>
        <p:nvSpPr>
          <p:cNvPr id="5" name="Rectangle 4">
            <a:extLst>
              <a:ext uri="{FF2B5EF4-FFF2-40B4-BE49-F238E27FC236}">
                <a16:creationId xmlns:a16="http://schemas.microsoft.com/office/drawing/2014/main" id="{F7EC72D7-E624-CF85-4213-EBD09D69C9A3}"/>
              </a:ext>
            </a:extLst>
          </p:cNvPr>
          <p:cNvSpPr/>
          <p:nvPr userDrawn="1"/>
        </p:nvSpPr>
        <p:spPr>
          <a:xfrm>
            <a:off x="370389" y="243068"/>
            <a:ext cx="636608" cy="636608"/>
          </a:xfrm>
          <a:prstGeom prst="rect">
            <a:avLst/>
          </a:prstGeom>
          <a:solidFill>
            <a:srgbClr val="EB0A1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5">
            <a:extLst>
              <a:ext uri="{FF2B5EF4-FFF2-40B4-BE49-F238E27FC236}">
                <a16:creationId xmlns:a16="http://schemas.microsoft.com/office/drawing/2014/main" id="{8617B92C-0FB5-2D8C-1A85-C7A5EC83059A}"/>
              </a:ext>
            </a:extLst>
          </p:cNvPr>
          <p:cNvSpPr>
            <a:spLocks noGrp="1"/>
          </p:cNvSpPr>
          <p:nvPr>
            <p:ph type="title"/>
          </p:nvPr>
        </p:nvSpPr>
        <p:spPr>
          <a:xfrm>
            <a:off x="1360713" y="243067"/>
            <a:ext cx="10161883" cy="636608"/>
          </a:xfrm>
          <a:prstGeom prst="rect">
            <a:avLst/>
          </a:prstGeom>
        </p:spPr>
        <p:txBody>
          <a:bodyPr vert="horz" lIns="91440" tIns="45720" rIns="91440" bIns="45720" rtlCol="0" anchor="ctr">
            <a:normAutofit/>
          </a:bodyPr>
          <a:lstStyle/>
          <a:p>
            <a:r>
              <a:rPr lang="en-GB"/>
              <a:t>Click to edit Master title style</a:t>
            </a:r>
          </a:p>
        </p:txBody>
      </p:sp>
    </p:spTree>
    <p:extLst>
      <p:ext uri="{BB962C8B-B14F-4D97-AF65-F5344CB8AC3E}">
        <p14:creationId xmlns:p14="http://schemas.microsoft.com/office/powerpoint/2010/main" val="194082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3E1D01-1256-9D15-6E93-9F0D3DAEF14C}"/>
              </a:ext>
            </a:extLst>
          </p:cNvPr>
          <p:cNvSpPr>
            <a:spLocks noGrp="1"/>
          </p:cNvSpPr>
          <p:nvPr>
            <p:ph idx="1"/>
          </p:nvPr>
        </p:nvSpPr>
        <p:spPr>
          <a:xfrm>
            <a:off x="484093" y="1438835"/>
            <a:ext cx="5244353" cy="4548308"/>
          </a:xfrm>
        </p:spPr>
        <p:txBody>
          <a:bodyPr>
            <a:noAutofit/>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2" name="Rectangle 1">
            <a:extLst>
              <a:ext uri="{FF2B5EF4-FFF2-40B4-BE49-F238E27FC236}">
                <a16:creationId xmlns:a16="http://schemas.microsoft.com/office/drawing/2014/main" id="{9ED636AF-1627-294E-D9CB-DC0E2F75D14F}"/>
              </a:ext>
            </a:extLst>
          </p:cNvPr>
          <p:cNvSpPr/>
          <p:nvPr userDrawn="1"/>
        </p:nvSpPr>
        <p:spPr>
          <a:xfrm>
            <a:off x="0" y="-1"/>
            <a:ext cx="12192000" cy="1122743"/>
          </a:xfrm>
          <a:prstGeom prst="rect">
            <a:avLst/>
          </a:prstGeom>
          <a:solidFill>
            <a:srgbClr val="F6F6F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 name="Straight Connector 3">
            <a:extLst>
              <a:ext uri="{FF2B5EF4-FFF2-40B4-BE49-F238E27FC236}">
                <a16:creationId xmlns:a16="http://schemas.microsoft.com/office/drawing/2014/main" id="{DDE8BA97-19CC-AB3F-57DC-BCCD6FC06B29}"/>
              </a:ext>
            </a:extLst>
          </p:cNvPr>
          <p:cNvCxnSpPr>
            <a:cxnSpLocks/>
          </p:cNvCxnSpPr>
          <p:nvPr userDrawn="1"/>
        </p:nvCxnSpPr>
        <p:spPr>
          <a:xfrm>
            <a:off x="-1" y="1122744"/>
            <a:ext cx="12192001" cy="0"/>
          </a:xfrm>
          <a:prstGeom prst="line">
            <a:avLst/>
          </a:prstGeom>
          <a:ln w="38100">
            <a:solidFill>
              <a:srgbClr val="58595B"/>
            </a:solidFill>
          </a:ln>
        </p:spPr>
        <p:style>
          <a:lnRef idx="2">
            <a:schemeClr val="accent1"/>
          </a:lnRef>
          <a:fillRef idx="0">
            <a:schemeClr val="accent1"/>
          </a:fillRef>
          <a:effectRef idx="1">
            <a:schemeClr val="accent1"/>
          </a:effectRef>
          <a:fontRef idx="minor">
            <a:schemeClr val="tx1"/>
          </a:fontRef>
        </p:style>
      </p:cxnSp>
      <p:sp>
        <p:nvSpPr>
          <p:cNvPr id="5" name="Rectangle 4">
            <a:extLst>
              <a:ext uri="{FF2B5EF4-FFF2-40B4-BE49-F238E27FC236}">
                <a16:creationId xmlns:a16="http://schemas.microsoft.com/office/drawing/2014/main" id="{7742BF95-42BB-180E-06AA-E4DD991EF4D7}"/>
              </a:ext>
            </a:extLst>
          </p:cNvPr>
          <p:cNvSpPr/>
          <p:nvPr userDrawn="1"/>
        </p:nvSpPr>
        <p:spPr>
          <a:xfrm>
            <a:off x="370389" y="243068"/>
            <a:ext cx="636608" cy="636608"/>
          </a:xfrm>
          <a:prstGeom prst="rect">
            <a:avLst/>
          </a:prstGeom>
          <a:solidFill>
            <a:srgbClr val="EB0A1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5">
            <a:extLst>
              <a:ext uri="{FF2B5EF4-FFF2-40B4-BE49-F238E27FC236}">
                <a16:creationId xmlns:a16="http://schemas.microsoft.com/office/drawing/2014/main" id="{D44DA4D8-8147-30FA-4E68-75D3382E7963}"/>
              </a:ext>
            </a:extLst>
          </p:cNvPr>
          <p:cNvSpPr>
            <a:spLocks noGrp="1"/>
          </p:cNvSpPr>
          <p:nvPr>
            <p:ph type="title"/>
          </p:nvPr>
        </p:nvSpPr>
        <p:spPr>
          <a:xfrm>
            <a:off x="1360713" y="243067"/>
            <a:ext cx="10161883" cy="636608"/>
          </a:xfrm>
          <a:prstGeom prst="rect">
            <a:avLst/>
          </a:prstGeom>
        </p:spPr>
        <p:txBody>
          <a:bodyPr vert="horz" lIns="91440" tIns="45720" rIns="91440" bIns="45720" rtlCol="0" anchor="ctr">
            <a:normAutofit/>
          </a:bodyPr>
          <a:lstStyle/>
          <a:p>
            <a:r>
              <a:rPr lang="en-GB"/>
              <a:t>Click to edit Master title style</a:t>
            </a:r>
          </a:p>
        </p:txBody>
      </p:sp>
    </p:spTree>
    <p:extLst>
      <p:ext uri="{BB962C8B-B14F-4D97-AF65-F5344CB8AC3E}">
        <p14:creationId xmlns:p14="http://schemas.microsoft.com/office/powerpoint/2010/main" val="1106119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155E8E-42F7-B1B9-4CD8-B6ABD52600B7}"/>
              </a:ext>
            </a:extLst>
          </p:cNvPr>
          <p:cNvSpPr>
            <a:spLocks noGrp="1"/>
          </p:cNvSpPr>
          <p:nvPr>
            <p:ph sz="half" idx="1"/>
          </p:nvPr>
        </p:nvSpPr>
        <p:spPr>
          <a:xfrm>
            <a:off x="455271" y="1365811"/>
            <a:ext cx="5286623" cy="4610446"/>
          </a:xfrm>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F1712735-D5FA-C9E4-C2FE-C75E945BED8D}"/>
              </a:ext>
            </a:extLst>
          </p:cNvPr>
          <p:cNvSpPr>
            <a:spLocks noGrp="1"/>
          </p:cNvSpPr>
          <p:nvPr>
            <p:ph sz="half" idx="2"/>
          </p:nvPr>
        </p:nvSpPr>
        <p:spPr>
          <a:xfrm>
            <a:off x="6450105" y="1365811"/>
            <a:ext cx="5286623" cy="4610446"/>
          </a:xfrm>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2" name="Rectangle 1">
            <a:extLst>
              <a:ext uri="{FF2B5EF4-FFF2-40B4-BE49-F238E27FC236}">
                <a16:creationId xmlns:a16="http://schemas.microsoft.com/office/drawing/2014/main" id="{FC966F89-7863-98A0-E71D-09593BCE72A0}"/>
              </a:ext>
            </a:extLst>
          </p:cNvPr>
          <p:cNvSpPr/>
          <p:nvPr userDrawn="1"/>
        </p:nvSpPr>
        <p:spPr>
          <a:xfrm>
            <a:off x="0" y="-1"/>
            <a:ext cx="12192000" cy="1122743"/>
          </a:xfrm>
          <a:prstGeom prst="rect">
            <a:avLst/>
          </a:prstGeom>
          <a:solidFill>
            <a:srgbClr val="F6F6F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Straight Connector 5">
            <a:extLst>
              <a:ext uri="{FF2B5EF4-FFF2-40B4-BE49-F238E27FC236}">
                <a16:creationId xmlns:a16="http://schemas.microsoft.com/office/drawing/2014/main" id="{A98D86E9-7005-2388-21E2-7E8A11F8BA00}"/>
              </a:ext>
            </a:extLst>
          </p:cNvPr>
          <p:cNvCxnSpPr>
            <a:cxnSpLocks/>
          </p:cNvCxnSpPr>
          <p:nvPr userDrawn="1"/>
        </p:nvCxnSpPr>
        <p:spPr>
          <a:xfrm>
            <a:off x="-1" y="1122744"/>
            <a:ext cx="12192001" cy="0"/>
          </a:xfrm>
          <a:prstGeom prst="line">
            <a:avLst/>
          </a:prstGeom>
          <a:ln w="38100">
            <a:solidFill>
              <a:srgbClr val="58595B"/>
            </a:solidFill>
          </a:ln>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1C7156D2-E96D-AED0-76DB-1F4ED04F4675}"/>
              </a:ext>
            </a:extLst>
          </p:cNvPr>
          <p:cNvSpPr/>
          <p:nvPr userDrawn="1"/>
        </p:nvSpPr>
        <p:spPr>
          <a:xfrm>
            <a:off x="370389" y="243068"/>
            <a:ext cx="636608" cy="636608"/>
          </a:xfrm>
          <a:prstGeom prst="rect">
            <a:avLst/>
          </a:prstGeom>
          <a:solidFill>
            <a:srgbClr val="EB0A1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Placeholder 5">
            <a:extLst>
              <a:ext uri="{FF2B5EF4-FFF2-40B4-BE49-F238E27FC236}">
                <a16:creationId xmlns:a16="http://schemas.microsoft.com/office/drawing/2014/main" id="{D49B7668-34A7-646A-BD9F-8324D8F01A6A}"/>
              </a:ext>
            </a:extLst>
          </p:cNvPr>
          <p:cNvSpPr>
            <a:spLocks noGrp="1"/>
          </p:cNvSpPr>
          <p:nvPr>
            <p:ph type="title"/>
          </p:nvPr>
        </p:nvSpPr>
        <p:spPr>
          <a:xfrm>
            <a:off x="1360713" y="243067"/>
            <a:ext cx="10161883" cy="636608"/>
          </a:xfrm>
          <a:prstGeom prst="rect">
            <a:avLst/>
          </a:prstGeom>
        </p:spPr>
        <p:txBody>
          <a:bodyPr vert="horz" lIns="91440" tIns="45720" rIns="91440" bIns="45720" rtlCol="0" anchor="ctr">
            <a:normAutofit/>
          </a:bodyPr>
          <a:lstStyle/>
          <a:p>
            <a:r>
              <a:rPr lang="en-GB"/>
              <a:t>Click to edit Master title style</a:t>
            </a:r>
          </a:p>
        </p:txBody>
      </p:sp>
    </p:spTree>
    <p:extLst>
      <p:ext uri="{BB962C8B-B14F-4D97-AF65-F5344CB8AC3E}">
        <p14:creationId xmlns:p14="http://schemas.microsoft.com/office/powerpoint/2010/main" val="3379544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D33532-58DD-8BC3-CED4-E0F98581CE00}"/>
              </a:ext>
            </a:extLst>
          </p:cNvPr>
          <p:cNvSpPr/>
          <p:nvPr userDrawn="1"/>
        </p:nvSpPr>
        <p:spPr>
          <a:xfrm>
            <a:off x="0" y="-1"/>
            <a:ext cx="12192000" cy="1122743"/>
          </a:xfrm>
          <a:prstGeom prst="rect">
            <a:avLst/>
          </a:prstGeom>
          <a:solidFill>
            <a:srgbClr val="F6F6F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 name="Straight Connector 3">
            <a:extLst>
              <a:ext uri="{FF2B5EF4-FFF2-40B4-BE49-F238E27FC236}">
                <a16:creationId xmlns:a16="http://schemas.microsoft.com/office/drawing/2014/main" id="{3E9F0F45-5CF1-025F-95A5-9ED7098040C5}"/>
              </a:ext>
            </a:extLst>
          </p:cNvPr>
          <p:cNvCxnSpPr>
            <a:cxnSpLocks/>
          </p:cNvCxnSpPr>
          <p:nvPr userDrawn="1"/>
        </p:nvCxnSpPr>
        <p:spPr>
          <a:xfrm>
            <a:off x="-1" y="1122744"/>
            <a:ext cx="12192001" cy="0"/>
          </a:xfrm>
          <a:prstGeom prst="line">
            <a:avLst/>
          </a:prstGeom>
          <a:ln w="38100">
            <a:solidFill>
              <a:srgbClr val="58595B"/>
            </a:solidFill>
          </a:ln>
        </p:spPr>
        <p:style>
          <a:lnRef idx="2">
            <a:schemeClr val="accent1"/>
          </a:lnRef>
          <a:fillRef idx="0">
            <a:schemeClr val="accent1"/>
          </a:fillRef>
          <a:effectRef idx="1">
            <a:schemeClr val="accent1"/>
          </a:effectRef>
          <a:fontRef idx="minor">
            <a:schemeClr val="tx1"/>
          </a:fontRef>
        </p:style>
      </p:cxnSp>
      <p:sp>
        <p:nvSpPr>
          <p:cNvPr id="5" name="Rectangle 4">
            <a:extLst>
              <a:ext uri="{FF2B5EF4-FFF2-40B4-BE49-F238E27FC236}">
                <a16:creationId xmlns:a16="http://schemas.microsoft.com/office/drawing/2014/main" id="{BBC0BB82-9B98-4C77-D13E-9DCE323056A4}"/>
              </a:ext>
            </a:extLst>
          </p:cNvPr>
          <p:cNvSpPr/>
          <p:nvPr userDrawn="1"/>
        </p:nvSpPr>
        <p:spPr>
          <a:xfrm>
            <a:off x="370389" y="243068"/>
            <a:ext cx="636608" cy="636608"/>
          </a:xfrm>
          <a:prstGeom prst="rect">
            <a:avLst/>
          </a:prstGeom>
          <a:solidFill>
            <a:srgbClr val="EB0A1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itle Placeholder 5">
            <a:extLst>
              <a:ext uri="{FF2B5EF4-FFF2-40B4-BE49-F238E27FC236}">
                <a16:creationId xmlns:a16="http://schemas.microsoft.com/office/drawing/2014/main" id="{F87D3DCA-3149-2A7E-16F6-951DAFA965CB}"/>
              </a:ext>
            </a:extLst>
          </p:cNvPr>
          <p:cNvSpPr>
            <a:spLocks noGrp="1"/>
          </p:cNvSpPr>
          <p:nvPr>
            <p:ph type="title"/>
          </p:nvPr>
        </p:nvSpPr>
        <p:spPr>
          <a:xfrm>
            <a:off x="1360713" y="243067"/>
            <a:ext cx="10161883" cy="636608"/>
          </a:xfrm>
          <a:prstGeom prst="rect">
            <a:avLst/>
          </a:prstGeom>
        </p:spPr>
        <p:txBody>
          <a:bodyPr vert="horz" lIns="91440" tIns="45720" rIns="91440" bIns="45720" rtlCol="0" anchor="ctr">
            <a:normAutofit/>
          </a:bodyPr>
          <a:lstStyle/>
          <a:p>
            <a:r>
              <a:rPr lang="en-GB"/>
              <a:t>Click to edit Master title style</a:t>
            </a:r>
          </a:p>
        </p:txBody>
      </p:sp>
    </p:spTree>
    <p:extLst>
      <p:ext uri="{BB962C8B-B14F-4D97-AF65-F5344CB8AC3E}">
        <p14:creationId xmlns:p14="http://schemas.microsoft.com/office/powerpoint/2010/main" val="1344024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2991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311A1-FFBB-A9F1-CA7C-ADF1F6AE284C}"/>
              </a:ext>
            </a:extLst>
          </p:cNvPr>
          <p:cNvSpPr>
            <a:spLocks noGrp="1"/>
          </p:cNvSpPr>
          <p:nvPr>
            <p:ph type="title"/>
          </p:nvPr>
        </p:nvSpPr>
        <p:spPr>
          <a:xfrm>
            <a:off x="838200" y="365125"/>
            <a:ext cx="10515600" cy="1325563"/>
          </a:xfrm>
          <a:prstGeom prst="rect">
            <a:avLst/>
          </a:prstGeom>
        </p:spPr>
        <p:txBody>
          <a:bodyPr/>
          <a:lstStyle/>
          <a:p>
            <a:r>
              <a:rPr lang="en-GB"/>
              <a:t>Click to edit Master title style</a:t>
            </a:r>
          </a:p>
        </p:txBody>
      </p:sp>
    </p:spTree>
    <p:extLst>
      <p:ext uri="{BB962C8B-B14F-4D97-AF65-F5344CB8AC3E}">
        <p14:creationId xmlns:p14="http://schemas.microsoft.com/office/powerpoint/2010/main" val="2374177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DE18C36-6F3E-CF71-9694-0FF1F36C8D84}"/>
              </a:ext>
            </a:extLst>
          </p:cNvPr>
          <p:cNvSpPr>
            <a:spLocks noGrp="1"/>
          </p:cNvSpPr>
          <p:nvPr>
            <p:ph type="body" idx="1"/>
          </p:nvPr>
        </p:nvSpPr>
        <p:spPr>
          <a:xfrm>
            <a:off x="484094" y="1365810"/>
            <a:ext cx="11214848" cy="4811153"/>
          </a:xfrm>
          <a:prstGeom prst="rect">
            <a:avLst/>
          </a:prstGeom>
        </p:spPr>
        <p:txBody>
          <a:bodyPr vert="horz" lIns="91440" tIns="45720" rIns="91440" bIns="4572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963238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2" r:id="rId4"/>
    <p:sldLayoutId id="2147483654" r:id="rId5"/>
    <p:sldLayoutId id="2147483655" r:id="rId6"/>
    <p:sldLayoutId id="2147483657" r:id="rId7"/>
  </p:sldLayoutIdLst>
  <p:txStyles>
    <p:titleStyle>
      <a:lvl1pPr marL="9525" indent="0" algn="l" defTabSz="914400" rtl="0" eaLnBrk="1" latinLnBrk="0" hangingPunct="1">
        <a:lnSpc>
          <a:spcPct val="90000"/>
        </a:lnSpc>
        <a:spcBef>
          <a:spcPct val="0"/>
        </a:spcBef>
        <a:buNone/>
        <a:tabLst/>
        <a:defRPr sz="3200" b="1" i="0" kern="1200">
          <a:solidFill>
            <a:schemeClr val="tx1"/>
          </a:solidFill>
          <a:latin typeface="Segoe UI Semibold" panose="020B0502040204020203" pitchFamily="34" charset="0"/>
          <a:ea typeface="EB Garamond Medium" pitchFamily="2" charset="0"/>
          <a:cs typeface="Segoe UI Semibold" panose="020B0502040204020203" pitchFamily="34" charset="0"/>
        </a:defRPr>
      </a:lvl1pPr>
    </p:titleStyle>
    <p:bodyStyle>
      <a:lvl1pPr marL="228600" indent="-228600" algn="l" defTabSz="914400" rtl="0" eaLnBrk="1" latinLnBrk="0" hangingPunct="1">
        <a:lnSpc>
          <a:spcPts val="1800"/>
        </a:lnSpc>
        <a:spcBef>
          <a:spcPts val="0"/>
        </a:spcBef>
        <a:spcAft>
          <a:spcPts val="600"/>
        </a:spcAft>
        <a:buFont typeface="Arial" panose="020B0604020202020204" pitchFamily="34" charset="0"/>
        <a:buChar char="•"/>
        <a:defRPr sz="160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ts val="1800"/>
        </a:lnSpc>
        <a:spcBef>
          <a:spcPts val="0"/>
        </a:spcBef>
        <a:spcAft>
          <a:spcPts val="600"/>
        </a:spcAft>
        <a:buFont typeface="Arial" panose="020B0604020202020204" pitchFamily="34" charset="0"/>
        <a:buChar char="•"/>
        <a:defRPr sz="1600" kern="1200">
          <a:solidFill>
            <a:schemeClr val="tx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ts val="1800"/>
        </a:lnSpc>
        <a:spcBef>
          <a:spcPts val="0"/>
        </a:spcBef>
        <a:spcAft>
          <a:spcPts val="600"/>
        </a:spcAft>
        <a:buFont typeface="Arial" panose="020B0604020202020204" pitchFamily="34" charset="0"/>
        <a:buChar char="•"/>
        <a:defRPr sz="1600" kern="1200">
          <a:solidFill>
            <a:schemeClr val="tx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ts val="1800"/>
        </a:lnSpc>
        <a:spcBef>
          <a:spcPts val="0"/>
        </a:spcBef>
        <a:spcAft>
          <a:spcPts val="600"/>
        </a:spcAft>
        <a:buFont typeface="Arial" panose="020B0604020202020204" pitchFamily="34" charset="0"/>
        <a:buChar char="•"/>
        <a:defRPr sz="1600" kern="1200">
          <a:solidFill>
            <a:schemeClr val="tx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ts val="1800"/>
        </a:lnSpc>
        <a:spcBef>
          <a:spcPts val="0"/>
        </a:spcBef>
        <a:spcAft>
          <a:spcPts val="600"/>
        </a:spcAft>
        <a:buFont typeface="Arial" panose="020B0604020202020204" pitchFamily="34" charset="0"/>
        <a:buChar char="•"/>
        <a:defRPr sz="16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1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 Type="http://schemas.openxmlformats.org/officeDocument/2006/relationships/image" Target="../media/image1.jpeg"/><Relationship Id="rId16" Type="http://schemas.openxmlformats.org/officeDocument/2006/relationships/image" Target="../media/image15.svg"/><Relationship Id="rId1" Type="http://schemas.openxmlformats.org/officeDocument/2006/relationships/slideLayout" Target="../slideLayouts/slideLayout6.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E51090-0AA9-8188-10AA-65A76B9EC8BA}"/>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E7BFC423-724F-39B9-D60F-0DF334E59269}"/>
              </a:ext>
            </a:extLst>
          </p:cNvPr>
          <p:cNvSpPr txBox="1"/>
          <p:nvPr/>
        </p:nvSpPr>
        <p:spPr>
          <a:xfrm>
            <a:off x="3006222" y="848272"/>
            <a:ext cx="184731" cy="330860"/>
          </a:xfrm>
          <a:prstGeom prst="rect">
            <a:avLst/>
          </a:prstGeom>
          <a:noFill/>
          <a:ln>
            <a:noFill/>
          </a:ln>
        </p:spPr>
        <p:txBody>
          <a:bodyPr wrap="none" rtlCol="0">
            <a:spAutoFit/>
          </a:bodyPr>
          <a:lstStyle/>
          <a:p>
            <a:endParaRPr lang="en-GB" sz="1550">
              <a:solidFill>
                <a:srgbClr val="D5DCE5"/>
              </a:solidFill>
              <a:latin typeface="Georgia" panose="02040502050405020303" pitchFamily="18" charset="0"/>
            </a:endParaRPr>
          </a:p>
        </p:txBody>
      </p:sp>
      <p:sp>
        <p:nvSpPr>
          <p:cNvPr id="3" name="Rectangle 2">
            <a:extLst>
              <a:ext uri="{FF2B5EF4-FFF2-40B4-BE49-F238E27FC236}">
                <a16:creationId xmlns:a16="http://schemas.microsoft.com/office/drawing/2014/main" id="{AAA28F6A-AB3C-8DC3-E659-5BBC44A38615}"/>
              </a:ext>
            </a:extLst>
          </p:cNvPr>
          <p:cNvSpPr/>
          <p:nvPr/>
        </p:nvSpPr>
        <p:spPr>
          <a:xfrm>
            <a:off x="227" y="-5375"/>
            <a:ext cx="12191546" cy="1934392"/>
          </a:xfrm>
          <a:prstGeom prst="rect">
            <a:avLst/>
          </a:prstGeom>
          <a:solidFill>
            <a:srgbClr val="F6F6F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550"/>
          </a:p>
        </p:txBody>
      </p:sp>
      <p:sp>
        <p:nvSpPr>
          <p:cNvPr id="4" name="Rectangle 3">
            <a:extLst>
              <a:ext uri="{FF2B5EF4-FFF2-40B4-BE49-F238E27FC236}">
                <a16:creationId xmlns:a16="http://schemas.microsoft.com/office/drawing/2014/main" id="{C0998B59-126F-5E79-90D5-578B1FD68574}"/>
              </a:ext>
            </a:extLst>
          </p:cNvPr>
          <p:cNvSpPr/>
          <p:nvPr/>
        </p:nvSpPr>
        <p:spPr>
          <a:xfrm>
            <a:off x="460917" y="498046"/>
            <a:ext cx="1042308" cy="1042308"/>
          </a:xfrm>
          <a:prstGeom prst="rect">
            <a:avLst/>
          </a:prstGeom>
          <a:solidFill>
            <a:srgbClr val="EB0A1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r"/>
            <a:r>
              <a:rPr lang="en-GB" sz="2067">
                <a:latin typeface="Pacifico" pitchFamily="2" charset="77"/>
              </a:rPr>
              <a:t>Alex Roan</a:t>
            </a:r>
          </a:p>
        </p:txBody>
      </p:sp>
      <p:sp>
        <p:nvSpPr>
          <p:cNvPr id="2" name="Rectangle 1">
            <a:extLst>
              <a:ext uri="{FF2B5EF4-FFF2-40B4-BE49-F238E27FC236}">
                <a16:creationId xmlns:a16="http://schemas.microsoft.com/office/drawing/2014/main" id="{17513275-3300-0223-5B62-119D503AB081}"/>
              </a:ext>
            </a:extLst>
          </p:cNvPr>
          <p:cNvSpPr/>
          <p:nvPr/>
        </p:nvSpPr>
        <p:spPr>
          <a:xfrm>
            <a:off x="460917" y="3136025"/>
            <a:ext cx="6767634" cy="147660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GB" sz="4134">
                <a:solidFill>
                  <a:srgbClr val="58595B"/>
                </a:solidFill>
                <a:latin typeface="EB Garamond ExtraBold" pitchFamily="2" charset="0"/>
                <a:ea typeface="EB Garamond ExtraBold" pitchFamily="2" charset="0"/>
                <a:cs typeface="EB Garamond ExtraBold" pitchFamily="2" charset="0"/>
              </a:rPr>
              <a:t>Centralised business services</a:t>
            </a:r>
            <a:br>
              <a:rPr lang="en-GB" sz="4134">
                <a:solidFill>
                  <a:srgbClr val="58595B"/>
                </a:solidFill>
                <a:latin typeface="EB Garamond ExtraBold" pitchFamily="2" charset="0"/>
                <a:ea typeface="EB Garamond ExtraBold" pitchFamily="2" charset="0"/>
                <a:cs typeface="EB Garamond ExtraBold" pitchFamily="2" charset="0"/>
              </a:rPr>
            </a:br>
            <a:r>
              <a:rPr lang="en-GB" sz="2067" i="1">
                <a:solidFill>
                  <a:srgbClr val="58595B"/>
                </a:solidFill>
                <a:latin typeface="Segoe UI" panose="020B0502040204020203" pitchFamily="34" charset="0"/>
                <a:ea typeface="EB Garamond ExtraBold" pitchFamily="2" charset="0"/>
                <a:cs typeface="Segoe UI" panose="020B0502040204020203" pitchFamily="34" charset="0"/>
              </a:rPr>
              <a:t>A practical guide to BSOs and GBS for stanardisation, automation, and value delivery.</a:t>
            </a:r>
          </a:p>
        </p:txBody>
      </p:sp>
      <p:cxnSp>
        <p:nvCxnSpPr>
          <p:cNvPr id="17" name="Straight Connector 16">
            <a:extLst>
              <a:ext uri="{FF2B5EF4-FFF2-40B4-BE49-F238E27FC236}">
                <a16:creationId xmlns:a16="http://schemas.microsoft.com/office/drawing/2014/main" id="{463C326E-639D-88A5-8D19-898C7039C4C4}"/>
              </a:ext>
            </a:extLst>
          </p:cNvPr>
          <p:cNvCxnSpPr>
            <a:cxnSpLocks/>
          </p:cNvCxnSpPr>
          <p:nvPr/>
        </p:nvCxnSpPr>
        <p:spPr>
          <a:xfrm>
            <a:off x="227" y="1939665"/>
            <a:ext cx="12191545" cy="0"/>
          </a:xfrm>
          <a:prstGeom prst="line">
            <a:avLst/>
          </a:prstGeom>
          <a:ln w="38100">
            <a:solidFill>
              <a:srgbClr val="58595B"/>
            </a:solidFill>
          </a:ln>
        </p:spPr>
        <p:style>
          <a:lnRef idx="2">
            <a:schemeClr val="accent1"/>
          </a:lnRef>
          <a:fillRef idx="0">
            <a:schemeClr val="accent1"/>
          </a:fillRef>
          <a:effectRef idx="1">
            <a:schemeClr val="accent1"/>
          </a:effectRef>
          <a:fontRef idx="minor">
            <a:schemeClr val="tx1"/>
          </a:fontRef>
        </p:style>
      </p:cxnSp>
      <p:sp>
        <p:nvSpPr>
          <p:cNvPr id="6" name="Rectangle 5">
            <a:extLst>
              <a:ext uri="{FF2B5EF4-FFF2-40B4-BE49-F238E27FC236}">
                <a16:creationId xmlns:a16="http://schemas.microsoft.com/office/drawing/2014/main" id="{20285273-D5BA-0621-D7F8-0DCC3EDABCD6}"/>
              </a:ext>
            </a:extLst>
          </p:cNvPr>
          <p:cNvSpPr/>
          <p:nvPr/>
        </p:nvSpPr>
        <p:spPr>
          <a:xfrm>
            <a:off x="228" y="1"/>
            <a:ext cx="12191544" cy="6857999"/>
          </a:xfrm>
          <a:prstGeom prst="rect">
            <a:avLst/>
          </a:prstGeom>
          <a:noFill/>
          <a:ln w="304800">
            <a:solidFill>
              <a:srgbClr val="58595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550"/>
          </a:p>
        </p:txBody>
      </p:sp>
      <p:sp>
        <p:nvSpPr>
          <p:cNvPr id="16" name="Rectangle 15">
            <a:extLst>
              <a:ext uri="{FF2B5EF4-FFF2-40B4-BE49-F238E27FC236}">
                <a16:creationId xmlns:a16="http://schemas.microsoft.com/office/drawing/2014/main" id="{B55C161D-9DE4-85FE-6BC9-85D2D408E408}"/>
              </a:ext>
            </a:extLst>
          </p:cNvPr>
          <p:cNvSpPr/>
          <p:nvPr/>
        </p:nvSpPr>
        <p:spPr>
          <a:xfrm>
            <a:off x="9869100" y="4015463"/>
            <a:ext cx="620096" cy="62009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550"/>
          </a:p>
        </p:txBody>
      </p:sp>
      <p:pic>
        <p:nvPicPr>
          <p:cNvPr id="1026" name="Picture 2" descr="Global Icon Graphic by ahlangraphic · Creative Fabrica">
            <a:extLst>
              <a:ext uri="{FF2B5EF4-FFF2-40B4-BE49-F238E27FC236}">
                <a16:creationId xmlns:a16="http://schemas.microsoft.com/office/drawing/2014/main" id="{BF3C966B-66D1-CACA-0DCF-666480C1A6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2225" y="2843600"/>
            <a:ext cx="3095873" cy="2061450"/>
          </a:xfrm>
          <a:prstGeom prst="rect">
            <a:avLst/>
          </a:prstGeom>
          <a:noFill/>
          <a:extLst>
            <a:ext uri="{909E8E84-426E-40DD-AFC4-6F175D3DCCD1}">
              <a14:hiddenFill xmlns:a14="http://schemas.microsoft.com/office/drawing/2010/main">
                <a:solidFill>
                  <a:srgbClr val="FFFFFF"/>
                </a:solidFill>
              </a14:hiddenFill>
            </a:ext>
          </a:extLst>
        </p:spPr>
      </p:pic>
      <p:pic>
        <p:nvPicPr>
          <p:cNvPr id="8" name="Graphic 7" descr="Computer outline">
            <a:extLst>
              <a:ext uri="{FF2B5EF4-FFF2-40B4-BE49-F238E27FC236}">
                <a16:creationId xmlns:a16="http://schemas.microsoft.com/office/drawing/2014/main" id="{23FBBB05-1BDC-E0BE-D574-50F37F9CB4C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49365" y="2685381"/>
            <a:ext cx="620096" cy="620096"/>
          </a:xfrm>
          <a:prstGeom prst="rect">
            <a:avLst/>
          </a:prstGeom>
        </p:spPr>
      </p:pic>
      <p:pic>
        <p:nvPicPr>
          <p:cNvPr id="13" name="Graphic 12" descr="Document outline">
            <a:extLst>
              <a:ext uri="{FF2B5EF4-FFF2-40B4-BE49-F238E27FC236}">
                <a16:creationId xmlns:a16="http://schemas.microsoft.com/office/drawing/2014/main" id="{A485827F-EC43-ECEE-8F68-956B0839A01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406156" y="4460788"/>
            <a:ext cx="620096" cy="620096"/>
          </a:xfrm>
          <a:prstGeom prst="rect">
            <a:avLst/>
          </a:prstGeom>
        </p:spPr>
      </p:pic>
      <p:pic>
        <p:nvPicPr>
          <p:cNvPr id="18" name="Graphic 17" descr="Continuous Improvement outline">
            <a:extLst>
              <a:ext uri="{FF2B5EF4-FFF2-40B4-BE49-F238E27FC236}">
                <a16:creationId xmlns:a16="http://schemas.microsoft.com/office/drawing/2014/main" id="{D84F40CF-69D0-567B-4EBE-60B5955B8AB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349365" y="4460788"/>
            <a:ext cx="620096" cy="620096"/>
          </a:xfrm>
          <a:prstGeom prst="rect">
            <a:avLst/>
          </a:prstGeom>
        </p:spPr>
      </p:pic>
      <p:pic>
        <p:nvPicPr>
          <p:cNvPr id="20" name="Graphic 19" descr="Disk outline">
            <a:extLst>
              <a:ext uri="{FF2B5EF4-FFF2-40B4-BE49-F238E27FC236}">
                <a16:creationId xmlns:a16="http://schemas.microsoft.com/office/drawing/2014/main" id="{8AC00279-EF9C-72DC-BFF1-F513856ED43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692619" y="3480564"/>
            <a:ext cx="620096" cy="620096"/>
          </a:xfrm>
          <a:prstGeom prst="rect">
            <a:avLst/>
          </a:prstGeom>
        </p:spPr>
      </p:pic>
      <p:pic>
        <p:nvPicPr>
          <p:cNvPr id="22" name="Graphic 21" descr="Periodic Graph outline">
            <a:extLst>
              <a:ext uri="{FF2B5EF4-FFF2-40B4-BE49-F238E27FC236}">
                <a16:creationId xmlns:a16="http://schemas.microsoft.com/office/drawing/2014/main" id="{C5F1A2AB-6E1C-154C-ED81-B98A604D876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316400" y="2247718"/>
            <a:ext cx="620096" cy="620096"/>
          </a:xfrm>
          <a:prstGeom prst="rect">
            <a:avLst/>
          </a:prstGeom>
        </p:spPr>
      </p:pic>
      <p:pic>
        <p:nvPicPr>
          <p:cNvPr id="24" name="Graphic 23" descr="Calculator outline">
            <a:extLst>
              <a:ext uri="{FF2B5EF4-FFF2-40B4-BE49-F238E27FC236}">
                <a16:creationId xmlns:a16="http://schemas.microsoft.com/office/drawing/2014/main" id="{0788A5A8-9C64-3FFD-DEA5-696D116B365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940181" y="3480564"/>
            <a:ext cx="620096" cy="620096"/>
          </a:xfrm>
          <a:prstGeom prst="rect">
            <a:avLst/>
          </a:prstGeom>
        </p:spPr>
      </p:pic>
      <p:pic>
        <p:nvPicPr>
          <p:cNvPr id="26" name="Graphic 25" descr="Briefcase outline">
            <a:extLst>
              <a:ext uri="{FF2B5EF4-FFF2-40B4-BE49-F238E27FC236}">
                <a16:creationId xmlns:a16="http://schemas.microsoft.com/office/drawing/2014/main" id="{1D78C3DE-E0D6-47E3-1E2A-85602B8724A8}"/>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9316400" y="4794105"/>
            <a:ext cx="620096" cy="620096"/>
          </a:xfrm>
          <a:prstGeom prst="rect">
            <a:avLst/>
          </a:prstGeom>
        </p:spPr>
      </p:pic>
      <p:pic>
        <p:nvPicPr>
          <p:cNvPr id="28" name="Graphic 27" descr="Users outline">
            <a:extLst>
              <a:ext uri="{FF2B5EF4-FFF2-40B4-BE49-F238E27FC236}">
                <a16:creationId xmlns:a16="http://schemas.microsoft.com/office/drawing/2014/main" id="{5CF07B54-4D8B-DCDA-5044-770B0D5DC059}"/>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8405946" y="2708094"/>
            <a:ext cx="620096" cy="620096"/>
          </a:xfrm>
          <a:prstGeom prst="rect">
            <a:avLst/>
          </a:prstGeom>
        </p:spPr>
      </p:pic>
    </p:spTree>
    <p:extLst>
      <p:ext uri="{BB962C8B-B14F-4D97-AF65-F5344CB8AC3E}">
        <p14:creationId xmlns:p14="http://schemas.microsoft.com/office/powerpoint/2010/main" val="261325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7BFCF4-DF31-5E3D-E4A7-FA877465DA72}"/>
            </a:ext>
          </a:extLst>
        </p:cNvPr>
        <p:cNvGrpSpPr/>
        <p:nvPr/>
      </p:nvGrpSpPr>
      <p:grpSpPr>
        <a:xfrm>
          <a:off x="0" y="0"/>
          <a:ext cx="0" cy="0"/>
          <a:chOff x="0" y="0"/>
          <a:chExt cx="0" cy="0"/>
        </a:xfrm>
      </p:grpSpPr>
      <p:sp>
        <p:nvSpPr>
          <p:cNvPr id="15" name="Content Placeholder 14">
            <a:extLst>
              <a:ext uri="{FF2B5EF4-FFF2-40B4-BE49-F238E27FC236}">
                <a16:creationId xmlns:a16="http://schemas.microsoft.com/office/drawing/2014/main" id="{98316D0D-8201-DEF0-22C2-8BF02B31A0EB}"/>
              </a:ext>
            </a:extLst>
          </p:cNvPr>
          <p:cNvSpPr>
            <a:spLocks noGrp="1"/>
          </p:cNvSpPr>
          <p:nvPr>
            <p:ph idx="1"/>
          </p:nvPr>
        </p:nvSpPr>
        <p:spPr>
          <a:xfrm>
            <a:off x="370389" y="1426029"/>
            <a:ext cx="4991023" cy="4561114"/>
          </a:xfrm>
        </p:spPr>
        <p:txBody>
          <a:bodyPr>
            <a:normAutofit/>
          </a:bodyPr>
          <a:lstStyle/>
          <a:p>
            <a:pPr marL="0" indent="0">
              <a:lnSpc>
                <a:spcPts val="1800"/>
              </a:lnSpc>
              <a:spcBef>
                <a:spcPts val="0"/>
              </a:spcBef>
              <a:spcAft>
                <a:spcPts val="600"/>
              </a:spcAft>
              <a:buNone/>
            </a:pPr>
            <a:r>
              <a:rPr lang="en-GB" sz="1400"/>
              <a:t>In our single country BSO example we took resources from 11 sites into a central organisation. It totalled to around 50 full time equivalent (FTE).</a:t>
            </a:r>
          </a:p>
          <a:p>
            <a:pPr marL="0" indent="0">
              <a:lnSpc>
                <a:spcPts val="1800"/>
              </a:lnSpc>
              <a:spcBef>
                <a:spcPts val="0"/>
              </a:spcBef>
              <a:spcAft>
                <a:spcPts val="600"/>
              </a:spcAft>
              <a:buNone/>
            </a:pPr>
            <a:r>
              <a:rPr lang="en-GB" sz="1400"/>
              <a:t>Image this is repeated across multiple countries. This could easily grow to hundreds of FTE.</a:t>
            </a:r>
          </a:p>
        </p:txBody>
      </p:sp>
      <p:sp>
        <p:nvSpPr>
          <p:cNvPr id="14" name="Title 13">
            <a:extLst>
              <a:ext uri="{FF2B5EF4-FFF2-40B4-BE49-F238E27FC236}">
                <a16:creationId xmlns:a16="http://schemas.microsoft.com/office/drawing/2014/main" id="{C37F2266-DBD3-F5D0-312A-05D454C53BA5}"/>
              </a:ext>
            </a:extLst>
          </p:cNvPr>
          <p:cNvSpPr>
            <a:spLocks noGrp="1"/>
          </p:cNvSpPr>
          <p:nvPr>
            <p:ph type="title"/>
          </p:nvPr>
        </p:nvSpPr>
        <p:spPr>
          <a:xfrm>
            <a:off x="1360713" y="243067"/>
            <a:ext cx="10161883" cy="636608"/>
          </a:xfrm>
          <a:prstGeom prst="rect">
            <a:avLst/>
          </a:prstGeom>
        </p:spPr>
        <p:txBody>
          <a:bodyPr/>
          <a:lstStyle/>
          <a:p>
            <a:r>
              <a:rPr lang="en-GB"/>
              <a:t>Regional Business Services</a:t>
            </a:r>
          </a:p>
        </p:txBody>
      </p:sp>
      <p:sp>
        <p:nvSpPr>
          <p:cNvPr id="16" name="Rectangle 15">
            <a:extLst>
              <a:ext uri="{FF2B5EF4-FFF2-40B4-BE49-F238E27FC236}">
                <a16:creationId xmlns:a16="http://schemas.microsoft.com/office/drawing/2014/main" id="{EFE211EC-5A49-4C30-9683-D998F432FDAD}"/>
              </a:ext>
            </a:extLst>
          </p:cNvPr>
          <p:cNvSpPr/>
          <p:nvPr/>
        </p:nvSpPr>
        <p:spPr>
          <a:xfrm>
            <a:off x="370389" y="243068"/>
            <a:ext cx="636608" cy="636608"/>
          </a:xfrm>
          <a:prstGeom prst="rect">
            <a:avLst/>
          </a:prstGeom>
          <a:solidFill>
            <a:srgbClr val="EB0A1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 name="Picture 2">
            <a:extLst>
              <a:ext uri="{FF2B5EF4-FFF2-40B4-BE49-F238E27FC236}">
                <a16:creationId xmlns:a16="http://schemas.microsoft.com/office/drawing/2014/main" id="{9FDA2017-7849-CFAF-F550-7B4439AABF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3594" y="1887662"/>
            <a:ext cx="5484366" cy="3982596"/>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a:extLst>
              <a:ext uri="{FF2B5EF4-FFF2-40B4-BE49-F238E27FC236}">
                <a16:creationId xmlns:a16="http://schemas.microsoft.com/office/drawing/2014/main" id="{2C7227F7-85A8-FCFC-73AC-847C206421F1}"/>
              </a:ext>
            </a:extLst>
          </p:cNvPr>
          <p:cNvSpPr/>
          <p:nvPr/>
        </p:nvSpPr>
        <p:spPr>
          <a:xfrm>
            <a:off x="7288322" y="3450709"/>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val 3">
            <a:extLst>
              <a:ext uri="{FF2B5EF4-FFF2-40B4-BE49-F238E27FC236}">
                <a16:creationId xmlns:a16="http://schemas.microsoft.com/office/drawing/2014/main" id="{C896AAA3-3718-A322-D7A0-C93223A97492}"/>
              </a:ext>
            </a:extLst>
          </p:cNvPr>
          <p:cNvSpPr/>
          <p:nvPr/>
        </p:nvSpPr>
        <p:spPr>
          <a:xfrm>
            <a:off x="7181066" y="3124663"/>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a:extLst>
              <a:ext uri="{FF2B5EF4-FFF2-40B4-BE49-F238E27FC236}">
                <a16:creationId xmlns:a16="http://schemas.microsoft.com/office/drawing/2014/main" id="{ACF7EB8D-DB8D-2344-D2B6-DF638C71A5AB}"/>
              </a:ext>
            </a:extLst>
          </p:cNvPr>
          <p:cNvSpPr/>
          <p:nvPr/>
        </p:nvSpPr>
        <p:spPr>
          <a:xfrm>
            <a:off x="6836345" y="3445106"/>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a:extLst>
              <a:ext uri="{FF2B5EF4-FFF2-40B4-BE49-F238E27FC236}">
                <a16:creationId xmlns:a16="http://schemas.microsoft.com/office/drawing/2014/main" id="{F57AB2ED-424E-51A7-89D9-3D797D67ABAB}"/>
              </a:ext>
            </a:extLst>
          </p:cNvPr>
          <p:cNvSpPr/>
          <p:nvPr/>
        </p:nvSpPr>
        <p:spPr>
          <a:xfrm>
            <a:off x="7233733" y="3354623"/>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268288D1-8F1C-0935-BF66-4D5E0154D3BC}"/>
              </a:ext>
            </a:extLst>
          </p:cNvPr>
          <p:cNvSpPr/>
          <p:nvPr/>
        </p:nvSpPr>
        <p:spPr>
          <a:xfrm>
            <a:off x="7155692" y="3575335"/>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E8F8E0DD-D4F5-ECA6-DC69-BF4C47BA9681}"/>
              </a:ext>
            </a:extLst>
          </p:cNvPr>
          <p:cNvSpPr/>
          <p:nvPr/>
        </p:nvSpPr>
        <p:spPr>
          <a:xfrm>
            <a:off x="7492616" y="3743767"/>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BD7D59A7-94F3-68BF-1B45-8E7E5842271C}"/>
              </a:ext>
            </a:extLst>
          </p:cNvPr>
          <p:cNvSpPr/>
          <p:nvPr/>
        </p:nvSpPr>
        <p:spPr>
          <a:xfrm>
            <a:off x="7646800" y="4005532"/>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52ACE247-C0E7-F0EB-4D89-683D7A081F10}"/>
              </a:ext>
            </a:extLst>
          </p:cNvPr>
          <p:cNvSpPr/>
          <p:nvPr/>
        </p:nvSpPr>
        <p:spPr>
          <a:xfrm>
            <a:off x="7411710" y="3894713"/>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700F7EC3-F714-0873-7136-6784F649D42E}"/>
              </a:ext>
            </a:extLst>
          </p:cNvPr>
          <p:cNvSpPr/>
          <p:nvPr/>
        </p:nvSpPr>
        <p:spPr>
          <a:xfrm>
            <a:off x="7492615" y="4194040"/>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0445DC4A-8DF8-B16D-C6DA-06BE3D3B3D5A}"/>
              </a:ext>
            </a:extLst>
          </p:cNvPr>
          <p:cNvSpPr/>
          <p:nvPr/>
        </p:nvSpPr>
        <p:spPr>
          <a:xfrm>
            <a:off x="8501057" y="2686705"/>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a:extLst>
              <a:ext uri="{FF2B5EF4-FFF2-40B4-BE49-F238E27FC236}">
                <a16:creationId xmlns:a16="http://schemas.microsoft.com/office/drawing/2014/main" id="{C2FA853D-F586-3127-6268-7BBCDC15EF64}"/>
              </a:ext>
            </a:extLst>
          </p:cNvPr>
          <p:cNvSpPr/>
          <p:nvPr/>
        </p:nvSpPr>
        <p:spPr>
          <a:xfrm>
            <a:off x="9005938" y="3229998"/>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8B067A80-B5E8-DB7A-00BA-FD8D5AEEA6D6}"/>
              </a:ext>
            </a:extLst>
          </p:cNvPr>
          <p:cNvSpPr/>
          <p:nvPr/>
        </p:nvSpPr>
        <p:spPr>
          <a:xfrm>
            <a:off x="7967968" y="2852247"/>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CB554A04-A982-682E-653A-45115F2CF075}"/>
              </a:ext>
            </a:extLst>
          </p:cNvPr>
          <p:cNvSpPr/>
          <p:nvPr/>
        </p:nvSpPr>
        <p:spPr>
          <a:xfrm>
            <a:off x="8900366" y="2736853"/>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a:extLst>
              <a:ext uri="{FF2B5EF4-FFF2-40B4-BE49-F238E27FC236}">
                <a16:creationId xmlns:a16="http://schemas.microsoft.com/office/drawing/2014/main" id="{ED20E7A1-E765-E18A-1775-8E9454A27E57}"/>
              </a:ext>
            </a:extLst>
          </p:cNvPr>
          <p:cNvSpPr/>
          <p:nvPr/>
        </p:nvSpPr>
        <p:spPr>
          <a:xfrm>
            <a:off x="8248441" y="2961305"/>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2CCAE930-3D9D-705E-BB39-33C4B3AE4DCF}"/>
              </a:ext>
            </a:extLst>
          </p:cNvPr>
          <p:cNvSpPr/>
          <p:nvPr/>
        </p:nvSpPr>
        <p:spPr>
          <a:xfrm>
            <a:off x="7097284" y="4800930"/>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C8B4F23B-0618-06BC-3369-A3749D2ECA23}"/>
              </a:ext>
            </a:extLst>
          </p:cNvPr>
          <p:cNvSpPr/>
          <p:nvPr/>
        </p:nvSpPr>
        <p:spPr>
          <a:xfrm>
            <a:off x="6941680" y="4447891"/>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AC1E6BDA-BD2D-8E5E-8461-76AA4A380385}"/>
              </a:ext>
            </a:extLst>
          </p:cNvPr>
          <p:cNvSpPr/>
          <p:nvPr/>
        </p:nvSpPr>
        <p:spPr>
          <a:xfrm>
            <a:off x="6657362" y="4644712"/>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a:extLst>
              <a:ext uri="{FF2B5EF4-FFF2-40B4-BE49-F238E27FC236}">
                <a16:creationId xmlns:a16="http://schemas.microsoft.com/office/drawing/2014/main" id="{AB0BE5AB-114F-41A7-B5F9-2F34D4FB6F8F}"/>
              </a:ext>
            </a:extLst>
          </p:cNvPr>
          <p:cNvSpPr/>
          <p:nvPr/>
        </p:nvSpPr>
        <p:spPr>
          <a:xfrm>
            <a:off x="7047015" y="4553226"/>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a:extLst>
              <a:ext uri="{FF2B5EF4-FFF2-40B4-BE49-F238E27FC236}">
                <a16:creationId xmlns:a16="http://schemas.microsoft.com/office/drawing/2014/main" id="{E3A06F7D-18C8-2ABA-10FA-479412A272CB}"/>
              </a:ext>
            </a:extLst>
          </p:cNvPr>
          <p:cNvSpPr/>
          <p:nvPr/>
        </p:nvSpPr>
        <p:spPr>
          <a:xfrm>
            <a:off x="6888173" y="4906265"/>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a:extLst>
              <a:ext uri="{FF2B5EF4-FFF2-40B4-BE49-F238E27FC236}">
                <a16:creationId xmlns:a16="http://schemas.microsoft.com/office/drawing/2014/main" id="{450D110F-16A1-461D-BC63-73E6D30B1438}"/>
              </a:ext>
            </a:extLst>
          </p:cNvPr>
          <p:cNvSpPr/>
          <p:nvPr/>
        </p:nvSpPr>
        <p:spPr>
          <a:xfrm>
            <a:off x="8694340" y="4000048"/>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l 45">
            <a:extLst>
              <a:ext uri="{FF2B5EF4-FFF2-40B4-BE49-F238E27FC236}">
                <a16:creationId xmlns:a16="http://schemas.microsoft.com/office/drawing/2014/main" id="{8BC67AC3-CB22-6F28-D4F5-E16F8695E857}"/>
              </a:ext>
            </a:extLst>
          </p:cNvPr>
          <p:cNvSpPr/>
          <p:nvPr/>
        </p:nvSpPr>
        <p:spPr>
          <a:xfrm>
            <a:off x="8744933" y="3481037"/>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Oval 47">
            <a:extLst>
              <a:ext uri="{FF2B5EF4-FFF2-40B4-BE49-F238E27FC236}">
                <a16:creationId xmlns:a16="http://schemas.microsoft.com/office/drawing/2014/main" id="{B363DF54-4F9A-2234-7BFE-BE0A6E07191B}"/>
              </a:ext>
            </a:extLst>
          </p:cNvPr>
          <p:cNvSpPr/>
          <p:nvPr/>
        </p:nvSpPr>
        <p:spPr>
          <a:xfrm>
            <a:off x="8117991" y="3585764"/>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a:extLst>
              <a:ext uri="{FF2B5EF4-FFF2-40B4-BE49-F238E27FC236}">
                <a16:creationId xmlns:a16="http://schemas.microsoft.com/office/drawing/2014/main" id="{860ED4C6-3D3B-D26D-0C31-D3E65FDA78EB}"/>
              </a:ext>
            </a:extLst>
          </p:cNvPr>
          <p:cNvSpPr/>
          <p:nvPr/>
        </p:nvSpPr>
        <p:spPr>
          <a:xfrm>
            <a:off x="8022183" y="3691099"/>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a:extLst>
              <a:ext uri="{FF2B5EF4-FFF2-40B4-BE49-F238E27FC236}">
                <a16:creationId xmlns:a16="http://schemas.microsoft.com/office/drawing/2014/main" id="{94EFC252-0FAF-711B-7760-8D89C61AC412}"/>
              </a:ext>
            </a:extLst>
          </p:cNvPr>
          <p:cNvSpPr/>
          <p:nvPr/>
        </p:nvSpPr>
        <p:spPr>
          <a:xfrm>
            <a:off x="8428223" y="3734100"/>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Oval 51">
            <a:extLst>
              <a:ext uri="{FF2B5EF4-FFF2-40B4-BE49-F238E27FC236}">
                <a16:creationId xmlns:a16="http://schemas.microsoft.com/office/drawing/2014/main" id="{7B46E2AB-0C19-C2CA-2A95-6BF0FF89077C}"/>
              </a:ext>
            </a:extLst>
          </p:cNvPr>
          <p:cNvSpPr/>
          <p:nvPr/>
        </p:nvSpPr>
        <p:spPr>
          <a:xfrm>
            <a:off x="8073316" y="4108603"/>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a:extLst>
              <a:ext uri="{FF2B5EF4-FFF2-40B4-BE49-F238E27FC236}">
                <a16:creationId xmlns:a16="http://schemas.microsoft.com/office/drawing/2014/main" id="{6FCC8FD9-5475-9ADE-744B-5BC95A0DEB91}"/>
              </a:ext>
            </a:extLst>
          </p:cNvPr>
          <p:cNvSpPr/>
          <p:nvPr/>
        </p:nvSpPr>
        <p:spPr>
          <a:xfrm>
            <a:off x="8223326" y="4409148"/>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a:extLst>
              <a:ext uri="{FF2B5EF4-FFF2-40B4-BE49-F238E27FC236}">
                <a16:creationId xmlns:a16="http://schemas.microsoft.com/office/drawing/2014/main" id="{E94952B8-212A-B25C-D810-0309BCA49F5F}"/>
              </a:ext>
            </a:extLst>
          </p:cNvPr>
          <p:cNvSpPr/>
          <p:nvPr/>
        </p:nvSpPr>
        <p:spPr>
          <a:xfrm>
            <a:off x="7866634" y="3994474"/>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Oval 54">
            <a:extLst>
              <a:ext uri="{FF2B5EF4-FFF2-40B4-BE49-F238E27FC236}">
                <a16:creationId xmlns:a16="http://schemas.microsoft.com/office/drawing/2014/main" id="{6903D062-B1F7-1506-12CE-381CB45B3F48}"/>
              </a:ext>
            </a:extLst>
          </p:cNvPr>
          <p:cNvSpPr/>
          <p:nvPr/>
        </p:nvSpPr>
        <p:spPr>
          <a:xfrm>
            <a:off x="8002980" y="3502973"/>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Oval 55">
            <a:extLst>
              <a:ext uri="{FF2B5EF4-FFF2-40B4-BE49-F238E27FC236}">
                <a16:creationId xmlns:a16="http://schemas.microsoft.com/office/drawing/2014/main" id="{BF16A15C-1D30-BECA-24F6-96E2935E197B}"/>
              </a:ext>
            </a:extLst>
          </p:cNvPr>
          <p:cNvSpPr/>
          <p:nvPr/>
        </p:nvSpPr>
        <p:spPr>
          <a:xfrm>
            <a:off x="8356631" y="4514483"/>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BBE80868-DCD3-D2EE-6204-C17B70023806}"/>
              </a:ext>
            </a:extLst>
          </p:cNvPr>
          <p:cNvSpPr/>
          <p:nvPr/>
        </p:nvSpPr>
        <p:spPr>
          <a:xfrm>
            <a:off x="7699467" y="3481036"/>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ounded Rectangle 16">
            <a:extLst>
              <a:ext uri="{FF2B5EF4-FFF2-40B4-BE49-F238E27FC236}">
                <a16:creationId xmlns:a16="http://schemas.microsoft.com/office/drawing/2014/main" id="{2C836902-897A-B1DE-DD83-66F704BA4075}"/>
              </a:ext>
            </a:extLst>
          </p:cNvPr>
          <p:cNvSpPr/>
          <p:nvPr/>
        </p:nvSpPr>
        <p:spPr>
          <a:xfrm>
            <a:off x="11135659" y="300940"/>
            <a:ext cx="773874" cy="520861"/>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t>Aligned</a:t>
            </a:r>
          </a:p>
        </p:txBody>
      </p:sp>
    </p:spTree>
    <p:extLst>
      <p:ext uri="{BB962C8B-B14F-4D97-AF65-F5344CB8AC3E}">
        <p14:creationId xmlns:p14="http://schemas.microsoft.com/office/powerpoint/2010/main" val="2248796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31237C-92D4-1E78-113C-0794692ED21D}"/>
            </a:ext>
          </a:extLst>
        </p:cNvPr>
        <p:cNvGrpSpPr/>
        <p:nvPr/>
      </p:nvGrpSpPr>
      <p:grpSpPr>
        <a:xfrm>
          <a:off x="0" y="0"/>
          <a:ext cx="0" cy="0"/>
          <a:chOff x="0" y="0"/>
          <a:chExt cx="0" cy="0"/>
        </a:xfrm>
      </p:grpSpPr>
      <p:sp>
        <p:nvSpPr>
          <p:cNvPr id="15" name="Content Placeholder 14">
            <a:extLst>
              <a:ext uri="{FF2B5EF4-FFF2-40B4-BE49-F238E27FC236}">
                <a16:creationId xmlns:a16="http://schemas.microsoft.com/office/drawing/2014/main" id="{BDFDC669-9BD7-2B7D-2116-DB93D38E01CA}"/>
              </a:ext>
            </a:extLst>
          </p:cNvPr>
          <p:cNvSpPr>
            <a:spLocks noGrp="1"/>
          </p:cNvSpPr>
          <p:nvPr>
            <p:ph idx="1"/>
          </p:nvPr>
        </p:nvSpPr>
        <p:spPr>
          <a:xfrm>
            <a:off x="370389" y="1426029"/>
            <a:ext cx="4997179" cy="4561114"/>
          </a:xfrm>
        </p:spPr>
        <p:txBody>
          <a:bodyPr>
            <a:noAutofit/>
          </a:bodyPr>
          <a:lstStyle/>
          <a:p>
            <a:pPr marL="0" indent="0">
              <a:lnSpc>
                <a:spcPts val="1800"/>
              </a:lnSpc>
              <a:spcBef>
                <a:spcPts val="0"/>
              </a:spcBef>
              <a:spcAft>
                <a:spcPts val="600"/>
              </a:spcAft>
              <a:buNone/>
            </a:pPr>
            <a:r>
              <a:rPr lang="en-GB" sz="1400"/>
              <a:t>This brings us to Global Business Services, where global multinationals with operations in multiple time-zones implement Business Services on a global scale.</a:t>
            </a:r>
          </a:p>
          <a:p>
            <a:pPr marL="0" indent="0">
              <a:lnSpc>
                <a:spcPts val="1800"/>
              </a:lnSpc>
              <a:spcBef>
                <a:spcPts val="0"/>
              </a:spcBef>
              <a:spcAft>
                <a:spcPts val="600"/>
              </a:spcAft>
              <a:buNone/>
            </a:pPr>
            <a:r>
              <a:rPr lang="en-GB" sz="1400"/>
              <a:t>As the number of countries increase, the potential for scale efficiencies increase.</a:t>
            </a:r>
          </a:p>
          <a:p>
            <a:pPr marL="0" indent="0">
              <a:lnSpc>
                <a:spcPts val="1800"/>
              </a:lnSpc>
              <a:spcBef>
                <a:spcPts val="0"/>
              </a:spcBef>
              <a:spcAft>
                <a:spcPts val="600"/>
              </a:spcAft>
              <a:buNone/>
            </a:pPr>
            <a:r>
              <a:rPr lang="en-GB" sz="1400"/>
              <a:t>However, several challenges are introduced or become more complex:</a:t>
            </a:r>
          </a:p>
          <a:p>
            <a:pPr marL="0" indent="0">
              <a:lnSpc>
                <a:spcPts val="1800"/>
              </a:lnSpc>
              <a:spcBef>
                <a:spcPts val="0"/>
              </a:spcBef>
              <a:spcAft>
                <a:spcPts val="600"/>
              </a:spcAft>
              <a:buNone/>
            </a:pPr>
            <a:r>
              <a:rPr lang="en-GB" sz="1400" b="1"/>
              <a:t>Languages: </a:t>
            </a:r>
          </a:p>
          <a:p>
            <a:pPr marL="228600" lvl="1">
              <a:spcBef>
                <a:spcPts val="0"/>
              </a:spcBef>
            </a:pPr>
            <a:r>
              <a:rPr lang="en-GB" sz="1400"/>
              <a:t>Business Services internal operations may need to be split by language</a:t>
            </a:r>
          </a:p>
          <a:p>
            <a:pPr marL="228600" lvl="1">
              <a:spcBef>
                <a:spcPts val="0"/>
              </a:spcBef>
            </a:pPr>
            <a:r>
              <a:rPr lang="en-GB" sz="1400"/>
              <a:t>Recruiting certain languages in certain locations may be challenging.</a:t>
            </a:r>
          </a:p>
          <a:p>
            <a:pPr marL="0" indent="0">
              <a:lnSpc>
                <a:spcPts val="1800"/>
              </a:lnSpc>
              <a:spcBef>
                <a:spcPts val="0"/>
              </a:spcBef>
              <a:spcAft>
                <a:spcPts val="600"/>
              </a:spcAft>
              <a:buNone/>
            </a:pPr>
            <a:r>
              <a:rPr lang="en-GB" sz="1400" b="1"/>
              <a:t>Time zones:</a:t>
            </a:r>
          </a:p>
          <a:p>
            <a:pPr marL="228600" lvl="1">
              <a:spcBef>
                <a:spcPts val="0"/>
              </a:spcBef>
            </a:pPr>
            <a:r>
              <a:rPr lang="en-GB" sz="1400"/>
              <a:t>A single location can’t support global times zones</a:t>
            </a:r>
          </a:p>
          <a:p>
            <a:pPr marL="0" indent="0">
              <a:lnSpc>
                <a:spcPts val="1800"/>
              </a:lnSpc>
              <a:spcBef>
                <a:spcPts val="0"/>
              </a:spcBef>
              <a:spcAft>
                <a:spcPts val="600"/>
              </a:spcAft>
              <a:buNone/>
            </a:pPr>
            <a:r>
              <a:rPr lang="en-GB" sz="1400" b="1"/>
              <a:t>Barriers to efficiencies:</a:t>
            </a:r>
          </a:p>
          <a:p>
            <a:pPr marL="228600" lvl="1">
              <a:spcBef>
                <a:spcPts val="0"/>
              </a:spcBef>
            </a:pPr>
            <a:r>
              <a:rPr lang="en-GB" sz="1400"/>
              <a:t>Business services has to work in-line with a variety of local requirements (particularly legal).</a:t>
            </a:r>
          </a:p>
          <a:p>
            <a:pPr marL="0" indent="0">
              <a:lnSpc>
                <a:spcPts val="1800"/>
              </a:lnSpc>
              <a:spcBef>
                <a:spcPts val="0"/>
              </a:spcBef>
              <a:spcAft>
                <a:spcPts val="600"/>
              </a:spcAft>
              <a:buNone/>
            </a:pPr>
            <a:r>
              <a:rPr lang="en-GB" sz="1400"/>
              <a:t>In reality, global Business Services is normally delivered as a number of connected regional centres.</a:t>
            </a:r>
          </a:p>
        </p:txBody>
      </p:sp>
      <p:sp>
        <p:nvSpPr>
          <p:cNvPr id="14" name="Title 13">
            <a:extLst>
              <a:ext uri="{FF2B5EF4-FFF2-40B4-BE49-F238E27FC236}">
                <a16:creationId xmlns:a16="http://schemas.microsoft.com/office/drawing/2014/main" id="{82BB95FA-A4F2-6FC7-4173-E8BE92B27F24}"/>
              </a:ext>
            </a:extLst>
          </p:cNvPr>
          <p:cNvSpPr>
            <a:spLocks noGrp="1"/>
          </p:cNvSpPr>
          <p:nvPr>
            <p:ph type="title"/>
          </p:nvPr>
        </p:nvSpPr>
        <p:spPr>
          <a:xfrm>
            <a:off x="1360713" y="243067"/>
            <a:ext cx="10161883" cy="636608"/>
          </a:xfrm>
          <a:prstGeom prst="rect">
            <a:avLst/>
          </a:prstGeom>
        </p:spPr>
        <p:txBody>
          <a:bodyPr/>
          <a:lstStyle/>
          <a:p>
            <a:r>
              <a:rPr lang="en-GB"/>
              <a:t>Global Business Services</a:t>
            </a:r>
          </a:p>
        </p:txBody>
      </p:sp>
      <p:sp>
        <p:nvSpPr>
          <p:cNvPr id="16" name="Rectangle 15">
            <a:extLst>
              <a:ext uri="{FF2B5EF4-FFF2-40B4-BE49-F238E27FC236}">
                <a16:creationId xmlns:a16="http://schemas.microsoft.com/office/drawing/2014/main" id="{249FCE0E-43A9-390A-B538-0B9A4084C809}"/>
              </a:ext>
            </a:extLst>
          </p:cNvPr>
          <p:cNvSpPr/>
          <p:nvPr/>
        </p:nvSpPr>
        <p:spPr>
          <a:xfrm>
            <a:off x="370389" y="243068"/>
            <a:ext cx="636608" cy="636608"/>
          </a:xfrm>
          <a:prstGeom prst="rect">
            <a:avLst/>
          </a:prstGeom>
          <a:solidFill>
            <a:srgbClr val="EB0A1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Content Placeholder 14">
            <a:extLst>
              <a:ext uri="{FF2B5EF4-FFF2-40B4-BE49-F238E27FC236}">
                <a16:creationId xmlns:a16="http://schemas.microsoft.com/office/drawing/2014/main" id="{77B83854-6228-F2C5-419D-0E334296A012}"/>
              </a:ext>
            </a:extLst>
          </p:cNvPr>
          <p:cNvSpPr txBox="1">
            <a:spLocks/>
          </p:cNvSpPr>
          <p:nvPr/>
        </p:nvSpPr>
        <p:spPr>
          <a:xfrm>
            <a:off x="6456712" y="1446847"/>
            <a:ext cx="5280018" cy="473011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Bef>
                <a:spcPts val="0"/>
              </a:spcBef>
              <a:spcAft>
                <a:spcPts val="600"/>
              </a:spcAft>
              <a:buNone/>
            </a:pPr>
            <a:r>
              <a:rPr lang="en-GB" sz="1400">
                <a:latin typeface="Segoe UI" panose="020B0502040204020203" pitchFamily="34" charset="0"/>
                <a:cs typeface="Segoe UI" panose="020B0502040204020203" pitchFamily="34" charset="0"/>
              </a:rPr>
              <a:t>One noteworthy benefit of having multiple regional centres working together is the ability to bring 24 hour service availability on a ‘follow the sun approach’, this can be useful in cases such as:</a:t>
            </a:r>
          </a:p>
          <a:p>
            <a:pPr marL="228600" lvl="1">
              <a:lnSpc>
                <a:spcPts val="1700"/>
              </a:lnSpc>
              <a:spcBef>
                <a:spcPts val="0"/>
              </a:spcBef>
              <a:spcAft>
                <a:spcPts val="300"/>
              </a:spcAft>
            </a:pPr>
            <a:r>
              <a:rPr lang="en-GB" sz="1400">
                <a:latin typeface="Segoe UI" panose="020B0502040204020203" pitchFamily="34" charset="0"/>
                <a:cs typeface="Segoe UI" panose="020B0502040204020203" pitchFamily="34" charset="0"/>
              </a:rPr>
              <a:t>Round the world IT support 24x7</a:t>
            </a:r>
          </a:p>
          <a:p>
            <a:pPr marL="228600" lvl="1">
              <a:lnSpc>
                <a:spcPts val="1700"/>
              </a:lnSpc>
              <a:spcBef>
                <a:spcPts val="0"/>
              </a:spcBef>
              <a:spcAft>
                <a:spcPts val="300"/>
              </a:spcAft>
            </a:pPr>
            <a:r>
              <a:rPr lang="en-GB" sz="1400">
                <a:latin typeface="Segoe UI" panose="020B0502040204020203" pitchFamily="34" charset="0"/>
                <a:cs typeface="Segoe UI" panose="020B0502040204020203" pitchFamily="34" charset="0"/>
              </a:rPr>
              <a:t>Project support 24x7</a:t>
            </a:r>
          </a:p>
          <a:p>
            <a:pPr marL="228600" lvl="1">
              <a:lnSpc>
                <a:spcPts val="1700"/>
              </a:lnSpc>
              <a:spcBef>
                <a:spcPts val="0"/>
              </a:spcBef>
              <a:spcAft>
                <a:spcPts val="300"/>
              </a:spcAft>
            </a:pPr>
            <a:r>
              <a:rPr lang="en-GB" sz="1400">
                <a:latin typeface="Segoe UI" panose="020B0502040204020203" pitchFamily="34" charset="0"/>
                <a:cs typeface="Segoe UI" panose="020B0502040204020203" pitchFamily="34" charset="0"/>
              </a:rPr>
              <a:t>Late night support during finance month end</a:t>
            </a:r>
          </a:p>
          <a:p>
            <a:pPr marL="228600" lvl="1">
              <a:lnSpc>
                <a:spcPts val="1700"/>
              </a:lnSpc>
              <a:spcBef>
                <a:spcPts val="0"/>
              </a:spcBef>
              <a:spcAft>
                <a:spcPts val="300"/>
              </a:spcAft>
            </a:pPr>
            <a:r>
              <a:rPr lang="en-GB" sz="1400">
                <a:latin typeface="Segoe UI" panose="020B0502040204020203" pitchFamily="34" charset="0"/>
                <a:cs typeface="Segoe UI" panose="020B0502040204020203" pitchFamily="34" charset="0"/>
              </a:rPr>
              <a:t>Ability to share good practices globally.</a:t>
            </a:r>
          </a:p>
        </p:txBody>
      </p:sp>
      <p:grpSp>
        <p:nvGrpSpPr>
          <p:cNvPr id="26" name="Group 25">
            <a:extLst>
              <a:ext uri="{FF2B5EF4-FFF2-40B4-BE49-F238E27FC236}">
                <a16:creationId xmlns:a16="http://schemas.microsoft.com/office/drawing/2014/main" id="{5B51C171-C4AB-7980-FAC4-78D5A09EBFAA}"/>
              </a:ext>
            </a:extLst>
          </p:cNvPr>
          <p:cNvGrpSpPr/>
          <p:nvPr/>
        </p:nvGrpSpPr>
        <p:grpSpPr>
          <a:xfrm>
            <a:off x="6171234" y="3706586"/>
            <a:ext cx="5540218" cy="2811661"/>
            <a:chOff x="5869233" y="3517877"/>
            <a:chExt cx="5952378" cy="3020832"/>
          </a:xfrm>
        </p:grpSpPr>
        <p:pic>
          <p:nvPicPr>
            <p:cNvPr id="1030" name="Picture 6">
              <a:extLst>
                <a:ext uri="{FF2B5EF4-FFF2-40B4-BE49-F238E27FC236}">
                  <a16:creationId xmlns:a16="http://schemas.microsoft.com/office/drawing/2014/main" id="{F0EC0756-B959-769C-EA1C-A33B5BCE5D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9233" y="3517877"/>
              <a:ext cx="5952378" cy="3020832"/>
            </a:xfrm>
            <a:prstGeom prst="rect">
              <a:avLst/>
            </a:prstGeom>
            <a:noFill/>
            <a:ln>
              <a:solidFill>
                <a:srgbClr val="767676"/>
              </a:solidFill>
            </a:ln>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73A7FC01-A6FE-90E7-8B1B-C5452539244E}"/>
                </a:ext>
              </a:extLst>
            </p:cNvPr>
            <p:cNvSpPr/>
            <p:nvPr/>
          </p:nvSpPr>
          <p:spPr>
            <a:xfrm>
              <a:off x="7288322" y="4667097"/>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a:extLst>
                <a:ext uri="{FF2B5EF4-FFF2-40B4-BE49-F238E27FC236}">
                  <a16:creationId xmlns:a16="http://schemas.microsoft.com/office/drawing/2014/main" id="{8D981294-0D61-8156-303D-3DC09DEDE027}"/>
                </a:ext>
              </a:extLst>
            </p:cNvPr>
            <p:cNvSpPr/>
            <p:nvPr/>
          </p:nvSpPr>
          <p:spPr>
            <a:xfrm>
              <a:off x="7007722" y="4177349"/>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a:extLst>
                <a:ext uri="{FF2B5EF4-FFF2-40B4-BE49-F238E27FC236}">
                  <a16:creationId xmlns:a16="http://schemas.microsoft.com/office/drawing/2014/main" id="{A43325FA-DE59-21E1-2544-E7067B9E3BF0}"/>
                </a:ext>
              </a:extLst>
            </p:cNvPr>
            <p:cNvSpPr/>
            <p:nvPr/>
          </p:nvSpPr>
          <p:spPr>
            <a:xfrm>
              <a:off x="7434884" y="4288383"/>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EF463DD1-A343-B3EE-B5C7-036F1A01FDF7}"/>
                </a:ext>
              </a:extLst>
            </p:cNvPr>
            <p:cNvSpPr/>
            <p:nvPr/>
          </p:nvSpPr>
          <p:spPr>
            <a:xfrm>
              <a:off x="6940934" y="4573043"/>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A20AAA48-D7D9-AFEB-B353-6790E7A0DE63}"/>
                </a:ext>
              </a:extLst>
            </p:cNvPr>
            <p:cNvSpPr/>
            <p:nvPr/>
          </p:nvSpPr>
          <p:spPr>
            <a:xfrm>
              <a:off x="7391734" y="4884678"/>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838680DF-15A1-8298-A6FF-8A48600A053F}"/>
                </a:ext>
              </a:extLst>
            </p:cNvPr>
            <p:cNvSpPr/>
            <p:nvPr/>
          </p:nvSpPr>
          <p:spPr>
            <a:xfrm>
              <a:off x="7328002" y="5099397"/>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90D42B91-E206-6527-6D62-CBA908461C82}"/>
                </a:ext>
              </a:extLst>
            </p:cNvPr>
            <p:cNvSpPr/>
            <p:nvPr/>
          </p:nvSpPr>
          <p:spPr>
            <a:xfrm>
              <a:off x="7626397" y="5730871"/>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A8A154CD-9A9E-B5DE-BD66-1A4DF30B248E}"/>
                </a:ext>
              </a:extLst>
            </p:cNvPr>
            <p:cNvSpPr/>
            <p:nvPr/>
          </p:nvSpPr>
          <p:spPr>
            <a:xfrm>
              <a:off x="7950614" y="5204732"/>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04F7EB02-A1EA-A3FB-0FC0-B9045E460E9D}"/>
                </a:ext>
              </a:extLst>
            </p:cNvPr>
            <p:cNvSpPr/>
            <p:nvPr/>
          </p:nvSpPr>
          <p:spPr>
            <a:xfrm>
              <a:off x="7600484" y="5288384"/>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243AA9EC-0B5A-A512-ED65-C47DE987AD99}"/>
                </a:ext>
              </a:extLst>
            </p:cNvPr>
            <p:cNvSpPr/>
            <p:nvPr/>
          </p:nvSpPr>
          <p:spPr>
            <a:xfrm>
              <a:off x="8543543" y="3844137"/>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39FB9DA9-F94A-B3F3-09BF-4FC52B9F3BA2}"/>
                </a:ext>
              </a:extLst>
            </p:cNvPr>
            <p:cNvSpPr/>
            <p:nvPr/>
          </p:nvSpPr>
          <p:spPr>
            <a:xfrm>
              <a:off x="8529176" y="4204435"/>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AC690FF3-0368-515B-68A1-7B54122868C7}"/>
                </a:ext>
              </a:extLst>
            </p:cNvPr>
            <p:cNvSpPr/>
            <p:nvPr/>
          </p:nvSpPr>
          <p:spPr>
            <a:xfrm>
              <a:off x="8091566" y="3838534"/>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6CDD2CD9-20EB-B81F-6C52-029BB2E25C72}"/>
                </a:ext>
              </a:extLst>
            </p:cNvPr>
            <p:cNvSpPr/>
            <p:nvPr/>
          </p:nvSpPr>
          <p:spPr>
            <a:xfrm>
              <a:off x="8607873" y="4443362"/>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3B15B0B5-0B41-0B8B-FDBA-5323693B8180}"/>
                </a:ext>
              </a:extLst>
            </p:cNvPr>
            <p:cNvSpPr/>
            <p:nvPr/>
          </p:nvSpPr>
          <p:spPr>
            <a:xfrm>
              <a:off x="8607873" y="3962604"/>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0CAFBEAD-A86C-6DAB-DE15-C41D4290F237}"/>
                </a:ext>
              </a:extLst>
            </p:cNvPr>
            <p:cNvSpPr/>
            <p:nvPr/>
          </p:nvSpPr>
          <p:spPr>
            <a:xfrm>
              <a:off x="7233732" y="4195427"/>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D837746B-8AE1-2EE9-F6AF-082B523FE770}"/>
                </a:ext>
              </a:extLst>
            </p:cNvPr>
            <p:cNvSpPr/>
            <p:nvPr/>
          </p:nvSpPr>
          <p:spPr>
            <a:xfrm>
              <a:off x="6825927" y="4177349"/>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4F8C24F3-6643-56A8-6C89-9DE6FFC03357}"/>
                </a:ext>
              </a:extLst>
            </p:cNvPr>
            <p:cNvSpPr/>
            <p:nvPr/>
          </p:nvSpPr>
          <p:spPr>
            <a:xfrm>
              <a:off x="6821942" y="4288383"/>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a:extLst>
                <a:ext uri="{FF2B5EF4-FFF2-40B4-BE49-F238E27FC236}">
                  <a16:creationId xmlns:a16="http://schemas.microsoft.com/office/drawing/2014/main" id="{AA68D0E3-B08D-EEA2-5F3A-5532B63B52E8}"/>
                </a:ext>
              </a:extLst>
            </p:cNvPr>
            <p:cNvSpPr/>
            <p:nvPr/>
          </p:nvSpPr>
          <p:spPr>
            <a:xfrm>
              <a:off x="7071616" y="4376947"/>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C705AF1D-70C5-DC13-8511-C0E45C4CB3D0}"/>
                </a:ext>
              </a:extLst>
            </p:cNvPr>
            <p:cNvSpPr/>
            <p:nvPr/>
          </p:nvSpPr>
          <p:spPr>
            <a:xfrm>
              <a:off x="7339067" y="4347043"/>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1BB86A35-1FB7-3264-D560-D556BB65F5B7}"/>
                </a:ext>
              </a:extLst>
            </p:cNvPr>
            <p:cNvSpPr/>
            <p:nvPr/>
          </p:nvSpPr>
          <p:spPr>
            <a:xfrm>
              <a:off x="8804047" y="4623678"/>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a:extLst>
                <a:ext uri="{FF2B5EF4-FFF2-40B4-BE49-F238E27FC236}">
                  <a16:creationId xmlns:a16="http://schemas.microsoft.com/office/drawing/2014/main" id="{69D2BF62-C419-3279-2974-CC0815A86F83}"/>
                </a:ext>
              </a:extLst>
            </p:cNvPr>
            <p:cNvSpPr/>
            <p:nvPr/>
          </p:nvSpPr>
          <p:spPr>
            <a:xfrm>
              <a:off x="8386867" y="4731584"/>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a:extLst>
                <a:ext uri="{FF2B5EF4-FFF2-40B4-BE49-F238E27FC236}">
                  <a16:creationId xmlns:a16="http://schemas.microsoft.com/office/drawing/2014/main" id="{229CF90C-D665-1E87-A08A-19AFAF55E3D1}"/>
                </a:ext>
              </a:extLst>
            </p:cNvPr>
            <p:cNvSpPr/>
            <p:nvPr/>
          </p:nvSpPr>
          <p:spPr>
            <a:xfrm>
              <a:off x="9016638" y="4142759"/>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0988A6C2-87DF-E478-BE2B-9B763392F259}"/>
                </a:ext>
              </a:extLst>
            </p:cNvPr>
            <p:cNvSpPr/>
            <p:nvPr/>
          </p:nvSpPr>
          <p:spPr>
            <a:xfrm>
              <a:off x="10670876" y="5544077"/>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43176A1A-5564-3576-6D29-98B1013DA4B3}"/>
                </a:ext>
              </a:extLst>
            </p:cNvPr>
            <p:cNvSpPr/>
            <p:nvPr/>
          </p:nvSpPr>
          <p:spPr>
            <a:xfrm>
              <a:off x="8698712" y="4077584"/>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5E6A1EAC-8202-1CD6-4611-320BF421DB14}"/>
                </a:ext>
              </a:extLst>
            </p:cNvPr>
            <p:cNvSpPr/>
            <p:nvPr/>
          </p:nvSpPr>
          <p:spPr>
            <a:xfrm>
              <a:off x="8847542" y="4127079"/>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a:extLst>
                <a:ext uri="{FF2B5EF4-FFF2-40B4-BE49-F238E27FC236}">
                  <a16:creationId xmlns:a16="http://schemas.microsoft.com/office/drawing/2014/main" id="{64765A08-B394-ADDC-B808-600280E5473B}"/>
                </a:ext>
              </a:extLst>
            </p:cNvPr>
            <p:cNvSpPr/>
            <p:nvPr/>
          </p:nvSpPr>
          <p:spPr>
            <a:xfrm>
              <a:off x="8825486" y="4470875"/>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a:extLst>
                <a:ext uri="{FF2B5EF4-FFF2-40B4-BE49-F238E27FC236}">
                  <a16:creationId xmlns:a16="http://schemas.microsoft.com/office/drawing/2014/main" id="{1377E719-8C8C-0AAB-16DC-610AFEE3237E}"/>
                </a:ext>
              </a:extLst>
            </p:cNvPr>
            <p:cNvSpPr/>
            <p:nvPr/>
          </p:nvSpPr>
          <p:spPr>
            <a:xfrm>
              <a:off x="9277097" y="5277046"/>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a:extLst>
                <a:ext uri="{FF2B5EF4-FFF2-40B4-BE49-F238E27FC236}">
                  <a16:creationId xmlns:a16="http://schemas.microsoft.com/office/drawing/2014/main" id="{90D07051-34FB-0A09-D0BD-B3BB1408AA78}"/>
                </a:ext>
              </a:extLst>
            </p:cNvPr>
            <p:cNvSpPr/>
            <p:nvPr/>
          </p:nvSpPr>
          <p:spPr>
            <a:xfrm>
              <a:off x="10427129" y="3891201"/>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l 45">
              <a:extLst>
                <a:ext uri="{FF2B5EF4-FFF2-40B4-BE49-F238E27FC236}">
                  <a16:creationId xmlns:a16="http://schemas.microsoft.com/office/drawing/2014/main" id="{C4D67BF9-19B2-2BFB-AC31-F3FE1C5C130F}"/>
                </a:ext>
              </a:extLst>
            </p:cNvPr>
            <p:cNvSpPr/>
            <p:nvPr/>
          </p:nvSpPr>
          <p:spPr>
            <a:xfrm>
              <a:off x="8751300" y="3844136"/>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a:extLst>
                <a:ext uri="{FF2B5EF4-FFF2-40B4-BE49-F238E27FC236}">
                  <a16:creationId xmlns:a16="http://schemas.microsoft.com/office/drawing/2014/main" id="{C7E26E61-3AD9-EF9F-EF16-6B4E1A5A9F0F}"/>
                </a:ext>
              </a:extLst>
            </p:cNvPr>
            <p:cNvSpPr/>
            <p:nvPr/>
          </p:nvSpPr>
          <p:spPr>
            <a:xfrm>
              <a:off x="10410373" y="4294279"/>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Oval 47">
              <a:extLst>
                <a:ext uri="{FF2B5EF4-FFF2-40B4-BE49-F238E27FC236}">
                  <a16:creationId xmlns:a16="http://schemas.microsoft.com/office/drawing/2014/main" id="{4E5339C6-9D9C-41BD-C3A8-9CD7B7A17FA3}"/>
                </a:ext>
              </a:extLst>
            </p:cNvPr>
            <p:cNvSpPr/>
            <p:nvPr/>
          </p:nvSpPr>
          <p:spPr>
            <a:xfrm>
              <a:off x="8825487" y="4015271"/>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a:extLst>
                <a:ext uri="{FF2B5EF4-FFF2-40B4-BE49-F238E27FC236}">
                  <a16:creationId xmlns:a16="http://schemas.microsoft.com/office/drawing/2014/main" id="{E049CD74-A6CB-465A-04F0-6B23A1029BB6}"/>
                </a:ext>
              </a:extLst>
            </p:cNvPr>
            <p:cNvSpPr/>
            <p:nvPr/>
          </p:nvSpPr>
          <p:spPr>
            <a:xfrm>
              <a:off x="10540383" y="4434007"/>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Oval 54">
              <a:extLst>
                <a:ext uri="{FF2B5EF4-FFF2-40B4-BE49-F238E27FC236}">
                  <a16:creationId xmlns:a16="http://schemas.microsoft.com/office/drawing/2014/main" id="{FA5816EE-E11B-4732-D436-B8EF8D22536E}"/>
                </a:ext>
              </a:extLst>
            </p:cNvPr>
            <p:cNvSpPr/>
            <p:nvPr/>
          </p:nvSpPr>
          <p:spPr>
            <a:xfrm>
              <a:off x="9041535" y="5600302"/>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Oval 55">
              <a:extLst>
                <a:ext uri="{FF2B5EF4-FFF2-40B4-BE49-F238E27FC236}">
                  <a16:creationId xmlns:a16="http://schemas.microsoft.com/office/drawing/2014/main" id="{9CD1ABFD-5CC1-6462-A857-C3A30DBEE125}"/>
                </a:ext>
              </a:extLst>
            </p:cNvPr>
            <p:cNvSpPr/>
            <p:nvPr/>
          </p:nvSpPr>
          <p:spPr>
            <a:xfrm>
              <a:off x="10058028" y="4429614"/>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Oval 56">
              <a:extLst>
                <a:ext uri="{FF2B5EF4-FFF2-40B4-BE49-F238E27FC236}">
                  <a16:creationId xmlns:a16="http://schemas.microsoft.com/office/drawing/2014/main" id="{31A9B3A0-6884-FE78-0002-7B3BF6F469EE}"/>
                </a:ext>
              </a:extLst>
            </p:cNvPr>
            <p:cNvSpPr/>
            <p:nvPr/>
          </p:nvSpPr>
          <p:spPr>
            <a:xfrm>
              <a:off x="10326156" y="5037077"/>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 57">
              <a:extLst>
                <a:ext uri="{FF2B5EF4-FFF2-40B4-BE49-F238E27FC236}">
                  <a16:creationId xmlns:a16="http://schemas.microsoft.com/office/drawing/2014/main" id="{899D528F-2FB7-3AD8-A4E4-CF5F7553E1E8}"/>
                </a:ext>
              </a:extLst>
            </p:cNvPr>
            <p:cNvSpPr/>
            <p:nvPr/>
          </p:nvSpPr>
          <p:spPr>
            <a:xfrm>
              <a:off x="10512645" y="4941458"/>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Oval 58">
              <a:extLst>
                <a:ext uri="{FF2B5EF4-FFF2-40B4-BE49-F238E27FC236}">
                  <a16:creationId xmlns:a16="http://schemas.microsoft.com/office/drawing/2014/main" id="{A033D893-8518-0E9F-E27D-C9C6C33C67CA}"/>
                </a:ext>
              </a:extLst>
            </p:cNvPr>
            <p:cNvSpPr/>
            <p:nvPr/>
          </p:nvSpPr>
          <p:spPr>
            <a:xfrm>
              <a:off x="10265297" y="4728772"/>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a:extLst>
                <a:ext uri="{FF2B5EF4-FFF2-40B4-BE49-F238E27FC236}">
                  <a16:creationId xmlns:a16="http://schemas.microsoft.com/office/drawing/2014/main" id="{1078149C-B3DF-4546-531A-CF783317D139}"/>
                </a:ext>
              </a:extLst>
            </p:cNvPr>
            <p:cNvSpPr/>
            <p:nvPr/>
          </p:nvSpPr>
          <p:spPr>
            <a:xfrm>
              <a:off x="9015108" y="3838534"/>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Oval 60">
              <a:extLst>
                <a:ext uri="{FF2B5EF4-FFF2-40B4-BE49-F238E27FC236}">
                  <a16:creationId xmlns:a16="http://schemas.microsoft.com/office/drawing/2014/main" id="{A0D708A2-DC72-3C48-A96D-FB9B49F730C2}"/>
                </a:ext>
              </a:extLst>
            </p:cNvPr>
            <p:cNvSpPr/>
            <p:nvPr/>
          </p:nvSpPr>
          <p:spPr>
            <a:xfrm>
              <a:off x="9873506" y="4537325"/>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Oval 61">
              <a:extLst>
                <a:ext uri="{FF2B5EF4-FFF2-40B4-BE49-F238E27FC236}">
                  <a16:creationId xmlns:a16="http://schemas.microsoft.com/office/drawing/2014/main" id="{EF112B68-CB4F-0E88-40EA-16BF9475F590}"/>
                </a:ext>
              </a:extLst>
            </p:cNvPr>
            <p:cNvSpPr/>
            <p:nvPr/>
          </p:nvSpPr>
          <p:spPr>
            <a:xfrm>
              <a:off x="8912686" y="3822244"/>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Oval 62">
              <a:extLst>
                <a:ext uri="{FF2B5EF4-FFF2-40B4-BE49-F238E27FC236}">
                  <a16:creationId xmlns:a16="http://schemas.microsoft.com/office/drawing/2014/main" id="{20BEBF72-1790-2059-2D3B-AD1865EA7269}"/>
                </a:ext>
              </a:extLst>
            </p:cNvPr>
            <p:cNvSpPr/>
            <p:nvPr/>
          </p:nvSpPr>
          <p:spPr>
            <a:xfrm>
              <a:off x="9540933" y="4443361"/>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4" name="Oval 1023">
              <a:extLst>
                <a:ext uri="{FF2B5EF4-FFF2-40B4-BE49-F238E27FC236}">
                  <a16:creationId xmlns:a16="http://schemas.microsoft.com/office/drawing/2014/main" id="{EC80E3B1-5EB0-4D89-9E52-9E4DB7EB7E0F}"/>
                </a:ext>
              </a:extLst>
            </p:cNvPr>
            <p:cNvSpPr/>
            <p:nvPr/>
          </p:nvSpPr>
          <p:spPr>
            <a:xfrm>
              <a:off x="9384741" y="3881047"/>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Oval 2">
              <a:extLst>
                <a:ext uri="{FF2B5EF4-FFF2-40B4-BE49-F238E27FC236}">
                  <a16:creationId xmlns:a16="http://schemas.microsoft.com/office/drawing/2014/main" id="{5BEE98A9-D29A-A067-08F1-5F28440FBAC5}"/>
                </a:ext>
              </a:extLst>
            </p:cNvPr>
            <p:cNvSpPr/>
            <p:nvPr/>
          </p:nvSpPr>
          <p:spPr>
            <a:xfrm>
              <a:off x="10562773" y="4089493"/>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5" name="Oval 1024">
              <a:extLst>
                <a:ext uri="{FF2B5EF4-FFF2-40B4-BE49-F238E27FC236}">
                  <a16:creationId xmlns:a16="http://schemas.microsoft.com/office/drawing/2014/main" id="{A72E8D1F-00AF-BBBD-BE1E-1C3E4AFFDC96}"/>
                </a:ext>
              </a:extLst>
            </p:cNvPr>
            <p:cNvSpPr/>
            <p:nvPr/>
          </p:nvSpPr>
          <p:spPr>
            <a:xfrm>
              <a:off x="10540382" y="4199476"/>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6" name="Oval 1025">
              <a:extLst>
                <a:ext uri="{FF2B5EF4-FFF2-40B4-BE49-F238E27FC236}">
                  <a16:creationId xmlns:a16="http://schemas.microsoft.com/office/drawing/2014/main" id="{8738D39D-8C5C-3726-7656-6BE6FECB53BA}"/>
                </a:ext>
              </a:extLst>
            </p:cNvPr>
            <p:cNvSpPr/>
            <p:nvPr/>
          </p:nvSpPr>
          <p:spPr>
            <a:xfrm>
              <a:off x="9222865" y="3857269"/>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7" name="Oval 1026">
              <a:extLst>
                <a:ext uri="{FF2B5EF4-FFF2-40B4-BE49-F238E27FC236}">
                  <a16:creationId xmlns:a16="http://schemas.microsoft.com/office/drawing/2014/main" id="{EC6605C3-120C-278F-9D49-0E606EAF7891}"/>
                </a:ext>
              </a:extLst>
            </p:cNvPr>
            <p:cNvSpPr/>
            <p:nvPr/>
          </p:nvSpPr>
          <p:spPr>
            <a:xfrm>
              <a:off x="9193935" y="5752702"/>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8" name="Rounded Rectangle 1027">
              <a:extLst>
                <a:ext uri="{FF2B5EF4-FFF2-40B4-BE49-F238E27FC236}">
                  <a16:creationId xmlns:a16="http://schemas.microsoft.com/office/drawing/2014/main" id="{F7907EE1-B28A-8B95-D0CB-6D2E99A46EB9}"/>
                </a:ext>
              </a:extLst>
            </p:cNvPr>
            <p:cNvSpPr/>
            <p:nvPr/>
          </p:nvSpPr>
          <p:spPr>
            <a:xfrm>
              <a:off x="7480760" y="4717822"/>
              <a:ext cx="198304" cy="16169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9" name="Rounded Rectangle 1028">
              <a:extLst>
                <a:ext uri="{FF2B5EF4-FFF2-40B4-BE49-F238E27FC236}">
                  <a16:creationId xmlns:a16="http://schemas.microsoft.com/office/drawing/2014/main" id="{51373775-63C2-E97B-1044-0376DBCB1B11}"/>
                </a:ext>
              </a:extLst>
            </p:cNvPr>
            <p:cNvSpPr/>
            <p:nvPr/>
          </p:nvSpPr>
          <p:spPr>
            <a:xfrm>
              <a:off x="8876432" y="3936200"/>
              <a:ext cx="198304" cy="16169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1" name="Rounded Rectangle 1030">
              <a:extLst>
                <a:ext uri="{FF2B5EF4-FFF2-40B4-BE49-F238E27FC236}">
                  <a16:creationId xmlns:a16="http://schemas.microsoft.com/office/drawing/2014/main" id="{F186DE78-A78B-C687-F3CC-B14551A08FE1}"/>
                </a:ext>
              </a:extLst>
            </p:cNvPr>
            <p:cNvSpPr/>
            <p:nvPr/>
          </p:nvSpPr>
          <p:spPr>
            <a:xfrm>
              <a:off x="10334160" y="4659552"/>
              <a:ext cx="198304" cy="16169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4" name="TextBox 1033">
              <a:extLst>
                <a:ext uri="{FF2B5EF4-FFF2-40B4-BE49-F238E27FC236}">
                  <a16:creationId xmlns:a16="http://schemas.microsoft.com/office/drawing/2014/main" id="{C78750F7-79E4-6D7C-A640-AE276CC5B5D3}"/>
                </a:ext>
              </a:extLst>
            </p:cNvPr>
            <p:cNvSpPr txBox="1"/>
            <p:nvPr/>
          </p:nvSpPr>
          <p:spPr>
            <a:xfrm>
              <a:off x="6235220" y="6217903"/>
              <a:ext cx="2396233" cy="307777"/>
            </a:xfrm>
            <a:prstGeom prst="rect">
              <a:avLst/>
            </a:prstGeom>
            <a:solidFill>
              <a:schemeClr val="bg1"/>
            </a:solidFill>
          </p:spPr>
          <p:txBody>
            <a:bodyPr wrap="none" rtlCol="0">
              <a:spAutoFit/>
            </a:bodyPr>
            <a:lstStyle/>
            <a:p>
              <a:r>
                <a:rPr lang="en-GB" sz="1400"/>
                <a:t>GBS regional service centres</a:t>
              </a:r>
            </a:p>
          </p:txBody>
        </p:sp>
        <p:sp>
          <p:nvSpPr>
            <p:cNvPr id="1035" name="TextBox 1034">
              <a:extLst>
                <a:ext uri="{FF2B5EF4-FFF2-40B4-BE49-F238E27FC236}">
                  <a16:creationId xmlns:a16="http://schemas.microsoft.com/office/drawing/2014/main" id="{6EC1E25B-62A8-CFAB-24E7-AD50547068EB}"/>
                </a:ext>
              </a:extLst>
            </p:cNvPr>
            <p:cNvSpPr txBox="1"/>
            <p:nvPr/>
          </p:nvSpPr>
          <p:spPr>
            <a:xfrm>
              <a:off x="6129689" y="5955937"/>
              <a:ext cx="1172693" cy="307777"/>
            </a:xfrm>
            <a:prstGeom prst="rect">
              <a:avLst/>
            </a:prstGeom>
            <a:solidFill>
              <a:schemeClr val="bg1"/>
            </a:solidFill>
          </p:spPr>
          <p:txBody>
            <a:bodyPr wrap="none" rtlCol="0">
              <a:spAutoFit/>
            </a:bodyPr>
            <a:lstStyle/>
            <a:p>
              <a:r>
                <a:rPr lang="en-GB" sz="1400"/>
                <a:t>BU locations</a:t>
              </a:r>
            </a:p>
          </p:txBody>
        </p:sp>
        <p:sp>
          <p:nvSpPr>
            <p:cNvPr id="1032" name="Rounded Rectangle 1031">
              <a:extLst>
                <a:ext uri="{FF2B5EF4-FFF2-40B4-BE49-F238E27FC236}">
                  <a16:creationId xmlns:a16="http://schemas.microsoft.com/office/drawing/2014/main" id="{B963998F-B758-AA95-50C6-65B042F4F6E9}"/>
                </a:ext>
              </a:extLst>
            </p:cNvPr>
            <p:cNvSpPr/>
            <p:nvPr/>
          </p:nvSpPr>
          <p:spPr>
            <a:xfrm>
              <a:off x="5984248" y="6286102"/>
              <a:ext cx="198304" cy="16169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3" name="Oval 1032">
              <a:extLst>
                <a:ext uri="{FF2B5EF4-FFF2-40B4-BE49-F238E27FC236}">
                  <a16:creationId xmlns:a16="http://schemas.microsoft.com/office/drawing/2014/main" id="{D2B5F1D9-6769-EC5F-1532-EFA181473019}"/>
                </a:ext>
              </a:extLst>
            </p:cNvPr>
            <p:cNvSpPr/>
            <p:nvPr/>
          </p:nvSpPr>
          <p:spPr>
            <a:xfrm>
              <a:off x="6044425" y="6052989"/>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9" name="Rounded Rectangle 28">
            <a:extLst>
              <a:ext uri="{FF2B5EF4-FFF2-40B4-BE49-F238E27FC236}">
                <a16:creationId xmlns:a16="http://schemas.microsoft.com/office/drawing/2014/main" id="{711C7CB4-18D6-3106-F474-7C1438A7AFD2}"/>
              </a:ext>
            </a:extLst>
          </p:cNvPr>
          <p:cNvSpPr/>
          <p:nvPr/>
        </p:nvSpPr>
        <p:spPr>
          <a:xfrm>
            <a:off x="11135659" y="300940"/>
            <a:ext cx="773874" cy="520861"/>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t>Aligned</a:t>
            </a:r>
          </a:p>
        </p:txBody>
      </p:sp>
      <p:sp>
        <p:nvSpPr>
          <p:cNvPr id="30" name="TextBox 29">
            <a:extLst>
              <a:ext uri="{FF2B5EF4-FFF2-40B4-BE49-F238E27FC236}">
                <a16:creationId xmlns:a16="http://schemas.microsoft.com/office/drawing/2014/main" id="{F3BEECDD-40CE-9FDA-A917-8A96FB3826DF}"/>
              </a:ext>
            </a:extLst>
          </p:cNvPr>
          <p:cNvSpPr txBox="1"/>
          <p:nvPr/>
        </p:nvSpPr>
        <p:spPr>
          <a:xfrm>
            <a:off x="9912170" y="121198"/>
            <a:ext cx="1338059" cy="604268"/>
          </a:xfrm>
          <a:prstGeom prst="rect">
            <a:avLst/>
          </a:prstGeom>
          <a:noFill/>
        </p:spPr>
        <p:txBody>
          <a:bodyPr wrap="none" rtlCol="0">
            <a:spAutoFit/>
          </a:bodyPr>
          <a:lstStyle/>
          <a:p>
            <a:pPr>
              <a:lnSpc>
                <a:spcPts val="1800"/>
              </a:lnSpc>
              <a:spcAft>
                <a:spcPts val="600"/>
              </a:spcAft>
            </a:pPr>
            <a:r>
              <a:rPr lang="en-GB" sz="1400">
                <a:latin typeface="Segoe UI" panose="020B0502040204020203" pitchFamily="34" charset="0"/>
                <a:cs typeface="Segoe UI" panose="020B0502040204020203" pitchFamily="34" charset="0"/>
              </a:rPr>
              <a:t>Paragraph text</a:t>
            </a:r>
          </a:p>
          <a:p>
            <a:pPr marL="228600" indent="-228600">
              <a:lnSpc>
                <a:spcPts val="1700"/>
              </a:lnSpc>
              <a:spcAft>
                <a:spcPts val="300"/>
              </a:spcAft>
              <a:buFont typeface="Arial" panose="020B0604020202020204" pitchFamily="34" charset="0"/>
              <a:buChar char="•"/>
            </a:pPr>
            <a:r>
              <a:rPr lang="en-GB" sz="1400">
                <a:latin typeface="Segoe UI" panose="020B0502040204020203" pitchFamily="34" charset="0"/>
                <a:cs typeface="Segoe UI" panose="020B0502040204020203" pitchFamily="34" charset="0"/>
              </a:rPr>
              <a:t>Bullet text</a:t>
            </a:r>
          </a:p>
        </p:txBody>
      </p:sp>
      <p:sp>
        <p:nvSpPr>
          <p:cNvPr id="31" name="TextBox 30">
            <a:extLst>
              <a:ext uri="{FF2B5EF4-FFF2-40B4-BE49-F238E27FC236}">
                <a16:creationId xmlns:a16="http://schemas.microsoft.com/office/drawing/2014/main" id="{D5CD58C9-D6D5-E6D0-E434-DEE055683DE7}"/>
              </a:ext>
            </a:extLst>
          </p:cNvPr>
          <p:cNvSpPr txBox="1"/>
          <p:nvPr/>
        </p:nvSpPr>
        <p:spPr>
          <a:xfrm>
            <a:off x="8476868" y="121198"/>
            <a:ext cx="1500539" cy="618118"/>
          </a:xfrm>
          <a:prstGeom prst="rect">
            <a:avLst/>
          </a:prstGeom>
          <a:noFill/>
        </p:spPr>
        <p:txBody>
          <a:bodyPr wrap="none" rtlCol="0">
            <a:spAutoFit/>
          </a:bodyPr>
          <a:lstStyle/>
          <a:p>
            <a:pPr>
              <a:lnSpc>
                <a:spcPts val="1800"/>
              </a:lnSpc>
              <a:spcAft>
                <a:spcPts val="600"/>
              </a:spcAft>
            </a:pPr>
            <a:r>
              <a:rPr lang="en-GB" sz="1600">
                <a:latin typeface="Segoe UI" panose="020B0502040204020203" pitchFamily="34" charset="0"/>
                <a:cs typeface="Segoe UI" panose="020B0502040204020203" pitchFamily="34" charset="0"/>
              </a:rPr>
              <a:t>Paragraph text</a:t>
            </a:r>
          </a:p>
          <a:p>
            <a:pPr marL="228600" indent="-228600">
              <a:lnSpc>
                <a:spcPts val="1700"/>
              </a:lnSpc>
              <a:spcAft>
                <a:spcPts val="300"/>
              </a:spcAft>
              <a:buFont typeface="Arial" panose="020B0604020202020204" pitchFamily="34" charset="0"/>
              <a:buChar char="•"/>
            </a:pPr>
            <a:r>
              <a:rPr lang="en-GB" sz="1600">
                <a:latin typeface="Segoe UI" panose="020B0502040204020203" pitchFamily="34" charset="0"/>
                <a:cs typeface="Segoe UI" panose="020B0502040204020203" pitchFamily="34" charset="0"/>
              </a:rPr>
              <a:t>Bullet text</a:t>
            </a:r>
          </a:p>
        </p:txBody>
      </p:sp>
    </p:spTree>
    <p:extLst>
      <p:ext uri="{BB962C8B-B14F-4D97-AF65-F5344CB8AC3E}">
        <p14:creationId xmlns:p14="http://schemas.microsoft.com/office/powerpoint/2010/main" val="3598298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31D9B948-ED58-6732-EFB6-B33E1BDD4849}"/>
            </a:ext>
          </a:extLst>
        </p:cNvPr>
        <p:cNvGrpSpPr/>
        <p:nvPr/>
      </p:nvGrpSpPr>
      <p:grpSpPr>
        <a:xfrm>
          <a:off x="0" y="0"/>
          <a:ext cx="0" cy="0"/>
          <a:chOff x="0" y="0"/>
          <a:chExt cx="0" cy="0"/>
        </a:xfrm>
      </p:grpSpPr>
      <p:sp>
        <p:nvSpPr>
          <p:cNvPr id="15" name="Content Placeholder 14">
            <a:extLst>
              <a:ext uri="{FF2B5EF4-FFF2-40B4-BE49-F238E27FC236}">
                <a16:creationId xmlns:a16="http://schemas.microsoft.com/office/drawing/2014/main" id="{30B06082-8E26-79FA-E000-F97E94836744}"/>
              </a:ext>
            </a:extLst>
          </p:cNvPr>
          <p:cNvSpPr>
            <a:spLocks noGrp="1"/>
          </p:cNvSpPr>
          <p:nvPr>
            <p:ph idx="1"/>
          </p:nvPr>
        </p:nvSpPr>
        <p:spPr/>
        <p:txBody>
          <a:bodyPr>
            <a:noAutofit/>
          </a:bodyPr>
          <a:lstStyle/>
          <a:p>
            <a:pPr marL="0" indent="0">
              <a:lnSpc>
                <a:spcPts val="1800"/>
              </a:lnSpc>
              <a:spcBef>
                <a:spcPts val="0"/>
              </a:spcBef>
              <a:spcAft>
                <a:spcPts val="600"/>
              </a:spcAft>
              <a:buNone/>
            </a:pPr>
            <a:r>
              <a:rPr lang="en-GB" sz="1400"/>
              <a:t>Consider an organisation consisting of three types of units: Group, Business Units, and Business Services. The role of each unit can vary across industries and organisations. In addition to the earlier discussed scoping between Business Units and Business Services, there is also the question of what sits in Group. A simple split might be:</a:t>
            </a:r>
          </a:p>
          <a:p>
            <a:pPr marL="0" indent="0">
              <a:lnSpc>
                <a:spcPts val="1800"/>
              </a:lnSpc>
              <a:spcBef>
                <a:spcPts val="0"/>
              </a:spcBef>
              <a:spcAft>
                <a:spcPts val="600"/>
              </a:spcAft>
              <a:buNone/>
            </a:pPr>
            <a:r>
              <a:rPr lang="en-GB" sz="1400" b="1"/>
              <a:t>Group:</a:t>
            </a:r>
          </a:p>
          <a:p>
            <a:pPr>
              <a:lnSpc>
                <a:spcPts val="1700"/>
              </a:lnSpc>
              <a:spcBef>
                <a:spcPts val="0"/>
              </a:spcBef>
              <a:spcAft>
                <a:spcPts val="400"/>
              </a:spcAft>
            </a:pPr>
            <a:r>
              <a:rPr lang="en-GB" sz="1400"/>
              <a:t>Overall steering, and executive decision-making</a:t>
            </a:r>
          </a:p>
          <a:p>
            <a:pPr>
              <a:lnSpc>
                <a:spcPts val="1700"/>
              </a:lnSpc>
              <a:spcBef>
                <a:spcPts val="0"/>
              </a:spcBef>
              <a:spcAft>
                <a:spcPts val="400"/>
              </a:spcAft>
            </a:pPr>
            <a:r>
              <a:rPr lang="en-GB" sz="1400"/>
              <a:t>External reporting and communications</a:t>
            </a:r>
          </a:p>
          <a:p>
            <a:pPr>
              <a:lnSpc>
                <a:spcPts val="1700"/>
              </a:lnSpc>
              <a:spcBef>
                <a:spcPts val="0"/>
              </a:spcBef>
              <a:spcAft>
                <a:spcPts val="400"/>
              </a:spcAft>
            </a:pPr>
            <a:r>
              <a:rPr lang="en-GB" sz="1400"/>
              <a:t>Setting future direction, and defining policy.</a:t>
            </a:r>
          </a:p>
          <a:p>
            <a:pPr marL="0" indent="0">
              <a:lnSpc>
                <a:spcPts val="1800"/>
              </a:lnSpc>
              <a:spcBef>
                <a:spcPts val="0"/>
              </a:spcBef>
              <a:spcAft>
                <a:spcPts val="600"/>
              </a:spcAft>
              <a:buNone/>
            </a:pPr>
            <a:r>
              <a:rPr lang="en-GB" sz="1400" b="1"/>
              <a:t>Business Units:</a:t>
            </a:r>
          </a:p>
          <a:p>
            <a:pPr>
              <a:lnSpc>
                <a:spcPts val="1700"/>
              </a:lnSpc>
              <a:spcBef>
                <a:spcPts val="0"/>
              </a:spcBef>
              <a:spcAft>
                <a:spcPts val="300"/>
              </a:spcAft>
            </a:pPr>
            <a:r>
              <a:rPr lang="en-GB" sz="1400"/>
              <a:t>Innovation</a:t>
            </a:r>
          </a:p>
          <a:p>
            <a:pPr>
              <a:lnSpc>
                <a:spcPts val="1700"/>
              </a:lnSpc>
              <a:spcBef>
                <a:spcPts val="0"/>
              </a:spcBef>
              <a:spcAft>
                <a:spcPts val="300"/>
              </a:spcAft>
            </a:pPr>
            <a:r>
              <a:rPr lang="en-GB" sz="1400"/>
              <a:t>Customer service deliver</a:t>
            </a:r>
          </a:p>
          <a:p>
            <a:pPr>
              <a:lnSpc>
                <a:spcPts val="1700"/>
              </a:lnSpc>
              <a:spcBef>
                <a:spcPts val="0"/>
              </a:spcBef>
              <a:spcAft>
                <a:spcPts val="300"/>
              </a:spcAft>
            </a:pPr>
            <a:r>
              <a:rPr lang="en-GB" sz="1400"/>
              <a:t>Sales</a:t>
            </a:r>
          </a:p>
          <a:p>
            <a:pPr marL="0" indent="0">
              <a:lnSpc>
                <a:spcPts val="1800"/>
              </a:lnSpc>
              <a:spcBef>
                <a:spcPts val="0"/>
              </a:spcBef>
              <a:spcAft>
                <a:spcPts val="600"/>
              </a:spcAft>
              <a:buNone/>
            </a:pPr>
            <a:r>
              <a:rPr lang="en-GB" sz="1400" b="1"/>
              <a:t>Business services:</a:t>
            </a:r>
          </a:p>
          <a:p>
            <a:pPr>
              <a:lnSpc>
                <a:spcPts val="1700"/>
              </a:lnSpc>
              <a:spcBef>
                <a:spcPts val="0"/>
              </a:spcBef>
              <a:spcAft>
                <a:spcPts val="300"/>
              </a:spcAft>
            </a:pPr>
            <a:r>
              <a:rPr lang="en-GB" sz="1400"/>
              <a:t>Leveraging scale and centralisation to deliver cost-efficient, quality processes.</a:t>
            </a:r>
          </a:p>
          <a:p>
            <a:pPr marL="0" indent="0">
              <a:lnSpc>
                <a:spcPts val="1700"/>
              </a:lnSpc>
              <a:spcBef>
                <a:spcPts val="0"/>
              </a:spcBef>
              <a:spcAft>
                <a:spcPts val="300"/>
              </a:spcAft>
              <a:buNone/>
            </a:pPr>
            <a:r>
              <a:rPr lang="en-GB" sz="1400"/>
              <a:t>The process criteria can also be used to review Group processes for their suitability to shift to Business Services.</a:t>
            </a:r>
          </a:p>
        </p:txBody>
      </p:sp>
      <p:sp>
        <p:nvSpPr>
          <p:cNvPr id="14" name="Title 13">
            <a:extLst>
              <a:ext uri="{FF2B5EF4-FFF2-40B4-BE49-F238E27FC236}">
                <a16:creationId xmlns:a16="http://schemas.microsoft.com/office/drawing/2014/main" id="{97029AE5-62B8-35CD-980E-32F74E096AEB}"/>
              </a:ext>
            </a:extLst>
          </p:cNvPr>
          <p:cNvSpPr>
            <a:spLocks noGrp="1"/>
          </p:cNvSpPr>
          <p:nvPr>
            <p:ph type="title"/>
          </p:nvPr>
        </p:nvSpPr>
        <p:spPr>
          <a:prstGeom prst="rect">
            <a:avLst/>
          </a:prstGeom>
        </p:spPr>
        <p:txBody>
          <a:bodyPr>
            <a:normAutofit/>
          </a:bodyPr>
          <a:lstStyle/>
          <a:p>
            <a:r>
              <a:rPr lang="en-GB"/>
              <a:t>Business services organisation model</a:t>
            </a:r>
          </a:p>
        </p:txBody>
      </p:sp>
      <p:sp>
        <p:nvSpPr>
          <p:cNvPr id="16" name="Rectangle 15">
            <a:extLst>
              <a:ext uri="{FF2B5EF4-FFF2-40B4-BE49-F238E27FC236}">
                <a16:creationId xmlns:a16="http://schemas.microsoft.com/office/drawing/2014/main" id="{C0F1F58A-79CB-BFE2-B4EC-4E69A95E77B5}"/>
              </a:ext>
            </a:extLst>
          </p:cNvPr>
          <p:cNvSpPr/>
          <p:nvPr/>
        </p:nvSpPr>
        <p:spPr>
          <a:xfrm>
            <a:off x="370389" y="243068"/>
            <a:ext cx="636608" cy="636608"/>
          </a:xfrm>
          <a:prstGeom prst="rect">
            <a:avLst/>
          </a:prstGeom>
          <a:solidFill>
            <a:srgbClr val="EB0A1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B1C11DB4-DCB5-94BA-E6AB-00C6938694E5}"/>
              </a:ext>
            </a:extLst>
          </p:cNvPr>
          <p:cNvSpPr/>
          <p:nvPr/>
        </p:nvSpPr>
        <p:spPr>
          <a:xfrm>
            <a:off x="6463554" y="1927417"/>
            <a:ext cx="5244353" cy="3893303"/>
          </a:xfrm>
          <a:prstGeom prst="rect">
            <a:avLst/>
          </a:prstGeom>
          <a:solidFill>
            <a:srgbClr val="F6F6F6"/>
          </a:solidFill>
          <a:ln>
            <a:solidFill>
              <a:srgbClr val="767676"/>
            </a:solidFill>
          </a:ln>
        </p:spPr>
        <p:txBody>
          <a:bodyPr vert="horz" lIns="91440" tIns="45720" rIns="91440" bIns="45720" rtlCol="0" anchor="t">
            <a:normAutofit/>
          </a:bodyPr>
          <a:lstStyle/>
          <a:p>
            <a:pPr marL="11113" algn="ctr">
              <a:lnSpc>
                <a:spcPct val="90000"/>
              </a:lnSpc>
              <a:spcBef>
                <a:spcPct val="0"/>
              </a:spcBef>
            </a:pPr>
            <a:r>
              <a:rPr lang="en-GB" sz="1200">
                <a:latin typeface="EB Garamond Medium" pitchFamily="2" charset="0"/>
                <a:ea typeface="EB Garamond Medium" pitchFamily="2" charset="0"/>
                <a:cs typeface="EB Garamond Medium" pitchFamily="2" charset="0"/>
              </a:rPr>
              <a:t>Abstraction of an organisation structure</a:t>
            </a:r>
          </a:p>
        </p:txBody>
      </p:sp>
      <p:grpSp>
        <p:nvGrpSpPr>
          <p:cNvPr id="41" name="Group 40">
            <a:extLst>
              <a:ext uri="{FF2B5EF4-FFF2-40B4-BE49-F238E27FC236}">
                <a16:creationId xmlns:a16="http://schemas.microsoft.com/office/drawing/2014/main" id="{2B22E6C5-5FDB-A8A2-6900-E2F3DAB60DFE}"/>
              </a:ext>
            </a:extLst>
          </p:cNvPr>
          <p:cNvGrpSpPr/>
          <p:nvPr/>
        </p:nvGrpSpPr>
        <p:grpSpPr>
          <a:xfrm>
            <a:off x="7841429" y="4161507"/>
            <a:ext cx="2595040" cy="1080001"/>
            <a:chOff x="7668547" y="4206854"/>
            <a:chExt cx="2595040" cy="1080001"/>
          </a:xfrm>
        </p:grpSpPr>
        <p:sp>
          <p:nvSpPr>
            <p:cNvPr id="33" name="Rectangle 32">
              <a:extLst>
                <a:ext uri="{FF2B5EF4-FFF2-40B4-BE49-F238E27FC236}">
                  <a16:creationId xmlns:a16="http://schemas.microsoft.com/office/drawing/2014/main" id="{EA9BB210-8A8B-51AF-7295-6B854932DC9F}"/>
                </a:ext>
              </a:extLst>
            </p:cNvPr>
            <p:cNvSpPr/>
            <p:nvPr/>
          </p:nvSpPr>
          <p:spPr>
            <a:xfrm>
              <a:off x="9183587" y="4206854"/>
              <a:ext cx="1080000" cy="1080000"/>
            </a:xfrm>
            <a:prstGeom prst="rect">
              <a:avLst/>
            </a:prstGeom>
            <a:solidFill>
              <a:srgbClr val="58595B"/>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GB" sz="1200">
                  <a:latin typeface="EB Garamond Medium" pitchFamily="2" charset="0"/>
                  <a:ea typeface="EB Garamond Medium" pitchFamily="2" charset="0"/>
                  <a:cs typeface="EB Garamond Medium" pitchFamily="2" charset="0"/>
                </a:rPr>
                <a:t>Business Units</a:t>
              </a:r>
            </a:p>
          </p:txBody>
        </p:sp>
        <p:sp>
          <p:nvSpPr>
            <p:cNvPr id="21" name="Rectangle 20">
              <a:extLst>
                <a:ext uri="{FF2B5EF4-FFF2-40B4-BE49-F238E27FC236}">
                  <a16:creationId xmlns:a16="http://schemas.microsoft.com/office/drawing/2014/main" id="{DA06C66A-CE99-90E9-069B-24FED6C151FD}"/>
                </a:ext>
              </a:extLst>
            </p:cNvPr>
            <p:cNvSpPr/>
            <p:nvPr/>
          </p:nvSpPr>
          <p:spPr>
            <a:xfrm>
              <a:off x="7668547" y="4206855"/>
              <a:ext cx="1080000" cy="1080000"/>
            </a:xfrm>
            <a:prstGeom prst="rect">
              <a:avLst/>
            </a:prstGeom>
            <a:solidFill>
              <a:srgbClr val="58595B"/>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GB" sz="1200">
                  <a:latin typeface="EB Garamond Medium" pitchFamily="2" charset="0"/>
                  <a:ea typeface="EB Garamond Medium" pitchFamily="2" charset="0"/>
                  <a:cs typeface="EB Garamond Medium" pitchFamily="2" charset="0"/>
                </a:rPr>
                <a:t>Business services</a:t>
              </a:r>
            </a:p>
          </p:txBody>
        </p:sp>
      </p:grpSp>
      <p:sp>
        <p:nvSpPr>
          <p:cNvPr id="24" name="Rectangle 23">
            <a:extLst>
              <a:ext uri="{FF2B5EF4-FFF2-40B4-BE49-F238E27FC236}">
                <a16:creationId xmlns:a16="http://schemas.microsoft.com/office/drawing/2014/main" id="{AD16B301-DB2C-205C-082D-3F1865C59688}"/>
              </a:ext>
            </a:extLst>
          </p:cNvPr>
          <p:cNvSpPr/>
          <p:nvPr/>
        </p:nvSpPr>
        <p:spPr>
          <a:xfrm>
            <a:off x="8598949" y="2349000"/>
            <a:ext cx="1080000" cy="1080000"/>
          </a:xfrm>
          <a:prstGeom prst="rect">
            <a:avLst/>
          </a:prstGeom>
          <a:solidFill>
            <a:srgbClr val="58595B"/>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GB" sz="1200">
                <a:latin typeface="EB Garamond Medium" pitchFamily="2" charset="0"/>
                <a:ea typeface="EB Garamond Medium" pitchFamily="2" charset="0"/>
                <a:cs typeface="EB Garamond Medium" pitchFamily="2" charset="0"/>
              </a:rPr>
              <a:t>Group</a:t>
            </a:r>
          </a:p>
        </p:txBody>
      </p:sp>
      <p:cxnSp>
        <p:nvCxnSpPr>
          <p:cNvPr id="29" name="Elbow Connector 28">
            <a:extLst>
              <a:ext uri="{FF2B5EF4-FFF2-40B4-BE49-F238E27FC236}">
                <a16:creationId xmlns:a16="http://schemas.microsoft.com/office/drawing/2014/main" id="{7BA89970-2D90-5003-B82B-164AA066C7C6}"/>
              </a:ext>
            </a:extLst>
          </p:cNvPr>
          <p:cNvCxnSpPr>
            <a:stCxn id="24" idx="2"/>
            <a:endCxn id="21" idx="0"/>
          </p:cNvCxnSpPr>
          <p:nvPr/>
        </p:nvCxnSpPr>
        <p:spPr>
          <a:xfrm rot="5400000">
            <a:off x="8393935" y="3416494"/>
            <a:ext cx="732508" cy="75752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Elbow Connector 33">
            <a:extLst>
              <a:ext uri="{FF2B5EF4-FFF2-40B4-BE49-F238E27FC236}">
                <a16:creationId xmlns:a16="http://schemas.microsoft.com/office/drawing/2014/main" id="{9EED8BC1-D693-E13A-C0D1-FA286A066B4E}"/>
              </a:ext>
            </a:extLst>
          </p:cNvPr>
          <p:cNvCxnSpPr>
            <a:cxnSpLocks/>
            <a:stCxn id="24" idx="2"/>
            <a:endCxn id="33" idx="0"/>
          </p:cNvCxnSpPr>
          <p:nvPr/>
        </p:nvCxnSpPr>
        <p:spPr>
          <a:xfrm rot="16200000" flipH="1">
            <a:off x="9151456" y="3416493"/>
            <a:ext cx="732507" cy="757520"/>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2" name="Rounded Rectangle 1">
            <a:extLst>
              <a:ext uri="{FF2B5EF4-FFF2-40B4-BE49-F238E27FC236}">
                <a16:creationId xmlns:a16="http://schemas.microsoft.com/office/drawing/2014/main" id="{C7848BBC-B062-8AE7-528A-1925C24DE8ED}"/>
              </a:ext>
            </a:extLst>
          </p:cNvPr>
          <p:cNvSpPr/>
          <p:nvPr/>
        </p:nvSpPr>
        <p:spPr>
          <a:xfrm>
            <a:off x="11320970" y="121198"/>
            <a:ext cx="773874" cy="520861"/>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t>Aligned</a:t>
            </a:r>
          </a:p>
        </p:txBody>
      </p:sp>
      <p:sp>
        <p:nvSpPr>
          <p:cNvPr id="3" name="TextBox 2">
            <a:extLst>
              <a:ext uri="{FF2B5EF4-FFF2-40B4-BE49-F238E27FC236}">
                <a16:creationId xmlns:a16="http://schemas.microsoft.com/office/drawing/2014/main" id="{668172D0-2E5C-C432-13CF-B1615F783A83}"/>
              </a:ext>
            </a:extLst>
          </p:cNvPr>
          <p:cNvSpPr txBox="1"/>
          <p:nvPr/>
        </p:nvSpPr>
        <p:spPr>
          <a:xfrm>
            <a:off x="9912170" y="121198"/>
            <a:ext cx="1338059" cy="604268"/>
          </a:xfrm>
          <a:prstGeom prst="rect">
            <a:avLst/>
          </a:prstGeom>
          <a:noFill/>
        </p:spPr>
        <p:txBody>
          <a:bodyPr wrap="none" rtlCol="0">
            <a:spAutoFit/>
          </a:bodyPr>
          <a:lstStyle/>
          <a:p>
            <a:pPr>
              <a:lnSpc>
                <a:spcPts val="1800"/>
              </a:lnSpc>
              <a:spcAft>
                <a:spcPts val="600"/>
              </a:spcAft>
            </a:pPr>
            <a:r>
              <a:rPr lang="en-GB" sz="1400">
                <a:latin typeface="Segoe UI" panose="020B0502040204020203" pitchFamily="34" charset="0"/>
                <a:cs typeface="Segoe UI" panose="020B0502040204020203" pitchFamily="34" charset="0"/>
              </a:rPr>
              <a:t>Paragraph text</a:t>
            </a:r>
          </a:p>
          <a:p>
            <a:pPr marL="228600" indent="-228600">
              <a:lnSpc>
                <a:spcPts val="1700"/>
              </a:lnSpc>
              <a:spcAft>
                <a:spcPts val="300"/>
              </a:spcAft>
              <a:buFont typeface="Arial" panose="020B0604020202020204" pitchFamily="34" charset="0"/>
              <a:buChar char="•"/>
            </a:pPr>
            <a:r>
              <a:rPr lang="en-GB" sz="1400">
                <a:latin typeface="Segoe UI" panose="020B0502040204020203" pitchFamily="34" charset="0"/>
                <a:cs typeface="Segoe UI" panose="020B0502040204020203" pitchFamily="34" charset="0"/>
              </a:rPr>
              <a:t>Bullet text</a:t>
            </a:r>
          </a:p>
        </p:txBody>
      </p:sp>
      <p:sp>
        <p:nvSpPr>
          <p:cNvPr id="4" name="TextBox 3">
            <a:extLst>
              <a:ext uri="{FF2B5EF4-FFF2-40B4-BE49-F238E27FC236}">
                <a16:creationId xmlns:a16="http://schemas.microsoft.com/office/drawing/2014/main" id="{F976454B-F84C-B791-7C0F-8E29AA89B11B}"/>
              </a:ext>
            </a:extLst>
          </p:cNvPr>
          <p:cNvSpPr txBox="1"/>
          <p:nvPr/>
        </p:nvSpPr>
        <p:spPr>
          <a:xfrm>
            <a:off x="8476868" y="121198"/>
            <a:ext cx="1500539" cy="618118"/>
          </a:xfrm>
          <a:prstGeom prst="rect">
            <a:avLst/>
          </a:prstGeom>
          <a:noFill/>
        </p:spPr>
        <p:txBody>
          <a:bodyPr wrap="none" rtlCol="0">
            <a:spAutoFit/>
          </a:bodyPr>
          <a:lstStyle/>
          <a:p>
            <a:pPr>
              <a:lnSpc>
                <a:spcPts val="1800"/>
              </a:lnSpc>
              <a:spcAft>
                <a:spcPts val="600"/>
              </a:spcAft>
            </a:pPr>
            <a:r>
              <a:rPr lang="en-GB" sz="1600">
                <a:latin typeface="Segoe UI" panose="020B0502040204020203" pitchFamily="34" charset="0"/>
                <a:cs typeface="Segoe UI" panose="020B0502040204020203" pitchFamily="34" charset="0"/>
              </a:rPr>
              <a:t>Paragraph text</a:t>
            </a:r>
          </a:p>
          <a:p>
            <a:pPr marL="228600" indent="-228600">
              <a:lnSpc>
                <a:spcPts val="1700"/>
              </a:lnSpc>
              <a:spcAft>
                <a:spcPts val="300"/>
              </a:spcAft>
              <a:buFont typeface="Arial" panose="020B0604020202020204" pitchFamily="34" charset="0"/>
              <a:buChar char="•"/>
            </a:pPr>
            <a:r>
              <a:rPr lang="en-GB" sz="1600">
                <a:latin typeface="Segoe UI" panose="020B0502040204020203" pitchFamily="34" charset="0"/>
                <a:cs typeface="Segoe UI" panose="020B0502040204020203" pitchFamily="34" charset="0"/>
              </a:rPr>
              <a:t>Bullet text</a:t>
            </a:r>
          </a:p>
        </p:txBody>
      </p:sp>
    </p:spTree>
    <p:extLst>
      <p:ext uri="{BB962C8B-B14F-4D97-AF65-F5344CB8AC3E}">
        <p14:creationId xmlns:p14="http://schemas.microsoft.com/office/powerpoint/2010/main" val="1446873088"/>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7E3EA-37B5-0B59-BA37-5877CA51A247}"/>
            </a:ext>
          </a:extLst>
        </p:cNvPr>
        <p:cNvGrpSpPr/>
        <p:nvPr/>
      </p:nvGrpSpPr>
      <p:grpSpPr>
        <a:xfrm>
          <a:off x="0" y="0"/>
          <a:ext cx="0" cy="0"/>
          <a:chOff x="0" y="0"/>
          <a:chExt cx="0" cy="0"/>
        </a:xfrm>
      </p:grpSpPr>
      <p:sp>
        <p:nvSpPr>
          <p:cNvPr id="15" name="Content Placeholder 14">
            <a:extLst>
              <a:ext uri="{FF2B5EF4-FFF2-40B4-BE49-F238E27FC236}">
                <a16:creationId xmlns:a16="http://schemas.microsoft.com/office/drawing/2014/main" id="{7001BE59-4ABF-6929-34D8-716807C1DB71}"/>
              </a:ext>
            </a:extLst>
          </p:cNvPr>
          <p:cNvSpPr>
            <a:spLocks noGrp="1"/>
          </p:cNvSpPr>
          <p:nvPr>
            <p:ph idx="1"/>
          </p:nvPr>
        </p:nvSpPr>
        <p:spPr>
          <a:xfrm>
            <a:off x="484094" y="1438835"/>
            <a:ext cx="11214848" cy="682298"/>
          </a:xfrm>
        </p:spPr>
        <p:txBody>
          <a:bodyPr>
            <a:normAutofit/>
          </a:bodyPr>
          <a:lstStyle/>
          <a:p>
            <a:pPr marL="0" indent="0">
              <a:lnSpc>
                <a:spcPts val="1800"/>
              </a:lnSpc>
              <a:spcBef>
                <a:spcPts val="0"/>
              </a:spcBef>
              <a:spcAft>
                <a:spcPts val="600"/>
              </a:spcAft>
              <a:buNone/>
            </a:pPr>
            <a:r>
              <a:rPr lang="en-GB" sz="1400"/>
              <a:t>Early organisation models for Business Services are relatively simple. They consist of a director of Business Services, function leads, and teams of operational staff. There will also be a set of support roles for the BSO itself, which manage facilities, IT infrastructure etc.</a:t>
            </a:r>
          </a:p>
        </p:txBody>
      </p:sp>
      <p:sp>
        <p:nvSpPr>
          <p:cNvPr id="14" name="Title 13">
            <a:extLst>
              <a:ext uri="{FF2B5EF4-FFF2-40B4-BE49-F238E27FC236}">
                <a16:creationId xmlns:a16="http://schemas.microsoft.com/office/drawing/2014/main" id="{EA8D6FDC-8D32-CCB5-7E75-B2C0BE58B612}"/>
              </a:ext>
            </a:extLst>
          </p:cNvPr>
          <p:cNvSpPr>
            <a:spLocks noGrp="1"/>
          </p:cNvSpPr>
          <p:nvPr>
            <p:ph type="title"/>
          </p:nvPr>
        </p:nvSpPr>
        <p:spPr>
          <a:xfrm>
            <a:off x="1360713" y="243067"/>
            <a:ext cx="10161883" cy="636608"/>
          </a:xfrm>
          <a:prstGeom prst="rect">
            <a:avLst/>
          </a:prstGeom>
        </p:spPr>
        <p:txBody>
          <a:bodyPr>
            <a:normAutofit/>
          </a:bodyPr>
          <a:lstStyle/>
          <a:p>
            <a:r>
              <a:rPr lang="en-GB"/>
              <a:t>Business services organisation model</a:t>
            </a:r>
            <a:endParaRPr lang="en-GB" sz="2000"/>
          </a:p>
        </p:txBody>
      </p:sp>
      <p:sp>
        <p:nvSpPr>
          <p:cNvPr id="5" name="Rectangle 4">
            <a:extLst>
              <a:ext uri="{FF2B5EF4-FFF2-40B4-BE49-F238E27FC236}">
                <a16:creationId xmlns:a16="http://schemas.microsoft.com/office/drawing/2014/main" id="{75C60CE0-A24A-355D-B9EF-0FBB1D35D3E0}"/>
              </a:ext>
            </a:extLst>
          </p:cNvPr>
          <p:cNvSpPr/>
          <p:nvPr/>
        </p:nvSpPr>
        <p:spPr>
          <a:xfrm>
            <a:off x="7142301" y="2367255"/>
            <a:ext cx="4127900" cy="3893303"/>
          </a:xfrm>
          <a:prstGeom prst="rect">
            <a:avLst/>
          </a:prstGeom>
          <a:solidFill>
            <a:srgbClr val="F6F6F6"/>
          </a:solidFill>
        </p:spPr>
        <p:txBody>
          <a:bodyPr vert="horz" lIns="91440" tIns="45720" rIns="91440" bIns="45720" rtlCol="0" anchor="t">
            <a:normAutofit/>
          </a:bodyPr>
          <a:lstStyle/>
          <a:p>
            <a:pPr marL="11113" algn="ctr">
              <a:lnSpc>
                <a:spcPct val="90000"/>
              </a:lnSpc>
              <a:spcBef>
                <a:spcPct val="0"/>
              </a:spcBef>
            </a:pPr>
            <a:r>
              <a:rPr lang="en-GB" sz="1200">
                <a:solidFill>
                  <a:schemeClr val="tx1"/>
                </a:solidFill>
                <a:latin typeface="EB Garamond Medium" pitchFamily="2" charset="0"/>
                <a:ea typeface="EB Garamond Medium" pitchFamily="2" charset="0"/>
                <a:cs typeface="EB Garamond Medium" pitchFamily="2" charset="0"/>
              </a:rPr>
              <a:t>Business</a:t>
            </a:r>
          </a:p>
        </p:txBody>
      </p:sp>
      <p:sp>
        <p:nvSpPr>
          <p:cNvPr id="6" name="Rectangle 5">
            <a:extLst>
              <a:ext uri="{FF2B5EF4-FFF2-40B4-BE49-F238E27FC236}">
                <a16:creationId xmlns:a16="http://schemas.microsoft.com/office/drawing/2014/main" id="{3186741E-998E-C8C9-AA36-103BA388E5AB}"/>
              </a:ext>
            </a:extLst>
          </p:cNvPr>
          <p:cNvSpPr/>
          <p:nvPr/>
        </p:nvSpPr>
        <p:spPr>
          <a:xfrm>
            <a:off x="8486251" y="2728953"/>
            <a:ext cx="1440000" cy="523754"/>
          </a:xfrm>
          <a:prstGeom prst="rect">
            <a:avLst/>
          </a:prstGeom>
          <a:solidFill>
            <a:srgbClr val="58595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latin typeface="EB Garamond Medium" pitchFamily="2" charset="0"/>
                <a:ea typeface="EB Garamond Medium" pitchFamily="2" charset="0"/>
                <a:cs typeface="EB Garamond Medium" pitchFamily="2" charset="0"/>
              </a:rPr>
              <a:t>CEO</a:t>
            </a:r>
          </a:p>
          <a:p>
            <a:pPr algn="ctr"/>
            <a:r>
              <a:rPr lang="en-GB" sz="1200">
                <a:latin typeface="EB Garamond Medium" pitchFamily="2" charset="0"/>
                <a:ea typeface="EB Garamond Medium" pitchFamily="2" charset="0"/>
                <a:cs typeface="EB Garamond Medium" pitchFamily="2" charset="0"/>
              </a:rPr>
              <a:t>(and senior mgmt.)</a:t>
            </a:r>
          </a:p>
        </p:txBody>
      </p:sp>
      <p:sp>
        <p:nvSpPr>
          <p:cNvPr id="16" name="Rectangle 15">
            <a:extLst>
              <a:ext uri="{FF2B5EF4-FFF2-40B4-BE49-F238E27FC236}">
                <a16:creationId xmlns:a16="http://schemas.microsoft.com/office/drawing/2014/main" id="{91016AB8-43A6-12D0-E21B-9130A9CB30F0}"/>
              </a:ext>
            </a:extLst>
          </p:cNvPr>
          <p:cNvSpPr/>
          <p:nvPr/>
        </p:nvSpPr>
        <p:spPr>
          <a:xfrm>
            <a:off x="370389" y="243068"/>
            <a:ext cx="636608" cy="636608"/>
          </a:xfrm>
          <a:prstGeom prst="rect">
            <a:avLst/>
          </a:prstGeom>
          <a:solidFill>
            <a:srgbClr val="EB0A1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56" name="Group 55">
            <a:extLst>
              <a:ext uri="{FF2B5EF4-FFF2-40B4-BE49-F238E27FC236}">
                <a16:creationId xmlns:a16="http://schemas.microsoft.com/office/drawing/2014/main" id="{43DDB757-21E4-1A46-6712-452CE4C300DF}"/>
              </a:ext>
            </a:extLst>
          </p:cNvPr>
          <p:cNvGrpSpPr/>
          <p:nvPr/>
        </p:nvGrpSpPr>
        <p:grpSpPr>
          <a:xfrm>
            <a:off x="7761077" y="4279961"/>
            <a:ext cx="2890348" cy="523754"/>
            <a:chOff x="7803419" y="4279961"/>
            <a:chExt cx="2890348" cy="523754"/>
          </a:xfrm>
        </p:grpSpPr>
        <p:sp>
          <p:nvSpPr>
            <p:cNvPr id="2" name="Rectangle 1">
              <a:extLst>
                <a:ext uri="{FF2B5EF4-FFF2-40B4-BE49-F238E27FC236}">
                  <a16:creationId xmlns:a16="http://schemas.microsoft.com/office/drawing/2014/main" id="{95379F0E-90A9-710B-BFC9-759801417A87}"/>
                </a:ext>
              </a:extLst>
            </p:cNvPr>
            <p:cNvSpPr/>
            <p:nvPr/>
          </p:nvSpPr>
          <p:spPr>
            <a:xfrm>
              <a:off x="7803419" y="4279961"/>
              <a:ext cx="568726" cy="523754"/>
            </a:xfrm>
            <a:prstGeom prst="rect">
              <a:avLst/>
            </a:prstGeom>
            <a:solidFill>
              <a:srgbClr val="58595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latin typeface="EB Garamond Medium" pitchFamily="2" charset="0"/>
                  <a:ea typeface="EB Garamond Medium" pitchFamily="2" charset="0"/>
                  <a:cs typeface="EB Garamond Medium" pitchFamily="2" charset="0"/>
                </a:rPr>
                <a:t>BU 1</a:t>
              </a:r>
            </a:p>
          </p:txBody>
        </p:sp>
        <p:sp>
          <p:nvSpPr>
            <p:cNvPr id="3" name="Rectangle 2">
              <a:extLst>
                <a:ext uri="{FF2B5EF4-FFF2-40B4-BE49-F238E27FC236}">
                  <a16:creationId xmlns:a16="http://schemas.microsoft.com/office/drawing/2014/main" id="{CFAA0235-0F42-910D-5A8E-B5B25BD11F4F}"/>
                </a:ext>
              </a:extLst>
            </p:cNvPr>
            <p:cNvSpPr/>
            <p:nvPr/>
          </p:nvSpPr>
          <p:spPr>
            <a:xfrm>
              <a:off x="8577293" y="4279961"/>
              <a:ext cx="568726" cy="523754"/>
            </a:xfrm>
            <a:prstGeom prst="rect">
              <a:avLst/>
            </a:prstGeom>
            <a:solidFill>
              <a:srgbClr val="58595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latin typeface="EB Garamond Medium" pitchFamily="2" charset="0"/>
                  <a:ea typeface="EB Garamond Medium" pitchFamily="2" charset="0"/>
                  <a:cs typeface="EB Garamond Medium" pitchFamily="2" charset="0"/>
                </a:rPr>
                <a:t>BU 1</a:t>
              </a:r>
            </a:p>
          </p:txBody>
        </p:sp>
        <p:sp>
          <p:nvSpPr>
            <p:cNvPr id="7" name="Rectangle 6">
              <a:extLst>
                <a:ext uri="{FF2B5EF4-FFF2-40B4-BE49-F238E27FC236}">
                  <a16:creationId xmlns:a16="http://schemas.microsoft.com/office/drawing/2014/main" id="{B04CE8D8-6561-2AF5-F6A2-E7F01060459B}"/>
                </a:ext>
              </a:extLst>
            </p:cNvPr>
            <p:cNvSpPr/>
            <p:nvPr/>
          </p:nvSpPr>
          <p:spPr>
            <a:xfrm>
              <a:off x="9351167" y="4279961"/>
              <a:ext cx="568726" cy="523754"/>
            </a:xfrm>
            <a:prstGeom prst="rect">
              <a:avLst/>
            </a:prstGeom>
            <a:solidFill>
              <a:srgbClr val="58595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latin typeface="EB Garamond Medium" pitchFamily="2" charset="0"/>
                  <a:ea typeface="EB Garamond Medium" pitchFamily="2" charset="0"/>
                  <a:cs typeface="EB Garamond Medium" pitchFamily="2" charset="0"/>
                </a:rPr>
                <a:t>BU 1</a:t>
              </a:r>
            </a:p>
          </p:txBody>
        </p:sp>
        <p:sp>
          <p:nvSpPr>
            <p:cNvPr id="8" name="Rectangle 7">
              <a:extLst>
                <a:ext uri="{FF2B5EF4-FFF2-40B4-BE49-F238E27FC236}">
                  <a16:creationId xmlns:a16="http://schemas.microsoft.com/office/drawing/2014/main" id="{A049B51D-33ED-652F-58F2-7225A5ADB4EF}"/>
                </a:ext>
              </a:extLst>
            </p:cNvPr>
            <p:cNvSpPr/>
            <p:nvPr/>
          </p:nvSpPr>
          <p:spPr>
            <a:xfrm>
              <a:off x="10125041" y="4279961"/>
              <a:ext cx="568726" cy="523754"/>
            </a:xfrm>
            <a:prstGeom prst="rect">
              <a:avLst/>
            </a:prstGeom>
            <a:solidFill>
              <a:srgbClr val="58595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latin typeface="EB Garamond Medium" pitchFamily="2" charset="0"/>
                  <a:ea typeface="EB Garamond Medium" pitchFamily="2" charset="0"/>
                  <a:cs typeface="EB Garamond Medium" pitchFamily="2" charset="0"/>
                </a:rPr>
                <a:t>BU 1</a:t>
              </a:r>
            </a:p>
          </p:txBody>
        </p:sp>
      </p:grpSp>
      <p:sp>
        <p:nvSpPr>
          <p:cNvPr id="9" name="Rectangle 8">
            <a:extLst>
              <a:ext uri="{FF2B5EF4-FFF2-40B4-BE49-F238E27FC236}">
                <a16:creationId xmlns:a16="http://schemas.microsoft.com/office/drawing/2014/main" id="{BC740CF1-C0E5-0064-C407-E82DA21902FD}"/>
              </a:ext>
            </a:extLst>
          </p:cNvPr>
          <p:cNvSpPr/>
          <p:nvPr/>
        </p:nvSpPr>
        <p:spPr>
          <a:xfrm>
            <a:off x="8211136" y="5045751"/>
            <a:ext cx="1282861" cy="26187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solidFill>
                  <a:schemeClr val="tx1"/>
                </a:solidFill>
                <a:latin typeface="EB Garamond Medium" pitchFamily="2" charset="0"/>
                <a:ea typeface="EB Garamond Medium" pitchFamily="2" charset="0"/>
                <a:cs typeface="EB Garamond Medium" pitchFamily="2" charset="0"/>
              </a:rPr>
              <a:t>Supplychain</a:t>
            </a:r>
          </a:p>
        </p:txBody>
      </p:sp>
      <p:sp>
        <p:nvSpPr>
          <p:cNvPr id="10" name="Rectangle 9">
            <a:extLst>
              <a:ext uri="{FF2B5EF4-FFF2-40B4-BE49-F238E27FC236}">
                <a16:creationId xmlns:a16="http://schemas.microsoft.com/office/drawing/2014/main" id="{9CCDC51E-BA9E-123B-E4F5-C9CBBC7CFB59}"/>
              </a:ext>
            </a:extLst>
          </p:cNvPr>
          <p:cNvSpPr/>
          <p:nvPr/>
        </p:nvSpPr>
        <p:spPr>
          <a:xfrm>
            <a:off x="8211137" y="5418725"/>
            <a:ext cx="1674437" cy="26187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solidFill>
                  <a:schemeClr val="tx1"/>
                </a:solidFill>
                <a:latin typeface="EB Garamond Medium" pitchFamily="2" charset="0"/>
                <a:ea typeface="EB Garamond Medium" pitchFamily="2" charset="0"/>
                <a:cs typeface="EB Garamond Medium" pitchFamily="2" charset="0"/>
              </a:rPr>
              <a:t>Customer services</a:t>
            </a:r>
          </a:p>
        </p:txBody>
      </p:sp>
      <p:cxnSp>
        <p:nvCxnSpPr>
          <p:cNvPr id="12" name="Elbow Connector 11">
            <a:extLst>
              <a:ext uri="{FF2B5EF4-FFF2-40B4-BE49-F238E27FC236}">
                <a16:creationId xmlns:a16="http://schemas.microsoft.com/office/drawing/2014/main" id="{AA0AF06F-13A0-4C6A-DE5A-B8C2EF1F43BC}"/>
              </a:ext>
            </a:extLst>
          </p:cNvPr>
          <p:cNvCxnSpPr>
            <a:cxnSpLocks/>
            <a:stCxn id="2" idx="2"/>
            <a:endCxn id="9" idx="1"/>
          </p:cNvCxnSpPr>
          <p:nvPr/>
        </p:nvCxnSpPr>
        <p:spPr>
          <a:xfrm rot="16200000" flipH="1">
            <a:off x="7941801" y="4907354"/>
            <a:ext cx="372975" cy="165696"/>
          </a:xfrm>
          <a:prstGeom prst="bentConnector2">
            <a:avLst/>
          </a:prstGeom>
        </p:spPr>
        <p:style>
          <a:lnRef idx="2">
            <a:schemeClr val="dk1"/>
          </a:lnRef>
          <a:fillRef idx="0">
            <a:schemeClr val="dk1"/>
          </a:fillRef>
          <a:effectRef idx="1">
            <a:schemeClr val="dk1"/>
          </a:effectRef>
          <a:fontRef idx="minor">
            <a:schemeClr val="tx1"/>
          </a:fontRef>
        </p:style>
      </p:cxnSp>
      <p:cxnSp>
        <p:nvCxnSpPr>
          <p:cNvPr id="13" name="Elbow Connector 12">
            <a:extLst>
              <a:ext uri="{FF2B5EF4-FFF2-40B4-BE49-F238E27FC236}">
                <a16:creationId xmlns:a16="http://schemas.microsoft.com/office/drawing/2014/main" id="{DC435DC2-436B-C4B2-5A40-363B2BD10C58}"/>
              </a:ext>
            </a:extLst>
          </p:cNvPr>
          <p:cNvCxnSpPr>
            <a:cxnSpLocks/>
            <a:stCxn id="2" idx="2"/>
            <a:endCxn id="10" idx="1"/>
          </p:cNvCxnSpPr>
          <p:nvPr/>
        </p:nvCxnSpPr>
        <p:spPr>
          <a:xfrm rot="16200000" flipH="1">
            <a:off x="7755314" y="5093840"/>
            <a:ext cx="745949" cy="165697"/>
          </a:xfrm>
          <a:prstGeom prst="bentConnector2">
            <a:avLst/>
          </a:prstGeom>
        </p:spPr>
        <p:style>
          <a:lnRef idx="2">
            <a:schemeClr val="dk1"/>
          </a:lnRef>
          <a:fillRef idx="0">
            <a:schemeClr val="dk1"/>
          </a:fillRef>
          <a:effectRef idx="1">
            <a:schemeClr val="dk1"/>
          </a:effectRef>
          <a:fontRef idx="minor">
            <a:schemeClr val="tx1"/>
          </a:fontRef>
        </p:style>
      </p:cxnSp>
      <p:sp>
        <p:nvSpPr>
          <p:cNvPr id="19" name="Rectangle 18">
            <a:extLst>
              <a:ext uri="{FF2B5EF4-FFF2-40B4-BE49-F238E27FC236}">
                <a16:creationId xmlns:a16="http://schemas.microsoft.com/office/drawing/2014/main" id="{D7BE7C3D-A34F-2C78-19AF-DEA344A36830}"/>
              </a:ext>
            </a:extLst>
          </p:cNvPr>
          <p:cNvSpPr/>
          <p:nvPr/>
        </p:nvSpPr>
        <p:spPr>
          <a:xfrm>
            <a:off x="8211137" y="5811538"/>
            <a:ext cx="1674437" cy="26187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solidFill>
                  <a:schemeClr val="tx1"/>
                </a:solidFill>
                <a:latin typeface="EB Garamond Medium" pitchFamily="2" charset="0"/>
                <a:ea typeface="EB Garamond Medium" pitchFamily="2" charset="0"/>
                <a:cs typeface="EB Garamond Medium" pitchFamily="2" charset="0"/>
              </a:rPr>
              <a:t>Innovation/research</a:t>
            </a:r>
          </a:p>
        </p:txBody>
      </p:sp>
      <p:cxnSp>
        <p:nvCxnSpPr>
          <p:cNvPr id="22" name="Elbow Connector 21">
            <a:extLst>
              <a:ext uri="{FF2B5EF4-FFF2-40B4-BE49-F238E27FC236}">
                <a16:creationId xmlns:a16="http://schemas.microsoft.com/office/drawing/2014/main" id="{270DBC1B-0513-D777-5628-6282CE632696}"/>
              </a:ext>
            </a:extLst>
          </p:cNvPr>
          <p:cNvCxnSpPr>
            <a:cxnSpLocks/>
            <a:stCxn id="2" idx="2"/>
            <a:endCxn id="19" idx="1"/>
          </p:cNvCxnSpPr>
          <p:nvPr/>
        </p:nvCxnSpPr>
        <p:spPr>
          <a:xfrm rot="16200000" flipH="1">
            <a:off x="7558907" y="5290247"/>
            <a:ext cx="1138762" cy="165697"/>
          </a:xfrm>
          <a:prstGeom prst="bentConnector2">
            <a:avLst/>
          </a:prstGeom>
        </p:spPr>
        <p:style>
          <a:lnRef idx="2">
            <a:schemeClr val="dk1"/>
          </a:lnRef>
          <a:fillRef idx="0">
            <a:schemeClr val="dk1"/>
          </a:fillRef>
          <a:effectRef idx="1">
            <a:schemeClr val="dk1"/>
          </a:effectRef>
          <a:fontRef idx="minor">
            <a:schemeClr val="tx1"/>
          </a:fontRef>
        </p:style>
      </p:cxnSp>
      <p:sp>
        <p:nvSpPr>
          <p:cNvPr id="25" name="Rectangle 24">
            <a:extLst>
              <a:ext uri="{FF2B5EF4-FFF2-40B4-BE49-F238E27FC236}">
                <a16:creationId xmlns:a16="http://schemas.microsoft.com/office/drawing/2014/main" id="{7B2C53BB-E13F-B82C-E322-C7C40F1DE37E}"/>
              </a:ext>
            </a:extLst>
          </p:cNvPr>
          <p:cNvSpPr/>
          <p:nvPr/>
        </p:nvSpPr>
        <p:spPr>
          <a:xfrm>
            <a:off x="921799" y="2367255"/>
            <a:ext cx="5274248" cy="3893303"/>
          </a:xfrm>
          <a:prstGeom prst="rect">
            <a:avLst/>
          </a:prstGeom>
          <a:solidFill>
            <a:srgbClr val="F6F6F6"/>
          </a:solidFill>
        </p:spPr>
        <p:txBody>
          <a:bodyPr vert="horz" lIns="91440" tIns="45720" rIns="91440" bIns="45720" rtlCol="0" anchor="t">
            <a:normAutofit/>
          </a:bodyPr>
          <a:lstStyle/>
          <a:p>
            <a:pPr marL="11113" algn="ctr">
              <a:lnSpc>
                <a:spcPct val="90000"/>
              </a:lnSpc>
              <a:spcBef>
                <a:spcPct val="0"/>
              </a:spcBef>
            </a:pPr>
            <a:r>
              <a:rPr lang="en-GB" sz="1200">
                <a:latin typeface="EB Garamond Medium" pitchFamily="2" charset="0"/>
                <a:ea typeface="EB Garamond Medium" pitchFamily="2" charset="0"/>
                <a:cs typeface="EB Garamond Medium" pitchFamily="2" charset="0"/>
              </a:rPr>
              <a:t>Business services organisation</a:t>
            </a:r>
          </a:p>
        </p:txBody>
      </p:sp>
      <p:sp>
        <p:nvSpPr>
          <p:cNvPr id="26" name="Rectangle 25">
            <a:extLst>
              <a:ext uri="{FF2B5EF4-FFF2-40B4-BE49-F238E27FC236}">
                <a16:creationId xmlns:a16="http://schemas.microsoft.com/office/drawing/2014/main" id="{685BB263-332F-AC02-53B2-6DB02E7C7E3F}"/>
              </a:ext>
            </a:extLst>
          </p:cNvPr>
          <p:cNvSpPr/>
          <p:nvPr/>
        </p:nvSpPr>
        <p:spPr>
          <a:xfrm>
            <a:off x="2838923" y="2774035"/>
            <a:ext cx="1440000" cy="523754"/>
          </a:xfrm>
          <a:prstGeom prst="rect">
            <a:avLst/>
          </a:prstGeom>
          <a:solidFill>
            <a:srgbClr val="58595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latin typeface="EB Garamond Medium" pitchFamily="2" charset="0"/>
                <a:ea typeface="EB Garamond Medium" pitchFamily="2" charset="0"/>
                <a:cs typeface="EB Garamond Medium" pitchFamily="2" charset="0"/>
              </a:rPr>
              <a:t>Director</a:t>
            </a:r>
          </a:p>
          <a:p>
            <a:pPr algn="ctr"/>
            <a:r>
              <a:rPr lang="en-GB" sz="1200">
                <a:latin typeface="EB Garamond Medium" pitchFamily="2" charset="0"/>
                <a:ea typeface="EB Garamond Medium" pitchFamily="2" charset="0"/>
                <a:cs typeface="EB Garamond Medium" pitchFamily="2" charset="0"/>
              </a:rPr>
              <a:t>(and senior mgmt.)</a:t>
            </a:r>
          </a:p>
        </p:txBody>
      </p:sp>
      <p:sp>
        <p:nvSpPr>
          <p:cNvPr id="27" name="Rectangle 26">
            <a:extLst>
              <a:ext uri="{FF2B5EF4-FFF2-40B4-BE49-F238E27FC236}">
                <a16:creationId xmlns:a16="http://schemas.microsoft.com/office/drawing/2014/main" id="{60DE70CF-0E38-6CF0-D48E-4A2E5AC7C38D}"/>
              </a:ext>
            </a:extLst>
          </p:cNvPr>
          <p:cNvSpPr/>
          <p:nvPr/>
        </p:nvSpPr>
        <p:spPr>
          <a:xfrm>
            <a:off x="1114612" y="4502945"/>
            <a:ext cx="936000" cy="1046718"/>
          </a:xfrm>
          <a:prstGeom prst="rect">
            <a:avLst/>
          </a:prstGeom>
          <a:solidFill>
            <a:srgbClr val="58595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latin typeface="EB Garamond Medium" pitchFamily="2" charset="0"/>
                <a:ea typeface="EB Garamond Medium" pitchFamily="2" charset="0"/>
                <a:cs typeface="EB Garamond Medium" pitchFamily="2" charset="0"/>
              </a:rPr>
              <a:t>Contact center</a:t>
            </a:r>
            <a:br>
              <a:rPr lang="en-GB" sz="1200">
                <a:latin typeface="EB Garamond Medium" pitchFamily="2" charset="0"/>
                <a:ea typeface="EB Garamond Medium" pitchFamily="2" charset="0"/>
                <a:cs typeface="EB Garamond Medium" pitchFamily="2" charset="0"/>
              </a:rPr>
            </a:br>
            <a:r>
              <a:rPr lang="en-GB" sz="1200">
                <a:latin typeface="EB Garamond Medium" pitchFamily="2" charset="0"/>
                <a:ea typeface="EB Garamond Medium" pitchFamily="2" charset="0"/>
                <a:cs typeface="EB Garamond Medium" pitchFamily="2" charset="0"/>
              </a:rPr>
              <a:t>operations</a:t>
            </a:r>
          </a:p>
        </p:txBody>
      </p:sp>
      <p:sp>
        <p:nvSpPr>
          <p:cNvPr id="30" name="Rectangle 29">
            <a:extLst>
              <a:ext uri="{FF2B5EF4-FFF2-40B4-BE49-F238E27FC236}">
                <a16:creationId xmlns:a16="http://schemas.microsoft.com/office/drawing/2014/main" id="{58D971C6-694E-17CF-F3E3-D3A88E6B3B15}"/>
              </a:ext>
            </a:extLst>
          </p:cNvPr>
          <p:cNvSpPr/>
          <p:nvPr/>
        </p:nvSpPr>
        <p:spPr>
          <a:xfrm>
            <a:off x="2100846" y="4502945"/>
            <a:ext cx="936000" cy="1046718"/>
          </a:xfrm>
          <a:prstGeom prst="rect">
            <a:avLst/>
          </a:prstGeom>
          <a:solidFill>
            <a:srgbClr val="58595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latin typeface="EB Garamond Medium" pitchFamily="2" charset="0"/>
                <a:ea typeface="EB Garamond Medium" pitchFamily="2" charset="0"/>
                <a:cs typeface="EB Garamond Medium" pitchFamily="2" charset="0"/>
              </a:rPr>
              <a:t>Finance</a:t>
            </a:r>
            <a:br>
              <a:rPr lang="en-GB" sz="1200">
                <a:latin typeface="EB Garamond Medium" pitchFamily="2" charset="0"/>
                <a:ea typeface="EB Garamond Medium" pitchFamily="2" charset="0"/>
                <a:cs typeface="EB Garamond Medium" pitchFamily="2" charset="0"/>
              </a:rPr>
            </a:br>
            <a:r>
              <a:rPr lang="en-GB" sz="1200">
                <a:latin typeface="EB Garamond Medium" pitchFamily="2" charset="0"/>
                <a:ea typeface="EB Garamond Medium" pitchFamily="2" charset="0"/>
                <a:cs typeface="EB Garamond Medium" pitchFamily="2" charset="0"/>
              </a:rPr>
              <a:t>operations</a:t>
            </a:r>
          </a:p>
        </p:txBody>
      </p:sp>
      <p:sp>
        <p:nvSpPr>
          <p:cNvPr id="31" name="Rectangle 30">
            <a:extLst>
              <a:ext uri="{FF2B5EF4-FFF2-40B4-BE49-F238E27FC236}">
                <a16:creationId xmlns:a16="http://schemas.microsoft.com/office/drawing/2014/main" id="{0B6FE2B3-B2D0-A35E-15FF-B262983372CE}"/>
              </a:ext>
            </a:extLst>
          </p:cNvPr>
          <p:cNvSpPr/>
          <p:nvPr/>
        </p:nvSpPr>
        <p:spPr>
          <a:xfrm>
            <a:off x="3090923" y="4502945"/>
            <a:ext cx="936000" cy="1046718"/>
          </a:xfrm>
          <a:prstGeom prst="rect">
            <a:avLst/>
          </a:prstGeom>
          <a:solidFill>
            <a:srgbClr val="58595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latin typeface="EB Garamond Medium" pitchFamily="2" charset="0"/>
                <a:ea typeface="EB Garamond Medium" pitchFamily="2" charset="0"/>
                <a:cs typeface="EB Garamond Medium" pitchFamily="2" charset="0"/>
              </a:rPr>
              <a:t>IT</a:t>
            </a:r>
            <a:br>
              <a:rPr lang="en-GB" sz="1200">
                <a:latin typeface="EB Garamond Medium" pitchFamily="2" charset="0"/>
                <a:ea typeface="EB Garamond Medium" pitchFamily="2" charset="0"/>
                <a:cs typeface="EB Garamond Medium" pitchFamily="2" charset="0"/>
              </a:rPr>
            </a:br>
            <a:r>
              <a:rPr lang="en-GB" sz="1200">
                <a:latin typeface="EB Garamond Medium" pitchFamily="2" charset="0"/>
                <a:ea typeface="EB Garamond Medium" pitchFamily="2" charset="0"/>
                <a:cs typeface="EB Garamond Medium" pitchFamily="2" charset="0"/>
              </a:rPr>
              <a:t>operations</a:t>
            </a:r>
          </a:p>
        </p:txBody>
      </p:sp>
      <p:sp>
        <p:nvSpPr>
          <p:cNvPr id="32" name="Rectangle 31">
            <a:extLst>
              <a:ext uri="{FF2B5EF4-FFF2-40B4-BE49-F238E27FC236}">
                <a16:creationId xmlns:a16="http://schemas.microsoft.com/office/drawing/2014/main" id="{F2EB8FB2-1DD9-2D09-77DE-FEF539B14AF8}"/>
              </a:ext>
            </a:extLst>
          </p:cNvPr>
          <p:cNvSpPr/>
          <p:nvPr/>
        </p:nvSpPr>
        <p:spPr>
          <a:xfrm>
            <a:off x="4067781" y="4502945"/>
            <a:ext cx="936000" cy="1046718"/>
          </a:xfrm>
          <a:prstGeom prst="rect">
            <a:avLst/>
          </a:prstGeom>
          <a:solidFill>
            <a:srgbClr val="58595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latin typeface="EB Garamond Medium" pitchFamily="2" charset="0"/>
                <a:ea typeface="EB Garamond Medium" pitchFamily="2" charset="0"/>
                <a:cs typeface="EB Garamond Medium" pitchFamily="2" charset="0"/>
              </a:rPr>
              <a:t>HR</a:t>
            </a:r>
          </a:p>
          <a:p>
            <a:pPr algn="ctr"/>
            <a:r>
              <a:rPr lang="en-GB" sz="1200">
                <a:latin typeface="EB Garamond Medium" pitchFamily="2" charset="0"/>
                <a:ea typeface="EB Garamond Medium" pitchFamily="2" charset="0"/>
                <a:cs typeface="EB Garamond Medium" pitchFamily="2" charset="0"/>
              </a:rPr>
              <a:t>operations</a:t>
            </a:r>
          </a:p>
        </p:txBody>
      </p:sp>
      <p:sp>
        <p:nvSpPr>
          <p:cNvPr id="33" name="Rectangle 32">
            <a:extLst>
              <a:ext uri="{FF2B5EF4-FFF2-40B4-BE49-F238E27FC236}">
                <a16:creationId xmlns:a16="http://schemas.microsoft.com/office/drawing/2014/main" id="{C1618809-500A-3C3C-EF9B-8DA6A4D11939}"/>
              </a:ext>
            </a:extLst>
          </p:cNvPr>
          <p:cNvSpPr/>
          <p:nvPr/>
        </p:nvSpPr>
        <p:spPr>
          <a:xfrm>
            <a:off x="5068751" y="4502945"/>
            <a:ext cx="936000" cy="1046718"/>
          </a:xfrm>
          <a:prstGeom prst="rect">
            <a:avLst/>
          </a:prstGeom>
          <a:solidFill>
            <a:srgbClr val="58595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latin typeface="EB Garamond Medium" pitchFamily="2" charset="0"/>
                <a:ea typeface="EB Garamond Medium" pitchFamily="2" charset="0"/>
                <a:cs typeface="EB Garamond Medium" pitchFamily="2" charset="0"/>
              </a:rPr>
              <a:t>Procuremnt</a:t>
            </a:r>
            <a:br>
              <a:rPr lang="en-GB" sz="1200">
                <a:latin typeface="EB Garamond Medium" pitchFamily="2" charset="0"/>
                <a:ea typeface="EB Garamond Medium" pitchFamily="2" charset="0"/>
                <a:cs typeface="EB Garamond Medium" pitchFamily="2" charset="0"/>
              </a:rPr>
            </a:br>
            <a:r>
              <a:rPr lang="en-GB" sz="1200">
                <a:latin typeface="EB Garamond Medium" pitchFamily="2" charset="0"/>
                <a:ea typeface="EB Garamond Medium" pitchFamily="2" charset="0"/>
                <a:cs typeface="EB Garamond Medium" pitchFamily="2" charset="0"/>
              </a:rPr>
              <a:t>operations</a:t>
            </a:r>
          </a:p>
        </p:txBody>
      </p:sp>
      <p:cxnSp>
        <p:nvCxnSpPr>
          <p:cNvPr id="36" name="Elbow Connector 35">
            <a:extLst>
              <a:ext uri="{FF2B5EF4-FFF2-40B4-BE49-F238E27FC236}">
                <a16:creationId xmlns:a16="http://schemas.microsoft.com/office/drawing/2014/main" id="{FBE9965E-5A60-BCA6-E8C3-A4BFE7823050}"/>
              </a:ext>
            </a:extLst>
          </p:cNvPr>
          <p:cNvCxnSpPr>
            <a:cxnSpLocks/>
            <a:stCxn id="26" idx="2"/>
            <a:endCxn id="4" idx="0"/>
          </p:cNvCxnSpPr>
          <p:nvPr/>
        </p:nvCxnSpPr>
        <p:spPr>
          <a:xfrm rot="5400000">
            <a:off x="2295804" y="2586924"/>
            <a:ext cx="552254" cy="1973984"/>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37" name="Elbow Connector 36">
            <a:extLst>
              <a:ext uri="{FF2B5EF4-FFF2-40B4-BE49-F238E27FC236}">
                <a16:creationId xmlns:a16="http://schemas.microsoft.com/office/drawing/2014/main" id="{25EB1C05-3009-BF66-2119-113A4724E07B}"/>
              </a:ext>
            </a:extLst>
          </p:cNvPr>
          <p:cNvCxnSpPr>
            <a:cxnSpLocks/>
            <a:stCxn id="26" idx="2"/>
            <a:endCxn id="11" idx="0"/>
          </p:cNvCxnSpPr>
          <p:nvPr/>
        </p:nvCxnSpPr>
        <p:spPr>
          <a:xfrm rot="5400000">
            <a:off x="2785845" y="3076965"/>
            <a:ext cx="552254" cy="993903"/>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44" name="Elbow Connector 43">
            <a:extLst>
              <a:ext uri="{FF2B5EF4-FFF2-40B4-BE49-F238E27FC236}">
                <a16:creationId xmlns:a16="http://schemas.microsoft.com/office/drawing/2014/main" id="{1CD8CCAB-D149-9265-D219-893536EEC8D2}"/>
              </a:ext>
            </a:extLst>
          </p:cNvPr>
          <p:cNvCxnSpPr>
            <a:cxnSpLocks/>
            <a:stCxn id="26" idx="2"/>
            <a:endCxn id="18" idx="0"/>
          </p:cNvCxnSpPr>
          <p:nvPr/>
        </p:nvCxnSpPr>
        <p:spPr>
          <a:xfrm rot="16200000" flipH="1">
            <a:off x="3778282" y="3078429"/>
            <a:ext cx="552254" cy="990973"/>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49" name="Elbow Connector 48">
            <a:extLst>
              <a:ext uri="{FF2B5EF4-FFF2-40B4-BE49-F238E27FC236}">
                <a16:creationId xmlns:a16="http://schemas.microsoft.com/office/drawing/2014/main" id="{03C7424E-4B45-02F6-4E6D-6EA57957741B}"/>
              </a:ext>
            </a:extLst>
          </p:cNvPr>
          <p:cNvCxnSpPr>
            <a:cxnSpLocks/>
            <a:stCxn id="26" idx="2"/>
            <a:endCxn id="20" idx="0"/>
          </p:cNvCxnSpPr>
          <p:nvPr/>
        </p:nvCxnSpPr>
        <p:spPr>
          <a:xfrm rot="16200000" flipH="1">
            <a:off x="4274502" y="2582210"/>
            <a:ext cx="552254" cy="1983412"/>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53" name="Elbow Connector 52">
            <a:extLst>
              <a:ext uri="{FF2B5EF4-FFF2-40B4-BE49-F238E27FC236}">
                <a16:creationId xmlns:a16="http://schemas.microsoft.com/office/drawing/2014/main" id="{AAA24117-A26F-2ED8-A405-0DD3B4A1452E}"/>
              </a:ext>
            </a:extLst>
          </p:cNvPr>
          <p:cNvCxnSpPr>
            <a:stCxn id="6" idx="2"/>
            <a:endCxn id="2" idx="0"/>
          </p:cNvCxnSpPr>
          <p:nvPr/>
        </p:nvCxnSpPr>
        <p:spPr>
          <a:xfrm rot="5400000">
            <a:off x="8112219" y="3185929"/>
            <a:ext cx="1027254" cy="1160811"/>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54" name="Elbow Connector 53">
            <a:extLst>
              <a:ext uri="{FF2B5EF4-FFF2-40B4-BE49-F238E27FC236}">
                <a16:creationId xmlns:a16="http://schemas.microsoft.com/office/drawing/2014/main" id="{41159FAA-05C0-FBCE-3F85-B3E7E0574C13}"/>
              </a:ext>
            </a:extLst>
          </p:cNvPr>
          <p:cNvCxnSpPr>
            <a:cxnSpLocks/>
            <a:endCxn id="3" idx="0"/>
          </p:cNvCxnSpPr>
          <p:nvPr/>
        </p:nvCxnSpPr>
        <p:spPr>
          <a:xfrm rot="5400000">
            <a:off x="8505393" y="3566629"/>
            <a:ext cx="1027254" cy="399411"/>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57" name="Elbow Connector 56">
            <a:extLst>
              <a:ext uri="{FF2B5EF4-FFF2-40B4-BE49-F238E27FC236}">
                <a16:creationId xmlns:a16="http://schemas.microsoft.com/office/drawing/2014/main" id="{3B3FB72C-A1DB-9369-1373-F4FFFA86A989}"/>
              </a:ext>
            </a:extLst>
          </p:cNvPr>
          <p:cNvCxnSpPr>
            <a:cxnSpLocks/>
            <a:endCxn id="7" idx="0"/>
          </p:cNvCxnSpPr>
          <p:nvPr/>
        </p:nvCxnSpPr>
        <p:spPr>
          <a:xfrm rot="16200000" flipH="1">
            <a:off x="8892328" y="3579101"/>
            <a:ext cx="1027256" cy="374464"/>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60" name="Elbow Connector 59">
            <a:extLst>
              <a:ext uri="{FF2B5EF4-FFF2-40B4-BE49-F238E27FC236}">
                <a16:creationId xmlns:a16="http://schemas.microsoft.com/office/drawing/2014/main" id="{069691B0-BD3D-8D3E-2AE5-33B3AD4DFD0D}"/>
              </a:ext>
            </a:extLst>
          </p:cNvPr>
          <p:cNvCxnSpPr>
            <a:cxnSpLocks/>
            <a:stCxn id="6" idx="2"/>
            <a:endCxn id="8" idx="0"/>
          </p:cNvCxnSpPr>
          <p:nvPr/>
        </p:nvCxnSpPr>
        <p:spPr>
          <a:xfrm rot="16200000" flipH="1">
            <a:off x="9273029" y="3185928"/>
            <a:ext cx="1027254" cy="1160811"/>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sp>
        <p:nvSpPr>
          <p:cNvPr id="64" name="Up-down Arrow 63">
            <a:extLst>
              <a:ext uri="{FF2B5EF4-FFF2-40B4-BE49-F238E27FC236}">
                <a16:creationId xmlns:a16="http://schemas.microsoft.com/office/drawing/2014/main" id="{FC68A088-F076-94C2-DC04-3E136A37C678}"/>
              </a:ext>
            </a:extLst>
          </p:cNvPr>
          <p:cNvSpPr/>
          <p:nvPr/>
        </p:nvSpPr>
        <p:spPr>
          <a:xfrm rot="5400000">
            <a:off x="6516659" y="3968968"/>
            <a:ext cx="264752" cy="1042463"/>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TextBox 64">
            <a:extLst>
              <a:ext uri="{FF2B5EF4-FFF2-40B4-BE49-F238E27FC236}">
                <a16:creationId xmlns:a16="http://schemas.microsoft.com/office/drawing/2014/main" id="{726E2CC4-7AC6-D292-951E-EF020F8F457B}"/>
              </a:ext>
            </a:extLst>
          </p:cNvPr>
          <p:cNvSpPr txBox="1"/>
          <p:nvPr/>
        </p:nvSpPr>
        <p:spPr>
          <a:xfrm>
            <a:off x="6033242" y="4622576"/>
            <a:ext cx="1226896" cy="662978"/>
          </a:xfrm>
          <a:prstGeom prst="rect">
            <a:avLst/>
          </a:prstGeom>
          <a:noFill/>
        </p:spPr>
        <p:txBody>
          <a:bodyPr wrap="square" rtlCol="0">
            <a:spAutoFit/>
          </a:bodyPr>
          <a:lstStyle/>
          <a:p>
            <a:pPr algn="ctr"/>
            <a:r>
              <a:rPr lang="en-GB"/>
              <a:t>Service delivery</a:t>
            </a:r>
          </a:p>
        </p:txBody>
      </p:sp>
      <p:sp>
        <p:nvSpPr>
          <p:cNvPr id="66" name="Up-down Arrow 65">
            <a:extLst>
              <a:ext uri="{FF2B5EF4-FFF2-40B4-BE49-F238E27FC236}">
                <a16:creationId xmlns:a16="http://schemas.microsoft.com/office/drawing/2014/main" id="{C8C267AF-3AE9-CB48-FD3A-DF57452A7455}"/>
              </a:ext>
            </a:extLst>
          </p:cNvPr>
          <p:cNvSpPr/>
          <p:nvPr/>
        </p:nvSpPr>
        <p:spPr>
          <a:xfrm rot="5400000">
            <a:off x="6531670" y="2513516"/>
            <a:ext cx="264752" cy="1042463"/>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TextBox 66">
            <a:extLst>
              <a:ext uri="{FF2B5EF4-FFF2-40B4-BE49-F238E27FC236}">
                <a16:creationId xmlns:a16="http://schemas.microsoft.com/office/drawing/2014/main" id="{B8790CAA-201F-2560-5957-A78E31783553}"/>
              </a:ext>
            </a:extLst>
          </p:cNvPr>
          <p:cNvSpPr txBox="1"/>
          <p:nvPr/>
        </p:nvSpPr>
        <p:spPr>
          <a:xfrm>
            <a:off x="5914579" y="3167124"/>
            <a:ext cx="1527837" cy="646331"/>
          </a:xfrm>
          <a:prstGeom prst="rect">
            <a:avLst/>
          </a:prstGeom>
          <a:noFill/>
        </p:spPr>
        <p:txBody>
          <a:bodyPr wrap="square" rtlCol="0">
            <a:spAutoFit/>
          </a:bodyPr>
          <a:lstStyle/>
          <a:p>
            <a:pPr algn="ctr"/>
            <a:r>
              <a:rPr lang="en-GB"/>
              <a:t>Service governance</a:t>
            </a:r>
          </a:p>
        </p:txBody>
      </p:sp>
      <p:sp>
        <p:nvSpPr>
          <p:cNvPr id="4" name="Rectangle 3">
            <a:extLst>
              <a:ext uri="{FF2B5EF4-FFF2-40B4-BE49-F238E27FC236}">
                <a16:creationId xmlns:a16="http://schemas.microsoft.com/office/drawing/2014/main" id="{D5E836F7-C524-0076-0D76-6ADD893B34B9}"/>
              </a:ext>
            </a:extLst>
          </p:cNvPr>
          <p:cNvSpPr/>
          <p:nvPr/>
        </p:nvSpPr>
        <p:spPr>
          <a:xfrm>
            <a:off x="1116939" y="3850043"/>
            <a:ext cx="936000" cy="50778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solidFill>
                  <a:schemeClr val="tx1"/>
                </a:solidFill>
                <a:latin typeface="EB Garamond Medium" pitchFamily="2" charset="0"/>
                <a:ea typeface="EB Garamond Medium" pitchFamily="2" charset="0"/>
                <a:cs typeface="EB Garamond Medium" pitchFamily="2" charset="0"/>
              </a:rPr>
              <a:t>Contact centre lead</a:t>
            </a:r>
          </a:p>
        </p:txBody>
      </p:sp>
      <p:sp>
        <p:nvSpPr>
          <p:cNvPr id="11" name="Rectangle 10">
            <a:extLst>
              <a:ext uri="{FF2B5EF4-FFF2-40B4-BE49-F238E27FC236}">
                <a16:creationId xmlns:a16="http://schemas.microsoft.com/office/drawing/2014/main" id="{2894E737-FAC0-DA83-B33D-9193061E013D}"/>
              </a:ext>
            </a:extLst>
          </p:cNvPr>
          <p:cNvSpPr/>
          <p:nvPr/>
        </p:nvSpPr>
        <p:spPr>
          <a:xfrm>
            <a:off x="2097020" y="3850043"/>
            <a:ext cx="936000" cy="50778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solidFill>
                  <a:schemeClr val="tx1"/>
                </a:solidFill>
                <a:latin typeface="EB Garamond Medium" pitchFamily="2" charset="0"/>
                <a:ea typeface="EB Garamond Medium" pitchFamily="2" charset="0"/>
                <a:cs typeface="EB Garamond Medium" pitchFamily="2" charset="0"/>
              </a:rPr>
              <a:t>Finance lead</a:t>
            </a:r>
          </a:p>
        </p:txBody>
      </p:sp>
      <p:sp>
        <p:nvSpPr>
          <p:cNvPr id="17" name="Rectangle 16">
            <a:extLst>
              <a:ext uri="{FF2B5EF4-FFF2-40B4-BE49-F238E27FC236}">
                <a16:creationId xmlns:a16="http://schemas.microsoft.com/office/drawing/2014/main" id="{47009086-8D33-814F-463E-54A11DA4BC22}"/>
              </a:ext>
            </a:extLst>
          </p:cNvPr>
          <p:cNvSpPr/>
          <p:nvPr/>
        </p:nvSpPr>
        <p:spPr>
          <a:xfrm>
            <a:off x="3090923" y="3850043"/>
            <a:ext cx="936000" cy="50778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solidFill>
                  <a:schemeClr val="tx1"/>
                </a:solidFill>
                <a:latin typeface="EB Garamond Medium" pitchFamily="2" charset="0"/>
                <a:ea typeface="EB Garamond Medium" pitchFamily="2" charset="0"/>
                <a:cs typeface="EB Garamond Medium" pitchFamily="2" charset="0"/>
              </a:rPr>
              <a:t>IT lead</a:t>
            </a:r>
          </a:p>
        </p:txBody>
      </p:sp>
      <p:sp>
        <p:nvSpPr>
          <p:cNvPr id="18" name="Rectangle 17">
            <a:extLst>
              <a:ext uri="{FF2B5EF4-FFF2-40B4-BE49-F238E27FC236}">
                <a16:creationId xmlns:a16="http://schemas.microsoft.com/office/drawing/2014/main" id="{C3E16815-55EE-1BEB-C32F-D4DEAB323D37}"/>
              </a:ext>
            </a:extLst>
          </p:cNvPr>
          <p:cNvSpPr/>
          <p:nvPr/>
        </p:nvSpPr>
        <p:spPr>
          <a:xfrm>
            <a:off x="4081896" y="3850043"/>
            <a:ext cx="936000" cy="50778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solidFill>
                  <a:schemeClr val="tx1"/>
                </a:solidFill>
                <a:latin typeface="EB Garamond Medium" pitchFamily="2" charset="0"/>
                <a:ea typeface="EB Garamond Medium" pitchFamily="2" charset="0"/>
                <a:cs typeface="EB Garamond Medium" pitchFamily="2" charset="0"/>
              </a:rPr>
              <a:t>HR lead</a:t>
            </a:r>
          </a:p>
        </p:txBody>
      </p:sp>
      <p:sp>
        <p:nvSpPr>
          <p:cNvPr id="20" name="Rectangle 19">
            <a:extLst>
              <a:ext uri="{FF2B5EF4-FFF2-40B4-BE49-F238E27FC236}">
                <a16:creationId xmlns:a16="http://schemas.microsoft.com/office/drawing/2014/main" id="{2E5A2F2A-C45F-A887-E88E-2AC5E022846F}"/>
              </a:ext>
            </a:extLst>
          </p:cNvPr>
          <p:cNvSpPr/>
          <p:nvPr/>
        </p:nvSpPr>
        <p:spPr>
          <a:xfrm>
            <a:off x="5074335" y="3850043"/>
            <a:ext cx="936000" cy="50778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solidFill>
                  <a:schemeClr val="tx1"/>
                </a:solidFill>
                <a:latin typeface="EB Garamond Medium" pitchFamily="2" charset="0"/>
                <a:ea typeface="EB Garamond Medium" pitchFamily="2" charset="0"/>
                <a:cs typeface="EB Garamond Medium" pitchFamily="2" charset="0"/>
              </a:rPr>
              <a:t>Procurment lead</a:t>
            </a:r>
          </a:p>
        </p:txBody>
      </p:sp>
      <p:cxnSp>
        <p:nvCxnSpPr>
          <p:cNvPr id="55" name="Straight Connector 54">
            <a:extLst>
              <a:ext uri="{FF2B5EF4-FFF2-40B4-BE49-F238E27FC236}">
                <a16:creationId xmlns:a16="http://schemas.microsoft.com/office/drawing/2014/main" id="{BC996D61-48E7-52F3-5867-16E64C6A8B03}"/>
              </a:ext>
            </a:extLst>
          </p:cNvPr>
          <p:cNvCxnSpPr>
            <a:endCxn id="17" idx="0"/>
          </p:cNvCxnSpPr>
          <p:nvPr/>
        </p:nvCxnSpPr>
        <p:spPr>
          <a:xfrm>
            <a:off x="3558923" y="3297788"/>
            <a:ext cx="0" cy="552255"/>
          </a:xfrm>
          <a:prstGeom prst="line">
            <a:avLst/>
          </a:prstGeom>
        </p:spPr>
        <p:style>
          <a:lnRef idx="2">
            <a:schemeClr val="accent1"/>
          </a:lnRef>
          <a:fillRef idx="0">
            <a:schemeClr val="accent1"/>
          </a:fillRef>
          <a:effectRef idx="1">
            <a:schemeClr val="accent1"/>
          </a:effectRef>
          <a:fontRef idx="minor">
            <a:schemeClr val="tx1"/>
          </a:fontRef>
        </p:style>
      </p:cxnSp>
      <p:sp>
        <p:nvSpPr>
          <p:cNvPr id="23" name="Rectangle 22">
            <a:extLst>
              <a:ext uri="{FF2B5EF4-FFF2-40B4-BE49-F238E27FC236}">
                <a16:creationId xmlns:a16="http://schemas.microsoft.com/office/drawing/2014/main" id="{1B6E07D4-D399-6A12-E96B-8371CE596A73}"/>
              </a:ext>
            </a:extLst>
          </p:cNvPr>
          <p:cNvSpPr/>
          <p:nvPr/>
        </p:nvSpPr>
        <p:spPr>
          <a:xfrm>
            <a:off x="1114611" y="5641848"/>
            <a:ext cx="4890139" cy="169690"/>
          </a:xfrm>
          <a:prstGeom prst="rect">
            <a:avLst/>
          </a:prstGeom>
          <a:solidFill>
            <a:srgbClr val="58595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latin typeface="EB Garamond Medium" pitchFamily="2" charset="0"/>
                <a:ea typeface="EB Garamond Medium" pitchFamily="2" charset="0"/>
                <a:cs typeface="EB Garamond Medium" pitchFamily="2" charset="0"/>
              </a:rPr>
              <a:t>BSO facilities, location IT etc.</a:t>
            </a:r>
          </a:p>
        </p:txBody>
      </p:sp>
      <p:sp>
        <p:nvSpPr>
          <p:cNvPr id="21" name="Rounded Rectangle 20">
            <a:extLst>
              <a:ext uri="{FF2B5EF4-FFF2-40B4-BE49-F238E27FC236}">
                <a16:creationId xmlns:a16="http://schemas.microsoft.com/office/drawing/2014/main" id="{267379DD-CD31-51C5-DFE9-F7637C71FDD5}"/>
              </a:ext>
            </a:extLst>
          </p:cNvPr>
          <p:cNvSpPr/>
          <p:nvPr/>
        </p:nvSpPr>
        <p:spPr>
          <a:xfrm>
            <a:off x="11135659" y="300940"/>
            <a:ext cx="773874" cy="520861"/>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t>Aligned</a:t>
            </a:r>
          </a:p>
        </p:txBody>
      </p:sp>
      <p:sp>
        <p:nvSpPr>
          <p:cNvPr id="24" name="TextBox 23">
            <a:extLst>
              <a:ext uri="{FF2B5EF4-FFF2-40B4-BE49-F238E27FC236}">
                <a16:creationId xmlns:a16="http://schemas.microsoft.com/office/drawing/2014/main" id="{4855762A-9F8B-2C2A-537D-709A2877A89C}"/>
              </a:ext>
            </a:extLst>
          </p:cNvPr>
          <p:cNvSpPr txBox="1"/>
          <p:nvPr/>
        </p:nvSpPr>
        <p:spPr>
          <a:xfrm>
            <a:off x="9912170" y="121198"/>
            <a:ext cx="1338059" cy="604268"/>
          </a:xfrm>
          <a:prstGeom prst="rect">
            <a:avLst/>
          </a:prstGeom>
          <a:noFill/>
        </p:spPr>
        <p:txBody>
          <a:bodyPr wrap="none" rtlCol="0">
            <a:spAutoFit/>
          </a:bodyPr>
          <a:lstStyle/>
          <a:p>
            <a:pPr>
              <a:lnSpc>
                <a:spcPts val="1800"/>
              </a:lnSpc>
              <a:spcAft>
                <a:spcPts val="600"/>
              </a:spcAft>
            </a:pPr>
            <a:r>
              <a:rPr lang="en-GB" sz="1400">
                <a:latin typeface="Segoe UI" panose="020B0502040204020203" pitchFamily="34" charset="0"/>
                <a:cs typeface="Segoe UI" panose="020B0502040204020203" pitchFamily="34" charset="0"/>
              </a:rPr>
              <a:t>Paragraph text</a:t>
            </a:r>
          </a:p>
          <a:p>
            <a:pPr marL="228600" indent="-228600">
              <a:lnSpc>
                <a:spcPts val="1700"/>
              </a:lnSpc>
              <a:spcAft>
                <a:spcPts val="300"/>
              </a:spcAft>
              <a:buFont typeface="Arial" panose="020B0604020202020204" pitchFamily="34" charset="0"/>
              <a:buChar char="•"/>
            </a:pPr>
            <a:r>
              <a:rPr lang="en-GB" sz="1400">
                <a:latin typeface="Segoe UI" panose="020B0502040204020203" pitchFamily="34" charset="0"/>
                <a:cs typeface="Segoe UI" panose="020B0502040204020203" pitchFamily="34" charset="0"/>
              </a:rPr>
              <a:t>Bullet text</a:t>
            </a:r>
          </a:p>
        </p:txBody>
      </p:sp>
      <p:sp>
        <p:nvSpPr>
          <p:cNvPr id="28" name="TextBox 27">
            <a:extLst>
              <a:ext uri="{FF2B5EF4-FFF2-40B4-BE49-F238E27FC236}">
                <a16:creationId xmlns:a16="http://schemas.microsoft.com/office/drawing/2014/main" id="{259414CA-B7CB-CFFB-C3E5-BF1776F969FE}"/>
              </a:ext>
            </a:extLst>
          </p:cNvPr>
          <p:cNvSpPr txBox="1"/>
          <p:nvPr/>
        </p:nvSpPr>
        <p:spPr>
          <a:xfrm>
            <a:off x="8476868" y="121198"/>
            <a:ext cx="1500539" cy="618118"/>
          </a:xfrm>
          <a:prstGeom prst="rect">
            <a:avLst/>
          </a:prstGeom>
          <a:noFill/>
        </p:spPr>
        <p:txBody>
          <a:bodyPr wrap="none" rtlCol="0">
            <a:spAutoFit/>
          </a:bodyPr>
          <a:lstStyle/>
          <a:p>
            <a:pPr>
              <a:lnSpc>
                <a:spcPts val="1800"/>
              </a:lnSpc>
              <a:spcAft>
                <a:spcPts val="600"/>
              </a:spcAft>
            </a:pPr>
            <a:r>
              <a:rPr lang="en-GB" sz="1600">
                <a:latin typeface="Segoe UI" panose="020B0502040204020203" pitchFamily="34" charset="0"/>
                <a:cs typeface="Segoe UI" panose="020B0502040204020203" pitchFamily="34" charset="0"/>
              </a:rPr>
              <a:t>Paragraph text</a:t>
            </a:r>
          </a:p>
          <a:p>
            <a:pPr marL="228600" indent="-228600">
              <a:lnSpc>
                <a:spcPts val="1700"/>
              </a:lnSpc>
              <a:spcAft>
                <a:spcPts val="300"/>
              </a:spcAft>
              <a:buFont typeface="Arial" panose="020B0604020202020204" pitchFamily="34" charset="0"/>
              <a:buChar char="•"/>
            </a:pPr>
            <a:r>
              <a:rPr lang="en-GB" sz="1600">
                <a:latin typeface="Segoe UI" panose="020B0502040204020203" pitchFamily="34" charset="0"/>
                <a:cs typeface="Segoe UI" panose="020B0502040204020203" pitchFamily="34" charset="0"/>
              </a:rPr>
              <a:t>Bullet text</a:t>
            </a:r>
          </a:p>
        </p:txBody>
      </p:sp>
    </p:spTree>
    <p:extLst>
      <p:ext uri="{BB962C8B-B14F-4D97-AF65-F5344CB8AC3E}">
        <p14:creationId xmlns:p14="http://schemas.microsoft.com/office/powerpoint/2010/main" val="1952170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C976B6-DBE4-5B61-8FAB-91F6C1E22B81}"/>
            </a:ext>
          </a:extLst>
        </p:cNvPr>
        <p:cNvGrpSpPr/>
        <p:nvPr/>
      </p:nvGrpSpPr>
      <p:grpSpPr>
        <a:xfrm>
          <a:off x="0" y="0"/>
          <a:ext cx="0" cy="0"/>
          <a:chOff x="0" y="0"/>
          <a:chExt cx="0" cy="0"/>
        </a:xfrm>
      </p:grpSpPr>
      <p:sp>
        <p:nvSpPr>
          <p:cNvPr id="15" name="Content Placeholder 14">
            <a:extLst>
              <a:ext uri="{FF2B5EF4-FFF2-40B4-BE49-F238E27FC236}">
                <a16:creationId xmlns:a16="http://schemas.microsoft.com/office/drawing/2014/main" id="{24C72E2F-D9AE-DA71-E9AB-3825AF9E4E51}"/>
              </a:ext>
            </a:extLst>
          </p:cNvPr>
          <p:cNvSpPr>
            <a:spLocks noGrp="1"/>
          </p:cNvSpPr>
          <p:nvPr>
            <p:ph sz="half" idx="1"/>
          </p:nvPr>
        </p:nvSpPr>
        <p:spPr/>
        <p:txBody>
          <a:bodyPr>
            <a:normAutofit/>
          </a:bodyPr>
          <a:lstStyle/>
          <a:p>
            <a:pPr marL="0" indent="0">
              <a:lnSpc>
                <a:spcPts val="1800"/>
              </a:lnSpc>
              <a:spcBef>
                <a:spcPts val="300"/>
              </a:spcBef>
              <a:spcAft>
                <a:spcPts val="600"/>
              </a:spcAft>
              <a:buNone/>
            </a:pPr>
            <a:r>
              <a:rPr lang="en-GB" sz="1400"/>
              <a:t>In this section, I’ll look at the basics of managing Business Services:</a:t>
            </a:r>
          </a:p>
          <a:p>
            <a:pPr>
              <a:lnSpc>
                <a:spcPts val="1700"/>
              </a:lnSpc>
              <a:spcBef>
                <a:spcPts val="300"/>
              </a:spcBef>
              <a:spcAft>
                <a:spcPts val="300"/>
              </a:spcAft>
            </a:pPr>
            <a:r>
              <a:rPr lang="en-GB" sz="1400"/>
              <a:t>Agreeing services with service level agreements (SLAs) and operational level agreements (OLAs)</a:t>
            </a:r>
          </a:p>
          <a:p>
            <a:pPr>
              <a:lnSpc>
                <a:spcPts val="1700"/>
              </a:lnSpc>
              <a:spcBef>
                <a:spcPts val="300"/>
              </a:spcBef>
              <a:spcAft>
                <a:spcPts val="300"/>
              </a:spcAft>
            </a:pPr>
            <a:r>
              <a:rPr lang="en-GB" sz="1400"/>
              <a:t>Measuring services with key performance indicators (KPIs)</a:t>
            </a:r>
          </a:p>
          <a:p>
            <a:pPr>
              <a:lnSpc>
                <a:spcPts val="1700"/>
              </a:lnSpc>
              <a:spcBef>
                <a:spcPts val="300"/>
              </a:spcBef>
              <a:spcAft>
                <a:spcPts val="300"/>
              </a:spcAft>
            </a:pPr>
            <a:r>
              <a:rPr lang="en-GB" sz="1400"/>
              <a:t>Reporting on service performance</a:t>
            </a:r>
          </a:p>
          <a:p>
            <a:pPr>
              <a:lnSpc>
                <a:spcPts val="1700"/>
              </a:lnSpc>
              <a:spcBef>
                <a:spcPts val="300"/>
              </a:spcBef>
              <a:spcAft>
                <a:spcPts val="300"/>
              </a:spcAft>
            </a:pPr>
            <a:r>
              <a:rPr lang="en-GB" sz="1400"/>
              <a:t>Managing interactions</a:t>
            </a:r>
          </a:p>
          <a:p>
            <a:pPr>
              <a:lnSpc>
                <a:spcPts val="1700"/>
              </a:lnSpc>
              <a:spcBef>
                <a:spcPts val="300"/>
              </a:spcBef>
              <a:spcAft>
                <a:spcPts val="300"/>
              </a:spcAft>
            </a:pPr>
            <a:r>
              <a:rPr lang="en-GB" sz="1400"/>
              <a:t>Managing organisation and people</a:t>
            </a:r>
          </a:p>
          <a:p>
            <a:pPr>
              <a:lnSpc>
                <a:spcPts val="1700"/>
              </a:lnSpc>
              <a:spcBef>
                <a:spcPts val="300"/>
              </a:spcBef>
              <a:spcAft>
                <a:spcPts val="300"/>
              </a:spcAft>
            </a:pPr>
            <a:r>
              <a:rPr lang="en-GB" sz="1400"/>
              <a:t>Managing technology and data.</a:t>
            </a:r>
          </a:p>
        </p:txBody>
      </p:sp>
      <p:sp>
        <p:nvSpPr>
          <p:cNvPr id="5" name="Content Placeholder 4">
            <a:extLst>
              <a:ext uri="{FF2B5EF4-FFF2-40B4-BE49-F238E27FC236}">
                <a16:creationId xmlns:a16="http://schemas.microsoft.com/office/drawing/2014/main" id="{0803C27A-D259-6D54-55FC-399DE51FAEFE}"/>
              </a:ext>
            </a:extLst>
          </p:cNvPr>
          <p:cNvSpPr>
            <a:spLocks noGrp="1"/>
          </p:cNvSpPr>
          <p:nvPr>
            <p:ph sz="half" idx="2"/>
          </p:nvPr>
        </p:nvSpPr>
        <p:spPr/>
        <p:txBody>
          <a:bodyPr/>
          <a:lstStyle/>
          <a:p>
            <a:pPr marL="0" indent="0">
              <a:lnSpc>
                <a:spcPts val="1800"/>
              </a:lnSpc>
              <a:spcBef>
                <a:spcPts val="300"/>
              </a:spcBef>
              <a:spcAft>
                <a:spcPts val="600"/>
              </a:spcAft>
              <a:buNone/>
            </a:pPr>
            <a:r>
              <a:rPr lang="en-GB" sz="1400"/>
              <a:t>The terms ‘effective’ and ‘efficient’ are often used when discussing Business Services, however these can be vague. I’d recommend a more direct approach: think in terms of cost and quality. Business services should provide an agreed quality of service at a minimal cost.</a:t>
            </a:r>
            <a:endParaRPr lang="en-GB"/>
          </a:p>
          <a:p>
            <a:pPr marL="0" indent="0">
              <a:lnSpc>
                <a:spcPts val="1800"/>
              </a:lnSpc>
              <a:spcBef>
                <a:spcPts val="300"/>
              </a:spcBef>
              <a:spcAft>
                <a:spcPts val="600"/>
              </a:spcAft>
              <a:buNone/>
            </a:pPr>
            <a:r>
              <a:rPr lang="en-GB" sz="1400" b="1"/>
              <a:t>Quality </a:t>
            </a:r>
            <a:r>
              <a:rPr lang="en-GB" sz="1400"/>
              <a:t>can be defined by service attributes:</a:t>
            </a:r>
          </a:p>
          <a:p>
            <a:pPr>
              <a:lnSpc>
                <a:spcPts val="1700"/>
              </a:lnSpc>
              <a:spcBef>
                <a:spcPts val="300"/>
              </a:spcBef>
              <a:spcAft>
                <a:spcPts val="300"/>
              </a:spcAft>
            </a:pPr>
            <a:r>
              <a:rPr lang="en-GB" sz="1400"/>
              <a:t>Performance of a process</a:t>
            </a:r>
          </a:p>
          <a:p>
            <a:pPr>
              <a:lnSpc>
                <a:spcPts val="1700"/>
              </a:lnSpc>
              <a:spcBef>
                <a:spcPts val="300"/>
              </a:spcBef>
              <a:spcAft>
                <a:spcPts val="300"/>
              </a:spcAft>
            </a:pPr>
            <a:r>
              <a:rPr lang="en-GB" sz="1400"/>
              <a:t>Customer review score</a:t>
            </a:r>
          </a:p>
          <a:p>
            <a:pPr>
              <a:lnSpc>
                <a:spcPts val="1700"/>
              </a:lnSpc>
              <a:spcBef>
                <a:spcPts val="300"/>
              </a:spcBef>
              <a:spcAft>
                <a:spcPts val="300"/>
              </a:spcAft>
            </a:pPr>
            <a:r>
              <a:rPr lang="en-GB" sz="1400"/>
              <a:t>Response time.</a:t>
            </a:r>
            <a:endParaRPr lang="en-GB"/>
          </a:p>
          <a:p>
            <a:pPr marL="0" indent="0">
              <a:lnSpc>
                <a:spcPct val="100000"/>
              </a:lnSpc>
              <a:spcBef>
                <a:spcPts val="300"/>
              </a:spcBef>
              <a:spcAft>
                <a:spcPts val="300"/>
              </a:spcAft>
              <a:buNone/>
            </a:pPr>
            <a:r>
              <a:rPr lang="en-GB" sz="1400" b="1"/>
              <a:t>Cost </a:t>
            </a:r>
            <a:r>
              <a:rPr lang="en-GB" sz="1400"/>
              <a:t>can be calculated and compared in various ways:</a:t>
            </a:r>
          </a:p>
          <a:p>
            <a:pPr>
              <a:lnSpc>
                <a:spcPts val="1700"/>
              </a:lnSpc>
              <a:spcBef>
                <a:spcPts val="300"/>
              </a:spcBef>
              <a:spcAft>
                <a:spcPts val="300"/>
              </a:spcAft>
            </a:pPr>
            <a:r>
              <a:rPr lang="en-GB" sz="1400"/>
              <a:t>Cost incurred by Business Services</a:t>
            </a:r>
          </a:p>
          <a:p>
            <a:pPr>
              <a:lnSpc>
                <a:spcPts val="1700"/>
              </a:lnSpc>
              <a:spcBef>
                <a:spcPts val="300"/>
              </a:spcBef>
              <a:spcAft>
                <a:spcPts val="300"/>
              </a:spcAft>
            </a:pPr>
            <a:r>
              <a:rPr lang="en-GB" sz="1400"/>
              <a:t>Cost benchmarks:</a:t>
            </a:r>
          </a:p>
          <a:p>
            <a:pPr marL="685800" lvl="2">
              <a:lnSpc>
                <a:spcPts val="1700"/>
              </a:lnSpc>
              <a:spcBef>
                <a:spcPts val="300"/>
              </a:spcBef>
              <a:spcAft>
                <a:spcPts val="300"/>
              </a:spcAft>
            </a:pPr>
            <a:r>
              <a:rPr lang="en-GB" sz="1400"/>
              <a:t>Many exist for rates such as cost of finance as a percentage of revenue, by industry/geography etc.</a:t>
            </a:r>
          </a:p>
          <a:p>
            <a:pPr marL="685800" lvl="2">
              <a:lnSpc>
                <a:spcPts val="1700"/>
              </a:lnSpc>
              <a:spcBef>
                <a:spcPts val="300"/>
              </a:spcBef>
              <a:spcAft>
                <a:spcPts val="300"/>
              </a:spcAft>
            </a:pPr>
            <a:r>
              <a:rPr lang="en-GB" sz="1400"/>
              <a:t>Benchmarks exist for organisations at different levels of process and systems maturity, giving indication of appropriate target costs for different situations.</a:t>
            </a:r>
          </a:p>
        </p:txBody>
      </p:sp>
      <p:sp>
        <p:nvSpPr>
          <p:cNvPr id="14" name="Title 13">
            <a:extLst>
              <a:ext uri="{FF2B5EF4-FFF2-40B4-BE49-F238E27FC236}">
                <a16:creationId xmlns:a16="http://schemas.microsoft.com/office/drawing/2014/main" id="{D3588564-A6CE-782D-43B8-D9B6B80B43CD}"/>
              </a:ext>
            </a:extLst>
          </p:cNvPr>
          <p:cNvSpPr>
            <a:spLocks noGrp="1"/>
          </p:cNvSpPr>
          <p:nvPr>
            <p:ph type="title"/>
          </p:nvPr>
        </p:nvSpPr>
        <p:spPr>
          <a:prstGeom prst="rect">
            <a:avLst/>
          </a:prstGeom>
        </p:spPr>
        <p:txBody>
          <a:bodyPr>
            <a:normAutofit/>
          </a:bodyPr>
          <a:lstStyle/>
          <a:p>
            <a:r>
              <a:rPr lang="en-GB"/>
              <a:t>Service delivery management</a:t>
            </a:r>
          </a:p>
        </p:txBody>
      </p:sp>
      <p:sp>
        <p:nvSpPr>
          <p:cNvPr id="16" name="Rectangle 15">
            <a:extLst>
              <a:ext uri="{FF2B5EF4-FFF2-40B4-BE49-F238E27FC236}">
                <a16:creationId xmlns:a16="http://schemas.microsoft.com/office/drawing/2014/main" id="{EEEB478F-D510-8510-1371-5957A2AAF18A}"/>
              </a:ext>
            </a:extLst>
          </p:cNvPr>
          <p:cNvSpPr/>
          <p:nvPr/>
        </p:nvSpPr>
        <p:spPr>
          <a:xfrm>
            <a:off x="370389" y="243068"/>
            <a:ext cx="636608" cy="636608"/>
          </a:xfrm>
          <a:prstGeom prst="rect">
            <a:avLst/>
          </a:prstGeom>
          <a:solidFill>
            <a:srgbClr val="EB0A1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ounded Rectangle 1">
            <a:extLst>
              <a:ext uri="{FF2B5EF4-FFF2-40B4-BE49-F238E27FC236}">
                <a16:creationId xmlns:a16="http://schemas.microsoft.com/office/drawing/2014/main" id="{CECA22A5-E2BE-8C4F-F46B-8F4C1800C04F}"/>
              </a:ext>
            </a:extLst>
          </p:cNvPr>
          <p:cNvSpPr/>
          <p:nvPr/>
        </p:nvSpPr>
        <p:spPr>
          <a:xfrm>
            <a:off x="11135659" y="300940"/>
            <a:ext cx="773874" cy="520861"/>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t>Aligned</a:t>
            </a:r>
          </a:p>
        </p:txBody>
      </p:sp>
      <p:sp>
        <p:nvSpPr>
          <p:cNvPr id="3" name="TextBox 2">
            <a:extLst>
              <a:ext uri="{FF2B5EF4-FFF2-40B4-BE49-F238E27FC236}">
                <a16:creationId xmlns:a16="http://schemas.microsoft.com/office/drawing/2014/main" id="{6FB8D4F3-F80D-B638-BA8E-2234D252AF61}"/>
              </a:ext>
            </a:extLst>
          </p:cNvPr>
          <p:cNvSpPr txBox="1"/>
          <p:nvPr/>
        </p:nvSpPr>
        <p:spPr>
          <a:xfrm>
            <a:off x="9912170" y="121198"/>
            <a:ext cx="1338059" cy="604268"/>
          </a:xfrm>
          <a:prstGeom prst="rect">
            <a:avLst/>
          </a:prstGeom>
          <a:noFill/>
        </p:spPr>
        <p:txBody>
          <a:bodyPr wrap="none" rtlCol="0">
            <a:spAutoFit/>
          </a:bodyPr>
          <a:lstStyle/>
          <a:p>
            <a:pPr>
              <a:lnSpc>
                <a:spcPts val="1800"/>
              </a:lnSpc>
              <a:spcAft>
                <a:spcPts val="600"/>
              </a:spcAft>
            </a:pPr>
            <a:r>
              <a:rPr lang="en-GB" sz="1400">
                <a:latin typeface="Segoe UI" panose="020B0502040204020203" pitchFamily="34" charset="0"/>
                <a:cs typeface="Segoe UI" panose="020B0502040204020203" pitchFamily="34" charset="0"/>
              </a:rPr>
              <a:t>Paragraph text</a:t>
            </a:r>
          </a:p>
          <a:p>
            <a:pPr marL="228600" indent="-228600">
              <a:lnSpc>
                <a:spcPts val="1700"/>
              </a:lnSpc>
              <a:spcAft>
                <a:spcPts val="300"/>
              </a:spcAft>
              <a:buFont typeface="Arial" panose="020B0604020202020204" pitchFamily="34" charset="0"/>
              <a:buChar char="•"/>
            </a:pPr>
            <a:r>
              <a:rPr lang="en-GB" sz="1400">
                <a:latin typeface="Segoe UI" panose="020B0502040204020203" pitchFamily="34" charset="0"/>
                <a:cs typeface="Segoe UI" panose="020B0502040204020203" pitchFamily="34" charset="0"/>
              </a:rPr>
              <a:t>Bullet text</a:t>
            </a:r>
          </a:p>
        </p:txBody>
      </p:sp>
      <p:sp>
        <p:nvSpPr>
          <p:cNvPr id="4" name="TextBox 3">
            <a:extLst>
              <a:ext uri="{FF2B5EF4-FFF2-40B4-BE49-F238E27FC236}">
                <a16:creationId xmlns:a16="http://schemas.microsoft.com/office/drawing/2014/main" id="{5D457040-33CC-E9CA-EA5A-A591458A2787}"/>
              </a:ext>
            </a:extLst>
          </p:cNvPr>
          <p:cNvSpPr txBox="1"/>
          <p:nvPr/>
        </p:nvSpPr>
        <p:spPr>
          <a:xfrm>
            <a:off x="8476868" y="121198"/>
            <a:ext cx="1500539" cy="618118"/>
          </a:xfrm>
          <a:prstGeom prst="rect">
            <a:avLst/>
          </a:prstGeom>
          <a:noFill/>
        </p:spPr>
        <p:txBody>
          <a:bodyPr wrap="none" rtlCol="0">
            <a:spAutoFit/>
          </a:bodyPr>
          <a:lstStyle/>
          <a:p>
            <a:pPr>
              <a:lnSpc>
                <a:spcPts val="1800"/>
              </a:lnSpc>
              <a:spcAft>
                <a:spcPts val="600"/>
              </a:spcAft>
            </a:pPr>
            <a:r>
              <a:rPr lang="en-GB" sz="1600">
                <a:latin typeface="Segoe UI" panose="020B0502040204020203" pitchFamily="34" charset="0"/>
                <a:cs typeface="Segoe UI" panose="020B0502040204020203" pitchFamily="34" charset="0"/>
              </a:rPr>
              <a:t>Paragraph text</a:t>
            </a:r>
          </a:p>
          <a:p>
            <a:pPr marL="228600" indent="-228600">
              <a:lnSpc>
                <a:spcPts val="1700"/>
              </a:lnSpc>
              <a:spcAft>
                <a:spcPts val="300"/>
              </a:spcAft>
              <a:buFont typeface="Arial" panose="020B0604020202020204" pitchFamily="34" charset="0"/>
              <a:buChar char="•"/>
            </a:pPr>
            <a:r>
              <a:rPr lang="en-GB" sz="1600">
                <a:latin typeface="Segoe UI" panose="020B0502040204020203" pitchFamily="34" charset="0"/>
                <a:cs typeface="Segoe UI" panose="020B0502040204020203" pitchFamily="34" charset="0"/>
              </a:rPr>
              <a:t>Bullet text</a:t>
            </a:r>
          </a:p>
        </p:txBody>
      </p:sp>
    </p:spTree>
    <p:extLst>
      <p:ext uri="{BB962C8B-B14F-4D97-AF65-F5344CB8AC3E}">
        <p14:creationId xmlns:p14="http://schemas.microsoft.com/office/powerpoint/2010/main" val="307929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1E9FAD-DB54-AE42-2A77-DD6410A78568}"/>
            </a:ext>
          </a:extLst>
        </p:cNvPr>
        <p:cNvGrpSpPr/>
        <p:nvPr/>
      </p:nvGrpSpPr>
      <p:grpSpPr>
        <a:xfrm>
          <a:off x="0" y="0"/>
          <a:ext cx="0" cy="0"/>
          <a:chOff x="0" y="0"/>
          <a:chExt cx="0" cy="0"/>
        </a:xfrm>
      </p:grpSpPr>
      <p:sp>
        <p:nvSpPr>
          <p:cNvPr id="14" name="Title 13">
            <a:extLst>
              <a:ext uri="{FF2B5EF4-FFF2-40B4-BE49-F238E27FC236}">
                <a16:creationId xmlns:a16="http://schemas.microsoft.com/office/drawing/2014/main" id="{7C726A30-CDE5-4F52-D4BC-EC8AEE676B32}"/>
              </a:ext>
            </a:extLst>
          </p:cNvPr>
          <p:cNvSpPr>
            <a:spLocks noGrp="1"/>
          </p:cNvSpPr>
          <p:nvPr>
            <p:ph type="title"/>
          </p:nvPr>
        </p:nvSpPr>
        <p:spPr>
          <a:xfrm>
            <a:off x="1360713" y="243067"/>
            <a:ext cx="10161883" cy="636608"/>
          </a:xfrm>
          <a:prstGeom prst="rect">
            <a:avLst/>
          </a:prstGeom>
        </p:spPr>
        <p:txBody>
          <a:bodyPr>
            <a:normAutofit fontScale="90000"/>
          </a:bodyPr>
          <a:lstStyle/>
          <a:p>
            <a:r>
              <a:rPr lang="en-GB"/>
              <a:t>Service delivery management</a:t>
            </a:r>
            <a:br>
              <a:rPr lang="en-GB"/>
            </a:br>
            <a:r>
              <a:rPr lang="en-GB" sz="2000"/>
              <a:t>Defining services with SLAs and OLAs</a:t>
            </a:r>
          </a:p>
        </p:txBody>
      </p:sp>
      <p:sp>
        <p:nvSpPr>
          <p:cNvPr id="16" name="Rectangle 15">
            <a:extLst>
              <a:ext uri="{FF2B5EF4-FFF2-40B4-BE49-F238E27FC236}">
                <a16:creationId xmlns:a16="http://schemas.microsoft.com/office/drawing/2014/main" id="{7475DE20-CB0B-DFB0-1D81-28E25518C1BD}"/>
              </a:ext>
            </a:extLst>
          </p:cNvPr>
          <p:cNvSpPr/>
          <p:nvPr/>
        </p:nvSpPr>
        <p:spPr>
          <a:xfrm>
            <a:off x="370389" y="243068"/>
            <a:ext cx="636608" cy="636608"/>
          </a:xfrm>
          <a:prstGeom prst="rect">
            <a:avLst/>
          </a:prstGeom>
          <a:solidFill>
            <a:srgbClr val="EB0A1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Content Placeholder 3">
            <a:extLst>
              <a:ext uri="{FF2B5EF4-FFF2-40B4-BE49-F238E27FC236}">
                <a16:creationId xmlns:a16="http://schemas.microsoft.com/office/drawing/2014/main" id="{ACBCB936-6ECD-36C9-6007-A9347E0E5039}"/>
              </a:ext>
            </a:extLst>
          </p:cNvPr>
          <p:cNvSpPr>
            <a:spLocks noGrp="1"/>
          </p:cNvSpPr>
          <p:nvPr>
            <p:ph sz="half" idx="1"/>
          </p:nvPr>
        </p:nvSpPr>
        <p:spPr/>
        <p:txBody>
          <a:bodyPr/>
          <a:lstStyle/>
          <a:p>
            <a:pPr marL="0" indent="0">
              <a:lnSpc>
                <a:spcPts val="1800"/>
              </a:lnSpc>
              <a:spcAft>
                <a:spcPts val="600"/>
              </a:spcAft>
              <a:buNone/>
            </a:pPr>
            <a:r>
              <a:rPr lang="en-GB" sz="1400"/>
              <a:t>Service level agreements (SLAs) and operational level agreements (OLAs) provide a way to document the scope of Business Services and their expected quality levels. These are normally appended to contracts which also detail pricing, governance, and other important factors.</a:t>
            </a:r>
          </a:p>
          <a:p>
            <a:pPr marL="0" indent="0">
              <a:lnSpc>
                <a:spcPts val="1800"/>
              </a:lnSpc>
              <a:spcAft>
                <a:spcPts val="600"/>
              </a:spcAft>
              <a:buNone/>
            </a:pPr>
            <a:r>
              <a:rPr lang="en-GB" sz="1400"/>
              <a:t>These agreements should be as detailed as possible. They should cover both planned services and potential issues and exceptions.</a:t>
            </a:r>
          </a:p>
          <a:p>
            <a:pPr marL="0" indent="0">
              <a:lnSpc>
                <a:spcPts val="1800"/>
              </a:lnSpc>
              <a:spcAft>
                <a:spcPts val="600"/>
              </a:spcAft>
              <a:buNone/>
            </a:pPr>
            <a:r>
              <a:rPr lang="en-GB" sz="1400"/>
              <a:t>For example, a simple service level agreement for Accounts Payable may state: 1,000 invoices per month with minimum payment on time (PoT) of 95%. A more comprehensive agreement would be expanded to include:</a:t>
            </a:r>
          </a:p>
          <a:p>
            <a:pPr>
              <a:lnSpc>
                <a:spcPts val="1700"/>
              </a:lnSpc>
              <a:spcBef>
                <a:spcPts val="0"/>
              </a:spcBef>
              <a:spcAft>
                <a:spcPts val="300"/>
              </a:spcAft>
            </a:pPr>
            <a:r>
              <a:rPr lang="en-GB" sz="1400"/>
              <a:t>Number of invoices by type (purchase order, approval, etc.)</a:t>
            </a:r>
          </a:p>
          <a:p>
            <a:pPr>
              <a:lnSpc>
                <a:spcPts val="1700"/>
              </a:lnSpc>
              <a:spcBef>
                <a:spcPts val="0"/>
              </a:spcBef>
              <a:spcAft>
                <a:spcPts val="300"/>
              </a:spcAft>
            </a:pPr>
            <a:r>
              <a:rPr lang="en-GB" sz="1400"/>
              <a:t>Named critical suppliers where PoT should be 99%</a:t>
            </a:r>
          </a:p>
          <a:p>
            <a:pPr>
              <a:lnSpc>
                <a:spcPts val="1700"/>
              </a:lnSpc>
              <a:spcBef>
                <a:spcPts val="0"/>
              </a:spcBef>
              <a:spcAft>
                <a:spcPts val="300"/>
              </a:spcAft>
            </a:pPr>
            <a:r>
              <a:rPr lang="en-GB" sz="1400"/>
              <a:t>Number of queries per month (from BU or supplier)</a:t>
            </a:r>
          </a:p>
          <a:p>
            <a:pPr>
              <a:lnSpc>
                <a:spcPts val="1700"/>
              </a:lnSpc>
              <a:spcBef>
                <a:spcPts val="0"/>
              </a:spcBef>
              <a:spcAft>
                <a:spcPts val="300"/>
              </a:spcAft>
            </a:pPr>
            <a:r>
              <a:rPr lang="en-GB" sz="1400"/>
              <a:t>Quality on which invoices can be rejected back to suppliers</a:t>
            </a:r>
          </a:p>
          <a:p>
            <a:pPr>
              <a:lnSpc>
                <a:spcPts val="1700"/>
              </a:lnSpc>
              <a:spcBef>
                <a:spcPts val="0"/>
              </a:spcBef>
              <a:spcAft>
                <a:spcPts val="300"/>
              </a:spcAft>
            </a:pPr>
            <a:r>
              <a:rPr lang="en-GB" sz="1400"/>
              <a:t>Number of credit memos / reversals per month</a:t>
            </a:r>
          </a:p>
          <a:p>
            <a:pPr>
              <a:lnSpc>
                <a:spcPts val="1700"/>
              </a:lnSpc>
              <a:spcBef>
                <a:spcPts val="0"/>
              </a:spcBef>
              <a:spcAft>
                <a:spcPts val="300"/>
              </a:spcAft>
            </a:pPr>
            <a:r>
              <a:rPr lang="en-GB" sz="1400"/>
              <a:t>List of A/P related reports and KPIs to be provided</a:t>
            </a:r>
          </a:p>
          <a:p>
            <a:pPr>
              <a:lnSpc>
                <a:spcPts val="1700"/>
              </a:lnSpc>
              <a:spcBef>
                <a:spcPts val="0"/>
              </a:spcBef>
              <a:spcAft>
                <a:spcPts val="300"/>
              </a:spcAft>
            </a:pPr>
            <a:r>
              <a:rPr lang="en-GB" sz="1400"/>
              <a:t>List of A/P review meetings the BSO should attend</a:t>
            </a:r>
          </a:p>
        </p:txBody>
      </p:sp>
      <p:sp>
        <p:nvSpPr>
          <p:cNvPr id="6" name="Content Placeholder 5">
            <a:extLst>
              <a:ext uri="{FF2B5EF4-FFF2-40B4-BE49-F238E27FC236}">
                <a16:creationId xmlns:a16="http://schemas.microsoft.com/office/drawing/2014/main" id="{05E56E75-D99B-082C-E55F-F6AA44FE839B}"/>
              </a:ext>
            </a:extLst>
          </p:cNvPr>
          <p:cNvSpPr>
            <a:spLocks noGrp="1"/>
          </p:cNvSpPr>
          <p:nvPr>
            <p:ph sz="half" idx="2"/>
          </p:nvPr>
        </p:nvSpPr>
        <p:spPr/>
        <p:txBody>
          <a:bodyPr/>
          <a:lstStyle/>
          <a:p>
            <a:pPr marL="0" indent="0">
              <a:lnSpc>
                <a:spcPts val="1800"/>
              </a:lnSpc>
              <a:spcAft>
                <a:spcPts val="600"/>
              </a:spcAft>
              <a:buNone/>
            </a:pPr>
            <a:r>
              <a:rPr lang="en-GB" sz="1400"/>
              <a:t>A detailed and clear SLA/OLA ensures:</a:t>
            </a:r>
          </a:p>
          <a:p>
            <a:pPr>
              <a:lnSpc>
                <a:spcPts val="1700"/>
              </a:lnSpc>
              <a:spcBef>
                <a:spcPts val="0"/>
              </a:spcBef>
              <a:spcAft>
                <a:spcPts val="300"/>
              </a:spcAft>
            </a:pPr>
            <a:r>
              <a:rPr lang="en-GB" sz="1400"/>
              <a:t>Business Units are clear on what they will and won’t receive</a:t>
            </a:r>
          </a:p>
          <a:p>
            <a:pPr>
              <a:lnSpc>
                <a:spcPts val="1700"/>
              </a:lnSpc>
              <a:spcBef>
                <a:spcPts val="0"/>
              </a:spcBef>
              <a:spcAft>
                <a:spcPts val="300"/>
              </a:spcAft>
            </a:pPr>
            <a:r>
              <a:rPr lang="en-GB" sz="1400"/>
              <a:t>Business services have clear information to plan their resources and work.</a:t>
            </a:r>
          </a:p>
          <a:p>
            <a:pPr marL="0" indent="0">
              <a:lnSpc>
                <a:spcPts val="1800"/>
              </a:lnSpc>
              <a:spcAft>
                <a:spcPts val="600"/>
              </a:spcAft>
              <a:buNone/>
            </a:pPr>
            <a:r>
              <a:rPr lang="en-GB" sz="1400"/>
              <a:t>Agreements should specify the “what” and not the “how”. This provides Business Services flexibility to optimise how they deliver the service.</a:t>
            </a:r>
          </a:p>
          <a:p>
            <a:pPr marL="0" indent="0">
              <a:lnSpc>
                <a:spcPts val="1800"/>
              </a:lnSpc>
              <a:spcAft>
                <a:spcPts val="600"/>
              </a:spcAft>
              <a:buNone/>
            </a:pPr>
            <a:r>
              <a:rPr lang="en-GB" sz="1400"/>
              <a:t>For example, there shouldn't be statements such as, “provision of 10 FTE A/P clerks”. However, this may be valid for an initial period following transition. In fact, this can be a good risk mitigation against fears of under-resourcing at the outset.</a:t>
            </a:r>
          </a:p>
          <a:p>
            <a:pPr marL="0" indent="0">
              <a:lnSpc>
                <a:spcPts val="1800"/>
              </a:lnSpc>
              <a:spcAft>
                <a:spcPts val="600"/>
              </a:spcAft>
              <a:buNone/>
            </a:pPr>
            <a:r>
              <a:rPr lang="en-GB" sz="1400" b="1"/>
              <a:t>Roles &amp; responsibilities</a:t>
            </a:r>
          </a:p>
          <a:p>
            <a:pPr marL="0" indent="0">
              <a:lnSpc>
                <a:spcPts val="1800"/>
              </a:lnSpc>
              <a:spcAft>
                <a:spcPts val="600"/>
              </a:spcAft>
              <a:buNone/>
            </a:pPr>
            <a:r>
              <a:rPr lang="en-GB" sz="1400"/>
              <a:t>In addition to service descriptions, it’s a good idea to include a matrix summarising Business Services and Business Unit roles and responsibilities in each area. Formats such as “RACI” provide a good way to see at a glance if any responsibilities are not clear.</a:t>
            </a:r>
          </a:p>
        </p:txBody>
      </p:sp>
      <p:sp>
        <p:nvSpPr>
          <p:cNvPr id="2" name="Rounded Rectangle 1">
            <a:extLst>
              <a:ext uri="{FF2B5EF4-FFF2-40B4-BE49-F238E27FC236}">
                <a16:creationId xmlns:a16="http://schemas.microsoft.com/office/drawing/2014/main" id="{6AB09B14-FE30-2AB1-8C29-75790F2B93C2}"/>
              </a:ext>
            </a:extLst>
          </p:cNvPr>
          <p:cNvSpPr/>
          <p:nvPr/>
        </p:nvSpPr>
        <p:spPr>
          <a:xfrm>
            <a:off x="11135659" y="300940"/>
            <a:ext cx="773874" cy="520861"/>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t>Aligned</a:t>
            </a:r>
          </a:p>
        </p:txBody>
      </p:sp>
      <p:sp>
        <p:nvSpPr>
          <p:cNvPr id="3" name="TextBox 2">
            <a:extLst>
              <a:ext uri="{FF2B5EF4-FFF2-40B4-BE49-F238E27FC236}">
                <a16:creationId xmlns:a16="http://schemas.microsoft.com/office/drawing/2014/main" id="{FAC6580D-A00A-4C2E-7D16-4160D27A1741}"/>
              </a:ext>
            </a:extLst>
          </p:cNvPr>
          <p:cNvSpPr txBox="1"/>
          <p:nvPr/>
        </p:nvSpPr>
        <p:spPr>
          <a:xfrm>
            <a:off x="9912170" y="121198"/>
            <a:ext cx="1338059" cy="860748"/>
          </a:xfrm>
          <a:prstGeom prst="rect">
            <a:avLst/>
          </a:prstGeom>
          <a:noFill/>
        </p:spPr>
        <p:txBody>
          <a:bodyPr wrap="none" rtlCol="0">
            <a:spAutoFit/>
          </a:bodyPr>
          <a:lstStyle/>
          <a:p>
            <a:pPr>
              <a:lnSpc>
                <a:spcPts val="1800"/>
              </a:lnSpc>
              <a:spcAft>
                <a:spcPts val="600"/>
              </a:spcAft>
            </a:pPr>
            <a:r>
              <a:rPr lang="en-GB" sz="1400">
                <a:latin typeface="Segoe UI" panose="020B0502040204020203" pitchFamily="34" charset="0"/>
                <a:cs typeface="Segoe UI" panose="020B0502040204020203" pitchFamily="34" charset="0"/>
              </a:rPr>
              <a:t>Paragraph text</a:t>
            </a:r>
          </a:p>
          <a:p>
            <a:pPr marL="228600" indent="-228600">
              <a:lnSpc>
                <a:spcPts val="1700"/>
              </a:lnSpc>
              <a:spcAft>
                <a:spcPts val="300"/>
              </a:spcAft>
              <a:buFont typeface="Arial" panose="020B0604020202020204" pitchFamily="34" charset="0"/>
              <a:buChar char="•"/>
            </a:pPr>
            <a:r>
              <a:rPr lang="en-GB" sz="1400">
                <a:latin typeface="Segoe UI" panose="020B0502040204020203" pitchFamily="34" charset="0"/>
                <a:cs typeface="Segoe UI" panose="020B0502040204020203" pitchFamily="34" charset="0"/>
              </a:rPr>
              <a:t>Bullet text</a:t>
            </a:r>
          </a:p>
          <a:p>
            <a:pPr marL="228600" indent="-228600">
              <a:lnSpc>
                <a:spcPts val="1700"/>
              </a:lnSpc>
              <a:spcAft>
                <a:spcPts val="300"/>
              </a:spcAft>
              <a:buFont typeface="Arial" panose="020B0604020202020204" pitchFamily="34" charset="0"/>
              <a:buChar char="•"/>
            </a:pPr>
            <a:r>
              <a:rPr lang="en-GB" sz="1400">
                <a:latin typeface="Segoe UI" panose="020B0502040204020203" pitchFamily="34" charset="0"/>
                <a:cs typeface="Segoe UI" panose="020B0502040204020203" pitchFamily="34" charset="0"/>
              </a:rPr>
              <a:t>Bullet 2</a:t>
            </a:r>
          </a:p>
        </p:txBody>
      </p:sp>
      <p:sp>
        <p:nvSpPr>
          <p:cNvPr id="5" name="TextBox 4">
            <a:extLst>
              <a:ext uri="{FF2B5EF4-FFF2-40B4-BE49-F238E27FC236}">
                <a16:creationId xmlns:a16="http://schemas.microsoft.com/office/drawing/2014/main" id="{1E85A7AB-B141-AD63-C929-19CE5DACDF13}"/>
              </a:ext>
            </a:extLst>
          </p:cNvPr>
          <p:cNvSpPr txBox="1"/>
          <p:nvPr/>
        </p:nvSpPr>
        <p:spPr>
          <a:xfrm>
            <a:off x="8476868" y="121198"/>
            <a:ext cx="1500539" cy="874598"/>
          </a:xfrm>
          <a:prstGeom prst="rect">
            <a:avLst/>
          </a:prstGeom>
          <a:noFill/>
        </p:spPr>
        <p:txBody>
          <a:bodyPr wrap="none" rtlCol="0">
            <a:spAutoFit/>
          </a:bodyPr>
          <a:lstStyle/>
          <a:p>
            <a:pPr>
              <a:lnSpc>
                <a:spcPts val="1800"/>
              </a:lnSpc>
              <a:spcAft>
                <a:spcPts val="600"/>
              </a:spcAft>
            </a:pPr>
            <a:r>
              <a:rPr lang="en-GB" sz="1600">
                <a:latin typeface="Segoe UI" panose="020B0502040204020203" pitchFamily="34" charset="0"/>
                <a:cs typeface="Segoe UI" panose="020B0502040204020203" pitchFamily="34" charset="0"/>
              </a:rPr>
              <a:t>Paragraph text</a:t>
            </a:r>
          </a:p>
          <a:p>
            <a:pPr marL="228600" indent="-228600">
              <a:lnSpc>
                <a:spcPts val="1700"/>
              </a:lnSpc>
              <a:spcAft>
                <a:spcPts val="300"/>
              </a:spcAft>
              <a:buFont typeface="Arial" panose="020B0604020202020204" pitchFamily="34" charset="0"/>
              <a:buChar char="•"/>
            </a:pPr>
            <a:r>
              <a:rPr lang="en-GB" sz="1600">
                <a:latin typeface="Segoe UI" panose="020B0502040204020203" pitchFamily="34" charset="0"/>
                <a:cs typeface="Segoe UI" panose="020B0502040204020203" pitchFamily="34" charset="0"/>
              </a:rPr>
              <a:t>Bullet text</a:t>
            </a:r>
          </a:p>
          <a:p>
            <a:pPr marL="228600" indent="-228600">
              <a:lnSpc>
                <a:spcPts val="1700"/>
              </a:lnSpc>
              <a:spcAft>
                <a:spcPts val="300"/>
              </a:spcAft>
              <a:buFont typeface="Arial" panose="020B0604020202020204" pitchFamily="34" charset="0"/>
              <a:buChar char="•"/>
            </a:pPr>
            <a:r>
              <a:rPr lang="en-GB" sz="1600">
                <a:latin typeface="Segoe UI" panose="020B0502040204020203" pitchFamily="34" charset="0"/>
                <a:cs typeface="Segoe UI" panose="020B0502040204020203" pitchFamily="34" charset="0"/>
              </a:rPr>
              <a:t>Bullet 2</a:t>
            </a:r>
          </a:p>
        </p:txBody>
      </p:sp>
    </p:spTree>
    <p:extLst>
      <p:ext uri="{BB962C8B-B14F-4D97-AF65-F5344CB8AC3E}">
        <p14:creationId xmlns:p14="http://schemas.microsoft.com/office/powerpoint/2010/main" val="1636437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7906CA-357E-A398-D33F-82AF08BD4FBD}"/>
            </a:ext>
          </a:extLst>
        </p:cNvPr>
        <p:cNvGrpSpPr/>
        <p:nvPr/>
      </p:nvGrpSpPr>
      <p:grpSpPr>
        <a:xfrm>
          <a:off x="0" y="0"/>
          <a:ext cx="0" cy="0"/>
          <a:chOff x="0" y="0"/>
          <a:chExt cx="0" cy="0"/>
        </a:xfrm>
      </p:grpSpPr>
      <p:sp>
        <p:nvSpPr>
          <p:cNvPr id="15" name="Content Placeholder 14">
            <a:extLst>
              <a:ext uri="{FF2B5EF4-FFF2-40B4-BE49-F238E27FC236}">
                <a16:creationId xmlns:a16="http://schemas.microsoft.com/office/drawing/2014/main" id="{25C02928-507B-3894-2EC9-1D0BB3A05735}"/>
              </a:ext>
            </a:extLst>
          </p:cNvPr>
          <p:cNvSpPr>
            <a:spLocks noGrp="1"/>
          </p:cNvSpPr>
          <p:nvPr>
            <p:ph sz="half" idx="1"/>
          </p:nvPr>
        </p:nvSpPr>
        <p:spPr/>
        <p:txBody>
          <a:bodyPr>
            <a:noAutofit/>
          </a:bodyPr>
          <a:lstStyle/>
          <a:p>
            <a:pPr marL="0" indent="0">
              <a:lnSpc>
                <a:spcPct val="100000"/>
              </a:lnSpc>
              <a:spcBef>
                <a:spcPts val="300"/>
              </a:spcBef>
              <a:spcAft>
                <a:spcPts val="300"/>
              </a:spcAft>
              <a:buNone/>
            </a:pPr>
            <a:r>
              <a:rPr lang="en-GB" sz="1400"/>
              <a:t>KPIs provide the basis for managing service delivery quality.</a:t>
            </a:r>
          </a:p>
          <a:p>
            <a:pPr marL="0" indent="0">
              <a:lnSpc>
                <a:spcPct val="100000"/>
              </a:lnSpc>
              <a:spcBef>
                <a:spcPts val="300"/>
              </a:spcBef>
              <a:spcAft>
                <a:spcPts val="300"/>
              </a:spcAft>
              <a:buNone/>
            </a:pPr>
            <a:r>
              <a:rPr lang="en-GB" sz="1400"/>
              <a:t>When we think of KPIs in business, we tend to think of frequently used business performance indicators: gross margin, asset utilisation, inventory days, etc.</a:t>
            </a:r>
          </a:p>
          <a:p>
            <a:pPr marL="0" indent="0">
              <a:lnSpc>
                <a:spcPct val="100000"/>
              </a:lnSpc>
              <a:spcBef>
                <a:spcPts val="300"/>
              </a:spcBef>
              <a:spcAft>
                <a:spcPts val="300"/>
              </a:spcAft>
              <a:buNone/>
            </a:pPr>
            <a:r>
              <a:rPr lang="en-GB" sz="1400"/>
              <a:t>However, there are KPIs at deeper levels that measure the performance of specific processes.</a:t>
            </a:r>
          </a:p>
          <a:p>
            <a:pPr marL="0" indent="0">
              <a:lnSpc>
                <a:spcPct val="100000"/>
              </a:lnSpc>
              <a:spcBef>
                <a:spcPts val="300"/>
              </a:spcBef>
              <a:spcAft>
                <a:spcPts val="300"/>
              </a:spcAft>
              <a:buNone/>
            </a:pPr>
            <a:r>
              <a:rPr lang="en-GB" sz="1400"/>
              <a:t>For Accounts Payable, this includes measures such as:</a:t>
            </a:r>
          </a:p>
          <a:p>
            <a:pPr>
              <a:lnSpc>
                <a:spcPct val="100000"/>
              </a:lnSpc>
              <a:spcBef>
                <a:spcPts val="300"/>
              </a:spcBef>
              <a:spcAft>
                <a:spcPts val="300"/>
              </a:spcAft>
            </a:pPr>
            <a:r>
              <a:rPr lang="en-GB" sz="1400"/>
              <a:t>Payment on time</a:t>
            </a:r>
          </a:p>
          <a:p>
            <a:pPr>
              <a:lnSpc>
                <a:spcPct val="100000"/>
              </a:lnSpc>
              <a:spcBef>
                <a:spcPts val="300"/>
              </a:spcBef>
              <a:spcAft>
                <a:spcPts val="300"/>
              </a:spcAft>
            </a:pPr>
            <a:r>
              <a:rPr lang="en-GB" sz="1400"/>
              <a:t>Waiting time for approval</a:t>
            </a:r>
          </a:p>
          <a:p>
            <a:pPr>
              <a:lnSpc>
                <a:spcPct val="100000"/>
              </a:lnSpc>
              <a:spcBef>
                <a:spcPts val="300"/>
              </a:spcBef>
              <a:spcAft>
                <a:spcPts val="300"/>
              </a:spcAft>
            </a:pPr>
            <a:r>
              <a:rPr lang="en-GB" sz="1400"/>
              <a:t>‘Right first time’ posting rate</a:t>
            </a:r>
          </a:p>
          <a:p>
            <a:pPr>
              <a:lnSpc>
                <a:spcPct val="100000"/>
              </a:lnSpc>
              <a:spcBef>
                <a:spcPts val="300"/>
              </a:spcBef>
              <a:spcAft>
                <a:spcPts val="300"/>
              </a:spcAft>
            </a:pPr>
            <a:r>
              <a:rPr lang="en-GB" sz="1400"/>
              <a:t>Number of rejections.</a:t>
            </a:r>
          </a:p>
        </p:txBody>
      </p:sp>
      <p:sp>
        <p:nvSpPr>
          <p:cNvPr id="3" name="Content Placeholder 2">
            <a:extLst>
              <a:ext uri="{FF2B5EF4-FFF2-40B4-BE49-F238E27FC236}">
                <a16:creationId xmlns:a16="http://schemas.microsoft.com/office/drawing/2014/main" id="{63C9DFC5-DF30-15C6-EF54-F1E4FE68FDBD}"/>
              </a:ext>
            </a:extLst>
          </p:cNvPr>
          <p:cNvSpPr>
            <a:spLocks noGrp="1"/>
          </p:cNvSpPr>
          <p:nvPr>
            <p:ph sz="half" idx="2"/>
          </p:nvPr>
        </p:nvSpPr>
        <p:spPr/>
        <p:txBody>
          <a:bodyPr/>
          <a:lstStyle/>
          <a:p>
            <a:pPr marL="0" indent="0">
              <a:lnSpc>
                <a:spcPct val="100000"/>
              </a:lnSpc>
              <a:spcBef>
                <a:spcPts val="300"/>
              </a:spcBef>
              <a:spcAft>
                <a:spcPts val="300"/>
              </a:spcAft>
              <a:buNone/>
            </a:pPr>
            <a:r>
              <a:rPr lang="en-GB" sz="1400"/>
              <a:t>As Business Services organisations have grown, they have been a driving force behind developing process measures. </a:t>
            </a:r>
          </a:p>
          <a:p>
            <a:pPr marL="0" indent="0">
              <a:lnSpc>
                <a:spcPct val="100000"/>
              </a:lnSpc>
              <a:spcBef>
                <a:spcPts val="300"/>
              </a:spcBef>
              <a:spcAft>
                <a:spcPts val="300"/>
              </a:spcAft>
              <a:buNone/>
            </a:pPr>
            <a:r>
              <a:rPr lang="en-GB" sz="1400"/>
              <a:t>Take for example general ledger accounting, prior to Business Services, measures were restricted to items like “number of days to close”, with BSOs various other measures are used:</a:t>
            </a:r>
          </a:p>
          <a:p>
            <a:pPr>
              <a:lnSpc>
                <a:spcPts val="1700"/>
              </a:lnSpc>
              <a:spcBef>
                <a:spcPts val="300"/>
              </a:spcBef>
              <a:spcAft>
                <a:spcPts val="300"/>
              </a:spcAft>
            </a:pPr>
            <a:r>
              <a:rPr lang="en-GB" sz="1400"/>
              <a:t>Number of manual journals</a:t>
            </a:r>
          </a:p>
          <a:p>
            <a:pPr>
              <a:lnSpc>
                <a:spcPts val="1700"/>
              </a:lnSpc>
              <a:spcBef>
                <a:spcPts val="300"/>
              </a:spcBef>
              <a:spcAft>
                <a:spcPts val="300"/>
              </a:spcAft>
            </a:pPr>
            <a:r>
              <a:rPr lang="en-GB" sz="1400"/>
              <a:t>Number of reversals</a:t>
            </a:r>
          </a:p>
          <a:p>
            <a:pPr>
              <a:lnSpc>
                <a:spcPts val="1700"/>
              </a:lnSpc>
              <a:spcBef>
                <a:spcPts val="300"/>
              </a:spcBef>
              <a:spcAft>
                <a:spcPts val="300"/>
              </a:spcAft>
            </a:pPr>
            <a:r>
              <a:rPr lang="en-GB" sz="1400"/>
              <a:t>Number of restatements</a:t>
            </a:r>
          </a:p>
          <a:p>
            <a:pPr>
              <a:lnSpc>
                <a:spcPts val="1700"/>
              </a:lnSpc>
              <a:spcBef>
                <a:spcPts val="300"/>
              </a:spcBef>
              <a:spcAft>
                <a:spcPts val="300"/>
              </a:spcAft>
            </a:pPr>
            <a:r>
              <a:rPr lang="en-GB" sz="1400"/>
              <a:t>Postings over/under certain threshold</a:t>
            </a:r>
          </a:p>
          <a:p>
            <a:pPr>
              <a:lnSpc>
                <a:spcPts val="1700"/>
              </a:lnSpc>
              <a:spcBef>
                <a:spcPts val="300"/>
              </a:spcBef>
              <a:spcAft>
                <a:spcPts val="300"/>
              </a:spcAft>
            </a:pPr>
            <a:r>
              <a:rPr lang="en-GB" sz="1400"/>
              <a:t>Number of ad hoc reporting requests.</a:t>
            </a:r>
          </a:p>
        </p:txBody>
      </p:sp>
      <p:sp>
        <p:nvSpPr>
          <p:cNvPr id="14" name="Title 13">
            <a:extLst>
              <a:ext uri="{FF2B5EF4-FFF2-40B4-BE49-F238E27FC236}">
                <a16:creationId xmlns:a16="http://schemas.microsoft.com/office/drawing/2014/main" id="{3E11787E-6414-AF78-370A-7BDE4F2B6A04}"/>
              </a:ext>
            </a:extLst>
          </p:cNvPr>
          <p:cNvSpPr>
            <a:spLocks noGrp="1"/>
          </p:cNvSpPr>
          <p:nvPr>
            <p:ph type="title"/>
          </p:nvPr>
        </p:nvSpPr>
        <p:spPr>
          <a:xfrm>
            <a:off x="1360713" y="243067"/>
            <a:ext cx="10161883" cy="636608"/>
          </a:xfrm>
          <a:prstGeom prst="rect">
            <a:avLst/>
          </a:prstGeom>
        </p:spPr>
        <p:txBody>
          <a:bodyPr>
            <a:normAutofit fontScale="90000"/>
          </a:bodyPr>
          <a:lstStyle/>
          <a:p>
            <a:r>
              <a:rPr lang="en-GB"/>
              <a:t>Service delivery management</a:t>
            </a:r>
            <a:br>
              <a:rPr lang="en-GB"/>
            </a:br>
            <a:r>
              <a:rPr lang="en-GB" sz="2000"/>
              <a:t>Measuring service levels with KPIs</a:t>
            </a:r>
          </a:p>
        </p:txBody>
      </p:sp>
      <p:sp>
        <p:nvSpPr>
          <p:cNvPr id="16" name="Rectangle 15">
            <a:extLst>
              <a:ext uri="{FF2B5EF4-FFF2-40B4-BE49-F238E27FC236}">
                <a16:creationId xmlns:a16="http://schemas.microsoft.com/office/drawing/2014/main" id="{9834AD03-1189-6FA1-7500-0AF4D355B95F}"/>
              </a:ext>
            </a:extLst>
          </p:cNvPr>
          <p:cNvSpPr/>
          <p:nvPr/>
        </p:nvSpPr>
        <p:spPr>
          <a:xfrm>
            <a:off x="370389" y="243068"/>
            <a:ext cx="636608" cy="636608"/>
          </a:xfrm>
          <a:prstGeom prst="rect">
            <a:avLst/>
          </a:prstGeom>
          <a:solidFill>
            <a:srgbClr val="EB0A1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ounded Rectangle 5">
            <a:extLst>
              <a:ext uri="{FF2B5EF4-FFF2-40B4-BE49-F238E27FC236}">
                <a16:creationId xmlns:a16="http://schemas.microsoft.com/office/drawing/2014/main" id="{75432005-0665-6AE9-31E1-C55F3D110A4E}"/>
              </a:ext>
            </a:extLst>
          </p:cNvPr>
          <p:cNvSpPr/>
          <p:nvPr/>
        </p:nvSpPr>
        <p:spPr>
          <a:xfrm>
            <a:off x="11135659" y="300940"/>
            <a:ext cx="773874" cy="520861"/>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t>Aligned</a:t>
            </a:r>
          </a:p>
        </p:txBody>
      </p:sp>
      <p:sp>
        <p:nvSpPr>
          <p:cNvPr id="7" name="TextBox 6">
            <a:extLst>
              <a:ext uri="{FF2B5EF4-FFF2-40B4-BE49-F238E27FC236}">
                <a16:creationId xmlns:a16="http://schemas.microsoft.com/office/drawing/2014/main" id="{6962FCDA-DB8E-328A-9BA5-244DFEE0FE2A}"/>
              </a:ext>
            </a:extLst>
          </p:cNvPr>
          <p:cNvSpPr txBox="1"/>
          <p:nvPr/>
        </p:nvSpPr>
        <p:spPr>
          <a:xfrm>
            <a:off x="9912170" y="121198"/>
            <a:ext cx="1338059" cy="860748"/>
          </a:xfrm>
          <a:prstGeom prst="rect">
            <a:avLst/>
          </a:prstGeom>
          <a:noFill/>
        </p:spPr>
        <p:txBody>
          <a:bodyPr wrap="none" rtlCol="0">
            <a:spAutoFit/>
          </a:bodyPr>
          <a:lstStyle/>
          <a:p>
            <a:pPr>
              <a:lnSpc>
                <a:spcPts val="1800"/>
              </a:lnSpc>
              <a:spcAft>
                <a:spcPts val="600"/>
              </a:spcAft>
            </a:pPr>
            <a:r>
              <a:rPr lang="en-GB" sz="1400">
                <a:latin typeface="Segoe UI" panose="020B0502040204020203" pitchFamily="34" charset="0"/>
                <a:cs typeface="Segoe UI" panose="020B0502040204020203" pitchFamily="34" charset="0"/>
              </a:rPr>
              <a:t>Paragraph text</a:t>
            </a:r>
          </a:p>
          <a:p>
            <a:pPr marL="228600" indent="-228600">
              <a:lnSpc>
                <a:spcPts val="1700"/>
              </a:lnSpc>
              <a:spcAft>
                <a:spcPts val="300"/>
              </a:spcAft>
              <a:buFont typeface="Arial" panose="020B0604020202020204" pitchFamily="34" charset="0"/>
              <a:buChar char="•"/>
            </a:pPr>
            <a:r>
              <a:rPr lang="en-GB" sz="1400">
                <a:latin typeface="Segoe UI" panose="020B0502040204020203" pitchFamily="34" charset="0"/>
                <a:cs typeface="Segoe UI" panose="020B0502040204020203" pitchFamily="34" charset="0"/>
              </a:rPr>
              <a:t>Bullet text</a:t>
            </a:r>
          </a:p>
          <a:p>
            <a:pPr marL="228600" indent="-228600">
              <a:lnSpc>
                <a:spcPts val="1700"/>
              </a:lnSpc>
              <a:spcAft>
                <a:spcPts val="300"/>
              </a:spcAft>
              <a:buFont typeface="Arial" panose="020B0604020202020204" pitchFamily="34" charset="0"/>
              <a:buChar char="•"/>
            </a:pPr>
            <a:r>
              <a:rPr lang="en-GB" sz="1400">
                <a:latin typeface="Segoe UI" panose="020B0502040204020203" pitchFamily="34" charset="0"/>
                <a:cs typeface="Segoe UI" panose="020B0502040204020203" pitchFamily="34" charset="0"/>
              </a:rPr>
              <a:t>Bullet 2</a:t>
            </a:r>
          </a:p>
        </p:txBody>
      </p:sp>
      <p:sp>
        <p:nvSpPr>
          <p:cNvPr id="8" name="TextBox 7">
            <a:extLst>
              <a:ext uri="{FF2B5EF4-FFF2-40B4-BE49-F238E27FC236}">
                <a16:creationId xmlns:a16="http://schemas.microsoft.com/office/drawing/2014/main" id="{04E270D8-CA71-856F-1CED-D0477DC6B9AD}"/>
              </a:ext>
            </a:extLst>
          </p:cNvPr>
          <p:cNvSpPr txBox="1"/>
          <p:nvPr/>
        </p:nvSpPr>
        <p:spPr>
          <a:xfrm>
            <a:off x="8476868" y="121198"/>
            <a:ext cx="1500539" cy="874598"/>
          </a:xfrm>
          <a:prstGeom prst="rect">
            <a:avLst/>
          </a:prstGeom>
          <a:noFill/>
        </p:spPr>
        <p:txBody>
          <a:bodyPr wrap="none" rtlCol="0">
            <a:spAutoFit/>
          </a:bodyPr>
          <a:lstStyle/>
          <a:p>
            <a:pPr>
              <a:lnSpc>
                <a:spcPts val="1800"/>
              </a:lnSpc>
              <a:spcAft>
                <a:spcPts val="600"/>
              </a:spcAft>
            </a:pPr>
            <a:r>
              <a:rPr lang="en-GB" sz="1600">
                <a:latin typeface="Segoe UI" panose="020B0502040204020203" pitchFamily="34" charset="0"/>
                <a:cs typeface="Segoe UI" panose="020B0502040204020203" pitchFamily="34" charset="0"/>
              </a:rPr>
              <a:t>Paragraph text</a:t>
            </a:r>
          </a:p>
          <a:p>
            <a:pPr marL="228600" indent="-228600">
              <a:lnSpc>
                <a:spcPts val="1700"/>
              </a:lnSpc>
              <a:spcAft>
                <a:spcPts val="300"/>
              </a:spcAft>
              <a:buFont typeface="Arial" panose="020B0604020202020204" pitchFamily="34" charset="0"/>
              <a:buChar char="•"/>
            </a:pPr>
            <a:r>
              <a:rPr lang="en-GB" sz="1600">
                <a:latin typeface="Segoe UI" panose="020B0502040204020203" pitchFamily="34" charset="0"/>
                <a:cs typeface="Segoe UI" panose="020B0502040204020203" pitchFamily="34" charset="0"/>
              </a:rPr>
              <a:t>Bullet text</a:t>
            </a:r>
          </a:p>
          <a:p>
            <a:pPr marL="228600" indent="-228600">
              <a:lnSpc>
                <a:spcPts val="1700"/>
              </a:lnSpc>
              <a:spcAft>
                <a:spcPts val="300"/>
              </a:spcAft>
              <a:buFont typeface="Arial" panose="020B0604020202020204" pitchFamily="34" charset="0"/>
              <a:buChar char="•"/>
            </a:pPr>
            <a:r>
              <a:rPr lang="en-GB" sz="1600">
                <a:latin typeface="Segoe UI" panose="020B0502040204020203" pitchFamily="34" charset="0"/>
                <a:cs typeface="Segoe UI" panose="020B0502040204020203" pitchFamily="34" charset="0"/>
              </a:rPr>
              <a:t>Bullet 2</a:t>
            </a:r>
          </a:p>
        </p:txBody>
      </p:sp>
    </p:spTree>
    <p:extLst>
      <p:ext uri="{BB962C8B-B14F-4D97-AF65-F5344CB8AC3E}">
        <p14:creationId xmlns:p14="http://schemas.microsoft.com/office/powerpoint/2010/main" val="2291980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9A911F-E48A-6C3C-0828-0F06980430F4}"/>
            </a:ext>
          </a:extLst>
        </p:cNvPr>
        <p:cNvGrpSpPr/>
        <p:nvPr/>
      </p:nvGrpSpPr>
      <p:grpSpPr>
        <a:xfrm>
          <a:off x="0" y="0"/>
          <a:ext cx="0" cy="0"/>
          <a:chOff x="0" y="0"/>
          <a:chExt cx="0" cy="0"/>
        </a:xfrm>
      </p:grpSpPr>
      <p:sp>
        <p:nvSpPr>
          <p:cNvPr id="15" name="Content Placeholder 14">
            <a:extLst>
              <a:ext uri="{FF2B5EF4-FFF2-40B4-BE49-F238E27FC236}">
                <a16:creationId xmlns:a16="http://schemas.microsoft.com/office/drawing/2014/main" id="{87FF35C7-60BD-6E9D-80A7-AD0A6EA9AA24}"/>
              </a:ext>
            </a:extLst>
          </p:cNvPr>
          <p:cNvSpPr>
            <a:spLocks noGrp="1"/>
          </p:cNvSpPr>
          <p:nvPr>
            <p:ph sz="half" idx="1"/>
          </p:nvPr>
        </p:nvSpPr>
        <p:spPr/>
        <p:txBody>
          <a:bodyPr>
            <a:normAutofit/>
          </a:bodyPr>
          <a:lstStyle/>
          <a:p>
            <a:pPr marL="0" indent="0">
              <a:lnSpc>
                <a:spcPct val="100000"/>
              </a:lnSpc>
              <a:spcBef>
                <a:spcPts val="300"/>
              </a:spcBef>
              <a:spcAft>
                <a:spcPts val="300"/>
              </a:spcAft>
              <a:buNone/>
            </a:pPr>
            <a:r>
              <a:rPr lang="en-GB" sz="1400" b="1"/>
              <a:t>Misuse of KPIs</a:t>
            </a:r>
          </a:p>
          <a:p>
            <a:pPr marL="0" indent="0">
              <a:lnSpc>
                <a:spcPct val="100000"/>
              </a:lnSpc>
              <a:spcBef>
                <a:spcPts val="300"/>
              </a:spcBef>
              <a:spcAft>
                <a:spcPts val="300"/>
              </a:spcAft>
              <a:buNone/>
            </a:pPr>
            <a:r>
              <a:rPr lang="en-GB" sz="1400"/>
              <a:t>KPIs can have unintended consequences.</a:t>
            </a:r>
          </a:p>
          <a:p>
            <a:pPr marL="0" indent="0">
              <a:lnSpc>
                <a:spcPct val="100000"/>
              </a:lnSpc>
              <a:spcBef>
                <a:spcPts val="300"/>
              </a:spcBef>
              <a:spcAft>
                <a:spcPts val="300"/>
              </a:spcAft>
              <a:buNone/>
            </a:pPr>
            <a:r>
              <a:rPr lang="en-GB" sz="1400"/>
              <a:t>A classic example: posting sales at month end and reversing at the start of the next month as a way to meet monthly sales targets.</a:t>
            </a:r>
          </a:p>
          <a:p>
            <a:pPr marL="0" indent="0">
              <a:lnSpc>
                <a:spcPct val="100000"/>
              </a:lnSpc>
              <a:spcBef>
                <a:spcPts val="300"/>
              </a:spcBef>
              <a:spcAft>
                <a:spcPts val="300"/>
              </a:spcAft>
              <a:buNone/>
            </a:pPr>
            <a:r>
              <a:rPr lang="en-GB" sz="1400"/>
              <a:t>In Business Services, there are various ways KPIs can drive poor quality. An example is a service request being closed with reasons such as:</a:t>
            </a:r>
          </a:p>
          <a:p>
            <a:pPr>
              <a:lnSpc>
                <a:spcPts val="1700"/>
              </a:lnSpc>
              <a:spcBef>
                <a:spcPts val="300"/>
              </a:spcBef>
              <a:spcAft>
                <a:spcPts val="300"/>
              </a:spcAft>
            </a:pPr>
            <a:r>
              <a:rPr lang="en-GB" sz="1400"/>
              <a:t>Requester didn’t answer their phone</a:t>
            </a:r>
          </a:p>
          <a:p>
            <a:pPr>
              <a:lnSpc>
                <a:spcPts val="1700"/>
              </a:lnSpc>
              <a:spcBef>
                <a:spcPts val="300"/>
              </a:spcBef>
              <a:spcAft>
                <a:spcPts val="300"/>
              </a:spcAft>
            </a:pPr>
            <a:r>
              <a:rPr lang="en-GB" sz="1400"/>
              <a:t>Workaround in place</a:t>
            </a:r>
          </a:p>
          <a:p>
            <a:pPr>
              <a:lnSpc>
                <a:spcPts val="1700"/>
              </a:lnSpc>
              <a:spcBef>
                <a:spcPts val="300"/>
              </a:spcBef>
              <a:spcAft>
                <a:spcPts val="300"/>
              </a:spcAft>
            </a:pPr>
            <a:r>
              <a:rPr lang="en-GB" sz="1400"/>
              <a:t>Request filled with incorrect category.</a:t>
            </a:r>
          </a:p>
          <a:p>
            <a:pPr marL="0" indent="0">
              <a:lnSpc>
                <a:spcPct val="100000"/>
              </a:lnSpc>
              <a:spcBef>
                <a:spcPts val="300"/>
              </a:spcBef>
              <a:spcAft>
                <a:spcPts val="300"/>
              </a:spcAft>
              <a:buNone/>
            </a:pPr>
            <a:r>
              <a:rPr lang="en-GB" sz="1400"/>
              <a:t>Real world service quality should always be prioritised over simply meeting a KPI. This is critical in order to maintain good relations between Business Services and Business Units.</a:t>
            </a:r>
          </a:p>
        </p:txBody>
      </p:sp>
      <p:sp>
        <p:nvSpPr>
          <p:cNvPr id="6" name="Content Placeholder 5">
            <a:extLst>
              <a:ext uri="{FF2B5EF4-FFF2-40B4-BE49-F238E27FC236}">
                <a16:creationId xmlns:a16="http://schemas.microsoft.com/office/drawing/2014/main" id="{93660CFD-164E-F3D0-2FC5-4C2284A10D0E}"/>
              </a:ext>
            </a:extLst>
          </p:cNvPr>
          <p:cNvSpPr>
            <a:spLocks noGrp="1"/>
          </p:cNvSpPr>
          <p:nvPr>
            <p:ph sz="half" idx="2"/>
          </p:nvPr>
        </p:nvSpPr>
        <p:spPr/>
        <p:txBody>
          <a:bodyPr/>
          <a:lstStyle/>
          <a:p>
            <a:pPr marL="0" indent="0">
              <a:lnSpc>
                <a:spcPts val="1700"/>
              </a:lnSpc>
              <a:spcBef>
                <a:spcPts val="300"/>
              </a:spcBef>
              <a:spcAft>
                <a:spcPts val="300"/>
              </a:spcAft>
              <a:buNone/>
            </a:pPr>
            <a:r>
              <a:rPr lang="en-GB" sz="1400"/>
              <a:t>There are lots of ways to control for KPI misuse. One is to ensure plenty of qualitative feedback is captured. For example:</a:t>
            </a:r>
          </a:p>
          <a:p>
            <a:pPr>
              <a:lnSpc>
                <a:spcPts val="1700"/>
              </a:lnSpc>
              <a:spcBef>
                <a:spcPts val="300"/>
              </a:spcBef>
              <a:spcAft>
                <a:spcPts val="300"/>
              </a:spcAft>
            </a:pPr>
            <a:r>
              <a:rPr lang="en-GB" sz="1400"/>
              <a:t>Issue service surveys</a:t>
            </a:r>
          </a:p>
          <a:p>
            <a:pPr>
              <a:lnSpc>
                <a:spcPts val="1700"/>
              </a:lnSpc>
              <a:spcBef>
                <a:spcPts val="300"/>
              </a:spcBef>
              <a:spcAft>
                <a:spcPts val="300"/>
              </a:spcAft>
            </a:pPr>
            <a:r>
              <a:rPr lang="en-GB" sz="1400"/>
              <a:t>Hold periodic service review meetings</a:t>
            </a:r>
          </a:p>
          <a:p>
            <a:pPr>
              <a:lnSpc>
                <a:spcPts val="1700"/>
              </a:lnSpc>
              <a:spcBef>
                <a:spcPts val="300"/>
              </a:spcBef>
              <a:spcAft>
                <a:spcPts val="300"/>
              </a:spcAft>
            </a:pPr>
            <a:r>
              <a:rPr lang="en-GB" sz="1400"/>
              <a:t>Utilise ‘secret customer’ style testing</a:t>
            </a:r>
          </a:p>
          <a:p>
            <a:pPr>
              <a:lnSpc>
                <a:spcPts val="1700"/>
              </a:lnSpc>
              <a:spcBef>
                <a:spcPts val="300"/>
              </a:spcBef>
              <a:spcAft>
                <a:spcPts val="300"/>
              </a:spcAft>
            </a:pPr>
            <a:r>
              <a:rPr lang="en-GB" sz="1400"/>
              <a:t>Provide operational staff the ability to add explanatory commentary to KPI reports</a:t>
            </a:r>
          </a:p>
          <a:p>
            <a:pPr>
              <a:lnSpc>
                <a:spcPts val="1700"/>
              </a:lnSpc>
              <a:spcBef>
                <a:spcPts val="300"/>
              </a:spcBef>
              <a:spcAft>
                <a:spcPts val="300"/>
              </a:spcAft>
            </a:pPr>
            <a:r>
              <a:rPr lang="en-GB" sz="1400"/>
              <a:t>Ensure process issues and input quality are captured alongside KPI measures.</a:t>
            </a:r>
            <a:endParaRPr lang="en-GB"/>
          </a:p>
        </p:txBody>
      </p:sp>
      <p:sp>
        <p:nvSpPr>
          <p:cNvPr id="14" name="Title 13">
            <a:extLst>
              <a:ext uri="{FF2B5EF4-FFF2-40B4-BE49-F238E27FC236}">
                <a16:creationId xmlns:a16="http://schemas.microsoft.com/office/drawing/2014/main" id="{3529765A-3207-3965-0C37-9276BFE0F180}"/>
              </a:ext>
            </a:extLst>
          </p:cNvPr>
          <p:cNvSpPr>
            <a:spLocks noGrp="1"/>
          </p:cNvSpPr>
          <p:nvPr>
            <p:ph type="title"/>
          </p:nvPr>
        </p:nvSpPr>
        <p:spPr>
          <a:prstGeom prst="rect">
            <a:avLst/>
          </a:prstGeom>
        </p:spPr>
        <p:txBody>
          <a:bodyPr>
            <a:normAutofit fontScale="90000"/>
          </a:bodyPr>
          <a:lstStyle/>
          <a:p>
            <a:r>
              <a:rPr lang="en-GB"/>
              <a:t>Service delivery management</a:t>
            </a:r>
            <a:br>
              <a:rPr lang="en-GB"/>
            </a:br>
            <a:r>
              <a:rPr lang="en-GB" sz="2000"/>
              <a:t>Measuring service levels with KPIs</a:t>
            </a:r>
          </a:p>
        </p:txBody>
      </p:sp>
      <p:sp>
        <p:nvSpPr>
          <p:cNvPr id="16" name="Rectangle 15">
            <a:extLst>
              <a:ext uri="{FF2B5EF4-FFF2-40B4-BE49-F238E27FC236}">
                <a16:creationId xmlns:a16="http://schemas.microsoft.com/office/drawing/2014/main" id="{24D81B1F-18F5-4565-6043-80BB82721E4B}"/>
              </a:ext>
            </a:extLst>
          </p:cNvPr>
          <p:cNvSpPr/>
          <p:nvPr/>
        </p:nvSpPr>
        <p:spPr>
          <a:xfrm>
            <a:off x="370389" y="243068"/>
            <a:ext cx="636608" cy="636608"/>
          </a:xfrm>
          <a:prstGeom prst="rect">
            <a:avLst/>
          </a:prstGeom>
          <a:solidFill>
            <a:srgbClr val="EB0A1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Content Placeholder 14">
            <a:extLst>
              <a:ext uri="{FF2B5EF4-FFF2-40B4-BE49-F238E27FC236}">
                <a16:creationId xmlns:a16="http://schemas.microsoft.com/office/drawing/2014/main" id="{67465015-8199-ECE1-C5F1-DAB17ABB70DE}"/>
              </a:ext>
            </a:extLst>
          </p:cNvPr>
          <p:cNvSpPr txBox="1">
            <a:spLocks/>
          </p:cNvSpPr>
          <p:nvPr/>
        </p:nvSpPr>
        <p:spPr>
          <a:xfrm>
            <a:off x="6913945" y="1446847"/>
            <a:ext cx="4907666" cy="47301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300"/>
              </a:spcBef>
              <a:spcAft>
                <a:spcPts val="300"/>
              </a:spcAft>
              <a:buFont typeface="Arial" panose="020B0604020202020204" pitchFamily="34" charset="0"/>
              <a:buNone/>
            </a:pPr>
            <a:endParaRPr lang="en-GB" sz="1200"/>
          </a:p>
        </p:txBody>
      </p:sp>
      <p:sp>
        <p:nvSpPr>
          <p:cNvPr id="3" name="Rounded Rectangle 2">
            <a:extLst>
              <a:ext uri="{FF2B5EF4-FFF2-40B4-BE49-F238E27FC236}">
                <a16:creationId xmlns:a16="http://schemas.microsoft.com/office/drawing/2014/main" id="{C8334623-9292-E39C-546B-4BF280A7CAE6}"/>
              </a:ext>
            </a:extLst>
          </p:cNvPr>
          <p:cNvSpPr/>
          <p:nvPr/>
        </p:nvSpPr>
        <p:spPr>
          <a:xfrm>
            <a:off x="11135659" y="300940"/>
            <a:ext cx="773874" cy="520861"/>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t>Aligned</a:t>
            </a:r>
          </a:p>
        </p:txBody>
      </p:sp>
      <p:sp>
        <p:nvSpPr>
          <p:cNvPr id="4" name="TextBox 3">
            <a:extLst>
              <a:ext uri="{FF2B5EF4-FFF2-40B4-BE49-F238E27FC236}">
                <a16:creationId xmlns:a16="http://schemas.microsoft.com/office/drawing/2014/main" id="{65ED2BEB-8D04-9F49-10DF-0AE79F09813B}"/>
              </a:ext>
            </a:extLst>
          </p:cNvPr>
          <p:cNvSpPr txBox="1"/>
          <p:nvPr/>
        </p:nvSpPr>
        <p:spPr>
          <a:xfrm>
            <a:off x="9912170" y="121198"/>
            <a:ext cx="1338059" cy="860748"/>
          </a:xfrm>
          <a:prstGeom prst="rect">
            <a:avLst/>
          </a:prstGeom>
          <a:noFill/>
        </p:spPr>
        <p:txBody>
          <a:bodyPr wrap="none" rtlCol="0">
            <a:spAutoFit/>
          </a:bodyPr>
          <a:lstStyle/>
          <a:p>
            <a:pPr>
              <a:lnSpc>
                <a:spcPts val="1800"/>
              </a:lnSpc>
              <a:spcAft>
                <a:spcPts val="600"/>
              </a:spcAft>
            </a:pPr>
            <a:r>
              <a:rPr lang="en-GB" sz="1400">
                <a:latin typeface="Segoe UI" panose="020B0502040204020203" pitchFamily="34" charset="0"/>
                <a:cs typeface="Segoe UI" panose="020B0502040204020203" pitchFamily="34" charset="0"/>
              </a:rPr>
              <a:t>Paragraph text</a:t>
            </a:r>
          </a:p>
          <a:p>
            <a:pPr marL="228600" indent="-228600">
              <a:lnSpc>
                <a:spcPts val="1700"/>
              </a:lnSpc>
              <a:spcAft>
                <a:spcPts val="300"/>
              </a:spcAft>
              <a:buFont typeface="Arial" panose="020B0604020202020204" pitchFamily="34" charset="0"/>
              <a:buChar char="•"/>
            </a:pPr>
            <a:r>
              <a:rPr lang="en-GB" sz="1400">
                <a:latin typeface="Segoe UI" panose="020B0502040204020203" pitchFamily="34" charset="0"/>
                <a:cs typeface="Segoe UI" panose="020B0502040204020203" pitchFamily="34" charset="0"/>
              </a:rPr>
              <a:t>Bullet text</a:t>
            </a:r>
          </a:p>
          <a:p>
            <a:pPr marL="228600" indent="-228600">
              <a:lnSpc>
                <a:spcPts val="1700"/>
              </a:lnSpc>
              <a:spcAft>
                <a:spcPts val="300"/>
              </a:spcAft>
              <a:buFont typeface="Arial" panose="020B0604020202020204" pitchFamily="34" charset="0"/>
              <a:buChar char="•"/>
            </a:pPr>
            <a:r>
              <a:rPr lang="en-GB" sz="1400">
                <a:latin typeface="Segoe UI" panose="020B0502040204020203" pitchFamily="34" charset="0"/>
                <a:cs typeface="Segoe UI" panose="020B0502040204020203" pitchFamily="34" charset="0"/>
              </a:rPr>
              <a:t>Bullet 2</a:t>
            </a:r>
          </a:p>
        </p:txBody>
      </p:sp>
      <p:sp>
        <p:nvSpPr>
          <p:cNvPr id="5" name="TextBox 4">
            <a:extLst>
              <a:ext uri="{FF2B5EF4-FFF2-40B4-BE49-F238E27FC236}">
                <a16:creationId xmlns:a16="http://schemas.microsoft.com/office/drawing/2014/main" id="{9FF16F2B-57E9-21BD-CD2D-6C4567A30A89}"/>
              </a:ext>
            </a:extLst>
          </p:cNvPr>
          <p:cNvSpPr txBox="1"/>
          <p:nvPr/>
        </p:nvSpPr>
        <p:spPr>
          <a:xfrm>
            <a:off x="8476868" y="121198"/>
            <a:ext cx="1500539" cy="874598"/>
          </a:xfrm>
          <a:prstGeom prst="rect">
            <a:avLst/>
          </a:prstGeom>
          <a:noFill/>
        </p:spPr>
        <p:txBody>
          <a:bodyPr wrap="none" rtlCol="0">
            <a:spAutoFit/>
          </a:bodyPr>
          <a:lstStyle/>
          <a:p>
            <a:pPr>
              <a:lnSpc>
                <a:spcPts val="1800"/>
              </a:lnSpc>
              <a:spcAft>
                <a:spcPts val="600"/>
              </a:spcAft>
            </a:pPr>
            <a:r>
              <a:rPr lang="en-GB" sz="1600">
                <a:latin typeface="Segoe UI" panose="020B0502040204020203" pitchFamily="34" charset="0"/>
                <a:cs typeface="Segoe UI" panose="020B0502040204020203" pitchFamily="34" charset="0"/>
              </a:rPr>
              <a:t>Paragraph text</a:t>
            </a:r>
          </a:p>
          <a:p>
            <a:pPr marL="228600" indent="-228600">
              <a:lnSpc>
                <a:spcPts val="1700"/>
              </a:lnSpc>
              <a:spcAft>
                <a:spcPts val="300"/>
              </a:spcAft>
              <a:buFont typeface="Arial" panose="020B0604020202020204" pitchFamily="34" charset="0"/>
              <a:buChar char="•"/>
            </a:pPr>
            <a:r>
              <a:rPr lang="en-GB" sz="1600">
                <a:latin typeface="Segoe UI" panose="020B0502040204020203" pitchFamily="34" charset="0"/>
                <a:cs typeface="Segoe UI" panose="020B0502040204020203" pitchFamily="34" charset="0"/>
              </a:rPr>
              <a:t>Bullet text</a:t>
            </a:r>
          </a:p>
          <a:p>
            <a:pPr marL="228600" indent="-228600">
              <a:lnSpc>
                <a:spcPts val="1700"/>
              </a:lnSpc>
              <a:spcAft>
                <a:spcPts val="300"/>
              </a:spcAft>
              <a:buFont typeface="Arial" panose="020B0604020202020204" pitchFamily="34" charset="0"/>
              <a:buChar char="•"/>
            </a:pPr>
            <a:r>
              <a:rPr lang="en-GB" sz="1600">
                <a:latin typeface="Segoe UI" panose="020B0502040204020203" pitchFamily="34" charset="0"/>
                <a:cs typeface="Segoe UI" panose="020B0502040204020203" pitchFamily="34" charset="0"/>
              </a:rPr>
              <a:t>Bullet 2</a:t>
            </a:r>
          </a:p>
        </p:txBody>
      </p:sp>
    </p:spTree>
    <p:extLst>
      <p:ext uri="{BB962C8B-B14F-4D97-AF65-F5344CB8AC3E}">
        <p14:creationId xmlns:p14="http://schemas.microsoft.com/office/powerpoint/2010/main" val="31129066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AA8AF9-1522-B31F-AE53-0B47793CCA00}"/>
            </a:ext>
          </a:extLst>
        </p:cNvPr>
        <p:cNvGrpSpPr/>
        <p:nvPr/>
      </p:nvGrpSpPr>
      <p:grpSpPr>
        <a:xfrm>
          <a:off x="0" y="0"/>
          <a:ext cx="0" cy="0"/>
          <a:chOff x="0" y="0"/>
          <a:chExt cx="0" cy="0"/>
        </a:xfrm>
      </p:grpSpPr>
      <p:sp>
        <p:nvSpPr>
          <p:cNvPr id="21" name="Content Placeholder 20">
            <a:extLst>
              <a:ext uri="{FF2B5EF4-FFF2-40B4-BE49-F238E27FC236}">
                <a16:creationId xmlns:a16="http://schemas.microsoft.com/office/drawing/2014/main" id="{4DFBEAE0-BDF3-1B07-7A3B-060EAD11EBA7}"/>
              </a:ext>
            </a:extLst>
          </p:cNvPr>
          <p:cNvSpPr>
            <a:spLocks noGrp="1"/>
          </p:cNvSpPr>
          <p:nvPr>
            <p:ph sz="half" idx="1"/>
          </p:nvPr>
        </p:nvSpPr>
        <p:spPr/>
        <p:txBody>
          <a:bodyPr/>
          <a:lstStyle/>
          <a:p>
            <a:pPr marL="0" indent="0">
              <a:lnSpc>
                <a:spcPts val="1800"/>
              </a:lnSpc>
              <a:spcBef>
                <a:spcPts val="0"/>
              </a:spcBef>
              <a:spcAft>
                <a:spcPts val="600"/>
              </a:spcAft>
              <a:buNone/>
            </a:pPr>
            <a:r>
              <a:rPr lang="en-GB" sz="1400"/>
              <a:t>The format and content of service level reports should be agreed as part of the contract and SLAs/OLAs.</a:t>
            </a:r>
          </a:p>
          <a:p>
            <a:pPr marL="0" indent="0">
              <a:lnSpc>
                <a:spcPts val="1800"/>
              </a:lnSpc>
              <a:spcBef>
                <a:spcPts val="0"/>
              </a:spcBef>
              <a:spcAft>
                <a:spcPts val="600"/>
              </a:spcAft>
              <a:buNone/>
            </a:pPr>
            <a:r>
              <a:rPr lang="en-GB" sz="1400"/>
              <a:t>Generally speaking, there should be quantitative measures and qualitative comments against each service.</a:t>
            </a:r>
          </a:p>
          <a:p>
            <a:pPr marL="0" indent="0">
              <a:lnSpc>
                <a:spcPts val="1800"/>
              </a:lnSpc>
              <a:spcBef>
                <a:spcPts val="0"/>
              </a:spcBef>
              <a:spcAft>
                <a:spcPts val="600"/>
              </a:spcAft>
              <a:buNone/>
            </a:pPr>
            <a:r>
              <a:rPr lang="en-GB" sz="1400"/>
              <a:t>Reporting should include the performance of both Business Services and Business Units in their respective responsibilities. This is where having a “RACI” matrix as part of the SLA/OLA can help.</a:t>
            </a:r>
          </a:p>
          <a:p>
            <a:pPr marL="0" indent="0">
              <a:lnSpc>
                <a:spcPts val="1800"/>
              </a:lnSpc>
              <a:spcAft>
                <a:spcPts val="600"/>
              </a:spcAft>
              <a:buNone/>
            </a:pPr>
            <a:r>
              <a:rPr lang="en-GB" sz="1400"/>
              <a:t>Written reports can be issues on a periodic basis, followed by service review meetings. It’s good practice to hold successive meetings at increasing levels of seniority, open issues that can’t be resolved at one level can move to the next meeting:</a:t>
            </a:r>
          </a:p>
          <a:p>
            <a:pPr>
              <a:lnSpc>
                <a:spcPts val="1700"/>
              </a:lnSpc>
              <a:spcBef>
                <a:spcPts val="0"/>
              </a:spcBef>
              <a:spcAft>
                <a:spcPts val="300"/>
              </a:spcAft>
            </a:pPr>
            <a:r>
              <a:rPr lang="en-GB" sz="1400"/>
              <a:t>Operational teams</a:t>
            </a:r>
          </a:p>
          <a:p>
            <a:pPr>
              <a:lnSpc>
                <a:spcPts val="1700"/>
              </a:lnSpc>
              <a:spcBef>
                <a:spcPts val="0"/>
              </a:spcBef>
              <a:spcAft>
                <a:spcPts val="300"/>
              </a:spcAft>
            </a:pPr>
            <a:r>
              <a:rPr lang="en-GB" sz="1400"/>
              <a:t>Working groups (by various topics)</a:t>
            </a:r>
          </a:p>
          <a:p>
            <a:pPr>
              <a:lnSpc>
                <a:spcPts val="1700"/>
              </a:lnSpc>
              <a:spcBef>
                <a:spcPts val="0"/>
              </a:spcBef>
              <a:spcAft>
                <a:spcPts val="300"/>
              </a:spcAft>
            </a:pPr>
            <a:r>
              <a:rPr lang="en-GB" sz="1400"/>
              <a:t>Management</a:t>
            </a:r>
          </a:p>
          <a:p>
            <a:pPr>
              <a:lnSpc>
                <a:spcPts val="1700"/>
              </a:lnSpc>
              <a:spcBef>
                <a:spcPts val="0"/>
              </a:spcBef>
              <a:spcAft>
                <a:spcPts val="300"/>
              </a:spcAft>
            </a:pPr>
            <a:r>
              <a:rPr lang="en-GB" sz="1400"/>
              <a:t>Steering committee / leadership.</a:t>
            </a:r>
          </a:p>
        </p:txBody>
      </p:sp>
      <p:sp>
        <p:nvSpPr>
          <p:cNvPr id="5" name="Content Placeholder 4">
            <a:extLst>
              <a:ext uri="{FF2B5EF4-FFF2-40B4-BE49-F238E27FC236}">
                <a16:creationId xmlns:a16="http://schemas.microsoft.com/office/drawing/2014/main" id="{845256A8-0DEE-31DE-8D7A-2DE7DBF74A2F}"/>
              </a:ext>
            </a:extLst>
          </p:cNvPr>
          <p:cNvSpPr>
            <a:spLocks noGrp="1"/>
          </p:cNvSpPr>
          <p:nvPr>
            <p:ph sz="half" idx="2"/>
          </p:nvPr>
        </p:nvSpPr>
        <p:spPr/>
        <p:txBody>
          <a:bodyPr/>
          <a:lstStyle/>
          <a:p>
            <a:pPr marL="0" indent="0">
              <a:buNone/>
            </a:pPr>
            <a:r>
              <a:rPr lang="en-GB" sz="1400"/>
              <a:t>In addition to periodic reporting, business systems can be set up to produce self-service reports on KPI performance in real-time.</a:t>
            </a:r>
          </a:p>
        </p:txBody>
      </p:sp>
      <p:sp>
        <p:nvSpPr>
          <p:cNvPr id="14" name="Title 13">
            <a:extLst>
              <a:ext uri="{FF2B5EF4-FFF2-40B4-BE49-F238E27FC236}">
                <a16:creationId xmlns:a16="http://schemas.microsoft.com/office/drawing/2014/main" id="{D567C316-7195-36DA-58AD-317745E32872}"/>
              </a:ext>
            </a:extLst>
          </p:cNvPr>
          <p:cNvSpPr>
            <a:spLocks noGrp="1"/>
          </p:cNvSpPr>
          <p:nvPr>
            <p:ph type="title"/>
          </p:nvPr>
        </p:nvSpPr>
        <p:spPr>
          <a:prstGeom prst="rect">
            <a:avLst/>
          </a:prstGeom>
        </p:spPr>
        <p:txBody>
          <a:bodyPr>
            <a:normAutofit fontScale="90000"/>
          </a:bodyPr>
          <a:lstStyle/>
          <a:p>
            <a:r>
              <a:rPr lang="en-GB"/>
              <a:t>Service delivery management</a:t>
            </a:r>
            <a:br>
              <a:rPr lang="en-GB"/>
            </a:br>
            <a:r>
              <a:rPr lang="en-GB" sz="2000"/>
              <a:t>Service level reporting</a:t>
            </a:r>
          </a:p>
        </p:txBody>
      </p:sp>
      <p:sp>
        <p:nvSpPr>
          <p:cNvPr id="16" name="Rectangle 15">
            <a:extLst>
              <a:ext uri="{FF2B5EF4-FFF2-40B4-BE49-F238E27FC236}">
                <a16:creationId xmlns:a16="http://schemas.microsoft.com/office/drawing/2014/main" id="{3A7DAC8C-4C51-0FC2-512C-97AB91578ECB}"/>
              </a:ext>
            </a:extLst>
          </p:cNvPr>
          <p:cNvSpPr/>
          <p:nvPr/>
        </p:nvSpPr>
        <p:spPr>
          <a:xfrm>
            <a:off x="370389" y="243068"/>
            <a:ext cx="636608" cy="636608"/>
          </a:xfrm>
          <a:prstGeom prst="rect">
            <a:avLst/>
          </a:prstGeom>
          <a:solidFill>
            <a:srgbClr val="EB0A1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ounded Rectangle 1">
            <a:extLst>
              <a:ext uri="{FF2B5EF4-FFF2-40B4-BE49-F238E27FC236}">
                <a16:creationId xmlns:a16="http://schemas.microsoft.com/office/drawing/2014/main" id="{12EE74E6-43F4-EC7E-D46A-26C1CFBC1F73}"/>
              </a:ext>
            </a:extLst>
          </p:cNvPr>
          <p:cNvSpPr/>
          <p:nvPr/>
        </p:nvSpPr>
        <p:spPr>
          <a:xfrm>
            <a:off x="11135659" y="300940"/>
            <a:ext cx="773874" cy="520861"/>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t>Aligned</a:t>
            </a:r>
          </a:p>
        </p:txBody>
      </p:sp>
      <p:sp>
        <p:nvSpPr>
          <p:cNvPr id="3" name="TextBox 2">
            <a:extLst>
              <a:ext uri="{FF2B5EF4-FFF2-40B4-BE49-F238E27FC236}">
                <a16:creationId xmlns:a16="http://schemas.microsoft.com/office/drawing/2014/main" id="{42BCE2CE-674D-0463-1F58-B5DDA4E53BE2}"/>
              </a:ext>
            </a:extLst>
          </p:cNvPr>
          <p:cNvSpPr txBox="1"/>
          <p:nvPr/>
        </p:nvSpPr>
        <p:spPr>
          <a:xfrm>
            <a:off x="9912170" y="121198"/>
            <a:ext cx="1338059" cy="860748"/>
          </a:xfrm>
          <a:prstGeom prst="rect">
            <a:avLst/>
          </a:prstGeom>
          <a:noFill/>
        </p:spPr>
        <p:txBody>
          <a:bodyPr wrap="none" rtlCol="0">
            <a:spAutoFit/>
          </a:bodyPr>
          <a:lstStyle/>
          <a:p>
            <a:pPr>
              <a:lnSpc>
                <a:spcPts val="1800"/>
              </a:lnSpc>
              <a:spcAft>
                <a:spcPts val="600"/>
              </a:spcAft>
            </a:pPr>
            <a:r>
              <a:rPr lang="en-GB" sz="1400">
                <a:latin typeface="Segoe UI" panose="020B0502040204020203" pitchFamily="34" charset="0"/>
                <a:cs typeface="Segoe UI" panose="020B0502040204020203" pitchFamily="34" charset="0"/>
              </a:rPr>
              <a:t>Paragraph text</a:t>
            </a:r>
          </a:p>
          <a:p>
            <a:pPr marL="228600" indent="-228600">
              <a:lnSpc>
                <a:spcPts val="1700"/>
              </a:lnSpc>
              <a:spcAft>
                <a:spcPts val="300"/>
              </a:spcAft>
              <a:buFont typeface="Arial" panose="020B0604020202020204" pitchFamily="34" charset="0"/>
              <a:buChar char="•"/>
            </a:pPr>
            <a:r>
              <a:rPr lang="en-GB" sz="1400">
                <a:latin typeface="Segoe UI" panose="020B0502040204020203" pitchFamily="34" charset="0"/>
                <a:cs typeface="Segoe UI" panose="020B0502040204020203" pitchFamily="34" charset="0"/>
              </a:rPr>
              <a:t>Bullet text</a:t>
            </a:r>
          </a:p>
          <a:p>
            <a:pPr marL="228600" indent="-228600">
              <a:lnSpc>
                <a:spcPts val="1700"/>
              </a:lnSpc>
              <a:spcAft>
                <a:spcPts val="300"/>
              </a:spcAft>
              <a:buFont typeface="Arial" panose="020B0604020202020204" pitchFamily="34" charset="0"/>
              <a:buChar char="•"/>
            </a:pPr>
            <a:r>
              <a:rPr lang="en-GB" sz="1400">
                <a:latin typeface="Segoe UI" panose="020B0502040204020203" pitchFamily="34" charset="0"/>
                <a:cs typeface="Segoe UI" panose="020B0502040204020203" pitchFamily="34" charset="0"/>
              </a:rPr>
              <a:t>Bullet 2</a:t>
            </a:r>
          </a:p>
        </p:txBody>
      </p:sp>
      <p:sp>
        <p:nvSpPr>
          <p:cNvPr id="4" name="TextBox 3">
            <a:extLst>
              <a:ext uri="{FF2B5EF4-FFF2-40B4-BE49-F238E27FC236}">
                <a16:creationId xmlns:a16="http://schemas.microsoft.com/office/drawing/2014/main" id="{5FE0AD58-F778-0FBB-E0B1-31CA0A359FA7}"/>
              </a:ext>
            </a:extLst>
          </p:cNvPr>
          <p:cNvSpPr txBox="1"/>
          <p:nvPr/>
        </p:nvSpPr>
        <p:spPr>
          <a:xfrm>
            <a:off x="8476868" y="121198"/>
            <a:ext cx="1500539" cy="874598"/>
          </a:xfrm>
          <a:prstGeom prst="rect">
            <a:avLst/>
          </a:prstGeom>
          <a:noFill/>
        </p:spPr>
        <p:txBody>
          <a:bodyPr wrap="none" rtlCol="0">
            <a:spAutoFit/>
          </a:bodyPr>
          <a:lstStyle/>
          <a:p>
            <a:pPr>
              <a:lnSpc>
                <a:spcPts val="1800"/>
              </a:lnSpc>
              <a:spcAft>
                <a:spcPts val="600"/>
              </a:spcAft>
            </a:pPr>
            <a:r>
              <a:rPr lang="en-GB" sz="1600">
                <a:latin typeface="Segoe UI" panose="020B0502040204020203" pitchFamily="34" charset="0"/>
                <a:cs typeface="Segoe UI" panose="020B0502040204020203" pitchFamily="34" charset="0"/>
              </a:rPr>
              <a:t>Paragraph text</a:t>
            </a:r>
          </a:p>
          <a:p>
            <a:pPr marL="228600" indent="-228600">
              <a:lnSpc>
                <a:spcPts val="1700"/>
              </a:lnSpc>
              <a:spcAft>
                <a:spcPts val="300"/>
              </a:spcAft>
              <a:buFont typeface="Arial" panose="020B0604020202020204" pitchFamily="34" charset="0"/>
              <a:buChar char="•"/>
            </a:pPr>
            <a:r>
              <a:rPr lang="en-GB" sz="1600">
                <a:latin typeface="Segoe UI" panose="020B0502040204020203" pitchFamily="34" charset="0"/>
                <a:cs typeface="Segoe UI" panose="020B0502040204020203" pitchFamily="34" charset="0"/>
              </a:rPr>
              <a:t>Bullet text</a:t>
            </a:r>
          </a:p>
          <a:p>
            <a:pPr marL="228600" indent="-228600">
              <a:lnSpc>
                <a:spcPts val="1700"/>
              </a:lnSpc>
              <a:spcAft>
                <a:spcPts val="300"/>
              </a:spcAft>
              <a:buFont typeface="Arial" panose="020B0604020202020204" pitchFamily="34" charset="0"/>
              <a:buChar char="•"/>
            </a:pPr>
            <a:r>
              <a:rPr lang="en-GB" sz="1600">
                <a:latin typeface="Segoe UI" panose="020B0502040204020203" pitchFamily="34" charset="0"/>
                <a:cs typeface="Segoe UI" panose="020B0502040204020203" pitchFamily="34" charset="0"/>
              </a:rPr>
              <a:t>Bullet 2</a:t>
            </a:r>
          </a:p>
        </p:txBody>
      </p:sp>
    </p:spTree>
    <p:extLst>
      <p:ext uri="{BB962C8B-B14F-4D97-AF65-F5344CB8AC3E}">
        <p14:creationId xmlns:p14="http://schemas.microsoft.com/office/powerpoint/2010/main" val="1227056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6F82BA-C052-7457-3EEB-78029698491B}"/>
            </a:ext>
          </a:extLst>
        </p:cNvPr>
        <p:cNvGrpSpPr/>
        <p:nvPr/>
      </p:nvGrpSpPr>
      <p:grpSpPr>
        <a:xfrm>
          <a:off x="0" y="0"/>
          <a:ext cx="0" cy="0"/>
          <a:chOff x="0" y="0"/>
          <a:chExt cx="0" cy="0"/>
        </a:xfrm>
      </p:grpSpPr>
      <p:sp>
        <p:nvSpPr>
          <p:cNvPr id="21" name="Content Placeholder 20">
            <a:extLst>
              <a:ext uri="{FF2B5EF4-FFF2-40B4-BE49-F238E27FC236}">
                <a16:creationId xmlns:a16="http://schemas.microsoft.com/office/drawing/2014/main" id="{DD3ABB29-6B99-444E-C58F-D511A3D7A48C}"/>
              </a:ext>
            </a:extLst>
          </p:cNvPr>
          <p:cNvSpPr>
            <a:spLocks noGrp="1"/>
          </p:cNvSpPr>
          <p:nvPr>
            <p:ph sz="half" idx="1"/>
          </p:nvPr>
        </p:nvSpPr>
        <p:spPr/>
        <p:txBody>
          <a:bodyPr/>
          <a:lstStyle/>
          <a:p>
            <a:pPr marL="0" indent="0">
              <a:lnSpc>
                <a:spcPts val="1800"/>
              </a:lnSpc>
              <a:spcBef>
                <a:spcPts val="0"/>
              </a:spcBef>
              <a:spcAft>
                <a:spcPts val="600"/>
              </a:spcAft>
              <a:buNone/>
            </a:pPr>
            <a:r>
              <a:rPr lang="en-GB" sz="1400"/>
              <a:t>Interactions between Business Services and Business Units can quickly become complex. Examples of typical interactions include:</a:t>
            </a:r>
          </a:p>
          <a:p>
            <a:pPr>
              <a:lnSpc>
                <a:spcPts val="1700"/>
              </a:lnSpc>
              <a:spcBef>
                <a:spcPts val="0"/>
              </a:spcBef>
              <a:spcAft>
                <a:spcPts val="400"/>
              </a:spcAft>
            </a:pPr>
            <a:r>
              <a:rPr lang="en-GB" sz="1400"/>
              <a:t>Part of agreed processes:</a:t>
            </a:r>
          </a:p>
          <a:p>
            <a:pPr lvl="1">
              <a:lnSpc>
                <a:spcPts val="1700"/>
              </a:lnSpc>
              <a:spcBef>
                <a:spcPts val="0"/>
              </a:spcBef>
              <a:spcAft>
                <a:spcPts val="400"/>
              </a:spcAft>
            </a:pPr>
            <a:r>
              <a:rPr lang="en-GB" sz="1400"/>
              <a:t>Journal posting request</a:t>
            </a:r>
          </a:p>
          <a:p>
            <a:pPr lvl="1">
              <a:lnSpc>
                <a:spcPts val="1700"/>
              </a:lnSpc>
              <a:spcBef>
                <a:spcPts val="0"/>
              </a:spcBef>
              <a:spcAft>
                <a:spcPts val="400"/>
              </a:spcAft>
            </a:pPr>
            <a:r>
              <a:rPr lang="en-GB" sz="1400"/>
              <a:t>Emergency payment request</a:t>
            </a:r>
          </a:p>
          <a:p>
            <a:pPr lvl="1">
              <a:lnSpc>
                <a:spcPts val="1700"/>
              </a:lnSpc>
              <a:spcBef>
                <a:spcPts val="0"/>
              </a:spcBef>
              <a:spcAft>
                <a:spcPts val="400"/>
              </a:spcAft>
            </a:pPr>
            <a:r>
              <a:rPr lang="en-GB" sz="1400"/>
              <a:t>Master data creation request</a:t>
            </a:r>
          </a:p>
          <a:p>
            <a:pPr>
              <a:lnSpc>
                <a:spcPts val="1700"/>
              </a:lnSpc>
              <a:spcBef>
                <a:spcPts val="0"/>
              </a:spcBef>
              <a:spcAft>
                <a:spcPts val="400"/>
              </a:spcAft>
            </a:pPr>
            <a:r>
              <a:rPr lang="en-GB" sz="1400"/>
              <a:t>Ad hoc requests:</a:t>
            </a:r>
          </a:p>
          <a:p>
            <a:pPr lvl="1">
              <a:lnSpc>
                <a:spcPts val="1700"/>
              </a:lnSpc>
              <a:spcBef>
                <a:spcPts val="0"/>
              </a:spcBef>
              <a:spcAft>
                <a:spcPts val="400"/>
              </a:spcAft>
            </a:pPr>
            <a:r>
              <a:rPr lang="en-GB" sz="1400"/>
              <a:t>Request for a one-time report</a:t>
            </a:r>
          </a:p>
          <a:p>
            <a:pPr lvl="1">
              <a:lnSpc>
                <a:spcPts val="1700"/>
              </a:lnSpc>
              <a:spcBef>
                <a:spcPts val="0"/>
              </a:spcBef>
              <a:spcAft>
                <a:spcPts val="400"/>
              </a:spcAft>
            </a:pPr>
            <a:r>
              <a:rPr lang="en-GB" sz="1400"/>
              <a:t>Request to expedite an invoice payment</a:t>
            </a:r>
          </a:p>
          <a:p>
            <a:pPr>
              <a:lnSpc>
                <a:spcPts val="1700"/>
              </a:lnSpc>
              <a:spcBef>
                <a:spcPts val="0"/>
              </a:spcBef>
              <a:spcAft>
                <a:spcPts val="400"/>
              </a:spcAft>
            </a:pPr>
            <a:r>
              <a:rPr lang="en-GB" sz="1400"/>
              <a:t>Issues (process, data, IT, security, governance)</a:t>
            </a:r>
          </a:p>
          <a:p>
            <a:pPr lvl="1">
              <a:lnSpc>
                <a:spcPts val="1700"/>
              </a:lnSpc>
              <a:spcBef>
                <a:spcPts val="0"/>
              </a:spcBef>
              <a:spcAft>
                <a:spcPts val="400"/>
              </a:spcAft>
            </a:pPr>
            <a:r>
              <a:rPr lang="en-GB" sz="1400"/>
              <a:t>Incorrect tax rate applied to posting</a:t>
            </a:r>
          </a:p>
          <a:p>
            <a:pPr lvl="1">
              <a:lnSpc>
                <a:spcPts val="1700"/>
              </a:lnSpc>
              <a:spcBef>
                <a:spcPts val="0"/>
              </a:spcBef>
              <a:spcAft>
                <a:spcPts val="400"/>
              </a:spcAft>
            </a:pPr>
            <a:r>
              <a:rPr lang="en-GB" sz="1400"/>
              <a:t>Unable to logon</a:t>
            </a:r>
          </a:p>
          <a:p>
            <a:pPr>
              <a:lnSpc>
                <a:spcPts val="1700"/>
              </a:lnSpc>
              <a:spcBef>
                <a:spcPts val="0"/>
              </a:spcBef>
              <a:spcAft>
                <a:spcPts val="400"/>
              </a:spcAft>
            </a:pPr>
            <a:r>
              <a:rPr lang="en-GB" sz="1400"/>
              <a:t>Service status, reporting, governance meetings</a:t>
            </a:r>
          </a:p>
          <a:p>
            <a:pPr>
              <a:lnSpc>
                <a:spcPts val="1700"/>
              </a:lnSpc>
              <a:spcBef>
                <a:spcPts val="0"/>
              </a:spcBef>
              <a:spcAft>
                <a:spcPts val="400"/>
              </a:spcAft>
            </a:pPr>
            <a:r>
              <a:rPr lang="en-GB" sz="1400"/>
              <a:t>Continuous improvement/change project meetings.</a:t>
            </a:r>
          </a:p>
          <a:p>
            <a:pPr marL="0" indent="0">
              <a:buNone/>
            </a:pPr>
            <a:endParaRPr lang="en-GB" sz="1400"/>
          </a:p>
        </p:txBody>
      </p:sp>
      <p:sp>
        <p:nvSpPr>
          <p:cNvPr id="2" name="Content Placeholder 1">
            <a:extLst>
              <a:ext uri="{FF2B5EF4-FFF2-40B4-BE49-F238E27FC236}">
                <a16:creationId xmlns:a16="http://schemas.microsoft.com/office/drawing/2014/main" id="{0433A32C-9ACF-E320-4738-B5A525D09CC0}"/>
              </a:ext>
            </a:extLst>
          </p:cNvPr>
          <p:cNvSpPr>
            <a:spLocks noGrp="1"/>
          </p:cNvSpPr>
          <p:nvPr>
            <p:ph sz="half" idx="2"/>
          </p:nvPr>
        </p:nvSpPr>
        <p:spPr/>
        <p:txBody>
          <a:bodyPr/>
          <a:lstStyle/>
          <a:p>
            <a:pPr marL="0" indent="0">
              <a:lnSpc>
                <a:spcPts val="1800"/>
              </a:lnSpc>
              <a:spcBef>
                <a:spcPts val="0"/>
              </a:spcBef>
              <a:spcAft>
                <a:spcPts val="600"/>
              </a:spcAft>
              <a:buNone/>
            </a:pPr>
            <a:r>
              <a:rPr lang="en-GB" sz="1400"/>
              <a:t>Some of these request may involve multiple roles and teams. For example:</a:t>
            </a:r>
          </a:p>
          <a:p>
            <a:pPr>
              <a:lnSpc>
                <a:spcPts val="1800"/>
              </a:lnSpc>
              <a:spcBef>
                <a:spcPts val="0"/>
              </a:spcBef>
              <a:spcAft>
                <a:spcPts val="600"/>
              </a:spcAft>
            </a:pPr>
            <a:r>
              <a:rPr lang="en-GB" sz="1400"/>
              <a:t>Business Unit factory worker raises issue to their supervisor</a:t>
            </a:r>
          </a:p>
          <a:p>
            <a:pPr>
              <a:lnSpc>
                <a:spcPts val="1800"/>
              </a:lnSpc>
              <a:spcBef>
                <a:spcPts val="0"/>
              </a:spcBef>
              <a:spcAft>
                <a:spcPts val="600"/>
              </a:spcAft>
            </a:pPr>
            <a:r>
              <a:rPr lang="en-GB" sz="1400"/>
              <a:t>Supervisor contacts their operational counterpart at the BSO</a:t>
            </a:r>
          </a:p>
          <a:p>
            <a:pPr>
              <a:lnSpc>
                <a:spcPts val="1800"/>
              </a:lnSpc>
              <a:spcBef>
                <a:spcPts val="0"/>
              </a:spcBef>
              <a:spcAft>
                <a:spcPts val="600"/>
              </a:spcAft>
            </a:pPr>
            <a:r>
              <a:rPr lang="en-GB" sz="1400"/>
              <a:t>BSO asks their manager for help</a:t>
            </a:r>
          </a:p>
          <a:p>
            <a:pPr>
              <a:lnSpc>
                <a:spcPts val="1800"/>
              </a:lnSpc>
              <a:spcBef>
                <a:spcPts val="0"/>
              </a:spcBef>
              <a:spcAft>
                <a:spcPts val="600"/>
              </a:spcAft>
            </a:pPr>
            <a:r>
              <a:rPr lang="en-GB" sz="1400"/>
              <a:t>BSO manager contacts BSO IT helpdesk</a:t>
            </a:r>
          </a:p>
          <a:p>
            <a:pPr>
              <a:lnSpc>
                <a:spcPts val="1800"/>
              </a:lnSpc>
              <a:spcBef>
                <a:spcPts val="0"/>
              </a:spcBef>
              <a:spcAft>
                <a:spcPts val="600"/>
              </a:spcAft>
            </a:pPr>
            <a:r>
              <a:rPr lang="en-GB" sz="1400"/>
              <a:t>IT helpdesk escalates to 2</a:t>
            </a:r>
            <a:r>
              <a:rPr lang="en-GB" sz="1400" baseline="30000"/>
              <a:t>nd</a:t>
            </a:r>
            <a:r>
              <a:rPr lang="en-GB" sz="1400"/>
              <a:t> level support</a:t>
            </a:r>
          </a:p>
          <a:p>
            <a:pPr>
              <a:lnSpc>
                <a:spcPts val="1800"/>
              </a:lnSpc>
              <a:spcBef>
                <a:spcPts val="0"/>
              </a:spcBef>
              <a:spcAft>
                <a:spcPts val="600"/>
              </a:spcAft>
            </a:pPr>
            <a:r>
              <a:rPr lang="en-GB" sz="1400"/>
              <a:t>2</a:t>
            </a:r>
            <a:r>
              <a:rPr lang="en-GB" sz="1400" baseline="30000"/>
              <a:t>nd</a:t>
            </a:r>
            <a:r>
              <a:rPr lang="en-GB" sz="1400"/>
              <a:t> level IT support contacts process owner</a:t>
            </a:r>
          </a:p>
          <a:p>
            <a:pPr>
              <a:lnSpc>
                <a:spcPts val="1800"/>
              </a:lnSpc>
              <a:spcBef>
                <a:spcPts val="0"/>
              </a:spcBef>
              <a:spcAft>
                <a:spcPts val="600"/>
              </a:spcAft>
            </a:pPr>
            <a:r>
              <a:rPr lang="en-GB" sz="1400"/>
              <a:t>And so, on.</a:t>
            </a:r>
          </a:p>
          <a:p>
            <a:pPr marL="0" indent="0">
              <a:buNone/>
            </a:pPr>
            <a:r>
              <a:rPr lang="en-GB" sz="1400"/>
              <a:t>Sounds crazy, but this happens. This chain of interactions can lead to time-delays and frustration.</a:t>
            </a:r>
          </a:p>
        </p:txBody>
      </p:sp>
      <p:sp>
        <p:nvSpPr>
          <p:cNvPr id="14" name="Title 13">
            <a:extLst>
              <a:ext uri="{FF2B5EF4-FFF2-40B4-BE49-F238E27FC236}">
                <a16:creationId xmlns:a16="http://schemas.microsoft.com/office/drawing/2014/main" id="{DDF91638-8248-AF9E-E777-133ADFD1B4DF}"/>
              </a:ext>
            </a:extLst>
          </p:cNvPr>
          <p:cNvSpPr>
            <a:spLocks noGrp="1"/>
          </p:cNvSpPr>
          <p:nvPr>
            <p:ph type="title"/>
          </p:nvPr>
        </p:nvSpPr>
        <p:spPr>
          <a:prstGeom prst="rect">
            <a:avLst/>
          </a:prstGeom>
        </p:spPr>
        <p:txBody>
          <a:bodyPr>
            <a:normAutofit fontScale="90000"/>
          </a:bodyPr>
          <a:lstStyle/>
          <a:p>
            <a:r>
              <a:rPr lang="en-GB"/>
              <a:t>Service delivery management</a:t>
            </a:r>
            <a:br>
              <a:rPr lang="en-GB" sz="2000"/>
            </a:br>
            <a:r>
              <a:rPr lang="en-GB" sz="2000"/>
              <a:t>Managing interactions and escalations</a:t>
            </a:r>
          </a:p>
        </p:txBody>
      </p:sp>
      <p:sp>
        <p:nvSpPr>
          <p:cNvPr id="16" name="Rectangle 15">
            <a:extLst>
              <a:ext uri="{FF2B5EF4-FFF2-40B4-BE49-F238E27FC236}">
                <a16:creationId xmlns:a16="http://schemas.microsoft.com/office/drawing/2014/main" id="{D39711FD-B4F6-AD0B-9C85-74820DD556A9}"/>
              </a:ext>
            </a:extLst>
          </p:cNvPr>
          <p:cNvSpPr/>
          <p:nvPr/>
        </p:nvSpPr>
        <p:spPr>
          <a:xfrm>
            <a:off x="370389" y="243068"/>
            <a:ext cx="636608" cy="636608"/>
          </a:xfrm>
          <a:prstGeom prst="rect">
            <a:avLst/>
          </a:prstGeom>
          <a:solidFill>
            <a:srgbClr val="EB0A1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8AF879CA-2672-53BC-B443-65E4BD5306C9}"/>
              </a:ext>
            </a:extLst>
          </p:cNvPr>
          <p:cNvSpPr txBox="1"/>
          <p:nvPr/>
        </p:nvSpPr>
        <p:spPr>
          <a:xfrm>
            <a:off x="9912170" y="121198"/>
            <a:ext cx="1338059" cy="860748"/>
          </a:xfrm>
          <a:prstGeom prst="rect">
            <a:avLst/>
          </a:prstGeom>
          <a:noFill/>
        </p:spPr>
        <p:txBody>
          <a:bodyPr wrap="none" rtlCol="0">
            <a:spAutoFit/>
          </a:bodyPr>
          <a:lstStyle/>
          <a:p>
            <a:pPr>
              <a:lnSpc>
                <a:spcPts val="1800"/>
              </a:lnSpc>
              <a:spcAft>
                <a:spcPts val="600"/>
              </a:spcAft>
            </a:pPr>
            <a:r>
              <a:rPr lang="en-GB" sz="1400">
                <a:latin typeface="Segoe UI" panose="020B0502040204020203" pitchFamily="34" charset="0"/>
                <a:cs typeface="Segoe UI" panose="020B0502040204020203" pitchFamily="34" charset="0"/>
              </a:rPr>
              <a:t>Paragraph text</a:t>
            </a:r>
          </a:p>
          <a:p>
            <a:pPr marL="228600" indent="-228600">
              <a:lnSpc>
                <a:spcPts val="1700"/>
              </a:lnSpc>
              <a:spcAft>
                <a:spcPts val="300"/>
              </a:spcAft>
              <a:buFont typeface="Arial" panose="020B0604020202020204" pitchFamily="34" charset="0"/>
              <a:buChar char="•"/>
            </a:pPr>
            <a:r>
              <a:rPr lang="en-GB" sz="1400">
                <a:latin typeface="Segoe UI" panose="020B0502040204020203" pitchFamily="34" charset="0"/>
                <a:cs typeface="Segoe UI" panose="020B0502040204020203" pitchFamily="34" charset="0"/>
              </a:rPr>
              <a:t>Bullet text</a:t>
            </a:r>
          </a:p>
          <a:p>
            <a:pPr marL="228600" indent="-228600">
              <a:lnSpc>
                <a:spcPts val="1700"/>
              </a:lnSpc>
              <a:spcAft>
                <a:spcPts val="300"/>
              </a:spcAft>
              <a:buFont typeface="Arial" panose="020B0604020202020204" pitchFamily="34" charset="0"/>
              <a:buChar char="•"/>
            </a:pPr>
            <a:r>
              <a:rPr lang="en-GB" sz="1400">
                <a:latin typeface="Segoe UI" panose="020B0502040204020203" pitchFamily="34" charset="0"/>
                <a:cs typeface="Segoe UI" panose="020B0502040204020203" pitchFamily="34" charset="0"/>
              </a:rPr>
              <a:t>Bullet 2</a:t>
            </a:r>
          </a:p>
        </p:txBody>
      </p:sp>
      <p:sp>
        <p:nvSpPr>
          <p:cNvPr id="5" name="TextBox 4">
            <a:extLst>
              <a:ext uri="{FF2B5EF4-FFF2-40B4-BE49-F238E27FC236}">
                <a16:creationId xmlns:a16="http://schemas.microsoft.com/office/drawing/2014/main" id="{418F4AD7-0C31-6298-9955-D9748D2179E5}"/>
              </a:ext>
            </a:extLst>
          </p:cNvPr>
          <p:cNvSpPr txBox="1"/>
          <p:nvPr/>
        </p:nvSpPr>
        <p:spPr>
          <a:xfrm>
            <a:off x="8476868" y="121198"/>
            <a:ext cx="1500539" cy="874598"/>
          </a:xfrm>
          <a:prstGeom prst="rect">
            <a:avLst/>
          </a:prstGeom>
          <a:noFill/>
        </p:spPr>
        <p:txBody>
          <a:bodyPr wrap="none" rtlCol="0">
            <a:spAutoFit/>
          </a:bodyPr>
          <a:lstStyle/>
          <a:p>
            <a:pPr>
              <a:lnSpc>
                <a:spcPts val="1800"/>
              </a:lnSpc>
              <a:spcAft>
                <a:spcPts val="600"/>
              </a:spcAft>
            </a:pPr>
            <a:r>
              <a:rPr lang="en-GB" sz="1600">
                <a:latin typeface="Segoe UI" panose="020B0502040204020203" pitchFamily="34" charset="0"/>
                <a:cs typeface="Segoe UI" panose="020B0502040204020203" pitchFamily="34" charset="0"/>
              </a:rPr>
              <a:t>Paragraph text</a:t>
            </a:r>
          </a:p>
          <a:p>
            <a:pPr marL="228600" indent="-228600">
              <a:lnSpc>
                <a:spcPts val="1700"/>
              </a:lnSpc>
              <a:spcAft>
                <a:spcPts val="300"/>
              </a:spcAft>
              <a:buFont typeface="Arial" panose="020B0604020202020204" pitchFamily="34" charset="0"/>
              <a:buChar char="•"/>
            </a:pPr>
            <a:r>
              <a:rPr lang="en-GB" sz="1600">
                <a:latin typeface="Segoe UI" panose="020B0502040204020203" pitchFamily="34" charset="0"/>
                <a:cs typeface="Segoe UI" panose="020B0502040204020203" pitchFamily="34" charset="0"/>
              </a:rPr>
              <a:t>Bullet text</a:t>
            </a:r>
          </a:p>
          <a:p>
            <a:pPr marL="228600" indent="-228600">
              <a:lnSpc>
                <a:spcPts val="1700"/>
              </a:lnSpc>
              <a:spcAft>
                <a:spcPts val="300"/>
              </a:spcAft>
              <a:buFont typeface="Arial" panose="020B0604020202020204" pitchFamily="34" charset="0"/>
              <a:buChar char="•"/>
            </a:pPr>
            <a:r>
              <a:rPr lang="en-GB" sz="1600">
                <a:latin typeface="Segoe UI" panose="020B0502040204020203" pitchFamily="34" charset="0"/>
                <a:cs typeface="Segoe UI" panose="020B0502040204020203" pitchFamily="34" charset="0"/>
              </a:rPr>
              <a:t>Bullet 2</a:t>
            </a:r>
          </a:p>
        </p:txBody>
      </p:sp>
      <p:sp>
        <p:nvSpPr>
          <p:cNvPr id="6" name="Rounded Rectangle 5">
            <a:extLst>
              <a:ext uri="{FF2B5EF4-FFF2-40B4-BE49-F238E27FC236}">
                <a16:creationId xmlns:a16="http://schemas.microsoft.com/office/drawing/2014/main" id="{C1F06CF9-0141-B022-374A-215648C73336}"/>
              </a:ext>
            </a:extLst>
          </p:cNvPr>
          <p:cNvSpPr/>
          <p:nvPr/>
        </p:nvSpPr>
        <p:spPr>
          <a:xfrm>
            <a:off x="11271843" y="298066"/>
            <a:ext cx="773874" cy="520861"/>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t>Aligned</a:t>
            </a:r>
          </a:p>
        </p:txBody>
      </p:sp>
    </p:spTree>
    <p:extLst>
      <p:ext uri="{BB962C8B-B14F-4D97-AF65-F5344CB8AC3E}">
        <p14:creationId xmlns:p14="http://schemas.microsoft.com/office/powerpoint/2010/main" val="28069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4">
            <a:extLst>
              <a:ext uri="{FF2B5EF4-FFF2-40B4-BE49-F238E27FC236}">
                <a16:creationId xmlns:a16="http://schemas.microsoft.com/office/drawing/2014/main" id="{AA6AB991-FC27-E917-A240-B893C3541505}"/>
              </a:ext>
            </a:extLst>
          </p:cNvPr>
          <p:cNvSpPr>
            <a:spLocks noGrp="1"/>
          </p:cNvSpPr>
          <p:nvPr>
            <p:ph idx="1"/>
          </p:nvPr>
        </p:nvSpPr>
        <p:spPr>
          <a:xfrm>
            <a:off x="370389" y="1426029"/>
            <a:ext cx="5003332" cy="4561114"/>
          </a:xfrm>
        </p:spPr>
        <p:txBody>
          <a:bodyPr>
            <a:noAutofit/>
          </a:bodyPr>
          <a:lstStyle/>
          <a:p>
            <a:pPr marL="0" indent="0">
              <a:lnSpc>
                <a:spcPts val="1800"/>
              </a:lnSpc>
              <a:spcBef>
                <a:spcPts val="0"/>
              </a:spcBef>
              <a:spcAft>
                <a:spcPts val="600"/>
              </a:spcAft>
              <a:buNone/>
            </a:pPr>
            <a:r>
              <a:rPr lang="en-GB" sz="1600">
                <a:latin typeface="Segoe UI" panose="020B0502040204020203" pitchFamily="34" charset="0"/>
                <a:ea typeface="EB Garamond Medium" pitchFamily="2" charset="0"/>
                <a:cs typeface="Segoe UI" panose="020B0502040204020203" pitchFamily="34" charset="0"/>
              </a:rPr>
              <a:t>A brief look into the past provides a clear rationale for the introduction of Business Services Organisations (BSOs).</a:t>
            </a:r>
          </a:p>
          <a:p>
            <a:pPr marL="0" indent="0">
              <a:lnSpc>
                <a:spcPts val="1800"/>
              </a:lnSpc>
              <a:spcBef>
                <a:spcPts val="0"/>
              </a:spcBef>
              <a:spcAft>
                <a:spcPts val="600"/>
              </a:spcAft>
              <a:buNone/>
            </a:pPr>
            <a:r>
              <a:rPr lang="en-GB">
                <a:ea typeface="EB Garamond Medium" pitchFamily="2" charset="0"/>
              </a:rPr>
              <a:t>A typical 1990s business had:</a:t>
            </a:r>
          </a:p>
          <a:p>
            <a:pPr>
              <a:lnSpc>
                <a:spcPts val="1700"/>
              </a:lnSpc>
              <a:spcBef>
                <a:spcPts val="0"/>
              </a:spcBef>
              <a:spcAft>
                <a:spcPts val="200"/>
              </a:spcAft>
            </a:pPr>
            <a:r>
              <a:rPr lang="en-GB">
                <a:latin typeface="Segoe UI" panose="020B0502040204020203" pitchFamily="34" charset="0"/>
                <a:ea typeface="EB Garamond Medium" pitchFamily="2" charset="0"/>
                <a:cs typeface="Segoe UI" panose="020B0502040204020203" pitchFamily="34" charset="0"/>
              </a:rPr>
              <a:t>Most functions present in all locations</a:t>
            </a:r>
          </a:p>
          <a:p>
            <a:pPr>
              <a:lnSpc>
                <a:spcPts val="1700"/>
              </a:lnSpc>
              <a:spcBef>
                <a:spcPts val="0"/>
              </a:spcBef>
              <a:spcAft>
                <a:spcPts val="200"/>
              </a:spcAft>
            </a:pPr>
            <a:r>
              <a:rPr lang="en-GB">
                <a:latin typeface="Segoe UI" panose="020B0502040204020203" pitchFamily="34" charset="0"/>
                <a:ea typeface="EB Garamond Medium" pitchFamily="2" charset="0"/>
                <a:cs typeface="Segoe UI" panose="020B0502040204020203" pitchFamily="34" charset="0"/>
              </a:rPr>
              <a:t>Paper based processes</a:t>
            </a:r>
          </a:p>
          <a:p>
            <a:pPr>
              <a:lnSpc>
                <a:spcPts val="1700"/>
              </a:lnSpc>
              <a:spcBef>
                <a:spcPts val="0"/>
              </a:spcBef>
              <a:spcAft>
                <a:spcPts val="200"/>
              </a:spcAft>
            </a:pPr>
            <a:r>
              <a:rPr lang="en-GB">
                <a:latin typeface="Segoe UI" panose="020B0502040204020203" pitchFamily="34" charset="0"/>
                <a:ea typeface="EB Garamond Medium" pitchFamily="2" charset="0"/>
                <a:cs typeface="Segoe UI" panose="020B0502040204020203" pitchFamily="34" charset="0"/>
              </a:rPr>
              <a:t>Locally hosted IT applications.</a:t>
            </a:r>
          </a:p>
          <a:p>
            <a:pPr>
              <a:lnSpc>
                <a:spcPts val="1700"/>
              </a:lnSpc>
              <a:spcBef>
                <a:spcPts val="0"/>
              </a:spcBef>
              <a:spcAft>
                <a:spcPts val="200"/>
              </a:spcAft>
            </a:pPr>
            <a:endParaRPr lang="en-GB">
              <a:ea typeface="EB Garamond Medium" pitchFamily="2" charset="0"/>
            </a:endParaRPr>
          </a:p>
          <a:p>
            <a:pPr marL="0" indent="0">
              <a:lnSpc>
                <a:spcPts val="1700"/>
              </a:lnSpc>
              <a:spcBef>
                <a:spcPts val="0"/>
              </a:spcBef>
              <a:spcAft>
                <a:spcPts val="200"/>
              </a:spcAft>
              <a:buNone/>
            </a:pPr>
            <a:endParaRPr lang="en-GB">
              <a:latin typeface="Segoe UI" panose="020B0502040204020203" pitchFamily="34" charset="0"/>
              <a:ea typeface="EB Garamond Medium" pitchFamily="2" charset="0"/>
              <a:cs typeface="Segoe UI" panose="020B0502040204020203" pitchFamily="34" charset="0"/>
            </a:endParaRPr>
          </a:p>
          <a:p>
            <a:pPr marL="0" indent="0">
              <a:lnSpc>
                <a:spcPts val="1800"/>
              </a:lnSpc>
              <a:spcBef>
                <a:spcPts val="0"/>
              </a:spcBef>
              <a:spcAft>
                <a:spcPts val="600"/>
              </a:spcAft>
              <a:buNone/>
            </a:pPr>
            <a:r>
              <a:rPr lang="en-GB">
                <a:ea typeface="EB Garamond Medium" pitchFamily="2" charset="0"/>
              </a:rPr>
              <a:t>It wasn't uncommon in this set up to see mixed roles. For example, secretaries who also posted invoices.</a:t>
            </a:r>
          </a:p>
          <a:p>
            <a:pPr marL="0" indent="0">
              <a:lnSpc>
                <a:spcPts val="1800"/>
              </a:lnSpc>
              <a:spcBef>
                <a:spcPts val="0"/>
              </a:spcBef>
              <a:spcAft>
                <a:spcPts val="600"/>
              </a:spcAft>
              <a:buNone/>
            </a:pPr>
            <a:r>
              <a:rPr lang="en-GB">
                <a:ea typeface="EB Garamond Medium" pitchFamily="2" charset="0"/>
              </a:rPr>
              <a:t>This set up is inefficient:</a:t>
            </a:r>
          </a:p>
          <a:p>
            <a:pPr>
              <a:lnSpc>
                <a:spcPts val="1700"/>
              </a:lnSpc>
              <a:spcBef>
                <a:spcPts val="0"/>
              </a:spcBef>
              <a:spcAft>
                <a:spcPts val="200"/>
              </a:spcAft>
            </a:pPr>
            <a:r>
              <a:rPr lang="en-GB">
                <a:ea typeface="EB Garamond Medium" pitchFamily="2" charset="0"/>
              </a:rPr>
              <a:t>Very little consistency in how things are done</a:t>
            </a:r>
          </a:p>
          <a:p>
            <a:pPr>
              <a:lnSpc>
                <a:spcPts val="1700"/>
              </a:lnSpc>
              <a:spcBef>
                <a:spcPts val="0"/>
              </a:spcBef>
              <a:spcAft>
                <a:spcPts val="200"/>
              </a:spcAft>
            </a:pPr>
            <a:r>
              <a:rPr lang="en-GB">
                <a:ea typeface="EB Garamond Medium" pitchFamily="2" charset="0"/>
              </a:rPr>
              <a:t>Different information in different formats by location</a:t>
            </a:r>
          </a:p>
          <a:p>
            <a:pPr>
              <a:lnSpc>
                <a:spcPts val="1700"/>
              </a:lnSpc>
              <a:spcBef>
                <a:spcPts val="0"/>
              </a:spcBef>
              <a:spcAft>
                <a:spcPts val="200"/>
              </a:spcAft>
            </a:pPr>
            <a:r>
              <a:rPr lang="en-GB">
                <a:ea typeface="EB Garamond Medium" pitchFamily="2" charset="0"/>
              </a:rPr>
              <a:t>Roles that require less than 1 full time equivalent person</a:t>
            </a:r>
          </a:p>
          <a:p>
            <a:pPr>
              <a:lnSpc>
                <a:spcPts val="1700"/>
              </a:lnSpc>
              <a:spcBef>
                <a:spcPts val="0"/>
              </a:spcBef>
              <a:spcAft>
                <a:spcPts val="200"/>
              </a:spcAft>
            </a:pPr>
            <a:r>
              <a:rPr lang="en-GB">
                <a:ea typeface="EB Garamond Medium" pitchFamily="2" charset="0"/>
              </a:rPr>
              <a:t>Risk and control gaps.</a:t>
            </a:r>
          </a:p>
        </p:txBody>
      </p:sp>
      <p:sp>
        <p:nvSpPr>
          <p:cNvPr id="2" name="Title 1">
            <a:extLst>
              <a:ext uri="{FF2B5EF4-FFF2-40B4-BE49-F238E27FC236}">
                <a16:creationId xmlns:a16="http://schemas.microsoft.com/office/drawing/2014/main" id="{4C05C3D0-4094-1CC4-1FBB-C54525A5FB57}"/>
              </a:ext>
            </a:extLst>
          </p:cNvPr>
          <p:cNvSpPr>
            <a:spLocks noGrp="1"/>
          </p:cNvSpPr>
          <p:nvPr>
            <p:ph type="title"/>
          </p:nvPr>
        </p:nvSpPr>
        <p:spPr>
          <a:xfrm>
            <a:off x="1360713" y="243067"/>
            <a:ext cx="10161883" cy="636608"/>
          </a:xfrm>
          <a:prstGeom prst="rect">
            <a:avLst/>
          </a:prstGeom>
        </p:spPr>
        <p:txBody>
          <a:bodyPr/>
          <a:lstStyle/>
          <a:p>
            <a:r>
              <a:rPr lang="en-GB" b="1">
                <a:latin typeface="Segoe UI Semibold" panose="020B0502040204020203" pitchFamily="34" charset="0"/>
                <a:cs typeface="Segoe UI Semibold" panose="020B0502040204020203" pitchFamily="34" charset="0"/>
              </a:rPr>
              <a:t>Decentralised services</a:t>
            </a:r>
          </a:p>
        </p:txBody>
      </p:sp>
      <p:sp>
        <p:nvSpPr>
          <p:cNvPr id="16" name="Rectangle 15">
            <a:extLst>
              <a:ext uri="{FF2B5EF4-FFF2-40B4-BE49-F238E27FC236}">
                <a16:creationId xmlns:a16="http://schemas.microsoft.com/office/drawing/2014/main" id="{224457FB-59D9-24DB-1E58-694C667D8E09}"/>
              </a:ext>
            </a:extLst>
          </p:cNvPr>
          <p:cNvSpPr/>
          <p:nvPr/>
        </p:nvSpPr>
        <p:spPr>
          <a:xfrm>
            <a:off x="370389" y="243068"/>
            <a:ext cx="636608" cy="636608"/>
          </a:xfrm>
          <a:prstGeom prst="rect">
            <a:avLst/>
          </a:prstGeom>
          <a:solidFill>
            <a:srgbClr val="EB0A1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2" descr="Blank map of United Kingdom (UK): outline map and vector map ...">
            <a:extLst>
              <a:ext uri="{FF2B5EF4-FFF2-40B4-BE49-F238E27FC236}">
                <a16:creationId xmlns:a16="http://schemas.microsoft.com/office/drawing/2014/main" id="{AB925E17-8BC6-7240-5759-D6414A9FDA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6993" y="1337260"/>
            <a:ext cx="2998787" cy="4274866"/>
          </a:xfrm>
          <a:prstGeom prst="rect">
            <a:avLst/>
          </a:prstGeom>
          <a:noFill/>
          <a:extLst>
            <a:ext uri="{909E8E84-426E-40DD-AFC4-6F175D3DCCD1}">
              <a14:hiddenFill xmlns:a14="http://schemas.microsoft.com/office/drawing/2010/main">
                <a:solidFill>
                  <a:srgbClr val="FFFFFF"/>
                </a:solidFill>
              </a14:hiddenFill>
            </a:ext>
          </a:extLst>
        </p:spPr>
      </p:pic>
      <p:sp>
        <p:nvSpPr>
          <p:cNvPr id="18" name="Line Callout 1 17">
            <a:extLst>
              <a:ext uri="{FF2B5EF4-FFF2-40B4-BE49-F238E27FC236}">
                <a16:creationId xmlns:a16="http://schemas.microsoft.com/office/drawing/2014/main" id="{04B54CBF-0705-CC2E-C4E4-18F3ABE99384}"/>
              </a:ext>
            </a:extLst>
          </p:cNvPr>
          <p:cNvSpPr/>
          <p:nvPr/>
        </p:nvSpPr>
        <p:spPr>
          <a:xfrm>
            <a:off x="10480505" y="4663384"/>
            <a:ext cx="1450956" cy="1897761"/>
          </a:xfrm>
          <a:prstGeom prst="borderCallout1">
            <a:avLst>
              <a:gd name="adj1" fmla="val 18750"/>
              <a:gd name="adj2" fmla="val -8333"/>
              <a:gd name="adj3" fmla="val 17080"/>
              <a:gd name="adj4" fmla="val -39796"/>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GB" sz="1200">
                <a:solidFill>
                  <a:schemeClr val="tx1"/>
                </a:solidFill>
              </a:rPr>
              <a:t>Headquarters</a:t>
            </a:r>
          </a:p>
          <a:p>
            <a:pPr marL="171450" indent="-171450">
              <a:buFont typeface="Arial" panose="020B0604020202020204" pitchFamily="34" charset="0"/>
              <a:buChar char="•"/>
            </a:pPr>
            <a:r>
              <a:rPr lang="en-GB" sz="1200">
                <a:solidFill>
                  <a:schemeClr val="tx1">
                    <a:lumMod val="50000"/>
                    <a:lumOff val="50000"/>
                  </a:schemeClr>
                </a:solidFill>
              </a:rPr>
              <a:t>Desktop apps</a:t>
            </a:r>
          </a:p>
          <a:p>
            <a:pPr marL="171450" indent="-171450">
              <a:buFont typeface="Arial" panose="020B0604020202020204" pitchFamily="34" charset="0"/>
              <a:buChar char="•"/>
            </a:pPr>
            <a:r>
              <a:rPr lang="en-GB" sz="1200">
                <a:solidFill>
                  <a:schemeClr val="tx1">
                    <a:lumMod val="50000"/>
                    <a:lumOff val="50000"/>
                  </a:schemeClr>
                </a:solidFill>
              </a:rPr>
              <a:t>10 management</a:t>
            </a:r>
          </a:p>
          <a:p>
            <a:pPr marL="171450" indent="-171450">
              <a:buFont typeface="Arial" panose="020B0604020202020204" pitchFamily="34" charset="0"/>
              <a:buChar char="•"/>
            </a:pPr>
            <a:r>
              <a:rPr lang="en-GB" sz="1200">
                <a:solidFill>
                  <a:schemeClr val="tx1">
                    <a:lumMod val="50000"/>
                    <a:lumOff val="50000"/>
                  </a:schemeClr>
                </a:solidFill>
              </a:rPr>
              <a:t>2 legal</a:t>
            </a:r>
          </a:p>
          <a:p>
            <a:pPr marL="171450" indent="-171450">
              <a:buFont typeface="Arial" panose="020B0604020202020204" pitchFamily="34" charset="0"/>
              <a:buChar char="•"/>
            </a:pPr>
            <a:r>
              <a:rPr lang="en-GB" sz="1200">
                <a:solidFill>
                  <a:schemeClr val="tx1">
                    <a:lumMod val="50000"/>
                    <a:lumOff val="50000"/>
                  </a:schemeClr>
                </a:solidFill>
              </a:rPr>
              <a:t>5 marketing</a:t>
            </a:r>
          </a:p>
          <a:p>
            <a:pPr marL="171450" indent="-171450">
              <a:buFont typeface="Arial" panose="020B0604020202020204" pitchFamily="34" charset="0"/>
              <a:buChar char="•"/>
            </a:pPr>
            <a:r>
              <a:rPr lang="en-GB" sz="1200">
                <a:solidFill>
                  <a:schemeClr val="tx1">
                    <a:lumMod val="50000"/>
                    <a:lumOff val="50000"/>
                  </a:schemeClr>
                </a:solidFill>
              </a:rPr>
              <a:t>2 comms</a:t>
            </a:r>
          </a:p>
          <a:p>
            <a:pPr marL="171450" indent="-171450">
              <a:buFont typeface="Arial" panose="020B0604020202020204" pitchFamily="34" charset="0"/>
              <a:buChar char="•"/>
            </a:pPr>
            <a:r>
              <a:rPr lang="en-GB" sz="1200">
                <a:solidFill>
                  <a:schemeClr val="tx1">
                    <a:lumMod val="50000"/>
                    <a:lumOff val="50000"/>
                  </a:schemeClr>
                </a:solidFill>
              </a:rPr>
              <a:t>3 Accountant</a:t>
            </a:r>
          </a:p>
          <a:p>
            <a:pPr marL="171450" indent="-171450">
              <a:buFont typeface="Arial" panose="020B0604020202020204" pitchFamily="34" charset="0"/>
              <a:buChar char="•"/>
            </a:pPr>
            <a:r>
              <a:rPr lang="en-GB" sz="1200">
                <a:solidFill>
                  <a:schemeClr val="tx1">
                    <a:lumMod val="50000"/>
                    <a:lumOff val="50000"/>
                  </a:schemeClr>
                </a:solidFill>
              </a:rPr>
              <a:t>2 Human resources</a:t>
            </a:r>
          </a:p>
          <a:p>
            <a:pPr marL="171450" indent="-171450">
              <a:buFont typeface="Arial" panose="020B0604020202020204" pitchFamily="34" charset="0"/>
              <a:buChar char="•"/>
            </a:pPr>
            <a:r>
              <a:rPr lang="en-GB" sz="1200">
                <a:solidFill>
                  <a:schemeClr val="tx1">
                    <a:lumMod val="50000"/>
                    <a:lumOff val="50000"/>
                  </a:schemeClr>
                </a:solidFill>
              </a:rPr>
              <a:t>5 IT</a:t>
            </a:r>
            <a:endParaRPr lang="en-GB" sz="1200">
              <a:solidFill>
                <a:schemeClr val="tx1"/>
              </a:solidFill>
            </a:endParaRPr>
          </a:p>
        </p:txBody>
      </p:sp>
      <p:sp>
        <p:nvSpPr>
          <p:cNvPr id="19" name="Oval 18">
            <a:extLst>
              <a:ext uri="{FF2B5EF4-FFF2-40B4-BE49-F238E27FC236}">
                <a16:creationId xmlns:a16="http://schemas.microsoft.com/office/drawing/2014/main" id="{EB239AD8-6F97-87BE-130C-C41BF77059F0}"/>
              </a:ext>
            </a:extLst>
          </p:cNvPr>
          <p:cNvSpPr/>
          <p:nvPr/>
        </p:nvSpPr>
        <p:spPr>
          <a:xfrm>
            <a:off x="9645531" y="4839617"/>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158C1016-6CF6-4B8A-AAED-C3432623D8BB}"/>
              </a:ext>
            </a:extLst>
          </p:cNvPr>
          <p:cNvSpPr/>
          <p:nvPr/>
        </p:nvSpPr>
        <p:spPr>
          <a:xfrm>
            <a:off x="9198518" y="3306861"/>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ED9C6060-E730-6522-0992-47DB280E34AA}"/>
              </a:ext>
            </a:extLst>
          </p:cNvPr>
          <p:cNvSpPr/>
          <p:nvPr/>
        </p:nvSpPr>
        <p:spPr>
          <a:xfrm>
            <a:off x="8533813" y="2187857"/>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7EDD5D05-C237-2079-8EA2-F3FE54458015}"/>
              </a:ext>
            </a:extLst>
          </p:cNvPr>
          <p:cNvSpPr/>
          <p:nvPr/>
        </p:nvSpPr>
        <p:spPr>
          <a:xfrm>
            <a:off x="8841051" y="4641237"/>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8BD8E2DF-5BB9-7F17-D147-42AF538246EB}"/>
              </a:ext>
            </a:extLst>
          </p:cNvPr>
          <p:cNvSpPr/>
          <p:nvPr/>
        </p:nvSpPr>
        <p:spPr>
          <a:xfrm>
            <a:off x="9162633" y="3762461"/>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a:extLst>
              <a:ext uri="{FF2B5EF4-FFF2-40B4-BE49-F238E27FC236}">
                <a16:creationId xmlns:a16="http://schemas.microsoft.com/office/drawing/2014/main" id="{9CC0869E-D859-7ACB-840B-EF761C976511}"/>
              </a:ext>
            </a:extLst>
          </p:cNvPr>
          <p:cNvSpPr/>
          <p:nvPr/>
        </p:nvSpPr>
        <p:spPr>
          <a:xfrm>
            <a:off x="9698198" y="4905047"/>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Line Callout 1 24">
            <a:extLst>
              <a:ext uri="{FF2B5EF4-FFF2-40B4-BE49-F238E27FC236}">
                <a16:creationId xmlns:a16="http://schemas.microsoft.com/office/drawing/2014/main" id="{7922D009-760C-1B7E-4EAB-8618BADC4C0F}"/>
              </a:ext>
            </a:extLst>
          </p:cNvPr>
          <p:cNvSpPr/>
          <p:nvPr/>
        </p:nvSpPr>
        <p:spPr>
          <a:xfrm>
            <a:off x="6082553" y="3289318"/>
            <a:ext cx="1309093" cy="1721063"/>
          </a:xfrm>
          <a:prstGeom prst="borderCallout1">
            <a:avLst>
              <a:gd name="adj1" fmla="val 9323"/>
              <a:gd name="adj2" fmla="val 107533"/>
              <a:gd name="adj3" fmla="val 29216"/>
              <a:gd name="adj4" fmla="val 231049"/>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GB" sz="1200">
                <a:solidFill>
                  <a:schemeClr val="tx1"/>
                </a:solidFill>
              </a:rPr>
              <a:t>Manufacturing</a:t>
            </a:r>
          </a:p>
          <a:p>
            <a:pPr marL="171450" indent="-171450">
              <a:buFont typeface="Arial" panose="020B0604020202020204" pitchFamily="34" charset="0"/>
              <a:buChar char="•"/>
            </a:pPr>
            <a:r>
              <a:rPr lang="en-GB" sz="1200">
                <a:solidFill>
                  <a:schemeClr val="tx1">
                    <a:lumMod val="50000"/>
                    <a:lumOff val="50000"/>
                  </a:schemeClr>
                </a:solidFill>
              </a:rPr>
              <a:t>Desktop apps</a:t>
            </a:r>
          </a:p>
          <a:p>
            <a:pPr marL="171450" indent="-171450">
              <a:buFont typeface="Arial" panose="020B0604020202020204" pitchFamily="34" charset="0"/>
              <a:buChar char="•"/>
            </a:pPr>
            <a:r>
              <a:rPr lang="en-GB" sz="1200">
                <a:solidFill>
                  <a:schemeClr val="tx1">
                    <a:lumMod val="50000"/>
                    <a:lumOff val="50000"/>
                  </a:schemeClr>
                </a:solidFill>
              </a:rPr>
              <a:t>ERP</a:t>
            </a:r>
          </a:p>
          <a:p>
            <a:pPr marL="171450" indent="-171450">
              <a:buFont typeface="Arial" panose="020B0604020202020204" pitchFamily="34" charset="0"/>
              <a:buChar char="•"/>
            </a:pPr>
            <a:r>
              <a:rPr lang="en-GB" sz="1200">
                <a:solidFill>
                  <a:schemeClr val="tx1">
                    <a:lumMod val="50000"/>
                    <a:lumOff val="50000"/>
                  </a:schemeClr>
                </a:solidFill>
              </a:rPr>
              <a:t>30 operators</a:t>
            </a:r>
          </a:p>
          <a:p>
            <a:pPr marL="171450" indent="-171450">
              <a:buFont typeface="Arial" panose="020B0604020202020204" pitchFamily="34" charset="0"/>
              <a:buChar char="•"/>
            </a:pPr>
            <a:r>
              <a:rPr lang="en-GB" sz="1200">
                <a:solidFill>
                  <a:schemeClr val="tx1">
                    <a:lumMod val="50000"/>
                    <a:lumOff val="50000"/>
                  </a:schemeClr>
                </a:solidFill>
              </a:rPr>
              <a:t>5 engineers</a:t>
            </a:r>
          </a:p>
          <a:p>
            <a:pPr marL="171450" indent="-171450">
              <a:buFont typeface="Arial" panose="020B0604020202020204" pitchFamily="34" charset="0"/>
              <a:buChar char="•"/>
            </a:pPr>
            <a:r>
              <a:rPr lang="en-GB" sz="1200">
                <a:solidFill>
                  <a:schemeClr val="tx1">
                    <a:lumMod val="50000"/>
                    <a:lumOff val="50000"/>
                  </a:schemeClr>
                </a:solidFill>
              </a:rPr>
              <a:t>5 Accountants</a:t>
            </a:r>
          </a:p>
          <a:p>
            <a:pPr marL="171450" indent="-171450">
              <a:buFont typeface="Arial" panose="020B0604020202020204" pitchFamily="34" charset="0"/>
              <a:buChar char="•"/>
            </a:pPr>
            <a:r>
              <a:rPr lang="en-GB" sz="1200">
                <a:solidFill>
                  <a:schemeClr val="tx1">
                    <a:lumMod val="50000"/>
                    <a:lumOff val="50000"/>
                  </a:schemeClr>
                </a:solidFill>
              </a:rPr>
              <a:t>5 Human resources</a:t>
            </a:r>
          </a:p>
          <a:p>
            <a:pPr marL="171450" indent="-171450">
              <a:buFont typeface="Arial" panose="020B0604020202020204" pitchFamily="34" charset="0"/>
              <a:buChar char="•"/>
            </a:pPr>
            <a:r>
              <a:rPr lang="en-GB" sz="1200">
                <a:solidFill>
                  <a:schemeClr val="tx1">
                    <a:lumMod val="50000"/>
                    <a:lumOff val="50000"/>
                  </a:schemeClr>
                </a:solidFill>
              </a:rPr>
              <a:t>5 IT</a:t>
            </a:r>
          </a:p>
          <a:p>
            <a:pPr marL="171450" indent="-171450">
              <a:buFont typeface="Arial" panose="020B0604020202020204" pitchFamily="34" charset="0"/>
              <a:buChar char="•"/>
            </a:pPr>
            <a:endParaRPr lang="en-GB" sz="1200">
              <a:solidFill>
                <a:schemeClr val="tx1"/>
              </a:solidFill>
            </a:endParaRPr>
          </a:p>
        </p:txBody>
      </p:sp>
      <p:sp>
        <p:nvSpPr>
          <p:cNvPr id="26" name="Line Callout 1 25">
            <a:extLst>
              <a:ext uri="{FF2B5EF4-FFF2-40B4-BE49-F238E27FC236}">
                <a16:creationId xmlns:a16="http://schemas.microsoft.com/office/drawing/2014/main" id="{5B275CF7-2E49-80FC-73DF-92A42034769B}"/>
              </a:ext>
            </a:extLst>
          </p:cNvPr>
          <p:cNvSpPr/>
          <p:nvPr/>
        </p:nvSpPr>
        <p:spPr>
          <a:xfrm>
            <a:off x="6082554" y="1532090"/>
            <a:ext cx="1309093" cy="1355696"/>
          </a:xfrm>
          <a:prstGeom prst="borderCallout1">
            <a:avLst>
              <a:gd name="adj1" fmla="val 9323"/>
              <a:gd name="adj2" fmla="val 107533"/>
              <a:gd name="adj3" fmla="val 47771"/>
              <a:gd name="adj4" fmla="val 182854"/>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GB" sz="1200">
                <a:solidFill>
                  <a:schemeClr val="tx1"/>
                </a:solidFill>
              </a:rPr>
              <a:t>Sales branch</a:t>
            </a:r>
          </a:p>
          <a:p>
            <a:pPr marL="171450" indent="-171450">
              <a:buFont typeface="Arial" panose="020B0604020202020204" pitchFamily="34" charset="0"/>
              <a:buChar char="•"/>
            </a:pPr>
            <a:r>
              <a:rPr lang="en-GB" sz="1200">
                <a:solidFill>
                  <a:schemeClr val="tx1">
                    <a:lumMod val="50000"/>
                    <a:lumOff val="50000"/>
                  </a:schemeClr>
                </a:solidFill>
              </a:rPr>
              <a:t>Desktop apps</a:t>
            </a:r>
          </a:p>
          <a:p>
            <a:pPr marL="171450" indent="-171450">
              <a:buFont typeface="Arial" panose="020B0604020202020204" pitchFamily="34" charset="0"/>
              <a:buChar char="•"/>
            </a:pPr>
            <a:r>
              <a:rPr lang="en-GB" sz="1200">
                <a:solidFill>
                  <a:schemeClr val="tx1">
                    <a:lumMod val="50000"/>
                    <a:lumOff val="50000"/>
                  </a:schemeClr>
                </a:solidFill>
              </a:rPr>
              <a:t>5 Sales staff</a:t>
            </a:r>
          </a:p>
          <a:p>
            <a:pPr marL="171450" indent="-171450">
              <a:buFont typeface="Arial" panose="020B0604020202020204" pitchFamily="34" charset="0"/>
              <a:buChar char="•"/>
            </a:pPr>
            <a:r>
              <a:rPr lang="en-GB" sz="1200">
                <a:solidFill>
                  <a:schemeClr val="tx1">
                    <a:lumMod val="50000"/>
                    <a:lumOff val="50000"/>
                  </a:schemeClr>
                </a:solidFill>
              </a:rPr>
              <a:t>1 Accountant</a:t>
            </a:r>
          </a:p>
          <a:p>
            <a:pPr marL="171450" indent="-171450">
              <a:buFont typeface="Arial" panose="020B0604020202020204" pitchFamily="34" charset="0"/>
              <a:buChar char="•"/>
            </a:pPr>
            <a:r>
              <a:rPr lang="en-GB" sz="1200">
                <a:solidFill>
                  <a:schemeClr val="tx1">
                    <a:lumMod val="50000"/>
                    <a:lumOff val="50000"/>
                  </a:schemeClr>
                </a:solidFill>
              </a:rPr>
              <a:t>1 Human resources</a:t>
            </a:r>
          </a:p>
          <a:p>
            <a:pPr marL="171450" indent="-171450">
              <a:buFont typeface="Arial" panose="020B0604020202020204" pitchFamily="34" charset="0"/>
              <a:buChar char="•"/>
            </a:pPr>
            <a:r>
              <a:rPr lang="en-GB" sz="1200">
                <a:solidFill>
                  <a:schemeClr val="tx1">
                    <a:lumMod val="50000"/>
                    <a:lumOff val="50000"/>
                  </a:schemeClr>
                </a:solidFill>
              </a:rPr>
              <a:t>1 IT</a:t>
            </a:r>
          </a:p>
        </p:txBody>
      </p:sp>
      <p:sp>
        <p:nvSpPr>
          <p:cNvPr id="27" name="Line Callout 1 26">
            <a:extLst>
              <a:ext uri="{FF2B5EF4-FFF2-40B4-BE49-F238E27FC236}">
                <a16:creationId xmlns:a16="http://schemas.microsoft.com/office/drawing/2014/main" id="{59860540-53AD-D64D-FEAF-169393D9C19F}"/>
              </a:ext>
            </a:extLst>
          </p:cNvPr>
          <p:cNvSpPr/>
          <p:nvPr/>
        </p:nvSpPr>
        <p:spPr>
          <a:xfrm>
            <a:off x="10562689" y="2887786"/>
            <a:ext cx="1349432" cy="1387534"/>
          </a:xfrm>
          <a:prstGeom prst="borderCallout1">
            <a:avLst>
              <a:gd name="adj1" fmla="val 18749"/>
              <a:gd name="adj2" fmla="val -4310"/>
              <a:gd name="adj3" fmla="val 32350"/>
              <a:gd name="adj4" fmla="val -89443"/>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GB" sz="1200">
                <a:solidFill>
                  <a:schemeClr val="tx1"/>
                </a:solidFill>
              </a:rPr>
              <a:t>Research centre</a:t>
            </a:r>
          </a:p>
          <a:p>
            <a:pPr marL="171450" indent="-171450">
              <a:buFont typeface="Arial" panose="020B0604020202020204" pitchFamily="34" charset="0"/>
              <a:buChar char="•"/>
            </a:pPr>
            <a:r>
              <a:rPr lang="en-GB" sz="1200">
                <a:solidFill>
                  <a:schemeClr val="tx1">
                    <a:lumMod val="50000"/>
                    <a:lumOff val="50000"/>
                  </a:schemeClr>
                </a:solidFill>
              </a:rPr>
              <a:t>Desktop apps</a:t>
            </a:r>
          </a:p>
          <a:p>
            <a:pPr marL="171450" indent="-171450">
              <a:buFont typeface="Arial" panose="020B0604020202020204" pitchFamily="34" charset="0"/>
              <a:buChar char="•"/>
            </a:pPr>
            <a:r>
              <a:rPr lang="en-GB" sz="1200">
                <a:solidFill>
                  <a:schemeClr val="tx1">
                    <a:lumMod val="50000"/>
                    <a:lumOff val="50000"/>
                  </a:schemeClr>
                </a:solidFill>
              </a:rPr>
              <a:t>20 scientists</a:t>
            </a:r>
          </a:p>
          <a:p>
            <a:pPr marL="171450" indent="-171450">
              <a:buFont typeface="Arial" panose="020B0604020202020204" pitchFamily="34" charset="0"/>
              <a:buChar char="•"/>
            </a:pPr>
            <a:r>
              <a:rPr lang="en-GB" sz="1200">
                <a:solidFill>
                  <a:schemeClr val="tx1">
                    <a:lumMod val="50000"/>
                    <a:lumOff val="50000"/>
                  </a:schemeClr>
                </a:solidFill>
              </a:rPr>
              <a:t>3 Accountant</a:t>
            </a:r>
          </a:p>
          <a:p>
            <a:pPr marL="171450" indent="-171450">
              <a:buFont typeface="Arial" panose="020B0604020202020204" pitchFamily="34" charset="0"/>
              <a:buChar char="•"/>
            </a:pPr>
            <a:r>
              <a:rPr lang="en-GB" sz="1200">
                <a:solidFill>
                  <a:schemeClr val="tx1">
                    <a:lumMod val="50000"/>
                    <a:lumOff val="50000"/>
                  </a:schemeClr>
                </a:solidFill>
              </a:rPr>
              <a:t>2 Human resources</a:t>
            </a:r>
          </a:p>
          <a:p>
            <a:pPr marL="171450" indent="-171450">
              <a:buFont typeface="Arial" panose="020B0604020202020204" pitchFamily="34" charset="0"/>
              <a:buChar char="•"/>
            </a:pPr>
            <a:r>
              <a:rPr lang="en-GB" sz="1200">
                <a:solidFill>
                  <a:schemeClr val="tx1">
                    <a:lumMod val="50000"/>
                    <a:lumOff val="50000"/>
                  </a:schemeClr>
                </a:solidFill>
              </a:rPr>
              <a:t>5 IT</a:t>
            </a:r>
            <a:endParaRPr lang="en-GB" sz="1200">
              <a:solidFill>
                <a:schemeClr val="tx1"/>
              </a:solidFill>
            </a:endParaRPr>
          </a:p>
        </p:txBody>
      </p:sp>
      <p:sp>
        <p:nvSpPr>
          <p:cNvPr id="28" name="Line Callout 1 27">
            <a:extLst>
              <a:ext uri="{FF2B5EF4-FFF2-40B4-BE49-F238E27FC236}">
                <a16:creationId xmlns:a16="http://schemas.microsoft.com/office/drawing/2014/main" id="{8E1ECFB3-90D8-4D48-2067-8DB96192ADDA}"/>
              </a:ext>
            </a:extLst>
          </p:cNvPr>
          <p:cNvSpPr/>
          <p:nvPr/>
        </p:nvSpPr>
        <p:spPr>
          <a:xfrm>
            <a:off x="6655368" y="5176500"/>
            <a:ext cx="1450956" cy="1384645"/>
          </a:xfrm>
          <a:prstGeom prst="borderCallout1">
            <a:avLst>
              <a:gd name="adj1" fmla="val 27656"/>
              <a:gd name="adj2" fmla="val 103510"/>
              <a:gd name="adj3" fmla="val -21367"/>
              <a:gd name="adj4" fmla="val 186463"/>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GB" sz="1200">
                <a:solidFill>
                  <a:schemeClr val="tx1"/>
                </a:solidFill>
              </a:rPr>
              <a:t>IT data centre</a:t>
            </a:r>
          </a:p>
          <a:p>
            <a:pPr marL="171450" indent="-171450">
              <a:buFont typeface="Arial" panose="020B0604020202020204" pitchFamily="34" charset="0"/>
              <a:buChar char="•"/>
            </a:pPr>
            <a:r>
              <a:rPr lang="en-GB" sz="1200">
                <a:solidFill>
                  <a:schemeClr val="tx1">
                    <a:lumMod val="50000"/>
                    <a:lumOff val="50000"/>
                  </a:schemeClr>
                </a:solidFill>
              </a:rPr>
              <a:t>Desktop apps</a:t>
            </a:r>
          </a:p>
          <a:p>
            <a:pPr marL="171450" indent="-171450">
              <a:buFont typeface="Arial" panose="020B0604020202020204" pitchFamily="34" charset="0"/>
              <a:buChar char="•"/>
            </a:pPr>
            <a:r>
              <a:rPr lang="en-GB" sz="1200">
                <a:solidFill>
                  <a:schemeClr val="tx1">
                    <a:lumMod val="50000"/>
                    <a:lumOff val="50000"/>
                  </a:schemeClr>
                </a:solidFill>
              </a:rPr>
              <a:t>EPR</a:t>
            </a:r>
          </a:p>
          <a:p>
            <a:pPr marL="171450" indent="-171450">
              <a:buFont typeface="Arial" panose="020B0604020202020204" pitchFamily="34" charset="0"/>
              <a:buChar char="•"/>
            </a:pPr>
            <a:r>
              <a:rPr lang="en-GB" sz="1200">
                <a:solidFill>
                  <a:schemeClr val="tx1">
                    <a:lumMod val="50000"/>
                    <a:lumOff val="50000"/>
                  </a:schemeClr>
                </a:solidFill>
              </a:rPr>
              <a:t>5 IT</a:t>
            </a:r>
          </a:p>
          <a:p>
            <a:pPr marL="171450" indent="-171450">
              <a:buFont typeface="Arial" panose="020B0604020202020204" pitchFamily="34" charset="0"/>
              <a:buChar char="•"/>
            </a:pPr>
            <a:r>
              <a:rPr lang="en-GB" sz="1200">
                <a:solidFill>
                  <a:schemeClr val="tx1">
                    <a:lumMod val="50000"/>
                    <a:lumOff val="50000"/>
                  </a:schemeClr>
                </a:solidFill>
              </a:rPr>
              <a:t>1 Accountant</a:t>
            </a:r>
          </a:p>
          <a:p>
            <a:pPr marL="171450" indent="-171450">
              <a:buFont typeface="Arial" panose="020B0604020202020204" pitchFamily="34" charset="0"/>
              <a:buChar char="•"/>
            </a:pPr>
            <a:r>
              <a:rPr lang="en-GB" sz="1200">
                <a:solidFill>
                  <a:schemeClr val="tx1">
                    <a:lumMod val="50000"/>
                    <a:lumOff val="50000"/>
                  </a:schemeClr>
                </a:solidFill>
              </a:rPr>
              <a:t>1 Human resources</a:t>
            </a:r>
          </a:p>
        </p:txBody>
      </p:sp>
      <p:sp>
        <p:nvSpPr>
          <p:cNvPr id="29" name="Oval 28">
            <a:extLst>
              <a:ext uri="{FF2B5EF4-FFF2-40B4-BE49-F238E27FC236}">
                <a16:creationId xmlns:a16="http://schemas.microsoft.com/office/drawing/2014/main" id="{CBC0C558-A218-3224-B1B3-EBBF9D166003}"/>
              </a:ext>
            </a:extLst>
          </p:cNvPr>
          <p:cNvSpPr/>
          <p:nvPr/>
        </p:nvSpPr>
        <p:spPr>
          <a:xfrm>
            <a:off x="8946386" y="3025166"/>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8DC61854-3BB3-C404-B9B6-8B8EE8FAADAB}"/>
              </a:ext>
            </a:extLst>
          </p:cNvPr>
          <p:cNvSpPr/>
          <p:nvPr/>
        </p:nvSpPr>
        <p:spPr>
          <a:xfrm>
            <a:off x="9403586" y="4786949"/>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a:extLst>
              <a:ext uri="{FF2B5EF4-FFF2-40B4-BE49-F238E27FC236}">
                <a16:creationId xmlns:a16="http://schemas.microsoft.com/office/drawing/2014/main" id="{DC2BB213-6017-5283-8973-58E1C303C475}"/>
              </a:ext>
            </a:extLst>
          </p:cNvPr>
          <p:cNvSpPr/>
          <p:nvPr/>
        </p:nvSpPr>
        <p:spPr>
          <a:xfrm>
            <a:off x="8991013" y="2645057"/>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5" name="Straight Connector 34">
            <a:extLst>
              <a:ext uri="{FF2B5EF4-FFF2-40B4-BE49-F238E27FC236}">
                <a16:creationId xmlns:a16="http://schemas.microsoft.com/office/drawing/2014/main" id="{F7DD2D3F-9676-6875-99D8-92D49DCFC8D5}"/>
              </a:ext>
            </a:extLst>
          </p:cNvPr>
          <p:cNvCxnSpPr>
            <a:cxnSpLocks/>
          </p:cNvCxnSpPr>
          <p:nvPr/>
        </p:nvCxnSpPr>
        <p:spPr>
          <a:xfrm>
            <a:off x="7534580" y="1787684"/>
            <a:ext cx="1401087" cy="1237482"/>
          </a:xfrm>
          <a:prstGeom prst="line">
            <a:avLst/>
          </a:prstGeom>
          <a:noFill/>
          <a:ln w="6350"/>
        </p:spPr>
        <p:style>
          <a:lnRef idx="2">
            <a:schemeClr val="accent1">
              <a:shade val="15000"/>
            </a:schemeClr>
          </a:lnRef>
          <a:fillRef idx="1">
            <a:schemeClr val="accent1"/>
          </a:fillRef>
          <a:effectRef idx="0">
            <a:schemeClr val="accent1"/>
          </a:effectRef>
          <a:fontRef idx="minor">
            <a:schemeClr val="lt1"/>
          </a:fontRef>
        </p:style>
      </p:cxnSp>
      <p:cxnSp>
        <p:nvCxnSpPr>
          <p:cNvPr id="40" name="Straight Connector 39">
            <a:extLst>
              <a:ext uri="{FF2B5EF4-FFF2-40B4-BE49-F238E27FC236}">
                <a16:creationId xmlns:a16="http://schemas.microsoft.com/office/drawing/2014/main" id="{B4EB0053-D91F-3362-7797-DD5180FF7DC0}"/>
              </a:ext>
            </a:extLst>
          </p:cNvPr>
          <p:cNvCxnSpPr>
            <a:cxnSpLocks/>
          </p:cNvCxnSpPr>
          <p:nvPr/>
        </p:nvCxnSpPr>
        <p:spPr>
          <a:xfrm>
            <a:off x="7534580" y="1934548"/>
            <a:ext cx="2110951" cy="2905068"/>
          </a:xfrm>
          <a:prstGeom prst="line">
            <a:avLst/>
          </a:prstGeom>
          <a:noFill/>
          <a:ln w="6350"/>
        </p:spPr>
        <p:style>
          <a:lnRef idx="2">
            <a:schemeClr val="accent1">
              <a:shade val="15000"/>
            </a:schemeClr>
          </a:lnRef>
          <a:fillRef idx="1">
            <a:schemeClr val="accent1"/>
          </a:fillRef>
          <a:effectRef idx="0">
            <a:schemeClr val="accent1"/>
          </a:effectRef>
          <a:fontRef idx="minor">
            <a:schemeClr val="lt1"/>
          </a:fontRef>
        </p:style>
      </p:cxnSp>
      <p:sp>
        <p:nvSpPr>
          <p:cNvPr id="43" name="Oval 42">
            <a:extLst>
              <a:ext uri="{FF2B5EF4-FFF2-40B4-BE49-F238E27FC236}">
                <a16:creationId xmlns:a16="http://schemas.microsoft.com/office/drawing/2014/main" id="{6719C19C-6019-5033-5E1A-A87359D05042}"/>
              </a:ext>
            </a:extLst>
          </p:cNvPr>
          <p:cNvSpPr/>
          <p:nvPr/>
        </p:nvSpPr>
        <p:spPr>
          <a:xfrm>
            <a:off x="9228500" y="4610716"/>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4" name="Straight Connector 43">
            <a:extLst>
              <a:ext uri="{FF2B5EF4-FFF2-40B4-BE49-F238E27FC236}">
                <a16:creationId xmlns:a16="http://schemas.microsoft.com/office/drawing/2014/main" id="{A6ED139D-22D6-B788-EF8C-1615DC45D0C5}"/>
              </a:ext>
            </a:extLst>
          </p:cNvPr>
          <p:cNvCxnSpPr>
            <a:cxnSpLocks/>
          </p:cNvCxnSpPr>
          <p:nvPr/>
        </p:nvCxnSpPr>
        <p:spPr>
          <a:xfrm>
            <a:off x="7523861" y="3656078"/>
            <a:ext cx="1686047" cy="954638"/>
          </a:xfrm>
          <a:prstGeom prst="line">
            <a:avLst/>
          </a:prstGeom>
          <a:noFill/>
          <a:ln w="6350"/>
        </p:spPr>
        <p:style>
          <a:lnRef idx="2">
            <a:schemeClr val="accent1">
              <a:shade val="15000"/>
            </a:schemeClr>
          </a:lnRef>
          <a:fillRef idx="1">
            <a:schemeClr val="accent1"/>
          </a:fillRef>
          <a:effectRef idx="0">
            <a:schemeClr val="accent1"/>
          </a:effectRef>
          <a:fontRef idx="minor">
            <a:schemeClr val="lt1"/>
          </a:fontRef>
        </p:style>
      </p:cxnSp>
      <p:cxnSp>
        <p:nvCxnSpPr>
          <p:cNvPr id="47" name="Straight Connector 46">
            <a:extLst>
              <a:ext uri="{FF2B5EF4-FFF2-40B4-BE49-F238E27FC236}">
                <a16:creationId xmlns:a16="http://schemas.microsoft.com/office/drawing/2014/main" id="{9FE4940A-9219-E9BF-8F03-C57F4E2E890A}"/>
              </a:ext>
            </a:extLst>
          </p:cNvPr>
          <p:cNvCxnSpPr>
            <a:cxnSpLocks/>
          </p:cNvCxnSpPr>
          <p:nvPr/>
        </p:nvCxnSpPr>
        <p:spPr>
          <a:xfrm>
            <a:off x="7606212" y="2136352"/>
            <a:ext cx="1287506" cy="2474364"/>
          </a:xfrm>
          <a:prstGeom prst="line">
            <a:avLst/>
          </a:prstGeom>
          <a:noFill/>
          <a:ln w="6350"/>
        </p:spPr>
        <p:style>
          <a:lnRef idx="2">
            <a:schemeClr val="accent1">
              <a:shade val="15000"/>
            </a:schemeClr>
          </a:lnRef>
          <a:fillRef idx="1">
            <a:schemeClr val="accent1"/>
          </a:fillRef>
          <a:effectRef idx="0">
            <a:schemeClr val="accent1"/>
          </a:effectRef>
          <a:fontRef idx="minor">
            <a:schemeClr val="lt1"/>
          </a:fontRef>
        </p:style>
      </p:cxnSp>
      <p:sp>
        <p:nvSpPr>
          <p:cNvPr id="50" name="Line Callout 1 49">
            <a:extLst>
              <a:ext uri="{FF2B5EF4-FFF2-40B4-BE49-F238E27FC236}">
                <a16:creationId xmlns:a16="http://schemas.microsoft.com/office/drawing/2014/main" id="{D36CE3BC-1A44-CF21-4BD9-663213279400}"/>
              </a:ext>
            </a:extLst>
          </p:cNvPr>
          <p:cNvSpPr/>
          <p:nvPr/>
        </p:nvSpPr>
        <p:spPr>
          <a:xfrm>
            <a:off x="10045656" y="1257523"/>
            <a:ext cx="1349432" cy="1387534"/>
          </a:xfrm>
          <a:prstGeom prst="borderCallout1">
            <a:avLst>
              <a:gd name="adj1" fmla="val 18749"/>
              <a:gd name="adj2" fmla="val -4310"/>
              <a:gd name="adj3" fmla="val 96583"/>
              <a:gd name="adj4" fmla="val -69715"/>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GB" sz="1200">
                <a:solidFill>
                  <a:schemeClr val="tx1"/>
                </a:solidFill>
              </a:rPr>
              <a:t>Warehouse</a:t>
            </a:r>
          </a:p>
          <a:p>
            <a:pPr marL="171450" indent="-171450">
              <a:buFont typeface="Arial" panose="020B0604020202020204" pitchFamily="34" charset="0"/>
              <a:buChar char="•"/>
            </a:pPr>
            <a:r>
              <a:rPr lang="en-GB" sz="1200">
                <a:solidFill>
                  <a:schemeClr val="tx1">
                    <a:lumMod val="50000"/>
                    <a:lumOff val="50000"/>
                  </a:schemeClr>
                </a:solidFill>
              </a:rPr>
              <a:t>Desktop apps</a:t>
            </a:r>
          </a:p>
          <a:p>
            <a:pPr marL="171450" indent="-171450">
              <a:buFont typeface="Arial" panose="020B0604020202020204" pitchFamily="34" charset="0"/>
              <a:buChar char="•"/>
            </a:pPr>
            <a:r>
              <a:rPr lang="en-GB" sz="1200">
                <a:solidFill>
                  <a:schemeClr val="tx1">
                    <a:lumMod val="50000"/>
                    <a:lumOff val="50000"/>
                  </a:schemeClr>
                </a:solidFill>
              </a:rPr>
              <a:t>5 operators</a:t>
            </a:r>
          </a:p>
          <a:p>
            <a:pPr marL="171450" indent="-171450">
              <a:buFont typeface="Arial" panose="020B0604020202020204" pitchFamily="34" charset="0"/>
              <a:buChar char="•"/>
            </a:pPr>
            <a:r>
              <a:rPr lang="en-GB" sz="1200">
                <a:solidFill>
                  <a:schemeClr val="tx1">
                    <a:lumMod val="50000"/>
                    <a:lumOff val="50000"/>
                  </a:schemeClr>
                </a:solidFill>
              </a:rPr>
              <a:t>1 IT</a:t>
            </a:r>
          </a:p>
          <a:p>
            <a:pPr marL="171450" indent="-171450">
              <a:buFont typeface="Arial" panose="020B0604020202020204" pitchFamily="34" charset="0"/>
              <a:buChar char="•"/>
            </a:pPr>
            <a:r>
              <a:rPr lang="en-GB" sz="1200">
                <a:solidFill>
                  <a:schemeClr val="tx1">
                    <a:lumMod val="50000"/>
                    <a:lumOff val="50000"/>
                  </a:schemeClr>
                </a:solidFill>
              </a:rPr>
              <a:t>1 Finance</a:t>
            </a:r>
          </a:p>
          <a:p>
            <a:pPr marL="171450" indent="-171450">
              <a:buFont typeface="Arial" panose="020B0604020202020204" pitchFamily="34" charset="0"/>
              <a:buChar char="•"/>
            </a:pPr>
            <a:r>
              <a:rPr lang="en-GB" sz="1200">
                <a:solidFill>
                  <a:schemeClr val="tx1">
                    <a:lumMod val="50000"/>
                    <a:lumOff val="50000"/>
                  </a:schemeClr>
                </a:solidFill>
              </a:rPr>
              <a:t>1 HR</a:t>
            </a:r>
            <a:endParaRPr lang="en-GB" sz="1200">
              <a:solidFill>
                <a:schemeClr val="tx1"/>
              </a:solidFill>
            </a:endParaRPr>
          </a:p>
        </p:txBody>
      </p:sp>
      <p:sp>
        <p:nvSpPr>
          <p:cNvPr id="3" name="Rounded Rectangle 2">
            <a:extLst>
              <a:ext uri="{FF2B5EF4-FFF2-40B4-BE49-F238E27FC236}">
                <a16:creationId xmlns:a16="http://schemas.microsoft.com/office/drawing/2014/main" id="{1B69B1C7-15FB-7BBB-85BB-3D1DD6F3971B}"/>
              </a:ext>
            </a:extLst>
          </p:cNvPr>
          <p:cNvSpPr/>
          <p:nvPr/>
        </p:nvSpPr>
        <p:spPr>
          <a:xfrm>
            <a:off x="11135659" y="300940"/>
            <a:ext cx="773874" cy="520861"/>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t>Aligned</a:t>
            </a:r>
          </a:p>
        </p:txBody>
      </p:sp>
    </p:spTree>
    <p:extLst>
      <p:ext uri="{BB962C8B-B14F-4D97-AF65-F5344CB8AC3E}">
        <p14:creationId xmlns:p14="http://schemas.microsoft.com/office/powerpoint/2010/main" val="3841045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92A177-FBCD-672F-C9E5-16DBC11A50FC}"/>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28035946-E103-127E-540C-B7E1A417A63E}"/>
              </a:ext>
            </a:extLst>
          </p:cNvPr>
          <p:cNvSpPr/>
          <p:nvPr/>
        </p:nvSpPr>
        <p:spPr>
          <a:xfrm>
            <a:off x="7753848" y="2885312"/>
            <a:ext cx="2099193" cy="3653399"/>
          </a:xfrm>
          <a:prstGeom prst="rect">
            <a:avLst/>
          </a:prstGeom>
          <a:solidFill>
            <a:srgbClr val="FFFFFF"/>
          </a:solidFill>
          <a:ln>
            <a:solidFill>
              <a:srgbClr val="767676"/>
            </a:solidFill>
          </a:ln>
        </p:spPr>
        <p:txBody>
          <a:bodyPr vert="horz" lIns="91440" tIns="45720" rIns="91440" bIns="45720" rtlCol="0" anchor="t">
            <a:normAutofit/>
          </a:bodyPr>
          <a:lstStyle/>
          <a:p>
            <a:pPr marL="11113" algn="ctr">
              <a:lnSpc>
                <a:spcPct val="90000"/>
              </a:lnSpc>
              <a:spcBef>
                <a:spcPct val="0"/>
              </a:spcBef>
            </a:pPr>
            <a:r>
              <a:rPr lang="en-GB" sz="1200">
                <a:latin typeface="EB Garamond Medium" pitchFamily="2" charset="0"/>
                <a:ea typeface="EB Garamond Medium" pitchFamily="2" charset="0"/>
                <a:cs typeface="EB Garamond Medium" pitchFamily="2" charset="0"/>
              </a:rPr>
              <a:t>Business Units</a:t>
            </a:r>
          </a:p>
        </p:txBody>
      </p:sp>
      <p:sp>
        <p:nvSpPr>
          <p:cNvPr id="4" name="Rectangle 3">
            <a:extLst>
              <a:ext uri="{FF2B5EF4-FFF2-40B4-BE49-F238E27FC236}">
                <a16:creationId xmlns:a16="http://schemas.microsoft.com/office/drawing/2014/main" id="{7A572C18-5333-60A8-4979-E14D9D414935}"/>
              </a:ext>
            </a:extLst>
          </p:cNvPr>
          <p:cNvSpPr/>
          <p:nvPr/>
        </p:nvSpPr>
        <p:spPr>
          <a:xfrm>
            <a:off x="7601448" y="2732912"/>
            <a:ext cx="2099193" cy="3653399"/>
          </a:xfrm>
          <a:prstGeom prst="rect">
            <a:avLst/>
          </a:prstGeom>
          <a:solidFill>
            <a:srgbClr val="FFFFFF"/>
          </a:solidFill>
          <a:ln>
            <a:solidFill>
              <a:srgbClr val="767676"/>
            </a:solidFill>
          </a:ln>
        </p:spPr>
        <p:txBody>
          <a:bodyPr vert="horz" lIns="91440" tIns="45720" rIns="91440" bIns="45720" rtlCol="0" anchor="t">
            <a:normAutofit/>
          </a:bodyPr>
          <a:lstStyle/>
          <a:p>
            <a:pPr marL="11113" algn="ctr">
              <a:lnSpc>
                <a:spcPct val="90000"/>
              </a:lnSpc>
              <a:spcBef>
                <a:spcPct val="0"/>
              </a:spcBef>
            </a:pPr>
            <a:r>
              <a:rPr lang="en-GB" sz="1200">
                <a:latin typeface="EB Garamond Medium" pitchFamily="2" charset="0"/>
                <a:ea typeface="EB Garamond Medium" pitchFamily="2" charset="0"/>
                <a:cs typeface="EB Garamond Medium" pitchFamily="2" charset="0"/>
              </a:rPr>
              <a:t>Business Units</a:t>
            </a:r>
          </a:p>
        </p:txBody>
      </p:sp>
      <p:sp>
        <p:nvSpPr>
          <p:cNvPr id="3" name="Rectangle 2">
            <a:extLst>
              <a:ext uri="{FF2B5EF4-FFF2-40B4-BE49-F238E27FC236}">
                <a16:creationId xmlns:a16="http://schemas.microsoft.com/office/drawing/2014/main" id="{B4369E6D-1961-E68B-688A-803701E3DD28}"/>
              </a:ext>
            </a:extLst>
          </p:cNvPr>
          <p:cNvSpPr/>
          <p:nvPr/>
        </p:nvSpPr>
        <p:spPr>
          <a:xfrm>
            <a:off x="7449048" y="2580512"/>
            <a:ext cx="2099193" cy="3653399"/>
          </a:xfrm>
          <a:prstGeom prst="rect">
            <a:avLst/>
          </a:prstGeom>
          <a:solidFill>
            <a:srgbClr val="FFFFFF"/>
          </a:solidFill>
          <a:ln>
            <a:solidFill>
              <a:srgbClr val="767676"/>
            </a:solidFill>
          </a:ln>
        </p:spPr>
        <p:txBody>
          <a:bodyPr vert="horz" lIns="91440" tIns="45720" rIns="91440" bIns="45720" rtlCol="0" anchor="t">
            <a:normAutofit/>
          </a:bodyPr>
          <a:lstStyle/>
          <a:p>
            <a:pPr marL="11113" algn="ctr">
              <a:lnSpc>
                <a:spcPct val="90000"/>
              </a:lnSpc>
              <a:spcBef>
                <a:spcPct val="0"/>
              </a:spcBef>
            </a:pPr>
            <a:r>
              <a:rPr lang="en-GB" sz="1200">
                <a:latin typeface="EB Garamond Medium" pitchFamily="2" charset="0"/>
                <a:ea typeface="EB Garamond Medium" pitchFamily="2" charset="0"/>
                <a:cs typeface="EB Garamond Medium" pitchFamily="2" charset="0"/>
              </a:rPr>
              <a:t>Business Units</a:t>
            </a:r>
          </a:p>
        </p:txBody>
      </p:sp>
      <p:sp>
        <p:nvSpPr>
          <p:cNvPr id="34" name="Rectangle 33">
            <a:extLst>
              <a:ext uri="{FF2B5EF4-FFF2-40B4-BE49-F238E27FC236}">
                <a16:creationId xmlns:a16="http://schemas.microsoft.com/office/drawing/2014/main" id="{BD72C330-37CB-C63A-A394-08BD894626EC}"/>
              </a:ext>
            </a:extLst>
          </p:cNvPr>
          <p:cNvSpPr/>
          <p:nvPr/>
        </p:nvSpPr>
        <p:spPr>
          <a:xfrm>
            <a:off x="7296648" y="2428112"/>
            <a:ext cx="2099193" cy="3653399"/>
          </a:xfrm>
          <a:prstGeom prst="rect">
            <a:avLst/>
          </a:prstGeom>
          <a:solidFill>
            <a:srgbClr val="FFFFFF"/>
          </a:solidFill>
          <a:ln>
            <a:solidFill>
              <a:srgbClr val="767676"/>
            </a:solidFill>
          </a:ln>
        </p:spPr>
        <p:txBody>
          <a:bodyPr vert="horz" lIns="91440" tIns="45720" rIns="91440" bIns="45720" rtlCol="0" anchor="t">
            <a:normAutofit/>
          </a:bodyPr>
          <a:lstStyle/>
          <a:p>
            <a:pPr marL="11113" algn="ctr">
              <a:lnSpc>
                <a:spcPct val="90000"/>
              </a:lnSpc>
              <a:spcBef>
                <a:spcPct val="0"/>
              </a:spcBef>
            </a:pPr>
            <a:r>
              <a:rPr lang="en-GB" sz="1200">
                <a:latin typeface="EB Garamond Medium" pitchFamily="2" charset="0"/>
                <a:ea typeface="EB Garamond Medium" pitchFamily="2" charset="0"/>
                <a:cs typeface="EB Garamond Medium" pitchFamily="2" charset="0"/>
              </a:rPr>
              <a:t>Business Units</a:t>
            </a:r>
          </a:p>
        </p:txBody>
      </p:sp>
      <p:sp>
        <p:nvSpPr>
          <p:cNvPr id="24" name="Rectangle 23">
            <a:extLst>
              <a:ext uri="{FF2B5EF4-FFF2-40B4-BE49-F238E27FC236}">
                <a16:creationId xmlns:a16="http://schemas.microsoft.com/office/drawing/2014/main" id="{03AED21C-F90A-8108-F2DB-3458E48C24E3}"/>
              </a:ext>
            </a:extLst>
          </p:cNvPr>
          <p:cNvSpPr/>
          <p:nvPr/>
        </p:nvSpPr>
        <p:spPr>
          <a:xfrm>
            <a:off x="2875573" y="1376087"/>
            <a:ext cx="2614130" cy="5201185"/>
          </a:xfrm>
          <a:prstGeom prst="rect">
            <a:avLst/>
          </a:prstGeom>
          <a:noFill/>
          <a:ln>
            <a:solidFill>
              <a:srgbClr val="767676"/>
            </a:solidFill>
          </a:ln>
        </p:spPr>
        <p:txBody>
          <a:bodyPr vert="horz" lIns="91440" tIns="45720" rIns="91440" bIns="45720" rtlCol="0" anchor="t">
            <a:normAutofit/>
          </a:bodyPr>
          <a:lstStyle/>
          <a:p>
            <a:pPr marL="11113">
              <a:lnSpc>
                <a:spcPct val="90000"/>
              </a:lnSpc>
              <a:spcBef>
                <a:spcPct val="0"/>
              </a:spcBef>
            </a:pPr>
            <a:r>
              <a:rPr lang="en-GB" sz="1200">
                <a:latin typeface="EB Garamond Medium" pitchFamily="2" charset="0"/>
                <a:ea typeface="EB Garamond Medium" pitchFamily="2" charset="0"/>
                <a:cs typeface="EB Garamond Medium" pitchFamily="2" charset="0"/>
              </a:rPr>
              <a:t>Cross functional Business Services</a:t>
            </a:r>
          </a:p>
        </p:txBody>
      </p:sp>
      <p:sp>
        <p:nvSpPr>
          <p:cNvPr id="39" name="Rectangle 38">
            <a:extLst>
              <a:ext uri="{FF2B5EF4-FFF2-40B4-BE49-F238E27FC236}">
                <a16:creationId xmlns:a16="http://schemas.microsoft.com/office/drawing/2014/main" id="{70C8F036-6D55-B24F-225B-7BF3107F464D}"/>
              </a:ext>
            </a:extLst>
          </p:cNvPr>
          <p:cNvSpPr/>
          <p:nvPr/>
        </p:nvSpPr>
        <p:spPr>
          <a:xfrm>
            <a:off x="7532465" y="3490028"/>
            <a:ext cx="1697006" cy="682412"/>
          </a:xfrm>
          <a:prstGeom prst="rect">
            <a:avLst/>
          </a:prstGeom>
          <a:solidFill>
            <a:srgbClr val="D8D8D8"/>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GB" sz="1200">
                <a:solidFill>
                  <a:schemeClr val="tx1"/>
                </a:solidFill>
                <a:latin typeface="EB Garamond Medium" pitchFamily="2" charset="0"/>
                <a:ea typeface="EB Garamond Medium" pitchFamily="2" charset="0"/>
                <a:cs typeface="EB Garamond Medium" pitchFamily="2" charset="0"/>
              </a:rPr>
              <a:t>Leadership</a:t>
            </a:r>
          </a:p>
        </p:txBody>
      </p:sp>
      <p:sp>
        <p:nvSpPr>
          <p:cNvPr id="28" name="Rectangle 27">
            <a:extLst>
              <a:ext uri="{FF2B5EF4-FFF2-40B4-BE49-F238E27FC236}">
                <a16:creationId xmlns:a16="http://schemas.microsoft.com/office/drawing/2014/main" id="{5BF67168-442B-2CC0-B334-F2B0D38C3644}"/>
              </a:ext>
            </a:extLst>
          </p:cNvPr>
          <p:cNvSpPr/>
          <p:nvPr/>
        </p:nvSpPr>
        <p:spPr>
          <a:xfrm>
            <a:off x="7532465" y="4244866"/>
            <a:ext cx="1697006" cy="1608879"/>
          </a:xfrm>
          <a:prstGeom prst="rect">
            <a:avLst/>
          </a:prstGeom>
          <a:solidFill>
            <a:srgbClr val="D8D8D8"/>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GB" sz="1200">
                <a:solidFill>
                  <a:schemeClr val="tx1"/>
                </a:solidFill>
                <a:latin typeface="EB Garamond Medium" pitchFamily="2" charset="0"/>
                <a:ea typeface="EB Garamond Medium" pitchFamily="2" charset="0"/>
                <a:cs typeface="EB Garamond Medium" pitchFamily="2" charset="0"/>
              </a:rPr>
              <a:t>Operations</a:t>
            </a:r>
          </a:p>
        </p:txBody>
      </p:sp>
      <p:sp>
        <p:nvSpPr>
          <p:cNvPr id="40" name="Rectangle 39">
            <a:extLst>
              <a:ext uri="{FF2B5EF4-FFF2-40B4-BE49-F238E27FC236}">
                <a16:creationId xmlns:a16="http://schemas.microsoft.com/office/drawing/2014/main" id="{748C8AED-748F-8C6D-2CF7-37C4A2BF09E7}"/>
              </a:ext>
            </a:extLst>
          </p:cNvPr>
          <p:cNvSpPr/>
          <p:nvPr/>
        </p:nvSpPr>
        <p:spPr>
          <a:xfrm>
            <a:off x="3070929" y="5111215"/>
            <a:ext cx="2217414" cy="1238291"/>
          </a:xfrm>
          <a:prstGeom prst="rect">
            <a:avLst/>
          </a:prstGeom>
          <a:solidFill>
            <a:srgbClr val="D8D8D8"/>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GB" sz="1200">
                <a:solidFill>
                  <a:schemeClr val="tx1"/>
                </a:solidFill>
                <a:latin typeface="EB Garamond Medium" pitchFamily="2" charset="0"/>
                <a:ea typeface="EB Garamond Medium" pitchFamily="2" charset="0"/>
                <a:cs typeface="EB Garamond Medium" pitchFamily="2" charset="0"/>
              </a:rPr>
              <a:t>Finance</a:t>
            </a:r>
          </a:p>
        </p:txBody>
      </p:sp>
      <p:sp>
        <p:nvSpPr>
          <p:cNvPr id="148" name="Content Placeholder 147">
            <a:extLst>
              <a:ext uri="{FF2B5EF4-FFF2-40B4-BE49-F238E27FC236}">
                <a16:creationId xmlns:a16="http://schemas.microsoft.com/office/drawing/2014/main" id="{3D95458A-3C56-163B-5137-A668E16F021B}"/>
              </a:ext>
            </a:extLst>
          </p:cNvPr>
          <p:cNvSpPr>
            <a:spLocks noGrp="1"/>
          </p:cNvSpPr>
          <p:nvPr>
            <p:ph idx="1"/>
          </p:nvPr>
        </p:nvSpPr>
        <p:spPr>
          <a:xfrm>
            <a:off x="484094" y="1438835"/>
            <a:ext cx="2159666" cy="4548308"/>
          </a:xfrm>
        </p:spPr>
        <p:txBody>
          <a:bodyPr/>
          <a:lstStyle/>
          <a:p>
            <a:pPr marL="0" indent="0">
              <a:buNone/>
            </a:pPr>
            <a:r>
              <a:rPr lang="en-GB" sz="1400"/>
              <a:t>Even with a simplified organisation model, when considering business as usual interactions, service reporting and issues and escalations, interactions start to get complex.</a:t>
            </a:r>
          </a:p>
        </p:txBody>
      </p:sp>
      <p:sp>
        <p:nvSpPr>
          <p:cNvPr id="14" name="Title 13">
            <a:extLst>
              <a:ext uri="{FF2B5EF4-FFF2-40B4-BE49-F238E27FC236}">
                <a16:creationId xmlns:a16="http://schemas.microsoft.com/office/drawing/2014/main" id="{179A79FF-50E7-36C2-E3C0-8BF4508F277C}"/>
              </a:ext>
            </a:extLst>
          </p:cNvPr>
          <p:cNvSpPr>
            <a:spLocks noGrp="1"/>
          </p:cNvSpPr>
          <p:nvPr>
            <p:ph type="title"/>
          </p:nvPr>
        </p:nvSpPr>
        <p:spPr>
          <a:prstGeom prst="rect">
            <a:avLst/>
          </a:prstGeom>
        </p:spPr>
        <p:txBody>
          <a:bodyPr>
            <a:normAutofit fontScale="90000"/>
          </a:bodyPr>
          <a:lstStyle/>
          <a:p>
            <a:r>
              <a:rPr lang="en-GB"/>
              <a:t>Service delivery management</a:t>
            </a:r>
            <a:br>
              <a:rPr lang="en-GB"/>
            </a:br>
            <a:r>
              <a:rPr lang="en-GB" sz="2000"/>
              <a:t>Managing interactions and escalations</a:t>
            </a:r>
          </a:p>
        </p:txBody>
      </p:sp>
      <p:sp>
        <p:nvSpPr>
          <p:cNvPr id="16" name="Rectangle 15">
            <a:extLst>
              <a:ext uri="{FF2B5EF4-FFF2-40B4-BE49-F238E27FC236}">
                <a16:creationId xmlns:a16="http://schemas.microsoft.com/office/drawing/2014/main" id="{1E4C312F-1F46-790A-FABF-E137D2F0CEF2}"/>
              </a:ext>
            </a:extLst>
          </p:cNvPr>
          <p:cNvSpPr/>
          <p:nvPr/>
        </p:nvSpPr>
        <p:spPr>
          <a:xfrm>
            <a:off x="370389" y="243068"/>
            <a:ext cx="636608" cy="636608"/>
          </a:xfrm>
          <a:prstGeom prst="rect">
            <a:avLst/>
          </a:prstGeom>
          <a:solidFill>
            <a:srgbClr val="EB0A1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28">
            <a:extLst>
              <a:ext uri="{FF2B5EF4-FFF2-40B4-BE49-F238E27FC236}">
                <a16:creationId xmlns:a16="http://schemas.microsoft.com/office/drawing/2014/main" id="{2DBF1F9A-9DB8-1F5C-B78E-C52581041ED6}"/>
              </a:ext>
            </a:extLst>
          </p:cNvPr>
          <p:cNvSpPr/>
          <p:nvPr/>
        </p:nvSpPr>
        <p:spPr>
          <a:xfrm>
            <a:off x="7643073" y="3737999"/>
            <a:ext cx="1440000" cy="360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solidFill>
                  <a:schemeClr val="tx1"/>
                </a:solidFill>
                <a:latin typeface="EB Garamond Medium" pitchFamily="2" charset="0"/>
                <a:ea typeface="EB Garamond Medium" pitchFamily="2" charset="0"/>
                <a:cs typeface="EB Garamond Medium" pitchFamily="2" charset="0"/>
              </a:rPr>
              <a:t>Senior managers</a:t>
            </a:r>
          </a:p>
        </p:txBody>
      </p:sp>
      <p:sp>
        <p:nvSpPr>
          <p:cNvPr id="38" name="Rectangle 37">
            <a:extLst>
              <a:ext uri="{FF2B5EF4-FFF2-40B4-BE49-F238E27FC236}">
                <a16:creationId xmlns:a16="http://schemas.microsoft.com/office/drawing/2014/main" id="{30550D14-0058-1649-F221-B3CDA544964C}"/>
              </a:ext>
            </a:extLst>
          </p:cNvPr>
          <p:cNvSpPr/>
          <p:nvPr/>
        </p:nvSpPr>
        <p:spPr>
          <a:xfrm>
            <a:off x="7636664" y="4569556"/>
            <a:ext cx="1440000" cy="360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solidFill>
                  <a:schemeClr val="tx1"/>
                </a:solidFill>
                <a:latin typeface="EB Garamond Medium" pitchFamily="2" charset="0"/>
                <a:ea typeface="EB Garamond Medium" pitchFamily="2" charset="0"/>
                <a:cs typeface="EB Garamond Medium" pitchFamily="2" charset="0"/>
              </a:rPr>
              <a:t>Manager</a:t>
            </a:r>
          </a:p>
        </p:txBody>
      </p:sp>
      <p:sp>
        <p:nvSpPr>
          <p:cNvPr id="41" name="Rectangle 40">
            <a:extLst>
              <a:ext uri="{FF2B5EF4-FFF2-40B4-BE49-F238E27FC236}">
                <a16:creationId xmlns:a16="http://schemas.microsoft.com/office/drawing/2014/main" id="{3A2CDBFC-D915-5430-ACD2-2E63CB904D53}"/>
              </a:ext>
            </a:extLst>
          </p:cNvPr>
          <p:cNvSpPr/>
          <p:nvPr/>
        </p:nvSpPr>
        <p:spPr>
          <a:xfrm>
            <a:off x="7643073" y="5403100"/>
            <a:ext cx="1440000" cy="360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solidFill>
                  <a:schemeClr val="tx1"/>
                </a:solidFill>
                <a:latin typeface="EB Garamond Medium" pitchFamily="2" charset="0"/>
                <a:ea typeface="EB Garamond Medium" pitchFamily="2" charset="0"/>
                <a:cs typeface="EB Garamond Medium" pitchFamily="2" charset="0"/>
              </a:rPr>
              <a:t>Business operations</a:t>
            </a:r>
          </a:p>
        </p:txBody>
      </p:sp>
      <p:sp>
        <p:nvSpPr>
          <p:cNvPr id="50" name="Rectangle 49">
            <a:extLst>
              <a:ext uri="{FF2B5EF4-FFF2-40B4-BE49-F238E27FC236}">
                <a16:creationId xmlns:a16="http://schemas.microsoft.com/office/drawing/2014/main" id="{C746D83D-C780-16D7-75AB-9F6C6A4B3E75}"/>
              </a:ext>
            </a:extLst>
          </p:cNvPr>
          <p:cNvSpPr/>
          <p:nvPr/>
        </p:nvSpPr>
        <p:spPr>
          <a:xfrm>
            <a:off x="3463321" y="5900354"/>
            <a:ext cx="1440000" cy="360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solidFill>
                  <a:schemeClr val="tx1"/>
                </a:solidFill>
                <a:latin typeface="EB Garamond Medium" pitchFamily="2" charset="0"/>
                <a:ea typeface="EB Garamond Medium" pitchFamily="2" charset="0"/>
                <a:cs typeface="EB Garamond Medium" pitchFamily="2" charset="0"/>
              </a:rPr>
              <a:t>Finance operations</a:t>
            </a:r>
          </a:p>
        </p:txBody>
      </p:sp>
      <p:sp>
        <p:nvSpPr>
          <p:cNvPr id="58" name="TextBox 57">
            <a:extLst>
              <a:ext uri="{FF2B5EF4-FFF2-40B4-BE49-F238E27FC236}">
                <a16:creationId xmlns:a16="http://schemas.microsoft.com/office/drawing/2014/main" id="{71F80695-00D6-1BAD-AE28-1BD42C8289CC}"/>
              </a:ext>
            </a:extLst>
          </p:cNvPr>
          <p:cNvSpPr txBox="1"/>
          <p:nvPr/>
        </p:nvSpPr>
        <p:spPr>
          <a:xfrm>
            <a:off x="10141870" y="2180402"/>
            <a:ext cx="1547765" cy="400110"/>
          </a:xfrm>
          <a:prstGeom prst="rect">
            <a:avLst/>
          </a:prstGeom>
          <a:noFill/>
        </p:spPr>
        <p:txBody>
          <a:bodyPr wrap="square" rtlCol="0">
            <a:spAutoFit/>
          </a:bodyPr>
          <a:lstStyle/>
          <a:p>
            <a:r>
              <a:rPr lang="en-GB" sz="1000"/>
              <a:t>Business as usual service interactions</a:t>
            </a:r>
          </a:p>
        </p:txBody>
      </p:sp>
      <p:cxnSp>
        <p:nvCxnSpPr>
          <p:cNvPr id="25" name="Straight Arrow Connector 24">
            <a:extLst>
              <a:ext uri="{FF2B5EF4-FFF2-40B4-BE49-F238E27FC236}">
                <a16:creationId xmlns:a16="http://schemas.microsoft.com/office/drawing/2014/main" id="{CC0B985C-3857-95A4-ECB1-73C596D241DA}"/>
              </a:ext>
            </a:extLst>
          </p:cNvPr>
          <p:cNvCxnSpPr>
            <a:cxnSpLocks/>
          </p:cNvCxnSpPr>
          <p:nvPr/>
        </p:nvCxnSpPr>
        <p:spPr>
          <a:xfrm>
            <a:off x="10141871" y="2196553"/>
            <a:ext cx="1301170"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608BEC69-642F-4CA9-A898-AF50D3486F5B}"/>
              </a:ext>
            </a:extLst>
          </p:cNvPr>
          <p:cNvSpPr txBox="1"/>
          <p:nvPr/>
        </p:nvSpPr>
        <p:spPr>
          <a:xfrm>
            <a:off x="10141870" y="2848524"/>
            <a:ext cx="1547765" cy="246221"/>
          </a:xfrm>
          <a:prstGeom prst="rect">
            <a:avLst/>
          </a:prstGeom>
          <a:noFill/>
        </p:spPr>
        <p:txBody>
          <a:bodyPr wrap="square" rtlCol="0">
            <a:spAutoFit/>
          </a:bodyPr>
          <a:lstStyle/>
          <a:p>
            <a:r>
              <a:rPr lang="en-GB" sz="1000"/>
              <a:t>Service reporting</a:t>
            </a:r>
          </a:p>
        </p:txBody>
      </p:sp>
      <p:cxnSp>
        <p:nvCxnSpPr>
          <p:cNvPr id="30" name="Straight Arrow Connector 29">
            <a:extLst>
              <a:ext uri="{FF2B5EF4-FFF2-40B4-BE49-F238E27FC236}">
                <a16:creationId xmlns:a16="http://schemas.microsoft.com/office/drawing/2014/main" id="{B6140764-8546-C4D8-F327-AC537A310E9F}"/>
              </a:ext>
            </a:extLst>
          </p:cNvPr>
          <p:cNvCxnSpPr>
            <a:cxnSpLocks/>
          </p:cNvCxnSpPr>
          <p:nvPr/>
        </p:nvCxnSpPr>
        <p:spPr>
          <a:xfrm>
            <a:off x="10141871" y="2834695"/>
            <a:ext cx="1301170" cy="0"/>
          </a:xfrm>
          <a:prstGeom prst="straightConnector1">
            <a:avLst/>
          </a:prstGeom>
          <a:ln>
            <a:solidFill>
              <a:schemeClr val="accent6"/>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4428EF3-EB37-49EE-14AB-E30E71FEA5B5}"/>
              </a:ext>
            </a:extLst>
          </p:cNvPr>
          <p:cNvSpPr txBox="1"/>
          <p:nvPr/>
        </p:nvSpPr>
        <p:spPr>
          <a:xfrm>
            <a:off x="10141870" y="3299225"/>
            <a:ext cx="1547765" cy="246221"/>
          </a:xfrm>
          <a:prstGeom prst="rect">
            <a:avLst/>
          </a:prstGeom>
          <a:noFill/>
        </p:spPr>
        <p:txBody>
          <a:bodyPr wrap="square" rtlCol="0">
            <a:spAutoFit/>
          </a:bodyPr>
          <a:lstStyle/>
          <a:p>
            <a:r>
              <a:rPr lang="en-GB" sz="1000"/>
              <a:t>Issues &amp; escalations</a:t>
            </a:r>
          </a:p>
        </p:txBody>
      </p:sp>
      <p:cxnSp>
        <p:nvCxnSpPr>
          <p:cNvPr id="32" name="Straight Arrow Connector 31">
            <a:extLst>
              <a:ext uri="{FF2B5EF4-FFF2-40B4-BE49-F238E27FC236}">
                <a16:creationId xmlns:a16="http://schemas.microsoft.com/office/drawing/2014/main" id="{520162FF-6C98-9F18-1406-00707A4A2D69}"/>
              </a:ext>
            </a:extLst>
          </p:cNvPr>
          <p:cNvCxnSpPr>
            <a:cxnSpLocks/>
          </p:cNvCxnSpPr>
          <p:nvPr/>
        </p:nvCxnSpPr>
        <p:spPr>
          <a:xfrm>
            <a:off x="10141871" y="3271636"/>
            <a:ext cx="1301170" cy="0"/>
          </a:xfrm>
          <a:prstGeom prst="straightConnector1">
            <a:avLst/>
          </a:prstGeom>
          <a:ln>
            <a:solidFill>
              <a:srgbClr val="E10A1D"/>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36" name="Rectangle 35">
            <a:extLst>
              <a:ext uri="{FF2B5EF4-FFF2-40B4-BE49-F238E27FC236}">
                <a16:creationId xmlns:a16="http://schemas.microsoft.com/office/drawing/2014/main" id="{63F859BB-D39D-9354-7DDD-45DBE41564A2}"/>
              </a:ext>
            </a:extLst>
          </p:cNvPr>
          <p:cNvSpPr/>
          <p:nvPr/>
        </p:nvSpPr>
        <p:spPr>
          <a:xfrm>
            <a:off x="3463321" y="5368925"/>
            <a:ext cx="1440000" cy="360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solidFill>
                  <a:schemeClr val="tx1"/>
                </a:solidFill>
                <a:latin typeface="EB Garamond Medium" pitchFamily="2" charset="0"/>
                <a:ea typeface="EB Garamond Medium" pitchFamily="2" charset="0"/>
                <a:cs typeface="EB Garamond Medium" pitchFamily="2" charset="0"/>
              </a:rPr>
              <a:t>Finance managers</a:t>
            </a:r>
          </a:p>
        </p:txBody>
      </p:sp>
      <p:sp>
        <p:nvSpPr>
          <p:cNvPr id="37" name="Rectangle 36">
            <a:extLst>
              <a:ext uri="{FF2B5EF4-FFF2-40B4-BE49-F238E27FC236}">
                <a16:creationId xmlns:a16="http://schemas.microsoft.com/office/drawing/2014/main" id="{6776FDEF-09BF-B494-5746-6ADFE207BF58}"/>
              </a:ext>
            </a:extLst>
          </p:cNvPr>
          <p:cNvSpPr/>
          <p:nvPr/>
        </p:nvSpPr>
        <p:spPr>
          <a:xfrm>
            <a:off x="3085709" y="3800627"/>
            <a:ext cx="2217414" cy="1238291"/>
          </a:xfrm>
          <a:prstGeom prst="rect">
            <a:avLst/>
          </a:prstGeom>
          <a:solidFill>
            <a:srgbClr val="D8D8D8"/>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GB" sz="1200">
                <a:solidFill>
                  <a:schemeClr val="tx1"/>
                </a:solidFill>
                <a:latin typeface="EB Garamond Medium" pitchFamily="2" charset="0"/>
                <a:ea typeface="EB Garamond Medium" pitchFamily="2" charset="0"/>
                <a:cs typeface="EB Garamond Medium" pitchFamily="2" charset="0"/>
              </a:rPr>
              <a:t>HR</a:t>
            </a:r>
          </a:p>
        </p:txBody>
      </p:sp>
      <p:sp>
        <p:nvSpPr>
          <p:cNvPr id="44" name="Rectangle 43">
            <a:extLst>
              <a:ext uri="{FF2B5EF4-FFF2-40B4-BE49-F238E27FC236}">
                <a16:creationId xmlns:a16="http://schemas.microsoft.com/office/drawing/2014/main" id="{1FA02A43-DDCF-1532-9F90-667EE6F2CFF6}"/>
              </a:ext>
            </a:extLst>
          </p:cNvPr>
          <p:cNvSpPr/>
          <p:nvPr/>
        </p:nvSpPr>
        <p:spPr>
          <a:xfrm>
            <a:off x="3478101" y="4611800"/>
            <a:ext cx="1440000" cy="360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solidFill>
                  <a:schemeClr val="tx1"/>
                </a:solidFill>
                <a:latin typeface="EB Garamond Medium" pitchFamily="2" charset="0"/>
                <a:ea typeface="EB Garamond Medium" pitchFamily="2" charset="0"/>
                <a:cs typeface="EB Garamond Medium" pitchFamily="2" charset="0"/>
              </a:rPr>
              <a:t>HR operations</a:t>
            </a:r>
          </a:p>
        </p:txBody>
      </p:sp>
      <p:sp>
        <p:nvSpPr>
          <p:cNvPr id="49" name="Rectangle 48">
            <a:extLst>
              <a:ext uri="{FF2B5EF4-FFF2-40B4-BE49-F238E27FC236}">
                <a16:creationId xmlns:a16="http://schemas.microsoft.com/office/drawing/2014/main" id="{ABDEEEA1-C03D-783E-DF9D-B9F62E8CE736}"/>
              </a:ext>
            </a:extLst>
          </p:cNvPr>
          <p:cNvSpPr/>
          <p:nvPr/>
        </p:nvSpPr>
        <p:spPr>
          <a:xfrm>
            <a:off x="3478101" y="4036303"/>
            <a:ext cx="1440000" cy="360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solidFill>
                  <a:schemeClr val="tx1"/>
                </a:solidFill>
                <a:latin typeface="EB Garamond Medium" pitchFamily="2" charset="0"/>
                <a:ea typeface="EB Garamond Medium" pitchFamily="2" charset="0"/>
                <a:cs typeface="EB Garamond Medium" pitchFamily="2" charset="0"/>
              </a:rPr>
              <a:t>HR managers</a:t>
            </a:r>
          </a:p>
        </p:txBody>
      </p:sp>
      <p:sp>
        <p:nvSpPr>
          <p:cNvPr id="53" name="Rectangle 52">
            <a:extLst>
              <a:ext uri="{FF2B5EF4-FFF2-40B4-BE49-F238E27FC236}">
                <a16:creationId xmlns:a16="http://schemas.microsoft.com/office/drawing/2014/main" id="{988E9330-6060-767D-1033-D3E33B2D1F02}"/>
              </a:ext>
            </a:extLst>
          </p:cNvPr>
          <p:cNvSpPr/>
          <p:nvPr/>
        </p:nvSpPr>
        <p:spPr>
          <a:xfrm>
            <a:off x="3085709" y="2499069"/>
            <a:ext cx="2217414" cy="1238291"/>
          </a:xfrm>
          <a:prstGeom prst="rect">
            <a:avLst/>
          </a:prstGeom>
          <a:solidFill>
            <a:srgbClr val="D8D8D8"/>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GB" sz="1200">
                <a:solidFill>
                  <a:schemeClr val="tx1"/>
                </a:solidFill>
                <a:latin typeface="EB Garamond Medium" pitchFamily="2" charset="0"/>
                <a:ea typeface="EB Garamond Medium" pitchFamily="2" charset="0"/>
                <a:cs typeface="EB Garamond Medium" pitchFamily="2" charset="0"/>
              </a:rPr>
              <a:t>HR</a:t>
            </a:r>
          </a:p>
        </p:txBody>
      </p:sp>
      <p:sp>
        <p:nvSpPr>
          <p:cNvPr id="54" name="Rectangle 53">
            <a:extLst>
              <a:ext uri="{FF2B5EF4-FFF2-40B4-BE49-F238E27FC236}">
                <a16:creationId xmlns:a16="http://schemas.microsoft.com/office/drawing/2014/main" id="{88DE0E55-3C7F-E0F2-67B3-F0824BB7CDFE}"/>
              </a:ext>
            </a:extLst>
          </p:cNvPr>
          <p:cNvSpPr/>
          <p:nvPr/>
        </p:nvSpPr>
        <p:spPr>
          <a:xfrm>
            <a:off x="3478101" y="3299225"/>
            <a:ext cx="1440000" cy="360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solidFill>
                  <a:schemeClr val="tx1"/>
                </a:solidFill>
                <a:latin typeface="EB Garamond Medium" pitchFamily="2" charset="0"/>
                <a:ea typeface="EB Garamond Medium" pitchFamily="2" charset="0"/>
                <a:cs typeface="EB Garamond Medium" pitchFamily="2" charset="0"/>
              </a:rPr>
              <a:t>IT operations</a:t>
            </a:r>
          </a:p>
        </p:txBody>
      </p:sp>
      <p:sp>
        <p:nvSpPr>
          <p:cNvPr id="55" name="Rectangle 54">
            <a:extLst>
              <a:ext uri="{FF2B5EF4-FFF2-40B4-BE49-F238E27FC236}">
                <a16:creationId xmlns:a16="http://schemas.microsoft.com/office/drawing/2014/main" id="{59BBB759-B537-4E9B-584B-826E7CF32444}"/>
              </a:ext>
            </a:extLst>
          </p:cNvPr>
          <p:cNvSpPr/>
          <p:nvPr/>
        </p:nvSpPr>
        <p:spPr>
          <a:xfrm>
            <a:off x="3478101" y="2734745"/>
            <a:ext cx="1440000" cy="360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solidFill>
                  <a:schemeClr val="tx1"/>
                </a:solidFill>
                <a:latin typeface="EB Garamond Medium" pitchFamily="2" charset="0"/>
                <a:ea typeface="EB Garamond Medium" pitchFamily="2" charset="0"/>
                <a:cs typeface="EB Garamond Medium" pitchFamily="2" charset="0"/>
              </a:rPr>
              <a:t>IT managers</a:t>
            </a:r>
          </a:p>
        </p:txBody>
      </p:sp>
      <p:cxnSp>
        <p:nvCxnSpPr>
          <p:cNvPr id="20" name="Elbow Connector 19">
            <a:extLst>
              <a:ext uri="{FF2B5EF4-FFF2-40B4-BE49-F238E27FC236}">
                <a16:creationId xmlns:a16="http://schemas.microsoft.com/office/drawing/2014/main" id="{A72AA0D8-8417-6C16-7DC5-273787D6B724}"/>
              </a:ext>
            </a:extLst>
          </p:cNvPr>
          <p:cNvCxnSpPr>
            <a:cxnSpLocks/>
            <a:stCxn id="41" idx="1"/>
            <a:endCxn id="54" idx="3"/>
          </p:cNvCxnSpPr>
          <p:nvPr/>
        </p:nvCxnSpPr>
        <p:spPr>
          <a:xfrm rot="10800000">
            <a:off x="4918101" y="3479226"/>
            <a:ext cx="2724972" cy="2103875"/>
          </a:xfrm>
          <a:prstGeom prst="bent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1" name="Elbow Connector 20">
            <a:extLst>
              <a:ext uri="{FF2B5EF4-FFF2-40B4-BE49-F238E27FC236}">
                <a16:creationId xmlns:a16="http://schemas.microsoft.com/office/drawing/2014/main" id="{582870FD-5444-2371-823B-25C63B8C453D}"/>
              </a:ext>
            </a:extLst>
          </p:cNvPr>
          <p:cNvCxnSpPr>
            <a:cxnSpLocks/>
            <a:stCxn id="41" idx="1"/>
            <a:endCxn id="44" idx="3"/>
          </p:cNvCxnSpPr>
          <p:nvPr/>
        </p:nvCxnSpPr>
        <p:spPr>
          <a:xfrm rot="10800000">
            <a:off x="4918101" y="4791800"/>
            <a:ext cx="2724972" cy="791300"/>
          </a:xfrm>
          <a:prstGeom prst="bentConnector3">
            <a:avLst>
              <a:gd name="adj1" fmla="val 50000"/>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61" name="Straight Arrow Connector 60">
            <a:extLst>
              <a:ext uri="{FF2B5EF4-FFF2-40B4-BE49-F238E27FC236}">
                <a16:creationId xmlns:a16="http://schemas.microsoft.com/office/drawing/2014/main" id="{9362F712-CD13-2381-63A3-7DF8A8313F70}"/>
              </a:ext>
            </a:extLst>
          </p:cNvPr>
          <p:cNvCxnSpPr>
            <a:stCxn id="50" idx="0"/>
            <a:endCxn id="36" idx="2"/>
          </p:cNvCxnSpPr>
          <p:nvPr/>
        </p:nvCxnSpPr>
        <p:spPr>
          <a:xfrm flipV="1">
            <a:off x="4183321" y="5728925"/>
            <a:ext cx="0" cy="171429"/>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2" name="Straight Arrow Connector 61">
            <a:extLst>
              <a:ext uri="{FF2B5EF4-FFF2-40B4-BE49-F238E27FC236}">
                <a16:creationId xmlns:a16="http://schemas.microsoft.com/office/drawing/2014/main" id="{BB2FC33E-43E3-C627-A79C-E27FFE310FC4}"/>
              </a:ext>
            </a:extLst>
          </p:cNvPr>
          <p:cNvCxnSpPr>
            <a:cxnSpLocks/>
            <a:stCxn id="44" idx="0"/>
            <a:endCxn id="49" idx="2"/>
          </p:cNvCxnSpPr>
          <p:nvPr/>
        </p:nvCxnSpPr>
        <p:spPr>
          <a:xfrm flipV="1">
            <a:off x="4198101" y="4396303"/>
            <a:ext cx="0" cy="215497"/>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7" name="Straight Arrow Connector 66">
            <a:extLst>
              <a:ext uri="{FF2B5EF4-FFF2-40B4-BE49-F238E27FC236}">
                <a16:creationId xmlns:a16="http://schemas.microsoft.com/office/drawing/2014/main" id="{AB48DE1C-FD27-6117-0E85-EAF9461D32BA}"/>
              </a:ext>
            </a:extLst>
          </p:cNvPr>
          <p:cNvCxnSpPr>
            <a:cxnSpLocks/>
            <a:stCxn id="54" idx="0"/>
            <a:endCxn id="55" idx="2"/>
          </p:cNvCxnSpPr>
          <p:nvPr/>
        </p:nvCxnSpPr>
        <p:spPr>
          <a:xfrm flipV="1">
            <a:off x="4198101" y="3094745"/>
            <a:ext cx="0" cy="204480"/>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75" name="Elbow Connector 74">
            <a:extLst>
              <a:ext uri="{FF2B5EF4-FFF2-40B4-BE49-F238E27FC236}">
                <a16:creationId xmlns:a16="http://schemas.microsoft.com/office/drawing/2014/main" id="{94D7C8FB-DD5D-8E5A-BF24-5D717D93E46F}"/>
              </a:ext>
            </a:extLst>
          </p:cNvPr>
          <p:cNvCxnSpPr>
            <a:cxnSpLocks/>
            <a:stCxn id="55" idx="3"/>
            <a:endCxn id="38" idx="1"/>
          </p:cNvCxnSpPr>
          <p:nvPr/>
        </p:nvCxnSpPr>
        <p:spPr>
          <a:xfrm>
            <a:off x="4918101" y="2914745"/>
            <a:ext cx="2718563" cy="1834811"/>
          </a:xfrm>
          <a:prstGeom prst="bentConnector3">
            <a:avLst>
              <a:gd name="adj1" fmla="val 30989"/>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82" name="Elbow Connector 81">
            <a:extLst>
              <a:ext uri="{FF2B5EF4-FFF2-40B4-BE49-F238E27FC236}">
                <a16:creationId xmlns:a16="http://schemas.microsoft.com/office/drawing/2014/main" id="{B0308A93-B490-32E3-58AE-B9D9424628B4}"/>
              </a:ext>
            </a:extLst>
          </p:cNvPr>
          <p:cNvCxnSpPr>
            <a:cxnSpLocks/>
            <a:stCxn id="49" idx="3"/>
            <a:endCxn id="38" idx="1"/>
          </p:cNvCxnSpPr>
          <p:nvPr/>
        </p:nvCxnSpPr>
        <p:spPr>
          <a:xfrm>
            <a:off x="4918101" y="4216303"/>
            <a:ext cx="2718563" cy="533253"/>
          </a:xfrm>
          <a:prstGeom prst="bentConnector3">
            <a:avLst>
              <a:gd name="adj1" fmla="val 30989"/>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86" name="Elbow Connector 85">
            <a:extLst>
              <a:ext uri="{FF2B5EF4-FFF2-40B4-BE49-F238E27FC236}">
                <a16:creationId xmlns:a16="http://schemas.microsoft.com/office/drawing/2014/main" id="{681CFD34-AB1B-83FC-A936-30516AE1645D}"/>
              </a:ext>
            </a:extLst>
          </p:cNvPr>
          <p:cNvCxnSpPr>
            <a:cxnSpLocks/>
            <a:stCxn id="36" idx="3"/>
            <a:endCxn id="38" idx="1"/>
          </p:cNvCxnSpPr>
          <p:nvPr/>
        </p:nvCxnSpPr>
        <p:spPr>
          <a:xfrm flipV="1">
            <a:off x="4903321" y="4749556"/>
            <a:ext cx="2733343" cy="799369"/>
          </a:xfrm>
          <a:prstGeom prst="bentConnector3">
            <a:avLst>
              <a:gd name="adj1" fmla="val 31455"/>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94" name="Straight Arrow Connector 93">
            <a:extLst>
              <a:ext uri="{FF2B5EF4-FFF2-40B4-BE49-F238E27FC236}">
                <a16:creationId xmlns:a16="http://schemas.microsoft.com/office/drawing/2014/main" id="{B6E793A5-E4D7-1284-28A9-38CCB7BC8614}"/>
              </a:ext>
            </a:extLst>
          </p:cNvPr>
          <p:cNvCxnSpPr>
            <a:cxnSpLocks/>
            <a:stCxn id="41" idx="0"/>
            <a:endCxn id="38" idx="2"/>
          </p:cNvCxnSpPr>
          <p:nvPr/>
        </p:nvCxnSpPr>
        <p:spPr>
          <a:xfrm flipH="1" flipV="1">
            <a:off x="8356664" y="4929556"/>
            <a:ext cx="6409" cy="4735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2" name="Elbow Connector 101">
            <a:extLst>
              <a:ext uri="{FF2B5EF4-FFF2-40B4-BE49-F238E27FC236}">
                <a16:creationId xmlns:a16="http://schemas.microsoft.com/office/drawing/2014/main" id="{2E595D58-0DF2-3903-66FD-89365DA4DCD9}"/>
              </a:ext>
            </a:extLst>
          </p:cNvPr>
          <p:cNvCxnSpPr>
            <a:cxnSpLocks/>
          </p:cNvCxnSpPr>
          <p:nvPr/>
        </p:nvCxnSpPr>
        <p:spPr>
          <a:xfrm rot="10800000">
            <a:off x="4944947" y="4675116"/>
            <a:ext cx="2652329" cy="806795"/>
          </a:xfrm>
          <a:prstGeom prst="bentConnector3">
            <a:avLst>
              <a:gd name="adj1" fmla="val 50000"/>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105" name="Elbow Connector 104">
            <a:extLst>
              <a:ext uri="{FF2B5EF4-FFF2-40B4-BE49-F238E27FC236}">
                <a16:creationId xmlns:a16="http://schemas.microsoft.com/office/drawing/2014/main" id="{F77658B0-7552-E115-780D-855F6650DFD4}"/>
              </a:ext>
            </a:extLst>
          </p:cNvPr>
          <p:cNvCxnSpPr>
            <a:cxnSpLocks/>
          </p:cNvCxnSpPr>
          <p:nvPr/>
        </p:nvCxnSpPr>
        <p:spPr>
          <a:xfrm rot="10800000">
            <a:off x="4940774" y="3348655"/>
            <a:ext cx="2646704" cy="2133259"/>
          </a:xfrm>
          <a:prstGeom prst="bentConnector3">
            <a:avLst>
              <a:gd name="adj1" fmla="val 50000"/>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109" name="Straight Arrow Connector 108">
            <a:extLst>
              <a:ext uri="{FF2B5EF4-FFF2-40B4-BE49-F238E27FC236}">
                <a16:creationId xmlns:a16="http://schemas.microsoft.com/office/drawing/2014/main" id="{A94FF17C-60E6-2746-91B7-1EEB57DEBA4D}"/>
              </a:ext>
            </a:extLst>
          </p:cNvPr>
          <p:cNvCxnSpPr>
            <a:cxnSpLocks/>
          </p:cNvCxnSpPr>
          <p:nvPr/>
        </p:nvCxnSpPr>
        <p:spPr>
          <a:xfrm flipV="1">
            <a:off x="8211702" y="4929556"/>
            <a:ext cx="0" cy="447145"/>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113" name="Straight Arrow Connector 112">
            <a:extLst>
              <a:ext uri="{FF2B5EF4-FFF2-40B4-BE49-F238E27FC236}">
                <a16:creationId xmlns:a16="http://schemas.microsoft.com/office/drawing/2014/main" id="{366E46AA-15FE-BACC-B710-B118FF81E553}"/>
              </a:ext>
            </a:extLst>
          </p:cNvPr>
          <p:cNvCxnSpPr>
            <a:cxnSpLocks/>
          </p:cNvCxnSpPr>
          <p:nvPr/>
        </p:nvCxnSpPr>
        <p:spPr>
          <a:xfrm flipV="1">
            <a:off x="4309894" y="5728925"/>
            <a:ext cx="0" cy="169936"/>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121" name="Straight Arrow Connector 120">
            <a:extLst>
              <a:ext uri="{FF2B5EF4-FFF2-40B4-BE49-F238E27FC236}">
                <a16:creationId xmlns:a16="http://schemas.microsoft.com/office/drawing/2014/main" id="{E717DFA7-B6BE-77E3-24C8-AB28B8660BC1}"/>
              </a:ext>
            </a:extLst>
          </p:cNvPr>
          <p:cNvCxnSpPr>
            <a:cxnSpLocks/>
          </p:cNvCxnSpPr>
          <p:nvPr/>
        </p:nvCxnSpPr>
        <p:spPr>
          <a:xfrm flipV="1">
            <a:off x="4355622" y="4413760"/>
            <a:ext cx="0" cy="169936"/>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122" name="Straight Arrow Connector 121">
            <a:extLst>
              <a:ext uri="{FF2B5EF4-FFF2-40B4-BE49-F238E27FC236}">
                <a16:creationId xmlns:a16="http://schemas.microsoft.com/office/drawing/2014/main" id="{00FB1673-B00A-9C9F-64CB-DD3D01CE53A6}"/>
              </a:ext>
            </a:extLst>
          </p:cNvPr>
          <p:cNvCxnSpPr>
            <a:cxnSpLocks/>
          </p:cNvCxnSpPr>
          <p:nvPr/>
        </p:nvCxnSpPr>
        <p:spPr>
          <a:xfrm flipV="1">
            <a:off x="4366463" y="3105330"/>
            <a:ext cx="0" cy="169936"/>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123" name="Straight Arrow Connector 122">
            <a:extLst>
              <a:ext uri="{FF2B5EF4-FFF2-40B4-BE49-F238E27FC236}">
                <a16:creationId xmlns:a16="http://schemas.microsoft.com/office/drawing/2014/main" id="{69D6D36D-B367-B9EF-711B-23A4E736D46F}"/>
              </a:ext>
            </a:extLst>
          </p:cNvPr>
          <p:cNvCxnSpPr>
            <a:cxnSpLocks/>
          </p:cNvCxnSpPr>
          <p:nvPr/>
        </p:nvCxnSpPr>
        <p:spPr>
          <a:xfrm flipV="1">
            <a:off x="8516502" y="4108507"/>
            <a:ext cx="0" cy="451104"/>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28" name="Rectangle 127">
            <a:extLst>
              <a:ext uri="{FF2B5EF4-FFF2-40B4-BE49-F238E27FC236}">
                <a16:creationId xmlns:a16="http://schemas.microsoft.com/office/drawing/2014/main" id="{9802CF97-EC78-ADFF-BF12-D497E16844DC}"/>
              </a:ext>
            </a:extLst>
          </p:cNvPr>
          <p:cNvSpPr/>
          <p:nvPr/>
        </p:nvSpPr>
        <p:spPr>
          <a:xfrm>
            <a:off x="3085709" y="1734157"/>
            <a:ext cx="2217414" cy="715783"/>
          </a:xfrm>
          <a:prstGeom prst="rect">
            <a:avLst/>
          </a:prstGeom>
          <a:solidFill>
            <a:srgbClr val="D8D8D8"/>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GB" sz="1200">
                <a:solidFill>
                  <a:schemeClr val="tx1"/>
                </a:solidFill>
                <a:latin typeface="EB Garamond Medium" pitchFamily="2" charset="0"/>
                <a:ea typeface="EB Garamond Medium" pitchFamily="2" charset="0"/>
                <a:cs typeface="EB Garamond Medium" pitchFamily="2" charset="0"/>
              </a:rPr>
              <a:t>Leadership</a:t>
            </a:r>
          </a:p>
        </p:txBody>
      </p:sp>
      <p:sp>
        <p:nvSpPr>
          <p:cNvPr id="129" name="Rectangle 128">
            <a:extLst>
              <a:ext uri="{FF2B5EF4-FFF2-40B4-BE49-F238E27FC236}">
                <a16:creationId xmlns:a16="http://schemas.microsoft.com/office/drawing/2014/main" id="{41A64672-6057-AAE3-E587-39055822E1C1}"/>
              </a:ext>
            </a:extLst>
          </p:cNvPr>
          <p:cNvSpPr/>
          <p:nvPr/>
        </p:nvSpPr>
        <p:spPr>
          <a:xfrm>
            <a:off x="3478101" y="2027947"/>
            <a:ext cx="1440000" cy="360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solidFill>
                  <a:schemeClr val="tx1"/>
                </a:solidFill>
                <a:latin typeface="EB Garamond Medium" pitchFamily="2" charset="0"/>
                <a:ea typeface="EB Garamond Medium" pitchFamily="2" charset="0"/>
                <a:cs typeface="EB Garamond Medium" pitchFamily="2" charset="0"/>
              </a:rPr>
              <a:t>Senior managers</a:t>
            </a:r>
          </a:p>
        </p:txBody>
      </p:sp>
      <p:cxnSp>
        <p:nvCxnSpPr>
          <p:cNvPr id="130" name="Elbow Connector 129">
            <a:extLst>
              <a:ext uri="{FF2B5EF4-FFF2-40B4-BE49-F238E27FC236}">
                <a16:creationId xmlns:a16="http://schemas.microsoft.com/office/drawing/2014/main" id="{AC733657-E618-35E4-DDB1-D9729FAA2C05}"/>
              </a:ext>
            </a:extLst>
          </p:cNvPr>
          <p:cNvCxnSpPr>
            <a:cxnSpLocks/>
            <a:stCxn id="29" idx="1"/>
            <a:endCxn id="129" idx="3"/>
          </p:cNvCxnSpPr>
          <p:nvPr/>
        </p:nvCxnSpPr>
        <p:spPr>
          <a:xfrm rot="10800000">
            <a:off x="4918101" y="2207947"/>
            <a:ext cx="2724972" cy="1710052"/>
          </a:xfrm>
          <a:prstGeom prst="bentConnector3">
            <a:avLst>
              <a:gd name="adj1" fmla="val 30998"/>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137" name="Elbow Connector 136">
            <a:extLst>
              <a:ext uri="{FF2B5EF4-FFF2-40B4-BE49-F238E27FC236}">
                <a16:creationId xmlns:a16="http://schemas.microsoft.com/office/drawing/2014/main" id="{5852B492-AEA3-1B9E-B83C-BB185B590D6B}"/>
              </a:ext>
            </a:extLst>
          </p:cNvPr>
          <p:cNvCxnSpPr>
            <a:cxnSpLocks/>
          </p:cNvCxnSpPr>
          <p:nvPr/>
        </p:nvCxnSpPr>
        <p:spPr>
          <a:xfrm rot="10800000" flipV="1">
            <a:off x="4924512" y="5701324"/>
            <a:ext cx="2672764" cy="438873"/>
          </a:xfrm>
          <a:prstGeom prst="bentConnector3">
            <a:avLst>
              <a:gd name="adj1" fmla="val 50000"/>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140" name="Elbow Connector 139">
            <a:extLst>
              <a:ext uri="{FF2B5EF4-FFF2-40B4-BE49-F238E27FC236}">
                <a16:creationId xmlns:a16="http://schemas.microsoft.com/office/drawing/2014/main" id="{4EAB1964-6C8D-C548-93C0-0FF823B18734}"/>
              </a:ext>
            </a:extLst>
          </p:cNvPr>
          <p:cNvCxnSpPr>
            <a:cxnSpLocks/>
            <a:stCxn id="41" idx="1"/>
            <a:endCxn id="50" idx="3"/>
          </p:cNvCxnSpPr>
          <p:nvPr/>
        </p:nvCxnSpPr>
        <p:spPr>
          <a:xfrm rot="10800000" flipV="1">
            <a:off x="4903321" y="5583100"/>
            <a:ext cx="2739752" cy="497254"/>
          </a:xfrm>
          <a:prstGeom prst="bentConnector3">
            <a:avLst>
              <a:gd name="adj1" fmla="val 50000"/>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50" name="TextBox 149">
            <a:extLst>
              <a:ext uri="{FF2B5EF4-FFF2-40B4-BE49-F238E27FC236}">
                <a16:creationId xmlns:a16="http://schemas.microsoft.com/office/drawing/2014/main" id="{0D8FC18A-F501-EED1-5AEC-3484AB323955}"/>
              </a:ext>
            </a:extLst>
          </p:cNvPr>
          <p:cNvSpPr txBox="1"/>
          <p:nvPr/>
        </p:nvSpPr>
        <p:spPr>
          <a:xfrm>
            <a:off x="9912170" y="121198"/>
            <a:ext cx="1338059" cy="860748"/>
          </a:xfrm>
          <a:prstGeom prst="rect">
            <a:avLst/>
          </a:prstGeom>
          <a:noFill/>
        </p:spPr>
        <p:txBody>
          <a:bodyPr wrap="none" rtlCol="0">
            <a:spAutoFit/>
          </a:bodyPr>
          <a:lstStyle/>
          <a:p>
            <a:pPr>
              <a:lnSpc>
                <a:spcPts val="1800"/>
              </a:lnSpc>
              <a:spcAft>
                <a:spcPts val="600"/>
              </a:spcAft>
            </a:pPr>
            <a:r>
              <a:rPr lang="en-GB" sz="1400">
                <a:latin typeface="Segoe UI" panose="020B0502040204020203" pitchFamily="34" charset="0"/>
                <a:cs typeface="Segoe UI" panose="020B0502040204020203" pitchFamily="34" charset="0"/>
              </a:rPr>
              <a:t>Paragraph text</a:t>
            </a:r>
          </a:p>
          <a:p>
            <a:pPr marL="228600" indent="-228600">
              <a:lnSpc>
                <a:spcPts val="1700"/>
              </a:lnSpc>
              <a:spcAft>
                <a:spcPts val="300"/>
              </a:spcAft>
              <a:buFont typeface="Arial" panose="020B0604020202020204" pitchFamily="34" charset="0"/>
              <a:buChar char="•"/>
            </a:pPr>
            <a:r>
              <a:rPr lang="en-GB" sz="1400">
                <a:latin typeface="Segoe UI" panose="020B0502040204020203" pitchFamily="34" charset="0"/>
                <a:cs typeface="Segoe UI" panose="020B0502040204020203" pitchFamily="34" charset="0"/>
              </a:rPr>
              <a:t>Bullet text</a:t>
            </a:r>
          </a:p>
          <a:p>
            <a:pPr marL="228600" indent="-228600">
              <a:lnSpc>
                <a:spcPts val="1700"/>
              </a:lnSpc>
              <a:spcAft>
                <a:spcPts val="300"/>
              </a:spcAft>
              <a:buFont typeface="Arial" panose="020B0604020202020204" pitchFamily="34" charset="0"/>
              <a:buChar char="•"/>
            </a:pPr>
            <a:r>
              <a:rPr lang="en-GB" sz="1400">
                <a:latin typeface="Segoe UI" panose="020B0502040204020203" pitchFamily="34" charset="0"/>
                <a:cs typeface="Segoe UI" panose="020B0502040204020203" pitchFamily="34" charset="0"/>
              </a:rPr>
              <a:t>Bullet 2</a:t>
            </a:r>
          </a:p>
        </p:txBody>
      </p:sp>
      <p:sp>
        <p:nvSpPr>
          <p:cNvPr id="151" name="TextBox 150">
            <a:extLst>
              <a:ext uri="{FF2B5EF4-FFF2-40B4-BE49-F238E27FC236}">
                <a16:creationId xmlns:a16="http://schemas.microsoft.com/office/drawing/2014/main" id="{044B4D3B-736E-07B0-60D3-1094FA669329}"/>
              </a:ext>
            </a:extLst>
          </p:cNvPr>
          <p:cNvSpPr txBox="1"/>
          <p:nvPr/>
        </p:nvSpPr>
        <p:spPr>
          <a:xfrm>
            <a:off x="8476868" y="121198"/>
            <a:ext cx="1500539" cy="874598"/>
          </a:xfrm>
          <a:prstGeom prst="rect">
            <a:avLst/>
          </a:prstGeom>
          <a:noFill/>
        </p:spPr>
        <p:txBody>
          <a:bodyPr wrap="none" rtlCol="0">
            <a:spAutoFit/>
          </a:bodyPr>
          <a:lstStyle/>
          <a:p>
            <a:pPr>
              <a:lnSpc>
                <a:spcPts val="1800"/>
              </a:lnSpc>
              <a:spcAft>
                <a:spcPts val="600"/>
              </a:spcAft>
            </a:pPr>
            <a:r>
              <a:rPr lang="en-GB" sz="1600">
                <a:latin typeface="Segoe UI" panose="020B0502040204020203" pitchFamily="34" charset="0"/>
                <a:cs typeface="Segoe UI" panose="020B0502040204020203" pitchFamily="34" charset="0"/>
              </a:rPr>
              <a:t>Paragraph text</a:t>
            </a:r>
          </a:p>
          <a:p>
            <a:pPr marL="228600" indent="-228600">
              <a:lnSpc>
                <a:spcPts val="1700"/>
              </a:lnSpc>
              <a:spcAft>
                <a:spcPts val="300"/>
              </a:spcAft>
              <a:buFont typeface="Arial" panose="020B0604020202020204" pitchFamily="34" charset="0"/>
              <a:buChar char="•"/>
            </a:pPr>
            <a:r>
              <a:rPr lang="en-GB" sz="1600">
                <a:latin typeface="Segoe UI" panose="020B0502040204020203" pitchFamily="34" charset="0"/>
                <a:cs typeface="Segoe UI" panose="020B0502040204020203" pitchFamily="34" charset="0"/>
              </a:rPr>
              <a:t>Bullet text</a:t>
            </a:r>
          </a:p>
          <a:p>
            <a:pPr marL="228600" indent="-228600">
              <a:lnSpc>
                <a:spcPts val="1700"/>
              </a:lnSpc>
              <a:spcAft>
                <a:spcPts val="300"/>
              </a:spcAft>
              <a:buFont typeface="Arial" panose="020B0604020202020204" pitchFamily="34" charset="0"/>
              <a:buChar char="•"/>
            </a:pPr>
            <a:r>
              <a:rPr lang="en-GB" sz="1600">
                <a:latin typeface="Segoe UI" panose="020B0502040204020203" pitchFamily="34" charset="0"/>
                <a:cs typeface="Segoe UI" panose="020B0502040204020203" pitchFamily="34" charset="0"/>
              </a:rPr>
              <a:t>Bullet 2</a:t>
            </a:r>
          </a:p>
        </p:txBody>
      </p:sp>
      <p:sp>
        <p:nvSpPr>
          <p:cNvPr id="152" name="Rounded Rectangle 151">
            <a:extLst>
              <a:ext uri="{FF2B5EF4-FFF2-40B4-BE49-F238E27FC236}">
                <a16:creationId xmlns:a16="http://schemas.microsoft.com/office/drawing/2014/main" id="{A6C36BC2-5FD6-7514-83ED-D90AE93015C8}"/>
              </a:ext>
            </a:extLst>
          </p:cNvPr>
          <p:cNvSpPr/>
          <p:nvPr/>
        </p:nvSpPr>
        <p:spPr>
          <a:xfrm>
            <a:off x="11302698" y="290363"/>
            <a:ext cx="773874" cy="520861"/>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t>Aligned</a:t>
            </a:r>
          </a:p>
        </p:txBody>
      </p:sp>
    </p:spTree>
    <p:extLst>
      <p:ext uri="{BB962C8B-B14F-4D97-AF65-F5344CB8AC3E}">
        <p14:creationId xmlns:p14="http://schemas.microsoft.com/office/powerpoint/2010/main" val="41671534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14D2CD-48AE-18F8-58F7-525DFD77314B}"/>
            </a:ext>
          </a:extLst>
        </p:cNvPr>
        <p:cNvGrpSpPr/>
        <p:nvPr/>
      </p:nvGrpSpPr>
      <p:grpSpPr>
        <a:xfrm>
          <a:off x="0" y="0"/>
          <a:ext cx="0" cy="0"/>
          <a:chOff x="0" y="0"/>
          <a:chExt cx="0" cy="0"/>
        </a:xfrm>
      </p:grpSpPr>
      <p:sp>
        <p:nvSpPr>
          <p:cNvPr id="21" name="Content Placeholder 20">
            <a:extLst>
              <a:ext uri="{FF2B5EF4-FFF2-40B4-BE49-F238E27FC236}">
                <a16:creationId xmlns:a16="http://schemas.microsoft.com/office/drawing/2014/main" id="{8745675C-1E87-2B8A-AD92-3FEAF8AC3648}"/>
              </a:ext>
            </a:extLst>
          </p:cNvPr>
          <p:cNvSpPr>
            <a:spLocks noGrp="1"/>
          </p:cNvSpPr>
          <p:nvPr>
            <p:ph sz="half" idx="1"/>
          </p:nvPr>
        </p:nvSpPr>
        <p:spPr>
          <a:xfrm>
            <a:off x="455271" y="1365810"/>
            <a:ext cx="5286623" cy="4899907"/>
          </a:xfrm>
        </p:spPr>
        <p:txBody>
          <a:bodyPr/>
          <a:lstStyle/>
          <a:p>
            <a:pPr marL="0" indent="0">
              <a:lnSpc>
                <a:spcPts val="1800"/>
              </a:lnSpc>
              <a:spcBef>
                <a:spcPts val="0"/>
              </a:spcBef>
              <a:spcAft>
                <a:spcPts val="600"/>
              </a:spcAft>
              <a:buNone/>
            </a:pPr>
            <a:r>
              <a:rPr lang="en-GB" sz="1400"/>
              <a:t>Suggestions on how to improve interactions:</a:t>
            </a:r>
          </a:p>
          <a:p>
            <a:pPr marL="0" indent="0">
              <a:lnSpc>
                <a:spcPts val="1800"/>
              </a:lnSpc>
              <a:spcBef>
                <a:spcPts val="0"/>
              </a:spcBef>
              <a:spcAft>
                <a:spcPts val="600"/>
              </a:spcAft>
              <a:buNone/>
            </a:pPr>
            <a:r>
              <a:rPr lang="en-GB" sz="1400" b="1"/>
              <a:t>Set clear principles</a:t>
            </a:r>
          </a:p>
          <a:p>
            <a:pPr>
              <a:lnSpc>
                <a:spcPts val="1700"/>
              </a:lnSpc>
              <a:spcBef>
                <a:spcPts val="0"/>
              </a:spcBef>
              <a:spcAft>
                <a:spcPts val="300"/>
              </a:spcAft>
            </a:pPr>
            <a:r>
              <a:rPr lang="en-GB" sz="1400"/>
              <a:t>Always resolve issues at the lowest level</a:t>
            </a:r>
          </a:p>
          <a:p>
            <a:pPr>
              <a:lnSpc>
                <a:spcPts val="1700"/>
              </a:lnSpc>
              <a:spcBef>
                <a:spcPts val="0"/>
              </a:spcBef>
              <a:spcAft>
                <a:spcPts val="300"/>
              </a:spcAft>
            </a:pPr>
            <a:r>
              <a:rPr lang="en-GB" sz="1400"/>
              <a:t>Always use official contact points</a:t>
            </a:r>
          </a:p>
          <a:p>
            <a:pPr>
              <a:lnSpc>
                <a:spcPts val="1700"/>
              </a:lnSpc>
              <a:spcBef>
                <a:spcPts val="0"/>
              </a:spcBef>
              <a:spcAft>
                <a:spcPts val="300"/>
              </a:spcAft>
            </a:pPr>
            <a:r>
              <a:rPr lang="en-GB" sz="1400"/>
              <a:t>Escalate via official procedure and contacts</a:t>
            </a:r>
          </a:p>
          <a:p>
            <a:pPr marL="0" indent="0">
              <a:lnSpc>
                <a:spcPts val="1800"/>
              </a:lnSpc>
              <a:spcBef>
                <a:spcPts val="0"/>
              </a:spcBef>
              <a:spcAft>
                <a:spcPts val="600"/>
              </a:spcAft>
              <a:buNone/>
            </a:pPr>
            <a:endParaRPr lang="en-GB" sz="1400" b="1"/>
          </a:p>
          <a:p>
            <a:pPr marL="0" indent="0">
              <a:lnSpc>
                <a:spcPts val="1800"/>
              </a:lnSpc>
              <a:spcBef>
                <a:spcPts val="0"/>
              </a:spcBef>
              <a:spcAft>
                <a:spcPts val="600"/>
              </a:spcAft>
              <a:buNone/>
            </a:pPr>
            <a:r>
              <a:rPr lang="en-GB" sz="1400" b="1"/>
              <a:t>Assign specialist roles</a:t>
            </a:r>
          </a:p>
          <a:p>
            <a:pPr marL="0" indent="0">
              <a:lnSpc>
                <a:spcPts val="1800"/>
              </a:lnSpc>
              <a:spcBef>
                <a:spcPts val="0"/>
              </a:spcBef>
              <a:spcAft>
                <a:spcPts val="600"/>
              </a:spcAft>
              <a:buNone/>
            </a:pPr>
            <a:r>
              <a:rPr lang="en-GB" sz="1400"/>
              <a:t>Rather than individuals from large teams interacting with individuals from other large teams, we introduce some single point of contacts, which can help with routing service information, reviews, issues, requests etc. These can include:</a:t>
            </a:r>
          </a:p>
          <a:p>
            <a:pPr>
              <a:lnSpc>
                <a:spcPts val="1700"/>
              </a:lnSpc>
              <a:spcBef>
                <a:spcPts val="0"/>
              </a:spcBef>
              <a:spcAft>
                <a:spcPts val="300"/>
              </a:spcAft>
            </a:pPr>
            <a:r>
              <a:rPr lang="en-GB" sz="1400"/>
              <a:t>Business support specialists: expert level business operations team member who acts as single point of contact for service reviews, issues etc.</a:t>
            </a:r>
          </a:p>
          <a:p>
            <a:pPr>
              <a:lnSpc>
                <a:spcPts val="1700"/>
              </a:lnSpc>
              <a:spcBef>
                <a:spcPts val="0"/>
              </a:spcBef>
              <a:spcAft>
                <a:spcPts val="300"/>
              </a:spcAft>
            </a:pPr>
            <a:r>
              <a:rPr lang="en-GB" sz="1400"/>
              <a:t>Business partners: single point of contact who represents the Business Services service line</a:t>
            </a:r>
          </a:p>
          <a:p>
            <a:pPr>
              <a:lnSpc>
                <a:spcPts val="1700"/>
              </a:lnSpc>
              <a:spcBef>
                <a:spcPts val="0"/>
              </a:spcBef>
              <a:spcAft>
                <a:spcPts val="300"/>
              </a:spcAft>
            </a:pPr>
            <a:r>
              <a:rPr lang="en-GB" sz="1400"/>
              <a:t>Process/product owners: control the direction of processes and systems</a:t>
            </a:r>
          </a:p>
          <a:p>
            <a:pPr>
              <a:lnSpc>
                <a:spcPts val="1700"/>
              </a:lnSpc>
              <a:spcBef>
                <a:spcPts val="0"/>
              </a:spcBef>
              <a:spcAft>
                <a:spcPts val="300"/>
              </a:spcAft>
            </a:pPr>
            <a:r>
              <a:rPr lang="en-GB" sz="1400"/>
              <a:t>Helpdesk / contact centres: single point of contact for any topic / request within an area.</a:t>
            </a:r>
          </a:p>
        </p:txBody>
      </p:sp>
      <p:sp>
        <p:nvSpPr>
          <p:cNvPr id="87" name="Content Placeholder 86">
            <a:extLst>
              <a:ext uri="{FF2B5EF4-FFF2-40B4-BE49-F238E27FC236}">
                <a16:creationId xmlns:a16="http://schemas.microsoft.com/office/drawing/2014/main" id="{0C334FED-DEA8-7ED2-E88D-9F42AD4CB041}"/>
              </a:ext>
            </a:extLst>
          </p:cNvPr>
          <p:cNvSpPr>
            <a:spLocks noGrp="1"/>
          </p:cNvSpPr>
          <p:nvPr>
            <p:ph sz="half" idx="2"/>
          </p:nvPr>
        </p:nvSpPr>
        <p:spPr/>
        <p:txBody>
          <a:bodyPr/>
          <a:lstStyle/>
          <a:p>
            <a:pPr marL="0" indent="0">
              <a:buNone/>
            </a:pPr>
            <a:r>
              <a:rPr lang="en-GB" sz="1400" b="1"/>
              <a:t>Groups and committees</a:t>
            </a:r>
          </a:p>
          <a:p>
            <a:pPr marL="0" indent="0">
              <a:buNone/>
            </a:pPr>
            <a:r>
              <a:rPr lang="en-GB" sz="1400"/>
              <a:t>As per the organisation model, business services will be structured into operational teams. These teams and their managers will provide services and prepare service reports. In addition, several other groups may be useful:</a:t>
            </a:r>
          </a:p>
          <a:p>
            <a:r>
              <a:rPr lang="en-GB" sz="1400" b="1"/>
              <a:t>Steering committee: </a:t>
            </a:r>
            <a:r>
              <a:rPr lang="en-GB" sz="1400"/>
              <a:t>usually cross-functional, at a senior level. Intervenes with budget and resourcing to resolve service issues.</a:t>
            </a:r>
          </a:p>
          <a:p>
            <a:r>
              <a:rPr lang="en-GB" sz="1400" b="1"/>
              <a:t>Working groups: </a:t>
            </a:r>
            <a:r>
              <a:rPr lang="en-GB" sz="1400"/>
              <a:t>these can be set up for key services, issues or in-flight projects</a:t>
            </a:r>
          </a:p>
          <a:p>
            <a:r>
              <a:rPr lang="en-GB" sz="1400" b="1"/>
              <a:t>Committees: </a:t>
            </a:r>
            <a:r>
              <a:rPr lang="en-GB" sz="1400"/>
              <a:t>these may be useful to bring together individuals responsible for policy and design standards. They may act as a check and approval on service changes.</a:t>
            </a:r>
          </a:p>
          <a:p>
            <a:pPr marL="0" indent="0">
              <a:buNone/>
            </a:pPr>
            <a:r>
              <a:rPr lang="en-GB" sz="1400" b="1"/>
              <a:t>Escalation flow</a:t>
            </a:r>
          </a:p>
          <a:p>
            <a:pPr marL="0" indent="0">
              <a:buNone/>
            </a:pPr>
            <a:r>
              <a:rPr lang="en-GB" sz="1400"/>
              <a:t>There are many ways to design escalations. The key factor is its clear and simple. It should ensure everyone knows clearly what to do in any exception situation.</a:t>
            </a:r>
          </a:p>
          <a:p>
            <a:pPr marL="0" indent="0">
              <a:buNone/>
            </a:pPr>
            <a:r>
              <a:rPr lang="en-GB" sz="1400"/>
              <a:t>As part of setting up a BSO, a detailed design should be created to lay out how individuals and teams interact and how escalation and governance work.</a:t>
            </a:r>
          </a:p>
        </p:txBody>
      </p:sp>
      <p:sp>
        <p:nvSpPr>
          <p:cNvPr id="14" name="Title 13">
            <a:extLst>
              <a:ext uri="{FF2B5EF4-FFF2-40B4-BE49-F238E27FC236}">
                <a16:creationId xmlns:a16="http://schemas.microsoft.com/office/drawing/2014/main" id="{64384FCB-BC68-9337-CEC8-8EC853020012}"/>
              </a:ext>
            </a:extLst>
          </p:cNvPr>
          <p:cNvSpPr>
            <a:spLocks noGrp="1"/>
          </p:cNvSpPr>
          <p:nvPr>
            <p:ph type="title"/>
          </p:nvPr>
        </p:nvSpPr>
        <p:spPr>
          <a:prstGeom prst="rect">
            <a:avLst/>
          </a:prstGeom>
        </p:spPr>
        <p:txBody>
          <a:bodyPr>
            <a:normAutofit fontScale="90000"/>
          </a:bodyPr>
          <a:lstStyle/>
          <a:p>
            <a:r>
              <a:rPr lang="en-GB"/>
              <a:t>Service delivery management</a:t>
            </a:r>
            <a:br>
              <a:rPr lang="en-GB"/>
            </a:br>
            <a:r>
              <a:rPr lang="en-GB" sz="2000"/>
              <a:t>Managing interactions and escalations</a:t>
            </a:r>
          </a:p>
        </p:txBody>
      </p:sp>
      <p:sp>
        <p:nvSpPr>
          <p:cNvPr id="16" name="Rectangle 15">
            <a:extLst>
              <a:ext uri="{FF2B5EF4-FFF2-40B4-BE49-F238E27FC236}">
                <a16:creationId xmlns:a16="http://schemas.microsoft.com/office/drawing/2014/main" id="{38B5C610-D5AF-39C4-A76D-934854654E02}"/>
              </a:ext>
            </a:extLst>
          </p:cNvPr>
          <p:cNvSpPr/>
          <p:nvPr/>
        </p:nvSpPr>
        <p:spPr>
          <a:xfrm>
            <a:off x="370389" y="243068"/>
            <a:ext cx="636608" cy="636608"/>
          </a:xfrm>
          <a:prstGeom prst="rect">
            <a:avLst/>
          </a:prstGeom>
          <a:solidFill>
            <a:srgbClr val="EB0A1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TextBox 83">
            <a:extLst>
              <a:ext uri="{FF2B5EF4-FFF2-40B4-BE49-F238E27FC236}">
                <a16:creationId xmlns:a16="http://schemas.microsoft.com/office/drawing/2014/main" id="{8398BDE9-EA4F-A76A-7CD7-C3BC3585E09C}"/>
              </a:ext>
            </a:extLst>
          </p:cNvPr>
          <p:cNvSpPr txBox="1"/>
          <p:nvPr/>
        </p:nvSpPr>
        <p:spPr>
          <a:xfrm>
            <a:off x="9912170" y="121198"/>
            <a:ext cx="1338059" cy="860748"/>
          </a:xfrm>
          <a:prstGeom prst="rect">
            <a:avLst/>
          </a:prstGeom>
          <a:noFill/>
        </p:spPr>
        <p:txBody>
          <a:bodyPr wrap="none" rtlCol="0">
            <a:spAutoFit/>
          </a:bodyPr>
          <a:lstStyle/>
          <a:p>
            <a:pPr>
              <a:lnSpc>
                <a:spcPts val="1800"/>
              </a:lnSpc>
              <a:spcAft>
                <a:spcPts val="600"/>
              </a:spcAft>
            </a:pPr>
            <a:r>
              <a:rPr lang="en-GB" sz="1400">
                <a:latin typeface="Segoe UI" panose="020B0502040204020203" pitchFamily="34" charset="0"/>
                <a:cs typeface="Segoe UI" panose="020B0502040204020203" pitchFamily="34" charset="0"/>
              </a:rPr>
              <a:t>Paragraph text</a:t>
            </a:r>
          </a:p>
          <a:p>
            <a:pPr marL="228600" indent="-228600">
              <a:lnSpc>
                <a:spcPts val="1700"/>
              </a:lnSpc>
              <a:spcAft>
                <a:spcPts val="300"/>
              </a:spcAft>
              <a:buFont typeface="Arial" panose="020B0604020202020204" pitchFamily="34" charset="0"/>
              <a:buChar char="•"/>
            </a:pPr>
            <a:r>
              <a:rPr lang="en-GB" sz="1400">
                <a:latin typeface="Segoe UI" panose="020B0502040204020203" pitchFamily="34" charset="0"/>
                <a:cs typeface="Segoe UI" panose="020B0502040204020203" pitchFamily="34" charset="0"/>
              </a:rPr>
              <a:t>Bullet text</a:t>
            </a:r>
          </a:p>
          <a:p>
            <a:pPr marL="228600" indent="-228600">
              <a:lnSpc>
                <a:spcPts val="1700"/>
              </a:lnSpc>
              <a:spcAft>
                <a:spcPts val="300"/>
              </a:spcAft>
              <a:buFont typeface="Arial" panose="020B0604020202020204" pitchFamily="34" charset="0"/>
              <a:buChar char="•"/>
            </a:pPr>
            <a:r>
              <a:rPr lang="en-GB" sz="1400">
                <a:latin typeface="Segoe UI" panose="020B0502040204020203" pitchFamily="34" charset="0"/>
                <a:cs typeface="Segoe UI" panose="020B0502040204020203" pitchFamily="34" charset="0"/>
              </a:rPr>
              <a:t>Bullet 2</a:t>
            </a:r>
          </a:p>
        </p:txBody>
      </p:sp>
      <p:sp>
        <p:nvSpPr>
          <p:cNvPr id="85" name="TextBox 84">
            <a:extLst>
              <a:ext uri="{FF2B5EF4-FFF2-40B4-BE49-F238E27FC236}">
                <a16:creationId xmlns:a16="http://schemas.microsoft.com/office/drawing/2014/main" id="{57F3AEA8-8E8D-C73B-1E9A-CAA11FA609FB}"/>
              </a:ext>
            </a:extLst>
          </p:cNvPr>
          <p:cNvSpPr txBox="1"/>
          <p:nvPr/>
        </p:nvSpPr>
        <p:spPr>
          <a:xfrm>
            <a:off x="8476868" y="121198"/>
            <a:ext cx="1500539" cy="874598"/>
          </a:xfrm>
          <a:prstGeom prst="rect">
            <a:avLst/>
          </a:prstGeom>
          <a:noFill/>
        </p:spPr>
        <p:txBody>
          <a:bodyPr wrap="none" rtlCol="0">
            <a:spAutoFit/>
          </a:bodyPr>
          <a:lstStyle/>
          <a:p>
            <a:pPr>
              <a:lnSpc>
                <a:spcPts val="1800"/>
              </a:lnSpc>
              <a:spcAft>
                <a:spcPts val="600"/>
              </a:spcAft>
            </a:pPr>
            <a:r>
              <a:rPr lang="en-GB" sz="1600">
                <a:latin typeface="Segoe UI" panose="020B0502040204020203" pitchFamily="34" charset="0"/>
                <a:cs typeface="Segoe UI" panose="020B0502040204020203" pitchFamily="34" charset="0"/>
              </a:rPr>
              <a:t>Paragraph text</a:t>
            </a:r>
          </a:p>
          <a:p>
            <a:pPr marL="228600" indent="-228600">
              <a:lnSpc>
                <a:spcPts val="1700"/>
              </a:lnSpc>
              <a:spcAft>
                <a:spcPts val="300"/>
              </a:spcAft>
              <a:buFont typeface="Arial" panose="020B0604020202020204" pitchFamily="34" charset="0"/>
              <a:buChar char="•"/>
            </a:pPr>
            <a:r>
              <a:rPr lang="en-GB" sz="1600">
                <a:latin typeface="Segoe UI" panose="020B0502040204020203" pitchFamily="34" charset="0"/>
                <a:cs typeface="Segoe UI" panose="020B0502040204020203" pitchFamily="34" charset="0"/>
              </a:rPr>
              <a:t>Bullet text</a:t>
            </a:r>
          </a:p>
          <a:p>
            <a:pPr marL="228600" indent="-228600">
              <a:lnSpc>
                <a:spcPts val="1700"/>
              </a:lnSpc>
              <a:spcAft>
                <a:spcPts val="300"/>
              </a:spcAft>
              <a:buFont typeface="Arial" panose="020B0604020202020204" pitchFamily="34" charset="0"/>
              <a:buChar char="•"/>
            </a:pPr>
            <a:r>
              <a:rPr lang="en-GB" sz="1600">
                <a:latin typeface="Segoe UI" panose="020B0502040204020203" pitchFamily="34" charset="0"/>
                <a:cs typeface="Segoe UI" panose="020B0502040204020203" pitchFamily="34" charset="0"/>
              </a:rPr>
              <a:t>Bullet 2</a:t>
            </a:r>
          </a:p>
        </p:txBody>
      </p:sp>
      <p:sp>
        <p:nvSpPr>
          <p:cNvPr id="86" name="Rounded Rectangle 85">
            <a:extLst>
              <a:ext uri="{FF2B5EF4-FFF2-40B4-BE49-F238E27FC236}">
                <a16:creationId xmlns:a16="http://schemas.microsoft.com/office/drawing/2014/main" id="{082E656E-CF8E-05FA-5F45-DA0F02C81A2D}"/>
              </a:ext>
            </a:extLst>
          </p:cNvPr>
          <p:cNvSpPr/>
          <p:nvPr/>
        </p:nvSpPr>
        <p:spPr>
          <a:xfrm>
            <a:off x="11302698" y="290363"/>
            <a:ext cx="773874" cy="520861"/>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t>Aligned</a:t>
            </a:r>
          </a:p>
        </p:txBody>
      </p:sp>
    </p:spTree>
    <p:extLst>
      <p:ext uri="{BB962C8B-B14F-4D97-AF65-F5344CB8AC3E}">
        <p14:creationId xmlns:p14="http://schemas.microsoft.com/office/powerpoint/2010/main" val="1011346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41E542-202C-13E5-9F1E-594FC3BA24E6}"/>
            </a:ext>
          </a:extLst>
        </p:cNvPr>
        <p:cNvGrpSpPr/>
        <p:nvPr/>
      </p:nvGrpSpPr>
      <p:grpSpPr>
        <a:xfrm>
          <a:off x="0" y="0"/>
          <a:ext cx="0" cy="0"/>
          <a:chOff x="0" y="0"/>
          <a:chExt cx="0" cy="0"/>
        </a:xfrm>
      </p:grpSpPr>
      <p:sp>
        <p:nvSpPr>
          <p:cNvPr id="14" name="Title 13">
            <a:extLst>
              <a:ext uri="{FF2B5EF4-FFF2-40B4-BE49-F238E27FC236}">
                <a16:creationId xmlns:a16="http://schemas.microsoft.com/office/drawing/2014/main" id="{A81D4399-57C1-A057-C442-66193383861E}"/>
              </a:ext>
            </a:extLst>
          </p:cNvPr>
          <p:cNvSpPr>
            <a:spLocks noGrp="1"/>
          </p:cNvSpPr>
          <p:nvPr>
            <p:ph type="title"/>
          </p:nvPr>
        </p:nvSpPr>
        <p:spPr>
          <a:prstGeom prst="rect">
            <a:avLst/>
          </a:prstGeom>
        </p:spPr>
        <p:txBody>
          <a:bodyPr>
            <a:normAutofit fontScale="90000"/>
          </a:bodyPr>
          <a:lstStyle/>
          <a:p>
            <a:r>
              <a:rPr lang="en-GB"/>
              <a:t>Service delivery management</a:t>
            </a:r>
            <a:br>
              <a:rPr lang="en-GB"/>
            </a:br>
            <a:r>
              <a:rPr lang="en-GB" sz="2000"/>
              <a:t>Managing interactions and escalations</a:t>
            </a:r>
          </a:p>
        </p:txBody>
      </p:sp>
      <p:sp>
        <p:nvSpPr>
          <p:cNvPr id="16" name="Rectangle 15">
            <a:extLst>
              <a:ext uri="{FF2B5EF4-FFF2-40B4-BE49-F238E27FC236}">
                <a16:creationId xmlns:a16="http://schemas.microsoft.com/office/drawing/2014/main" id="{039B146B-95E3-3CAC-FDFC-983A00E6EDB2}"/>
              </a:ext>
            </a:extLst>
          </p:cNvPr>
          <p:cNvSpPr/>
          <p:nvPr/>
        </p:nvSpPr>
        <p:spPr>
          <a:xfrm>
            <a:off x="370389" y="243068"/>
            <a:ext cx="636608" cy="636608"/>
          </a:xfrm>
          <a:prstGeom prst="rect">
            <a:avLst/>
          </a:prstGeom>
          <a:solidFill>
            <a:srgbClr val="EB0A1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DF2C4FB6-3E51-CEDD-BF4C-FD8B98FFCBBE}"/>
              </a:ext>
            </a:extLst>
          </p:cNvPr>
          <p:cNvSpPr/>
          <p:nvPr/>
        </p:nvSpPr>
        <p:spPr>
          <a:xfrm>
            <a:off x="6846596" y="2216988"/>
            <a:ext cx="2099193" cy="3653399"/>
          </a:xfrm>
          <a:prstGeom prst="rect">
            <a:avLst/>
          </a:prstGeom>
          <a:solidFill>
            <a:srgbClr val="FFFFFF"/>
          </a:solidFill>
          <a:ln>
            <a:solidFill>
              <a:srgbClr val="767676"/>
            </a:solidFill>
          </a:ln>
        </p:spPr>
        <p:txBody>
          <a:bodyPr vert="horz" lIns="91440" tIns="45720" rIns="91440" bIns="45720" rtlCol="0" anchor="t">
            <a:normAutofit/>
          </a:bodyPr>
          <a:lstStyle/>
          <a:p>
            <a:pPr marL="11113" algn="ctr">
              <a:lnSpc>
                <a:spcPct val="90000"/>
              </a:lnSpc>
              <a:spcBef>
                <a:spcPct val="0"/>
              </a:spcBef>
            </a:pPr>
            <a:r>
              <a:rPr lang="en-GB" sz="1200">
                <a:latin typeface="EB Garamond Medium" pitchFamily="2" charset="0"/>
                <a:ea typeface="EB Garamond Medium" pitchFamily="2" charset="0"/>
                <a:cs typeface="EB Garamond Medium" pitchFamily="2" charset="0"/>
              </a:rPr>
              <a:t>Business Units</a:t>
            </a:r>
          </a:p>
        </p:txBody>
      </p:sp>
      <p:sp>
        <p:nvSpPr>
          <p:cNvPr id="12" name="Rectangle 11">
            <a:extLst>
              <a:ext uri="{FF2B5EF4-FFF2-40B4-BE49-F238E27FC236}">
                <a16:creationId xmlns:a16="http://schemas.microsoft.com/office/drawing/2014/main" id="{542EB1E6-8911-6D7B-82F2-0B4DEBBA6725}"/>
              </a:ext>
            </a:extLst>
          </p:cNvPr>
          <p:cNvSpPr/>
          <p:nvPr/>
        </p:nvSpPr>
        <p:spPr>
          <a:xfrm>
            <a:off x="6694196" y="2064588"/>
            <a:ext cx="2099193" cy="3653399"/>
          </a:xfrm>
          <a:prstGeom prst="rect">
            <a:avLst/>
          </a:prstGeom>
          <a:solidFill>
            <a:srgbClr val="FFFFFF"/>
          </a:solidFill>
          <a:ln>
            <a:solidFill>
              <a:srgbClr val="767676"/>
            </a:solidFill>
          </a:ln>
        </p:spPr>
        <p:txBody>
          <a:bodyPr vert="horz" lIns="91440" tIns="45720" rIns="91440" bIns="45720" rtlCol="0" anchor="t">
            <a:normAutofit/>
          </a:bodyPr>
          <a:lstStyle/>
          <a:p>
            <a:pPr marL="11113" algn="ctr">
              <a:lnSpc>
                <a:spcPct val="90000"/>
              </a:lnSpc>
              <a:spcBef>
                <a:spcPct val="0"/>
              </a:spcBef>
            </a:pPr>
            <a:r>
              <a:rPr lang="en-GB" sz="1200">
                <a:latin typeface="EB Garamond Medium" pitchFamily="2" charset="0"/>
                <a:ea typeface="EB Garamond Medium" pitchFamily="2" charset="0"/>
                <a:cs typeface="EB Garamond Medium" pitchFamily="2" charset="0"/>
              </a:rPr>
              <a:t>Business Units</a:t>
            </a:r>
          </a:p>
        </p:txBody>
      </p:sp>
      <p:sp>
        <p:nvSpPr>
          <p:cNvPr id="13" name="Rectangle 12">
            <a:extLst>
              <a:ext uri="{FF2B5EF4-FFF2-40B4-BE49-F238E27FC236}">
                <a16:creationId xmlns:a16="http://schemas.microsoft.com/office/drawing/2014/main" id="{773750F2-5470-13BF-DD9E-6D7879929355}"/>
              </a:ext>
            </a:extLst>
          </p:cNvPr>
          <p:cNvSpPr/>
          <p:nvPr/>
        </p:nvSpPr>
        <p:spPr>
          <a:xfrm>
            <a:off x="6541796" y="1912188"/>
            <a:ext cx="2099193" cy="3653399"/>
          </a:xfrm>
          <a:prstGeom prst="rect">
            <a:avLst/>
          </a:prstGeom>
          <a:solidFill>
            <a:srgbClr val="FFFFFF"/>
          </a:solidFill>
          <a:ln>
            <a:solidFill>
              <a:srgbClr val="767676"/>
            </a:solidFill>
          </a:ln>
        </p:spPr>
        <p:txBody>
          <a:bodyPr vert="horz" lIns="91440" tIns="45720" rIns="91440" bIns="45720" rtlCol="0" anchor="t">
            <a:normAutofit/>
          </a:bodyPr>
          <a:lstStyle/>
          <a:p>
            <a:pPr marL="11113" algn="ctr">
              <a:lnSpc>
                <a:spcPct val="90000"/>
              </a:lnSpc>
              <a:spcBef>
                <a:spcPct val="0"/>
              </a:spcBef>
            </a:pPr>
            <a:r>
              <a:rPr lang="en-GB" sz="1200">
                <a:latin typeface="EB Garamond Medium" pitchFamily="2" charset="0"/>
                <a:ea typeface="EB Garamond Medium" pitchFamily="2" charset="0"/>
                <a:cs typeface="EB Garamond Medium" pitchFamily="2" charset="0"/>
              </a:rPr>
              <a:t>Business Units</a:t>
            </a:r>
          </a:p>
        </p:txBody>
      </p:sp>
      <p:sp>
        <p:nvSpPr>
          <p:cNvPr id="15" name="Rectangle 14">
            <a:extLst>
              <a:ext uri="{FF2B5EF4-FFF2-40B4-BE49-F238E27FC236}">
                <a16:creationId xmlns:a16="http://schemas.microsoft.com/office/drawing/2014/main" id="{2F7B9445-CE77-183A-8139-5BB1E9B2A76D}"/>
              </a:ext>
            </a:extLst>
          </p:cNvPr>
          <p:cNvSpPr/>
          <p:nvPr/>
        </p:nvSpPr>
        <p:spPr>
          <a:xfrm>
            <a:off x="6389396" y="1759788"/>
            <a:ext cx="2099193" cy="3653399"/>
          </a:xfrm>
          <a:prstGeom prst="rect">
            <a:avLst/>
          </a:prstGeom>
          <a:solidFill>
            <a:srgbClr val="FFFFFF"/>
          </a:solidFill>
          <a:ln>
            <a:solidFill>
              <a:srgbClr val="767676"/>
            </a:solidFill>
          </a:ln>
        </p:spPr>
        <p:txBody>
          <a:bodyPr vert="horz" lIns="91440" tIns="45720" rIns="91440" bIns="45720" rtlCol="0" anchor="t">
            <a:normAutofit/>
          </a:bodyPr>
          <a:lstStyle/>
          <a:p>
            <a:pPr marL="11113" algn="ctr">
              <a:lnSpc>
                <a:spcPct val="90000"/>
              </a:lnSpc>
              <a:spcBef>
                <a:spcPct val="0"/>
              </a:spcBef>
            </a:pPr>
            <a:r>
              <a:rPr lang="en-GB" sz="1200">
                <a:latin typeface="EB Garamond Medium" pitchFamily="2" charset="0"/>
                <a:ea typeface="EB Garamond Medium" pitchFamily="2" charset="0"/>
                <a:cs typeface="EB Garamond Medium" pitchFamily="2" charset="0"/>
              </a:rPr>
              <a:t>Business Units</a:t>
            </a:r>
          </a:p>
        </p:txBody>
      </p:sp>
      <p:sp>
        <p:nvSpPr>
          <p:cNvPr id="17" name="Rectangle 16">
            <a:extLst>
              <a:ext uri="{FF2B5EF4-FFF2-40B4-BE49-F238E27FC236}">
                <a16:creationId xmlns:a16="http://schemas.microsoft.com/office/drawing/2014/main" id="{54224E80-728F-ACCA-517B-C8C7915A2885}"/>
              </a:ext>
            </a:extLst>
          </p:cNvPr>
          <p:cNvSpPr/>
          <p:nvPr/>
        </p:nvSpPr>
        <p:spPr>
          <a:xfrm>
            <a:off x="3156615" y="1300639"/>
            <a:ext cx="2614130" cy="5201185"/>
          </a:xfrm>
          <a:prstGeom prst="rect">
            <a:avLst/>
          </a:prstGeom>
          <a:noFill/>
          <a:ln>
            <a:solidFill>
              <a:srgbClr val="767676"/>
            </a:solidFill>
          </a:ln>
        </p:spPr>
        <p:txBody>
          <a:bodyPr vert="horz" lIns="91440" tIns="45720" rIns="91440" bIns="45720" rtlCol="0" anchor="t">
            <a:normAutofit/>
          </a:bodyPr>
          <a:lstStyle/>
          <a:p>
            <a:pPr marL="11113">
              <a:lnSpc>
                <a:spcPct val="90000"/>
              </a:lnSpc>
              <a:spcBef>
                <a:spcPct val="0"/>
              </a:spcBef>
            </a:pPr>
            <a:r>
              <a:rPr lang="en-GB" sz="1200">
                <a:latin typeface="EB Garamond Medium" pitchFamily="2" charset="0"/>
                <a:ea typeface="EB Garamond Medium" pitchFamily="2" charset="0"/>
                <a:cs typeface="EB Garamond Medium" pitchFamily="2" charset="0"/>
              </a:rPr>
              <a:t>Cross functional Business Services</a:t>
            </a:r>
          </a:p>
        </p:txBody>
      </p:sp>
      <p:sp>
        <p:nvSpPr>
          <p:cNvPr id="19" name="Rectangle 18">
            <a:extLst>
              <a:ext uri="{FF2B5EF4-FFF2-40B4-BE49-F238E27FC236}">
                <a16:creationId xmlns:a16="http://schemas.microsoft.com/office/drawing/2014/main" id="{07146057-F118-822D-B8BD-531A364276CA}"/>
              </a:ext>
            </a:extLst>
          </p:cNvPr>
          <p:cNvSpPr/>
          <p:nvPr/>
        </p:nvSpPr>
        <p:spPr>
          <a:xfrm>
            <a:off x="6625213" y="2821704"/>
            <a:ext cx="1697006" cy="682412"/>
          </a:xfrm>
          <a:prstGeom prst="rect">
            <a:avLst/>
          </a:prstGeom>
          <a:solidFill>
            <a:srgbClr val="D8D8D8"/>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GB" sz="1200">
                <a:solidFill>
                  <a:schemeClr val="tx1"/>
                </a:solidFill>
                <a:latin typeface="EB Garamond Medium" pitchFamily="2" charset="0"/>
                <a:ea typeface="EB Garamond Medium" pitchFamily="2" charset="0"/>
                <a:cs typeface="EB Garamond Medium" pitchFamily="2" charset="0"/>
              </a:rPr>
              <a:t>Leadership</a:t>
            </a:r>
          </a:p>
        </p:txBody>
      </p:sp>
      <p:sp>
        <p:nvSpPr>
          <p:cNvPr id="20" name="Rectangle 19">
            <a:extLst>
              <a:ext uri="{FF2B5EF4-FFF2-40B4-BE49-F238E27FC236}">
                <a16:creationId xmlns:a16="http://schemas.microsoft.com/office/drawing/2014/main" id="{290269FF-FE12-3D8E-CC78-5E7A4B8F180F}"/>
              </a:ext>
            </a:extLst>
          </p:cNvPr>
          <p:cNvSpPr/>
          <p:nvPr/>
        </p:nvSpPr>
        <p:spPr>
          <a:xfrm>
            <a:off x="6625213" y="3576542"/>
            <a:ext cx="1697006" cy="1608879"/>
          </a:xfrm>
          <a:prstGeom prst="rect">
            <a:avLst/>
          </a:prstGeom>
          <a:solidFill>
            <a:srgbClr val="D8D8D8"/>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GB" sz="1200">
                <a:solidFill>
                  <a:schemeClr val="tx1"/>
                </a:solidFill>
                <a:latin typeface="EB Garamond Medium" pitchFamily="2" charset="0"/>
                <a:ea typeface="EB Garamond Medium" pitchFamily="2" charset="0"/>
                <a:cs typeface="EB Garamond Medium" pitchFamily="2" charset="0"/>
              </a:rPr>
              <a:t>Operations</a:t>
            </a:r>
          </a:p>
        </p:txBody>
      </p:sp>
      <p:sp>
        <p:nvSpPr>
          <p:cNvPr id="22" name="Rectangle 21">
            <a:extLst>
              <a:ext uri="{FF2B5EF4-FFF2-40B4-BE49-F238E27FC236}">
                <a16:creationId xmlns:a16="http://schemas.microsoft.com/office/drawing/2014/main" id="{288829B8-B565-BEB1-857E-3D0AFF8E2135}"/>
              </a:ext>
            </a:extLst>
          </p:cNvPr>
          <p:cNvSpPr/>
          <p:nvPr/>
        </p:nvSpPr>
        <p:spPr>
          <a:xfrm>
            <a:off x="3351971" y="5035767"/>
            <a:ext cx="2217414" cy="1238291"/>
          </a:xfrm>
          <a:prstGeom prst="rect">
            <a:avLst/>
          </a:prstGeom>
          <a:solidFill>
            <a:srgbClr val="D8D8D8"/>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GB" sz="1200">
                <a:solidFill>
                  <a:schemeClr val="tx1"/>
                </a:solidFill>
                <a:latin typeface="EB Garamond Medium" pitchFamily="2" charset="0"/>
                <a:ea typeface="EB Garamond Medium" pitchFamily="2" charset="0"/>
                <a:cs typeface="EB Garamond Medium" pitchFamily="2" charset="0"/>
              </a:rPr>
              <a:t>Finance</a:t>
            </a:r>
          </a:p>
        </p:txBody>
      </p:sp>
      <p:sp>
        <p:nvSpPr>
          <p:cNvPr id="23" name="Rectangle 22">
            <a:extLst>
              <a:ext uri="{FF2B5EF4-FFF2-40B4-BE49-F238E27FC236}">
                <a16:creationId xmlns:a16="http://schemas.microsoft.com/office/drawing/2014/main" id="{99E8E2FD-90F8-137A-E7BD-106FE247E1B3}"/>
              </a:ext>
            </a:extLst>
          </p:cNvPr>
          <p:cNvSpPr/>
          <p:nvPr/>
        </p:nvSpPr>
        <p:spPr>
          <a:xfrm>
            <a:off x="6735821" y="3069675"/>
            <a:ext cx="1440000" cy="360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solidFill>
                  <a:schemeClr val="tx1"/>
                </a:solidFill>
                <a:latin typeface="EB Garamond Medium" pitchFamily="2" charset="0"/>
                <a:ea typeface="EB Garamond Medium" pitchFamily="2" charset="0"/>
                <a:cs typeface="EB Garamond Medium" pitchFamily="2" charset="0"/>
              </a:rPr>
              <a:t>Senior managers</a:t>
            </a:r>
          </a:p>
        </p:txBody>
      </p:sp>
      <p:sp>
        <p:nvSpPr>
          <p:cNvPr id="25" name="Rectangle 24">
            <a:extLst>
              <a:ext uri="{FF2B5EF4-FFF2-40B4-BE49-F238E27FC236}">
                <a16:creationId xmlns:a16="http://schemas.microsoft.com/office/drawing/2014/main" id="{EC16D460-8438-612E-F80C-661F5E0E2F19}"/>
              </a:ext>
            </a:extLst>
          </p:cNvPr>
          <p:cNvSpPr/>
          <p:nvPr/>
        </p:nvSpPr>
        <p:spPr>
          <a:xfrm>
            <a:off x="6729412" y="3901232"/>
            <a:ext cx="1440000" cy="360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solidFill>
                  <a:schemeClr val="tx1"/>
                </a:solidFill>
                <a:latin typeface="EB Garamond Medium" pitchFamily="2" charset="0"/>
                <a:ea typeface="EB Garamond Medium" pitchFamily="2" charset="0"/>
                <a:cs typeface="EB Garamond Medium" pitchFamily="2" charset="0"/>
              </a:rPr>
              <a:t>Manager</a:t>
            </a:r>
          </a:p>
        </p:txBody>
      </p:sp>
      <p:sp>
        <p:nvSpPr>
          <p:cNvPr id="26" name="Rectangle 25">
            <a:extLst>
              <a:ext uri="{FF2B5EF4-FFF2-40B4-BE49-F238E27FC236}">
                <a16:creationId xmlns:a16="http://schemas.microsoft.com/office/drawing/2014/main" id="{DE95EAF6-2D09-FE53-0C3D-9D5541AA50A9}"/>
              </a:ext>
            </a:extLst>
          </p:cNvPr>
          <p:cNvSpPr/>
          <p:nvPr/>
        </p:nvSpPr>
        <p:spPr>
          <a:xfrm>
            <a:off x="6735821" y="4734776"/>
            <a:ext cx="1440000" cy="360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solidFill>
                  <a:schemeClr val="tx1"/>
                </a:solidFill>
                <a:latin typeface="EB Garamond Medium" pitchFamily="2" charset="0"/>
                <a:ea typeface="EB Garamond Medium" pitchFamily="2" charset="0"/>
                <a:cs typeface="EB Garamond Medium" pitchFamily="2" charset="0"/>
              </a:rPr>
              <a:t>Business operations</a:t>
            </a:r>
          </a:p>
        </p:txBody>
      </p:sp>
      <p:sp>
        <p:nvSpPr>
          <p:cNvPr id="27" name="Rectangle 26">
            <a:extLst>
              <a:ext uri="{FF2B5EF4-FFF2-40B4-BE49-F238E27FC236}">
                <a16:creationId xmlns:a16="http://schemas.microsoft.com/office/drawing/2014/main" id="{F6F01C3F-F0A1-26D4-E07D-09134245E1D6}"/>
              </a:ext>
            </a:extLst>
          </p:cNvPr>
          <p:cNvSpPr/>
          <p:nvPr/>
        </p:nvSpPr>
        <p:spPr>
          <a:xfrm>
            <a:off x="3422584" y="5826341"/>
            <a:ext cx="1254229" cy="360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solidFill>
                  <a:schemeClr val="tx1"/>
                </a:solidFill>
                <a:latin typeface="EB Garamond Medium" pitchFamily="2" charset="0"/>
                <a:ea typeface="EB Garamond Medium" pitchFamily="2" charset="0"/>
                <a:cs typeface="EB Garamond Medium" pitchFamily="2" charset="0"/>
              </a:rPr>
              <a:t>Finance operations</a:t>
            </a:r>
          </a:p>
        </p:txBody>
      </p:sp>
      <p:sp>
        <p:nvSpPr>
          <p:cNvPr id="30" name="Rectangle 29">
            <a:extLst>
              <a:ext uri="{FF2B5EF4-FFF2-40B4-BE49-F238E27FC236}">
                <a16:creationId xmlns:a16="http://schemas.microsoft.com/office/drawing/2014/main" id="{F691C3AA-CB12-0436-5DD8-CABDAEAAD7DB}"/>
              </a:ext>
            </a:extLst>
          </p:cNvPr>
          <p:cNvSpPr/>
          <p:nvPr/>
        </p:nvSpPr>
        <p:spPr>
          <a:xfrm>
            <a:off x="3422584" y="5294912"/>
            <a:ext cx="1254229" cy="360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solidFill>
                  <a:schemeClr val="tx1"/>
                </a:solidFill>
                <a:latin typeface="EB Garamond Medium" pitchFamily="2" charset="0"/>
                <a:ea typeface="EB Garamond Medium" pitchFamily="2" charset="0"/>
                <a:cs typeface="EB Garamond Medium" pitchFamily="2" charset="0"/>
              </a:rPr>
              <a:t>Finance managers</a:t>
            </a:r>
          </a:p>
        </p:txBody>
      </p:sp>
      <p:sp>
        <p:nvSpPr>
          <p:cNvPr id="31" name="Rectangle 30">
            <a:extLst>
              <a:ext uri="{FF2B5EF4-FFF2-40B4-BE49-F238E27FC236}">
                <a16:creationId xmlns:a16="http://schemas.microsoft.com/office/drawing/2014/main" id="{D599DCF1-C66F-3BB6-8A47-69B30FF612F2}"/>
              </a:ext>
            </a:extLst>
          </p:cNvPr>
          <p:cNvSpPr/>
          <p:nvPr/>
        </p:nvSpPr>
        <p:spPr>
          <a:xfrm>
            <a:off x="3366751" y="3725179"/>
            <a:ext cx="2217414" cy="1238291"/>
          </a:xfrm>
          <a:prstGeom prst="rect">
            <a:avLst/>
          </a:prstGeom>
          <a:solidFill>
            <a:srgbClr val="D8D8D8"/>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GB" sz="1200">
                <a:solidFill>
                  <a:schemeClr val="tx1"/>
                </a:solidFill>
                <a:latin typeface="EB Garamond Medium" pitchFamily="2" charset="0"/>
                <a:ea typeface="EB Garamond Medium" pitchFamily="2" charset="0"/>
                <a:cs typeface="EB Garamond Medium" pitchFamily="2" charset="0"/>
              </a:rPr>
              <a:t>HR</a:t>
            </a:r>
          </a:p>
        </p:txBody>
      </p:sp>
      <p:sp>
        <p:nvSpPr>
          <p:cNvPr id="32" name="Rectangle 31">
            <a:extLst>
              <a:ext uri="{FF2B5EF4-FFF2-40B4-BE49-F238E27FC236}">
                <a16:creationId xmlns:a16="http://schemas.microsoft.com/office/drawing/2014/main" id="{77EB0EF8-D0D7-D728-62DC-4D8C89C31333}"/>
              </a:ext>
            </a:extLst>
          </p:cNvPr>
          <p:cNvSpPr/>
          <p:nvPr/>
        </p:nvSpPr>
        <p:spPr>
          <a:xfrm>
            <a:off x="3422584" y="4536665"/>
            <a:ext cx="1254229" cy="360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solidFill>
                  <a:schemeClr val="tx1"/>
                </a:solidFill>
                <a:latin typeface="EB Garamond Medium" pitchFamily="2" charset="0"/>
                <a:ea typeface="EB Garamond Medium" pitchFamily="2" charset="0"/>
                <a:cs typeface="EB Garamond Medium" pitchFamily="2" charset="0"/>
              </a:rPr>
              <a:t>HR operations</a:t>
            </a:r>
          </a:p>
        </p:txBody>
      </p:sp>
      <p:sp>
        <p:nvSpPr>
          <p:cNvPr id="33" name="Rectangle 32">
            <a:extLst>
              <a:ext uri="{FF2B5EF4-FFF2-40B4-BE49-F238E27FC236}">
                <a16:creationId xmlns:a16="http://schemas.microsoft.com/office/drawing/2014/main" id="{5089D7D0-7A83-417C-997F-0B15F3A89E29}"/>
              </a:ext>
            </a:extLst>
          </p:cNvPr>
          <p:cNvSpPr/>
          <p:nvPr/>
        </p:nvSpPr>
        <p:spPr>
          <a:xfrm>
            <a:off x="3422584" y="3961168"/>
            <a:ext cx="1254229" cy="360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solidFill>
                  <a:schemeClr val="tx1"/>
                </a:solidFill>
                <a:latin typeface="EB Garamond Medium" pitchFamily="2" charset="0"/>
                <a:ea typeface="EB Garamond Medium" pitchFamily="2" charset="0"/>
                <a:cs typeface="EB Garamond Medium" pitchFamily="2" charset="0"/>
              </a:rPr>
              <a:t>HR managers</a:t>
            </a:r>
          </a:p>
        </p:txBody>
      </p:sp>
      <p:sp>
        <p:nvSpPr>
          <p:cNvPr id="35" name="Rectangle 34">
            <a:extLst>
              <a:ext uri="{FF2B5EF4-FFF2-40B4-BE49-F238E27FC236}">
                <a16:creationId xmlns:a16="http://schemas.microsoft.com/office/drawing/2014/main" id="{12F131A2-232D-79A6-BE82-22E3A01638FD}"/>
              </a:ext>
            </a:extLst>
          </p:cNvPr>
          <p:cNvSpPr/>
          <p:nvPr/>
        </p:nvSpPr>
        <p:spPr>
          <a:xfrm>
            <a:off x="3366751" y="2423621"/>
            <a:ext cx="2217414" cy="1238291"/>
          </a:xfrm>
          <a:prstGeom prst="rect">
            <a:avLst/>
          </a:prstGeom>
          <a:solidFill>
            <a:srgbClr val="D8D8D8"/>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GB" sz="1200">
                <a:solidFill>
                  <a:schemeClr val="tx1"/>
                </a:solidFill>
                <a:latin typeface="EB Garamond Medium" pitchFamily="2" charset="0"/>
                <a:ea typeface="EB Garamond Medium" pitchFamily="2" charset="0"/>
                <a:cs typeface="EB Garamond Medium" pitchFamily="2" charset="0"/>
              </a:rPr>
              <a:t>HR</a:t>
            </a:r>
          </a:p>
        </p:txBody>
      </p:sp>
      <p:sp>
        <p:nvSpPr>
          <p:cNvPr id="36" name="Rectangle 35">
            <a:extLst>
              <a:ext uri="{FF2B5EF4-FFF2-40B4-BE49-F238E27FC236}">
                <a16:creationId xmlns:a16="http://schemas.microsoft.com/office/drawing/2014/main" id="{F78B5450-FCEA-E8F5-776A-46E1B6C5223C}"/>
              </a:ext>
            </a:extLst>
          </p:cNvPr>
          <p:cNvSpPr/>
          <p:nvPr/>
        </p:nvSpPr>
        <p:spPr>
          <a:xfrm>
            <a:off x="3422584" y="3245909"/>
            <a:ext cx="1254229" cy="360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solidFill>
                  <a:schemeClr val="tx1"/>
                </a:solidFill>
                <a:latin typeface="EB Garamond Medium" pitchFamily="2" charset="0"/>
                <a:ea typeface="EB Garamond Medium" pitchFamily="2" charset="0"/>
                <a:cs typeface="EB Garamond Medium" pitchFamily="2" charset="0"/>
              </a:rPr>
              <a:t>IT operations</a:t>
            </a:r>
          </a:p>
        </p:txBody>
      </p:sp>
      <p:sp>
        <p:nvSpPr>
          <p:cNvPr id="37" name="Rectangle 36">
            <a:extLst>
              <a:ext uri="{FF2B5EF4-FFF2-40B4-BE49-F238E27FC236}">
                <a16:creationId xmlns:a16="http://schemas.microsoft.com/office/drawing/2014/main" id="{0B71A8AB-2A1E-50FD-CD03-4A2B82F3F9D4}"/>
              </a:ext>
            </a:extLst>
          </p:cNvPr>
          <p:cNvSpPr/>
          <p:nvPr/>
        </p:nvSpPr>
        <p:spPr>
          <a:xfrm>
            <a:off x="3422584" y="2681429"/>
            <a:ext cx="1254229" cy="360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solidFill>
                  <a:schemeClr val="tx1"/>
                </a:solidFill>
                <a:latin typeface="EB Garamond Medium" pitchFamily="2" charset="0"/>
                <a:ea typeface="EB Garamond Medium" pitchFamily="2" charset="0"/>
                <a:cs typeface="EB Garamond Medium" pitchFamily="2" charset="0"/>
              </a:rPr>
              <a:t>IT managers</a:t>
            </a:r>
          </a:p>
        </p:txBody>
      </p:sp>
      <p:sp>
        <p:nvSpPr>
          <p:cNvPr id="65" name="Rectangle 64">
            <a:extLst>
              <a:ext uri="{FF2B5EF4-FFF2-40B4-BE49-F238E27FC236}">
                <a16:creationId xmlns:a16="http://schemas.microsoft.com/office/drawing/2014/main" id="{F2C181D2-13CB-622A-FEA3-6BB00ED855E2}"/>
              </a:ext>
            </a:extLst>
          </p:cNvPr>
          <p:cNvSpPr/>
          <p:nvPr/>
        </p:nvSpPr>
        <p:spPr>
          <a:xfrm>
            <a:off x="3366751" y="1658709"/>
            <a:ext cx="2217414" cy="715783"/>
          </a:xfrm>
          <a:prstGeom prst="rect">
            <a:avLst/>
          </a:prstGeom>
          <a:solidFill>
            <a:srgbClr val="D8D8D8"/>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GB" sz="1200">
                <a:solidFill>
                  <a:schemeClr val="tx1"/>
                </a:solidFill>
                <a:latin typeface="EB Garamond Medium" pitchFamily="2" charset="0"/>
                <a:ea typeface="EB Garamond Medium" pitchFamily="2" charset="0"/>
                <a:cs typeface="EB Garamond Medium" pitchFamily="2" charset="0"/>
              </a:rPr>
              <a:t>Leadership</a:t>
            </a:r>
          </a:p>
        </p:txBody>
      </p:sp>
      <p:sp>
        <p:nvSpPr>
          <p:cNvPr id="66" name="Rectangle 65">
            <a:extLst>
              <a:ext uri="{FF2B5EF4-FFF2-40B4-BE49-F238E27FC236}">
                <a16:creationId xmlns:a16="http://schemas.microsoft.com/office/drawing/2014/main" id="{F1039E3F-8522-DCEC-08E1-C2958BC1FBEA}"/>
              </a:ext>
            </a:extLst>
          </p:cNvPr>
          <p:cNvSpPr/>
          <p:nvPr/>
        </p:nvSpPr>
        <p:spPr>
          <a:xfrm>
            <a:off x="3759143" y="1952499"/>
            <a:ext cx="1440000" cy="360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solidFill>
                  <a:schemeClr val="tx1"/>
                </a:solidFill>
                <a:latin typeface="EB Garamond Medium" pitchFamily="2" charset="0"/>
                <a:ea typeface="EB Garamond Medium" pitchFamily="2" charset="0"/>
                <a:cs typeface="EB Garamond Medium" pitchFamily="2" charset="0"/>
              </a:rPr>
              <a:t>Senior managers</a:t>
            </a:r>
          </a:p>
        </p:txBody>
      </p:sp>
      <p:sp>
        <p:nvSpPr>
          <p:cNvPr id="6" name="Rectangle 5">
            <a:extLst>
              <a:ext uri="{FF2B5EF4-FFF2-40B4-BE49-F238E27FC236}">
                <a16:creationId xmlns:a16="http://schemas.microsoft.com/office/drawing/2014/main" id="{BE119BEA-DCC6-2417-A598-152D41E15C2E}"/>
              </a:ext>
            </a:extLst>
          </p:cNvPr>
          <p:cNvSpPr/>
          <p:nvPr/>
        </p:nvSpPr>
        <p:spPr>
          <a:xfrm>
            <a:off x="6735821" y="4299795"/>
            <a:ext cx="1433592" cy="396000"/>
          </a:xfrm>
          <a:prstGeom prst="rect">
            <a:avLst/>
          </a:prstGeom>
          <a:solidFill>
            <a:schemeClr val="bg1"/>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solidFill>
                  <a:schemeClr val="tx1"/>
                </a:solidFill>
                <a:latin typeface="EB Garamond Medium" pitchFamily="2" charset="0"/>
                <a:ea typeface="EB Garamond Medium" pitchFamily="2" charset="0"/>
                <a:cs typeface="EB Garamond Medium" pitchFamily="2" charset="0"/>
              </a:rPr>
              <a:t>Business support specialist</a:t>
            </a:r>
          </a:p>
        </p:txBody>
      </p:sp>
      <p:sp>
        <p:nvSpPr>
          <p:cNvPr id="8" name="Rectangle 7">
            <a:extLst>
              <a:ext uri="{FF2B5EF4-FFF2-40B4-BE49-F238E27FC236}">
                <a16:creationId xmlns:a16="http://schemas.microsoft.com/office/drawing/2014/main" id="{B22DF203-1FD5-F0B6-5101-D86A064585A8}"/>
              </a:ext>
            </a:extLst>
          </p:cNvPr>
          <p:cNvSpPr/>
          <p:nvPr/>
        </p:nvSpPr>
        <p:spPr>
          <a:xfrm>
            <a:off x="4731116" y="5294912"/>
            <a:ext cx="756000" cy="360000"/>
          </a:xfrm>
          <a:prstGeom prst="rect">
            <a:avLst/>
          </a:prstGeom>
          <a:solidFill>
            <a:schemeClr val="bg1"/>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solidFill>
                  <a:schemeClr val="tx1"/>
                </a:solidFill>
                <a:latin typeface="EB Garamond Medium" pitchFamily="2" charset="0"/>
                <a:ea typeface="EB Garamond Medium" pitchFamily="2" charset="0"/>
                <a:cs typeface="EB Garamond Medium" pitchFamily="2" charset="0"/>
              </a:rPr>
              <a:t>Busines partners</a:t>
            </a:r>
          </a:p>
        </p:txBody>
      </p:sp>
      <p:sp>
        <p:nvSpPr>
          <p:cNvPr id="70" name="Rectangle 69">
            <a:extLst>
              <a:ext uri="{FF2B5EF4-FFF2-40B4-BE49-F238E27FC236}">
                <a16:creationId xmlns:a16="http://schemas.microsoft.com/office/drawing/2014/main" id="{FF0522EA-BC30-F570-540D-BF7CD561C26A}"/>
              </a:ext>
            </a:extLst>
          </p:cNvPr>
          <p:cNvSpPr/>
          <p:nvPr/>
        </p:nvSpPr>
        <p:spPr>
          <a:xfrm>
            <a:off x="4748751" y="2670193"/>
            <a:ext cx="756000" cy="371236"/>
          </a:xfrm>
          <a:prstGeom prst="rect">
            <a:avLst/>
          </a:prstGeom>
          <a:solidFill>
            <a:schemeClr val="bg1"/>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solidFill>
                  <a:schemeClr val="tx1"/>
                </a:solidFill>
                <a:latin typeface="EB Garamond Medium" pitchFamily="2" charset="0"/>
                <a:ea typeface="EB Garamond Medium" pitchFamily="2" charset="0"/>
                <a:cs typeface="EB Garamond Medium" pitchFamily="2" charset="0"/>
              </a:rPr>
              <a:t>Busines partner</a:t>
            </a:r>
          </a:p>
        </p:txBody>
      </p:sp>
      <p:sp>
        <p:nvSpPr>
          <p:cNvPr id="71" name="Rectangle 70">
            <a:extLst>
              <a:ext uri="{FF2B5EF4-FFF2-40B4-BE49-F238E27FC236}">
                <a16:creationId xmlns:a16="http://schemas.microsoft.com/office/drawing/2014/main" id="{DCBB5E1F-E68B-846E-04D7-CEDE442AB713}"/>
              </a:ext>
            </a:extLst>
          </p:cNvPr>
          <p:cNvSpPr/>
          <p:nvPr/>
        </p:nvSpPr>
        <p:spPr>
          <a:xfrm>
            <a:off x="4748750" y="3240291"/>
            <a:ext cx="756000" cy="371236"/>
          </a:xfrm>
          <a:prstGeom prst="rect">
            <a:avLst/>
          </a:prstGeom>
          <a:solidFill>
            <a:schemeClr val="bg1"/>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solidFill>
                  <a:schemeClr val="tx1"/>
                </a:solidFill>
                <a:latin typeface="EB Garamond Medium" pitchFamily="2" charset="0"/>
                <a:ea typeface="EB Garamond Medium" pitchFamily="2" charset="0"/>
                <a:cs typeface="EB Garamond Medium" pitchFamily="2" charset="0"/>
              </a:rPr>
              <a:t>Helpdesk</a:t>
            </a:r>
          </a:p>
        </p:txBody>
      </p:sp>
      <p:sp>
        <p:nvSpPr>
          <p:cNvPr id="72" name="Rectangle 71">
            <a:extLst>
              <a:ext uri="{FF2B5EF4-FFF2-40B4-BE49-F238E27FC236}">
                <a16:creationId xmlns:a16="http://schemas.microsoft.com/office/drawing/2014/main" id="{77B14612-FE4A-E117-3875-D47165EB9F8C}"/>
              </a:ext>
            </a:extLst>
          </p:cNvPr>
          <p:cNvSpPr/>
          <p:nvPr/>
        </p:nvSpPr>
        <p:spPr>
          <a:xfrm>
            <a:off x="4752489" y="4536665"/>
            <a:ext cx="756000" cy="371236"/>
          </a:xfrm>
          <a:prstGeom prst="rect">
            <a:avLst/>
          </a:prstGeom>
          <a:solidFill>
            <a:schemeClr val="bg1"/>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solidFill>
                  <a:schemeClr val="tx1"/>
                </a:solidFill>
                <a:latin typeface="EB Garamond Medium" pitchFamily="2" charset="0"/>
                <a:ea typeface="EB Garamond Medium" pitchFamily="2" charset="0"/>
                <a:cs typeface="EB Garamond Medium" pitchFamily="2" charset="0"/>
              </a:rPr>
              <a:t>Contact centre</a:t>
            </a:r>
          </a:p>
        </p:txBody>
      </p:sp>
      <p:sp>
        <p:nvSpPr>
          <p:cNvPr id="73" name="Rectangle 72">
            <a:extLst>
              <a:ext uri="{FF2B5EF4-FFF2-40B4-BE49-F238E27FC236}">
                <a16:creationId xmlns:a16="http://schemas.microsoft.com/office/drawing/2014/main" id="{3ACB7E65-40AC-F0EC-36BB-5CCF61EFE919}"/>
              </a:ext>
            </a:extLst>
          </p:cNvPr>
          <p:cNvSpPr/>
          <p:nvPr/>
        </p:nvSpPr>
        <p:spPr>
          <a:xfrm>
            <a:off x="4762167" y="3955550"/>
            <a:ext cx="756000" cy="371236"/>
          </a:xfrm>
          <a:prstGeom prst="rect">
            <a:avLst/>
          </a:prstGeom>
          <a:solidFill>
            <a:schemeClr val="bg1"/>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solidFill>
                  <a:schemeClr val="tx1"/>
                </a:solidFill>
                <a:latin typeface="EB Garamond Medium" pitchFamily="2" charset="0"/>
                <a:ea typeface="EB Garamond Medium" pitchFamily="2" charset="0"/>
                <a:cs typeface="EB Garamond Medium" pitchFamily="2" charset="0"/>
              </a:rPr>
              <a:t>Busines partner</a:t>
            </a:r>
          </a:p>
        </p:txBody>
      </p:sp>
      <p:cxnSp>
        <p:nvCxnSpPr>
          <p:cNvPr id="75" name="Elbow Connector 74">
            <a:extLst>
              <a:ext uri="{FF2B5EF4-FFF2-40B4-BE49-F238E27FC236}">
                <a16:creationId xmlns:a16="http://schemas.microsoft.com/office/drawing/2014/main" id="{03C2F6FA-2440-4C8D-0D91-7FBA1B8AA32E}"/>
              </a:ext>
            </a:extLst>
          </p:cNvPr>
          <p:cNvCxnSpPr>
            <a:cxnSpLocks/>
            <a:stCxn id="70" idx="3"/>
            <a:endCxn id="6" idx="1"/>
          </p:cNvCxnSpPr>
          <p:nvPr/>
        </p:nvCxnSpPr>
        <p:spPr>
          <a:xfrm>
            <a:off x="5504751" y="2855811"/>
            <a:ext cx="1231070" cy="1641984"/>
          </a:xfrm>
          <a:prstGeom prst="bentConnector3">
            <a:avLst>
              <a:gd name="adj1" fmla="val 50000"/>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77" name="Elbow Connector 76">
            <a:extLst>
              <a:ext uri="{FF2B5EF4-FFF2-40B4-BE49-F238E27FC236}">
                <a16:creationId xmlns:a16="http://schemas.microsoft.com/office/drawing/2014/main" id="{8DF8B4F2-23D8-36CF-B6CA-A99253A5C84A}"/>
              </a:ext>
            </a:extLst>
          </p:cNvPr>
          <p:cNvCxnSpPr>
            <a:cxnSpLocks/>
            <a:stCxn id="73" idx="3"/>
            <a:endCxn id="6" idx="1"/>
          </p:cNvCxnSpPr>
          <p:nvPr/>
        </p:nvCxnSpPr>
        <p:spPr>
          <a:xfrm>
            <a:off x="5518167" y="4141168"/>
            <a:ext cx="1217654" cy="356627"/>
          </a:xfrm>
          <a:prstGeom prst="bentConnector3">
            <a:avLst>
              <a:gd name="adj1" fmla="val 50000"/>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80" name="Elbow Connector 79">
            <a:extLst>
              <a:ext uri="{FF2B5EF4-FFF2-40B4-BE49-F238E27FC236}">
                <a16:creationId xmlns:a16="http://schemas.microsoft.com/office/drawing/2014/main" id="{DF916360-8D22-E87E-875D-D6C65F724A2F}"/>
              </a:ext>
            </a:extLst>
          </p:cNvPr>
          <p:cNvCxnSpPr>
            <a:cxnSpLocks/>
            <a:stCxn id="8" idx="3"/>
            <a:endCxn id="6" idx="1"/>
          </p:cNvCxnSpPr>
          <p:nvPr/>
        </p:nvCxnSpPr>
        <p:spPr>
          <a:xfrm flipV="1">
            <a:off x="5487116" y="4497795"/>
            <a:ext cx="1248705" cy="977117"/>
          </a:xfrm>
          <a:prstGeom prst="bentConnector3">
            <a:avLst>
              <a:gd name="adj1" fmla="val 50796"/>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84" name="TextBox 83">
            <a:extLst>
              <a:ext uri="{FF2B5EF4-FFF2-40B4-BE49-F238E27FC236}">
                <a16:creationId xmlns:a16="http://schemas.microsoft.com/office/drawing/2014/main" id="{AFD77337-AEF0-24FC-7E8A-7FA67A5BB069}"/>
              </a:ext>
            </a:extLst>
          </p:cNvPr>
          <p:cNvSpPr txBox="1"/>
          <p:nvPr/>
        </p:nvSpPr>
        <p:spPr>
          <a:xfrm>
            <a:off x="9912170" y="121198"/>
            <a:ext cx="1338059" cy="860748"/>
          </a:xfrm>
          <a:prstGeom prst="rect">
            <a:avLst/>
          </a:prstGeom>
          <a:noFill/>
        </p:spPr>
        <p:txBody>
          <a:bodyPr wrap="none" rtlCol="0">
            <a:spAutoFit/>
          </a:bodyPr>
          <a:lstStyle/>
          <a:p>
            <a:pPr>
              <a:lnSpc>
                <a:spcPts val="1800"/>
              </a:lnSpc>
              <a:spcAft>
                <a:spcPts val="600"/>
              </a:spcAft>
            </a:pPr>
            <a:r>
              <a:rPr lang="en-GB" sz="1400">
                <a:latin typeface="Segoe UI" panose="020B0502040204020203" pitchFamily="34" charset="0"/>
                <a:cs typeface="Segoe UI" panose="020B0502040204020203" pitchFamily="34" charset="0"/>
              </a:rPr>
              <a:t>Paragraph text</a:t>
            </a:r>
          </a:p>
          <a:p>
            <a:pPr marL="228600" indent="-228600">
              <a:lnSpc>
                <a:spcPts val="1700"/>
              </a:lnSpc>
              <a:spcAft>
                <a:spcPts val="300"/>
              </a:spcAft>
              <a:buFont typeface="Arial" panose="020B0604020202020204" pitchFamily="34" charset="0"/>
              <a:buChar char="•"/>
            </a:pPr>
            <a:r>
              <a:rPr lang="en-GB" sz="1400">
                <a:latin typeface="Segoe UI" panose="020B0502040204020203" pitchFamily="34" charset="0"/>
                <a:cs typeface="Segoe UI" panose="020B0502040204020203" pitchFamily="34" charset="0"/>
              </a:rPr>
              <a:t>Bullet text</a:t>
            </a:r>
          </a:p>
          <a:p>
            <a:pPr marL="228600" indent="-228600">
              <a:lnSpc>
                <a:spcPts val="1700"/>
              </a:lnSpc>
              <a:spcAft>
                <a:spcPts val="300"/>
              </a:spcAft>
              <a:buFont typeface="Arial" panose="020B0604020202020204" pitchFamily="34" charset="0"/>
              <a:buChar char="•"/>
            </a:pPr>
            <a:r>
              <a:rPr lang="en-GB" sz="1400">
                <a:latin typeface="Segoe UI" panose="020B0502040204020203" pitchFamily="34" charset="0"/>
                <a:cs typeface="Segoe UI" panose="020B0502040204020203" pitchFamily="34" charset="0"/>
              </a:rPr>
              <a:t>Bullet 2</a:t>
            </a:r>
          </a:p>
        </p:txBody>
      </p:sp>
      <p:sp>
        <p:nvSpPr>
          <p:cNvPr id="85" name="TextBox 84">
            <a:extLst>
              <a:ext uri="{FF2B5EF4-FFF2-40B4-BE49-F238E27FC236}">
                <a16:creationId xmlns:a16="http://schemas.microsoft.com/office/drawing/2014/main" id="{4EB77FC4-6792-6DAD-A2BA-04B22EADB233}"/>
              </a:ext>
            </a:extLst>
          </p:cNvPr>
          <p:cNvSpPr txBox="1"/>
          <p:nvPr/>
        </p:nvSpPr>
        <p:spPr>
          <a:xfrm>
            <a:off x="8476868" y="121198"/>
            <a:ext cx="1500539" cy="874598"/>
          </a:xfrm>
          <a:prstGeom prst="rect">
            <a:avLst/>
          </a:prstGeom>
          <a:noFill/>
        </p:spPr>
        <p:txBody>
          <a:bodyPr wrap="none" rtlCol="0">
            <a:spAutoFit/>
          </a:bodyPr>
          <a:lstStyle/>
          <a:p>
            <a:pPr>
              <a:lnSpc>
                <a:spcPts val="1800"/>
              </a:lnSpc>
              <a:spcAft>
                <a:spcPts val="600"/>
              </a:spcAft>
            </a:pPr>
            <a:r>
              <a:rPr lang="en-GB" sz="1600">
                <a:latin typeface="Segoe UI" panose="020B0502040204020203" pitchFamily="34" charset="0"/>
                <a:cs typeface="Segoe UI" panose="020B0502040204020203" pitchFamily="34" charset="0"/>
              </a:rPr>
              <a:t>Paragraph text</a:t>
            </a:r>
          </a:p>
          <a:p>
            <a:pPr marL="228600" indent="-228600">
              <a:lnSpc>
                <a:spcPts val="1700"/>
              </a:lnSpc>
              <a:spcAft>
                <a:spcPts val="300"/>
              </a:spcAft>
              <a:buFont typeface="Arial" panose="020B0604020202020204" pitchFamily="34" charset="0"/>
              <a:buChar char="•"/>
            </a:pPr>
            <a:r>
              <a:rPr lang="en-GB" sz="1600">
                <a:latin typeface="Segoe UI" panose="020B0502040204020203" pitchFamily="34" charset="0"/>
                <a:cs typeface="Segoe UI" panose="020B0502040204020203" pitchFamily="34" charset="0"/>
              </a:rPr>
              <a:t>Bullet text</a:t>
            </a:r>
          </a:p>
          <a:p>
            <a:pPr marL="228600" indent="-228600">
              <a:lnSpc>
                <a:spcPts val="1700"/>
              </a:lnSpc>
              <a:spcAft>
                <a:spcPts val="300"/>
              </a:spcAft>
              <a:buFont typeface="Arial" panose="020B0604020202020204" pitchFamily="34" charset="0"/>
              <a:buChar char="•"/>
            </a:pPr>
            <a:r>
              <a:rPr lang="en-GB" sz="1600">
                <a:latin typeface="Segoe UI" panose="020B0502040204020203" pitchFamily="34" charset="0"/>
                <a:cs typeface="Segoe UI" panose="020B0502040204020203" pitchFamily="34" charset="0"/>
              </a:rPr>
              <a:t>Bullet 2</a:t>
            </a:r>
          </a:p>
        </p:txBody>
      </p:sp>
      <p:sp>
        <p:nvSpPr>
          <p:cNvPr id="86" name="Rounded Rectangle 85">
            <a:extLst>
              <a:ext uri="{FF2B5EF4-FFF2-40B4-BE49-F238E27FC236}">
                <a16:creationId xmlns:a16="http://schemas.microsoft.com/office/drawing/2014/main" id="{8B9E45D0-C4CE-03F3-FE42-C52FCCCDCF10}"/>
              </a:ext>
            </a:extLst>
          </p:cNvPr>
          <p:cNvSpPr/>
          <p:nvPr/>
        </p:nvSpPr>
        <p:spPr>
          <a:xfrm>
            <a:off x="11302698" y="290363"/>
            <a:ext cx="773874" cy="520861"/>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t>Aligned</a:t>
            </a:r>
          </a:p>
        </p:txBody>
      </p:sp>
    </p:spTree>
    <p:extLst>
      <p:ext uri="{BB962C8B-B14F-4D97-AF65-F5344CB8AC3E}">
        <p14:creationId xmlns:p14="http://schemas.microsoft.com/office/powerpoint/2010/main" val="15388932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07BC4B-58E0-03EA-7B85-0966AC738072}"/>
              </a:ext>
            </a:extLst>
          </p:cNvPr>
          <p:cNvSpPr>
            <a:spLocks noGrp="1"/>
          </p:cNvSpPr>
          <p:nvPr>
            <p:ph sz="half" idx="1"/>
          </p:nvPr>
        </p:nvSpPr>
        <p:spPr/>
        <p:txBody>
          <a:bodyPr/>
          <a:lstStyle/>
          <a:p>
            <a:pPr marL="0" indent="0">
              <a:buNone/>
            </a:pPr>
            <a:r>
              <a:rPr lang="en-GB" sz="1400"/>
              <a:t>From a people and organisation perspective, there are many factors to consider:</a:t>
            </a:r>
          </a:p>
          <a:p>
            <a:pPr marL="0" indent="0">
              <a:buNone/>
            </a:pPr>
            <a:r>
              <a:rPr lang="en-GB" sz="1400" b="1"/>
              <a:t>Culture &amp; reward</a:t>
            </a:r>
          </a:p>
          <a:p>
            <a:r>
              <a:rPr lang="en-GB" sz="1400"/>
              <a:t>Values, performance measures and reward may need to be aligned to business service delivery</a:t>
            </a:r>
          </a:p>
          <a:p>
            <a:pPr marL="0" lvl="1" indent="0">
              <a:lnSpc>
                <a:spcPts val="1700"/>
              </a:lnSpc>
              <a:spcAft>
                <a:spcPts val="300"/>
              </a:spcAft>
              <a:buNone/>
            </a:pPr>
            <a:r>
              <a:rPr lang="en-GB" sz="1400" b="1"/>
              <a:t>Roles &amp; responsibilities</a:t>
            </a:r>
          </a:p>
          <a:p>
            <a:pPr marL="228600" lvl="1">
              <a:lnSpc>
                <a:spcPts val="1700"/>
              </a:lnSpc>
              <a:spcAft>
                <a:spcPts val="300"/>
              </a:spcAft>
            </a:pPr>
            <a:r>
              <a:rPr lang="en-GB" sz="1400"/>
              <a:t>Optimal staff to manager ratios to balance cost and quality</a:t>
            </a:r>
          </a:p>
          <a:p>
            <a:pPr marL="228600" lvl="1">
              <a:lnSpc>
                <a:spcPts val="1700"/>
              </a:lnSpc>
              <a:spcAft>
                <a:spcPts val="300"/>
              </a:spcAft>
            </a:pPr>
            <a:r>
              <a:rPr lang="en-GB" sz="1400"/>
              <a:t>Design of new roles</a:t>
            </a:r>
          </a:p>
          <a:p>
            <a:pPr marL="685800" lvl="5">
              <a:lnSpc>
                <a:spcPts val="1700"/>
              </a:lnSpc>
              <a:spcBef>
                <a:spcPts val="0"/>
              </a:spcBef>
              <a:spcAft>
                <a:spcPts val="300"/>
              </a:spcAft>
            </a:pPr>
            <a:r>
              <a:rPr lang="en-GB" sz="1400">
                <a:latin typeface="Segoe UI" panose="020B0502040204020203" pitchFamily="34" charset="0"/>
                <a:cs typeface="Segoe UI" panose="020B0502040204020203" pitchFamily="34" charset="0"/>
              </a:rPr>
              <a:t>Business services director</a:t>
            </a:r>
          </a:p>
          <a:p>
            <a:pPr marL="685800" lvl="5">
              <a:lnSpc>
                <a:spcPts val="1700"/>
              </a:lnSpc>
              <a:spcBef>
                <a:spcPts val="0"/>
              </a:spcBef>
              <a:spcAft>
                <a:spcPts val="300"/>
              </a:spcAft>
            </a:pPr>
            <a:r>
              <a:rPr lang="en-GB" sz="1400">
                <a:latin typeface="Segoe UI" panose="020B0502040204020203" pitchFamily="34" charset="0"/>
                <a:cs typeface="Segoe UI" panose="020B0502040204020203" pitchFamily="34" charset="0"/>
              </a:rPr>
              <a:t>Business support specialists and business partners</a:t>
            </a:r>
            <a:endParaRPr lang="en-GB" sz="1400" b="1"/>
          </a:p>
          <a:p>
            <a:pPr marL="685800" lvl="5">
              <a:lnSpc>
                <a:spcPts val="1700"/>
              </a:lnSpc>
              <a:spcBef>
                <a:spcPts val="0"/>
              </a:spcBef>
              <a:spcAft>
                <a:spcPts val="300"/>
              </a:spcAft>
            </a:pPr>
            <a:r>
              <a:rPr lang="en-GB" sz="1400">
                <a:latin typeface="Segoe UI" panose="020B0502040204020203" pitchFamily="34" charset="0"/>
                <a:cs typeface="Segoe UI" panose="020B0502040204020203" pitchFamily="34" charset="0"/>
              </a:rPr>
              <a:t>Regional and global product/process owners</a:t>
            </a:r>
          </a:p>
          <a:p>
            <a:pPr marL="0" indent="0">
              <a:lnSpc>
                <a:spcPts val="1800"/>
              </a:lnSpc>
              <a:spcAft>
                <a:spcPts val="600"/>
              </a:spcAft>
              <a:buNone/>
            </a:pPr>
            <a:r>
              <a:rPr lang="en-GB" sz="1400" b="1"/>
              <a:t>Skills &amp; capability</a:t>
            </a:r>
          </a:p>
          <a:p>
            <a:pPr>
              <a:lnSpc>
                <a:spcPts val="1700"/>
              </a:lnSpc>
              <a:spcAft>
                <a:spcPts val="300"/>
              </a:spcAft>
            </a:pPr>
            <a:r>
              <a:rPr lang="en-GB" sz="1400"/>
              <a:t>Skills assessment and capability building for services</a:t>
            </a:r>
          </a:p>
          <a:p>
            <a:pPr>
              <a:lnSpc>
                <a:spcPts val="1700"/>
              </a:lnSpc>
              <a:spcAft>
                <a:spcPts val="300"/>
              </a:spcAft>
            </a:pPr>
            <a:r>
              <a:rPr lang="en-GB" sz="1400"/>
              <a:t>Ongoing training on Business Unit activities</a:t>
            </a:r>
          </a:p>
          <a:p>
            <a:pPr marL="0" indent="0">
              <a:lnSpc>
                <a:spcPts val="1700"/>
              </a:lnSpc>
              <a:spcBef>
                <a:spcPts val="0"/>
              </a:spcBef>
              <a:spcAft>
                <a:spcPts val="300"/>
              </a:spcAft>
              <a:buNone/>
            </a:pPr>
            <a:r>
              <a:rPr lang="en-GB" sz="1400" b="1"/>
              <a:t>Governance</a:t>
            </a:r>
          </a:p>
          <a:p>
            <a:pPr>
              <a:lnSpc>
                <a:spcPts val="1700"/>
              </a:lnSpc>
              <a:spcAft>
                <a:spcPts val="300"/>
              </a:spcAft>
            </a:pPr>
            <a:r>
              <a:rPr lang="en-GB" sz="1400"/>
              <a:t>Retention plans for key individuals.</a:t>
            </a:r>
          </a:p>
        </p:txBody>
      </p:sp>
      <p:sp>
        <p:nvSpPr>
          <p:cNvPr id="9" name="Content Placeholder 8">
            <a:extLst>
              <a:ext uri="{FF2B5EF4-FFF2-40B4-BE49-F238E27FC236}">
                <a16:creationId xmlns:a16="http://schemas.microsoft.com/office/drawing/2014/main" id="{04C1898A-9210-2805-2496-890803AEE46C}"/>
              </a:ext>
            </a:extLst>
          </p:cNvPr>
          <p:cNvSpPr>
            <a:spLocks noGrp="1"/>
          </p:cNvSpPr>
          <p:nvPr>
            <p:ph sz="half" idx="2"/>
          </p:nvPr>
        </p:nvSpPr>
        <p:spPr/>
        <p:txBody>
          <a:bodyPr/>
          <a:lstStyle/>
          <a:p>
            <a:pPr marL="0" indent="0">
              <a:buNone/>
            </a:pPr>
            <a:r>
              <a:rPr lang="en-GB" sz="1400"/>
              <a:t>In most cases, staff will transfer from Business Units to Business Services. This needs to be carefully managed, consider:</a:t>
            </a:r>
          </a:p>
          <a:p>
            <a:r>
              <a:rPr lang="en-GB" sz="1400"/>
              <a:t>Impact with unions, governing bodies and statutory authorities</a:t>
            </a:r>
          </a:p>
          <a:p>
            <a:r>
              <a:rPr lang="en-GB" sz="1400"/>
              <a:t>Direct impact on employees</a:t>
            </a:r>
          </a:p>
          <a:p>
            <a:pPr lvl="1"/>
            <a:r>
              <a:rPr lang="en-GB" sz="1400"/>
              <a:t>Image/brand/culture</a:t>
            </a:r>
          </a:p>
          <a:p>
            <a:pPr lvl="1"/>
            <a:r>
              <a:rPr lang="en-GB" sz="1400"/>
              <a:t>Career development</a:t>
            </a:r>
          </a:p>
          <a:p>
            <a:pPr lvl="1"/>
            <a:r>
              <a:rPr lang="en-GB" sz="1400"/>
              <a:t>Roles and reward.</a:t>
            </a:r>
          </a:p>
        </p:txBody>
      </p:sp>
      <p:sp>
        <p:nvSpPr>
          <p:cNvPr id="4" name="Title 3">
            <a:extLst>
              <a:ext uri="{FF2B5EF4-FFF2-40B4-BE49-F238E27FC236}">
                <a16:creationId xmlns:a16="http://schemas.microsoft.com/office/drawing/2014/main" id="{48426BCC-6F2D-FB6B-4F0B-D4559A4A47D6}"/>
              </a:ext>
            </a:extLst>
          </p:cNvPr>
          <p:cNvSpPr>
            <a:spLocks noGrp="1"/>
          </p:cNvSpPr>
          <p:nvPr>
            <p:ph type="title"/>
          </p:nvPr>
        </p:nvSpPr>
        <p:spPr/>
        <p:txBody>
          <a:bodyPr>
            <a:normAutofit fontScale="90000"/>
          </a:bodyPr>
          <a:lstStyle/>
          <a:p>
            <a:r>
              <a:rPr lang="en-GB"/>
              <a:t>Service delivery management</a:t>
            </a:r>
            <a:br>
              <a:rPr lang="en-GB"/>
            </a:br>
            <a:r>
              <a:rPr lang="en-GB" sz="2000"/>
              <a:t>Organisation and people essentials</a:t>
            </a:r>
          </a:p>
        </p:txBody>
      </p:sp>
      <p:sp>
        <p:nvSpPr>
          <p:cNvPr id="7" name="TextBox 6">
            <a:extLst>
              <a:ext uri="{FF2B5EF4-FFF2-40B4-BE49-F238E27FC236}">
                <a16:creationId xmlns:a16="http://schemas.microsoft.com/office/drawing/2014/main" id="{9DC569B2-1C4E-B1CF-B887-8C95199865A3}"/>
              </a:ext>
            </a:extLst>
          </p:cNvPr>
          <p:cNvSpPr txBox="1"/>
          <p:nvPr/>
        </p:nvSpPr>
        <p:spPr>
          <a:xfrm>
            <a:off x="9912170" y="121198"/>
            <a:ext cx="1338059" cy="860748"/>
          </a:xfrm>
          <a:prstGeom prst="rect">
            <a:avLst/>
          </a:prstGeom>
          <a:noFill/>
        </p:spPr>
        <p:txBody>
          <a:bodyPr wrap="none" rtlCol="0">
            <a:spAutoFit/>
          </a:bodyPr>
          <a:lstStyle/>
          <a:p>
            <a:pPr>
              <a:lnSpc>
                <a:spcPts val="1800"/>
              </a:lnSpc>
              <a:spcAft>
                <a:spcPts val="600"/>
              </a:spcAft>
            </a:pPr>
            <a:r>
              <a:rPr lang="en-GB" sz="1400">
                <a:latin typeface="Segoe UI" panose="020B0502040204020203" pitchFamily="34" charset="0"/>
                <a:cs typeface="Segoe UI" panose="020B0502040204020203" pitchFamily="34" charset="0"/>
              </a:rPr>
              <a:t>Paragraph text</a:t>
            </a:r>
          </a:p>
          <a:p>
            <a:pPr marL="228600" indent="-228600">
              <a:lnSpc>
                <a:spcPts val="1700"/>
              </a:lnSpc>
              <a:spcAft>
                <a:spcPts val="300"/>
              </a:spcAft>
              <a:buFont typeface="Arial" panose="020B0604020202020204" pitchFamily="34" charset="0"/>
              <a:buChar char="•"/>
            </a:pPr>
            <a:r>
              <a:rPr lang="en-GB" sz="1400">
                <a:latin typeface="Segoe UI" panose="020B0502040204020203" pitchFamily="34" charset="0"/>
                <a:cs typeface="Segoe UI" panose="020B0502040204020203" pitchFamily="34" charset="0"/>
              </a:rPr>
              <a:t>Bullet text</a:t>
            </a:r>
          </a:p>
          <a:p>
            <a:pPr marL="228600" indent="-228600">
              <a:lnSpc>
                <a:spcPts val="1700"/>
              </a:lnSpc>
              <a:spcAft>
                <a:spcPts val="300"/>
              </a:spcAft>
              <a:buFont typeface="Arial" panose="020B0604020202020204" pitchFamily="34" charset="0"/>
              <a:buChar char="•"/>
            </a:pPr>
            <a:r>
              <a:rPr lang="en-GB" sz="1400">
                <a:latin typeface="Segoe UI" panose="020B0502040204020203" pitchFamily="34" charset="0"/>
                <a:cs typeface="Segoe UI" panose="020B0502040204020203" pitchFamily="34" charset="0"/>
              </a:rPr>
              <a:t>Bullet 2</a:t>
            </a:r>
          </a:p>
        </p:txBody>
      </p:sp>
      <p:sp>
        <p:nvSpPr>
          <p:cNvPr id="8" name="TextBox 7">
            <a:extLst>
              <a:ext uri="{FF2B5EF4-FFF2-40B4-BE49-F238E27FC236}">
                <a16:creationId xmlns:a16="http://schemas.microsoft.com/office/drawing/2014/main" id="{50A19299-D5DC-F64B-F014-06A348161465}"/>
              </a:ext>
            </a:extLst>
          </p:cNvPr>
          <p:cNvSpPr txBox="1"/>
          <p:nvPr/>
        </p:nvSpPr>
        <p:spPr>
          <a:xfrm>
            <a:off x="8476868" y="121198"/>
            <a:ext cx="1500539" cy="874598"/>
          </a:xfrm>
          <a:prstGeom prst="rect">
            <a:avLst/>
          </a:prstGeom>
          <a:noFill/>
        </p:spPr>
        <p:txBody>
          <a:bodyPr wrap="none" rtlCol="0">
            <a:spAutoFit/>
          </a:bodyPr>
          <a:lstStyle/>
          <a:p>
            <a:pPr>
              <a:lnSpc>
                <a:spcPts val="1800"/>
              </a:lnSpc>
              <a:spcAft>
                <a:spcPts val="600"/>
              </a:spcAft>
            </a:pPr>
            <a:r>
              <a:rPr lang="en-GB" sz="1600">
                <a:latin typeface="Segoe UI" panose="020B0502040204020203" pitchFamily="34" charset="0"/>
                <a:cs typeface="Segoe UI" panose="020B0502040204020203" pitchFamily="34" charset="0"/>
              </a:rPr>
              <a:t>Paragraph text</a:t>
            </a:r>
          </a:p>
          <a:p>
            <a:pPr marL="228600" indent="-228600">
              <a:lnSpc>
                <a:spcPts val="1700"/>
              </a:lnSpc>
              <a:spcAft>
                <a:spcPts val="300"/>
              </a:spcAft>
              <a:buFont typeface="Arial" panose="020B0604020202020204" pitchFamily="34" charset="0"/>
              <a:buChar char="•"/>
            </a:pPr>
            <a:r>
              <a:rPr lang="en-GB" sz="1600">
                <a:latin typeface="Segoe UI" panose="020B0502040204020203" pitchFamily="34" charset="0"/>
                <a:cs typeface="Segoe UI" panose="020B0502040204020203" pitchFamily="34" charset="0"/>
              </a:rPr>
              <a:t>Bullet text</a:t>
            </a:r>
          </a:p>
          <a:p>
            <a:pPr marL="228600" indent="-228600">
              <a:lnSpc>
                <a:spcPts val="1700"/>
              </a:lnSpc>
              <a:spcAft>
                <a:spcPts val="300"/>
              </a:spcAft>
              <a:buFont typeface="Arial" panose="020B0604020202020204" pitchFamily="34" charset="0"/>
              <a:buChar char="•"/>
            </a:pPr>
            <a:r>
              <a:rPr lang="en-GB" sz="1600">
                <a:latin typeface="Segoe UI" panose="020B0502040204020203" pitchFamily="34" charset="0"/>
                <a:cs typeface="Segoe UI" panose="020B0502040204020203" pitchFamily="34" charset="0"/>
              </a:rPr>
              <a:t>Bullet 2</a:t>
            </a:r>
          </a:p>
        </p:txBody>
      </p:sp>
      <p:sp>
        <p:nvSpPr>
          <p:cNvPr id="10" name="Rounded Rectangle 9">
            <a:extLst>
              <a:ext uri="{FF2B5EF4-FFF2-40B4-BE49-F238E27FC236}">
                <a16:creationId xmlns:a16="http://schemas.microsoft.com/office/drawing/2014/main" id="{9FA36F0A-D93F-4D63-1E5A-D86E3A86E952}"/>
              </a:ext>
            </a:extLst>
          </p:cNvPr>
          <p:cNvSpPr/>
          <p:nvPr/>
        </p:nvSpPr>
        <p:spPr>
          <a:xfrm>
            <a:off x="11302698" y="290363"/>
            <a:ext cx="773874" cy="520861"/>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t>Aligned</a:t>
            </a:r>
          </a:p>
        </p:txBody>
      </p:sp>
    </p:spTree>
    <p:extLst>
      <p:ext uri="{BB962C8B-B14F-4D97-AF65-F5344CB8AC3E}">
        <p14:creationId xmlns:p14="http://schemas.microsoft.com/office/powerpoint/2010/main" val="2808770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D8B8F4-7CDE-02F2-D1F6-2EEB85FBB263}"/>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2FE025-B5F2-D4E8-D7AA-BFD6FC5DA0F3}"/>
              </a:ext>
            </a:extLst>
          </p:cNvPr>
          <p:cNvSpPr>
            <a:spLocks noGrp="1"/>
          </p:cNvSpPr>
          <p:nvPr>
            <p:ph sz="half" idx="1"/>
          </p:nvPr>
        </p:nvSpPr>
        <p:spPr/>
        <p:txBody>
          <a:bodyPr/>
          <a:lstStyle/>
          <a:p>
            <a:pPr marL="0" indent="0">
              <a:lnSpc>
                <a:spcPts val="1800"/>
              </a:lnSpc>
              <a:spcBef>
                <a:spcPts val="0"/>
              </a:spcBef>
              <a:spcAft>
                <a:spcPts val="600"/>
              </a:spcAft>
              <a:buNone/>
            </a:pPr>
            <a:r>
              <a:rPr lang="en-GB" sz="1400"/>
              <a:t>I like to separate out what I call 'critical minimum technology enablers'. This is the minimum technology required to set up a BSO. In addition to that, there is a wide range of technology that can drive cost and quality improvements. I'll cover the former now, and the latter in a future section.</a:t>
            </a:r>
          </a:p>
        </p:txBody>
      </p:sp>
      <p:sp>
        <p:nvSpPr>
          <p:cNvPr id="3" name="Content Placeholder 2">
            <a:extLst>
              <a:ext uri="{FF2B5EF4-FFF2-40B4-BE49-F238E27FC236}">
                <a16:creationId xmlns:a16="http://schemas.microsoft.com/office/drawing/2014/main" id="{F54E17D4-541B-7014-30A7-A634F9C61591}"/>
              </a:ext>
            </a:extLst>
          </p:cNvPr>
          <p:cNvSpPr>
            <a:spLocks noGrp="1"/>
          </p:cNvSpPr>
          <p:nvPr>
            <p:ph sz="half" idx="2"/>
          </p:nvPr>
        </p:nvSpPr>
        <p:spPr/>
        <p:txBody>
          <a:bodyPr/>
          <a:lstStyle/>
          <a:p>
            <a:pPr marL="0" indent="0">
              <a:buNone/>
            </a:pPr>
            <a:r>
              <a:rPr lang="en-GB" sz="1400" b="1"/>
              <a:t>Business systems</a:t>
            </a:r>
          </a:p>
          <a:p>
            <a:pPr marL="0" indent="0">
              <a:buNone/>
            </a:pPr>
            <a:r>
              <a:rPr lang="en-GB" sz="1400"/>
              <a:t>Business services require access to any business systems that are used to operate Business Unit processes. Minimum changes to these systems may include:</a:t>
            </a:r>
          </a:p>
          <a:p>
            <a:pPr>
              <a:lnSpc>
                <a:spcPts val="1700"/>
              </a:lnSpc>
              <a:spcAft>
                <a:spcPts val="300"/>
              </a:spcAft>
            </a:pPr>
            <a:r>
              <a:rPr lang="en-GB" sz="1400"/>
              <a:t>New or adjusted roles and authorisations</a:t>
            </a:r>
          </a:p>
          <a:p>
            <a:pPr>
              <a:lnSpc>
                <a:spcPts val="1700"/>
              </a:lnSpc>
              <a:spcAft>
                <a:spcPts val="300"/>
              </a:spcAft>
            </a:pPr>
            <a:r>
              <a:rPr lang="en-GB" sz="1400"/>
              <a:t>Increased number of user licences</a:t>
            </a:r>
          </a:p>
          <a:p>
            <a:pPr>
              <a:lnSpc>
                <a:spcPts val="1700"/>
              </a:lnSpc>
              <a:spcAft>
                <a:spcPts val="300"/>
              </a:spcAft>
            </a:pPr>
            <a:r>
              <a:rPr lang="en-GB" sz="1400"/>
              <a:t>Adjustments to the support model</a:t>
            </a:r>
          </a:p>
          <a:p>
            <a:pPr>
              <a:lnSpc>
                <a:spcPts val="1700"/>
              </a:lnSpc>
              <a:spcAft>
                <a:spcPts val="300"/>
              </a:spcAft>
            </a:pPr>
            <a:r>
              <a:rPr lang="en-GB" sz="1400"/>
              <a:t>New or adjusted reports for service related KPIs</a:t>
            </a:r>
          </a:p>
          <a:p>
            <a:pPr marL="0" indent="0">
              <a:buNone/>
            </a:pPr>
            <a:endParaRPr lang="en-GB" sz="1400"/>
          </a:p>
          <a:p>
            <a:pPr marL="0" indent="0">
              <a:buNone/>
            </a:pPr>
            <a:r>
              <a:rPr lang="en-GB" sz="1400"/>
              <a:t>There are two main scenarios to consider here:</a:t>
            </a:r>
          </a:p>
          <a:p>
            <a:pPr marL="342900" indent="-342900">
              <a:buAutoNum type="arabicPeriod"/>
            </a:pPr>
            <a:r>
              <a:rPr lang="en-GB" sz="1400" b="1"/>
              <a:t>IT is in scope of Business Services</a:t>
            </a:r>
            <a:r>
              <a:rPr lang="en-GB" sz="1400"/>
              <a:t>: they can manage this work themselves. Interacting with Group or Business Unit owners for approvals as necessary.</a:t>
            </a:r>
          </a:p>
          <a:p>
            <a:pPr marL="342900" indent="-342900">
              <a:buAutoNum type="arabicPeriod"/>
            </a:pPr>
            <a:r>
              <a:rPr lang="en-GB" sz="1400" b="1"/>
              <a:t>IT is not in scope of Business Services: </a:t>
            </a:r>
            <a:r>
              <a:rPr lang="en-GB" sz="1400"/>
              <a:t>they will require Group or Business Unit help.</a:t>
            </a:r>
          </a:p>
          <a:p>
            <a:pPr marL="0" indent="0">
              <a:buNone/>
            </a:pPr>
            <a:r>
              <a:rPr lang="en-GB" sz="1400"/>
              <a:t>In either case, if IT outsourcing is present, this may involve service requests and contract changes with the outsourcing provider.</a:t>
            </a:r>
          </a:p>
          <a:p>
            <a:pPr marL="0" indent="0">
              <a:lnSpc>
                <a:spcPts val="1800"/>
              </a:lnSpc>
              <a:spcBef>
                <a:spcPts val="0"/>
              </a:spcBef>
              <a:spcAft>
                <a:spcPts val="600"/>
              </a:spcAft>
              <a:buNone/>
            </a:pPr>
            <a:endParaRPr lang="en-GB" sz="1400"/>
          </a:p>
        </p:txBody>
      </p:sp>
      <p:sp>
        <p:nvSpPr>
          <p:cNvPr id="4" name="Title 3">
            <a:extLst>
              <a:ext uri="{FF2B5EF4-FFF2-40B4-BE49-F238E27FC236}">
                <a16:creationId xmlns:a16="http://schemas.microsoft.com/office/drawing/2014/main" id="{36934E1E-3023-73D5-F266-3DB234295B1D}"/>
              </a:ext>
            </a:extLst>
          </p:cNvPr>
          <p:cNvSpPr>
            <a:spLocks noGrp="1"/>
          </p:cNvSpPr>
          <p:nvPr>
            <p:ph type="title"/>
          </p:nvPr>
        </p:nvSpPr>
        <p:spPr/>
        <p:txBody>
          <a:bodyPr>
            <a:normAutofit fontScale="90000"/>
          </a:bodyPr>
          <a:lstStyle/>
          <a:p>
            <a:r>
              <a:rPr lang="en-GB"/>
              <a:t>Service delivery management</a:t>
            </a:r>
            <a:br>
              <a:rPr lang="en-GB"/>
            </a:br>
            <a:r>
              <a:rPr lang="en-GB" sz="2000"/>
              <a:t>Managing technology and data</a:t>
            </a:r>
          </a:p>
        </p:txBody>
      </p:sp>
      <p:sp>
        <p:nvSpPr>
          <p:cNvPr id="6" name="TextBox 5">
            <a:extLst>
              <a:ext uri="{FF2B5EF4-FFF2-40B4-BE49-F238E27FC236}">
                <a16:creationId xmlns:a16="http://schemas.microsoft.com/office/drawing/2014/main" id="{B86CB983-AB0F-F651-3D90-42311C654BCB}"/>
              </a:ext>
            </a:extLst>
          </p:cNvPr>
          <p:cNvSpPr txBox="1"/>
          <p:nvPr/>
        </p:nvSpPr>
        <p:spPr>
          <a:xfrm>
            <a:off x="9912170" y="121198"/>
            <a:ext cx="1338059" cy="860748"/>
          </a:xfrm>
          <a:prstGeom prst="rect">
            <a:avLst/>
          </a:prstGeom>
          <a:noFill/>
        </p:spPr>
        <p:txBody>
          <a:bodyPr wrap="none" rtlCol="0">
            <a:spAutoFit/>
          </a:bodyPr>
          <a:lstStyle/>
          <a:p>
            <a:pPr>
              <a:lnSpc>
                <a:spcPts val="1800"/>
              </a:lnSpc>
              <a:spcAft>
                <a:spcPts val="600"/>
              </a:spcAft>
            </a:pPr>
            <a:r>
              <a:rPr lang="en-GB" sz="1400">
                <a:latin typeface="Segoe UI" panose="020B0502040204020203" pitchFamily="34" charset="0"/>
                <a:cs typeface="Segoe UI" panose="020B0502040204020203" pitchFamily="34" charset="0"/>
              </a:rPr>
              <a:t>Paragraph text</a:t>
            </a:r>
          </a:p>
          <a:p>
            <a:pPr marL="228600" indent="-228600">
              <a:lnSpc>
                <a:spcPts val="1700"/>
              </a:lnSpc>
              <a:spcAft>
                <a:spcPts val="300"/>
              </a:spcAft>
              <a:buFont typeface="Arial" panose="020B0604020202020204" pitchFamily="34" charset="0"/>
              <a:buChar char="•"/>
            </a:pPr>
            <a:r>
              <a:rPr lang="en-GB" sz="1400">
                <a:latin typeface="Segoe UI" panose="020B0502040204020203" pitchFamily="34" charset="0"/>
                <a:cs typeface="Segoe UI" panose="020B0502040204020203" pitchFamily="34" charset="0"/>
              </a:rPr>
              <a:t>Bullet text</a:t>
            </a:r>
          </a:p>
          <a:p>
            <a:pPr marL="228600" indent="-228600">
              <a:lnSpc>
                <a:spcPts val="1700"/>
              </a:lnSpc>
              <a:spcAft>
                <a:spcPts val="300"/>
              </a:spcAft>
              <a:buFont typeface="Arial" panose="020B0604020202020204" pitchFamily="34" charset="0"/>
              <a:buChar char="•"/>
            </a:pPr>
            <a:r>
              <a:rPr lang="en-GB" sz="1400">
                <a:latin typeface="Segoe UI" panose="020B0502040204020203" pitchFamily="34" charset="0"/>
                <a:cs typeface="Segoe UI" panose="020B0502040204020203" pitchFamily="34" charset="0"/>
              </a:rPr>
              <a:t>Bullet 2</a:t>
            </a:r>
          </a:p>
        </p:txBody>
      </p:sp>
      <p:sp>
        <p:nvSpPr>
          <p:cNvPr id="7" name="TextBox 6">
            <a:extLst>
              <a:ext uri="{FF2B5EF4-FFF2-40B4-BE49-F238E27FC236}">
                <a16:creationId xmlns:a16="http://schemas.microsoft.com/office/drawing/2014/main" id="{5A549A5A-3BB0-767A-9EFE-426BC9C5C73B}"/>
              </a:ext>
            </a:extLst>
          </p:cNvPr>
          <p:cNvSpPr txBox="1"/>
          <p:nvPr/>
        </p:nvSpPr>
        <p:spPr>
          <a:xfrm>
            <a:off x="8476868" y="121198"/>
            <a:ext cx="1500539" cy="874598"/>
          </a:xfrm>
          <a:prstGeom prst="rect">
            <a:avLst/>
          </a:prstGeom>
          <a:noFill/>
        </p:spPr>
        <p:txBody>
          <a:bodyPr wrap="none" rtlCol="0">
            <a:spAutoFit/>
          </a:bodyPr>
          <a:lstStyle/>
          <a:p>
            <a:pPr>
              <a:lnSpc>
                <a:spcPts val="1800"/>
              </a:lnSpc>
              <a:spcAft>
                <a:spcPts val="600"/>
              </a:spcAft>
            </a:pPr>
            <a:r>
              <a:rPr lang="en-GB" sz="1600">
                <a:latin typeface="Segoe UI" panose="020B0502040204020203" pitchFamily="34" charset="0"/>
                <a:cs typeface="Segoe UI" panose="020B0502040204020203" pitchFamily="34" charset="0"/>
              </a:rPr>
              <a:t>Paragraph text</a:t>
            </a:r>
          </a:p>
          <a:p>
            <a:pPr marL="228600" indent="-228600">
              <a:lnSpc>
                <a:spcPts val="1700"/>
              </a:lnSpc>
              <a:spcAft>
                <a:spcPts val="300"/>
              </a:spcAft>
              <a:buFont typeface="Arial" panose="020B0604020202020204" pitchFamily="34" charset="0"/>
              <a:buChar char="•"/>
            </a:pPr>
            <a:r>
              <a:rPr lang="en-GB" sz="1600">
                <a:latin typeface="Segoe UI" panose="020B0502040204020203" pitchFamily="34" charset="0"/>
                <a:cs typeface="Segoe UI" panose="020B0502040204020203" pitchFamily="34" charset="0"/>
              </a:rPr>
              <a:t>Bullet text</a:t>
            </a:r>
          </a:p>
          <a:p>
            <a:pPr marL="228600" indent="-228600">
              <a:lnSpc>
                <a:spcPts val="1700"/>
              </a:lnSpc>
              <a:spcAft>
                <a:spcPts val="300"/>
              </a:spcAft>
              <a:buFont typeface="Arial" panose="020B0604020202020204" pitchFamily="34" charset="0"/>
              <a:buChar char="•"/>
            </a:pPr>
            <a:r>
              <a:rPr lang="en-GB" sz="1600">
                <a:latin typeface="Segoe UI" panose="020B0502040204020203" pitchFamily="34" charset="0"/>
                <a:cs typeface="Segoe UI" panose="020B0502040204020203" pitchFamily="34" charset="0"/>
              </a:rPr>
              <a:t>Bullet 2</a:t>
            </a:r>
          </a:p>
        </p:txBody>
      </p:sp>
      <p:sp>
        <p:nvSpPr>
          <p:cNvPr id="8" name="Rounded Rectangle 7">
            <a:extLst>
              <a:ext uri="{FF2B5EF4-FFF2-40B4-BE49-F238E27FC236}">
                <a16:creationId xmlns:a16="http://schemas.microsoft.com/office/drawing/2014/main" id="{BF9EBE21-AD79-FD43-6FC6-E5AEDFCFCA96}"/>
              </a:ext>
            </a:extLst>
          </p:cNvPr>
          <p:cNvSpPr/>
          <p:nvPr/>
        </p:nvSpPr>
        <p:spPr>
          <a:xfrm>
            <a:off x="11302698" y="290363"/>
            <a:ext cx="773874" cy="520861"/>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t>Aligned</a:t>
            </a:r>
          </a:p>
        </p:txBody>
      </p:sp>
    </p:spTree>
    <p:extLst>
      <p:ext uri="{BB962C8B-B14F-4D97-AF65-F5344CB8AC3E}">
        <p14:creationId xmlns:p14="http://schemas.microsoft.com/office/powerpoint/2010/main" val="19448758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1CA02A-BE13-9109-FBC4-1B9394320B8C}"/>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89023E-DF04-F3A7-4F2B-2A4423EB17BF}"/>
              </a:ext>
            </a:extLst>
          </p:cNvPr>
          <p:cNvSpPr>
            <a:spLocks noGrp="1"/>
          </p:cNvSpPr>
          <p:nvPr>
            <p:ph sz="half" idx="1"/>
          </p:nvPr>
        </p:nvSpPr>
        <p:spPr/>
        <p:txBody>
          <a:bodyPr/>
          <a:lstStyle/>
          <a:p>
            <a:pPr marL="0" indent="0">
              <a:buNone/>
            </a:pPr>
            <a:r>
              <a:rPr lang="en-GB" sz="1400" b="1"/>
              <a:t>Business systems add-ons</a:t>
            </a:r>
          </a:p>
          <a:p>
            <a:pPr marL="0" indent="0">
              <a:buNone/>
            </a:pPr>
            <a:r>
              <a:rPr lang="en-GB" sz="1400"/>
              <a:t>If paper documents are used, scanning &amp; archiving will be required. This may be available within existing business systems or may require an add-on solution.</a:t>
            </a:r>
          </a:p>
          <a:p>
            <a:pPr marL="0" indent="0">
              <a:buNone/>
            </a:pPr>
            <a:r>
              <a:rPr lang="en-GB" sz="1400"/>
              <a:t>Likewise, basic workflow management may need to be added to assist with basic work routing between Business Units and Business Services.</a:t>
            </a:r>
          </a:p>
          <a:p>
            <a:pPr marL="0" indent="0">
              <a:buNone/>
            </a:pPr>
            <a:r>
              <a:rPr lang="en-GB" sz="1400" b="1"/>
              <a:t>Service management</a:t>
            </a:r>
          </a:p>
          <a:p>
            <a:pPr marL="0" indent="0">
              <a:buNone/>
            </a:pPr>
            <a:r>
              <a:rPr lang="en-GB" sz="1400"/>
              <a:t>Existing business systems can be used to gather and report KPIs. The capability of existing business systems to gather, aggregate and present this information needs to be assessed. It's possible that some minimum work is required:</a:t>
            </a:r>
          </a:p>
          <a:p>
            <a:pPr>
              <a:lnSpc>
                <a:spcPts val="1700"/>
              </a:lnSpc>
              <a:spcAft>
                <a:spcPts val="300"/>
              </a:spcAft>
            </a:pPr>
            <a:r>
              <a:rPr lang="en-GB" sz="1400"/>
              <a:t>Creating dashboards/reports in tools like MS Excel</a:t>
            </a:r>
          </a:p>
          <a:p>
            <a:pPr>
              <a:lnSpc>
                <a:spcPts val="1700"/>
              </a:lnSpc>
              <a:spcAft>
                <a:spcPts val="300"/>
              </a:spcAft>
            </a:pPr>
            <a:r>
              <a:rPr lang="en-GB" sz="1400"/>
              <a:t>Implementation of basic dashboarding software.</a:t>
            </a:r>
          </a:p>
          <a:p>
            <a:pPr marL="0" indent="0">
              <a:buNone/>
            </a:pPr>
            <a:r>
              <a:rPr lang="en-GB" sz="1400" b="1"/>
              <a:t>Performance management</a:t>
            </a:r>
          </a:p>
          <a:p>
            <a:pPr marL="0" indent="0">
              <a:buNone/>
            </a:pPr>
            <a:r>
              <a:rPr lang="en-GB" sz="1400"/>
              <a:t>Existing business systems can be used to gather and report KPIs. The capability of existing business systems to gather, aggregate and present this information needs to be assessed.</a:t>
            </a:r>
          </a:p>
        </p:txBody>
      </p:sp>
      <p:sp>
        <p:nvSpPr>
          <p:cNvPr id="3" name="Content Placeholder 2">
            <a:extLst>
              <a:ext uri="{FF2B5EF4-FFF2-40B4-BE49-F238E27FC236}">
                <a16:creationId xmlns:a16="http://schemas.microsoft.com/office/drawing/2014/main" id="{C9E15298-52EF-36B3-33E1-78B9267A7DCE}"/>
              </a:ext>
            </a:extLst>
          </p:cNvPr>
          <p:cNvSpPr>
            <a:spLocks noGrp="1"/>
          </p:cNvSpPr>
          <p:nvPr>
            <p:ph sz="half" idx="2"/>
          </p:nvPr>
        </p:nvSpPr>
        <p:spPr/>
        <p:txBody>
          <a:bodyPr/>
          <a:lstStyle/>
          <a:p>
            <a:pPr marL="0" indent="0">
              <a:lnSpc>
                <a:spcPts val="1800"/>
              </a:lnSpc>
              <a:spcBef>
                <a:spcPts val="0"/>
              </a:spcBef>
              <a:spcAft>
                <a:spcPts val="600"/>
              </a:spcAft>
              <a:buNone/>
            </a:pPr>
            <a:endParaRPr lang="en-GB" sz="1400"/>
          </a:p>
        </p:txBody>
      </p:sp>
      <p:sp>
        <p:nvSpPr>
          <p:cNvPr id="4" name="Title 3">
            <a:extLst>
              <a:ext uri="{FF2B5EF4-FFF2-40B4-BE49-F238E27FC236}">
                <a16:creationId xmlns:a16="http://schemas.microsoft.com/office/drawing/2014/main" id="{F11FF606-C266-EA6C-05F8-A11EC050781D}"/>
              </a:ext>
            </a:extLst>
          </p:cNvPr>
          <p:cNvSpPr>
            <a:spLocks noGrp="1"/>
          </p:cNvSpPr>
          <p:nvPr>
            <p:ph type="title"/>
          </p:nvPr>
        </p:nvSpPr>
        <p:spPr/>
        <p:txBody>
          <a:bodyPr>
            <a:normAutofit fontScale="90000"/>
          </a:bodyPr>
          <a:lstStyle/>
          <a:p>
            <a:r>
              <a:rPr lang="en-GB"/>
              <a:t>Service delivery management</a:t>
            </a:r>
            <a:br>
              <a:rPr lang="en-GB"/>
            </a:br>
            <a:r>
              <a:rPr lang="en-GB" sz="2000"/>
              <a:t>Managing technology and data</a:t>
            </a:r>
          </a:p>
        </p:txBody>
      </p:sp>
      <p:sp>
        <p:nvSpPr>
          <p:cNvPr id="6" name="TextBox 5">
            <a:extLst>
              <a:ext uri="{FF2B5EF4-FFF2-40B4-BE49-F238E27FC236}">
                <a16:creationId xmlns:a16="http://schemas.microsoft.com/office/drawing/2014/main" id="{3402B5AA-C8B4-B788-4F17-E2DFA1E2B8CE}"/>
              </a:ext>
            </a:extLst>
          </p:cNvPr>
          <p:cNvSpPr txBox="1"/>
          <p:nvPr/>
        </p:nvSpPr>
        <p:spPr>
          <a:xfrm>
            <a:off x="9912170" y="121198"/>
            <a:ext cx="1338059" cy="860748"/>
          </a:xfrm>
          <a:prstGeom prst="rect">
            <a:avLst/>
          </a:prstGeom>
          <a:noFill/>
        </p:spPr>
        <p:txBody>
          <a:bodyPr wrap="none" rtlCol="0">
            <a:spAutoFit/>
          </a:bodyPr>
          <a:lstStyle/>
          <a:p>
            <a:pPr>
              <a:lnSpc>
                <a:spcPts val="1800"/>
              </a:lnSpc>
              <a:spcAft>
                <a:spcPts val="600"/>
              </a:spcAft>
            </a:pPr>
            <a:r>
              <a:rPr lang="en-GB" sz="1400">
                <a:latin typeface="Segoe UI" panose="020B0502040204020203" pitchFamily="34" charset="0"/>
                <a:cs typeface="Segoe UI" panose="020B0502040204020203" pitchFamily="34" charset="0"/>
              </a:rPr>
              <a:t>Paragraph text</a:t>
            </a:r>
          </a:p>
          <a:p>
            <a:pPr marL="228600" indent="-228600">
              <a:lnSpc>
                <a:spcPts val="1700"/>
              </a:lnSpc>
              <a:spcAft>
                <a:spcPts val="300"/>
              </a:spcAft>
              <a:buFont typeface="Arial" panose="020B0604020202020204" pitchFamily="34" charset="0"/>
              <a:buChar char="•"/>
            </a:pPr>
            <a:r>
              <a:rPr lang="en-GB" sz="1400">
                <a:latin typeface="Segoe UI" panose="020B0502040204020203" pitchFamily="34" charset="0"/>
                <a:cs typeface="Segoe UI" panose="020B0502040204020203" pitchFamily="34" charset="0"/>
              </a:rPr>
              <a:t>Bullet text</a:t>
            </a:r>
          </a:p>
          <a:p>
            <a:pPr marL="228600" indent="-228600">
              <a:lnSpc>
                <a:spcPts val="1700"/>
              </a:lnSpc>
              <a:spcAft>
                <a:spcPts val="300"/>
              </a:spcAft>
              <a:buFont typeface="Arial" panose="020B0604020202020204" pitchFamily="34" charset="0"/>
              <a:buChar char="•"/>
            </a:pPr>
            <a:r>
              <a:rPr lang="en-GB" sz="1400">
                <a:latin typeface="Segoe UI" panose="020B0502040204020203" pitchFamily="34" charset="0"/>
                <a:cs typeface="Segoe UI" panose="020B0502040204020203" pitchFamily="34" charset="0"/>
              </a:rPr>
              <a:t>Bullet 2</a:t>
            </a:r>
          </a:p>
        </p:txBody>
      </p:sp>
      <p:sp>
        <p:nvSpPr>
          <p:cNvPr id="7" name="TextBox 6">
            <a:extLst>
              <a:ext uri="{FF2B5EF4-FFF2-40B4-BE49-F238E27FC236}">
                <a16:creationId xmlns:a16="http://schemas.microsoft.com/office/drawing/2014/main" id="{788BED62-47C8-6D3D-B258-208BA7F45406}"/>
              </a:ext>
            </a:extLst>
          </p:cNvPr>
          <p:cNvSpPr txBox="1"/>
          <p:nvPr/>
        </p:nvSpPr>
        <p:spPr>
          <a:xfrm>
            <a:off x="8476868" y="121198"/>
            <a:ext cx="1500539" cy="874598"/>
          </a:xfrm>
          <a:prstGeom prst="rect">
            <a:avLst/>
          </a:prstGeom>
          <a:noFill/>
        </p:spPr>
        <p:txBody>
          <a:bodyPr wrap="none" rtlCol="0">
            <a:spAutoFit/>
          </a:bodyPr>
          <a:lstStyle/>
          <a:p>
            <a:pPr>
              <a:lnSpc>
                <a:spcPts val="1800"/>
              </a:lnSpc>
              <a:spcAft>
                <a:spcPts val="600"/>
              </a:spcAft>
            </a:pPr>
            <a:r>
              <a:rPr lang="en-GB" sz="1600">
                <a:latin typeface="Segoe UI" panose="020B0502040204020203" pitchFamily="34" charset="0"/>
                <a:cs typeface="Segoe UI" panose="020B0502040204020203" pitchFamily="34" charset="0"/>
              </a:rPr>
              <a:t>Paragraph text</a:t>
            </a:r>
          </a:p>
          <a:p>
            <a:pPr marL="228600" indent="-228600">
              <a:lnSpc>
                <a:spcPts val="1700"/>
              </a:lnSpc>
              <a:spcAft>
                <a:spcPts val="300"/>
              </a:spcAft>
              <a:buFont typeface="Arial" panose="020B0604020202020204" pitchFamily="34" charset="0"/>
              <a:buChar char="•"/>
            </a:pPr>
            <a:r>
              <a:rPr lang="en-GB" sz="1600">
                <a:latin typeface="Segoe UI" panose="020B0502040204020203" pitchFamily="34" charset="0"/>
                <a:cs typeface="Segoe UI" panose="020B0502040204020203" pitchFamily="34" charset="0"/>
              </a:rPr>
              <a:t>Bullet text</a:t>
            </a:r>
          </a:p>
          <a:p>
            <a:pPr marL="228600" indent="-228600">
              <a:lnSpc>
                <a:spcPts val="1700"/>
              </a:lnSpc>
              <a:spcAft>
                <a:spcPts val="300"/>
              </a:spcAft>
              <a:buFont typeface="Arial" panose="020B0604020202020204" pitchFamily="34" charset="0"/>
              <a:buChar char="•"/>
            </a:pPr>
            <a:r>
              <a:rPr lang="en-GB" sz="1600">
                <a:latin typeface="Segoe UI" panose="020B0502040204020203" pitchFamily="34" charset="0"/>
                <a:cs typeface="Segoe UI" panose="020B0502040204020203" pitchFamily="34" charset="0"/>
              </a:rPr>
              <a:t>Bullet 2</a:t>
            </a:r>
          </a:p>
        </p:txBody>
      </p:sp>
      <p:sp>
        <p:nvSpPr>
          <p:cNvPr id="8" name="Rounded Rectangle 7">
            <a:extLst>
              <a:ext uri="{FF2B5EF4-FFF2-40B4-BE49-F238E27FC236}">
                <a16:creationId xmlns:a16="http://schemas.microsoft.com/office/drawing/2014/main" id="{8F7A6CDA-74EE-140C-F17E-5A9113A7A6B4}"/>
              </a:ext>
            </a:extLst>
          </p:cNvPr>
          <p:cNvSpPr/>
          <p:nvPr/>
        </p:nvSpPr>
        <p:spPr>
          <a:xfrm>
            <a:off x="11302698" y="290363"/>
            <a:ext cx="773874" cy="520861"/>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t>Aligned</a:t>
            </a:r>
          </a:p>
        </p:txBody>
      </p:sp>
    </p:spTree>
    <p:extLst>
      <p:ext uri="{BB962C8B-B14F-4D97-AF65-F5344CB8AC3E}">
        <p14:creationId xmlns:p14="http://schemas.microsoft.com/office/powerpoint/2010/main" val="7041313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8E65BE2-F5E0-6218-5396-C26A5EDAA9FA}"/>
              </a:ext>
            </a:extLst>
          </p:cNvPr>
          <p:cNvSpPr>
            <a:spLocks noGrp="1"/>
          </p:cNvSpPr>
          <p:nvPr>
            <p:ph sz="half" idx="1"/>
          </p:nvPr>
        </p:nvSpPr>
        <p:spPr/>
        <p:txBody>
          <a:bodyPr/>
          <a:lstStyle/>
          <a:p>
            <a:pPr marL="0" indent="0">
              <a:lnSpc>
                <a:spcPts val="1800"/>
              </a:lnSpc>
              <a:spcBef>
                <a:spcPts val="0"/>
              </a:spcBef>
              <a:spcAft>
                <a:spcPts val="600"/>
              </a:spcAft>
              <a:buNone/>
            </a:pPr>
            <a:r>
              <a:rPr lang="en-GB" sz="1400" b="1"/>
              <a:t>IT infrastructure</a:t>
            </a:r>
          </a:p>
          <a:p>
            <a:pPr marL="0" indent="0">
              <a:lnSpc>
                <a:spcPts val="1800"/>
              </a:lnSpc>
              <a:spcBef>
                <a:spcPts val="0"/>
              </a:spcBef>
              <a:spcAft>
                <a:spcPts val="600"/>
              </a:spcAft>
              <a:buNone/>
            </a:pPr>
            <a:r>
              <a:rPr lang="en-GB" sz="1400"/>
              <a:t>Basic IT set up:</a:t>
            </a:r>
          </a:p>
          <a:p>
            <a:pPr>
              <a:lnSpc>
                <a:spcPts val="1700"/>
              </a:lnSpc>
              <a:spcBef>
                <a:spcPts val="0"/>
              </a:spcBef>
              <a:spcAft>
                <a:spcPts val="300"/>
              </a:spcAft>
            </a:pPr>
            <a:r>
              <a:rPr lang="en-GB" sz="1400"/>
              <a:t>Network (WAN, LAN etc.) </a:t>
            </a:r>
          </a:p>
          <a:p>
            <a:pPr>
              <a:lnSpc>
                <a:spcPts val="1700"/>
              </a:lnSpc>
              <a:spcBef>
                <a:spcPts val="0"/>
              </a:spcBef>
              <a:spcAft>
                <a:spcPts val="300"/>
              </a:spcAft>
            </a:pPr>
            <a:r>
              <a:rPr lang="en-GB" sz="1400"/>
              <a:t>High speed internet to data centres, BU locations, etc.</a:t>
            </a:r>
          </a:p>
          <a:p>
            <a:pPr>
              <a:lnSpc>
                <a:spcPts val="1700"/>
              </a:lnSpc>
              <a:spcBef>
                <a:spcPts val="0"/>
              </a:spcBef>
              <a:spcAft>
                <a:spcPts val="300"/>
              </a:spcAft>
            </a:pPr>
            <a:r>
              <a:rPr lang="en-GB" sz="1400"/>
              <a:t>Desktop, mobile, tablet, etc.</a:t>
            </a:r>
          </a:p>
          <a:p>
            <a:pPr>
              <a:lnSpc>
                <a:spcPts val="1700"/>
              </a:lnSpc>
              <a:spcBef>
                <a:spcPts val="0"/>
              </a:spcBef>
              <a:spcAft>
                <a:spcPts val="300"/>
              </a:spcAft>
            </a:pPr>
            <a:r>
              <a:rPr lang="en-GB" sz="1400"/>
              <a:t>Website</a:t>
            </a:r>
          </a:p>
          <a:p>
            <a:pPr>
              <a:lnSpc>
                <a:spcPts val="1700"/>
              </a:lnSpc>
              <a:spcBef>
                <a:spcPts val="0"/>
              </a:spcBef>
              <a:spcAft>
                <a:spcPts val="300"/>
              </a:spcAft>
            </a:pPr>
            <a:r>
              <a:rPr lang="en-GB" sz="1400"/>
              <a:t>Email</a:t>
            </a:r>
          </a:p>
          <a:p>
            <a:pPr marL="0" indent="0">
              <a:lnSpc>
                <a:spcPts val="1700"/>
              </a:lnSpc>
              <a:spcBef>
                <a:spcPts val="0"/>
              </a:spcBef>
              <a:spcAft>
                <a:spcPts val="300"/>
              </a:spcAft>
              <a:buNone/>
            </a:pPr>
            <a:r>
              <a:rPr lang="en-GB" sz="1400"/>
              <a:t>Some of these are simply a case of extending existing IT services within the organisation.</a:t>
            </a:r>
          </a:p>
          <a:p>
            <a:pPr marL="0" indent="0">
              <a:lnSpc>
                <a:spcPts val="1800"/>
              </a:lnSpc>
              <a:spcBef>
                <a:spcPts val="0"/>
              </a:spcBef>
              <a:spcAft>
                <a:spcPts val="600"/>
              </a:spcAft>
              <a:buNone/>
            </a:pPr>
            <a:endParaRPr lang="en-GB" sz="1400"/>
          </a:p>
          <a:p>
            <a:pPr marL="0" indent="0">
              <a:lnSpc>
                <a:spcPts val="1800"/>
              </a:lnSpc>
              <a:spcBef>
                <a:spcPts val="0"/>
              </a:spcBef>
              <a:spcAft>
                <a:spcPts val="600"/>
              </a:spcAft>
              <a:buNone/>
            </a:pPr>
            <a:r>
              <a:rPr lang="en-GB" sz="1400" b="1"/>
              <a:t>Business services operations</a:t>
            </a:r>
          </a:p>
          <a:p>
            <a:pPr marL="0" indent="0">
              <a:lnSpc>
                <a:spcPts val="1800"/>
              </a:lnSpc>
              <a:spcBef>
                <a:spcPts val="0"/>
              </a:spcBef>
              <a:spcAft>
                <a:spcPts val="600"/>
              </a:spcAft>
              <a:buNone/>
            </a:pPr>
            <a:r>
              <a:rPr lang="en-GB" sz="1400"/>
              <a:t>Business services itself will usually be at least one legal entity with its own staff, expenses, assets, etc. and will require relatively basic enterprise resource planning functionality. </a:t>
            </a:r>
          </a:p>
          <a:p>
            <a:pPr marL="0" indent="0">
              <a:lnSpc>
                <a:spcPts val="1800"/>
              </a:lnSpc>
              <a:spcBef>
                <a:spcPts val="0"/>
              </a:spcBef>
              <a:spcAft>
                <a:spcPts val="600"/>
              </a:spcAft>
              <a:buNone/>
            </a:pPr>
            <a:r>
              <a:rPr lang="en-GB" sz="1400"/>
              <a:t>Normally, this entity can be set up in existing systems.</a:t>
            </a:r>
          </a:p>
        </p:txBody>
      </p:sp>
      <p:sp>
        <p:nvSpPr>
          <p:cNvPr id="9" name="Content Placeholder 8">
            <a:extLst>
              <a:ext uri="{FF2B5EF4-FFF2-40B4-BE49-F238E27FC236}">
                <a16:creationId xmlns:a16="http://schemas.microsoft.com/office/drawing/2014/main" id="{E3F0B75F-A06C-35DD-D209-9EA7BD3B4DF6}"/>
              </a:ext>
            </a:extLst>
          </p:cNvPr>
          <p:cNvSpPr>
            <a:spLocks noGrp="1"/>
          </p:cNvSpPr>
          <p:nvPr>
            <p:ph sz="half" idx="2"/>
          </p:nvPr>
        </p:nvSpPr>
        <p:spPr/>
        <p:txBody>
          <a:bodyPr/>
          <a:lstStyle/>
          <a:p>
            <a:pPr marL="0" indent="0">
              <a:lnSpc>
                <a:spcPts val="1800"/>
              </a:lnSpc>
              <a:spcBef>
                <a:spcPts val="0"/>
              </a:spcBef>
              <a:spcAft>
                <a:spcPts val="600"/>
              </a:spcAft>
              <a:buNone/>
            </a:pPr>
            <a:r>
              <a:rPr lang="en-GB" sz="1400" b="1"/>
              <a:t>Data</a:t>
            </a:r>
          </a:p>
          <a:p>
            <a:pPr marL="0" indent="0">
              <a:lnSpc>
                <a:spcPts val="1800"/>
              </a:lnSpc>
              <a:spcBef>
                <a:spcPts val="0"/>
              </a:spcBef>
              <a:spcAft>
                <a:spcPts val="600"/>
              </a:spcAft>
              <a:buNone/>
            </a:pPr>
            <a:r>
              <a:rPr lang="en-GB" sz="1400"/>
              <a:t>The condition of data and data management systems needs to be assessed prior to transition.  It’s possible that some minimum work is required prior to implementing Business Services:</a:t>
            </a:r>
          </a:p>
          <a:p>
            <a:pPr>
              <a:lnSpc>
                <a:spcPts val="1700"/>
              </a:lnSpc>
              <a:spcBef>
                <a:spcPts val="0"/>
              </a:spcBef>
              <a:spcAft>
                <a:spcPts val="300"/>
              </a:spcAft>
            </a:pPr>
            <a:r>
              <a:rPr lang="en-GB" sz="1400"/>
              <a:t>Data cleansing</a:t>
            </a:r>
          </a:p>
          <a:p>
            <a:pPr>
              <a:lnSpc>
                <a:spcPts val="1700"/>
              </a:lnSpc>
              <a:spcBef>
                <a:spcPts val="0"/>
              </a:spcBef>
              <a:spcAft>
                <a:spcPts val="300"/>
              </a:spcAft>
            </a:pPr>
            <a:r>
              <a:rPr lang="en-GB" sz="1400"/>
              <a:t>Data management systems or at minimum the implementation of basic workflow systems for requests, approvals etc.</a:t>
            </a:r>
          </a:p>
        </p:txBody>
      </p:sp>
      <p:sp>
        <p:nvSpPr>
          <p:cNvPr id="4" name="Title 3">
            <a:extLst>
              <a:ext uri="{FF2B5EF4-FFF2-40B4-BE49-F238E27FC236}">
                <a16:creationId xmlns:a16="http://schemas.microsoft.com/office/drawing/2014/main" id="{12FE1C1A-4048-1C24-8376-E21FED6CA040}"/>
              </a:ext>
            </a:extLst>
          </p:cNvPr>
          <p:cNvSpPr>
            <a:spLocks noGrp="1"/>
          </p:cNvSpPr>
          <p:nvPr>
            <p:ph type="title"/>
          </p:nvPr>
        </p:nvSpPr>
        <p:spPr/>
        <p:txBody>
          <a:bodyPr>
            <a:normAutofit fontScale="90000"/>
          </a:bodyPr>
          <a:lstStyle/>
          <a:p>
            <a:r>
              <a:rPr lang="en-GB"/>
              <a:t>Service delivery management</a:t>
            </a:r>
            <a:br>
              <a:rPr lang="en-GB"/>
            </a:br>
            <a:r>
              <a:rPr lang="en-GB" sz="2000"/>
              <a:t>Managing technology and data</a:t>
            </a:r>
            <a:endParaRPr lang="en-GB"/>
          </a:p>
        </p:txBody>
      </p:sp>
      <p:sp>
        <p:nvSpPr>
          <p:cNvPr id="6" name="TextBox 5">
            <a:extLst>
              <a:ext uri="{FF2B5EF4-FFF2-40B4-BE49-F238E27FC236}">
                <a16:creationId xmlns:a16="http://schemas.microsoft.com/office/drawing/2014/main" id="{4C845C4B-B8E8-C50A-2AFD-E0ABC0D7F2E1}"/>
              </a:ext>
            </a:extLst>
          </p:cNvPr>
          <p:cNvSpPr txBox="1"/>
          <p:nvPr/>
        </p:nvSpPr>
        <p:spPr>
          <a:xfrm>
            <a:off x="9912170" y="121198"/>
            <a:ext cx="1338059" cy="860748"/>
          </a:xfrm>
          <a:prstGeom prst="rect">
            <a:avLst/>
          </a:prstGeom>
          <a:noFill/>
        </p:spPr>
        <p:txBody>
          <a:bodyPr wrap="none" rtlCol="0">
            <a:spAutoFit/>
          </a:bodyPr>
          <a:lstStyle/>
          <a:p>
            <a:pPr>
              <a:lnSpc>
                <a:spcPts val="1800"/>
              </a:lnSpc>
              <a:spcAft>
                <a:spcPts val="600"/>
              </a:spcAft>
            </a:pPr>
            <a:r>
              <a:rPr lang="en-GB" sz="1400">
                <a:latin typeface="Segoe UI" panose="020B0502040204020203" pitchFamily="34" charset="0"/>
                <a:cs typeface="Segoe UI" panose="020B0502040204020203" pitchFamily="34" charset="0"/>
              </a:rPr>
              <a:t>Paragraph text</a:t>
            </a:r>
          </a:p>
          <a:p>
            <a:pPr marL="228600" indent="-228600">
              <a:lnSpc>
                <a:spcPts val="1700"/>
              </a:lnSpc>
              <a:spcAft>
                <a:spcPts val="300"/>
              </a:spcAft>
              <a:buFont typeface="Arial" panose="020B0604020202020204" pitchFamily="34" charset="0"/>
              <a:buChar char="•"/>
            </a:pPr>
            <a:r>
              <a:rPr lang="en-GB" sz="1400">
                <a:latin typeface="Segoe UI" panose="020B0502040204020203" pitchFamily="34" charset="0"/>
                <a:cs typeface="Segoe UI" panose="020B0502040204020203" pitchFamily="34" charset="0"/>
              </a:rPr>
              <a:t>Bullet text</a:t>
            </a:r>
          </a:p>
          <a:p>
            <a:pPr marL="228600" indent="-228600">
              <a:lnSpc>
                <a:spcPts val="1700"/>
              </a:lnSpc>
              <a:spcAft>
                <a:spcPts val="300"/>
              </a:spcAft>
              <a:buFont typeface="Arial" panose="020B0604020202020204" pitchFamily="34" charset="0"/>
              <a:buChar char="•"/>
            </a:pPr>
            <a:r>
              <a:rPr lang="en-GB" sz="1400">
                <a:latin typeface="Segoe UI" panose="020B0502040204020203" pitchFamily="34" charset="0"/>
                <a:cs typeface="Segoe UI" panose="020B0502040204020203" pitchFamily="34" charset="0"/>
              </a:rPr>
              <a:t>Bullet 2</a:t>
            </a:r>
          </a:p>
        </p:txBody>
      </p:sp>
      <p:sp>
        <p:nvSpPr>
          <p:cNvPr id="7" name="TextBox 6">
            <a:extLst>
              <a:ext uri="{FF2B5EF4-FFF2-40B4-BE49-F238E27FC236}">
                <a16:creationId xmlns:a16="http://schemas.microsoft.com/office/drawing/2014/main" id="{A46AB45D-5FEC-D138-AC6C-AAE1337EBF09}"/>
              </a:ext>
            </a:extLst>
          </p:cNvPr>
          <p:cNvSpPr txBox="1"/>
          <p:nvPr/>
        </p:nvSpPr>
        <p:spPr>
          <a:xfrm>
            <a:off x="8476868" y="121198"/>
            <a:ext cx="1500539" cy="874598"/>
          </a:xfrm>
          <a:prstGeom prst="rect">
            <a:avLst/>
          </a:prstGeom>
          <a:noFill/>
        </p:spPr>
        <p:txBody>
          <a:bodyPr wrap="none" rtlCol="0">
            <a:spAutoFit/>
          </a:bodyPr>
          <a:lstStyle/>
          <a:p>
            <a:pPr>
              <a:lnSpc>
                <a:spcPts val="1800"/>
              </a:lnSpc>
              <a:spcAft>
                <a:spcPts val="600"/>
              </a:spcAft>
            </a:pPr>
            <a:r>
              <a:rPr lang="en-GB" sz="1600">
                <a:latin typeface="Segoe UI" panose="020B0502040204020203" pitchFamily="34" charset="0"/>
                <a:cs typeface="Segoe UI" panose="020B0502040204020203" pitchFamily="34" charset="0"/>
              </a:rPr>
              <a:t>Paragraph text</a:t>
            </a:r>
          </a:p>
          <a:p>
            <a:pPr marL="228600" indent="-228600">
              <a:lnSpc>
                <a:spcPts val="1700"/>
              </a:lnSpc>
              <a:spcAft>
                <a:spcPts val="300"/>
              </a:spcAft>
              <a:buFont typeface="Arial" panose="020B0604020202020204" pitchFamily="34" charset="0"/>
              <a:buChar char="•"/>
            </a:pPr>
            <a:r>
              <a:rPr lang="en-GB" sz="1600">
                <a:latin typeface="Segoe UI" panose="020B0502040204020203" pitchFamily="34" charset="0"/>
                <a:cs typeface="Segoe UI" panose="020B0502040204020203" pitchFamily="34" charset="0"/>
              </a:rPr>
              <a:t>Bullet text</a:t>
            </a:r>
          </a:p>
          <a:p>
            <a:pPr marL="228600" indent="-228600">
              <a:lnSpc>
                <a:spcPts val="1700"/>
              </a:lnSpc>
              <a:spcAft>
                <a:spcPts val="300"/>
              </a:spcAft>
              <a:buFont typeface="Arial" panose="020B0604020202020204" pitchFamily="34" charset="0"/>
              <a:buChar char="•"/>
            </a:pPr>
            <a:r>
              <a:rPr lang="en-GB" sz="1600">
                <a:latin typeface="Segoe UI" panose="020B0502040204020203" pitchFamily="34" charset="0"/>
                <a:cs typeface="Segoe UI" panose="020B0502040204020203" pitchFamily="34" charset="0"/>
              </a:rPr>
              <a:t>Bullet 2</a:t>
            </a:r>
          </a:p>
        </p:txBody>
      </p:sp>
      <p:sp>
        <p:nvSpPr>
          <p:cNvPr id="11" name="Rounded Rectangle 10">
            <a:extLst>
              <a:ext uri="{FF2B5EF4-FFF2-40B4-BE49-F238E27FC236}">
                <a16:creationId xmlns:a16="http://schemas.microsoft.com/office/drawing/2014/main" id="{DC55D3A3-335D-90A5-7DB7-9E6250B2D81D}"/>
              </a:ext>
            </a:extLst>
          </p:cNvPr>
          <p:cNvSpPr/>
          <p:nvPr/>
        </p:nvSpPr>
        <p:spPr>
          <a:xfrm>
            <a:off x="11302698" y="290363"/>
            <a:ext cx="773874" cy="520861"/>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t>Aligned</a:t>
            </a:r>
          </a:p>
        </p:txBody>
      </p:sp>
    </p:spTree>
    <p:extLst>
      <p:ext uri="{BB962C8B-B14F-4D97-AF65-F5344CB8AC3E}">
        <p14:creationId xmlns:p14="http://schemas.microsoft.com/office/powerpoint/2010/main" val="6393974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133926-D352-7528-284F-1C046B93F570}"/>
            </a:ext>
          </a:extLst>
        </p:cNvPr>
        <p:cNvGrpSpPr/>
        <p:nvPr/>
      </p:nvGrpSpPr>
      <p:grpSpPr>
        <a:xfrm>
          <a:off x="0" y="0"/>
          <a:ext cx="0" cy="0"/>
          <a:chOff x="0" y="0"/>
          <a:chExt cx="0" cy="0"/>
        </a:xfrm>
      </p:grpSpPr>
      <p:sp>
        <p:nvSpPr>
          <p:cNvPr id="7" name="Content Placeholder 14">
            <a:extLst>
              <a:ext uri="{FF2B5EF4-FFF2-40B4-BE49-F238E27FC236}">
                <a16:creationId xmlns:a16="http://schemas.microsoft.com/office/drawing/2014/main" id="{F19578A5-32B8-E369-F02B-F0FB2BB127A1}"/>
              </a:ext>
            </a:extLst>
          </p:cNvPr>
          <p:cNvSpPr>
            <a:spLocks noGrp="1"/>
          </p:cNvSpPr>
          <p:nvPr>
            <p:ph idx="1"/>
          </p:nvPr>
        </p:nvSpPr>
        <p:spPr>
          <a:xfrm>
            <a:off x="484094" y="1438835"/>
            <a:ext cx="11214848" cy="887676"/>
          </a:xfrm>
        </p:spPr>
        <p:txBody>
          <a:bodyPr>
            <a:noAutofit/>
          </a:bodyPr>
          <a:lstStyle/>
          <a:p>
            <a:pPr marL="0" indent="0">
              <a:buNone/>
            </a:pPr>
            <a:r>
              <a:rPr lang="en-GB" sz="1400"/>
              <a:t>The first step is to develop a business case and detailed operating model. If the business case is good and the operating model is feasible, then implementation work can begin. Key stages include initial set-up, first transition/pilot and then successive transition waves.</a:t>
            </a:r>
          </a:p>
        </p:txBody>
      </p:sp>
      <p:sp>
        <p:nvSpPr>
          <p:cNvPr id="14" name="Title 13">
            <a:extLst>
              <a:ext uri="{FF2B5EF4-FFF2-40B4-BE49-F238E27FC236}">
                <a16:creationId xmlns:a16="http://schemas.microsoft.com/office/drawing/2014/main" id="{E169EF60-D119-99DB-FAB4-2ACB825967AB}"/>
              </a:ext>
            </a:extLst>
          </p:cNvPr>
          <p:cNvSpPr>
            <a:spLocks noGrp="1"/>
          </p:cNvSpPr>
          <p:nvPr>
            <p:ph type="title"/>
          </p:nvPr>
        </p:nvSpPr>
        <p:spPr>
          <a:xfrm>
            <a:off x="1360713" y="243067"/>
            <a:ext cx="10161883" cy="636608"/>
          </a:xfrm>
          <a:prstGeom prst="rect">
            <a:avLst/>
          </a:prstGeom>
        </p:spPr>
        <p:txBody>
          <a:bodyPr>
            <a:normAutofit/>
          </a:bodyPr>
          <a:lstStyle/>
          <a:p>
            <a:r>
              <a:rPr lang="en-GB"/>
              <a:t>Implementating Business Services</a:t>
            </a:r>
          </a:p>
        </p:txBody>
      </p:sp>
      <p:sp>
        <p:nvSpPr>
          <p:cNvPr id="16" name="Rectangle 15">
            <a:extLst>
              <a:ext uri="{FF2B5EF4-FFF2-40B4-BE49-F238E27FC236}">
                <a16:creationId xmlns:a16="http://schemas.microsoft.com/office/drawing/2014/main" id="{3EEA043A-A802-92AD-DFAE-573CC7412856}"/>
              </a:ext>
            </a:extLst>
          </p:cNvPr>
          <p:cNvSpPr/>
          <p:nvPr/>
        </p:nvSpPr>
        <p:spPr>
          <a:xfrm>
            <a:off x="370389" y="243068"/>
            <a:ext cx="636608" cy="636608"/>
          </a:xfrm>
          <a:prstGeom prst="rect">
            <a:avLst/>
          </a:prstGeom>
          <a:solidFill>
            <a:srgbClr val="EB0A1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ight Arrow 1">
            <a:extLst>
              <a:ext uri="{FF2B5EF4-FFF2-40B4-BE49-F238E27FC236}">
                <a16:creationId xmlns:a16="http://schemas.microsoft.com/office/drawing/2014/main" id="{382AA057-CFC0-AE9D-26FF-7B97E6438ECF}"/>
              </a:ext>
            </a:extLst>
          </p:cNvPr>
          <p:cNvSpPr/>
          <p:nvPr/>
        </p:nvSpPr>
        <p:spPr>
          <a:xfrm>
            <a:off x="2048718" y="2326511"/>
            <a:ext cx="8599991" cy="243068"/>
          </a:xfrm>
          <a:prstGeom prst="rightArrow">
            <a:avLst>
              <a:gd name="adj1" fmla="val 100000"/>
              <a:gd name="adj2" fmla="val 47619"/>
            </a:avLst>
          </a:prstGeom>
          <a:solidFill>
            <a:srgbClr val="58595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a:t>Timeline</a:t>
            </a:r>
          </a:p>
        </p:txBody>
      </p:sp>
      <p:sp>
        <p:nvSpPr>
          <p:cNvPr id="18" name="Rounded Rectangle 17">
            <a:extLst>
              <a:ext uri="{FF2B5EF4-FFF2-40B4-BE49-F238E27FC236}">
                <a16:creationId xmlns:a16="http://schemas.microsoft.com/office/drawing/2014/main" id="{E074FF36-C1B7-2930-873D-4891C95BA1CE}"/>
              </a:ext>
            </a:extLst>
          </p:cNvPr>
          <p:cNvSpPr/>
          <p:nvPr/>
        </p:nvSpPr>
        <p:spPr>
          <a:xfrm>
            <a:off x="584518" y="3438543"/>
            <a:ext cx="1351685" cy="72000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a:solidFill>
                  <a:schemeClr val="tx1"/>
                </a:solidFill>
              </a:rPr>
              <a:t>Setup</a:t>
            </a:r>
          </a:p>
        </p:txBody>
      </p:sp>
      <p:sp>
        <p:nvSpPr>
          <p:cNvPr id="19" name="Rounded Rectangle 18">
            <a:extLst>
              <a:ext uri="{FF2B5EF4-FFF2-40B4-BE49-F238E27FC236}">
                <a16:creationId xmlns:a16="http://schemas.microsoft.com/office/drawing/2014/main" id="{BD0E6571-A444-24F2-9FB5-A5D5448CEF2C}"/>
              </a:ext>
            </a:extLst>
          </p:cNvPr>
          <p:cNvSpPr/>
          <p:nvPr/>
        </p:nvSpPr>
        <p:spPr>
          <a:xfrm>
            <a:off x="584517" y="4199873"/>
            <a:ext cx="1351685" cy="72000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a:solidFill>
                  <a:schemeClr val="tx1"/>
                </a:solidFill>
              </a:rPr>
              <a:t>Pilot</a:t>
            </a:r>
          </a:p>
        </p:txBody>
      </p:sp>
      <p:sp>
        <p:nvSpPr>
          <p:cNvPr id="20" name="Rounded Rectangle 19">
            <a:extLst>
              <a:ext uri="{FF2B5EF4-FFF2-40B4-BE49-F238E27FC236}">
                <a16:creationId xmlns:a16="http://schemas.microsoft.com/office/drawing/2014/main" id="{1EEFC95F-3BB2-41A2-52D1-26ED9088598C}"/>
              </a:ext>
            </a:extLst>
          </p:cNvPr>
          <p:cNvSpPr/>
          <p:nvPr/>
        </p:nvSpPr>
        <p:spPr>
          <a:xfrm>
            <a:off x="584517" y="4961203"/>
            <a:ext cx="1351685" cy="72000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a:solidFill>
                  <a:schemeClr val="tx1"/>
                </a:solidFill>
              </a:rPr>
              <a:t>Transitions</a:t>
            </a:r>
          </a:p>
        </p:txBody>
      </p:sp>
      <p:sp>
        <p:nvSpPr>
          <p:cNvPr id="21" name="Rounded Rectangle 20">
            <a:extLst>
              <a:ext uri="{FF2B5EF4-FFF2-40B4-BE49-F238E27FC236}">
                <a16:creationId xmlns:a16="http://schemas.microsoft.com/office/drawing/2014/main" id="{BCE7C05A-B602-9880-B8B3-32DBEDDCCBCE}"/>
              </a:ext>
            </a:extLst>
          </p:cNvPr>
          <p:cNvSpPr/>
          <p:nvPr/>
        </p:nvSpPr>
        <p:spPr>
          <a:xfrm>
            <a:off x="584517" y="5722533"/>
            <a:ext cx="1351685" cy="72000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a:solidFill>
                  <a:schemeClr val="tx1"/>
                </a:solidFill>
              </a:rPr>
              <a:t>Management</a:t>
            </a:r>
          </a:p>
        </p:txBody>
      </p:sp>
      <p:sp>
        <p:nvSpPr>
          <p:cNvPr id="22" name="Rounded Rectangle 21">
            <a:extLst>
              <a:ext uri="{FF2B5EF4-FFF2-40B4-BE49-F238E27FC236}">
                <a16:creationId xmlns:a16="http://schemas.microsoft.com/office/drawing/2014/main" id="{ADD70D18-EFED-717C-FBC0-6F58EE0C3044}"/>
              </a:ext>
            </a:extLst>
          </p:cNvPr>
          <p:cNvSpPr/>
          <p:nvPr/>
        </p:nvSpPr>
        <p:spPr>
          <a:xfrm>
            <a:off x="584519" y="2677213"/>
            <a:ext cx="1351685" cy="72000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a:solidFill>
                  <a:schemeClr val="tx1"/>
                </a:solidFill>
              </a:rPr>
              <a:t>Strategy</a:t>
            </a:r>
          </a:p>
        </p:txBody>
      </p:sp>
      <p:sp>
        <p:nvSpPr>
          <p:cNvPr id="23" name="Right Arrow 22">
            <a:extLst>
              <a:ext uri="{FF2B5EF4-FFF2-40B4-BE49-F238E27FC236}">
                <a16:creationId xmlns:a16="http://schemas.microsoft.com/office/drawing/2014/main" id="{2C38504F-EF00-02AA-7BF2-61457DFF5254}"/>
              </a:ext>
            </a:extLst>
          </p:cNvPr>
          <p:cNvSpPr/>
          <p:nvPr/>
        </p:nvSpPr>
        <p:spPr>
          <a:xfrm>
            <a:off x="2048718" y="2677213"/>
            <a:ext cx="1579950" cy="208458"/>
          </a:xfrm>
          <a:prstGeom prst="rightArrow">
            <a:avLst>
              <a:gd name="adj1" fmla="val 100000"/>
              <a:gd name="adj2" fmla="val 0"/>
            </a:avLst>
          </a:prstGeom>
          <a:solidFill>
            <a:srgbClr val="D8D8D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solidFill>
                  <a:schemeClr val="tx1"/>
                </a:solidFill>
              </a:rPr>
              <a:t>Business case</a:t>
            </a:r>
          </a:p>
        </p:txBody>
      </p:sp>
      <p:sp>
        <p:nvSpPr>
          <p:cNvPr id="24" name="Right Arrow 23">
            <a:extLst>
              <a:ext uri="{FF2B5EF4-FFF2-40B4-BE49-F238E27FC236}">
                <a16:creationId xmlns:a16="http://schemas.microsoft.com/office/drawing/2014/main" id="{C512907F-1D69-D4C6-73F5-3206917A4D72}"/>
              </a:ext>
            </a:extLst>
          </p:cNvPr>
          <p:cNvSpPr/>
          <p:nvPr/>
        </p:nvSpPr>
        <p:spPr>
          <a:xfrm>
            <a:off x="2048718" y="2911555"/>
            <a:ext cx="1579950" cy="208458"/>
          </a:xfrm>
          <a:prstGeom prst="rightArrow">
            <a:avLst>
              <a:gd name="adj1" fmla="val 100000"/>
              <a:gd name="adj2" fmla="val 0"/>
            </a:avLst>
          </a:prstGeom>
          <a:solidFill>
            <a:srgbClr val="D8D8D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solidFill>
                  <a:schemeClr val="tx1"/>
                </a:solidFill>
              </a:rPr>
              <a:t>Operating model</a:t>
            </a:r>
          </a:p>
        </p:txBody>
      </p:sp>
      <p:sp>
        <p:nvSpPr>
          <p:cNvPr id="25" name="Right Arrow 24">
            <a:extLst>
              <a:ext uri="{FF2B5EF4-FFF2-40B4-BE49-F238E27FC236}">
                <a16:creationId xmlns:a16="http://schemas.microsoft.com/office/drawing/2014/main" id="{2CEBD862-7B48-6E8A-61FE-42B89C331E5A}"/>
              </a:ext>
            </a:extLst>
          </p:cNvPr>
          <p:cNvSpPr/>
          <p:nvPr/>
        </p:nvSpPr>
        <p:spPr>
          <a:xfrm>
            <a:off x="2048718" y="3158963"/>
            <a:ext cx="1579950" cy="208458"/>
          </a:xfrm>
          <a:prstGeom prst="rightArrow">
            <a:avLst>
              <a:gd name="adj1" fmla="val 100000"/>
              <a:gd name="adj2" fmla="val 0"/>
            </a:avLst>
          </a:prstGeom>
          <a:solidFill>
            <a:srgbClr val="D8D8D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solidFill>
                  <a:schemeClr val="tx1"/>
                </a:solidFill>
              </a:rPr>
              <a:t>Location study</a:t>
            </a:r>
          </a:p>
        </p:txBody>
      </p:sp>
      <p:sp>
        <p:nvSpPr>
          <p:cNvPr id="26" name="Right Arrow 25">
            <a:extLst>
              <a:ext uri="{FF2B5EF4-FFF2-40B4-BE49-F238E27FC236}">
                <a16:creationId xmlns:a16="http://schemas.microsoft.com/office/drawing/2014/main" id="{47B48D96-D1E9-8A8F-0B52-E4119D1C1452}"/>
              </a:ext>
            </a:extLst>
          </p:cNvPr>
          <p:cNvSpPr/>
          <p:nvPr/>
        </p:nvSpPr>
        <p:spPr>
          <a:xfrm>
            <a:off x="3628668" y="3438543"/>
            <a:ext cx="1579950" cy="208458"/>
          </a:xfrm>
          <a:prstGeom prst="rightArrow">
            <a:avLst>
              <a:gd name="adj1" fmla="val 100000"/>
              <a:gd name="adj2" fmla="val 0"/>
            </a:avLst>
          </a:prstGeom>
          <a:solidFill>
            <a:srgbClr val="D8D8D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solidFill>
                  <a:schemeClr val="tx1"/>
                </a:solidFill>
              </a:rPr>
              <a:t>Facilities set up</a:t>
            </a:r>
          </a:p>
        </p:txBody>
      </p:sp>
      <p:sp>
        <p:nvSpPr>
          <p:cNvPr id="27" name="Right Arrow 26">
            <a:extLst>
              <a:ext uri="{FF2B5EF4-FFF2-40B4-BE49-F238E27FC236}">
                <a16:creationId xmlns:a16="http://schemas.microsoft.com/office/drawing/2014/main" id="{C5EF6DD8-527A-8BE0-2DBF-1C05C0363FE8}"/>
              </a:ext>
            </a:extLst>
          </p:cNvPr>
          <p:cNvSpPr/>
          <p:nvPr/>
        </p:nvSpPr>
        <p:spPr>
          <a:xfrm>
            <a:off x="3628668" y="3687068"/>
            <a:ext cx="1579950" cy="208458"/>
          </a:xfrm>
          <a:prstGeom prst="rightArrow">
            <a:avLst>
              <a:gd name="adj1" fmla="val 100000"/>
              <a:gd name="adj2" fmla="val 0"/>
            </a:avLst>
          </a:prstGeom>
          <a:solidFill>
            <a:srgbClr val="D8D8D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solidFill>
                  <a:schemeClr val="tx1"/>
                </a:solidFill>
              </a:rPr>
              <a:t>IT set up</a:t>
            </a:r>
          </a:p>
        </p:txBody>
      </p:sp>
      <p:sp>
        <p:nvSpPr>
          <p:cNvPr id="28" name="Right Arrow 27">
            <a:extLst>
              <a:ext uri="{FF2B5EF4-FFF2-40B4-BE49-F238E27FC236}">
                <a16:creationId xmlns:a16="http://schemas.microsoft.com/office/drawing/2014/main" id="{CD44FD3B-B462-6E22-63A7-62B1516A3C9F}"/>
              </a:ext>
            </a:extLst>
          </p:cNvPr>
          <p:cNvSpPr/>
          <p:nvPr/>
        </p:nvSpPr>
        <p:spPr>
          <a:xfrm>
            <a:off x="3628668" y="3935593"/>
            <a:ext cx="1579950" cy="208458"/>
          </a:xfrm>
          <a:prstGeom prst="rightArrow">
            <a:avLst>
              <a:gd name="adj1" fmla="val 100000"/>
              <a:gd name="adj2" fmla="val 0"/>
            </a:avLst>
          </a:prstGeom>
          <a:solidFill>
            <a:srgbClr val="D8D8D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solidFill>
                  <a:schemeClr val="tx1"/>
                </a:solidFill>
              </a:rPr>
              <a:t>Hiring managers</a:t>
            </a:r>
          </a:p>
        </p:txBody>
      </p:sp>
      <p:sp>
        <p:nvSpPr>
          <p:cNvPr id="29" name="Right Arrow 28">
            <a:extLst>
              <a:ext uri="{FF2B5EF4-FFF2-40B4-BE49-F238E27FC236}">
                <a16:creationId xmlns:a16="http://schemas.microsoft.com/office/drawing/2014/main" id="{3DC6067F-FA5C-D373-0EA8-F239BE2FBAD1}"/>
              </a:ext>
            </a:extLst>
          </p:cNvPr>
          <p:cNvSpPr/>
          <p:nvPr/>
        </p:nvSpPr>
        <p:spPr>
          <a:xfrm>
            <a:off x="5208618" y="4192627"/>
            <a:ext cx="1579950" cy="208458"/>
          </a:xfrm>
          <a:prstGeom prst="rightArrow">
            <a:avLst>
              <a:gd name="adj1" fmla="val 100000"/>
              <a:gd name="adj2" fmla="val 0"/>
            </a:avLst>
          </a:prstGeom>
          <a:solidFill>
            <a:srgbClr val="D8D8D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solidFill>
                  <a:schemeClr val="tx1"/>
                </a:solidFill>
              </a:rPr>
              <a:t>Hiring (staff)</a:t>
            </a:r>
          </a:p>
        </p:txBody>
      </p:sp>
      <p:sp>
        <p:nvSpPr>
          <p:cNvPr id="30" name="Right Arrow 29">
            <a:extLst>
              <a:ext uri="{FF2B5EF4-FFF2-40B4-BE49-F238E27FC236}">
                <a16:creationId xmlns:a16="http://schemas.microsoft.com/office/drawing/2014/main" id="{526EE79F-63D7-96C1-CC9B-A89856F43990}"/>
              </a:ext>
            </a:extLst>
          </p:cNvPr>
          <p:cNvSpPr/>
          <p:nvPr/>
        </p:nvSpPr>
        <p:spPr>
          <a:xfrm>
            <a:off x="5208618" y="4441152"/>
            <a:ext cx="1579950" cy="208458"/>
          </a:xfrm>
          <a:prstGeom prst="rightArrow">
            <a:avLst>
              <a:gd name="adj1" fmla="val 100000"/>
              <a:gd name="adj2" fmla="val 0"/>
            </a:avLst>
          </a:prstGeom>
          <a:solidFill>
            <a:srgbClr val="D8D8D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solidFill>
                  <a:schemeClr val="tx1"/>
                </a:solidFill>
              </a:rPr>
              <a:t>Transition project</a:t>
            </a:r>
          </a:p>
        </p:txBody>
      </p:sp>
      <p:sp>
        <p:nvSpPr>
          <p:cNvPr id="31" name="Right Arrow 30">
            <a:extLst>
              <a:ext uri="{FF2B5EF4-FFF2-40B4-BE49-F238E27FC236}">
                <a16:creationId xmlns:a16="http://schemas.microsoft.com/office/drawing/2014/main" id="{1D9DC46E-CAF3-DED1-2706-C4DCC2EC216C}"/>
              </a:ext>
            </a:extLst>
          </p:cNvPr>
          <p:cNvSpPr/>
          <p:nvPr/>
        </p:nvSpPr>
        <p:spPr>
          <a:xfrm>
            <a:off x="6553209" y="5722533"/>
            <a:ext cx="3687831" cy="208458"/>
          </a:xfrm>
          <a:prstGeom prst="rightArrow">
            <a:avLst>
              <a:gd name="adj1" fmla="val 100000"/>
              <a:gd name="adj2" fmla="val 0"/>
            </a:avLst>
          </a:prstGeom>
          <a:solidFill>
            <a:srgbClr val="D8D8D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solidFill>
                  <a:schemeClr val="tx1"/>
                </a:solidFill>
              </a:rPr>
              <a:t>Operations underway</a:t>
            </a:r>
          </a:p>
        </p:txBody>
      </p:sp>
      <p:sp>
        <p:nvSpPr>
          <p:cNvPr id="32" name="Right Arrow 31">
            <a:extLst>
              <a:ext uri="{FF2B5EF4-FFF2-40B4-BE49-F238E27FC236}">
                <a16:creationId xmlns:a16="http://schemas.microsoft.com/office/drawing/2014/main" id="{7FFDB132-64C2-6C26-C695-291DE5D64C7A}"/>
              </a:ext>
            </a:extLst>
          </p:cNvPr>
          <p:cNvSpPr/>
          <p:nvPr/>
        </p:nvSpPr>
        <p:spPr>
          <a:xfrm>
            <a:off x="6553209" y="5971058"/>
            <a:ext cx="3687830" cy="208458"/>
          </a:xfrm>
          <a:prstGeom prst="rightArrow">
            <a:avLst>
              <a:gd name="adj1" fmla="val 100000"/>
              <a:gd name="adj2" fmla="val 0"/>
            </a:avLst>
          </a:prstGeom>
          <a:solidFill>
            <a:srgbClr val="D8D8D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solidFill>
                  <a:schemeClr val="tx1"/>
                </a:solidFill>
              </a:rPr>
              <a:t>Continious improvement underway</a:t>
            </a:r>
          </a:p>
        </p:txBody>
      </p:sp>
      <p:sp>
        <p:nvSpPr>
          <p:cNvPr id="33" name="Right Arrow 32">
            <a:extLst>
              <a:ext uri="{FF2B5EF4-FFF2-40B4-BE49-F238E27FC236}">
                <a16:creationId xmlns:a16="http://schemas.microsoft.com/office/drawing/2014/main" id="{FFC36CDA-04FD-EE73-2B4E-EE48AC042538}"/>
              </a:ext>
            </a:extLst>
          </p:cNvPr>
          <p:cNvSpPr/>
          <p:nvPr/>
        </p:nvSpPr>
        <p:spPr>
          <a:xfrm>
            <a:off x="6553209" y="4977613"/>
            <a:ext cx="1579950" cy="208458"/>
          </a:xfrm>
          <a:prstGeom prst="rightArrow">
            <a:avLst>
              <a:gd name="adj1" fmla="val 100000"/>
              <a:gd name="adj2" fmla="val 0"/>
            </a:avLst>
          </a:prstGeom>
          <a:solidFill>
            <a:srgbClr val="D8D8D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solidFill>
                  <a:schemeClr val="tx1"/>
                </a:solidFill>
              </a:rPr>
              <a:t>Transition project</a:t>
            </a:r>
          </a:p>
        </p:txBody>
      </p:sp>
      <p:sp>
        <p:nvSpPr>
          <p:cNvPr id="34" name="Right Arrow 33">
            <a:extLst>
              <a:ext uri="{FF2B5EF4-FFF2-40B4-BE49-F238E27FC236}">
                <a16:creationId xmlns:a16="http://schemas.microsoft.com/office/drawing/2014/main" id="{36A639D5-705A-7134-A547-096A092A1EB9}"/>
              </a:ext>
            </a:extLst>
          </p:cNvPr>
          <p:cNvSpPr/>
          <p:nvPr/>
        </p:nvSpPr>
        <p:spPr>
          <a:xfrm>
            <a:off x="7214896" y="5226138"/>
            <a:ext cx="1579950" cy="208458"/>
          </a:xfrm>
          <a:prstGeom prst="rightArrow">
            <a:avLst>
              <a:gd name="adj1" fmla="val 100000"/>
              <a:gd name="adj2" fmla="val 0"/>
            </a:avLst>
          </a:prstGeom>
          <a:solidFill>
            <a:srgbClr val="D8D8D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solidFill>
                  <a:schemeClr val="tx1"/>
                </a:solidFill>
              </a:rPr>
              <a:t>Transition project</a:t>
            </a:r>
          </a:p>
        </p:txBody>
      </p:sp>
      <p:sp>
        <p:nvSpPr>
          <p:cNvPr id="37" name="Right Arrow 36">
            <a:extLst>
              <a:ext uri="{FF2B5EF4-FFF2-40B4-BE49-F238E27FC236}">
                <a16:creationId xmlns:a16="http://schemas.microsoft.com/office/drawing/2014/main" id="{B0A04F22-5E5E-7C73-EA96-7A896E883394}"/>
              </a:ext>
            </a:extLst>
          </p:cNvPr>
          <p:cNvSpPr/>
          <p:nvPr/>
        </p:nvSpPr>
        <p:spPr>
          <a:xfrm>
            <a:off x="4529554" y="4441152"/>
            <a:ext cx="679064" cy="208458"/>
          </a:xfrm>
          <a:prstGeom prst="rightArrow">
            <a:avLst>
              <a:gd name="adj1" fmla="val 100000"/>
              <a:gd name="adj2" fmla="val 0"/>
            </a:avLst>
          </a:prstGeom>
          <a:solidFill>
            <a:schemeClr val="bg1"/>
          </a:solidFill>
          <a:ln>
            <a:solidFill>
              <a:srgbClr val="76767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solidFill>
                  <a:schemeClr val="tx1"/>
                </a:solidFill>
              </a:rPr>
              <a:t>Assess</a:t>
            </a:r>
          </a:p>
        </p:txBody>
      </p:sp>
      <p:sp>
        <p:nvSpPr>
          <p:cNvPr id="38" name="Right Arrow 37">
            <a:extLst>
              <a:ext uri="{FF2B5EF4-FFF2-40B4-BE49-F238E27FC236}">
                <a16:creationId xmlns:a16="http://schemas.microsoft.com/office/drawing/2014/main" id="{15EEC160-BA7B-BC1F-1A59-D6BAF0BFF3C1}"/>
              </a:ext>
            </a:extLst>
          </p:cNvPr>
          <p:cNvSpPr/>
          <p:nvPr/>
        </p:nvSpPr>
        <p:spPr>
          <a:xfrm>
            <a:off x="5874145" y="4977613"/>
            <a:ext cx="679064" cy="208458"/>
          </a:xfrm>
          <a:prstGeom prst="rightArrow">
            <a:avLst>
              <a:gd name="adj1" fmla="val 100000"/>
              <a:gd name="adj2" fmla="val 0"/>
            </a:avLst>
          </a:prstGeom>
          <a:solidFill>
            <a:schemeClr val="bg1"/>
          </a:solidFill>
          <a:ln>
            <a:solidFill>
              <a:srgbClr val="76767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solidFill>
                  <a:schemeClr val="tx1"/>
                </a:solidFill>
              </a:rPr>
              <a:t>Assess</a:t>
            </a:r>
          </a:p>
        </p:txBody>
      </p:sp>
      <p:sp>
        <p:nvSpPr>
          <p:cNvPr id="39" name="Right Arrow 38">
            <a:extLst>
              <a:ext uri="{FF2B5EF4-FFF2-40B4-BE49-F238E27FC236}">
                <a16:creationId xmlns:a16="http://schemas.microsoft.com/office/drawing/2014/main" id="{09210C6D-BCE5-7E73-1A27-70D2F8A45BCC}"/>
              </a:ext>
            </a:extLst>
          </p:cNvPr>
          <p:cNvSpPr/>
          <p:nvPr/>
        </p:nvSpPr>
        <p:spPr>
          <a:xfrm>
            <a:off x="6535832" y="5230705"/>
            <a:ext cx="679064" cy="208458"/>
          </a:xfrm>
          <a:prstGeom prst="rightArrow">
            <a:avLst>
              <a:gd name="adj1" fmla="val 100000"/>
              <a:gd name="adj2" fmla="val 0"/>
            </a:avLst>
          </a:prstGeom>
          <a:solidFill>
            <a:schemeClr val="bg1"/>
          </a:solidFill>
          <a:ln>
            <a:solidFill>
              <a:srgbClr val="76767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solidFill>
                  <a:schemeClr val="tx1"/>
                </a:solidFill>
              </a:rPr>
              <a:t>Assess</a:t>
            </a:r>
          </a:p>
        </p:txBody>
      </p:sp>
      <p:sp>
        <p:nvSpPr>
          <p:cNvPr id="40" name="Right Arrow 39">
            <a:extLst>
              <a:ext uri="{FF2B5EF4-FFF2-40B4-BE49-F238E27FC236}">
                <a16:creationId xmlns:a16="http://schemas.microsoft.com/office/drawing/2014/main" id="{D82266B0-5754-5B90-C20A-483A780EF99F}"/>
              </a:ext>
            </a:extLst>
          </p:cNvPr>
          <p:cNvSpPr/>
          <p:nvPr/>
        </p:nvSpPr>
        <p:spPr>
          <a:xfrm>
            <a:off x="8911202" y="4973046"/>
            <a:ext cx="1579950" cy="208458"/>
          </a:xfrm>
          <a:prstGeom prst="rightArrow">
            <a:avLst>
              <a:gd name="adj1" fmla="val 100000"/>
              <a:gd name="adj2" fmla="val 0"/>
            </a:avLst>
          </a:prstGeom>
          <a:solidFill>
            <a:srgbClr val="D8D8D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solidFill>
                  <a:schemeClr val="tx1"/>
                </a:solidFill>
              </a:rPr>
              <a:t>Transition project</a:t>
            </a:r>
          </a:p>
        </p:txBody>
      </p:sp>
      <p:sp>
        <p:nvSpPr>
          <p:cNvPr id="41" name="Right Arrow 40">
            <a:extLst>
              <a:ext uri="{FF2B5EF4-FFF2-40B4-BE49-F238E27FC236}">
                <a16:creationId xmlns:a16="http://schemas.microsoft.com/office/drawing/2014/main" id="{59903A44-B7C3-E55E-2367-8A3FED161440}"/>
              </a:ext>
            </a:extLst>
          </p:cNvPr>
          <p:cNvSpPr/>
          <p:nvPr/>
        </p:nvSpPr>
        <p:spPr>
          <a:xfrm>
            <a:off x="9572889" y="5221571"/>
            <a:ext cx="1579950" cy="208458"/>
          </a:xfrm>
          <a:prstGeom prst="rightArrow">
            <a:avLst>
              <a:gd name="adj1" fmla="val 100000"/>
              <a:gd name="adj2" fmla="val 0"/>
            </a:avLst>
          </a:prstGeom>
          <a:solidFill>
            <a:srgbClr val="D8D8D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solidFill>
                  <a:schemeClr val="tx1"/>
                </a:solidFill>
              </a:rPr>
              <a:t>Transition project</a:t>
            </a:r>
          </a:p>
        </p:txBody>
      </p:sp>
      <p:sp>
        <p:nvSpPr>
          <p:cNvPr id="42" name="Right Arrow 41">
            <a:extLst>
              <a:ext uri="{FF2B5EF4-FFF2-40B4-BE49-F238E27FC236}">
                <a16:creationId xmlns:a16="http://schemas.microsoft.com/office/drawing/2014/main" id="{183C76D0-FBAF-7836-591F-9AAE1034520C}"/>
              </a:ext>
            </a:extLst>
          </p:cNvPr>
          <p:cNvSpPr/>
          <p:nvPr/>
        </p:nvSpPr>
        <p:spPr>
          <a:xfrm>
            <a:off x="8232138" y="4973046"/>
            <a:ext cx="679064" cy="208458"/>
          </a:xfrm>
          <a:prstGeom prst="rightArrow">
            <a:avLst>
              <a:gd name="adj1" fmla="val 100000"/>
              <a:gd name="adj2" fmla="val 0"/>
            </a:avLst>
          </a:prstGeom>
          <a:solidFill>
            <a:schemeClr val="bg1"/>
          </a:solidFill>
          <a:ln>
            <a:solidFill>
              <a:srgbClr val="76767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solidFill>
                  <a:schemeClr val="tx1"/>
                </a:solidFill>
              </a:rPr>
              <a:t>Assess</a:t>
            </a:r>
          </a:p>
        </p:txBody>
      </p:sp>
      <p:sp>
        <p:nvSpPr>
          <p:cNvPr id="43" name="Right Arrow 42">
            <a:extLst>
              <a:ext uri="{FF2B5EF4-FFF2-40B4-BE49-F238E27FC236}">
                <a16:creationId xmlns:a16="http://schemas.microsoft.com/office/drawing/2014/main" id="{1B87D8CE-E5A5-BC7E-5306-8DBDC84D5DB5}"/>
              </a:ext>
            </a:extLst>
          </p:cNvPr>
          <p:cNvSpPr/>
          <p:nvPr/>
        </p:nvSpPr>
        <p:spPr>
          <a:xfrm>
            <a:off x="8893825" y="5226138"/>
            <a:ext cx="679064" cy="208458"/>
          </a:xfrm>
          <a:prstGeom prst="rightArrow">
            <a:avLst>
              <a:gd name="adj1" fmla="val 100000"/>
              <a:gd name="adj2" fmla="val 0"/>
            </a:avLst>
          </a:prstGeom>
          <a:solidFill>
            <a:schemeClr val="bg1"/>
          </a:solidFill>
          <a:ln>
            <a:solidFill>
              <a:srgbClr val="76767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solidFill>
                  <a:schemeClr val="tx1"/>
                </a:solidFill>
              </a:rPr>
              <a:t>Assess</a:t>
            </a:r>
          </a:p>
        </p:txBody>
      </p:sp>
      <p:sp>
        <p:nvSpPr>
          <p:cNvPr id="3" name="TextBox 2">
            <a:extLst>
              <a:ext uri="{FF2B5EF4-FFF2-40B4-BE49-F238E27FC236}">
                <a16:creationId xmlns:a16="http://schemas.microsoft.com/office/drawing/2014/main" id="{50A64210-4991-26FB-67FA-43FCC0790DF0}"/>
              </a:ext>
            </a:extLst>
          </p:cNvPr>
          <p:cNvSpPr txBox="1"/>
          <p:nvPr/>
        </p:nvSpPr>
        <p:spPr>
          <a:xfrm>
            <a:off x="9912170" y="121198"/>
            <a:ext cx="1338059" cy="860748"/>
          </a:xfrm>
          <a:prstGeom prst="rect">
            <a:avLst/>
          </a:prstGeom>
          <a:noFill/>
        </p:spPr>
        <p:txBody>
          <a:bodyPr wrap="none" rtlCol="0">
            <a:spAutoFit/>
          </a:bodyPr>
          <a:lstStyle/>
          <a:p>
            <a:pPr>
              <a:lnSpc>
                <a:spcPts val="1800"/>
              </a:lnSpc>
              <a:spcAft>
                <a:spcPts val="600"/>
              </a:spcAft>
            </a:pPr>
            <a:r>
              <a:rPr lang="en-GB" sz="1400">
                <a:latin typeface="Segoe UI" panose="020B0502040204020203" pitchFamily="34" charset="0"/>
                <a:cs typeface="Segoe UI" panose="020B0502040204020203" pitchFamily="34" charset="0"/>
              </a:rPr>
              <a:t>Paragraph text</a:t>
            </a:r>
          </a:p>
          <a:p>
            <a:pPr marL="228600" indent="-228600">
              <a:lnSpc>
                <a:spcPts val="1700"/>
              </a:lnSpc>
              <a:spcAft>
                <a:spcPts val="300"/>
              </a:spcAft>
              <a:buFont typeface="Arial" panose="020B0604020202020204" pitchFamily="34" charset="0"/>
              <a:buChar char="•"/>
            </a:pPr>
            <a:r>
              <a:rPr lang="en-GB" sz="1400">
                <a:latin typeface="Segoe UI" panose="020B0502040204020203" pitchFamily="34" charset="0"/>
                <a:cs typeface="Segoe UI" panose="020B0502040204020203" pitchFamily="34" charset="0"/>
              </a:rPr>
              <a:t>Bullet text</a:t>
            </a:r>
          </a:p>
          <a:p>
            <a:pPr marL="228600" indent="-228600">
              <a:lnSpc>
                <a:spcPts val="1700"/>
              </a:lnSpc>
              <a:spcAft>
                <a:spcPts val="300"/>
              </a:spcAft>
              <a:buFont typeface="Arial" panose="020B0604020202020204" pitchFamily="34" charset="0"/>
              <a:buChar char="•"/>
            </a:pPr>
            <a:r>
              <a:rPr lang="en-GB" sz="1400">
                <a:latin typeface="Segoe UI" panose="020B0502040204020203" pitchFamily="34" charset="0"/>
                <a:cs typeface="Segoe UI" panose="020B0502040204020203" pitchFamily="34" charset="0"/>
              </a:rPr>
              <a:t>Bullet 2</a:t>
            </a:r>
          </a:p>
        </p:txBody>
      </p:sp>
      <p:sp>
        <p:nvSpPr>
          <p:cNvPr id="4" name="TextBox 3">
            <a:extLst>
              <a:ext uri="{FF2B5EF4-FFF2-40B4-BE49-F238E27FC236}">
                <a16:creationId xmlns:a16="http://schemas.microsoft.com/office/drawing/2014/main" id="{2B46DD3F-445C-7642-03E9-FF38D07DCA7F}"/>
              </a:ext>
            </a:extLst>
          </p:cNvPr>
          <p:cNvSpPr txBox="1"/>
          <p:nvPr/>
        </p:nvSpPr>
        <p:spPr>
          <a:xfrm>
            <a:off x="8476868" y="121198"/>
            <a:ext cx="1500539" cy="874598"/>
          </a:xfrm>
          <a:prstGeom prst="rect">
            <a:avLst/>
          </a:prstGeom>
          <a:noFill/>
        </p:spPr>
        <p:txBody>
          <a:bodyPr wrap="none" rtlCol="0">
            <a:spAutoFit/>
          </a:bodyPr>
          <a:lstStyle/>
          <a:p>
            <a:pPr>
              <a:lnSpc>
                <a:spcPts val="1800"/>
              </a:lnSpc>
              <a:spcAft>
                <a:spcPts val="600"/>
              </a:spcAft>
            </a:pPr>
            <a:r>
              <a:rPr lang="en-GB" sz="1600">
                <a:latin typeface="Segoe UI" panose="020B0502040204020203" pitchFamily="34" charset="0"/>
                <a:cs typeface="Segoe UI" panose="020B0502040204020203" pitchFamily="34" charset="0"/>
              </a:rPr>
              <a:t>Paragraph text</a:t>
            </a:r>
          </a:p>
          <a:p>
            <a:pPr marL="228600" indent="-228600">
              <a:lnSpc>
                <a:spcPts val="1700"/>
              </a:lnSpc>
              <a:spcAft>
                <a:spcPts val="300"/>
              </a:spcAft>
              <a:buFont typeface="Arial" panose="020B0604020202020204" pitchFamily="34" charset="0"/>
              <a:buChar char="•"/>
            </a:pPr>
            <a:r>
              <a:rPr lang="en-GB" sz="1600">
                <a:latin typeface="Segoe UI" panose="020B0502040204020203" pitchFamily="34" charset="0"/>
                <a:cs typeface="Segoe UI" panose="020B0502040204020203" pitchFamily="34" charset="0"/>
              </a:rPr>
              <a:t>Bullet text</a:t>
            </a:r>
          </a:p>
          <a:p>
            <a:pPr marL="228600" indent="-228600">
              <a:lnSpc>
                <a:spcPts val="1700"/>
              </a:lnSpc>
              <a:spcAft>
                <a:spcPts val="300"/>
              </a:spcAft>
              <a:buFont typeface="Arial" panose="020B0604020202020204" pitchFamily="34" charset="0"/>
              <a:buChar char="•"/>
            </a:pPr>
            <a:r>
              <a:rPr lang="en-GB" sz="1600">
                <a:latin typeface="Segoe UI" panose="020B0502040204020203" pitchFamily="34" charset="0"/>
                <a:cs typeface="Segoe UI" panose="020B0502040204020203" pitchFamily="34" charset="0"/>
              </a:rPr>
              <a:t>Bullet 2</a:t>
            </a:r>
          </a:p>
        </p:txBody>
      </p:sp>
      <p:sp>
        <p:nvSpPr>
          <p:cNvPr id="5" name="Rounded Rectangle 4">
            <a:extLst>
              <a:ext uri="{FF2B5EF4-FFF2-40B4-BE49-F238E27FC236}">
                <a16:creationId xmlns:a16="http://schemas.microsoft.com/office/drawing/2014/main" id="{E73E3360-8A00-CF24-6EB0-B27CEE4D572B}"/>
              </a:ext>
            </a:extLst>
          </p:cNvPr>
          <p:cNvSpPr/>
          <p:nvPr/>
        </p:nvSpPr>
        <p:spPr>
          <a:xfrm>
            <a:off x="11302698" y="290363"/>
            <a:ext cx="773874" cy="520861"/>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t>Aligned</a:t>
            </a:r>
          </a:p>
        </p:txBody>
      </p:sp>
    </p:spTree>
    <p:extLst>
      <p:ext uri="{BB962C8B-B14F-4D97-AF65-F5344CB8AC3E}">
        <p14:creationId xmlns:p14="http://schemas.microsoft.com/office/powerpoint/2010/main" val="16924307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504D5C-75F5-C3CF-4736-2F654655C4CB}"/>
            </a:ext>
          </a:extLst>
        </p:cNvPr>
        <p:cNvGrpSpPr/>
        <p:nvPr/>
      </p:nvGrpSpPr>
      <p:grpSpPr>
        <a:xfrm>
          <a:off x="0" y="0"/>
          <a:ext cx="0" cy="0"/>
          <a:chOff x="0" y="0"/>
          <a:chExt cx="0" cy="0"/>
        </a:xfrm>
      </p:grpSpPr>
      <p:sp>
        <p:nvSpPr>
          <p:cNvPr id="7" name="Content Placeholder 14">
            <a:extLst>
              <a:ext uri="{FF2B5EF4-FFF2-40B4-BE49-F238E27FC236}">
                <a16:creationId xmlns:a16="http://schemas.microsoft.com/office/drawing/2014/main" id="{FAFC0B01-6BC6-A5F8-F212-2C64ABCE1AA0}"/>
              </a:ext>
            </a:extLst>
          </p:cNvPr>
          <p:cNvSpPr>
            <a:spLocks noGrp="1"/>
          </p:cNvSpPr>
          <p:nvPr>
            <p:ph idx="1"/>
          </p:nvPr>
        </p:nvSpPr>
        <p:spPr/>
        <p:txBody>
          <a:bodyPr>
            <a:noAutofit/>
          </a:bodyPr>
          <a:lstStyle/>
          <a:p>
            <a:pPr marL="0" indent="0">
              <a:buNone/>
            </a:pPr>
            <a:r>
              <a:rPr lang="en-GB" sz="1400" b="1"/>
              <a:t>Strategy: business case</a:t>
            </a:r>
          </a:p>
          <a:p>
            <a:pPr marL="0" indent="0">
              <a:buNone/>
            </a:pPr>
            <a:r>
              <a:rPr lang="en-GB" sz="1400"/>
              <a:t>Projected costs of Business Services, projected savings in Business Units, quantification of quality improvements.</a:t>
            </a:r>
          </a:p>
          <a:p>
            <a:pPr marL="0" indent="0">
              <a:buNone/>
            </a:pPr>
            <a:r>
              <a:rPr lang="en-GB" sz="1400" b="1"/>
              <a:t>Strategy: operating model</a:t>
            </a:r>
          </a:p>
          <a:p>
            <a:pPr marL="0" indent="0">
              <a:buNone/>
            </a:pPr>
            <a:r>
              <a:rPr lang="en-GB" sz="1400"/>
              <a:t>The operating model includes process scope, estimated resource requirements, IT architecture, organisation model, and other key factors.</a:t>
            </a:r>
          </a:p>
          <a:p>
            <a:pPr marL="0" indent="0">
              <a:buNone/>
            </a:pPr>
            <a:r>
              <a:rPr lang="en-GB" sz="1400" b="1"/>
              <a:t>Strategy: location study</a:t>
            </a:r>
          </a:p>
          <a:p>
            <a:pPr marL="0" indent="0">
              <a:buNone/>
            </a:pPr>
            <a:r>
              <a:rPr lang="en-GB" sz="1400"/>
              <a:t>The location study involves comparing locations based on; socio-economic factors, political stability, taxation, grants, access to resources, technical infrastructure (internet), culture, transportation (airport, roads, etc.)</a:t>
            </a:r>
          </a:p>
          <a:p>
            <a:pPr marL="0" indent="0">
              <a:buNone/>
            </a:pPr>
            <a:r>
              <a:rPr lang="en-GB" sz="1400" b="1"/>
              <a:t>Set up: facilities</a:t>
            </a:r>
          </a:p>
          <a:p>
            <a:pPr>
              <a:lnSpc>
                <a:spcPts val="1700"/>
              </a:lnSpc>
              <a:spcAft>
                <a:spcPts val="300"/>
              </a:spcAft>
            </a:pPr>
            <a:r>
              <a:rPr lang="en-GB" sz="1400"/>
              <a:t>Building/leasing</a:t>
            </a:r>
          </a:p>
          <a:p>
            <a:pPr>
              <a:lnSpc>
                <a:spcPts val="1700"/>
              </a:lnSpc>
              <a:spcAft>
                <a:spcPts val="300"/>
              </a:spcAft>
            </a:pPr>
            <a:r>
              <a:rPr lang="en-GB" sz="1400"/>
              <a:t>Office/facilities fit out (furnishing, technology etc.)</a:t>
            </a:r>
          </a:p>
          <a:p>
            <a:pPr>
              <a:lnSpc>
                <a:spcPts val="1700"/>
              </a:lnSpc>
              <a:spcAft>
                <a:spcPts val="300"/>
              </a:spcAft>
            </a:pPr>
            <a:r>
              <a:rPr lang="en-GB" sz="1400"/>
              <a:t>Maintenance.</a:t>
            </a:r>
          </a:p>
          <a:p>
            <a:pPr marL="0" indent="0">
              <a:buNone/>
            </a:pPr>
            <a:r>
              <a:rPr lang="en-GB" sz="1400" b="1"/>
              <a:t>Set up: IT</a:t>
            </a:r>
          </a:p>
          <a:p>
            <a:pPr>
              <a:lnSpc>
                <a:spcPts val="1700"/>
              </a:lnSpc>
              <a:spcAft>
                <a:spcPts val="300"/>
              </a:spcAft>
            </a:pPr>
            <a:r>
              <a:rPr lang="en-GB" sz="1400"/>
              <a:t>Local network, desktop, etc.</a:t>
            </a:r>
          </a:p>
          <a:p>
            <a:pPr>
              <a:lnSpc>
                <a:spcPts val="1700"/>
              </a:lnSpc>
              <a:spcAft>
                <a:spcPts val="300"/>
              </a:spcAft>
            </a:pPr>
            <a:r>
              <a:rPr lang="en-GB" sz="1400"/>
              <a:t>Set up of finance, HR, etc. for the Business Services entity.</a:t>
            </a:r>
          </a:p>
          <a:p>
            <a:pPr marL="0" indent="0">
              <a:buNone/>
            </a:pPr>
            <a:r>
              <a:rPr lang="en-GB" sz="1400" b="1"/>
              <a:t>Set up: hiring managers</a:t>
            </a:r>
          </a:p>
          <a:p>
            <a:pPr>
              <a:lnSpc>
                <a:spcPts val="1700"/>
              </a:lnSpc>
              <a:spcAft>
                <a:spcPts val="300"/>
              </a:spcAft>
            </a:pPr>
            <a:r>
              <a:rPr lang="en-GB" sz="1400"/>
              <a:t>Prior to any transitions, various managers may need to be recruited.</a:t>
            </a:r>
          </a:p>
          <a:p>
            <a:pPr>
              <a:lnSpc>
                <a:spcPts val="1700"/>
              </a:lnSpc>
              <a:spcAft>
                <a:spcPts val="300"/>
              </a:spcAft>
            </a:pPr>
            <a:r>
              <a:rPr lang="en-GB" sz="1400"/>
              <a:t>Operational staff can be recruited as part of transition projects.</a:t>
            </a:r>
          </a:p>
        </p:txBody>
      </p:sp>
      <p:sp>
        <p:nvSpPr>
          <p:cNvPr id="14" name="Title 13">
            <a:extLst>
              <a:ext uri="{FF2B5EF4-FFF2-40B4-BE49-F238E27FC236}">
                <a16:creationId xmlns:a16="http://schemas.microsoft.com/office/drawing/2014/main" id="{713144DF-71E2-7D61-0056-792F68305B95}"/>
              </a:ext>
            </a:extLst>
          </p:cNvPr>
          <p:cNvSpPr>
            <a:spLocks noGrp="1"/>
          </p:cNvSpPr>
          <p:nvPr>
            <p:ph type="title"/>
          </p:nvPr>
        </p:nvSpPr>
        <p:spPr>
          <a:xfrm>
            <a:off x="1360713" y="243067"/>
            <a:ext cx="10161883" cy="636608"/>
          </a:xfrm>
          <a:prstGeom prst="rect">
            <a:avLst/>
          </a:prstGeom>
        </p:spPr>
        <p:txBody>
          <a:bodyPr/>
          <a:lstStyle/>
          <a:p>
            <a:r>
              <a:rPr lang="en-GB"/>
              <a:t>Implementing Business Services</a:t>
            </a:r>
          </a:p>
        </p:txBody>
      </p:sp>
      <p:sp>
        <p:nvSpPr>
          <p:cNvPr id="16" name="Rectangle 15">
            <a:extLst>
              <a:ext uri="{FF2B5EF4-FFF2-40B4-BE49-F238E27FC236}">
                <a16:creationId xmlns:a16="http://schemas.microsoft.com/office/drawing/2014/main" id="{9850351F-DC6E-88A4-8181-9D0C4F05B5B6}"/>
              </a:ext>
            </a:extLst>
          </p:cNvPr>
          <p:cNvSpPr/>
          <p:nvPr/>
        </p:nvSpPr>
        <p:spPr>
          <a:xfrm>
            <a:off x="370389" y="243068"/>
            <a:ext cx="636608" cy="636608"/>
          </a:xfrm>
          <a:prstGeom prst="rect">
            <a:avLst/>
          </a:prstGeom>
          <a:solidFill>
            <a:srgbClr val="EB0A1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B062F18D-6CE8-0E21-85DA-D64B20650F17}"/>
              </a:ext>
            </a:extLst>
          </p:cNvPr>
          <p:cNvSpPr txBox="1"/>
          <p:nvPr/>
        </p:nvSpPr>
        <p:spPr>
          <a:xfrm>
            <a:off x="9912170" y="121198"/>
            <a:ext cx="1338059" cy="860748"/>
          </a:xfrm>
          <a:prstGeom prst="rect">
            <a:avLst/>
          </a:prstGeom>
          <a:noFill/>
        </p:spPr>
        <p:txBody>
          <a:bodyPr wrap="none" rtlCol="0">
            <a:spAutoFit/>
          </a:bodyPr>
          <a:lstStyle/>
          <a:p>
            <a:pPr>
              <a:lnSpc>
                <a:spcPts val="1800"/>
              </a:lnSpc>
              <a:spcAft>
                <a:spcPts val="600"/>
              </a:spcAft>
            </a:pPr>
            <a:r>
              <a:rPr lang="en-GB" sz="1400">
                <a:latin typeface="Segoe UI" panose="020B0502040204020203" pitchFamily="34" charset="0"/>
                <a:cs typeface="Segoe UI" panose="020B0502040204020203" pitchFamily="34" charset="0"/>
              </a:rPr>
              <a:t>Paragraph text</a:t>
            </a:r>
          </a:p>
          <a:p>
            <a:pPr marL="228600" indent="-228600">
              <a:lnSpc>
                <a:spcPts val="1700"/>
              </a:lnSpc>
              <a:spcAft>
                <a:spcPts val="300"/>
              </a:spcAft>
              <a:buFont typeface="Arial" panose="020B0604020202020204" pitchFamily="34" charset="0"/>
              <a:buChar char="•"/>
            </a:pPr>
            <a:r>
              <a:rPr lang="en-GB" sz="1400">
                <a:latin typeface="Segoe UI" panose="020B0502040204020203" pitchFamily="34" charset="0"/>
                <a:cs typeface="Segoe UI" panose="020B0502040204020203" pitchFamily="34" charset="0"/>
              </a:rPr>
              <a:t>Bullet text</a:t>
            </a:r>
          </a:p>
          <a:p>
            <a:pPr marL="228600" indent="-228600">
              <a:lnSpc>
                <a:spcPts val="1700"/>
              </a:lnSpc>
              <a:spcAft>
                <a:spcPts val="300"/>
              </a:spcAft>
              <a:buFont typeface="Arial" panose="020B0604020202020204" pitchFamily="34" charset="0"/>
              <a:buChar char="•"/>
            </a:pPr>
            <a:r>
              <a:rPr lang="en-GB" sz="1400">
                <a:latin typeface="Segoe UI" panose="020B0502040204020203" pitchFamily="34" charset="0"/>
                <a:cs typeface="Segoe UI" panose="020B0502040204020203" pitchFamily="34" charset="0"/>
              </a:rPr>
              <a:t>Bullet 2</a:t>
            </a:r>
          </a:p>
        </p:txBody>
      </p:sp>
      <p:sp>
        <p:nvSpPr>
          <p:cNvPr id="3" name="TextBox 2">
            <a:extLst>
              <a:ext uri="{FF2B5EF4-FFF2-40B4-BE49-F238E27FC236}">
                <a16:creationId xmlns:a16="http://schemas.microsoft.com/office/drawing/2014/main" id="{123444A8-7648-0490-E657-91D90FD1EEF3}"/>
              </a:ext>
            </a:extLst>
          </p:cNvPr>
          <p:cNvSpPr txBox="1"/>
          <p:nvPr/>
        </p:nvSpPr>
        <p:spPr>
          <a:xfrm>
            <a:off x="8476868" y="121198"/>
            <a:ext cx="1500539" cy="874598"/>
          </a:xfrm>
          <a:prstGeom prst="rect">
            <a:avLst/>
          </a:prstGeom>
          <a:noFill/>
        </p:spPr>
        <p:txBody>
          <a:bodyPr wrap="none" rtlCol="0">
            <a:spAutoFit/>
          </a:bodyPr>
          <a:lstStyle/>
          <a:p>
            <a:pPr>
              <a:lnSpc>
                <a:spcPts val="1800"/>
              </a:lnSpc>
              <a:spcAft>
                <a:spcPts val="600"/>
              </a:spcAft>
            </a:pPr>
            <a:r>
              <a:rPr lang="en-GB" sz="1600">
                <a:latin typeface="Segoe UI" panose="020B0502040204020203" pitchFamily="34" charset="0"/>
                <a:cs typeface="Segoe UI" panose="020B0502040204020203" pitchFamily="34" charset="0"/>
              </a:rPr>
              <a:t>Paragraph text</a:t>
            </a:r>
          </a:p>
          <a:p>
            <a:pPr marL="228600" indent="-228600">
              <a:lnSpc>
                <a:spcPts val="1700"/>
              </a:lnSpc>
              <a:spcAft>
                <a:spcPts val="300"/>
              </a:spcAft>
              <a:buFont typeface="Arial" panose="020B0604020202020204" pitchFamily="34" charset="0"/>
              <a:buChar char="•"/>
            </a:pPr>
            <a:r>
              <a:rPr lang="en-GB" sz="1600">
                <a:latin typeface="Segoe UI" panose="020B0502040204020203" pitchFamily="34" charset="0"/>
                <a:cs typeface="Segoe UI" panose="020B0502040204020203" pitchFamily="34" charset="0"/>
              </a:rPr>
              <a:t>Bullet text</a:t>
            </a:r>
          </a:p>
          <a:p>
            <a:pPr marL="228600" indent="-228600">
              <a:lnSpc>
                <a:spcPts val="1700"/>
              </a:lnSpc>
              <a:spcAft>
                <a:spcPts val="300"/>
              </a:spcAft>
              <a:buFont typeface="Arial" panose="020B0604020202020204" pitchFamily="34" charset="0"/>
              <a:buChar char="•"/>
            </a:pPr>
            <a:r>
              <a:rPr lang="en-GB" sz="1600">
                <a:latin typeface="Segoe UI" panose="020B0502040204020203" pitchFamily="34" charset="0"/>
                <a:cs typeface="Segoe UI" panose="020B0502040204020203" pitchFamily="34" charset="0"/>
              </a:rPr>
              <a:t>Bullet 2</a:t>
            </a:r>
          </a:p>
        </p:txBody>
      </p:sp>
      <p:sp>
        <p:nvSpPr>
          <p:cNvPr id="4" name="Rounded Rectangle 3">
            <a:extLst>
              <a:ext uri="{FF2B5EF4-FFF2-40B4-BE49-F238E27FC236}">
                <a16:creationId xmlns:a16="http://schemas.microsoft.com/office/drawing/2014/main" id="{1D56FF54-F8C4-B0FE-D912-EA7923F4EA26}"/>
              </a:ext>
            </a:extLst>
          </p:cNvPr>
          <p:cNvSpPr/>
          <p:nvPr/>
        </p:nvSpPr>
        <p:spPr>
          <a:xfrm>
            <a:off x="11302698" y="290363"/>
            <a:ext cx="773874" cy="520861"/>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t>Aligned</a:t>
            </a:r>
          </a:p>
        </p:txBody>
      </p:sp>
    </p:spTree>
    <p:extLst>
      <p:ext uri="{BB962C8B-B14F-4D97-AF65-F5344CB8AC3E}">
        <p14:creationId xmlns:p14="http://schemas.microsoft.com/office/powerpoint/2010/main" val="13556321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98B333-2DB6-8B53-6E65-828D44C8DB11}"/>
            </a:ext>
          </a:extLst>
        </p:cNvPr>
        <p:cNvGrpSpPr/>
        <p:nvPr/>
      </p:nvGrpSpPr>
      <p:grpSpPr>
        <a:xfrm>
          <a:off x="0" y="0"/>
          <a:ext cx="0" cy="0"/>
          <a:chOff x="0" y="0"/>
          <a:chExt cx="0" cy="0"/>
        </a:xfrm>
      </p:grpSpPr>
      <p:sp>
        <p:nvSpPr>
          <p:cNvPr id="15" name="Content Placeholder 14">
            <a:extLst>
              <a:ext uri="{FF2B5EF4-FFF2-40B4-BE49-F238E27FC236}">
                <a16:creationId xmlns:a16="http://schemas.microsoft.com/office/drawing/2014/main" id="{06403C46-B910-A0C0-4A8D-3A9E2DE78143}"/>
              </a:ext>
            </a:extLst>
          </p:cNvPr>
          <p:cNvSpPr>
            <a:spLocks noGrp="1"/>
          </p:cNvSpPr>
          <p:nvPr>
            <p:ph sz="half" idx="1"/>
          </p:nvPr>
        </p:nvSpPr>
        <p:spPr/>
        <p:txBody>
          <a:bodyPr>
            <a:noAutofit/>
          </a:bodyPr>
          <a:lstStyle/>
          <a:p>
            <a:pPr marL="0" indent="0">
              <a:buNone/>
            </a:pPr>
            <a:r>
              <a:rPr lang="en-GB" sz="1400"/>
              <a:t>At its core, transitioning work means shifting work from one location to another.</a:t>
            </a:r>
          </a:p>
          <a:p>
            <a:pPr marL="0" indent="0">
              <a:buNone/>
            </a:pPr>
            <a:r>
              <a:rPr lang="en-GB" sz="1400"/>
              <a:t>The state or condition of the work is important. At the outset, Business Services will only be able to operate a process to the same standard the BU operates it.</a:t>
            </a:r>
          </a:p>
          <a:p>
            <a:pPr marL="0" indent="0">
              <a:buNone/>
            </a:pPr>
            <a:r>
              <a:rPr lang="en-GB" sz="1400"/>
              <a:t>Processes should be assessed to check:</a:t>
            </a:r>
          </a:p>
          <a:p>
            <a:pPr>
              <a:lnSpc>
                <a:spcPct val="100000"/>
              </a:lnSpc>
              <a:spcBef>
                <a:spcPts val="300"/>
              </a:spcBef>
              <a:spcAft>
                <a:spcPts val="300"/>
              </a:spcAft>
            </a:pPr>
            <a:r>
              <a:rPr lang="en-GB" sz="1400"/>
              <a:t>Is the process clearly documented and well understood</a:t>
            </a:r>
          </a:p>
          <a:p>
            <a:pPr>
              <a:lnSpc>
                <a:spcPct val="100000"/>
              </a:lnSpc>
              <a:spcBef>
                <a:spcPts val="300"/>
              </a:spcBef>
              <a:spcAft>
                <a:spcPts val="300"/>
              </a:spcAft>
            </a:pPr>
            <a:r>
              <a:rPr lang="en-GB" sz="1400"/>
              <a:t>Are their issues present</a:t>
            </a:r>
          </a:p>
          <a:p>
            <a:pPr>
              <a:lnSpc>
                <a:spcPct val="100000"/>
              </a:lnSpc>
              <a:spcBef>
                <a:spcPts val="300"/>
              </a:spcBef>
              <a:spcAft>
                <a:spcPts val="300"/>
              </a:spcAft>
            </a:pPr>
            <a:r>
              <a:rPr lang="en-GB" sz="1400"/>
              <a:t>Are systems fit for purpose</a:t>
            </a:r>
          </a:p>
          <a:p>
            <a:pPr>
              <a:lnSpc>
                <a:spcPct val="100000"/>
              </a:lnSpc>
              <a:spcBef>
                <a:spcPts val="300"/>
              </a:spcBef>
              <a:spcAft>
                <a:spcPts val="300"/>
              </a:spcAft>
            </a:pPr>
            <a:r>
              <a:rPr lang="en-GB" sz="1400"/>
              <a:t>Does data meet quality standards</a:t>
            </a:r>
          </a:p>
          <a:p>
            <a:pPr>
              <a:lnSpc>
                <a:spcPct val="100000"/>
              </a:lnSpc>
              <a:spcBef>
                <a:spcPts val="300"/>
              </a:spcBef>
              <a:spcAft>
                <a:spcPts val="300"/>
              </a:spcAft>
            </a:pPr>
            <a:r>
              <a:rPr lang="en-GB" sz="1400"/>
              <a:t>Is there are reliance on paper documents, local systems</a:t>
            </a:r>
          </a:p>
          <a:p>
            <a:pPr>
              <a:lnSpc>
                <a:spcPct val="100000"/>
              </a:lnSpc>
              <a:spcBef>
                <a:spcPts val="300"/>
              </a:spcBef>
              <a:spcAft>
                <a:spcPts val="300"/>
              </a:spcAft>
            </a:pPr>
            <a:r>
              <a:rPr lang="en-GB" sz="1400"/>
              <a:t>Is there a high level of variation.</a:t>
            </a:r>
          </a:p>
          <a:p>
            <a:pPr marL="0" indent="0">
              <a:lnSpc>
                <a:spcPct val="100000"/>
              </a:lnSpc>
              <a:spcBef>
                <a:spcPts val="300"/>
              </a:spcBef>
              <a:spcAft>
                <a:spcPts val="300"/>
              </a:spcAft>
              <a:buNone/>
            </a:pPr>
            <a:endParaRPr lang="en-GB" sz="1400"/>
          </a:p>
          <a:p>
            <a:pPr marL="0" indent="0">
              <a:lnSpc>
                <a:spcPct val="100000"/>
              </a:lnSpc>
              <a:spcBef>
                <a:spcPts val="300"/>
              </a:spcBef>
              <a:spcAft>
                <a:spcPts val="300"/>
              </a:spcAft>
              <a:buNone/>
            </a:pPr>
            <a:r>
              <a:rPr lang="en-GB" sz="1400"/>
              <a:t>Depending on the state of the work and Business Services quality targets, processes may be “fixed” or improved before, during, or after transition.</a:t>
            </a:r>
          </a:p>
        </p:txBody>
      </p:sp>
      <p:sp>
        <p:nvSpPr>
          <p:cNvPr id="13" name="Content Placeholder 12">
            <a:extLst>
              <a:ext uri="{FF2B5EF4-FFF2-40B4-BE49-F238E27FC236}">
                <a16:creationId xmlns:a16="http://schemas.microsoft.com/office/drawing/2014/main" id="{12AAB959-98DE-D2B4-1B0E-794BE2510732}"/>
              </a:ext>
            </a:extLst>
          </p:cNvPr>
          <p:cNvSpPr>
            <a:spLocks noGrp="1"/>
          </p:cNvSpPr>
          <p:nvPr>
            <p:ph sz="half" idx="2"/>
          </p:nvPr>
        </p:nvSpPr>
        <p:spPr/>
        <p:txBody>
          <a:bodyPr/>
          <a:lstStyle/>
          <a:p>
            <a:pPr marL="0" indent="0">
              <a:buNone/>
            </a:pPr>
            <a:r>
              <a:rPr lang="en-GB" sz="1400"/>
              <a:t>Common transition approaches:</a:t>
            </a:r>
          </a:p>
        </p:txBody>
      </p:sp>
      <p:sp>
        <p:nvSpPr>
          <p:cNvPr id="14" name="Title 13">
            <a:extLst>
              <a:ext uri="{FF2B5EF4-FFF2-40B4-BE49-F238E27FC236}">
                <a16:creationId xmlns:a16="http://schemas.microsoft.com/office/drawing/2014/main" id="{170D0192-53D8-56EE-063E-669058FEDA07}"/>
              </a:ext>
            </a:extLst>
          </p:cNvPr>
          <p:cNvSpPr>
            <a:spLocks noGrp="1"/>
          </p:cNvSpPr>
          <p:nvPr>
            <p:ph type="title"/>
          </p:nvPr>
        </p:nvSpPr>
        <p:spPr>
          <a:prstGeom prst="rect">
            <a:avLst/>
          </a:prstGeom>
        </p:spPr>
        <p:txBody>
          <a:bodyPr>
            <a:normAutofit fontScale="90000"/>
          </a:bodyPr>
          <a:lstStyle/>
          <a:p>
            <a:r>
              <a:rPr lang="en-GB"/>
              <a:t>Implementing Business Services</a:t>
            </a:r>
            <a:br>
              <a:rPr lang="en-GB"/>
            </a:br>
            <a:r>
              <a:rPr lang="en-GB" sz="2000"/>
              <a:t>Transition waves</a:t>
            </a:r>
          </a:p>
        </p:txBody>
      </p:sp>
      <p:sp>
        <p:nvSpPr>
          <p:cNvPr id="16" name="Rectangle 15">
            <a:extLst>
              <a:ext uri="{FF2B5EF4-FFF2-40B4-BE49-F238E27FC236}">
                <a16:creationId xmlns:a16="http://schemas.microsoft.com/office/drawing/2014/main" id="{A55A49B3-7650-CFED-C69F-BC18D065A3AA}"/>
              </a:ext>
            </a:extLst>
          </p:cNvPr>
          <p:cNvSpPr/>
          <p:nvPr/>
        </p:nvSpPr>
        <p:spPr>
          <a:xfrm>
            <a:off x="370389" y="243068"/>
            <a:ext cx="636608" cy="636608"/>
          </a:xfrm>
          <a:prstGeom prst="rect">
            <a:avLst/>
          </a:prstGeom>
          <a:solidFill>
            <a:srgbClr val="EB0A1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Rounded Corners 4">
            <a:extLst>
              <a:ext uri="{FF2B5EF4-FFF2-40B4-BE49-F238E27FC236}">
                <a16:creationId xmlns:a16="http://schemas.microsoft.com/office/drawing/2014/main" id="{89A8E7CB-7132-3CF9-9C73-6BAE2B33A35F}"/>
              </a:ext>
            </a:extLst>
          </p:cNvPr>
          <p:cNvSpPr/>
          <p:nvPr/>
        </p:nvSpPr>
        <p:spPr>
          <a:xfrm>
            <a:off x="6463556" y="3012645"/>
            <a:ext cx="1083138" cy="900000"/>
          </a:xfrm>
          <a:prstGeom prst="roundRect">
            <a:avLst/>
          </a:prstGeom>
          <a:solidFill>
            <a:srgbClr val="D8D8D8"/>
          </a:solidFill>
          <a:ln w="3175">
            <a:solidFill>
              <a:srgbClr val="76767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a:solidFill>
                  <a:schemeClr val="tx1"/>
                </a:solidFill>
                <a:latin typeface="Segoe UI" panose="020B0502040204020203" pitchFamily="34" charset="0"/>
                <a:cs typeface="Segoe UI" panose="020B0502040204020203" pitchFamily="34" charset="0"/>
              </a:rPr>
              <a:t>Fix, then shift</a:t>
            </a:r>
          </a:p>
        </p:txBody>
      </p:sp>
      <p:sp>
        <p:nvSpPr>
          <p:cNvPr id="6" name="Rectangle: Rounded Corners 4">
            <a:extLst>
              <a:ext uri="{FF2B5EF4-FFF2-40B4-BE49-F238E27FC236}">
                <a16:creationId xmlns:a16="http://schemas.microsoft.com/office/drawing/2014/main" id="{6757ECD8-5440-D47C-CBDD-41623FAD68B5}"/>
              </a:ext>
            </a:extLst>
          </p:cNvPr>
          <p:cNvSpPr/>
          <p:nvPr/>
        </p:nvSpPr>
        <p:spPr>
          <a:xfrm>
            <a:off x="6463557" y="2036317"/>
            <a:ext cx="1083138" cy="900000"/>
          </a:xfrm>
          <a:prstGeom prst="roundRect">
            <a:avLst/>
          </a:prstGeom>
          <a:solidFill>
            <a:srgbClr val="D8D8D8"/>
          </a:solidFill>
          <a:ln w="3175">
            <a:solidFill>
              <a:srgbClr val="76767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a:solidFill>
                  <a:schemeClr val="tx1"/>
                </a:solidFill>
                <a:latin typeface="Segoe UI" panose="020B0502040204020203" pitchFamily="34" charset="0"/>
                <a:cs typeface="Segoe UI" panose="020B0502040204020203" pitchFamily="34" charset="0"/>
              </a:rPr>
              <a:t>Lift and shift</a:t>
            </a:r>
          </a:p>
        </p:txBody>
      </p:sp>
      <p:sp>
        <p:nvSpPr>
          <p:cNvPr id="7" name="Rectangle: Rounded Corners 4">
            <a:extLst>
              <a:ext uri="{FF2B5EF4-FFF2-40B4-BE49-F238E27FC236}">
                <a16:creationId xmlns:a16="http://schemas.microsoft.com/office/drawing/2014/main" id="{61BAD486-5912-DEED-E5F0-CA26899C23A8}"/>
              </a:ext>
            </a:extLst>
          </p:cNvPr>
          <p:cNvSpPr/>
          <p:nvPr/>
        </p:nvSpPr>
        <p:spPr>
          <a:xfrm>
            <a:off x="7650866" y="3012645"/>
            <a:ext cx="4057039" cy="900000"/>
          </a:xfrm>
          <a:prstGeom prst="roundRect">
            <a:avLst>
              <a:gd name="adj" fmla="val 0"/>
            </a:avLst>
          </a:prstGeom>
          <a:noFill/>
          <a:ln w="12700">
            <a:solidFill>
              <a:srgbClr val="7676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2" indent="-171450">
              <a:buFont typeface="Arial" panose="020B0604020202020204" pitchFamily="34" charset="0"/>
              <a:buChar char="•"/>
            </a:pPr>
            <a:r>
              <a:rPr lang="en-GB" sz="1400">
                <a:solidFill>
                  <a:srgbClr val="606060"/>
                </a:solidFill>
                <a:latin typeface="Segoe UI" panose="020B0502040204020203" pitchFamily="34" charset="0"/>
                <a:cs typeface="Segoe UI" panose="020B0502040204020203" pitchFamily="34" charset="0"/>
              </a:rPr>
              <a:t>Work is fixed before moving</a:t>
            </a:r>
          </a:p>
          <a:p>
            <a:pPr marL="182562" indent="-171450">
              <a:buFont typeface="Arial" panose="020B0604020202020204" pitchFamily="34" charset="0"/>
              <a:buChar char="•"/>
            </a:pPr>
            <a:r>
              <a:rPr lang="en-GB" sz="1400">
                <a:solidFill>
                  <a:srgbClr val="606060"/>
                </a:solidFill>
                <a:latin typeface="Segoe UI" panose="020B0502040204020203" pitchFamily="34" charset="0"/>
                <a:cs typeface="Segoe UI" panose="020B0502040204020203" pitchFamily="34" charset="0"/>
              </a:rPr>
              <a:t>Fixing is driven by the Business Unit</a:t>
            </a:r>
          </a:p>
          <a:p>
            <a:pPr marL="182562" indent="-171450">
              <a:buFont typeface="Arial" panose="020B0604020202020204" pitchFamily="34" charset="0"/>
              <a:buChar char="•"/>
            </a:pPr>
            <a:r>
              <a:rPr lang="en-GB" sz="1400">
                <a:solidFill>
                  <a:srgbClr val="606060"/>
                </a:solidFill>
                <a:latin typeface="Segoe UI" panose="020B0502040204020203" pitchFamily="34" charset="0"/>
                <a:cs typeface="Segoe UI" panose="020B0502040204020203" pitchFamily="34" charset="0"/>
              </a:rPr>
              <a:t>Business services assist</a:t>
            </a:r>
          </a:p>
        </p:txBody>
      </p:sp>
      <p:sp>
        <p:nvSpPr>
          <p:cNvPr id="8" name="Rectangle: Rounded Corners 4">
            <a:extLst>
              <a:ext uri="{FF2B5EF4-FFF2-40B4-BE49-F238E27FC236}">
                <a16:creationId xmlns:a16="http://schemas.microsoft.com/office/drawing/2014/main" id="{C24D7FF1-D476-402F-7EE1-C21B4DDCBF46}"/>
              </a:ext>
            </a:extLst>
          </p:cNvPr>
          <p:cNvSpPr/>
          <p:nvPr/>
        </p:nvSpPr>
        <p:spPr>
          <a:xfrm>
            <a:off x="7650867" y="2030741"/>
            <a:ext cx="4057040" cy="900000"/>
          </a:xfrm>
          <a:prstGeom prst="roundRect">
            <a:avLst>
              <a:gd name="adj" fmla="val 0"/>
            </a:avLst>
          </a:prstGeom>
          <a:noFill/>
          <a:ln w="12700">
            <a:solidFill>
              <a:srgbClr val="7676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2" indent="-171450">
              <a:buFont typeface="Arial" panose="020B0604020202020204" pitchFamily="34" charset="0"/>
              <a:buChar char="•"/>
            </a:pPr>
            <a:r>
              <a:rPr lang="en-GB" sz="1400">
                <a:solidFill>
                  <a:srgbClr val="606060"/>
                </a:solidFill>
                <a:latin typeface="Segoe UI" panose="020B0502040204020203" pitchFamily="34" charset="0"/>
                <a:cs typeface="Segoe UI" panose="020B0502040204020203" pitchFamily="34" charset="0"/>
              </a:rPr>
              <a:t>Moving work as it is</a:t>
            </a:r>
          </a:p>
          <a:p>
            <a:pPr marL="182562" indent="-171450">
              <a:buFont typeface="Arial" panose="020B0604020202020204" pitchFamily="34" charset="0"/>
              <a:buChar char="•"/>
            </a:pPr>
            <a:r>
              <a:rPr lang="en-GB" sz="1400">
                <a:solidFill>
                  <a:srgbClr val="606060"/>
                </a:solidFill>
                <a:latin typeface="Segoe UI" panose="020B0502040204020203" pitchFamily="34" charset="0"/>
                <a:cs typeface="Segoe UI" panose="020B0502040204020203" pitchFamily="34" charset="0"/>
              </a:rPr>
              <a:t>No improvements before/after moving</a:t>
            </a:r>
          </a:p>
          <a:p>
            <a:pPr marL="182562" indent="-171450">
              <a:buFont typeface="Arial" panose="020B0604020202020204" pitchFamily="34" charset="0"/>
              <a:buChar char="•"/>
            </a:pPr>
            <a:r>
              <a:rPr lang="en-GB" sz="1400">
                <a:solidFill>
                  <a:srgbClr val="606060"/>
                </a:solidFill>
                <a:latin typeface="Segoe UI" panose="020B0502040204020203" pitchFamily="34" charset="0"/>
                <a:cs typeface="Segoe UI" panose="020B0502040204020203" pitchFamily="34" charset="0"/>
              </a:rPr>
              <a:t>Service levels may decrease as Business Services has to deal with poor processes.</a:t>
            </a:r>
          </a:p>
        </p:txBody>
      </p:sp>
      <p:sp>
        <p:nvSpPr>
          <p:cNvPr id="9" name="Rectangle: Rounded Corners 4">
            <a:extLst>
              <a:ext uri="{FF2B5EF4-FFF2-40B4-BE49-F238E27FC236}">
                <a16:creationId xmlns:a16="http://schemas.microsoft.com/office/drawing/2014/main" id="{5A874266-7ECF-8561-FEAF-C4441B905E95}"/>
              </a:ext>
            </a:extLst>
          </p:cNvPr>
          <p:cNvSpPr/>
          <p:nvPr/>
        </p:nvSpPr>
        <p:spPr>
          <a:xfrm>
            <a:off x="6463556" y="5031538"/>
            <a:ext cx="1083138" cy="900000"/>
          </a:xfrm>
          <a:prstGeom prst="roundRect">
            <a:avLst/>
          </a:prstGeom>
          <a:solidFill>
            <a:srgbClr val="D8D8D8"/>
          </a:solidFill>
          <a:ln w="3175">
            <a:solidFill>
              <a:srgbClr val="76767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a:solidFill>
                  <a:schemeClr val="tx1"/>
                </a:solidFill>
                <a:latin typeface="Segoe UI" panose="020B0502040204020203" pitchFamily="34" charset="0"/>
                <a:cs typeface="Segoe UI" panose="020B0502040204020203" pitchFamily="34" charset="0"/>
              </a:rPr>
              <a:t>Shift, then fix</a:t>
            </a:r>
          </a:p>
        </p:txBody>
      </p:sp>
      <p:sp>
        <p:nvSpPr>
          <p:cNvPr id="10" name="Rectangle: Rounded Corners 4">
            <a:extLst>
              <a:ext uri="{FF2B5EF4-FFF2-40B4-BE49-F238E27FC236}">
                <a16:creationId xmlns:a16="http://schemas.microsoft.com/office/drawing/2014/main" id="{D9719A84-B158-91C0-B406-BEBEAF570B8D}"/>
              </a:ext>
            </a:extLst>
          </p:cNvPr>
          <p:cNvSpPr/>
          <p:nvPr/>
        </p:nvSpPr>
        <p:spPr>
          <a:xfrm>
            <a:off x="7650866" y="5031538"/>
            <a:ext cx="4057039" cy="900000"/>
          </a:xfrm>
          <a:prstGeom prst="roundRect">
            <a:avLst>
              <a:gd name="adj" fmla="val 0"/>
            </a:avLst>
          </a:prstGeom>
          <a:noFill/>
          <a:ln w="12700">
            <a:solidFill>
              <a:srgbClr val="7676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2" indent="-171450">
              <a:buFont typeface="Arial" panose="020B0604020202020204" pitchFamily="34" charset="0"/>
              <a:buChar char="•"/>
            </a:pPr>
            <a:r>
              <a:rPr lang="en-GB" sz="1400">
                <a:solidFill>
                  <a:srgbClr val="606060"/>
                </a:solidFill>
                <a:latin typeface="Segoe UI" panose="020B0502040204020203" pitchFamily="34" charset="0"/>
                <a:cs typeface="Segoe UI" panose="020B0502040204020203" pitchFamily="34" charset="0"/>
              </a:rPr>
              <a:t>Work is moved as it is</a:t>
            </a:r>
          </a:p>
          <a:p>
            <a:pPr marL="182562" indent="-171450">
              <a:buFont typeface="Arial" panose="020B0604020202020204" pitchFamily="34" charset="0"/>
              <a:buChar char="•"/>
            </a:pPr>
            <a:r>
              <a:rPr lang="en-GB" sz="1400">
                <a:solidFill>
                  <a:srgbClr val="606060"/>
                </a:solidFill>
                <a:latin typeface="Segoe UI" panose="020B0502040204020203" pitchFamily="34" charset="0"/>
                <a:cs typeface="Segoe UI" panose="020B0502040204020203" pitchFamily="34" charset="0"/>
              </a:rPr>
              <a:t>Business services then starts fixing.</a:t>
            </a:r>
          </a:p>
        </p:txBody>
      </p:sp>
      <p:sp>
        <p:nvSpPr>
          <p:cNvPr id="11" name="Rectangle: Rounded Corners 4">
            <a:extLst>
              <a:ext uri="{FF2B5EF4-FFF2-40B4-BE49-F238E27FC236}">
                <a16:creationId xmlns:a16="http://schemas.microsoft.com/office/drawing/2014/main" id="{A1A6FD25-156C-3F0C-E1A7-14B402A03331}"/>
              </a:ext>
            </a:extLst>
          </p:cNvPr>
          <p:cNvSpPr/>
          <p:nvPr/>
        </p:nvSpPr>
        <p:spPr>
          <a:xfrm>
            <a:off x="6463556" y="4016583"/>
            <a:ext cx="1083138" cy="900000"/>
          </a:xfrm>
          <a:prstGeom prst="roundRect">
            <a:avLst/>
          </a:prstGeom>
          <a:solidFill>
            <a:srgbClr val="D8D8D8"/>
          </a:solidFill>
          <a:ln w="3175">
            <a:solidFill>
              <a:srgbClr val="76767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a:solidFill>
                  <a:schemeClr val="tx1"/>
                </a:solidFill>
                <a:latin typeface="Segoe UI" panose="020B0502040204020203" pitchFamily="34" charset="0"/>
                <a:cs typeface="Segoe UI" panose="020B0502040204020203" pitchFamily="34" charset="0"/>
              </a:rPr>
              <a:t>Shift and fix</a:t>
            </a:r>
          </a:p>
        </p:txBody>
      </p:sp>
      <p:sp>
        <p:nvSpPr>
          <p:cNvPr id="12" name="Rectangle: Rounded Corners 4">
            <a:extLst>
              <a:ext uri="{FF2B5EF4-FFF2-40B4-BE49-F238E27FC236}">
                <a16:creationId xmlns:a16="http://schemas.microsoft.com/office/drawing/2014/main" id="{D7B7CE32-B431-CEE5-64BB-6DCB76F53082}"/>
              </a:ext>
            </a:extLst>
          </p:cNvPr>
          <p:cNvSpPr/>
          <p:nvPr/>
        </p:nvSpPr>
        <p:spPr>
          <a:xfrm>
            <a:off x="7650866" y="4016583"/>
            <a:ext cx="4057039" cy="900000"/>
          </a:xfrm>
          <a:prstGeom prst="roundRect">
            <a:avLst>
              <a:gd name="adj" fmla="val 0"/>
            </a:avLst>
          </a:prstGeom>
          <a:noFill/>
          <a:ln w="12700">
            <a:solidFill>
              <a:srgbClr val="7676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2" indent="-171450">
              <a:buFont typeface="Arial" panose="020B0604020202020204" pitchFamily="34" charset="0"/>
              <a:buChar char="•"/>
            </a:pPr>
            <a:r>
              <a:rPr lang="en-GB" sz="1400">
                <a:solidFill>
                  <a:srgbClr val="606060"/>
                </a:solidFill>
                <a:latin typeface="Segoe UI" panose="020B0502040204020203" pitchFamily="34" charset="0"/>
                <a:cs typeface="Segoe UI" panose="020B0502040204020203" pitchFamily="34" charset="0"/>
              </a:rPr>
              <a:t>A project team fixes and moves work simultaneously</a:t>
            </a:r>
          </a:p>
          <a:p>
            <a:pPr marL="182562" indent="-171450">
              <a:buFont typeface="Arial" panose="020B0604020202020204" pitchFamily="34" charset="0"/>
              <a:buChar char="•"/>
            </a:pPr>
            <a:r>
              <a:rPr lang="en-GB" sz="1400">
                <a:solidFill>
                  <a:srgbClr val="606060"/>
                </a:solidFill>
                <a:latin typeface="Segoe UI" panose="020B0502040204020203" pitchFamily="34" charset="0"/>
                <a:cs typeface="Segoe UI" panose="020B0502040204020203" pitchFamily="34" charset="0"/>
              </a:rPr>
              <a:t>Suitable when new systems are required</a:t>
            </a:r>
          </a:p>
        </p:txBody>
      </p:sp>
      <p:sp>
        <p:nvSpPr>
          <p:cNvPr id="2" name="TextBox 1">
            <a:extLst>
              <a:ext uri="{FF2B5EF4-FFF2-40B4-BE49-F238E27FC236}">
                <a16:creationId xmlns:a16="http://schemas.microsoft.com/office/drawing/2014/main" id="{682CEDB0-9282-35F3-1653-846A3545F1C1}"/>
              </a:ext>
            </a:extLst>
          </p:cNvPr>
          <p:cNvSpPr txBox="1"/>
          <p:nvPr/>
        </p:nvSpPr>
        <p:spPr>
          <a:xfrm>
            <a:off x="9912170" y="121198"/>
            <a:ext cx="1338059" cy="860748"/>
          </a:xfrm>
          <a:prstGeom prst="rect">
            <a:avLst/>
          </a:prstGeom>
          <a:noFill/>
        </p:spPr>
        <p:txBody>
          <a:bodyPr wrap="none" rtlCol="0">
            <a:spAutoFit/>
          </a:bodyPr>
          <a:lstStyle/>
          <a:p>
            <a:pPr>
              <a:lnSpc>
                <a:spcPts val="1800"/>
              </a:lnSpc>
              <a:spcAft>
                <a:spcPts val="600"/>
              </a:spcAft>
            </a:pPr>
            <a:r>
              <a:rPr lang="en-GB" sz="1400">
                <a:latin typeface="Segoe UI" panose="020B0502040204020203" pitchFamily="34" charset="0"/>
                <a:cs typeface="Segoe UI" panose="020B0502040204020203" pitchFamily="34" charset="0"/>
              </a:rPr>
              <a:t>Paragraph text</a:t>
            </a:r>
          </a:p>
          <a:p>
            <a:pPr marL="228600" indent="-228600">
              <a:lnSpc>
                <a:spcPts val="1700"/>
              </a:lnSpc>
              <a:spcAft>
                <a:spcPts val="300"/>
              </a:spcAft>
              <a:buFont typeface="Arial" panose="020B0604020202020204" pitchFamily="34" charset="0"/>
              <a:buChar char="•"/>
            </a:pPr>
            <a:r>
              <a:rPr lang="en-GB" sz="1400">
                <a:latin typeface="Segoe UI" panose="020B0502040204020203" pitchFamily="34" charset="0"/>
                <a:cs typeface="Segoe UI" panose="020B0502040204020203" pitchFamily="34" charset="0"/>
              </a:rPr>
              <a:t>Bullet text</a:t>
            </a:r>
          </a:p>
          <a:p>
            <a:pPr marL="228600" indent="-228600">
              <a:lnSpc>
                <a:spcPts val="1700"/>
              </a:lnSpc>
              <a:spcAft>
                <a:spcPts val="300"/>
              </a:spcAft>
              <a:buFont typeface="Arial" panose="020B0604020202020204" pitchFamily="34" charset="0"/>
              <a:buChar char="•"/>
            </a:pPr>
            <a:r>
              <a:rPr lang="en-GB" sz="1400">
                <a:latin typeface="Segoe UI" panose="020B0502040204020203" pitchFamily="34" charset="0"/>
                <a:cs typeface="Segoe UI" panose="020B0502040204020203" pitchFamily="34" charset="0"/>
              </a:rPr>
              <a:t>Bullet 2</a:t>
            </a:r>
          </a:p>
        </p:txBody>
      </p:sp>
      <p:sp>
        <p:nvSpPr>
          <p:cNvPr id="3" name="TextBox 2">
            <a:extLst>
              <a:ext uri="{FF2B5EF4-FFF2-40B4-BE49-F238E27FC236}">
                <a16:creationId xmlns:a16="http://schemas.microsoft.com/office/drawing/2014/main" id="{F97A7CC5-560C-7A00-4227-FD6A3ADD38D0}"/>
              </a:ext>
            </a:extLst>
          </p:cNvPr>
          <p:cNvSpPr txBox="1"/>
          <p:nvPr/>
        </p:nvSpPr>
        <p:spPr>
          <a:xfrm>
            <a:off x="8476868" y="121198"/>
            <a:ext cx="1500539" cy="874598"/>
          </a:xfrm>
          <a:prstGeom prst="rect">
            <a:avLst/>
          </a:prstGeom>
          <a:noFill/>
        </p:spPr>
        <p:txBody>
          <a:bodyPr wrap="none" rtlCol="0">
            <a:spAutoFit/>
          </a:bodyPr>
          <a:lstStyle/>
          <a:p>
            <a:pPr>
              <a:lnSpc>
                <a:spcPts val="1800"/>
              </a:lnSpc>
              <a:spcAft>
                <a:spcPts val="600"/>
              </a:spcAft>
            </a:pPr>
            <a:r>
              <a:rPr lang="en-GB" sz="1600">
                <a:latin typeface="Segoe UI" panose="020B0502040204020203" pitchFamily="34" charset="0"/>
                <a:cs typeface="Segoe UI" panose="020B0502040204020203" pitchFamily="34" charset="0"/>
              </a:rPr>
              <a:t>Paragraph text</a:t>
            </a:r>
          </a:p>
          <a:p>
            <a:pPr marL="228600" indent="-228600">
              <a:lnSpc>
                <a:spcPts val="1700"/>
              </a:lnSpc>
              <a:spcAft>
                <a:spcPts val="300"/>
              </a:spcAft>
              <a:buFont typeface="Arial" panose="020B0604020202020204" pitchFamily="34" charset="0"/>
              <a:buChar char="•"/>
            </a:pPr>
            <a:r>
              <a:rPr lang="en-GB" sz="1600">
                <a:latin typeface="Segoe UI" panose="020B0502040204020203" pitchFamily="34" charset="0"/>
                <a:cs typeface="Segoe UI" panose="020B0502040204020203" pitchFamily="34" charset="0"/>
              </a:rPr>
              <a:t>Bullet text</a:t>
            </a:r>
          </a:p>
          <a:p>
            <a:pPr marL="228600" indent="-228600">
              <a:lnSpc>
                <a:spcPts val="1700"/>
              </a:lnSpc>
              <a:spcAft>
                <a:spcPts val="300"/>
              </a:spcAft>
              <a:buFont typeface="Arial" panose="020B0604020202020204" pitchFamily="34" charset="0"/>
              <a:buChar char="•"/>
            </a:pPr>
            <a:r>
              <a:rPr lang="en-GB" sz="1600">
                <a:latin typeface="Segoe UI" panose="020B0502040204020203" pitchFamily="34" charset="0"/>
                <a:cs typeface="Segoe UI" panose="020B0502040204020203" pitchFamily="34" charset="0"/>
              </a:rPr>
              <a:t>Bullet 2</a:t>
            </a:r>
          </a:p>
        </p:txBody>
      </p:sp>
      <p:sp>
        <p:nvSpPr>
          <p:cNvPr id="4" name="Rounded Rectangle 3">
            <a:extLst>
              <a:ext uri="{FF2B5EF4-FFF2-40B4-BE49-F238E27FC236}">
                <a16:creationId xmlns:a16="http://schemas.microsoft.com/office/drawing/2014/main" id="{1B5ADFE4-173C-A14C-1FA6-62058AF5C81E}"/>
              </a:ext>
            </a:extLst>
          </p:cNvPr>
          <p:cNvSpPr/>
          <p:nvPr/>
        </p:nvSpPr>
        <p:spPr>
          <a:xfrm>
            <a:off x="11302698" y="290363"/>
            <a:ext cx="773874" cy="520861"/>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t>Aligned</a:t>
            </a:r>
          </a:p>
        </p:txBody>
      </p:sp>
    </p:spTree>
    <p:extLst>
      <p:ext uri="{BB962C8B-B14F-4D97-AF65-F5344CB8AC3E}">
        <p14:creationId xmlns:p14="http://schemas.microsoft.com/office/powerpoint/2010/main" val="1008435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3CA3DB-11B4-7E87-E736-B0B14D94A477}"/>
            </a:ext>
          </a:extLst>
        </p:cNvPr>
        <p:cNvGrpSpPr/>
        <p:nvPr/>
      </p:nvGrpSpPr>
      <p:grpSpPr>
        <a:xfrm>
          <a:off x="0" y="0"/>
          <a:ext cx="0" cy="0"/>
          <a:chOff x="0" y="0"/>
          <a:chExt cx="0" cy="0"/>
        </a:xfrm>
      </p:grpSpPr>
      <p:sp>
        <p:nvSpPr>
          <p:cNvPr id="15" name="Content Placeholder 14">
            <a:extLst>
              <a:ext uri="{FF2B5EF4-FFF2-40B4-BE49-F238E27FC236}">
                <a16:creationId xmlns:a16="http://schemas.microsoft.com/office/drawing/2014/main" id="{6746F1A5-A4B0-1361-CAC0-840F0B3868AC}"/>
              </a:ext>
            </a:extLst>
          </p:cNvPr>
          <p:cNvSpPr>
            <a:spLocks noGrp="1"/>
          </p:cNvSpPr>
          <p:nvPr>
            <p:ph idx="1"/>
          </p:nvPr>
        </p:nvSpPr>
        <p:spPr>
          <a:xfrm>
            <a:off x="370389" y="1426029"/>
            <a:ext cx="4814400" cy="4561114"/>
          </a:xfrm>
        </p:spPr>
        <p:txBody>
          <a:bodyPr>
            <a:noAutofit/>
          </a:bodyPr>
          <a:lstStyle/>
          <a:p>
            <a:pPr marL="0" indent="0">
              <a:lnSpc>
                <a:spcPts val="1800"/>
              </a:lnSpc>
              <a:spcBef>
                <a:spcPts val="0"/>
              </a:spcBef>
              <a:spcAft>
                <a:spcPts val="600"/>
              </a:spcAft>
              <a:buNone/>
            </a:pPr>
            <a:r>
              <a:rPr lang="en-GB">
                <a:ea typeface="EB Garamond Medium" pitchFamily="2" charset="0"/>
              </a:rPr>
              <a:t>In the early 1990s client/server enterprise resource planning (ERP) software entered the market. This was a key enabler for Business Services organisations.</a:t>
            </a:r>
          </a:p>
          <a:p>
            <a:pPr marL="0" indent="0">
              <a:lnSpc>
                <a:spcPts val="1800"/>
              </a:lnSpc>
              <a:spcBef>
                <a:spcPts val="0"/>
              </a:spcBef>
              <a:spcAft>
                <a:spcPts val="600"/>
              </a:spcAft>
              <a:buNone/>
            </a:pPr>
            <a:r>
              <a:rPr lang="en-GB">
                <a:ea typeface="EB Garamond Medium" pitchFamily="2" charset="0"/>
              </a:rPr>
              <a:t>Prior to this it was difficult to provide applications that could be accessed easily from multiple locations.</a:t>
            </a:r>
          </a:p>
          <a:p>
            <a:pPr marL="0" indent="0">
              <a:lnSpc>
                <a:spcPts val="1800"/>
              </a:lnSpc>
              <a:spcBef>
                <a:spcPts val="0"/>
              </a:spcBef>
              <a:spcAft>
                <a:spcPts val="600"/>
              </a:spcAft>
              <a:buNone/>
            </a:pPr>
            <a:r>
              <a:rPr lang="en-GB">
                <a:ea typeface="EB Garamond Medium" pitchFamily="2" charset="0"/>
              </a:rPr>
              <a:t>By the mid 90s many leading companies had started to implement ERP such as SAP R/3.</a:t>
            </a:r>
          </a:p>
          <a:p>
            <a:pPr marL="0" indent="0">
              <a:lnSpc>
                <a:spcPts val="1800"/>
              </a:lnSpc>
              <a:spcBef>
                <a:spcPts val="0"/>
              </a:spcBef>
              <a:spcAft>
                <a:spcPts val="600"/>
              </a:spcAft>
              <a:buNone/>
            </a:pPr>
            <a:r>
              <a:rPr lang="en-GB">
                <a:ea typeface="EB Garamond Medium" pitchFamily="2" charset="0"/>
              </a:rPr>
              <a:t>As ERP, the internet and various other applications gained traction physical work location became less important.</a:t>
            </a:r>
          </a:p>
          <a:p>
            <a:pPr marL="0" indent="0">
              <a:lnSpc>
                <a:spcPts val="1800"/>
              </a:lnSpc>
              <a:spcBef>
                <a:spcPts val="0"/>
              </a:spcBef>
              <a:spcAft>
                <a:spcPts val="600"/>
              </a:spcAft>
              <a:buNone/>
            </a:pPr>
            <a:r>
              <a:rPr lang="en-GB">
                <a:ea typeface="EB Garamond Medium" pitchFamily="2" charset="0"/>
              </a:rPr>
              <a:t>This was a gradual process. It took time for organisations to move away from locally hosted applications and paper processes.</a:t>
            </a:r>
          </a:p>
          <a:p>
            <a:pPr marL="0" indent="0">
              <a:lnSpc>
                <a:spcPts val="1800"/>
              </a:lnSpc>
              <a:spcBef>
                <a:spcPts val="0"/>
              </a:spcBef>
              <a:spcAft>
                <a:spcPts val="600"/>
              </a:spcAft>
              <a:buNone/>
            </a:pPr>
            <a:r>
              <a:rPr lang="en-GB">
                <a:ea typeface="EB Garamond Medium" pitchFamily="2" charset="0"/>
              </a:rPr>
              <a:t>However, from the mid to late 90s we've seen organisations shift from decentralised models to centralised Business Services models.</a:t>
            </a:r>
          </a:p>
        </p:txBody>
      </p:sp>
      <p:sp>
        <p:nvSpPr>
          <p:cNvPr id="27" name="Title 26">
            <a:extLst>
              <a:ext uri="{FF2B5EF4-FFF2-40B4-BE49-F238E27FC236}">
                <a16:creationId xmlns:a16="http://schemas.microsoft.com/office/drawing/2014/main" id="{6C0A1693-DC81-CF0E-3576-37139F7D72BE}"/>
              </a:ext>
            </a:extLst>
          </p:cNvPr>
          <p:cNvSpPr>
            <a:spLocks noGrp="1"/>
          </p:cNvSpPr>
          <p:nvPr>
            <p:ph type="title"/>
          </p:nvPr>
        </p:nvSpPr>
        <p:spPr>
          <a:xfrm>
            <a:off x="1360713" y="243067"/>
            <a:ext cx="10161883" cy="636608"/>
          </a:xfrm>
          <a:prstGeom prst="rect">
            <a:avLst/>
          </a:prstGeom>
        </p:spPr>
        <p:txBody>
          <a:bodyPr>
            <a:normAutofit fontScale="90000"/>
          </a:bodyPr>
          <a:lstStyle/>
          <a:p>
            <a:r>
              <a:rPr lang="en-GB"/>
              <a:t>Centralised Business Services</a:t>
            </a:r>
            <a:br>
              <a:rPr lang="en-GB"/>
            </a:br>
            <a:r>
              <a:rPr lang="en-GB" sz="2000"/>
              <a:t>IT as an enabler</a:t>
            </a:r>
          </a:p>
        </p:txBody>
      </p:sp>
      <p:sp>
        <p:nvSpPr>
          <p:cNvPr id="16" name="Rectangle 15">
            <a:extLst>
              <a:ext uri="{FF2B5EF4-FFF2-40B4-BE49-F238E27FC236}">
                <a16:creationId xmlns:a16="http://schemas.microsoft.com/office/drawing/2014/main" id="{F8914671-00E9-EB0F-3FD3-AE89CC198760}"/>
              </a:ext>
            </a:extLst>
          </p:cNvPr>
          <p:cNvSpPr/>
          <p:nvPr/>
        </p:nvSpPr>
        <p:spPr>
          <a:xfrm>
            <a:off x="370389" y="243068"/>
            <a:ext cx="636608" cy="636608"/>
          </a:xfrm>
          <a:prstGeom prst="rect">
            <a:avLst/>
          </a:prstGeom>
          <a:solidFill>
            <a:srgbClr val="EB0A1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5" name="Group 24">
            <a:extLst>
              <a:ext uri="{FF2B5EF4-FFF2-40B4-BE49-F238E27FC236}">
                <a16:creationId xmlns:a16="http://schemas.microsoft.com/office/drawing/2014/main" id="{007AEB71-3B87-DD68-9BAE-17FDE00BBA63}"/>
              </a:ext>
            </a:extLst>
          </p:cNvPr>
          <p:cNvGrpSpPr/>
          <p:nvPr/>
        </p:nvGrpSpPr>
        <p:grpSpPr>
          <a:xfrm>
            <a:off x="5594283" y="1463473"/>
            <a:ext cx="6227328" cy="4713490"/>
            <a:chOff x="5638800" y="1244818"/>
            <a:chExt cx="6227328" cy="4713490"/>
          </a:xfrm>
        </p:grpSpPr>
        <p:grpSp>
          <p:nvGrpSpPr>
            <p:cNvPr id="7" name="Group 6">
              <a:extLst>
                <a:ext uri="{FF2B5EF4-FFF2-40B4-BE49-F238E27FC236}">
                  <a16:creationId xmlns:a16="http://schemas.microsoft.com/office/drawing/2014/main" id="{C73A9753-1EBB-726F-F9FF-FA35327CF821}"/>
                </a:ext>
              </a:extLst>
            </p:cNvPr>
            <p:cNvGrpSpPr/>
            <p:nvPr/>
          </p:nvGrpSpPr>
          <p:grpSpPr>
            <a:xfrm>
              <a:off x="5638800" y="1808907"/>
              <a:ext cx="2668672" cy="3804276"/>
              <a:chOff x="7489974" y="1459399"/>
              <a:chExt cx="2998787" cy="4274866"/>
            </a:xfrm>
          </p:grpSpPr>
          <p:pic>
            <p:nvPicPr>
              <p:cNvPr id="17" name="Picture 2" descr="Blank map of United Kingdom (UK): outline map and vector map ...">
                <a:extLst>
                  <a:ext uri="{FF2B5EF4-FFF2-40B4-BE49-F238E27FC236}">
                    <a16:creationId xmlns:a16="http://schemas.microsoft.com/office/drawing/2014/main" id="{CA4B437B-6349-61EF-CF47-61CBB884D8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9974" y="1459399"/>
                <a:ext cx="2998787" cy="4274866"/>
              </a:xfrm>
              <a:prstGeom prst="rect">
                <a:avLst/>
              </a:prstGeom>
              <a:noFill/>
              <a:extLst>
                <a:ext uri="{909E8E84-426E-40DD-AFC4-6F175D3DCCD1}">
                  <a14:hiddenFill xmlns:a14="http://schemas.microsoft.com/office/drawing/2010/main">
                    <a:solidFill>
                      <a:srgbClr val="FFFFFF"/>
                    </a:solidFill>
                  </a14:hiddenFill>
                </a:ext>
              </a:extLst>
            </p:spPr>
          </p:pic>
          <p:sp>
            <p:nvSpPr>
              <p:cNvPr id="19" name="Oval 18">
                <a:extLst>
                  <a:ext uri="{FF2B5EF4-FFF2-40B4-BE49-F238E27FC236}">
                    <a16:creationId xmlns:a16="http://schemas.microsoft.com/office/drawing/2014/main" id="{7B540345-5E23-A1F3-20B9-C793F31A41B1}"/>
                  </a:ext>
                </a:extLst>
              </p:cNvPr>
              <p:cNvSpPr/>
              <p:nvPr/>
            </p:nvSpPr>
            <p:spPr>
              <a:xfrm>
                <a:off x="9688512" y="4961756"/>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668F2EF3-B75C-5317-5FD8-F2DE74AAD82E}"/>
                  </a:ext>
                </a:extLst>
              </p:cNvPr>
              <p:cNvSpPr/>
              <p:nvPr/>
            </p:nvSpPr>
            <p:spPr>
              <a:xfrm>
                <a:off x="9241499" y="3429000"/>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26C02153-5184-8F6D-A9DD-2D4EC2570E89}"/>
                  </a:ext>
                </a:extLst>
              </p:cNvPr>
              <p:cNvSpPr/>
              <p:nvPr/>
            </p:nvSpPr>
            <p:spPr>
              <a:xfrm>
                <a:off x="8576794" y="2309996"/>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D5C32262-B8A5-FA25-1C36-584A3BF50B35}"/>
                  </a:ext>
                </a:extLst>
              </p:cNvPr>
              <p:cNvSpPr/>
              <p:nvPr/>
            </p:nvSpPr>
            <p:spPr>
              <a:xfrm>
                <a:off x="8884032" y="4763376"/>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5E609928-6534-77EE-E6D1-78EA53284BA2}"/>
                  </a:ext>
                </a:extLst>
              </p:cNvPr>
              <p:cNvSpPr/>
              <p:nvPr/>
            </p:nvSpPr>
            <p:spPr>
              <a:xfrm>
                <a:off x="9205614" y="3884600"/>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a:extLst>
                  <a:ext uri="{FF2B5EF4-FFF2-40B4-BE49-F238E27FC236}">
                    <a16:creationId xmlns:a16="http://schemas.microsoft.com/office/drawing/2014/main" id="{35161F06-F37D-5E87-F78A-CCFB6BE1EB0F}"/>
                  </a:ext>
                </a:extLst>
              </p:cNvPr>
              <p:cNvSpPr/>
              <p:nvPr/>
            </p:nvSpPr>
            <p:spPr>
              <a:xfrm>
                <a:off x="9741179" y="5027186"/>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11EF3EEF-3B0A-D0DD-E23D-75E2305432CB}"/>
                  </a:ext>
                </a:extLst>
              </p:cNvPr>
              <p:cNvSpPr/>
              <p:nvPr/>
            </p:nvSpPr>
            <p:spPr>
              <a:xfrm>
                <a:off x="8989367" y="3147305"/>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D61696B9-62A3-7400-F5D8-2CE728B37BD2}"/>
                  </a:ext>
                </a:extLst>
              </p:cNvPr>
              <p:cNvSpPr/>
              <p:nvPr/>
            </p:nvSpPr>
            <p:spPr>
              <a:xfrm>
                <a:off x="9446567" y="4909088"/>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a:extLst>
                  <a:ext uri="{FF2B5EF4-FFF2-40B4-BE49-F238E27FC236}">
                    <a16:creationId xmlns:a16="http://schemas.microsoft.com/office/drawing/2014/main" id="{45D0F366-2274-71DE-14C3-3DAFEE072436}"/>
                  </a:ext>
                </a:extLst>
              </p:cNvPr>
              <p:cNvSpPr/>
              <p:nvPr/>
            </p:nvSpPr>
            <p:spPr>
              <a:xfrm>
                <a:off x="9033994" y="2767196"/>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a:extLst>
                  <a:ext uri="{FF2B5EF4-FFF2-40B4-BE49-F238E27FC236}">
                    <a16:creationId xmlns:a16="http://schemas.microsoft.com/office/drawing/2014/main" id="{0D4327EB-3811-214C-21D3-602D30CD64D8}"/>
                  </a:ext>
                </a:extLst>
              </p:cNvPr>
              <p:cNvSpPr/>
              <p:nvPr/>
            </p:nvSpPr>
            <p:spPr>
              <a:xfrm>
                <a:off x="9271481" y="4732855"/>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8" name="Group 7">
              <a:extLst>
                <a:ext uri="{FF2B5EF4-FFF2-40B4-BE49-F238E27FC236}">
                  <a16:creationId xmlns:a16="http://schemas.microsoft.com/office/drawing/2014/main" id="{CEC4D2FE-28FB-0FE5-5817-074A4EDA63D1}"/>
                </a:ext>
              </a:extLst>
            </p:cNvPr>
            <p:cNvGrpSpPr/>
            <p:nvPr/>
          </p:nvGrpSpPr>
          <p:grpSpPr>
            <a:xfrm>
              <a:off x="7773302" y="4662357"/>
              <a:ext cx="410331" cy="669253"/>
              <a:chOff x="9482535" y="4563714"/>
              <a:chExt cx="410331" cy="669253"/>
            </a:xfrm>
          </p:grpSpPr>
          <p:pic>
            <p:nvPicPr>
              <p:cNvPr id="4" name="Graphic 3" descr="Computer with solid fill">
                <a:extLst>
                  <a:ext uri="{FF2B5EF4-FFF2-40B4-BE49-F238E27FC236}">
                    <a16:creationId xmlns:a16="http://schemas.microsoft.com/office/drawing/2014/main" id="{848A8BED-9EAF-9C75-E034-B23102227C7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482535" y="4563714"/>
                <a:ext cx="410331" cy="410331"/>
              </a:xfrm>
              <a:prstGeom prst="rect">
                <a:avLst/>
              </a:prstGeom>
            </p:spPr>
          </p:pic>
          <p:pic>
            <p:nvPicPr>
              <p:cNvPr id="6" name="Graphic 5" descr="Database with solid fill">
                <a:extLst>
                  <a:ext uri="{FF2B5EF4-FFF2-40B4-BE49-F238E27FC236}">
                    <a16:creationId xmlns:a16="http://schemas.microsoft.com/office/drawing/2014/main" id="{281BBF9C-F5F0-7984-1213-9B5A12BFA17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532413" y="4922393"/>
                <a:ext cx="310574" cy="310574"/>
              </a:xfrm>
              <a:prstGeom prst="rect">
                <a:avLst/>
              </a:prstGeom>
            </p:spPr>
          </p:pic>
        </p:grpSp>
        <p:grpSp>
          <p:nvGrpSpPr>
            <p:cNvPr id="9" name="Group 8">
              <a:extLst>
                <a:ext uri="{FF2B5EF4-FFF2-40B4-BE49-F238E27FC236}">
                  <a16:creationId xmlns:a16="http://schemas.microsoft.com/office/drawing/2014/main" id="{056F6EFC-B857-8657-D552-EF582A733F63}"/>
                </a:ext>
              </a:extLst>
            </p:cNvPr>
            <p:cNvGrpSpPr/>
            <p:nvPr/>
          </p:nvGrpSpPr>
          <p:grpSpPr>
            <a:xfrm>
              <a:off x="6813863" y="3280722"/>
              <a:ext cx="410331" cy="669253"/>
              <a:chOff x="9482535" y="4563714"/>
              <a:chExt cx="410331" cy="669253"/>
            </a:xfrm>
          </p:grpSpPr>
          <p:pic>
            <p:nvPicPr>
              <p:cNvPr id="10" name="Graphic 9" descr="Computer with solid fill">
                <a:extLst>
                  <a:ext uri="{FF2B5EF4-FFF2-40B4-BE49-F238E27FC236}">
                    <a16:creationId xmlns:a16="http://schemas.microsoft.com/office/drawing/2014/main" id="{27FFF22B-2E86-EB19-00CF-9CE2BF752C7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482535" y="4563714"/>
                <a:ext cx="410331" cy="410331"/>
              </a:xfrm>
              <a:prstGeom prst="rect">
                <a:avLst/>
              </a:prstGeom>
            </p:spPr>
          </p:pic>
          <p:pic>
            <p:nvPicPr>
              <p:cNvPr id="11" name="Graphic 10" descr="Database with solid fill">
                <a:extLst>
                  <a:ext uri="{FF2B5EF4-FFF2-40B4-BE49-F238E27FC236}">
                    <a16:creationId xmlns:a16="http://schemas.microsoft.com/office/drawing/2014/main" id="{4BBA9AD8-3ABE-68D2-8788-0177AAA3632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532413" y="4922393"/>
                <a:ext cx="310574" cy="310574"/>
              </a:xfrm>
              <a:prstGeom prst="rect">
                <a:avLst/>
              </a:prstGeom>
            </p:spPr>
          </p:pic>
        </p:grpSp>
        <p:grpSp>
          <p:nvGrpSpPr>
            <p:cNvPr id="12" name="Group 11">
              <a:extLst>
                <a:ext uri="{FF2B5EF4-FFF2-40B4-BE49-F238E27FC236}">
                  <a16:creationId xmlns:a16="http://schemas.microsoft.com/office/drawing/2014/main" id="{4F3F5FC0-1F3B-EC3B-7ABF-964222ECC888}"/>
                </a:ext>
              </a:extLst>
            </p:cNvPr>
            <p:cNvGrpSpPr/>
            <p:nvPr/>
          </p:nvGrpSpPr>
          <p:grpSpPr>
            <a:xfrm>
              <a:off x="6471951" y="4457192"/>
              <a:ext cx="410331" cy="669253"/>
              <a:chOff x="9482535" y="4563714"/>
              <a:chExt cx="410331" cy="669253"/>
            </a:xfrm>
          </p:grpSpPr>
          <p:pic>
            <p:nvPicPr>
              <p:cNvPr id="13" name="Graphic 12" descr="Computer with solid fill">
                <a:extLst>
                  <a:ext uri="{FF2B5EF4-FFF2-40B4-BE49-F238E27FC236}">
                    <a16:creationId xmlns:a16="http://schemas.microsoft.com/office/drawing/2014/main" id="{068A0F72-0416-A16C-6692-6A8A936B459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482535" y="4563714"/>
                <a:ext cx="410331" cy="410331"/>
              </a:xfrm>
              <a:prstGeom prst="rect">
                <a:avLst/>
              </a:prstGeom>
            </p:spPr>
          </p:pic>
          <p:pic>
            <p:nvPicPr>
              <p:cNvPr id="32" name="Graphic 31" descr="Database with solid fill">
                <a:extLst>
                  <a:ext uri="{FF2B5EF4-FFF2-40B4-BE49-F238E27FC236}">
                    <a16:creationId xmlns:a16="http://schemas.microsoft.com/office/drawing/2014/main" id="{6BE95652-D4DF-499A-4BA9-3998AE06321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532413" y="4922393"/>
                <a:ext cx="310574" cy="310574"/>
              </a:xfrm>
              <a:prstGeom prst="rect">
                <a:avLst/>
              </a:prstGeom>
            </p:spPr>
          </p:pic>
        </p:grpSp>
        <p:grpSp>
          <p:nvGrpSpPr>
            <p:cNvPr id="33" name="Group 32">
              <a:extLst>
                <a:ext uri="{FF2B5EF4-FFF2-40B4-BE49-F238E27FC236}">
                  <a16:creationId xmlns:a16="http://schemas.microsoft.com/office/drawing/2014/main" id="{F5A5C0D0-5B64-C823-29D6-4D4EE5D370C6}"/>
                </a:ext>
              </a:extLst>
            </p:cNvPr>
            <p:cNvGrpSpPr/>
            <p:nvPr/>
          </p:nvGrpSpPr>
          <p:grpSpPr>
            <a:xfrm>
              <a:off x="7091534" y="2612737"/>
              <a:ext cx="410331" cy="669253"/>
              <a:chOff x="9482535" y="4563714"/>
              <a:chExt cx="410331" cy="669253"/>
            </a:xfrm>
          </p:grpSpPr>
          <p:pic>
            <p:nvPicPr>
              <p:cNvPr id="34" name="Graphic 33" descr="Computer with solid fill">
                <a:extLst>
                  <a:ext uri="{FF2B5EF4-FFF2-40B4-BE49-F238E27FC236}">
                    <a16:creationId xmlns:a16="http://schemas.microsoft.com/office/drawing/2014/main" id="{01533E33-1A04-F1C4-E381-E43E308FE5D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482535" y="4563714"/>
                <a:ext cx="410331" cy="410331"/>
              </a:xfrm>
              <a:prstGeom prst="rect">
                <a:avLst/>
              </a:prstGeom>
            </p:spPr>
          </p:pic>
          <p:pic>
            <p:nvPicPr>
              <p:cNvPr id="36" name="Graphic 35" descr="Database with solid fill">
                <a:extLst>
                  <a:ext uri="{FF2B5EF4-FFF2-40B4-BE49-F238E27FC236}">
                    <a16:creationId xmlns:a16="http://schemas.microsoft.com/office/drawing/2014/main" id="{B88CDDCF-A3AE-284A-AFC0-52DE88F622A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532413" y="4922393"/>
                <a:ext cx="310574" cy="310574"/>
              </a:xfrm>
              <a:prstGeom prst="rect">
                <a:avLst/>
              </a:prstGeom>
            </p:spPr>
          </p:pic>
        </p:grpSp>
        <p:grpSp>
          <p:nvGrpSpPr>
            <p:cNvPr id="37" name="Group 36">
              <a:extLst>
                <a:ext uri="{FF2B5EF4-FFF2-40B4-BE49-F238E27FC236}">
                  <a16:creationId xmlns:a16="http://schemas.microsoft.com/office/drawing/2014/main" id="{B7A7B093-4F47-3C84-0546-688457825AA0}"/>
                </a:ext>
              </a:extLst>
            </p:cNvPr>
            <p:cNvGrpSpPr/>
            <p:nvPr/>
          </p:nvGrpSpPr>
          <p:grpSpPr>
            <a:xfrm>
              <a:off x="6195649" y="2067949"/>
              <a:ext cx="410331" cy="669253"/>
              <a:chOff x="9482535" y="4563714"/>
              <a:chExt cx="410331" cy="669253"/>
            </a:xfrm>
          </p:grpSpPr>
          <p:pic>
            <p:nvPicPr>
              <p:cNvPr id="38" name="Graphic 37" descr="Computer with solid fill">
                <a:extLst>
                  <a:ext uri="{FF2B5EF4-FFF2-40B4-BE49-F238E27FC236}">
                    <a16:creationId xmlns:a16="http://schemas.microsoft.com/office/drawing/2014/main" id="{7215AC92-5558-D1C4-2FF0-37B958F8CEA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482535" y="4563714"/>
                <a:ext cx="410331" cy="410331"/>
              </a:xfrm>
              <a:prstGeom prst="rect">
                <a:avLst/>
              </a:prstGeom>
            </p:spPr>
          </p:pic>
          <p:pic>
            <p:nvPicPr>
              <p:cNvPr id="39" name="Graphic 38" descr="Database with solid fill">
                <a:extLst>
                  <a:ext uri="{FF2B5EF4-FFF2-40B4-BE49-F238E27FC236}">
                    <a16:creationId xmlns:a16="http://schemas.microsoft.com/office/drawing/2014/main" id="{CDC553D3-65DF-09FE-A64D-48A4D13FA31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532413" y="4922393"/>
                <a:ext cx="310574" cy="310574"/>
              </a:xfrm>
              <a:prstGeom prst="rect">
                <a:avLst/>
              </a:prstGeom>
            </p:spPr>
          </p:pic>
        </p:grpSp>
        <p:grpSp>
          <p:nvGrpSpPr>
            <p:cNvPr id="41" name="Group 40">
              <a:extLst>
                <a:ext uri="{FF2B5EF4-FFF2-40B4-BE49-F238E27FC236}">
                  <a16:creationId xmlns:a16="http://schemas.microsoft.com/office/drawing/2014/main" id="{F4B85558-DC42-BEB7-144A-40CD9F7E1B3A}"/>
                </a:ext>
              </a:extLst>
            </p:cNvPr>
            <p:cNvGrpSpPr/>
            <p:nvPr/>
          </p:nvGrpSpPr>
          <p:grpSpPr>
            <a:xfrm>
              <a:off x="7393584" y="3849033"/>
              <a:ext cx="410331" cy="669253"/>
              <a:chOff x="9482535" y="4563714"/>
              <a:chExt cx="410331" cy="669253"/>
            </a:xfrm>
          </p:grpSpPr>
          <p:pic>
            <p:nvPicPr>
              <p:cNvPr id="42" name="Graphic 41" descr="Computer with solid fill">
                <a:extLst>
                  <a:ext uri="{FF2B5EF4-FFF2-40B4-BE49-F238E27FC236}">
                    <a16:creationId xmlns:a16="http://schemas.microsoft.com/office/drawing/2014/main" id="{6E0B555B-7D81-7951-E49E-A1FD534AA3D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482535" y="4563714"/>
                <a:ext cx="410331" cy="410331"/>
              </a:xfrm>
              <a:prstGeom prst="rect">
                <a:avLst/>
              </a:prstGeom>
            </p:spPr>
          </p:pic>
          <p:pic>
            <p:nvPicPr>
              <p:cNvPr id="45" name="Graphic 44" descr="Database with solid fill">
                <a:extLst>
                  <a:ext uri="{FF2B5EF4-FFF2-40B4-BE49-F238E27FC236}">
                    <a16:creationId xmlns:a16="http://schemas.microsoft.com/office/drawing/2014/main" id="{EAAB3FA8-BD50-5D22-22AD-51A76F159CC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532413" y="4922393"/>
                <a:ext cx="310574" cy="310574"/>
              </a:xfrm>
              <a:prstGeom prst="rect">
                <a:avLst/>
              </a:prstGeom>
            </p:spPr>
          </p:pic>
        </p:grpSp>
        <p:grpSp>
          <p:nvGrpSpPr>
            <p:cNvPr id="46" name="Group 45">
              <a:extLst>
                <a:ext uri="{FF2B5EF4-FFF2-40B4-BE49-F238E27FC236}">
                  <a16:creationId xmlns:a16="http://schemas.microsoft.com/office/drawing/2014/main" id="{33172EE2-2CD0-FE77-8379-974B9DEE0F28}"/>
                </a:ext>
              </a:extLst>
            </p:cNvPr>
            <p:cNvGrpSpPr/>
            <p:nvPr/>
          </p:nvGrpSpPr>
          <p:grpSpPr>
            <a:xfrm>
              <a:off x="7229600" y="4960034"/>
              <a:ext cx="410331" cy="669253"/>
              <a:chOff x="9482535" y="4563714"/>
              <a:chExt cx="410331" cy="669253"/>
            </a:xfrm>
          </p:grpSpPr>
          <p:pic>
            <p:nvPicPr>
              <p:cNvPr id="48" name="Graphic 47" descr="Computer with solid fill">
                <a:extLst>
                  <a:ext uri="{FF2B5EF4-FFF2-40B4-BE49-F238E27FC236}">
                    <a16:creationId xmlns:a16="http://schemas.microsoft.com/office/drawing/2014/main" id="{F21A7B06-F116-8286-F941-4D7A854739A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482535" y="4563714"/>
                <a:ext cx="410331" cy="410331"/>
              </a:xfrm>
              <a:prstGeom prst="rect">
                <a:avLst/>
              </a:prstGeom>
            </p:spPr>
          </p:pic>
          <p:pic>
            <p:nvPicPr>
              <p:cNvPr id="49" name="Graphic 48" descr="Database with solid fill">
                <a:extLst>
                  <a:ext uri="{FF2B5EF4-FFF2-40B4-BE49-F238E27FC236}">
                    <a16:creationId xmlns:a16="http://schemas.microsoft.com/office/drawing/2014/main" id="{44B5BFFA-BCD9-2EBD-78D4-BB9BD192A85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532413" y="4922393"/>
                <a:ext cx="310574" cy="310574"/>
              </a:xfrm>
              <a:prstGeom prst="rect">
                <a:avLst/>
              </a:prstGeom>
            </p:spPr>
          </p:pic>
        </p:grpSp>
        <p:pic>
          <p:nvPicPr>
            <p:cNvPr id="52" name="Picture 2" descr="Blank map of United Kingdom (UK): outline map and vector map ...">
              <a:extLst>
                <a:ext uri="{FF2B5EF4-FFF2-40B4-BE49-F238E27FC236}">
                  <a16:creationId xmlns:a16="http://schemas.microsoft.com/office/drawing/2014/main" id="{2B6AAB66-ABF1-286E-517B-E420C8BFEE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15175" y="1808907"/>
              <a:ext cx="2668672" cy="3804276"/>
            </a:xfrm>
            <a:prstGeom prst="rect">
              <a:avLst/>
            </a:prstGeom>
            <a:noFill/>
            <a:extLst>
              <a:ext uri="{909E8E84-426E-40DD-AFC4-6F175D3DCCD1}">
                <a14:hiddenFill xmlns:a14="http://schemas.microsoft.com/office/drawing/2010/main">
                  <a:solidFill>
                    <a:srgbClr val="FFFFFF"/>
                  </a:solidFill>
                </a14:hiddenFill>
              </a:ext>
            </a:extLst>
          </p:spPr>
        </p:pic>
        <p:sp>
          <p:nvSpPr>
            <p:cNvPr id="53" name="Oval 52">
              <a:extLst>
                <a:ext uri="{FF2B5EF4-FFF2-40B4-BE49-F238E27FC236}">
                  <a16:creationId xmlns:a16="http://schemas.microsoft.com/office/drawing/2014/main" id="{4F0ADC0C-9268-4EDB-A5CE-A4F53FCC7424}"/>
                </a:ext>
              </a:extLst>
            </p:cNvPr>
            <p:cNvSpPr/>
            <p:nvPr/>
          </p:nvSpPr>
          <p:spPr>
            <a:xfrm>
              <a:off x="10971692" y="4925714"/>
              <a:ext cx="93739" cy="93739"/>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a:extLst>
                <a:ext uri="{FF2B5EF4-FFF2-40B4-BE49-F238E27FC236}">
                  <a16:creationId xmlns:a16="http://schemas.microsoft.com/office/drawing/2014/main" id="{8C2F01F0-4AE9-6DCC-E35F-23FC9E3D3B3A}"/>
                </a:ext>
              </a:extLst>
            </p:cNvPr>
            <p:cNvSpPr/>
            <p:nvPr/>
          </p:nvSpPr>
          <p:spPr>
            <a:xfrm>
              <a:off x="10573887" y="3561688"/>
              <a:ext cx="93739" cy="93739"/>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Oval 54">
              <a:extLst>
                <a:ext uri="{FF2B5EF4-FFF2-40B4-BE49-F238E27FC236}">
                  <a16:creationId xmlns:a16="http://schemas.microsoft.com/office/drawing/2014/main" id="{8898AF58-ACC7-6549-CD71-FD63DF765574}"/>
                </a:ext>
              </a:extLst>
            </p:cNvPr>
            <p:cNvSpPr/>
            <p:nvPr/>
          </p:nvSpPr>
          <p:spPr>
            <a:xfrm>
              <a:off x="9982355" y="2565868"/>
              <a:ext cx="93739" cy="93739"/>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Oval 55">
              <a:extLst>
                <a:ext uri="{FF2B5EF4-FFF2-40B4-BE49-F238E27FC236}">
                  <a16:creationId xmlns:a16="http://schemas.microsoft.com/office/drawing/2014/main" id="{892235BA-07D0-2B1B-7641-0695FF35BFCA}"/>
                </a:ext>
              </a:extLst>
            </p:cNvPr>
            <p:cNvSpPr/>
            <p:nvPr/>
          </p:nvSpPr>
          <p:spPr>
            <a:xfrm>
              <a:off x="10255771" y="4749172"/>
              <a:ext cx="93739" cy="93739"/>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Oval 56">
              <a:extLst>
                <a:ext uri="{FF2B5EF4-FFF2-40B4-BE49-F238E27FC236}">
                  <a16:creationId xmlns:a16="http://schemas.microsoft.com/office/drawing/2014/main" id="{A7309955-0BBA-F6F1-E96C-E4FBFC8D3499}"/>
                </a:ext>
              </a:extLst>
            </p:cNvPr>
            <p:cNvSpPr/>
            <p:nvPr/>
          </p:nvSpPr>
          <p:spPr>
            <a:xfrm>
              <a:off x="10541952" y="3967135"/>
              <a:ext cx="93739" cy="93739"/>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 57">
              <a:extLst>
                <a:ext uri="{FF2B5EF4-FFF2-40B4-BE49-F238E27FC236}">
                  <a16:creationId xmlns:a16="http://schemas.microsoft.com/office/drawing/2014/main" id="{51753435-76EF-228B-B027-49C2BF066C06}"/>
                </a:ext>
              </a:extLst>
            </p:cNvPr>
            <p:cNvSpPr/>
            <p:nvPr/>
          </p:nvSpPr>
          <p:spPr>
            <a:xfrm>
              <a:off x="11018561" y="4983941"/>
              <a:ext cx="93739" cy="93739"/>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Oval 58">
              <a:extLst>
                <a:ext uri="{FF2B5EF4-FFF2-40B4-BE49-F238E27FC236}">
                  <a16:creationId xmlns:a16="http://schemas.microsoft.com/office/drawing/2014/main" id="{8F3C58A0-7D83-7F0B-5EB7-7846F89647EF}"/>
                </a:ext>
              </a:extLst>
            </p:cNvPr>
            <p:cNvSpPr/>
            <p:nvPr/>
          </p:nvSpPr>
          <p:spPr>
            <a:xfrm>
              <a:off x="10349511" y="3311003"/>
              <a:ext cx="93739" cy="93739"/>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a:extLst>
                <a:ext uri="{FF2B5EF4-FFF2-40B4-BE49-F238E27FC236}">
                  <a16:creationId xmlns:a16="http://schemas.microsoft.com/office/drawing/2014/main" id="{0F2A0DED-7DE6-6C29-33E1-109D4F7EBFB4}"/>
                </a:ext>
              </a:extLst>
            </p:cNvPr>
            <p:cNvSpPr/>
            <p:nvPr/>
          </p:nvSpPr>
          <p:spPr>
            <a:xfrm>
              <a:off x="10756381" y="4878844"/>
              <a:ext cx="93739" cy="93739"/>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Oval 60">
              <a:extLst>
                <a:ext uri="{FF2B5EF4-FFF2-40B4-BE49-F238E27FC236}">
                  <a16:creationId xmlns:a16="http://schemas.microsoft.com/office/drawing/2014/main" id="{B310F30C-2BB6-0466-1021-A72B91D46624}"/>
                </a:ext>
              </a:extLst>
            </p:cNvPr>
            <p:cNvSpPr/>
            <p:nvPr/>
          </p:nvSpPr>
          <p:spPr>
            <a:xfrm>
              <a:off x="10389225" y="2972738"/>
              <a:ext cx="93739" cy="93739"/>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Oval 61">
              <a:extLst>
                <a:ext uri="{FF2B5EF4-FFF2-40B4-BE49-F238E27FC236}">
                  <a16:creationId xmlns:a16="http://schemas.microsoft.com/office/drawing/2014/main" id="{4CBC3026-8DC2-BC1D-50E1-2097D18D52F2}"/>
                </a:ext>
              </a:extLst>
            </p:cNvPr>
            <p:cNvSpPr/>
            <p:nvPr/>
          </p:nvSpPr>
          <p:spPr>
            <a:xfrm>
              <a:off x="10600569" y="4722011"/>
              <a:ext cx="93739" cy="93739"/>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4" name="Graphic 63" descr="Computer with solid fill">
              <a:extLst>
                <a:ext uri="{FF2B5EF4-FFF2-40B4-BE49-F238E27FC236}">
                  <a16:creationId xmlns:a16="http://schemas.microsoft.com/office/drawing/2014/main" id="{BCDC3E83-99CC-B537-9A01-D4A8A2F11ED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49677" y="4662357"/>
              <a:ext cx="410331" cy="410331"/>
            </a:xfrm>
            <a:prstGeom prst="rect">
              <a:avLst/>
            </a:prstGeom>
          </p:spPr>
        </p:pic>
        <p:pic>
          <p:nvPicPr>
            <p:cNvPr id="67" name="Graphic 66" descr="Computer with solid fill">
              <a:extLst>
                <a:ext uri="{FF2B5EF4-FFF2-40B4-BE49-F238E27FC236}">
                  <a16:creationId xmlns:a16="http://schemas.microsoft.com/office/drawing/2014/main" id="{C6B2E920-6579-B767-6F82-37B57B0AC0C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90238" y="3280722"/>
              <a:ext cx="410331" cy="410331"/>
            </a:xfrm>
            <a:prstGeom prst="rect">
              <a:avLst/>
            </a:prstGeom>
          </p:spPr>
        </p:pic>
        <p:pic>
          <p:nvPicPr>
            <p:cNvPr id="70" name="Graphic 69" descr="Computer with solid fill">
              <a:extLst>
                <a:ext uri="{FF2B5EF4-FFF2-40B4-BE49-F238E27FC236}">
                  <a16:creationId xmlns:a16="http://schemas.microsoft.com/office/drawing/2014/main" id="{3F1F3E1A-E52D-4FAC-2A22-251F14153E5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48326" y="4457192"/>
              <a:ext cx="410331" cy="410331"/>
            </a:xfrm>
            <a:prstGeom prst="rect">
              <a:avLst/>
            </a:prstGeom>
          </p:spPr>
        </p:pic>
        <p:pic>
          <p:nvPicPr>
            <p:cNvPr id="73" name="Graphic 72" descr="Computer with solid fill">
              <a:extLst>
                <a:ext uri="{FF2B5EF4-FFF2-40B4-BE49-F238E27FC236}">
                  <a16:creationId xmlns:a16="http://schemas.microsoft.com/office/drawing/2014/main" id="{E7199EA8-1689-7582-C83D-29126AAC02B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67909" y="2612737"/>
              <a:ext cx="410331" cy="410331"/>
            </a:xfrm>
            <a:prstGeom prst="rect">
              <a:avLst/>
            </a:prstGeom>
          </p:spPr>
        </p:pic>
        <p:pic>
          <p:nvPicPr>
            <p:cNvPr id="76" name="Graphic 75" descr="Computer with solid fill">
              <a:extLst>
                <a:ext uri="{FF2B5EF4-FFF2-40B4-BE49-F238E27FC236}">
                  <a16:creationId xmlns:a16="http://schemas.microsoft.com/office/drawing/2014/main" id="{189ED49F-3CAD-E509-A876-2BFF24096BD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72024" y="2067949"/>
              <a:ext cx="410331" cy="410331"/>
            </a:xfrm>
            <a:prstGeom prst="rect">
              <a:avLst/>
            </a:prstGeom>
          </p:spPr>
        </p:pic>
        <p:pic>
          <p:nvPicPr>
            <p:cNvPr id="79" name="Graphic 78" descr="Computer with solid fill">
              <a:extLst>
                <a:ext uri="{FF2B5EF4-FFF2-40B4-BE49-F238E27FC236}">
                  <a16:creationId xmlns:a16="http://schemas.microsoft.com/office/drawing/2014/main" id="{0EF5C67B-620E-7F63-4068-4A16EC3D90A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769959" y="3849033"/>
              <a:ext cx="410331" cy="410331"/>
            </a:xfrm>
            <a:prstGeom prst="rect">
              <a:avLst/>
            </a:prstGeom>
          </p:spPr>
        </p:pic>
        <p:pic>
          <p:nvPicPr>
            <p:cNvPr id="83" name="Graphic 82" descr="Database with solid fill">
              <a:extLst>
                <a:ext uri="{FF2B5EF4-FFF2-40B4-BE49-F238E27FC236}">
                  <a16:creationId xmlns:a16="http://schemas.microsoft.com/office/drawing/2014/main" id="{002CEAF8-C039-8A22-3EBD-03AD1325853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387182" y="4913714"/>
              <a:ext cx="467147" cy="467147"/>
            </a:xfrm>
            <a:prstGeom prst="rect">
              <a:avLst/>
            </a:prstGeom>
          </p:spPr>
        </p:pic>
        <p:sp>
          <p:nvSpPr>
            <p:cNvPr id="84" name="Right Arrow 83">
              <a:extLst>
                <a:ext uri="{FF2B5EF4-FFF2-40B4-BE49-F238E27FC236}">
                  <a16:creationId xmlns:a16="http://schemas.microsoft.com/office/drawing/2014/main" id="{B8918080-AE2E-9AA8-09FF-9E05DCD43354}"/>
                </a:ext>
              </a:extLst>
            </p:cNvPr>
            <p:cNvSpPr/>
            <p:nvPr/>
          </p:nvSpPr>
          <p:spPr>
            <a:xfrm>
              <a:off x="8579199" y="3568529"/>
              <a:ext cx="368920" cy="452317"/>
            </a:xfrm>
            <a:prstGeom prst="rightArrow">
              <a:avLst/>
            </a:prstGeom>
            <a:noFill/>
            <a:extLst>
              <a:ext uri="{909E8E84-426E-40DD-AFC4-6F175D3DCCD1}">
                <a14:hiddenFill xmlns:a14="http://schemas.microsoft.com/office/drawing/2010/main">
                  <a:solidFill>
                    <a:srgbClr val="FFFFFF"/>
                  </a:solidFill>
                </a14:hiddenFill>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7DCBA637-6507-4C9F-BCC4-29A3084D0A1E}"/>
                </a:ext>
              </a:extLst>
            </p:cNvPr>
            <p:cNvSpPr txBox="1"/>
            <p:nvPr/>
          </p:nvSpPr>
          <p:spPr>
            <a:xfrm>
              <a:off x="6074581" y="1353076"/>
              <a:ext cx="2133661" cy="461665"/>
            </a:xfrm>
            <a:prstGeom prst="rect">
              <a:avLst/>
            </a:prstGeom>
            <a:noFill/>
          </p:spPr>
          <p:txBody>
            <a:bodyPr wrap="none" rtlCol="0">
              <a:spAutoFit/>
            </a:bodyPr>
            <a:lstStyle/>
            <a:p>
              <a:r>
                <a:rPr lang="en-GB" sz="1200"/>
                <a:t>Locally hosted applications</a:t>
              </a:r>
            </a:p>
            <a:p>
              <a:r>
                <a:rPr lang="en-GB" sz="1200"/>
                <a:t>(local servers and databases)</a:t>
              </a:r>
            </a:p>
          </p:txBody>
        </p:sp>
        <p:sp>
          <p:nvSpPr>
            <p:cNvPr id="3" name="TextBox 2">
              <a:extLst>
                <a:ext uri="{FF2B5EF4-FFF2-40B4-BE49-F238E27FC236}">
                  <a16:creationId xmlns:a16="http://schemas.microsoft.com/office/drawing/2014/main" id="{25755434-FFAE-6B57-5ECA-CF761001A8DD}"/>
                </a:ext>
              </a:extLst>
            </p:cNvPr>
            <p:cNvSpPr txBox="1"/>
            <p:nvPr/>
          </p:nvSpPr>
          <p:spPr>
            <a:xfrm>
              <a:off x="9244914" y="1332101"/>
              <a:ext cx="2284536" cy="461665"/>
            </a:xfrm>
            <a:prstGeom prst="rect">
              <a:avLst/>
            </a:prstGeom>
            <a:noFill/>
          </p:spPr>
          <p:txBody>
            <a:bodyPr wrap="none" rtlCol="0">
              <a:spAutoFit/>
            </a:bodyPr>
            <a:lstStyle/>
            <a:p>
              <a:r>
                <a:rPr lang="en-GB" sz="1200"/>
                <a:t>Centrally hosted applications</a:t>
              </a:r>
            </a:p>
            <a:p>
              <a:r>
                <a:rPr lang="en-GB" sz="1200"/>
                <a:t>(central server, central databse)</a:t>
              </a:r>
            </a:p>
          </p:txBody>
        </p:sp>
        <p:sp>
          <p:nvSpPr>
            <p:cNvPr id="5" name="Rectangle 4">
              <a:extLst>
                <a:ext uri="{FF2B5EF4-FFF2-40B4-BE49-F238E27FC236}">
                  <a16:creationId xmlns:a16="http://schemas.microsoft.com/office/drawing/2014/main" id="{5E137FBF-F6F7-FE68-06CC-D5467FB3DE04}"/>
                </a:ext>
              </a:extLst>
            </p:cNvPr>
            <p:cNvSpPr/>
            <p:nvPr/>
          </p:nvSpPr>
          <p:spPr>
            <a:xfrm>
              <a:off x="5638800" y="1244818"/>
              <a:ext cx="2890520" cy="4713490"/>
            </a:xfrm>
            <a:prstGeom prst="rect">
              <a:avLst/>
            </a:prstGeom>
            <a:noFill/>
            <a:ln>
              <a:solidFill>
                <a:srgbClr val="58595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21E30004-35FA-31C0-1EC1-AC34141752FE}"/>
                </a:ext>
              </a:extLst>
            </p:cNvPr>
            <p:cNvSpPr/>
            <p:nvPr/>
          </p:nvSpPr>
          <p:spPr>
            <a:xfrm>
              <a:off x="8975608" y="1244818"/>
              <a:ext cx="2890520" cy="4713490"/>
            </a:xfrm>
            <a:prstGeom prst="rect">
              <a:avLst/>
            </a:prstGeom>
            <a:noFill/>
            <a:ln>
              <a:solidFill>
                <a:srgbClr val="58595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4" name="Rounded Rectangle 13">
            <a:extLst>
              <a:ext uri="{FF2B5EF4-FFF2-40B4-BE49-F238E27FC236}">
                <a16:creationId xmlns:a16="http://schemas.microsoft.com/office/drawing/2014/main" id="{B8B38227-E482-CB36-7DCC-BDE7112DF190}"/>
              </a:ext>
            </a:extLst>
          </p:cNvPr>
          <p:cNvSpPr/>
          <p:nvPr/>
        </p:nvSpPr>
        <p:spPr>
          <a:xfrm>
            <a:off x="11135659" y="300940"/>
            <a:ext cx="773874" cy="520861"/>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t>Aligned</a:t>
            </a:r>
          </a:p>
        </p:txBody>
      </p:sp>
    </p:spTree>
    <p:extLst>
      <p:ext uri="{BB962C8B-B14F-4D97-AF65-F5344CB8AC3E}">
        <p14:creationId xmlns:p14="http://schemas.microsoft.com/office/powerpoint/2010/main" val="4788733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574002-425F-53A2-D27B-34B3EDA8DCBB}"/>
            </a:ext>
          </a:extLst>
        </p:cNvPr>
        <p:cNvGrpSpPr/>
        <p:nvPr/>
      </p:nvGrpSpPr>
      <p:grpSpPr>
        <a:xfrm>
          <a:off x="0" y="0"/>
          <a:ext cx="0" cy="0"/>
          <a:chOff x="0" y="0"/>
          <a:chExt cx="0" cy="0"/>
        </a:xfrm>
      </p:grpSpPr>
      <p:sp>
        <p:nvSpPr>
          <p:cNvPr id="7" name="Content Placeholder 14">
            <a:extLst>
              <a:ext uri="{FF2B5EF4-FFF2-40B4-BE49-F238E27FC236}">
                <a16:creationId xmlns:a16="http://schemas.microsoft.com/office/drawing/2014/main" id="{0938CC45-A486-462B-4CBC-C973678199D1}"/>
              </a:ext>
            </a:extLst>
          </p:cNvPr>
          <p:cNvSpPr>
            <a:spLocks noGrp="1"/>
          </p:cNvSpPr>
          <p:nvPr>
            <p:ph idx="1"/>
          </p:nvPr>
        </p:nvSpPr>
        <p:spPr/>
        <p:txBody>
          <a:bodyPr wrap="square">
            <a:noAutofit/>
          </a:bodyPr>
          <a:lstStyle/>
          <a:p>
            <a:pPr marL="0" indent="0">
              <a:buNone/>
            </a:pPr>
            <a:r>
              <a:rPr lang="en-GB"/>
              <a:t>One critical activity is the ‘assessment’ of the Business Unit prior to transition. There are two main aims here:</a:t>
            </a:r>
          </a:p>
          <a:p>
            <a:pPr marL="342900" indent="-342900">
              <a:buAutoNum type="arabicPeriod"/>
            </a:pPr>
            <a:r>
              <a:rPr lang="en-GB"/>
              <a:t>Check if the processes are at the minimum level of stability to move to Business Services</a:t>
            </a:r>
          </a:p>
          <a:p>
            <a:pPr marL="342900" indent="-342900">
              <a:buAutoNum type="arabicPeriod"/>
            </a:pPr>
            <a:r>
              <a:rPr lang="en-GB"/>
              <a:t>Capture a baseline of the current process performance so that pre transition and post transition performance can be fairly compared.</a:t>
            </a:r>
          </a:p>
          <a:p>
            <a:pPr marL="0" indent="0">
              <a:buNone/>
            </a:pPr>
            <a:r>
              <a:rPr lang="en-GB"/>
              <a:t>Typical assessment activities:</a:t>
            </a:r>
          </a:p>
          <a:p>
            <a:r>
              <a:rPr lang="en-GB"/>
              <a:t>Gather and check process documents</a:t>
            </a:r>
          </a:p>
          <a:p>
            <a:r>
              <a:rPr lang="en-GB"/>
              <a:t>In-person process monitoring</a:t>
            </a:r>
          </a:p>
          <a:p>
            <a:r>
              <a:rPr lang="en-GB"/>
              <a:t>Check resource levels</a:t>
            </a:r>
          </a:p>
          <a:p>
            <a:r>
              <a:rPr lang="en-GB"/>
              <a:t>Identify issues, problems, and workarounds</a:t>
            </a:r>
          </a:p>
          <a:p>
            <a:r>
              <a:rPr lang="en-GB"/>
              <a:t>Measure and record current process performance.</a:t>
            </a:r>
          </a:p>
        </p:txBody>
      </p:sp>
      <p:sp>
        <p:nvSpPr>
          <p:cNvPr id="14" name="Title 13">
            <a:extLst>
              <a:ext uri="{FF2B5EF4-FFF2-40B4-BE49-F238E27FC236}">
                <a16:creationId xmlns:a16="http://schemas.microsoft.com/office/drawing/2014/main" id="{A5ADFFD9-ABCF-6B6B-C454-7930AC51CBE9}"/>
              </a:ext>
            </a:extLst>
          </p:cNvPr>
          <p:cNvSpPr>
            <a:spLocks noGrp="1"/>
          </p:cNvSpPr>
          <p:nvPr>
            <p:ph type="title"/>
          </p:nvPr>
        </p:nvSpPr>
        <p:spPr>
          <a:xfrm>
            <a:off x="1360713" y="243067"/>
            <a:ext cx="10161883" cy="636608"/>
          </a:xfrm>
          <a:prstGeom prst="rect">
            <a:avLst/>
          </a:prstGeom>
        </p:spPr>
        <p:txBody>
          <a:bodyPr>
            <a:normAutofit fontScale="90000"/>
          </a:bodyPr>
          <a:lstStyle/>
          <a:p>
            <a:r>
              <a:rPr lang="en-GB"/>
              <a:t>Implementing Business Services</a:t>
            </a:r>
            <a:br>
              <a:rPr lang="en-GB" sz="2000"/>
            </a:br>
            <a:r>
              <a:rPr lang="en-GB" sz="2000"/>
              <a:t>Pre-transition assessment</a:t>
            </a:r>
          </a:p>
        </p:txBody>
      </p:sp>
      <p:sp>
        <p:nvSpPr>
          <p:cNvPr id="16" name="Rectangle 15">
            <a:extLst>
              <a:ext uri="{FF2B5EF4-FFF2-40B4-BE49-F238E27FC236}">
                <a16:creationId xmlns:a16="http://schemas.microsoft.com/office/drawing/2014/main" id="{77C22520-C07B-43A9-2623-8945F183FA93}"/>
              </a:ext>
            </a:extLst>
          </p:cNvPr>
          <p:cNvSpPr/>
          <p:nvPr/>
        </p:nvSpPr>
        <p:spPr>
          <a:xfrm>
            <a:off x="370389" y="243068"/>
            <a:ext cx="636608" cy="636608"/>
          </a:xfrm>
          <a:prstGeom prst="rect">
            <a:avLst/>
          </a:prstGeom>
          <a:solidFill>
            <a:srgbClr val="EB0A1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8DD3D03D-66B1-D061-C7F3-F7A984D94AEF}"/>
              </a:ext>
            </a:extLst>
          </p:cNvPr>
          <p:cNvSpPr txBox="1"/>
          <p:nvPr/>
        </p:nvSpPr>
        <p:spPr>
          <a:xfrm>
            <a:off x="9912170" y="121198"/>
            <a:ext cx="1338059" cy="860748"/>
          </a:xfrm>
          <a:prstGeom prst="rect">
            <a:avLst/>
          </a:prstGeom>
          <a:noFill/>
        </p:spPr>
        <p:txBody>
          <a:bodyPr wrap="none" rtlCol="0">
            <a:spAutoFit/>
          </a:bodyPr>
          <a:lstStyle/>
          <a:p>
            <a:pPr>
              <a:lnSpc>
                <a:spcPts val="1800"/>
              </a:lnSpc>
              <a:spcAft>
                <a:spcPts val="600"/>
              </a:spcAft>
            </a:pPr>
            <a:r>
              <a:rPr lang="en-GB" sz="1400">
                <a:latin typeface="Segoe UI" panose="020B0502040204020203" pitchFamily="34" charset="0"/>
                <a:cs typeface="Segoe UI" panose="020B0502040204020203" pitchFamily="34" charset="0"/>
              </a:rPr>
              <a:t>Paragraph text</a:t>
            </a:r>
          </a:p>
          <a:p>
            <a:pPr marL="228600" indent="-228600">
              <a:lnSpc>
                <a:spcPts val="1700"/>
              </a:lnSpc>
              <a:spcAft>
                <a:spcPts val="300"/>
              </a:spcAft>
              <a:buFont typeface="Arial" panose="020B0604020202020204" pitchFamily="34" charset="0"/>
              <a:buChar char="•"/>
            </a:pPr>
            <a:r>
              <a:rPr lang="en-GB" sz="1400">
                <a:latin typeface="Segoe UI" panose="020B0502040204020203" pitchFamily="34" charset="0"/>
                <a:cs typeface="Segoe UI" panose="020B0502040204020203" pitchFamily="34" charset="0"/>
              </a:rPr>
              <a:t>Bullet text</a:t>
            </a:r>
          </a:p>
          <a:p>
            <a:pPr marL="228600" indent="-228600">
              <a:lnSpc>
                <a:spcPts val="1700"/>
              </a:lnSpc>
              <a:spcAft>
                <a:spcPts val="300"/>
              </a:spcAft>
              <a:buFont typeface="Arial" panose="020B0604020202020204" pitchFamily="34" charset="0"/>
              <a:buChar char="•"/>
            </a:pPr>
            <a:r>
              <a:rPr lang="en-GB" sz="1400">
                <a:latin typeface="Segoe UI" panose="020B0502040204020203" pitchFamily="34" charset="0"/>
                <a:cs typeface="Segoe UI" panose="020B0502040204020203" pitchFamily="34" charset="0"/>
              </a:rPr>
              <a:t>Bullet 2</a:t>
            </a:r>
          </a:p>
        </p:txBody>
      </p:sp>
      <p:sp>
        <p:nvSpPr>
          <p:cNvPr id="3" name="TextBox 2">
            <a:extLst>
              <a:ext uri="{FF2B5EF4-FFF2-40B4-BE49-F238E27FC236}">
                <a16:creationId xmlns:a16="http://schemas.microsoft.com/office/drawing/2014/main" id="{F3E88C0F-9E78-DC18-8491-1AA9A525C360}"/>
              </a:ext>
            </a:extLst>
          </p:cNvPr>
          <p:cNvSpPr txBox="1"/>
          <p:nvPr/>
        </p:nvSpPr>
        <p:spPr>
          <a:xfrm>
            <a:off x="8476868" y="121198"/>
            <a:ext cx="1500539" cy="874598"/>
          </a:xfrm>
          <a:prstGeom prst="rect">
            <a:avLst/>
          </a:prstGeom>
          <a:noFill/>
        </p:spPr>
        <p:txBody>
          <a:bodyPr wrap="none" rtlCol="0">
            <a:spAutoFit/>
          </a:bodyPr>
          <a:lstStyle/>
          <a:p>
            <a:pPr>
              <a:lnSpc>
                <a:spcPts val="1800"/>
              </a:lnSpc>
              <a:spcAft>
                <a:spcPts val="600"/>
              </a:spcAft>
            </a:pPr>
            <a:r>
              <a:rPr lang="en-GB" sz="1600">
                <a:latin typeface="Segoe UI" panose="020B0502040204020203" pitchFamily="34" charset="0"/>
                <a:cs typeface="Segoe UI" panose="020B0502040204020203" pitchFamily="34" charset="0"/>
              </a:rPr>
              <a:t>Paragraph text</a:t>
            </a:r>
          </a:p>
          <a:p>
            <a:pPr marL="228600" indent="-228600">
              <a:lnSpc>
                <a:spcPts val="1700"/>
              </a:lnSpc>
              <a:spcAft>
                <a:spcPts val="300"/>
              </a:spcAft>
              <a:buFont typeface="Arial" panose="020B0604020202020204" pitchFamily="34" charset="0"/>
              <a:buChar char="•"/>
            </a:pPr>
            <a:r>
              <a:rPr lang="en-GB" sz="1600">
                <a:latin typeface="Segoe UI" panose="020B0502040204020203" pitchFamily="34" charset="0"/>
                <a:cs typeface="Segoe UI" panose="020B0502040204020203" pitchFamily="34" charset="0"/>
              </a:rPr>
              <a:t>Bullet text</a:t>
            </a:r>
          </a:p>
          <a:p>
            <a:pPr marL="228600" indent="-228600">
              <a:lnSpc>
                <a:spcPts val="1700"/>
              </a:lnSpc>
              <a:spcAft>
                <a:spcPts val="300"/>
              </a:spcAft>
              <a:buFont typeface="Arial" panose="020B0604020202020204" pitchFamily="34" charset="0"/>
              <a:buChar char="•"/>
            </a:pPr>
            <a:r>
              <a:rPr lang="en-GB" sz="1600">
                <a:latin typeface="Segoe UI" panose="020B0502040204020203" pitchFamily="34" charset="0"/>
                <a:cs typeface="Segoe UI" panose="020B0502040204020203" pitchFamily="34" charset="0"/>
              </a:rPr>
              <a:t>Bullet 2</a:t>
            </a:r>
          </a:p>
        </p:txBody>
      </p:sp>
      <p:sp>
        <p:nvSpPr>
          <p:cNvPr id="4" name="Rounded Rectangle 3">
            <a:extLst>
              <a:ext uri="{FF2B5EF4-FFF2-40B4-BE49-F238E27FC236}">
                <a16:creationId xmlns:a16="http://schemas.microsoft.com/office/drawing/2014/main" id="{7BDF43FA-B8CD-FC4A-29EB-EC860DA81B15}"/>
              </a:ext>
            </a:extLst>
          </p:cNvPr>
          <p:cNvSpPr/>
          <p:nvPr/>
        </p:nvSpPr>
        <p:spPr>
          <a:xfrm>
            <a:off x="11302698" y="290363"/>
            <a:ext cx="773874" cy="520861"/>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t>Aligned</a:t>
            </a:r>
          </a:p>
        </p:txBody>
      </p:sp>
    </p:spTree>
    <p:extLst>
      <p:ext uri="{BB962C8B-B14F-4D97-AF65-F5344CB8AC3E}">
        <p14:creationId xmlns:p14="http://schemas.microsoft.com/office/powerpoint/2010/main" val="17384500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AC5A4C-D6D1-F67C-A02E-DAE0F298686E}"/>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A72ADDF9-8330-D076-8FE5-06F35EA1B1E1}"/>
              </a:ext>
            </a:extLst>
          </p:cNvPr>
          <p:cNvSpPr>
            <a:spLocks noGrp="1"/>
          </p:cNvSpPr>
          <p:nvPr>
            <p:ph sz="half" idx="1"/>
          </p:nvPr>
        </p:nvSpPr>
        <p:spPr/>
        <p:txBody>
          <a:bodyPr/>
          <a:lstStyle/>
          <a:p>
            <a:pPr marL="0" indent="0">
              <a:buNone/>
            </a:pPr>
            <a:r>
              <a:rPr lang="en-GB" sz="1400"/>
              <a:t>The exact plan for a transition depends on many of the factors discussed:</a:t>
            </a:r>
          </a:p>
          <a:p>
            <a:pPr>
              <a:lnSpc>
                <a:spcPts val="1700"/>
              </a:lnSpc>
              <a:spcAft>
                <a:spcPts val="300"/>
              </a:spcAft>
            </a:pPr>
            <a:r>
              <a:rPr lang="en-GB" sz="1400"/>
              <a:t>Scope of Business Services</a:t>
            </a:r>
          </a:p>
          <a:p>
            <a:pPr>
              <a:lnSpc>
                <a:spcPts val="1700"/>
              </a:lnSpc>
              <a:spcAft>
                <a:spcPts val="300"/>
              </a:spcAft>
            </a:pPr>
            <a:r>
              <a:rPr lang="en-GB" sz="1400"/>
              <a:t>Expected interactions</a:t>
            </a:r>
          </a:p>
          <a:p>
            <a:pPr>
              <a:lnSpc>
                <a:spcPts val="1700"/>
              </a:lnSpc>
              <a:spcAft>
                <a:spcPts val="300"/>
              </a:spcAft>
            </a:pPr>
            <a:r>
              <a:rPr lang="en-GB" sz="1400"/>
              <a:t>Minimum technology requirements</a:t>
            </a:r>
          </a:p>
          <a:p>
            <a:pPr>
              <a:lnSpc>
                <a:spcPts val="1700"/>
              </a:lnSpc>
              <a:spcAft>
                <a:spcPts val="300"/>
              </a:spcAft>
            </a:pPr>
            <a:r>
              <a:rPr lang="en-GB" sz="1400"/>
              <a:t>Pre-transition assessment work.</a:t>
            </a:r>
          </a:p>
          <a:p>
            <a:pPr marL="0" indent="0">
              <a:buNone/>
            </a:pPr>
            <a:br>
              <a:rPr lang="en-GB" sz="1400"/>
            </a:br>
            <a:r>
              <a:rPr lang="en-GB" sz="1400"/>
              <a:t>However, one thing that transitions have in common is the shifting of work across locations and/or people. Key activities to do this include:</a:t>
            </a:r>
          </a:p>
          <a:p>
            <a:pPr>
              <a:lnSpc>
                <a:spcPts val="1700"/>
              </a:lnSpc>
              <a:spcAft>
                <a:spcPts val="300"/>
              </a:spcAft>
            </a:pPr>
            <a:r>
              <a:rPr lang="en-GB" sz="1400"/>
              <a:t>Gathering, and updating process documents</a:t>
            </a:r>
          </a:p>
          <a:p>
            <a:pPr lvl="1">
              <a:lnSpc>
                <a:spcPts val="1700"/>
              </a:lnSpc>
              <a:spcAft>
                <a:spcPts val="300"/>
              </a:spcAft>
            </a:pPr>
            <a:r>
              <a:rPr lang="en-GB" sz="1400"/>
              <a:t>Policies</a:t>
            </a:r>
          </a:p>
          <a:p>
            <a:pPr lvl="1">
              <a:lnSpc>
                <a:spcPts val="1700"/>
              </a:lnSpc>
              <a:spcAft>
                <a:spcPts val="300"/>
              </a:spcAft>
            </a:pPr>
            <a:r>
              <a:rPr lang="en-GB" sz="1400"/>
              <a:t>Role descriptions</a:t>
            </a:r>
          </a:p>
          <a:p>
            <a:pPr lvl="1">
              <a:lnSpc>
                <a:spcPts val="1700"/>
              </a:lnSpc>
              <a:spcAft>
                <a:spcPts val="300"/>
              </a:spcAft>
            </a:pPr>
            <a:r>
              <a:rPr lang="en-GB" sz="1400"/>
              <a:t>Operating procedures</a:t>
            </a:r>
          </a:p>
          <a:p>
            <a:pPr lvl="1">
              <a:lnSpc>
                <a:spcPts val="1700"/>
              </a:lnSpc>
              <a:spcAft>
                <a:spcPts val="300"/>
              </a:spcAft>
            </a:pPr>
            <a:r>
              <a:rPr lang="en-GB" sz="1400"/>
              <a:t>Business systems documents (instructions, procedures, etc.)</a:t>
            </a:r>
          </a:p>
          <a:p>
            <a:pPr>
              <a:lnSpc>
                <a:spcPts val="1700"/>
              </a:lnSpc>
              <a:spcAft>
                <a:spcPts val="300"/>
              </a:spcAft>
            </a:pPr>
            <a:r>
              <a:rPr lang="en-GB" sz="1400"/>
              <a:t>Training</a:t>
            </a:r>
          </a:p>
          <a:p>
            <a:pPr>
              <a:lnSpc>
                <a:spcPts val="1700"/>
              </a:lnSpc>
              <a:spcAft>
                <a:spcPts val="300"/>
              </a:spcAft>
            </a:pPr>
            <a:r>
              <a:rPr lang="en-GB" sz="1400"/>
              <a:t>Work handover sessions.</a:t>
            </a:r>
          </a:p>
        </p:txBody>
      </p:sp>
      <p:sp>
        <p:nvSpPr>
          <p:cNvPr id="6" name="Content Placeholder 5">
            <a:extLst>
              <a:ext uri="{FF2B5EF4-FFF2-40B4-BE49-F238E27FC236}">
                <a16:creationId xmlns:a16="http://schemas.microsoft.com/office/drawing/2014/main" id="{D2EC8779-9CC4-5E6C-1489-8A15718E8CA1}"/>
              </a:ext>
            </a:extLst>
          </p:cNvPr>
          <p:cNvSpPr>
            <a:spLocks noGrp="1"/>
          </p:cNvSpPr>
          <p:nvPr>
            <p:ph sz="half" idx="2"/>
          </p:nvPr>
        </p:nvSpPr>
        <p:spPr/>
        <p:txBody>
          <a:bodyPr/>
          <a:lstStyle/>
          <a:p>
            <a:pPr marL="0" indent="0">
              <a:buNone/>
            </a:pPr>
            <a:r>
              <a:rPr lang="en-GB" sz="1400"/>
              <a:t>Delivering a successful transition with these alone can be challenging, additional steps that can help include:</a:t>
            </a:r>
          </a:p>
          <a:p>
            <a:pPr>
              <a:lnSpc>
                <a:spcPts val="1700"/>
              </a:lnSpc>
              <a:spcAft>
                <a:spcPts val="300"/>
              </a:spcAft>
            </a:pPr>
            <a:r>
              <a:rPr lang="en-GB" sz="1400" b="1"/>
              <a:t>Work shadowing</a:t>
            </a:r>
            <a:r>
              <a:rPr lang="en-GB" sz="1400"/>
              <a:t>: Business Services staff are embedded in the Business Unit and work with the processes prior to transition. Duration depends on complexity.</a:t>
            </a:r>
          </a:p>
          <a:p>
            <a:pPr>
              <a:lnSpc>
                <a:spcPts val="1700"/>
              </a:lnSpc>
              <a:spcAft>
                <a:spcPts val="300"/>
              </a:spcAft>
            </a:pPr>
            <a:r>
              <a:rPr lang="en-GB" sz="1400" b="1"/>
              <a:t>Reverse work shadowing</a:t>
            </a:r>
            <a:r>
              <a:rPr lang="en-GB" sz="1400"/>
              <a:t>: at the point of transition, Business Unit staff temporary sit with Business Services and oversee processing. Duration will depend on the quality of the transition work and the number of issues.</a:t>
            </a:r>
          </a:p>
          <a:p>
            <a:endParaRPr lang="en-GB" sz="1400"/>
          </a:p>
        </p:txBody>
      </p:sp>
      <p:sp>
        <p:nvSpPr>
          <p:cNvPr id="14" name="Title 13">
            <a:extLst>
              <a:ext uri="{FF2B5EF4-FFF2-40B4-BE49-F238E27FC236}">
                <a16:creationId xmlns:a16="http://schemas.microsoft.com/office/drawing/2014/main" id="{1862C3EE-FDE5-384B-8854-B45044E9C631}"/>
              </a:ext>
            </a:extLst>
          </p:cNvPr>
          <p:cNvSpPr>
            <a:spLocks noGrp="1"/>
          </p:cNvSpPr>
          <p:nvPr>
            <p:ph type="title"/>
          </p:nvPr>
        </p:nvSpPr>
        <p:spPr>
          <a:prstGeom prst="rect">
            <a:avLst/>
          </a:prstGeom>
        </p:spPr>
        <p:txBody>
          <a:bodyPr>
            <a:normAutofit fontScale="90000"/>
          </a:bodyPr>
          <a:lstStyle/>
          <a:p>
            <a:r>
              <a:rPr lang="en-GB"/>
              <a:t>Implementing Business Services</a:t>
            </a:r>
            <a:br>
              <a:rPr lang="en-GB" sz="2000"/>
            </a:br>
            <a:r>
              <a:rPr lang="en-GB" sz="2000"/>
              <a:t>Individual transitions</a:t>
            </a:r>
          </a:p>
        </p:txBody>
      </p:sp>
      <p:sp>
        <p:nvSpPr>
          <p:cNvPr id="16" name="Rectangle 15">
            <a:extLst>
              <a:ext uri="{FF2B5EF4-FFF2-40B4-BE49-F238E27FC236}">
                <a16:creationId xmlns:a16="http://schemas.microsoft.com/office/drawing/2014/main" id="{494C1DF5-0E05-DC89-BA75-65CF3F5FEC68}"/>
              </a:ext>
            </a:extLst>
          </p:cNvPr>
          <p:cNvSpPr/>
          <p:nvPr/>
        </p:nvSpPr>
        <p:spPr>
          <a:xfrm>
            <a:off x="370389" y="243068"/>
            <a:ext cx="636608" cy="636608"/>
          </a:xfrm>
          <a:prstGeom prst="rect">
            <a:avLst/>
          </a:prstGeom>
          <a:solidFill>
            <a:srgbClr val="EB0A1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E1F239A5-F88E-30E7-F988-72637D1AF260}"/>
              </a:ext>
            </a:extLst>
          </p:cNvPr>
          <p:cNvSpPr txBox="1"/>
          <p:nvPr/>
        </p:nvSpPr>
        <p:spPr>
          <a:xfrm>
            <a:off x="9912170" y="121198"/>
            <a:ext cx="1338059" cy="860748"/>
          </a:xfrm>
          <a:prstGeom prst="rect">
            <a:avLst/>
          </a:prstGeom>
          <a:noFill/>
        </p:spPr>
        <p:txBody>
          <a:bodyPr wrap="none" rtlCol="0">
            <a:spAutoFit/>
          </a:bodyPr>
          <a:lstStyle/>
          <a:p>
            <a:pPr>
              <a:lnSpc>
                <a:spcPts val="1800"/>
              </a:lnSpc>
              <a:spcAft>
                <a:spcPts val="600"/>
              </a:spcAft>
            </a:pPr>
            <a:r>
              <a:rPr lang="en-GB" sz="1400">
                <a:latin typeface="Segoe UI" panose="020B0502040204020203" pitchFamily="34" charset="0"/>
                <a:cs typeface="Segoe UI" panose="020B0502040204020203" pitchFamily="34" charset="0"/>
              </a:rPr>
              <a:t>Paragraph text</a:t>
            </a:r>
          </a:p>
          <a:p>
            <a:pPr marL="228600" indent="-228600">
              <a:lnSpc>
                <a:spcPts val="1700"/>
              </a:lnSpc>
              <a:spcAft>
                <a:spcPts val="300"/>
              </a:spcAft>
              <a:buFont typeface="Arial" panose="020B0604020202020204" pitchFamily="34" charset="0"/>
              <a:buChar char="•"/>
            </a:pPr>
            <a:r>
              <a:rPr lang="en-GB" sz="1400">
                <a:latin typeface="Segoe UI" panose="020B0502040204020203" pitchFamily="34" charset="0"/>
                <a:cs typeface="Segoe UI" panose="020B0502040204020203" pitchFamily="34" charset="0"/>
              </a:rPr>
              <a:t>Bullet text</a:t>
            </a:r>
          </a:p>
          <a:p>
            <a:pPr marL="228600" indent="-228600">
              <a:lnSpc>
                <a:spcPts val="1700"/>
              </a:lnSpc>
              <a:spcAft>
                <a:spcPts val="300"/>
              </a:spcAft>
              <a:buFont typeface="Arial" panose="020B0604020202020204" pitchFamily="34" charset="0"/>
              <a:buChar char="•"/>
            </a:pPr>
            <a:r>
              <a:rPr lang="en-GB" sz="1400">
                <a:latin typeface="Segoe UI" panose="020B0502040204020203" pitchFamily="34" charset="0"/>
                <a:cs typeface="Segoe UI" panose="020B0502040204020203" pitchFamily="34" charset="0"/>
              </a:rPr>
              <a:t>Bullet 2</a:t>
            </a:r>
          </a:p>
        </p:txBody>
      </p:sp>
      <p:sp>
        <p:nvSpPr>
          <p:cNvPr id="3" name="TextBox 2">
            <a:extLst>
              <a:ext uri="{FF2B5EF4-FFF2-40B4-BE49-F238E27FC236}">
                <a16:creationId xmlns:a16="http://schemas.microsoft.com/office/drawing/2014/main" id="{7E16F73E-769D-C8BF-2D76-F96DC6A69FA6}"/>
              </a:ext>
            </a:extLst>
          </p:cNvPr>
          <p:cNvSpPr txBox="1"/>
          <p:nvPr/>
        </p:nvSpPr>
        <p:spPr>
          <a:xfrm>
            <a:off x="8476868" y="121198"/>
            <a:ext cx="1500539" cy="874598"/>
          </a:xfrm>
          <a:prstGeom prst="rect">
            <a:avLst/>
          </a:prstGeom>
          <a:noFill/>
        </p:spPr>
        <p:txBody>
          <a:bodyPr wrap="none" rtlCol="0">
            <a:spAutoFit/>
          </a:bodyPr>
          <a:lstStyle/>
          <a:p>
            <a:pPr>
              <a:lnSpc>
                <a:spcPts val="1800"/>
              </a:lnSpc>
              <a:spcAft>
                <a:spcPts val="600"/>
              </a:spcAft>
            </a:pPr>
            <a:r>
              <a:rPr lang="en-GB" sz="1600">
                <a:latin typeface="Segoe UI" panose="020B0502040204020203" pitchFamily="34" charset="0"/>
                <a:cs typeface="Segoe UI" panose="020B0502040204020203" pitchFamily="34" charset="0"/>
              </a:rPr>
              <a:t>Paragraph text</a:t>
            </a:r>
          </a:p>
          <a:p>
            <a:pPr marL="228600" indent="-228600">
              <a:lnSpc>
                <a:spcPts val="1700"/>
              </a:lnSpc>
              <a:spcAft>
                <a:spcPts val="300"/>
              </a:spcAft>
              <a:buFont typeface="Arial" panose="020B0604020202020204" pitchFamily="34" charset="0"/>
              <a:buChar char="•"/>
            </a:pPr>
            <a:r>
              <a:rPr lang="en-GB" sz="1600">
                <a:latin typeface="Segoe UI" panose="020B0502040204020203" pitchFamily="34" charset="0"/>
                <a:cs typeface="Segoe UI" panose="020B0502040204020203" pitchFamily="34" charset="0"/>
              </a:rPr>
              <a:t>Bullet text</a:t>
            </a:r>
          </a:p>
          <a:p>
            <a:pPr marL="228600" indent="-228600">
              <a:lnSpc>
                <a:spcPts val="1700"/>
              </a:lnSpc>
              <a:spcAft>
                <a:spcPts val="300"/>
              </a:spcAft>
              <a:buFont typeface="Arial" panose="020B0604020202020204" pitchFamily="34" charset="0"/>
              <a:buChar char="•"/>
            </a:pPr>
            <a:r>
              <a:rPr lang="en-GB" sz="1600">
                <a:latin typeface="Segoe UI" panose="020B0502040204020203" pitchFamily="34" charset="0"/>
                <a:cs typeface="Segoe UI" panose="020B0502040204020203" pitchFamily="34" charset="0"/>
              </a:rPr>
              <a:t>Bullet 2</a:t>
            </a:r>
          </a:p>
        </p:txBody>
      </p:sp>
      <p:sp>
        <p:nvSpPr>
          <p:cNvPr id="4" name="Rounded Rectangle 3">
            <a:extLst>
              <a:ext uri="{FF2B5EF4-FFF2-40B4-BE49-F238E27FC236}">
                <a16:creationId xmlns:a16="http://schemas.microsoft.com/office/drawing/2014/main" id="{63017C97-7BBE-9E2D-15D4-2DEBECE0DDF7}"/>
              </a:ext>
            </a:extLst>
          </p:cNvPr>
          <p:cNvSpPr/>
          <p:nvPr/>
        </p:nvSpPr>
        <p:spPr>
          <a:xfrm>
            <a:off x="11302698" y="290363"/>
            <a:ext cx="773874" cy="520861"/>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t>Aligned</a:t>
            </a:r>
          </a:p>
        </p:txBody>
      </p:sp>
    </p:spTree>
    <p:extLst>
      <p:ext uri="{BB962C8B-B14F-4D97-AF65-F5344CB8AC3E}">
        <p14:creationId xmlns:p14="http://schemas.microsoft.com/office/powerpoint/2010/main" val="12138403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86CBB8-A537-D668-8F6B-6CA9CDF49E9D}"/>
            </a:ext>
          </a:extLst>
        </p:cNvPr>
        <p:cNvGrpSpPr/>
        <p:nvPr/>
      </p:nvGrpSpPr>
      <p:grpSpPr>
        <a:xfrm>
          <a:off x="0" y="0"/>
          <a:ext cx="0" cy="0"/>
          <a:chOff x="0" y="0"/>
          <a:chExt cx="0" cy="0"/>
        </a:xfrm>
      </p:grpSpPr>
      <p:sp>
        <p:nvSpPr>
          <p:cNvPr id="15" name="Content Placeholder 14">
            <a:extLst>
              <a:ext uri="{FF2B5EF4-FFF2-40B4-BE49-F238E27FC236}">
                <a16:creationId xmlns:a16="http://schemas.microsoft.com/office/drawing/2014/main" id="{3B3645C7-1A96-2CAE-E01D-74A76F8E30C8}"/>
              </a:ext>
            </a:extLst>
          </p:cNvPr>
          <p:cNvSpPr>
            <a:spLocks noGrp="1"/>
          </p:cNvSpPr>
          <p:nvPr>
            <p:ph sz="half" idx="1"/>
          </p:nvPr>
        </p:nvSpPr>
        <p:spPr/>
        <p:txBody>
          <a:bodyPr>
            <a:noAutofit/>
          </a:bodyPr>
          <a:lstStyle/>
          <a:p>
            <a:pPr marL="0" indent="0">
              <a:buNone/>
            </a:pPr>
            <a:r>
              <a:rPr lang="en-GB" sz="1400"/>
              <a:t>In order to optimise for quality and cost, Business Services should have a strong focus on improving operations. This should encompass:</a:t>
            </a:r>
          </a:p>
          <a:p>
            <a:pPr marL="0">
              <a:lnSpc>
                <a:spcPts val="1700"/>
              </a:lnSpc>
              <a:spcAft>
                <a:spcPts val="300"/>
              </a:spcAft>
            </a:pPr>
            <a:r>
              <a:rPr lang="en-GB" sz="1400"/>
              <a:t>Policy and process</a:t>
            </a:r>
          </a:p>
          <a:p>
            <a:pPr marL="0">
              <a:lnSpc>
                <a:spcPts val="1700"/>
              </a:lnSpc>
              <a:spcAft>
                <a:spcPts val="300"/>
              </a:spcAft>
            </a:pPr>
            <a:r>
              <a:rPr lang="en-GB" sz="1400"/>
              <a:t>Organisation structure, roles &amp; responsibilities</a:t>
            </a:r>
          </a:p>
          <a:p>
            <a:pPr marL="0">
              <a:lnSpc>
                <a:spcPts val="1700"/>
              </a:lnSpc>
              <a:spcAft>
                <a:spcPts val="300"/>
              </a:spcAft>
            </a:pPr>
            <a:r>
              <a:rPr lang="en-GB" sz="1400"/>
              <a:t>Technology</a:t>
            </a:r>
          </a:p>
          <a:p>
            <a:pPr marL="0">
              <a:lnSpc>
                <a:spcPts val="1700"/>
              </a:lnSpc>
              <a:spcAft>
                <a:spcPts val="300"/>
              </a:spcAft>
            </a:pPr>
            <a:r>
              <a:rPr lang="en-GB" sz="1400"/>
              <a:t>Data</a:t>
            </a:r>
          </a:p>
          <a:p>
            <a:pPr marL="0" indent="0">
              <a:buNone/>
            </a:pPr>
            <a:endParaRPr lang="en-GB" sz="1400"/>
          </a:p>
          <a:p>
            <a:pPr marL="0" indent="0">
              <a:buNone/>
            </a:pPr>
            <a:r>
              <a:rPr lang="en-GB" sz="1400"/>
              <a:t>Process improvement culture, including the Toyota Production Method and Lean, provide some useful guidelines on how to approach this. There is an optimal order of work:</a:t>
            </a:r>
          </a:p>
          <a:p>
            <a:pPr marL="0" indent="0">
              <a:lnSpc>
                <a:spcPts val="1700"/>
              </a:lnSpc>
              <a:spcAft>
                <a:spcPts val="300"/>
              </a:spcAft>
              <a:buNone/>
            </a:pPr>
            <a:r>
              <a:rPr lang="en-GB" sz="1400"/>
              <a:t>1. Stop doing work if it doesn’t deliver any value</a:t>
            </a:r>
            <a:br>
              <a:rPr lang="en-GB" sz="1400"/>
            </a:br>
            <a:r>
              <a:rPr lang="en-GB" sz="1400"/>
              <a:t>2. Centralise work and gain labour arbitrage and scale efficiency</a:t>
            </a:r>
            <a:br>
              <a:rPr lang="en-GB" sz="1400"/>
            </a:br>
            <a:r>
              <a:rPr lang="en-GB" sz="1400"/>
              <a:t>3. Simplify work to reduce effort, without affecting value</a:t>
            </a:r>
            <a:br>
              <a:rPr lang="en-GB" sz="1400"/>
            </a:br>
            <a:r>
              <a:rPr lang="en-GB" sz="1400"/>
              <a:t>4. Automate work to further reduce effort</a:t>
            </a:r>
            <a:br>
              <a:rPr lang="en-GB" sz="1400"/>
            </a:br>
            <a:r>
              <a:rPr lang="en-GB" sz="1400"/>
              <a:t>5. Improve quality</a:t>
            </a:r>
          </a:p>
        </p:txBody>
      </p:sp>
      <p:sp>
        <p:nvSpPr>
          <p:cNvPr id="2" name="Content Placeholder 1">
            <a:extLst>
              <a:ext uri="{FF2B5EF4-FFF2-40B4-BE49-F238E27FC236}">
                <a16:creationId xmlns:a16="http://schemas.microsoft.com/office/drawing/2014/main" id="{613CEEA1-2AA9-6DEE-28CB-AD7D846CEC9C}"/>
              </a:ext>
            </a:extLst>
          </p:cNvPr>
          <p:cNvSpPr>
            <a:spLocks noGrp="1"/>
          </p:cNvSpPr>
          <p:nvPr>
            <p:ph sz="half" idx="2"/>
          </p:nvPr>
        </p:nvSpPr>
        <p:spPr/>
        <p:txBody>
          <a:bodyPr/>
          <a:lstStyle/>
          <a:p>
            <a:pPr marL="0" indent="0">
              <a:buNone/>
            </a:pPr>
            <a:r>
              <a:rPr lang="en-GB" sz="1400"/>
              <a:t>Automation being positioned at number 4 may seem a little surprising given increasing advancements in this area. The rationale is that:</a:t>
            </a:r>
          </a:p>
          <a:p>
            <a:r>
              <a:rPr lang="en-GB" sz="1400"/>
              <a:t>We shouldn’t automate something that doesn’t deliver value</a:t>
            </a:r>
          </a:p>
          <a:p>
            <a:r>
              <a:rPr lang="en-GB" sz="1400"/>
              <a:t>Automation can be expensive to implement</a:t>
            </a:r>
          </a:p>
          <a:p>
            <a:r>
              <a:rPr lang="en-GB" sz="1400"/>
              <a:t>Automation has an ongoing management overhead.</a:t>
            </a:r>
          </a:p>
          <a:p>
            <a:pPr marL="0" indent="0">
              <a:buNone/>
            </a:pPr>
            <a:endParaRPr lang="en-GB" sz="1400"/>
          </a:p>
          <a:p>
            <a:pPr marL="0" indent="0">
              <a:buNone/>
            </a:pPr>
            <a:r>
              <a:rPr lang="en-GB" sz="1400" b="1"/>
              <a:t>Lean</a:t>
            </a:r>
          </a:p>
          <a:p>
            <a:pPr marL="0" indent="0">
              <a:buNone/>
            </a:pPr>
            <a:r>
              <a:rPr lang="en-GB" sz="1400"/>
              <a:t>Lean is more correctly defined as a culture, than a set of tools. It fits well within Business Services by embedding and rewarding certain behaviours:</a:t>
            </a:r>
          </a:p>
          <a:p>
            <a:r>
              <a:rPr lang="en-GB" sz="1400"/>
              <a:t>Don’t accept defects: always fix the root cause of problems. This avoids building process debt with workarounds</a:t>
            </a:r>
          </a:p>
          <a:p>
            <a:r>
              <a:rPr lang="en-GB" sz="1400"/>
              <a:t>Empower anyone to identify problems. Create a continuous improvement log. Define value, and prioritise accordingly.</a:t>
            </a:r>
          </a:p>
          <a:p>
            <a:pPr marL="0" indent="0">
              <a:buNone/>
            </a:pPr>
            <a:r>
              <a:rPr lang="en-GB" sz="1400"/>
              <a:t>Lean also provides some helpful tools. I will briefly cover two: the 7 wastes, and visual management boards.</a:t>
            </a:r>
          </a:p>
          <a:p>
            <a:pPr marL="0" indent="0">
              <a:buNone/>
            </a:pPr>
            <a:endParaRPr lang="en-GB" sz="1400"/>
          </a:p>
        </p:txBody>
      </p:sp>
      <p:sp>
        <p:nvSpPr>
          <p:cNvPr id="14" name="Title 13">
            <a:extLst>
              <a:ext uri="{FF2B5EF4-FFF2-40B4-BE49-F238E27FC236}">
                <a16:creationId xmlns:a16="http://schemas.microsoft.com/office/drawing/2014/main" id="{1CD8747E-840E-E0BE-288B-059ED69498BB}"/>
              </a:ext>
            </a:extLst>
          </p:cNvPr>
          <p:cNvSpPr>
            <a:spLocks noGrp="1"/>
          </p:cNvSpPr>
          <p:nvPr>
            <p:ph type="title"/>
          </p:nvPr>
        </p:nvSpPr>
        <p:spPr>
          <a:xfrm>
            <a:off x="1360713" y="243067"/>
            <a:ext cx="10161883" cy="636608"/>
          </a:xfrm>
          <a:prstGeom prst="rect">
            <a:avLst/>
          </a:prstGeom>
        </p:spPr>
        <p:txBody>
          <a:bodyPr/>
          <a:lstStyle/>
          <a:p>
            <a:r>
              <a:rPr lang="en-GB"/>
              <a:t>Improving operations</a:t>
            </a:r>
          </a:p>
        </p:txBody>
      </p:sp>
      <p:sp>
        <p:nvSpPr>
          <p:cNvPr id="16" name="Rectangle 15">
            <a:extLst>
              <a:ext uri="{FF2B5EF4-FFF2-40B4-BE49-F238E27FC236}">
                <a16:creationId xmlns:a16="http://schemas.microsoft.com/office/drawing/2014/main" id="{971D5E93-F4CB-3206-3DCE-BCE985A2EAD6}"/>
              </a:ext>
            </a:extLst>
          </p:cNvPr>
          <p:cNvSpPr/>
          <p:nvPr/>
        </p:nvSpPr>
        <p:spPr>
          <a:xfrm>
            <a:off x="370389" y="243068"/>
            <a:ext cx="636608" cy="636608"/>
          </a:xfrm>
          <a:prstGeom prst="rect">
            <a:avLst/>
          </a:prstGeom>
          <a:solidFill>
            <a:srgbClr val="EB0A1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8B61615D-C863-9272-47A1-7578F0A0918D}"/>
              </a:ext>
            </a:extLst>
          </p:cNvPr>
          <p:cNvSpPr txBox="1"/>
          <p:nvPr/>
        </p:nvSpPr>
        <p:spPr>
          <a:xfrm>
            <a:off x="9912170" y="121198"/>
            <a:ext cx="1338059" cy="860748"/>
          </a:xfrm>
          <a:prstGeom prst="rect">
            <a:avLst/>
          </a:prstGeom>
          <a:noFill/>
        </p:spPr>
        <p:txBody>
          <a:bodyPr wrap="none" rtlCol="0">
            <a:spAutoFit/>
          </a:bodyPr>
          <a:lstStyle/>
          <a:p>
            <a:pPr>
              <a:lnSpc>
                <a:spcPts val="1800"/>
              </a:lnSpc>
              <a:spcAft>
                <a:spcPts val="600"/>
              </a:spcAft>
            </a:pPr>
            <a:r>
              <a:rPr lang="en-GB" sz="1400">
                <a:latin typeface="Segoe UI" panose="020B0502040204020203" pitchFamily="34" charset="0"/>
                <a:cs typeface="Segoe UI" panose="020B0502040204020203" pitchFamily="34" charset="0"/>
              </a:rPr>
              <a:t>Paragraph text</a:t>
            </a:r>
          </a:p>
          <a:p>
            <a:pPr marL="228600" indent="-228600">
              <a:lnSpc>
                <a:spcPts val="1700"/>
              </a:lnSpc>
              <a:spcAft>
                <a:spcPts val="300"/>
              </a:spcAft>
              <a:buFont typeface="Arial" panose="020B0604020202020204" pitchFamily="34" charset="0"/>
              <a:buChar char="•"/>
            </a:pPr>
            <a:r>
              <a:rPr lang="en-GB" sz="1400">
                <a:latin typeface="Segoe UI" panose="020B0502040204020203" pitchFamily="34" charset="0"/>
                <a:cs typeface="Segoe UI" panose="020B0502040204020203" pitchFamily="34" charset="0"/>
              </a:rPr>
              <a:t>Bullet text</a:t>
            </a:r>
          </a:p>
          <a:p>
            <a:pPr marL="228600" indent="-228600">
              <a:lnSpc>
                <a:spcPts val="1700"/>
              </a:lnSpc>
              <a:spcAft>
                <a:spcPts val="300"/>
              </a:spcAft>
              <a:buFont typeface="Arial" panose="020B0604020202020204" pitchFamily="34" charset="0"/>
              <a:buChar char="•"/>
            </a:pPr>
            <a:r>
              <a:rPr lang="en-GB" sz="1400">
                <a:latin typeface="Segoe UI" panose="020B0502040204020203" pitchFamily="34" charset="0"/>
                <a:cs typeface="Segoe UI" panose="020B0502040204020203" pitchFamily="34" charset="0"/>
              </a:rPr>
              <a:t>Bullet 2</a:t>
            </a:r>
          </a:p>
        </p:txBody>
      </p:sp>
      <p:sp>
        <p:nvSpPr>
          <p:cNvPr id="4" name="TextBox 3">
            <a:extLst>
              <a:ext uri="{FF2B5EF4-FFF2-40B4-BE49-F238E27FC236}">
                <a16:creationId xmlns:a16="http://schemas.microsoft.com/office/drawing/2014/main" id="{11393A25-E4D2-3A52-B2EB-B85C99CF9E2E}"/>
              </a:ext>
            </a:extLst>
          </p:cNvPr>
          <p:cNvSpPr txBox="1"/>
          <p:nvPr/>
        </p:nvSpPr>
        <p:spPr>
          <a:xfrm>
            <a:off x="8476868" y="121198"/>
            <a:ext cx="1500539" cy="874598"/>
          </a:xfrm>
          <a:prstGeom prst="rect">
            <a:avLst/>
          </a:prstGeom>
          <a:noFill/>
        </p:spPr>
        <p:txBody>
          <a:bodyPr wrap="none" rtlCol="0">
            <a:spAutoFit/>
          </a:bodyPr>
          <a:lstStyle/>
          <a:p>
            <a:pPr>
              <a:lnSpc>
                <a:spcPts val="1800"/>
              </a:lnSpc>
              <a:spcAft>
                <a:spcPts val="600"/>
              </a:spcAft>
            </a:pPr>
            <a:r>
              <a:rPr lang="en-GB" sz="1600">
                <a:latin typeface="Segoe UI" panose="020B0502040204020203" pitchFamily="34" charset="0"/>
                <a:cs typeface="Segoe UI" panose="020B0502040204020203" pitchFamily="34" charset="0"/>
              </a:rPr>
              <a:t>Paragraph text</a:t>
            </a:r>
          </a:p>
          <a:p>
            <a:pPr marL="228600" indent="-228600">
              <a:lnSpc>
                <a:spcPts val="1700"/>
              </a:lnSpc>
              <a:spcAft>
                <a:spcPts val="300"/>
              </a:spcAft>
              <a:buFont typeface="Arial" panose="020B0604020202020204" pitchFamily="34" charset="0"/>
              <a:buChar char="•"/>
            </a:pPr>
            <a:r>
              <a:rPr lang="en-GB" sz="1600">
                <a:latin typeface="Segoe UI" panose="020B0502040204020203" pitchFamily="34" charset="0"/>
                <a:cs typeface="Segoe UI" panose="020B0502040204020203" pitchFamily="34" charset="0"/>
              </a:rPr>
              <a:t>Bullet text</a:t>
            </a:r>
          </a:p>
          <a:p>
            <a:pPr marL="228600" indent="-228600">
              <a:lnSpc>
                <a:spcPts val="1700"/>
              </a:lnSpc>
              <a:spcAft>
                <a:spcPts val="300"/>
              </a:spcAft>
              <a:buFont typeface="Arial" panose="020B0604020202020204" pitchFamily="34" charset="0"/>
              <a:buChar char="•"/>
            </a:pPr>
            <a:r>
              <a:rPr lang="en-GB" sz="1600">
                <a:latin typeface="Segoe UI" panose="020B0502040204020203" pitchFamily="34" charset="0"/>
                <a:cs typeface="Segoe UI" panose="020B0502040204020203" pitchFamily="34" charset="0"/>
              </a:rPr>
              <a:t>Bullet 2</a:t>
            </a:r>
          </a:p>
        </p:txBody>
      </p:sp>
      <p:sp>
        <p:nvSpPr>
          <p:cNvPr id="6" name="Rounded Rectangle 5">
            <a:extLst>
              <a:ext uri="{FF2B5EF4-FFF2-40B4-BE49-F238E27FC236}">
                <a16:creationId xmlns:a16="http://schemas.microsoft.com/office/drawing/2014/main" id="{7B98C2AF-1695-8471-1CEF-843A1BF1D6E9}"/>
              </a:ext>
            </a:extLst>
          </p:cNvPr>
          <p:cNvSpPr/>
          <p:nvPr/>
        </p:nvSpPr>
        <p:spPr>
          <a:xfrm>
            <a:off x="11302698" y="290363"/>
            <a:ext cx="773874" cy="520861"/>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t>Aligned</a:t>
            </a:r>
          </a:p>
        </p:txBody>
      </p:sp>
    </p:spTree>
    <p:extLst>
      <p:ext uri="{BB962C8B-B14F-4D97-AF65-F5344CB8AC3E}">
        <p14:creationId xmlns:p14="http://schemas.microsoft.com/office/powerpoint/2010/main" val="21124836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23CE99-503D-3243-53DE-7F6AC6B486D8}"/>
            </a:ext>
          </a:extLst>
        </p:cNvPr>
        <p:cNvGrpSpPr/>
        <p:nvPr/>
      </p:nvGrpSpPr>
      <p:grpSpPr>
        <a:xfrm>
          <a:off x="0" y="0"/>
          <a:ext cx="0" cy="0"/>
          <a:chOff x="0" y="0"/>
          <a:chExt cx="0" cy="0"/>
        </a:xfrm>
      </p:grpSpPr>
      <p:sp>
        <p:nvSpPr>
          <p:cNvPr id="15" name="Content Placeholder 14">
            <a:extLst>
              <a:ext uri="{FF2B5EF4-FFF2-40B4-BE49-F238E27FC236}">
                <a16:creationId xmlns:a16="http://schemas.microsoft.com/office/drawing/2014/main" id="{0C8CDE0F-6325-E250-D322-D0E7F2D3B743}"/>
              </a:ext>
            </a:extLst>
          </p:cNvPr>
          <p:cNvSpPr>
            <a:spLocks noGrp="1"/>
          </p:cNvSpPr>
          <p:nvPr>
            <p:ph sz="half" idx="1"/>
          </p:nvPr>
        </p:nvSpPr>
        <p:spPr/>
        <p:txBody>
          <a:bodyPr>
            <a:normAutofit/>
          </a:bodyPr>
          <a:lstStyle/>
          <a:p>
            <a:pPr marL="0" indent="0">
              <a:buNone/>
            </a:pPr>
            <a:r>
              <a:rPr lang="en-GB" sz="1400" b="1"/>
              <a:t>The seven wastes</a:t>
            </a:r>
          </a:p>
          <a:p>
            <a:pPr marL="0" indent="0">
              <a:buNone/>
            </a:pPr>
            <a:r>
              <a:rPr lang="en-GB" sz="1400"/>
              <a:t>Toyota identified 7 typical wastes in manufacturing. Various organisations have applied this thinking to service processes.</a:t>
            </a:r>
          </a:p>
          <a:p>
            <a:pPr marL="0" indent="0">
              <a:buNone/>
            </a:pPr>
            <a:r>
              <a:rPr lang="en-GB" sz="1400"/>
              <a:t>This provides a structure or checklist to work through when studying a process.</a:t>
            </a:r>
          </a:p>
          <a:p>
            <a:pPr marL="0" indent="0">
              <a:buNone/>
            </a:pPr>
            <a:r>
              <a:rPr lang="en-US" sz="1400"/>
              <a:t>Waste is any activity that consumes resources, but creates no value for the end customer.</a:t>
            </a:r>
          </a:p>
          <a:p>
            <a:pPr marL="0" indent="0">
              <a:buNone/>
            </a:pPr>
            <a:r>
              <a:rPr lang="en-US" sz="1400"/>
              <a:t>A good example in Business Services is business review reporting packs. In some organisations these can grow to +100 pages. Lean reviews of these have found that up to 80% of the data is not used for decision making.</a:t>
            </a:r>
            <a:endParaRPr lang="en-GB" sz="1400"/>
          </a:p>
        </p:txBody>
      </p:sp>
      <p:sp>
        <p:nvSpPr>
          <p:cNvPr id="14" name="Title 13">
            <a:extLst>
              <a:ext uri="{FF2B5EF4-FFF2-40B4-BE49-F238E27FC236}">
                <a16:creationId xmlns:a16="http://schemas.microsoft.com/office/drawing/2014/main" id="{81D6A42D-D389-1981-09F0-E2CD2E1DD6A7}"/>
              </a:ext>
            </a:extLst>
          </p:cNvPr>
          <p:cNvSpPr>
            <a:spLocks noGrp="1"/>
          </p:cNvSpPr>
          <p:nvPr>
            <p:ph type="title"/>
          </p:nvPr>
        </p:nvSpPr>
        <p:spPr>
          <a:xfrm>
            <a:off x="1360713" y="243067"/>
            <a:ext cx="10161883" cy="636608"/>
          </a:xfrm>
          <a:prstGeom prst="rect">
            <a:avLst/>
          </a:prstGeom>
        </p:spPr>
        <p:txBody>
          <a:bodyPr>
            <a:normAutofit fontScale="90000"/>
          </a:bodyPr>
          <a:lstStyle/>
          <a:p>
            <a:r>
              <a:rPr lang="en-GB"/>
              <a:t>Improving operations</a:t>
            </a:r>
            <a:br>
              <a:rPr lang="en-GB"/>
            </a:br>
            <a:r>
              <a:rPr lang="en-GB" sz="2000"/>
              <a:t>Lean – 7 wastes</a:t>
            </a:r>
          </a:p>
        </p:txBody>
      </p:sp>
      <p:sp>
        <p:nvSpPr>
          <p:cNvPr id="16" name="Rectangle 15">
            <a:extLst>
              <a:ext uri="{FF2B5EF4-FFF2-40B4-BE49-F238E27FC236}">
                <a16:creationId xmlns:a16="http://schemas.microsoft.com/office/drawing/2014/main" id="{83361D52-D2ED-1A92-64D1-35882A0B83A2}"/>
              </a:ext>
            </a:extLst>
          </p:cNvPr>
          <p:cNvSpPr/>
          <p:nvPr/>
        </p:nvSpPr>
        <p:spPr>
          <a:xfrm>
            <a:off x="370389" y="243068"/>
            <a:ext cx="636608" cy="636608"/>
          </a:xfrm>
          <a:prstGeom prst="rect">
            <a:avLst/>
          </a:prstGeom>
          <a:solidFill>
            <a:srgbClr val="EB0A1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65B730B7-4C9A-712E-DDD8-364D3C74E014}"/>
              </a:ext>
            </a:extLst>
          </p:cNvPr>
          <p:cNvSpPr txBox="1"/>
          <p:nvPr/>
        </p:nvSpPr>
        <p:spPr>
          <a:xfrm>
            <a:off x="9912170" y="121198"/>
            <a:ext cx="1338059" cy="860748"/>
          </a:xfrm>
          <a:prstGeom prst="rect">
            <a:avLst/>
          </a:prstGeom>
          <a:noFill/>
        </p:spPr>
        <p:txBody>
          <a:bodyPr wrap="none" rtlCol="0">
            <a:spAutoFit/>
          </a:bodyPr>
          <a:lstStyle/>
          <a:p>
            <a:pPr>
              <a:lnSpc>
                <a:spcPts val="1800"/>
              </a:lnSpc>
              <a:spcAft>
                <a:spcPts val="600"/>
              </a:spcAft>
            </a:pPr>
            <a:r>
              <a:rPr lang="en-GB" sz="1400">
                <a:latin typeface="Segoe UI" panose="020B0502040204020203" pitchFamily="34" charset="0"/>
                <a:cs typeface="Segoe UI" panose="020B0502040204020203" pitchFamily="34" charset="0"/>
              </a:rPr>
              <a:t>Paragraph text</a:t>
            </a:r>
          </a:p>
          <a:p>
            <a:pPr marL="228600" indent="-228600">
              <a:lnSpc>
                <a:spcPts val="1700"/>
              </a:lnSpc>
              <a:spcAft>
                <a:spcPts val="300"/>
              </a:spcAft>
              <a:buFont typeface="Arial" panose="020B0604020202020204" pitchFamily="34" charset="0"/>
              <a:buChar char="•"/>
            </a:pPr>
            <a:r>
              <a:rPr lang="en-GB" sz="1400">
                <a:latin typeface="Segoe UI" panose="020B0502040204020203" pitchFamily="34" charset="0"/>
                <a:cs typeface="Segoe UI" panose="020B0502040204020203" pitchFamily="34" charset="0"/>
              </a:rPr>
              <a:t>Bullet text</a:t>
            </a:r>
          </a:p>
          <a:p>
            <a:pPr marL="228600" indent="-228600">
              <a:lnSpc>
                <a:spcPts val="1700"/>
              </a:lnSpc>
              <a:spcAft>
                <a:spcPts val="300"/>
              </a:spcAft>
              <a:buFont typeface="Arial" panose="020B0604020202020204" pitchFamily="34" charset="0"/>
              <a:buChar char="•"/>
            </a:pPr>
            <a:r>
              <a:rPr lang="en-GB" sz="1400">
                <a:latin typeface="Segoe UI" panose="020B0502040204020203" pitchFamily="34" charset="0"/>
                <a:cs typeface="Segoe UI" panose="020B0502040204020203" pitchFamily="34" charset="0"/>
              </a:rPr>
              <a:t>Bullet 2</a:t>
            </a:r>
          </a:p>
        </p:txBody>
      </p:sp>
      <p:sp>
        <p:nvSpPr>
          <p:cNvPr id="8" name="TextBox 7">
            <a:extLst>
              <a:ext uri="{FF2B5EF4-FFF2-40B4-BE49-F238E27FC236}">
                <a16:creationId xmlns:a16="http://schemas.microsoft.com/office/drawing/2014/main" id="{785F377E-C5C5-47C1-122B-8F3F77A982E2}"/>
              </a:ext>
            </a:extLst>
          </p:cNvPr>
          <p:cNvSpPr txBox="1"/>
          <p:nvPr/>
        </p:nvSpPr>
        <p:spPr>
          <a:xfrm>
            <a:off x="8476868" y="121198"/>
            <a:ext cx="1500539" cy="874598"/>
          </a:xfrm>
          <a:prstGeom prst="rect">
            <a:avLst/>
          </a:prstGeom>
          <a:noFill/>
        </p:spPr>
        <p:txBody>
          <a:bodyPr wrap="none" rtlCol="0">
            <a:spAutoFit/>
          </a:bodyPr>
          <a:lstStyle/>
          <a:p>
            <a:pPr>
              <a:lnSpc>
                <a:spcPts val="1800"/>
              </a:lnSpc>
              <a:spcAft>
                <a:spcPts val="600"/>
              </a:spcAft>
            </a:pPr>
            <a:r>
              <a:rPr lang="en-GB" sz="1600">
                <a:latin typeface="Segoe UI" panose="020B0502040204020203" pitchFamily="34" charset="0"/>
                <a:cs typeface="Segoe UI" panose="020B0502040204020203" pitchFamily="34" charset="0"/>
              </a:rPr>
              <a:t>Paragraph text</a:t>
            </a:r>
          </a:p>
          <a:p>
            <a:pPr marL="228600" indent="-228600">
              <a:lnSpc>
                <a:spcPts val="1700"/>
              </a:lnSpc>
              <a:spcAft>
                <a:spcPts val="300"/>
              </a:spcAft>
              <a:buFont typeface="Arial" panose="020B0604020202020204" pitchFamily="34" charset="0"/>
              <a:buChar char="•"/>
            </a:pPr>
            <a:r>
              <a:rPr lang="en-GB" sz="1600">
                <a:latin typeface="Segoe UI" panose="020B0502040204020203" pitchFamily="34" charset="0"/>
                <a:cs typeface="Segoe UI" panose="020B0502040204020203" pitchFamily="34" charset="0"/>
              </a:rPr>
              <a:t>Bullet text</a:t>
            </a:r>
          </a:p>
          <a:p>
            <a:pPr marL="228600" indent="-228600">
              <a:lnSpc>
                <a:spcPts val="1700"/>
              </a:lnSpc>
              <a:spcAft>
                <a:spcPts val="300"/>
              </a:spcAft>
              <a:buFont typeface="Arial" panose="020B0604020202020204" pitchFamily="34" charset="0"/>
              <a:buChar char="•"/>
            </a:pPr>
            <a:r>
              <a:rPr lang="en-GB" sz="1600">
                <a:latin typeface="Segoe UI" panose="020B0502040204020203" pitchFamily="34" charset="0"/>
                <a:cs typeface="Segoe UI" panose="020B0502040204020203" pitchFamily="34" charset="0"/>
              </a:rPr>
              <a:t>Bullet 2</a:t>
            </a:r>
          </a:p>
        </p:txBody>
      </p:sp>
      <p:sp>
        <p:nvSpPr>
          <p:cNvPr id="9" name="Rounded Rectangle 8">
            <a:extLst>
              <a:ext uri="{FF2B5EF4-FFF2-40B4-BE49-F238E27FC236}">
                <a16:creationId xmlns:a16="http://schemas.microsoft.com/office/drawing/2014/main" id="{ECA04EFA-3CA8-5BD7-8D67-82F16DDF86B2}"/>
              </a:ext>
            </a:extLst>
          </p:cNvPr>
          <p:cNvSpPr/>
          <p:nvPr/>
        </p:nvSpPr>
        <p:spPr>
          <a:xfrm>
            <a:off x="11302698" y="290363"/>
            <a:ext cx="773874" cy="520861"/>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t>Aligned</a:t>
            </a:r>
          </a:p>
        </p:txBody>
      </p:sp>
    </p:spTree>
    <p:extLst>
      <p:ext uri="{BB962C8B-B14F-4D97-AF65-F5344CB8AC3E}">
        <p14:creationId xmlns:p14="http://schemas.microsoft.com/office/powerpoint/2010/main" val="756672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2910ED-7642-C5C4-21B3-B0C5F28BBD53}"/>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90A555EE-EEB1-1397-48A7-479D12D75F87}"/>
              </a:ext>
            </a:extLst>
          </p:cNvPr>
          <p:cNvSpPr/>
          <p:nvPr/>
        </p:nvSpPr>
        <p:spPr>
          <a:xfrm>
            <a:off x="370389" y="243068"/>
            <a:ext cx="636608" cy="636608"/>
          </a:xfrm>
          <a:prstGeom prst="rect">
            <a:avLst/>
          </a:prstGeom>
          <a:solidFill>
            <a:srgbClr val="EB0A1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Rounded Corners 4">
            <a:extLst>
              <a:ext uri="{FF2B5EF4-FFF2-40B4-BE49-F238E27FC236}">
                <a16:creationId xmlns:a16="http://schemas.microsoft.com/office/drawing/2014/main" id="{42543962-50A0-612C-7162-B65C95384243}"/>
              </a:ext>
            </a:extLst>
          </p:cNvPr>
          <p:cNvSpPr/>
          <p:nvPr/>
        </p:nvSpPr>
        <p:spPr>
          <a:xfrm>
            <a:off x="442985" y="2291287"/>
            <a:ext cx="1305992" cy="622649"/>
          </a:xfrm>
          <a:prstGeom prst="roundRect">
            <a:avLst/>
          </a:prstGeom>
          <a:solidFill>
            <a:srgbClr val="585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a:t>Overprocessing</a:t>
            </a:r>
          </a:p>
        </p:txBody>
      </p:sp>
      <p:sp>
        <p:nvSpPr>
          <p:cNvPr id="9" name="Rectangle: Rounded Corners 4">
            <a:extLst>
              <a:ext uri="{FF2B5EF4-FFF2-40B4-BE49-F238E27FC236}">
                <a16:creationId xmlns:a16="http://schemas.microsoft.com/office/drawing/2014/main" id="{F73A1E87-D53F-05D6-7A25-52C7EE5C4A0F}"/>
              </a:ext>
            </a:extLst>
          </p:cNvPr>
          <p:cNvSpPr/>
          <p:nvPr/>
        </p:nvSpPr>
        <p:spPr>
          <a:xfrm>
            <a:off x="442985" y="3044146"/>
            <a:ext cx="1305992" cy="622649"/>
          </a:xfrm>
          <a:prstGeom prst="roundRect">
            <a:avLst/>
          </a:prstGeom>
          <a:solidFill>
            <a:srgbClr val="585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a:t>Inventory</a:t>
            </a:r>
          </a:p>
        </p:txBody>
      </p:sp>
      <p:sp>
        <p:nvSpPr>
          <p:cNvPr id="10" name="Rectangle: Rounded Corners 4">
            <a:extLst>
              <a:ext uri="{FF2B5EF4-FFF2-40B4-BE49-F238E27FC236}">
                <a16:creationId xmlns:a16="http://schemas.microsoft.com/office/drawing/2014/main" id="{A35AC69D-1B02-BB00-E028-977B33605B66}"/>
              </a:ext>
            </a:extLst>
          </p:cNvPr>
          <p:cNvSpPr/>
          <p:nvPr/>
        </p:nvSpPr>
        <p:spPr>
          <a:xfrm>
            <a:off x="442985" y="3757129"/>
            <a:ext cx="1305992" cy="622649"/>
          </a:xfrm>
          <a:prstGeom prst="roundRect">
            <a:avLst/>
          </a:prstGeom>
          <a:solidFill>
            <a:srgbClr val="585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a:t>Waiting</a:t>
            </a:r>
          </a:p>
        </p:txBody>
      </p:sp>
      <p:sp>
        <p:nvSpPr>
          <p:cNvPr id="11" name="Rectangle: Rounded Corners 4">
            <a:extLst>
              <a:ext uri="{FF2B5EF4-FFF2-40B4-BE49-F238E27FC236}">
                <a16:creationId xmlns:a16="http://schemas.microsoft.com/office/drawing/2014/main" id="{A2280891-2D1F-1101-1498-B4BC8976445A}"/>
              </a:ext>
            </a:extLst>
          </p:cNvPr>
          <p:cNvSpPr/>
          <p:nvPr/>
        </p:nvSpPr>
        <p:spPr>
          <a:xfrm>
            <a:off x="442985" y="4470111"/>
            <a:ext cx="1305992" cy="622649"/>
          </a:xfrm>
          <a:prstGeom prst="roundRect">
            <a:avLst/>
          </a:prstGeom>
          <a:solidFill>
            <a:srgbClr val="585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a:t>Defects</a:t>
            </a:r>
          </a:p>
        </p:txBody>
      </p:sp>
      <p:sp>
        <p:nvSpPr>
          <p:cNvPr id="12" name="Rectangle: Rounded Corners 4">
            <a:extLst>
              <a:ext uri="{FF2B5EF4-FFF2-40B4-BE49-F238E27FC236}">
                <a16:creationId xmlns:a16="http://schemas.microsoft.com/office/drawing/2014/main" id="{17CBD400-4EEE-E873-CC79-22B8C165FE01}"/>
              </a:ext>
            </a:extLst>
          </p:cNvPr>
          <p:cNvSpPr/>
          <p:nvPr/>
        </p:nvSpPr>
        <p:spPr>
          <a:xfrm>
            <a:off x="442985" y="1538428"/>
            <a:ext cx="1305992" cy="622649"/>
          </a:xfrm>
          <a:prstGeom prst="roundRect">
            <a:avLst/>
          </a:prstGeom>
          <a:solidFill>
            <a:srgbClr val="585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a:t>Overproduction</a:t>
            </a:r>
          </a:p>
        </p:txBody>
      </p:sp>
      <p:sp>
        <p:nvSpPr>
          <p:cNvPr id="13" name="Rectangle: Rounded Corners 4">
            <a:extLst>
              <a:ext uri="{FF2B5EF4-FFF2-40B4-BE49-F238E27FC236}">
                <a16:creationId xmlns:a16="http://schemas.microsoft.com/office/drawing/2014/main" id="{5465485B-0B80-F290-FC8A-3E97F5D7BFEF}"/>
              </a:ext>
            </a:extLst>
          </p:cNvPr>
          <p:cNvSpPr/>
          <p:nvPr/>
        </p:nvSpPr>
        <p:spPr>
          <a:xfrm>
            <a:off x="442985" y="5183093"/>
            <a:ext cx="1305992" cy="622649"/>
          </a:xfrm>
          <a:prstGeom prst="roundRect">
            <a:avLst/>
          </a:prstGeom>
          <a:solidFill>
            <a:srgbClr val="585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a:t>Motion</a:t>
            </a:r>
          </a:p>
        </p:txBody>
      </p:sp>
      <p:sp>
        <p:nvSpPr>
          <p:cNvPr id="17" name="Rectangle: Rounded Corners 4">
            <a:extLst>
              <a:ext uri="{FF2B5EF4-FFF2-40B4-BE49-F238E27FC236}">
                <a16:creationId xmlns:a16="http://schemas.microsoft.com/office/drawing/2014/main" id="{939D3C9A-70AC-D8F5-0A61-BA770DCB2284}"/>
              </a:ext>
            </a:extLst>
          </p:cNvPr>
          <p:cNvSpPr/>
          <p:nvPr/>
        </p:nvSpPr>
        <p:spPr>
          <a:xfrm>
            <a:off x="442985" y="5893370"/>
            <a:ext cx="1305992" cy="622649"/>
          </a:xfrm>
          <a:prstGeom prst="roundRect">
            <a:avLst/>
          </a:prstGeom>
          <a:solidFill>
            <a:srgbClr val="585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a:t>Transportation</a:t>
            </a:r>
          </a:p>
        </p:txBody>
      </p:sp>
      <p:sp>
        <p:nvSpPr>
          <p:cNvPr id="19" name="Rectangle: Rounded Corners 11">
            <a:extLst>
              <a:ext uri="{FF2B5EF4-FFF2-40B4-BE49-F238E27FC236}">
                <a16:creationId xmlns:a16="http://schemas.microsoft.com/office/drawing/2014/main" id="{CC581CA9-05A3-CEF3-6F16-9B273AAD4EA5}"/>
              </a:ext>
            </a:extLst>
          </p:cNvPr>
          <p:cNvSpPr/>
          <p:nvPr/>
        </p:nvSpPr>
        <p:spPr>
          <a:xfrm>
            <a:off x="442985" y="1221323"/>
            <a:ext cx="1305992" cy="252000"/>
          </a:xfrm>
          <a:prstGeom prst="round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a:solidFill>
                  <a:schemeClr val="tx1"/>
                </a:solidFill>
              </a:rPr>
              <a:t>Waste</a:t>
            </a:r>
          </a:p>
        </p:txBody>
      </p:sp>
      <p:sp>
        <p:nvSpPr>
          <p:cNvPr id="38" name="Rectangle: Rounded Corners 4">
            <a:extLst>
              <a:ext uri="{FF2B5EF4-FFF2-40B4-BE49-F238E27FC236}">
                <a16:creationId xmlns:a16="http://schemas.microsoft.com/office/drawing/2014/main" id="{2108EC3A-FE0D-2BA2-BB37-717E7D1D6A73}"/>
              </a:ext>
            </a:extLst>
          </p:cNvPr>
          <p:cNvSpPr/>
          <p:nvPr/>
        </p:nvSpPr>
        <p:spPr>
          <a:xfrm>
            <a:off x="4810424" y="2285711"/>
            <a:ext cx="2261764" cy="622649"/>
          </a:xfrm>
          <a:prstGeom prst="roundRect">
            <a:avLst>
              <a:gd name="adj" fmla="val 0"/>
            </a:avLst>
          </a:prstGeom>
          <a:noFill/>
          <a:ln>
            <a:solidFill>
              <a:srgbClr val="212D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2075" indent="-80963">
              <a:buFont typeface="Arial" panose="020B0604020202020204" pitchFamily="34" charset="0"/>
              <a:buChar char="•"/>
            </a:pPr>
            <a:r>
              <a:rPr lang="en-GB" sz="1000">
                <a:solidFill>
                  <a:srgbClr val="606060"/>
                </a:solidFill>
                <a:latin typeface="Montserrat" panose="020F0502020204030204" pitchFamily="34" charset="0"/>
              </a:rPr>
              <a:t>Too many reviews</a:t>
            </a:r>
          </a:p>
          <a:p>
            <a:pPr marL="92075" indent="-80963">
              <a:buFont typeface="Arial" panose="020B0604020202020204" pitchFamily="34" charset="0"/>
              <a:buChar char="•"/>
            </a:pPr>
            <a:r>
              <a:rPr lang="en-GB" sz="1000">
                <a:solidFill>
                  <a:srgbClr val="606060"/>
                </a:solidFill>
                <a:latin typeface="Montserrat" panose="020F0502020204030204" pitchFamily="34" charset="0"/>
              </a:rPr>
              <a:t>Too many approvals</a:t>
            </a:r>
          </a:p>
          <a:p>
            <a:pPr marL="92075" indent="-80963">
              <a:buFont typeface="Arial" panose="020B0604020202020204" pitchFamily="34" charset="0"/>
              <a:buChar char="•"/>
            </a:pPr>
            <a:r>
              <a:rPr lang="en-GB" sz="1000">
                <a:solidFill>
                  <a:srgbClr val="606060"/>
                </a:solidFill>
                <a:latin typeface="Montserrat" panose="020F0502020204030204" pitchFamily="34" charset="0"/>
              </a:rPr>
              <a:t>Processing invoices faster than needed</a:t>
            </a:r>
          </a:p>
        </p:txBody>
      </p:sp>
      <p:sp>
        <p:nvSpPr>
          <p:cNvPr id="39" name="Rectangle: Rounded Corners 4">
            <a:extLst>
              <a:ext uri="{FF2B5EF4-FFF2-40B4-BE49-F238E27FC236}">
                <a16:creationId xmlns:a16="http://schemas.microsoft.com/office/drawing/2014/main" id="{3F319454-9CCE-4FBB-8A12-E7CFB7112357}"/>
              </a:ext>
            </a:extLst>
          </p:cNvPr>
          <p:cNvSpPr/>
          <p:nvPr/>
        </p:nvSpPr>
        <p:spPr>
          <a:xfrm>
            <a:off x="4810424" y="3038570"/>
            <a:ext cx="2261764" cy="622649"/>
          </a:xfrm>
          <a:prstGeom prst="roundRect">
            <a:avLst>
              <a:gd name="adj" fmla="val 0"/>
            </a:avLst>
          </a:prstGeom>
          <a:noFill/>
          <a:ln>
            <a:solidFill>
              <a:srgbClr val="212D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2075" indent="-80963">
              <a:buFont typeface="Arial" panose="020B0604020202020204" pitchFamily="34" charset="0"/>
              <a:buChar char="•"/>
            </a:pPr>
            <a:r>
              <a:rPr lang="en-GB" sz="1000">
                <a:solidFill>
                  <a:srgbClr val="606060"/>
                </a:solidFill>
                <a:latin typeface="Montserrat" panose="020F0502020204030204" pitchFamily="34" charset="0"/>
              </a:rPr>
              <a:t>Too many accounts</a:t>
            </a:r>
          </a:p>
          <a:p>
            <a:pPr marL="92075" indent="-80963">
              <a:buFont typeface="Arial" panose="020B0604020202020204" pitchFamily="34" charset="0"/>
              <a:buChar char="•"/>
            </a:pPr>
            <a:r>
              <a:rPr lang="en-GB" sz="1000">
                <a:solidFill>
                  <a:srgbClr val="606060"/>
                </a:solidFill>
                <a:latin typeface="Montserrat" panose="020F0502020204030204" pitchFamily="34" charset="0"/>
              </a:rPr>
              <a:t>Too many cost centres</a:t>
            </a:r>
          </a:p>
          <a:p>
            <a:pPr marL="92075" indent="-80963">
              <a:buFont typeface="Arial" panose="020B0604020202020204" pitchFamily="34" charset="0"/>
              <a:buChar char="•"/>
            </a:pPr>
            <a:r>
              <a:rPr lang="en-GB" sz="1000">
                <a:solidFill>
                  <a:srgbClr val="606060"/>
                </a:solidFill>
                <a:latin typeface="Montserrat" panose="020F0502020204030204" pitchFamily="34" charset="0"/>
              </a:rPr>
              <a:t>More postings that needed</a:t>
            </a:r>
          </a:p>
          <a:p>
            <a:pPr marL="92075" indent="-80963">
              <a:buFont typeface="Arial" panose="020B0604020202020204" pitchFamily="34" charset="0"/>
              <a:buChar char="•"/>
            </a:pPr>
            <a:r>
              <a:rPr lang="en-GB" sz="1000">
                <a:solidFill>
                  <a:srgbClr val="606060"/>
                </a:solidFill>
                <a:latin typeface="Montserrat" panose="020F0502020204030204" pitchFamily="34" charset="0"/>
              </a:rPr>
              <a:t>Too much manipulation</a:t>
            </a:r>
          </a:p>
        </p:txBody>
      </p:sp>
      <p:sp>
        <p:nvSpPr>
          <p:cNvPr id="40" name="Rectangle: Rounded Corners 4">
            <a:extLst>
              <a:ext uri="{FF2B5EF4-FFF2-40B4-BE49-F238E27FC236}">
                <a16:creationId xmlns:a16="http://schemas.microsoft.com/office/drawing/2014/main" id="{758C2196-440B-820A-D160-3EF72DC593E6}"/>
              </a:ext>
            </a:extLst>
          </p:cNvPr>
          <p:cNvSpPr/>
          <p:nvPr/>
        </p:nvSpPr>
        <p:spPr>
          <a:xfrm>
            <a:off x="4810424" y="3751553"/>
            <a:ext cx="2261764" cy="622649"/>
          </a:xfrm>
          <a:prstGeom prst="roundRect">
            <a:avLst>
              <a:gd name="adj" fmla="val 0"/>
            </a:avLst>
          </a:prstGeom>
          <a:noFill/>
          <a:ln>
            <a:solidFill>
              <a:srgbClr val="212D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2075" indent="-80963">
              <a:buFont typeface="Arial" panose="020B0604020202020204" pitchFamily="34" charset="0"/>
              <a:buChar char="•"/>
            </a:pPr>
            <a:r>
              <a:rPr lang="en-GB" sz="1000">
                <a:solidFill>
                  <a:srgbClr val="606060"/>
                </a:solidFill>
                <a:latin typeface="Montserrat" panose="020F0502020204030204" pitchFamily="34" charset="0"/>
              </a:rPr>
              <a:t>Invoice approvals</a:t>
            </a:r>
          </a:p>
          <a:p>
            <a:pPr marL="92075" indent="-80963">
              <a:buFont typeface="Arial" panose="020B0604020202020204" pitchFamily="34" charset="0"/>
              <a:buChar char="•"/>
            </a:pPr>
            <a:r>
              <a:rPr lang="en-GB" sz="1000">
                <a:solidFill>
                  <a:srgbClr val="606060"/>
                </a:solidFill>
                <a:latin typeface="Montserrat" panose="020F0502020204030204" pitchFamily="34" charset="0"/>
              </a:rPr>
              <a:t>Draft accounts waiting on approval</a:t>
            </a:r>
          </a:p>
        </p:txBody>
      </p:sp>
      <p:sp>
        <p:nvSpPr>
          <p:cNvPr id="41" name="Rectangle: Rounded Corners 4">
            <a:extLst>
              <a:ext uri="{FF2B5EF4-FFF2-40B4-BE49-F238E27FC236}">
                <a16:creationId xmlns:a16="http://schemas.microsoft.com/office/drawing/2014/main" id="{C3F26A21-C14F-7982-54AF-0D323B45A000}"/>
              </a:ext>
            </a:extLst>
          </p:cNvPr>
          <p:cNvSpPr/>
          <p:nvPr/>
        </p:nvSpPr>
        <p:spPr>
          <a:xfrm>
            <a:off x="4810424" y="4464535"/>
            <a:ext cx="2261764" cy="622649"/>
          </a:xfrm>
          <a:prstGeom prst="roundRect">
            <a:avLst>
              <a:gd name="adj" fmla="val 0"/>
            </a:avLst>
          </a:prstGeom>
          <a:noFill/>
          <a:ln>
            <a:solidFill>
              <a:srgbClr val="212D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2075" indent="-80963">
              <a:buFont typeface="Arial" panose="020B0604020202020204" pitchFamily="34" charset="0"/>
              <a:buChar char="•"/>
            </a:pPr>
            <a:r>
              <a:rPr lang="en-GB" sz="1000">
                <a:solidFill>
                  <a:srgbClr val="606060"/>
                </a:solidFill>
                <a:latin typeface="Montserrat" panose="020F0502020204030204" pitchFamily="34" charset="0"/>
              </a:rPr>
              <a:t>Duplicate master data</a:t>
            </a:r>
          </a:p>
          <a:p>
            <a:pPr marL="92075" indent="-80963">
              <a:buFont typeface="Arial" panose="020B0604020202020204" pitchFamily="34" charset="0"/>
              <a:buChar char="•"/>
            </a:pPr>
            <a:r>
              <a:rPr lang="en-GB" sz="1000">
                <a:solidFill>
                  <a:srgbClr val="606060"/>
                </a:solidFill>
                <a:latin typeface="Montserrat" panose="020F0502020204030204" pitchFamily="34" charset="0"/>
              </a:rPr>
              <a:t>- Incorrect postings</a:t>
            </a:r>
          </a:p>
        </p:txBody>
      </p:sp>
      <p:sp>
        <p:nvSpPr>
          <p:cNvPr id="42" name="Rectangle: Rounded Corners 4">
            <a:extLst>
              <a:ext uri="{FF2B5EF4-FFF2-40B4-BE49-F238E27FC236}">
                <a16:creationId xmlns:a16="http://schemas.microsoft.com/office/drawing/2014/main" id="{BBDF687F-B2EC-AEFF-8665-772757CF499E}"/>
              </a:ext>
            </a:extLst>
          </p:cNvPr>
          <p:cNvSpPr/>
          <p:nvPr/>
        </p:nvSpPr>
        <p:spPr>
          <a:xfrm>
            <a:off x="4810424" y="1532852"/>
            <a:ext cx="2261764" cy="622649"/>
          </a:xfrm>
          <a:prstGeom prst="roundRect">
            <a:avLst>
              <a:gd name="adj" fmla="val 0"/>
            </a:avLst>
          </a:prstGeom>
          <a:noFill/>
          <a:ln>
            <a:solidFill>
              <a:srgbClr val="212D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2075" indent="-80963">
              <a:buFont typeface="Arial" panose="020B0604020202020204" pitchFamily="34" charset="0"/>
              <a:buChar char="•"/>
            </a:pPr>
            <a:r>
              <a:rPr lang="en-GB" sz="1000">
                <a:solidFill>
                  <a:srgbClr val="606060"/>
                </a:solidFill>
                <a:latin typeface="Montserrat" panose="020F0502020204030204" pitchFamily="34" charset="0"/>
              </a:rPr>
              <a:t>Reports with unused inforamtion</a:t>
            </a:r>
          </a:p>
        </p:txBody>
      </p:sp>
      <p:sp>
        <p:nvSpPr>
          <p:cNvPr id="43" name="Rectangle: Rounded Corners 4">
            <a:extLst>
              <a:ext uri="{FF2B5EF4-FFF2-40B4-BE49-F238E27FC236}">
                <a16:creationId xmlns:a16="http://schemas.microsoft.com/office/drawing/2014/main" id="{2DC6A47D-7EDD-6242-5526-5F9579264D1C}"/>
              </a:ext>
            </a:extLst>
          </p:cNvPr>
          <p:cNvSpPr/>
          <p:nvPr/>
        </p:nvSpPr>
        <p:spPr>
          <a:xfrm>
            <a:off x="4810424" y="5177517"/>
            <a:ext cx="2261764" cy="622649"/>
          </a:xfrm>
          <a:prstGeom prst="roundRect">
            <a:avLst>
              <a:gd name="adj" fmla="val 0"/>
            </a:avLst>
          </a:prstGeom>
          <a:noFill/>
          <a:ln>
            <a:solidFill>
              <a:srgbClr val="212D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2075" indent="-80963">
              <a:buFont typeface="Arial" panose="020B0604020202020204" pitchFamily="34" charset="0"/>
              <a:buChar char="•"/>
            </a:pPr>
            <a:r>
              <a:rPr lang="en-GB" sz="1000">
                <a:solidFill>
                  <a:srgbClr val="606060"/>
                </a:solidFill>
                <a:latin typeface="Montserrat" panose="020F0502020204030204" pitchFamily="34" charset="0"/>
              </a:rPr>
              <a:t>Movement of employees</a:t>
            </a:r>
          </a:p>
        </p:txBody>
      </p:sp>
      <p:sp>
        <p:nvSpPr>
          <p:cNvPr id="44" name="Rectangle: Rounded Corners 4">
            <a:extLst>
              <a:ext uri="{FF2B5EF4-FFF2-40B4-BE49-F238E27FC236}">
                <a16:creationId xmlns:a16="http://schemas.microsoft.com/office/drawing/2014/main" id="{460DEC63-0065-F53A-8886-1B965E65038A}"/>
              </a:ext>
            </a:extLst>
          </p:cNvPr>
          <p:cNvSpPr/>
          <p:nvPr/>
        </p:nvSpPr>
        <p:spPr>
          <a:xfrm>
            <a:off x="4810424" y="5887794"/>
            <a:ext cx="2261764" cy="622649"/>
          </a:xfrm>
          <a:prstGeom prst="roundRect">
            <a:avLst>
              <a:gd name="adj" fmla="val 0"/>
            </a:avLst>
          </a:prstGeom>
          <a:noFill/>
          <a:ln>
            <a:solidFill>
              <a:srgbClr val="212D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2075" indent="-80963">
              <a:buFont typeface="Arial" panose="020B0604020202020204" pitchFamily="34" charset="0"/>
              <a:buChar char="•"/>
            </a:pPr>
            <a:r>
              <a:rPr lang="en-GB" sz="1000">
                <a:solidFill>
                  <a:srgbClr val="606060"/>
                </a:solidFill>
                <a:latin typeface="Montserrat" panose="020F0502020204030204" pitchFamily="34" charset="0"/>
              </a:rPr>
              <a:t>Routing documents for approval</a:t>
            </a:r>
          </a:p>
        </p:txBody>
      </p:sp>
      <p:sp>
        <p:nvSpPr>
          <p:cNvPr id="30" name="Rectangle: Rounded Corners 4">
            <a:extLst>
              <a:ext uri="{FF2B5EF4-FFF2-40B4-BE49-F238E27FC236}">
                <a16:creationId xmlns:a16="http://schemas.microsoft.com/office/drawing/2014/main" id="{3457CF41-1685-1879-DC25-3F239A70AE86}"/>
              </a:ext>
            </a:extLst>
          </p:cNvPr>
          <p:cNvSpPr/>
          <p:nvPr/>
        </p:nvSpPr>
        <p:spPr>
          <a:xfrm>
            <a:off x="1854248" y="2285711"/>
            <a:ext cx="2829926" cy="622649"/>
          </a:xfrm>
          <a:prstGeom prst="roundRect">
            <a:avLst>
              <a:gd name="adj" fmla="val 0"/>
            </a:avLst>
          </a:prstGeom>
          <a:noFill/>
          <a:ln>
            <a:solidFill>
              <a:srgbClr val="212D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2075" indent="-80963">
              <a:buFont typeface="Arial" panose="020B0604020202020204" pitchFamily="34" charset="0"/>
              <a:buChar char="•"/>
            </a:pPr>
            <a:r>
              <a:rPr lang="en-GB" sz="1000">
                <a:solidFill>
                  <a:srgbClr val="606060"/>
                </a:solidFill>
                <a:latin typeface="Montserrat" panose="020F0502020204030204" pitchFamily="34" charset="0"/>
              </a:rPr>
              <a:t>Any tasks that don’t add value</a:t>
            </a:r>
          </a:p>
        </p:txBody>
      </p:sp>
      <p:sp>
        <p:nvSpPr>
          <p:cNvPr id="31" name="Rectangle: Rounded Corners 4">
            <a:extLst>
              <a:ext uri="{FF2B5EF4-FFF2-40B4-BE49-F238E27FC236}">
                <a16:creationId xmlns:a16="http://schemas.microsoft.com/office/drawing/2014/main" id="{59004C1C-ECBE-2961-9D58-45FBD120126B}"/>
              </a:ext>
            </a:extLst>
          </p:cNvPr>
          <p:cNvSpPr/>
          <p:nvPr/>
        </p:nvSpPr>
        <p:spPr>
          <a:xfrm>
            <a:off x="1854248" y="3038570"/>
            <a:ext cx="2829926" cy="622649"/>
          </a:xfrm>
          <a:prstGeom prst="roundRect">
            <a:avLst>
              <a:gd name="adj" fmla="val 0"/>
            </a:avLst>
          </a:prstGeom>
          <a:noFill/>
          <a:ln>
            <a:solidFill>
              <a:srgbClr val="212D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2075" indent="-80963">
              <a:buFont typeface="Arial" panose="020B0604020202020204" pitchFamily="34" charset="0"/>
              <a:buChar char="•"/>
            </a:pPr>
            <a:r>
              <a:rPr lang="en-GB" sz="1000">
                <a:solidFill>
                  <a:srgbClr val="606060"/>
                </a:solidFill>
                <a:latin typeface="Montserrat" panose="020F0502020204030204" pitchFamily="34" charset="0"/>
              </a:rPr>
              <a:t>Holding excessive stock (materials/products) e.g. in order to meet unexpected demand</a:t>
            </a:r>
          </a:p>
        </p:txBody>
      </p:sp>
      <p:sp>
        <p:nvSpPr>
          <p:cNvPr id="32" name="Rectangle: Rounded Corners 4">
            <a:extLst>
              <a:ext uri="{FF2B5EF4-FFF2-40B4-BE49-F238E27FC236}">
                <a16:creationId xmlns:a16="http://schemas.microsoft.com/office/drawing/2014/main" id="{6EEE3E6B-37C3-7158-28E4-CDD5D7A3AF51}"/>
              </a:ext>
            </a:extLst>
          </p:cNvPr>
          <p:cNvSpPr/>
          <p:nvPr/>
        </p:nvSpPr>
        <p:spPr>
          <a:xfrm>
            <a:off x="1854248" y="3751553"/>
            <a:ext cx="2829926" cy="622649"/>
          </a:xfrm>
          <a:prstGeom prst="roundRect">
            <a:avLst>
              <a:gd name="adj" fmla="val 0"/>
            </a:avLst>
          </a:prstGeom>
          <a:noFill/>
          <a:ln>
            <a:solidFill>
              <a:srgbClr val="212D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2075" indent="-80963">
              <a:buFont typeface="Arial" panose="020B0604020202020204" pitchFamily="34" charset="0"/>
              <a:buChar char="•"/>
            </a:pPr>
            <a:r>
              <a:rPr lang="en-GB" sz="1000">
                <a:solidFill>
                  <a:srgbClr val="606060"/>
                </a:solidFill>
                <a:latin typeface="Montserrat" panose="020F0502020204030204" pitchFamily="34" charset="0"/>
              </a:rPr>
              <a:t>Whenever process is not moving:</a:t>
            </a:r>
          </a:p>
          <a:p>
            <a:pPr marL="92075" indent="-80963">
              <a:buFont typeface="Arial" panose="020B0604020202020204" pitchFamily="34" charset="0"/>
              <a:buChar char="•"/>
            </a:pPr>
            <a:r>
              <a:rPr lang="en-GB" sz="1000">
                <a:solidFill>
                  <a:srgbClr val="606060"/>
                </a:solidFill>
                <a:latin typeface="Montserrat" panose="020F0502020204030204" pitchFamily="34" charset="0"/>
              </a:rPr>
              <a:t>Waiting for approvals</a:t>
            </a:r>
          </a:p>
          <a:p>
            <a:pPr marL="92075" indent="-80963">
              <a:buFont typeface="Arial" panose="020B0604020202020204" pitchFamily="34" charset="0"/>
              <a:buChar char="•"/>
            </a:pPr>
            <a:r>
              <a:rPr lang="en-GB" sz="1000">
                <a:solidFill>
                  <a:srgbClr val="606060"/>
                </a:solidFill>
                <a:latin typeface="Montserrat" panose="020F0502020204030204" pitchFamily="34" charset="0"/>
              </a:rPr>
              <a:t>Equipment waiting to be fixed</a:t>
            </a:r>
          </a:p>
        </p:txBody>
      </p:sp>
      <p:sp>
        <p:nvSpPr>
          <p:cNvPr id="33" name="Rectangle: Rounded Corners 4">
            <a:extLst>
              <a:ext uri="{FF2B5EF4-FFF2-40B4-BE49-F238E27FC236}">
                <a16:creationId xmlns:a16="http://schemas.microsoft.com/office/drawing/2014/main" id="{DD01A644-416B-2C97-6DD7-D2C315EEB192}"/>
              </a:ext>
            </a:extLst>
          </p:cNvPr>
          <p:cNvSpPr/>
          <p:nvPr/>
        </p:nvSpPr>
        <p:spPr>
          <a:xfrm>
            <a:off x="1854248" y="4464535"/>
            <a:ext cx="2829926" cy="622649"/>
          </a:xfrm>
          <a:prstGeom prst="roundRect">
            <a:avLst>
              <a:gd name="adj" fmla="val 0"/>
            </a:avLst>
          </a:prstGeom>
          <a:noFill/>
          <a:ln>
            <a:solidFill>
              <a:srgbClr val="212D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2075" indent="-80963">
              <a:buFont typeface="Arial" panose="020B0604020202020204" pitchFamily="34" charset="0"/>
              <a:buChar char="•"/>
            </a:pPr>
            <a:r>
              <a:rPr lang="en-GB" sz="1000">
                <a:solidFill>
                  <a:srgbClr val="606060"/>
                </a:solidFill>
                <a:latin typeface="Montserrat" panose="020F0502020204030204" pitchFamily="34" charset="0"/>
              </a:rPr>
              <a:t>Anything that leads to re-work</a:t>
            </a:r>
          </a:p>
        </p:txBody>
      </p:sp>
      <p:sp>
        <p:nvSpPr>
          <p:cNvPr id="34" name="Rectangle: Rounded Corners 4">
            <a:extLst>
              <a:ext uri="{FF2B5EF4-FFF2-40B4-BE49-F238E27FC236}">
                <a16:creationId xmlns:a16="http://schemas.microsoft.com/office/drawing/2014/main" id="{2BAB7D00-E412-DE9D-65F2-27341F1053CC}"/>
              </a:ext>
            </a:extLst>
          </p:cNvPr>
          <p:cNvSpPr/>
          <p:nvPr/>
        </p:nvSpPr>
        <p:spPr>
          <a:xfrm>
            <a:off x="1854248" y="1532852"/>
            <a:ext cx="2829926" cy="622649"/>
          </a:xfrm>
          <a:prstGeom prst="roundRect">
            <a:avLst>
              <a:gd name="adj" fmla="val 0"/>
            </a:avLst>
          </a:prstGeom>
          <a:noFill/>
          <a:ln>
            <a:solidFill>
              <a:srgbClr val="212D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2075" indent="-80963">
              <a:buFont typeface="Arial" panose="020B0604020202020204" pitchFamily="34" charset="0"/>
              <a:buChar char="•"/>
            </a:pPr>
            <a:r>
              <a:rPr lang="en-GB" sz="1000">
                <a:solidFill>
                  <a:srgbClr val="606060"/>
                </a:solidFill>
                <a:latin typeface="Montserrat" panose="020F0502020204030204" pitchFamily="34" charset="0"/>
              </a:rPr>
              <a:t>Producing more than the customer expects</a:t>
            </a:r>
          </a:p>
        </p:txBody>
      </p:sp>
      <p:sp>
        <p:nvSpPr>
          <p:cNvPr id="35" name="Rectangle: Rounded Corners 4">
            <a:extLst>
              <a:ext uri="{FF2B5EF4-FFF2-40B4-BE49-F238E27FC236}">
                <a16:creationId xmlns:a16="http://schemas.microsoft.com/office/drawing/2014/main" id="{F5E7124B-BE7E-F627-2DB0-548F1C87BFFC}"/>
              </a:ext>
            </a:extLst>
          </p:cNvPr>
          <p:cNvSpPr/>
          <p:nvPr/>
        </p:nvSpPr>
        <p:spPr>
          <a:xfrm>
            <a:off x="1854248" y="5177517"/>
            <a:ext cx="2829926" cy="622649"/>
          </a:xfrm>
          <a:prstGeom prst="roundRect">
            <a:avLst>
              <a:gd name="adj" fmla="val 0"/>
            </a:avLst>
          </a:prstGeom>
          <a:noFill/>
          <a:ln>
            <a:solidFill>
              <a:srgbClr val="212D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2075" indent="-80963">
              <a:buFont typeface="Arial" panose="020B0604020202020204" pitchFamily="34" charset="0"/>
              <a:buChar char="•"/>
            </a:pPr>
            <a:r>
              <a:rPr lang="en-GB" sz="1000">
                <a:solidFill>
                  <a:srgbClr val="606060"/>
                </a:solidFill>
                <a:latin typeface="Montserrat" panose="020F0502020204030204" pitchFamily="34" charset="0"/>
              </a:rPr>
              <a:t>Movement of employees </a:t>
            </a:r>
          </a:p>
          <a:p>
            <a:pPr marL="92075" indent="-80963">
              <a:buFont typeface="Arial" panose="020B0604020202020204" pitchFamily="34" charset="0"/>
              <a:buChar char="•"/>
            </a:pPr>
            <a:r>
              <a:rPr lang="en-GB" sz="1000">
                <a:solidFill>
                  <a:srgbClr val="606060"/>
                </a:solidFill>
                <a:latin typeface="Montserrat" panose="020F0502020204030204" pitchFamily="34" charset="0"/>
              </a:rPr>
              <a:t>Movement of machinery</a:t>
            </a:r>
          </a:p>
        </p:txBody>
      </p:sp>
      <p:sp>
        <p:nvSpPr>
          <p:cNvPr id="36" name="Rectangle: Rounded Corners 4">
            <a:extLst>
              <a:ext uri="{FF2B5EF4-FFF2-40B4-BE49-F238E27FC236}">
                <a16:creationId xmlns:a16="http://schemas.microsoft.com/office/drawing/2014/main" id="{C9720569-014E-FE80-83E3-1733944453FE}"/>
              </a:ext>
            </a:extLst>
          </p:cNvPr>
          <p:cNvSpPr/>
          <p:nvPr/>
        </p:nvSpPr>
        <p:spPr>
          <a:xfrm>
            <a:off x="1854248" y="5887794"/>
            <a:ext cx="2829926" cy="622649"/>
          </a:xfrm>
          <a:prstGeom prst="roundRect">
            <a:avLst>
              <a:gd name="adj" fmla="val 0"/>
            </a:avLst>
          </a:prstGeom>
          <a:noFill/>
          <a:ln>
            <a:solidFill>
              <a:srgbClr val="212D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2075" indent="-80963">
              <a:buFont typeface="Arial" panose="020B0604020202020204" pitchFamily="34" charset="0"/>
              <a:buChar char="•"/>
            </a:pPr>
            <a:r>
              <a:rPr lang="en-GB" sz="1000">
                <a:solidFill>
                  <a:srgbClr val="606060"/>
                </a:solidFill>
                <a:latin typeface="Montserrat" panose="020F0502020204030204" pitchFamily="34" charset="0"/>
              </a:rPr>
              <a:t>Moving physical documents</a:t>
            </a:r>
          </a:p>
          <a:p>
            <a:pPr marL="92075" indent="-80963">
              <a:buFont typeface="Arial" panose="020B0604020202020204" pitchFamily="34" charset="0"/>
              <a:buChar char="•"/>
            </a:pPr>
            <a:r>
              <a:rPr lang="en-GB" sz="1000">
                <a:solidFill>
                  <a:srgbClr val="606060"/>
                </a:solidFill>
                <a:latin typeface="Montserrat" panose="020F0502020204030204" pitchFamily="34" charset="0"/>
              </a:rPr>
              <a:t>Interfacing data across systems</a:t>
            </a:r>
            <a:endParaRPr lang="en-US" sz="1000">
              <a:solidFill>
                <a:srgbClr val="606060"/>
              </a:solidFill>
              <a:latin typeface="Montserrat" panose="020F0502020204030204" pitchFamily="34" charset="0"/>
            </a:endParaRPr>
          </a:p>
        </p:txBody>
      </p:sp>
      <p:sp>
        <p:nvSpPr>
          <p:cNvPr id="3" name="Rectangle: Rounded Corners 11">
            <a:extLst>
              <a:ext uri="{FF2B5EF4-FFF2-40B4-BE49-F238E27FC236}">
                <a16:creationId xmlns:a16="http://schemas.microsoft.com/office/drawing/2014/main" id="{9B6890D1-16D3-7CAB-D3DF-DF01E455165D}"/>
              </a:ext>
            </a:extLst>
          </p:cNvPr>
          <p:cNvSpPr/>
          <p:nvPr/>
        </p:nvSpPr>
        <p:spPr>
          <a:xfrm>
            <a:off x="1854247" y="1221323"/>
            <a:ext cx="2829924" cy="252000"/>
          </a:xfrm>
          <a:prstGeom prst="round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a:solidFill>
                  <a:schemeClr val="tx1"/>
                </a:solidFill>
              </a:rPr>
              <a:t>What it is and general examples</a:t>
            </a:r>
          </a:p>
        </p:txBody>
      </p:sp>
      <p:sp>
        <p:nvSpPr>
          <p:cNvPr id="4" name="Rectangle: Rounded Corners 11">
            <a:extLst>
              <a:ext uri="{FF2B5EF4-FFF2-40B4-BE49-F238E27FC236}">
                <a16:creationId xmlns:a16="http://schemas.microsoft.com/office/drawing/2014/main" id="{F06B4BA5-B6B7-F1C0-5964-59E46F50402B}"/>
              </a:ext>
            </a:extLst>
          </p:cNvPr>
          <p:cNvSpPr/>
          <p:nvPr/>
        </p:nvSpPr>
        <p:spPr>
          <a:xfrm>
            <a:off x="4803265" y="1221323"/>
            <a:ext cx="2268923" cy="221195"/>
          </a:xfrm>
          <a:prstGeom prst="round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a:solidFill>
                  <a:schemeClr val="tx1"/>
                </a:solidFill>
              </a:rPr>
              <a:t>Finance services</a:t>
            </a:r>
          </a:p>
        </p:txBody>
      </p:sp>
      <p:sp>
        <p:nvSpPr>
          <p:cNvPr id="52" name="Rectangle: Rounded Corners 4">
            <a:extLst>
              <a:ext uri="{FF2B5EF4-FFF2-40B4-BE49-F238E27FC236}">
                <a16:creationId xmlns:a16="http://schemas.microsoft.com/office/drawing/2014/main" id="{E1421914-BF41-4E9D-269A-B2E9F0FCCA1C}"/>
              </a:ext>
            </a:extLst>
          </p:cNvPr>
          <p:cNvSpPr/>
          <p:nvPr/>
        </p:nvSpPr>
        <p:spPr>
          <a:xfrm>
            <a:off x="7190332" y="2285711"/>
            <a:ext cx="2261764" cy="622649"/>
          </a:xfrm>
          <a:prstGeom prst="roundRect">
            <a:avLst>
              <a:gd name="adj" fmla="val 0"/>
            </a:avLst>
          </a:prstGeom>
          <a:noFill/>
          <a:ln>
            <a:solidFill>
              <a:srgbClr val="212D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2075" indent="-80963">
              <a:buFont typeface="Arial" panose="020B0604020202020204" pitchFamily="34" charset="0"/>
              <a:buChar char="•"/>
            </a:pPr>
            <a:r>
              <a:rPr lang="en-GB" sz="1000">
                <a:solidFill>
                  <a:srgbClr val="606060"/>
                </a:solidFill>
                <a:latin typeface="Montserrat" panose="020F0502020204030204" pitchFamily="34" charset="0"/>
              </a:rPr>
              <a:t>Manual marketing report generation, without clear purpose</a:t>
            </a:r>
          </a:p>
        </p:txBody>
      </p:sp>
      <p:sp>
        <p:nvSpPr>
          <p:cNvPr id="53" name="Rectangle: Rounded Corners 4">
            <a:extLst>
              <a:ext uri="{FF2B5EF4-FFF2-40B4-BE49-F238E27FC236}">
                <a16:creationId xmlns:a16="http://schemas.microsoft.com/office/drawing/2014/main" id="{22F3E1A0-395B-7F78-CE88-ABC6BD3F2D18}"/>
              </a:ext>
            </a:extLst>
          </p:cNvPr>
          <p:cNvSpPr/>
          <p:nvPr/>
        </p:nvSpPr>
        <p:spPr>
          <a:xfrm>
            <a:off x="7190332" y="3038570"/>
            <a:ext cx="2261764" cy="622649"/>
          </a:xfrm>
          <a:prstGeom prst="roundRect">
            <a:avLst>
              <a:gd name="adj" fmla="val 0"/>
            </a:avLst>
          </a:prstGeom>
          <a:noFill/>
          <a:ln>
            <a:solidFill>
              <a:srgbClr val="212D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2075" indent="-80963">
              <a:buFont typeface="Arial" panose="020B0604020202020204" pitchFamily="34" charset="0"/>
              <a:buChar char="•"/>
            </a:pPr>
            <a:r>
              <a:rPr lang="en-GB" sz="1000">
                <a:solidFill>
                  <a:srgbClr val="606060"/>
                </a:solidFill>
                <a:latin typeface="Montserrat" panose="020F0502020204030204" pitchFamily="34" charset="0"/>
              </a:rPr>
              <a:t>Unlaunched compaigns, licensed tools not used</a:t>
            </a:r>
          </a:p>
        </p:txBody>
      </p:sp>
      <p:sp>
        <p:nvSpPr>
          <p:cNvPr id="54" name="Rectangle: Rounded Corners 4">
            <a:extLst>
              <a:ext uri="{FF2B5EF4-FFF2-40B4-BE49-F238E27FC236}">
                <a16:creationId xmlns:a16="http://schemas.microsoft.com/office/drawing/2014/main" id="{5268FCB0-26F5-5DB8-CDE4-21A150AF89F5}"/>
              </a:ext>
            </a:extLst>
          </p:cNvPr>
          <p:cNvSpPr/>
          <p:nvPr/>
        </p:nvSpPr>
        <p:spPr>
          <a:xfrm>
            <a:off x="7190332" y="3751553"/>
            <a:ext cx="2261764" cy="622649"/>
          </a:xfrm>
          <a:prstGeom prst="roundRect">
            <a:avLst>
              <a:gd name="adj" fmla="val 0"/>
            </a:avLst>
          </a:prstGeom>
          <a:noFill/>
          <a:ln>
            <a:solidFill>
              <a:srgbClr val="212D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2075" indent="-80963">
              <a:buFont typeface="Arial" panose="020B0604020202020204" pitchFamily="34" charset="0"/>
              <a:buChar char="•"/>
            </a:pPr>
            <a:r>
              <a:rPr lang="en-GB" sz="1000">
                <a:solidFill>
                  <a:srgbClr val="606060"/>
                </a:solidFill>
                <a:latin typeface="Montserrat" panose="020F0502020204030204" pitchFamily="34" charset="0"/>
              </a:rPr>
              <a:t>Waiting on approvals</a:t>
            </a:r>
          </a:p>
        </p:txBody>
      </p:sp>
      <p:sp>
        <p:nvSpPr>
          <p:cNvPr id="55" name="Rectangle: Rounded Corners 4">
            <a:extLst>
              <a:ext uri="{FF2B5EF4-FFF2-40B4-BE49-F238E27FC236}">
                <a16:creationId xmlns:a16="http://schemas.microsoft.com/office/drawing/2014/main" id="{D3505133-D7A4-BA45-8763-D0CE3B33F458}"/>
              </a:ext>
            </a:extLst>
          </p:cNvPr>
          <p:cNvSpPr/>
          <p:nvPr/>
        </p:nvSpPr>
        <p:spPr>
          <a:xfrm>
            <a:off x="7190332" y="4464535"/>
            <a:ext cx="2261764" cy="622649"/>
          </a:xfrm>
          <a:prstGeom prst="roundRect">
            <a:avLst>
              <a:gd name="adj" fmla="val 0"/>
            </a:avLst>
          </a:prstGeom>
          <a:noFill/>
          <a:ln>
            <a:solidFill>
              <a:srgbClr val="212D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2075" indent="-80963">
              <a:buFont typeface="Arial" panose="020B0604020202020204" pitchFamily="34" charset="0"/>
              <a:buChar char="•"/>
            </a:pPr>
            <a:r>
              <a:rPr lang="en-GB" sz="1000">
                <a:solidFill>
                  <a:srgbClr val="606060"/>
                </a:solidFill>
                <a:latin typeface="Montserrat" panose="020F0502020204030204" pitchFamily="34" charset="0"/>
              </a:rPr>
              <a:t>Branding errors, communication errors</a:t>
            </a:r>
          </a:p>
        </p:txBody>
      </p:sp>
      <p:sp>
        <p:nvSpPr>
          <p:cNvPr id="56" name="Rectangle: Rounded Corners 4">
            <a:extLst>
              <a:ext uri="{FF2B5EF4-FFF2-40B4-BE49-F238E27FC236}">
                <a16:creationId xmlns:a16="http://schemas.microsoft.com/office/drawing/2014/main" id="{8FB39179-A738-6C30-0C4A-0B3BA9E31A83}"/>
              </a:ext>
            </a:extLst>
          </p:cNvPr>
          <p:cNvSpPr/>
          <p:nvPr/>
        </p:nvSpPr>
        <p:spPr>
          <a:xfrm>
            <a:off x="7190332" y="1532852"/>
            <a:ext cx="2261764" cy="622649"/>
          </a:xfrm>
          <a:prstGeom prst="roundRect">
            <a:avLst>
              <a:gd name="adj" fmla="val 0"/>
            </a:avLst>
          </a:prstGeom>
          <a:noFill/>
          <a:ln>
            <a:solidFill>
              <a:srgbClr val="212D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2075" indent="-80963">
              <a:buFont typeface="Arial" panose="020B0604020202020204" pitchFamily="34" charset="0"/>
              <a:buChar char="•"/>
            </a:pPr>
            <a:r>
              <a:rPr lang="en-GB" sz="1000">
                <a:solidFill>
                  <a:srgbClr val="606060"/>
                </a:solidFill>
                <a:latin typeface="Montserrat" panose="020F0502020204030204" pitchFamily="34" charset="0"/>
              </a:rPr>
              <a:t>Marketing activities without clear link to strategy</a:t>
            </a:r>
          </a:p>
        </p:txBody>
      </p:sp>
      <p:sp>
        <p:nvSpPr>
          <p:cNvPr id="57" name="Rectangle: Rounded Corners 4">
            <a:extLst>
              <a:ext uri="{FF2B5EF4-FFF2-40B4-BE49-F238E27FC236}">
                <a16:creationId xmlns:a16="http://schemas.microsoft.com/office/drawing/2014/main" id="{CD13E83D-D8D0-5CB6-32AF-6CD99596F0E6}"/>
              </a:ext>
            </a:extLst>
          </p:cNvPr>
          <p:cNvSpPr/>
          <p:nvPr/>
        </p:nvSpPr>
        <p:spPr>
          <a:xfrm>
            <a:off x="7190332" y="5177517"/>
            <a:ext cx="2261764" cy="622649"/>
          </a:xfrm>
          <a:prstGeom prst="roundRect">
            <a:avLst>
              <a:gd name="adj" fmla="val 0"/>
            </a:avLst>
          </a:prstGeom>
          <a:noFill/>
          <a:ln>
            <a:solidFill>
              <a:srgbClr val="212D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2075" indent="-80963">
              <a:buFont typeface="Arial" panose="020B0604020202020204" pitchFamily="34" charset="0"/>
              <a:buChar char="•"/>
            </a:pPr>
            <a:r>
              <a:rPr lang="en-GB" sz="1000">
                <a:solidFill>
                  <a:srgbClr val="606060"/>
                </a:solidFill>
                <a:latin typeface="Montserrat" panose="020F0502020204030204" pitchFamily="34" charset="0"/>
              </a:rPr>
              <a:t>Unecessary meetings, effort to find information, attending events without purpose</a:t>
            </a:r>
          </a:p>
        </p:txBody>
      </p:sp>
      <p:sp>
        <p:nvSpPr>
          <p:cNvPr id="58" name="Rectangle: Rounded Corners 4">
            <a:extLst>
              <a:ext uri="{FF2B5EF4-FFF2-40B4-BE49-F238E27FC236}">
                <a16:creationId xmlns:a16="http://schemas.microsoft.com/office/drawing/2014/main" id="{50C63A50-A886-E9E3-59BC-83FA7CD04B06}"/>
              </a:ext>
            </a:extLst>
          </p:cNvPr>
          <p:cNvSpPr/>
          <p:nvPr/>
        </p:nvSpPr>
        <p:spPr>
          <a:xfrm>
            <a:off x="7190332" y="5887794"/>
            <a:ext cx="2261764" cy="622649"/>
          </a:xfrm>
          <a:prstGeom prst="roundRect">
            <a:avLst>
              <a:gd name="adj" fmla="val 0"/>
            </a:avLst>
          </a:prstGeom>
          <a:noFill/>
          <a:ln>
            <a:solidFill>
              <a:srgbClr val="212D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2075" indent="-80963">
              <a:buFont typeface="Arial" panose="020B0604020202020204" pitchFamily="34" charset="0"/>
              <a:buChar char="•"/>
            </a:pPr>
            <a:r>
              <a:rPr lang="en-GB" sz="1000">
                <a:solidFill>
                  <a:srgbClr val="606060"/>
                </a:solidFill>
                <a:latin typeface="Montserrat" panose="020F0502020204030204" pitchFamily="34" charset="0"/>
              </a:rPr>
              <a:t>Task switching, interuptions, unnecessary long funnel</a:t>
            </a:r>
          </a:p>
        </p:txBody>
      </p:sp>
      <p:sp>
        <p:nvSpPr>
          <p:cNvPr id="59" name="Rectangle: Rounded Corners 11">
            <a:extLst>
              <a:ext uri="{FF2B5EF4-FFF2-40B4-BE49-F238E27FC236}">
                <a16:creationId xmlns:a16="http://schemas.microsoft.com/office/drawing/2014/main" id="{60EDE01E-852C-C13C-C2D0-485FA09C8AF5}"/>
              </a:ext>
            </a:extLst>
          </p:cNvPr>
          <p:cNvSpPr/>
          <p:nvPr/>
        </p:nvSpPr>
        <p:spPr>
          <a:xfrm>
            <a:off x="7183173" y="1221323"/>
            <a:ext cx="2268923" cy="221195"/>
          </a:xfrm>
          <a:prstGeom prst="round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a:solidFill>
                  <a:schemeClr val="tx1"/>
                </a:solidFill>
              </a:rPr>
              <a:t>Marketing example</a:t>
            </a:r>
          </a:p>
        </p:txBody>
      </p:sp>
      <p:sp>
        <p:nvSpPr>
          <p:cNvPr id="61" name="Rectangle: Rounded Corners 4">
            <a:extLst>
              <a:ext uri="{FF2B5EF4-FFF2-40B4-BE49-F238E27FC236}">
                <a16:creationId xmlns:a16="http://schemas.microsoft.com/office/drawing/2014/main" id="{89FF3737-33C3-1B28-DAA9-760FDE600C43}"/>
              </a:ext>
            </a:extLst>
          </p:cNvPr>
          <p:cNvSpPr/>
          <p:nvPr/>
        </p:nvSpPr>
        <p:spPr>
          <a:xfrm>
            <a:off x="9585890" y="2285711"/>
            <a:ext cx="2261764" cy="622649"/>
          </a:xfrm>
          <a:prstGeom prst="roundRect">
            <a:avLst>
              <a:gd name="adj" fmla="val 0"/>
            </a:avLst>
          </a:prstGeom>
          <a:noFill/>
          <a:ln>
            <a:solidFill>
              <a:srgbClr val="212D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2075" indent="-80963">
              <a:buFont typeface="Arial" panose="020B0604020202020204" pitchFamily="34" charset="0"/>
              <a:buChar char="•"/>
            </a:pPr>
            <a:r>
              <a:rPr lang="en-GB" sz="1000">
                <a:solidFill>
                  <a:srgbClr val="606060"/>
                </a:solidFill>
                <a:latin typeface="Montserrat" panose="020F0502020204030204" pitchFamily="34" charset="0"/>
              </a:rPr>
              <a:t>Unecessary complex code</a:t>
            </a:r>
          </a:p>
        </p:txBody>
      </p:sp>
      <p:sp>
        <p:nvSpPr>
          <p:cNvPr id="62" name="Rectangle: Rounded Corners 4">
            <a:extLst>
              <a:ext uri="{FF2B5EF4-FFF2-40B4-BE49-F238E27FC236}">
                <a16:creationId xmlns:a16="http://schemas.microsoft.com/office/drawing/2014/main" id="{C73A2BCC-D8A0-8312-EC00-3CFC37BAF867}"/>
              </a:ext>
            </a:extLst>
          </p:cNvPr>
          <p:cNvSpPr/>
          <p:nvPr/>
        </p:nvSpPr>
        <p:spPr>
          <a:xfrm>
            <a:off x="9585890" y="3038570"/>
            <a:ext cx="2261764" cy="622649"/>
          </a:xfrm>
          <a:prstGeom prst="roundRect">
            <a:avLst>
              <a:gd name="adj" fmla="val 0"/>
            </a:avLst>
          </a:prstGeom>
          <a:noFill/>
          <a:ln>
            <a:solidFill>
              <a:srgbClr val="212D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2075" indent="-80963">
              <a:buFont typeface="Arial" panose="020B0604020202020204" pitchFamily="34" charset="0"/>
              <a:buChar char="•"/>
            </a:pPr>
            <a:r>
              <a:rPr lang="en-GB" sz="1000">
                <a:solidFill>
                  <a:srgbClr val="606060"/>
                </a:solidFill>
                <a:latin typeface="Montserrat" panose="020F0502020204030204" pitchFamily="34" charset="0"/>
              </a:rPr>
              <a:t>Undelivered code</a:t>
            </a:r>
          </a:p>
          <a:p>
            <a:pPr marL="92075" indent="-80963">
              <a:buFont typeface="Arial" panose="020B0604020202020204" pitchFamily="34" charset="0"/>
              <a:buChar char="•"/>
            </a:pPr>
            <a:r>
              <a:rPr lang="en-GB" sz="1000">
                <a:solidFill>
                  <a:srgbClr val="606060"/>
                </a:solidFill>
                <a:latin typeface="Montserrat" panose="020F0502020204030204" pitchFamily="34" charset="0"/>
              </a:rPr>
              <a:t>Undelivered features</a:t>
            </a:r>
          </a:p>
        </p:txBody>
      </p:sp>
      <p:sp>
        <p:nvSpPr>
          <p:cNvPr id="63" name="Rectangle: Rounded Corners 4">
            <a:extLst>
              <a:ext uri="{FF2B5EF4-FFF2-40B4-BE49-F238E27FC236}">
                <a16:creationId xmlns:a16="http://schemas.microsoft.com/office/drawing/2014/main" id="{01D974AE-88AD-6DA8-641F-8543628C492E}"/>
              </a:ext>
            </a:extLst>
          </p:cNvPr>
          <p:cNvSpPr/>
          <p:nvPr/>
        </p:nvSpPr>
        <p:spPr>
          <a:xfrm>
            <a:off x="9585890" y="3751553"/>
            <a:ext cx="2261764" cy="622649"/>
          </a:xfrm>
          <a:prstGeom prst="roundRect">
            <a:avLst>
              <a:gd name="adj" fmla="val 0"/>
            </a:avLst>
          </a:prstGeom>
          <a:noFill/>
          <a:ln>
            <a:solidFill>
              <a:srgbClr val="212D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2075" indent="-80963">
              <a:buFont typeface="Arial" panose="020B0604020202020204" pitchFamily="34" charset="0"/>
              <a:buChar char="•"/>
            </a:pPr>
            <a:r>
              <a:rPr lang="en-GB" sz="1000">
                <a:solidFill>
                  <a:srgbClr val="606060"/>
                </a:solidFill>
                <a:latin typeface="Montserrat" panose="020F0502020204030204" pitchFamily="34" charset="0"/>
              </a:rPr>
              <a:t>Waiting for testing</a:t>
            </a:r>
          </a:p>
          <a:p>
            <a:pPr marL="92075" indent="-80963">
              <a:buFont typeface="Arial" panose="020B0604020202020204" pitchFamily="34" charset="0"/>
              <a:buChar char="•"/>
            </a:pPr>
            <a:r>
              <a:rPr lang="en-GB" sz="1000">
                <a:solidFill>
                  <a:srgbClr val="606060"/>
                </a:solidFill>
                <a:latin typeface="Montserrat" panose="020F0502020204030204" pitchFamily="34" charset="0"/>
              </a:rPr>
              <a:t>Waiting on user inputs</a:t>
            </a:r>
          </a:p>
          <a:p>
            <a:pPr marL="92075" indent="-80963">
              <a:buFont typeface="Arial" panose="020B0604020202020204" pitchFamily="34" charset="0"/>
              <a:buChar char="•"/>
            </a:pPr>
            <a:r>
              <a:rPr lang="en-GB" sz="1000">
                <a:solidFill>
                  <a:srgbClr val="606060"/>
                </a:solidFill>
                <a:latin typeface="Montserrat" panose="020F0502020204030204" pitchFamily="34" charset="0"/>
              </a:rPr>
              <a:t>Waiting on reviews</a:t>
            </a:r>
          </a:p>
        </p:txBody>
      </p:sp>
      <p:sp>
        <p:nvSpPr>
          <p:cNvPr id="64" name="Rectangle: Rounded Corners 4">
            <a:extLst>
              <a:ext uri="{FF2B5EF4-FFF2-40B4-BE49-F238E27FC236}">
                <a16:creationId xmlns:a16="http://schemas.microsoft.com/office/drawing/2014/main" id="{9424102B-1FCE-9F72-F32F-DED316B41635}"/>
              </a:ext>
            </a:extLst>
          </p:cNvPr>
          <p:cNvSpPr/>
          <p:nvPr/>
        </p:nvSpPr>
        <p:spPr>
          <a:xfrm>
            <a:off x="9585890" y="4464535"/>
            <a:ext cx="2261764" cy="622649"/>
          </a:xfrm>
          <a:prstGeom prst="roundRect">
            <a:avLst>
              <a:gd name="adj" fmla="val 0"/>
            </a:avLst>
          </a:prstGeom>
          <a:noFill/>
          <a:ln>
            <a:solidFill>
              <a:srgbClr val="212D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2075" indent="-80963">
              <a:buFont typeface="Arial" panose="020B0604020202020204" pitchFamily="34" charset="0"/>
              <a:buChar char="•"/>
            </a:pPr>
            <a:r>
              <a:rPr lang="en-GB" sz="1000">
                <a:solidFill>
                  <a:srgbClr val="606060"/>
                </a:solidFill>
                <a:latin typeface="Montserrat" panose="020F0502020204030204" pitchFamily="34" charset="0"/>
              </a:rPr>
              <a:t>Bugs</a:t>
            </a:r>
          </a:p>
        </p:txBody>
      </p:sp>
      <p:sp>
        <p:nvSpPr>
          <p:cNvPr id="65" name="Rectangle: Rounded Corners 4">
            <a:extLst>
              <a:ext uri="{FF2B5EF4-FFF2-40B4-BE49-F238E27FC236}">
                <a16:creationId xmlns:a16="http://schemas.microsoft.com/office/drawing/2014/main" id="{B01BEAF8-DD29-C6FF-9BA6-1973E31D38F3}"/>
              </a:ext>
            </a:extLst>
          </p:cNvPr>
          <p:cNvSpPr/>
          <p:nvPr/>
        </p:nvSpPr>
        <p:spPr>
          <a:xfrm>
            <a:off x="9585890" y="1532852"/>
            <a:ext cx="2261764" cy="622649"/>
          </a:xfrm>
          <a:prstGeom prst="roundRect">
            <a:avLst>
              <a:gd name="adj" fmla="val 0"/>
            </a:avLst>
          </a:prstGeom>
          <a:noFill/>
          <a:ln>
            <a:solidFill>
              <a:srgbClr val="212D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2075" indent="-80963">
              <a:buFont typeface="Arial" panose="020B0604020202020204" pitchFamily="34" charset="0"/>
              <a:buChar char="•"/>
            </a:pPr>
            <a:r>
              <a:rPr lang="en-GB" sz="1000">
                <a:solidFill>
                  <a:srgbClr val="606060"/>
                </a:solidFill>
                <a:latin typeface="Montserrat" panose="020F0502020204030204" pitchFamily="34" charset="0"/>
              </a:rPr>
              <a:t>Developing unnecessary features</a:t>
            </a:r>
          </a:p>
        </p:txBody>
      </p:sp>
      <p:sp>
        <p:nvSpPr>
          <p:cNvPr id="66" name="Rectangle: Rounded Corners 4">
            <a:extLst>
              <a:ext uri="{FF2B5EF4-FFF2-40B4-BE49-F238E27FC236}">
                <a16:creationId xmlns:a16="http://schemas.microsoft.com/office/drawing/2014/main" id="{CD581F27-E47E-335D-D65B-1718B45B9349}"/>
              </a:ext>
            </a:extLst>
          </p:cNvPr>
          <p:cNvSpPr/>
          <p:nvPr/>
        </p:nvSpPr>
        <p:spPr>
          <a:xfrm>
            <a:off x="9585890" y="5177517"/>
            <a:ext cx="2261764" cy="622649"/>
          </a:xfrm>
          <a:prstGeom prst="roundRect">
            <a:avLst>
              <a:gd name="adj" fmla="val 0"/>
            </a:avLst>
          </a:prstGeom>
          <a:noFill/>
          <a:ln>
            <a:solidFill>
              <a:srgbClr val="212D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2075" indent="-80963">
              <a:buFont typeface="Arial" panose="020B0604020202020204" pitchFamily="34" charset="0"/>
              <a:buChar char="•"/>
            </a:pPr>
            <a:r>
              <a:rPr lang="en-GB" sz="1000">
                <a:solidFill>
                  <a:srgbClr val="606060"/>
                </a:solidFill>
                <a:latin typeface="Montserrat" panose="020F0502020204030204" pitchFamily="34" charset="0"/>
              </a:rPr>
              <a:t>Unecessary meetings</a:t>
            </a:r>
          </a:p>
        </p:txBody>
      </p:sp>
      <p:sp>
        <p:nvSpPr>
          <p:cNvPr id="67" name="Rectangle: Rounded Corners 4">
            <a:extLst>
              <a:ext uri="{FF2B5EF4-FFF2-40B4-BE49-F238E27FC236}">
                <a16:creationId xmlns:a16="http://schemas.microsoft.com/office/drawing/2014/main" id="{68AD18F9-9CB1-DFCD-95CF-2AF4A7118774}"/>
              </a:ext>
            </a:extLst>
          </p:cNvPr>
          <p:cNvSpPr/>
          <p:nvPr/>
        </p:nvSpPr>
        <p:spPr>
          <a:xfrm>
            <a:off x="9585890" y="5887794"/>
            <a:ext cx="2261764" cy="622649"/>
          </a:xfrm>
          <a:prstGeom prst="roundRect">
            <a:avLst>
              <a:gd name="adj" fmla="val 0"/>
            </a:avLst>
          </a:prstGeom>
          <a:noFill/>
          <a:ln>
            <a:solidFill>
              <a:srgbClr val="212D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2075" indent="-80963">
              <a:buFont typeface="Arial" panose="020B0604020202020204" pitchFamily="34" charset="0"/>
              <a:buChar char="•"/>
            </a:pPr>
            <a:r>
              <a:rPr lang="en-GB" sz="1000">
                <a:solidFill>
                  <a:srgbClr val="606060"/>
                </a:solidFill>
                <a:latin typeface="Montserrat" panose="020F0502020204030204" pitchFamily="34" charset="0"/>
              </a:rPr>
              <a:t>Task switching, interuptions, unnecessary long funnel</a:t>
            </a:r>
          </a:p>
        </p:txBody>
      </p:sp>
      <p:sp>
        <p:nvSpPr>
          <p:cNvPr id="68" name="Rectangle: Rounded Corners 11">
            <a:extLst>
              <a:ext uri="{FF2B5EF4-FFF2-40B4-BE49-F238E27FC236}">
                <a16:creationId xmlns:a16="http://schemas.microsoft.com/office/drawing/2014/main" id="{6CF14E98-A1F9-E191-1708-98AD30977EBD}"/>
              </a:ext>
            </a:extLst>
          </p:cNvPr>
          <p:cNvSpPr/>
          <p:nvPr/>
        </p:nvSpPr>
        <p:spPr>
          <a:xfrm>
            <a:off x="9578731" y="1221323"/>
            <a:ext cx="2268923" cy="221195"/>
          </a:xfrm>
          <a:prstGeom prst="round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a:solidFill>
                  <a:schemeClr val="tx1"/>
                </a:solidFill>
              </a:rPr>
              <a:t>Software dev examples</a:t>
            </a:r>
          </a:p>
        </p:txBody>
      </p:sp>
      <p:sp>
        <p:nvSpPr>
          <p:cNvPr id="5" name="Title 4">
            <a:extLst>
              <a:ext uri="{FF2B5EF4-FFF2-40B4-BE49-F238E27FC236}">
                <a16:creationId xmlns:a16="http://schemas.microsoft.com/office/drawing/2014/main" id="{65B94107-A6F4-1B08-330D-D5F3BE1BD380}"/>
              </a:ext>
            </a:extLst>
          </p:cNvPr>
          <p:cNvSpPr>
            <a:spLocks noGrp="1"/>
          </p:cNvSpPr>
          <p:nvPr>
            <p:ph type="title"/>
          </p:nvPr>
        </p:nvSpPr>
        <p:spPr/>
        <p:txBody>
          <a:bodyPr>
            <a:normAutofit fontScale="90000"/>
          </a:bodyPr>
          <a:lstStyle/>
          <a:p>
            <a:r>
              <a:rPr lang="en-GB"/>
              <a:t>Improving operations</a:t>
            </a:r>
            <a:br>
              <a:rPr lang="en-GB"/>
            </a:br>
            <a:r>
              <a:rPr lang="en-GB" sz="2000"/>
              <a:t>Lean – 7 wastes</a:t>
            </a:r>
          </a:p>
        </p:txBody>
      </p:sp>
      <p:sp>
        <p:nvSpPr>
          <p:cNvPr id="6" name="Title 13">
            <a:extLst>
              <a:ext uri="{FF2B5EF4-FFF2-40B4-BE49-F238E27FC236}">
                <a16:creationId xmlns:a16="http://schemas.microsoft.com/office/drawing/2014/main" id="{66683B49-1EB4-BC92-791A-5A0A6325BF9F}"/>
              </a:ext>
            </a:extLst>
          </p:cNvPr>
          <p:cNvSpPr txBox="1">
            <a:spLocks/>
          </p:cNvSpPr>
          <p:nvPr/>
        </p:nvSpPr>
        <p:spPr>
          <a:xfrm>
            <a:off x="1513113" y="395467"/>
            <a:ext cx="10161883" cy="636608"/>
          </a:xfrm>
          <a:prstGeom prst="rect">
            <a:avLst/>
          </a:prstGeom>
        </p:spPr>
        <p:txBody>
          <a:bodyPr vert="horz" lIns="91440" tIns="45720" rIns="91440" bIns="45720" rtlCol="0" anchor="ctr">
            <a:normAutofit fontScale="97500"/>
          </a:bodyPr>
          <a:lstStyle>
            <a:lvl1pPr marL="9525" indent="0" algn="l" defTabSz="914400" rtl="0" eaLnBrk="1" latinLnBrk="0" hangingPunct="1">
              <a:lnSpc>
                <a:spcPct val="90000"/>
              </a:lnSpc>
              <a:spcBef>
                <a:spcPct val="0"/>
              </a:spcBef>
              <a:buNone/>
              <a:tabLst/>
              <a:defRPr sz="3200" b="1" i="0" kern="1200">
                <a:solidFill>
                  <a:schemeClr val="tx1"/>
                </a:solidFill>
                <a:latin typeface="Segoe UI Semibold" panose="020B0502040204020203" pitchFamily="34" charset="0"/>
                <a:ea typeface="EB Garamond Medium" pitchFamily="2" charset="0"/>
                <a:cs typeface="Segoe UI Semibold" panose="020B0502040204020203" pitchFamily="34" charset="0"/>
              </a:defRPr>
            </a:lvl1pPr>
          </a:lstStyle>
          <a:p>
            <a:endParaRPr lang="en-GB" sz="2000"/>
          </a:p>
        </p:txBody>
      </p:sp>
      <p:sp>
        <p:nvSpPr>
          <p:cNvPr id="2" name="TextBox 1">
            <a:extLst>
              <a:ext uri="{FF2B5EF4-FFF2-40B4-BE49-F238E27FC236}">
                <a16:creationId xmlns:a16="http://schemas.microsoft.com/office/drawing/2014/main" id="{F9FFF3E0-BE04-A87F-264D-624EDF797B8C}"/>
              </a:ext>
            </a:extLst>
          </p:cNvPr>
          <p:cNvSpPr txBox="1"/>
          <p:nvPr/>
        </p:nvSpPr>
        <p:spPr>
          <a:xfrm>
            <a:off x="9912170" y="121198"/>
            <a:ext cx="1338059" cy="860748"/>
          </a:xfrm>
          <a:prstGeom prst="rect">
            <a:avLst/>
          </a:prstGeom>
          <a:noFill/>
        </p:spPr>
        <p:txBody>
          <a:bodyPr wrap="none" rtlCol="0">
            <a:spAutoFit/>
          </a:bodyPr>
          <a:lstStyle/>
          <a:p>
            <a:pPr>
              <a:lnSpc>
                <a:spcPts val="1800"/>
              </a:lnSpc>
              <a:spcAft>
                <a:spcPts val="600"/>
              </a:spcAft>
            </a:pPr>
            <a:r>
              <a:rPr lang="en-GB" sz="1400">
                <a:latin typeface="Segoe UI" panose="020B0502040204020203" pitchFamily="34" charset="0"/>
                <a:cs typeface="Segoe UI" panose="020B0502040204020203" pitchFamily="34" charset="0"/>
              </a:rPr>
              <a:t>Paragraph text</a:t>
            </a:r>
          </a:p>
          <a:p>
            <a:pPr marL="228600" indent="-228600">
              <a:lnSpc>
                <a:spcPts val="1700"/>
              </a:lnSpc>
              <a:spcAft>
                <a:spcPts val="300"/>
              </a:spcAft>
              <a:buFont typeface="Arial" panose="020B0604020202020204" pitchFamily="34" charset="0"/>
              <a:buChar char="•"/>
            </a:pPr>
            <a:r>
              <a:rPr lang="en-GB" sz="1400">
                <a:latin typeface="Segoe UI" panose="020B0502040204020203" pitchFamily="34" charset="0"/>
                <a:cs typeface="Segoe UI" panose="020B0502040204020203" pitchFamily="34" charset="0"/>
              </a:rPr>
              <a:t>Bullet text</a:t>
            </a:r>
          </a:p>
          <a:p>
            <a:pPr marL="228600" indent="-228600">
              <a:lnSpc>
                <a:spcPts val="1700"/>
              </a:lnSpc>
              <a:spcAft>
                <a:spcPts val="300"/>
              </a:spcAft>
              <a:buFont typeface="Arial" panose="020B0604020202020204" pitchFamily="34" charset="0"/>
              <a:buChar char="•"/>
            </a:pPr>
            <a:r>
              <a:rPr lang="en-GB" sz="1400">
                <a:latin typeface="Segoe UI" panose="020B0502040204020203" pitchFamily="34" charset="0"/>
                <a:cs typeface="Segoe UI" panose="020B0502040204020203" pitchFamily="34" charset="0"/>
              </a:rPr>
              <a:t>Bullet 2</a:t>
            </a:r>
          </a:p>
        </p:txBody>
      </p:sp>
      <p:sp>
        <p:nvSpPr>
          <p:cNvPr id="7" name="TextBox 6">
            <a:extLst>
              <a:ext uri="{FF2B5EF4-FFF2-40B4-BE49-F238E27FC236}">
                <a16:creationId xmlns:a16="http://schemas.microsoft.com/office/drawing/2014/main" id="{C9E146DC-E6EC-2478-AAAF-3D7F23817F69}"/>
              </a:ext>
            </a:extLst>
          </p:cNvPr>
          <p:cNvSpPr txBox="1"/>
          <p:nvPr/>
        </p:nvSpPr>
        <p:spPr>
          <a:xfrm>
            <a:off x="8476868" y="121198"/>
            <a:ext cx="1500539" cy="874598"/>
          </a:xfrm>
          <a:prstGeom prst="rect">
            <a:avLst/>
          </a:prstGeom>
          <a:noFill/>
        </p:spPr>
        <p:txBody>
          <a:bodyPr wrap="none" rtlCol="0">
            <a:spAutoFit/>
          </a:bodyPr>
          <a:lstStyle/>
          <a:p>
            <a:pPr>
              <a:lnSpc>
                <a:spcPts val="1800"/>
              </a:lnSpc>
              <a:spcAft>
                <a:spcPts val="600"/>
              </a:spcAft>
            </a:pPr>
            <a:r>
              <a:rPr lang="en-GB" sz="1600">
                <a:latin typeface="Segoe UI" panose="020B0502040204020203" pitchFamily="34" charset="0"/>
                <a:cs typeface="Segoe UI" panose="020B0502040204020203" pitchFamily="34" charset="0"/>
              </a:rPr>
              <a:t>Paragraph text</a:t>
            </a:r>
          </a:p>
          <a:p>
            <a:pPr marL="228600" indent="-228600">
              <a:lnSpc>
                <a:spcPts val="1700"/>
              </a:lnSpc>
              <a:spcAft>
                <a:spcPts val="300"/>
              </a:spcAft>
              <a:buFont typeface="Arial" panose="020B0604020202020204" pitchFamily="34" charset="0"/>
              <a:buChar char="•"/>
            </a:pPr>
            <a:r>
              <a:rPr lang="en-GB" sz="1600">
                <a:latin typeface="Segoe UI" panose="020B0502040204020203" pitchFamily="34" charset="0"/>
                <a:cs typeface="Segoe UI" panose="020B0502040204020203" pitchFamily="34" charset="0"/>
              </a:rPr>
              <a:t>Bullet text</a:t>
            </a:r>
          </a:p>
          <a:p>
            <a:pPr marL="228600" indent="-228600">
              <a:lnSpc>
                <a:spcPts val="1700"/>
              </a:lnSpc>
              <a:spcAft>
                <a:spcPts val="300"/>
              </a:spcAft>
              <a:buFont typeface="Arial" panose="020B0604020202020204" pitchFamily="34" charset="0"/>
              <a:buChar char="•"/>
            </a:pPr>
            <a:r>
              <a:rPr lang="en-GB" sz="1600">
                <a:latin typeface="Segoe UI" panose="020B0502040204020203" pitchFamily="34" charset="0"/>
                <a:cs typeface="Segoe UI" panose="020B0502040204020203" pitchFamily="34" charset="0"/>
              </a:rPr>
              <a:t>Bullet 2</a:t>
            </a:r>
          </a:p>
        </p:txBody>
      </p:sp>
      <p:sp>
        <p:nvSpPr>
          <p:cNvPr id="14" name="Rounded Rectangle 13">
            <a:extLst>
              <a:ext uri="{FF2B5EF4-FFF2-40B4-BE49-F238E27FC236}">
                <a16:creationId xmlns:a16="http://schemas.microsoft.com/office/drawing/2014/main" id="{2114D24F-7EDF-3BD7-8C1D-ED1FE58FEE8F}"/>
              </a:ext>
            </a:extLst>
          </p:cNvPr>
          <p:cNvSpPr/>
          <p:nvPr/>
        </p:nvSpPr>
        <p:spPr>
          <a:xfrm>
            <a:off x="11302698" y="290363"/>
            <a:ext cx="773874" cy="520861"/>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t>Aligned</a:t>
            </a:r>
          </a:p>
        </p:txBody>
      </p:sp>
    </p:spTree>
    <p:extLst>
      <p:ext uri="{BB962C8B-B14F-4D97-AF65-F5344CB8AC3E}">
        <p14:creationId xmlns:p14="http://schemas.microsoft.com/office/powerpoint/2010/main" val="23631329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F44842-27BF-FDEB-0AC8-316DC6B16F34}"/>
            </a:ext>
          </a:extLst>
        </p:cNvPr>
        <p:cNvGrpSpPr/>
        <p:nvPr/>
      </p:nvGrpSpPr>
      <p:grpSpPr>
        <a:xfrm>
          <a:off x="0" y="0"/>
          <a:ext cx="0" cy="0"/>
          <a:chOff x="0" y="0"/>
          <a:chExt cx="0" cy="0"/>
        </a:xfrm>
      </p:grpSpPr>
      <p:sp>
        <p:nvSpPr>
          <p:cNvPr id="15" name="Content Placeholder 14">
            <a:extLst>
              <a:ext uri="{FF2B5EF4-FFF2-40B4-BE49-F238E27FC236}">
                <a16:creationId xmlns:a16="http://schemas.microsoft.com/office/drawing/2014/main" id="{7AAB1DE3-9760-1062-201F-088EB5F09F02}"/>
              </a:ext>
            </a:extLst>
          </p:cNvPr>
          <p:cNvSpPr>
            <a:spLocks noGrp="1"/>
          </p:cNvSpPr>
          <p:nvPr>
            <p:ph sz="half" idx="1"/>
          </p:nvPr>
        </p:nvSpPr>
        <p:spPr/>
        <p:txBody>
          <a:bodyPr>
            <a:normAutofit/>
          </a:bodyPr>
          <a:lstStyle/>
          <a:p>
            <a:pPr marL="0" indent="0">
              <a:buNone/>
            </a:pPr>
            <a:r>
              <a:rPr lang="en-GB" sz="1400"/>
              <a:t>Being focused and organised is key to delivering services well. Physical visual management boards create real spaces to bring together a variety of key information that helps focus teams and their customers on the current situation and priorities. </a:t>
            </a:r>
          </a:p>
          <a:p>
            <a:pPr marL="0" indent="0">
              <a:buNone/>
            </a:pPr>
            <a:r>
              <a:rPr lang="en-GB" sz="1400"/>
              <a:t>Boards may contain:</a:t>
            </a:r>
          </a:p>
          <a:p>
            <a:pPr>
              <a:lnSpc>
                <a:spcPts val="1700"/>
              </a:lnSpc>
              <a:spcAft>
                <a:spcPts val="300"/>
              </a:spcAft>
            </a:pPr>
            <a:r>
              <a:rPr lang="en-GB" sz="1400"/>
              <a:t>KPIs</a:t>
            </a:r>
          </a:p>
          <a:p>
            <a:pPr>
              <a:lnSpc>
                <a:spcPts val="1700"/>
              </a:lnSpc>
              <a:spcAft>
                <a:spcPts val="300"/>
              </a:spcAft>
            </a:pPr>
            <a:r>
              <a:rPr lang="en-GB" sz="1400"/>
              <a:t>Daily contacts (e.g. duty manager approach)</a:t>
            </a:r>
          </a:p>
          <a:p>
            <a:pPr>
              <a:lnSpc>
                <a:spcPts val="1700"/>
              </a:lnSpc>
              <a:spcAft>
                <a:spcPts val="300"/>
              </a:spcAft>
            </a:pPr>
            <a:r>
              <a:rPr lang="en-GB" sz="1400"/>
              <a:t>Current known issues</a:t>
            </a:r>
          </a:p>
          <a:p>
            <a:pPr>
              <a:lnSpc>
                <a:spcPts val="1700"/>
              </a:lnSpc>
              <a:spcAft>
                <a:spcPts val="300"/>
              </a:spcAft>
            </a:pPr>
            <a:r>
              <a:rPr lang="en-GB" sz="1400"/>
              <a:t>Continuous improvement log (ideas for improvements)</a:t>
            </a:r>
          </a:p>
          <a:p>
            <a:pPr>
              <a:lnSpc>
                <a:spcPts val="1700"/>
              </a:lnSpc>
              <a:spcAft>
                <a:spcPts val="300"/>
              </a:spcAft>
            </a:pPr>
            <a:r>
              <a:rPr lang="en-GB" sz="1400"/>
              <a:t>Team charts, roles, contact names etc.</a:t>
            </a:r>
          </a:p>
          <a:p>
            <a:pPr marL="0" indent="0">
              <a:buNone/>
            </a:pPr>
            <a:r>
              <a:rPr lang="en-GB" sz="1400"/>
              <a:t>Benefits</a:t>
            </a:r>
          </a:p>
          <a:p>
            <a:pPr>
              <a:lnSpc>
                <a:spcPts val="1700"/>
              </a:lnSpc>
              <a:spcAft>
                <a:spcPts val="300"/>
              </a:spcAft>
            </a:pPr>
            <a:r>
              <a:rPr lang="en-GB" sz="1400"/>
              <a:t>KPI trend is transparent: early identification of issues</a:t>
            </a:r>
          </a:p>
          <a:p>
            <a:pPr>
              <a:lnSpc>
                <a:spcPts val="1700"/>
              </a:lnSpc>
              <a:spcAft>
                <a:spcPts val="300"/>
              </a:spcAft>
            </a:pPr>
            <a:r>
              <a:rPr lang="en-GB" sz="1400"/>
              <a:t>Promotes clear ownership</a:t>
            </a:r>
          </a:p>
          <a:p>
            <a:pPr>
              <a:lnSpc>
                <a:spcPts val="1700"/>
              </a:lnSpc>
              <a:spcAft>
                <a:spcPts val="300"/>
              </a:spcAft>
            </a:pPr>
            <a:r>
              <a:rPr lang="en-GB" sz="1400"/>
              <a:t>Focuses attention on issues</a:t>
            </a:r>
          </a:p>
          <a:p>
            <a:pPr>
              <a:lnSpc>
                <a:spcPts val="1700"/>
              </a:lnSpc>
              <a:spcAft>
                <a:spcPts val="300"/>
              </a:spcAft>
            </a:pPr>
            <a:r>
              <a:rPr lang="en-GB" sz="1400"/>
              <a:t>Reduces distraction by publicising correct</a:t>
            </a:r>
          </a:p>
          <a:p>
            <a:pPr>
              <a:lnSpc>
                <a:spcPts val="1700"/>
              </a:lnSpc>
              <a:spcAft>
                <a:spcPts val="300"/>
              </a:spcAft>
            </a:pPr>
            <a:r>
              <a:rPr lang="en-GB" sz="1400"/>
              <a:t>Continuous improvement log.</a:t>
            </a:r>
          </a:p>
        </p:txBody>
      </p:sp>
      <p:sp>
        <p:nvSpPr>
          <p:cNvPr id="3" name="Content Placeholder 2">
            <a:extLst>
              <a:ext uri="{FF2B5EF4-FFF2-40B4-BE49-F238E27FC236}">
                <a16:creationId xmlns:a16="http://schemas.microsoft.com/office/drawing/2014/main" id="{37A0AA30-897A-6AA0-F035-35E37FC0B070}"/>
              </a:ext>
            </a:extLst>
          </p:cNvPr>
          <p:cNvSpPr>
            <a:spLocks noGrp="1"/>
          </p:cNvSpPr>
          <p:nvPr>
            <p:ph sz="half" idx="2"/>
          </p:nvPr>
        </p:nvSpPr>
        <p:spPr/>
        <p:txBody>
          <a:bodyPr/>
          <a:lstStyle/>
          <a:p>
            <a:pPr marL="0" indent="0">
              <a:buNone/>
            </a:pPr>
            <a:r>
              <a:rPr lang="en-GB" sz="1400"/>
              <a:t>Visual management boards were originally paper-based. Over the years, large monitors with real-time electronic dashboards have replaced some of these.</a:t>
            </a:r>
          </a:p>
          <a:p>
            <a:pPr marL="0" indent="0">
              <a:buNone/>
            </a:pPr>
            <a:r>
              <a:rPr lang="en-GB" sz="1400"/>
              <a:t>However, there is still a benefit to having tactile materials as a centre for huddles and discussions. Boards can have whiteboards installed next to them to facilitate meetings, discussions and qualitative commentary.</a:t>
            </a:r>
          </a:p>
        </p:txBody>
      </p:sp>
      <p:sp>
        <p:nvSpPr>
          <p:cNvPr id="14" name="Title 13">
            <a:extLst>
              <a:ext uri="{FF2B5EF4-FFF2-40B4-BE49-F238E27FC236}">
                <a16:creationId xmlns:a16="http://schemas.microsoft.com/office/drawing/2014/main" id="{371F76F2-AB26-8791-BF5A-A73723143971}"/>
              </a:ext>
            </a:extLst>
          </p:cNvPr>
          <p:cNvSpPr>
            <a:spLocks noGrp="1"/>
          </p:cNvSpPr>
          <p:nvPr>
            <p:ph type="title"/>
          </p:nvPr>
        </p:nvSpPr>
        <p:spPr>
          <a:prstGeom prst="rect">
            <a:avLst/>
          </a:prstGeom>
        </p:spPr>
        <p:txBody>
          <a:bodyPr>
            <a:normAutofit fontScale="90000"/>
          </a:bodyPr>
          <a:lstStyle/>
          <a:p>
            <a:r>
              <a:rPr lang="en-GB"/>
              <a:t>Improving operations</a:t>
            </a:r>
            <a:br>
              <a:rPr lang="en-GB"/>
            </a:br>
            <a:r>
              <a:rPr lang="en-GB" sz="2000"/>
              <a:t>Visual management boards</a:t>
            </a:r>
          </a:p>
        </p:txBody>
      </p:sp>
      <p:sp>
        <p:nvSpPr>
          <p:cNvPr id="16" name="Rectangle 15">
            <a:extLst>
              <a:ext uri="{FF2B5EF4-FFF2-40B4-BE49-F238E27FC236}">
                <a16:creationId xmlns:a16="http://schemas.microsoft.com/office/drawing/2014/main" id="{6DC0065D-D52F-468C-6DC2-FA0E16E5E93B}"/>
              </a:ext>
            </a:extLst>
          </p:cNvPr>
          <p:cNvSpPr/>
          <p:nvPr/>
        </p:nvSpPr>
        <p:spPr>
          <a:xfrm>
            <a:off x="370389" y="243068"/>
            <a:ext cx="636608" cy="636608"/>
          </a:xfrm>
          <a:prstGeom prst="rect">
            <a:avLst/>
          </a:prstGeom>
          <a:solidFill>
            <a:srgbClr val="EB0A1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DB559D5F-7423-DFD9-8774-AD781B671050}"/>
              </a:ext>
            </a:extLst>
          </p:cNvPr>
          <p:cNvSpPr txBox="1"/>
          <p:nvPr/>
        </p:nvSpPr>
        <p:spPr>
          <a:xfrm>
            <a:off x="9912170" y="121198"/>
            <a:ext cx="1338059" cy="860748"/>
          </a:xfrm>
          <a:prstGeom prst="rect">
            <a:avLst/>
          </a:prstGeom>
          <a:noFill/>
        </p:spPr>
        <p:txBody>
          <a:bodyPr wrap="none" rtlCol="0">
            <a:spAutoFit/>
          </a:bodyPr>
          <a:lstStyle/>
          <a:p>
            <a:pPr>
              <a:lnSpc>
                <a:spcPts val="1800"/>
              </a:lnSpc>
              <a:spcAft>
                <a:spcPts val="600"/>
              </a:spcAft>
            </a:pPr>
            <a:r>
              <a:rPr lang="en-GB" sz="1400">
                <a:latin typeface="Segoe UI" panose="020B0502040204020203" pitchFamily="34" charset="0"/>
                <a:cs typeface="Segoe UI" panose="020B0502040204020203" pitchFamily="34" charset="0"/>
              </a:rPr>
              <a:t>Paragraph text</a:t>
            </a:r>
          </a:p>
          <a:p>
            <a:pPr marL="228600" indent="-228600">
              <a:lnSpc>
                <a:spcPts val="1700"/>
              </a:lnSpc>
              <a:spcAft>
                <a:spcPts val="300"/>
              </a:spcAft>
              <a:buFont typeface="Arial" panose="020B0604020202020204" pitchFamily="34" charset="0"/>
              <a:buChar char="•"/>
            </a:pPr>
            <a:r>
              <a:rPr lang="en-GB" sz="1400">
                <a:latin typeface="Segoe UI" panose="020B0502040204020203" pitchFamily="34" charset="0"/>
                <a:cs typeface="Segoe UI" panose="020B0502040204020203" pitchFamily="34" charset="0"/>
              </a:rPr>
              <a:t>Bullet text</a:t>
            </a:r>
          </a:p>
          <a:p>
            <a:pPr marL="228600" indent="-228600">
              <a:lnSpc>
                <a:spcPts val="1700"/>
              </a:lnSpc>
              <a:spcAft>
                <a:spcPts val="300"/>
              </a:spcAft>
              <a:buFont typeface="Arial" panose="020B0604020202020204" pitchFamily="34" charset="0"/>
              <a:buChar char="•"/>
            </a:pPr>
            <a:r>
              <a:rPr lang="en-GB" sz="1400">
                <a:latin typeface="Segoe UI" panose="020B0502040204020203" pitchFamily="34" charset="0"/>
                <a:cs typeface="Segoe UI" panose="020B0502040204020203" pitchFamily="34" charset="0"/>
              </a:rPr>
              <a:t>Bullet 2</a:t>
            </a:r>
          </a:p>
        </p:txBody>
      </p:sp>
      <p:sp>
        <p:nvSpPr>
          <p:cNvPr id="4" name="TextBox 3">
            <a:extLst>
              <a:ext uri="{FF2B5EF4-FFF2-40B4-BE49-F238E27FC236}">
                <a16:creationId xmlns:a16="http://schemas.microsoft.com/office/drawing/2014/main" id="{E416D799-1CD9-F335-2B11-ACBCECAB44AB}"/>
              </a:ext>
            </a:extLst>
          </p:cNvPr>
          <p:cNvSpPr txBox="1"/>
          <p:nvPr/>
        </p:nvSpPr>
        <p:spPr>
          <a:xfrm>
            <a:off x="8476868" y="121198"/>
            <a:ext cx="1500539" cy="874598"/>
          </a:xfrm>
          <a:prstGeom prst="rect">
            <a:avLst/>
          </a:prstGeom>
          <a:noFill/>
        </p:spPr>
        <p:txBody>
          <a:bodyPr wrap="none" rtlCol="0">
            <a:spAutoFit/>
          </a:bodyPr>
          <a:lstStyle/>
          <a:p>
            <a:pPr>
              <a:lnSpc>
                <a:spcPts val="1800"/>
              </a:lnSpc>
              <a:spcAft>
                <a:spcPts val="600"/>
              </a:spcAft>
            </a:pPr>
            <a:r>
              <a:rPr lang="en-GB" sz="1600">
                <a:latin typeface="Segoe UI" panose="020B0502040204020203" pitchFamily="34" charset="0"/>
                <a:cs typeface="Segoe UI" panose="020B0502040204020203" pitchFamily="34" charset="0"/>
              </a:rPr>
              <a:t>Paragraph text</a:t>
            </a:r>
          </a:p>
          <a:p>
            <a:pPr marL="228600" indent="-228600">
              <a:lnSpc>
                <a:spcPts val="1700"/>
              </a:lnSpc>
              <a:spcAft>
                <a:spcPts val="300"/>
              </a:spcAft>
              <a:buFont typeface="Arial" panose="020B0604020202020204" pitchFamily="34" charset="0"/>
              <a:buChar char="•"/>
            </a:pPr>
            <a:r>
              <a:rPr lang="en-GB" sz="1600">
                <a:latin typeface="Segoe UI" panose="020B0502040204020203" pitchFamily="34" charset="0"/>
                <a:cs typeface="Segoe UI" panose="020B0502040204020203" pitchFamily="34" charset="0"/>
              </a:rPr>
              <a:t>Bullet text</a:t>
            </a:r>
          </a:p>
          <a:p>
            <a:pPr marL="228600" indent="-228600">
              <a:lnSpc>
                <a:spcPts val="1700"/>
              </a:lnSpc>
              <a:spcAft>
                <a:spcPts val="300"/>
              </a:spcAft>
              <a:buFont typeface="Arial" panose="020B0604020202020204" pitchFamily="34" charset="0"/>
              <a:buChar char="•"/>
            </a:pPr>
            <a:r>
              <a:rPr lang="en-GB" sz="1600">
                <a:latin typeface="Segoe UI" panose="020B0502040204020203" pitchFamily="34" charset="0"/>
                <a:cs typeface="Segoe UI" panose="020B0502040204020203" pitchFamily="34" charset="0"/>
              </a:rPr>
              <a:t>Bullet 2</a:t>
            </a:r>
          </a:p>
        </p:txBody>
      </p:sp>
      <p:sp>
        <p:nvSpPr>
          <p:cNvPr id="5" name="Rounded Rectangle 4">
            <a:extLst>
              <a:ext uri="{FF2B5EF4-FFF2-40B4-BE49-F238E27FC236}">
                <a16:creationId xmlns:a16="http://schemas.microsoft.com/office/drawing/2014/main" id="{AF5B11EA-CE0C-5372-D98A-AED5C2A7F88D}"/>
              </a:ext>
            </a:extLst>
          </p:cNvPr>
          <p:cNvSpPr/>
          <p:nvPr/>
        </p:nvSpPr>
        <p:spPr>
          <a:xfrm>
            <a:off x="11302698" y="290363"/>
            <a:ext cx="773874" cy="520861"/>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t>Aligned</a:t>
            </a:r>
          </a:p>
        </p:txBody>
      </p:sp>
    </p:spTree>
    <p:extLst>
      <p:ext uri="{BB962C8B-B14F-4D97-AF65-F5344CB8AC3E}">
        <p14:creationId xmlns:p14="http://schemas.microsoft.com/office/powerpoint/2010/main" val="6467371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3D8ABE-9E27-CAD1-1D40-C95AB681C733}"/>
            </a:ext>
          </a:extLst>
        </p:cNvPr>
        <p:cNvGrpSpPr/>
        <p:nvPr/>
      </p:nvGrpSpPr>
      <p:grpSpPr>
        <a:xfrm>
          <a:off x="0" y="0"/>
          <a:ext cx="0" cy="0"/>
          <a:chOff x="0" y="0"/>
          <a:chExt cx="0" cy="0"/>
        </a:xfrm>
      </p:grpSpPr>
      <p:sp>
        <p:nvSpPr>
          <p:cNvPr id="15" name="Content Placeholder 14">
            <a:extLst>
              <a:ext uri="{FF2B5EF4-FFF2-40B4-BE49-F238E27FC236}">
                <a16:creationId xmlns:a16="http://schemas.microsoft.com/office/drawing/2014/main" id="{40DA26BA-0125-D3FB-2DD0-02213C01B466}"/>
              </a:ext>
            </a:extLst>
          </p:cNvPr>
          <p:cNvSpPr>
            <a:spLocks noGrp="1"/>
          </p:cNvSpPr>
          <p:nvPr>
            <p:ph sz="half" idx="1"/>
          </p:nvPr>
        </p:nvSpPr>
        <p:spPr/>
        <p:txBody>
          <a:bodyPr>
            <a:normAutofit/>
          </a:bodyPr>
          <a:lstStyle/>
          <a:p>
            <a:pPr marL="0" indent="0">
              <a:buNone/>
            </a:pPr>
            <a:r>
              <a:rPr lang="en-GB" sz="1400"/>
              <a:t>Being focused and organised is key to delivering services well. Physical visual management boards create real spaces to bring together a variety of key information that helps focus teams and their customers on the current situation and priorities. </a:t>
            </a:r>
          </a:p>
          <a:p>
            <a:pPr marL="0" indent="0">
              <a:buNone/>
            </a:pPr>
            <a:r>
              <a:rPr lang="en-GB" sz="1400"/>
              <a:t>Boards may contain:</a:t>
            </a:r>
          </a:p>
          <a:p>
            <a:pPr>
              <a:lnSpc>
                <a:spcPts val="1700"/>
              </a:lnSpc>
              <a:spcAft>
                <a:spcPts val="300"/>
              </a:spcAft>
            </a:pPr>
            <a:r>
              <a:rPr lang="en-GB" sz="1400"/>
              <a:t>KPIs</a:t>
            </a:r>
          </a:p>
          <a:p>
            <a:pPr>
              <a:lnSpc>
                <a:spcPts val="1700"/>
              </a:lnSpc>
              <a:spcAft>
                <a:spcPts val="300"/>
              </a:spcAft>
            </a:pPr>
            <a:r>
              <a:rPr lang="en-GB" sz="1400"/>
              <a:t>Daily contacts (e.g. duty manager approach)</a:t>
            </a:r>
          </a:p>
          <a:p>
            <a:pPr>
              <a:lnSpc>
                <a:spcPts val="1700"/>
              </a:lnSpc>
              <a:spcAft>
                <a:spcPts val="300"/>
              </a:spcAft>
            </a:pPr>
            <a:r>
              <a:rPr lang="en-GB" sz="1400"/>
              <a:t>Current known issues</a:t>
            </a:r>
          </a:p>
          <a:p>
            <a:pPr>
              <a:lnSpc>
                <a:spcPts val="1700"/>
              </a:lnSpc>
              <a:spcAft>
                <a:spcPts val="300"/>
              </a:spcAft>
            </a:pPr>
            <a:r>
              <a:rPr lang="en-GB" sz="1400"/>
              <a:t>Continuous improvement log (ideas for improvements)</a:t>
            </a:r>
          </a:p>
          <a:p>
            <a:pPr>
              <a:lnSpc>
                <a:spcPts val="1700"/>
              </a:lnSpc>
              <a:spcAft>
                <a:spcPts val="300"/>
              </a:spcAft>
            </a:pPr>
            <a:r>
              <a:rPr lang="en-GB" sz="1400"/>
              <a:t>Team charts, roles, contact names etc.</a:t>
            </a:r>
          </a:p>
          <a:p>
            <a:pPr marL="0" indent="0">
              <a:buNone/>
            </a:pPr>
            <a:r>
              <a:rPr lang="en-GB" sz="1400"/>
              <a:t>Benefits</a:t>
            </a:r>
          </a:p>
          <a:p>
            <a:pPr>
              <a:lnSpc>
                <a:spcPts val="1700"/>
              </a:lnSpc>
              <a:spcAft>
                <a:spcPts val="300"/>
              </a:spcAft>
            </a:pPr>
            <a:r>
              <a:rPr lang="en-GB" sz="1400"/>
              <a:t>KPI trend is transparent: early identification of issues</a:t>
            </a:r>
          </a:p>
          <a:p>
            <a:pPr>
              <a:lnSpc>
                <a:spcPts val="1700"/>
              </a:lnSpc>
              <a:spcAft>
                <a:spcPts val="300"/>
              </a:spcAft>
            </a:pPr>
            <a:r>
              <a:rPr lang="en-GB" sz="1400"/>
              <a:t>Promotes clear ownership</a:t>
            </a:r>
          </a:p>
          <a:p>
            <a:pPr>
              <a:lnSpc>
                <a:spcPts val="1700"/>
              </a:lnSpc>
              <a:spcAft>
                <a:spcPts val="300"/>
              </a:spcAft>
            </a:pPr>
            <a:r>
              <a:rPr lang="en-GB" sz="1400"/>
              <a:t>Focuses attention on issues</a:t>
            </a:r>
          </a:p>
          <a:p>
            <a:pPr>
              <a:lnSpc>
                <a:spcPts val="1700"/>
              </a:lnSpc>
              <a:spcAft>
                <a:spcPts val="300"/>
              </a:spcAft>
            </a:pPr>
            <a:r>
              <a:rPr lang="en-GB" sz="1400"/>
              <a:t>Reduces distraction by publicising correct</a:t>
            </a:r>
          </a:p>
          <a:p>
            <a:pPr>
              <a:lnSpc>
                <a:spcPts val="1700"/>
              </a:lnSpc>
              <a:spcAft>
                <a:spcPts val="300"/>
              </a:spcAft>
            </a:pPr>
            <a:r>
              <a:rPr lang="en-GB" sz="1400"/>
              <a:t>Continuous improvement log.</a:t>
            </a:r>
          </a:p>
        </p:txBody>
      </p:sp>
      <p:sp>
        <p:nvSpPr>
          <p:cNvPr id="3" name="Content Placeholder 2">
            <a:extLst>
              <a:ext uri="{FF2B5EF4-FFF2-40B4-BE49-F238E27FC236}">
                <a16:creationId xmlns:a16="http://schemas.microsoft.com/office/drawing/2014/main" id="{E413E49C-74B0-452E-5281-323B310765FB}"/>
              </a:ext>
            </a:extLst>
          </p:cNvPr>
          <p:cNvSpPr>
            <a:spLocks noGrp="1"/>
          </p:cNvSpPr>
          <p:nvPr>
            <p:ph sz="half" idx="2"/>
          </p:nvPr>
        </p:nvSpPr>
        <p:spPr/>
        <p:txBody>
          <a:bodyPr/>
          <a:lstStyle/>
          <a:p>
            <a:pPr marL="0" indent="0">
              <a:buNone/>
            </a:pPr>
            <a:r>
              <a:rPr lang="en-GB" sz="1400"/>
              <a:t>Visual management boards were originally paper-based. Over the years, large monitors with real-time electronic dashboards have replaced some of these.</a:t>
            </a:r>
          </a:p>
          <a:p>
            <a:pPr marL="0" indent="0">
              <a:buNone/>
            </a:pPr>
            <a:r>
              <a:rPr lang="en-GB" sz="1400"/>
              <a:t>However, there is still a benefit to having tactile materials as a centre for huddles and discussions. Boards can have whiteboards installed next to them to facilitate meetings, discussions and qualitative commentary.</a:t>
            </a:r>
          </a:p>
        </p:txBody>
      </p:sp>
      <p:sp>
        <p:nvSpPr>
          <p:cNvPr id="14" name="Title 13">
            <a:extLst>
              <a:ext uri="{FF2B5EF4-FFF2-40B4-BE49-F238E27FC236}">
                <a16:creationId xmlns:a16="http://schemas.microsoft.com/office/drawing/2014/main" id="{F42EF36A-29EE-2CAD-5A12-00EA725E1F4C}"/>
              </a:ext>
            </a:extLst>
          </p:cNvPr>
          <p:cNvSpPr>
            <a:spLocks noGrp="1"/>
          </p:cNvSpPr>
          <p:nvPr>
            <p:ph type="title"/>
          </p:nvPr>
        </p:nvSpPr>
        <p:spPr>
          <a:prstGeom prst="rect">
            <a:avLst/>
          </a:prstGeom>
        </p:spPr>
        <p:txBody>
          <a:bodyPr>
            <a:normAutofit fontScale="90000"/>
          </a:bodyPr>
          <a:lstStyle/>
          <a:p>
            <a:r>
              <a:rPr lang="en-GB"/>
              <a:t>Improving operations</a:t>
            </a:r>
            <a:br>
              <a:rPr lang="en-GB"/>
            </a:br>
            <a:r>
              <a:rPr lang="en-GB" sz="2000"/>
              <a:t>Visual management boards</a:t>
            </a:r>
          </a:p>
        </p:txBody>
      </p:sp>
      <p:sp>
        <p:nvSpPr>
          <p:cNvPr id="16" name="Rectangle 15">
            <a:extLst>
              <a:ext uri="{FF2B5EF4-FFF2-40B4-BE49-F238E27FC236}">
                <a16:creationId xmlns:a16="http://schemas.microsoft.com/office/drawing/2014/main" id="{27118FE0-BF9A-47CD-292E-9E9ECD9FB585}"/>
              </a:ext>
            </a:extLst>
          </p:cNvPr>
          <p:cNvSpPr/>
          <p:nvPr/>
        </p:nvSpPr>
        <p:spPr>
          <a:xfrm>
            <a:off x="370389" y="243068"/>
            <a:ext cx="636608" cy="636608"/>
          </a:xfrm>
          <a:prstGeom prst="rect">
            <a:avLst/>
          </a:prstGeom>
          <a:solidFill>
            <a:srgbClr val="EB0A1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6F0284E5-991A-A7C0-C114-5471A131EDC1}"/>
              </a:ext>
            </a:extLst>
          </p:cNvPr>
          <p:cNvSpPr txBox="1"/>
          <p:nvPr/>
        </p:nvSpPr>
        <p:spPr>
          <a:xfrm>
            <a:off x="9912170" y="121198"/>
            <a:ext cx="1338059" cy="860748"/>
          </a:xfrm>
          <a:prstGeom prst="rect">
            <a:avLst/>
          </a:prstGeom>
          <a:noFill/>
        </p:spPr>
        <p:txBody>
          <a:bodyPr wrap="none" rtlCol="0">
            <a:spAutoFit/>
          </a:bodyPr>
          <a:lstStyle/>
          <a:p>
            <a:pPr>
              <a:lnSpc>
                <a:spcPts val="1800"/>
              </a:lnSpc>
              <a:spcAft>
                <a:spcPts val="600"/>
              </a:spcAft>
            </a:pPr>
            <a:r>
              <a:rPr lang="en-GB" sz="1400">
                <a:latin typeface="Segoe UI" panose="020B0502040204020203" pitchFamily="34" charset="0"/>
                <a:cs typeface="Segoe UI" panose="020B0502040204020203" pitchFamily="34" charset="0"/>
              </a:rPr>
              <a:t>Paragraph text</a:t>
            </a:r>
          </a:p>
          <a:p>
            <a:pPr marL="228600" indent="-228600">
              <a:lnSpc>
                <a:spcPts val="1700"/>
              </a:lnSpc>
              <a:spcAft>
                <a:spcPts val="300"/>
              </a:spcAft>
              <a:buFont typeface="Arial" panose="020B0604020202020204" pitchFamily="34" charset="0"/>
              <a:buChar char="•"/>
            </a:pPr>
            <a:r>
              <a:rPr lang="en-GB" sz="1400">
                <a:latin typeface="Segoe UI" panose="020B0502040204020203" pitchFamily="34" charset="0"/>
                <a:cs typeface="Segoe UI" panose="020B0502040204020203" pitchFamily="34" charset="0"/>
              </a:rPr>
              <a:t>Bullet text</a:t>
            </a:r>
          </a:p>
          <a:p>
            <a:pPr marL="228600" indent="-228600">
              <a:lnSpc>
                <a:spcPts val="1700"/>
              </a:lnSpc>
              <a:spcAft>
                <a:spcPts val="300"/>
              </a:spcAft>
              <a:buFont typeface="Arial" panose="020B0604020202020204" pitchFamily="34" charset="0"/>
              <a:buChar char="•"/>
            </a:pPr>
            <a:r>
              <a:rPr lang="en-GB" sz="1400">
                <a:latin typeface="Segoe UI" panose="020B0502040204020203" pitchFamily="34" charset="0"/>
                <a:cs typeface="Segoe UI" panose="020B0502040204020203" pitchFamily="34" charset="0"/>
              </a:rPr>
              <a:t>Bullet 2</a:t>
            </a:r>
          </a:p>
        </p:txBody>
      </p:sp>
      <p:sp>
        <p:nvSpPr>
          <p:cNvPr id="4" name="TextBox 3">
            <a:extLst>
              <a:ext uri="{FF2B5EF4-FFF2-40B4-BE49-F238E27FC236}">
                <a16:creationId xmlns:a16="http://schemas.microsoft.com/office/drawing/2014/main" id="{BCB716A8-64BF-CCB1-B631-3E5B692DD788}"/>
              </a:ext>
            </a:extLst>
          </p:cNvPr>
          <p:cNvSpPr txBox="1"/>
          <p:nvPr/>
        </p:nvSpPr>
        <p:spPr>
          <a:xfrm>
            <a:off x="8476868" y="121198"/>
            <a:ext cx="1500539" cy="874598"/>
          </a:xfrm>
          <a:prstGeom prst="rect">
            <a:avLst/>
          </a:prstGeom>
          <a:noFill/>
        </p:spPr>
        <p:txBody>
          <a:bodyPr wrap="none" rtlCol="0">
            <a:spAutoFit/>
          </a:bodyPr>
          <a:lstStyle/>
          <a:p>
            <a:pPr>
              <a:lnSpc>
                <a:spcPts val="1800"/>
              </a:lnSpc>
              <a:spcAft>
                <a:spcPts val="600"/>
              </a:spcAft>
            </a:pPr>
            <a:r>
              <a:rPr lang="en-GB" sz="1600">
                <a:latin typeface="Segoe UI" panose="020B0502040204020203" pitchFamily="34" charset="0"/>
                <a:cs typeface="Segoe UI" panose="020B0502040204020203" pitchFamily="34" charset="0"/>
              </a:rPr>
              <a:t>Paragraph text</a:t>
            </a:r>
          </a:p>
          <a:p>
            <a:pPr marL="228600" indent="-228600">
              <a:lnSpc>
                <a:spcPts val="1700"/>
              </a:lnSpc>
              <a:spcAft>
                <a:spcPts val="300"/>
              </a:spcAft>
              <a:buFont typeface="Arial" panose="020B0604020202020204" pitchFamily="34" charset="0"/>
              <a:buChar char="•"/>
            </a:pPr>
            <a:r>
              <a:rPr lang="en-GB" sz="1600">
                <a:latin typeface="Segoe UI" panose="020B0502040204020203" pitchFamily="34" charset="0"/>
                <a:cs typeface="Segoe UI" panose="020B0502040204020203" pitchFamily="34" charset="0"/>
              </a:rPr>
              <a:t>Bullet text</a:t>
            </a:r>
          </a:p>
          <a:p>
            <a:pPr marL="228600" indent="-228600">
              <a:lnSpc>
                <a:spcPts val="1700"/>
              </a:lnSpc>
              <a:spcAft>
                <a:spcPts val="300"/>
              </a:spcAft>
              <a:buFont typeface="Arial" panose="020B0604020202020204" pitchFamily="34" charset="0"/>
              <a:buChar char="•"/>
            </a:pPr>
            <a:r>
              <a:rPr lang="en-GB" sz="1600">
                <a:latin typeface="Segoe UI" panose="020B0502040204020203" pitchFamily="34" charset="0"/>
                <a:cs typeface="Segoe UI" panose="020B0502040204020203" pitchFamily="34" charset="0"/>
              </a:rPr>
              <a:t>Bullet 2</a:t>
            </a:r>
          </a:p>
        </p:txBody>
      </p:sp>
      <p:sp>
        <p:nvSpPr>
          <p:cNvPr id="5" name="Rounded Rectangle 4">
            <a:extLst>
              <a:ext uri="{FF2B5EF4-FFF2-40B4-BE49-F238E27FC236}">
                <a16:creationId xmlns:a16="http://schemas.microsoft.com/office/drawing/2014/main" id="{3B2A1C9E-4EA6-4722-F0C4-F17043358775}"/>
              </a:ext>
            </a:extLst>
          </p:cNvPr>
          <p:cNvSpPr/>
          <p:nvPr/>
        </p:nvSpPr>
        <p:spPr>
          <a:xfrm>
            <a:off x="11302698" y="290363"/>
            <a:ext cx="773874" cy="520861"/>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t>Aligned</a:t>
            </a:r>
          </a:p>
        </p:txBody>
      </p:sp>
    </p:spTree>
    <p:extLst>
      <p:ext uri="{BB962C8B-B14F-4D97-AF65-F5344CB8AC3E}">
        <p14:creationId xmlns:p14="http://schemas.microsoft.com/office/powerpoint/2010/main" val="39313861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DCEB0E9-7C1E-CE11-2A04-CC28F495D05F}"/>
              </a:ext>
            </a:extLst>
          </p:cNvPr>
          <p:cNvSpPr>
            <a:spLocks noGrp="1"/>
          </p:cNvSpPr>
          <p:nvPr>
            <p:ph sz="half" idx="1"/>
          </p:nvPr>
        </p:nvSpPr>
        <p:spPr/>
        <p:txBody>
          <a:bodyPr/>
          <a:lstStyle/>
          <a:p>
            <a:pPr marL="0" indent="0">
              <a:buNone/>
            </a:pPr>
            <a:r>
              <a:rPr lang="en-GB" sz="1400"/>
              <a:t>I started my career in Finance IT back in 2000. At that time my employer, Procter &amp; Gamble, had just launched GBS with 3 regional service centres. </a:t>
            </a:r>
          </a:p>
          <a:p>
            <a:pPr marL="0" indent="0">
              <a:buNone/>
            </a:pPr>
            <a:r>
              <a:rPr lang="en-GB" sz="1400"/>
              <a:t>I recall a great presentation from one of the senior managers looking back at the previous decades of IT. I think the joke was:</a:t>
            </a:r>
          </a:p>
          <a:p>
            <a:pPr>
              <a:lnSpc>
                <a:spcPts val="1700"/>
              </a:lnSpc>
              <a:spcAft>
                <a:spcPts val="300"/>
              </a:spcAft>
            </a:pPr>
            <a:r>
              <a:rPr lang="en-GB" sz="1400"/>
              <a:t>1960s: users made mistakes on paper</a:t>
            </a:r>
          </a:p>
          <a:p>
            <a:pPr>
              <a:lnSpc>
                <a:spcPts val="1700"/>
              </a:lnSpc>
              <a:spcAft>
                <a:spcPts val="300"/>
              </a:spcAft>
            </a:pPr>
            <a:r>
              <a:rPr lang="en-GB" sz="1400"/>
              <a:t>1970s: users made mistakes with punch cards</a:t>
            </a:r>
          </a:p>
          <a:p>
            <a:pPr>
              <a:lnSpc>
                <a:spcPts val="1700"/>
              </a:lnSpc>
              <a:spcAft>
                <a:spcPts val="300"/>
              </a:spcAft>
            </a:pPr>
            <a:r>
              <a:rPr lang="en-GB" sz="1400"/>
              <a:t>1980s: users made mistakes via mainframe terminals</a:t>
            </a:r>
          </a:p>
          <a:p>
            <a:pPr>
              <a:lnSpc>
                <a:spcPts val="1700"/>
              </a:lnSpc>
              <a:spcAft>
                <a:spcPts val="300"/>
              </a:spcAft>
            </a:pPr>
            <a:r>
              <a:rPr lang="en-GB" sz="1400"/>
              <a:t>1990s: users made mistakes on desktop PCs.</a:t>
            </a:r>
          </a:p>
          <a:p>
            <a:pPr marL="0" indent="0">
              <a:buNone/>
            </a:pPr>
            <a:r>
              <a:rPr lang="en-GB" sz="1400"/>
              <a:t>But IT jokes aside, what was clear even back in 2000 was how fundamentally IT was enabling and automating processes.</a:t>
            </a:r>
          </a:p>
          <a:p>
            <a:pPr marL="0" indent="0">
              <a:buNone/>
            </a:pPr>
            <a:r>
              <a:rPr lang="en-GB" sz="1400"/>
              <a:t>Things that we take for granted such as producing global harmonised accounts in a matter of days wouldn’t be possible without the automation inside ERP.</a:t>
            </a:r>
          </a:p>
        </p:txBody>
      </p:sp>
      <p:sp>
        <p:nvSpPr>
          <p:cNvPr id="4" name="Content Placeholder 3">
            <a:extLst>
              <a:ext uri="{FF2B5EF4-FFF2-40B4-BE49-F238E27FC236}">
                <a16:creationId xmlns:a16="http://schemas.microsoft.com/office/drawing/2014/main" id="{5AE4AB70-A501-DB2D-DE46-50752F5EA140}"/>
              </a:ext>
            </a:extLst>
          </p:cNvPr>
          <p:cNvSpPr>
            <a:spLocks noGrp="1"/>
          </p:cNvSpPr>
          <p:nvPr>
            <p:ph sz="half" idx="2"/>
          </p:nvPr>
        </p:nvSpPr>
        <p:spPr/>
        <p:txBody>
          <a:bodyPr/>
          <a:lstStyle/>
          <a:p>
            <a:pPr marL="0" indent="0">
              <a:buNone/>
            </a:pPr>
            <a:r>
              <a:rPr lang="en-GB" sz="1400"/>
              <a:t>Looking at each decade from 1970 to 2020 there have been significant technology advances at each stage.</a:t>
            </a:r>
          </a:p>
          <a:p>
            <a:pPr marL="0" indent="0">
              <a:buNone/>
            </a:pPr>
            <a:r>
              <a:rPr lang="en-GB" sz="1400"/>
              <a:t>In the 1990s, we reached the point where technology could enable basic centralisation of work.</a:t>
            </a:r>
          </a:p>
          <a:p>
            <a:pPr marL="0" indent="0">
              <a:buNone/>
            </a:pPr>
            <a:r>
              <a:rPr lang="en-GB" sz="1400"/>
              <a:t>From the 1990s to now, various technologies have driven quality and cost improvements through automation.</a:t>
            </a:r>
          </a:p>
          <a:p>
            <a:pPr marL="0" indent="0">
              <a:buNone/>
            </a:pPr>
            <a:r>
              <a:rPr lang="en-GB" sz="1400"/>
              <a:t>Today, the hot topic is AI.</a:t>
            </a:r>
          </a:p>
          <a:p>
            <a:pPr marL="0" indent="0">
              <a:buNone/>
            </a:pPr>
            <a:r>
              <a:rPr lang="en-GB" sz="1400"/>
              <a:t>I’d define recent AI developments as a shift in automation capability from programmatic to generative. In the past, we had to set up automation based on rules. Now, AI is able to generate its own rules and decisions.</a:t>
            </a:r>
          </a:p>
          <a:p>
            <a:pPr marL="0" indent="0">
              <a:buNone/>
            </a:pPr>
            <a:r>
              <a:rPr lang="en-GB" sz="1400"/>
              <a:t>This is perhaps a little too much detail, but I think it's interesting to look at how technology has driven automation over the decades. Has your organisation utilised all of these?</a:t>
            </a:r>
          </a:p>
        </p:txBody>
      </p:sp>
      <p:sp>
        <p:nvSpPr>
          <p:cNvPr id="3" name="Title 2">
            <a:extLst>
              <a:ext uri="{FF2B5EF4-FFF2-40B4-BE49-F238E27FC236}">
                <a16:creationId xmlns:a16="http://schemas.microsoft.com/office/drawing/2014/main" id="{E3C76A1A-BCC9-4F34-8DC1-51895E39258B}"/>
              </a:ext>
            </a:extLst>
          </p:cNvPr>
          <p:cNvSpPr>
            <a:spLocks noGrp="1"/>
          </p:cNvSpPr>
          <p:nvPr>
            <p:ph type="title"/>
          </p:nvPr>
        </p:nvSpPr>
        <p:spPr/>
        <p:txBody>
          <a:bodyPr>
            <a:normAutofit fontScale="90000"/>
          </a:bodyPr>
          <a:lstStyle/>
          <a:p>
            <a:r>
              <a:rPr lang="en-GB"/>
              <a:t>Improving operations</a:t>
            </a:r>
            <a:br>
              <a:rPr lang="en-GB"/>
            </a:br>
            <a:r>
              <a:rPr lang="en-GB" sz="2000"/>
              <a:t>Digital technology</a:t>
            </a:r>
            <a:endParaRPr lang="en-GB"/>
          </a:p>
        </p:txBody>
      </p:sp>
      <p:sp>
        <p:nvSpPr>
          <p:cNvPr id="5" name="TextBox 4">
            <a:extLst>
              <a:ext uri="{FF2B5EF4-FFF2-40B4-BE49-F238E27FC236}">
                <a16:creationId xmlns:a16="http://schemas.microsoft.com/office/drawing/2014/main" id="{2B25DBAB-84BB-07C3-7C40-45892344AE66}"/>
              </a:ext>
            </a:extLst>
          </p:cNvPr>
          <p:cNvSpPr txBox="1"/>
          <p:nvPr/>
        </p:nvSpPr>
        <p:spPr>
          <a:xfrm>
            <a:off x="9912170" y="121198"/>
            <a:ext cx="1338059" cy="860748"/>
          </a:xfrm>
          <a:prstGeom prst="rect">
            <a:avLst/>
          </a:prstGeom>
          <a:noFill/>
        </p:spPr>
        <p:txBody>
          <a:bodyPr wrap="none" rtlCol="0">
            <a:spAutoFit/>
          </a:bodyPr>
          <a:lstStyle/>
          <a:p>
            <a:pPr>
              <a:lnSpc>
                <a:spcPts val="1800"/>
              </a:lnSpc>
              <a:spcAft>
                <a:spcPts val="600"/>
              </a:spcAft>
            </a:pPr>
            <a:r>
              <a:rPr lang="en-GB" sz="1400">
                <a:latin typeface="Segoe UI" panose="020B0502040204020203" pitchFamily="34" charset="0"/>
                <a:cs typeface="Segoe UI" panose="020B0502040204020203" pitchFamily="34" charset="0"/>
              </a:rPr>
              <a:t>Paragraph text</a:t>
            </a:r>
          </a:p>
          <a:p>
            <a:pPr marL="228600" indent="-228600">
              <a:lnSpc>
                <a:spcPts val="1700"/>
              </a:lnSpc>
              <a:spcAft>
                <a:spcPts val="300"/>
              </a:spcAft>
              <a:buFont typeface="Arial" panose="020B0604020202020204" pitchFamily="34" charset="0"/>
              <a:buChar char="•"/>
            </a:pPr>
            <a:r>
              <a:rPr lang="en-GB" sz="1400">
                <a:latin typeface="Segoe UI" panose="020B0502040204020203" pitchFamily="34" charset="0"/>
                <a:cs typeface="Segoe UI" panose="020B0502040204020203" pitchFamily="34" charset="0"/>
              </a:rPr>
              <a:t>Bullet text</a:t>
            </a:r>
          </a:p>
          <a:p>
            <a:pPr marL="228600" indent="-228600">
              <a:lnSpc>
                <a:spcPts val="1700"/>
              </a:lnSpc>
              <a:spcAft>
                <a:spcPts val="300"/>
              </a:spcAft>
              <a:buFont typeface="Arial" panose="020B0604020202020204" pitchFamily="34" charset="0"/>
              <a:buChar char="•"/>
            </a:pPr>
            <a:r>
              <a:rPr lang="en-GB" sz="1400">
                <a:latin typeface="Segoe UI" panose="020B0502040204020203" pitchFamily="34" charset="0"/>
                <a:cs typeface="Segoe UI" panose="020B0502040204020203" pitchFamily="34" charset="0"/>
              </a:rPr>
              <a:t>Bullet 2</a:t>
            </a:r>
          </a:p>
        </p:txBody>
      </p:sp>
      <p:sp>
        <p:nvSpPr>
          <p:cNvPr id="6" name="TextBox 5">
            <a:extLst>
              <a:ext uri="{FF2B5EF4-FFF2-40B4-BE49-F238E27FC236}">
                <a16:creationId xmlns:a16="http://schemas.microsoft.com/office/drawing/2014/main" id="{9539F440-B795-991A-95E6-A51B341DD74E}"/>
              </a:ext>
            </a:extLst>
          </p:cNvPr>
          <p:cNvSpPr txBox="1"/>
          <p:nvPr/>
        </p:nvSpPr>
        <p:spPr>
          <a:xfrm>
            <a:off x="8476868" y="121198"/>
            <a:ext cx="1500539" cy="874598"/>
          </a:xfrm>
          <a:prstGeom prst="rect">
            <a:avLst/>
          </a:prstGeom>
          <a:noFill/>
        </p:spPr>
        <p:txBody>
          <a:bodyPr wrap="none" rtlCol="0">
            <a:spAutoFit/>
          </a:bodyPr>
          <a:lstStyle/>
          <a:p>
            <a:pPr>
              <a:lnSpc>
                <a:spcPts val="1800"/>
              </a:lnSpc>
              <a:spcAft>
                <a:spcPts val="600"/>
              </a:spcAft>
            </a:pPr>
            <a:r>
              <a:rPr lang="en-GB" sz="1600">
                <a:latin typeface="Segoe UI" panose="020B0502040204020203" pitchFamily="34" charset="0"/>
                <a:cs typeface="Segoe UI" panose="020B0502040204020203" pitchFamily="34" charset="0"/>
              </a:rPr>
              <a:t>Paragraph text</a:t>
            </a:r>
          </a:p>
          <a:p>
            <a:pPr marL="228600" indent="-228600">
              <a:lnSpc>
                <a:spcPts val="1700"/>
              </a:lnSpc>
              <a:spcAft>
                <a:spcPts val="300"/>
              </a:spcAft>
              <a:buFont typeface="Arial" panose="020B0604020202020204" pitchFamily="34" charset="0"/>
              <a:buChar char="•"/>
            </a:pPr>
            <a:r>
              <a:rPr lang="en-GB" sz="1600">
                <a:latin typeface="Segoe UI" panose="020B0502040204020203" pitchFamily="34" charset="0"/>
                <a:cs typeface="Segoe UI" panose="020B0502040204020203" pitchFamily="34" charset="0"/>
              </a:rPr>
              <a:t>Bullet text</a:t>
            </a:r>
          </a:p>
          <a:p>
            <a:pPr marL="228600" indent="-228600">
              <a:lnSpc>
                <a:spcPts val="1700"/>
              </a:lnSpc>
              <a:spcAft>
                <a:spcPts val="300"/>
              </a:spcAft>
              <a:buFont typeface="Arial" panose="020B0604020202020204" pitchFamily="34" charset="0"/>
              <a:buChar char="•"/>
            </a:pPr>
            <a:r>
              <a:rPr lang="en-GB" sz="1600">
                <a:latin typeface="Segoe UI" panose="020B0502040204020203" pitchFamily="34" charset="0"/>
                <a:cs typeface="Segoe UI" panose="020B0502040204020203" pitchFamily="34" charset="0"/>
              </a:rPr>
              <a:t>Bullet 2</a:t>
            </a:r>
          </a:p>
        </p:txBody>
      </p:sp>
      <p:sp>
        <p:nvSpPr>
          <p:cNvPr id="7" name="Rounded Rectangle 6">
            <a:extLst>
              <a:ext uri="{FF2B5EF4-FFF2-40B4-BE49-F238E27FC236}">
                <a16:creationId xmlns:a16="http://schemas.microsoft.com/office/drawing/2014/main" id="{64FE789A-0F32-775D-2A14-992DD7FB94F2}"/>
              </a:ext>
            </a:extLst>
          </p:cNvPr>
          <p:cNvSpPr/>
          <p:nvPr/>
        </p:nvSpPr>
        <p:spPr>
          <a:xfrm>
            <a:off x="11302698" y="290363"/>
            <a:ext cx="773874" cy="520861"/>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t>Aligned</a:t>
            </a:r>
          </a:p>
        </p:txBody>
      </p:sp>
    </p:spTree>
    <p:extLst>
      <p:ext uri="{BB962C8B-B14F-4D97-AF65-F5344CB8AC3E}">
        <p14:creationId xmlns:p14="http://schemas.microsoft.com/office/powerpoint/2010/main" val="41795175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993F80-8C83-28CE-4888-EF4F3CA5EF03}"/>
            </a:ext>
          </a:extLst>
        </p:cNvPr>
        <p:cNvGrpSpPr/>
        <p:nvPr/>
      </p:nvGrpSpPr>
      <p:grpSpPr>
        <a:xfrm>
          <a:off x="0" y="0"/>
          <a:ext cx="0" cy="0"/>
          <a:chOff x="0" y="0"/>
          <a:chExt cx="0" cy="0"/>
        </a:xfrm>
      </p:grpSpPr>
      <p:sp>
        <p:nvSpPr>
          <p:cNvPr id="14" name="Title 13">
            <a:extLst>
              <a:ext uri="{FF2B5EF4-FFF2-40B4-BE49-F238E27FC236}">
                <a16:creationId xmlns:a16="http://schemas.microsoft.com/office/drawing/2014/main" id="{EF1199CF-425D-3B68-1DF2-31B164061CB2}"/>
              </a:ext>
            </a:extLst>
          </p:cNvPr>
          <p:cNvSpPr>
            <a:spLocks noGrp="1"/>
          </p:cNvSpPr>
          <p:nvPr>
            <p:ph type="title"/>
          </p:nvPr>
        </p:nvSpPr>
        <p:spPr>
          <a:prstGeom prst="rect">
            <a:avLst/>
          </a:prstGeom>
        </p:spPr>
        <p:txBody>
          <a:bodyPr>
            <a:normAutofit fontScale="90000"/>
          </a:bodyPr>
          <a:lstStyle/>
          <a:p>
            <a:r>
              <a:rPr lang="en-GB"/>
              <a:t>Improving operations</a:t>
            </a:r>
            <a:br>
              <a:rPr lang="en-GB"/>
            </a:br>
            <a:r>
              <a:rPr lang="en-GB" sz="2000"/>
              <a:t>Digital technology</a:t>
            </a:r>
          </a:p>
        </p:txBody>
      </p:sp>
      <p:sp>
        <p:nvSpPr>
          <p:cNvPr id="16" name="Rectangle 15">
            <a:extLst>
              <a:ext uri="{FF2B5EF4-FFF2-40B4-BE49-F238E27FC236}">
                <a16:creationId xmlns:a16="http://schemas.microsoft.com/office/drawing/2014/main" id="{4EA8885B-464B-AA21-A116-A81535941112}"/>
              </a:ext>
            </a:extLst>
          </p:cNvPr>
          <p:cNvSpPr/>
          <p:nvPr/>
        </p:nvSpPr>
        <p:spPr>
          <a:xfrm>
            <a:off x="370389" y="243068"/>
            <a:ext cx="636608" cy="636608"/>
          </a:xfrm>
          <a:prstGeom prst="rect">
            <a:avLst/>
          </a:prstGeom>
          <a:solidFill>
            <a:srgbClr val="EB0A1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Chevron 8">
            <a:extLst>
              <a:ext uri="{FF2B5EF4-FFF2-40B4-BE49-F238E27FC236}">
                <a16:creationId xmlns:a16="http://schemas.microsoft.com/office/drawing/2014/main" id="{D9C67A2C-D271-16FC-DF7D-33474FB24816}"/>
              </a:ext>
            </a:extLst>
          </p:cNvPr>
          <p:cNvSpPr/>
          <p:nvPr/>
        </p:nvSpPr>
        <p:spPr>
          <a:xfrm>
            <a:off x="626239" y="2234708"/>
            <a:ext cx="1800000" cy="719019"/>
          </a:xfrm>
          <a:prstGeom prst="chevron">
            <a:avLst>
              <a:gd name="adj" fmla="val 24243"/>
            </a:avLst>
          </a:prstGeom>
          <a:solidFill>
            <a:srgbClr val="D8D8D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a:solidFill>
                  <a:schemeClr val="tx1"/>
                </a:solidFill>
                <a:latin typeface="Segoe UI" panose="020B0502040204020203" pitchFamily="34" charset="0"/>
                <a:cs typeface="Segoe UI" panose="020B0502040204020203" pitchFamily="34" charset="0"/>
              </a:rPr>
              <a:t>1970s</a:t>
            </a:r>
          </a:p>
        </p:txBody>
      </p:sp>
      <p:sp>
        <p:nvSpPr>
          <p:cNvPr id="11" name="Chevron 10">
            <a:extLst>
              <a:ext uri="{FF2B5EF4-FFF2-40B4-BE49-F238E27FC236}">
                <a16:creationId xmlns:a16="http://schemas.microsoft.com/office/drawing/2014/main" id="{FC762CCB-C0FC-D38D-0170-B5051D23E89D}"/>
              </a:ext>
            </a:extLst>
          </p:cNvPr>
          <p:cNvSpPr/>
          <p:nvPr/>
        </p:nvSpPr>
        <p:spPr>
          <a:xfrm>
            <a:off x="2445510" y="2234708"/>
            <a:ext cx="1800000" cy="719019"/>
          </a:xfrm>
          <a:prstGeom prst="chevron">
            <a:avLst>
              <a:gd name="adj" fmla="val 22503"/>
            </a:avLst>
          </a:prstGeom>
          <a:solidFill>
            <a:srgbClr val="D8D8D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a:solidFill>
                  <a:schemeClr val="tx1"/>
                </a:solidFill>
                <a:latin typeface="Segoe UI" panose="020B0502040204020203" pitchFamily="34" charset="0"/>
                <a:cs typeface="Segoe UI" panose="020B0502040204020203" pitchFamily="34" charset="0"/>
              </a:rPr>
              <a:t>1980s</a:t>
            </a:r>
          </a:p>
        </p:txBody>
      </p:sp>
      <p:sp>
        <p:nvSpPr>
          <p:cNvPr id="12" name="Chevron 11">
            <a:extLst>
              <a:ext uri="{FF2B5EF4-FFF2-40B4-BE49-F238E27FC236}">
                <a16:creationId xmlns:a16="http://schemas.microsoft.com/office/drawing/2014/main" id="{BDB801DE-B2F0-64BB-5791-D54B3F2D8F9B}"/>
              </a:ext>
            </a:extLst>
          </p:cNvPr>
          <p:cNvSpPr/>
          <p:nvPr/>
        </p:nvSpPr>
        <p:spPr>
          <a:xfrm>
            <a:off x="4264781" y="2234708"/>
            <a:ext cx="1800000" cy="719019"/>
          </a:xfrm>
          <a:prstGeom prst="chevron">
            <a:avLst>
              <a:gd name="adj" fmla="val 22503"/>
            </a:avLst>
          </a:prstGeom>
          <a:solidFill>
            <a:srgbClr val="D8D8D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a:solidFill>
                  <a:schemeClr val="tx1"/>
                </a:solidFill>
                <a:latin typeface="Segoe UI" panose="020B0502040204020203" pitchFamily="34" charset="0"/>
                <a:cs typeface="Segoe UI" panose="020B0502040204020203" pitchFamily="34" charset="0"/>
              </a:rPr>
              <a:t>1990s</a:t>
            </a:r>
          </a:p>
        </p:txBody>
      </p:sp>
      <p:sp>
        <p:nvSpPr>
          <p:cNvPr id="13" name="Chevron 12">
            <a:extLst>
              <a:ext uri="{FF2B5EF4-FFF2-40B4-BE49-F238E27FC236}">
                <a16:creationId xmlns:a16="http://schemas.microsoft.com/office/drawing/2014/main" id="{C3BEC86A-87D9-93F2-24BA-92BDCFAD2BDE}"/>
              </a:ext>
            </a:extLst>
          </p:cNvPr>
          <p:cNvSpPr/>
          <p:nvPr/>
        </p:nvSpPr>
        <p:spPr>
          <a:xfrm>
            <a:off x="6084052" y="2234708"/>
            <a:ext cx="1800000" cy="719019"/>
          </a:xfrm>
          <a:prstGeom prst="chevron">
            <a:avLst>
              <a:gd name="adj" fmla="val 22503"/>
            </a:avLst>
          </a:prstGeom>
          <a:solidFill>
            <a:srgbClr val="D8D8D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a:solidFill>
                  <a:schemeClr val="tx1"/>
                </a:solidFill>
                <a:latin typeface="Segoe UI" panose="020B0502040204020203" pitchFamily="34" charset="0"/>
                <a:cs typeface="Segoe UI" panose="020B0502040204020203" pitchFamily="34" charset="0"/>
              </a:rPr>
              <a:t>2000s</a:t>
            </a:r>
          </a:p>
        </p:txBody>
      </p:sp>
      <p:sp>
        <p:nvSpPr>
          <p:cNvPr id="17" name="Chevron 16">
            <a:extLst>
              <a:ext uri="{FF2B5EF4-FFF2-40B4-BE49-F238E27FC236}">
                <a16:creationId xmlns:a16="http://schemas.microsoft.com/office/drawing/2014/main" id="{DD9F9598-5F0F-21B2-C986-9852ED55F36D}"/>
              </a:ext>
            </a:extLst>
          </p:cNvPr>
          <p:cNvSpPr/>
          <p:nvPr/>
        </p:nvSpPr>
        <p:spPr>
          <a:xfrm>
            <a:off x="7903323" y="2234708"/>
            <a:ext cx="1800000" cy="719019"/>
          </a:xfrm>
          <a:prstGeom prst="chevron">
            <a:avLst>
              <a:gd name="adj" fmla="val 20784"/>
            </a:avLst>
          </a:prstGeom>
          <a:solidFill>
            <a:srgbClr val="D8D8D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a:solidFill>
                  <a:schemeClr val="tx1"/>
                </a:solidFill>
                <a:latin typeface="Segoe UI" panose="020B0502040204020203" pitchFamily="34" charset="0"/>
                <a:cs typeface="Segoe UI" panose="020B0502040204020203" pitchFamily="34" charset="0"/>
              </a:rPr>
              <a:t>2010s</a:t>
            </a:r>
          </a:p>
        </p:txBody>
      </p:sp>
      <p:sp>
        <p:nvSpPr>
          <p:cNvPr id="18" name="Chevron 17">
            <a:extLst>
              <a:ext uri="{FF2B5EF4-FFF2-40B4-BE49-F238E27FC236}">
                <a16:creationId xmlns:a16="http://schemas.microsoft.com/office/drawing/2014/main" id="{9D3CBDE2-2DA2-1121-FCDE-BCAB6E736FE1}"/>
              </a:ext>
            </a:extLst>
          </p:cNvPr>
          <p:cNvSpPr/>
          <p:nvPr/>
        </p:nvSpPr>
        <p:spPr>
          <a:xfrm>
            <a:off x="9722596" y="2234708"/>
            <a:ext cx="1800000" cy="719019"/>
          </a:xfrm>
          <a:prstGeom prst="chevron">
            <a:avLst>
              <a:gd name="adj" fmla="val 22503"/>
            </a:avLst>
          </a:prstGeom>
          <a:solidFill>
            <a:srgbClr val="D8D8D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a:solidFill>
                  <a:schemeClr val="tx1"/>
                </a:solidFill>
                <a:latin typeface="Segoe UI" panose="020B0502040204020203" pitchFamily="34" charset="0"/>
                <a:cs typeface="Segoe UI" panose="020B0502040204020203" pitchFamily="34" charset="0"/>
              </a:rPr>
              <a:t>2020s</a:t>
            </a:r>
          </a:p>
        </p:txBody>
      </p:sp>
      <p:sp>
        <p:nvSpPr>
          <p:cNvPr id="30" name="Rounded Rectangle 29">
            <a:extLst>
              <a:ext uri="{FF2B5EF4-FFF2-40B4-BE49-F238E27FC236}">
                <a16:creationId xmlns:a16="http://schemas.microsoft.com/office/drawing/2014/main" id="{DDBEAA74-A4B9-31C5-01A7-1E7F013FEF05}"/>
              </a:ext>
            </a:extLst>
          </p:cNvPr>
          <p:cNvSpPr/>
          <p:nvPr/>
        </p:nvSpPr>
        <p:spPr>
          <a:xfrm>
            <a:off x="625166" y="3147596"/>
            <a:ext cx="1620000" cy="949129"/>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b="1">
                <a:solidFill>
                  <a:schemeClr val="tx1"/>
                </a:solidFill>
                <a:latin typeface="Segoe UI" panose="020B0502040204020203" pitchFamily="34" charset="0"/>
                <a:cs typeface="Segoe UI" panose="020B0502040204020203" pitchFamily="34" charset="0"/>
              </a:rPr>
              <a:t>Foundations of digital processing</a:t>
            </a:r>
          </a:p>
        </p:txBody>
      </p:sp>
      <p:sp>
        <p:nvSpPr>
          <p:cNvPr id="33" name="TextBox 32">
            <a:extLst>
              <a:ext uri="{FF2B5EF4-FFF2-40B4-BE49-F238E27FC236}">
                <a16:creationId xmlns:a16="http://schemas.microsoft.com/office/drawing/2014/main" id="{C7886EC2-F37C-BE4C-8ACC-EFD9CC8A2CB4}"/>
              </a:ext>
            </a:extLst>
          </p:cNvPr>
          <p:cNvSpPr txBox="1"/>
          <p:nvPr/>
        </p:nvSpPr>
        <p:spPr>
          <a:xfrm>
            <a:off x="626239" y="4179047"/>
            <a:ext cx="1618928" cy="2123658"/>
          </a:xfrm>
          <a:prstGeom prst="rect">
            <a:avLst/>
          </a:prstGeom>
          <a:solidFill>
            <a:srgbClr val="F6F6F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defPPr>
              <a:defRPr lang="en-US"/>
            </a:defPPr>
            <a:lvl1pPr algn="ctr">
              <a:defRPr sz="14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GB" sz="1200">
                <a:solidFill>
                  <a:schemeClr val="tx1"/>
                </a:solidFill>
                <a:latin typeface="Segoe UI" panose="020B0502040204020203" pitchFamily="34" charset="0"/>
                <a:cs typeface="Segoe UI" panose="020B0502040204020203" pitchFamily="34" charset="0"/>
              </a:rPr>
              <a:t>Mainframes replace paper ledgers, calculations via batch jobs.</a:t>
            </a:r>
          </a:p>
          <a:p>
            <a:pPr algn="l"/>
            <a:endParaRPr lang="en-GB" sz="1200">
              <a:solidFill>
                <a:schemeClr val="tx1"/>
              </a:solidFill>
              <a:latin typeface="Segoe UI" panose="020B0502040204020203" pitchFamily="34" charset="0"/>
              <a:cs typeface="Segoe UI" panose="020B0502040204020203" pitchFamily="34" charset="0"/>
            </a:endParaRPr>
          </a:p>
          <a:p>
            <a:pPr marL="171450" indent="-171450" algn="l">
              <a:buFont typeface="Arial" panose="020B0604020202020204" pitchFamily="34" charset="0"/>
              <a:buChar char="•"/>
            </a:pPr>
            <a:r>
              <a:rPr lang="en-GB" sz="1200">
                <a:solidFill>
                  <a:schemeClr val="tx1"/>
                </a:solidFill>
                <a:latin typeface="Segoe UI" panose="020B0502040204020203" pitchFamily="34" charset="0"/>
                <a:cs typeface="Segoe UI" panose="020B0502040204020203" pitchFamily="34" charset="0"/>
              </a:rPr>
              <a:t>Mainframes</a:t>
            </a:r>
          </a:p>
          <a:p>
            <a:pPr marL="171450" indent="-171450" algn="l">
              <a:buFont typeface="Arial" panose="020B0604020202020204" pitchFamily="34" charset="0"/>
              <a:buChar char="•"/>
            </a:pPr>
            <a:r>
              <a:rPr lang="en-GB" sz="1200">
                <a:solidFill>
                  <a:schemeClr val="tx1"/>
                </a:solidFill>
                <a:latin typeface="Segoe UI" panose="020B0502040204020203" pitchFamily="34" charset="0"/>
                <a:cs typeface="Segoe UI" panose="020B0502040204020203" pitchFamily="34" charset="0"/>
              </a:rPr>
              <a:t>Terminals</a:t>
            </a:r>
          </a:p>
        </p:txBody>
      </p:sp>
      <p:sp>
        <p:nvSpPr>
          <p:cNvPr id="39" name="Rounded Rectangle 38">
            <a:extLst>
              <a:ext uri="{FF2B5EF4-FFF2-40B4-BE49-F238E27FC236}">
                <a16:creationId xmlns:a16="http://schemas.microsoft.com/office/drawing/2014/main" id="{7D7C530A-64A7-B2AF-BAB5-9B4FEF96717A}"/>
              </a:ext>
            </a:extLst>
          </p:cNvPr>
          <p:cNvSpPr/>
          <p:nvPr/>
        </p:nvSpPr>
        <p:spPr>
          <a:xfrm>
            <a:off x="2462429" y="3142184"/>
            <a:ext cx="1620000" cy="949129"/>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b="1">
                <a:solidFill>
                  <a:schemeClr val="tx1"/>
                </a:solidFill>
                <a:latin typeface="Segoe UI" panose="020B0502040204020203" pitchFamily="34" charset="0"/>
                <a:cs typeface="Segoe UI" panose="020B0502040204020203" pitchFamily="34" charset="0"/>
              </a:rPr>
              <a:t>Rise of personal computing</a:t>
            </a:r>
          </a:p>
        </p:txBody>
      </p:sp>
      <p:sp>
        <p:nvSpPr>
          <p:cNvPr id="40" name="TextBox 39">
            <a:extLst>
              <a:ext uri="{FF2B5EF4-FFF2-40B4-BE49-F238E27FC236}">
                <a16:creationId xmlns:a16="http://schemas.microsoft.com/office/drawing/2014/main" id="{6AB2ABD8-3B3A-392C-D3DC-B7398A1A1A9C}"/>
              </a:ext>
            </a:extLst>
          </p:cNvPr>
          <p:cNvSpPr txBox="1"/>
          <p:nvPr/>
        </p:nvSpPr>
        <p:spPr>
          <a:xfrm>
            <a:off x="2443614" y="4179048"/>
            <a:ext cx="1638815" cy="2123658"/>
          </a:xfrm>
          <a:prstGeom prst="rect">
            <a:avLst/>
          </a:prstGeom>
          <a:solidFill>
            <a:srgbClr val="F6F6F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defPPr>
              <a:defRPr lang="en-US"/>
            </a:defPPr>
            <a:lvl1pPr>
              <a:defRPr sz="1200">
                <a:latin typeface="Segoe UI" panose="020B0502040204020203" pitchFamily="34" charset="0"/>
                <a:cs typeface="Segoe UI"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GB">
                <a:solidFill>
                  <a:schemeClr val="tx1"/>
                </a:solidFill>
              </a:rPr>
              <a:t>Early integration in ERP reduces rework.</a:t>
            </a:r>
          </a:p>
          <a:p>
            <a:endParaRPr lang="en-GB">
              <a:solidFill>
                <a:schemeClr val="tx1"/>
              </a:solidFill>
            </a:endParaRPr>
          </a:p>
          <a:p>
            <a:pPr marL="171450" indent="-171450">
              <a:buFont typeface="Arial" panose="020B0604020202020204" pitchFamily="34" charset="0"/>
              <a:buChar char="•"/>
            </a:pPr>
            <a:r>
              <a:rPr lang="en-GB">
                <a:solidFill>
                  <a:schemeClr val="tx1"/>
                </a:solidFill>
              </a:rPr>
              <a:t>Desktop PCs</a:t>
            </a:r>
          </a:p>
          <a:p>
            <a:pPr marL="171450" indent="-171450">
              <a:buFont typeface="Arial" panose="020B0604020202020204" pitchFamily="34" charset="0"/>
              <a:buChar char="•"/>
            </a:pPr>
            <a:r>
              <a:rPr lang="en-GB">
                <a:solidFill>
                  <a:schemeClr val="tx1"/>
                </a:solidFill>
              </a:rPr>
              <a:t>Early LANs</a:t>
            </a:r>
          </a:p>
          <a:p>
            <a:pPr marL="171450" indent="-171450">
              <a:buFont typeface="Arial" panose="020B0604020202020204" pitchFamily="34" charset="0"/>
              <a:buChar char="•"/>
            </a:pPr>
            <a:r>
              <a:rPr lang="en-GB">
                <a:solidFill>
                  <a:schemeClr val="tx1"/>
                </a:solidFill>
              </a:rPr>
              <a:t>Mainframe ERPs (e.g. SAP R/2)</a:t>
            </a:r>
          </a:p>
        </p:txBody>
      </p:sp>
      <p:sp>
        <p:nvSpPr>
          <p:cNvPr id="45" name="Rounded Rectangle 44">
            <a:extLst>
              <a:ext uri="{FF2B5EF4-FFF2-40B4-BE49-F238E27FC236}">
                <a16:creationId xmlns:a16="http://schemas.microsoft.com/office/drawing/2014/main" id="{082B7A73-7066-26EC-7378-E2B8C31BE60C}"/>
              </a:ext>
            </a:extLst>
          </p:cNvPr>
          <p:cNvSpPr/>
          <p:nvPr/>
        </p:nvSpPr>
        <p:spPr>
          <a:xfrm>
            <a:off x="4277256" y="3142184"/>
            <a:ext cx="1620000" cy="949129"/>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b="1">
                <a:solidFill>
                  <a:schemeClr val="tx1"/>
                </a:solidFill>
                <a:latin typeface="Segoe UI" panose="020B0502040204020203" pitchFamily="34" charset="0"/>
                <a:cs typeface="Segoe UI" panose="020B0502040204020203" pitchFamily="34" charset="0"/>
              </a:rPr>
              <a:t>Client-server and digital workflows</a:t>
            </a:r>
          </a:p>
        </p:txBody>
      </p:sp>
      <p:sp>
        <p:nvSpPr>
          <p:cNvPr id="49" name="TextBox 48">
            <a:extLst>
              <a:ext uri="{FF2B5EF4-FFF2-40B4-BE49-F238E27FC236}">
                <a16:creationId xmlns:a16="http://schemas.microsoft.com/office/drawing/2014/main" id="{B872C874-C8E2-0DE4-B22F-3E7A3D8AB8F4}"/>
              </a:ext>
            </a:extLst>
          </p:cNvPr>
          <p:cNvSpPr txBox="1"/>
          <p:nvPr/>
        </p:nvSpPr>
        <p:spPr>
          <a:xfrm>
            <a:off x="4264782" y="4179047"/>
            <a:ext cx="1706316" cy="2123657"/>
          </a:xfrm>
          <a:prstGeom prst="rect">
            <a:avLst/>
          </a:prstGeom>
          <a:solidFill>
            <a:srgbClr val="F6F6F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defPPr>
              <a:defRPr lang="en-US"/>
            </a:defPPr>
            <a:lvl1pPr>
              <a:defRPr sz="1200">
                <a:latin typeface="Segoe UI" panose="020B0502040204020203" pitchFamily="34" charset="0"/>
                <a:cs typeface="Segoe UI"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GB">
                <a:solidFill>
                  <a:schemeClr val="tx1"/>
                </a:solidFill>
              </a:rPr>
              <a:t>Removal of location dependency. Integration and reporting reduces manual work.</a:t>
            </a:r>
          </a:p>
          <a:p>
            <a:endParaRPr lang="en-GB">
              <a:solidFill>
                <a:schemeClr val="tx1"/>
              </a:solidFill>
            </a:endParaRPr>
          </a:p>
          <a:p>
            <a:pPr marL="171450" indent="-171450">
              <a:buFont typeface="Arial" panose="020B0604020202020204" pitchFamily="34" charset="0"/>
              <a:buChar char="•"/>
            </a:pPr>
            <a:r>
              <a:rPr lang="en-GB">
                <a:solidFill>
                  <a:schemeClr val="tx1"/>
                </a:solidFill>
              </a:rPr>
              <a:t>Client/Server ERPs (SAP R/3, Oracle)</a:t>
            </a:r>
          </a:p>
          <a:p>
            <a:pPr marL="171450" indent="-171450">
              <a:buFont typeface="Arial" panose="020B0604020202020204" pitchFamily="34" charset="0"/>
              <a:buChar char="•"/>
            </a:pPr>
            <a:r>
              <a:rPr lang="en-GB">
                <a:solidFill>
                  <a:schemeClr val="tx1"/>
                </a:solidFill>
              </a:rPr>
              <a:t>Email &amp; Office </a:t>
            </a:r>
          </a:p>
          <a:p>
            <a:pPr marL="171450" indent="-171450">
              <a:buFont typeface="Arial" panose="020B0604020202020204" pitchFamily="34" charset="0"/>
              <a:buChar char="•"/>
            </a:pPr>
            <a:r>
              <a:rPr lang="en-GB">
                <a:solidFill>
                  <a:schemeClr val="tx1"/>
                </a:solidFill>
              </a:rPr>
              <a:t>Basic workflow Engines</a:t>
            </a:r>
          </a:p>
        </p:txBody>
      </p:sp>
      <p:sp>
        <p:nvSpPr>
          <p:cNvPr id="50" name="Rounded Rectangle 49">
            <a:extLst>
              <a:ext uri="{FF2B5EF4-FFF2-40B4-BE49-F238E27FC236}">
                <a16:creationId xmlns:a16="http://schemas.microsoft.com/office/drawing/2014/main" id="{6D510329-C4AF-BFF6-8CB1-6404D0ADDEB9}"/>
              </a:ext>
            </a:extLst>
          </p:cNvPr>
          <p:cNvSpPr/>
          <p:nvPr/>
        </p:nvSpPr>
        <p:spPr>
          <a:xfrm>
            <a:off x="6093152" y="3142184"/>
            <a:ext cx="1620000" cy="949129"/>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b="1">
                <a:solidFill>
                  <a:schemeClr val="tx1"/>
                </a:solidFill>
                <a:latin typeface="Segoe UI" panose="020B0502040204020203" pitchFamily="34" charset="0"/>
                <a:cs typeface="Segoe UI" panose="020B0502040204020203" pitchFamily="34" charset="0"/>
              </a:rPr>
              <a:t>Integration and workflow</a:t>
            </a:r>
          </a:p>
        </p:txBody>
      </p:sp>
      <p:sp>
        <p:nvSpPr>
          <p:cNvPr id="57" name="TextBox 56">
            <a:extLst>
              <a:ext uri="{FF2B5EF4-FFF2-40B4-BE49-F238E27FC236}">
                <a16:creationId xmlns:a16="http://schemas.microsoft.com/office/drawing/2014/main" id="{C9F26ACA-A93E-AE3B-CE1B-AD39421BB86A}"/>
              </a:ext>
            </a:extLst>
          </p:cNvPr>
          <p:cNvSpPr txBox="1"/>
          <p:nvPr/>
        </p:nvSpPr>
        <p:spPr>
          <a:xfrm>
            <a:off x="6084052" y="4181030"/>
            <a:ext cx="1629100" cy="2121486"/>
          </a:xfrm>
          <a:prstGeom prst="rect">
            <a:avLst/>
          </a:prstGeom>
          <a:solidFill>
            <a:srgbClr val="F6F6F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defPPr>
              <a:defRPr lang="en-US"/>
            </a:defPPr>
            <a:lvl1pPr>
              <a:defRPr sz="1200">
                <a:latin typeface="Segoe UI" panose="020B0502040204020203" pitchFamily="34" charset="0"/>
                <a:cs typeface="Segoe UI"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GB">
                <a:solidFill>
                  <a:schemeClr val="tx1"/>
                </a:solidFill>
              </a:rPr>
              <a:t>Cross-system automation, task routing, validations.</a:t>
            </a:r>
          </a:p>
          <a:p>
            <a:endParaRPr lang="en-GB">
              <a:solidFill>
                <a:schemeClr val="tx1"/>
              </a:solidFill>
            </a:endParaRPr>
          </a:p>
          <a:p>
            <a:pPr marL="171450" indent="-171450">
              <a:buFont typeface="Arial" panose="020B0604020202020204" pitchFamily="34" charset="0"/>
              <a:buChar char="•"/>
            </a:pPr>
            <a:r>
              <a:rPr lang="en-GB">
                <a:solidFill>
                  <a:schemeClr val="tx1"/>
                </a:solidFill>
              </a:rPr>
              <a:t>Workflow in ERP</a:t>
            </a:r>
          </a:p>
          <a:p>
            <a:pPr marL="171450" indent="-171450">
              <a:buFont typeface="Arial" panose="020B0604020202020204" pitchFamily="34" charset="0"/>
              <a:buChar char="•"/>
            </a:pPr>
            <a:r>
              <a:rPr lang="en-GB">
                <a:solidFill>
                  <a:schemeClr val="tx1"/>
                </a:solidFill>
              </a:rPr>
              <a:t>Data warehousing</a:t>
            </a:r>
          </a:p>
          <a:p>
            <a:pPr marL="171450" indent="-171450">
              <a:buFont typeface="Arial" panose="020B0604020202020204" pitchFamily="34" charset="0"/>
              <a:buChar char="•"/>
            </a:pPr>
            <a:r>
              <a:rPr lang="en-GB">
                <a:solidFill>
                  <a:schemeClr val="tx1"/>
                </a:solidFill>
              </a:rPr>
              <a:t>ETL</a:t>
            </a:r>
          </a:p>
          <a:p>
            <a:pPr marL="171450" indent="-171450">
              <a:buFont typeface="Arial" panose="020B0604020202020204" pitchFamily="34" charset="0"/>
              <a:buChar char="•"/>
            </a:pPr>
            <a:r>
              <a:rPr lang="en-GB">
                <a:solidFill>
                  <a:schemeClr val="tx1"/>
                </a:solidFill>
              </a:rPr>
              <a:t>Automated Testing</a:t>
            </a:r>
          </a:p>
          <a:p>
            <a:pPr marL="171450" indent="-171450">
              <a:buFont typeface="Arial" panose="020B0604020202020204" pitchFamily="34" charset="0"/>
              <a:buChar char="•"/>
            </a:pPr>
            <a:r>
              <a:rPr lang="en-GB">
                <a:solidFill>
                  <a:schemeClr val="tx1"/>
                </a:solidFill>
              </a:rPr>
              <a:t>Service oriented archicture</a:t>
            </a:r>
          </a:p>
        </p:txBody>
      </p:sp>
      <p:sp>
        <p:nvSpPr>
          <p:cNvPr id="24" name="Rounded Rectangle 23">
            <a:extLst>
              <a:ext uri="{FF2B5EF4-FFF2-40B4-BE49-F238E27FC236}">
                <a16:creationId xmlns:a16="http://schemas.microsoft.com/office/drawing/2014/main" id="{C4A37364-D86D-CF67-61E0-7D2337B890AD}"/>
              </a:ext>
            </a:extLst>
          </p:cNvPr>
          <p:cNvSpPr/>
          <p:nvPr/>
        </p:nvSpPr>
        <p:spPr>
          <a:xfrm>
            <a:off x="7922596" y="3142184"/>
            <a:ext cx="1620000" cy="949129"/>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b="1">
                <a:solidFill>
                  <a:schemeClr val="tx1"/>
                </a:solidFill>
                <a:latin typeface="Segoe UI" panose="020B0502040204020203" pitchFamily="34" charset="0"/>
                <a:cs typeface="Segoe UI" panose="020B0502040204020203" pitchFamily="34" charset="0"/>
              </a:rPr>
              <a:t>Task automation and intelligent assistants</a:t>
            </a:r>
          </a:p>
        </p:txBody>
      </p:sp>
      <p:sp>
        <p:nvSpPr>
          <p:cNvPr id="31" name="Rounded Rectangle 30">
            <a:extLst>
              <a:ext uri="{FF2B5EF4-FFF2-40B4-BE49-F238E27FC236}">
                <a16:creationId xmlns:a16="http://schemas.microsoft.com/office/drawing/2014/main" id="{66D6034D-C479-2E3C-3FA7-F67425864B73}"/>
              </a:ext>
            </a:extLst>
          </p:cNvPr>
          <p:cNvSpPr/>
          <p:nvPr/>
        </p:nvSpPr>
        <p:spPr>
          <a:xfrm>
            <a:off x="9731696" y="3143802"/>
            <a:ext cx="1620000" cy="949129"/>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b="1">
                <a:solidFill>
                  <a:schemeClr val="tx1"/>
                </a:solidFill>
                <a:latin typeface="Segoe UI" panose="020B0502040204020203" pitchFamily="34" charset="0"/>
                <a:cs typeface="Segoe UI" panose="020B0502040204020203" pitchFamily="34" charset="0"/>
              </a:rPr>
              <a:t>AI-Driven and Generative Automation</a:t>
            </a:r>
          </a:p>
        </p:txBody>
      </p:sp>
      <p:sp>
        <p:nvSpPr>
          <p:cNvPr id="32" name="TextBox 31">
            <a:extLst>
              <a:ext uri="{FF2B5EF4-FFF2-40B4-BE49-F238E27FC236}">
                <a16:creationId xmlns:a16="http://schemas.microsoft.com/office/drawing/2014/main" id="{555123E6-049B-E574-2954-368254BFBE7B}"/>
              </a:ext>
            </a:extLst>
          </p:cNvPr>
          <p:cNvSpPr txBox="1"/>
          <p:nvPr/>
        </p:nvSpPr>
        <p:spPr>
          <a:xfrm>
            <a:off x="9731696" y="4179047"/>
            <a:ext cx="1790900" cy="2121486"/>
          </a:xfrm>
          <a:prstGeom prst="rect">
            <a:avLst/>
          </a:prstGeom>
          <a:solidFill>
            <a:srgbClr val="F6F6F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defPPr>
              <a:defRPr lang="en-US"/>
            </a:defPPr>
            <a:lvl1pPr>
              <a:defRPr sz="1200">
                <a:latin typeface="Segoe UI" panose="020B0502040204020203" pitchFamily="34" charset="0"/>
                <a:cs typeface="Segoe UI"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GB">
                <a:solidFill>
                  <a:schemeClr val="tx1"/>
                </a:solidFill>
              </a:rPr>
              <a:t>Automation moves into content generation, judgement and decision making</a:t>
            </a:r>
          </a:p>
          <a:p>
            <a:endParaRPr lang="en-GB">
              <a:solidFill>
                <a:schemeClr val="tx1"/>
              </a:solidFill>
            </a:endParaRPr>
          </a:p>
          <a:p>
            <a:pPr marL="171450" indent="-171450">
              <a:buFont typeface="Arial" panose="020B0604020202020204" pitchFamily="34" charset="0"/>
              <a:buChar char="•"/>
            </a:pPr>
            <a:r>
              <a:rPr lang="en-GB">
                <a:solidFill>
                  <a:schemeClr val="tx1"/>
                </a:solidFill>
              </a:rPr>
              <a:t>Machine Learning:</a:t>
            </a:r>
          </a:p>
          <a:p>
            <a:pPr marL="171450" indent="-171450">
              <a:buFont typeface="Arial" panose="020B0604020202020204" pitchFamily="34" charset="0"/>
              <a:buChar char="•"/>
            </a:pPr>
            <a:r>
              <a:rPr lang="en-GB">
                <a:solidFill>
                  <a:schemeClr val="tx1"/>
                </a:solidFill>
              </a:rPr>
              <a:t>Generative AI</a:t>
            </a:r>
          </a:p>
          <a:p>
            <a:pPr marL="171450" indent="-171450">
              <a:buFont typeface="Arial" panose="020B0604020202020204" pitchFamily="34" charset="0"/>
              <a:buChar char="•"/>
            </a:pPr>
            <a:r>
              <a:rPr lang="en-GB">
                <a:solidFill>
                  <a:schemeClr val="tx1"/>
                </a:solidFill>
              </a:rPr>
              <a:t>Intelligent AI</a:t>
            </a:r>
          </a:p>
          <a:p>
            <a:pPr marL="171450" indent="-171450">
              <a:buFont typeface="Arial" panose="020B0604020202020204" pitchFamily="34" charset="0"/>
              <a:buChar char="•"/>
            </a:pPr>
            <a:r>
              <a:rPr lang="en-GB">
                <a:solidFill>
                  <a:schemeClr val="tx1"/>
                </a:solidFill>
              </a:rPr>
              <a:t>Conversational AI</a:t>
            </a:r>
          </a:p>
        </p:txBody>
      </p:sp>
      <p:sp>
        <p:nvSpPr>
          <p:cNvPr id="35" name="TextBox 34">
            <a:extLst>
              <a:ext uri="{FF2B5EF4-FFF2-40B4-BE49-F238E27FC236}">
                <a16:creationId xmlns:a16="http://schemas.microsoft.com/office/drawing/2014/main" id="{B11B0C86-65E2-DCE6-D50C-700D4892034F}"/>
              </a:ext>
            </a:extLst>
          </p:cNvPr>
          <p:cNvSpPr txBox="1"/>
          <p:nvPr/>
        </p:nvSpPr>
        <p:spPr>
          <a:xfrm>
            <a:off x="7903324" y="4179048"/>
            <a:ext cx="1638816" cy="2123658"/>
          </a:xfrm>
          <a:prstGeom prst="rect">
            <a:avLst/>
          </a:prstGeom>
          <a:solidFill>
            <a:srgbClr val="F6F6F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defPPr>
              <a:defRPr lang="en-US"/>
            </a:defPPr>
            <a:lvl1pPr>
              <a:defRPr sz="1200">
                <a:latin typeface="Segoe UI" panose="020B0502040204020203" pitchFamily="34" charset="0"/>
                <a:cs typeface="Segoe UI"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GB">
                <a:solidFill>
                  <a:schemeClr val="tx1"/>
                </a:solidFill>
              </a:rPr>
              <a:t>Faster automation cycles, less reliance on IT, extended reach of automation to legacy UIs.</a:t>
            </a:r>
          </a:p>
          <a:p>
            <a:endParaRPr lang="en-GB">
              <a:solidFill>
                <a:schemeClr val="tx1"/>
              </a:solidFill>
            </a:endParaRPr>
          </a:p>
          <a:p>
            <a:pPr marL="171450" indent="-171450">
              <a:buFont typeface="Arial" panose="020B0604020202020204" pitchFamily="34" charset="0"/>
              <a:buChar char="•"/>
            </a:pPr>
            <a:r>
              <a:rPr lang="en-GB">
                <a:solidFill>
                  <a:schemeClr val="tx1"/>
                </a:solidFill>
              </a:rPr>
              <a:t>Robotic Process Automation (RPA)</a:t>
            </a:r>
          </a:p>
          <a:p>
            <a:pPr marL="171450" indent="-171450">
              <a:buFont typeface="Arial" panose="020B0604020202020204" pitchFamily="34" charset="0"/>
              <a:buChar char="•"/>
            </a:pPr>
            <a:r>
              <a:rPr lang="en-GB">
                <a:solidFill>
                  <a:schemeClr val="tx1"/>
                </a:solidFill>
              </a:rPr>
              <a:t>Low-Code</a:t>
            </a:r>
          </a:p>
          <a:p>
            <a:pPr marL="171450" indent="-171450">
              <a:buFont typeface="Arial" panose="020B0604020202020204" pitchFamily="34" charset="0"/>
              <a:buChar char="•"/>
            </a:pPr>
            <a:r>
              <a:rPr lang="en-GB">
                <a:solidFill>
                  <a:schemeClr val="tx1"/>
                </a:solidFill>
              </a:rPr>
              <a:t>Chatbots &amp; Virtual Assistants:</a:t>
            </a:r>
          </a:p>
        </p:txBody>
      </p:sp>
      <p:sp>
        <p:nvSpPr>
          <p:cNvPr id="67" name="Right Arrow 66">
            <a:extLst>
              <a:ext uri="{FF2B5EF4-FFF2-40B4-BE49-F238E27FC236}">
                <a16:creationId xmlns:a16="http://schemas.microsoft.com/office/drawing/2014/main" id="{572E6DA8-531F-65C1-3544-0DBAC587421B}"/>
              </a:ext>
            </a:extLst>
          </p:cNvPr>
          <p:cNvSpPr/>
          <p:nvPr/>
        </p:nvSpPr>
        <p:spPr>
          <a:xfrm>
            <a:off x="2277990" y="3562173"/>
            <a:ext cx="225910" cy="109150"/>
          </a:xfrm>
          <a:prstGeom prst="rightArrow">
            <a:avLst/>
          </a:prstGeom>
          <a:solidFill>
            <a:srgbClr val="D8D8D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tx1"/>
              </a:solidFill>
              <a:latin typeface="Segoe UI" panose="020B0502040204020203" pitchFamily="34" charset="0"/>
              <a:cs typeface="Segoe UI" panose="020B0502040204020203" pitchFamily="34" charset="0"/>
            </a:endParaRPr>
          </a:p>
        </p:txBody>
      </p:sp>
      <p:sp>
        <p:nvSpPr>
          <p:cNvPr id="68" name="Right Arrow 67">
            <a:extLst>
              <a:ext uri="{FF2B5EF4-FFF2-40B4-BE49-F238E27FC236}">
                <a16:creationId xmlns:a16="http://schemas.microsoft.com/office/drawing/2014/main" id="{8A594CBC-49A3-6F29-F964-6C8F54BE3ABF}"/>
              </a:ext>
            </a:extLst>
          </p:cNvPr>
          <p:cNvSpPr/>
          <p:nvPr/>
        </p:nvSpPr>
        <p:spPr>
          <a:xfrm>
            <a:off x="4130659" y="3562173"/>
            <a:ext cx="225910" cy="109150"/>
          </a:xfrm>
          <a:prstGeom prst="rightArrow">
            <a:avLst/>
          </a:prstGeom>
          <a:solidFill>
            <a:srgbClr val="D8D8D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tx1"/>
              </a:solidFill>
              <a:latin typeface="Segoe UI" panose="020B0502040204020203" pitchFamily="34" charset="0"/>
              <a:cs typeface="Segoe UI" panose="020B0502040204020203" pitchFamily="34" charset="0"/>
            </a:endParaRPr>
          </a:p>
        </p:txBody>
      </p:sp>
      <p:sp>
        <p:nvSpPr>
          <p:cNvPr id="69" name="Right Arrow 68">
            <a:extLst>
              <a:ext uri="{FF2B5EF4-FFF2-40B4-BE49-F238E27FC236}">
                <a16:creationId xmlns:a16="http://schemas.microsoft.com/office/drawing/2014/main" id="{FD4E46F0-CF6A-3111-D881-AAD2D12C778D}"/>
              </a:ext>
            </a:extLst>
          </p:cNvPr>
          <p:cNvSpPr/>
          <p:nvPr/>
        </p:nvSpPr>
        <p:spPr>
          <a:xfrm>
            <a:off x="7771097" y="3509610"/>
            <a:ext cx="225910" cy="109150"/>
          </a:xfrm>
          <a:prstGeom prst="rightArrow">
            <a:avLst/>
          </a:prstGeom>
          <a:solidFill>
            <a:srgbClr val="D8D8D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tx1"/>
              </a:solidFill>
              <a:latin typeface="Segoe UI" panose="020B0502040204020203" pitchFamily="34" charset="0"/>
              <a:cs typeface="Segoe UI" panose="020B0502040204020203" pitchFamily="34" charset="0"/>
            </a:endParaRPr>
          </a:p>
        </p:txBody>
      </p:sp>
      <p:sp>
        <p:nvSpPr>
          <p:cNvPr id="70" name="Right Arrow 69">
            <a:extLst>
              <a:ext uri="{FF2B5EF4-FFF2-40B4-BE49-F238E27FC236}">
                <a16:creationId xmlns:a16="http://schemas.microsoft.com/office/drawing/2014/main" id="{8CECD0A0-26DC-1991-F3BE-35EA1F080DCF}"/>
              </a:ext>
            </a:extLst>
          </p:cNvPr>
          <p:cNvSpPr/>
          <p:nvPr/>
        </p:nvSpPr>
        <p:spPr>
          <a:xfrm>
            <a:off x="5971097" y="3562173"/>
            <a:ext cx="225910" cy="109150"/>
          </a:xfrm>
          <a:prstGeom prst="rightArrow">
            <a:avLst/>
          </a:prstGeom>
          <a:solidFill>
            <a:srgbClr val="D8D8D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tx1"/>
              </a:solidFill>
              <a:latin typeface="Segoe UI" panose="020B0502040204020203" pitchFamily="34" charset="0"/>
              <a:cs typeface="Segoe UI" panose="020B0502040204020203" pitchFamily="34" charset="0"/>
            </a:endParaRPr>
          </a:p>
        </p:txBody>
      </p:sp>
      <p:sp>
        <p:nvSpPr>
          <p:cNvPr id="71" name="Right Arrow 70">
            <a:extLst>
              <a:ext uri="{FF2B5EF4-FFF2-40B4-BE49-F238E27FC236}">
                <a16:creationId xmlns:a16="http://schemas.microsoft.com/office/drawing/2014/main" id="{CF4C3C03-F8C7-F0B0-50B1-A88CCA48BE6C}"/>
              </a:ext>
            </a:extLst>
          </p:cNvPr>
          <p:cNvSpPr/>
          <p:nvPr/>
        </p:nvSpPr>
        <p:spPr>
          <a:xfrm>
            <a:off x="9609641" y="3509610"/>
            <a:ext cx="225910" cy="109150"/>
          </a:xfrm>
          <a:prstGeom prst="rightArrow">
            <a:avLst/>
          </a:prstGeom>
          <a:solidFill>
            <a:srgbClr val="D8D8D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tx1"/>
              </a:solidFill>
              <a:latin typeface="Segoe UI" panose="020B0502040204020203" pitchFamily="34" charset="0"/>
              <a:cs typeface="Segoe UI" panose="020B0502040204020203" pitchFamily="34" charset="0"/>
            </a:endParaRPr>
          </a:p>
        </p:txBody>
      </p:sp>
      <p:sp>
        <p:nvSpPr>
          <p:cNvPr id="88" name="TextBox 87">
            <a:extLst>
              <a:ext uri="{FF2B5EF4-FFF2-40B4-BE49-F238E27FC236}">
                <a16:creationId xmlns:a16="http://schemas.microsoft.com/office/drawing/2014/main" id="{E185EB7F-FB20-5CE3-EF1C-5A36E4652179}"/>
              </a:ext>
            </a:extLst>
          </p:cNvPr>
          <p:cNvSpPr txBox="1"/>
          <p:nvPr/>
        </p:nvSpPr>
        <p:spPr>
          <a:xfrm>
            <a:off x="2868164" y="1266758"/>
            <a:ext cx="1750243" cy="461665"/>
          </a:xfrm>
          <a:prstGeom prst="rect">
            <a:avLst/>
          </a:prstGeom>
          <a:noFill/>
        </p:spPr>
        <p:txBody>
          <a:bodyPr wrap="square" rtlCol="0">
            <a:spAutoFit/>
          </a:bodyPr>
          <a:lstStyle/>
          <a:p>
            <a:r>
              <a:rPr lang="en-GB" sz="1200"/>
              <a:t>Tech enables centralised working</a:t>
            </a:r>
          </a:p>
        </p:txBody>
      </p:sp>
      <p:cxnSp>
        <p:nvCxnSpPr>
          <p:cNvPr id="92" name="Straight Arrow Connector 91">
            <a:extLst>
              <a:ext uri="{FF2B5EF4-FFF2-40B4-BE49-F238E27FC236}">
                <a16:creationId xmlns:a16="http://schemas.microsoft.com/office/drawing/2014/main" id="{4A18564C-F473-5129-58C8-94CC20D7BE45}"/>
              </a:ext>
            </a:extLst>
          </p:cNvPr>
          <p:cNvCxnSpPr>
            <a:cxnSpLocks/>
          </p:cNvCxnSpPr>
          <p:nvPr/>
        </p:nvCxnSpPr>
        <p:spPr>
          <a:xfrm flipV="1">
            <a:off x="625166" y="1366092"/>
            <a:ext cx="0" cy="7381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5" name="Straight Arrow Connector 94">
            <a:extLst>
              <a:ext uri="{FF2B5EF4-FFF2-40B4-BE49-F238E27FC236}">
                <a16:creationId xmlns:a16="http://schemas.microsoft.com/office/drawing/2014/main" id="{55751435-00D9-2E7A-04F0-1F5CF9BC59D4}"/>
              </a:ext>
            </a:extLst>
          </p:cNvPr>
          <p:cNvCxnSpPr>
            <a:cxnSpLocks/>
          </p:cNvCxnSpPr>
          <p:nvPr/>
        </p:nvCxnSpPr>
        <p:spPr>
          <a:xfrm>
            <a:off x="625166" y="2104222"/>
            <a:ext cx="1072653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8" name="TextBox 97">
            <a:extLst>
              <a:ext uri="{FF2B5EF4-FFF2-40B4-BE49-F238E27FC236}">
                <a16:creationId xmlns:a16="http://schemas.microsoft.com/office/drawing/2014/main" id="{3EF94715-69D3-A9EB-95EE-E35C57C27125}"/>
              </a:ext>
            </a:extLst>
          </p:cNvPr>
          <p:cNvSpPr txBox="1"/>
          <p:nvPr/>
        </p:nvSpPr>
        <p:spPr>
          <a:xfrm>
            <a:off x="77227" y="1117139"/>
            <a:ext cx="1095877" cy="307777"/>
          </a:xfrm>
          <a:prstGeom prst="rect">
            <a:avLst/>
          </a:prstGeom>
          <a:noFill/>
        </p:spPr>
        <p:txBody>
          <a:bodyPr wrap="none" rtlCol="0">
            <a:spAutoFit/>
          </a:bodyPr>
          <a:lstStyle/>
          <a:p>
            <a:r>
              <a:rPr lang="en-GB" sz="1400"/>
              <a:t>Automation</a:t>
            </a:r>
          </a:p>
        </p:txBody>
      </p:sp>
      <p:sp>
        <p:nvSpPr>
          <p:cNvPr id="102" name="TextBox 101">
            <a:extLst>
              <a:ext uri="{FF2B5EF4-FFF2-40B4-BE49-F238E27FC236}">
                <a16:creationId xmlns:a16="http://schemas.microsoft.com/office/drawing/2014/main" id="{54B325F6-747E-270D-06B0-C58A69F6A260}"/>
              </a:ext>
            </a:extLst>
          </p:cNvPr>
          <p:cNvSpPr txBox="1"/>
          <p:nvPr/>
        </p:nvSpPr>
        <p:spPr>
          <a:xfrm>
            <a:off x="10588715" y="1158024"/>
            <a:ext cx="1449330" cy="657796"/>
          </a:xfrm>
          <a:prstGeom prst="rect">
            <a:avLst/>
          </a:prstGeom>
          <a:solidFill>
            <a:schemeClr val="bg1"/>
          </a:solidFill>
        </p:spPr>
        <p:txBody>
          <a:bodyPr wrap="square" rtlCol="0">
            <a:spAutoFit/>
          </a:bodyPr>
          <a:lstStyle/>
          <a:p>
            <a:r>
              <a:rPr lang="en-GB" sz="1200">
                <a:solidFill>
                  <a:srgbClr val="E10A1D"/>
                </a:solidFill>
              </a:rPr>
              <a:t>Approximation of</a:t>
            </a:r>
          </a:p>
          <a:p>
            <a:r>
              <a:rPr lang="en-GB" sz="1200">
                <a:solidFill>
                  <a:srgbClr val="E10A1D"/>
                </a:solidFill>
              </a:rPr>
              <a:t>Increasing automation</a:t>
            </a:r>
          </a:p>
        </p:txBody>
      </p:sp>
      <p:sp>
        <p:nvSpPr>
          <p:cNvPr id="101" name="Freeform 100">
            <a:extLst>
              <a:ext uri="{FF2B5EF4-FFF2-40B4-BE49-F238E27FC236}">
                <a16:creationId xmlns:a16="http://schemas.microsoft.com/office/drawing/2014/main" id="{49156B06-B565-465A-2F1C-F8235F5B87DB}"/>
              </a:ext>
            </a:extLst>
          </p:cNvPr>
          <p:cNvSpPr/>
          <p:nvPr/>
        </p:nvSpPr>
        <p:spPr>
          <a:xfrm>
            <a:off x="638978" y="1299990"/>
            <a:ext cx="9937215" cy="793215"/>
          </a:xfrm>
          <a:custGeom>
            <a:avLst/>
            <a:gdLst>
              <a:gd name="connsiteX0" fmla="*/ 0 w 9937215"/>
              <a:gd name="connsiteY0" fmla="*/ 793215 h 793215"/>
              <a:gd name="connsiteX1" fmla="*/ 1938969 w 9937215"/>
              <a:gd name="connsiteY1" fmla="*/ 738130 h 793215"/>
              <a:gd name="connsiteX2" fmla="*/ 3944039 w 9937215"/>
              <a:gd name="connsiteY2" fmla="*/ 672029 h 793215"/>
              <a:gd name="connsiteX3" fmla="*/ 5618603 w 9937215"/>
              <a:gd name="connsiteY3" fmla="*/ 594911 h 793215"/>
              <a:gd name="connsiteX4" fmla="*/ 7348251 w 9937215"/>
              <a:gd name="connsiteY4" fmla="*/ 451692 h 793215"/>
              <a:gd name="connsiteX5" fmla="*/ 8758410 w 9937215"/>
              <a:gd name="connsiteY5" fmla="*/ 253388 h 793215"/>
              <a:gd name="connsiteX6" fmla="*/ 9937215 w 9937215"/>
              <a:gd name="connsiteY6" fmla="*/ 0 h 793215"/>
              <a:gd name="connsiteX7" fmla="*/ 9937215 w 9937215"/>
              <a:gd name="connsiteY7" fmla="*/ 0 h 793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37215" h="793215">
                <a:moveTo>
                  <a:pt x="0" y="793215"/>
                </a:moveTo>
                <a:lnTo>
                  <a:pt x="1938969" y="738130"/>
                </a:lnTo>
                <a:lnTo>
                  <a:pt x="3944039" y="672029"/>
                </a:lnTo>
                <a:lnTo>
                  <a:pt x="5618603" y="594911"/>
                </a:lnTo>
                <a:cubicBezTo>
                  <a:pt x="6185972" y="558188"/>
                  <a:pt x="6824950" y="508612"/>
                  <a:pt x="7348251" y="451692"/>
                </a:cubicBezTo>
                <a:cubicBezTo>
                  <a:pt x="7871552" y="394771"/>
                  <a:pt x="8326916" y="328670"/>
                  <a:pt x="8758410" y="253388"/>
                </a:cubicBezTo>
                <a:cubicBezTo>
                  <a:pt x="9189904" y="178106"/>
                  <a:pt x="9937215" y="0"/>
                  <a:pt x="9937215" y="0"/>
                </a:cubicBezTo>
                <a:lnTo>
                  <a:pt x="9937215" y="0"/>
                </a:lnTo>
              </a:path>
            </a:pathLst>
          </a:custGeom>
          <a:noFill/>
          <a:ln>
            <a:solidFill>
              <a:srgbClr val="E10A1D"/>
            </a:solidFill>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Oval 120">
            <a:extLst>
              <a:ext uri="{FF2B5EF4-FFF2-40B4-BE49-F238E27FC236}">
                <a16:creationId xmlns:a16="http://schemas.microsoft.com/office/drawing/2014/main" id="{5E491E1A-6B61-26EC-935D-E3B55F0C99BD}"/>
              </a:ext>
            </a:extLst>
          </p:cNvPr>
          <p:cNvSpPr/>
          <p:nvPr/>
        </p:nvSpPr>
        <p:spPr>
          <a:xfrm>
            <a:off x="5138002" y="1837470"/>
            <a:ext cx="165342" cy="165342"/>
          </a:xfrm>
          <a:prstGeom prst="ellips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2" name="Straight Connector 121">
            <a:extLst>
              <a:ext uri="{FF2B5EF4-FFF2-40B4-BE49-F238E27FC236}">
                <a16:creationId xmlns:a16="http://schemas.microsoft.com/office/drawing/2014/main" id="{71152AE1-30CF-6788-718D-7350758D594C}"/>
              </a:ext>
            </a:extLst>
          </p:cNvPr>
          <p:cNvCxnSpPr>
            <a:cxnSpLocks/>
            <a:stCxn id="88" idx="2"/>
            <a:endCxn id="121" idx="1"/>
          </p:cNvCxnSpPr>
          <p:nvPr/>
        </p:nvCxnSpPr>
        <p:spPr>
          <a:xfrm>
            <a:off x="3743286" y="1728423"/>
            <a:ext cx="1418930" cy="133261"/>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133" name="TextBox 132">
            <a:extLst>
              <a:ext uri="{FF2B5EF4-FFF2-40B4-BE49-F238E27FC236}">
                <a16:creationId xmlns:a16="http://schemas.microsoft.com/office/drawing/2014/main" id="{5808AD6E-40D6-E102-D61E-D5540F7D942C}"/>
              </a:ext>
            </a:extLst>
          </p:cNvPr>
          <p:cNvSpPr txBox="1"/>
          <p:nvPr/>
        </p:nvSpPr>
        <p:spPr>
          <a:xfrm>
            <a:off x="9533689" y="1620905"/>
            <a:ext cx="2140565" cy="461665"/>
          </a:xfrm>
          <a:prstGeom prst="rect">
            <a:avLst/>
          </a:prstGeom>
          <a:noFill/>
        </p:spPr>
        <p:txBody>
          <a:bodyPr wrap="square" rtlCol="0">
            <a:spAutoFit/>
          </a:bodyPr>
          <a:lstStyle/>
          <a:p>
            <a:r>
              <a:rPr lang="en-GB" sz="1200"/>
              <a:t>Automation</a:t>
            </a:r>
          </a:p>
          <a:p>
            <a:r>
              <a:rPr lang="en-GB" sz="1200"/>
              <a:t>Shifts into content generaiton</a:t>
            </a:r>
          </a:p>
        </p:txBody>
      </p:sp>
      <p:sp>
        <p:nvSpPr>
          <p:cNvPr id="134" name="Oval 133">
            <a:extLst>
              <a:ext uri="{FF2B5EF4-FFF2-40B4-BE49-F238E27FC236}">
                <a16:creationId xmlns:a16="http://schemas.microsoft.com/office/drawing/2014/main" id="{A8A8DC28-3A86-B880-5E83-DEC31416F076}"/>
              </a:ext>
            </a:extLst>
          </p:cNvPr>
          <p:cNvSpPr/>
          <p:nvPr/>
        </p:nvSpPr>
        <p:spPr>
          <a:xfrm>
            <a:off x="9526970" y="1434660"/>
            <a:ext cx="165342" cy="165342"/>
          </a:xfrm>
          <a:prstGeom prst="ellips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5" name="TextBox 134">
            <a:extLst>
              <a:ext uri="{FF2B5EF4-FFF2-40B4-BE49-F238E27FC236}">
                <a16:creationId xmlns:a16="http://schemas.microsoft.com/office/drawing/2014/main" id="{5AFA63A0-77CB-EEC9-7119-D21C0D3403DC}"/>
              </a:ext>
            </a:extLst>
          </p:cNvPr>
          <p:cNvSpPr txBox="1"/>
          <p:nvPr/>
        </p:nvSpPr>
        <p:spPr>
          <a:xfrm>
            <a:off x="9912170" y="121198"/>
            <a:ext cx="1338059" cy="860748"/>
          </a:xfrm>
          <a:prstGeom prst="rect">
            <a:avLst/>
          </a:prstGeom>
          <a:noFill/>
        </p:spPr>
        <p:txBody>
          <a:bodyPr wrap="none" rtlCol="0">
            <a:spAutoFit/>
          </a:bodyPr>
          <a:lstStyle/>
          <a:p>
            <a:pPr>
              <a:lnSpc>
                <a:spcPts val="1800"/>
              </a:lnSpc>
              <a:spcAft>
                <a:spcPts val="600"/>
              </a:spcAft>
            </a:pPr>
            <a:r>
              <a:rPr lang="en-GB" sz="1400">
                <a:latin typeface="Segoe UI" panose="020B0502040204020203" pitchFamily="34" charset="0"/>
                <a:cs typeface="Segoe UI" panose="020B0502040204020203" pitchFamily="34" charset="0"/>
              </a:rPr>
              <a:t>Paragraph text</a:t>
            </a:r>
          </a:p>
          <a:p>
            <a:pPr marL="228600" indent="-228600">
              <a:lnSpc>
                <a:spcPts val="1700"/>
              </a:lnSpc>
              <a:spcAft>
                <a:spcPts val="300"/>
              </a:spcAft>
              <a:buFont typeface="Arial" panose="020B0604020202020204" pitchFamily="34" charset="0"/>
              <a:buChar char="•"/>
            </a:pPr>
            <a:r>
              <a:rPr lang="en-GB" sz="1400">
                <a:latin typeface="Segoe UI" panose="020B0502040204020203" pitchFamily="34" charset="0"/>
                <a:cs typeface="Segoe UI" panose="020B0502040204020203" pitchFamily="34" charset="0"/>
              </a:rPr>
              <a:t>Bullet text</a:t>
            </a:r>
          </a:p>
          <a:p>
            <a:pPr marL="228600" indent="-228600">
              <a:lnSpc>
                <a:spcPts val="1700"/>
              </a:lnSpc>
              <a:spcAft>
                <a:spcPts val="300"/>
              </a:spcAft>
              <a:buFont typeface="Arial" panose="020B0604020202020204" pitchFamily="34" charset="0"/>
              <a:buChar char="•"/>
            </a:pPr>
            <a:r>
              <a:rPr lang="en-GB" sz="1400">
                <a:latin typeface="Segoe UI" panose="020B0502040204020203" pitchFamily="34" charset="0"/>
                <a:cs typeface="Segoe UI" panose="020B0502040204020203" pitchFamily="34" charset="0"/>
              </a:rPr>
              <a:t>Bullet 2</a:t>
            </a:r>
          </a:p>
        </p:txBody>
      </p:sp>
      <p:sp>
        <p:nvSpPr>
          <p:cNvPr id="136" name="TextBox 135">
            <a:extLst>
              <a:ext uri="{FF2B5EF4-FFF2-40B4-BE49-F238E27FC236}">
                <a16:creationId xmlns:a16="http://schemas.microsoft.com/office/drawing/2014/main" id="{D296D4E4-C8F9-373E-7E77-52F679C505E8}"/>
              </a:ext>
            </a:extLst>
          </p:cNvPr>
          <p:cNvSpPr txBox="1"/>
          <p:nvPr/>
        </p:nvSpPr>
        <p:spPr>
          <a:xfrm>
            <a:off x="8476868" y="121198"/>
            <a:ext cx="1500539" cy="874598"/>
          </a:xfrm>
          <a:prstGeom prst="rect">
            <a:avLst/>
          </a:prstGeom>
          <a:noFill/>
        </p:spPr>
        <p:txBody>
          <a:bodyPr wrap="none" rtlCol="0">
            <a:spAutoFit/>
          </a:bodyPr>
          <a:lstStyle/>
          <a:p>
            <a:pPr>
              <a:lnSpc>
                <a:spcPts val="1800"/>
              </a:lnSpc>
              <a:spcAft>
                <a:spcPts val="600"/>
              </a:spcAft>
            </a:pPr>
            <a:r>
              <a:rPr lang="en-GB" sz="1600">
                <a:latin typeface="Segoe UI" panose="020B0502040204020203" pitchFamily="34" charset="0"/>
                <a:cs typeface="Segoe UI" panose="020B0502040204020203" pitchFamily="34" charset="0"/>
              </a:rPr>
              <a:t>Paragraph text</a:t>
            </a:r>
          </a:p>
          <a:p>
            <a:pPr marL="228600" indent="-228600">
              <a:lnSpc>
                <a:spcPts val="1700"/>
              </a:lnSpc>
              <a:spcAft>
                <a:spcPts val="300"/>
              </a:spcAft>
              <a:buFont typeface="Arial" panose="020B0604020202020204" pitchFamily="34" charset="0"/>
              <a:buChar char="•"/>
            </a:pPr>
            <a:r>
              <a:rPr lang="en-GB" sz="1600">
                <a:latin typeface="Segoe UI" panose="020B0502040204020203" pitchFamily="34" charset="0"/>
                <a:cs typeface="Segoe UI" panose="020B0502040204020203" pitchFamily="34" charset="0"/>
              </a:rPr>
              <a:t>Bullet text</a:t>
            </a:r>
          </a:p>
          <a:p>
            <a:pPr marL="228600" indent="-228600">
              <a:lnSpc>
                <a:spcPts val="1700"/>
              </a:lnSpc>
              <a:spcAft>
                <a:spcPts val="300"/>
              </a:spcAft>
              <a:buFont typeface="Arial" panose="020B0604020202020204" pitchFamily="34" charset="0"/>
              <a:buChar char="•"/>
            </a:pPr>
            <a:r>
              <a:rPr lang="en-GB" sz="1600">
                <a:latin typeface="Segoe UI" panose="020B0502040204020203" pitchFamily="34" charset="0"/>
                <a:cs typeface="Segoe UI" panose="020B0502040204020203" pitchFamily="34" charset="0"/>
              </a:rPr>
              <a:t>Bullet 2</a:t>
            </a:r>
          </a:p>
        </p:txBody>
      </p:sp>
      <p:sp>
        <p:nvSpPr>
          <p:cNvPr id="137" name="Rounded Rectangle 136">
            <a:extLst>
              <a:ext uri="{FF2B5EF4-FFF2-40B4-BE49-F238E27FC236}">
                <a16:creationId xmlns:a16="http://schemas.microsoft.com/office/drawing/2014/main" id="{1BEE848B-4BE8-B6FF-3D5C-1625F7102E40}"/>
              </a:ext>
            </a:extLst>
          </p:cNvPr>
          <p:cNvSpPr/>
          <p:nvPr/>
        </p:nvSpPr>
        <p:spPr>
          <a:xfrm>
            <a:off x="11302698" y="290363"/>
            <a:ext cx="773874" cy="520861"/>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t>Aligned</a:t>
            </a:r>
          </a:p>
        </p:txBody>
      </p:sp>
    </p:spTree>
    <p:extLst>
      <p:ext uri="{BB962C8B-B14F-4D97-AF65-F5344CB8AC3E}">
        <p14:creationId xmlns:p14="http://schemas.microsoft.com/office/powerpoint/2010/main" val="2104451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8545F1-0E50-0E1E-4FF5-9FF87BEFA0C9}"/>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B230847-8FC2-4923-CA2B-26B3D005A202}"/>
              </a:ext>
            </a:extLst>
          </p:cNvPr>
          <p:cNvSpPr>
            <a:spLocks noGrp="1"/>
          </p:cNvSpPr>
          <p:nvPr>
            <p:ph sz="half" idx="1"/>
          </p:nvPr>
        </p:nvSpPr>
        <p:spPr/>
        <p:txBody>
          <a:bodyPr/>
          <a:lstStyle/>
          <a:p>
            <a:pPr marL="0" indent="0">
              <a:lnSpc>
                <a:spcPts val="1700"/>
              </a:lnSpc>
              <a:spcBef>
                <a:spcPts val="0"/>
              </a:spcBef>
              <a:spcAft>
                <a:spcPts val="600"/>
              </a:spcAft>
              <a:buNone/>
            </a:pPr>
            <a:r>
              <a:rPr lang="en-GB" sz="1400"/>
              <a:t>1970s: Foundations of Digital Processing</a:t>
            </a:r>
          </a:p>
          <a:p>
            <a:pPr marL="171450" indent="-171450">
              <a:lnSpc>
                <a:spcPts val="1300"/>
              </a:lnSpc>
              <a:spcBef>
                <a:spcPts val="0"/>
              </a:spcBef>
              <a:spcAft>
                <a:spcPts val="300"/>
              </a:spcAft>
            </a:pPr>
            <a:r>
              <a:rPr lang="en-GB" sz="1200" b="1"/>
              <a:t>Mainframes</a:t>
            </a:r>
            <a:r>
              <a:rPr lang="en-GB" sz="1200"/>
              <a:t>: Batch processing, centralised control, limited to specialists.</a:t>
            </a:r>
          </a:p>
          <a:p>
            <a:pPr marL="171450" indent="-171450">
              <a:lnSpc>
                <a:spcPts val="1300"/>
              </a:lnSpc>
              <a:spcBef>
                <a:spcPts val="0"/>
              </a:spcBef>
              <a:spcAft>
                <a:spcPts val="300"/>
              </a:spcAft>
            </a:pPr>
            <a:r>
              <a:rPr lang="en-GB" sz="1200" b="1"/>
              <a:t>Terminals</a:t>
            </a:r>
            <a:r>
              <a:rPr lang="en-GB" sz="1200"/>
              <a:t>: Onsite data entry (e.g. inventory, payroll).</a:t>
            </a:r>
          </a:p>
          <a:p>
            <a:pPr marL="171450" indent="-171450">
              <a:lnSpc>
                <a:spcPts val="1300"/>
              </a:lnSpc>
              <a:spcBef>
                <a:spcPts val="0"/>
              </a:spcBef>
              <a:spcAft>
                <a:spcPts val="300"/>
              </a:spcAft>
            </a:pPr>
            <a:r>
              <a:rPr lang="en-GB" sz="1200" i="1"/>
              <a:t>Automation impact</a:t>
            </a:r>
            <a:r>
              <a:rPr lang="en-GB" sz="1200"/>
              <a:t>: Replacing manual ledgers and calculation with digital batch jobs.</a:t>
            </a:r>
          </a:p>
          <a:p>
            <a:pPr marL="0" indent="0">
              <a:lnSpc>
                <a:spcPts val="1300"/>
              </a:lnSpc>
              <a:spcBef>
                <a:spcPts val="0"/>
              </a:spcBef>
              <a:spcAft>
                <a:spcPts val="300"/>
              </a:spcAft>
              <a:buNone/>
            </a:pPr>
            <a:endParaRPr lang="en-GB" sz="1200"/>
          </a:p>
          <a:p>
            <a:pPr marL="0" indent="0">
              <a:lnSpc>
                <a:spcPts val="1700"/>
              </a:lnSpc>
              <a:spcBef>
                <a:spcPts val="0"/>
              </a:spcBef>
              <a:spcAft>
                <a:spcPts val="600"/>
              </a:spcAft>
              <a:buNone/>
            </a:pPr>
            <a:r>
              <a:rPr lang="en-GB" sz="1400"/>
              <a:t>1980s:  Rise of Personal Computing</a:t>
            </a:r>
          </a:p>
          <a:p>
            <a:pPr marL="171450" indent="-171450">
              <a:lnSpc>
                <a:spcPts val="1300"/>
              </a:lnSpc>
              <a:spcBef>
                <a:spcPts val="0"/>
              </a:spcBef>
              <a:spcAft>
                <a:spcPts val="300"/>
              </a:spcAft>
            </a:pPr>
            <a:r>
              <a:rPr lang="en-GB" sz="1200" b="1"/>
              <a:t>Desktop PCs: </a:t>
            </a:r>
            <a:r>
              <a:rPr lang="en-GB" sz="1200"/>
              <a:t>Word processing, spreadsheets (e.g. Lotus 1-2-3).</a:t>
            </a:r>
          </a:p>
          <a:p>
            <a:pPr marL="171450" indent="-171450">
              <a:lnSpc>
                <a:spcPts val="1300"/>
              </a:lnSpc>
              <a:spcBef>
                <a:spcPts val="0"/>
              </a:spcBef>
              <a:spcAft>
                <a:spcPts val="300"/>
              </a:spcAft>
            </a:pPr>
            <a:r>
              <a:rPr lang="en-GB" sz="1200" b="1"/>
              <a:t>Early LANs: </a:t>
            </a:r>
            <a:r>
              <a:rPr lang="en-GB" sz="1200"/>
              <a:t>File sharing and messaging within local offices.</a:t>
            </a:r>
          </a:p>
          <a:p>
            <a:pPr marL="171450" indent="-171450">
              <a:lnSpc>
                <a:spcPts val="1300"/>
              </a:lnSpc>
              <a:spcBef>
                <a:spcPts val="0"/>
              </a:spcBef>
              <a:spcAft>
                <a:spcPts val="300"/>
              </a:spcAft>
            </a:pPr>
            <a:r>
              <a:rPr lang="en-GB" sz="1200" b="1"/>
              <a:t>Mainframe ERPs (e.g. SAP R/2): </a:t>
            </a:r>
            <a:r>
              <a:rPr lang="en-GB" sz="1200"/>
              <a:t>Early transactional integration.</a:t>
            </a:r>
          </a:p>
          <a:p>
            <a:pPr marL="171450" indent="-171450">
              <a:lnSpc>
                <a:spcPts val="1300"/>
              </a:lnSpc>
              <a:spcBef>
                <a:spcPts val="0"/>
              </a:spcBef>
              <a:spcAft>
                <a:spcPts val="300"/>
              </a:spcAft>
            </a:pPr>
            <a:r>
              <a:rPr lang="en-GB" sz="1200" b="1"/>
              <a:t>Automation impact: </a:t>
            </a:r>
            <a:r>
              <a:rPr lang="en-GB" sz="1200"/>
              <a:t>Faster document handling, reduced paperwork duplication, early integration of finance, HR.</a:t>
            </a:r>
          </a:p>
          <a:p>
            <a:pPr marL="0" indent="0">
              <a:lnSpc>
                <a:spcPts val="1700"/>
              </a:lnSpc>
              <a:spcBef>
                <a:spcPts val="0"/>
              </a:spcBef>
              <a:spcAft>
                <a:spcPts val="600"/>
              </a:spcAft>
              <a:buNone/>
            </a:pPr>
            <a:endParaRPr lang="en-GB" sz="1400"/>
          </a:p>
          <a:p>
            <a:pPr marL="0" indent="0">
              <a:lnSpc>
                <a:spcPts val="1700"/>
              </a:lnSpc>
              <a:spcBef>
                <a:spcPts val="0"/>
              </a:spcBef>
              <a:spcAft>
                <a:spcPts val="600"/>
              </a:spcAft>
              <a:buNone/>
            </a:pPr>
            <a:r>
              <a:rPr lang="en-GB" sz="1400"/>
              <a:t>1990s: Client-Server &amp; Digital Workflows</a:t>
            </a:r>
          </a:p>
          <a:p>
            <a:pPr marL="171450" indent="-171450">
              <a:lnSpc>
                <a:spcPts val="1300"/>
              </a:lnSpc>
              <a:spcBef>
                <a:spcPts val="0"/>
              </a:spcBef>
              <a:spcAft>
                <a:spcPts val="300"/>
              </a:spcAft>
            </a:pPr>
            <a:r>
              <a:rPr lang="en-GB" sz="1200" b="1"/>
              <a:t>Client/Server ERPs (SAP R/3, Oracle): </a:t>
            </a:r>
            <a:r>
              <a:rPr lang="en-GB" sz="1200"/>
              <a:t>Modular enterprise apps.</a:t>
            </a:r>
          </a:p>
          <a:p>
            <a:pPr marL="171450" indent="-171450">
              <a:lnSpc>
                <a:spcPts val="1300"/>
              </a:lnSpc>
              <a:spcBef>
                <a:spcPts val="0"/>
              </a:spcBef>
              <a:spcAft>
                <a:spcPts val="300"/>
              </a:spcAft>
            </a:pPr>
            <a:r>
              <a:rPr lang="en-GB" sz="1200" b="1"/>
              <a:t>Email &amp; Office Automation: </a:t>
            </a:r>
            <a:r>
              <a:rPr lang="en-GB" sz="1200"/>
              <a:t>Outlook, Word, Excel become standard.</a:t>
            </a:r>
          </a:p>
          <a:p>
            <a:pPr marL="171450" indent="-171450">
              <a:lnSpc>
                <a:spcPts val="1300"/>
              </a:lnSpc>
              <a:spcBef>
                <a:spcPts val="0"/>
              </a:spcBef>
              <a:spcAft>
                <a:spcPts val="300"/>
              </a:spcAft>
            </a:pPr>
            <a:r>
              <a:rPr lang="en-GB" sz="1200" b="1"/>
              <a:t>Basic Workflow Engines: </a:t>
            </a:r>
            <a:r>
              <a:rPr lang="en-GB" sz="1200"/>
              <a:t>Task routing in finance, procurement.</a:t>
            </a:r>
          </a:p>
          <a:p>
            <a:pPr marL="171450" indent="-171450">
              <a:lnSpc>
                <a:spcPts val="1300"/>
              </a:lnSpc>
              <a:spcBef>
                <a:spcPts val="0"/>
              </a:spcBef>
              <a:spcAft>
                <a:spcPts val="300"/>
              </a:spcAft>
            </a:pPr>
            <a:r>
              <a:rPr lang="en-GB" sz="1200" b="1"/>
              <a:t>Automation impact: </a:t>
            </a:r>
            <a:r>
              <a:rPr lang="en-GB" sz="1200"/>
              <a:t>Process visibility, remote access, reduced rekeying.</a:t>
            </a:r>
          </a:p>
        </p:txBody>
      </p:sp>
      <p:sp>
        <p:nvSpPr>
          <p:cNvPr id="5" name="Content Placeholder 4">
            <a:extLst>
              <a:ext uri="{FF2B5EF4-FFF2-40B4-BE49-F238E27FC236}">
                <a16:creationId xmlns:a16="http://schemas.microsoft.com/office/drawing/2014/main" id="{0030FA4C-B191-2A4A-DFBB-625122971770}"/>
              </a:ext>
            </a:extLst>
          </p:cNvPr>
          <p:cNvSpPr>
            <a:spLocks noGrp="1"/>
          </p:cNvSpPr>
          <p:nvPr>
            <p:ph sz="half" idx="2"/>
          </p:nvPr>
        </p:nvSpPr>
        <p:spPr/>
        <p:txBody>
          <a:bodyPr/>
          <a:lstStyle/>
          <a:p>
            <a:pPr marL="0" indent="0">
              <a:lnSpc>
                <a:spcPts val="1700"/>
              </a:lnSpc>
              <a:spcBef>
                <a:spcPts val="0"/>
              </a:spcBef>
              <a:spcAft>
                <a:spcPts val="600"/>
              </a:spcAft>
              <a:buNone/>
            </a:pPr>
            <a:r>
              <a:rPr lang="en-GB" sz="1400"/>
              <a:t>2000s: Integration &amp; Workflow</a:t>
            </a:r>
          </a:p>
          <a:p>
            <a:pPr marL="171450" indent="-171450">
              <a:lnSpc>
                <a:spcPts val="1300"/>
              </a:lnSpc>
              <a:spcBef>
                <a:spcPts val="0"/>
              </a:spcBef>
              <a:spcAft>
                <a:spcPts val="300"/>
              </a:spcAft>
            </a:pPr>
            <a:r>
              <a:rPr lang="en-GB" sz="1200" b="1"/>
              <a:t>OCR and Workflow Tools in ERP: </a:t>
            </a:r>
            <a:r>
              <a:rPr lang="en-GB" sz="1200"/>
              <a:t>Purchase approvals, invoice matching.</a:t>
            </a:r>
          </a:p>
          <a:p>
            <a:pPr marL="171450" indent="-171450">
              <a:lnSpc>
                <a:spcPts val="1300"/>
              </a:lnSpc>
              <a:spcBef>
                <a:spcPts val="0"/>
              </a:spcBef>
              <a:spcAft>
                <a:spcPts val="300"/>
              </a:spcAft>
            </a:pPr>
            <a:r>
              <a:rPr lang="en-GB" sz="1200" b="1"/>
              <a:t>Data Warehousing: </a:t>
            </a:r>
            <a:r>
              <a:rPr lang="en-GB" sz="1200"/>
              <a:t>Central data for BI and reporting.</a:t>
            </a:r>
          </a:p>
          <a:p>
            <a:pPr marL="171450" indent="-171450">
              <a:lnSpc>
                <a:spcPts val="1300"/>
              </a:lnSpc>
              <a:spcBef>
                <a:spcPts val="0"/>
              </a:spcBef>
              <a:spcAft>
                <a:spcPts val="300"/>
              </a:spcAft>
            </a:pPr>
            <a:r>
              <a:rPr lang="en-GB" sz="1200" b="1"/>
              <a:t>ETL Tools: </a:t>
            </a:r>
            <a:r>
              <a:rPr lang="en-GB" sz="1200"/>
              <a:t>Automate data extraction and loading (e.g. Informatica).</a:t>
            </a:r>
          </a:p>
          <a:p>
            <a:pPr marL="171450" indent="-171450">
              <a:lnSpc>
                <a:spcPts val="1300"/>
              </a:lnSpc>
              <a:spcBef>
                <a:spcPts val="0"/>
              </a:spcBef>
              <a:spcAft>
                <a:spcPts val="300"/>
              </a:spcAft>
            </a:pPr>
            <a:r>
              <a:rPr lang="en-GB" sz="1200" b="1"/>
              <a:t>Automated Software Testing Tools: </a:t>
            </a:r>
            <a:r>
              <a:rPr lang="en-GB" sz="1200"/>
              <a:t>Selenium, HP QTP emerge.</a:t>
            </a:r>
          </a:p>
          <a:p>
            <a:pPr marL="171450" indent="-171450">
              <a:lnSpc>
                <a:spcPts val="1300"/>
              </a:lnSpc>
              <a:spcBef>
                <a:spcPts val="0"/>
              </a:spcBef>
              <a:spcAft>
                <a:spcPts val="300"/>
              </a:spcAft>
            </a:pPr>
            <a:r>
              <a:rPr lang="en-GB" sz="1200" b="1"/>
              <a:t>SOA (Service-Oriented Architecture): </a:t>
            </a:r>
            <a:r>
              <a:rPr lang="en-GB" sz="1200"/>
              <a:t>Reusable Business Services.</a:t>
            </a:r>
          </a:p>
          <a:p>
            <a:pPr marL="171450" indent="-171450">
              <a:lnSpc>
                <a:spcPts val="1300"/>
              </a:lnSpc>
              <a:spcBef>
                <a:spcPts val="0"/>
              </a:spcBef>
              <a:spcAft>
                <a:spcPts val="300"/>
              </a:spcAft>
            </a:pPr>
            <a:r>
              <a:rPr lang="en-GB" sz="1200" b="1"/>
              <a:t>Automation impact: </a:t>
            </a:r>
            <a:r>
              <a:rPr lang="en-GB" sz="1200"/>
              <a:t>Cross-system automation, task routing, validations.</a:t>
            </a:r>
          </a:p>
          <a:p>
            <a:pPr marL="0" indent="0">
              <a:lnSpc>
                <a:spcPts val="1700"/>
              </a:lnSpc>
              <a:spcBef>
                <a:spcPts val="0"/>
              </a:spcBef>
              <a:spcAft>
                <a:spcPts val="600"/>
              </a:spcAft>
              <a:buNone/>
            </a:pPr>
            <a:endParaRPr lang="en-GB" sz="1400"/>
          </a:p>
          <a:p>
            <a:pPr marL="0" indent="0">
              <a:lnSpc>
                <a:spcPts val="1700"/>
              </a:lnSpc>
              <a:spcBef>
                <a:spcPts val="0"/>
              </a:spcBef>
              <a:spcAft>
                <a:spcPts val="600"/>
              </a:spcAft>
              <a:buNone/>
            </a:pPr>
            <a:r>
              <a:rPr lang="en-GB" sz="1400"/>
              <a:t>2010s: Task Automation &amp; Intelligent Assistants</a:t>
            </a:r>
          </a:p>
          <a:p>
            <a:pPr marL="171450" indent="-171450">
              <a:lnSpc>
                <a:spcPts val="1300"/>
              </a:lnSpc>
              <a:spcBef>
                <a:spcPts val="0"/>
              </a:spcBef>
              <a:spcAft>
                <a:spcPts val="300"/>
              </a:spcAft>
            </a:pPr>
            <a:r>
              <a:rPr lang="en-GB" sz="1200" b="1"/>
              <a:t>Robotic Process Automation (RPA): </a:t>
            </a:r>
            <a:r>
              <a:rPr lang="en-GB" sz="1200"/>
              <a:t>Automates GUI-based repetitive tasks (e.g. UiPath, Blue Prism).</a:t>
            </a:r>
          </a:p>
          <a:p>
            <a:pPr marL="171450" indent="-171450">
              <a:lnSpc>
                <a:spcPts val="1300"/>
              </a:lnSpc>
              <a:spcBef>
                <a:spcPts val="0"/>
              </a:spcBef>
              <a:spcAft>
                <a:spcPts val="300"/>
              </a:spcAft>
            </a:pPr>
            <a:r>
              <a:rPr lang="en-GB" sz="1200" b="1"/>
              <a:t>Low-Code Platforms: </a:t>
            </a:r>
            <a:r>
              <a:rPr lang="en-GB" sz="1200"/>
              <a:t>Business-led automation (e.g. Power Automate).</a:t>
            </a:r>
          </a:p>
          <a:p>
            <a:pPr marL="171450" indent="-171450">
              <a:lnSpc>
                <a:spcPts val="1300"/>
              </a:lnSpc>
              <a:spcBef>
                <a:spcPts val="0"/>
              </a:spcBef>
              <a:spcAft>
                <a:spcPts val="300"/>
              </a:spcAft>
            </a:pPr>
            <a:r>
              <a:rPr lang="en-GB" sz="1200" b="1"/>
              <a:t>Chatbots &amp; Virtual Assistants: </a:t>
            </a:r>
            <a:r>
              <a:rPr lang="en-GB" sz="1200"/>
              <a:t>Basic helpdesk and support automation.</a:t>
            </a:r>
          </a:p>
          <a:p>
            <a:pPr marL="171450" indent="-171450">
              <a:lnSpc>
                <a:spcPts val="1300"/>
              </a:lnSpc>
              <a:spcBef>
                <a:spcPts val="0"/>
              </a:spcBef>
              <a:spcAft>
                <a:spcPts val="300"/>
              </a:spcAft>
            </a:pPr>
            <a:r>
              <a:rPr lang="en-GB" sz="1200" b="1"/>
              <a:t>Automation impact: </a:t>
            </a:r>
            <a:r>
              <a:rPr lang="en-GB" sz="1200"/>
              <a:t>Faster automation cycles, less reliance on IT.</a:t>
            </a:r>
          </a:p>
          <a:p>
            <a:pPr marL="0" indent="0">
              <a:lnSpc>
                <a:spcPts val="1700"/>
              </a:lnSpc>
              <a:spcBef>
                <a:spcPts val="0"/>
              </a:spcBef>
              <a:spcAft>
                <a:spcPts val="600"/>
              </a:spcAft>
              <a:buNone/>
            </a:pPr>
            <a:endParaRPr lang="en-GB" sz="1400"/>
          </a:p>
          <a:p>
            <a:pPr marL="0" indent="0">
              <a:lnSpc>
                <a:spcPts val="1700"/>
              </a:lnSpc>
              <a:spcBef>
                <a:spcPts val="0"/>
              </a:spcBef>
              <a:spcAft>
                <a:spcPts val="600"/>
              </a:spcAft>
              <a:buNone/>
            </a:pPr>
            <a:r>
              <a:rPr lang="en-GB" sz="1400"/>
              <a:t>2020s: AI-Driven and Generative Automation</a:t>
            </a:r>
          </a:p>
          <a:p>
            <a:pPr marL="171450" indent="-171450">
              <a:lnSpc>
                <a:spcPts val="1300"/>
              </a:lnSpc>
              <a:spcBef>
                <a:spcPts val="0"/>
              </a:spcBef>
              <a:spcAft>
                <a:spcPts val="300"/>
              </a:spcAft>
            </a:pPr>
            <a:r>
              <a:rPr lang="en-GB" sz="1200" b="1"/>
              <a:t>Machine Learning: </a:t>
            </a:r>
            <a:r>
              <a:rPr lang="en-GB" sz="1200"/>
              <a:t>Predictive analytics, fraud detection, intelligent OCR, process mining.</a:t>
            </a:r>
          </a:p>
          <a:p>
            <a:pPr marL="171450" indent="-171450">
              <a:lnSpc>
                <a:spcPts val="1300"/>
              </a:lnSpc>
              <a:spcBef>
                <a:spcPts val="0"/>
              </a:spcBef>
              <a:spcAft>
                <a:spcPts val="300"/>
              </a:spcAft>
            </a:pPr>
            <a:r>
              <a:rPr lang="en-GB" sz="1200" b="1"/>
              <a:t>Generative AI: </a:t>
            </a:r>
            <a:r>
              <a:rPr lang="en-GB" sz="1200"/>
              <a:t>Content creation, summarisation, code generation.</a:t>
            </a:r>
          </a:p>
          <a:p>
            <a:pPr marL="171450" indent="-171450">
              <a:lnSpc>
                <a:spcPts val="1300"/>
              </a:lnSpc>
              <a:spcBef>
                <a:spcPts val="0"/>
              </a:spcBef>
              <a:spcAft>
                <a:spcPts val="300"/>
              </a:spcAft>
            </a:pPr>
            <a:r>
              <a:rPr lang="en-GB" sz="1200" b="1"/>
              <a:t>Intelligent automation: </a:t>
            </a:r>
            <a:r>
              <a:rPr lang="en-GB" sz="1200"/>
              <a:t>RPA + process mining + decision engine + AI</a:t>
            </a:r>
          </a:p>
          <a:p>
            <a:pPr marL="171450" indent="-171450">
              <a:lnSpc>
                <a:spcPts val="1300"/>
              </a:lnSpc>
              <a:spcBef>
                <a:spcPts val="0"/>
              </a:spcBef>
              <a:spcAft>
                <a:spcPts val="300"/>
              </a:spcAft>
            </a:pPr>
            <a:r>
              <a:rPr lang="en-GB" sz="1200" b="1"/>
              <a:t>Conversational AI: </a:t>
            </a:r>
            <a:r>
              <a:rPr lang="en-GB" sz="1200"/>
              <a:t>Natural interactions for service/helpdesk automation.</a:t>
            </a:r>
          </a:p>
          <a:p>
            <a:pPr marL="171450" indent="-171450">
              <a:lnSpc>
                <a:spcPts val="1300"/>
              </a:lnSpc>
              <a:spcBef>
                <a:spcPts val="0"/>
              </a:spcBef>
              <a:spcAft>
                <a:spcPts val="300"/>
              </a:spcAft>
            </a:pPr>
            <a:r>
              <a:rPr lang="en-GB" sz="1200" b="1"/>
              <a:t>Automation impact:</a:t>
            </a:r>
            <a:r>
              <a:rPr lang="en-GB" sz="1200"/>
              <a:t> Move beyond rules to judgment, content generation, end-to-end automation with decision-making.</a:t>
            </a:r>
          </a:p>
          <a:p>
            <a:pPr marL="0" indent="0">
              <a:buNone/>
            </a:pPr>
            <a:endParaRPr lang="en-GB" sz="1200"/>
          </a:p>
        </p:txBody>
      </p:sp>
      <p:sp>
        <p:nvSpPr>
          <p:cNvPr id="14" name="Title 13">
            <a:extLst>
              <a:ext uri="{FF2B5EF4-FFF2-40B4-BE49-F238E27FC236}">
                <a16:creationId xmlns:a16="http://schemas.microsoft.com/office/drawing/2014/main" id="{93DFD42D-6BFD-9087-4020-DD5613C0BAA1}"/>
              </a:ext>
            </a:extLst>
          </p:cNvPr>
          <p:cNvSpPr>
            <a:spLocks noGrp="1"/>
          </p:cNvSpPr>
          <p:nvPr>
            <p:ph type="title"/>
          </p:nvPr>
        </p:nvSpPr>
        <p:spPr>
          <a:prstGeom prst="rect">
            <a:avLst/>
          </a:prstGeom>
        </p:spPr>
        <p:txBody>
          <a:bodyPr>
            <a:normAutofit fontScale="90000"/>
          </a:bodyPr>
          <a:lstStyle/>
          <a:p>
            <a:r>
              <a:rPr lang="en-GB"/>
              <a:t>Improving operations</a:t>
            </a:r>
            <a:br>
              <a:rPr lang="en-GB"/>
            </a:br>
            <a:r>
              <a:rPr lang="en-GB" sz="2000"/>
              <a:t>Digital technology</a:t>
            </a:r>
          </a:p>
        </p:txBody>
      </p:sp>
      <p:sp>
        <p:nvSpPr>
          <p:cNvPr id="16" name="Rectangle 15">
            <a:extLst>
              <a:ext uri="{FF2B5EF4-FFF2-40B4-BE49-F238E27FC236}">
                <a16:creationId xmlns:a16="http://schemas.microsoft.com/office/drawing/2014/main" id="{577DDE35-BF9B-8C63-D984-5A3057B86D07}"/>
              </a:ext>
            </a:extLst>
          </p:cNvPr>
          <p:cNvSpPr/>
          <p:nvPr/>
        </p:nvSpPr>
        <p:spPr>
          <a:xfrm>
            <a:off x="370389" y="243068"/>
            <a:ext cx="636608" cy="636608"/>
          </a:xfrm>
          <a:prstGeom prst="rect">
            <a:avLst/>
          </a:prstGeom>
          <a:solidFill>
            <a:srgbClr val="EB0A1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E2460C19-0B17-FF04-5D32-C30D8C8497B6}"/>
              </a:ext>
            </a:extLst>
          </p:cNvPr>
          <p:cNvSpPr txBox="1"/>
          <p:nvPr/>
        </p:nvSpPr>
        <p:spPr>
          <a:xfrm>
            <a:off x="9912170" y="121198"/>
            <a:ext cx="1338059" cy="860748"/>
          </a:xfrm>
          <a:prstGeom prst="rect">
            <a:avLst/>
          </a:prstGeom>
          <a:noFill/>
        </p:spPr>
        <p:txBody>
          <a:bodyPr wrap="none" rtlCol="0">
            <a:spAutoFit/>
          </a:bodyPr>
          <a:lstStyle/>
          <a:p>
            <a:pPr>
              <a:lnSpc>
                <a:spcPts val="1800"/>
              </a:lnSpc>
              <a:spcAft>
                <a:spcPts val="600"/>
              </a:spcAft>
            </a:pPr>
            <a:r>
              <a:rPr lang="en-GB" sz="1400">
                <a:latin typeface="Segoe UI" panose="020B0502040204020203" pitchFamily="34" charset="0"/>
                <a:cs typeface="Segoe UI" panose="020B0502040204020203" pitchFamily="34" charset="0"/>
              </a:rPr>
              <a:t>Paragraph text</a:t>
            </a:r>
          </a:p>
          <a:p>
            <a:pPr marL="228600" indent="-228600">
              <a:lnSpc>
                <a:spcPts val="1700"/>
              </a:lnSpc>
              <a:spcAft>
                <a:spcPts val="300"/>
              </a:spcAft>
              <a:buFont typeface="Arial" panose="020B0604020202020204" pitchFamily="34" charset="0"/>
              <a:buChar char="•"/>
            </a:pPr>
            <a:r>
              <a:rPr lang="en-GB" sz="1400">
                <a:latin typeface="Segoe UI" panose="020B0502040204020203" pitchFamily="34" charset="0"/>
                <a:cs typeface="Segoe UI" panose="020B0502040204020203" pitchFamily="34" charset="0"/>
              </a:rPr>
              <a:t>Bullet text</a:t>
            </a:r>
          </a:p>
          <a:p>
            <a:pPr marL="228600" indent="-228600">
              <a:lnSpc>
                <a:spcPts val="1700"/>
              </a:lnSpc>
              <a:spcAft>
                <a:spcPts val="300"/>
              </a:spcAft>
              <a:buFont typeface="Arial" panose="020B0604020202020204" pitchFamily="34" charset="0"/>
              <a:buChar char="•"/>
            </a:pPr>
            <a:r>
              <a:rPr lang="en-GB" sz="1400">
                <a:latin typeface="Segoe UI" panose="020B0502040204020203" pitchFamily="34" charset="0"/>
                <a:cs typeface="Segoe UI" panose="020B0502040204020203" pitchFamily="34" charset="0"/>
              </a:rPr>
              <a:t>Bullet 2</a:t>
            </a:r>
          </a:p>
        </p:txBody>
      </p:sp>
      <p:sp>
        <p:nvSpPr>
          <p:cNvPr id="7" name="TextBox 6">
            <a:extLst>
              <a:ext uri="{FF2B5EF4-FFF2-40B4-BE49-F238E27FC236}">
                <a16:creationId xmlns:a16="http://schemas.microsoft.com/office/drawing/2014/main" id="{475D0AE9-C99E-AE70-EE68-257F612BDE6D}"/>
              </a:ext>
            </a:extLst>
          </p:cNvPr>
          <p:cNvSpPr txBox="1"/>
          <p:nvPr/>
        </p:nvSpPr>
        <p:spPr>
          <a:xfrm>
            <a:off x="8476868" y="121198"/>
            <a:ext cx="1500539" cy="874598"/>
          </a:xfrm>
          <a:prstGeom prst="rect">
            <a:avLst/>
          </a:prstGeom>
          <a:noFill/>
        </p:spPr>
        <p:txBody>
          <a:bodyPr wrap="none" rtlCol="0">
            <a:spAutoFit/>
          </a:bodyPr>
          <a:lstStyle/>
          <a:p>
            <a:pPr>
              <a:lnSpc>
                <a:spcPts val="1800"/>
              </a:lnSpc>
              <a:spcAft>
                <a:spcPts val="600"/>
              </a:spcAft>
            </a:pPr>
            <a:r>
              <a:rPr lang="en-GB" sz="1600">
                <a:latin typeface="Segoe UI" panose="020B0502040204020203" pitchFamily="34" charset="0"/>
                <a:cs typeface="Segoe UI" panose="020B0502040204020203" pitchFamily="34" charset="0"/>
              </a:rPr>
              <a:t>Paragraph text</a:t>
            </a:r>
          </a:p>
          <a:p>
            <a:pPr marL="228600" indent="-228600">
              <a:lnSpc>
                <a:spcPts val="1700"/>
              </a:lnSpc>
              <a:spcAft>
                <a:spcPts val="300"/>
              </a:spcAft>
              <a:buFont typeface="Arial" panose="020B0604020202020204" pitchFamily="34" charset="0"/>
              <a:buChar char="•"/>
            </a:pPr>
            <a:r>
              <a:rPr lang="en-GB" sz="1600">
                <a:latin typeface="Segoe UI" panose="020B0502040204020203" pitchFamily="34" charset="0"/>
                <a:cs typeface="Segoe UI" panose="020B0502040204020203" pitchFamily="34" charset="0"/>
              </a:rPr>
              <a:t>Bullet text</a:t>
            </a:r>
          </a:p>
          <a:p>
            <a:pPr marL="228600" indent="-228600">
              <a:lnSpc>
                <a:spcPts val="1700"/>
              </a:lnSpc>
              <a:spcAft>
                <a:spcPts val="300"/>
              </a:spcAft>
              <a:buFont typeface="Arial" panose="020B0604020202020204" pitchFamily="34" charset="0"/>
              <a:buChar char="•"/>
            </a:pPr>
            <a:r>
              <a:rPr lang="en-GB" sz="1600">
                <a:latin typeface="Segoe UI" panose="020B0502040204020203" pitchFamily="34" charset="0"/>
                <a:cs typeface="Segoe UI" panose="020B0502040204020203" pitchFamily="34" charset="0"/>
              </a:rPr>
              <a:t>Bullet 2</a:t>
            </a:r>
          </a:p>
        </p:txBody>
      </p:sp>
      <p:sp>
        <p:nvSpPr>
          <p:cNvPr id="8" name="Rounded Rectangle 7">
            <a:extLst>
              <a:ext uri="{FF2B5EF4-FFF2-40B4-BE49-F238E27FC236}">
                <a16:creationId xmlns:a16="http://schemas.microsoft.com/office/drawing/2014/main" id="{EE62E3E6-F86E-E5B3-19F8-471D7BD64673}"/>
              </a:ext>
            </a:extLst>
          </p:cNvPr>
          <p:cNvSpPr/>
          <p:nvPr/>
        </p:nvSpPr>
        <p:spPr>
          <a:xfrm>
            <a:off x="11302698" y="290363"/>
            <a:ext cx="773874" cy="520861"/>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t>Aligned</a:t>
            </a:r>
          </a:p>
        </p:txBody>
      </p:sp>
    </p:spTree>
    <p:extLst>
      <p:ext uri="{BB962C8B-B14F-4D97-AF65-F5344CB8AC3E}">
        <p14:creationId xmlns:p14="http://schemas.microsoft.com/office/powerpoint/2010/main" val="2403184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E76C6F-B18E-1534-9CF8-5A7B35693EF1}"/>
            </a:ext>
          </a:extLst>
        </p:cNvPr>
        <p:cNvGrpSpPr/>
        <p:nvPr/>
      </p:nvGrpSpPr>
      <p:grpSpPr>
        <a:xfrm>
          <a:off x="0" y="0"/>
          <a:ext cx="0" cy="0"/>
          <a:chOff x="0" y="0"/>
          <a:chExt cx="0" cy="0"/>
        </a:xfrm>
      </p:grpSpPr>
      <p:sp>
        <p:nvSpPr>
          <p:cNvPr id="15" name="Content Placeholder 14">
            <a:extLst>
              <a:ext uri="{FF2B5EF4-FFF2-40B4-BE49-F238E27FC236}">
                <a16:creationId xmlns:a16="http://schemas.microsoft.com/office/drawing/2014/main" id="{93AB0CE1-2259-68E0-E640-61D51E0EAB5F}"/>
              </a:ext>
            </a:extLst>
          </p:cNvPr>
          <p:cNvSpPr>
            <a:spLocks noGrp="1"/>
          </p:cNvSpPr>
          <p:nvPr>
            <p:ph idx="1"/>
          </p:nvPr>
        </p:nvSpPr>
        <p:spPr>
          <a:xfrm>
            <a:off x="370389" y="1426029"/>
            <a:ext cx="5003332" cy="4561114"/>
          </a:xfrm>
        </p:spPr>
        <p:txBody>
          <a:bodyPr>
            <a:normAutofit/>
          </a:bodyPr>
          <a:lstStyle/>
          <a:p>
            <a:pPr marL="0" indent="0">
              <a:buNone/>
            </a:pPr>
            <a:r>
              <a:rPr lang="en-GB"/>
              <a:t>The first step to centralise Business Services is often done within one country.</a:t>
            </a:r>
          </a:p>
          <a:p>
            <a:pPr marL="0" indent="0">
              <a:buNone/>
            </a:pPr>
            <a:r>
              <a:rPr lang="en-GB"/>
              <a:t>These central business units are often called 'Business Services organisations'.</a:t>
            </a:r>
          </a:p>
          <a:p>
            <a:pPr marL="0" indent="0">
              <a:buNone/>
            </a:pPr>
            <a:r>
              <a:rPr lang="en-GB"/>
              <a:t>The idea is simple:</a:t>
            </a:r>
          </a:p>
          <a:p>
            <a:pPr>
              <a:lnSpc>
                <a:spcPct val="100000"/>
              </a:lnSpc>
              <a:spcBef>
                <a:spcPts val="0"/>
              </a:spcBef>
            </a:pPr>
            <a:r>
              <a:rPr lang="en-GB"/>
              <a:t>Identify 'non-core' service work in each location</a:t>
            </a:r>
          </a:p>
          <a:p>
            <a:pPr>
              <a:lnSpc>
                <a:spcPct val="100000"/>
              </a:lnSpc>
              <a:spcBef>
                <a:spcPts val="0"/>
              </a:spcBef>
            </a:pPr>
            <a:r>
              <a:rPr lang="en-GB"/>
              <a:t>Shift it to a centrally located organisation.</a:t>
            </a:r>
          </a:p>
          <a:p>
            <a:pPr marL="0" indent="0">
              <a:buNone/>
            </a:pPr>
            <a:r>
              <a:rPr lang="en-GB"/>
              <a:t>In the illustration, we add a central BSO entity and shift services staff from all sites to that location. This example results in around 50 full time equivalent roles moving to a BSO. </a:t>
            </a:r>
          </a:p>
          <a:p>
            <a:pPr marL="0" indent="0">
              <a:buNone/>
            </a:pPr>
            <a:r>
              <a:rPr lang="en-GB"/>
              <a:t>In real-world examples single country BSOs can exceed 1,000 employees.</a:t>
            </a:r>
          </a:p>
        </p:txBody>
      </p:sp>
      <p:sp>
        <p:nvSpPr>
          <p:cNvPr id="4" name="Title 3">
            <a:extLst>
              <a:ext uri="{FF2B5EF4-FFF2-40B4-BE49-F238E27FC236}">
                <a16:creationId xmlns:a16="http://schemas.microsoft.com/office/drawing/2014/main" id="{49729357-EDF3-F785-7CFC-345D7189CA6C}"/>
              </a:ext>
            </a:extLst>
          </p:cNvPr>
          <p:cNvSpPr>
            <a:spLocks noGrp="1"/>
          </p:cNvSpPr>
          <p:nvPr>
            <p:ph type="title"/>
          </p:nvPr>
        </p:nvSpPr>
        <p:spPr>
          <a:xfrm>
            <a:off x="1360713" y="243067"/>
            <a:ext cx="10161883" cy="636608"/>
          </a:xfrm>
          <a:prstGeom prst="rect">
            <a:avLst/>
          </a:prstGeom>
        </p:spPr>
        <p:txBody>
          <a:bodyPr>
            <a:normAutofit fontScale="90000"/>
          </a:bodyPr>
          <a:lstStyle/>
          <a:p>
            <a:r>
              <a:rPr lang="en-GB"/>
              <a:t>Centralised Business Services</a:t>
            </a:r>
            <a:br>
              <a:rPr lang="en-GB"/>
            </a:br>
            <a:r>
              <a:rPr lang="en-GB" sz="2000"/>
              <a:t>Business services organisaitons (BSO)</a:t>
            </a:r>
          </a:p>
        </p:txBody>
      </p:sp>
      <p:sp>
        <p:nvSpPr>
          <p:cNvPr id="16" name="Rectangle 15">
            <a:extLst>
              <a:ext uri="{FF2B5EF4-FFF2-40B4-BE49-F238E27FC236}">
                <a16:creationId xmlns:a16="http://schemas.microsoft.com/office/drawing/2014/main" id="{667F6CB0-0BBC-A113-F6A3-5785AAC89487}"/>
              </a:ext>
            </a:extLst>
          </p:cNvPr>
          <p:cNvSpPr/>
          <p:nvPr/>
        </p:nvSpPr>
        <p:spPr>
          <a:xfrm>
            <a:off x="370389" y="243068"/>
            <a:ext cx="636608" cy="636608"/>
          </a:xfrm>
          <a:prstGeom prst="rect">
            <a:avLst/>
          </a:prstGeom>
          <a:solidFill>
            <a:srgbClr val="EB0A1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2" descr="Blank map of United Kingdom (UK): outline map and vector map ...">
            <a:extLst>
              <a:ext uri="{FF2B5EF4-FFF2-40B4-BE49-F238E27FC236}">
                <a16:creationId xmlns:a16="http://schemas.microsoft.com/office/drawing/2014/main" id="{DA3B6008-0D13-C173-66FC-A25C5D78B6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9974" y="1459399"/>
            <a:ext cx="2998787" cy="4274866"/>
          </a:xfrm>
          <a:prstGeom prst="rect">
            <a:avLst/>
          </a:prstGeom>
          <a:noFill/>
          <a:extLst>
            <a:ext uri="{909E8E84-426E-40DD-AFC4-6F175D3DCCD1}">
              <a14:hiddenFill xmlns:a14="http://schemas.microsoft.com/office/drawing/2010/main">
                <a:solidFill>
                  <a:srgbClr val="FFFFFF"/>
                </a:solidFill>
              </a14:hiddenFill>
            </a:ext>
          </a:extLst>
        </p:spPr>
      </p:pic>
      <p:sp>
        <p:nvSpPr>
          <p:cNvPr id="18" name="Line Callout 1 17">
            <a:extLst>
              <a:ext uri="{FF2B5EF4-FFF2-40B4-BE49-F238E27FC236}">
                <a16:creationId xmlns:a16="http://schemas.microsoft.com/office/drawing/2014/main" id="{7E97C7CA-30DB-9520-4D9D-916A62B5EF45}"/>
              </a:ext>
            </a:extLst>
          </p:cNvPr>
          <p:cNvSpPr/>
          <p:nvPr/>
        </p:nvSpPr>
        <p:spPr>
          <a:xfrm>
            <a:off x="10499480" y="4739036"/>
            <a:ext cx="1450956" cy="1122743"/>
          </a:xfrm>
          <a:prstGeom prst="borderCallout1">
            <a:avLst>
              <a:gd name="adj1" fmla="val 18750"/>
              <a:gd name="adj2" fmla="val -8333"/>
              <a:gd name="adj3" fmla="val 28610"/>
              <a:gd name="adj4" fmla="val -38998"/>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GB" sz="1200">
                <a:solidFill>
                  <a:schemeClr val="tx1"/>
                </a:solidFill>
              </a:rPr>
              <a:t>Headquarters</a:t>
            </a:r>
          </a:p>
          <a:p>
            <a:pPr marL="171450" indent="-171450">
              <a:buFont typeface="Arial" panose="020B0604020202020204" pitchFamily="34" charset="0"/>
              <a:buChar char="•"/>
            </a:pPr>
            <a:r>
              <a:rPr lang="en-GB" sz="1200">
                <a:solidFill>
                  <a:schemeClr val="tx1">
                    <a:lumMod val="50000"/>
                    <a:lumOff val="50000"/>
                  </a:schemeClr>
                </a:solidFill>
              </a:rPr>
              <a:t>10 management</a:t>
            </a:r>
          </a:p>
          <a:p>
            <a:pPr marL="171450" indent="-171450">
              <a:buFont typeface="Arial" panose="020B0604020202020204" pitchFamily="34" charset="0"/>
              <a:buChar char="•"/>
            </a:pPr>
            <a:r>
              <a:rPr lang="en-GB" sz="1200">
                <a:solidFill>
                  <a:schemeClr val="tx1">
                    <a:lumMod val="50000"/>
                    <a:lumOff val="50000"/>
                  </a:schemeClr>
                </a:solidFill>
              </a:rPr>
              <a:t>2 legal</a:t>
            </a:r>
          </a:p>
          <a:p>
            <a:pPr marL="171450" indent="-171450">
              <a:buFont typeface="Arial" panose="020B0604020202020204" pitchFamily="34" charset="0"/>
              <a:buChar char="•"/>
            </a:pPr>
            <a:r>
              <a:rPr lang="en-GB" sz="1200">
                <a:solidFill>
                  <a:schemeClr val="tx1">
                    <a:lumMod val="50000"/>
                    <a:lumOff val="50000"/>
                  </a:schemeClr>
                </a:solidFill>
              </a:rPr>
              <a:t>5 marketing</a:t>
            </a:r>
          </a:p>
          <a:p>
            <a:pPr marL="171450" indent="-171450">
              <a:buFont typeface="Arial" panose="020B0604020202020204" pitchFamily="34" charset="0"/>
              <a:buChar char="•"/>
            </a:pPr>
            <a:r>
              <a:rPr lang="en-GB" sz="1200">
                <a:solidFill>
                  <a:schemeClr val="tx1">
                    <a:lumMod val="50000"/>
                    <a:lumOff val="50000"/>
                  </a:schemeClr>
                </a:solidFill>
              </a:rPr>
              <a:t>2 comms</a:t>
            </a:r>
          </a:p>
        </p:txBody>
      </p:sp>
      <p:sp>
        <p:nvSpPr>
          <p:cNvPr id="19" name="Oval 18">
            <a:extLst>
              <a:ext uri="{FF2B5EF4-FFF2-40B4-BE49-F238E27FC236}">
                <a16:creationId xmlns:a16="http://schemas.microsoft.com/office/drawing/2014/main" id="{64BA0AA3-6FF4-EAF9-88B5-C02DEBA6984F}"/>
              </a:ext>
            </a:extLst>
          </p:cNvPr>
          <p:cNvSpPr/>
          <p:nvPr/>
        </p:nvSpPr>
        <p:spPr>
          <a:xfrm>
            <a:off x="9688512" y="4961756"/>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8A57FC18-2101-DEC8-A92D-F78A769439ED}"/>
              </a:ext>
            </a:extLst>
          </p:cNvPr>
          <p:cNvSpPr/>
          <p:nvPr/>
        </p:nvSpPr>
        <p:spPr>
          <a:xfrm>
            <a:off x="9241499" y="3429000"/>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F60C9BB2-A1C7-A8B4-4741-770156CA01DE}"/>
              </a:ext>
            </a:extLst>
          </p:cNvPr>
          <p:cNvSpPr/>
          <p:nvPr/>
        </p:nvSpPr>
        <p:spPr>
          <a:xfrm>
            <a:off x="8576794" y="2309996"/>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2D473E40-1408-CD7A-96F2-878D76BB2358}"/>
              </a:ext>
            </a:extLst>
          </p:cNvPr>
          <p:cNvSpPr/>
          <p:nvPr/>
        </p:nvSpPr>
        <p:spPr>
          <a:xfrm>
            <a:off x="8884032" y="4763376"/>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EE4C3430-7B31-2339-2499-FDB8EA6CAB82}"/>
              </a:ext>
            </a:extLst>
          </p:cNvPr>
          <p:cNvSpPr/>
          <p:nvPr/>
        </p:nvSpPr>
        <p:spPr>
          <a:xfrm>
            <a:off x="9205614" y="3884600"/>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a:extLst>
              <a:ext uri="{FF2B5EF4-FFF2-40B4-BE49-F238E27FC236}">
                <a16:creationId xmlns:a16="http://schemas.microsoft.com/office/drawing/2014/main" id="{CC816383-2976-5E5A-2A1F-9E1493B7688B}"/>
              </a:ext>
            </a:extLst>
          </p:cNvPr>
          <p:cNvSpPr/>
          <p:nvPr/>
        </p:nvSpPr>
        <p:spPr>
          <a:xfrm>
            <a:off x="9793847" y="5094160"/>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Line Callout 1 24">
            <a:extLst>
              <a:ext uri="{FF2B5EF4-FFF2-40B4-BE49-F238E27FC236}">
                <a16:creationId xmlns:a16="http://schemas.microsoft.com/office/drawing/2014/main" id="{1F98D0FF-32D1-CE8E-F31B-B2AF21295721}"/>
              </a:ext>
            </a:extLst>
          </p:cNvPr>
          <p:cNvSpPr/>
          <p:nvPr/>
        </p:nvSpPr>
        <p:spPr>
          <a:xfrm>
            <a:off x="6125534" y="3553392"/>
            <a:ext cx="1309093" cy="648218"/>
          </a:xfrm>
          <a:prstGeom prst="borderCallout1">
            <a:avLst>
              <a:gd name="adj1" fmla="val 9323"/>
              <a:gd name="adj2" fmla="val 107533"/>
              <a:gd name="adj3" fmla="val 55096"/>
              <a:gd name="adj4" fmla="val 227512"/>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GB" sz="1200">
                <a:solidFill>
                  <a:schemeClr val="tx1"/>
                </a:solidFill>
              </a:rPr>
              <a:t>Manufacturing</a:t>
            </a:r>
          </a:p>
          <a:p>
            <a:pPr marL="171450" indent="-171450">
              <a:buFont typeface="Arial" panose="020B0604020202020204" pitchFamily="34" charset="0"/>
              <a:buChar char="•"/>
            </a:pPr>
            <a:r>
              <a:rPr lang="en-GB" sz="1200">
                <a:solidFill>
                  <a:schemeClr val="tx1">
                    <a:lumMod val="50000"/>
                    <a:lumOff val="50000"/>
                  </a:schemeClr>
                </a:solidFill>
              </a:rPr>
              <a:t>30 operators</a:t>
            </a:r>
          </a:p>
          <a:p>
            <a:pPr marL="171450" indent="-171450">
              <a:buFont typeface="Arial" panose="020B0604020202020204" pitchFamily="34" charset="0"/>
              <a:buChar char="•"/>
            </a:pPr>
            <a:r>
              <a:rPr lang="en-GB" sz="1200">
                <a:solidFill>
                  <a:schemeClr val="tx1">
                    <a:lumMod val="50000"/>
                    <a:lumOff val="50000"/>
                  </a:schemeClr>
                </a:solidFill>
              </a:rPr>
              <a:t>5 engineers</a:t>
            </a:r>
          </a:p>
        </p:txBody>
      </p:sp>
      <p:sp>
        <p:nvSpPr>
          <p:cNvPr id="26" name="Line Callout 1 25">
            <a:extLst>
              <a:ext uri="{FF2B5EF4-FFF2-40B4-BE49-F238E27FC236}">
                <a16:creationId xmlns:a16="http://schemas.microsoft.com/office/drawing/2014/main" id="{D3912E4A-344F-F246-C248-CEA359E26AB9}"/>
              </a:ext>
            </a:extLst>
          </p:cNvPr>
          <p:cNvSpPr/>
          <p:nvPr/>
        </p:nvSpPr>
        <p:spPr>
          <a:xfrm>
            <a:off x="6125535" y="1654229"/>
            <a:ext cx="1309093" cy="402458"/>
          </a:xfrm>
          <a:prstGeom prst="borderCallout1">
            <a:avLst>
              <a:gd name="adj1" fmla="val 9323"/>
              <a:gd name="adj2" fmla="val 107533"/>
              <a:gd name="adj3" fmla="val 165687"/>
              <a:gd name="adj4" fmla="val 180201"/>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GB" sz="1200">
                <a:solidFill>
                  <a:schemeClr val="tx1"/>
                </a:solidFill>
              </a:rPr>
              <a:t>Sales branch</a:t>
            </a:r>
          </a:p>
          <a:p>
            <a:pPr marL="171450" indent="-171450">
              <a:buFont typeface="Arial" panose="020B0604020202020204" pitchFamily="34" charset="0"/>
              <a:buChar char="•"/>
            </a:pPr>
            <a:r>
              <a:rPr lang="en-GB" sz="1200">
                <a:solidFill>
                  <a:schemeClr val="tx1">
                    <a:lumMod val="50000"/>
                    <a:lumOff val="50000"/>
                  </a:schemeClr>
                </a:solidFill>
              </a:rPr>
              <a:t>5 Sales staff</a:t>
            </a:r>
          </a:p>
        </p:txBody>
      </p:sp>
      <p:sp>
        <p:nvSpPr>
          <p:cNvPr id="27" name="Line Callout 1 26">
            <a:extLst>
              <a:ext uri="{FF2B5EF4-FFF2-40B4-BE49-F238E27FC236}">
                <a16:creationId xmlns:a16="http://schemas.microsoft.com/office/drawing/2014/main" id="{BB28E2B4-DCFA-58C2-93D6-DF129ECEB61F}"/>
              </a:ext>
            </a:extLst>
          </p:cNvPr>
          <p:cNvSpPr/>
          <p:nvPr/>
        </p:nvSpPr>
        <p:spPr>
          <a:xfrm>
            <a:off x="10369040" y="2167518"/>
            <a:ext cx="1349432" cy="524410"/>
          </a:xfrm>
          <a:prstGeom prst="borderCallout1">
            <a:avLst>
              <a:gd name="adj1" fmla="val 18749"/>
              <a:gd name="adj2" fmla="val -4310"/>
              <a:gd name="adj3" fmla="val 239825"/>
              <a:gd name="adj4" fmla="val -78292"/>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GB" sz="1200">
                <a:solidFill>
                  <a:schemeClr val="tx1"/>
                </a:solidFill>
              </a:rPr>
              <a:t>Research centre</a:t>
            </a:r>
          </a:p>
          <a:p>
            <a:pPr marL="171450" indent="-171450">
              <a:buFont typeface="Arial" panose="020B0604020202020204" pitchFamily="34" charset="0"/>
              <a:buChar char="•"/>
            </a:pPr>
            <a:r>
              <a:rPr lang="en-GB" sz="1200">
                <a:solidFill>
                  <a:schemeClr val="tx1">
                    <a:lumMod val="50000"/>
                    <a:lumOff val="50000"/>
                  </a:schemeClr>
                </a:solidFill>
              </a:rPr>
              <a:t>20 scientists</a:t>
            </a:r>
          </a:p>
        </p:txBody>
      </p:sp>
      <p:sp>
        <p:nvSpPr>
          <p:cNvPr id="28" name="Line Callout 1 27">
            <a:extLst>
              <a:ext uri="{FF2B5EF4-FFF2-40B4-BE49-F238E27FC236}">
                <a16:creationId xmlns:a16="http://schemas.microsoft.com/office/drawing/2014/main" id="{A23758B5-F68E-3213-F566-6AD574CC6CCD}"/>
              </a:ext>
            </a:extLst>
          </p:cNvPr>
          <p:cNvSpPr/>
          <p:nvPr/>
        </p:nvSpPr>
        <p:spPr>
          <a:xfrm>
            <a:off x="6698349" y="5298640"/>
            <a:ext cx="1450956" cy="435625"/>
          </a:xfrm>
          <a:prstGeom prst="borderCallout1">
            <a:avLst>
              <a:gd name="adj1" fmla="val 27656"/>
              <a:gd name="adj2" fmla="val 103510"/>
              <a:gd name="adj3" fmla="val -63730"/>
              <a:gd name="adj4" fmla="val 187260"/>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GB" sz="1200">
                <a:solidFill>
                  <a:schemeClr val="tx1"/>
                </a:solidFill>
              </a:rPr>
              <a:t>IT data centre</a:t>
            </a:r>
          </a:p>
          <a:p>
            <a:pPr marL="171450" indent="-171450">
              <a:buFont typeface="Arial" panose="020B0604020202020204" pitchFamily="34" charset="0"/>
              <a:buChar char="•"/>
            </a:pPr>
            <a:r>
              <a:rPr lang="en-GB" sz="1200">
                <a:solidFill>
                  <a:schemeClr val="tx1">
                    <a:lumMod val="50000"/>
                    <a:lumOff val="50000"/>
                  </a:schemeClr>
                </a:solidFill>
              </a:rPr>
              <a:t>5 IT</a:t>
            </a:r>
          </a:p>
        </p:txBody>
      </p:sp>
      <p:sp>
        <p:nvSpPr>
          <p:cNvPr id="29" name="Oval 28">
            <a:extLst>
              <a:ext uri="{FF2B5EF4-FFF2-40B4-BE49-F238E27FC236}">
                <a16:creationId xmlns:a16="http://schemas.microsoft.com/office/drawing/2014/main" id="{85D18724-794D-64DF-EF08-3C4F163F3FE9}"/>
              </a:ext>
            </a:extLst>
          </p:cNvPr>
          <p:cNvSpPr/>
          <p:nvPr/>
        </p:nvSpPr>
        <p:spPr>
          <a:xfrm>
            <a:off x="8989367" y="3147305"/>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ED8FE489-5E2C-AF60-FEBB-E5D00334EC18}"/>
              </a:ext>
            </a:extLst>
          </p:cNvPr>
          <p:cNvSpPr/>
          <p:nvPr/>
        </p:nvSpPr>
        <p:spPr>
          <a:xfrm>
            <a:off x="9446567" y="4909088"/>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a:extLst>
              <a:ext uri="{FF2B5EF4-FFF2-40B4-BE49-F238E27FC236}">
                <a16:creationId xmlns:a16="http://schemas.microsoft.com/office/drawing/2014/main" id="{8A7F7DDC-CE0D-EA5E-ED44-D36E041EF907}"/>
              </a:ext>
            </a:extLst>
          </p:cNvPr>
          <p:cNvSpPr/>
          <p:nvPr/>
        </p:nvSpPr>
        <p:spPr>
          <a:xfrm>
            <a:off x="9033994" y="2767196"/>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5" name="Straight Connector 34">
            <a:extLst>
              <a:ext uri="{FF2B5EF4-FFF2-40B4-BE49-F238E27FC236}">
                <a16:creationId xmlns:a16="http://schemas.microsoft.com/office/drawing/2014/main" id="{8FE825D3-7B31-09A1-AD68-1BAA0194E482}"/>
              </a:ext>
            </a:extLst>
          </p:cNvPr>
          <p:cNvCxnSpPr>
            <a:cxnSpLocks/>
          </p:cNvCxnSpPr>
          <p:nvPr/>
        </p:nvCxnSpPr>
        <p:spPr>
          <a:xfrm>
            <a:off x="7577561" y="1909823"/>
            <a:ext cx="1401087" cy="1237482"/>
          </a:xfrm>
          <a:prstGeom prst="line">
            <a:avLst/>
          </a:prstGeom>
          <a:noFill/>
          <a:ln w="6350"/>
        </p:spPr>
        <p:style>
          <a:lnRef idx="2">
            <a:schemeClr val="accent1">
              <a:shade val="15000"/>
            </a:schemeClr>
          </a:lnRef>
          <a:fillRef idx="1">
            <a:schemeClr val="accent1"/>
          </a:fillRef>
          <a:effectRef idx="0">
            <a:schemeClr val="accent1"/>
          </a:effectRef>
          <a:fontRef idx="minor">
            <a:schemeClr val="lt1"/>
          </a:fontRef>
        </p:style>
      </p:cxnSp>
      <p:cxnSp>
        <p:nvCxnSpPr>
          <p:cNvPr id="40" name="Straight Connector 39">
            <a:extLst>
              <a:ext uri="{FF2B5EF4-FFF2-40B4-BE49-F238E27FC236}">
                <a16:creationId xmlns:a16="http://schemas.microsoft.com/office/drawing/2014/main" id="{2B94DD2E-7175-999D-9BAE-4B163CE73A43}"/>
              </a:ext>
            </a:extLst>
          </p:cNvPr>
          <p:cNvCxnSpPr>
            <a:cxnSpLocks/>
          </p:cNvCxnSpPr>
          <p:nvPr/>
        </p:nvCxnSpPr>
        <p:spPr>
          <a:xfrm>
            <a:off x="7577561" y="2056687"/>
            <a:ext cx="2110951" cy="2905068"/>
          </a:xfrm>
          <a:prstGeom prst="line">
            <a:avLst/>
          </a:prstGeom>
          <a:noFill/>
          <a:ln w="6350"/>
        </p:spPr>
        <p:style>
          <a:lnRef idx="2">
            <a:schemeClr val="accent1">
              <a:shade val="15000"/>
            </a:schemeClr>
          </a:lnRef>
          <a:fillRef idx="1">
            <a:schemeClr val="accent1"/>
          </a:fillRef>
          <a:effectRef idx="0">
            <a:schemeClr val="accent1"/>
          </a:effectRef>
          <a:fontRef idx="minor">
            <a:schemeClr val="lt1"/>
          </a:fontRef>
        </p:style>
      </p:cxnSp>
      <p:sp>
        <p:nvSpPr>
          <p:cNvPr id="43" name="Oval 42">
            <a:extLst>
              <a:ext uri="{FF2B5EF4-FFF2-40B4-BE49-F238E27FC236}">
                <a16:creationId xmlns:a16="http://schemas.microsoft.com/office/drawing/2014/main" id="{4BF11CC2-A9CB-6026-EE48-F29EFF507E80}"/>
              </a:ext>
            </a:extLst>
          </p:cNvPr>
          <p:cNvSpPr/>
          <p:nvPr/>
        </p:nvSpPr>
        <p:spPr>
          <a:xfrm>
            <a:off x="9271481" y="4732855"/>
            <a:ext cx="105335"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4" name="Straight Connector 43">
            <a:extLst>
              <a:ext uri="{FF2B5EF4-FFF2-40B4-BE49-F238E27FC236}">
                <a16:creationId xmlns:a16="http://schemas.microsoft.com/office/drawing/2014/main" id="{7AAED5B5-A5CF-3EA6-2435-3F18D240BC77}"/>
              </a:ext>
            </a:extLst>
          </p:cNvPr>
          <p:cNvCxnSpPr>
            <a:cxnSpLocks/>
          </p:cNvCxnSpPr>
          <p:nvPr/>
        </p:nvCxnSpPr>
        <p:spPr>
          <a:xfrm>
            <a:off x="7566842" y="3778217"/>
            <a:ext cx="1686047" cy="954638"/>
          </a:xfrm>
          <a:prstGeom prst="line">
            <a:avLst/>
          </a:prstGeom>
          <a:noFill/>
          <a:ln w="6350"/>
        </p:spPr>
        <p:style>
          <a:lnRef idx="2">
            <a:schemeClr val="accent1">
              <a:shade val="15000"/>
            </a:schemeClr>
          </a:lnRef>
          <a:fillRef idx="1">
            <a:schemeClr val="accent1"/>
          </a:fillRef>
          <a:effectRef idx="0">
            <a:schemeClr val="accent1"/>
          </a:effectRef>
          <a:fontRef idx="minor">
            <a:schemeClr val="lt1"/>
          </a:fontRef>
        </p:style>
      </p:cxnSp>
      <p:cxnSp>
        <p:nvCxnSpPr>
          <p:cNvPr id="47" name="Straight Connector 46">
            <a:extLst>
              <a:ext uri="{FF2B5EF4-FFF2-40B4-BE49-F238E27FC236}">
                <a16:creationId xmlns:a16="http://schemas.microsoft.com/office/drawing/2014/main" id="{AAAD3E47-AB4D-73C6-B5F3-C3CA50CAA39F}"/>
              </a:ext>
            </a:extLst>
          </p:cNvPr>
          <p:cNvCxnSpPr>
            <a:cxnSpLocks/>
          </p:cNvCxnSpPr>
          <p:nvPr/>
        </p:nvCxnSpPr>
        <p:spPr>
          <a:xfrm>
            <a:off x="7649193" y="2258491"/>
            <a:ext cx="1287506" cy="2474364"/>
          </a:xfrm>
          <a:prstGeom prst="line">
            <a:avLst/>
          </a:prstGeom>
          <a:noFill/>
          <a:ln w="6350"/>
        </p:spPr>
        <p:style>
          <a:lnRef idx="2">
            <a:schemeClr val="accent1">
              <a:shade val="15000"/>
            </a:schemeClr>
          </a:lnRef>
          <a:fillRef idx="1">
            <a:schemeClr val="accent1"/>
          </a:fillRef>
          <a:effectRef idx="0">
            <a:schemeClr val="accent1"/>
          </a:effectRef>
          <a:fontRef idx="minor">
            <a:schemeClr val="lt1"/>
          </a:fontRef>
        </p:style>
      </p:cxnSp>
      <p:sp>
        <p:nvSpPr>
          <p:cNvPr id="50" name="Line Callout 1 49">
            <a:extLst>
              <a:ext uri="{FF2B5EF4-FFF2-40B4-BE49-F238E27FC236}">
                <a16:creationId xmlns:a16="http://schemas.microsoft.com/office/drawing/2014/main" id="{87DFD44F-DA06-2ABC-C087-CCF1B346D5DB}"/>
              </a:ext>
            </a:extLst>
          </p:cNvPr>
          <p:cNvSpPr/>
          <p:nvPr/>
        </p:nvSpPr>
        <p:spPr>
          <a:xfrm>
            <a:off x="10088637" y="1379662"/>
            <a:ext cx="1349432" cy="530161"/>
          </a:xfrm>
          <a:prstGeom prst="borderCallout1">
            <a:avLst>
              <a:gd name="adj1" fmla="val 18749"/>
              <a:gd name="adj2" fmla="val -4310"/>
              <a:gd name="adj3" fmla="val 251593"/>
              <a:gd name="adj4" fmla="val -73146"/>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GB" sz="1200">
                <a:solidFill>
                  <a:schemeClr val="tx1"/>
                </a:solidFill>
              </a:rPr>
              <a:t>Warehouse</a:t>
            </a:r>
          </a:p>
          <a:p>
            <a:pPr marL="171450" indent="-171450">
              <a:buFont typeface="Arial" panose="020B0604020202020204" pitchFamily="34" charset="0"/>
              <a:buChar char="•"/>
            </a:pPr>
            <a:r>
              <a:rPr lang="en-GB" sz="1200">
                <a:solidFill>
                  <a:schemeClr val="tx1">
                    <a:lumMod val="50000"/>
                    <a:lumOff val="50000"/>
                  </a:schemeClr>
                </a:solidFill>
              </a:rPr>
              <a:t>5 operators</a:t>
            </a:r>
          </a:p>
        </p:txBody>
      </p:sp>
      <p:sp>
        <p:nvSpPr>
          <p:cNvPr id="2" name="Line Callout 1 1">
            <a:extLst>
              <a:ext uri="{FF2B5EF4-FFF2-40B4-BE49-F238E27FC236}">
                <a16:creationId xmlns:a16="http://schemas.microsoft.com/office/drawing/2014/main" id="{D2E36EE4-FF15-904E-E07D-265B6A67D665}"/>
              </a:ext>
            </a:extLst>
          </p:cNvPr>
          <p:cNvSpPr/>
          <p:nvPr/>
        </p:nvSpPr>
        <p:spPr>
          <a:xfrm>
            <a:off x="10576348" y="2949623"/>
            <a:ext cx="1309093" cy="1355696"/>
          </a:xfrm>
          <a:prstGeom prst="borderCallout1">
            <a:avLst>
              <a:gd name="adj1" fmla="val 9323"/>
              <a:gd name="adj2" fmla="val -11831"/>
              <a:gd name="adj3" fmla="val 46064"/>
              <a:gd name="adj4" fmla="val -83283"/>
            </a:avLst>
          </a:prstGeom>
          <a:noFill/>
          <a:ln w="6350">
            <a:solidFill>
              <a:srgbClr val="EB0A1E"/>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GB" sz="1200">
                <a:solidFill>
                  <a:srgbClr val="EB0A1E"/>
                </a:solidFill>
              </a:rPr>
              <a:t>Business services organisation</a:t>
            </a:r>
          </a:p>
          <a:p>
            <a:pPr marL="171450" indent="-171450">
              <a:buFont typeface="Arial" panose="020B0604020202020204" pitchFamily="34" charset="0"/>
              <a:buChar char="•"/>
            </a:pPr>
            <a:r>
              <a:rPr lang="en-GB" sz="1200">
                <a:solidFill>
                  <a:srgbClr val="EB0A1E"/>
                </a:solidFill>
              </a:rPr>
              <a:t>Finance</a:t>
            </a:r>
          </a:p>
          <a:p>
            <a:pPr marL="171450" indent="-171450">
              <a:buFont typeface="Arial" panose="020B0604020202020204" pitchFamily="34" charset="0"/>
              <a:buChar char="•"/>
            </a:pPr>
            <a:r>
              <a:rPr lang="en-GB" sz="1200">
                <a:solidFill>
                  <a:srgbClr val="EB0A1E"/>
                </a:solidFill>
              </a:rPr>
              <a:t>HR</a:t>
            </a:r>
          </a:p>
          <a:p>
            <a:pPr marL="171450" indent="-171450">
              <a:buFont typeface="Arial" panose="020B0604020202020204" pitchFamily="34" charset="0"/>
              <a:buChar char="•"/>
            </a:pPr>
            <a:r>
              <a:rPr lang="en-GB" sz="1200">
                <a:solidFill>
                  <a:srgbClr val="EB0A1E"/>
                </a:solidFill>
              </a:rPr>
              <a:t>IT</a:t>
            </a:r>
          </a:p>
          <a:p>
            <a:pPr marL="171450" indent="-171450">
              <a:buFont typeface="Arial" panose="020B0604020202020204" pitchFamily="34" charset="0"/>
              <a:buChar char="•"/>
            </a:pPr>
            <a:r>
              <a:rPr lang="en-GB" sz="1200">
                <a:solidFill>
                  <a:srgbClr val="EB0A1E"/>
                </a:solidFill>
              </a:rPr>
              <a:t>etc.</a:t>
            </a:r>
          </a:p>
        </p:txBody>
      </p:sp>
      <p:sp>
        <p:nvSpPr>
          <p:cNvPr id="3" name="Oval 2">
            <a:extLst>
              <a:ext uri="{FF2B5EF4-FFF2-40B4-BE49-F238E27FC236}">
                <a16:creationId xmlns:a16="http://schemas.microsoft.com/office/drawing/2014/main" id="{00243374-6DD6-D62B-44CC-3270CFBCC82D}"/>
              </a:ext>
            </a:extLst>
          </p:cNvPr>
          <p:cNvSpPr/>
          <p:nvPr/>
        </p:nvSpPr>
        <p:spPr>
          <a:xfrm>
            <a:off x="9312226" y="3550865"/>
            <a:ext cx="127456" cy="10533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ounded Rectangle 4">
            <a:extLst>
              <a:ext uri="{FF2B5EF4-FFF2-40B4-BE49-F238E27FC236}">
                <a16:creationId xmlns:a16="http://schemas.microsoft.com/office/drawing/2014/main" id="{02D274FC-37C4-7CEF-6FB6-76F980A88B2A}"/>
              </a:ext>
            </a:extLst>
          </p:cNvPr>
          <p:cNvSpPr/>
          <p:nvPr/>
        </p:nvSpPr>
        <p:spPr>
          <a:xfrm>
            <a:off x="11135659" y="300940"/>
            <a:ext cx="773874" cy="520861"/>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t>Aligned</a:t>
            </a:r>
          </a:p>
        </p:txBody>
      </p:sp>
    </p:spTree>
    <p:extLst>
      <p:ext uri="{BB962C8B-B14F-4D97-AF65-F5344CB8AC3E}">
        <p14:creationId xmlns:p14="http://schemas.microsoft.com/office/powerpoint/2010/main" val="42014115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B269C0-31B8-D542-CDC5-3E778B43ADE7}"/>
              </a:ext>
            </a:extLst>
          </p:cNvPr>
          <p:cNvSpPr>
            <a:spLocks noGrp="1"/>
          </p:cNvSpPr>
          <p:nvPr>
            <p:ph sz="half" idx="1"/>
          </p:nvPr>
        </p:nvSpPr>
        <p:spPr/>
        <p:txBody>
          <a:bodyPr/>
          <a:lstStyle/>
          <a:p>
            <a:pPr marL="0" indent="0">
              <a:buNone/>
            </a:pPr>
            <a:r>
              <a:rPr lang="en-GB" sz="1400"/>
              <a:t>If I were to narrow the focus back to what is important for Business Services I would pick the following:</a:t>
            </a:r>
          </a:p>
          <a:p>
            <a:pPr marL="0" indent="0">
              <a:buNone/>
            </a:pPr>
            <a:endParaRPr lang="en-GB" sz="1400" b="1"/>
          </a:p>
          <a:p>
            <a:pPr marL="0" indent="0">
              <a:buNone/>
            </a:pPr>
            <a:r>
              <a:rPr lang="en-GB" sz="1400"/>
              <a:t>1- As expected, a strong focus on AI:</a:t>
            </a:r>
          </a:p>
          <a:p>
            <a:pPr marL="0" indent="0">
              <a:buNone/>
            </a:pPr>
            <a:r>
              <a:rPr lang="en-GB" sz="1400" b="1"/>
              <a:t>Intelligent automation</a:t>
            </a:r>
          </a:p>
          <a:p>
            <a:r>
              <a:rPr lang="en-GB" sz="1400"/>
              <a:t>Combine process mining, RPA, and decision engines with AI to automate broader, more complex tasks.</a:t>
            </a:r>
          </a:p>
          <a:p>
            <a:r>
              <a:rPr lang="en-GB" sz="1400"/>
              <a:t>The beauty of 'intelligent automation' is we can apply AI to any of other IT enabler to make it easier to implement it or to enhance it.</a:t>
            </a:r>
          </a:p>
          <a:p>
            <a:pPr marL="0" indent="0">
              <a:buNone/>
            </a:pPr>
            <a:r>
              <a:rPr lang="en-GB" sz="1400" b="1"/>
              <a:t>Generative AI and predictive AI</a:t>
            </a:r>
          </a:p>
          <a:p>
            <a:r>
              <a:rPr lang="en-GB" sz="1400"/>
              <a:t>Use ML/GenAI for forecasting, planning and analysis. Identifying trends and commentary</a:t>
            </a:r>
          </a:p>
          <a:p>
            <a:r>
              <a:rPr lang="en-GB" sz="1400"/>
              <a:t>Apply GenAI in ad hoc and project-based work: creating templates, change communication, service survey design, etc.</a:t>
            </a:r>
          </a:p>
          <a:p>
            <a:pPr marL="0" indent="0">
              <a:buNone/>
            </a:pPr>
            <a:r>
              <a:rPr lang="en-GB" sz="1400" b="1"/>
              <a:t>Conversational AI</a:t>
            </a:r>
          </a:p>
          <a:p>
            <a:r>
              <a:rPr lang="en-GB" sz="1400"/>
              <a:t>Leverage next-gen chatbots and virtual agents to improve user self-service, speed, and satisfaction across service request.</a:t>
            </a:r>
          </a:p>
        </p:txBody>
      </p:sp>
      <p:sp>
        <p:nvSpPr>
          <p:cNvPr id="4" name="Content Placeholder 3">
            <a:extLst>
              <a:ext uri="{FF2B5EF4-FFF2-40B4-BE49-F238E27FC236}">
                <a16:creationId xmlns:a16="http://schemas.microsoft.com/office/drawing/2014/main" id="{609B9D14-6157-376F-8312-2E884196EB66}"/>
              </a:ext>
            </a:extLst>
          </p:cNvPr>
          <p:cNvSpPr>
            <a:spLocks noGrp="1"/>
          </p:cNvSpPr>
          <p:nvPr>
            <p:ph sz="half" idx="2"/>
          </p:nvPr>
        </p:nvSpPr>
        <p:spPr/>
        <p:txBody>
          <a:bodyPr/>
          <a:lstStyle/>
          <a:p>
            <a:pPr marL="0" indent="0">
              <a:buNone/>
            </a:pPr>
            <a:r>
              <a:rPr lang="en-GB" sz="1400"/>
              <a:t>2- But this should be coupled with leveraging core ERP:</a:t>
            </a:r>
          </a:p>
          <a:p>
            <a:pPr marL="0" indent="0">
              <a:buNone/>
            </a:pPr>
            <a:r>
              <a:rPr lang="en-GB" sz="1400" b="1"/>
              <a:t>ERP advancements</a:t>
            </a:r>
          </a:p>
          <a:p>
            <a:pPr marL="0" indent="0">
              <a:buNone/>
            </a:pPr>
            <a:r>
              <a:rPr lang="en-GB" sz="1400"/>
              <a:t>Modern ERP platforms (e.g. SAP S/4HANA) provide a stable digital foundation. Extend via:</a:t>
            </a:r>
          </a:p>
          <a:p>
            <a:r>
              <a:rPr lang="en-GB" sz="1400"/>
              <a:t>Web-based modular add-ons</a:t>
            </a:r>
          </a:p>
          <a:p>
            <a:r>
              <a:rPr lang="en-GB" sz="1400"/>
              <a:t>Role-based UIs (e.g. SAP Fiori) for streamlined, user-specific task flows.</a:t>
            </a:r>
          </a:p>
          <a:p>
            <a:pPr marL="0" indent="0">
              <a:buNone/>
            </a:pPr>
            <a:r>
              <a:rPr lang="en-GB" sz="1400"/>
              <a:t>S/4HANA also provides embedded analytics which can be used for service reporting without requiring an additional data warehouse, reporting tools or dashboards.</a:t>
            </a:r>
          </a:p>
        </p:txBody>
      </p:sp>
      <p:sp>
        <p:nvSpPr>
          <p:cNvPr id="3" name="Title 2">
            <a:extLst>
              <a:ext uri="{FF2B5EF4-FFF2-40B4-BE49-F238E27FC236}">
                <a16:creationId xmlns:a16="http://schemas.microsoft.com/office/drawing/2014/main" id="{F6A4145C-3E83-F030-94E2-7A1F7A91F7E8}"/>
              </a:ext>
            </a:extLst>
          </p:cNvPr>
          <p:cNvSpPr>
            <a:spLocks noGrp="1"/>
          </p:cNvSpPr>
          <p:nvPr>
            <p:ph type="title"/>
          </p:nvPr>
        </p:nvSpPr>
        <p:spPr/>
        <p:txBody>
          <a:bodyPr>
            <a:normAutofit fontScale="90000"/>
          </a:bodyPr>
          <a:lstStyle/>
          <a:p>
            <a:r>
              <a:rPr lang="en-GB"/>
              <a:t>Improving operations</a:t>
            </a:r>
            <a:br>
              <a:rPr lang="en-GB"/>
            </a:br>
            <a:r>
              <a:rPr lang="en-GB" sz="1800"/>
              <a:t>Digital focus area to prioritise for business shared services</a:t>
            </a:r>
            <a:endParaRPr lang="en-GB"/>
          </a:p>
        </p:txBody>
      </p:sp>
    </p:spTree>
    <p:extLst>
      <p:ext uri="{BB962C8B-B14F-4D97-AF65-F5344CB8AC3E}">
        <p14:creationId xmlns:p14="http://schemas.microsoft.com/office/powerpoint/2010/main" val="4122752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832088-BD7A-FAB5-36C5-E7E9990701F2}"/>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917AFD7-C339-8C76-588F-F4BEBBB33483}"/>
              </a:ext>
            </a:extLst>
          </p:cNvPr>
          <p:cNvSpPr>
            <a:spLocks noGrp="1"/>
          </p:cNvSpPr>
          <p:nvPr>
            <p:ph sz="half" idx="1"/>
          </p:nvPr>
        </p:nvSpPr>
        <p:spPr/>
        <p:txBody>
          <a:bodyPr/>
          <a:lstStyle/>
          <a:p>
            <a:pPr marL="0" indent="0">
              <a:buNone/>
            </a:pPr>
            <a:r>
              <a:rPr lang="en-GB" sz="1400"/>
              <a:t>3- And finally, attention on:</a:t>
            </a:r>
          </a:p>
          <a:p>
            <a:r>
              <a:rPr lang="en-GB" sz="1400"/>
              <a:t>Centralised **service management systems** for all service requests and communications</a:t>
            </a:r>
          </a:p>
          <a:p>
            <a:r>
              <a:rPr lang="en-GB" sz="1400"/>
              <a:t>Rationalised **integration architecture**, limit the number of IT vendors and technologies to simplify and get scale value.A toolkit of </a:t>
            </a:r>
            <a:r>
              <a:rPr lang="en-GB" sz="1400" b="1"/>
              <a:t>process orchestration </a:t>
            </a:r>
            <a:r>
              <a:rPr lang="en-GB" sz="1400"/>
              <a:t>tools to help support complex process flows (e.g. onboarding, month-end close, supplier lifecycle).</a:t>
            </a:r>
          </a:p>
          <a:p>
            <a:r>
              <a:rPr lang="en-GB" sz="1400" b="1"/>
              <a:t>Self-service portals </a:t>
            </a:r>
            <a:r>
              <a:rPr lang="en-GB" sz="1400"/>
              <a:t>&amp; </a:t>
            </a:r>
            <a:r>
              <a:rPr lang="en-GB" sz="1400" b="1"/>
              <a:t>service catalogues </a:t>
            </a:r>
            <a:r>
              <a:rPr lang="en-GB" sz="1400"/>
              <a:t>to standardise and structure service requests and communications</a:t>
            </a:r>
          </a:p>
        </p:txBody>
      </p:sp>
      <p:sp>
        <p:nvSpPr>
          <p:cNvPr id="3" name="Title 2">
            <a:extLst>
              <a:ext uri="{FF2B5EF4-FFF2-40B4-BE49-F238E27FC236}">
                <a16:creationId xmlns:a16="http://schemas.microsoft.com/office/drawing/2014/main" id="{7E60D6C5-24BA-43CE-CA96-D6C7284F1FD5}"/>
              </a:ext>
            </a:extLst>
          </p:cNvPr>
          <p:cNvSpPr>
            <a:spLocks noGrp="1"/>
          </p:cNvSpPr>
          <p:nvPr>
            <p:ph type="title"/>
          </p:nvPr>
        </p:nvSpPr>
        <p:spPr/>
        <p:txBody>
          <a:bodyPr>
            <a:normAutofit fontScale="90000"/>
          </a:bodyPr>
          <a:lstStyle/>
          <a:p>
            <a:r>
              <a:rPr lang="en-GB"/>
              <a:t>Improving operations</a:t>
            </a:r>
            <a:br>
              <a:rPr lang="en-GB"/>
            </a:br>
            <a:r>
              <a:rPr lang="en-GB" sz="1800"/>
              <a:t>Digital focus area to prioritise for business shared services</a:t>
            </a:r>
            <a:endParaRPr lang="en-GB"/>
          </a:p>
        </p:txBody>
      </p:sp>
    </p:spTree>
    <p:extLst>
      <p:ext uri="{BB962C8B-B14F-4D97-AF65-F5344CB8AC3E}">
        <p14:creationId xmlns:p14="http://schemas.microsoft.com/office/powerpoint/2010/main" val="21193677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933C25-44AB-A7D4-999A-11A9A3CDB267}"/>
            </a:ext>
          </a:extLst>
        </p:cNvPr>
        <p:cNvGrpSpPr/>
        <p:nvPr/>
      </p:nvGrpSpPr>
      <p:grpSpPr>
        <a:xfrm>
          <a:off x="0" y="0"/>
          <a:ext cx="0" cy="0"/>
          <a:chOff x="0" y="0"/>
          <a:chExt cx="0" cy="0"/>
        </a:xfrm>
      </p:grpSpPr>
      <p:sp>
        <p:nvSpPr>
          <p:cNvPr id="15" name="Content Placeholder 14">
            <a:extLst>
              <a:ext uri="{FF2B5EF4-FFF2-40B4-BE49-F238E27FC236}">
                <a16:creationId xmlns:a16="http://schemas.microsoft.com/office/drawing/2014/main" id="{F56AF0E3-3E3A-0517-A28F-AB1228DE5E79}"/>
              </a:ext>
            </a:extLst>
          </p:cNvPr>
          <p:cNvSpPr>
            <a:spLocks noGrp="1"/>
          </p:cNvSpPr>
          <p:nvPr>
            <p:ph idx="1"/>
          </p:nvPr>
        </p:nvSpPr>
        <p:spPr>
          <a:xfrm>
            <a:off x="370389" y="1426029"/>
            <a:ext cx="5358058" cy="4561114"/>
          </a:xfrm>
        </p:spPr>
        <p:txBody>
          <a:bodyPr>
            <a:noAutofit/>
          </a:bodyPr>
          <a:lstStyle/>
          <a:p>
            <a:pPr marL="0" indent="0">
              <a:buNone/>
            </a:pPr>
            <a:r>
              <a:rPr lang="en-GB" sz="1400"/>
              <a:t>After discussing various aspects of Business Services, we can build on our basic organisation model to highlight some of the advancements in Business Services.</a:t>
            </a:r>
          </a:p>
          <a:p>
            <a:pPr marL="0" indent="0">
              <a:spcBef>
                <a:spcPts val="0"/>
              </a:spcBef>
              <a:buNone/>
            </a:pPr>
            <a:r>
              <a:rPr lang="en-GB" sz="1400" b="1"/>
              <a:t>Increasing scope: external services management</a:t>
            </a:r>
          </a:p>
          <a:p>
            <a:pPr marL="0" indent="0">
              <a:buNone/>
            </a:pPr>
            <a:r>
              <a:rPr lang="en-GB" sz="1400"/>
              <a:t>Business services have moved beyond A/P, payroll, call centre etc. One area Business Services can leverage scale on is the management of 3rd party services.</a:t>
            </a:r>
          </a:p>
          <a:p>
            <a:pPr marL="0" indent="0">
              <a:buNone/>
            </a:pPr>
            <a:r>
              <a:rPr lang="en-GB" sz="1400"/>
              <a:t>Organisations use 3rd party services in a variety of areas, consider:</a:t>
            </a:r>
          </a:p>
          <a:p>
            <a:pPr>
              <a:lnSpc>
                <a:spcPts val="1700"/>
              </a:lnSpc>
              <a:spcBef>
                <a:spcPts val="0"/>
              </a:spcBef>
              <a:spcAft>
                <a:spcPts val="300"/>
              </a:spcAft>
            </a:pPr>
            <a:r>
              <a:rPr lang="en-GB" sz="1400"/>
              <a:t>Contract manufacturing</a:t>
            </a:r>
          </a:p>
          <a:p>
            <a:pPr>
              <a:lnSpc>
                <a:spcPts val="1700"/>
              </a:lnSpc>
              <a:spcBef>
                <a:spcPts val="0"/>
              </a:spcBef>
              <a:spcAft>
                <a:spcPts val="300"/>
              </a:spcAft>
            </a:pPr>
            <a:r>
              <a:rPr lang="en-GB" sz="1400"/>
              <a:t>Marketing agencies</a:t>
            </a:r>
          </a:p>
          <a:p>
            <a:pPr>
              <a:lnSpc>
                <a:spcPts val="1700"/>
              </a:lnSpc>
              <a:spcBef>
                <a:spcPts val="0"/>
              </a:spcBef>
              <a:spcAft>
                <a:spcPts val="300"/>
              </a:spcAft>
            </a:pPr>
            <a:r>
              <a:rPr lang="en-GB" sz="1400"/>
              <a:t>Lawyers (often external)</a:t>
            </a:r>
          </a:p>
          <a:p>
            <a:pPr>
              <a:lnSpc>
                <a:spcPts val="1700"/>
              </a:lnSpc>
              <a:spcBef>
                <a:spcPts val="0"/>
              </a:spcBef>
              <a:spcAft>
                <a:spcPts val="300"/>
              </a:spcAft>
            </a:pPr>
            <a:r>
              <a:rPr lang="en-GB" sz="1400"/>
              <a:t>Independent contractors (variety of areas/roles)</a:t>
            </a:r>
          </a:p>
          <a:p>
            <a:pPr>
              <a:lnSpc>
                <a:spcPts val="1700"/>
              </a:lnSpc>
              <a:spcBef>
                <a:spcPts val="0"/>
              </a:spcBef>
              <a:spcAft>
                <a:spcPts val="300"/>
              </a:spcAft>
            </a:pPr>
            <a:r>
              <a:rPr lang="en-GB" sz="1400"/>
              <a:t>IT outsourcing</a:t>
            </a:r>
          </a:p>
          <a:p>
            <a:pPr>
              <a:lnSpc>
                <a:spcPts val="1700"/>
              </a:lnSpc>
              <a:spcBef>
                <a:spcPts val="0"/>
              </a:spcBef>
              <a:spcAft>
                <a:spcPts val="300"/>
              </a:spcAft>
            </a:pPr>
            <a:r>
              <a:rPr lang="en-GB" sz="1400"/>
              <a:t>Business process outsourcing.</a:t>
            </a:r>
          </a:p>
          <a:p>
            <a:pPr marL="0" indent="0">
              <a:lnSpc>
                <a:spcPts val="1700"/>
              </a:lnSpc>
              <a:spcBef>
                <a:spcPts val="0"/>
              </a:spcBef>
              <a:spcAft>
                <a:spcPts val="300"/>
              </a:spcAft>
              <a:buNone/>
            </a:pPr>
            <a:endParaRPr lang="en-GB" sz="1400"/>
          </a:p>
          <a:p>
            <a:pPr marL="0" indent="0">
              <a:lnSpc>
                <a:spcPts val="1700"/>
              </a:lnSpc>
              <a:spcBef>
                <a:spcPts val="0"/>
              </a:spcBef>
              <a:spcAft>
                <a:spcPts val="300"/>
              </a:spcAft>
              <a:buNone/>
            </a:pPr>
            <a:r>
              <a:rPr lang="en-GB" sz="1400"/>
              <a:t>The main reasons to move these to Business Services are:</a:t>
            </a:r>
          </a:p>
          <a:p>
            <a:pPr>
              <a:lnSpc>
                <a:spcPts val="1700"/>
              </a:lnSpc>
              <a:spcAft>
                <a:spcPts val="300"/>
              </a:spcAft>
            </a:pPr>
            <a:r>
              <a:rPr lang="en-GB" sz="1400"/>
              <a:t>Leverage scale to improve contract terms</a:t>
            </a:r>
          </a:p>
          <a:p>
            <a:pPr>
              <a:lnSpc>
                <a:spcPts val="1700"/>
              </a:lnSpc>
              <a:spcAft>
                <a:spcPts val="300"/>
              </a:spcAft>
            </a:pPr>
            <a:r>
              <a:rPr lang="en-GB" sz="1400"/>
              <a:t>Leverage services expertise to better manage services.</a:t>
            </a:r>
          </a:p>
        </p:txBody>
      </p:sp>
      <p:sp>
        <p:nvSpPr>
          <p:cNvPr id="14" name="Title 13">
            <a:extLst>
              <a:ext uri="{FF2B5EF4-FFF2-40B4-BE49-F238E27FC236}">
                <a16:creationId xmlns:a16="http://schemas.microsoft.com/office/drawing/2014/main" id="{7A235EE6-49C7-BBD1-00E3-B92CA0B5043D}"/>
              </a:ext>
            </a:extLst>
          </p:cNvPr>
          <p:cNvSpPr>
            <a:spLocks noGrp="1"/>
          </p:cNvSpPr>
          <p:nvPr>
            <p:ph type="title"/>
          </p:nvPr>
        </p:nvSpPr>
        <p:spPr>
          <a:xfrm>
            <a:off x="1360713" y="243067"/>
            <a:ext cx="10161883" cy="636608"/>
          </a:xfrm>
          <a:prstGeom prst="rect">
            <a:avLst/>
          </a:prstGeom>
        </p:spPr>
        <p:txBody>
          <a:bodyPr>
            <a:normAutofit/>
          </a:bodyPr>
          <a:lstStyle/>
          <a:p>
            <a:r>
              <a:rPr lang="en-GB"/>
              <a:t>A more comprehensive organisation model</a:t>
            </a:r>
          </a:p>
        </p:txBody>
      </p:sp>
      <p:sp>
        <p:nvSpPr>
          <p:cNvPr id="16" name="Rectangle 15">
            <a:extLst>
              <a:ext uri="{FF2B5EF4-FFF2-40B4-BE49-F238E27FC236}">
                <a16:creationId xmlns:a16="http://schemas.microsoft.com/office/drawing/2014/main" id="{64EC9CE0-FBEF-AB9D-2E4D-2F08A122D6E7}"/>
              </a:ext>
            </a:extLst>
          </p:cNvPr>
          <p:cNvSpPr/>
          <p:nvPr/>
        </p:nvSpPr>
        <p:spPr>
          <a:xfrm>
            <a:off x="370389" y="243068"/>
            <a:ext cx="636608" cy="636608"/>
          </a:xfrm>
          <a:prstGeom prst="rect">
            <a:avLst/>
          </a:prstGeom>
          <a:solidFill>
            <a:srgbClr val="EB0A1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Content Placeholder 14">
            <a:extLst>
              <a:ext uri="{FF2B5EF4-FFF2-40B4-BE49-F238E27FC236}">
                <a16:creationId xmlns:a16="http://schemas.microsoft.com/office/drawing/2014/main" id="{218C9C3A-18FD-B818-5142-1905462756F7}"/>
              </a:ext>
            </a:extLst>
          </p:cNvPr>
          <p:cNvSpPr txBox="1">
            <a:spLocks/>
          </p:cNvSpPr>
          <p:nvPr/>
        </p:nvSpPr>
        <p:spPr>
          <a:xfrm>
            <a:off x="6463554" y="1446847"/>
            <a:ext cx="5059041" cy="473011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Bef>
                <a:spcPts val="0"/>
              </a:spcBef>
              <a:spcAft>
                <a:spcPts val="600"/>
              </a:spcAft>
              <a:buNone/>
            </a:pPr>
            <a:r>
              <a:rPr lang="en-GB" sz="1400" b="1">
                <a:latin typeface="Segoe UI" panose="020B0502040204020203" pitchFamily="34" charset="0"/>
                <a:cs typeface="Segoe UI" panose="020B0502040204020203" pitchFamily="34" charset="0"/>
              </a:rPr>
              <a:t>Increasing scope: specialist functions</a:t>
            </a:r>
          </a:p>
          <a:p>
            <a:pPr marL="0" indent="0">
              <a:lnSpc>
                <a:spcPts val="1800"/>
              </a:lnSpc>
              <a:spcBef>
                <a:spcPts val="0"/>
              </a:spcBef>
              <a:spcAft>
                <a:spcPts val="600"/>
              </a:spcAft>
              <a:buNone/>
            </a:pPr>
            <a:r>
              <a:rPr lang="en-GB" sz="1400">
                <a:latin typeface="Segoe UI" panose="020B0502040204020203" pitchFamily="34" charset="0"/>
                <a:cs typeface="Segoe UI" panose="020B0502040204020203" pitchFamily="34" charset="0"/>
              </a:rPr>
              <a:t>With increasing knowledge and skills coupled with technology enablers, more specialist work can move into Business Services:</a:t>
            </a:r>
          </a:p>
          <a:p>
            <a:pPr>
              <a:lnSpc>
                <a:spcPts val="1700"/>
              </a:lnSpc>
              <a:spcBef>
                <a:spcPts val="0"/>
              </a:spcBef>
              <a:spcAft>
                <a:spcPts val="300"/>
              </a:spcAft>
            </a:pPr>
            <a:r>
              <a:rPr lang="en-GB" sz="1400">
                <a:latin typeface="Segoe UI" panose="020B0502040204020203" pitchFamily="34" charset="0"/>
                <a:cs typeface="Segoe UI" panose="020B0502040204020203" pitchFamily="34" charset="0"/>
              </a:rPr>
              <a:t>Business re-engineering: use process knowledge/culture to assist BUs with process improvement</a:t>
            </a:r>
          </a:p>
          <a:p>
            <a:pPr>
              <a:lnSpc>
                <a:spcPts val="1700"/>
              </a:lnSpc>
              <a:spcBef>
                <a:spcPts val="0"/>
              </a:spcBef>
              <a:spcAft>
                <a:spcPts val="300"/>
              </a:spcAft>
            </a:pPr>
            <a:r>
              <a:rPr lang="en-GB" sz="1400">
                <a:latin typeface="Segoe UI" panose="020B0502040204020203" pitchFamily="34" charset="0"/>
                <a:cs typeface="Segoe UI" panose="020B0502040204020203" pitchFamily="34" charset="0"/>
              </a:rPr>
              <a:t>Project management: Providing a central pool of professional project management resources</a:t>
            </a:r>
          </a:p>
          <a:p>
            <a:pPr>
              <a:lnSpc>
                <a:spcPts val="1700"/>
              </a:lnSpc>
              <a:spcBef>
                <a:spcPts val="0"/>
              </a:spcBef>
              <a:spcAft>
                <a:spcPts val="300"/>
              </a:spcAft>
            </a:pPr>
            <a:r>
              <a:rPr lang="en-GB" sz="1400">
                <a:latin typeface="Segoe UI" panose="020B0502040204020203" pitchFamily="34" charset="0"/>
                <a:cs typeface="Segoe UI" panose="020B0502040204020203" pitchFamily="34" charset="0"/>
              </a:rPr>
              <a:t>Programme management office: hosting a central PMO</a:t>
            </a:r>
          </a:p>
          <a:p>
            <a:pPr>
              <a:lnSpc>
                <a:spcPts val="1700"/>
              </a:lnSpc>
              <a:spcBef>
                <a:spcPts val="0"/>
              </a:spcBef>
              <a:spcAft>
                <a:spcPts val="300"/>
              </a:spcAft>
            </a:pPr>
            <a:r>
              <a:rPr lang="en-GB" sz="1400">
                <a:latin typeface="Segoe UI" panose="020B0502040204020203" pitchFamily="34" charset="0"/>
                <a:cs typeface="Segoe UI" panose="020B0502040204020203" pitchFamily="34" charset="0"/>
              </a:rPr>
              <a:t>Change management: providing a central pool of change management professionals</a:t>
            </a:r>
          </a:p>
          <a:p>
            <a:pPr>
              <a:lnSpc>
                <a:spcPts val="1700"/>
              </a:lnSpc>
              <a:spcBef>
                <a:spcPts val="0"/>
              </a:spcBef>
              <a:spcAft>
                <a:spcPts val="300"/>
              </a:spcAft>
            </a:pPr>
            <a:r>
              <a:rPr lang="en-GB" sz="1400">
                <a:latin typeface="Segoe UI" panose="020B0502040204020203" pitchFamily="34" charset="0"/>
                <a:cs typeface="Segoe UI" panose="020B0502040204020203" pitchFamily="34" charset="0"/>
              </a:rPr>
              <a:t>Analytics: providing centralised analytics expertise. This could range from helping Business Units construct queries, through to providing data scientists.</a:t>
            </a:r>
          </a:p>
          <a:p>
            <a:pPr marL="0" indent="0">
              <a:lnSpc>
                <a:spcPct val="110000"/>
              </a:lnSpc>
              <a:spcBef>
                <a:spcPts val="0"/>
              </a:spcBef>
              <a:buNone/>
            </a:pPr>
            <a:r>
              <a:rPr lang="en-GB" sz="1400">
                <a:latin typeface="Segoe UI" panose="020B0502040204020203" pitchFamily="34" charset="0"/>
                <a:cs typeface="Segoe UI" panose="020B0502040204020203" pitchFamily="34" charset="0"/>
              </a:rPr>
              <a:t>The main reasons to move these to Business Services are:</a:t>
            </a:r>
          </a:p>
          <a:p>
            <a:pPr>
              <a:lnSpc>
                <a:spcPts val="1700"/>
              </a:lnSpc>
              <a:spcBef>
                <a:spcPts val="0"/>
              </a:spcBef>
              <a:spcAft>
                <a:spcPts val="300"/>
              </a:spcAft>
            </a:pPr>
            <a:r>
              <a:rPr lang="en-GB" sz="1400">
                <a:latin typeface="Segoe UI" panose="020B0502040204020203" pitchFamily="34" charset="0"/>
                <a:cs typeface="Segoe UI" panose="020B0502040204020203" pitchFamily="34" charset="0"/>
              </a:rPr>
              <a:t>They fit more closely with service delivery than core Business Unit</a:t>
            </a:r>
          </a:p>
          <a:p>
            <a:pPr>
              <a:lnSpc>
                <a:spcPts val="1700"/>
              </a:lnSpc>
              <a:spcBef>
                <a:spcPts val="0"/>
              </a:spcBef>
              <a:spcAft>
                <a:spcPts val="300"/>
              </a:spcAft>
            </a:pPr>
            <a:r>
              <a:rPr lang="en-GB" sz="1400">
                <a:latin typeface="Segoe UI" panose="020B0502040204020203" pitchFamily="34" charset="0"/>
                <a:cs typeface="Segoe UI" panose="020B0502040204020203" pitchFamily="34" charset="0"/>
              </a:rPr>
              <a:t>They all benefit from a focus on service / process excellence</a:t>
            </a:r>
          </a:p>
          <a:p>
            <a:pPr>
              <a:lnSpc>
                <a:spcPts val="1700"/>
              </a:lnSpc>
              <a:spcBef>
                <a:spcPts val="0"/>
              </a:spcBef>
              <a:spcAft>
                <a:spcPts val="300"/>
              </a:spcAft>
            </a:pPr>
            <a:r>
              <a:rPr lang="en-GB" sz="1400">
                <a:latin typeface="Segoe UI" panose="020B0502040204020203" pitchFamily="34" charset="0"/>
                <a:cs typeface="Segoe UI" panose="020B0502040204020203" pitchFamily="34" charset="0"/>
              </a:rPr>
              <a:t>Many of them are temporary in nature. A Business Services organisation can pool resources and let them flow to BUs as required</a:t>
            </a:r>
          </a:p>
        </p:txBody>
      </p:sp>
      <p:sp>
        <p:nvSpPr>
          <p:cNvPr id="2" name="TextBox 1">
            <a:extLst>
              <a:ext uri="{FF2B5EF4-FFF2-40B4-BE49-F238E27FC236}">
                <a16:creationId xmlns:a16="http://schemas.microsoft.com/office/drawing/2014/main" id="{DD91A757-B92E-EE39-6E1B-BD0D04163EF7}"/>
              </a:ext>
            </a:extLst>
          </p:cNvPr>
          <p:cNvSpPr txBox="1"/>
          <p:nvPr/>
        </p:nvSpPr>
        <p:spPr>
          <a:xfrm>
            <a:off x="9912170" y="121198"/>
            <a:ext cx="1338059" cy="860748"/>
          </a:xfrm>
          <a:prstGeom prst="rect">
            <a:avLst/>
          </a:prstGeom>
          <a:noFill/>
        </p:spPr>
        <p:txBody>
          <a:bodyPr wrap="none" rtlCol="0">
            <a:spAutoFit/>
          </a:bodyPr>
          <a:lstStyle/>
          <a:p>
            <a:pPr>
              <a:lnSpc>
                <a:spcPts val="1800"/>
              </a:lnSpc>
              <a:spcAft>
                <a:spcPts val="600"/>
              </a:spcAft>
            </a:pPr>
            <a:r>
              <a:rPr lang="en-GB" sz="1400">
                <a:latin typeface="Segoe UI" panose="020B0502040204020203" pitchFamily="34" charset="0"/>
                <a:cs typeface="Segoe UI" panose="020B0502040204020203" pitchFamily="34" charset="0"/>
              </a:rPr>
              <a:t>Paragraph text</a:t>
            </a:r>
          </a:p>
          <a:p>
            <a:pPr marL="228600" indent="-228600">
              <a:lnSpc>
                <a:spcPts val="1700"/>
              </a:lnSpc>
              <a:spcAft>
                <a:spcPts val="300"/>
              </a:spcAft>
              <a:buFont typeface="Arial" panose="020B0604020202020204" pitchFamily="34" charset="0"/>
              <a:buChar char="•"/>
            </a:pPr>
            <a:r>
              <a:rPr lang="en-GB" sz="1400">
                <a:latin typeface="Segoe UI" panose="020B0502040204020203" pitchFamily="34" charset="0"/>
                <a:cs typeface="Segoe UI" panose="020B0502040204020203" pitchFamily="34" charset="0"/>
              </a:rPr>
              <a:t>Bullet text</a:t>
            </a:r>
          </a:p>
          <a:p>
            <a:pPr marL="228600" indent="-228600">
              <a:lnSpc>
                <a:spcPts val="1700"/>
              </a:lnSpc>
              <a:spcAft>
                <a:spcPts val="300"/>
              </a:spcAft>
              <a:buFont typeface="Arial" panose="020B0604020202020204" pitchFamily="34" charset="0"/>
              <a:buChar char="•"/>
            </a:pPr>
            <a:r>
              <a:rPr lang="en-GB" sz="1400">
                <a:latin typeface="Segoe UI" panose="020B0502040204020203" pitchFamily="34" charset="0"/>
                <a:cs typeface="Segoe UI" panose="020B0502040204020203" pitchFamily="34" charset="0"/>
              </a:rPr>
              <a:t>Bullet 2</a:t>
            </a:r>
          </a:p>
        </p:txBody>
      </p:sp>
      <p:sp>
        <p:nvSpPr>
          <p:cNvPr id="3" name="TextBox 2">
            <a:extLst>
              <a:ext uri="{FF2B5EF4-FFF2-40B4-BE49-F238E27FC236}">
                <a16:creationId xmlns:a16="http://schemas.microsoft.com/office/drawing/2014/main" id="{DE82E509-1DDA-897C-2206-3390C9879849}"/>
              </a:ext>
            </a:extLst>
          </p:cNvPr>
          <p:cNvSpPr txBox="1"/>
          <p:nvPr/>
        </p:nvSpPr>
        <p:spPr>
          <a:xfrm>
            <a:off x="8476868" y="121198"/>
            <a:ext cx="1500539" cy="874598"/>
          </a:xfrm>
          <a:prstGeom prst="rect">
            <a:avLst/>
          </a:prstGeom>
          <a:noFill/>
        </p:spPr>
        <p:txBody>
          <a:bodyPr wrap="none" rtlCol="0">
            <a:spAutoFit/>
          </a:bodyPr>
          <a:lstStyle/>
          <a:p>
            <a:pPr>
              <a:lnSpc>
                <a:spcPts val="1800"/>
              </a:lnSpc>
              <a:spcAft>
                <a:spcPts val="600"/>
              </a:spcAft>
            </a:pPr>
            <a:r>
              <a:rPr lang="en-GB" sz="1600">
                <a:latin typeface="Segoe UI" panose="020B0502040204020203" pitchFamily="34" charset="0"/>
                <a:cs typeface="Segoe UI" panose="020B0502040204020203" pitchFamily="34" charset="0"/>
              </a:rPr>
              <a:t>Paragraph text</a:t>
            </a:r>
          </a:p>
          <a:p>
            <a:pPr marL="228600" indent="-228600">
              <a:lnSpc>
                <a:spcPts val="1700"/>
              </a:lnSpc>
              <a:spcAft>
                <a:spcPts val="300"/>
              </a:spcAft>
              <a:buFont typeface="Arial" panose="020B0604020202020204" pitchFamily="34" charset="0"/>
              <a:buChar char="•"/>
            </a:pPr>
            <a:r>
              <a:rPr lang="en-GB" sz="1600">
                <a:latin typeface="Segoe UI" panose="020B0502040204020203" pitchFamily="34" charset="0"/>
                <a:cs typeface="Segoe UI" panose="020B0502040204020203" pitchFamily="34" charset="0"/>
              </a:rPr>
              <a:t>Bullet text</a:t>
            </a:r>
          </a:p>
          <a:p>
            <a:pPr marL="228600" indent="-228600">
              <a:lnSpc>
                <a:spcPts val="1700"/>
              </a:lnSpc>
              <a:spcAft>
                <a:spcPts val="300"/>
              </a:spcAft>
              <a:buFont typeface="Arial" panose="020B0604020202020204" pitchFamily="34" charset="0"/>
              <a:buChar char="•"/>
            </a:pPr>
            <a:r>
              <a:rPr lang="en-GB" sz="1600">
                <a:latin typeface="Segoe UI" panose="020B0502040204020203" pitchFamily="34" charset="0"/>
                <a:cs typeface="Segoe UI" panose="020B0502040204020203" pitchFamily="34" charset="0"/>
              </a:rPr>
              <a:t>Bullet 2</a:t>
            </a:r>
          </a:p>
        </p:txBody>
      </p:sp>
      <p:sp>
        <p:nvSpPr>
          <p:cNvPr id="4" name="Rounded Rectangle 3">
            <a:extLst>
              <a:ext uri="{FF2B5EF4-FFF2-40B4-BE49-F238E27FC236}">
                <a16:creationId xmlns:a16="http://schemas.microsoft.com/office/drawing/2014/main" id="{9E6EA7C3-10B4-6692-00EB-6FFF31470A03}"/>
              </a:ext>
            </a:extLst>
          </p:cNvPr>
          <p:cNvSpPr/>
          <p:nvPr/>
        </p:nvSpPr>
        <p:spPr>
          <a:xfrm>
            <a:off x="11302698" y="290363"/>
            <a:ext cx="773874" cy="520861"/>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t>Aligned</a:t>
            </a:r>
          </a:p>
        </p:txBody>
      </p:sp>
    </p:spTree>
    <p:extLst>
      <p:ext uri="{BB962C8B-B14F-4D97-AF65-F5344CB8AC3E}">
        <p14:creationId xmlns:p14="http://schemas.microsoft.com/office/powerpoint/2010/main" val="16232599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F629F7-F486-1542-F537-0CE8FCDB56C4}"/>
            </a:ext>
          </a:extLst>
        </p:cNvPr>
        <p:cNvGrpSpPr/>
        <p:nvPr/>
      </p:nvGrpSpPr>
      <p:grpSpPr>
        <a:xfrm>
          <a:off x="0" y="0"/>
          <a:ext cx="0" cy="0"/>
          <a:chOff x="0" y="0"/>
          <a:chExt cx="0" cy="0"/>
        </a:xfrm>
      </p:grpSpPr>
      <p:sp>
        <p:nvSpPr>
          <p:cNvPr id="15" name="Content Placeholder 14">
            <a:extLst>
              <a:ext uri="{FF2B5EF4-FFF2-40B4-BE49-F238E27FC236}">
                <a16:creationId xmlns:a16="http://schemas.microsoft.com/office/drawing/2014/main" id="{219E9B9D-C7CC-C25D-8CCF-0C0A2B2E2064}"/>
              </a:ext>
            </a:extLst>
          </p:cNvPr>
          <p:cNvSpPr>
            <a:spLocks noGrp="1"/>
          </p:cNvSpPr>
          <p:nvPr>
            <p:ph sz="half" idx="1"/>
          </p:nvPr>
        </p:nvSpPr>
        <p:spPr/>
        <p:txBody>
          <a:bodyPr>
            <a:noAutofit/>
          </a:bodyPr>
          <a:lstStyle/>
          <a:p>
            <a:pPr marL="0" indent="0">
              <a:spcBef>
                <a:spcPts val="0"/>
              </a:spcBef>
              <a:buNone/>
            </a:pPr>
            <a:r>
              <a:rPr lang="en-GB" sz="1400" b="1"/>
              <a:t>Organisation structure changes</a:t>
            </a:r>
          </a:p>
          <a:p>
            <a:pPr marL="0" indent="0">
              <a:spcBef>
                <a:spcPts val="0"/>
              </a:spcBef>
              <a:buNone/>
            </a:pPr>
            <a:r>
              <a:rPr lang="en-GB" sz="1400"/>
              <a:t>As part of the drive to deliver service levels at a competitive price, Business Services organisations often create teams and experts to better manage themselves internally:</a:t>
            </a:r>
          </a:p>
          <a:p>
            <a:pPr>
              <a:lnSpc>
                <a:spcPts val="1700"/>
              </a:lnSpc>
              <a:spcBef>
                <a:spcPts val="0"/>
              </a:spcBef>
              <a:spcAft>
                <a:spcPts val="300"/>
              </a:spcAft>
            </a:pPr>
            <a:r>
              <a:rPr lang="en-GB" sz="1400"/>
              <a:t>Service delivery office: monitoring KPIs, issues etc.</a:t>
            </a:r>
          </a:p>
          <a:p>
            <a:pPr>
              <a:lnSpc>
                <a:spcPts val="1700"/>
              </a:lnSpc>
              <a:spcBef>
                <a:spcPts val="0"/>
              </a:spcBef>
              <a:spcAft>
                <a:spcPts val="300"/>
              </a:spcAft>
            </a:pPr>
            <a:r>
              <a:rPr lang="en-GB" sz="1400"/>
              <a:t>Process owners / product teams: moving experts into permanent roles around how processes and systems work</a:t>
            </a:r>
          </a:p>
          <a:p>
            <a:pPr>
              <a:lnSpc>
                <a:spcPts val="1700"/>
              </a:lnSpc>
              <a:spcBef>
                <a:spcPts val="0"/>
              </a:spcBef>
              <a:spcAft>
                <a:spcPts val="300"/>
              </a:spcAft>
            </a:pPr>
            <a:r>
              <a:rPr lang="en-GB" sz="1400"/>
              <a:t>Master data management: creating a master data service line to manage centralised master data management</a:t>
            </a:r>
          </a:p>
          <a:p>
            <a:pPr marL="0" indent="0">
              <a:lnSpc>
                <a:spcPct val="110000"/>
              </a:lnSpc>
              <a:spcBef>
                <a:spcPts val="0"/>
              </a:spcBef>
              <a:buNone/>
            </a:pPr>
            <a:endParaRPr lang="en-GB" sz="1400"/>
          </a:p>
          <a:p>
            <a:pPr marL="0" indent="0">
              <a:spcBef>
                <a:spcPts val="0"/>
              </a:spcBef>
              <a:buNone/>
            </a:pPr>
            <a:r>
              <a:rPr lang="en-GB" sz="1400"/>
              <a:t>Depending on the industry and organisation BSOs may adapt into various areas and specialisms.</a:t>
            </a:r>
          </a:p>
        </p:txBody>
      </p:sp>
      <p:sp>
        <p:nvSpPr>
          <p:cNvPr id="5" name="Content Placeholder 4">
            <a:extLst>
              <a:ext uri="{FF2B5EF4-FFF2-40B4-BE49-F238E27FC236}">
                <a16:creationId xmlns:a16="http://schemas.microsoft.com/office/drawing/2014/main" id="{5317D2A8-3BBD-7766-E68C-DE3D8F727B9F}"/>
              </a:ext>
            </a:extLst>
          </p:cNvPr>
          <p:cNvSpPr>
            <a:spLocks noGrp="1"/>
          </p:cNvSpPr>
          <p:nvPr>
            <p:ph sz="half" idx="2"/>
          </p:nvPr>
        </p:nvSpPr>
        <p:spPr/>
        <p:txBody>
          <a:bodyPr/>
          <a:lstStyle/>
          <a:p>
            <a:pPr marL="0" indent="0">
              <a:buNone/>
            </a:pPr>
            <a:r>
              <a:rPr lang="en-GB" sz="1400"/>
              <a:t>A migration to a Business Services model also often accompanies a move to horizontal process management. In this case areas such as finance may be replaced with for example record to report. Procurement and finance may be replaced with Purchase to pay.</a:t>
            </a:r>
          </a:p>
          <a:p>
            <a:pPr marL="0" indent="0">
              <a:buNone/>
            </a:pPr>
            <a:br>
              <a:rPr lang="en-GB" sz="1400"/>
            </a:br>
            <a:r>
              <a:rPr lang="en-GB" sz="1400"/>
              <a:t>This was very popular in the 2000s. While it improves end-to-end processes and promotes focus on outputs, it still results in silo's: just different silos. I would argue the way you manage is more important than the structure you manage.</a:t>
            </a:r>
          </a:p>
          <a:p>
            <a:endParaRPr lang="en-GB" sz="1400"/>
          </a:p>
        </p:txBody>
      </p:sp>
      <p:sp>
        <p:nvSpPr>
          <p:cNvPr id="14" name="Title 13">
            <a:extLst>
              <a:ext uri="{FF2B5EF4-FFF2-40B4-BE49-F238E27FC236}">
                <a16:creationId xmlns:a16="http://schemas.microsoft.com/office/drawing/2014/main" id="{740EFAB0-E1B6-5FF7-2F67-6A01B5017430}"/>
              </a:ext>
            </a:extLst>
          </p:cNvPr>
          <p:cNvSpPr>
            <a:spLocks noGrp="1"/>
          </p:cNvSpPr>
          <p:nvPr>
            <p:ph type="title"/>
          </p:nvPr>
        </p:nvSpPr>
        <p:spPr>
          <a:prstGeom prst="rect">
            <a:avLst/>
          </a:prstGeom>
        </p:spPr>
        <p:txBody>
          <a:bodyPr>
            <a:normAutofit/>
          </a:bodyPr>
          <a:lstStyle/>
          <a:p>
            <a:r>
              <a:rPr lang="en-GB"/>
              <a:t>A more comprehensive organisation model</a:t>
            </a:r>
          </a:p>
        </p:txBody>
      </p:sp>
      <p:sp>
        <p:nvSpPr>
          <p:cNvPr id="16" name="Rectangle 15">
            <a:extLst>
              <a:ext uri="{FF2B5EF4-FFF2-40B4-BE49-F238E27FC236}">
                <a16:creationId xmlns:a16="http://schemas.microsoft.com/office/drawing/2014/main" id="{B3E4914C-383A-6CDC-C13A-625045FE6276}"/>
              </a:ext>
            </a:extLst>
          </p:cNvPr>
          <p:cNvSpPr/>
          <p:nvPr/>
        </p:nvSpPr>
        <p:spPr>
          <a:xfrm>
            <a:off x="370389" y="243068"/>
            <a:ext cx="636608" cy="636608"/>
          </a:xfrm>
          <a:prstGeom prst="rect">
            <a:avLst/>
          </a:prstGeom>
          <a:solidFill>
            <a:srgbClr val="EB0A1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Content Placeholder 14">
            <a:extLst>
              <a:ext uri="{FF2B5EF4-FFF2-40B4-BE49-F238E27FC236}">
                <a16:creationId xmlns:a16="http://schemas.microsoft.com/office/drawing/2014/main" id="{B57A4923-D8F9-F4FE-5E9D-7949CEC2892C}"/>
              </a:ext>
            </a:extLst>
          </p:cNvPr>
          <p:cNvSpPr txBox="1">
            <a:spLocks/>
          </p:cNvSpPr>
          <p:nvPr/>
        </p:nvSpPr>
        <p:spPr>
          <a:xfrm>
            <a:off x="6463554" y="1446847"/>
            <a:ext cx="5059041" cy="473011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spcBef>
                <a:spcPts val="0"/>
              </a:spcBef>
              <a:buNone/>
            </a:pPr>
            <a:endParaRPr lang="en-GB" sz="1400">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AE01EAE5-42FD-9CE5-0907-FEE5495AB1A3}"/>
              </a:ext>
            </a:extLst>
          </p:cNvPr>
          <p:cNvSpPr txBox="1"/>
          <p:nvPr/>
        </p:nvSpPr>
        <p:spPr>
          <a:xfrm>
            <a:off x="9912170" y="121198"/>
            <a:ext cx="1338059" cy="860748"/>
          </a:xfrm>
          <a:prstGeom prst="rect">
            <a:avLst/>
          </a:prstGeom>
          <a:noFill/>
        </p:spPr>
        <p:txBody>
          <a:bodyPr wrap="none" rtlCol="0">
            <a:spAutoFit/>
          </a:bodyPr>
          <a:lstStyle/>
          <a:p>
            <a:pPr>
              <a:lnSpc>
                <a:spcPts val="1800"/>
              </a:lnSpc>
              <a:spcAft>
                <a:spcPts val="600"/>
              </a:spcAft>
            </a:pPr>
            <a:r>
              <a:rPr lang="en-GB" sz="1400">
                <a:latin typeface="Segoe UI" panose="020B0502040204020203" pitchFamily="34" charset="0"/>
                <a:cs typeface="Segoe UI" panose="020B0502040204020203" pitchFamily="34" charset="0"/>
              </a:rPr>
              <a:t>Paragraph text</a:t>
            </a:r>
          </a:p>
          <a:p>
            <a:pPr marL="228600" indent="-228600">
              <a:lnSpc>
                <a:spcPts val="1700"/>
              </a:lnSpc>
              <a:spcAft>
                <a:spcPts val="300"/>
              </a:spcAft>
              <a:buFont typeface="Arial" panose="020B0604020202020204" pitchFamily="34" charset="0"/>
              <a:buChar char="•"/>
            </a:pPr>
            <a:r>
              <a:rPr lang="en-GB" sz="1400">
                <a:latin typeface="Segoe UI" panose="020B0502040204020203" pitchFamily="34" charset="0"/>
                <a:cs typeface="Segoe UI" panose="020B0502040204020203" pitchFamily="34" charset="0"/>
              </a:rPr>
              <a:t>Bullet text</a:t>
            </a:r>
          </a:p>
          <a:p>
            <a:pPr marL="228600" indent="-228600">
              <a:lnSpc>
                <a:spcPts val="1700"/>
              </a:lnSpc>
              <a:spcAft>
                <a:spcPts val="300"/>
              </a:spcAft>
              <a:buFont typeface="Arial" panose="020B0604020202020204" pitchFamily="34" charset="0"/>
              <a:buChar char="•"/>
            </a:pPr>
            <a:r>
              <a:rPr lang="en-GB" sz="1400">
                <a:latin typeface="Segoe UI" panose="020B0502040204020203" pitchFamily="34" charset="0"/>
                <a:cs typeface="Segoe UI" panose="020B0502040204020203" pitchFamily="34" charset="0"/>
              </a:rPr>
              <a:t>Bullet 2</a:t>
            </a:r>
          </a:p>
        </p:txBody>
      </p:sp>
      <p:sp>
        <p:nvSpPr>
          <p:cNvPr id="3" name="TextBox 2">
            <a:extLst>
              <a:ext uri="{FF2B5EF4-FFF2-40B4-BE49-F238E27FC236}">
                <a16:creationId xmlns:a16="http://schemas.microsoft.com/office/drawing/2014/main" id="{6AEFB49B-BFA5-2672-0523-A81F109FFFAF}"/>
              </a:ext>
            </a:extLst>
          </p:cNvPr>
          <p:cNvSpPr txBox="1"/>
          <p:nvPr/>
        </p:nvSpPr>
        <p:spPr>
          <a:xfrm>
            <a:off x="8476868" y="121198"/>
            <a:ext cx="1500539" cy="874598"/>
          </a:xfrm>
          <a:prstGeom prst="rect">
            <a:avLst/>
          </a:prstGeom>
          <a:noFill/>
        </p:spPr>
        <p:txBody>
          <a:bodyPr wrap="none" rtlCol="0">
            <a:spAutoFit/>
          </a:bodyPr>
          <a:lstStyle/>
          <a:p>
            <a:pPr>
              <a:lnSpc>
                <a:spcPts val="1800"/>
              </a:lnSpc>
              <a:spcAft>
                <a:spcPts val="600"/>
              </a:spcAft>
            </a:pPr>
            <a:r>
              <a:rPr lang="en-GB" sz="1600">
                <a:latin typeface="Segoe UI" panose="020B0502040204020203" pitchFamily="34" charset="0"/>
                <a:cs typeface="Segoe UI" panose="020B0502040204020203" pitchFamily="34" charset="0"/>
              </a:rPr>
              <a:t>Paragraph text</a:t>
            </a:r>
          </a:p>
          <a:p>
            <a:pPr marL="228600" indent="-228600">
              <a:lnSpc>
                <a:spcPts val="1700"/>
              </a:lnSpc>
              <a:spcAft>
                <a:spcPts val="300"/>
              </a:spcAft>
              <a:buFont typeface="Arial" panose="020B0604020202020204" pitchFamily="34" charset="0"/>
              <a:buChar char="•"/>
            </a:pPr>
            <a:r>
              <a:rPr lang="en-GB" sz="1600">
                <a:latin typeface="Segoe UI" panose="020B0502040204020203" pitchFamily="34" charset="0"/>
                <a:cs typeface="Segoe UI" panose="020B0502040204020203" pitchFamily="34" charset="0"/>
              </a:rPr>
              <a:t>Bullet text</a:t>
            </a:r>
          </a:p>
          <a:p>
            <a:pPr marL="228600" indent="-228600">
              <a:lnSpc>
                <a:spcPts val="1700"/>
              </a:lnSpc>
              <a:spcAft>
                <a:spcPts val="300"/>
              </a:spcAft>
              <a:buFont typeface="Arial" panose="020B0604020202020204" pitchFamily="34" charset="0"/>
              <a:buChar char="•"/>
            </a:pPr>
            <a:r>
              <a:rPr lang="en-GB" sz="1600">
                <a:latin typeface="Segoe UI" panose="020B0502040204020203" pitchFamily="34" charset="0"/>
                <a:cs typeface="Segoe UI" panose="020B0502040204020203" pitchFamily="34" charset="0"/>
              </a:rPr>
              <a:t>Bullet 2</a:t>
            </a:r>
          </a:p>
        </p:txBody>
      </p:sp>
      <p:sp>
        <p:nvSpPr>
          <p:cNvPr id="4" name="Rounded Rectangle 3">
            <a:extLst>
              <a:ext uri="{FF2B5EF4-FFF2-40B4-BE49-F238E27FC236}">
                <a16:creationId xmlns:a16="http://schemas.microsoft.com/office/drawing/2014/main" id="{A5A306A1-8A74-914B-2F46-D1B67EB3E394}"/>
              </a:ext>
            </a:extLst>
          </p:cNvPr>
          <p:cNvSpPr/>
          <p:nvPr/>
        </p:nvSpPr>
        <p:spPr>
          <a:xfrm>
            <a:off x="11302698" y="290363"/>
            <a:ext cx="773874" cy="520861"/>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t>Aligned</a:t>
            </a:r>
          </a:p>
        </p:txBody>
      </p:sp>
    </p:spTree>
    <p:extLst>
      <p:ext uri="{BB962C8B-B14F-4D97-AF65-F5344CB8AC3E}">
        <p14:creationId xmlns:p14="http://schemas.microsoft.com/office/powerpoint/2010/main" val="8963536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D92C19-9E18-1590-47C2-54CB59EC5ED1}"/>
            </a:ext>
          </a:extLst>
        </p:cNvPr>
        <p:cNvGrpSpPr/>
        <p:nvPr/>
      </p:nvGrpSpPr>
      <p:grpSpPr>
        <a:xfrm>
          <a:off x="0" y="0"/>
          <a:ext cx="0" cy="0"/>
          <a:chOff x="0" y="0"/>
          <a:chExt cx="0" cy="0"/>
        </a:xfrm>
      </p:grpSpPr>
      <p:sp>
        <p:nvSpPr>
          <p:cNvPr id="14" name="Title 13">
            <a:extLst>
              <a:ext uri="{FF2B5EF4-FFF2-40B4-BE49-F238E27FC236}">
                <a16:creationId xmlns:a16="http://schemas.microsoft.com/office/drawing/2014/main" id="{EB288687-C38A-FA7A-806E-8DE57DC9898D}"/>
              </a:ext>
            </a:extLst>
          </p:cNvPr>
          <p:cNvSpPr>
            <a:spLocks noGrp="1"/>
          </p:cNvSpPr>
          <p:nvPr>
            <p:ph type="title"/>
          </p:nvPr>
        </p:nvSpPr>
        <p:spPr>
          <a:xfrm>
            <a:off x="1360713" y="243067"/>
            <a:ext cx="10161883" cy="636608"/>
          </a:xfrm>
          <a:prstGeom prst="rect">
            <a:avLst/>
          </a:prstGeom>
        </p:spPr>
        <p:txBody>
          <a:bodyPr>
            <a:normAutofit/>
          </a:bodyPr>
          <a:lstStyle/>
          <a:p>
            <a:r>
              <a:rPr lang="en-GB"/>
              <a:t>A more comprehensive organisation model</a:t>
            </a:r>
          </a:p>
        </p:txBody>
      </p:sp>
      <p:sp>
        <p:nvSpPr>
          <p:cNvPr id="5" name="Rectangle 4">
            <a:extLst>
              <a:ext uri="{FF2B5EF4-FFF2-40B4-BE49-F238E27FC236}">
                <a16:creationId xmlns:a16="http://schemas.microsoft.com/office/drawing/2014/main" id="{3CFD2232-3C75-4BFB-9721-6E3AC44F3675}"/>
              </a:ext>
            </a:extLst>
          </p:cNvPr>
          <p:cNvSpPr/>
          <p:nvPr/>
        </p:nvSpPr>
        <p:spPr>
          <a:xfrm>
            <a:off x="7142301" y="1988115"/>
            <a:ext cx="4679310" cy="4011241"/>
          </a:xfrm>
          <a:prstGeom prst="rect">
            <a:avLst/>
          </a:prstGeom>
          <a:solidFill>
            <a:srgbClr val="F6F6F6"/>
          </a:solidFill>
        </p:spPr>
        <p:txBody>
          <a:bodyPr vert="horz" lIns="91440" tIns="45720" rIns="91440" bIns="45720" rtlCol="0" anchor="t">
            <a:normAutofit/>
          </a:bodyPr>
          <a:lstStyle/>
          <a:p>
            <a:pPr marL="11113" algn="ctr">
              <a:lnSpc>
                <a:spcPct val="90000"/>
              </a:lnSpc>
              <a:spcBef>
                <a:spcPct val="0"/>
              </a:spcBef>
            </a:pPr>
            <a:r>
              <a:rPr lang="en-GB" sz="1200">
                <a:solidFill>
                  <a:schemeClr val="tx1"/>
                </a:solidFill>
                <a:latin typeface="EB Garamond Medium" pitchFamily="2" charset="0"/>
                <a:ea typeface="EB Garamond Medium" pitchFamily="2" charset="0"/>
                <a:cs typeface="EB Garamond Medium" pitchFamily="2" charset="0"/>
              </a:rPr>
              <a:t>Business</a:t>
            </a:r>
          </a:p>
        </p:txBody>
      </p:sp>
      <p:sp>
        <p:nvSpPr>
          <p:cNvPr id="6" name="Rectangle 5">
            <a:extLst>
              <a:ext uri="{FF2B5EF4-FFF2-40B4-BE49-F238E27FC236}">
                <a16:creationId xmlns:a16="http://schemas.microsoft.com/office/drawing/2014/main" id="{98D2B734-54E8-31E1-CBC6-C27E2A23EBC9}"/>
              </a:ext>
            </a:extLst>
          </p:cNvPr>
          <p:cNvSpPr/>
          <p:nvPr/>
        </p:nvSpPr>
        <p:spPr>
          <a:xfrm>
            <a:off x="8577292" y="2349813"/>
            <a:ext cx="1440000" cy="523754"/>
          </a:xfrm>
          <a:prstGeom prst="rect">
            <a:avLst/>
          </a:prstGeom>
          <a:solidFill>
            <a:srgbClr val="58595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latin typeface="EB Garamond Medium" pitchFamily="2" charset="0"/>
                <a:ea typeface="EB Garamond Medium" pitchFamily="2" charset="0"/>
                <a:cs typeface="EB Garamond Medium" pitchFamily="2" charset="0"/>
              </a:rPr>
              <a:t>CEO</a:t>
            </a:r>
          </a:p>
          <a:p>
            <a:pPr algn="ctr"/>
            <a:r>
              <a:rPr lang="en-GB" sz="1200">
                <a:latin typeface="EB Garamond Medium" pitchFamily="2" charset="0"/>
                <a:ea typeface="EB Garamond Medium" pitchFamily="2" charset="0"/>
                <a:cs typeface="EB Garamond Medium" pitchFamily="2" charset="0"/>
              </a:rPr>
              <a:t>(and senior mgmt.)</a:t>
            </a:r>
          </a:p>
        </p:txBody>
      </p:sp>
      <p:sp>
        <p:nvSpPr>
          <p:cNvPr id="16" name="Rectangle 15">
            <a:extLst>
              <a:ext uri="{FF2B5EF4-FFF2-40B4-BE49-F238E27FC236}">
                <a16:creationId xmlns:a16="http://schemas.microsoft.com/office/drawing/2014/main" id="{0047A84E-D389-6734-7402-E03B0D54C1E7}"/>
              </a:ext>
            </a:extLst>
          </p:cNvPr>
          <p:cNvSpPr/>
          <p:nvPr/>
        </p:nvSpPr>
        <p:spPr>
          <a:xfrm>
            <a:off x="370389" y="243068"/>
            <a:ext cx="636608" cy="636608"/>
          </a:xfrm>
          <a:prstGeom prst="rect">
            <a:avLst/>
          </a:prstGeom>
          <a:solidFill>
            <a:srgbClr val="EB0A1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a:extLst>
              <a:ext uri="{FF2B5EF4-FFF2-40B4-BE49-F238E27FC236}">
                <a16:creationId xmlns:a16="http://schemas.microsoft.com/office/drawing/2014/main" id="{47889246-606C-D4CB-5735-354F0D0BB61F}"/>
              </a:ext>
            </a:extLst>
          </p:cNvPr>
          <p:cNvSpPr/>
          <p:nvPr/>
        </p:nvSpPr>
        <p:spPr>
          <a:xfrm>
            <a:off x="7480035" y="3900821"/>
            <a:ext cx="568726" cy="523754"/>
          </a:xfrm>
          <a:prstGeom prst="rect">
            <a:avLst/>
          </a:prstGeom>
          <a:solidFill>
            <a:srgbClr val="58595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latin typeface="EB Garamond Medium" pitchFamily="2" charset="0"/>
                <a:ea typeface="EB Garamond Medium" pitchFamily="2" charset="0"/>
                <a:cs typeface="EB Garamond Medium" pitchFamily="2" charset="0"/>
              </a:rPr>
              <a:t>BU 1</a:t>
            </a:r>
          </a:p>
        </p:txBody>
      </p:sp>
      <p:sp>
        <p:nvSpPr>
          <p:cNvPr id="3" name="Rectangle 2">
            <a:extLst>
              <a:ext uri="{FF2B5EF4-FFF2-40B4-BE49-F238E27FC236}">
                <a16:creationId xmlns:a16="http://schemas.microsoft.com/office/drawing/2014/main" id="{7AFCAC49-21D2-2EB0-3E46-40E76E2092AA}"/>
              </a:ext>
            </a:extLst>
          </p:cNvPr>
          <p:cNvSpPr/>
          <p:nvPr/>
        </p:nvSpPr>
        <p:spPr>
          <a:xfrm>
            <a:off x="8253909" y="3900821"/>
            <a:ext cx="568726" cy="523754"/>
          </a:xfrm>
          <a:prstGeom prst="rect">
            <a:avLst/>
          </a:prstGeom>
          <a:solidFill>
            <a:srgbClr val="58595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latin typeface="EB Garamond Medium" pitchFamily="2" charset="0"/>
                <a:ea typeface="EB Garamond Medium" pitchFamily="2" charset="0"/>
                <a:cs typeface="EB Garamond Medium" pitchFamily="2" charset="0"/>
              </a:rPr>
              <a:t>BU 1</a:t>
            </a:r>
          </a:p>
        </p:txBody>
      </p:sp>
      <p:sp>
        <p:nvSpPr>
          <p:cNvPr id="7" name="Rectangle 6">
            <a:extLst>
              <a:ext uri="{FF2B5EF4-FFF2-40B4-BE49-F238E27FC236}">
                <a16:creationId xmlns:a16="http://schemas.microsoft.com/office/drawing/2014/main" id="{EAE60D7D-4552-6DBF-76B7-C65EFEA31E4D}"/>
              </a:ext>
            </a:extLst>
          </p:cNvPr>
          <p:cNvSpPr/>
          <p:nvPr/>
        </p:nvSpPr>
        <p:spPr>
          <a:xfrm>
            <a:off x="9027783" y="3900821"/>
            <a:ext cx="568726" cy="523754"/>
          </a:xfrm>
          <a:prstGeom prst="rect">
            <a:avLst/>
          </a:prstGeom>
          <a:solidFill>
            <a:srgbClr val="58595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latin typeface="EB Garamond Medium" pitchFamily="2" charset="0"/>
                <a:ea typeface="EB Garamond Medium" pitchFamily="2" charset="0"/>
                <a:cs typeface="EB Garamond Medium" pitchFamily="2" charset="0"/>
              </a:rPr>
              <a:t>BU 1</a:t>
            </a:r>
          </a:p>
        </p:txBody>
      </p:sp>
      <p:sp>
        <p:nvSpPr>
          <p:cNvPr id="8" name="Rectangle 7">
            <a:extLst>
              <a:ext uri="{FF2B5EF4-FFF2-40B4-BE49-F238E27FC236}">
                <a16:creationId xmlns:a16="http://schemas.microsoft.com/office/drawing/2014/main" id="{D23750F7-0DA7-95D8-C78F-D4FF7BD30DBC}"/>
              </a:ext>
            </a:extLst>
          </p:cNvPr>
          <p:cNvSpPr/>
          <p:nvPr/>
        </p:nvSpPr>
        <p:spPr>
          <a:xfrm>
            <a:off x="9801657" y="3900821"/>
            <a:ext cx="568726" cy="523754"/>
          </a:xfrm>
          <a:prstGeom prst="rect">
            <a:avLst/>
          </a:prstGeom>
          <a:solidFill>
            <a:srgbClr val="58595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latin typeface="EB Garamond Medium" pitchFamily="2" charset="0"/>
                <a:ea typeface="EB Garamond Medium" pitchFamily="2" charset="0"/>
                <a:cs typeface="EB Garamond Medium" pitchFamily="2" charset="0"/>
              </a:rPr>
              <a:t>BU 1</a:t>
            </a:r>
          </a:p>
        </p:txBody>
      </p:sp>
      <p:sp>
        <p:nvSpPr>
          <p:cNvPr id="9" name="Rectangle 8">
            <a:extLst>
              <a:ext uri="{FF2B5EF4-FFF2-40B4-BE49-F238E27FC236}">
                <a16:creationId xmlns:a16="http://schemas.microsoft.com/office/drawing/2014/main" id="{14F50633-BC8B-D58D-B1B8-4050D3D861DE}"/>
              </a:ext>
            </a:extLst>
          </p:cNvPr>
          <p:cNvSpPr/>
          <p:nvPr/>
        </p:nvSpPr>
        <p:spPr>
          <a:xfrm>
            <a:off x="7887752" y="4666611"/>
            <a:ext cx="1282861" cy="26187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solidFill>
                  <a:schemeClr val="tx1"/>
                </a:solidFill>
                <a:latin typeface="EB Garamond Medium" pitchFamily="2" charset="0"/>
                <a:ea typeface="EB Garamond Medium" pitchFamily="2" charset="0"/>
                <a:cs typeface="EB Garamond Medium" pitchFamily="2" charset="0"/>
              </a:rPr>
              <a:t>Supplychain</a:t>
            </a:r>
          </a:p>
        </p:txBody>
      </p:sp>
      <p:sp>
        <p:nvSpPr>
          <p:cNvPr id="10" name="Rectangle 9">
            <a:extLst>
              <a:ext uri="{FF2B5EF4-FFF2-40B4-BE49-F238E27FC236}">
                <a16:creationId xmlns:a16="http://schemas.microsoft.com/office/drawing/2014/main" id="{249D813E-A334-21A5-03C4-6FD14D35914C}"/>
              </a:ext>
            </a:extLst>
          </p:cNvPr>
          <p:cNvSpPr/>
          <p:nvPr/>
        </p:nvSpPr>
        <p:spPr>
          <a:xfrm>
            <a:off x="7887753" y="5039585"/>
            <a:ext cx="1674437" cy="26187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solidFill>
                  <a:schemeClr val="tx1"/>
                </a:solidFill>
                <a:latin typeface="EB Garamond Medium" pitchFamily="2" charset="0"/>
                <a:ea typeface="EB Garamond Medium" pitchFamily="2" charset="0"/>
                <a:cs typeface="EB Garamond Medium" pitchFamily="2" charset="0"/>
              </a:rPr>
              <a:t>Customer services</a:t>
            </a:r>
          </a:p>
        </p:txBody>
      </p:sp>
      <p:cxnSp>
        <p:nvCxnSpPr>
          <p:cNvPr id="12" name="Elbow Connector 11">
            <a:extLst>
              <a:ext uri="{FF2B5EF4-FFF2-40B4-BE49-F238E27FC236}">
                <a16:creationId xmlns:a16="http://schemas.microsoft.com/office/drawing/2014/main" id="{813E3A59-2D97-6A86-52F6-DA9AC7034E1B}"/>
              </a:ext>
            </a:extLst>
          </p:cNvPr>
          <p:cNvCxnSpPr>
            <a:cxnSpLocks/>
            <a:stCxn id="2" idx="2"/>
            <a:endCxn id="9" idx="1"/>
          </p:cNvCxnSpPr>
          <p:nvPr/>
        </p:nvCxnSpPr>
        <p:spPr>
          <a:xfrm rot="16200000" flipH="1">
            <a:off x="7639588" y="4549385"/>
            <a:ext cx="372975" cy="123354"/>
          </a:xfrm>
          <a:prstGeom prst="bentConnector2">
            <a:avLst/>
          </a:prstGeom>
        </p:spPr>
        <p:style>
          <a:lnRef idx="2">
            <a:schemeClr val="dk1"/>
          </a:lnRef>
          <a:fillRef idx="0">
            <a:schemeClr val="dk1"/>
          </a:fillRef>
          <a:effectRef idx="1">
            <a:schemeClr val="dk1"/>
          </a:effectRef>
          <a:fontRef idx="minor">
            <a:schemeClr val="tx1"/>
          </a:fontRef>
        </p:style>
      </p:cxnSp>
      <p:cxnSp>
        <p:nvCxnSpPr>
          <p:cNvPr id="13" name="Elbow Connector 12">
            <a:extLst>
              <a:ext uri="{FF2B5EF4-FFF2-40B4-BE49-F238E27FC236}">
                <a16:creationId xmlns:a16="http://schemas.microsoft.com/office/drawing/2014/main" id="{F97BD508-2C9A-84E9-F5B1-1E56E09C8E33}"/>
              </a:ext>
            </a:extLst>
          </p:cNvPr>
          <p:cNvCxnSpPr>
            <a:cxnSpLocks/>
            <a:stCxn id="2" idx="2"/>
            <a:endCxn id="10" idx="1"/>
          </p:cNvCxnSpPr>
          <p:nvPr/>
        </p:nvCxnSpPr>
        <p:spPr>
          <a:xfrm rot="16200000" flipH="1">
            <a:off x="7453101" y="4735871"/>
            <a:ext cx="745949" cy="123355"/>
          </a:xfrm>
          <a:prstGeom prst="bentConnector2">
            <a:avLst/>
          </a:prstGeom>
        </p:spPr>
        <p:style>
          <a:lnRef idx="2">
            <a:schemeClr val="dk1"/>
          </a:lnRef>
          <a:fillRef idx="0">
            <a:schemeClr val="dk1"/>
          </a:fillRef>
          <a:effectRef idx="1">
            <a:schemeClr val="dk1"/>
          </a:effectRef>
          <a:fontRef idx="minor">
            <a:schemeClr val="tx1"/>
          </a:fontRef>
        </p:style>
      </p:cxnSp>
      <p:sp>
        <p:nvSpPr>
          <p:cNvPr id="19" name="Rectangle 18">
            <a:extLst>
              <a:ext uri="{FF2B5EF4-FFF2-40B4-BE49-F238E27FC236}">
                <a16:creationId xmlns:a16="http://schemas.microsoft.com/office/drawing/2014/main" id="{04092610-FA3C-7C71-B01B-89B492B22BB6}"/>
              </a:ext>
            </a:extLst>
          </p:cNvPr>
          <p:cNvSpPr/>
          <p:nvPr/>
        </p:nvSpPr>
        <p:spPr>
          <a:xfrm>
            <a:off x="7887753" y="5432398"/>
            <a:ext cx="1674437" cy="26187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solidFill>
                  <a:schemeClr val="tx1"/>
                </a:solidFill>
                <a:latin typeface="EB Garamond Medium" pitchFamily="2" charset="0"/>
                <a:ea typeface="EB Garamond Medium" pitchFamily="2" charset="0"/>
                <a:cs typeface="EB Garamond Medium" pitchFamily="2" charset="0"/>
              </a:rPr>
              <a:t>Innovation/research</a:t>
            </a:r>
          </a:p>
        </p:txBody>
      </p:sp>
      <p:cxnSp>
        <p:nvCxnSpPr>
          <p:cNvPr id="22" name="Elbow Connector 21">
            <a:extLst>
              <a:ext uri="{FF2B5EF4-FFF2-40B4-BE49-F238E27FC236}">
                <a16:creationId xmlns:a16="http://schemas.microsoft.com/office/drawing/2014/main" id="{182E3A82-455E-0AB6-96CF-A880AE3BB056}"/>
              </a:ext>
            </a:extLst>
          </p:cNvPr>
          <p:cNvCxnSpPr>
            <a:cxnSpLocks/>
            <a:stCxn id="2" idx="2"/>
            <a:endCxn id="19" idx="1"/>
          </p:cNvCxnSpPr>
          <p:nvPr/>
        </p:nvCxnSpPr>
        <p:spPr>
          <a:xfrm rot="16200000" flipH="1">
            <a:off x="7256694" y="4932278"/>
            <a:ext cx="1138762" cy="123355"/>
          </a:xfrm>
          <a:prstGeom prst="bentConnector2">
            <a:avLst/>
          </a:prstGeom>
        </p:spPr>
        <p:style>
          <a:lnRef idx="2">
            <a:schemeClr val="dk1"/>
          </a:lnRef>
          <a:fillRef idx="0">
            <a:schemeClr val="dk1"/>
          </a:fillRef>
          <a:effectRef idx="1">
            <a:schemeClr val="dk1"/>
          </a:effectRef>
          <a:fontRef idx="minor">
            <a:schemeClr val="tx1"/>
          </a:fontRef>
        </p:style>
      </p:cxnSp>
      <p:sp>
        <p:nvSpPr>
          <p:cNvPr id="25" name="Rectangle 24">
            <a:extLst>
              <a:ext uri="{FF2B5EF4-FFF2-40B4-BE49-F238E27FC236}">
                <a16:creationId xmlns:a16="http://schemas.microsoft.com/office/drawing/2014/main" id="{C891D23C-36E6-2148-3279-322B0FAD36CD}"/>
              </a:ext>
            </a:extLst>
          </p:cNvPr>
          <p:cNvSpPr/>
          <p:nvPr/>
        </p:nvSpPr>
        <p:spPr>
          <a:xfrm>
            <a:off x="192195" y="1884233"/>
            <a:ext cx="5825659" cy="4115123"/>
          </a:xfrm>
          <a:prstGeom prst="rect">
            <a:avLst/>
          </a:prstGeom>
          <a:solidFill>
            <a:srgbClr val="F6F6F6"/>
          </a:solidFill>
        </p:spPr>
        <p:txBody>
          <a:bodyPr vert="horz" lIns="91440" tIns="45720" rIns="91440" bIns="45720" rtlCol="0" anchor="t">
            <a:normAutofit/>
          </a:bodyPr>
          <a:lstStyle/>
          <a:p>
            <a:pPr marL="11113" algn="ctr">
              <a:lnSpc>
                <a:spcPct val="90000"/>
              </a:lnSpc>
              <a:spcBef>
                <a:spcPct val="0"/>
              </a:spcBef>
            </a:pPr>
            <a:r>
              <a:rPr lang="en-GB" sz="1200">
                <a:latin typeface="EB Garamond Medium" pitchFamily="2" charset="0"/>
                <a:ea typeface="EB Garamond Medium" pitchFamily="2" charset="0"/>
                <a:cs typeface="EB Garamond Medium" pitchFamily="2" charset="0"/>
              </a:rPr>
              <a:t>Business services</a:t>
            </a:r>
          </a:p>
        </p:txBody>
      </p:sp>
      <p:sp>
        <p:nvSpPr>
          <p:cNvPr id="26" name="Rectangle 25">
            <a:extLst>
              <a:ext uri="{FF2B5EF4-FFF2-40B4-BE49-F238E27FC236}">
                <a16:creationId xmlns:a16="http://schemas.microsoft.com/office/drawing/2014/main" id="{4ABCFD8A-F714-EF22-2634-E7D54E1E487F}"/>
              </a:ext>
            </a:extLst>
          </p:cNvPr>
          <p:cNvSpPr/>
          <p:nvPr/>
        </p:nvSpPr>
        <p:spPr>
          <a:xfrm>
            <a:off x="2563217" y="2261082"/>
            <a:ext cx="1440000" cy="523754"/>
          </a:xfrm>
          <a:prstGeom prst="rect">
            <a:avLst/>
          </a:prstGeom>
          <a:solidFill>
            <a:srgbClr val="58595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latin typeface="EB Garamond Medium" pitchFamily="2" charset="0"/>
                <a:ea typeface="EB Garamond Medium" pitchFamily="2" charset="0"/>
                <a:cs typeface="EB Garamond Medium" pitchFamily="2" charset="0"/>
              </a:rPr>
              <a:t>Director</a:t>
            </a:r>
          </a:p>
          <a:p>
            <a:pPr algn="ctr"/>
            <a:r>
              <a:rPr lang="en-GB" sz="1200">
                <a:latin typeface="EB Garamond Medium" pitchFamily="2" charset="0"/>
                <a:ea typeface="EB Garamond Medium" pitchFamily="2" charset="0"/>
                <a:cs typeface="EB Garamond Medium" pitchFamily="2" charset="0"/>
              </a:rPr>
              <a:t>(and senior mgmt.)</a:t>
            </a:r>
          </a:p>
        </p:txBody>
      </p:sp>
      <p:sp>
        <p:nvSpPr>
          <p:cNvPr id="27" name="Rectangle 26">
            <a:extLst>
              <a:ext uri="{FF2B5EF4-FFF2-40B4-BE49-F238E27FC236}">
                <a16:creationId xmlns:a16="http://schemas.microsoft.com/office/drawing/2014/main" id="{1A2C49C7-A6C6-0790-61F0-F3FFF0BA140D}"/>
              </a:ext>
            </a:extLst>
          </p:cNvPr>
          <p:cNvSpPr/>
          <p:nvPr/>
        </p:nvSpPr>
        <p:spPr>
          <a:xfrm>
            <a:off x="1276315" y="3284834"/>
            <a:ext cx="828000" cy="396000"/>
          </a:xfrm>
          <a:prstGeom prst="rect">
            <a:avLst/>
          </a:prstGeom>
          <a:solidFill>
            <a:srgbClr val="58595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a:latin typeface="EB Garamond Medium" pitchFamily="2" charset="0"/>
                <a:ea typeface="EB Garamond Medium" pitchFamily="2" charset="0"/>
                <a:cs typeface="EB Garamond Medium" pitchFamily="2" charset="0"/>
              </a:rPr>
              <a:t>Contact center</a:t>
            </a:r>
          </a:p>
        </p:txBody>
      </p:sp>
      <p:sp>
        <p:nvSpPr>
          <p:cNvPr id="30" name="Rectangle 29">
            <a:extLst>
              <a:ext uri="{FF2B5EF4-FFF2-40B4-BE49-F238E27FC236}">
                <a16:creationId xmlns:a16="http://schemas.microsoft.com/office/drawing/2014/main" id="{77423410-A9FF-6C39-89B5-4D2E1837DE07}"/>
              </a:ext>
            </a:extLst>
          </p:cNvPr>
          <p:cNvSpPr/>
          <p:nvPr/>
        </p:nvSpPr>
        <p:spPr>
          <a:xfrm>
            <a:off x="1276315" y="3772262"/>
            <a:ext cx="828000" cy="216000"/>
          </a:xfrm>
          <a:prstGeom prst="rect">
            <a:avLst/>
          </a:prstGeom>
          <a:solidFill>
            <a:srgbClr val="58595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a:latin typeface="EB Garamond Medium" pitchFamily="2" charset="0"/>
                <a:ea typeface="EB Garamond Medium" pitchFamily="2" charset="0"/>
                <a:cs typeface="EB Garamond Medium" pitchFamily="2" charset="0"/>
              </a:rPr>
              <a:t>Finance</a:t>
            </a:r>
          </a:p>
        </p:txBody>
      </p:sp>
      <p:sp>
        <p:nvSpPr>
          <p:cNvPr id="31" name="Rectangle 30">
            <a:extLst>
              <a:ext uri="{FF2B5EF4-FFF2-40B4-BE49-F238E27FC236}">
                <a16:creationId xmlns:a16="http://schemas.microsoft.com/office/drawing/2014/main" id="{6BD87186-1993-0FAE-AAC0-03BB9E41403C}"/>
              </a:ext>
            </a:extLst>
          </p:cNvPr>
          <p:cNvSpPr/>
          <p:nvPr/>
        </p:nvSpPr>
        <p:spPr>
          <a:xfrm>
            <a:off x="1276315" y="4079690"/>
            <a:ext cx="828000" cy="216000"/>
          </a:xfrm>
          <a:prstGeom prst="rect">
            <a:avLst/>
          </a:prstGeom>
          <a:solidFill>
            <a:srgbClr val="58595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a:latin typeface="EB Garamond Medium" pitchFamily="2" charset="0"/>
                <a:ea typeface="EB Garamond Medium" pitchFamily="2" charset="0"/>
                <a:cs typeface="EB Garamond Medium" pitchFamily="2" charset="0"/>
              </a:rPr>
              <a:t>IT</a:t>
            </a:r>
          </a:p>
        </p:txBody>
      </p:sp>
      <p:sp>
        <p:nvSpPr>
          <p:cNvPr id="32" name="Rectangle 31">
            <a:extLst>
              <a:ext uri="{FF2B5EF4-FFF2-40B4-BE49-F238E27FC236}">
                <a16:creationId xmlns:a16="http://schemas.microsoft.com/office/drawing/2014/main" id="{7122BDCF-F515-5026-E8C2-0AD771DE4C2E}"/>
              </a:ext>
            </a:extLst>
          </p:cNvPr>
          <p:cNvSpPr/>
          <p:nvPr/>
        </p:nvSpPr>
        <p:spPr>
          <a:xfrm>
            <a:off x="1276315" y="4387118"/>
            <a:ext cx="828000" cy="216000"/>
          </a:xfrm>
          <a:prstGeom prst="rect">
            <a:avLst/>
          </a:prstGeom>
          <a:solidFill>
            <a:srgbClr val="58595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a:latin typeface="EB Garamond Medium" pitchFamily="2" charset="0"/>
                <a:ea typeface="EB Garamond Medium" pitchFamily="2" charset="0"/>
                <a:cs typeface="EB Garamond Medium" pitchFamily="2" charset="0"/>
              </a:rPr>
              <a:t>HR</a:t>
            </a:r>
          </a:p>
        </p:txBody>
      </p:sp>
      <p:sp>
        <p:nvSpPr>
          <p:cNvPr id="33" name="Rectangle 32">
            <a:extLst>
              <a:ext uri="{FF2B5EF4-FFF2-40B4-BE49-F238E27FC236}">
                <a16:creationId xmlns:a16="http://schemas.microsoft.com/office/drawing/2014/main" id="{E10F5F8B-4C0D-045B-8319-EB4317449B11}"/>
              </a:ext>
            </a:extLst>
          </p:cNvPr>
          <p:cNvSpPr/>
          <p:nvPr/>
        </p:nvSpPr>
        <p:spPr>
          <a:xfrm>
            <a:off x="1276315" y="4694546"/>
            <a:ext cx="828000" cy="216000"/>
          </a:xfrm>
          <a:prstGeom prst="rect">
            <a:avLst/>
          </a:prstGeom>
          <a:solidFill>
            <a:srgbClr val="58595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a:latin typeface="EB Garamond Medium" pitchFamily="2" charset="0"/>
                <a:ea typeface="EB Garamond Medium" pitchFamily="2" charset="0"/>
                <a:cs typeface="EB Garamond Medium" pitchFamily="2" charset="0"/>
              </a:rPr>
              <a:t>Procuremnt</a:t>
            </a:r>
          </a:p>
        </p:txBody>
      </p:sp>
      <p:cxnSp>
        <p:nvCxnSpPr>
          <p:cNvPr id="49" name="Elbow Connector 48">
            <a:extLst>
              <a:ext uri="{FF2B5EF4-FFF2-40B4-BE49-F238E27FC236}">
                <a16:creationId xmlns:a16="http://schemas.microsoft.com/office/drawing/2014/main" id="{177EC8B0-AECF-87F9-C002-50AE9664838E}"/>
              </a:ext>
            </a:extLst>
          </p:cNvPr>
          <p:cNvCxnSpPr>
            <a:cxnSpLocks/>
            <a:stCxn id="26" idx="2"/>
            <a:endCxn id="68" idx="0"/>
          </p:cNvCxnSpPr>
          <p:nvPr/>
        </p:nvCxnSpPr>
        <p:spPr>
          <a:xfrm rot="5400000">
            <a:off x="2382122" y="2092065"/>
            <a:ext cx="208324" cy="1593867"/>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53" name="Elbow Connector 52">
            <a:extLst>
              <a:ext uri="{FF2B5EF4-FFF2-40B4-BE49-F238E27FC236}">
                <a16:creationId xmlns:a16="http://schemas.microsoft.com/office/drawing/2014/main" id="{9BBAB2DE-05F7-FA58-EE9A-7D661C3B55F8}"/>
              </a:ext>
            </a:extLst>
          </p:cNvPr>
          <p:cNvCxnSpPr>
            <a:stCxn id="6" idx="2"/>
            <a:endCxn id="2" idx="0"/>
          </p:cNvCxnSpPr>
          <p:nvPr/>
        </p:nvCxnSpPr>
        <p:spPr>
          <a:xfrm rot="5400000">
            <a:off x="8017218" y="2620747"/>
            <a:ext cx="1027254" cy="1532894"/>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54" name="Elbow Connector 53">
            <a:extLst>
              <a:ext uri="{FF2B5EF4-FFF2-40B4-BE49-F238E27FC236}">
                <a16:creationId xmlns:a16="http://schemas.microsoft.com/office/drawing/2014/main" id="{A0708049-C431-861E-998E-76E91E413B6F}"/>
              </a:ext>
            </a:extLst>
          </p:cNvPr>
          <p:cNvCxnSpPr>
            <a:cxnSpLocks/>
            <a:endCxn id="3" idx="0"/>
          </p:cNvCxnSpPr>
          <p:nvPr/>
        </p:nvCxnSpPr>
        <p:spPr>
          <a:xfrm rot="5400000">
            <a:off x="8404156" y="3007685"/>
            <a:ext cx="1027252" cy="759020"/>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57" name="Elbow Connector 56">
            <a:extLst>
              <a:ext uri="{FF2B5EF4-FFF2-40B4-BE49-F238E27FC236}">
                <a16:creationId xmlns:a16="http://schemas.microsoft.com/office/drawing/2014/main" id="{641CD188-3B30-CF25-B0A6-BF3B3DDF7D15}"/>
              </a:ext>
            </a:extLst>
          </p:cNvPr>
          <p:cNvCxnSpPr>
            <a:cxnSpLocks/>
            <a:stCxn id="6" idx="2"/>
            <a:endCxn id="7" idx="0"/>
          </p:cNvCxnSpPr>
          <p:nvPr/>
        </p:nvCxnSpPr>
        <p:spPr>
          <a:xfrm rot="16200000" flipH="1">
            <a:off x="8791092" y="3379767"/>
            <a:ext cx="1027254" cy="14854"/>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60" name="Elbow Connector 59">
            <a:extLst>
              <a:ext uri="{FF2B5EF4-FFF2-40B4-BE49-F238E27FC236}">
                <a16:creationId xmlns:a16="http://schemas.microsoft.com/office/drawing/2014/main" id="{69799035-1243-FA65-9CBF-ED26D4753692}"/>
              </a:ext>
            </a:extLst>
          </p:cNvPr>
          <p:cNvCxnSpPr>
            <a:cxnSpLocks/>
            <a:stCxn id="6" idx="2"/>
            <a:endCxn id="8" idx="0"/>
          </p:cNvCxnSpPr>
          <p:nvPr/>
        </p:nvCxnSpPr>
        <p:spPr>
          <a:xfrm rot="16200000" flipH="1">
            <a:off x="9178029" y="2992830"/>
            <a:ext cx="1027254" cy="788728"/>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sp>
        <p:nvSpPr>
          <p:cNvPr id="64" name="Up-down Arrow 63">
            <a:extLst>
              <a:ext uri="{FF2B5EF4-FFF2-40B4-BE49-F238E27FC236}">
                <a16:creationId xmlns:a16="http://schemas.microsoft.com/office/drawing/2014/main" id="{E1C4861A-8572-62DB-2157-4D7BDEC9DF22}"/>
              </a:ext>
            </a:extLst>
          </p:cNvPr>
          <p:cNvSpPr/>
          <p:nvPr/>
        </p:nvSpPr>
        <p:spPr>
          <a:xfrm rot="5400000">
            <a:off x="6438602" y="3589828"/>
            <a:ext cx="264752" cy="1042463"/>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TextBox 64">
            <a:extLst>
              <a:ext uri="{FF2B5EF4-FFF2-40B4-BE49-F238E27FC236}">
                <a16:creationId xmlns:a16="http://schemas.microsoft.com/office/drawing/2014/main" id="{26F6609B-7D29-BDE7-51C8-65496283F906}"/>
              </a:ext>
            </a:extLst>
          </p:cNvPr>
          <p:cNvSpPr txBox="1"/>
          <p:nvPr/>
        </p:nvSpPr>
        <p:spPr>
          <a:xfrm>
            <a:off x="5850493" y="4243436"/>
            <a:ext cx="1424393" cy="662978"/>
          </a:xfrm>
          <a:prstGeom prst="rect">
            <a:avLst/>
          </a:prstGeom>
          <a:noFill/>
        </p:spPr>
        <p:txBody>
          <a:bodyPr wrap="square" rtlCol="0">
            <a:spAutoFit/>
          </a:bodyPr>
          <a:lstStyle/>
          <a:p>
            <a:pPr algn="ctr"/>
            <a:r>
              <a:rPr lang="en-GB"/>
              <a:t>Service delivery</a:t>
            </a:r>
          </a:p>
        </p:txBody>
      </p:sp>
      <p:sp>
        <p:nvSpPr>
          <p:cNvPr id="66" name="Up-down Arrow 65">
            <a:extLst>
              <a:ext uri="{FF2B5EF4-FFF2-40B4-BE49-F238E27FC236}">
                <a16:creationId xmlns:a16="http://schemas.microsoft.com/office/drawing/2014/main" id="{960CD2C9-E85D-183F-A2F5-E0EEF272D9F4}"/>
              </a:ext>
            </a:extLst>
          </p:cNvPr>
          <p:cNvSpPr/>
          <p:nvPr/>
        </p:nvSpPr>
        <p:spPr>
          <a:xfrm rot="5400000">
            <a:off x="6453613" y="2134376"/>
            <a:ext cx="264752" cy="1042463"/>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TextBox 66">
            <a:extLst>
              <a:ext uri="{FF2B5EF4-FFF2-40B4-BE49-F238E27FC236}">
                <a16:creationId xmlns:a16="http://schemas.microsoft.com/office/drawing/2014/main" id="{BAC8EDF2-4C1C-7836-2A99-5143E87D63B0}"/>
              </a:ext>
            </a:extLst>
          </p:cNvPr>
          <p:cNvSpPr txBox="1"/>
          <p:nvPr/>
        </p:nvSpPr>
        <p:spPr>
          <a:xfrm>
            <a:off x="5890678" y="2788408"/>
            <a:ext cx="1354072" cy="646331"/>
          </a:xfrm>
          <a:prstGeom prst="rect">
            <a:avLst/>
          </a:prstGeom>
          <a:noFill/>
        </p:spPr>
        <p:txBody>
          <a:bodyPr wrap="square" rtlCol="0">
            <a:spAutoFit/>
          </a:bodyPr>
          <a:lstStyle/>
          <a:p>
            <a:pPr algn="ctr"/>
            <a:r>
              <a:rPr lang="en-GB"/>
              <a:t>Service governance</a:t>
            </a:r>
          </a:p>
        </p:txBody>
      </p:sp>
      <p:sp>
        <p:nvSpPr>
          <p:cNvPr id="4" name="Rectangle 3">
            <a:extLst>
              <a:ext uri="{FF2B5EF4-FFF2-40B4-BE49-F238E27FC236}">
                <a16:creationId xmlns:a16="http://schemas.microsoft.com/office/drawing/2014/main" id="{4F2F1E14-11E6-D091-C9B6-543FF65C3AC5}"/>
              </a:ext>
            </a:extLst>
          </p:cNvPr>
          <p:cNvSpPr/>
          <p:nvPr/>
        </p:nvSpPr>
        <p:spPr>
          <a:xfrm>
            <a:off x="1156782" y="5371269"/>
            <a:ext cx="4182178" cy="216000"/>
          </a:xfrm>
          <a:prstGeom prst="rect">
            <a:avLst/>
          </a:prstGeom>
          <a:solidFill>
            <a:srgbClr val="58595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latin typeface="EB Garamond Medium" pitchFamily="2" charset="0"/>
                <a:ea typeface="EB Garamond Medium" pitchFamily="2" charset="0"/>
                <a:cs typeface="EB Garamond Medium" pitchFamily="2" charset="0"/>
              </a:rPr>
              <a:t>Master data management</a:t>
            </a:r>
          </a:p>
        </p:txBody>
      </p:sp>
      <p:sp>
        <p:nvSpPr>
          <p:cNvPr id="11" name="Rectangle 10">
            <a:extLst>
              <a:ext uri="{FF2B5EF4-FFF2-40B4-BE49-F238E27FC236}">
                <a16:creationId xmlns:a16="http://schemas.microsoft.com/office/drawing/2014/main" id="{81F10462-620A-95DD-A87F-62B0EE5F664A}"/>
              </a:ext>
            </a:extLst>
          </p:cNvPr>
          <p:cNvSpPr/>
          <p:nvPr/>
        </p:nvSpPr>
        <p:spPr>
          <a:xfrm>
            <a:off x="1153068" y="5122224"/>
            <a:ext cx="4185646" cy="216000"/>
          </a:xfrm>
          <a:prstGeom prst="rect">
            <a:avLst/>
          </a:prstGeom>
          <a:solidFill>
            <a:srgbClr val="58595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latin typeface="EB Garamond Medium" pitchFamily="2" charset="0"/>
                <a:ea typeface="EB Garamond Medium" pitchFamily="2" charset="0"/>
                <a:cs typeface="EB Garamond Medium" pitchFamily="2" charset="0"/>
              </a:rPr>
              <a:t>Product management (process &amp; systems)</a:t>
            </a:r>
          </a:p>
        </p:txBody>
      </p:sp>
      <p:sp>
        <p:nvSpPr>
          <p:cNvPr id="18" name="Rectangle 17">
            <a:extLst>
              <a:ext uri="{FF2B5EF4-FFF2-40B4-BE49-F238E27FC236}">
                <a16:creationId xmlns:a16="http://schemas.microsoft.com/office/drawing/2014/main" id="{3D98933B-199E-CC02-8DFB-49D617DF0FD4}"/>
              </a:ext>
            </a:extLst>
          </p:cNvPr>
          <p:cNvSpPr/>
          <p:nvPr/>
        </p:nvSpPr>
        <p:spPr>
          <a:xfrm>
            <a:off x="4362574" y="3407140"/>
            <a:ext cx="906007" cy="396000"/>
          </a:xfrm>
          <a:prstGeom prst="rect">
            <a:avLst/>
          </a:prstGeom>
          <a:solidFill>
            <a:srgbClr val="58595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a:solidFill>
                  <a:schemeClr val="bg1"/>
                </a:solidFill>
                <a:latin typeface="EB Garamond Medium" pitchFamily="2" charset="0"/>
                <a:ea typeface="EB Garamond Medium" pitchFamily="2" charset="0"/>
                <a:cs typeface="EB Garamond Medium" pitchFamily="2" charset="0"/>
              </a:rPr>
              <a:t>Process reengineering</a:t>
            </a:r>
          </a:p>
        </p:txBody>
      </p:sp>
      <p:sp>
        <p:nvSpPr>
          <p:cNvPr id="20" name="Rectangle 19">
            <a:extLst>
              <a:ext uri="{FF2B5EF4-FFF2-40B4-BE49-F238E27FC236}">
                <a16:creationId xmlns:a16="http://schemas.microsoft.com/office/drawing/2014/main" id="{CBBD2AC9-6532-1FF4-B6C6-C69D61E1F56E}"/>
              </a:ext>
            </a:extLst>
          </p:cNvPr>
          <p:cNvSpPr/>
          <p:nvPr/>
        </p:nvSpPr>
        <p:spPr>
          <a:xfrm>
            <a:off x="4362573" y="3860894"/>
            <a:ext cx="906007" cy="216000"/>
          </a:xfrm>
          <a:prstGeom prst="rect">
            <a:avLst/>
          </a:prstGeom>
          <a:solidFill>
            <a:srgbClr val="58595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a:solidFill>
                  <a:schemeClr val="bg1"/>
                </a:solidFill>
                <a:latin typeface="EB Garamond Medium" pitchFamily="2" charset="0"/>
                <a:ea typeface="EB Garamond Medium" pitchFamily="2" charset="0"/>
                <a:cs typeface="EB Garamond Medium" pitchFamily="2" charset="0"/>
              </a:rPr>
              <a:t>Analytics</a:t>
            </a:r>
          </a:p>
        </p:txBody>
      </p:sp>
      <p:sp>
        <p:nvSpPr>
          <p:cNvPr id="21" name="Rectangle 20">
            <a:extLst>
              <a:ext uri="{FF2B5EF4-FFF2-40B4-BE49-F238E27FC236}">
                <a16:creationId xmlns:a16="http://schemas.microsoft.com/office/drawing/2014/main" id="{8A7AB0E8-E17B-1E67-7A1C-15A0E8254647}"/>
              </a:ext>
            </a:extLst>
          </p:cNvPr>
          <p:cNvSpPr/>
          <p:nvPr/>
        </p:nvSpPr>
        <p:spPr>
          <a:xfrm>
            <a:off x="4362572" y="4129451"/>
            <a:ext cx="906007" cy="396000"/>
          </a:xfrm>
          <a:prstGeom prst="rect">
            <a:avLst/>
          </a:prstGeom>
          <a:solidFill>
            <a:srgbClr val="58595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a:solidFill>
                  <a:schemeClr val="bg1"/>
                </a:solidFill>
                <a:latin typeface="EB Garamond Medium" pitchFamily="2" charset="0"/>
                <a:ea typeface="EB Garamond Medium" pitchFamily="2" charset="0"/>
                <a:cs typeface="EB Garamond Medium" pitchFamily="2" charset="0"/>
              </a:rPr>
              <a:t>Project management</a:t>
            </a:r>
          </a:p>
        </p:txBody>
      </p:sp>
      <p:sp>
        <p:nvSpPr>
          <p:cNvPr id="23" name="Rectangle 22">
            <a:extLst>
              <a:ext uri="{FF2B5EF4-FFF2-40B4-BE49-F238E27FC236}">
                <a16:creationId xmlns:a16="http://schemas.microsoft.com/office/drawing/2014/main" id="{CDA2DE26-92E0-A9AB-7905-183A97CB53E3}"/>
              </a:ext>
            </a:extLst>
          </p:cNvPr>
          <p:cNvSpPr/>
          <p:nvPr/>
        </p:nvSpPr>
        <p:spPr>
          <a:xfrm>
            <a:off x="4360825" y="4574817"/>
            <a:ext cx="906007" cy="396000"/>
          </a:xfrm>
          <a:prstGeom prst="rect">
            <a:avLst/>
          </a:prstGeom>
          <a:solidFill>
            <a:srgbClr val="58595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a:solidFill>
                  <a:schemeClr val="bg1"/>
                </a:solidFill>
                <a:latin typeface="EB Garamond Medium" pitchFamily="2" charset="0"/>
                <a:ea typeface="EB Garamond Medium" pitchFamily="2" charset="0"/>
                <a:cs typeface="EB Garamond Medium" pitchFamily="2" charset="0"/>
              </a:rPr>
              <a:t>Change management</a:t>
            </a:r>
          </a:p>
        </p:txBody>
      </p:sp>
      <p:sp>
        <p:nvSpPr>
          <p:cNvPr id="24" name="Rectangle 23">
            <a:extLst>
              <a:ext uri="{FF2B5EF4-FFF2-40B4-BE49-F238E27FC236}">
                <a16:creationId xmlns:a16="http://schemas.microsoft.com/office/drawing/2014/main" id="{3606DE74-CA51-4E31-9E66-18B73958BC78}"/>
              </a:ext>
            </a:extLst>
          </p:cNvPr>
          <p:cNvSpPr/>
          <p:nvPr/>
        </p:nvSpPr>
        <p:spPr>
          <a:xfrm>
            <a:off x="10710620" y="3387193"/>
            <a:ext cx="985473" cy="231634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GB" sz="1000">
                <a:solidFill>
                  <a:schemeClr val="tx1"/>
                </a:solidFill>
                <a:latin typeface="EB Garamond Medium" pitchFamily="2" charset="0"/>
                <a:ea typeface="EB Garamond Medium" pitchFamily="2" charset="0"/>
                <a:cs typeface="EB Garamond Medium" pitchFamily="2" charset="0"/>
              </a:rPr>
              <a:t>Specialist / centre of excellence</a:t>
            </a:r>
          </a:p>
        </p:txBody>
      </p:sp>
      <p:sp>
        <p:nvSpPr>
          <p:cNvPr id="35" name="Rectangle 34">
            <a:extLst>
              <a:ext uri="{FF2B5EF4-FFF2-40B4-BE49-F238E27FC236}">
                <a16:creationId xmlns:a16="http://schemas.microsoft.com/office/drawing/2014/main" id="{0CF40CA5-8798-EAED-8FF9-D8028CC260B4}"/>
              </a:ext>
            </a:extLst>
          </p:cNvPr>
          <p:cNvSpPr/>
          <p:nvPr/>
        </p:nvSpPr>
        <p:spPr>
          <a:xfrm>
            <a:off x="10750352" y="4018953"/>
            <a:ext cx="906007" cy="216000"/>
          </a:xfrm>
          <a:prstGeom prst="rect">
            <a:avLst/>
          </a:prstGeom>
          <a:solidFill>
            <a:srgbClr val="58595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a:solidFill>
                  <a:schemeClr val="bg1"/>
                </a:solidFill>
                <a:latin typeface="EB Garamond Medium" pitchFamily="2" charset="0"/>
                <a:ea typeface="EB Garamond Medium" pitchFamily="2" charset="0"/>
                <a:cs typeface="EB Garamond Medium" pitchFamily="2" charset="0"/>
              </a:rPr>
              <a:t>Strategy</a:t>
            </a:r>
          </a:p>
        </p:txBody>
      </p:sp>
      <p:sp>
        <p:nvSpPr>
          <p:cNvPr id="38" name="Rectangle 37">
            <a:extLst>
              <a:ext uri="{FF2B5EF4-FFF2-40B4-BE49-F238E27FC236}">
                <a16:creationId xmlns:a16="http://schemas.microsoft.com/office/drawing/2014/main" id="{5DD2430D-09F0-DA18-46A7-F0DC31D45D40}"/>
              </a:ext>
            </a:extLst>
          </p:cNvPr>
          <p:cNvSpPr/>
          <p:nvPr/>
        </p:nvSpPr>
        <p:spPr>
          <a:xfrm>
            <a:off x="10749159" y="4292146"/>
            <a:ext cx="907200" cy="396000"/>
          </a:xfrm>
          <a:prstGeom prst="rect">
            <a:avLst/>
          </a:prstGeom>
          <a:solidFill>
            <a:srgbClr val="58595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a:solidFill>
                  <a:schemeClr val="bg1"/>
                </a:solidFill>
                <a:latin typeface="EB Garamond Medium" pitchFamily="2" charset="0"/>
                <a:ea typeface="EB Garamond Medium" pitchFamily="2" charset="0"/>
                <a:cs typeface="EB Garamond Medium" pitchFamily="2" charset="0"/>
              </a:rPr>
              <a:t>External relations</a:t>
            </a:r>
          </a:p>
        </p:txBody>
      </p:sp>
      <p:sp>
        <p:nvSpPr>
          <p:cNvPr id="68" name="Rectangle 67">
            <a:extLst>
              <a:ext uri="{FF2B5EF4-FFF2-40B4-BE49-F238E27FC236}">
                <a16:creationId xmlns:a16="http://schemas.microsoft.com/office/drawing/2014/main" id="{98834658-F8A8-91AF-8CD8-DA742D3EE734}"/>
              </a:ext>
            </a:extLst>
          </p:cNvPr>
          <p:cNvSpPr/>
          <p:nvPr/>
        </p:nvSpPr>
        <p:spPr>
          <a:xfrm>
            <a:off x="1153068" y="2993160"/>
            <a:ext cx="1072564" cy="203885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GB" sz="1000">
                <a:solidFill>
                  <a:schemeClr val="tx1"/>
                </a:solidFill>
                <a:latin typeface="EB Garamond Medium" pitchFamily="2" charset="0"/>
                <a:ea typeface="EB Garamond Medium" pitchFamily="2" charset="0"/>
                <a:cs typeface="EB Garamond Medium" pitchFamily="2" charset="0"/>
              </a:rPr>
              <a:t>Operations</a:t>
            </a:r>
          </a:p>
        </p:txBody>
      </p:sp>
      <p:grpSp>
        <p:nvGrpSpPr>
          <p:cNvPr id="78" name="Group 77">
            <a:extLst>
              <a:ext uri="{FF2B5EF4-FFF2-40B4-BE49-F238E27FC236}">
                <a16:creationId xmlns:a16="http://schemas.microsoft.com/office/drawing/2014/main" id="{658824F7-0CD8-69FA-003F-34A931916DA3}"/>
              </a:ext>
            </a:extLst>
          </p:cNvPr>
          <p:cNvGrpSpPr/>
          <p:nvPr/>
        </p:nvGrpSpPr>
        <p:grpSpPr>
          <a:xfrm>
            <a:off x="2746935" y="2991942"/>
            <a:ext cx="1072564" cy="2038854"/>
            <a:chOff x="2378067" y="3371082"/>
            <a:chExt cx="1072564" cy="2038854"/>
          </a:xfrm>
        </p:grpSpPr>
        <p:sp>
          <p:nvSpPr>
            <p:cNvPr id="39" name="Rectangle 38">
              <a:extLst>
                <a:ext uri="{FF2B5EF4-FFF2-40B4-BE49-F238E27FC236}">
                  <a16:creationId xmlns:a16="http://schemas.microsoft.com/office/drawing/2014/main" id="{945313D7-16D5-95DE-B5F6-59FBB14FC3A5}"/>
                </a:ext>
              </a:extLst>
            </p:cNvPr>
            <p:cNvSpPr/>
            <p:nvPr/>
          </p:nvSpPr>
          <p:spPr>
            <a:xfrm>
              <a:off x="2500349" y="4638964"/>
              <a:ext cx="828000" cy="216000"/>
            </a:xfrm>
            <a:prstGeom prst="rect">
              <a:avLst/>
            </a:prstGeom>
            <a:solidFill>
              <a:srgbClr val="58595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a:latin typeface="EB Garamond Medium" pitchFamily="2" charset="0"/>
                  <a:ea typeface="EB Garamond Medium" pitchFamily="2" charset="0"/>
                  <a:cs typeface="EB Garamond Medium" pitchFamily="2" charset="0"/>
                </a:rPr>
                <a:t>Legal</a:t>
              </a:r>
            </a:p>
          </p:txBody>
        </p:sp>
        <p:sp>
          <p:nvSpPr>
            <p:cNvPr id="40" name="Rectangle 39">
              <a:extLst>
                <a:ext uri="{FF2B5EF4-FFF2-40B4-BE49-F238E27FC236}">
                  <a16:creationId xmlns:a16="http://schemas.microsoft.com/office/drawing/2014/main" id="{91A27B94-9711-B2B4-9B4C-D5C63B5C1F24}"/>
                </a:ext>
              </a:extLst>
            </p:cNvPr>
            <p:cNvSpPr/>
            <p:nvPr/>
          </p:nvSpPr>
          <p:spPr>
            <a:xfrm>
              <a:off x="2500349" y="4959188"/>
              <a:ext cx="828000" cy="216000"/>
            </a:xfrm>
            <a:prstGeom prst="rect">
              <a:avLst/>
            </a:prstGeom>
            <a:solidFill>
              <a:srgbClr val="58595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a:latin typeface="EB Garamond Medium" pitchFamily="2" charset="0"/>
                  <a:ea typeface="EB Garamond Medium" pitchFamily="2" charset="0"/>
                  <a:cs typeface="EB Garamond Medium" pitchFamily="2" charset="0"/>
                </a:rPr>
                <a:t>Facilities</a:t>
              </a:r>
            </a:p>
          </p:txBody>
        </p:sp>
        <p:sp>
          <p:nvSpPr>
            <p:cNvPr id="42" name="Rectangle 41">
              <a:extLst>
                <a:ext uri="{FF2B5EF4-FFF2-40B4-BE49-F238E27FC236}">
                  <a16:creationId xmlns:a16="http://schemas.microsoft.com/office/drawing/2014/main" id="{8588A5AC-C5F7-6557-1E6E-4D570D18BC34}"/>
                </a:ext>
              </a:extLst>
            </p:cNvPr>
            <p:cNvSpPr/>
            <p:nvPr/>
          </p:nvSpPr>
          <p:spPr>
            <a:xfrm>
              <a:off x="2500349" y="4161504"/>
              <a:ext cx="828000" cy="396000"/>
            </a:xfrm>
            <a:prstGeom prst="rect">
              <a:avLst/>
            </a:prstGeom>
            <a:solidFill>
              <a:srgbClr val="58595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a:latin typeface="EB Garamond Medium" pitchFamily="2" charset="0"/>
                  <a:ea typeface="EB Garamond Medium" pitchFamily="2" charset="0"/>
                  <a:cs typeface="EB Garamond Medium" pitchFamily="2" charset="0"/>
                </a:rPr>
                <a:t>Supply chain</a:t>
              </a:r>
            </a:p>
          </p:txBody>
        </p:sp>
        <p:sp>
          <p:nvSpPr>
            <p:cNvPr id="43" name="Rectangle 42">
              <a:extLst>
                <a:ext uri="{FF2B5EF4-FFF2-40B4-BE49-F238E27FC236}">
                  <a16:creationId xmlns:a16="http://schemas.microsoft.com/office/drawing/2014/main" id="{1DEF956E-87F9-EC39-D194-DBC9ACFCAA67}"/>
                </a:ext>
              </a:extLst>
            </p:cNvPr>
            <p:cNvSpPr/>
            <p:nvPr/>
          </p:nvSpPr>
          <p:spPr>
            <a:xfrm>
              <a:off x="2500349" y="3853759"/>
              <a:ext cx="828000" cy="216000"/>
            </a:xfrm>
            <a:prstGeom prst="rect">
              <a:avLst/>
            </a:prstGeom>
            <a:solidFill>
              <a:srgbClr val="58595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a:latin typeface="EB Garamond Medium" pitchFamily="2" charset="0"/>
                  <a:ea typeface="EB Garamond Medium" pitchFamily="2" charset="0"/>
                  <a:cs typeface="EB Garamond Medium" pitchFamily="2" charset="0"/>
                </a:rPr>
                <a:t>Marketing</a:t>
              </a:r>
            </a:p>
          </p:txBody>
        </p:sp>
        <p:sp>
          <p:nvSpPr>
            <p:cNvPr id="70" name="Rectangle 69">
              <a:extLst>
                <a:ext uri="{FF2B5EF4-FFF2-40B4-BE49-F238E27FC236}">
                  <a16:creationId xmlns:a16="http://schemas.microsoft.com/office/drawing/2014/main" id="{7FB1AF41-C6FA-42E1-2632-6B35E74CC8DC}"/>
                </a:ext>
              </a:extLst>
            </p:cNvPr>
            <p:cNvSpPr/>
            <p:nvPr/>
          </p:nvSpPr>
          <p:spPr>
            <a:xfrm>
              <a:off x="2378067" y="3371082"/>
              <a:ext cx="1072564" cy="203885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GB" sz="1000">
                  <a:solidFill>
                    <a:schemeClr val="tx1"/>
                  </a:solidFill>
                  <a:latin typeface="EB Garamond Medium" pitchFamily="2" charset="0"/>
                  <a:ea typeface="EB Garamond Medium" pitchFamily="2" charset="0"/>
                  <a:cs typeface="EB Garamond Medium" pitchFamily="2" charset="0"/>
                </a:rPr>
                <a:t>External services management</a:t>
              </a:r>
            </a:p>
          </p:txBody>
        </p:sp>
      </p:grpSp>
      <p:cxnSp>
        <p:nvCxnSpPr>
          <p:cNvPr id="72" name="Elbow Connector 71">
            <a:extLst>
              <a:ext uri="{FF2B5EF4-FFF2-40B4-BE49-F238E27FC236}">
                <a16:creationId xmlns:a16="http://schemas.microsoft.com/office/drawing/2014/main" id="{83016840-2ACE-CFA6-034B-2D62666F4ED7}"/>
              </a:ext>
            </a:extLst>
          </p:cNvPr>
          <p:cNvCxnSpPr>
            <a:cxnSpLocks/>
            <a:stCxn id="26" idx="2"/>
            <a:endCxn id="70" idx="0"/>
          </p:cNvCxnSpPr>
          <p:nvPr/>
        </p:nvCxnSpPr>
        <p:spPr>
          <a:xfrm rot="5400000">
            <a:off x="3179664" y="2888389"/>
            <a:ext cx="207106" cy="12700"/>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sp>
        <p:nvSpPr>
          <p:cNvPr id="75" name="Rectangle 74">
            <a:extLst>
              <a:ext uri="{FF2B5EF4-FFF2-40B4-BE49-F238E27FC236}">
                <a16:creationId xmlns:a16="http://schemas.microsoft.com/office/drawing/2014/main" id="{C42A8803-DEEF-090D-4832-4688EDB1E64B}"/>
              </a:ext>
            </a:extLst>
          </p:cNvPr>
          <p:cNvSpPr/>
          <p:nvPr/>
        </p:nvSpPr>
        <p:spPr>
          <a:xfrm>
            <a:off x="4266150" y="2991942"/>
            <a:ext cx="1072564" cy="203885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GB" sz="1000">
                <a:solidFill>
                  <a:schemeClr val="tx1"/>
                </a:solidFill>
                <a:latin typeface="EB Garamond Medium" pitchFamily="2" charset="0"/>
                <a:ea typeface="EB Garamond Medium" pitchFamily="2" charset="0"/>
                <a:cs typeface="EB Garamond Medium" pitchFamily="2" charset="0"/>
              </a:rPr>
              <a:t>Specialist functions / CoE</a:t>
            </a:r>
          </a:p>
        </p:txBody>
      </p:sp>
      <p:cxnSp>
        <p:nvCxnSpPr>
          <p:cNvPr id="80" name="Elbow Connector 79">
            <a:extLst>
              <a:ext uri="{FF2B5EF4-FFF2-40B4-BE49-F238E27FC236}">
                <a16:creationId xmlns:a16="http://schemas.microsoft.com/office/drawing/2014/main" id="{27DDA4E6-685B-9D5B-3783-4495973CB653}"/>
              </a:ext>
            </a:extLst>
          </p:cNvPr>
          <p:cNvCxnSpPr>
            <a:cxnSpLocks/>
            <a:stCxn id="26" idx="2"/>
            <a:endCxn id="75" idx="0"/>
          </p:cNvCxnSpPr>
          <p:nvPr/>
        </p:nvCxnSpPr>
        <p:spPr>
          <a:xfrm rot="16200000" flipH="1">
            <a:off x="3939271" y="2128781"/>
            <a:ext cx="207106" cy="1519215"/>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sp>
        <p:nvSpPr>
          <p:cNvPr id="84" name="Rectangle 83">
            <a:extLst>
              <a:ext uri="{FF2B5EF4-FFF2-40B4-BE49-F238E27FC236}">
                <a16:creationId xmlns:a16="http://schemas.microsoft.com/office/drawing/2014/main" id="{4B203888-9FC0-D78A-018A-6AD56A605C50}"/>
              </a:ext>
            </a:extLst>
          </p:cNvPr>
          <p:cNvSpPr/>
          <p:nvPr/>
        </p:nvSpPr>
        <p:spPr>
          <a:xfrm>
            <a:off x="10749159" y="4745339"/>
            <a:ext cx="907200" cy="396000"/>
          </a:xfrm>
          <a:prstGeom prst="rect">
            <a:avLst/>
          </a:prstGeom>
          <a:solidFill>
            <a:srgbClr val="58595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a:solidFill>
                  <a:schemeClr val="bg1"/>
                </a:solidFill>
                <a:latin typeface="EB Garamond Medium" pitchFamily="2" charset="0"/>
                <a:ea typeface="EB Garamond Medium" pitchFamily="2" charset="0"/>
                <a:cs typeface="EB Garamond Medium" pitchFamily="2" charset="0"/>
              </a:rPr>
              <a:t>Internal controls</a:t>
            </a:r>
          </a:p>
        </p:txBody>
      </p:sp>
      <p:sp>
        <p:nvSpPr>
          <p:cNvPr id="85" name="Rectangle 84">
            <a:extLst>
              <a:ext uri="{FF2B5EF4-FFF2-40B4-BE49-F238E27FC236}">
                <a16:creationId xmlns:a16="http://schemas.microsoft.com/office/drawing/2014/main" id="{8193CDF7-B7BC-0ED1-CF0C-B6E4416055FF}"/>
              </a:ext>
            </a:extLst>
          </p:cNvPr>
          <p:cNvSpPr/>
          <p:nvPr/>
        </p:nvSpPr>
        <p:spPr>
          <a:xfrm>
            <a:off x="1164219" y="5612877"/>
            <a:ext cx="4182178" cy="216000"/>
          </a:xfrm>
          <a:prstGeom prst="rect">
            <a:avLst/>
          </a:prstGeom>
          <a:solidFill>
            <a:srgbClr val="58595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latin typeface="EB Garamond Medium" pitchFamily="2" charset="0"/>
                <a:ea typeface="EB Garamond Medium" pitchFamily="2" charset="0"/>
                <a:cs typeface="EB Garamond Medium" pitchFamily="2" charset="0"/>
              </a:rPr>
              <a:t>Resource pool</a:t>
            </a:r>
          </a:p>
        </p:txBody>
      </p:sp>
      <p:sp>
        <p:nvSpPr>
          <p:cNvPr id="15" name="TextBox 14">
            <a:extLst>
              <a:ext uri="{FF2B5EF4-FFF2-40B4-BE49-F238E27FC236}">
                <a16:creationId xmlns:a16="http://schemas.microsoft.com/office/drawing/2014/main" id="{AA674E7D-C2F9-593C-64F3-0EC21A52D81B}"/>
              </a:ext>
            </a:extLst>
          </p:cNvPr>
          <p:cNvSpPr txBox="1"/>
          <p:nvPr/>
        </p:nvSpPr>
        <p:spPr>
          <a:xfrm>
            <a:off x="9912170" y="121198"/>
            <a:ext cx="1338059" cy="860748"/>
          </a:xfrm>
          <a:prstGeom prst="rect">
            <a:avLst/>
          </a:prstGeom>
          <a:noFill/>
        </p:spPr>
        <p:txBody>
          <a:bodyPr wrap="none" rtlCol="0">
            <a:spAutoFit/>
          </a:bodyPr>
          <a:lstStyle/>
          <a:p>
            <a:pPr>
              <a:lnSpc>
                <a:spcPts val="1800"/>
              </a:lnSpc>
              <a:spcAft>
                <a:spcPts val="600"/>
              </a:spcAft>
            </a:pPr>
            <a:r>
              <a:rPr lang="en-GB" sz="1400">
                <a:latin typeface="Segoe UI" panose="020B0502040204020203" pitchFamily="34" charset="0"/>
                <a:cs typeface="Segoe UI" panose="020B0502040204020203" pitchFamily="34" charset="0"/>
              </a:rPr>
              <a:t>Paragraph text</a:t>
            </a:r>
          </a:p>
          <a:p>
            <a:pPr marL="228600" indent="-228600">
              <a:lnSpc>
                <a:spcPts val="1700"/>
              </a:lnSpc>
              <a:spcAft>
                <a:spcPts val="300"/>
              </a:spcAft>
              <a:buFont typeface="Arial" panose="020B0604020202020204" pitchFamily="34" charset="0"/>
              <a:buChar char="•"/>
            </a:pPr>
            <a:r>
              <a:rPr lang="en-GB" sz="1400">
                <a:latin typeface="Segoe UI" panose="020B0502040204020203" pitchFamily="34" charset="0"/>
                <a:cs typeface="Segoe UI" panose="020B0502040204020203" pitchFamily="34" charset="0"/>
              </a:rPr>
              <a:t>Bullet text</a:t>
            </a:r>
          </a:p>
          <a:p>
            <a:pPr marL="228600" indent="-228600">
              <a:lnSpc>
                <a:spcPts val="1700"/>
              </a:lnSpc>
              <a:spcAft>
                <a:spcPts val="300"/>
              </a:spcAft>
              <a:buFont typeface="Arial" panose="020B0604020202020204" pitchFamily="34" charset="0"/>
              <a:buChar char="•"/>
            </a:pPr>
            <a:r>
              <a:rPr lang="en-GB" sz="1400">
                <a:latin typeface="Segoe UI" panose="020B0502040204020203" pitchFamily="34" charset="0"/>
                <a:cs typeface="Segoe UI" panose="020B0502040204020203" pitchFamily="34" charset="0"/>
              </a:rPr>
              <a:t>Bullet 2</a:t>
            </a:r>
          </a:p>
        </p:txBody>
      </p:sp>
      <p:sp>
        <p:nvSpPr>
          <p:cNvPr id="17" name="TextBox 16">
            <a:extLst>
              <a:ext uri="{FF2B5EF4-FFF2-40B4-BE49-F238E27FC236}">
                <a16:creationId xmlns:a16="http://schemas.microsoft.com/office/drawing/2014/main" id="{FEA74A32-45D5-AF67-2430-E74B12F115B8}"/>
              </a:ext>
            </a:extLst>
          </p:cNvPr>
          <p:cNvSpPr txBox="1"/>
          <p:nvPr/>
        </p:nvSpPr>
        <p:spPr>
          <a:xfrm>
            <a:off x="8476868" y="121198"/>
            <a:ext cx="1500539" cy="874598"/>
          </a:xfrm>
          <a:prstGeom prst="rect">
            <a:avLst/>
          </a:prstGeom>
          <a:noFill/>
        </p:spPr>
        <p:txBody>
          <a:bodyPr wrap="none" rtlCol="0">
            <a:spAutoFit/>
          </a:bodyPr>
          <a:lstStyle/>
          <a:p>
            <a:pPr>
              <a:lnSpc>
                <a:spcPts val="1800"/>
              </a:lnSpc>
              <a:spcAft>
                <a:spcPts val="600"/>
              </a:spcAft>
            </a:pPr>
            <a:r>
              <a:rPr lang="en-GB" sz="1600">
                <a:latin typeface="Segoe UI" panose="020B0502040204020203" pitchFamily="34" charset="0"/>
                <a:cs typeface="Segoe UI" panose="020B0502040204020203" pitchFamily="34" charset="0"/>
              </a:rPr>
              <a:t>Paragraph text</a:t>
            </a:r>
          </a:p>
          <a:p>
            <a:pPr marL="228600" indent="-228600">
              <a:lnSpc>
                <a:spcPts val="1700"/>
              </a:lnSpc>
              <a:spcAft>
                <a:spcPts val="300"/>
              </a:spcAft>
              <a:buFont typeface="Arial" panose="020B0604020202020204" pitchFamily="34" charset="0"/>
              <a:buChar char="•"/>
            </a:pPr>
            <a:r>
              <a:rPr lang="en-GB" sz="1600">
                <a:latin typeface="Segoe UI" panose="020B0502040204020203" pitchFamily="34" charset="0"/>
                <a:cs typeface="Segoe UI" panose="020B0502040204020203" pitchFamily="34" charset="0"/>
              </a:rPr>
              <a:t>Bullet text</a:t>
            </a:r>
          </a:p>
          <a:p>
            <a:pPr marL="228600" indent="-228600">
              <a:lnSpc>
                <a:spcPts val="1700"/>
              </a:lnSpc>
              <a:spcAft>
                <a:spcPts val="300"/>
              </a:spcAft>
              <a:buFont typeface="Arial" panose="020B0604020202020204" pitchFamily="34" charset="0"/>
              <a:buChar char="•"/>
            </a:pPr>
            <a:r>
              <a:rPr lang="en-GB" sz="1600">
                <a:latin typeface="Segoe UI" panose="020B0502040204020203" pitchFamily="34" charset="0"/>
                <a:cs typeface="Segoe UI" panose="020B0502040204020203" pitchFamily="34" charset="0"/>
              </a:rPr>
              <a:t>Bullet 2</a:t>
            </a:r>
          </a:p>
        </p:txBody>
      </p:sp>
      <p:sp>
        <p:nvSpPr>
          <p:cNvPr id="28" name="Rounded Rectangle 27">
            <a:extLst>
              <a:ext uri="{FF2B5EF4-FFF2-40B4-BE49-F238E27FC236}">
                <a16:creationId xmlns:a16="http://schemas.microsoft.com/office/drawing/2014/main" id="{BE71CCBB-0D10-A2CC-4342-0AED9C841B64}"/>
              </a:ext>
            </a:extLst>
          </p:cNvPr>
          <p:cNvSpPr/>
          <p:nvPr/>
        </p:nvSpPr>
        <p:spPr>
          <a:xfrm>
            <a:off x="11302698" y="290363"/>
            <a:ext cx="773874" cy="520861"/>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t>Aligned</a:t>
            </a:r>
          </a:p>
        </p:txBody>
      </p:sp>
    </p:spTree>
    <p:extLst>
      <p:ext uri="{BB962C8B-B14F-4D97-AF65-F5344CB8AC3E}">
        <p14:creationId xmlns:p14="http://schemas.microsoft.com/office/powerpoint/2010/main" val="13083374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9218D52-E164-38D9-86C8-14CE68964B90}"/>
              </a:ext>
            </a:extLst>
          </p:cNvPr>
          <p:cNvSpPr>
            <a:spLocks noGrp="1"/>
          </p:cNvSpPr>
          <p:nvPr>
            <p:ph sz="half" idx="1"/>
          </p:nvPr>
        </p:nvSpPr>
        <p:spPr/>
        <p:txBody>
          <a:bodyPr/>
          <a:lstStyle/>
          <a:p>
            <a:pPr marL="0" indent="0">
              <a:buNone/>
            </a:pPr>
            <a:r>
              <a:rPr lang="en-GB" sz="1400"/>
              <a:t>Business services can deliver many benefits. The magnitude of each will depend on the organisation’s specific situation. Expected benefits should be quantified in as detailed a way as possible as part of the business case and validated with transitions.</a:t>
            </a:r>
          </a:p>
          <a:p>
            <a:pPr marL="0" indent="0">
              <a:buNone/>
            </a:pPr>
            <a:r>
              <a:rPr lang="en-GB" sz="1400" b="1"/>
              <a:t>Cost savings</a:t>
            </a:r>
          </a:p>
          <a:p>
            <a:pPr>
              <a:lnSpc>
                <a:spcPts val="1700"/>
              </a:lnSpc>
              <a:spcAft>
                <a:spcPts val="300"/>
              </a:spcAft>
            </a:pPr>
            <a:r>
              <a:rPr lang="en-GB" sz="1400"/>
              <a:t>Labour arbitrage: varying geographic salary rates can be exploited. The same or better skills are available in locations at a lower cost</a:t>
            </a:r>
          </a:p>
          <a:p>
            <a:pPr>
              <a:lnSpc>
                <a:spcPts val="1700"/>
              </a:lnSpc>
              <a:spcAft>
                <a:spcPts val="300"/>
              </a:spcAft>
            </a:pPr>
            <a:r>
              <a:rPr lang="en-GB" sz="1400"/>
              <a:t>Co-location leads to a reduction in total management</a:t>
            </a:r>
          </a:p>
          <a:p>
            <a:pPr>
              <a:lnSpc>
                <a:spcPts val="1700"/>
              </a:lnSpc>
              <a:spcAft>
                <a:spcPts val="300"/>
              </a:spcAft>
            </a:pPr>
            <a:r>
              <a:rPr lang="en-GB" sz="1400"/>
              <a:t>Centralisation of people has an effect of organically increasing knowledge and skills, which improves the speed of service delivery</a:t>
            </a:r>
          </a:p>
          <a:p>
            <a:pPr>
              <a:lnSpc>
                <a:spcPts val="1700"/>
              </a:lnSpc>
              <a:spcAft>
                <a:spcPts val="300"/>
              </a:spcAft>
            </a:pPr>
            <a:r>
              <a:rPr lang="en-GB" sz="1400"/>
              <a:t>Centralisation reduces ‘waiting’ time related to communication and information transportation, which lowers overall process effort</a:t>
            </a:r>
          </a:p>
          <a:p>
            <a:pPr>
              <a:lnSpc>
                <a:spcPts val="1700"/>
              </a:lnSpc>
              <a:spcAft>
                <a:spcPts val="300"/>
              </a:spcAft>
            </a:pPr>
            <a:r>
              <a:rPr lang="en-GB" sz="1400"/>
              <a:t>It’s easier to deploy improvements across multiple BUs/geographies from a central location, making savings more accessible</a:t>
            </a:r>
          </a:p>
          <a:p>
            <a:pPr>
              <a:lnSpc>
                <a:spcPts val="1700"/>
              </a:lnSpc>
              <a:spcAft>
                <a:spcPts val="300"/>
              </a:spcAft>
            </a:pPr>
            <a:r>
              <a:rPr lang="en-GB" sz="1400"/>
              <a:t>Roles and salaries can be reset during the launch of a new Business Services organisation.</a:t>
            </a:r>
          </a:p>
          <a:p>
            <a:pPr marL="0" indent="0">
              <a:buNone/>
            </a:pPr>
            <a:endParaRPr lang="en-GB" sz="1400"/>
          </a:p>
        </p:txBody>
      </p:sp>
      <p:sp>
        <p:nvSpPr>
          <p:cNvPr id="4" name="Content Placeholder 3">
            <a:extLst>
              <a:ext uri="{FF2B5EF4-FFF2-40B4-BE49-F238E27FC236}">
                <a16:creationId xmlns:a16="http://schemas.microsoft.com/office/drawing/2014/main" id="{88520B31-C0F0-4EA0-C5CB-38490BEF733A}"/>
              </a:ext>
            </a:extLst>
          </p:cNvPr>
          <p:cNvSpPr>
            <a:spLocks noGrp="1"/>
          </p:cNvSpPr>
          <p:nvPr>
            <p:ph sz="half" idx="2"/>
          </p:nvPr>
        </p:nvSpPr>
        <p:spPr/>
        <p:txBody>
          <a:bodyPr/>
          <a:lstStyle/>
          <a:p>
            <a:pPr marL="0" indent="0">
              <a:buNone/>
            </a:pPr>
            <a:r>
              <a:rPr lang="en-GB" sz="1400" b="1"/>
              <a:t>Quality improvements</a:t>
            </a:r>
          </a:p>
          <a:p>
            <a:r>
              <a:rPr lang="en-GB" sz="1400"/>
              <a:t>It’s easier to control centralised operations. In many cases, previous cases of fraud, or reporting errors are the key driver for Business Services as opposed to cost</a:t>
            </a:r>
          </a:p>
          <a:p>
            <a:r>
              <a:rPr lang="en-GB" sz="1400"/>
              <a:t>Business services can focus solely on service delivery culture and quality and optimise for this</a:t>
            </a:r>
          </a:p>
          <a:p>
            <a:r>
              <a:rPr lang="en-GB" sz="1400"/>
              <a:t>Processes can be more easily standardised in a central location, which leads to more comparable reporting.</a:t>
            </a:r>
          </a:p>
        </p:txBody>
      </p:sp>
      <p:sp>
        <p:nvSpPr>
          <p:cNvPr id="3" name="Title 2">
            <a:extLst>
              <a:ext uri="{FF2B5EF4-FFF2-40B4-BE49-F238E27FC236}">
                <a16:creationId xmlns:a16="http://schemas.microsoft.com/office/drawing/2014/main" id="{C09859F9-06E4-8105-4A9A-605AA1093665}"/>
              </a:ext>
            </a:extLst>
          </p:cNvPr>
          <p:cNvSpPr>
            <a:spLocks noGrp="1"/>
          </p:cNvSpPr>
          <p:nvPr>
            <p:ph type="title"/>
          </p:nvPr>
        </p:nvSpPr>
        <p:spPr>
          <a:prstGeom prst="rect">
            <a:avLst/>
          </a:prstGeom>
        </p:spPr>
        <p:txBody>
          <a:bodyPr/>
          <a:lstStyle/>
          <a:p>
            <a:r>
              <a:rPr lang="en-GB"/>
              <a:t>Benefits summary</a:t>
            </a:r>
          </a:p>
        </p:txBody>
      </p:sp>
      <p:sp>
        <p:nvSpPr>
          <p:cNvPr id="5" name="TextBox 4">
            <a:extLst>
              <a:ext uri="{FF2B5EF4-FFF2-40B4-BE49-F238E27FC236}">
                <a16:creationId xmlns:a16="http://schemas.microsoft.com/office/drawing/2014/main" id="{A7DBA5E3-F6A8-67CC-A547-9AD95E0335D1}"/>
              </a:ext>
            </a:extLst>
          </p:cNvPr>
          <p:cNvSpPr txBox="1"/>
          <p:nvPr/>
        </p:nvSpPr>
        <p:spPr>
          <a:xfrm>
            <a:off x="9912170" y="121198"/>
            <a:ext cx="1338059" cy="860748"/>
          </a:xfrm>
          <a:prstGeom prst="rect">
            <a:avLst/>
          </a:prstGeom>
          <a:noFill/>
        </p:spPr>
        <p:txBody>
          <a:bodyPr wrap="none" rtlCol="0">
            <a:spAutoFit/>
          </a:bodyPr>
          <a:lstStyle/>
          <a:p>
            <a:pPr>
              <a:lnSpc>
                <a:spcPts val="1800"/>
              </a:lnSpc>
              <a:spcAft>
                <a:spcPts val="600"/>
              </a:spcAft>
            </a:pPr>
            <a:r>
              <a:rPr lang="en-GB" sz="1400">
                <a:latin typeface="Segoe UI" panose="020B0502040204020203" pitchFamily="34" charset="0"/>
                <a:cs typeface="Segoe UI" panose="020B0502040204020203" pitchFamily="34" charset="0"/>
              </a:rPr>
              <a:t>Paragraph text</a:t>
            </a:r>
          </a:p>
          <a:p>
            <a:pPr marL="228600" indent="-228600">
              <a:lnSpc>
                <a:spcPts val="1700"/>
              </a:lnSpc>
              <a:spcAft>
                <a:spcPts val="300"/>
              </a:spcAft>
              <a:buFont typeface="Arial" panose="020B0604020202020204" pitchFamily="34" charset="0"/>
              <a:buChar char="•"/>
            </a:pPr>
            <a:r>
              <a:rPr lang="en-GB" sz="1400">
                <a:latin typeface="Segoe UI" panose="020B0502040204020203" pitchFamily="34" charset="0"/>
                <a:cs typeface="Segoe UI" panose="020B0502040204020203" pitchFamily="34" charset="0"/>
              </a:rPr>
              <a:t>Bullet text</a:t>
            </a:r>
          </a:p>
          <a:p>
            <a:pPr marL="228600" indent="-228600">
              <a:lnSpc>
                <a:spcPts val="1700"/>
              </a:lnSpc>
              <a:spcAft>
                <a:spcPts val="300"/>
              </a:spcAft>
              <a:buFont typeface="Arial" panose="020B0604020202020204" pitchFamily="34" charset="0"/>
              <a:buChar char="•"/>
            </a:pPr>
            <a:r>
              <a:rPr lang="en-GB" sz="1400">
                <a:latin typeface="Segoe UI" panose="020B0502040204020203" pitchFamily="34" charset="0"/>
                <a:cs typeface="Segoe UI" panose="020B0502040204020203" pitchFamily="34" charset="0"/>
              </a:rPr>
              <a:t>Bullet 2</a:t>
            </a:r>
          </a:p>
        </p:txBody>
      </p:sp>
      <p:sp>
        <p:nvSpPr>
          <p:cNvPr id="6" name="TextBox 5">
            <a:extLst>
              <a:ext uri="{FF2B5EF4-FFF2-40B4-BE49-F238E27FC236}">
                <a16:creationId xmlns:a16="http://schemas.microsoft.com/office/drawing/2014/main" id="{552F59A2-78D6-E267-E03C-C9B21795D0D4}"/>
              </a:ext>
            </a:extLst>
          </p:cNvPr>
          <p:cNvSpPr txBox="1"/>
          <p:nvPr/>
        </p:nvSpPr>
        <p:spPr>
          <a:xfrm>
            <a:off x="8476868" y="121198"/>
            <a:ext cx="1500539" cy="874598"/>
          </a:xfrm>
          <a:prstGeom prst="rect">
            <a:avLst/>
          </a:prstGeom>
          <a:noFill/>
        </p:spPr>
        <p:txBody>
          <a:bodyPr wrap="none" rtlCol="0">
            <a:spAutoFit/>
          </a:bodyPr>
          <a:lstStyle/>
          <a:p>
            <a:pPr>
              <a:lnSpc>
                <a:spcPts val="1800"/>
              </a:lnSpc>
              <a:spcAft>
                <a:spcPts val="600"/>
              </a:spcAft>
            </a:pPr>
            <a:r>
              <a:rPr lang="en-GB" sz="1600">
                <a:latin typeface="Segoe UI" panose="020B0502040204020203" pitchFamily="34" charset="0"/>
                <a:cs typeface="Segoe UI" panose="020B0502040204020203" pitchFamily="34" charset="0"/>
              </a:rPr>
              <a:t>Paragraph text</a:t>
            </a:r>
          </a:p>
          <a:p>
            <a:pPr marL="228600" indent="-228600">
              <a:lnSpc>
                <a:spcPts val="1700"/>
              </a:lnSpc>
              <a:spcAft>
                <a:spcPts val="300"/>
              </a:spcAft>
              <a:buFont typeface="Arial" panose="020B0604020202020204" pitchFamily="34" charset="0"/>
              <a:buChar char="•"/>
            </a:pPr>
            <a:r>
              <a:rPr lang="en-GB" sz="1600">
                <a:latin typeface="Segoe UI" panose="020B0502040204020203" pitchFamily="34" charset="0"/>
                <a:cs typeface="Segoe UI" panose="020B0502040204020203" pitchFamily="34" charset="0"/>
              </a:rPr>
              <a:t>Bullet text</a:t>
            </a:r>
          </a:p>
          <a:p>
            <a:pPr marL="228600" indent="-228600">
              <a:lnSpc>
                <a:spcPts val="1700"/>
              </a:lnSpc>
              <a:spcAft>
                <a:spcPts val="300"/>
              </a:spcAft>
              <a:buFont typeface="Arial" panose="020B0604020202020204" pitchFamily="34" charset="0"/>
              <a:buChar char="•"/>
            </a:pPr>
            <a:r>
              <a:rPr lang="en-GB" sz="1600">
                <a:latin typeface="Segoe UI" panose="020B0502040204020203" pitchFamily="34" charset="0"/>
                <a:cs typeface="Segoe UI" panose="020B0502040204020203" pitchFamily="34" charset="0"/>
              </a:rPr>
              <a:t>Bullet 2</a:t>
            </a:r>
          </a:p>
        </p:txBody>
      </p:sp>
      <p:sp>
        <p:nvSpPr>
          <p:cNvPr id="7" name="Rounded Rectangle 6">
            <a:extLst>
              <a:ext uri="{FF2B5EF4-FFF2-40B4-BE49-F238E27FC236}">
                <a16:creationId xmlns:a16="http://schemas.microsoft.com/office/drawing/2014/main" id="{489EC5FE-A2C5-1486-B425-E187261BF716}"/>
              </a:ext>
            </a:extLst>
          </p:cNvPr>
          <p:cNvSpPr/>
          <p:nvPr/>
        </p:nvSpPr>
        <p:spPr>
          <a:xfrm>
            <a:off x="11302698" y="290363"/>
            <a:ext cx="773874" cy="520861"/>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t>Aligned</a:t>
            </a:r>
          </a:p>
        </p:txBody>
      </p:sp>
    </p:spTree>
    <p:extLst>
      <p:ext uri="{BB962C8B-B14F-4D97-AF65-F5344CB8AC3E}">
        <p14:creationId xmlns:p14="http://schemas.microsoft.com/office/powerpoint/2010/main" val="13499658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B43DE4-6356-C10C-F144-9BB2DB08B3A5}"/>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5BADFD2-A9EC-C554-79BB-3FE955650E0B}"/>
              </a:ext>
            </a:extLst>
          </p:cNvPr>
          <p:cNvSpPr>
            <a:spLocks noGrp="1"/>
          </p:cNvSpPr>
          <p:nvPr>
            <p:ph sz="half" idx="1"/>
          </p:nvPr>
        </p:nvSpPr>
        <p:spPr>
          <a:xfrm>
            <a:off x="455271" y="1365810"/>
            <a:ext cx="5286623" cy="5085093"/>
          </a:xfrm>
        </p:spPr>
        <p:txBody>
          <a:bodyPr/>
          <a:lstStyle/>
          <a:p>
            <a:pPr marL="0" indent="0">
              <a:buNone/>
            </a:pPr>
            <a:r>
              <a:rPr lang="en-GB" sz="1400" b="1"/>
              <a:t>Strategy and change improvements</a:t>
            </a:r>
          </a:p>
          <a:p>
            <a:pPr marL="0" indent="0">
              <a:buNone/>
            </a:pPr>
            <a:r>
              <a:rPr lang="en-GB" sz="1400" b="1"/>
              <a:t>M&amp;A enabler</a:t>
            </a:r>
          </a:p>
          <a:p>
            <a:pPr>
              <a:lnSpc>
                <a:spcPts val="1700"/>
              </a:lnSpc>
              <a:spcAft>
                <a:spcPts val="300"/>
              </a:spcAft>
            </a:pPr>
            <a:r>
              <a:rPr lang="en-GB" sz="1400"/>
              <a:t>When companies make acquisitions, they add duplicate processes and systems to their operating model. Business services can scale expertise in how to assess M&amp;A target operations, plan for integrations and implement integrations.</a:t>
            </a:r>
          </a:p>
          <a:p>
            <a:pPr>
              <a:lnSpc>
                <a:spcPts val="1700"/>
              </a:lnSpc>
              <a:spcAft>
                <a:spcPts val="300"/>
              </a:spcAft>
            </a:pPr>
            <a:r>
              <a:rPr lang="en-GB" sz="1400"/>
              <a:t>Many organisations that grow through successive acquisitions reach a point of service bloat with no harmonisation across Business Units and geographies, Business Services can be a way for them to address this moving forward.</a:t>
            </a:r>
          </a:p>
          <a:p>
            <a:pPr marL="0" indent="0">
              <a:buNone/>
            </a:pPr>
            <a:r>
              <a:rPr lang="en-GB" sz="1400" b="1"/>
              <a:t>Outsourcing</a:t>
            </a:r>
          </a:p>
          <a:p>
            <a:pPr>
              <a:lnSpc>
                <a:spcPts val="1700"/>
              </a:lnSpc>
              <a:spcAft>
                <a:spcPts val="300"/>
              </a:spcAft>
            </a:pPr>
            <a:r>
              <a:rPr lang="en-GB" sz="1400"/>
              <a:t>Creates a launchpad to run outsourcing from without distracting Business Units</a:t>
            </a:r>
          </a:p>
          <a:p>
            <a:pPr>
              <a:lnSpc>
                <a:spcPts val="1700"/>
              </a:lnSpc>
              <a:spcAft>
                <a:spcPts val="300"/>
              </a:spcAft>
            </a:pPr>
            <a:r>
              <a:rPr lang="en-GB" sz="1400"/>
              <a:t>Provides a central organisation to manage outsourcing parties.</a:t>
            </a:r>
          </a:p>
          <a:p>
            <a:pPr>
              <a:lnSpc>
                <a:spcPts val="1700"/>
              </a:lnSpc>
              <a:spcAft>
                <a:spcPts val="300"/>
              </a:spcAft>
            </a:pPr>
            <a:r>
              <a:rPr lang="en-GB" sz="1400"/>
              <a:t>Provides a central organisation to retain key expertise e.g. process owners, business support specialists, allowing freedom and flexibility to change outsourcing providers.</a:t>
            </a:r>
          </a:p>
          <a:p>
            <a:pPr marL="0" indent="0">
              <a:buNone/>
            </a:pPr>
            <a:r>
              <a:rPr lang="en-GB" sz="1400" b="1"/>
              <a:t>Business systems changes</a:t>
            </a:r>
          </a:p>
          <a:p>
            <a:pPr>
              <a:lnSpc>
                <a:spcPts val="1700"/>
              </a:lnSpc>
              <a:spcAft>
                <a:spcPts val="300"/>
              </a:spcAft>
            </a:pPr>
            <a:r>
              <a:rPr lang="en-GB" sz="1400"/>
              <a:t>Reduces disruption to Business Units during system implementations and upgrades.</a:t>
            </a:r>
          </a:p>
          <a:p>
            <a:pPr marL="0" indent="0">
              <a:buNone/>
            </a:pPr>
            <a:endParaRPr lang="en-GB" sz="1400" b="1"/>
          </a:p>
          <a:p>
            <a:pPr marL="0" indent="0">
              <a:buNone/>
            </a:pPr>
            <a:endParaRPr lang="en-GB" sz="1400"/>
          </a:p>
        </p:txBody>
      </p:sp>
      <p:sp>
        <p:nvSpPr>
          <p:cNvPr id="8" name="Content Placeholder 7">
            <a:extLst>
              <a:ext uri="{FF2B5EF4-FFF2-40B4-BE49-F238E27FC236}">
                <a16:creationId xmlns:a16="http://schemas.microsoft.com/office/drawing/2014/main" id="{42BEC838-BC06-0CD1-BF44-B0F61163AB2D}"/>
              </a:ext>
            </a:extLst>
          </p:cNvPr>
          <p:cNvSpPr>
            <a:spLocks noGrp="1"/>
          </p:cNvSpPr>
          <p:nvPr>
            <p:ph sz="half" idx="2"/>
          </p:nvPr>
        </p:nvSpPr>
        <p:spPr/>
        <p:txBody>
          <a:bodyPr/>
          <a:lstStyle/>
          <a:p>
            <a:pPr marL="0" indent="0">
              <a:buNone/>
            </a:pPr>
            <a:r>
              <a:rPr lang="en-GB" sz="1400" b="1"/>
              <a:t>Benefits for the Business Unit</a:t>
            </a:r>
          </a:p>
          <a:p>
            <a:pPr>
              <a:lnSpc>
                <a:spcPts val="1700"/>
              </a:lnSpc>
              <a:spcAft>
                <a:spcPts val="300"/>
              </a:spcAft>
            </a:pPr>
            <a:r>
              <a:rPr lang="en-GB" sz="1400"/>
              <a:t>Improves their profitability by reducing costs</a:t>
            </a:r>
          </a:p>
          <a:p>
            <a:pPr>
              <a:lnSpc>
                <a:spcPts val="1700"/>
              </a:lnSpc>
              <a:spcAft>
                <a:spcPts val="300"/>
              </a:spcAft>
            </a:pPr>
            <a:r>
              <a:rPr lang="en-GB" sz="1400"/>
              <a:t>Allows them to focus on their core business</a:t>
            </a:r>
          </a:p>
          <a:p>
            <a:pPr>
              <a:lnSpc>
                <a:spcPts val="1700"/>
              </a:lnSpc>
              <a:spcAft>
                <a:spcPts val="300"/>
              </a:spcAft>
            </a:pPr>
            <a:r>
              <a:rPr lang="en-GB" sz="1400"/>
              <a:t>Reduces management overhead</a:t>
            </a:r>
          </a:p>
          <a:p>
            <a:pPr>
              <a:lnSpc>
                <a:spcPts val="1700"/>
              </a:lnSpc>
              <a:spcAft>
                <a:spcPts val="300"/>
              </a:spcAft>
            </a:pPr>
            <a:r>
              <a:rPr lang="en-GB" sz="1400"/>
              <a:t>Increases access to optional and specialist services if Business Services invest in those.</a:t>
            </a:r>
          </a:p>
        </p:txBody>
      </p:sp>
      <p:sp>
        <p:nvSpPr>
          <p:cNvPr id="3" name="Title 2">
            <a:extLst>
              <a:ext uri="{FF2B5EF4-FFF2-40B4-BE49-F238E27FC236}">
                <a16:creationId xmlns:a16="http://schemas.microsoft.com/office/drawing/2014/main" id="{566BCCEC-5747-39EE-BD95-6A94F2BC58CB}"/>
              </a:ext>
            </a:extLst>
          </p:cNvPr>
          <p:cNvSpPr>
            <a:spLocks noGrp="1"/>
          </p:cNvSpPr>
          <p:nvPr>
            <p:ph type="title"/>
          </p:nvPr>
        </p:nvSpPr>
        <p:spPr>
          <a:prstGeom prst="rect">
            <a:avLst/>
          </a:prstGeom>
        </p:spPr>
        <p:txBody>
          <a:bodyPr/>
          <a:lstStyle/>
          <a:p>
            <a:r>
              <a:rPr lang="en-GB"/>
              <a:t>Benefits summary</a:t>
            </a:r>
          </a:p>
        </p:txBody>
      </p:sp>
      <p:sp>
        <p:nvSpPr>
          <p:cNvPr id="5" name="TextBox 4">
            <a:extLst>
              <a:ext uri="{FF2B5EF4-FFF2-40B4-BE49-F238E27FC236}">
                <a16:creationId xmlns:a16="http://schemas.microsoft.com/office/drawing/2014/main" id="{6076AD76-22BD-B192-4285-2E22CF1635A3}"/>
              </a:ext>
            </a:extLst>
          </p:cNvPr>
          <p:cNvSpPr txBox="1"/>
          <p:nvPr/>
        </p:nvSpPr>
        <p:spPr>
          <a:xfrm>
            <a:off x="9912170" y="121198"/>
            <a:ext cx="1338059" cy="860748"/>
          </a:xfrm>
          <a:prstGeom prst="rect">
            <a:avLst/>
          </a:prstGeom>
          <a:noFill/>
        </p:spPr>
        <p:txBody>
          <a:bodyPr wrap="none" rtlCol="0">
            <a:spAutoFit/>
          </a:bodyPr>
          <a:lstStyle/>
          <a:p>
            <a:pPr>
              <a:lnSpc>
                <a:spcPts val="1800"/>
              </a:lnSpc>
              <a:spcAft>
                <a:spcPts val="600"/>
              </a:spcAft>
            </a:pPr>
            <a:r>
              <a:rPr lang="en-GB" sz="1400">
                <a:latin typeface="Segoe UI" panose="020B0502040204020203" pitchFamily="34" charset="0"/>
                <a:cs typeface="Segoe UI" panose="020B0502040204020203" pitchFamily="34" charset="0"/>
              </a:rPr>
              <a:t>Paragraph text</a:t>
            </a:r>
          </a:p>
          <a:p>
            <a:pPr marL="228600" indent="-228600">
              <a:lnSpc>
                <a:spcPts val="1700"/>
              </a:lnSpc>
              <a:spcAft>
                <a:spcPts val="300"/>
              </a:spcAft>
              <a:buFont typeface="Arial" panose="020B0604020202020204" pitchFamily="34" charset="0"/>
              <a:buChar char="•"/>
            </a:pPr>
            <a:r>
              <a:rPr lang="en-GB" sz="1400">
                <a:latin typeface="Segoe UI" panose="020B0502040204020203" pitchFamily="34" charset="0"/>
                <a:cs typeface="Segoe UI" panose="020B0502040204020203" pitchFamily="34" charset="0"/>
              </a:rPr>
              <a:t>Bullet text</a:t>
            </a:r>
          </a:p>
          <a:p>
            <a:pPr marL="228600" indent="-228600">
              <a:lnSpc>
                <a:spcPts val="1700"/>
              </a:lnSpc>
              <a:spcAft>
                <a:spcPts val="300"/>
              </a:spcAft>
              <a:buFont typeface="Arial" panose="020B0604020202020204" pitchFamily="34" charset="0"/>
              <a:buChar char="•"/>
            </a:pPr>
            <a:r>
              <a:rPr lang="en-GB" sz="1400">
                <a:latin typeface="Segoe UI" panose="020B0502040204020203" pitchFamily="34" charset="0"/>
                <a:cs typeface="Segoe UI" panose="020B0502040204020203" pitchFamily="34" charset="0"/>
              </a:rPr>
              <a:t>Bullet 2</a:t>
            </a:r>
          </a:p>
        </p:txBody>
      </p:sp>
      <p:sp>
        <p:nvSpPr>
          <p:cNvPr id="6" name="TextBox 5">
            <a:extLst>
              <a:ext uri="{FF2B5EF4-FFF2-40B4-BE49-F238E27FC236}">
                <a16:creationId xmlns:a16="http://schemas.microsoft.com/office/drawing/2014/main" id="{E66369A8-5EC9-1C2F-BB5E-FC1ACE6550AD}"/>
              </a:ext>
            </a:extLst>
          </p:cNvPr>
          <p:cNvSpPr txBox="1"/>
          <p:nvPr/>
        </p:nvSpPr>
        <p:spPr>
          <a:xfrm>
            <a:off x="8476868" y="121198"/>
            <a:ext cx="1500539" cy="874598"/>
          </a:xfrm>
          <a:prstGeom prst="rect">
            <a:avLst/>
          </a:prstGeom>
          <a:noFill/>
        </p:spPr>
        <p:txBody>
          <a:bodyPr wrap="none" rtlCol="0">
            <a:spAutoFit/>
          </a:bodyPr>
          <a:lstStyle/>
          <a:p>
            <a:pPr>
              <a:lnSpc>
                <a:spcPts val="1800"/>
              </a:lnSpc>
              <a:spcAft>
                <a:spcPts val="600"/>
              </a:spcAft>
            </a:pPr>
            <a:r>
              <a:rPr lang="en-GB" sz="1600">
                <a:latin typeface="Segoe UI" panose="020B0502040204020203" pitchFamily="34" charset="0"/>
                <a:cs typeface="Segoe UI" panose="020B0502040204020203" pitchFamily="34" charset="0"/>
              </a:rPr>
              <a:t>Paragraph text</a:t>
            </a:r>
          </a:p>
          <a:p>
            <a:pPr marL="228600" indent="-228600">
              <a:lnSpc>
                <a:spcPts val="1700"/>
              </a:lnSpc>
              <a:spcAft>
                <a:spcPts val="300"/>
              </a:spcAft>
              <a:buFont typeface="Arial" panose="020B0604020202020204" pitchFamily="34" charset="0"/>
              <a:buChar char="•"/>
            </a:pPr>
            <a:r>
              <a:rPr lang="en-GB" sz="1600">
                <a:latin typeface="Segoe UI" panose="020B0502040204020203" pitchFamily="34" charset="0"/>
                <a:cs typeface="Segoe UI" panose="020B0502040204020203" pitchFamily="34" charset="0"/>
              </a:rPr>
              <a:t>Bullet text</a:t>
            </a:r>
          </a:p>
          <a:p>
            <a:pPr marL="228600" indent="-228600">
              <a:lnSpc>
                <a:spcPts val="1700"/>
              </a:lnSpc>
              <a:spcAft>
                <a:spcPts val="300"/>
              </a:spcAft>
              <a:buFont typeface="Arial" panose="020B0604020202020204" pitchFamily="34" charset="0"/>
              <a:buChar char="•"/>
            </a:pPr>
            <a:r>
              <a:rPr lang="en-GB" sz="1600">
                <a:latin typeface="Segoe UI" panose="020B0502040204020203" pitchFamily="34" charset="0"/>
                <a:cs typeface="Segoe UI" panose="020B0502040204020203" pitchFamily="34" charset="0"/>
              </a:rPr>
              <a:t>Bullet 2</a:t>
            </a:r>
          </a:p>
        </p:txBody>
      </p:sp>
      <p:sp>
        <p:nvSpPr>
          <p:cNvPr id="7" name="Rounded Rectangle 6">
            <a:extLst>
              <a:ext uri="{FF2B5EF4-FFF2-40B4-BE49-F238E27FC236}">
                <a16:creationId xmlns:a16="http://schemas.microsoft.com/office/drawing/2014/main" id="{F33683C6-F3FE-DF2A-E013-BFAB04FC2677}"/>
              </a:ext>
            </a:extLst>
          </p:cNvPr>
          <p:cNvSpPr/>
          <p:nvPr/>
        </p:nvSpPr>
        <p:spPr>
          <a:xfrm>
            <a:off x="11302698" y="290363"/>
            <a:ext cx="773874" cy="520861"/>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t>Aligned</a:t>
            </a:r>
          </a:p>
        </p:txBody>
      </p:sp>
    </p:spTree>
    <p:extLst>
      <p:ext uri="{BB962C8B-B14F-4D97-AF65-F5344CB8AC3E}">
        <p14:creationId xmlns:p14="http://schemas.microsoft.com/office/powerpoint/2010/main" val="27657305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909C99-58C3-2F56-DDDD-160D9933E713}"/>
            </a:ext>
          </a:extLst>
        </p:cNvPr>
        <p:cNvGrpSpPr/>
        <p:nvPr/>
      </p:nvGrpSpPr>
      <p:grpSpPr>
        <a:xfrm>
          <a:off x="0" y="0"/>
          <a:ext cx="0" cy="0"/>
          <a:chOff x="0" y="0"/>
          <a:chExt cx="0" cy="0"/>
        </a:xfrm>
      </p:grpSpPr>
      <p:sp>
        <p:nvSpPr>
          <p:cNvPr id="15" name="Content Placeholder 14">
            <a:extLst>
              <a:ext uri="{FF2B5EF4-FFF2-40B4-BE49-F238E27FC236}">
                <a16:creationId xmlns:a16="http://schemas.microsoft.com/office/drawing/2014/main" id="{0130228C-BAD6-4E7A-124F-0A1B22927950}"/>
              </a:ext>
            </a:extLst>
          </p:cNvPr>
          <p:cNvSpPr>
            <a:spLocks noGrp="1"/>
          </p:cNvSpPr>
          <p:nvPr>
            <p:ph idx="1"/>
          </p:nvPr>
        </p:nvSpPr>
        <p:spPr/>
        <p:txBody>
          <a:bodyPr/>
          <a:lstStyle/>
          <a:p>
            <a:pPr marL="0" indent="0">
              <a:buNone/>
            </a:pPr>
            <a:r>
              <a:rPr lang="en-GB" sz="1400"/>
              <a:t>In this final section, I’ll cover challenges I’ve observed. Some of these also represent opportunities to access benefits when things are done right.</a:t>
            </a:r>
          </a:p>
          <a:p>
            <a:pPr marL="0" indent="0">
              <a:buNone/>
            </a:pPr>
            <a:endParaRPr lang="en-GB" sz="1400"/>
          </a:p>
          <a:p>
            <a:pPr marL="0" indent="0">
              <a:buNone/>
            </a:pPr>
            <a:r>
              <a:rPr lang="en-GB" sz="1400" b="1"/>
              <a:t>1. Unrealistic cost saving targets</a:t>
            </a:r>
          </a:p>
          <a:p>
            <a:pPr marL="0" indent="0">
              <a:buNone/>
            </a:pPr>
            <a:r>
              <a:rPr lang="en-GB" sz="1400"/>
              <a:t>In most cases, shifting from decentralised to centralised services will deliver a cost saving. However, there’s a risk of setting the cost saving target too aggressively. This is often the underlying cause of poor quality services and a lack of satisfaction. Creating a Business Services organisation with a insufficient budget leads to:</a:t>
            </a:r>
          </a:p>
          <a:p>
            <a:pPr>
              <a:lnSpc>
                <a:spcPts val="1700"/>
              </a:lnSpc>
              <a:spcAft>
                <a:spcPts val="300"/>
              </a:spcAft>
            </a:pPr>
            <a:r>
              <a:rPr lang="en-GB" sz="1400"/>
              <a:t>Understaffing: affecting operational execution and services levels</a:t>
            </a:r>
          </a:p>
          <a:p>
            <a:pPr>
              <a:lnSpc>
                <a:spcPts val="1700"/>
              </a:lnSpc>
              <a:spcAft>
                <a:spcPts val="300"/>
              </a:spcAft>
            </a:pPr>
            <a:r>
              <a:rPr lang="en-GB" sz="1400"/>
              <a:t>Underskilled / inexperienced resources</a:t>
            </a:r>
          </a:p>
          <a:p>
            <a:pPr>
              <a:lnSpc>
                <a:spcPts val="1700"/>
              </a:lnSpc>
              <a:spcAft>
                <a:spcPts val="300"/>
              </a:spcAft>
            </a:pPr>
            <a:r>
              <a:rPr lang="en-GB" sz="1400"/>
              <a:t>Inability to deliver continuous improvements or support transformation projects.</a:t>
            </a:r>
          </a:p>
          <a:p>
            <a:pPr marL="0" indent="0">
              <a:buNone/>
            </a:pPr>
            <a:endParaRPr lang="en-GB" sz="1400"/>
          </a:p>
          <a:p>
            <a:pPr marL="0" indent="0">
              <a:buNone/>
            </a:pPr>
            <a:r>
              <a:rPr lang="en-GB" sz="1400"/>
              <a:t>If an operational process moves to Business Services without any ‘fixing’:</a:t>
            </a:r>
          </a:p>
          <a:p>
            <a:r>
              <a:rPr lang="en-GB" sz="1400"/>
              <a:t>Aside from labour arbitrage it will likely run at the same cost unless improvements are made (culture, process, systems, etc.)</a:t>
            </a:r>
          </a:p>
          <a:p>
            <a:r>
              <a:rPr lang="en-GB" sz="1400"/>
              <a:t>In some cases, short term costs may increase, as a result of the learning period and the need to have back-up resources.</a:t>
            </a:r>
          </a:p>
        </p:txBody>
      </p:sp>
      <p:sp>
        <p:nvSpPr>
          <p:cNvPr id="14" name="Title 13">
            <a:extLst>
              <a:ext uri="{FF2B5EF4-FFF2-40B4-BE49-F238E27FC236}">
                <a16:creationId xmlns:a16="http://schemas.microsoft.com/office/drawing/2014/main" id="{1E284534-60E4-2467-86E9-A73A370B8025}"/>
              </a:ext>
            </a:extLst>
          </p:cNvPr>
          <p:cNvSpPr>
            <a:spLocks noGrp="1"/>
          </p:cNvSpPr>
          <p:nvPr>
            <p:ph type="title"/>
          </p:nvPr>
        </p:nvSpPr>
        <p:spPr>
          <a:xfrm>
            <a:off x="1360713" y="243067"/>
            <a:ext cx="10161883" cy="636608"/>
          </a:xfrm>
          <a:prstGeom prst="rect">
            <a:avLst/>
          </a:prstGeom>
        </p:spPr>
        <p:txBody>
          <a:bodyPr>
            <a:normAutofit/>
          </a:bodyPr>
          <a:lstStyle/>
          <a:p>
            <a:r>
              <a:rPr lang="en-GB"/>
              <a:t>Challenges and opportunities</a:t>
            </a:r>
          </a:p>
        </p:txBody>
      </p:sp>
      <p:sp>
        <p:nvSpPr>
          <p:cNvPr id="16" name="Rectangle 15">
            <a:extLst>
              <a:ext uri="{FF2B5EF4-FFF2-40B4-BE49-F238E27FC236}">
                <a16:creationId xmlns:a16="http://schemas.microsoft.com/office/drawing/2014/main" id="{894F149E-DA6B-6034-F0F5-E23B2B458CDB}"/>
              </a:ext>
            </a:extLst>
          </p:cNvPr>
          <p:cNvSpPr/>
          <p:nvPr/>
        </p:nvSpPr>
        <p:spPr>
          <a:xfrm>
            <a:off x="370389" y="243068"/>
            <a:ext cx="636608" cy="636608"/>
          </a:xfrm>
          <a:prstGeom prst="rect">
            <a:avLst/>
          </a:prstGeom>
          <a:solidFill>
            <a:srgbClr val="EB0A1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F5D03DE1-F5EE-3AEB-A569-6E97C23D9ED1}"/>
              </a:ext>
            </a:extLst>
          </p:cNvPr>
          <p:cNvSpPr txBox="1"/>
          <p:nvPr/>
        </p:nvSpPr>
        <p:spPr>
          <a:xfrm>
            <a:off x="9912170" y="121198"/>
            <a:ext cx="1338059" cy="860748"/>
          </a:xfrm>
          <a:prstGeom prst="rect">
            <a:avLst/>
          </a:prstGeom>
          <a:noFill/>
        </p:spPr>
        <p:txBody>
          <a:bodyPr wrap="none" rtlCol="0">
            <a:spAutoFit/>
          </a:bodyPr>
          <a:lstStyle/>
          <a:p>
            <a:pPr>
              <a:lnSpc>
                <a:spcPts val="1800"/>
              </a:lnSpc>
              <a:spcAft>
                <a:spcPts val="600"/>
              </a:spcAft>
            </a:pPr>
            <a:r>
              <a:rPr lang="en-GB" sz="1400">
                <a:latin typeface="Segoe UI" panose="020B0502040204020203" pitchFamily="34" charset="0"/>
                <a:cs typeface="Segoe UI" panose="020B0502040204020203" pitchFamily="34" charset="0"/>
              </a:rPr>
              <a:t>Paragraph text</a:t>
            </a:r>
          </a:p>
          <a:p>
            <a:pPr marL="228600" indent="-228600">
              <a:lnSpc>
                <a:spcPts val="1700"/>
              </a:lnSpc>
              <a:spcAft>
                <a:spcPts val="300"/>
              </a:spcAft>
              <a:buFont typeface="Arial" panose="020B0604020202020204" pitchFamily="34" charset="0"/>
              <a:buChar char="•"/>
            </a:pPr>
            <a:r>
              <a:rPr lang="en-GB" sz="1400">
                <a:latin typeface="Segoe UI" panose="020B0502040204020203" pitchFamily="34" charset="0"/>
                <a:cs typeface="Segoe UI" panose="020B0502040204020203" pitchFamily="34" charset="0"/>
              </a:rPr>
              <a:t>Bullet text</a:t>
            </a:r>
          </a:p>
          <a:p>
            <a:pPr marL="228600" indent="-228600">
              <a:lnSpc>
                <a:spcPts val="1700"/>
              </a:lnSpc>
              <a:spcAft>
                <a:spcPts val="300"/>
              </a:spcAft>
              <a:buFont typeface="Arial" panose="020B0604020202020204" pitchFamily="34" charset="0"/>
              <a:buChar char="•"/>
            </a:pPr>
            <a:r>
              <a:rPr lang="en-GB" sz="1400">
                <a:latin typeface="Segoe UI" panose="020B0502040204020203" pitchFamily="34" charset="0"/>
                <a:cs typeface="Segoe UI" panose="020B0502040204020203" pitchFamily="34" charset="0"/>
              </a:rPr>
              <a:t>Bullet 2</a:t>
            </a:r>
          </a:p>
        </p:txBody>
      </p:sp>
      <p:sp>
        <p:nvSpPr>
          <p:cNvPr id="3" name="TextBox 2">
            <a:extLst>
              <a:ext uri="{FF2B5EF4-FFF2-40B4-BE49-F238E27FC236}">
                <a16:creationId xmlns:a16="http://schemas.microsoft.com/office/drawing/2014/main" id="{62B87A37-3A02-56AB-B776-70725ABEFA29}"/>
              </a:ext>
            </a:extLst>
          </p:cNvPr>
          <p:cNvSpPr txBox="1"/>
          <p:nvPr/>
        </p:nvSpPr>
        <p:spPr>
          <a:xfrm>
            <a:off x="8476868" y="121198"/>
            <a:ext cx="1500539" cy="874598"/>
          </a:xfrm>
          <a:prstGeom prst="rect">
            <a:avLst/>
          </a:prstGeom>
          <a:noFill/>
        </p:spPr>
        <p:txBody>
          <a:bodyPr wrap="none" rtlCol="0">
            <a:spAutoFit/>
          </a:bodyPr>
          <a:lstStyle/>
          <a:p>
            <a:pPr>
              <a:lnSpc>
                <a:spcPts val="1800"/>
              </a:lnSpc>
              <a:spcAft>
                <a:spcPts val="600"/>
              </a:spcAft>
            </a:pPr>
            <a:r>
              <a:rPr lang="en-GB" sz="1600">
                <a:latin typeface="Segoe UI" panose="020B0502040204020203" pitchFamily="34" charset="0"/>
                <a:cs typeface="Segoe UI" panose="020B0502040204020203" pitchFamily="34" charset="0"/>
              </a:rPr>
              <a:t>Paragraph text</a:t>
            </a:r>
          </a:p>
          <a:p>
            <a:pPr marL="228600" indent="-228600">
              <a:lnSpc>
                <a:spcPts val="1700"/>
              </a:lnSpc>
              <a:spcAft>
                <a:spcPts val="300"/>
              </a:spcAft>
              <a:buFont typeface="Arial" panose="020B0604020202020204" pitchFamily="34" charset="0"/>
              <a:buChar char="•"/>
            </a:pPr>
            <a:r>
              <a:rPr lang="en-GB" sz="1600">
                <a:latin typeface="Segoe UI" panose="020B0502040204020203" pitchFamily="34" charset="0"/>
                <a:cs typeface="Segoe UI" panose="020B0502040204020203" pitchFamily="34" charset="0"/>
              </a:rPr>
              <a:t>Bullet text</a:t>
            </a:r>
          </a:p>
          <a:p>
            <a:pPr marL="228600" indent="-228600">
              <a:lnSpc>
                <a:spcPts val="1700"/>
              </a:lnSpc>
              <a:spcAft>
                <a:spcPts val="300"/>
              </a:spcAft>
              <a:buFont typeface="Arial" panose="020B0604020202020204" pitchFamily="34" charset="0"/>
              <a:buChar char="•"/>
            </a:pPr>
            <a:r>
              <a:rPr lang="en-GB" sz="1600">
                <a:latin typeface="Segoe UI" panose="020B0502040204020203" pitchFamily="34" charset="0"/>
                <a:cs typeface="Segoe UI" panose="020B0502040204020203" pitchFamily="34" charset="0"/>
              </a:rPr>
              <a:t>Bullet 2</a:t>
            </a:r>
          </a:p>
        </p:txBody>
      </p:sp>
      <p:sp>
        <p:nvSpPr>
          <p:cNvPr id="4" name="Rounded Rectangle 3">
            <a:extLst>
              <a:ext uri="{FF2B5EF4-FFF2-40B4-BE49-F238E27FC236}">
                <a16:creationId xmlns:a16="http://schemas.microsoft.com/office/drawing/2014/main" id="{BB51D4D8-0513-8D91-211F-2CB64B8D69C0}"/>
              </a:ext>
            </a:extLst>
          </p:cNvPr>
          <p:cNvSpPr/>
          <p:nvPr/>
        </p:nvSpPr>
        <p:spPr>
          <a:xfrm>
            <a:off x="11302698" y="290363"/>
            <a:ext cx="773874" cy="520861"/>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t>Aligned</a:t>
            </a:r>
          </a:p>
        </p:txBody>
      </p:sp>
    </p:spTree>
    <p:extLst>
      <p:ext uri="{BB962C8B-B14F-4D97-AF65-F5344CB8AC3E}">
        <p14:creationId xmlns:p14="http://schemas.microsoft.com/office/powerpoint/2010/main" val="10639984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866C621-3D66-7C01-34DE-051ECC516745}"/>
              </a:ext>
            </a:extLst>
          </p:cNvPr>
          <p:cNvSpPr>
            <a:spLocks noGrp="1"/>
          </p:cNvSpPr>
          <p:nvPr>
            <p:ph idx="1"/>
          </p:nvPr>
        </p:nvSpPr>
        <p:spPr/>
        <p:txBody>
          <a:bodyPr/>
          <a:lstStyle/>
          <a:p>
            <a:pPr marL="0" indent="0">
              <a:buNone/>
            </a:pPr>
            <a:r>
              <a:rPr lang="en-GB" sz="1400" b="1"/>
              <a:t>2. Broken processes, process variation &amp; the importance of a baseline</a:t>
            </a:r>
          </a:p>
          <a:p>
            <a:pPr marL="0" indent="0">
              <a:buNone/>
            </a:pPr>
            <a:r>
              <a:rPr lang="en-GB" sz="1400"/>
              <a:t>If a business service organisation takes on poor processes, they will struggle to operate them well. Business services organisations should set a minimum acceptance criteria and run a pre-transition assessment. This should cover:</a:t>
            </a:r>
          </a:p>
          <a:p>
            <a:pPr>
              <a:lnSpc>
                <a:spcPts val="1700"/>
              </a:lnSpc>
              <a:spcAft>
                <a:spcPts val="300"/>
              </a:spcAft>
            </a:pPr>
            <a:r>
              <a:rPr lang="en-GB" sz="1400"/>
              <a:t>Number of process issues, problems and workarounds</a:t>
            </a:r>
          </a:p>
          <a:p>
            <a:pPr>
              <a:lnSpc>
                <a:spcPts val="1700"/>
              </a:lnSpc>
              <a:spcAft>
                <a:spcPts val="300"/>
              </a:spcAft>
            </a:pPr>
            <a:r>
              <a:rPr lang="en-GB" sz="1400"/>
              <a:t>Number of IT issues, problems and workarounds</a:t>
            </a:r>
          </a:p>
          <a:p>
            <a:pPr>
              <a:lnSpc>
                <a:spcPts val="1700"/>
              </a:lnSpc>
              <a:spcAft>
                <a:spcPts val="300"/>
              </a:spcAft>
            </a:pPr>
            <a:r>
              <a:rPr lang="en-GB" sz="1400"/>
              <a:t>Number of data issues, problems and workarounds</a:t>
            </a:r>
          </a:p>
          <a:p>
            <a:pPr>
              <a:lnSpc>
                <a:spcPts val="1700"/>
              </a:lnSpc>
              <a:spcAft>
                <a:spcPts val="300"/>
              </a:spcAft>
            </a:pPr>
            <a:r>
              <a:rPr lang="en-GB" sz="1400"/>
              <a:t>Level of variation: BU specific processes, BU specific systems, BU specific role definitions, BU specific data models</a:t>
            </a:r>
          </a:p>
          <a:p>
            <a:pPr>
              <a:lnSpc>
                <a:spcPts val="1700"/>
              </a:lnSpc>
              <a:spcAft>
                <a:spcPts val="300"/>
              </a:spcAft>
            </a:pPr>
            <a:r>
              <a:rPr lang="en-GB" sz="1400"/>
              <a:t>Existence of any governance or control issues</a:t>
            </a:r>
          </a:p>
          <a:p>
            <a:pPr>
              <a:lnSpc>
                <a:spcPts val="1700"/>
              </a:lnSpc>
              <a:spcAft>
                <a:spcPts val="300"/>
              </a:spcAft>
            </a:pPr>
            <a:r>
              <a:rPr lang="en-GB" sz="1400"/>
              <a:t>Extent and quality of documentation</a:t>
            </a:r>
          </a:p>
          <a:p>
            <a:pPr>
              <a:lnSpc>
                <a:spcPts val="1700"/>
              </a:lnSpc>
              <a:spcAft>
                <a:spcPts val="300"/>
              </a:spcAft>
            </a:pPr>
            <a:r>
              <a:rPr lang="en-GB" sz="1400"/>
              <a:t>Whether the documented process is followed</a:t>
            </a:r>
          </a:p>
          <a:p>
            <a:pPr>
              <a:lnSpc>
                <a:spcPts val="1700"/>
              </a:lnSpc>
              <a:spcAft>
                <a:spcPts val="300"/>
              </a:spcAft>
            </a:pPr>
            <a:r>
              <a:rPr lang="en-GB" sz="1400"/>
              <a:t>Current operational metrics</a:t>
            </a:r>
          </a:p>
          <a:p>
            <a:pPr marL="228600" lvl="1">
              <a:lnSpc>
                <a:spcPts val="1700"/>
              </a:lnSpc>
              <a:spcAft>
                <a:spcPts val="300"/>
              </a:spcAft>
            </a:pPr>
            <a:r>
              <a:rPr lang="en-GB" sz="1400"/>
              <a:t>Volumetric measures (e.g. number of invoices)</a:t>
            </a:r>
          </a:p>
          <a:p>
            <a:pPr marL="228600" lvl="1">
              <a:lnSpc>
                <a:spcPts val="1700"/>
              </a:lnSpc>
              <a:spcAft>
                <a:spcPts val="300"/>
              </a:spcAft>
            </a:pPr>
            <a:r>
              <a:rPr lang="en-GB" sz="1400"/>
              <a:t>Process KPIs (e.g. right first time/reversals, payment on time, number of blocked invoices)</a:t>
            </a:r>
          </a:p>
          <a:p>
            <a:pPr marL="0" indent="0">
              <a:buNone/>
            </a:pPr>
            <a:r>
              <a:rPr lang="en-GB" sz="1400"/>
              <a:t>The results of an assessment should lead to a conclusion on:</a:t>
            </a:r>
          </a:p>
          <a:p>
            <a:pPr>
              <a:lnSpc>
                <a:spcPts val="1700"/>
              </a:lnSpc>
              <a:spcAft>
                <a:spcPts val="300"/>
              </a:spcAft>
            </a:pPr>
            <a:r>
              <a:rPr lang="en-GB" sz="1400"/>
              <a:t>Can Business Services operate this process? If so, with what resource level implications</a:t>
            </a:r>
          </a:p>
          <a:p>
            <a:pPr>
              <a:lnSpc>
                <a:spcPts val="1700"/>
              </a:lnSpc>
              <a:spcAft>
                <a:spcPts val="300"/>
              </a:spcAft>
            </a:pPr>
            <a:r>
              <a:rPr lang="en-GB" sz="1400"/>
              <a:t>Can Business Services gain any ‘centralisation’ benefit, or is the operation so unique it needs to be done by a stand-alone team.</a:t>
            </a:r>
          </a:p>
        </p:txBody>
      </p:sp>
      <p:sp>
        <p:nvSpPr>
          <p:cNvPr id="3" name="Title 2">
            <a:extLst>
              <a:ext uri="{FF2B5EF4-FFF2-40B4-BE49-F238E27FC236}">
                <a16:creationId xmlns:a16="http://schemas.microsoft.com/office/drawing/2014/main" id="{1B93AE82-035B-61A0-EDB7-A7D85766DA5E}"/>
              </a:ext>
            </a:extLst>
          </p:cNvPr>
          <p:cNvSpPr>
            <a:spLocks noGrp="1"/>
          </p:cNvSpPr>
          <p:nvPr>
            <p:ph type="title"/>
          </p:nvPr>
        </p:nvSpPr>
        <p:spPr>
          <a:xfrm>
            <a:off x="1360713" y="243067"/>
            <a:ext cx="10161883" cy="636608"/>
          </a:xfrm>
          <a:prstGeom prst="rect">
            <a:avLst/>
          </a:prstGeom>
        </p:spPr>
        <p:txBody>
          <a:bodyPr/>
          <a:lstStyle/>
          <a:p>
            <a:r>
              <a:rPr lang="en-GB"/>
              <a:t>Challenges and opportunities</a:t>
            </a:r>
          </a:p>
        </p:txBody>
      </p:sp>
      <p:sp>
        <p:nvSpPr>
          <p:cNvPr id="4" name="TextBox 3">
            <a:extLst>
              <a:ext uri="{FF2B5EF4-FFF2-40B4-BE49-F238E27FC236}">
                <a16:creationId xmlns:a16="http://schemas.microsoft.com/office/drawing/2014/main" id="{EBACE5AE-004F-C4AA-E602-1A9D8F36E321}"/>
              </a:ext>
            </a:extLst>
          </p:cNvPr>
          <p:cNvSpPr txBox="1"/>
          <p:nvPr/>
        </p:nvSpPr>
        <p:spPr>
          <a:xfrm>
            <a:off x="9912170" y="121198"/>
            <a:ext cx="1338059" cy="860748"/>
          </a:xfrm>
          <a:prstGeom prst="rect">
            <a:avLst/>
          </a:prstGeom>
          <a:noFill/>
        </p:spPr>
        <p:txBody>
          <a:bodyPr wrap="none" rtlCol="0">
            <a:spAutoFit/>
          </a:bodyPr>
          <a:lstStyle/>
          <a:p>
            <a:pPr>
              <a:lnSpc>
                <a:spcPts val="1800"/>
              </a:lnSpc>
              <a:spcAft>
                <a:spcPts val="600"/>
              </a:spcAft>
            </a:pPr>
            <a:r>
              <a:rPr lang="en-GB" sz="1400">
                <a:latin typeface="Segoe UI" panose="020B0502040204020203" pitchFamily="34" charset="0"/>
                <a:cs typeface="Segoe UI" panose="020B0502040204020203" pitchFamily="34" charset="0"/>
              </a:rPr>
              <a:t>Paragraph text</a:t>
            </a:r>
          </a:p>
          <a:p>
            <a:pPr marL="228600" indent="-228600">
              <a:lnSpc>
                <a:spcPts val="1700"/>
              </a:lnSpc>
              <a:spcAft>
                <a:spcPts val="300"/>
              </a:spcAft>
              <a:buFont typeface="Arial" panose="020B0604020202020204" pitchFamily="34" charset="0"/>
              <a:buChar char="•"/>
            </a:pPr>
            <a:r>
              <a:rPr lang="en-GB" sz="1400">
                <a:latin typeface="Segoe UI" panose="020B0502040204020203" pitchFamily="34" charset="0"/>
                <a:cs typeface="Segoe UI" panose="020B0502040204020203" pitchFamily="34" charset="0"/>
              </a:rPr>
              <a:t>Bullet text</a:t>
            </a:r>
          </a:p>
          <a:p>
            <a:pPr marL="228600" indent="-228600">
              <a:lnSpc>
                <a:spcPts val="1700"/>
              </a:lnSpc>
              <a:spcAft>
                <a:spcPts val="300"/>
              </a:spcAft>
              <a:buFont typeface="Arial" panose="020B0604020202020204" pitchFamily="34" charset="0"/>
              <a:buChar char="•"/>
            </a:pPr>
            <a:r>
              <a:rPr lang="en-GB" sz="1400">
                <a:latin typeface="Segoe UI" panose="020B0502040204020203" pitchFamily="34" charset="0"/>
                <a:cs typeface="Segoe UI" panose="020B0502040204020203" pitchFamily="34" charset="0"/>
              </a:rPr>
              <a:t>Bullet 2</a:t>
            </a:r>
          </a:p>
        </p:txBody>
      </p:sp>
      <p:sp>
        <p:nvSpPr>
          <p:cNvPr id="5" name="TextBox 4">
            <a:extLst>
              <a:ext uri="{FF2B5EF4-FFF2-40B4-BE49-F238E27FC236}">
                <a16:creationId xmlns:a16="http://schemas.microsoft.com/office/drawing/2014/main" id="{57D56705-7E32-D79A-BCFE-46E5814567A9}"/>
              </a:ext>
            </a:extLst>
          </p:cNvPr>
          <p:cNvSpPr txBox="1"/>
          <p:nvPr/>
        </p:nvSpPr>
        <p:spPr>
          <a:xfrm>
            <a:off x="8476868" y="121198"/>
            <a:ext cx="1500539" cy="874598"/>
          </a:xfrm>
          <a:prstGeom prst="rect">
            <a:avLst/>
          </a:prstGeom>
          <a:noFill/>
        </p:spPr>
        <p:txBody>
          <a:bodyPr wrap="none" rtlCol="0">
            <a:spAutoFit/>
          </a:bodyPr>
          <a:lstStyle/>
          <a:p>
            <a:pPr>
              <a:lnSpc>
                <a:spcPts val="1800"/>
              </a:lnSpc>
              <a:spcAft>
                <a:spcPts val="600"/>
              </a:spcAft>
            </a:pPr>
            <a:r>
              <a:rPr lang="en-GB" sz="1600">
                <a:latin typeface="Segoe UI" panose="020B0502040204020203" pitchFamily="34" charset="0"/>
                <a:cs typeface="Segoe UI" panose="020B0502040204020203" pitchFamily="34" charset="0"/>
              </a:rPr>
              <a:t>Paragraph text</a:t>
            </a:r>
          </a:p>
          <a:p>
            <a:pPr marL="228600" indent="-228600">
              <a:lnSpc>
                <a:spcPts val="1700"/>
              </a:lnSpc>
              <a:spcAft>
                <a:spcPts val="300"/>
              </a:spcAft>
              <a:buFont typeface="Arial" panose="020B0604020202020204" pitchFamily="34" charset="0"/>
              <a:buChar char="•"/>
            </a:pPr>
            <a:r>
              <a:rPr lang="en-GB" sz="1600">
                <a:latin typeface="Segoe UI" panose="020B0502040204020203" pitchFamily="34" charset="0"/>
                <a:cs typeface="Segoe UI" panose="020B0502040204020203" pitchFamily="34" charset="0"/>
              </a:rPr>
              <a:t>Bullet text</a:t>
            </a:r>
          </a:p>
          <a:p>
            <a:pPr marL="228600" indent="-228600">
              <a:lnSpc>
                <a:spcPts val="1700"/>
              </a:lnSpc>
              <a:spcAft>
                <a:spcPts val="300"/>
              </a:spcAft>
              <a:buFont typeface="Arial" panose="020B0604020202020204" pitchFamily="34" charset="0"/>
              <a:buChar char="•"/>
            </a:pPr>
            <a:r>
              <a:rPr lang="en-GB" sz="1600">
                <a:latin typeface="Segoe UI" panose="020B0502040204020203" pitchFamily="34" charset="0"/>
                <a:cs typeface="Segoe UI" panose="020B0502040204020203" pitchFamily="34" charset="0"/>
              </a:rPr>
              <a:t>Bullet 2</a:t>
            </a:r>
          </a:p>
        </p:txBody>
      </p:sp>
      <p:sp>
        <p:nvSpPr>
          <p:cNvPr id="6" name="Rounded Rectangle 5">
            <a:extLst>
              <a:ext uri="{FF2B5EF4-FFF2-40B4-BE49-F238E27FC236}">
                <a16:creationId xmlns:a16="http://schemas.microsoft.com/office/drawing/2014/main" id="{64532851-A0FE-ED43-DD70-8A6FB448DD67}"/>
              </a:ext>
            </a:extLst>
          </p:cNvPr>
          <p:cNvSpPr/>
          <p:nvPr/>
        </p:nvSpPr>
        <p:spPr>
          <a:xfrm>
            <a:off x="11302698" y="290363"/>
            <a:ext cx="773874" cy="520861"/>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t>Aligned</a:t>
            </a:r>
          </a:p>
        </p:txBody>
      </p:sp>
    </p:spTree>
    <p:extLst>
      <p:ext uri="{BB962C8B-B14F-4D97-AF65-F5344CB8AC3E}">
        <p14:creationId xmlns:p14="http://schemas.microsoft.com/office/powerpoint/2010/main" val="13982706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AE7B2E-988A-098C-F421-C539B8F48C2C}"/>
            </a:ext>
          </a:extLst>
        </p:cNvPr>
        <p:cNvGrpSpPr/>
        <p:nvPr/>
      </p:nvGrpSpPr>
      <p:grpSpPr>
        <a:xfrm>
          <a:off x="0" y="0"/>
          <a:ext cx="0" cy="0"/>
          <a:chOff x="0" y="0"/>
          <a:chExt cx="0" cy="0"/>
        </a:xfrm>
      </p:grpSpPr>
      <p:sp>
        <p:nvSpPr>
          <p:cNvPr id="15" name="Content Placeholder 14">
            <a:extLst>
              <a:ext uri="{FF2B5EF4-FFF2-40B4-BE49-F238E27FC236}">
                <a16:creationId xmlns:a16="http://schemas.microsoft.com/office/drawing/2014/main" id="{CDC33D38-92F5-15F4-F702-D71805A19C9D}"/>
              </a:ext>
            </a:extLst>
          </p:cNvPr>
          <p:cNvSpPr>
            <a:spLocks noGrp="1"/>
          </p:cNvSpPr>
          <p:nvPr>
            <p:ph idx="1"/>
          </p:nvPr>
        </p:nvSpPr>
        <p:spPr>
          <a:xfrm>
            <a:off x="484094" y="1438835"/>
            <a:ext cx="11214848" cy="4811494"/>
          </a:xfrm>
        </p:spPr>
        <p:txBody>
          <a:bodyPr/>
          <a:lstStyle/>
          <a:p>
            <a:pPr marL="0" indent="0">
              <a:buNone/>
            </a:pPr>
            <a:r>
              <a:rPr lang="en-GB" sz="1400" b="1"/>
              <a:t>3. Poor management of services levels, poor use of KPIs</a:t>
            </a:r>
          </a:p>
          <a:p>
            <a:pPr marL="0" indent="0">
              <a:buNone/>
            </a:pPr>
            <a:r>
              <a:rPr lang="en-GB" sz="1400"/>
              <a:t>Service levels should be carefully drafted and agreed. They need to be structured in a way that they will ensure Business Units receive good service while also being achievable for the Business Services organisation.</a:t>
            </a:r>
          </a:p>
          <a:p>
            <a:pPr marL="0" indent="0">
              <a:buNone/>
            </a:pPr>
            <a:r>
              <a:rPr lang="en-GB" sz="1400"/>
              <a:t>There should be mechanisms in place to manage services issues at the lowest levels, avoiding unnecessary escalations. A good relationship should avoid debating contract details.</a:t>
            </a:r>
          </a:p>
          <a:p>
            <a:pPr marL="0" indent="0">
              <a:buNone/>
            </a:pPr>
            <a:endParaRPr lang="en-GB" sz="1400"/>
          </a:p>
          <a:p>
            <a:pPr marL="0" indent="0">
              <a:buNone/>
            </a:pPr>
            <a:r>
              <a:rPr lang="en-GB" sz="1400"/>
              <a:t>KPIs or process performance indicators are extremely important for a few reasons:</a:t>
            </a:r>
          </a:p>
          <a:p>
            <a:pPr>
              <a:lnSpc>
                <a:spcPts val="1700"/>
              </a:lnSpc>
              <a:spcAft>
                <a:spcPts val="300"/>
              </a:spcAft>
            </a:pPr>
            <a:r>
              <a:rPr lang="en-GB" sz="1400"/>
              <a:t>Measuring if Business Services are meeting their quality targets</a:t>
            </a:r>
          </a:p>
          <a:p>
            <a:pPr>
              <a:lnSpc>
                <a:spcPts val="1700"/>
              </a:lnSpc>
              <a:spcAft>
                <a:spcPts val="300"/>
              </a:spcAft>
            </a:pPr>
            <a:r>
              <a:rPr lang="en-GB" sz="1400"/>
              <a:t>Measuring if Business Units meet their commitments. This often includes the quality of their requests, approvals etc.</a:t>
            </a:r>
          </a:p>
          <a:p>
            <a:pPr>
              <a:lnSpc>
                <a:spcPts val="1700"/>
              </a:lnSpc>
              <a:spcAft>
                <a:spcPts val="300"/>
              </a:spcAft>
            </a:pPr>
            <a:r>
              <a:rPr lang="en-GB" sz="1400"/>
              <a:t>They provide indicators to make management decisions.</a:t>
            </a:r>
          </a:p>
        </p:txBody>
      </p:sp>
      <p:sp>
        <p:nvSpPr>
          <p:cNvPr id="14" name="Title 13">
            <a:extLst>
              <a:ext uri="{FF2B5EF4-FFF2-40B4-BE49-F238E27FC236}">
                <a16:creationId xmlns:a16="http://schemas.microsoft.com/office/drawing/2014/main" id="{2FEEDC66-03DC-C485-26A7-C5EDF11D56FD}"/>
              </a:ext>
            </a:extLst>
          </p:cNvPr>
          <p:cNvSpPr>
            <a:spLocks noGrp="1"/>
          </p:cNvSpPr>
          <p:nvPr>
            <p:ph type="title"/>
          </p:nvPr>
        </p:nvSpPr>
        <p:spPr>
          <a:xfrm>
            <a:off x="1360713" y="243067"/>
            <a:ext cx="10161883" cy="636608"/>
          </a:xfrm>
          <a:prstGeom prst="rect">
            <a:avLst/>
          </a:prstGeom>
        </p:spPr>
        <p:txBody>
          <a:bodyPr/>
          <a:lstStyle/>
          <a:p>
            <a:r>
              <a:rPr lang="en-GB"/>
              <a:t>Challenges and opportunities</a:t>
            </a:r>
          </a:p>
        </p:txBody>
      </p:sp>
      <p:sp>
        <p:nvSpPr>
          <p:cNvPr id="16" name="Rectangle 15">
            <a:extLst>
              <a:ext uri="{FF2B5EF4-FFF2-40B4-BE49-F238E27FC236}">
                <a16:creationId xmlns:a16="http://schemas.microsoft.com/office/drawing/2014/main" id="{F7216A13-A27F-E56D-A097-D1C6BCF7DF5C}"/>
              </a:ext>
            </a:extLst>
          </p:cNvPr>
          <p:cNvSpPr/>
          <p:nvPr/>
        </p:nvSpPr>
        <p:spPr>
          <a:xfrm>
            <a:off x="370389" y="243068"/>
            <a:ext cx="636608" cy="636608"/>
          </a:xfrm>
          <a:prstGeom prst="rect">
            <a:avLst/>
          </a:prstGeom>
          <a:solidFill>
            <a:srgbClr val="EB0A1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A0633EBF-709A-C56D-4A2D-C05EC62DAA15}"/>
              </a:ext>
            </a:extLst>
          </p:cNvPr>
          <p:cNvSpPr txBox="1"/>
          <p:nvPr/>
        </p:nvSpPr>
        <p:spPr>
          <a:xfrm>
            <a:off x="9912170" y="121198"/>
            <a:ext cx="1338059" cy="860748"/>
          </a:xfrm>
          <a:prstGeom prst="rect">
            <a:avLst/>
          </a:prstGeom>
          <a:noFill/>
        </p:spPr>
        <p:txBody>
          <a:bodyPr wrap="none" rtlCol="0">
            <a:spAutoFit/>
          </a:bodyPr>
          <a:lstStyle/>
          <a:p>
            <a:pPr>
              <a:lnSpc>
                <a:spcPts val="1800"/>
              </a:lnSpc>
              <a:spcAft>
                <a:spcPts val="600"/>
              </a:spcAft>
            </a:pPr>
            <a:r>
              <a:rPr lang="en-GB" sz="1400">
                <a:latin typeface="Segoe UI" panose="020B0502040204020203" pitchFamily="34" charset="0"/>
                <a:cs typeface="Segoe UI" panose="020B0502040204020203" pitchFamily="34" charset="0"/>
              </a:rPr>
              <a:t>Paragraph text</a:t>
            </a:r>
          </a:p>
          <a:p>
            <a:pPr marL="228600" indent="-228600">
              <a:lnSpc>
                <a:spcPts val="1700"/>
              </a:lnSpc>
              <a:spcAft>
                <a:spcPts val="300"/>
              </a:spcAft>
              <a:buFont typeface="Arial" panose="020B0604020202020204" pitchFamily="34" charset="0"/>
              <a:buChar char="•"/>
            </a:pPr>
            <a:r>
              <a:rPr lang="en-GB" sz="1400">
                <a:latin typeface="Segoe UI" panose="020B0502040204020203" pitchFamily="34" charset="0"/>
                <a:cs typeface="Segoe UI" panose="020B0502040204020203" pitchFamily="34" charset="0"/>
              </a:rPr>
              <a:t>Bullet text</a:t>
            </a:r>
          </a:p>
          <a:p>
            <a:pPr marL="228600" indent="-228600">
              <a:lnSpc>
                <a:spcPts val="1700"/>
              </a:lnSpc>
              <a:spcAft>
                <a:spcPts val="300"/>
              </a:spcAft>
              <a:buFont typeface="Arial" panose="020B0604020202020204" pitchFamily="34" charset="0"/>
              <a:buChar char="•"/>
            </a:pPr>
            <a:r>
              <a:rPr lang="en-GB" sz="1400">
                <a:latin typeface="Segoe UI" panose="020B0502040204020203" pitchFamily="34" charset="0"/>
                <a:cs typeface="Segoe UI" panose="020B0502040204020203" pitchFamily="34" charset="0"/>
              </a:rPr>
              <a:t>Bullet 2</a:t>
            </a:r>
          </a:p>
        </p:txBody>
      </p:sp>
      <p:sp>
        <p:nvSpPr>
          <p:cNvPr id="3" name="TextBox 2">
            <a:extLst>
              <a:ext uri="{FF2B5EF4-FFF2-40B4-BE49-F238E27FC236}">
                <a16:creationId xmlns:a16="http://schemas.microsoft.com/office/drawing/2014/main" id="{9D8149D9-C385-392E-E7E9-A7F00E91ABED}"/>
              </a:ext>
            </a:extLst>
          </p:cNvPr>
          <p:cNvSpPr txBox="1"/>
          <p:nvPr/>
        </p:nvSpPr>
        <p:spPr>
          <a:xfrm>
            <a:off x="8476868" y="121198"/>
            <a:ext cx="1500539" cy="874598"/>
          </a:xfrm>
          <a:prstGeom prst="rect">
            <a:avLst/>
          </a:prstGeom>
          <a:noFill/>
        </p:spPr>
        <p:txBody>
          <a:bodyPr wrap="none" rtlCol="0">
            <a:spAutoFit/>
          </a:bodyPr>
          <a:lstStyle/>
          <a:p>
            <a:pPr>
              <a:lnSpc>
                <a:spcPts val="1800"/>
              </a:lnSpc>
              <a:spcAft>
                <a:spcPts val="600"/>
              </a:spcAft>
            </a:pPr>
            <a:r>
              <a:rPr lang="en-GB" sz="1600">
                <a:latin typeface="Segoe UI" panose="020B0502040204020203" pitchFamily="34" charset="0"/>
                <a:cs typeface="Segoe UI" panose="020B0502040204020203" pitchFamily="34" charset="0"/>
              </a:rPr>
              <a:t>Paragraph text</a:t>
            </a:r>
          </a:p>
          <a:p>
            <a:pPr marL="228600" indent="-228600">
              <a:lnSpc>
                <a:spcPts val="1700"/>
              </a:lnSpc>
              <a:spcAft>
                <a:spcPts val="300"/>
              </a:spcAft>
              <a:buFont typeface="Arial" panose="020B0604020202020204" pitchFamily="34" charset="0"/>
              <a:buChar char="•"/>
            </a:pPr>
            <a:r>
              <a:rPr lang="en-GB" sz="1600">
                <a:latin typeface="Segoe UI" panose="020B0502040204020203" pitchFamily="34" charset="0"/>
                <a:cs typeface="Segoe UI" panose="020B0502040204020203" pitchFamily="34" charset="0"/>
              </a:rPr>
              <a:t>Bullet text</a:t>
            </a:r>
          </a:p>
          <a:p>
            <a:pPr marL="228600" indent="-228600">
              <a:lnSpc>
                <a:spcPts val="1700"/>
              </a:lnSpc>
              <a:spcAft>
                <a:spcPts val="300"/>
              </a:spcAft>
              <a:buFont typeface="Arial" panose="020B0604020202020204" pitchFamily="34" charset="0"/>
              <a:buChar char="•"/>
            </a:pPr>
            <a:r>
              <a:rPr lang="en-GB" sz="1600">
                <a:latin typeface="Segoe UI" panose="020B0502040204020203" pitchFamily="34" charset="0"/>
                <a:cs typeface="Segoe UI" panose="020B0502040204020203" pitchFamily="34" charset="0"/>
              </a:rPr>
              <a:t>Bullet 2</a:t>
            </a:r>
          </a:p>
        </p:txBody>
      </p:sp>
      <p:sp>
        <p:nvSpPr>
          <p:cNvPr id="4" name="Rounded Rectangle 3">
            <a:extLst>
              <a:ext uri="{FF2B5EF4-FFF2-40B4-BE49-F238E27FC236}">
                <a16:creationId xmlns:a16="http://schemas.microsoft.com/office/drawing/2014/main" id="{3251E943-07AC-AAB9-EA00-2D9D52072D22}"/>
              </a:ext>
            </a:extLst>
          </p:cNvPr>
          <p:cNvSpPr/>
          <p:nvPr/>
        </p:nvSpPr>
        <p:spPr>
          <a:xfrm>
            <a:off x="11302698" y="290363"/>
            <a:ext cx="773874" cy="520861"/>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t>Aligned</a:t>
            </a:r>
          </a:p>
        </p:txBody>
      </p:sp>
    </p:spTree>
    <p:extLst>
      <p:ext uri="{BB962C8B-B14F-4D97-AF65-F5344CB8AC3E}">
        <p14:creationId xmlns:p14="http://schemas.microsoft.com/office/powerpoint/2010/main" val="2978307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897CF8-7A05-A2EF-E91F-CC9D43AC2328}"/>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EA3393D-B264-8169-6108-42178F11BD0E}"/>
              </a:ext>
            </a:extLst>
          </p:cNvPr>
          <p:cNvSpPr>
            <a:spLocks noGrp="1"/>
          </p:cNvSpPr>
          <p:nvPr>
            <p:ph idx="1"/>
          </p:nvPr>
        </p:nvSpPr>
        <p:spPr>
          <a:xfrm>
            <a:off x="370389" y="1426029"/>
            <a:ext cx="4994987" cy="4561114"/>
          </a:xfrm>
        </p:spPr>
        <p:txBody>
          <a:bodyPr>
            <a:noAutofit/>
          </a:bodyPr>
          <a:lstStyle/>
          <a:p>
            <a:pPr marL="0" indent="0">
              <a:lnSpc>
                <a:spcPts val="1800"/>
              </a:lnSpc>
              <a:spcBef>
                <a:spcPts val="0"/>
              </a:spcBef>
              <a:spcAft>
                <a:spcPts val="600"/>
              </a:spcAft>
              <a:buNone/>
            </a:pPr>
            <a:r>
              <a:rPr lang="en-GB" sz="1400"/>
              <a:t>The scope of work that moves to a BSO is flexible. It's up to each organisation to decide what is right for them.</a:t>
            </a:r>
          </a:p>
          <a:p>
            <a:pPr marL="0" indent="0">
              <a:lnSpc>
                <a:spcPts val="1800"/>
              </a:lnSpc>
              <a:spcBef>
                <a:spcPts val="0"/>
              </a:spcBef>
              <a:spcAft>
                <a:spcPts val="600"/>
              </a:spcAft>
              <a:buNone/>
            </a:pPr>
            <a:r>
              <a:rPr lang="en-GB" sz="1400"/>
              <a:t>When discussing this we need a way to refer to work that remains in the Business Unit and work that can shift to the BSO. I will use 'BU work' and 'BSO work'.</a:t>
            </a:r>
          </a:p>
          <a:p>
            <a:pPr marL="0" indent="0">
              <a:lnSpc>
                <a:spcPts val="1800"/>
              </a:lnSpc>
              <a:spcBef>
                <a:spcPts val="0"/>
              </a:spcBef>
              <a:spcAft>
                <a:spcPts val="600"/>
              </a:spcAft>
              <a:buNone/>
            </a:pPr>
            <a:r>
              <a:rPr lang="en-GB" sz="1400"/>
              <a:t>A general starting point is:</a:t>
            </a:r>
          </a:p>
          <a:p>
            <a:pPr marL="0" indent="0">
              <a:lnSpc>
                <a:spcPct val="100000"/>
              </a:lnSpc>
              <a:spcBef>
                <a:spcPts val="0"/>
              </a:spcBef>
              <a:buNone/>
            </a:pPr>
            <a:endParaRPr lang="en-GB" sz="1400"/>
          </a:p>
          <a:p>
            <a:pPr marL="0" indent="0">
              <a:lnSpc>
                <a:spcPct val="100000"/>
              </a:lnSpc>
              <a:spcBef>
                <a:spcPts val="0"/>
              </a:spcBef>
              <a:buNone/>
            </a:pPr>
            <a:r>
              <a:rPr lang="en-GB" sz="1400" b="1"/>
              <a:t>Examples of BU work:</a:t>
            </a:r>
          </a:p>
          <a:p>
            <a:pPr>
              <a:lnSpc>
                <a:spcPts val="1700"/>
              </a:lnSpc>
              <a:spcBef>
                <a:spcPts val="0"/>
              </a:spcBef>
              <a:spcAft>
                <a:spcPts val="300"/>
              </a:spcAft>
            </a:pPr>
            <a:r>
              <a:rPr lang="en-GB" sz="1400"/>
              <a:t>Strategy</a:t>
            </a:r>
          </a:p>
          <a:p>
            <a:pPr>
              <a:lnSpc>
                <a:spcPts val="1700"/>
              </a:lnSpc>
              <a:spcBef>
                <a:spcPts val="0"/>
              </a:spcBef>
              <a:spcAft>
                <a:spcPts val="300"/>
              </a:spcAft>
            </a:pPr>
            <a:r>
              <a:rPr lang="en-GB" sz="1400"/>
              <a:t>Commercially sensitive work:</a:t>
            </a:r>
          </a:p>
          <a:p>
            <a:pPr lvl="1">
              <a:lnSpc>
                <a:spcPts val="1700"/>
              </a:lnSpc>
              <a:spcBef>
                <a:spcPts val="0"/>
              </a:spcBef>
              <a:spcAft>
                <a:spcPts val="300"/>
              </a:spcAft>
            </a:pPr>
            <a:r>
              <a:rPr lang="en-GB" sz="1400"/>
              <a:t>Anything involving IP, USPs, secrets, specialist know how</a:t>
            </a:r>
          </a:p>
          <a:p>
            <a:pPr lvl="1">
              <a:lnSpc>
                <a:spcPts val="1700"/>
              </a:lnSpc>
              <a:spcBef>
                <a:spcPts val="0"/>
              </a:spcBef>
              <a:spcAft>
                <a:spcPts val="300"/>
              </a:spcAft>
            </a:pPr>
            <a:r>
              <a:rPr lang="en-GB" sz="1400"/>
              <a:t>Consumer market knowledge</a:t>
            </a:r>
          </a:p>
          <a:p>
            <a:pPr lvl="1">
              <a:lnSpc>
                <a:spcPts val="1700"/>
              </a:lnSpc>
              <a:spcBef>
                <a:spcPts val="0"/>
              </a:spcBef>
              <a:spcAft>
                <a:spcPts val="300"/>
              </a:spcAft>
            </a:pPr>
            <a:r>
              <a:rPr lang="en-GB" sz="1400"/>
              <a:t>Innovation and research and development</a:t>
            </a:r>
          </a:p>
          <a:p>
            <a:pPr>
              <a:lnSpc>
                <a:spcPts val="1700"/>
              </a:lnSpc>
              <a:spcBef>
                <a:spcPts val="0"/>
              </a:spcBef>
              <a:spcAft>
                <a:spcPts val="300"/>
              </a:spcAft>
            </a:pPr>
            <a:r>
              <a:rPr lang="en-GB" sz="1400"/>
              <a:t>Profit generating work:</a:t>
            </a:r>
          </a:p>
          <a:p>
            <a:pPr lvl="1">
              <a:lnSpc>
                <a:spcPts val="1700"/>
              </a:lnSpc>
              <a:spcBef>
                <a:spcPts val="0"/>
              </a:spcBef>
              <a:spcAft>
                <a:spcPts val="300"/>
              </a:spcAft>
            </a:pPr>
            <a:r>
              <a:rPr lang="en-GB" sz="1400"/>
              <a:t>Sales</a:t>
            </a:r>
          </a:p>
          <a:p>
            <a:pPr>
              <a:lnSpc>
                <a:spcPts val="1700"/>
              </a:lnSpc>
              <a:spcBef>
                <a:spcPts val="0"/>
              </a:spcBef>
              <a:spcAft>
                <a:spcPts val="300"/>
              </a:spcAft>
            </a:pPr>
            <a:r>
              <a:rPr lang="en-GB" sz="1400"/>
              <a:t>Physical work</a:t>
            </a:r>
          </a:p>
          <a:p>
            <a:pPr>
              <a:lnSpc>
                <a:spcPts val="1700"/>
              </a:lnSpc>
              <a:spcBef>
                <a:spcPts val="0"/>
              </a:spcBef>
              <a:spcAft>
                <a:spcPts val="300"/>
              </a:spcAft>
            </a:pPr>
            <a:r>
              <a:rPr lang="en-GB" sz="1400"/>
              <a:t>Manufacturing</a:t>
            </a:r>
          </a:p>
          <a:p>
            <a:pPr>
              <a:lnSpc>
                <a:spcPts val="1700"/>
              </a:lnSpc>
              <a:spcBef>
                <a:spcPts val="0"/>
              </a:spcBef>
              <a:spcAft>
                <a:spcPts val="300"/>
              </a:spcAft>
            </a:pPr>
            <a:r>
              <a:rPr lang="en-GB" sz="1400"/>
              <a:t>Shipping.</a:t>
            </a:r>
          </a:p>
        </p:txBody>
      </p:sp>
      <p:sp>
        <p:nvSpPr>
          <p:cNvPr id="14" name="Title 13">
            <a:extLst>
              <a:ext uri="{FF2B5EF4-FFF2-40B4-BE49-F238E27FC236}">
                <a16:creationId xmlns:a16="http://schemas.microsoft.com/office/drawing/2014/main" id="{D1A07D86-436A-2790-FD90-67C855FC7D17}"/>
              </a:ext>
            </a:extLst>
          </p:cNvPr>
          <p:cNvSpPr>
            <a:spLocks noGrp="1"/>
          </p:cNvSpPr>
          <p:nvPr>
            <p:ph type="title"/>
          </p:nvPr>
        </p:nvSpPr>
        <p:spPr>
          <a:xfrm>
            <a:off x="1360713" y="243067"/>
            <a:ext cx="10161883" cy="636608"/>
          </a:xfrm>
          <a:prstGeom prst="rect">
            <a:avLst/>
          </a:prstGeom>
        </p:spPr>
        <p:txBody>
          <a:bodyPr/>
          <a:lstStyle/>
          <a:p>
            <a:r>
              <a:rPr lang="en-GB"/>
              <a:t>Scoping Business Services</a:t>
            </a:r>
          </a:p>
        </p:txBody>
      </p:sp>
      <p:sp>
        <p:nvSpPr>
          <p:cNvPr id="16" name="Rectangle 15">
            <a:extLst>
              <a:ext uri="{FF2B5EF4-FFF2-40B4-BE49-F238E27FC236}">
                <a16:creationId xmlns:a16="http://schemas.microsoft.com/office/drawing/2014/main" id="{9C8EA171-551C-30A0-0F40-BB8D1380CEA8}"/>
              </a:ext>
            </a:extLst>
          </p:cNvPr>
          <p:cNvSpPr/>
          <p:nvPr/>
        </p:nvSpPr>
        <p:spPr>
          <a:xfrm>
            <a:off x="370389" y="243068"/>
            <a:ext cx="636608" cy="636608"/>
          </a:xfrm>
          <a:prstGeom prst="rect">
            <a:avLst/>
          </a:prstGeom>
          <a:solidFill>
            <a:srgbClr val="EB0A1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Content Placeholder 3">
            <a:extLst>
              <a:ext uri="{FF2B5EF4-FFF2-40B4-BE49-F238E27FC236}">
                <a16:creationId xmlns:a16="http://schemas.microsoft.com/office/drawing/2014/main" id="{0AA74396-6EB5-D6B0-4341-BEB7D8FA794B}"/>
              </a:ext>
            </a:extLst>
          </p:cNvPr>
          <p:cNvSpPr txBox="1">
            <a:spLocks/>
          </p:cNvSpPr>
          <p:nvPr/>
        </p:nvSpPr>
        <p:spPr>
          <a:xfrm>
            <a:off x="6288911" y="1446847"/>
            <a:ext cx="5532700" cy="473011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GB" sz="1400" b="1">
                <a:latin typeface="Segoe UI" panose="020B0502040204020203" pitchFamily="34" charset="0"/>
                <a:cs typeface="Segoe UI" panose="020B0502040204020203" pitchFamily="34" charset="0"/>
              </a:rPr>
              <a:t>Examples of BSO work:</a:t>
            </a:r>
          </a:p>
          <a:p>
            <a:pPr>
              <a:lnSpc>
                <a:spcPts val="1700"/>
              </a:lnSpc>
              <a:spcBef>
                <a:spcPts val="0"/>
              </a:spcBef>
              <a:spcAft>
                <a:spcPts val="300"/>
              </a:spcAft>
            </a:pPr>
            <a:r>
              <a:rPr lang="en-GB" sz="1400">
                <a:latin typeface="Segoe UI" panose="020B0502040204020203" pitchFamily="34" charset="0"/>
                <a:cs typeface="Segoe UI" panose="020B0502040204020203" pitchFamily="34" charset="0"/>
              </a:rPr>
              <a:t>*Customer contact centre</a:t>
            </a:r>
          </a:p>
          <a:p>
            <a:pPr>
              <a:lnSpc>
                <a:spcPts val="1700"/>
              </a:lnSpc>
              <a:spcBef>
                <a:spcPts val="0"/>
              </a:spcBef>
              <a:spcAft>
                <a:spcPts val="300"/>
              </a:spcAft>
            </a:pPr>
            <a:r>
              <a:rPr lang="en-GB" sz="1400">
                <a:latin typeface="Segoe UI" panose="020B0502040204020203" pitchFamily="34" charset="0"/>
                <a:cs typeface="Segoe UI" panose="020B0502040204020203" pitchFamily="34" charset="0"/>
              </a:rPr>
              <a:t>Human resources</a:t>
            </a:r>
          </a:p>
          <a:p>
            <a:pPr>
              <a:lnSpc>
                <a:spcPts val="1700"/>
              </a:lnSpc>
              <a:spcBef>
                <a:spcPts val="0"/>
              </a:spcBef>
              <a:spcAft>
                <a:spcPts val="300"/>
              </a:spcAft>
            </a:pPr>
            <a:r>
              <a:rPr lang="en-GB" sz="1400">
                <a:latin typeface="Segoe UI" panose="020B0502040204020203" pitchFamily="34" charset="0"/>
                <a:cs typeface="Segoe UI" panose="020B0502040204020203" pitchFamily="34" charset="0"/>
              </a:rPr>
              <a:t>Information technology</a:t>
            </a:r>
          </a:p>
          <a:p>
            <a:pPr>
              <a:lnSpc>
                <a:spcPts val="1700"/>
              </a:lnSpc>
              <a:spcBef>
                <a:spcPts val="0"/>
              </a:spcBef>
              <a:spcAft>
                <a:spcPts val="300"/>
              </a:spcAft>
            </a:pPr>
            <a:r>
              <a:rPr lang="en-GB" sz="1400">
                <a:latin typeface="Segoe UI" panose="020B0502040204020203" pitchFamily="34" charset="0"/>
                <a:cs typeface="Segoe UI" panose="020B0502040204020203" pitchFamily="34" charset="0"/>
              </a:rPr>
              <a:t>Finance</a:t>
            </a:r>
          </a:p>
          <a:p>
            <a:pPr>
              <a:lnSpc>
                <a:spcPts val="1700"/>
              </a:lnSpc>
              <a:spcBef>
                <a:spcPts val="0"/>
              </a:spcBef>
              <a:spcAft>
                <a:spcPts val="300"/>
              </a:spcAft>
            </a:pPr>
            <a:r>
              <a:rPr lang="en-GB" sz="1400">
                <a:latin typeface="Segoe UI" panose="020B0502040204020203" pitchFamily="34" charset="0"/>
                <a:cs typeface="Segoe UI" panose="020B0502040204020203" pitchFamily="34" charset="0"/>
              </a:rPr>
              <a:t>Procurement.</a:t>
            </a:r>
          </a:p>
          <a:p>
            <a:pPr marL="0" indent="0">
              <a:lnSpc>
                <a:spcPct val="100000"/>
              </a:lnSpc>
              <a:spcBef>
                <a:spcPts val="0"/>
              </a:spcBef>
              <a:buNone/>
            </a:pPr>
            <a:endParaRPr lang="en-GB" sz="1400">
              <a:latin typeface="Segoe UI" panose="020B0502040204020203" pitchFamily="34" charset="0"/>
              <a:cs typeface="Segoe UI" panose="020B0502040204020203" pitchFamily="34" charset="0"/>
            </a:endParaRPr>
          </a:p>
          <a:p>
            <a:pPr marL="0" indent="0">
              <a:lnSpc>
                <a:spcPct val="100000"/>
              </a:lnSpc>
              <a:spcBef>
                <a:spcPts val="0"/>
              </a:spcBef>
              <a:buNone/>
            </a:pPr>
            <a:r>
              <a:rPr lang="en-GB" sz="1400" b="1">
                <a:latin typeface="Segoe UI" panose="020B0502040204020203" pitchFamily="34" charset="0"/>
                <a:cs typeface="Segoe UI" panose="020B0502040204020203" pitchFamily="34" charset="0"/>
              </a:rPr>
              <a:t>Debatable areas:</a:t>
            </a:r>
            <a:endParaRPr lang="en-GB" sz="1400">
              <a:latin typeface="Segoe UI" panose="020B0502040204020203" pitchFamily="34" charset="0"/>
              <a:cs typeface="Segoe UI" panose="020B0502040204020203" pitchFamily="34" charset="0"/>
            </a:endParaRPr>
          </a:p>
          <a:p>
            <a:pPr>
              <a:lnSpc>
                <a:spcPts val="1700"/>
              </a:lnSpc>
              <a:spcBef>
                <a:spcPts val="0"/>
              </a:spcBef>
              <a:spcAft>
                <a:spcPts val="300"/>
              </a:spcAft>
            </a:pPr>
            <a:r>
              <a:rPr lang="en-GB" sz="1400">
                <a:latin typeface="Segoe UI" panose="020B0502040204020203" pitchFamily="34" charset="0"/>
                <a:cs typeface="Segoe UI" panose="020B0502040204020203" pitchFamily="34" charset="0"/>
              </a:rPr>
              <a:t>Facilities</a:t>
            </a:r>
          </a:p>
          <a:p>
            <a:pPr>
              <a:lnSpc>
                <a:spcPts val="1700"/>
              </a:lnSpc>
              <a:spcBef>
                <a:spcPts val="0"/>
              </a:spcBef>
              <a:spcAft>
                <a:spcPts val="300"/>
              </a:spcAft>
            </a:pPr>
            <a:r>
              <a:rPr lang="en-GB" sz="1400">
                <a:latin typeface="Segoe UI" panose="020B0502040204020203" pitchFamily="34" charset="0"/>
                <a:cs typeface="Segoe UI" panose="020B0502040204020203" pitchFamily="34" charset="0"/>
              </a:rPr>
              <a:t>Legal</a:t>
            </a:r>
          </a:p>
          <a:p>
            <a:pPr>
              <a:lnSpc>
                <a:spcPts val="1700"/>
              </a:lnSpc>
              <a:spcBef>
                <a:spcPts val="0"/>
              </a:spcBef>
              <a:spcAft>
                <a:spcPts val="300"/>
              </a:spcAft>
            </a:pPr>
            <a:r>
              <a:rPr lang="en-GB" sz="1400">
                <a:latin typeface="Segoe UI" panose="020B0502040204020203" pitchFamily="34" charset="0"/>
                <a:cs typeface="Segoe UI" panose="020B0502040204020203" pitchFamily="34" charset="0"/>
              </a:rPr>
              <a:t>Marketing.</a:t>
            </a:r>
          </a:p>
          <a:p>
            <a:pPr>
              <a:lnSpc>
                <a:spcPts val="1700"/>
              </a:lnSpc>
              <a:spcBef>
                <a:spcPts val="0"/>
              </a:spcBef>
              <a:spcAft>
                <a:spcPts val="300"/>
              </a:spcAft>
            </a:pPr>
            <a:endParaRPr lang="en-GB" sz="1400">
              <a:latin typeface="Segoe UI" panose="020B0502040204020203" pitchFamily="34" charset="0"/>
              <a:cs typeface="Segoe UI" panose="020B0502040204020203" pitchFamily="34" charset="0"/>
            </a:endParaRPr>
          </a:p>
          <a:p>
            <a:pPr marL="0" indent="0">
              <a:lnSpc>
                <a:spcPts val="1700"/>
              </a:lnSpc>
              <a:spcBef>
                <a:spcPts val="0"/>
              </a:spcBef>
              <a:spcAft>
                <a:spcPts val="300"/>
              </a:spcAft>
              <a:buNone/>
            </a:pPr>
            <a:r>
              <a:rPr lang="en-GB" sz="1400">
                <a:latin typeface="Segoe UI" panose="020B0502040204020203" pitchFamily="34" charset="0"/>
                <a:cs typeface="Segoe UI" panose="020B0502040204020203" pitchFamily="34" charset="0"/>
              </a:rPr>
              <a:t>*Customer contact centre is slightly different as this is the provision of a service directly to an external customer. Most of the the services in a BSO are services to internal Business Units. However, there is no reason a BSO can’t take on customer facing services, if they fit with the strategy.</a:t>
            </a:r>
          </a:p>
        </p:txBody>
      </p:sp>
      <p:sp>
        <p:nvSpPr>
          <p:cNvPr id="2" name="Rounded Rectangle 1">
            <a:extLst>
              <a:ext uri="{FF2B5EF4-FFF2-40B4-BE49-F238E27FC236}">
                <a16:creationId xmlns:a16="http://schemas.microsoft.com/office/drawing/2014/main" id="{4BB4BB5C-C1A5-F01D-FEA1-D55CA9F2CBA2}"/>
              </a:ext>
            </a:extLst>
          </p:cNvPr>
          <p:cNvSpPr/>
          <p:nvPr/>
        </p:nvSpPr>
        <p:spPr>
          <a:xfrm>
            <a:off x="11135659" y="300940"/>
            <a:ext cx="773874" cy="520861"/>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t>Aligned</a:t>
            </a:r>
          </a:p>
        </p:txBody>
      </p:sp>
    </p:spTree>
    <p:extLst>
      <p:ext uri="{BB962C8B-B14F-4D97-AF65-F5344CB8AC3E}">
        <p14:creationId xmlns:p14="http://schemas.microsoft.com/office/powerpoint/2010/main" val="31084116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E76ED2-79F1-0693-7BE4-A89EEED11833}"/>
            </a:ext>
          </a:extLst>
        </p:cNvPr>
        <p:cNvGrpSpPr/>
        <p:nvPr/>
      </p:nvGrpSpPr>
      <p:grpSpPr>
        <a:xfrm>
          <a:off x="0" y="0"/>
          <a:ext cx="0" cy="0"/>
          <a:chOff x="0" y="0"/>
          <a:chExt cx="0" cy="0"/>
        </a:xfrm>
      </p:grpSpPr>
      <p:sp>
        <p:nvSpPr>
          <p:cNvPr id="15" name="Content Placeholder 14">
            <a:extLst>
              <a:ext uri="{FF2B5EF4-FFF2-40B4-BE49-F238E27FC236}">
                <a16:creationId xmlns:a16="http://schemas.microsoft.com/office/drawing/2014/main" id="{64F024DA-F154-3AD3-0B79-E53B6DED4DF0}"/>
              </a:ext>
            </a:extLst>
          </p:cNvPr>
          <p:cNvSpPr>
            <a:spLocks noGrp="1"/>
          </p:cNvSpPr>
          <p:nvPr>
            <p:ph idx="1"/>
          </p:nvPr>
        </p:nvSpPr>
        <p:spPr/>
        <p:txBody>
          <a:bodyPr/>
          <a:lstStyle/>
          <a:p>
            <a:pPr marL="0" indent="0">
              <a:buNone/>
            </a:pPr>
            <a:r>
              <a:rPr lang="en-GB" sz="1400" b="1"/>
              <a:t>4. Staff Retention</a:t>
            </a:r>
          </a:p>
          <a:p>
            <a:pPr marL="0" indent="0">
              <a:buNone/>
            </a:pPr>
            <a:r>
              <a:rPr lang="en-GB" sz="1400"/>
              <a:t>Business services organisations may suffer from higher turnover rates than their Business Units. Note: this is an even bigger problem for outsourcers. This can present challenges with developing highly skilled staff and consistent services delivery. Some factors which may help include:</a:t>
            </a:r>
          </a:p>
          <a:p>
            <a:r>
              <a:rPr lang="en-GB" sz="1400"/>
              <a:t>Careful selection of location: skilled, experienced and willing workforce</a:t>
            </a:r>
          </a:p>
          <a:p>
            <a:r>
              <a:rPr lang="en-GB" sz="1400"/>
              <a:t>Well thought out career progression opportunities</a:t>
            </a:r>
          </a:p>
          <a:p>
            <a:r>
              <a:rPr lang="en-GB" sz="1400"/>
              <a:t>Work rotation within Business Services and out to the Business Units.</a:t>
            </a:r>
          </a:p>
        </p:txBody>
      </p:sp>
      <p:sp>
        <p:nvSpPr>
          <p:cNvPr id="14" name="Title 13">
            <a:extLst>
              <a:ext uri="{FF2B5EF4-FFF2-40B4-BE49-F238E27FC236}">
                <a16:creationId xmlns:a16="http://schemas.microsoft.com/office/drawing/2014/main" id="{306BAFF2-C545-661A-DC88-6B9AA9B37580}"/>
              </a:ext>
            </a:extLst>
          </p:cNvPr>
          <p:cNvSpPr>
            <a:spLocks noGrp="1"/>
          </p:cNvSpPr>
          <p:nvPr>
            <p:ph type="title"/>
          </p:nvPr>
        </p:nvSpPr>
        <p:spPr>
          <a:xfrm>
            <a:off x="1360713" y="243067"/>
            <a:ext cx="10161883" cy="636608"/>
          </a:xfrm>
          <a:prstGeom prst="rect">
            <a:avLst/>
          </a:prstGeom>
        </p:spPr>
        <p:txBody>
          <a:bodyPr/>
          <a:lstStyle/>
          <a:p>
            <a:r>
              <a:rPr lang="en-GB"/>
              <a:t>Challenges and opportunities</a:t>
            </a:r>
          </a:p>
        </p:txBody>
      </p:sp>
      <p:sp>
        <p:nvSpPr>
          <p:cNvPr id="16" name="Rectangle 15">
            <a:extLst>
              <a:ext uri="{FF2B5EF4-FFF2-40B4-BE49-F238E27FC236}">
                <a16:creationId xmlns:a16="http://schemas.microsoft.com/office/drawing/2014/main" id="{338EDA7F-B337-A0F4-44D3-41A6D54B6C3B}"/>
              </a:ext>
            </a:extLst>
          </p:cNvPr>
          <p:cNvSpPr/>
          <p:nvPr/>
        </p:nvSpPr>
        <p:spPr>
          <a:xfrm>
            <a:off x="370389" y="243068"/>
            <a:ext cx="636608" cy="636608"/>
          </a:xfrm>
          <a:prstGeom prst="rect">
            <a:avLst/>
          </a:prstGeom>
          <a:solidFill>
            <a:srgbClr val="EB0A1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05B476BC-7CCA-4E68-6AD7-F10D15311D80}"/>
              </a:ext>
            </a:extLst>
          </p:cNvPr>
          <p:cNvSpPr txBox="1"/>
          <p:nvPr/>
        </p:nvSpPr>
        <p:spPr>
          <a:xfrm>
            <a:off x="9912170" y="121198"/>
            <a:ext cx="1338059" cy="860748"/>
          </a:xfrm>
          <a:prstGeom prst="rect">
            <a:avLst/>
          </a:prstGeom>
          <a:noFill/>
        </p:spPr>
        <p:txBody>
          <a:bodyPr wrap="none" rtlCol="0">
            <a:spAutoFit/>
          </a:bodyPr>
          <a:lstStyle/>
          <a:p>
            <a:pPr>
              <a:lnSpc>
                <a:spcPts val="1800"/>
              </a:lnSpc>
              <a:spcAft>
                <a:spcPts val="600"/>
              </a:spcAft>
            </a:pPr>
            <a:r>
              <a:rPr lang="en-GB" sz="1400">
                <a:latin typeface="Segoe UI" panose="020B0502040204020203" pitchFamily="34" charset="0"/>
                <a:cs typeface="Segoe UI" panose="020B0502040204020203" pitchFamily="34" charset="0"/>
              </a:rPr>
              <a:t>Paragraph text</a:t>
            </a:r>
          </a:p>
          <a:p>
            <a:pPr marL="228600" indent="-228600">
              <a:lnSpc>
                <a:spcPts val="1700"/>
              </a:lnSpc>
              <a:spcAft>
                <a:spcPts val="300"/>
              </a:spcAft>
              <a:buFont typeface="Arial" panose="020B0604020202020204" pitchFamily="34" charset="0"/>
              <a:buChar char="•"/>
            </a:pPr>
            <a:r>
              <a:rPr lang="en-GB" sz="1400">
                <a:latin typeface="Segoe UI" panose="020B0502040204020203" pitchFamily="34" charset="0"/>
                <a:cs typeface="Segoe UI" panose="020B0502040204020203" pitchFamily="34" charset="0"/>
              </a:rPr>
              <a:t>Bullet text</a:t>
            </a:r>
          </a:p>
          <a:p>
            <a:pPr marL="228600" indent="-228600">
              <a:lnSpc>
                <a:spcPts val="1700"/>
              </a:lnSpc>
              <a:spcAft>
                <a:spcPts val="300"/>
              </a:spcAft>
              <a:buFont typeface="Arial" panose="020B0604020202020204" pitchFamily="34" charset="0"/>
              <a:buChar char="•"/>
            </a:pPr>
            <a:r>
              <a:rPr lang="en-GB" sz="1400">
                <a:latin typeface="Segoe UI" panose="020B0502040204020203" pitchFamily="34" charset="0"/>
                <a:cs typeface="Segoe UI" panose="020B0502040204020203" pitchFamily="34" charset="0"/>
              </a:rPr>
              <a:t>Bullet 2</a:t>
            </a:r>
          </a:p>
        </p:txBody>
      </p:sp>
      <p:sp>
        <p:nvSpPr>
          <p:cNvPr id="3" name="TextBox 2">
            <a:extLst>
              <a:ext uri="{FF2B5EF4-FFF2-40B4-BE49-F238E27FC236}">
                <a16:creationId xmlns:a16="http://schemas.microsoft.com/office/drawing/2014/main" id="{AC2AB48A-9178-7C68-1581-85BFE34B0D00}"/>
              </a:ext>
            </a:extLst>
          </p:cNvPr>
          <p:cNvSpPr txBox="1"/>
          <p:nvPr/>
        </p:nvSpPr>
        <p:spPr>
          <a:xfrm>
            <a:off x="8476868" y="121198"/>
            <a:ext cx="1500539" cy="874598"/>
          </a:xfrm>
          <a:prstGeom prst="rect">
            <a:avLst/>
          </a:prstGeom>
          <a:noFill/>
        </p:spPr>
        <p:txBody>
          <a:bodyPr wrap="none" rtlCol="0">
            <a:spAutoFit/>
          </a:bodyPr>
          <a:lstStyle/>
          <a:p>
            <a:pPr>
              <a:lnSpc>
                <a:spcPts val="1800"/>
              </a:lnSpc>
              <a:spcAft>
                <a:spcPts val="600"/>
              </a:spcAft>
            </a:pPr>
            <a:r>
              <a:rPr lang="en-GB" sz="1600">
                <a:latin typeface="Segoe UI" panose="020B0502040204020203" pitchFamily="34" charset="0"/>
                <a:cs typeface="Segoe UI" panose="020B0502040204020203" pitchFamily="34" charset="0"/>
              </a:rPr>
              <a:t>Paragraph text</a:t>
            </a:r>
          </a:p>
          <a:p>
            <a:pPr marL="228600" indent="-228600">
              <a:lnSpc>
                <a:spcPts val="1700"/>
              </a:lnSpc>
              <a:spcAft>
                <a:spcPts val="300"/>
              </a:spcAft>
              <a:buFont typeface="Arial" panose="020B0604020202020204" pitchFamily="34" charset="0"/>
              <a:buChar char="•"/>
            </a:pPr>
            <a:r>
              <a:rPr lang="en-GB" sz="1600">
                <a:latin typeface="Segoe UI" panose="020B0502040204020203" pitchFamily="34" charset="0"/>
                <a:cs typeface="Segoe UI" panose="020B0502040204020203" pitchFamily="34" charset="0"/>
              </a:rPr>
              <a:t>Bullet text</a:t>
            </a:r>
          </a:p>
          <a:p>
            <a:pPr marL="228600" indent="-228600">
              <a:lnSpc>
                <a:spcPts val="1700"/>
              </a:lnSpc>
              <a:spcAft>
                <a:spcPts val="300"/>
              </a:spcAft>
              <a:buFont typeface="Arial" panose="020B0604020202020204" pitchFamily="34" charset="0"/>
              <a:buChar char="•"/>
            </a:pPr>
            <a:r>
              <a:rPr lang="en-GB" sz="1600">
                <a:latin typeface="Segoe UI" panose="020B0502040204020203" pitchFamily="34" charset="0"/>
                <a:cs typeface="Segoe UI" panose="020B0502040204020203" pitchFamily="34" charset="0"/>
              </a:rPr>
              <a:t>Bullet 2</a:t>
            </a:r>
          </a:p>
        </p:txBody>
      </p:sp>
      <p:sp>
        <p:nvSpPr>
          <p:cNvPr id="4" name="Rounded Rectangle 3">
            <a:extLst>
              <a:ext uri="{FF2B5EF4-FFF2-40B4-BE49-F238E27FC236}">
                <a16:creationId xmlns:a16="http://schemas.microsoft.com/office/drawing/2014/main" id="{4EA325EC-CF0D-5EBA-7DDC-0B399784C30A}"/>
              </a:ext>
            </a:extLst>
          </p:cNvPr>
          <p:cNvSpPr/>
          <p:nvPr/>
        </p:nvSpPr>
        <p:spPr>
          <a:xfrm>
            <a:off x="11302698" y="290363"/>
            <a:ext cx="773874" cy="520861"/>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t>Aligned</a:t>
            </a:r>
          </a:p>
        </p:txBody>
      </p:sp>
    </p:spTree>
    <p:extLst>
      <p:ext uri="{BB962C8B-B14F-4D97-AF65-F5344CB8AC3E}">
        <p14:creationId xmlns:p14="http://schemas.microsoft.com/office/powerpoint/2010/main" val="22757318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1EA1BC-C94E-997A-88FD-DA3D5521882E}"/>
            </a:ext>
          </a:extLst>
        </p:cNvPr>
        <p:cNvGrpSpPr/>
        <p:nvPr/>
      </p:nvGrpSpPr>
      <p:grpSpPr>
        <a:xfrm>
          <a:off x="0" y="0"/>
          <a:ext cx="0" cy="0"/>
          <a:chOff x="0" y="0"/>
          <a:chExt cx="0" cy="0"/>
        </a:xfrm>
      </p:grpSpPr>
      <p:sp>
        <p:nvSpPr>
          <p:cNvPr id="15" name="Content Placeholder 14">
            <a:extLst>
              <a:ext uri="{FF2B5EF4-FFF2-40B4-BE49-F238E27FC236}">
                <a16:creationId xmlns:a16="http://schemas.microsoft.com/office/drawing/2014/main" id="{85D3BCF2-9C2C-6F3F-7DE5-893C8A138686}"/>
              </a:ext>
            </a:extLst>
          </p:cNvPr>
          <p:cNvSpPr>
            <a:spLocks noGrp="1"/>
          </p:cNvSpPr>
          <p:nvPr>
            <p:ph idx="1"/>
          </p:nvPr>
        </p:nvSpPr>
        <p:spPr/>
        <p:txBody>
          <a:bodyPr/>
          <a:lstStyle/>
          <a:p>
            <a:pPr marL="0" indent="0">
              <a:buNone/>
            </a:pPr>
            <a:r>
              <a:rPr lang="en-GB" sz="1400" b="1"/>
              <a:t>5. Business services image &amp; culture</a:t>
            </a:r>
          </a:p>
          <a:p>
            <a:pPr marL="0" indent="0">
              <a:buNone/>
            </a:pPr>
            <a:r>
              <a:rPr lang="en-GB" sz="1400"/>
              <a:t>There is a risk the Business Unit is considered the real business and Business Services is considered as second class. This can create various issues:</a:t>
            </a:r>
          </a:p>
          <a:p>
            <a:pPr>
              <a:lnSpc>
                <a:spcPts val="1700"/>
              </a:lnSpc>
              <a:spcAft>
                <a:spcPts val="300"/>
              </a:spcAft>
            </a:pPr>
            <a:r>
              <a:rPr lang="en-GB" sz="1400"/>
              <a:t>Motivation</a:t>
            </a:r>
          </a:p>
          <a:p>
            <a:pPr>
              <a:lnSpc>
                <a:spcPts val="1700"/>
              </a:lnSpc>
              <a:spcAft>
                <a:spcPts val="300"/>
              </a:spcAft>
            </a:pPr>
            <a:r>
              <a:rPr lang="en-GB" sz="1400"/>
              <a:t>Attracting and retaining top talent</a:t>
            </a:r>
          </a:p>
          <a:p>
            <a:pPr marL="0" indent="0">
              <a:buNone/>
            </a:pPr>
            <a:r>
              <a:rPr lang="en-GB" sz="1400"/>
              <a:t>It’s important to stress from the beginning that Business Services are strategic. Top performing companies have top Business Services. There are excellent opportunities for career progression within Business Services and the external market.</a:t>
            </a:r>
          </a:p>
          <a:p>
            <a:pPr marL="0" indent="0">
              <a:buNone/>
            </a:pPr>
            <a:r>
              <a:rPr lang="en-GB" sz="1400" b="1"/>
              <a:t>6. Communication and interactions</a:t>
            </a:r>
          </a:p>
          <a:p>
            <a:pPr marL="0" indent="0">
              <a:buNone/>
            </a:pPr>
            <a:r>
              <a:rPr lang="en-GB" sz="1400"/>
              <a:t>We touched on interaction earlier. With a lot of complexity and effort going into process, technology, and data, it’s easy to overlook this. However, even decently performing processes can lead to a lack of satisfaction if the communication doesn’t work. Simple things that can help include:</a:t>
            </a:r>
          </a:p>
          <a:p>
            <a:pPr>
              <a:lnSpc>
                <a:spcPts val="1700"/>
              </a:lnSpc>
              <a:spcAft>
                <a:spcPts val="300"/>
              </a:spcAft>
            </a:pPr>
            <a:r>
              <a:rPr lang="en-GB" sz="1400"/>
              <a:t>Self-service web pages</a:t>
            </a:r>
          </a:p>
          <a:p>
            <a:pPr>
              <a:lnSpc>
                <a:spcPts val="1700"/>
              </a:lnSpc>
              <a:spcAft>
                <a:spcPts val="300"/>
              </a:spcAft>
            </a:pPr>
            <a:r>
              <a:rPr lang="en-GB" sz="1400"/>
              <a:t>FAQ pages, contact forms</a:t>
            </a:r>
          </a:p>
          <a:p>
            <a:pPr>
              <a:lnSpc>
                <a:spcPts val="1700"/>
              </a:lnSpc>
              <a:spcAft>
                <a:spcPts val="300"/>
              </a:spcAft>
            </a:pPr>
            <a:r>
              <a:rPr lang="en-GB" sz="1400"/>
              <a:t>Professional service management software</a:t>
            </a:r>
          </a:p>
          <a:p>
            <a:pPr>
              <a:lnSpc>
                <a:spcPts val="1700"/>
              </a:lnSpc>
              <a:spcAft>
                <a:spcPts val="300"/>
              </a:spcAft>
            </a:pPr>
            <a:r>
              <a:rPr lang="en-GB" sz="1400"/>
              <a:t>Real-time KPI reporting dashboards</a:t>
            </a:r>
          </a:p>
          <a:p>
            <a:pPr>
              <a:lnSpc>
                <a:spcPts val="1700"/>
              </a:lnSpc>
              <a:spcAft>
                <a:spcPts val="300"/>
              </a:spcAft>
            </a:pPr>
            <a:r>
              <a:rPr lang="en-GB" sz="1400"/>
              <a:t>Duty managers as single points of contact</a:t>
            </a:r>
          </a:p>
          <a:p>
            <a:pPr>
              <a:lnSpc>
                <a:spcPts val="1700"/>
              </a:lnSpc>
              <a:spcAft>
                <a:spcPts val="300"/>
              </a:spcAft>
            </a:pPr>
            <a:r>
              <a:rPr lang="en-GB" sz="1400"/>
              <a:t>Specialist roles, as discussed earlier: business support specialists, and business partners.</a:t>
            </a:r>
          </a:p>
        </p:txBody>
      </p:sp>
      <p:sp>
        <p:nvSpPr>
          <p:cNvPr id="14" name="Title 13">
            <a:extLst>
              <a:ext uri="{FF2B5EF4-FFF2-40B4-BE49-F238E27FC236}">
                <a16:creationId xmlns:a16="http://schemas.microsoft.com/office/drawing/2014/main" id="{6D839BEC-933B-671B-C57D-A31588D195EA}"/>
              </a:ext>
            </a:extLst>
          </p:cNvPr>
          <p:cNvSpPr>
            <a:spLocks noGrp="1"/>
          </p:cNvSpPr>
          <p:nvPr>
            <p:ph type="title"/>
          </p:nvPr>
        </p:nvSpPr>
        <p:spPr>
          <a:xfrm>
            <a:off x="1360713" y="243067"/>
            <a:ext cx="10161883" cy="636608"/>
          </a:xfrm>
          <a:prstGeom prst="rect">
            <a:avLst/>
          </a:prstGeom>
        </p:spPr>
        <p:txBody>
          <a:bodyPr/>
          <a:lstStyle/>
          <a:p>
            <a:r>
              <a:rPr lang="en-GB"/>
              <a:t>Challenges and opportunities</a:t>
            </a:r>
          </a:p>
        </p:txBody>
      </p:sp>
      <p:sp>
        <p:nvSpPr>
          <p:cNvPr id="16" name="Rectangle 15">
            <a:extLst>
              <a:ext uri="{FF2B5EF4-FFF2-40B4-BE49-F238E27FC236}">
                <a16:creationId xmlns:a16="http://schemas.microsoft.com/office/drawing/2014/main" id="{9ED670BE-29C6-740C-09BA-C5EE296130A4}"/>
              </a:ext>
            </a:extLst>
          </p:cNvPr>
          <p:cNvSpPr/>
          <p:nvPr/>
        </p:nvSpPr>
        <p:spPr>
          <a:xfrm>
            <a:off x="370389" y="243068"/>
            <a:ext cx="636608" cy="636608"/>
          </a:xfrm>
          <a:prstGeom prst="rect">
            <a:avLst/>
          </a:prstGeom>
          <a:solidFill>
            <a:srgbClr val="EB0A1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C54477C7-C6F3-757A-940B-D643292A3F58}"/>
              </a:ext>
            </a:extLst>
          </p:cNvPr>
          <p:cNvSpPr txBox="1"/>
          <p:nvPr/>
        </p:nvSpPr>
        <p:spPr>
          <a:xfrm>
            <a:off x="9912170" y="121198"/>
            <a:ext cx="1338059" cy="860748"/>
          </a:xfrm>
          <a:prstGeom prst="rect">
            <a:avLst/>
          </a:prstGeom>
          <a:noFill/>
        </p:spPr>
        <p:txBody>
          <a:bodyPr wrap="none" rtlCol="0">
            <a:spAutoFit/>
          </a:bodyPr>
          <a:lstStyle/>
          <a:p>
            <a:pPr>
              <a:lnSpc>
                <a:spcPts val="1800"/>
              </a:lnSpc>
              <a:spcAft>
                <a:spcPts val="600"/>
              </a:spcAft>
            </a:pPr>
            <a:r>
              <a:rPr lang="en-GB" sz="1400">
                <a:latin typeface="Segoe UI" panose="020B0502040204020203" pitchFamily="34" charset="0"/>
                <a:cs typeface="Segoe UI" panose="020B0502040204020203" pitchFamily="34" charset="0"/>
              </a:rPr>
              <a:t>Paragraph text</a:t>
            </a:r>
          </a:p>
          <a:p>
            <a:pPr marL="228600" indent="-228600">
              <a:lnSpc>
                <a:spcPts val="1700"/>
              </a:lnSpc>
              <a:spcAft>
                <a:spcPts val="300"/>
              </a:spcAft>
              <a:buFont typeface="Arial" panose="020B0604020202020204" pitchFamily="34" charset="0"/>
              <a:buChar char="•"/>
            </a:pPr>
            <a:r>
              <a:rPr lang="en-GB" sz="1400">
                <a:latin typeface="Segoe UI" panose="020B0502040204020203" pitchFamily="34" charset="0"/>
                <a:cs typeface="Segoe UI" panose="020B0502040204020203" pitchFamily="34" charset="0"/>
              </a:rPr>
              <a:t>Bullet text</a:t>
            </a:r>
          </a:p>
          <a:p>
            <a:pPr marL="228600" indent="-228600">
              <a:lnSpc>
                <a:spcPts val="1700"/>
              </a:lnSpc>
              <a:spcAft>
                <a:spcPts val="300"/>
              </a:spcAft>
              <a:buFont typeface="Arial" panose="020B0604020202020204" pitchFamily="34" charset="0"/>
              <a:buChar char="•"/>
            </a:pPr>
            <a:r>
              <a:rPr lang="en-GB" sz="1400">
                <a:latin typeface="Segoe UI" panose="020B0502040204020203" pitchFamily="34" charset="0"/>
                <a:cs typeface="Segoe UI" panose="020B0502040204020203" pitchFamily="34" charset="0"/>
              </a:rPr>
              <a:t>Bullet 2</a:t>
            </a:r>
          </a:p>
        </p:txBody>
      </p:sp>
      <p:sp>
        <p:nvSpPr>
          <p:cNvPr id="5" name="TextBox 4">
            <a:extLst>
              <a:ext uri="{FF2B5EF4-FFF2-40B4-BE49-F238E27FC236}">
                <a16:creationId xmlns:a16="http://schemas.microsoft.com/office/drawing/2014/main" id="{87409E6C-2F8E-8360-2DBA-CB7ED09BF267}"/>
              </a:ext>
            </a:extLst>
          </p:cNvPr>
          <p:cNvSpPr txBox="1"/>
          <p:nvPr/>
        </p:nvSpPr>
        <p:spPr>
          <a:xfrm>
            <a:off x="8476868" y="121198"/>
            <a:ext cx="1500539" cy="874598"/>
          </a:xfrm>
          <a:prstGeom prst="rect">
            <a:avLst/>
          </a:prstGeom>
          <a:noFill/>
        </p:spPr>
        <p:txBody>
          <a:bodyPr wrap="none" rtlCol="0">
            <a:spAutoFit/>
          </a:bodyPr>
          <a:lstStyle/>
          <a:p>
            <a:pPr>
              <a:lnSpc>
                <a:spcPts val="1800"/>
              </a:lnSpc>
              <a:spcAft>
                <a:spcPts val="600"/>
              </a:spcAft>
            </a:pPr>
            <a:r>
              <a:rPr lang="en-GB" sz="1600">
                <a:latin typeface="Segoe UI" panose="020B0502040204020203" pitchFamily="34" charset="0"/>
                <a:cs typeface="Segoe UI" panose="020B0502040204020203" pitchFamily="34" charset="0"/>
              </a:rPr>
              <a:t>Paragraph text</a:t>
            </a:r>
          </a:p>
          <a:p>
            <a:pPr marL="228600" indent="-228600">
              <a:lnSpc>
                <a:spcPts val="1700"/>
              </a:lnSpc>
              <a:spcAft>
                <a:spcPts val="300"/>
              </a:spcAft>
              <a:buFont typeface="Arial" panose="020B0604020202020204" pitchFamily="34" charset="0"/>
              <a:buChar char="•"/>
            </a:pPr>
            <a:r>
              <a:rPr lang="en-GB" sz="1600">
                <a:latin typeface="Segoe UI" panose="020B0502040204020203" pitchFamily="34" charset="0"/>
                <a:cs typeface="Segoe UI" panose="020B0502040204020203" pitchFamily="34" charset="0"/>
              </a:rPr>
              <a:t>Bullet text</a:t>
            </a:r>
          </a:p>
          <a:p>
            <a:pPr marL="228600" indent="-228600">
              <a:lnSpc>
                <a:spcPts val="1700"/>
              </a:lnSpc>
              <a:spcAft>
                <a:spcPts val="300"/>
              </a:spcAft>
              <a:buFont typeface="Arial" panose="020B0604020202020204" pitchFamily="34" charset="0"/>
              <a:buChar char="•"/>
            </a:pPr>
            <a:r>
              <a:rPr lang="en-GB" sz="1600">
                <a:latin typeface="Segoe UI" panose="020B0502040204020203" pitchFamily="34" charset="0"/>
                <a:cs typeface="Segoe UI" panose="020B0502040204020203" pitchFamily="34" charset="0"/>
              </a:rPr>
              <a:t>Bullet 2</a:t>
            </a:r>
          </a:p>
        </p:txBody>
      </p:sp>
      <p:sp>
        <p:nvSpPr>
          <p:cNvPr id="6" name="Rounded Rectangle 5">
            <a:extLst>
              <a:ext uri="{FF2B5EF4-FFF2-40B4-BE49-F238E27FC236}">
                <a16:creationId xmlns:a16="http://schemas.microsoft.com/office/drawing/2014/main" id="{150ADD9E-540A-5E5A-803F-0C07A1885B6A}"/>
              </a:ext>
            </a:extLst>
          </p:cNvPr>
          <p:cNvSpPr/>
          <p:nvPr/>
        </p:nvSpPr>
        <p:spPr>
          <a:xfrm>
            <a:off x="11302698" y="290363"/>
            <a:ext cx="773874" cy="520861"/>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t>Aligned</a:t>
            </a:r>
          </a:p>
        </p:txBody>
      </p:sp>
    </p:spTree>
    <p:extLst>
      <p:ext uri="{BB962C8B-B14F-4D97-AF65-F5344CB8AC3E}">
        <p14:creationId xmlns:p14="http://schemas.microsoft.com/office/powerpoint/2010/main" val="9263297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0184D2-7F92-F5C0-D02C-A79AE9C8AA4F}"/>
            </a:ext>
          </a:extLst>
        </p:cNvPr>
        <p:cNvGrpSpPr/>
        <p:nvPr/>
      </p:nvGrpSpPr>
      <p:grpSpPr>
        <a:xfrm>
          <a:off x="0" y="0"/>
          <a:ext cx="0" cy="0"/>
          <a:chOff x="0" y="0"/>
          <a:chExt cx="0" cy="0"/>
        </a:xfrm>
      </p:grpSpPr>
      <p:sp>
        <p:nvSpPr>
          <p:cNvPr id="15" name="Content Placeholder 14">
            <a:extLst>
              <a:ext uri="{FF2B5EF4-FFF2-40B4-BE49-F238E27FC236}">
                <a16:creationId xmlns:a16="http://schemas.microsoft.com/office/drawing/2014/main" id="{3B092484-42E4-F17F-D14A-934F6AFDD103}"/>
              </a:ext>
            </a:extLst>
          </p:cNvPr>
          <p:cNvSpPr>
            <a:spLocks noGrp="1"/>
          </p:cNvSpPr>
          <p:nvPr>
            <p:ph idx="1"/>
          </p:nvPr>
        </p:nvSpPr>
        <p:spPr/>
        <p:txBody>
          <a:bodyPr/>
          <a:lstStyle/>
          <a:p>
            <a:pPr marL="0" indent="0">
              <a:buNone/>
            </a:pPr>
            <a:r>
              <a:rPr lang="en-GB" sz="1400" b="1"/>
              <a:t>7. Lack of Business Unit accountabilities</a:t>
            </a:r>
          </a:p>
          <a:p>
            <a:pPr marL="0" indent="0">
              <a:buNone/>
            </a:pPr>
            <a:endParaRPr lang="en-GB" sz="1400"/>
          </a:p>
          <a:p>
            <a:pPr marL="0" indent="0">
              <a:buNone/>
            </a:pPr>
            <a:r>
              <a:rPr lang="en-GB" sz="1400"/>
              <a:t>As Business Units are customers of Business Services, there is a risk of focusing exclusively on the service being provided. However, in order for Business Services to work effectively, the quality of inputs from Business Units are important. It’s good practice to formalise this in detail at the outset. This will help avoid debates around exceptions, missed services levels, issues, etc.</a:t>
            </a:r>
          </a:p>
          <a:p>
            <a:pPr marL="0" indent="0">
              <a:buNone/>
            </a:pPr>
            <a:r>
              <a:rPr lang="en-GB" sz="1400"/>
              <a:t>One of the most useful tools for this is clear roles and responsibilities within the SLAs and OLAs. Using a RACI matrix can help.</a:t>
            </a:r>
          </a:p>
        </p:txBody>
      </p:sp>
      <p:sp>
        <p:nvSpPr>
          <p:cNvPr id="14" name="Title 13">
            <a:extLst>
              <a:ext uri="{FF2B5EF4-FFF2-40B4-BE49-F238E27FC236}">
                <a16:creationId xmlns:a16="http://schemas.microsoft.com/office/drawing/2014/main" id="{4A1D9890-1BE8-331B-9CB0-F90BE302F26A}"/>
              </a:ext>
            </a:extLst>
          </p:cNvPr>
          <p:cNvSpPr>
            <a:spLocks noGrp="1"/>
          </p:cNvSpPr>
          <p:nvPr>
            <p:ph type="title"/>
          </p:nvPr>
        </p:nvSpPr>
        <p:spPr>
          <a:xfrm>
            <a:off x="1360713" y="243067"/>
            <a:ext cx="10161883" cy="636608"/>
          </a:xfrm>
          <a:prstGeom prst="rect">
            <a:avLst/>
          </a:prstGeom>
        </p:spPr>
        <p:txBody>
          <a:bodyPr/>
          <a:lstStyle/>
          <a:p>
            <a:r>
              <a:rPr lang="en-GB"/>
              <a:t>Challenges and opportunities</a:t>
            </a:r>
          </a:p>
        </p:txBody>
      </p:sp>
      <p:sp>
        <p:nvSpPr>
          <p:cNvPr id="16" name="Rectangle 15">
            <a:extLst>
              <a:ext uri="{FF2B5EF4-FFF2-40B4-BE49-F238E27FC236}">
                <a16:creationId xmlns:a16="http://schemas.microsoft.com/office/drawing/2014/main" id="{363DF607-FBEF-4C56-BD9E-F81ED6B38B5B}"/>
              </a:ext>
            </a:extLst>
          </p:cNvPr>
          <p:cNvSpPr/>
          <p:nvPr/>
        </p:nvSpPr>
        <p:spPr>
          <a:xfrm>
            <a:off x="370389" y="243068"/>
            <a:ext cx="636608" cy="636608"/>
          </a:xfrm>
          <a:prstGeom prst="rect">
            <a:avLst/>
          </a:prstGeom>
          <a:solidFill>
            <a:srgbClr val="EB0A1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1DBB2366-DB46-4891-8F31-04F91CEE97CE}"/>
              </a:ext>
            </a:extLst>
          </p:cNvPr>
          <p:cNvSpPr txBox="1"/>
          <p:nvPr/>
        </p:nvSpPr>
        <p:spPr>
          <a:xfrm>
            <a:off x="9912170" y="121198"/>
            <a:ext cx="1338059" cy="860748"/>
          </a:xfrm>
          <a:prstGeom prst="rect">
            <a:avLst/>
          </a:prstGeom>
          <a:noFill/>
        </p:spPr>
        <p:txBody>
          <a:bodyPr wrap="none" rtlCol="0">
            <a:spAutoFit/>
          </a:bodyPr>
          <a:lstStyle/>
          <a:p>
            <a:pPr>
              <a:lnSpc>
                <a:spcPts val="1800"/>
              </a:lnSpc>
              <a:spcAft>
                <a:spcPts val="600"/>
              </a:spcAft>
            </a:pPr>
            <a:r>
              <a:rPr lang="en-GB" sz="1400">
                <a:latin typeface="Segoe UI" panose="020B0502040204020203" pitchFamily="34" charset="0"/>
                <a:cs typeface="Segoe UI" panose="020B0502040204020203" pitchFamily="34" charset="0"/>
              </a:rPr>
              <a:t>Paragraph text</a:t>
            </a:r>
          </a:p>
          <a:p>
            <a:pPr marL="228600" indent="-228600">
              <a:lnSpc>
                <a:spcPts val="1700"/>
              </a:lnSpc>
              <a:spcAft>
                <a:spcPts val="300"/>
              </a:spcAft>
              <a:buFont typeface="Arial" panose="020B0604020202020204" pitchFamily="34" charset="0"/>
              <a:buChar char="•"/>
            </a:pPr>
            <a:r>
              <a:rPr lang="en-GB" sz="1400">
                <a:latin typeface="Segoe UI" panose="020B0502040204020203" pitchFamily="34" charset="0"/>
                <a:cs typeface="Segoe UI" panose="020B0502040204020203" pitchFamily="34" charset="0"/>
              </a:rPr>
              <a:t>Bullet text</a:t>
            </a:r>
          </a:p>
          <a:p>
            <a:pPr marL="228600" indent="-228600">
              <a:lnSpc>
                <a:spcPts val="1700"/>
              </a:lnSpc>
              <a:spcAft>
                <a:spcPts val="300"/>
              </a:spcAft>
              <a:buFont typeface="Arial" panose="020B0604020202020204" pitchFamily="34" charset="0"/>
              <a:buChar char="•"/>
            </a:pPr>
            <a:r>
              <a:rPr lang="en-GB" sz="1400">
                <a:latin typeface="Segoe UI" panose="020B0502040204020203" pitchFamily="34" charset="0"/>
                <a:cs typeface="Segoe UI" panose="020B0502040204020203" pitchFamily="34" charset="0"/>
              </a:rPr>
              <a:t>Bullet 2</a:t>
            </a:r>
          </a:p>
        </p:txBody>
      </p:sp>
      <p:sp>
        <p:nvSpPr>
          <p:cNvPr id="3" name="TextBox 2">
            <a:extLst>
              <a:ext uri="{FF2B5EF4-FFF2-40B4-BE49-F238E27FC236}">
                <a16:creationId xmlns:a16="http://schemas.microsoft.com/office/drawing/2014/main" id="{45D888F2-B718-09E6-CB87-21B805369399}"/>
              </a:ext>
            </a:extLst>
          </p:cNvPr>
          <p:cNvSpPr txBox="1"/>
          <p:nvPr/>
        </p:nvSpPr>
        <p:spPr>
          <a:xfrm>
            <a:off x="8476868" y="121198"/>
            <a:ext cx="1500539" cy="874598"/>
          </a:xfrm>
          <a:prstGeom prst="rect">
            <a:avLst/>
          </a:prstGeom>
          <a:noFill/>
        </p:spPr>
        <p:txBody>
          <a:bodyPr wrap="none" rtlCol="0">
            <a:spAutoFit/>
          </a:bodyPr>
          <a:lstStyle/>
          <a:p>
            <a:pPr>
              <a:lnSpc>
                <a:spcPts val="1800"/>
              </a:lnSpc>
              <a:spcAft>
                <a:spcPts val="600"/>
              </a:spcAft>
            </a:pPr>
            <a:r>
              <a:rPr lang="en-GB" sz="1600">
                <a:latin typeface="Segoe UI" panose="020B0502040204020203" pitchFamily="34" charset="0"/>
                <a:cs typeface="Segoe UI" panose="020B0502040204020203" pitchFamily="34" charset="0"/>
              </a:rPr>
              <a:t>Paragraph text</a:t>
            </a:r>
          </a:p>
          <a:p>
            <a:pPr marL="228600" indent="-228600">
              <a:lnSpc>
                <a:spcPts val="1700"/>
              </a:lnSpc>
              <a:spcAft>
                <a:spcPts val="300"/>
              </a:spcAft>
              <a:buFont typeface="Arial" panose="020B0604020202020204" pitchFamily="34" charset="0"/>
              <a:buChar char="•"/>
            </a:pPr>
            <a:r>
              <a:rPr lang="en-GB" sz="1600">
                <a:latin typeface="Segoe UI" panose="020B0502040204020203" pitchFamily="34" charset="0"/>
                <a:cs typeface="Segoe UI" panose="020B0502040204020203" pitchFamily="34" charset="0"/>
              </a:rPr>
              <a:t>Bullet text</a:t>
            </a:r>
          </a:p>
          <a:p>
            <a:pPr marL="228600" indent="-228600">
              <a:lnSpc>
                <a:spcPts val="1700"/>
              </a:lnSpc>
              <a:spcAft>
                <a:spcPts val="300"/>
              </a:spcAft>
              <a:buFont typeface="Arial" panose="020B0604020202020204" pitchFamily="34" charset="0"/>
              <a:buChar char="•"/>
            </a:pPr>
            <a:r>
              <a:rPr lang="en-GB" sz="1600">
                <a:latin typeface="Segoe UI" panose="020B0502040204020203" pitchFamily="34" charset="0"/>
                <a:cs typeface="Segoe UI" panose="020B0502040204020203" pitchFamily="34" charset="0"/>
              </a:rPr>
              <a:t>Bullet 2</a:t>
            </a:r>
          </a:p>
        </p:txBody>
      </p:sp>
      <p:sp>
        <p:nvSpPr>
          <p:cNvPr id="4" name="Rounded Rectangle 3">
            <a:extLst>
              <a:ext uri="{FF2B5EF4-FFF2-40B4-BE49-F238E27FC236}">
                <a16:creationId xmlns:a16="http://schemas.microsoft.com/office/drawing/2014/main" id="{EEF235E0-FCC5-9585-8176-F15E882578A3}"/>
              </a:ext>
            </a:extLst>
          </p:cNvPr>
          <p:cNvSpPr/>
          <p:nvPr/>
        </p:nvSpPr>
        <p:spPr>
          <a:xfrm>
            <a:off x="11302698" y="290363"/>
            <a:ext cx="773874" cy="520861"/>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t>Aligned</a:t>
            </a:r>
          </a:p>
        </p:txBody>
      </p:sp>
    </p:spTree>
    <p:extLst>
      <p:ext uri="{BB962C8B-B14F-4D97-AF65-F5344CB8AC3E}">
        <p14:creationId xmlns:p14="http://schemas.microsoft.com/office/powerpoint/2010/main" val="28887122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33AD56-0880-D19B-9AB2-45CB32DDEB36}"/>
            </a:ext>
          </a:extLst>
        </p:cNvPr>
        <p:cNvGrpSpPr/>
        <p:nvPr/>
      </p:nvGrpSpPr>
      <p:grpSpPr>
        <a:xfrm>
          <a:off x="0" y="0"/>
          <a:ext cx="0" cy="0"/>
          <a:chOff x="0" y="0"/>
          <a:chExt cx="0" cy="0"/>
        </a:xfrm>
      </p:grpSpPr>
      <p:sp>
        <p:nvSpPr>
          <p:cNvPr id="15" name="Content Placeholder 14">
            <a:extLst>
              <a:ext uri="{FF2B5EF4-FFF2-40B4-BE49-F238E27FC236}">
                <a16:creationId xmlns:a16="http://schemas.microsoft.com/office/drawing/2014/main" id="{BB7B4CAB-F248-D906-0705-5DCEF7011CE1}"/>
              </a:ext>
            </a:extLst>
          </p:cNvPr>
          <p:cNvSpPr>
            <a:spLocks noGrp="1"/>
          </p:cNvSpPr>
          <p:nvPr>
            <p:ph idx="1"/>
          </p:nvPr>
        </p:nvSpPr>
        <p:spPr/>
        <p:txBody>
          <a:bodyPr/>
          <a:lstStyle/>
          <a:p>
            <a:pPr marL="0" indent="0">
              <a:buNone/>
            </a:pPr>
            <a:r>
              <a:rPr lang="en-GB" sz="1400" b="1"/>
              <a:t>8. Lack of ambition</a:t>
            </a:r>
          </a:p>
          <a:p>
            <a:pPr marL="0" indent="0">
              <a:buNone/>
            </a:pPr>
            <a:endParaRPr lang="en-GB" sz="1400"/>
          </a:p>
          <a:p>
            <a:pPr marL="0" indent="0">
              <a:buNone/>
            </a:pPr>
            <a:r>
              <a:rPr lang="en-GB" sz="1400"/>
              <a:t>1- On a geographic basis:</a:t>
            </a:r>
          </a:p>
          <a:p>
            <a:pPr marL="0" indent="0">
              <a:buNone/>
            </a:pPr>
            <a:r>
              <a:rPr lang="en-GB" sz="1400"/>
              <a:t>Organisations may implement country specific Business Services and gain some benefits, but miss out on larger scale benefits by shifting to regional and global services. This can be a challenge, especially for organisations with strong 'country management' or companies with concerns around cultural impacts.</a:t>
            </a:r>
          </a:p>
          <a:p>
            <a:pPr marL="0" indent="0">
              <a:buNone/>
            </a:pPr>
            <a:endParaRPr lang="en-GB" sz="1400"/>
          </a:p>
          <a:p>
            <a:pPr marL="0" indent="0">
              <a:buNone/>
            </a:pPr>
            <a:r>
              <a:rPr lang="en-GB" sz="1400"/>
              <a:t>2- On a service basis:</a:t>
            </a:r>
          </a:p>
          <a:p>
            <a:pPr marL="0" indent="0">
              <a:buNone/>
            </a:pPr>
            <a:r>
              <a:rPr lang="en-GB" sz="1400"/>
              <a:t>The process criteria for early Business Services was limited to rule based, repetitive work that could be easily documented. Payroll, A/P, A/R, are classic examples. However, many organisations have successfully centralised highly skilled work. For example, within finance this includes cost accounting, and financial planning and analytics. At first, it was hard to envision cost accounting being done outside the plants, but I've seen this work with zero issues. This also brings more consistency of the approach to costs across sites, countries, and regions, making profitability reporting more accurate across Business Units. </a:t>
            </a:r>
          </a:p>
        </p:txBody>
      </p:sp>
      <p:sp>
        <p:nvSpPr>
          <p:cNvPr id="14" name="Title 13">
            <a:extLst>
              <a:ext uri="{FF2B5EF4-FFF2-40B4-BE49-F238E27FC236}">
                <a16:creationId xmlns:a16="http://schemas.microsoft.com/office/drawing/2014/main" id="{E97031B3-29A0-2FAD-0891-9E01777CBDE4}"/>
              </a:ext>
            </a:extLst>
          </p:cNvPr>
          <p:cNvSpPr>
            <a:spLocks noGrp="1"/>
          </p:cNvSpPr>
          <p:nvPr>
            <p:ph type="title"/>
          </p:nvPr>
        </p:nvSpPr>
        <p:spPr>
          <a:xfrm>
            <a:off x="1360713" y="243067"/>
            <a:ext cx="10161883" cy="636608"/>
          </a:xfrm>
          <a:prstGeom prst="rect">
            <a:avLst/>
          </a:prstGeom>
        </p:spPr>
        <p:txBody>
          <a:bodyPr/>
          <a:lstStyle/>
          <a:p>
            <a:r>
              <a:rPr lang="en-GB"/>
              <a:t>Challenges and opportunities</a:t>
            </a:r>
          </a:p>
        </p:txBody>
      </p:sp>
      <p:sp>
        <p:nvSpPr>
          <p:cNvPr id="16" name="Rectangle 15">
            <a:extLst>
              <a:ext uri="{FF2B5EF4-FFF2-40B4-BE49-F238E27FC236}">
                <a16:creationId xmlns:a16="http://schemas.microsoft.com/office/drawing/2014/main" id="{3982990E-27D9-9E64-B500-FFC6A6F50B87}"/>
              </a:ext>
            </a:extLst>
          </p:cNvPr>
          <p:cNvSpPr/>
          <p:nvPr/>
        </p:nvSpPr>
        <p:spPr>
          <a:xfrm>
            <a:off x="370389" y="243068"/>
            <a:ext cx="636608" cy="636608"/>
          </a:xfrm>
          <a:prstGeom prst="rect">
            <a:avLst/>
          </a:prstGeom>
          <a:solidFill>
            <a:srgbClr val="EB0A1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438439BA-39FB-EDED-4102-18BA5319D5D4}"/>
              </a:ext>
            </a:extLst>
          </p:cNvPr>
          <p:cNvSpPr txBox="1"/>
          <p:nvPr/>
        </p:nvSpPr>
        <p:spPr>
          <a:xfrm>
            <a:off x="9912170" y="121198"/>
            <a:ext cx="1338059" cy="860748"/>
          </a:xfrm>
          <a:prstGeom prst="rect">
            <a:avLst/>
          </a:prstGeom>
          <a:noFill/>
        </p:spPr>
        <p:txBody>
          <a:bodyPr wrap="none" rtlCol="0">
            <a:spAutoFit/>
          </a:bodyPr>
          <a:lstStyle/>
          <a:p>
            <a:pPr>
              <a:lnSpc>
                <a:spcPts val="1800"/>
              </a:lnSpc>
              <a:spcAft>
                <a:spcPts val="600"/>
              </a:spcAft>
            </a:pPr>
            <a:r>
              <a:rPr lang="en-GB" sz="1400">
                <a:latin typeface="Segoe UI" panose="020B0502040204020203" pitchFamily="34" charset="0"/>
                <a:cs typeface="Segoe UI" panose="020B0502040204020203" pitchFamily="34" charset="0"/>
              </a:rPr>
              <a:t>Paragraph text</a:t>
            </a:r>
          </a:p>
          <a:p>
            <a:pPr marL="228600" indent="-228600">
              <a:lnSpc>
                <a:spcPts val="1700"/>
              </a:lnSpc>
              <a:spcAft>
                <a:spcPts val="300"/>
              </a:spcAft>
              <a:buFont typeface="Arial" panose="020B0604020202020204" pitchFamily="34" charset="0"/>
              <a:buChar char="•"/>
            </a:pPr>
            <a:r>
              <a:rPr lang="en-GB" sz="1400">
                <a:latin typeface="Segoe UI" panose="020B0502040204020203" pitchFamily="34" charset="0"/>
                <a:cs typeface="Segoe UI" panose="020B0502040204020203" pitchFamily="34" charset="0"/>
              </a:rPr>
              <a:t>Bullet text</a:t>
            </a:r>
          </a:p>
          <a:p>
            <a:pPr marL="228600" indent="-228600">
              <a:lnSpc>
                <a:spcPts val="1700"/>
              </a:lnSpc>
              <a:spcAft>
                <a:spcPts val="300"/>
              </a:spcAft>
              <a:buFont typeface="Arial" panose="020B0604020202020204" pitchFamily="34" charset="0"/>
              <a:buChar char="•"/>
            </a:pPr>
            <a:r>
              <a:rPr lang="en-GB" sz="1400">
                <a:latin typeface="Segoe UI" panose="020B0502040204020203" pitchFamily="34" charset="0"/>
                <a:cs typeface="Segoe UI" panose="020B0502040204020203" pitchFamily="34" charset="0"/>
              </a:rPr>
              <a:t>Bullet 2</a:t>
            </a:r>
          </a:p>
        </p:txBody>
      </p:sp>
      <p:sp>
        <p:nvSpPr>
          <p:cNvPr id="3" name="TextBox 2">
            <a:extLst>
              <a:ext uri="{FF2B5EF4-FFF2-40B4-BE49-F238E27FC236}">
                <a16:creationId xmlns:a16="http://schemas.microsoft.com/office/drawing/2014/main" id="{E7677705-3B2B-D6FD-FF56-1B06566C38EC}"/>
              </a:ext>
            </a:extLst>
          </p:cNvPr>
          <p:cNvSpPr txBox="1"/>
          <p:nvPr/>
        </p:nvSpPr>
        <p:spPr>
          <a:xfrm>
            <a:off x="8476868" y="121198"/>
            <a:ext cx="1500539" cy="874598"/>
          </a:xfrm>
          <a:prstGeom prst="rect">
            <a:avLst/>
          </a:prstGeom>
          <a:noFill/>
        </p:spPr>
        <p:txBody>
          <a:bodyPr wrap="none" rtlCol="0">
            <a:spAutoFit/>
          </a:bodyPr>
          <a:lstStyle/>
          <a:p>
            <a:pPr>
              <a:lnSpc>
                <a:spcPts val="1800"/>
              </a:lnSpc>
              <a:spcAft>
                <a:spcPts val="600"/>
              </a:spcAft>
            </a:pPr>
            <a:r>
              <a:rPr lang="en-GB" sz="1600">
                <a:latin typeface="Segoe UI" panose="020B0502040204020203" pitchFamily="34" charset="0"/>
                <a:cs typeface="Segoe UI" panose="020B0502040204020203" pitchFamily="34" charset="0"/>
              </a:rPr>
              <a:t>Paragraph text</a:t>
            </a:r>
          </a:p>
          <a:p>
            <a:pPr marL="228600" indent="-228600">
              <a:lnSpc>
                <a:spcPts val="1700"/>
              </a:lnSpc>
              <a:spcAft>
                <a:spcPts val="300"/>
              </a:spcAft>
              <a:buFont typeface="Arial" panose="020B0604020202020204" pitchFamily="34" charset="0"/>
              <a:buChar char="•"/>
            </a:pPr>
            <a:r>
              <a:rPr lang="en-GB" sz="1600">
                <a:latin typeface="Segoe UI" panose="020B0502040204020203" pitchFamily="34" charset="0"/>
                <a:cs typeface="Segoe UI" panose="020B0502040204020203" pitchFamily="34" charset="0"/>
              </a:rPr>
              <a:t>Bullet text</a:t>
            </a:r>
          </a:p>
          <a:p>
            <a:pPr marL="228600" indent="-228600">
              <a:lnSpc>
                <a:spcPts val="1700"/>
              </a:lnSpc>
              <a:spcAft>
                <a:spcPts val="300"/>
              </a:spcAft>
              <a:buFont typeface="Arial" panose="020B0604020202020204" pitchFamily="34" charset="0"/>
              <a:buChar char="•"/>
            </a:pPr>
            <a:r>
              <a:rPr lang="en-GB" sz="1600">
                <a:latin typeface="Segoe UI" panose="020B0502040204020203" pitchFamily="34" charset="0"/>
                <a:cs typeface="Segoe UI" panose="020B0502040204020203" pitchFamily="34" charset="0"/>
              </a:rPr>
              <a:t>Bullet 2</a:t>
            </a:r>
          </a:p>
        </p:txBody>
      </p:sp>
      <p:sp>
        <p:nvSpPr>
          <p:cNvPr id="4" name="Rounded Rectangle 3">
            <a:extLst>
              <a:ext uri="{FF2B5EF4-FFF2-40B4-BE49-F238E27FC236}">
                <a16:creationId xmlns:a16="http://schemas.microsoft.com/office/drawing/2014/main" id="{EE937844-F13B-ABB5-3126-B8622164D788}"/>
              </a:ext>
            </a:extLst>
          </p:cNvPr>
          <p:cNvSpPr/>
          <p:nvPr/>
        </p:nvSpPr>
        <p:spPr>
          <a:xfrm>
            <a:off x="11302698" y="290363"/>
            <a:ext cx="773874" cy="520861"/>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t>Aligned</a:t>
            </a:r>
          </a:p>
        </p:txBody>
      </p:sp>
    </p:spTree>
    <p:extLst>
      <p:ext uri="{BB962C8B-B14F-4D97-AF65-F5344CB8AC3E}">
        <p14:creationId xmlns:p14="http://schemas.microsoft.com/office/powerpoint/2010/main" val="23912712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2C979A-10C8-19A5-30A2-F612DDD42CDB}"/>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AEC6EA1-9E58-95D7-DF28-AFD2FE940090}"/>
              </a:ext>
            </a:extLst>
          </p:cNvPr>
          <p:cNvSpPr>
            <a:spLocks noGrp="1"/>
          </p:cNvSpPr>
          <p:nvPr>
            <p:ph idx="1"/>
          </p:nvPr>
        </p:nvSpPr>
        <p:spPr/>
        <p:txBody>
          <a:bodyPr/>
          <a:lstStyle/>
          <a:p>
            <a:pPr marL="0" indent="0">
              <a:buNone/>
            </a:pPr>
            <a:r>
              <a:rPr lang="en-GB" sz="1400" b="1"/>
              <a:t>Business services are still relevant</a:t>
            </a:r>
          </a:p>
          <a:p>
            <a:pPr marL="0" indent="0">
              <a:buNone/>
            </a:pPr>
            <a:r>
              <a:rPr lang="en-GB" sz="1400"/>
              <a:t>At Procter &amp; Gamble, we launched global Business Services in 2000. I spent 7 years rolling it out along with helping lead process and systems improvements. The transformation that GBS delivered can’t be easily described. It helped shift P&amp;G into a truly global business from the perspective of process harmonisation, reporting consistency, etc. It’s often cited as a benchmark for global systems and Business Services.</a:t>
            </a:r>
          </a:p>
          <a:p>
            <a:pPr marL="0" indent="0">
              <a:buNone/>
            </a:pPr>
            <a:r>
              <a:rPr lang="en-GB" sz="1400"/>
              <a:t>Since then, up to and including recent years, I continue to come across multinational clients with fragmented, decentralised operating models. These organisations often:</a:t>
            </a:r>
          </a:p>
          <a:p>
            <a:pPr>
              <a:lnSpc>
                <a:spcPts val="1700"/>
              </a:lnSpc>
              <a:spcAft>
                <a:spcPts val="300"/>
              </a:spcAft>
            </a:pPr>
            <a:r>
              <a:rPr lang="en-GB" sz="1400"/>
              <a:t>Grew through acquisition, but never rationalised or harmonised</a:t>
            </a:r>
          </a:p>
          <a:p>
            <a:pPr>
              <a:lnSpc>
                <a:spcPts val="1700"/>
              </a:lnSpc>
              <a:spcAft>
                <a:spcPts val="300"/>
              </a:spcAft>
            </a:pPr>
            <a:r>
              <a:rPr lang="en-GB" sz="1400"/>
              <a:t>Were highly profitable and could absorb inefficient operating costs</a:t>
            </a:r>
          </a:p>
          <a:p>
            <a:pPr>
              <a:lnSpc>
                <a:spcPts val="1700"/>
              </a:lnSpc>
              <a:spcAft>
                <a:spcPts val="300"/>
              </a:spcAft>
            </a:pPr>
            <a:r>
              <a:rPr lang="en-GB" sz="1400"/>
              <a:t>Were in industries that lack services experience, and were not aware of the potential benefits.</a:t>
            </a:r>
          </a:p>
          <a:p>
            <a:pPr marL="0" indent="0">
              <a:buNone/>
            </a:pPr>
            <a:r>
              <a:rPr lang="en-GB" sz="1400"/>
              <a:t>I think for many organisations there is still a huge potential to benefit from either setting up, or expanding Business Services.</a:t>
            </a:r>
          </a:p>
        </p:txBody>
      </p:sp>
      <p:sp>
        <p:nvSpPr>
          <p:cNvPr id="3" name="Title 2">
            <a:extLst>
              <a:ext uri="{FF2B5EF4-FFF2-40B4-BE49-F238E27FC236}">
                <a16:creationId xmlns:a16="http://schemas.microsoft.com/office/drawing/2014/main" id="{83027815-2753-FF32-12A1-E12E3469B522}"/>
              </a:ext>
            </a:extLst>
          </p:cNvPr>
          <p:cNvSpPr>
            <a:spLocks noGrp="1"/>
          </p:cNvSpPr>
          <p:nvPr>
            <p:ph type="title"/>
          </p:nvPr>
        </p:nvSpPr>
        <p:spPr/>
        <p:txBody>
          <a:bodyPr/>
          <a:lstStyle/>
          <a:p>
            <a:r>
              <a:rPr lang="en-GB"/>
              <a:t>The future of Business Services &amp; conclusions</a:t>
            </a:r>
          </a:p>
        </p:txBody>
      </p:sp>
    </p:spTree>
    <p:extLst>
      <p:ext uri="{BB962C8B-B14F-4D97-AF65-F5344CB8AC3E}">
        <p14:creationId xmlns:p14="http://schemas.microsoft.com/office/powerpoint/2010/main" val="10445364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53B783B-B0FF-4151-CA81-AC290E40AD33}"/>
              </a:ext>
            </a:extLst>
          </p:cNvPr>
          <p:cNvSpPr>
            <a:spLocks noGrp="1"/>
          </p:cNvSpPr>
          <p:nvPr>
            <p:ph sz="half" idx="1"/>
          </p:nvPr>
        </p:nvSpPr>
        <p:spPr/>
        <p:txBody>
          <a:bodyPr/>
          <a:lstStyle/>
          <a:p>
            <a:pPr marL="0" indent="0">
              <a:buNone/>
            </a:pPr>
            <a:r>
              <a:rPr lang="en-GB" sz="1400" b="1"/>
              <a:t>Business services and AI</a:t>
            </a:r>
            <a:br>
              <a:rPr lang="en-GB" sz="1400"/>
            </a:br>
            <a:r>
              <a:rPr lang="en-GB" sz="1400"/>
              <a:t>I’ve seen some ‘hot takes’ on LinkedIn, such as “AI will replace ERP”. As someone who focuses on Finance where accuracy and governance are key, that really made me laugh.</a:t>
            </a:r>
          </a:p>
          <a:p>
            <a:pPr marL="0" indent="0">
              <a:buNone/>
            </a:pPr>
            <a:endParaRPr lang="en-GB" sz="1400"/>
          </a:p>
          <a:p>
            <a:pPr marL="0" indent="0">
              <a:buNone/>
            </a:pPr>
            <a:r>
              <a:rPr lang="en-GB" sz="1400"/>
              <a:t>Business Services is somewhat similar, I don't see AI automating to an extent that BSOs/GBS is no longer relevant. In fact Business Services are enablers in that they can drive implementation and governance of AI better than Business Units. BSOs/GBS can lead the implementation of:</a:t>
            </a:r>
          </a:p>
          <a:p>
            <a:pPr>
              <a:lnSpc>
                <a:spcPts val="1700"/>
              </a:lnSpc>
              <a:spcAft>
                <a:spcPts val="300"/>
              </a:spcAft>
            </a:pPr>
            <a:r>
              <a:rPr lang="en-GB" sz="1400"/>
              <a:t>Chatbots (HR, IT especially)</a:t>
            </a:r>
          </a:p>
          <a:p>
            <a:pPr>
              <a:lnSpc>
                <a:spcPts val="1700"/>
              </a:lnSpc>
              <a:spcAft>
                <a:spcPts val="300"/>
              </a:spcAft>
            </a:pPr>
            <a:r>
              <a:rPr lang="en-GB" sz="1400"/>
              <a:t>Intelligent RPA for data entry, reconciliation, etc.</a:t>
            </a:r>
          </a:p>
          <a:p>
            <a:pPr>
              <a:lnSpc>
                <a:spcPts val="1700"/>
              </a:lnSpc>
              <a:spcAft>
                <a:spcPts val="300"/>
              </a:spcAft>
            </a:pPr>
            <a:r>
              <a:rPr lang="en-GB" sz="1400"/>
              <a:t>Gen AI across all areas:</a:t>
            </a:r>
          </a:p>
          <a:p>
            <a:pPr lvl="1">
              <a:lnSpc>
                <a:spcPts val="1700"/>
              </a:lnSpc>
              <a:spcAft>
                <a:spcPts val="300"/>
              </a:spcAft>
            </a:pPr>
            <a:r>
              <a:rPr lang="en-GB" sz="1400"/>
              <a:t>Drafting communications</a:t>
            </a:r>
          </a:p>
          <a:p>
            <a:pPr lvl="1">
              <a:lnSpc>
                <a:spcPts val="1700"/>
              </a:lnSpc>
              <a:spcAft>
                <a:spcPts val="300"/>
              </a:spcAft>
            </a:pPr>
            <a:r>
              <a:rPr lang="en-GB" sz="1400"/>
              <a:t>Analysing data, creating 1st draft commentary</a:t>
            </a:r>
          </a:p>
          <a:p>
            <a:pPr lvl="1">
              <a:lnSpc>
                <a:spcPts val="1700"/>
              </a:lnSpc>
              <a:spcAft>
                <a:spcPts val="300"/>
              </a:spcAft>
            </a:pPr>
            <a:r>
              <a:rPr lang="en-GB" sz="1400"/>
              <a:t>Creating templates for projects, review meeting, etc.</a:t>
            </a:r>
          </a:p>
        </p:txBody>
      </p:sp>
      <p:sp>
        <p:nvSpPr>
          <p:cNvPr id="4" name="Content Placeholder 3">
            <a:extLst>
              <a:ext uri="{FF2B5EF4-FFF2-40B4-BE49-F238E27FC236}">
                <a16:creationId xmlns:a16="http://schemas.microsoft.com/office/drawing/2014/main" id="{7DCB123A-8C1B-30E6-0481-D96009587E67}"/>
              </a:ext>
            </a:extLst>
          </p:cNvPr>
          <p:cNvSpPr>
            <a:spLocks noGrp="1"/>
          </p:cNvSpPr>
          <p:nvPr>
            <p:ph sz="half" idx="2"/>
          </p:nvPr>
        </p:nvSpPr>
        <p:spPr/>
        <p:txBody>
          <a:bodyPr/>
          <a:lstStyle/>
          <a:p>
            <a:pPr marL="0" indent="0">
              <a:buNone/>
            </a:pPr>
            <a:r>
              <a:rPr lang="en-GB" sz="1400" b="1"/>
              <a:t>Business services and open technology standards</a:t>
            </a:r>
          </a:p>
          <a:p>
            <a:pPr marL="0" indent="0">
              <a:buNone/>
            </a:pPr>
            <a:r>
              <a:rPr lang="en-GB" sz="1400"/>
              <a:t>One noteworthy observation is SAP moving towards role based applications based on open web standards (HTML/CSS/JS) with their Fiori apps, this is another trend that can be leveraged by Business Services.</a:t>
            </a:r>
          </a:p>
          <a:p>
            <a:pPr>
              <a:lnSpc>
                <a:spcPts val="1700"/>
              </a:lnSpc>
              <a:spcAft>
                <a:spcPts val="300"/>
              </a:spcAft>
            </a:pPr>
            <a:r>
              <a:rPr lang="en-GB" sz="1400"/>
              <a:t>Role based applications can drive BSO/GBS cost and quality improvements</a:t>
            </a:r>
          </a:p>
          <a:p>
            <a:pPr>
              <a:lnSpc>
                <a:spcPts val="1700"/>
              </a:lnSpc>
              <a:spcAft>
                <a:spcPts val="300"/>
              </a:spcAft>
            </a:pPr>
            <a:r>
              <a:rPr lang="en-GB" sz="1400"/>
              <a:t>Open standards make it much easier to customise applications without relying on niche expensive IT skills</a:t>
            </a:r>
          </a:p>
          <a:p>
            <a:pPr>
              <a:lnSpc>
                <a:spcPts val="1700"/>
              </a:lnSpc>
              <a:spcAft>
                <a:spcPts val="300"/>
              </a:spcAft>
            </a:pPr>
            <a:endParaRPr lang="en-GB" sz="1400"/>
          </a:p>
          <a:p>
            <a:pPr marL="0" indent="0">
              <a:buNone/>
            </a:pPr>
            <a:r>
              <a:rPr lang="en-GB" sz="1400" b="1"/>
              <a:t>Political trends</a:t>
            </a:r>
          </a:p>
          <a:p>
            <a:pPr marL="0" indent="0">
              <a:buNone/>
            </a:pPr>
            <a:r>
              <a:rPr lang="en-GB" sz="1400"/>
              <a:t>Topics such as Brexit, Trump tariffs, etc. raise a concern around building an operating model based on centralised global and regional services. I haven’t seen tangible impacts on service industries, so I don’t see a concern here.</a:t>
            </a:r>
          </a:p>
          <a:p>
            <a:pPr marL="0" indent="0">
              <a:buNone/>
            </a:pPr>
            <a:endParaRPr lang="en-GB" sz="1400"/>
          </a:p>
        </p:txBody>
      </p:sp>
      <p:sp>
        <p:nvSpPr>
          <p:cNvPr id="3" name="Title 2">
            <a:extLst>
              <a:ext uri="{FF2B5EF4-FFF2-40B4-BE49-F238E27FC236}">
                <a16:creationId xmlns:a16="http://schemas.microsoft.com/office/drawing/2014/main" id="{4B752EB1-2194-3C14-88EA-638369B772CF}"/>
              </a:ext>
            </a:extLst>
          </p:cNvPr>
          <p:cNvSpPr>
            <a:spLocks noGrp="1"/>
          </p:cNvSpPr>
          <p:nvPr>
            <p:ph type="title"/>
          </p:nvPr>
        </p:nvSpPr>
        <p:spPr/>
        <p:txBody>
          <a:bodyPr/>
          <a:lstStyle/>
          <a:p>
            <a:r>
              <a:rPr lang="en-GB"/>
              <a:t>The future of Business Services &amp; conclusions</a:t>
            </a:r>
          </a:p>
        </p:txBody>
      </p:sp>
    </p:spTree>
    <p:extLst>
      <p:ext uri="{BB962C8B-B14F-4D97-AF65-F5344CB8AC3E}">
        <p14:creationId xmlns:p14="http://schemas.microsoft.com/office/powerpoint/2010/main" val="12353490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E68260-C4F0-8637-843B-DB4F5AF345AB}"/>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71CBBA-89A6-A9D6-2313-A44588B97AA9}"/>
              </a:ext>
            </a:extLst>
          </p:cNvPr>
          <p:cNvSpPr>
            <a:spLocks noGrp="1"/>
          </p:cNvSpPr>
          <p:nvPr>
            <p:ph sz="half" idx="1"/>
          </p:nvPr>
        </p:nvSpPr>
        <p:spPr/>
        <p:txBody>
          <a:bodyPr/>
          <a:lstStyle/>
          <a:p>
            <a:pPr marL="0" indent="0">
              <a:buNone/>
            </a:pPr>
            <a:r>
              <a:rPr lang="en-GB" sz="1400"/>
              <a:t>Has your organisation implemented business services? Where are you in the journey? What issues have you encountered? What direction do you see business services taking?</a:t>
            </a:r>
          </a:p>
        </p:txBody>
      </p:sp>
      <p:sp>
        <p:nvSpPr>
          <p:cNvPr id="3" name="Title 2">
            <a:extLst>
              <a:ext uri="{FF2B5EF4-FFF2-40B4-BE49-F238E27FC236}">
                <a16:creationId xmlns:a16="http://schemas.microsoft.com/office/drawing/2014/main" id="{024A33EA-CCE4-A73A-005E-906D5A56CE49}"/>
              </a:ext>
            </a:extLst>
          </p:cNvPr>
          <p:cNvSpPr>
            <a:spLocks noGrp="1"/>
          </p:cNvSpPr>
          <p:nvPr>
            <p:ph type="title"/>
          </p:nvPr>
        </p:nvSpPr>
        <p:spPr/>
        <p:txBody>
          <a:bodyPr/>
          <a:lstStyle/>
          <a:p>
            <a:r>
              <a:rPr lang="en-GB"/>
              <a:t>The future of Business Services &amp; conclusions</a:t>
            </a:r>
          </a:p>
        </p:txBody>
      </p:sp>
    </p:spTree>
    <p:extLst>
      <p:ext uri="{BB962C8B-B14F-4D97-AF65-F5344CB8AC3E}">
        <p14:creationId xmlns:p14="http://schemas.microsoft.com/office/powerpoint/2010/main" val="1361675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66E17D-216D-FB83-43DE-D1918A35056C}"/>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9A8934E-0158-7918-163C-92DAF3B26D14}"/>
              </a:ext>
            </a:extLst>
          </p:cNvPr>
          <p:cNvSpPr>
            <a:spLocks noGrp="1"/>
          </p:cNvSpPr>
          <p:nvPr>
            <p:ph idx="1"/>
          </p:nvPr>
        </p:nvSpPr>
        <p:spPr>
          <a:xfrm>
            <a:off x="370389" y="1426029"/>
            <a:ext cx="4994987" cy="4561114"/>
          </a:xfrm>
        </p:spPr>
        <p:txBody>
          <a:bodyPr>
            <a:noAutofit/>
          </a:bodyPr>
          <a:lstStyle/>
          <a:p>
            <a:pPr marL="0" indent="0">
              <a:lnSpc>
                <a:spcPts val="1800"/>
              </a:lnSpc>
              <a:spcBef>
                <a:spcPts val="0"/>
              </a:spcBef>
              <a:spcAft>
                <a:spcPts val="600"/>
              </a:spcAft>
              <a:buNone/>
            </a:pPr>
            <a:r>
              <a:rPr lang="en-GB" sz="1400"/>
              <a:t>Opinions on this split of work vary by industry, organisation, and even an organisations current leadership team.</a:t>
            </a:r>
          </a:p>
          <a:p>
            <a:pPr marL="0" indent="0">
              <a:lnSpc>
                <a:spcPts val="1800"/>
              </a:lnSpc>
              <a:spcBef>
                <a:spcPts val="0"/>
              </a:spcBef>
              <a:spcAft>
                <a:spcPts val="600"/>
              </a:spcAft>
              <a:buNone/>
            </a:pPr>
            <a:r>
              <a:rPr lang="en-GB" sz="1400"/>
              <a:t>As a consultant, I've participated in several Business Services design projects. On each one, the organisations came to their own specific scope based on various factors such as objective, business model, values, culture etc.</a:t>
            </a:r>
          </a:p>
          <a:p>
            <a:pPr marL="0" indent="0">
              <a:lnSpc>
                <a:spcPts val="1800"/>
              </a:lnSpc>
              <a:spcBef>
                <a:spcPts val="0"/>
              </a:spcBef>
              <a:spcAft>
                <a:spcPts val="600"/>
              </a:spcAft>
              <a:buNone/>
            </a:pPr>
            <a:r>
              <a:rPr lang="en-GB" sz="1400"/>
              <a:t>There is however, a broad trend of the scope of Business Services increasing over time. This is made possible by improvements to technologies and advancements in automation and simplification.</a:t>
            </a:r>
          </a:p>
        </p:txBody>
      </p:sp>
      <p:sp>
        <p:nvSpPr>
          <p:cNvPr id="14" name="Title 13">
            <a:extLst>
              <a:ext uri="{FF2B5EF4-FFF2-40B4-BE49-F238E27FC236}">
                <a16:creationId xmlns:a16="http://schemas.microsoft.com/office/drawing/2014/main" id="{AB864A98-D43C-967D-391D-0E7C24608D3B}"/>
              </a:ext>
            </a:extLst>
          </p:cNvPr>
          <p:cNvSpPr>
            <a:spLocks noGrp="1"/>
          </p:cNvSpPr>
          <p:nvPr>
            <p:ph type="title"/>
          </p:nvPr>
        </p:nvSpPr>
        <p:spPr>
          <a:xfrm>
            <a:off x="1360713" y="243067"/>
            <a:ext cx="10161883" cy="636608"/>
          </a:xfrm>
          <a:prstGeom prst="rect">
            <a:avLst/>
          </a:prstGeom>
        </p:spPr>
        <p:txBody>
          <a:bodyPr/>
          <a:lstStyle/>
          <a:p>
            <a:r>
              <a:rPr lang="en-GB"/>
              <a:t>Scoping Business Services</a:t>
            </a:r>
          </a:p>
        </p:txBody>
      </p:sp>
      <p:sp>
        <p:nvSpPr>
          <p:cNvPr id="16" name="Rectangle 15">
            <a:extLst>
              <a:ext uri="{FF2B5EF4-FFF2-40B4-BE49-F238E27FC236}">
                <a16:creationId xmlns:a16="http://schemas.microsoft.com/office/drawing/2014/main" id="{48D7CAB4-9805-A76C-71EC-282EA4603D44}"/>
              </a:ext>
            </a:extLst>
          </p:cNvPr>
          <p:cNvSpPr/>
          <p:nvPr/>
        </p:nvSpPr>
        <p:spPr>
          <a:xfrm>
            <a:off x="370389" y="243068"/>
            <a:ext cx="636608" cy="636608"/>
          </a:xfrm>
          <a:prstGeom prst="rect">
            <a:avLst/>
          </a:prstGeom>
          <a:solidFill>
            <a:srgbClr val="EB0A1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Content Placeholder 3">
            <a:extLst>
              <a:ext uri="{FF2B5EF4-FFF2-40B4-BE49-F238E27FC236}">
                <a16:creationId xmlns:a16="http://schemas.microsoft.com/office/drawing/2014/main" id="{FFAE1323-ABB1-E455-0D05-91F9CB38F9B4}"/>
              </a:ext>
            </a:extLst>
          </p:cNvPr>
          <p:cNvSpPr txBox="1">
            <a:spLocks/>
          </p:cNvSpPr>
          <p:nvPr/>
        </p:nvSpPr>
        <p:spPr>
          <a:xfrm>
            <a:off x="6288911" y="1446847"/>
            <a:ext cx="5532700" cy="473011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endParaRPr lang="en-GB" sz="1400">
              <a:latin typeface="Segoe UI" panose="020B0502040204020203" pitchFamily="34" charset="0"/>
              <a:cs typeface="Segoe UI" panose="020B0502040204020203" pitchFamily="34" charset="0"/>
            </a:endParaRPr>
          </a:p>
        </p:txBody>
      </p:sp>
      <p:sp>
        <p:nvSpPr>
          <p:cNvPr id="2" name="Rounded Rectangle 1">
            <a:extLst>
              <a:ext uri="{FF2B5EF4-FFF2-40B4-BE49-F238E27FC236}">
                <a16:creationId xmlns:a16="http://schemas.microsoft.com/office/drawing/2014/main" id="{CE8512FF-8340-D184-A0B6-9E1DBDEDE919}"/>
              </a:ext>
            </a:extLst>
          </p:cNvPr>
          <p:cNvSpPr/>
          <p:nvPr/>
        </p:nvSpPr>
        <p:spPr>
          <a:xfrm>
            <a:off x="11135659" y="300940"/>
            <a:ext cx="773874" cy="520861"/>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t>Aligned</a:t>
            </a:r>
          </a:p>
        </p:txBody>
      </p:sp>
    </p:spTree>
    <p:extLst>
      <p:ext uri="{BB962C8B-B14F-4D97-AF65-F5344CB8AC3E}">
        <p14:creationId xmlns:p14="http://schemas.microsoft.com/office/powerpoint/2010/main" val="429232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610886-EBED-B7CC-153C-5CDCC128CDE0}"/>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1D66369-839B-CFFB-E456-377CC9F035ED}"/>
              </a:ext>
            </a:extLst>
          </p:cNvPr>
          <p:cNvSpPr>
            <a:spLocks noGrp="1"/>
          </p:cNvSpPr>
          <p:nvPr>
            <p:ph idx="1"/>
          </p:nvPr>
        </p:nvSpPr>
        <p:spPr>
          <a:xfrm>
            <a:off x="370389" y="1426029"/>
            <a:ext cx="5356051" cy="4561114"/>
          </a:xfrm>
        </p:spPr>
        <p:txBody>
          <a:bodyPr>
            <a:noAutofit/>
          </a:bodyPr>
          <a:lstStyle/>
          <a:p>
            <a:pPr marL="0" indent="0">
              <a:lnSpc>
                <a:spcPts val="1800"/>
              </a:lnSpc>
              <a:spcBef>
                <a:spcPts val="0"/>
              </a:spcBef>
              <a:spcAft>
                <a:spcPts val="600"/>
              </a:spcAft>
              <a:buNone/>
            </a:pPr>
            <a:r>
              <a:rPr lang="en-GB" sz="1400"/>
              <a:t>An effective way to identify the scope of work for a Business Services Organisation is to create a set of criteria to define 'BU work' and 'BSO work’.</a:t>
            </a:r>
          </a:p>
          <a:p>
            <a:pPr marL="0" indent="0">
              <a:lnSpc>
                <a:spcPts val="1800"/>
              </a:lnSpc>
              <a:spcBef>
                <a:spcPts val="0"/>
              </a:spcBef>
              <a:spcAft>
                <a:spcPts val="600"/>
              </a:spcAft>
              <a:buNone/>
            </a:pPr>
            <a:r>
              <a:rPr lang="en-GB" sz="1400"/>
              <a:t>Operations can then be assessed against this criteria. This will provide a draft of potential BSO scope. Popular criteria include:</a:t>
            </a:r>
          </a:p>
          <a:p>
            <a:pPr>
              <a:lnSpc>
                <a:spcPts val="1700"/>
              </a:lnSpc>
              <a:spcBef>
                <a:spcPts val="0"/>
              </a:spcBef>
              <a:spcAft>
                <a:spcPts val="300"/>
              </a:spcAft>
            </a:pPr>
            <a:r>
              <a:rPr lang="en-GB" sz="1400" b="1"/>
              <a:t>Commercial sensitivity</a:t>
            </a:r>
            <a:r>
              <a:rPr lang="en-GB" sz="1400"/>
              <a:t>: does it have a direct impact on innovation, revenue, profit etc. Could changes to how this process is executed have an impact on the business results</a:t>
            </a:r>
          </a:p>
          <a:p>
            <a:pPr>
              <a:lnSpc>
                <a:spcPts val="1700"/>
              </a:lnSpc>
              <a:spcBef>
                <a:spcPts val="0"/>
              </a:spcBef>
              <a:spcAft>
                <a:spcPts val="300"/>
              </a:spcAft>
            </a:pPr>
            <a:r>
              <a:rPr lang="en-GB" sz="1400" b="1"/>
              <a:t>Customer facing</a:t>
            </a:r>
            <a:r>
              <a:rPr lang="en-GB" sz="1400"/>
              <a:t>: does it require close contact with customers (especially face to face)</a:t>
            </a:r>
          </a:p>
          <a:p>
            <a:pPr>
              <a:lnSpc>
                <a:spcPts val="1700"/>
              </a:lnSpc>
              <a:spcBef>
                <a:spcPts val="0"/>
              </a:spcBef>
              <a:spcAft>
                <a:spcPts val="300"/>
              </a:spcAft>
            </a:pPr>
            <a:r>
              <a:rPr lang="en-GB" sz="1400" b="1"/>
              <a:t>Level of business risk</a:t>
            </a:r>
            <a:r>
              <a:rPr lang="en-GB" sz="1400"/>
              <a:t>: does it touch on sensitive topics such as product quality, controls, or external reporting.</a:t>
            </a:r>
          </a:p>
          <a:p>
            <a:pPr>
              <a:lnSpc>
                <a:spcPts val="1700"/>
              </a:lnSpc>
              <a:spcBef>
                <a:spcPts val="0"/>
              </a:spcBef>
              <a:spcAft>
                <a:spcPts val="300"/>
              </a:spcAft>
            </a:pPr>
            <a:r>
              <a:rPr lang="en-GB" sz="1400" b="1"/>
              <a:t>Presence of issues</a:t>
            </a:r>
            <a:r>
              <a:rPr lang="en-GB" sz="1400"/>
              <a:t>: is it broken, does it require workarounds, special expertise etc.</a:t>
            </a:r>
          </a:p>
          <a:p>
            <a:pPr>
              <a:lnSpc>
                <a:spcPts val="1700"/>
              </a:lnSpc>
              <a:spcBef>
                <a:spcPts val="0"/>
              </a:spcBef>
              <a:spcAft>
                <a:spcPts val="300"/>
              </a:spcAft>
            </a:pPr>
            <a:r>
              <a:rPr lang="en-GB" sz="1400" b="1"/>
              <a:t>Rule-based</a:t>
            </a:r>
            <a:r>
              <a:rPr lang="en-GB" sz="1400"/>
              <a:t>: can the work be done by following a set of rules; a guide, or does it require judgement</a:t>
            </a:r>
          </a:p>
          <a:p>
            <a:pPr>
              <a:lnSpc>
                <a:spcPts val="1700"/>
              </a:lnSpc>
              <a:spcBef>
                <a:spcPts val="0"/>
              </a:spcBef>
              <a:spcAft>
                <a:spcPts val="300"/>
              </a:spcAft>
            </a:pPr>
            <a:r>
              <a:rPr lang="en-GB" sz="1400" b="1"/>
              <a:t>Standardised</a:t>
            </a:r>
            <a:r>
              <a:rPr lang="en-GB" sz="1400"/>
              <a:t>: is the work done in a set way or are there multiple variations?</a:t>
            </a:r>
          </a:p>
          <a:p>
            <a:pPr>
              <a:lnSpc>
                <a:spcPts val="1700"/>
              </a:lnSpc>
              <a:spcBef>
                <a:spcPts val="0"/>
              </a:spcBef>
              <a:spcAft>
                <a:spcPts val="300"/>
              </a:spcAft>
            </a:pPr>
            <a:r>
              <a:rPr lang="en-GB" sz="1400" b="1"/>
              <a:t>Location dependency</a:t>
            </a:r>
            <a:r>
              <a:rPr lang="en-GB" sz="1400"/>
              <a:t>: does the work require interaction with physical objects or presence in a physical location</a:t>
            </a:r>
          </a:p>
        </p:txBody>
      </p:sp>
      <p:sp>
        <p:nvSpPr>
          <p:cNvPr id="14" name="Title 13">
            <a:extLst>
              <a:ext uri="{FF2B5EF4-FFF2-40B4-BE49-F238E27FC236}">
                <a16:creationId xmlns:a16="http://schemas.microsoft.com/office/drawing/2014/main" id="{11B9DAF8-2AFB-9E81-4707-4E7D6A604654}"/>
              </a:ext>
            </a:extLst>
          </p:cNvPr>
          <p:cNvSpPr>
            <a:spLocks noGrp="1"/>
          </p:cNvSpPr>
          <p:nvPr>
            <p:ph type="title"/>
          </p:nvPr>
        </p:nvSpPr>
        <p:spPr>
          <a:xfrm>
            <a:off x="1360713" y="243067"/>
            <a:ext cx="10161883" cy="636608"/>
          </a:xfrm>
          <a:prstGeom prst="rect">
            <a:avLst/>
          </a:prstGeom>
        </p:spPr>
        <p:txBody>
          <a:bodyPr>
            <a:normAutofit fontScale="90000"/>
          </a:bodyPr>
          <a:lstStyle/>
          <a:p>
            <a:r>
              <a:rPr lang="en-GB"/>
              <a:t>Scoping Business Services</a:t>
            </a:r>
            <a:br>
              <a:rPr lang="en-GB"/>
            </a:br>
            <a:r>
              <a:rPr lang="en-GB" sz="2000"/>
              <a:t>Creating a process criteria</a:t>
            </a:r>
          </a:p>
        </p:txBody>
      </p:sp>
      <p:sp>
        <p:nvSpPr>
          <p:cNvPr id="16" name="Rectangle 15">
            <a:extLst>
              <a:ext uri="{FF2B5EF4-FFF2-40B4-BE49-F238E27FC236}">
                <a16:creationId xmlns:a16="http://schemas.microsoft.com/office/drawing/2014/main" id="{23339E86-C0E0-1434-E423-CC17689E763C}"/>
              </a:ext>
            </a:extLst>
          </p:cNvPr>
          <p:cNvSpPr/>
          <p:nvPr/>
        </p:nvSpPr>
        <p:spPr>
          <a:xfrm>
            <a:off x="370389" y="243068"/>
            <a:ext cx="636608" cy="636608"/>
          </a:xfrm>
          <a:prstGeom prst="rect">
            <a:avLst/>
          </a:prstGeom>
          <a:solidFill>
            <a:srgbClr val="EB0A1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Content Placeholder 3">
            <a:extLst>
              <a:ext uri="{FF2B5EF4-FFF2-40B4-BE49-F238E27FC236}">
                <a16:creationId xmlns:a16="http://schemas.microsoft.com/office/drawing/2014/main" id="{067EFAB3-8271-DEFD-282E-CEACED5CE7FD}"/>
              </a:ext>
            </a:extLst>
          </p:cNvPr>
          <p:cNvSpPr txBox="1">
            <a:spLocks/>
          </p:cNvSpPr>
          <p:nvPr/>
        </p:nvSpPr>
        <p:spPr>
          <a:xfrm>
            <a:off x="6288911" y="1446847"/>
            <a:ext cx="5532700" cy="47301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sz="1200"/>
          </a:p>
        </p:txBody>
      </p:sp>
      <p:sp>
        <p:nvSpPr>
          <p:cNvPr id="6" name="Rounded Rectangle 5">
            <a:extLst>
              <a:ext uri="{FF2B5EF4-FFF2-40B4-BE49-F238E27FC236}">
                <a16:creationId xmlns:a16="http://schemas.microsoft.com/office/drawing/2014/main" id="{640AD333-B348-EB10-FF07-28401CD920DD}"/>
              </a:ext>
            </a:extLst>
          </p:cNvPr>
          <p:cNvSpPr/>
          <p:nvPr/>
        </p:nvSpPr>
        <p:spPr>
          <a:xfrm>
            <a:off x="8424403" y="1457620"/>
            <a:ext cx="2882097" cy="432000"/>
          </a:xfrm>
          <a:prstGeom prst="roundRect">
            <a:avLst>
              <a:gd name="adj" fmla="val 44213"/>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4" name="Group 103">
            <a:extLst>
              <a:ext uri="{FF2B5EF4-FFF2-40B4-BE49-F238E27FC236}">
                <a16:creationId xmlns:a16="http://schemas.microsoft.com/office/drawing/2014/main" id="{52C9D821-BDD5-1054-19FA-3B6DEB31DCB4}"/>
              </a:ext>
            </a:extLst>
          </p:cNvPr>
          <p:cNvGrpSpPr/>
          <p:nvPr/>
        </p:nvGrpSpPr>
        <p:grpSpPr>
          <a:xfrm>
            <a:off x="8573941" y="1555030"/>
            <a:ext cx="2494836" cy="97337"/>
            <a:chOff x="7962900" y="2195513"/>
            <a:chExt cx="2709863" cy="119062"/>
          </a:xfrm>
        </p:grpSpPr>
        <p:cxnSp>
          <p:nvCxnSpPr>
            <p:cNvPr id="8" name="Straight Connector 7">
              <a:extLst>
                <a:ext uri="{FF2B5EF4-FFF2-40B4-BE49-F238E27FC236}">
                  <a16:creationId xmlns:a16="http://schemas.microsoft.com/office/drawing/2014/main" id="{7CA98D18-0C39-D15F-15B2-709341E218CC}"/>
                </a:ext>
              </a:extLst>
            </p:cNvPr>
            <p:cNvCxnSpPr>
              <a:cxnSpLocks/>
            </p:cNvCxnSpPr>
            <p:nvPr/>
          </p:nvCxnSpPr>
          <p:spPr>
            <a:xfrm>
              <a:off x="7962900" y="2314575"/>
              <a:ext cx="2709863" cy="0"/>
            </a:xfrm>
            <a:prstGeom prst="line">
              <a:avLst/>
            </a:prstGeom>
            <a:ln w="6350"/>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A9E74EEE-BCFB-B5E1-01C5-14C88F668229}"/>
                </a:ext>
              </a:extLst>
            </p:cNvPr>
            <p:cNvCxnSpPr>
              <a:cxnSpLocks/>
            </p:cNvCxnSpPr>
            <p:nvPr/>
          </p:nvCxnSpPr>
          <p:spPr>
            <a:xfrm>
              <a:off x="8031897" y="2195513"/>
              <a:ext cx="0" cy="90940"/>
            </a:xfrm>
            <a:prstGeom prst="line">
              <a:avLst/>
            </a:prstGeom>
            <a:ln w="6350"/>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840C73AC-9A90-AFF5-362B-388A39E0A84B}"/>
                </a:ext>
              </a:extLst>
            </p:cNvPr>
            <p:cNvCxnSpPr>
              <a:cxnSpLocks/>
            </p:cNvCxnSpPr>
            <p:nvPr/>
          </p:nvCxnSpPr>
          <p:spPr>
            <a:xfrm>
              <a:off x="8316434" y="2237351"/>
              <a:ext cx="0" cy="49101"/>
            </a:xfrm>
            <a:prstGeom prst="line">
              <a:avLst/>
            </a:prstGeom>
            <a:ln w="6350"/>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A3EF91A7-F14A-42C1-D965-A0FB37D5AF57}"/>
                </a:ext>
              </a:extLst>
            </p:cNvPr>
            <p:cNvCxnSpPr>
              <a:cxnSpLocks/>
            </p:cNvCxnSpPr>
            <p:nvPr/>
          </p:nvCxnSpPr>
          <p:spPr>
            <a:xfrm>
              <a:off x="8600972" y="2237351"/>
              <a:ext cx="0" cy="49101"/>
            </a:xfrm>
            <a:prstGeom prst="line">
              <a:avLst/>
            </a:prstGeom>
            <a:ln w="6350"/>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C2EB462B-08D9-C545-81FD-5B913B1C9C7C}"/>
                </a:ext>
              </a:extLst>
            </p:cNvPr>
            <p:cNvCxnSpPr>
              <a:cxnSpLocks/>
            </p:cNvCxnSpPr>
            <p:nvPr/>
          </p:nvCxnSpPr>
          <p:spPr>
            <a:xfrm>
              <a:off x="8885510" y="2237351"/>
              <a:ext cx="0" cy="49101"/>
            </a:xfrm>
            <a:prstGeom prst="line">
              <a:avLst/>
            </a:prstGeom>
            <a:ln w="6350"/>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FED7456-CB4B-E10F-6D1A-875230D4B778}"/>
                </a:ext>
              </a:extLst>
            </p:cNvPr>
            <p:cNvCxnSpPr>
              <a:cxnSpLocks/>
            </p:cNvCxnSpPr>
            <p:nvPr/>
          </p:nvCxnSpPr>
          <p:spPr>
            <a:xfrm>
              <a:off x="9170047" y="2237351"/>
              <a:ext cx="0" cy="49101"/>
            </a:xfrm>
            <a:prstGeom prst="line">
              <a:avLst/>
            </a:prstGeom>
            <a:ln w="6350"/>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F9EF80DC-150B-A330-111B-EF0122A989DA}"/>
                </a:ext>
              </a:extLst>
            </p:cNvPr>
            <p:cNvCxnSpPr>
              <a:cxnSpLocks/>
            </p:cNvCxnSpPr>
            <p:nvPr/>
          </p:nvCxnSpPr>
          <p:spPr>
            <a:xfrm>
              <a:off x="9454585" y="2237351"/>
              <a:ext cx="0" cy="49101"/>
            </a:xfrm>
            <a:prstGeom prst="line">
              <a:avLst/>
            </a:prstGeom>
            <a:ln w="6350"/>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D0A95C0-D449-D53B-5EDF-7FF7D2F6246F}"/>
                </a:ext>
              </a:extLst>
            </p:cNvPr>
            <p:cNvCxnSpPr>
              <a:cxnSpLocks/>
            </p:cNvCxnSpPr>
            <p:nvPr/>
          </p:nvCxnSpPr>
          <p:spPr>
            <a:xfrm>
              <a:off x="9739123" y="2237351"/>
              <a:ext cx="0" cy="49101"/>
            </a:xfrm>
            <a:prstGeom prst="line">
              <a:avLst/>
            </a:prstGeom>
            <a:ln w="6350"/>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23A39A3-2B05-8ABC-CDAE-B3652B5315F6}"/>
                </a:ext>
              </a:extLst>
            </p:cNvPr>
            <p:cNvCxnSpPr>
              <a:cxnSpLocks/>
            </p:cNvCxnSpPr>
            <p:nvPr/>
          </p:nvCxnSpPr>
          <p:spPr>
            <a:xfrm>
              <a:off x="10023660" y="2237351"/>
              <a:ext cx="0" cy="49101"/>
            </a:xfrm>
            <a:prstGeom prst="line">
              <a:avLst/>
            </a:prstGeom>
            <a:ln w="6350"/>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F2BB990-AC0F-3F19-260F-AA79AA887BEC}"/>
                </a:ext>
              </a:extLst>
            </p:cNvPr>
            <p:cNvCxnSpPr>
              <a:cxnSpLocks/>
            </p:cNvCxnSpPr>
            <p:nvPr/>
          </p:nvCxnSpPr>
          <p:spPr>
            <a:xfrm>
              <a:off x="10308198" y="2237351"/>
              <a:ext cx="0" cy="49101"/>
            </a:xfrm>
            <a:prstGeom prst="line">
              <a:avLst/>
            </a:prstGeom>
            <a:ln w="6350"/>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28308D94-A8E3-19D9-FA95-CD67B2808ACF}"/>
                </a:ext>
              </a:extLst>
            </p:cNvPr>
            <p:cNvCxnSpPr>
              <a:cxnSpLocks/>
            </p:cNvCxnSpPr>
            <p:nvPr/>
          </p:nvCxnSpPr>
          <p:spPr>
            <a:xfrm>
              <a:off x="10592736" y="2195513"/>
              <a:ext cx="0" cy="90940"/>
            </a:xfrm>
            <a:prstGeom prst="line">
              <a:avLst/>
            </a:prstGeom>
            <a:ln w="6350"/>
          </p:spPr>
          <p:style>
            <a:lnRef idx="2">
              <a:schemeClr val="accent1"/>
            </a:lnRef>
            <a:fillRef idx="0">
              <a:schemeClr val="accent1"/>
            </a:fillRef>
            <a:effectRef idx="1">
              <a:schemeClr val="accent1"/>
            </a:effectRef>
            <a:fontRef idx="minor">
              <a:schemeClr val="tx1"/>
            </a:fontRef>
          </p:style>
        </p:cxnSp>
      </p:grpSp>
      <p:sp>
        <p:nvSpPr>
          <p:cNvPr id="32" name="Pentagon 31">
            <a:extLst>
              <a:ext uri="{FF2B5EF4-FFF2-40B4-BE49-F238E27FC236}">
                <a16:creationId xmlns:a16="http://schemas.microsoft.com/office/drawing/2014/main" id="{4230B9C0-B4FA-7A4A-7452-B57933D82840}"/>
              </a:ext>
            </a:extLst>
          </p:cNvPr>
          <p:cNvSpPr/>
          <p:nvPr/>
        </p:nvSpPr>
        <p:spPr>
          <a:xfrm rot="5400000">
            <a:off x="8806685" y="1374971"/>
            <a:ext cx="185474" cy="13938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Rounded Rectangle 100">
            <a:extLst>
              <a:ext uri="{FF2B5EF4-FFF2-40B4-BE49-F238E27FC236}">
                <a16:creationId xmlns:a16="http://schemas.microsoft.com/office/drawing/2014/main" id="{5AE6331A-128D-614A-DA84-C39064F591A8}"/>
              </a:ext>
            </a:extLst>
          </p:cNvPr>
          <p:cNvSpPr/>
          <p:nvPr/>
        </p:nvSpPr>
        <p:spPr>
          <a:xfrm>
            <a:off x="6794660" y="1457621"/>
            <a:ext cx="1332000" cy="432000"/>
          </a:xfrm>
          <a:prstGeom prst="round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a:solidFill>
                  <a:schemeClr val="bg1"/>
                </a:solidFill>
              </a:rPr>
              <a:t>Commerical sensitivity</a:t>
            </a:r>
          </a:p>
        </p:txBody>
      </p:sp>
      <p:sp>
        <p:nvSpPr>
          <p:cNvPr id="105" name="Rounded Rectangle 104">
            <a:extLst>
              <a:ext uri="{FF2B5EF4-FFF2-40B4-BE49-F238E27FC236}">
                <a16:creationId xmlns:a16="http://schemas.microsoft.com/office/drawing/2014/main" id="{B8AFF3DC-E9DA-A2BF-5D8E-1B74A329C334}"/>
              </a:ext>
            </a:extLst>
          </p:cNvPr>
          <p:cNvSpPr/>
          <p:nvPr/>
        </p:nvSpPr>
        <p:spPr>
          <a:xfrm>
            <a:off x="8573110" y="1663843"/>
            <a:ext cx="2495667" cy="54218"/>
          </a:xfrm>
          <a:prstGeom prst="roundRect">
            <a:avLst>
              <a:gd name="adj" fmla="val 44213"/>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TextBox 105">
            <a:extLst>
              <a:ext uri="{FF2B5EF4-FFF2-40B4-BE49-F238E27FC236}">
                <a16:creationId xmlns:a16="http://schemas.microsoft.com/office/drawing/2014/main" id="{2607E6CE-B4A9-6EAE-8CFE-F685F903C5F3}"/>
              </a:ext>
            </a:extLst>
          </p:cNvPr>
          <p:cNvSpPr txBox="1"/>
          <p:nvPr/>
        </p:nvSpPr>
        <p:spPr>
          <a:xfrm>
            <a:off x="8341580" y="1690954"/>
            <a:ext cx="591765" cy="369332"/>
          </a:xfrm>
          <a:prstGeom prst="rect">
            <a:avLst/>
          </a:prstGeom>
          <a:noFill/>
        </p:spPr>
        <p:txBody>
          <a:bodyPr wrap="none" rtlCol="0">
            <a:spAutoFit/>
          </a:bodyPr>
          <a:lstStyle/>
          <a:p>
            <a:r>
              <a:rPr lang="en-GB"/>
              <a:t>Low</a:t>
            </a:r>
          </a:p>
        </p:txBody>
      </p:sp>
      <p:sp>
        <p:nvSpPr>
          <p:cNvPr id="107" name="TextBox 106">
            <a:extLst>
              <a:ext uri="{FF2B5EF4-FFF2-40B4-BE49-F238E27FC236}">
                <a16:creationId xmlns:a16="http://schemas.microsoft.com/office/drawing/2014/main" id="{4270FC52-15B9-E2E8-735C-98EECAA986E5}"/>
              </a:ext>
            </a:extLst>
          </p:cNvPr>
          <p:cNvSpPr txBox="1"/>
          <p:nvPr/>
        </p:nvSpPr>
        <p:spPr>
          <a:xfrm>
            <a:off x="10674339" y="1684935"/>
            <a:ext cx="641522" cy="369332"/>
          </a:xfrm>
          <a:prstGeom prst="rect">
            <a:avLst/>
          </a:prstGeom>
          <a:noFill/>
        </p:spPr>
        <p:txBody>
          <a:bodyPr wrap="none" rtlCol="0">
            <a:spAutoFit/>
          </a:bodyPr>
          <a:lstStyle/>
          <a:p>
            <a:r>
              <a:rPr lang="en-GB"/>
              <a:t>High</a:t>
            </a:r>
          </a:p>
        </p:txBody>
      </p:sp>
      <p:sp>
        <p:nvSpPr>
          <p:cNvPr id="110" name="Rounded Rectangle 109">
            <a:extLst>
              <a:ext uri="{FF2B5EF4-FFF2-40B4-BE49-F238E27FC236}">
                <a16:creationId xmlns:a16="http://schemas.microsoft.com/office/drawing/2014/main" id="{BEE76C16-B159-DA29-2196-0ABCA4DBDE6F}"/>
              </a:ext>
            </a:extLst>
          </p:cNvPr>
          <p:cNvSpPr/>
          <p:nvPr/>
        </p:nvSpPr>
        <p:spPr>
          <a:xfrm>
            <a:off x="8424403" y="2900104"/>
            <a:ext cx="2882097" cy="432000"/>
          </a:xfrm>
          <a:prstGeom prst="roundRect">
            <a:avLst>
              <a:gd name="adj" fmla="val 44213"/>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1" name="Group 110">
            <a:extLst>
              <a:ext uri="{FF2B5EF4-FFF2-40B4-BE49-F238E27FC236}">
                <a16:creationId xmlns:a16="http://schemas.microsoft.com/office/drawing/2014/main" id="{17DAE316-060B-8E03-F688-81986EEC75D0}"/>
              </a:ext>
            </a:extLst>
          </p:cNvPr>
          <p:cNvGrpSpPr/>
          <p:nvPr/>
        </p:nvGrpSpPr>
        <p:grpSpPr>
          <a:xfrm>
            <a:off x="8573941" y="2997514"/>
            <a:ext cx="2494836" cy="97337"/>
            <a:chOff x="7962900" y="2195513"/>
            <a:chExt cx="2709863" cy="119062"/>
          </a:xfrm>
        </p:grpSpPr>
        <p:cxnSp>
          <p:nvCxnSpPr>
            <p:cNvPr id="117" name="Straight Connector 116">
              <a:extLst>
                <a:ext uri="{FF2B5EF4-FFF2-40B4-BE49-F238E27FC236}">
                  <a16:creationId xmlns:a16="http://schemas.microsoft.com/office/drawing/2014/main" id="{3D32C4EB-2EF8-8169-9291-6B20B1300856}"/>
                </a:ext>
              </a:extLst>
            </p:cNvPr>
            <p:cNvCxnSpPr>
              <a:cxnSpLocks/>
            </p:cNvCxnSpPr>
            <p:nvPr/>
          </p:nvCxnSpPr>
          <p:spPr>
            <a:xfrm>
              <a:off x="7962900" y="2314575"/>
              <a:ext cx="2709863" cy="0"/>
            </a:xfrm>
            <a:prstGeom prst="line">
              <a:avLst/>
            </a:prstGeom>
            <a:ln w="6350"/>
          </p:spPr>
          <p:style>
            <a:lnRef idx="2">
              <a:schemeClr val="accent1"/>
            </a:lnRef>
            <a:fillRef idx="0">
              <a:schemeClr val="accent1"/>
            </a:fillRef>
            <a:effectRef idx="1">
              <a:schemeClr val="accent1"/>
            </a:effectRef>
            <a:fontRef idx="minor">
              <a:schemeClr val="tx1"/>
            </a:fontRef>
          </p:style>
        </p:cxnSp>
        <p:cxnSp>
          <p:nvCxnSpPr>
            <p:cNvPr id="118" name="Straight Connector 117">
              <a:extLst>
                <a:ext uri="{FF2B5EF4-FFF2-40B4-BE49-F238E27FC236}">
                  <a16:creationId xmlns:a16="http://schemas.microsoft.com/office/drawing/2014/main" id="{97A1A516-E529-A67C-A73D-3F4AD2916148}"/>
                </a:ext>
              </a:extLst>
            </p:cNvPr>
            <p:cNvCxnSpPr>
              <a:cxnSpLocks/>
            </p:cNvCxnSpPr>
            <p:nvPr/>
          </p:nvCxnSpPr>
          <p:spPr>
            <a:xfrm>
              <a:off x="8031897" y="2195513"/>
              <a:ext cx="0" cy="90940"/>
            </a:xfrm>
            <a:prstGeom prst="line">
              <a:avLst/>
            </a:prstGeom>
            <a:ln w="6350"/>
          </p:spPr>
          <p:style>
            <a:lnRef idx="2">
              <a:schemeClr val="accent1"/>
            </a:lnRef>
            <a:fillRef idx="0">
              <a:schemeClr val="accent1"/>
            </a:fillRef>
            <a:effectRef idx="1">
              <a:schemeClr val="accent1"/>
            </a:effectRef>
            <a:fontRef idx="minor">
              <a:schemeClr val="tx1"/>
            </a:fontRef>
          </p:style>
        </p:cxnSp>
        <p:cxnSp>
          <p:nvCxnSpPr>
            <p:cNvPr id="119" name="Straight Connector 118">
              <a:extLst>
                <a:ext uri="{FF2B5EF4-FFF2-40B4-BE49-F238E27FC236}">
                  <a16:creationId xmlns:a16="http://schemas.microsoft.com/office/drawing/2014/main" id="{CCE2216C-14D0-B039-0479-7AF6012AFE04}"/>
                </a:ext>
              </a:extLst>
            </p:cNvPr>
            <p:cNvCxnSpPr>
              <a:cxnSpLocks/>
            </p:cNvCxnSpPr>
            <p:nvPr/>
          </p:nvCxnSpPr>
          <p:spPr>
            <a:xfrm>
              <a:off x="8316434" y="2237351"/>
              <a:ext cx="0" cy="49101"/>
            </a:xfrm>
            <a:prstGeom prst="line">
              <a:avLst/>
            </a:prstGeom>
            <a:ln w="6350"/>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29ADB6CB-DA94-8283-9C60-1875B1B35834}"/>
                </a:ext>
              </a:extLst>
            </p:cNvPr>
            <p:cNvCxnSpPr>
              <a:cxnSpLocks/>
            </p:cNvCxnSpPr>
            <p:nvPr/>
          </p:nvCxnSpPr>
          <p:spPr>
            <a:xfrm>
              <a:off x="8600972" y="2237351"/>
              <a:ext cx="0" cy="49101"/>
            </a:xfrm>
            <a:prstGeom prst="line">
              <a:avLst/>
            </a:prstGeom>
            <a:ln w="6350"/>
          </p:spPr>
          <p:style>
            <a:lnRef idx="2">
              <a:schemeClr val="accent1"/>
            </a:lnRef>
            <a:fillRef idx="0">
              <a:schemeClr val="accent1"/>
            </a:fillRef>
            <a:effectRef idx="1">
              <a:schemeClr val="accent1"/>
            </a:effectRef>
            <a:fontRef idx="minor">
              <a:schemeClr val="tx1"/>
            </a:fontRef>
          </p:style>
        </p:cxnSp>
        <p:cxnSp>
          <p:nvCxnSpPr>
            <p:cNvPr id="121" name="Straight Connector 120">
              <a:extLst>
                <a:ext uri="{FF2B5EF4-FFF2-40B4-BE49-F238E27FC236}">
                  <a16:creationId xmlns:a16="http://schemas.microsoft.com/office/drawing/2014/main" id="{8A58FC3D-A20D-2BC1-B7F5-A27E5CEC2F0B}"/>
                </a:ext>
              </a:extLst>
            </p:cNvPr>
            <p:cNvCxnSpPr>
              <a:cxnSpLocks/>
            </p:cNvCxnSpPr>
            <p:nvPr/>
          </p:nvCxnSpPr>
          <p:spPr>
            <a:xfrm>
              <a:off x="8885510" y="2237351"/>
              <a:ext cx="0" cy="49101"/>
            </a:xfrm>
            <a:prstGeom prst="line">
              <a:avLst/>
            </a:prstGeom>
            <a:ln w="6350"/>
          </p:spPr>
          <p:style>
            <a:lnRef idx="2">
              <a:schemeClr val="accent1"/>
            </a:lnRef>
            <a:fillRef idx="0">
              <a:schemeClr val="accent1"/>
            </a:fillRef>
            <a:effectRef idx="1">
              <a:schemeClr val="accent1"/>
            </a:effectRef>
            <a:fontRef idx="minor">
              <a:schemeClr val="tx1"/>
            </a:fontRef>
          </p:style>
        </p:cxnSp>
        <p:cxnSp>
          <p:nvCxnSpPr>
            <p:cNvPr id="122" name="Straight Connector 121">
              <a:extLst>
                <a:ext uri="{FF2B5EF4-FFF2-40B4-BE49-F238E27FC236}">
                  <a16:creationId xmlns:a16="http://schemas.microsoft.com/office/drawing/2014/main" id="{E3E022B7-9920-B539-A7F6-D0FB42B1F22E}"/>
                </a:ext>
              </a:extLst>
            </p:cNvPr>
            <p:cNvCxnSpPr>
              <a:cxnSpLocks/>
            </p:cNvCxnSpPr>
            <p:nvPr/>
          </p:nvCxnSpPr>
          <p:spPr>
            <a:xfrm>
              <a:off x="9170047" y="2237351"/>
              <a:ext cx="0" cy="49101"/>
            </a:xfrm>
            <a:prstGeom prst="line">
              <a:avLst/>
            </a:prstGeom>
            <a:ln w="6350"/>
          </p:spPr>
          <p:style>
            <a:lnRef idx="2">
              <a:schemeClr val="accent1"/>
            </a:lnRef>
            <a:fillRef idx="0">
              <a:schemeClr val="accent1"/>
            </a:fillRef>
            <a:effectRef idx="1">
              <a:schemeClr val="accent1"/>
            </a:effectRef>
            <a:fontRef idx="minor">
              <a:schemeClr val="tx1"/>
            </a:fontRef>
          </p:style>
        </p:cxnSp>
        <p:cxnSp>
          <p:nvCxnSpPr>
            <p:cNvPr id="123" name="Straight Connector 122">
              <a:extLst>
                <a:ext uri="{FF2B5EF4-FFF2-40B4-BE49-F238E27FC236}">
                  <a16:creationId xmlns:a16="http://schemas.microsoft.com/office/drawing/2014/main" id="{015F0C69-6E7F-8F18-EA01-639ECCDD6D1A}"/>
                </a:ext>
              </a:extLst>
            </p:cNvPr>
            <p:cNvCxnSpPr>
              <a:cxnSpLocks/>
            </p:cNvCxnSpPr>
            <p:nvPr/>
          </p:nvCxnSpPr>
          <p:spPr>
            <a:xfrm>
              <a:off x="9454585" y="2237351"/>
              <a:ext cx="0" cy="49101"/>
            </a:xfrm>
            <a:prstGeom prst="line">
              <a:avLst/>
            </a:prstGeom>
            <a:ln w="6350"/>
          </p:spPr>
          <p:style>
            <a:lnRef idx="2">
              <a:schemeClr val="accent1"/>
            </a:lnRef>
            <a:fillRef idx="0">
              <a:schemeClr val="accent1"/>
            </a:fillRef>
            <a:effectRef idx="1">
              <a:schemeClr val="accent1"/>
            </a:effectRef>
            <a:fontRef idx="minor">
              <a:schemeClr val="tx1"/>
            </a:fontRef>
          </p:style>
        </p:cxnSp>
        <p:cxnSp>
          <p:nvCxnSpPr>
            <p:cNvPr id="124" name="Straight Connector 123">
              <a:extLst>
                <a:ext uri="{FF2B5EF4-FFF2-40B4-BE49-F238E27FC236}">
                  <a16:creationId xmlns:a16="http://schemas.microsoft.com/office/drawing/2014/main" id="{BB31B5AB-28A5-EEFE-1BDA-EC899DAEB714}"/>
                </a:ext>
              </a:extLst>
            </p:cNvPr>
            <p:cNvCxnSpPr>
              <a:cxnSpLocks/>
            </p:cNvCxnSpPr>
            <p:nvPr/>
          </p:nvCxnSpPr>
          <p:spPr>
            <a:xfrm>
              <a:off x="9739123" y="2237351"/>
              <a:ext cx="0" cy="49101"/>
            </a:xfrm>
            <a:prstGeom prst="line">
              <a:avLst/>
            </a:prstGeom>
            <a:ln w="6350"/>
          </p:spPr>
          <p:style>
            <a:lnRef idx="2">
              <a:schemeClr val="accent1"/>
            </a:lnRef>
            <a:fillRef idx="0">
              <a:schemeClr val="accent1"/>
            </a:fillRef>
            <a:effectRef idx="1">
              <a:schemeClr val="accent1"/>
            </a:effectRef>
            <a:fontRef idx="minor">
              <a:schemeClr val="tx1"/>
            </a:fontRef>
          </p:style>
        </p:cxnSp>
        <p:cxnSp>
          <p:nvCxnSpPr>
            <p:cNvPr id="125" name="Straight Connector 124">
              <a:extLst>
                <a:ext uri="{FF2B5EF4-FFF2-40B4-BE49-F238E27FC236}">
                  <a16:creationId xmlns:a16="http://schemas.microsoft.com/office/drawing/2014/main" id="{B0AF2B14-1DF5-DF73-F0B0-6A2DC0A27B4F}"/>
                </a:ext>
              </a:extLst>
            </p:cNvPr>
            <p:cNvCxnSpPr>
              <a:cxnSpLocks/>
            </p:cNvCxnSpPr>
            <p:nvPr/>
          </p:nvCxnSpPr>
          <p:spPr>
            <a:xfrm>
              <a:off x="10023660" y="2237351"/>
              <a:ext cx="0" cy="49101"/>
            </a:xfrm>
            <a:prstGeom prst="line">
              <a:avLst/>
            </a:prstGeom>
            <a:ln w="6350"/>
          </p:spPr>
          <p:style>
            <a:lnRef idx="2">
              <a:schemeClr val="accent1"/>
            </a:lnRef>
            <a:fillRef idx="0">
              <a:schemeClr val="accent1"/>
            </a:fillRef>
            <a:effectRef idx="1">
              <a:schemeClr val="accent1"/>
            </a:effectRef>
            <a:fontRef idx="minor">
              <a:schemeClr val="tx1"/>
            </a:fontRef>
          </p:style>
        </p:cxnSp>
        <p:cxnSp>
          <p:nvCxnSpPr>
            <p:cNvPr id="126" name="Straight Connector 125">
              <a:extLst>
                <a:ext uri="{FF2B5EF4-FFF2-40B4-BE49-F238E27FC236}">
                  <a16:creationId xmlns:a16="http://schemas.microsoft.com/office/drawing/2014/main" id="{21C4959E-F2C3-8121-C4C7-4CF08BD67051}"/>
                </a:ext>
              </a:extLst>
            </p:cNvPr>
            <p:cNvCxnSpPr>
              <a:cxnSpLocks/>
            </p:cNvCxnSpPr>
            <p:nvPr/>
          </p:nvCxnSpPr>
          <p:spPr>
            <a:xfrm>
              <a:off x="10308198" y="2237351"/>
              <a:ext cx="0" cy="49101"/>
            </a:xfrm>
            <a:prstGeom prst="line">
              <a:avLst/>
            </a:prstGeom>
            <a:ln w="6350"/>
          </p:spPr>
          <p:style>
            <a:lnRef idx="2">
              <a:schemeClr val="accent1"/>
            </a:lnRef>
            <a:fillRef idx="0">
              <a:schemeClr val="accent1"/>
            </a:fillRef>
            <a:effectRef idx="1">
              <a:schemeClr val="accent1"/>
            </a:effectRef>
            <a:fontRef idx="minor">
              <a:schemeClr val="tx1"/>
            </a:fontRef>
          </p:style>
        </p:cxnSp>
        <p:cxnSp>
          <p:nvCxnSpPr>
            <p:cNvPr id="127" name="Straight Connector 126">
              <a:extLst>
                <a:ext uri="{FF2B5EF4-FFF2-40B4-BE49-F238E27FC236}">
                  <a16:creationId xmlns:a16="http://schemas.microsoft.com/office/drawing/2014/main" id="{48B1A744-E4EA-6DB4-6029-A0E9CABF1043}"/>
                </a:ext>
              </a:extLst>
            </p:cNvPr>
            <p:cNvCxnSpPr>
              <a:cxnSpLocks/>
            </p:cNvCxnSpPr>
            <p:nvPr/>
          </p:nvCxnSpPr>
          <p:spPr>
            <a:xfrm>
              <a:off x="10592736" y="2195513"/>
              <a:ext cx="0" cy="90940"/>
            </a:xfrm>
            <a:prstGeom prst="line">
              <a:avLst/>
            </a:prstGeom>
            <a:ln w="6350"/>
          </p:spPr>
          <p:style>
            <a:lnRef idx="2">
              <a:schemeClr val="accent1"/>
            </a:lnRef>
            <a:fillRef idx="0">
              <a:schemeClr val="accent1"/>
            </a:fillRef>
            <a:effectRef idx="1">
              <a:schemeClr val="accent1"/>
            </a:effectRef>
            <a:fontRef idx="minor">
              <a:schemeClr val="tx1"/>
            </a:fontRef>
          </p:style>
        </p:cxnSp>
      </p:grpSp>
      <p:sp>
        <p:nvSpPr>
          <p:cNvPr id="112" name="Pentagon 111">
            <a:extLst>
              <a:ext uri="{FF2B5EF4-FFF2-40B4-BE49-F238E27FC236}">
                <a16:creationId xmlns:a16="http://schemas.microsoft.com/office/drawing/2014/main" id="{4775860A-6431-872B-8F40-C5916908837B}"/>
              </a:ext>
            </a:extLst>
          </p:cNvPr>
          <p:cNvSpPr/>
          <p:nvPr/>
        </p:nvSpPr>
        <p:spPr>
          <a:xfrm rot="5400000">
            <a:off x="9728206" y="2826473"/>
            <a:ext cx="185474" cy="13938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Rounded Rectangle 112">
            <a:extLst>
              <a:ext uri="{FF2B5EF4-FFF2-40B4-BE49-F238E27FC236}">
                <a16:creationId xmlns:a16="http://schemas.microsoft.com/office/drawing/2014/main" id="{4169639A-DAA9-BD32-2533-5F3112105098}"/>
              </a:ext>
            </a:extLst>
          </p:cNvPr>
          <p:cNvSpPr/>
          <p:nvPr/>
        </p:nvSpPr>
        <p:spPr>
          <a:xfrm>
            <a:off x="6794660" y="2900105"/>
            <a:ext cx="1332000" cy="432000"/>
          </a:xfrm>
          <a:prstGeom prst="round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a:solidFill>
                  <a:schemeClr val="bg1"/>
                </a:solidFill>
              </a:rPr>
              <a:t>Level of business srisk</a:t>
            </a:r>
          </a:p>
        </p:txBody>
      </p:sp>
      <p:sp>
        <p:nvSpPr>
          <p:cNvPr id="114" name="Rounded Rectangle 113">
            <a:extLst>
              <a:ext uri="{FF2B5EF4-FFF2-40B4-BE49-F238E27FC236}">
                <a16:creationId xmlns:a16="http://schemas.microsoft.com/office/drawing/2014/main" id="{B9A11E08-7FCF-0D32-A411-27ACCE6F218F}"/>
              </a:ext>
            </a:extLst>
          </p:cNvPr>
          <p:cNvSpPr/>
          <p:nvPr/>
        </p:nvSpPr>
        <p:spPr>
          <a:xfrm>
            <a:off x="8573110" y="3106327"/>
            <a:ext cx="2495667" cy="54218"/>
          </a:xfrm>
          <a:prstGeom prst="roundRect">
            <a:avLst>
              <a:gd name="adj" fmla="val 44213"/>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TextBox 114">
            <a:extLst>
              <a:ext uri="{FF2B5EF4-FFF2-40B4-BE49-F238E27FC236}">
                <a16:creationId xmlns:a16="http://schemas.microsoft.com/office/drawing/2014/main" id="{449B5EB4-7880-6918-9896-63A527F6AD40}"/>
              </a:ext>
            </a:extLst>
          </p:cNvPr>
          <p:cNvSpPr txBox="1"/>
          <p:nvPr/>
        </p:nvSpPr>
        <p:spPr>
          <a:xfrm>
            <a:off x="8341580" y="3133438"/>
            <a:ext cx="591765" cy="369332"/>
          </a:xfrm>
          <a:prstGeom prst="rect">
            <a:avLst/>
          </a:prstGeom>
          <a:noFill/>
        </p:spPr>
        <p:txBody>
          <a:bodyPr wrap="none" rtlCol="0">
            <a:spAutoFit/>
          </a:bodyPr>
          <a:lstStyle/>
          <a:p>
            <a:r>
              <a:rPr lang="en-GB"/>
              <a:t>Low</a:t>
            </a:r>
          </a:p>
        </p:txBody>
      </p:sp>
      <p:sp>
        <p:nvSpPr>
          <p:cNvPr id="116" name="TextBox 115">
            <a:extLst>
              <a:ext uri="{FF2B5EF4-FFF2-40B4-BE49-F238E27FC236}">
                <a16:creationId xmlns:a16="http://schemas.microsoft.com/office/drawing/2014/main" id="{95679079-983D-F265-B15E-5309579EA438}"/>
              </a:ext>
            </a:extLst>
          </p:cNvPr>
          <p:cNvSpPr txBox="1"/>
          <p:nvPr/>
        </p:nvSpPr>
        <p:spPr>
          <a:xfrm>
            <a:off x="10674339" y="3127419"/>
            <a:ext cx="641522" cy="369332"/>
          </a:xfrm>
          <a:prstGeom prst="rect">
            <a:avLst/>
          </a:prstGeom>
          <a:noFill/>
        </p:spPr>
        <p:txBody>
          <a:bodyPr wrap="none" rtlCol="0">
            <a:spAutoFit/>
          </a:bodyPr>
          <a:lstStyle/>
          <a:p>
            <a:r>
              <a:rPr lang="en-GB"/>
              <a:t>High</a:t>
            </a:r>
          </a:p>
        </p:txBody>
      </p:sp>
      <p:sp>
        <p:nvSpPr>
          <p:cNvPr id="129" name="Rounded Rectangle 128">
            <a:extLst>
              <a:ext uri="{FF2B5EF4-FFF2-40B4-BE49-F238E27FC236}">
                <a16:creationId xmlns:a16="http://schemas.microsoft.com/office/drawing/2014/main" id="{6DEE166F-3DCF-E55B-BB4D-C1BAB4B68FC9}"/>
              </a:ext>
            </a:extLst>
          </p:cNvPr>
          <p:cNvSpPr/>
          <p:nvPr/>
        </p:nvSpPr>
        <p:spPr>
          <a:xfrm>
            <a:off x="8424403" y="3621346"/>
            <a:ext cx="2882097" cy="432000"/>
          </a:xfrm>
          <a:prstGeom prst="roundRect">
            <a:avLst>
              <a:gd name="adj" fmla="val 44213"/>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30" name="Group 129">
            <a:extLst>
              <a:ext uri="{FF2B5EF4-FFF2-40B4-BE49-F238E27FC236}">
                <a16:creationId xmlns:a16="http://schemas.microsoft.com/office/drawing/2014/main" id="{53E13F2A-BFFB-8BAC-4D66-B8184C433523}"/>
              </a:ext>
            </a:extLst>
          </p:cNvPr>
          <p:cNvGrpSpPr/>
          <p:nvPr/>
        </p:nvGrpSpPr>
        <p:grpSpPr>
          <a:xfrm>
            <a:off x="8573941" y="3718756"/>
            <a:ext cx="2494836" cy="97337"/>
            <a:chOff x="7962900" y="2195513"/>
            <a:chExt cx="2709863" cy="119062"/>
          </a:xfrm>
        </p:grpSpPr>
        <p:cxnSp>
          <p:nvCxnSpPr>
            <p:cNvPr id="136" name="Straight Connector 135">
              <a:extLst>
                <a:ext uri="{FF2B5EF4-FFF2-40B4-BE49-F238E27FC236}">
                  <a16:creationId xmlns:a16="http://schemas.microsoft.com/office/drawing/2014/main" id="{2B41E858-280D-441E-9311-58509AAF88BE}"/>
                </a:ext>
              </a:extLst>
            </p:cNvPr>
            <p:cNvCxnSpPr>
              <a:cxnSpLocks/>
            </p:cNvCxnSpPr>
            <p:nvPr/>
          </p:nvCxnSpPr>
          <p:spPr>
            <a:xfrm>
              <a:off x="7962900" y="2314575"/>
              <a:ext cx="2709863" cy="0"/>
            </a:xfrm>
            <a:prstGeom prst="line">
              <a:avLst/>
            </a:prstGeom>
            <a:ln w="6350"/>
          </p:spPr>
          <p:style>
            <a:lnRef idx="2">
              <a:schemeClr val="accent1"/>
            </a:lnRef>
            <a:fillRef idx="0">
              <a:schemeClr val="accent1"/>
            </a:fillRef>
            <a:effectRef idx="1">
              <a:schemeClr val="accent1"/>
            </a:effectRef>
            <a:fontRef idx="minor">
              <a:schemeClr val="tx1"/>
            </a:fontRef>
          </p:style>
        </p:cxnSp>
        <p:cxnSp>
          <p:nvCxnSpPr>
            <p:cNvPr id="137" name="Straight Connector 136">
              <a:extLst>
                <a:ext uri="{FF2B5EF4-FFF2-40B4-BE49-F238E27FC236}">
                  <a16:creationId xmlns:a16="http://schemas.microsoft.com/office/drawing/2014/main" id="{549C845C-64E0-4E70-80AA-E83BEDA8AAAE}"/>
                </a:ext>
              </a:extLst>
            </p:cNvPr>
            <p:cNvCxnSpPr>
              <a:cxnSpLocks/>
            </p:cNvCxnSpPr>
            <p:nvPr/>
          </p:nvCxnSpPr>
          <p:spPr>
            <a:xfrm>
              <a:off x="8031897" y="2195513"/>
              <a:ext cx="0" cy="90940"/>
            </a:xfrm>
            <a:prstGeom prst="line">
              <a:avLst/>
            </a:prstGeom>
            <a:ln w="6350"/>
          </p:spPr>
          <p:style>
            <a:lnRef idx="2">
              <a:schemeClr val="accent1"/>
            </a:lnRef>
            <a:fillRef idx="0">
              <a:schemeClr val="accent1"/>
            </a:fillRef>
            <a:effectRef idx="1">
              <a:schemeClr val="accent1"/>
            </a:effectRef>
            <a:fontRef idx="minor">
              <a:schemeClr val="tx1"/>
            </a:fontRef>
          </p:style>
        </p:cxnSp>
        <p:cxnSp>
          <p:nvCxnSpPr>
            <p:cNvPr id="138" name="Straight Connector 137">
              <a:extLst>
                <a:ext uri="{FF2B5EF4-FFF2-40B4-BE49-F238E27FC236}">
                  <a16:creationId xmlns:a16="http://schemas.microsoft.com/office/drawing/2014/main" id="{4C131A63-2FDF-A7B7-E5B3-445A434A9E8A}"/>
                </a:ext>
              </a:extLst>
            </p:cNvPr>
            <p:cNvCxnSpPr>
              <a:cxnSpLocks/>
            </p:cNvCxnSpPr>
            <p:nvPr/>
          </p:nvCxnSpPr>
          <p:spPr>
            <a:xfrm>
              <a:off x="8316434" y="2237351"/>
              <a:ext cx="0" cy="49101"/>
            </a:xfrm>
            <a:prstGeom prst="line">
              <a:avLst/>
            </a:prstGeom>
            <a:ln w="6350"/>
          </p:spPr>
          <p:style>
            <a:lnRef idx="2">
              <a:schemeClr val="accent1"/>
            </a:lnRef>
            <a:fillRef idx="0">
              <a:schemeClr val="accent1"/>
            </a:fillRef>
            <a:effectRef idx="1">
              <a:schemeClr val="accent1"/>
            </a:effectRef>
            <a:fontRef idx="minor">
              <a:schemeClr val="tx1"/>
            </a:fontRef>
          </p:style>
        </p:cxnSp>
        <p:cxnSp>
          <p:nvCxnSpPr>
            <p:cNvPr id="139" name="Straight Connector 138">
              <a:extLst>
                <a:ext uri="{FF2B5EF4-FFF2-40B4-BE49-F238E27FC236}">
                  <a16:creationId xmlns:a16="http://schemas.microsoft.com/office/drawing/2014/main" id="{E3ED2002-4AC0-848D-2D04-21DD9A931567}"/>
                </a:ext>
              </a:extLst>
            </p:cNvPr>
            <p:cNvCxnSpPr>
              <a:cxnSpLocks/>
            </p:cNvCxnSpPr>
            <p:nvPr/>
          </p:nvCxnSpPr>
          <p:spPr>
            <a:xfrm>
              <a:off x="8600972" y="2237351"/>
              <a:ext cx="0" cy="49101"/>
            </a:xfrm>
            <a:prstGeom prst="line">
              <a:avLst/>
            </a:prstGeom>
            <a:ln w="6350"/>
          </p:spPr>
          <p:style>
            <a:lnRef idx="2">
              <a:schemeClr val="accent1"/>
            </a:lnRef>
            <a:fillRef idx="0">
              <a:schemeClr val="accent1"/>
            </a:fillRef>
            <a:effectRef idx="1">
              <a:schemeClr val="accent1"/>
            </a:effectRef>
            <a:fontRef idx="minor">
              <a:schemeClr val="tx1"/>
            </a:fontRef>
          </p:style>
        </p:cxnSp>
        <p:cxnSp>
          <p:nvCxnSpPr>
            <p:cNvPr id="140" name="Straight Connector 139">
              <a:extLst>
                <a:ext uri="{FF2B5EF4-FFF2-40B4-BE49-F238E27FC236}">
                  <a16:creationId xmlns:a16="http://schemas.microsoft.com/office/drawing/2014/main" id="{5A7F8456-24AB-42BE-36BA-B982CC9C5510}"/>
                </a:ext>
              </a:extLst>
            </p:cNvPr>
            <p:cNvCxnSpPr>
              <a:cxnSpLocks/>
            </p:cNvCxnSpPr>
            <p:nvPr/>
          </p:nvCxnSpPr>
          <p:spPr>
            <a:xfrm>
              <a:off x="8885510" y="2237351"/>
              <a:ext cx="0" cy="49101"/>
            </a:xfrm>
            <a:prstGeom prst="line">
              <a:avLst/>
            </a:prstGeom>
            <a:ln w="6350"/>
          </p:spPr>
          <p:style>
            <a:lnRef idx="2">
              <a:schemeClr val="accent1"/>
            </a:lnRef>
            <a:fillRef idx="0">
              <a:schemeClr val="accent1"/>
            </a:fillRef>
            <a:effectRef idx="1">
              <a:schemeClr val="accent1"/>
            </a:effectRef>
            <a:fontRef idx="minor">
              <a:schemeClr val="tx1"/>
            </a:fontRef>
          </p:style>
        </p:cxnSp>
        <p:cxnSp>
          <p:nvCxnSpPr>
            <p:cNvPr id="141" name="Straight Connector 140">
              <a:extLst>
                <a:ext uri="{FF2B5EF4-FFF2-40B4-BE49-F238E27FC236}">
                  <a16:creationId xmlns:a16="http://schemas.microsoft.com/office/drawing/2014/main" id="{24DA2ADE-0FB9-87E4-39BC-63155B9E3AFC}"/>
                </a:ext>
              </a:extLst>
            </p:cNvPr>
            <p:cNvCxnSpPr>
              <a:cxnSpLocks/>
            </p:cNvCxnSpPr>
            <p:nvPr/>
          </p:nvCxnSpPr>
          <p:spPr>
            <a:xfrm>
              <a:off x="9170047" y="2237351"/>
              <a:ext cx="0" cy="49101"/>
            </a:xfrm>
            <a:prstGeom prst="line">
              <a:avLst/>
            </a:prstGeom>
            <a:ln w="6350"/>
          </p:spPr>
          <p:style>
            <a:lnRef idx="2">
              <a:schemeClr val="accent1"/>
            </a:lnRef>
            <a:fillRef idx="0">
              <a:schemeClr val="accent1"/>
            </a:fillRef>
            <a:effectRef idx="1">
              <a:schemeClr val="accent1"/>
            </a:effectRef>
            <a:fontRef idx="minor">
              <a:schemeClr val="tx1"/>
            </a:fontRef>
          </p:style>
        </p:cxnSp>
        <p:cxnSp>
          <p:nvCxnSpPr>
            <p:cNvPr id="142" name="Straight Connector 141">
              <a:extLst>
                <a:ext uri="{FF2B5EF4-FFF2-40B4-BE49-F238E27FC236}">
                  <a16:creationId xmlns:a16="http://schemas.microsoft.com/office/drawing/2014/main" id="{5781FB72-A9B7-B459-4D10-E5C3D775D4EA}"/>
                </a:ext>
              </a:extLst>
            </p:cNvPr>
            <p:cNvCxnSpPr>
              <a:cxnSpLocks/>
            </p:cNvCxnSpPr>
            <p:nvPr/>
          </p:nvCxnSpPr>
          <p:spPr>
            <a:xfrm>
              <a:off x="9454585" y="2237351"/>
              <a:ext cx="0" cy="49101"/>
            </a:xfrm>
            <a:prstGeom prst="line">
              <a:avLst/>
            </a:prstGeom>
            <a:ln w="6350"/>
          </p:spPr>
          <p:style>
            <a:lnRef idx="2">
              <a:schemeClr val="accent1"/>
            </a:lnRef>
            <a:fillRef idx="0">
              <a:schemeClr val="accent1"/>
            </a:fillRef>
            <a:effectRef idx="1">
              <a:schemeClr val="accent1"/>
            </a:effectRef>
            <a:fontRef idx="minor">
              <a:schemeClr val="tx1"/>
            </a:fontRef>
          </p:style>
        </p:cxnSp>
        <p:cxnSp>
          <p:nvCxnSpPr>
            <p:cNvPr id="143" name="Straight Connector 142">
              <a:extLst>
                <a:ext uri="{FF2B5EF4-FFF2-40B4-BE49-F238E27FC236}">
                  <a16:creationId xmlns:a16="http://schemas.microsoft.com/office/drawing/2014/main" id="{BBB20C9C-632C-27EA-9384-132A8124648C}"/>
                </a:ext>
              </a:extLst>
            </p:cNvPr>
            <p:cNvCxnSpPr>
              <a:cxnSpLocks/>
            </p:cNvCxnSpPr>
            <p:nvPr/>
          </p:nvCxnSpPr>
          <p:spPr>
            <a:xfrm>
              <a:off x="9739123" y="2237351"/>
              <a:ext cx="0" cy="49101"/>
            </a:xfrm>
            <a:prstGeom prst="line">
              <a:avLst/>
            </a:prstGeom>
            <a:ln w="6350"/>
          </p:spPr>
          <p:style>
            <a:lnRef idx="2">
              <a:schemeClr val="accent1"/>
            </a:lnRef>
            <a:fillRef idx="0">
              <a:schemeClr val="accent1"/>
            </a:fillRef>
            <a:effectRef idx="1">
              <a:schemeClr val="accent1"/>
            </a:effectRef>
            <a:fontRef idx="minor">
              <a:schemeClr val="tx1"/>
            </a:fontRef>
          </p:style>
        </p:cxnSp>
        <p:cxnSp>
          <p:nvCxnSpPr>
            <p:cNvPr id="144" name="Straight Connector 143">
              <a:extLst>
                <a:ext uri="{FF2B5EF4-FFF2-40B4-BE49-F238E27FC236}">
                  <a16:creationId xmlns:a16="http://schemas.microsoft.com/office/drawing/2014/main" id="{B51C59BF-EF14-742D-9010-B5555B326509}"/>
                </a:ext>
              </a:extLst>
            </p:cNvPr>
            <p:cNvCxnSpPr>
              <a:cxnSpLocks/>
            </p:cNvCxnSpPr>
            <p:nvPr/>
          </p:nvCxnSpPr>
          <p:spPr>
            <a:xfrm>
              <a:off x="10023660" y="2237351"/>
              <a:ext cx="0" cy="49101"/>
            </a:xfrm>
            <a:prstGeom prst="line">
              <a:avLst/>
            </a:prstGeom>
            <a:ln w="6350"/>
          </p:spPr>
          <p:style>
            <a:lnRef idx="2">
              <a:schemeClr val="accent1"/>
            </a:lnRef>
            <a:fillRef idx="0">
              <a:schemeClr val="accent1"/>
            </a:fillRef>
            <a:effectRef idx="1">
              <a:schemeClr val="accent1"/>
            </a:effectRef>
            <a:fontRef idx="minor">
              <a:schemeClr val="tx1"/>
            </a:fontRef>
          </p:style>
        </p:cxnSp>
        <p:cxnSp>
          <p:nvCxnSpPr>
            <p:cNvPr id="145" name="Straight Connector 144">
              <a:extLst>
                <a:ext uri="{FF2B5EF4-FFF2-40B4-BE49-F238E27FC236}">
                  <a16:creationId xmlns:a16="http://schemas.microsoft.com/office/drawing/2014/main" id="{EE7FA58C-5763-FAA9-B1D1-C7FD8B41DC97}"/>
                </a:ext>
              </a:extLst>
            </p:cNvPr>
            <p:cNvCxnSpPr>
              <a:cxnSpLocks/>
            </p:cNvCxnSpPr>
            <p:nvPr/>
          </p:nvCxnSpPr>
          <p:spPr>
            <a:xfrm>
              <a:off x="10308198" y="2237351"/>
              <a:ext cx="0" cy="49101"/>
            </a:xfrm>
            <a:prstGeom prst="line">
              <a:avLst/>
            </a:prstGeom>
            <a:ln w="6350"/>
          </p:spPr>
          <p:style>
            <a:lnRef idx="2">
              <a:schemeClr val="accent1"/>
            </a:lnRef>
            <a:fillRef idx="0">
              <a:schemeClr val="accent1"/>
            </a:fillRef>
            <a:effectRef idx="1">
              <a:schemeClr val="accent1"/>
            </a:effectRef>
            <a:fontRef idx="minor">
              <a:schemeClr val="tx1"/>
            </a:fontRef>
          </p:style>
        </p:cxnSp>
        <p:cxnSp>
          <p:nvCxnSpPr>
            <p:cNvPr id="146" name="Straight Connector 145">
              <a:extLst>
                <a:ext uri="{FF2B5EF4-FFF2-40B4-BE49-F238E27FC236}">
                  <a16:creationId xmlns:a16="http://schemas.microsoft.com/office/drawing/2014/main" id="{7FBDA70A-A007-99C0-153F-97303C65443C}"/>
                </a:ext>
              </a:extLst>
            </p:cNvPr>
            <p:cNvCxnSpPr>
              <a:cxnSpLocks/>
            </p:cNvCxnSpPr>
            <p:nvPr/>
          </p:nvCxnSpPr>
          <p:spPr>
            <a:xfrm>
              <a:off x="10592736" y="2195513"/>
              <a:ext cx="0" cy="90940"/>
            </a:xfrm>
            <a:prstGeom prst="line">
              <a:avLst/>
            </a:prstGeom>
            <a:ln w="6350"/>
          </p:spPr>
          <p:style>
            <a:lnRef idx="2">
              <a:schemeClr val="accent1"/>
            </a:lnRef>
            <a:fillRef idx="0">
              <a:schemeClr val="accent1"/>
            </a:fillRef>
            <a:effectRef idx="1">
              <a:schemeClr val="accent1"/>
            </a:effectRef>
            <a:fontRef idx="minor">
              <a:schemeClr val="tx1"/>
            </a:fontRef>
          </p:style>
        </p:cxnSp>
      </p:grpSp>
      <p:sp>
        <p:nvSpPr>
          <p:cNvPr id="131" name="Pentagon 130">
            <a:extLst>
              <a:ext uri="{FF2B5EF4-FFF2-40B4-BE49-F238E27FC236}">
                <a16:creationId xmlns:a16="http://schemas.microsoft.com/office/drawing/2014/main" id="{676E2F71-0B76-1B14-1A00-3DD0980AC707}"/>
              </a:ext>
            </a:extLst>
          </p:cNvPr>
          <p:cNvSpPr/>
          <p:nvPr/>
        </p:nvSpPr>
        <p:spPr>
          <a:xfrm rot="5400000">
            <a:off x="9728206" y="3562031"/>
            <a:ext cx="185474" cy="13938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2" name="Rounded Rectangle 131">
            <a:extLst>
              <a:ext uri="{FF2B5EF4-FFF2-40B4-BE49-F238E27FC236}">
                <a16:creationId xmlns:a16="http://schemas.microsoft.com/office/drawing/2014/main" id="{8A7365CC-1E43-8B04-C256-308BCD32F1B8}"/>
              </a:ext>
            </a:extLst>
          </p:cNvPr>
          <p:cNvSpPr/>
          <p:nvPr/>
        </p:nvSpPr>
        <p:spPr>
          <a:xfrm>
            <a:off x="6794660" y="3621347"/>
            <a:ext cx="1332000" cy="432000"/>
          </a:xfrm>
          <a:prstGeom prst="round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a:solidFill>
                  <a:schemeClr val="bg1"/>
                </a:solidFill>
              </a:rPr>
              <a:t>Presence of issues</a:t>
            </a:r>
          </a:p>
        </p:txBody>
      </p:sp>
      <p:sp>
        <p:nvSpPr>
          <p:cNvPr id="133" name="Rounded Rectangle 132">
            <a:extLst>
              <a:ext uri="{FF2B5EF4-FFF2-40B4-BE49-F238E27FC236}">
                <a16:creationId xmlns:a16="http://schemas.microsoft.com/office/drawing/2014/main" id="{243625F6-D51E-3ABA-57C1-175649FA563A}"/>
              </a:ext>
            </a:extLst>
          </p:cNvPr>
          <p:cNvSpPr/>
          <p:nvPr/>
        </p:nvSpPr>
        <p:spPr>
          <a:xfrm>
            <a:off x="8573110" y="3827569"/>
            <a:ext cx="2495667" cy="54218"/>
          </a:xfrm>
          <a:prstGeom prst="roundRect">
            <a:avLst>
              <a:gd name="adj" fmla="val 44213"/>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4" name="TextBox 133">
            <a:extLst>
              <a:ext uri="{FF2B5EF4-FFF2-40B4-BE49-F238E27FC236}">
                <a16:creationId xmlns:a16="http://schemas.microsoft.com/office/drawing/2014/main" id="{D7CA9840-FA87-A55F-5249-6E65CCBCA6B0}"/>
              </a:ext>
            </a:extLst>
          </p:cNvPr>
          <p:cNvSpPr txBox="1"/>
          <p:nvPr/>
        </p:nvSpPr>
        <p:spPr>
          <a:xfrm>
            <a:off x="8341580" y="3854680"/>
            <a:ext cx="591765" cy="369332"/>
          </a:xfrm>
          <a:prstGeom prst="rect">
            <a:avLst/>
          </a:prstGeom>
          <a:noFill/>
        </p:spPr>
        <p:txBody>
          <a:bodyPr wrap="none" rtlCol="0">
            <a:spAutoFit/>
          </a:bodyPr>
          <a:lstStyle/>
          <a:p>
            <a:r>
              <a:rPr lang="en-GB"/>
              <a:t>Low</a:t>
            </a:r>
          </a:p>
        </p:txBody>
      </p:sp>
      <p:sp>
        <p:nvSpPr>
          <p:cNvPr id="135" name="TextBox 134">
            <a:extLst>
              <a:ext uri="{FF2B5EF4-FFF2-40B4-BE49-F238E27FC236}">
                <a16:creationId xmlns:a16="http://schemas.microsoft.com/office/drawing/2014/main" id="{CADC2E3E-4D0F-AB3A-36E5-DBA44A43D5CA}"/>
              </a:ext>
            </a:extLst>
          </p:cNvPr>
          <p:cNvSpPr txBox="1"/>
          <p:nvPr/>
        </p:nvSpPr>
        <p:spPr>
          <a:xfrm>
            <a:off x="10674339" y="3848661"/>
            <a:ext cx="641522" cy="369332"/>
          </a:xfrm>
          <a:prstGeom prst="rect">
            <a:avLst/>
          </a:prstGeom>
          <a:noFill/>
        </p:spPr>
        <p:txBody>
          <a:bodyPr wrap="none" rtlCol="0">
            <a:spAutoFit/>
          </a:bodyPr>
          <a:lstStyle/>
          <a:p>
            <a:r>
              <a:rPr lang="en-GB"/>
              <a:t>High</a:t>
            </a:r>
          </a:p>
        </p:txBody>
      </p:sp>
      <p:sp>
        <p:nvSpPr>
          <p:cNvPr id="148" name="Rounded Rectangle 147">
            <a:extLst>
              <a:ext uri="{FF2B5EF4-FFF2-40B4-BE49-F238E27FC236}">
                <a16:creationId xmlns:a16="http://schemas.microsoft.com/office/drawing/2014/main" id="{5DB4CCDB-0666-3F05-FD84-B7CBB3416501}"/>
              </a:ext>
            </a:extLst>
          </p:cNvPr>
          <p:cNvSpPr/>
          <p:nvPr/>
        </p:nvSpPr>
        <p:spPr>
          <a:xfrm>
            <a:off x="8424403" y="4342588"/>
            <a:ext cx="2882097" cy="432000"/>
          </a:xfrm>
          <a:prstGeom prst="roundRect">
            <a:avLst>
              <a:gd name="adj" fmla="val 44213"/>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9" name="Group 148">
            <a:extLst>
              <a:ext uri="{FF2B5EF4-FFF2-40B4-BE49-F238E27FC236}">
                <a16:creationId xmlns:a16="http://schemas.microsoft.com/office/drawing/2014/main" id="{8EA815A5-7B7D-4208-4C73-370D9750075A}"/>
              </a:ext>
            </a:extLst>
          </p:cNvPr>
          <p:cNvGrpSpPr/>
          <p:nvPr/>
        </p:nvGrpSpPr>
        <p:grpSpPr>
          <a:xfrm>
            <a:off x="8573941" y="4439998"/>
            <a:ext cx="2494836" cy="97337"/>
            <a:chOff x="7962900" y="2195513"/>
            <a:chExt cx="2709863" cy="119062"/>
          </a:xfrm>
        </p:grpSpPr>
        <p:cxnSp>
          <p:nvCxnSpPr>
            <p:cNvPr id="155" name="Straight Connector 154">
              <a:extLst>
                <a:ext uri="{FF2B5EF4-FFF2-40B4-BE49-F238E27FC236}">
                  <a16:creationId xmlns:a16="http://schemas.microsoft.com/office/drawing/2014/main" id="{5582CB41-6711-94AC-95EB-6D6304A268E0}"/>
                </a:ext>
              </a:extLst>
            </p:cNvPr>
            <p:cNvCxnSpPr>
              <a:cxnSpLocks/>
            </p:cNvCxnSpPr>
            <p:nvPr/>
          </p:nvCxnSpPr>
          <p:spPr>
            <a:xfrm>
              <a:off x="7962900" y="2314575"/>
              <a:ext cx="2709863" cy="0"/>
            </a:xfrm>
            <a:prstGeom prst="line">
              <a:avLst/>
            </a:prstGeom>
            <a:ln w="6350"/>
          </p:spPr>
          <p:style>
            <a:lnRef idx="2">
              <a:schemeClr val="accent1"/>
            </a:lnRef>
            <a:fillRef idx="0">
              <a:schemeClr val="accent1"/>
            </a:fillRef>
            <a:effectRef idx="1">
              <a:schemeClr val="accent1"/>
            </a:effectRef>
            <a:fontRef idx="minor">
              <a:schemeClr val="tx1"/>
            </a:fontRef>
          </p:style>
        </p:cxnSp>
        <p:cxnSp>
          <p:nvCxnSpPr>
            <p:cNvPr id="156" name="Straight Connector 155">
              <a:extLst>
                <a:ext uri="{FF2B5EF4-FFF2-40B4-BE49-F238E27FC236}">
                  <a16:creationId xmlns:a16="http://schemas.microsoft.com/office/drawing/2014/main" id="{DA03FCF4-2104-EFEF-1B86-A95944396F2D}"/>
                </a:ext>
              </a:extLst>
            </p:cNvPr>
            <p:cNvCxnSpPr>
              <a:cxnSpLocks/>
            </p:cNvCxnSpPr>
            <p:nvPr/>
          </p:nvCxnSpPr>
          <p:spPr>
            <a:xfrm>
              <a:off x="8031897" y="2195513"/>
              <a:ext cx="0" cy="90940"/>
            </a:xfrm>
            <a:prstGeom prst="line">
              <a:avLst/>
            </a:prstGeom>
            <a:ln w="6350"/>
          </p:spPr>
          <p:style>
            <a:lnRef idx="2">
              <a:schemeClr val="accent1"/>
            </a:lnRef>
            <a:fillRef idx="0">
              <a:schemeClr val="accent1"/>
            </a:fillRef>
            <a:effectRef idx="1">
              <a:schemeClr val="accent1"/>
            </a:effectRef>
            <a:fontRef idx="minor">
              <a:schemeClr val="tx1"/>
            </a:fontRef>
          </p:style>
        </p:cxnSp>
        <p:cxnSp>
          <p:nvCxnSpPr>
            <p:cNvPr id="157" name="Straight Connector 156">
              <a:extLst>
                <a:ext uri="{FF2B5EF4-FFF2-40B4-BE49-F238E27FC236}">
                  <a16:creationId xmlns:a16="http://schemas.microsoft.com/office/drawing/2014/main" id="{67CDA82D-CF7B-775B-C935-8BB32AF43815}"/>
                </a:ext>
              </a:extLst>
            </p:cNvPr>
            <p:cNvCxnSpPr>
              <a:cxnSpLocks/>
            </p:cNvCxnSpPr>
            <p:nvPr/>
          </p:nvCxnSpPr>
          <p:spPr>
            <a:xfrm>
              <a:off x="8316434" y="2237351"/>
              <a:ext cx="0" cy="49101"/>
            </a:xfrm>
            <a:prstGeom prst="line">
              <a:avLst/>
            </a:prstGeom>
            <a:ln w="6350"/>
          </p:spPr>
          <p:style>
            <a:lnRef idx="2">
              <a:schemeClr val="accent1"/>
            </a:lnRef>
            <a:fillRef idx="0">
              <a:schemeClr val="accent1"/>
            </a:fillRef>
            <a:effectRef idx="1">
              <a:schemeClr val="accent1"/>
            </a:effectRef>
            <a:fontRef idx="minor">
              <a:schemeClr val="tx1"/>
            </a:fontRef>
          </p:style>
        </p:cxnSp>
        <p:cxnSp>
          <p:nvCxnSpPr>
            <p:cNvPr id="158" name="Straight Connector 157">
              <a:extLst>
                <a:ext uri="{FF2B5EF4-FFF2-40B4-BE49-F238E27FC236}">
                  <a16:creationId xmlns:a16="http://schemas.microsoft.com/office/drawing/2014/main" id="{44C3DAB8-2175-7007-D580-1A8D2AD08E18}"/>
                </a:ext>
              </a:extLst>
            </p:cNvPr>
            <p:cNvCxnSpPr>
              <a:cxnSpLocks/>
            </p:cNvCxnSpPr>
            <p:nvPr/>
          </p:nvCxnSpPr>
          <p:spPr>
            <a:xfrm>
              <a:off x="8600972" y="2237351"/>
              <a:ext cx="0" cy="49101"/>
            </a:xfrm>
            <a:prstGeom prst="line">
              <a:avLst/>
            </a:prstGeom>
            <a:ln w="6350"/>
          </p:spPr>
          <p:style>
            <a:lnRef idx="2">
              <a:schemeClr val="accent1"/>
            </a:lnRef>
            <a:fillRef idx="0">
              <a:schemeClr val="accent1"/>
            </a:fillRef>
            <a:effectRef idx="1">
              <a:schemeClr val="accent1"/>
            </a:effectRef>
            <a:fontRef idx="minor">
              <a:schemeClr val="tx1"/>
            </a:fontRef>
          </p:style>
        </p:cxnSp>
        <p:cxnSp>
          <p:nvCxnSpPr>
            <p:cNvPr id="159" name="Straight Connector 158">
              <a:extLst>
                <a:ext uri="{FF2B5EF4-FFF2-40B4-BE49-F238E27FC236}">
                  <a16:creationId xmlns:a16="http://schemas.microsoft.com/office/drawing/2014/main" id="{0CD1F89D-E820-7A7E-6F17-5DE3F7A640CB}"/>
                </a:ext>
              </a:extLst>
            </p:cNvPr>
            <p:cNvCxnSpPr>
              <a:cxnSpLocks/>
            </p:cNvCxnSpPr>
            <p:nvPr/>
          </p:nvCxnSpPr>
          <p:spPr>
            <a:xfrm>
              <a:off x="8885510" y="2237351"/>
              <a:ext cx="0" cy="49101"/>
            </a:xfrm>
            <a:prstGeom prst="line">
              <a:avLst/>
            </a:prstGeom>
            <a:ln w="6350"/>
          </p:spPr>
          <p:style>
            <a:lnRef idx="2">
              <a:schemeClr val="accent1"/>
            </a:lnRef>
            <a:fillRef idx="0">
              <a:schemeClr val="accent1"/>
            </a:fillRef>
            <a:effectRef idx="1">
              <a:schemeClr val="accent1"/>
            </a:effectRef>
            <a:fontRef idx="minor">
              <a:schemeClr val="tx1"/>
            </a:fontRef>
          </p:style>
        </p:cxnSp>
        <p:cxnSp>
          <p:nvCxnSpPr>
            <p:cNvPr id="160" name="Straight Connector 159">
              <a:extLst>
                <a:ext uri="{FF2B5EF4-FFF2-40B4-BE49-F238E27FC236}">
                  <a16:creationId xmlns:a16="http://schemas.microsoft.com/office/drawing/2014/main" id="{3E36298D-5113-50DC-234B-9CE9713C88FF}"/>
                </a:ext>
              </a:extLst>
            </p:cNvPr>
            <p:cNvCxnSpPr>
              <a:cxnSpLocks/>
            </p:cNvCxnSpPr>
            <p:nvPr/>
          </p:nvCxnSpPr>
          <p:spPr>
            <a:xfrm>
              <a:off x="9170047" y="2237351"/>
              <a:ext cx="0" cy="49101"/>
            </a:xfrm>
            <a:prstGeom prst="line">
              <a:avLst/>
            </a:prstGeom>
            <a:ln w="6350"/>
          </p:spPr>
          <p:style>
            <a:lnRef idx="2">
              <a:schemeClr val="accent1"/>
            </a:lnRef>
            <a:fillRef idx="0">
              <a:schemeClr val="accent1"/>
            </a:fillRef>
            <a:effectRef idx="1">
              <a:schemeClr val="accent1"/>
            </a:effectRef>
            <a:fontRef idx="minor">
              <a:schemeClr val="tx1"/>
            </a:fontRef>
          </p:style>
        </p:cxnSp>
        <p:cxnSp>
          <p:nvCxnSpPr>
            <p:cNvPr id="161" name="Straight Connector 160">
              <a:extLst>
                <a:ext uri="{FF2B5EF4-FFF2-40B4-BE49-F238E27FC236}">
                  <a16:creationId xmlns:a16="http://schemas.microsoft.com/office/drawing/2014/main" id="{6A64AB1B-E259-4106-2A21-14D741F63573}"/>
                </a:ext>
              </a:extLst>
            </p:cNvPr>
            <p:cNvCxnSpPr>
              <a:cxnSpLocks/>
            </p:cNvCxnSpPr>
            <p:nvPr/>
          </p:nvCxnSpPr>
          <p:spPr>
            <a:xfrm>
              <a:off x="9454585" y="2237351"/>
              <a:ext cx="0" cy="49101"/>
            </a:xfrm>
            <a:prstGeom prst="line">
              <a:avLst/>
            </a:prstGeom>
            <a:ln w="6350"/>
          </p:spPr>
          <p:style>
            <a:lnRef idx="2">
              <a:schemeClr val="accent1"/>
            </a:lnRef>
            <a:fillRef idx="0">
              <a:schemeClr val="accent1"/>
            </a:fillRef>
            <a:effectRef idx="1">
              <a:schemeClr val="accent1"/>
            </a:effectRef>
            <a:fontRef idx="minor">
              <a:schemeClr val="tx1"/>
            </a:fontRef>
          </p:style>
        </p:cxnSp>
        <p:cxnSp>
          <p:nvCxnSpPr>
            <p:cNvPr id="162" name="Straight Connector 161">
              <a:extLst>
                <a:ext uri="{FF2B5EF4-FFF2-40B4-BE49-F238E27FC236}">
                  <a16:creationId xmlns:a16="http://schemas.microsoft.com/office/drawing/2014/main" id="{56FAD850-EC2B-8362-AC5E-64C34B685CE1}"/>
                </a:ext>
              </a:extLst>
            </p:cNvPr>
            <p:cNvCxnSpPr>
              <a:cxnSpLocks/>
            </p:cNvCxnSpPr>
            <p:nvPr/>
          </p:nvCxnSpPr>
          <p:spPr>
            <a:xfrm>
              <a:off x="9739123" y="2237351"/>
              <a:ext cx="0" cy="49101"/>
            </a:xfrm>
            <a:prstGeom prst="line">
              <a:avLst/>
            </a:prstGeom>
            <a:ln w="6350"/>
          </p:spPr>
          <p:style>
            <a:lnRef idx="2">
              <a:schemeClr val="accent1"/>
            </a:lnRef>
            <a:fillRef idx="0">
              <a:schemeClr val="accent1"/>
            </a:fillRef>
            <a:effectRef idx="1">
              <a:schemeClr val="accent1"/>
            </a:effectRef>
            <a:fontRef idx="minor">
              <a:schemeClr val="tx1"/>
            </a:fontRef>
          </p:style>
        </p:cxnSp>
        <p:cxnSp>
          <p:nvCxnSpPr>
            <p:cNvPr id="163" name="Straight Connector 162">
              <a:extLst>
                <a:ext uri="{FF2B5EF4-FFF2-40B4-BE49-F238E27FC236}">
                  <a16:creationId xmlns:a16="http://schemas.microsoft.com/office/drawing/2014/main" id="{9A3AE635-8148-63FC-592D-796496C36D5C}"/>
                </a:ext>
              </a:extLst>
            </p:cNvPr>
            <p:cNvCxnSpPr>
              <a:cxnSpLocks/>
            </p:cNvCxnSpPr>
            <p:nvPr/>
          </p:nvCxnSpPr>
          <p:spPr>
            <a:xfrm>
              <a:off x="10023660" y="2237351"/>
              <a:ext cx="0" cy="49101"/>
            </a:xfrm>
            <a:prstGeom prst="line">
              <a:avLst/>
            </a:prstGeom>
            <a:ln w="6350"/>
          </p:spPr>
          <p:style>
            <a:lnRef idx="2">
              <a:schemeClr val="accent1"/>
            </a:lnRef>
            <a:fillRef idx="0">
              <a:schemeClr val="accent1"/>
            </a:fillRef>
            <a:effectRef idx="1">
              <a:schemeClr val="accent1"/>
            </a:effectRef>
            <a:fontRef idx="minor">
              <a:schemeClr val="tx1"/>
            </a:fontRef>
          </p:style>
        </p:cxnSp>
        <p:cxnSp>
          <p:nvCxnSpPr>
            <p:cNvPr id="164" name="Straight Connector 163">
              <a:extLst>
                <a:ext uri="{FF2B5EF4-FFF2-40B4-BE49-F238E27FC236}">
                  <a16:creationId xmlns:a16="http://schemas.microsoft.com/office/drawing/2014/main" id="{8E65A34D-CC87-C502-0DF6-A0D74BE1FDBC}"/>
                </a:ext>
              </a:extLst>
            </p:cNvPr>
            <p:cNvCxnSpPr>
              <a:cxnSpLocks/>
            </p:cNvCxnSpPr>
            <p:nvPr/>
          </p:nvCxnSpPr>
          <p:spPr>
            <a:xfrm>
              <a:off x="10308198" y="2237351"/>
              <a:ext cx="0" cy="49101"/>
            </a:xfrm>
            <a:prstGeom prst="line">
              <a:avLst/>
            </a:prstGeom>
            <a:ln w="6350"/>
          </p:spPr>
          <p:style>
            <a:lnRef idx="2">
              <a:schemeClr val="accent1"/>
            </a:lnRef>
            <a:fillRef idx="0">
              <a:schemeClr val="accent1"/>
            </a:fillRef>
            <a:effectRef idx="1">
              <a:schemeClr val="accent1"/>
            </a:effectRef>
            <a:fontRef idx="minor">
              <a:schemeClr val="tx1"/>
            </a:fontRef>
          </p:style>
        </p:cxnSp>
        <p:cxnSp>
          <p:nvCxnSpPr>
            <p:cNvPr id="165" name="Straight Connector 164">
              <a:extLst>
                <a:ext uri="{FF2B5EF4-FFF2-40B4-BE49-F238E27FC236}">
                  <a16:creationId xmlns:a16="http://schemas.microsoft.com/office/drawing/2014/main" id="{8BC56566-3C41-9175-76EF-92D53A726DA5}"/>
                </a:ext>
              </a:extLst>
            </p:cNvPr>
            <p:cNvCxnSpPr>
              <a:cxnSpLocks/>
            </p:cNvCxnSpPr>
            <p:nvPr/>
          </p:nvCxnSpPr>
          <p:spPr>
            <a:xfrm>
              <a:off x="10592736" y="2195513"/>
              <a:ext cx="0" cy="90940"/>
            </a:xfrm>
            <a:prstGeom prst="line">
              <a:avLst/>
            </a:prstGeom>
            <a:ln w="6350"/>
          </p:spPr>
          <p:style>
            <a:lnRef idx="2">
              <a:schemeClr val="accent1"/>
            </a:lnRef>
            <a:fillRef idx="0">
              <a:schemeClr val="accent1"/>
            </a:fillRef>
            <a:effectRef idx="1">
              <a:schemeClr val="accent1"/>
            </a:effectRef>
            <a:fontRef idx="minor">
              <a:schemeClr val="tx1"/>
            </a:fontRef>
          </p:style>
        </p:cxnSp>
      </p:grpSp>
      <p:sp>
        <p:nvSpPr>
          <p:cNvPr id="150" name="Pentagon 149">
            <a:extLst>
              <a:ext uri="{FF2B5EF4-FFF2-40B4-BE49-F238E27FC236}">
                <a16:creationId xmlns:a16="http://schemas.microsoft.com/office/drawing/2014/main" id="{25F5CAED-24DE-324A-1D4E-390543A5D290}"/>
              </a:ext>
            </a:extLst>
          </p:cNvPr>
          <p:cNvSpPr/>
          <p:nvPr/>
        </p:nvSpPr>
        <p:spPr>
          <a:xfrm rot="5400000">
            <a:off x="10581602" y="4258452"/>
            <a:ext cx="185474" cy="13938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1" name="Rounded Rectangle 150">
            <a:extLst>
              <a:ext uri="{FF2B5EF4-FFF2-40B4-BE49-F238E27FC236}">
                <a16:creationId xmlns:a16="http://schemas.microsoft.com/office/drawing/2014/main" id="{2DD7FE09-222B-57E7-F342-E38114221E30}"/>
              </a:ext>
            </a:extLst>
          </p:cNvPr>
          <p:cNvSpPr/>
          <p:nvPr/>
        </p:nvSpPr>
        <p:spPr>
          <a:xfrm>
            <a:off x="6794660" y="4342589"/>
            <a:ext cx="1332000" cy="432000"/>
          </a:xfrm>
          <a:prstGeom prst="round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a:solidFill>
                  <a:schemeClr val="bg1"/>
                </a:solidFill>
              </a:rPr>
              <a:t>Rule-based</a:t>
            </a:r>
          </a:p>
        </p:txBody>
      </p:sp>
      <p:sp>
        <p:nvSpPr>
          <p:cNvPr id="152" name="Rounded Rectangle 151">
            <a:extLst>
              <a:ext uri="{FF2B5EF4-FFF2-40B4-BE49-F238E27FC236}">
                <a16:creationId xmlns:a16="http://schemas.microsoft.com/office/drawing/2014/main" id="{2D23B9FD-A352-0919-1FD1-47E7A3873255}"/>
              </a:ext>
            </a:extLst>
          </p:cNvPr>
          <p:cNvSpPr/>
          <p:nvPr/>
        </p:nvSpPr>
        <p:spPr>
          <a:xfrm>
            <a:off x="8573110" y="4548811"/>
            <a:ext cx="2495667" cy="54218"/>
          </a:xfrm>
          <a:prstGeom prst="roundRect">
            <a:avLst>
              <a:gd name="adj" fmla="val 44213"/>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3" name="TextBox 152">
            <a:extLst>
              <a:ext uri="{FF2B5EF4-FFF2-40B4-BE49-F238E27FC236}">
                <a16:creationId xmlns:a16="http://schemas.microsoft.com/office/drawing/2014/main" id="{91604356-D1C4-096D-CDC6-01BBD3C9AA59}"/>
              </a:ext>
            </a:extLst>
          </p:cNvPr>
          <p:cNvSpPr txBox="1"/>
          <p:nvPr/>
        </p:nvSpPr>
        <p:spPr>
          <a:xfrm>
            <a:off x="8341580" y="4575922"/>
            <a:ext cx="591765" cy="369332"/>
          </a:xfrm>
          <a:prstGeom prst="rect">
            <a:avLst/>
          </a:prstGeom>
          <a:noFill/>
        </p:spPr>
        <p:txBody>
          <a:bodyPr wrap="none" rtlCol="0">
            <a:spAutoFit/>
          </a:bodyPr>
          <a:lstStyle/>
          <a:p>
            <a:r>
              <a:rPr lang="en-GB"/>
              <a:t>Low</a:t>
            </a:r>
          </a:p>
        </p:txBody>
      </p:sp>
      <p:sp>
        <p:nvSpPr>
          <p:cNvPr id="154" name="TextBox 153">
            <a:extLst>
              <a:ext uri="{FF2B5EF4-FFF2-40B4-BE49-F238E27FC236}">
                <a16:creationId xmlns:a16="http://schemas.microsoft.com/office/drawing/2014/main" id="{8B7A3495-EEB2-7A0B-390D-789358C6476F}"/>
              </a:ext>
            </a:extLst>
          </p:cNvPr>
          <p:cNvSpPr txBox="1"/>
          <p:nvPr/>
        </p:nvSpPr>
        <p:spPr>
          <a:xfrm>
            <a:off x="10674339" y="4569903"/>
            <a:ext cx="641522" cy="369332"/>
          </a:xfrm>
          <a:prstGeom prst="rect">
            <a:avLst/>
          </a:prstGeom>
          <a:noFill/>
        </p:spPr>
        <p:txBody>
          <a:bodyPr wrap="none" rtlCol="0">
            <a:spAutoFit/>
          </a:bodyPr>
          <a:lstStyle/>
          <a:p>
            <a:r>
              <a:rPr lang="en-GB"/>
              <a:t>High</a:t>
            </a:r>
          </a:p>
        </p:txBody>
      </p:sp>
      <p:sp>
        <p:nvSpPr>
          <p:cNvPr id="167" name="Rounded Rectangle 166">
            <a:extLst>
              <a:ext uri="{FF2B5EF4-FFF2-40B4-BE49-F238E27FC236}">
                <a16:creationId xmlns:a16="http://schemas.microsoft.com/office/drawing/2014/main" id="{0ABF7C4D-9BD2-0360-2EFB-16195203C1B3}"/>
              </a:ext>
            </a:extLst>
          </p:cNvPr>
          <p:cNvSpPr/>
          <p:nvPr/>
        </p:nvSpPr>
        <p:spPr>
          <a:xfrm>
            <a:off x="8424403" y="5063830"/>
            <a:ext cx="2882097" cy="432000"/>
          </a:xfrm>
          <a:prstGeom prst="roundRect">
            <a:avLst>
              <a:gd name="adj" fmla="val 44213"/>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68" name="Group 167">
            <a:extLst>
              <a:ext uri="{FF2B5EF4-FFF2-40B4-BE49-F238E27FC236}">
                <a16:creationId xmlns:a16="http://schemas.microsoft.com/office/drawing/2014/main" id="{9E7CB5DF-4DCB-F8FF-ED0C-540DB0898D44}"/>
              </a:ext>
            </a:extLst>
          </p:cNvPr>
          <p:cNvGrpSpPr/>
          <p:nvPr/>
        </p:nvGrpSpPr>
        <p:grpSpPr>
          <a:xfrm>
            <a:off x="8573941" y="5161240"/>
            <a:ext cx="2494836" cy="97337"/>
            <a:chOff x="7962900" y="2195513"/>
            <a:chExt cx="2709863" cy="119062"/>
          </a:xfrm>
        </p:grpSpPr>
        <p:cxnSp>
          <p:nvCxnSpPr>
            <p:cNvPr id="174" name="Straight Connector 173">
              <a:extLst>
                <a:ext uri="{FF2B5EF4-FFF2-40B4-BE49-F238E27FC236}">
                  <a16:creationId xmlns:a16="http://schemas.microsoft.com/office/drawing/2014/main" id="{790EDEFA-4510-E443-7FF2-60AA5AFDC4DF}"/>
                </a:ext>
              </a:extLst>
            </p:cNvPr>
            <p:cNvCxnSpPr>
              <a:cxnSpLocks/>
            </p:cNvCxnSpPr>
            <p:nvPr/>
          </p:nvCxnSpPr>
          <p:spPr>
            <a:xfrm>
              <a:off x="7962900" y="2314575"/>
              <a:ext cx="2709863" cy="0"/>
            </a:xfrm>
            <a:prstGeom prst="line">
              <a:avLst/>
            </a:prstGeom>
            <a:ln w="6350"/>
          </p:spPr>
          <p:style>
            <a:lnRef idx="2">
              <a:schemeClr val="accent1"/>
            </a:lnRef>
            <a:fillRef idx="0">
              <a:schemeClr val="accent1"/>
            </a:fillRef>
            <a:effectRef idx="1">
              <a:schemeClr val="accent1"/>
            </a:effectRef>
            <a:fontRef idx="minor">
              <a:schemeClr val="tx1"/>
            </a:fontRef>
          </p:style>
        </p:cxnSp>
        <p:cxnSp>
          <p:nvCxnSpPr>
            <p:cNvPr id="175" name="Straight Connector 174">
              <a:extLst>
                <a:ext uri="{FF2B5EF4-FFF2-40B4-BE49-F238E27FC236}">
                  <a16:creationId xmlns:a16="http://schemas.microsoft.com/office/drawing/2014/main" id="{4A03FE92-2244-0170-C78E-4FE22E88F52E}"/>
                </a:ext>
              </a:extLst>
            </p:cNvPr>
            <p:cNvCxnSpPr>
              <a:cxnSpLocks/>
            </p:cNvCxnSpPr>
            <p:nvPr/>
          </p:nvCxnSpPr>
          <p:spPr>
            <a:xfrm>
              <a:off x="8031897" y="2195513"/>
              <a:ext cx="0" cy="90940"/>
            </a:xfrm>
            <a:prstGeom prst="line">
              <a:avLst/>
            </a:prstGeom>
            <a:ln w="6350"/>
          </p:spPr>
          <p:style>
            <a:lnRef idx="2">
              <a:schemeClr val="accent1"/>
            </a:lnRef>
            <a:fillRef idx="0">
              <a:schemeClr val="accent1"/>
            </a:fillRef>
            <a:effectRef idx="1">
              <a:schemeClr val="accent1"/>
            </a:effectRef>
            <a:fontRef idx="minor">
              <a:schemeClr val="tx1"/>
            </a:fontRef>
          </p:style>
        </p:cxnSp>
        <p:cxnSp>
          <p:nvCxnSpPr>
            <p:cNvPr id="176" name="Straight Connector 175">
              <a:extLst>
                <a:ext uri="{FF2B5EF4-FFF2-40B4-BE49-F238E27FC236}">
                  <a16:creationId xmlns:a16="http://schemas.microsoft.com/office/drawing/2014/main" id="{5B0ABC0B-7D1F-3FCC-CB8A-6B29B1591FAD}"/>
                </a:ext>
              </a:extLst>
            </p:cNvPr>
            <p:cNvCxnSpPr>
              <a:cxnSpLocks/>
            </p:cNvCxnSpPr>
            <p:nvPr/>
          </p:nvCxnSpPr>
          <p:spPr>
            <a:xfrm>
              <a:off x="8316434" y="2237351"/>
              <a:ext cx="0" cy="49101"/>
            </a:xfrm>
            <a:prstGeom prst="line">
              <a:avLst/>
            </a:prstGeom>
            <a:ln w="6350"/>
          </p:spPr>
          <p:style>
            <a:lnRef idx="2">
              <a:schemeClr val="accent1"/>
            </a:lnRef>
            <a:fillRef idx="0">
              <a:schemeClr val="accent1"/>
            </a:fillRef>
            <a:effectRef idx="1">
              <a:schemeClr val="accent1"/>
            </a:effectRef>
            <a:fontRef idx="minor">
              <a:schemeClr val="tx1"/>
            </a:fontRef>
          </p:style>
        </p:cxnSp>
        <p:cxnSp>
          <p:nvCxnSpPr>
            <p:cNvPr id="177" name="Straight Connector 176">
              <a:extLst>
                <a:ext uri="{FF2B5EF4-FFF2-40B4-BE49-F238E27FC236}">
                  <a16:creationId xmlns:a16="http://schemas.microsoft.com/office/drawing/2014/main" id="{36CE9986-AAC8-C615-D248-FF954E135FD7}"/>
                </a:ext>
              </a:extLst>
            </p:cNvPr>
            <p:cNvCxnSpPr>
              <a:cxnSpLocks/>
            </p:cNvCxnSpPr>
            <p:nvPr/>
          </p:nvCxnSpPr>
          <p:spPr>
            <a:xfrm>
              <a:off x="8600972" y="2237351"/>
              <a:ext cx="0" cy="49101"/>
            </a:xfrm>
            <a:prstGeom prst="line">
              <a:avLst/>
            </a:prstGeom>
            <a:ln w="6350"/>
          </p:spPr>
          <p:style>
            <a:lnRef idx="2">
              <a:schemeClr val="accent1"/>
            </a:lnRef>
            <a:fillRef idx="0">
              <a:schemeClr val="accent1"/>
            </a:fillRef>
            <a:effectRef idx="1">
              <a:schemeClr val="accent1"/>
            </a:effectRef>
            <a:fontRef idx="minor">
              <a:schemeClr val="tx1"/>
            </a:fontRef>
          </p:style>
        </p:cxnSp>
        <p:cxnSp>
          <p:nvCxnSpPr>
            <p:cNvPr id="178" name="Straight Connector 177">
              <a:extLst>
                <a:ext uri="{FF2B5EF4-FFF2-40B4-BE49-F238E27FC236}">
                  <a16:creationId xmlns:a16="http://schemas.microsoft.com/office/drawing/2014/main" id="{1E8B7CBC-09C0-26BA-A371-1C5A3288F56B}"/>
                </a:ext>
              </a:extLst>
            </p:cNvPr>
            <p:cNvCxnSpPr>
              <a:cxnSpLocks/>
            </p:cNvCxnSpPr>
            <p:nvPr/>
          </p:nvCxnSpPr>
          <p:spPr>
            <a:xfrm>
              <a:off x="8885510" y="2237351"/>
              <a:ext cx="0" cy="49101"/>
            </a:xfrm>
            <a:prstGeom prst="line">
              <a:avLst/>
            </a:prstGeom>
            <a:ln w="6350"/>
          </p:spPr>
          <p:style>
            <a:lnRef idx="2">
              <a:schemeClr val="accent1"/>
            </a:lnRef>
            <a:fillRef idx="0">
              <a:schemeClr val="accent1"/>
            </a:fillRef>
            <a:effectRef idx="1">
              <a:schemeClr val="accent1"/>
            </a:effectRef>
            <a:fontRef idx="minor">
              <a:schemeClr val="tx1"/>
            </a:fontRef>
          </p:style>
        </p:cxnSp>
        <p:cxnSp>
          <p:nvCxnSpPr>
            <p:cNvPr id="179" name="Straight Connector 178">
              <a:extLst>
                <a:ext uri="{FF2B5EF4-FFF2-40B4-BE49-F238E27FC236}">
                  <a16:creationId xmlns:a16="http://schemas.microsoft.com/office/drawing/2014/main" id="{B319792D-A72F-5256-A455-B1B69C4E3FFE}"/>
                </a:ext>
              </a:extLst>
            </p:cNvPr>
            <p:cNvCxnSpPr>
              <a:cxnSpLocks/>
            </p:cNvCxnSpPr>
            <p:nvPr/>
          </p:nvCxnSpPr>
          <p:spPr>
            <a:xfrm>
              <a:off x="9170047" y="2237351"/>
              <a:ext cx="0" cy="49101"/>
            </a:xfrm>
            <a:prstGeom prst="line">
              <a:avLst/>
            </a:prstGeom>
            <a:ln w="6350"/>
          </p:spPr>
          <p:style>
            <a:lnRef idx="2">
              <a:schemeClr val="accent1"/>
            </a:lnRef>
            <a:fillRef idx="0">
              <a:schemeClr val="accent1"/>
            </a:fillRef>
            <a:effectRef idx="1">
              <a:schemeClr val="accent1"/>
            </a:effectRef>
            <a:fontRef idx="minor">
              <a:schemeClr val="tx1"/>
            </a:fontRef>
          </p:style>
        </p:cxnSp>
        <p:cxnSp>
          <p:nvCxnSpPr>
            <p:cNvPr id="180" name="Straight Connector 179">
              <a:extLst>
                <a:ext uri="{FF2B5EF4-FFF2-40B4-BE49-F238E27FC236}">
                  <a16:creationId xmlns:a16="http://schemas.microsoft.com/office/drawing/2014/main" id="{0194FF9F-2C9A-9F9E-0818-0133F8B9D230}"/>
                </a:ext>
              </a:extLst>
            </p:cNvPr>
            <p:cNvCxnSpPr>
              <a:cxnSpLocks/>
            </p:cNvCxnSpPr>
            <p:nvPr/>
          </p:nvCxnSpPr>
          <p:spPr>
            <a:xfrm>
              <a:off x="9454585" y="2237351"/>
              <a:ext cx="0" cy="49101"/>
            </a:xfrm>
            <a:prstGeom prst="line">
              <a:avLst/>
            </a:prstGeom>
            <a:ln w="6350"/>
          </p:spPr>
          <p:style>
            <a:lnRef idx="2">
              <a:schemeClr val="accent1"/>
            </a:lnRef>
            <a:fillRef idx="0">
              <a:schemeClr val="accent1"/>
            </a:fillRef>
            <a:effectRef idx="1">
              <a:schemeClr val="accent1"/>
            </a:effectRef>
            <a:fontRef idx="minor">
              <a:schemeClr val="tx1"/>
            </a:fontRef>
          </p:style>
        </p:cxnSp>
        <p:cxnSp>
          <p:nvCxnSpPr>
            <p:cNvPr id="181" name="Straight Connector 180">
              <a:extLst>
                <a:ext uri="{FF2B5EF4-FFF2-40B4-BE49-F238E27FC236}">
                  <a16:creationId xmlns:a16="http://schemas.microsoft.com/office/drawing/2014/main" id="{64568CAE-CA8F-8EDA-5B2B-D3E3CAA6ADA2}"/>
                </a:ext>
              </a:extLst>
            </p:cNvPr>
            <p:cNvCxnSpPr>
              <a:cxnSpLocks/>
            </p:cNvCxnSpPr>
            <p:nvPr/>
          </p:nvCxnSpPr>
          <p:spPr>
            <a:xfrm>
              <a:off x="9739123" y="2237351"/>
              <a:ext cx="0" cy="49101"/>
            </a:xfrm>
            <a:prstGeom prst="line">
              <a:avLst/>
            </a:prstGeom>
            <a:ln w="6350"/>
          </p:spPr>
          <p:style>
            <a:lnRef idx="2">
              <a:schemeClr val="accent1"/>
            </a:lnRef>
            <a:fillRef idx="0">
              <a:schemeClr val="accent1"/>
            </a:fillRef>
            <a:effectRef idx="1">
              <a:schemeClr val="accent1"/>
            </a:effectRef>
            <a:fontRef idx="minor">
              <a:schemeClr val="tx1"/>
            </a:fontRef>
          </p:style>
        </p:cxnSp>
        <p:cxnSp>
          <p:nvCxnSpPr>
            <p:cNvPr id="182" name="Straight Connector 181">
              <a:extLst>
                <a:ext uri="{FF2B5EF4-FFF2-40B4-BE49-F238E27FC236}">
                  <a16:creationId xmlns:a16="http://schemas.microsoft.com/office/drawing/2014/main" id="{8D48A9B4-E744-DC4E-B9EE-B7C3A82D099A}"/>
                </a:ext>
              </a:extLst>
            </p:cNvPr>
            <p:cNvCxnSpPr>
              <a:cxnSpLocks/>
            </p:cNvCxnSpPr>
            <p:nvPr/>
          </p:nvCxnSpPr>
          <p:spPr>
            <a:xfrm>
              <a:off x="10023660" y="2237351"/>
              <a:ext cx="0" cy="49101"/>
            </a:xfrm>
            <a:prstGeom prst="line">
              <a:avLst/>
            </a:prstGeom>
            <a:ln w="6350"/>
          </p:spPr>
          <p:style>
            <a:lnRef idx="2">
              <a:schemeClr val="accent1"/>
            </a:lnRef>
            <a:fillRef idx="0">
              <a:schemeClr val="accent1"/>
            </a:fillRef>
            <a:effectRef idx="1">
              <a:schemeClr val="accent1"/>
            </a:effectRef>
            <a:fontRef idx="minor">
              <a:schemeClr val="tx1"/>
            </a:fontRef>
          </p:style>
        </p:cxnSp>
        <p:cxnSp>
          <p:nvCxnSpPr>
            <p:cNvPr id="183" name="Straight Connector 182">
              <a:extLst>
                <a:ext uri="{FF2B5EF4-FFF2-40B4-BE49-F238E27FC236}">
                  <a16:creationId xmlns:a16="http://schemas.microsoft.com/office/drawing/2014/main" id="{BC1C5EC4-2B2C-9388-9ECC-EBC83A719ED8}"/>
                </a:ext>
              </a:extLst>
            </p:cNvPr>
            <p:cNvCxnSpPr>
              <a:cxnSpLocks/>
            </p:cNvCxnSpPr>
            <p:nvPr/>
          </p:nvCxnSpPr>
          <p:spPr>
            <a:xfrm>
              <a:off x="10308198" y="2237351"/>
              <a:ext cx="0" cy="49101"/>
            </a:xfrm>
            <a:prstGeom prst="line">
              <a:avLst/>
            </a:prstGeom>
            <a:ln w="6350"/>
          </p:spPr>
          <p:style>
            <a:lnRef idx="2">
              <a:schemeClr val="accent1"/>
            </a:lnRef>
            <a:fillRef idx="0">
              <a:schemeClr val="accent1"/>
            </a:fillRef>
            <a:effectRef idx="1">
              <a:schemeClr val="accent1"/>
            </a:effectRef>
            <a:fontRef idx="minor">
              <a:schemeClr val="tx1"/>
            </a:fontRef>
          </p:style>
        </p:cxnSp>
        <p:cxnSp>
          <p:nvCxnSpPr>
            <p:cNvPr id="184" name="Straight Connector 183">
              <a:extLst>
                <a:ext uri="{FF2B5EF4-FFF2-40B4-BE49-F238E27FC236}">
                  <a16:creationId xmlns:a16="http://schemas.microsoft.com/office/drawing/2014/main" id="{18D86774-0330-41DF-4C60-AA1575C5BD2F}"/>
                </a:ext>
              </a:extLst>
            </p:cNvPr>
            <p:cNvCxnSpPr>
              <a:cxnSpLocks/>
            </p:cNvCxnSpPr>
            <p:nvPr/>
          </p:nvCxnSpPr>
          <p:spPr>
            <a:xfrm>
              <a:off x="10592736" y="2195513"/>
              <a:ext cx="0" cy="90940"/>
            </a:xfrm>
            <a:prstGeom prst="line">
              <a:avLst/>
            </a:prstGeom>
            <a:ln w="6350"/>
          </p:spPr>
          <p:style>
            <a:lnRef idx="2">
              <a:schemeClr val="accent1"/>
            </a:lnRef>
            <a:fillRef idx="0">
              <a:schemeClr val="accent1"/>
            </a:fillRef>
            <a:effectRef idx="1">
              <a:schemeClr val="accent1"/>
            </a:effectRef>
            <a:fontRef idx="minor">
              <a:schemeClr val="tx1"/>
            </a:fontRef>
          </p:style>
        </p:cxnSp>
      </p:grpSp>
      <p:sp>
        <p:nvSpPr>
          <p:cNvPr id="169" name="Pentagon 168">
            <a:extLst>
              <a:ext uri="{FF2B5EF4-FFF2-40B4-BE49-F238E27FC236}">
                <a16:creationId xmlns:a16="http://schemas.microsoft.com/office/drawing/2014/main" id="{78D57A76-D6FD-039E-5E2A-0D7B108367F7}"/>
              </a:ext>
            </a:extLst>
          </p:cNvPr>
          <p:cNvSpPr/>
          <p:nvPr/>
        </p:nvSpPr>
        <p:spPr>
          <a:xfrm rot="5400000">
            <a:off x="10581602" y="5004515"/>
            <a:ext cx="185474" cy="13938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0" name="Rounded Rectangle 169">
            <a:extLst>
              <a:ext uri="{FF2B5EF4-FFF2-40B4-BE49-F238E27FC236}">
                <a16:creationId xmlns:a16="http://schemas.microsoft.com/office/drawing/2014/main" id="{4AA35205-D7EA-C3E9-B86F-C87C51D1D4AC}"/>
              </a:ext>
            </a:extLst>
          </p:cNvPr>
          <p:cNvSpPr/>
          <p:nvPr/>
        </p:nvSpPr>
        <p:spPr>
          <a:xfrm>
            <a:off x="6794660" y="5063831"/>
            <a:ext cx="1332000" cy="432000"/>
          </a:xfrm>
          <a:prstGeom prst="round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a:solidFill>
                  <a:schemeClr val="bg1"/>
                </a:solidFill>
              </a:rPr>
              <a:t>Standardised</a:t>
            </a:r>
          </a:p>
        </p:txBody>
      </p:sp>
      <p:sp>
        <p:nvSpPr>
          <p:cNvPr id="171" name="Rounded Rectangle 170">
            <a:extLst>
              <a:ext uri="{FF2B5EF4-FFF2-40B4-BE49-F238E27FC236}">
                <a16:creationId xmlns:a16="http://schemas.microsoft.com/office/drawing/2014/main" id="{B4C83C4E-0177-D43F-E902-D60353936FB9}"/>
              </a:ext>
            </a:extLst>
          </p:cNvPr>
          <p:cNvSpPr/>
          <p:nvPr/>
        </p:nvSpPr>
        <p:spPr>
          <a:xfrm>
            <a:off x="8573110" y="5270053"/>
            <a:ext cx="2495667" cy="54218"/>
          </a:xfrm>
          <a:prstGeom prst="roundRect">
            <a:avLst>
              <a:gd name="adj" fmla="val 44213"/>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2" name="TextBox 171">
            <a:extLst>
              <a:ext uri="{FF2B5EF4-FFF2-40B4-BE49-F238E27FC236}">
                <a16:creationId xmlns:a16="http://schemas.microsoft.com/office/drawing/2014/main" id="{78DF17ED-A26F-4F1C-BA86-BB8C19AEB568}"/>
              </a:ext>
            </a:extLst>
          </p:cNvPr>
          <p:cNvSpPr txBox="1"/>
          <p:nvPr/>
        </p:nvSpPr>
        <p:spPr>
          <a:xfrm>
            <a:off x="8341580" y="5297164"/>
            <a:ext cx="591765" cy="369332"/>
          </a:xfrm>
          <a:prstGeom prst="rect">
            <a:avLst/>
          </a:prstGeom>
          <a:noFill/>
        </p:spPr>
        <p:txBody>
          <a:bodyPr wrap="none" rtlCol="0">
            <a:spAutoFit/>
          </a:bodyPr>
          <a:lstStyle/>
          <a:p>
            <a:r>
              <a:rPr lang="en-GB"/>
              <a:t>Low</a:t>
            </a:r>
          </a:p>
        </p:txBody>
      </p:sp>
      <p:sp>
        <p:nvSpPr>
          <p:cNvPr id="173" name="TextBox 172">
            <a:extLst>
              <a:ext uri="{FF2B5EF4-FFF2-40B4-BE49-F238E27FC236}">
                <a16:creationId xmlns:a16="http://schemas.microsoft.com/office/drawing/2014/main" id="{E21EC862-3E7F-D77E-84D8-6F75DBD736C2}"/>
              </a:ext>
            </a:extLst>
          </p:cNvPr>
          <p:cNvSpPr txBox="1"/>
          <p:nvPr/>
        </p:nvSpPr>
        <p:spPr>
          <a:xfrm>
            <a:off x="10674339" y="5291145"/>
            <a:ext cx="641522" cy="369332"/>
          </a:xfrm>
          <a:prstGeom prst="rect">
            <a:avLst/>
          </a:prstGeom>
          <a:noFill/>
        </p:spPr>
        <p:txBody>
          <a:bodyPr wrap="none" rtlCol="0">
            <a:spAutoFit/>
          </a:bodyPr>
          <a:lstStyle/>
          <a:p>
            <a:r>
              <a:rPr lang="en-GB"/>
              <a:t>High</a:t>
            </a:r>
          </a:p>
        </p:txBody>
      </p:sp>
      <p:sp>
        <p:nvSpPr>
          <p:cNvPr id="186" name="Rounded Rectangle 185">
            <a:extLst>
              <a:ext uri="{FF2B5EF4-FFF2-40B4-BE49-F238E27FC236}">
                <a16:creationId xmlns:a16="http://schemas.microsoft.com/office/drawing/2014/main" id="{63118091-1861-FC7D-4E7A-5D17803E97B9}"/>
              </a:ext>
            </a:extLst>
          </p:cNvPr>
          <p:cNvSpPr/>
          <p:nvPr/>
        </p:nvSpPr>
        <p:spPr>
          <a:xfrm>
            <a:off x="8424403" y="2178862"/>
            <a:ext cx="2882097" cy="432000"/>
          </a:xfrm>
          <a:prstGeom prst="roundRect">
            <a:avLst>
              <a:gd name="adj" fmla="val 44213"/>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87" name="Group 186">
            <a:extLst>
              <a:ext uri="{FF2B5EF4-FFF2-40B4-BE49-F238E27FC236}">
                <a16:creationId xmlns:a16="http://schemas.microsoft.com/office/drawing/2014/main" id="{6D7F1063-EA44-F30A-AFD2-091EEE5F2AFD}"/>
              </a:ext>
            </a:extLst>
          </p:cNvPr>
          <p:cNvGrpSpPr/>
          <p:nvPr/>
        </p:nvGrpSpPr>
        <p:grpSpPr>
          <a:xfrm>
            <a:off x="8573941" y="2276272"/>
            <a:ext cx="2494836" cy="97337"/>
            <a:chOff x="7962900" y="2195513"/>
            <a:chExt cx="2709863" cy="119062"/>
          </a:xfrm>
        </p:grpSpPr>
        <p:cxnSp>
          <p:nvCxnSpPr>
            <p:cNvPr id="193" name="Straight Connector 192">
              <a:extLst>
                <a:ext uri="{FF2B5EF4-FFF2-40B4-BE49-F238E27FC236}">
                  <a16:creationId xmlns:a16="http://schemas.microsoft.com/office/drawing/2014/main" id="{34291F38-D870-DCD7-A3F2-66F99BD9E68E}"/>
                </a:ext>
              </a:extLst>
            </p:cNvPr>
            <p:cNvCxnSpPr>
              <a:cxnSpLocks/>
            </p:cNvCxnSpPr>
            <p:nvPr/>
          </p:nvCxnSpPr>
          <p:spPr>
            <a:xfrm>
              <a:off x="7962900" y="2314575"/>
              <a:ext cx="2709863" cy="0"/>
            </a:xfrm>
            <a:prstGeom prst="line">
              <a:avLst/>
            </a:prstGeom>
            <a:ln w="6350"/>
          </p:spPr>
          <p:style>
            <a:lnRef idx="2">
              <a:schemeClr val="accent1"/>
            </a:lnRef>
            <a:fillRef idx="0">
              <a:schemeClr val="accent1"/>
            </a:fillRef>
            <a:effectRef idx="1">
              <a:schemeClr val="accent1"/>
            </a:effectRef>
            <a:fontRef idx="minor">
              <a:schemeClr val="tx1"/>
            </a:fontRef>
          </p:style>
        </p:cxnSp>
        <p:cxnSp>
          <p:nvCxnSpPr>
            <p:cNvPr id="194" name="Straight Connector 193">
              <a:extLst>
                <a:ext uri="{FF2B5EF4-FFF2-40B4-BE49-F238E27FC236}">
                  <a16:creationId xmlns:a16="http://schemas.microsoft.com/office/drawing/2014/main" id="{5ACE6B5C-D674-9D04-07DE-323C4F28A324}"/>
                </a:ext>
              </a:extLst>
            </p:cNvPr>
            <p:cNvCxnSpPr>
              <a:cxnSpLocks/>
            </p:cNvCxnSpPr>
            <p:nvPr/>
          </p:nvCxnSpPr>
          <p:spPr>
            <a:xfrm>
              <a:off x="8031897" y="2195513"/>
              <a:ext cx="0" cy="90940"/>
            </a:xfrm>
            <a:prstGeom prst="line">
              <a:avLst/>
            </a:prstGeom>
            <a:ln w="6350"/>
          </p:spPr>
          <p:style>
            <a:lnRef idx="2">
              <a:schemeClr val="accent1"/>
            </a:lnRef>
            <a:fillRef idx="0">
              <a:schemeClr val="accent1"/>
            </a:fillRef>
            <a:effectRef idx="1">
              <a:schemeClr val="accent1"/>
            </a:effectRef>
            <a:fontRef idx="minor">
              <a:schemeClr val="tx1"/>
            </a:fontRef>
          </p:style>
        </p:cxnSp>
        <p:cxnSp>
          <p:nvCxnSpPr>
            <p:cNvPr id="195" name="Straight Connector 194">
              <a:extLst>
                <a:ext uri="{FF2B5EF4-FFF2-40B4-BE49-F238E27FC236}">
                  <a16:creationId xmlns:a16="http://schemas.microsoft.com/office/drawing/2014/main" id="{2FD7AB65-F29B-21C5-C5CB-66735D295CEA}"/>
                </a:ext>
              </a:extLst>
            </p:cNvPr>
            <p:cNvCxnSpPr>
              <a:cxnSpLocks/>
            </p:cNvCxnSpPr>
            <p:nvPr/>
          </p:nvCxnSpPr>
          <p:spPr>
            <a:xfrm>
              <a:off x="8316434" y="2237351"/>
              <a:ext cx="0" cy="49101"/>
            </a:xfrm>
            <a:prstGeom prst="line">
              <a:avLst/>
            </a:prstGeom>
            <a:ln w="6350"/>
          </p:spPr>
          <p:style>
            <a:lnRef idx="2">
              <a:schemeClr val="accent1"/>
            </a:lnRef>
            <a:fillRef idx="0">
              <a:schemeClr val="accent1"/>
            </a:fillRef>
            <a:effectRef idx="1">
              <a:schemeClr val="accent1"/>
            </a:effectRef>
            <a:fontRef idx="minor">
              <a:schemeClr val="tx1"/>
            </a:fontRef>
          </p:style>
        </p:cxnSp>
        <p:cxnSp>
          <p:nvCxnSpPr>
            <p:cNvPr id="196" name="Straight Connector 195">
              <a:extLst>
                <a:ext uri="{FF2B5EF4-FFF2-40B4-BE49-F238E27FC236}">
                  <a16:creationId xmlns:a16="http://schemas.microsoft.com/office/drawing/2014/main" id="{8DAA4C23-A5E1-FC70-BF73-14788274C0B8}"/>
                </a:ext>
              </a:extLst>
            </p:cNvPr>
            <p:cNvCxnSpPr>
              <a:cxnSpLocks/>
            </p:cNvCxnSpPr>
            <p:nvPr/>
          </p:nvCxnSpPr>
          <p:spPr>
            <a:xfrm>
              <a:off x="8600972" y="2237351"/>
              <a:ext cx="0" cy="49101"/>
            </a:xfrm>
            <a:prstGeom prst="line">
              <a:avLst/>
            </a:prstGeom>
            <a:ln w="6350"/>
          </p:spPr>
          <p:style>
            <a:lnRef idx="2">
              <a:schemeClr val="accent1"/>
            </a:lnRef>
            <a:fillRef idx="0">
              <a:schemeClr val="accent1"/>
            </a:fillRef>
            <a:effectRef idx="1">
              <a:schemeClr val="accent1"/>
            </a:effectRef>
            <a:fontRef idx="minor">
              <a:schemeClr val="tx1"/>
            </a:fontRef>
          </p:style>
        </p:cxnSp>
        <p:cxnSp>
          <p:nvCxnSpPr>
            <p:cNvPr id="197" name="Straight Connector 196">
              <a:extLst>
                <a:ext uri="{FF2B5EF4-FFF2-40B4-BE49-F238E27FC236}">
                  <a16:creationId xmlns:a16="http://schemas.microsoft.com/office/drawing/2014/main" id="{2A302B1F-E55D-5CD6-375F-55A7CE2943B3}"/>
                </a:ext>
              </a:extLst>
            </p:cNvPr>
            <p:cNvCxnSpPr>
              <a:cxnSpLocks/>
            </p:cNvCxnSpPr>
            <p:nvPr/>
          </p:nvCxnSpPr>
          <p:spPr>
            <a:xfrm>
              <a:off x="8885510" y="2237351"/>
              <a:ext cx="0" cy="49101"/>
            </a:xfrm>
            <a:prstGeom prst="line">
              <a:avLst/>
            </a:prstGeom>
            <a:ln w="6350"/>
          </p:spPr>
          <p:style>
            <a:lnRef idx="2">
              <a:schemeClr val="accent1"/>
            </a:lnRef>
            <a:fillRef idx="0">
              <a:schemeClr val="accent1"/>
            </a:fillRef>
            <a:effectRef idx="1">
              <a:schemeClr val="accent1"/>
            </a:effectRef>
            <a:fontRef idx="minor">
              <a:schemeClr val="tx1"/>
            </a:fontRef>
          </p:style>
        </p:cxnSp>
        <p:cxnSp>
          <p:nvCxnSpPr>
            <p:cNvPr id="198" name="Straight Connector 197">
              <a:extLst>
                <a:ext uri="{FF2B5EF4-FFF2-40B4-BE49-F238E27FC236}">
                  <a16:creationId xmlns:a16="http://schemas.microsoft.com/office/drawing/2014/main" id="{01F471BB-CE24-336F-5863-C179CE772648}"/>
                </a:ext>
              </a:extLst>
            </p:cNvPr>
            <p:cNvCxnSpPr>
              <a:cxnSpLocks/>
            </p:cNvCxnSpPr>
            <p:nvPr/>
          </p:nvCxnSpPr>
          <p:spPr>
            <a:xfrm>
              <a:off x="9170047" y="2237351"/>
              <a:ext cx="0" cy="49101"/>
            </a:xfrm>
            <a:prstGeom prst="line">
              <a:avLst/>
            </a:prstGeom>
            <a:ln w="6350"/>
          </p:spPr>
          <p:style>
            <a:lnRef idx="2">
              <a:schemeClr val="accent1"/>
            </a:lnRef>
            <a:fillRef idx="0">
              <a:schemeClr val="accent1"/>
            </a:fillRef>
            <a:effectRef idx="1">
              <a:schemeClr val="accent1"/>
            </a:effectRef>
            <a:fontRef idx="minor">
              <a:schemeClr val="tx1"/>
            </a:fontRef>
          </p:style>
        </p:cxnSp>
        <p:cxnSp>
          <p:nvCxnSpPr>
            <p:cNvPr id="199" name="Straight Connector 198">
              <a:extLst>
                <a:ext uri="{FF2B5EF4-FFF2-40B4-BE49-F238E27FC236}">
                  <a16:creationId xmlns:a16="http://schemas.microsoft.com/office/drawing/2014/main" id="{336D2065-5E22-4808-967B-497914472217}"/>
                </a:ext>
              </a:extLst>
            </p:cNvPr>
            <p:cNvCxnSpPr>
              <a:cxnSpLocks/>
            </p:cNvCxnSpPr>
            <p:nvPr/>
          </p:nvCxnSpPr>
          <p:spPr>
            <a:xfrm>
              <a:off x="9454585" y="2237351"/>
              <a:ext cx="0" cy="49101"/>
            </a:xfrm>
            <a:prstGeom prst="line">
              <a:avLst/>
            </a:prstGeom>
            <a:ln w="6350"/>
          </p:spPr>
          <p:style>
            <a:lnRef idx="2">
              <a:schemeClr val="accent1"/>
            </a:lnRef>
            <a:fillRef idx="0">
              <a:schemeClr val="accent1"/>
            </a:fillRef>
            <a:effectRef idx="1">
              <a:schemeClr val="accent1"/>
            </a:effectRef>
            <a:fontRef idx="minor">
              <a:schemeClr val="tx1"/>
            </a:fontRef>
          </p:style>
        </p:cxnSp>
        <p:cxnSp>
          <p:nvCxnSpPr>
            <p:cNvPr id="200" name="Straight Connector 199">
              <a:extLst>
                <a:ext uri="{FF2B5EF4-FFF2-40B4-BE49-F238E27FC236}">
                  <a16:creationId xmlns:a16="http://schemas.microsoft.com/office/drawing/2014/main" id="{2B40D9EA-C961-6D6B-3AD1-8659FE6278AA}"/>
                </a:ext>
              </a:extLst>
            </p:cNvPr>
            <p:cNvCxnSpPr>
              <a:cxnSpLocks/>
            </p:cNvCxnSpPr>
            <p:nvPr/>
          </p:nvCxnSpPr>
          <p:spPr>
            <a:xfrm>
              <a:off x="9739123" y="2237351"/>
              <a:ext cx="0" cy="49101"/>
            </a:xfrm>
            <a:prstGeom prst="line">
              <a:avLst/>
            </a:prstGeom>
            <a:ln w="6350"/>
          </p:spPr>
          <p:style>
            <a:lnRef idx="2">
              <a:schemeClr val="accent1"/>
            </a:lnRef>
            <a:fillRef idx="0">
              <a:schemeClr val="accent1"/>
            </a:fillRef>
            <a:effectRef idx="1">
              <a:schemeClr val="accent1"/>
            </a:effectRef>
            <a:fontRef idx="minor">
              <a:schemeClr val="tx1"/>
            </a:fontRef>
          </p:style>
        </p:cxnSp>
        <p:cxnSp>
          <p:nvCxnSpPr>
            <p:cNvPr id="201" name="Straight Connector 200">
              <a:extLst>
                <a:ext uri="{FF2B5EF4-FFF2-40B4-BE49-F238E27FC236}">
                  <a16:creationId xmlns:a16="http://schemas.microsoft.com/office/drawing/2014/main" id="{B332D37B-1B2E-F1DF-6999-04572D8C67EA}"/>
                </a:ext>
              </a:extLst>
            </p:cNvPr>
            <p:cNvCxnSpPr>
              <a:cxnSpLocks/>
            </p:cNvCxnSpPr>
            <p:nvPr/>
          </p:nvCxnSpPr>
          <p:spPr>
            <a:xfrm>
              <a:off x="10023660" y="2237351"/>
              <a:ext cx="0" cy="49101"/>
            </a:xfrm>
            <a:prstGeom prst="line">
              <a:avLst/>
            </a:prstGeom>
            <a:ln w="6350"/>
          </p:spPr>
          <p:style>
            <a:lnRef idx="2">
              <a:schemeClr val="accent1"/>
            </a:lnRef>
            <a:fillRef idx="0">
              <a:schemeClr val="accent1"/>
            </a:fillRef>
            <a:effectRef idx="1">
              <a:schemeClr val="accent1"/>
            </a:effectRef>
            <a:fontRef idx="minor">
              <a:schemeClr val="tx1"/>
            </a:fontRef>
          </p:style>
        </p:cxnSp>
        <p:cxnSp>
          <p:nvCxnSpPr>
            <p:cNvPr id="202" name="Straight Connector 201">
              <a:extLst>
                <a:ext uri="{FF2B5EF4-FFF2-40B4-BE49-F238E27FC236}">
                  <a16:creationId xmlns:a16="http://schemas.microsoft.com/office/drawing/2014/main" id="{C2204D2A-5FAD-EEAD-5879-B65FB1DF8249}"/>
                </a:ext>
              </a:extLst>
            </p:cNvPr>
            <p:cNvCxnSpPr>
              <a:cxnSpLocks/>
            </p:cNvCxnSpPr>
            <p:nvPr/>
          </p:nvCxnSpPr>
          <p:spPr>
            <a:xfrm>
              <a:off x="10308198" y="2237351"/>
              <a:ext cx="0" cy="49101"/>
            </a:xfrm>
            <a:prstGeom prst="line">
              <a:avLst/>
            </a:prstGeom>
            <a:ln w="6350"/>
          </p:spPr>
          <p:style>
            <a:lnRef idx="2">
              <a:schemeClr val="accent1"/>
            </a:lnRef>
            <a:fillRef idx="0">
              <a:schemeClr val="accent1"/>
            </a:fillRef>
            <a:effectRef idx="1">
              <a:schemeClr val="accent1"/>
            </a:effectRef>
            <a:fontRef idx="minor">
              <a:schemeClr val="tx1"/>
            </a:fontRef>
          </p:style>
        </p:cxnSp>
        <p:cxnSp>
          <p:nvCxnSpPr>
            <p:cNvPr id="203" name="Straight Connector 202">
              <a:extLst>
                <a:ext uri="{FF2B5EF4-FFF2-40B4-BE49-F238E27FC236}">
                  <a16:creationId xmlns:a16="http://schemas.microsoft.com/office/drawing/2014/main" id="{A79A7073-F0BE-3939-68B0-22A4501E987F}"/>
                </a:ext>
              </a:extLst>
            </p:cNvPr>
            <p:cNvCxnSpPr>
              <a:cxnSpLocks/>
            </p:cNvCxnSpPr>
            <p:nvPr/>
          </p:nvCxnSpPr>
          <p:spPr>
            <a:xfrm>
              <a:off x="10592736" y="2195513"/>
              <a:ext cx="0" cy="90940"/>
            </a:xfrm>
            <a:prstGeom prst="line">
              <a:avLst/>
            </a:prstGeom>
            <a:ln w="6350"/>
          </p:spPr>
          <p:style>
            <a:lnRef idx="2">
              <a:schemeClr val="accent1"/>
            </a:lnRef>
            <a:fillRef idx="0">
              <a:schemeClr val="accent1"/>
            </a:fillRef>
            <a:effectRef idx="1">
              <a:schemeClr val="accent1"/>
            </a:effectRef>
            <a:fontRef idx="minor">
              <a:schemeClr val="tx1"/>
            </a:fontRef>
          </p:style>
        </p:cxnSp>
      </p:grpSp>
      <p:sp>
        <p:nvSpPr>
          <p:cNvPr id="188" name="Pentagon 187">
            <a:extLst>
              <a:ext uri="{FF2B5EF4-FFF2-40B4-BE49-F238E27FC236}">
                <a16:creationId xmlns:a16="http://schemas.microsoft.com/office/drawing/2014/main" id="{D297F896-B442-3857-0760-C12DEA8F9476}"/>
              </a:ext>
            </a:extLst>
          </p:cNvPr>
          <p:cNvSpPr/>
          <p:nvPr/>
        </p:nvSpPr>
        <p:spPr>
          <a:xfrm rot="5400000">
            <a:off x="9327546" y="2104619"/>
            <a:ext cx="185474" cy="13938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9" name="Rounded Rectangle 188">
            <a:extLst>
              <a:ext uri="{FF2B5EF4-FFF2-40B4-BE49-F238E27FC236}">
                <a16:creationId xmlns:a16="http://schemas.microsoft.com/office/drawing/2014/main" id="{D9AA692A-A361-33E2-5428-C263FAD80A2E}"/>
              </a:ext>
            </a:extLst>
          </p:cNvPr>
          <p:cNvSpPr/>
          <p:nvPr/>
        </p:nvSpPr>
        <p:spPr>
          <a:xfrm>
            <a:off x="6794660" y="2178863"/>
            <a:ext cx="1332000" cy="432000"/>
          </a:xfrm>
          <a:prstGeom prst="round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a:solidFill>
                  <a:schemeClr val="bg1"/>
                </a:solidFill>
              </a:rPr>
              <a:t>Customer facing</a:t>
            </a:r>
          </a:p>
        </p:txBody>
      </p:sp>
      <p:sp>
        <p:nvSpPr>
          <p:cNvPr id="190" name="Rounded Rectangle 189">
            <a:extLst>
              <a:ext uri="{FF2B5EF4-FFF2-40B4-BE49-F238E27FC236}">
                <a16:creationId xmlns:a16="http://schemas.microsoft.com/office/drawing/2014/main" id="{9333438C-61AA-5DAA-8257-78AB200F6676}"/>
              </a:ext>
            </a:extLst>
          </p:cNvPr>
          <p:cNvSpPr/>
          <p:nvPr/>
        </p:nvSpPr>
        <p:spPr>
          <a:xfrm>
            <a:off x="8573110" y="2385085"/>
            <a:ext cx="2495667" cy="54218"/>
          </a:xfrm>
          <a:prstGeom prst="roundRect">
            <a:avLst>
              <a:gd name="adj" fmla="val 44213"/>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1" name="TextBox 190">
            <a:extLst>
              <a:ext uri="{FF2B5EF4-FFF2-40B4-BE49-F238E27FC236}">
                <a16:creationId xmlns:a16="http://schemas.microsoft.com/office/drawing/2014/main" id="{6EEF7E34-A454-B137-A6A1-537BD36D998D}"/>
              </a:ext>
            </a:extLst>
          </p:cNvPr>
          <p:cNvSpPr txBox="1"/>
          <p:nvPr/>
        </p:nvSpPr>
        <p:spPr>
          <a:xfrm>
            <a:off x="8341580" y="2412196"/>
            <a:ext cx="591765" cy="369332"/>
          </a:xfrm>
          <a:prstGeom prst="rect">
            <a:avLst/>
          </a:prstGeom>
          <a:noFill/>
        </p:spPr>
        <p:txBody>
          <a:bodyPr wrap="none" rtlCol="0">
            <a:spAutoFit/>
          </a:bodyPr>
          <a:lstStyle/>
          <a:p>
            <a:r>
              <a:rPr lang="en-GB"/>
              <a:t>Low</a:t>
            </a:r>
          </a:p>
        </p:txBody>
      </p:sp>
      <p:sp>
        <p:nvSpPr>
          <p:cNvPr id="192" name="TextBox 191">
            <a:extLst>
              <a:ext uri="{FF2B5EF4-FFF2-40B4-BE49-F238E27FC236}">
                <a16:creationId xmlns:a16="http://schemas.microsoft.com/office/drawing/2014/main" id="{F1270348-85A1-C2AE-302B-1F0AE2FBE888}"/>
              </a:ext>
            </a:extLst>
          </p:cNvPr>
          <p:cNvSpPr txBox="1"/>
          <p:nvPr/>
        </p:nvSpPr>
        <p:spPr>
          <a:xfrm>
            <a:off x="10674339" y="2406177"/>
            <a:ext cx="641522" cy="369332"/>
          </a:xfrm>
          <a:prstGeom prst="rect">
            <a:avLst/>
          </a:prstGeom>
          <a:noFill/>
        </p:spPr>
        <p:txBody>
          <a:bodyPr wrap="none" rtlCol="0">
            <a:spAutoFit/>
          </a:bodyPr>
          <a:lstStyle/>
          <a:p>
            <a:r>
              <a:rPr lang="en-GB"/>
              <a:t>High</a:t>
            </a:r>
          </a:p>
        </p:txBody>
      </p:sp>
      <p:sp>
        <p:nvSpPr>
          <p:cNvPr id="205" name="Rounded Rectangle 204">
            <a:extLst>
              <a:ext uri="{FF2B5EF4-FFF2-40B4-BE49-F238E27FC236}">
                <a16:creationId xmlns:a16="http://schemas.microsoft.com/office/drawing/2014/main" id="{C1326335-A270-5392-7925-0E342C22D445}"/>
              </a:ext>
            </a:extLst>
          </p:cNvPr>
          <p:cNvSpPr/>
          <p:nvPr/>
        </p:nvSpPr>
        <p:spPr>
          <a:xfrm>
            <a:off x="8424403" y="5785073"/>
            <a:ext cx="2882097" cy="432000"/>
          </a:xfrm>
          <a:prstGeom prst="roundRect">
            <a:avLst>
              <a:gd name="adj" fmla="val 44213"/>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06" name="Group 205">
            <a:extLst>
              <a:ext uri="{FF2B5EF4-FFF2-40B4-BE49-F238E27FC236}">
                <a16:creationId xmlns:a16="http://schemas.microsoft.com/office/drawing/2014/main" id="{40810E5E-F178-F187-8BFE-1D065E834285}"/>
              </a:ext>
            </a:extLst>
          </p:cNvPr>
          <p:cNvGrpSpPr/>
          <p:nvPr/>
        </p:nvGrpSpPr>
        <p:grpSpPr>
          <a:xfrm>
            <a:off x="8573941" y="5882483"/>
            <a:ext cx="2494836" cy="97337"/>
            <a:chOff x="7962900" y="2195513"/>
            <a:chExt cx="2709863" cy="119062"/>
          </a:xfrm>
        </p:grpSpPr>
        <p:cxnSp>
          <p:nvCxnSpPr>
            <p:cNvPr id="212" name="Straight Connector 211">
              <a:extLst>
                <a:ext uri="{FF2B5EF4-FFF2-40B4-BE49-F238E27FC236}">
                  <a16:creationId xmlns:a16="http://schemas.microsoft.com/office/drawing/2014/main" id="{52A2DC0C-EA42-0437-E699-90355B103AB6}"/>
                </a:ext>
              </a:extLst>
            </p:cNvPr>
            <p:cNvCxnSpPr>
              <a:cxnSpLocks/>
            </p:cNvCxnSpPr>
            <p:nvPr/>
          </p:nvCxnSpPr>
          <p:spPr>
            <a:xfrm>
              <a:off x="7962900" y="2314575"/>
              <a:ext cx="2709863" cy="0"/>
            </a:xfrm>
            <a:prstGeom prst="line">
              <a:avLst/>
            </a:prstGeom>
            <a:ln w="6350"/>
          </p:spPr>
          <p:style>
            <a:lnRef idx="2">
              <a:schemeClr val="accent1"/>
            </a:lnRef>
            <a:fillRef idx="0">
              <a:schemeClr val="accent1"/>
            </a:fillRef>
            <a:effectRef idx="1">
              <a:schemeClr val="accent1"/>
            </a:effectRef>
            <a:fontRef idx="minor">
              <a:schemeClr val="tx1"/>
            </a:fontRef>
          </p:style>
        </p:cxnSp>
        <p:cxnSp>
          <p:nvCxnSpPr>
            <p:cNvPr id="213" name="Straight Connector 212">
              <a:extLst>
                <a:ext uri="{FF2B5EF4-FFF2-40B4-BE49-F238E27FC236}">
                  <a16:creationId xmlns:a16="http://schemas.microsoft.com/office/drawing/2014/main" id="{7B80540C-EDBF-1637-E5BC-3C817B0C7FD6}"/>
                </a:ext>
              </a:extLst>
            </p:cNvPr>
            <p:cNvCxnSpPr>
              <a:cxnSpLocks/>
            </p:cNvCxnSpPr>
            <p:nvPr/>
          </p:nvCxnSpPr>
          <p:spPr>
            <a:xfrm>
              <a:off x="8031897" y="2195513"/>
              <a:ext cx="0" cy="90940"/>
            </a:xfrm>
            <a:prstGeom prst="line">
              <a:avLst/>
            </a:prstGeom>
            <a:ln w="6350"/>
          </p:spPr>
          <p:style>
            <a:lnRef idx="2">
              <a:schemeClr val="accent1"/>
            </a:lnRef>
            <a:fillRef idx="0">
              <a:schemeClr val="accent1"/>
            </a:fillRef>
            <a:effectRef idx="1">
              <a:schemeClr val="accent1"/>
            </a:effectRef>
            <a:fontRef idx="minor">
              <a:schemeClr val="tx1"/>
            </a:fontRef>
          </p:style>
        </p:cxnSp>
        <p:cxnSp>
          <p:nvCxnSpPr>
            <p:cNvPr id="214" name="Straight Connector 213">
              <a:extLst>
                <a:ext uri="{FF2B5EF4-FFF2-40B4-BE49-F238E27FC236}">
                  <a16:creationId xmlns:a16="http://schemas.microsoft.com/office/drawing/2014/main" id="{E9DA4C35-14B1-D27D-C551-FA5CAAEA1A81}"/>
                </a:ext>
              </a:extLst>
            </p:cNvPr>
            <p:cNvCxnSpPr>
              <a:cxnSpLocks/>
            </p:cNvCxnSpPr>
            <p:nvPr/>
          </p:nvCxnSpPr>
          <p:spPr>
            <a:xfrm>
              <a:off x="8316434" y="2237351"/>
              <a:ext cx="0" cy="49101"/>
            </a:xfrm>
            <a:prstGeom prst="line">
              <a:avLst/>
            </a:prstGeom>
            <a:ln w="6350"/>
          </p:spPr>
          <p:style>
            <a:lnRef idx="2">
              <a:schemeClr val="accent1"/>
            </a:lnRef>
            <a:fillRef idx="0">
              <a:schemeClr val="accent1"/>
            </a:fillRef>
            <a:effectRef idx="1">
              <a:schemeClr val="accent1"/>
            </a:effectRef>
            <a:fontRef idx="minor">
              <a:schemeClr val="tx1"/>
            </a:fontRef>
          </p:style>
        </p:cxnSp>
        <p:cxnSp>
          <p:nvCxnSpPr>
            <p:cNvPr id="215" name="Straight Connector 214">
              <a:extLst>
                <a:ext uri="{FF2B5EF4-FFF2-40B4-BE49-F238E27FC236}">
                  <a16:creationId xmlns:a16="http://schemas.microsoft.com/office/drawing/2014/main" id="{9BFD7325-2648-6C56-4649-DC3B87AD00B4}"/>
                </a:ext>
              </a:extLst>
            </p:cNvPr>
            <p:cNvCxnSpPr>
              <a:cxnSpLocks/>
            </p:cNvCxnSpPr>
            <p:nvPr/>
          </p:nvCxnSpPr>
          <p:spPr>
            <a:xfrm>
              <a:off x="8600972" y="2237351"/>
              <a:ext cx="0" cy="49101"/>
            </a:xfrm>
            <a:prstGeom prst="line">
              <a:avLst/>
            </a:prstGeom>
            <a:ln w="6350"/>
          </p:spPr>
          <p:style>
            <a:lnRef idx="2">
              <a:schemeClr val="accent1"/>
            </a:lnRef>
            <a:fillRef idx="0">
              <a:schemeClr val="accent1"/>
            </a:fillRef>
            <a:effectRef idx="1">
              <a:schemeClr val="accent1"/>
            </a:effectRef>
            <a:fontRef idx="minor">
              <a:schemeClr val="tx1"/>
            </a:fontRef>
          </p:style>
        </p:cxnSp>
        <p:cxnSp>
          <p:nvCxnSpPr>
            <p:cNvPr id="216" name="Straight Connector 215">
              <a:extLst>
                <a:ext uri="{FF2B5EF4-FFF2-40B4-BE49-F238E27FC236}">
                  <a16:creationId xmlns:a16="http://schemas.microsoft.com/office/drawing/2014/main" id="{36AD2D2C-4C14-17BA-EF08-616A01F7A36E}"/>
                </a:ext>
              </a:extLst>
            </p:cNvPr>
            <p:cNvCxnSpPr>
              <a:cxnSpLocks/>
            </p:cNvCxnSpPr>
            <p:nvPr/>
          </p:nvCxnSpPr>
          <p:spPr>
            <a:xfrm>
              <a:off x="8885510" y="2237351"/>
              <a:ext cx="0" cy="49101"/>
            </a:xfrm>
            <a:prstGeom prst="line">
              <a:avLst/>
            </a:prstGeom>
            <a:ln w="6350"/>
          </p:spPr>
          <p:style>
            <a:lnRef idx="2">
              <a:schemeClr val="accent1"/>
            </a:lnRef>
            <a:fillRef idx="0">
              <a:schemeClr val="accent1"/>
            </a:fillRef>
            <a:effectRef idx="1">
              <a:schemeClr val="accent1"/>
            </a:effectRef>
            <a:fontRef idx="minor">
              <a:schemeClr val="tx1"/>
            </a:fontRef>
          </p:style>
        </p:cxnSp>
        <p:cxnSp>
          <p:nvCxnSpPr>
            <p:cNvPr id="217" name="Straight Connector 216">
              <a:extLst>
                <a:ext uri="{FF2B5EF4-FFF2-40B4-BE49-F238E27FC236}">
                  <a16:creationId xmlns:a16="http://schemas.microsoft.com/office/drawing/2014/main" id="{5E183F62-E55F-14B6-C1C9-CA7456B3C999}"/>
                </a:ext>
              </a:extLst>
            </p:cNvPr>
            <p:cNvCxnSpPr>
              <a:cxnSpLocks/>
            </p:cNvCxnSpPr>
            <p:nvPr/>
          </p:nvCxnSpPr>
          <p:spPr>
            <a:xfrm>
              <a:off x="9170047" y="2237351"/>
              <a:ext cx="0" cy="49101"/>
            </a:xfrm>
            <a:prstGeom prst="line">
              <a:avLst/>
            </a:prstGeom>
            <a:ln w="6350"/>
          </p:spPr>
          <p:style>
            <a:lnRef idx="2">
              <a:schemeClr val="accent1"/>
            </a:lnRef>
            <a:fillRef idx="0">
              <a:schemeClr val="accent1"/>
            </a:fillRef>
            <a:effectRef idx="1">
              <a:schemeClr val="accent1"/>
            </a:effectRef>
            <a:fontRef idx="minor">
              <a:schemeClr val="tx1"/>
            </a:fontRef>
          </p:style>
        </p:cxnSp>
        <p:cxnSp>
          <p:nvCxnSpPr>
            <p:cNvPr id="218" name="Straight Connector 217">
              <a:extLst>
                <a:ext uri="{FF2B5EF4-FFF2-40B4-BE49-F238E27FC236}">
                  <a16:creationId xmlns:a16="http://schemas.microsoft.com/office/drawing/2014/main" id="{8C0217E5-6A6F-FA19-64AB-C4E238755E8A}"/>
                </a:ext>
              </a:extLst>
            </p:cNvPr>
            <p:cNvCxnSpPr>
              <a:cxnSpLocks/>
            </p:cNvCxnSpPr>
            <p:nvPr/>
          </p:nvCxnSpPr>
          <p:spPr>
            <a:xfrm>
              <a:off x="9454585" y="2237351"/>
              <a:ext cx="0" cy="49101"/>
            </a:xfrm>
            <a:prstGeom prst="line">
              <a:avLst/>
            </a:prstGeom>
            <a:ln w="6350"/>
          </p:spPr>
          <p:style>
            <a:lnRef idx="2">
              <a:schemeClr val="accent1"/>
            </a:lnRef>
            <a:fillRef idx="0">
              <a:schemeClr val="accent1"/>
            </a:fillRef>
            <a:effectRef idx="1">
              <a:schemeClr val="accent1"/>
            </a:effectRef>
            <a:fontRef idx="minor">
              <a:schemeClr val="tx1"/>
            </a:fontRef>
          </p:style>
        </p:cxnSp>
        <p:cxnSp>
          <p:nvCxnSpPr>
            <p:cNvPr id="219" name="Straight Connector 218">
              <a:extLst>
                <a:ext uri="{FF2B5EF4-FFF2-40B4-BE49-F238E27FC236}">
                  <a16:creationId xmlns:a16="http://schemas.microsoft.com/office/drawing/2014/main" id="{8C9DAABF-83A3-4BBA-9486-0A189AAB8432}"/>
                </a:ext>
              </a:extLst>
            </p:cNvPr>
            <p:cNvCxnSpPr>
              <a:cxnSpLocks/>
            </p:cNvCxnSpPr>
            <p:nvPr/>
          </p:nvCxnSpPr>
          <p:spPr>
            <a:xfrm>
              <a:off x="9739123" y="2237351"/>
              <a:ext cx="0" cy="49101"/>
            </a:xfrm>
            <a:prstGeom prst="line">
              <a:avLst/>
            </a:prstGeom>
            <a:ln w="6350"/>
          </p:spPr>
          <p:style>
            <a:lnRef idx="2">
              <a:schemeClr val="accent1"/>
            </a:lnRef>
            <a:fillRef idx="0">
              <a:schemeClr val="accent1"/>
            </a:fillRef>
            <a:effectRef idx="1">
              <a:schemeClr val="accent1"/>
            </a:effectRef>
            <a:fontRef idx="minor">
              <a:schemeClr val="tx1"/>
            </a:fontRef>
          </p:style>
        </p:cxnSp>
        <p:cxnSp>
          <p:nvCxnSpPr>
            <p:cNvPr id="220" name="Straight Connector 219">
              <a:extLst>
                <a:ext uri="{FF2B5EF4-FFF2-40B4-BE49-F238E27FC236}">
                  <a16:creationId xmlns:a16="http://schemas.microsoft.com/office/drawing/2014/main" id="{2221EC09-1BCA-268A-D883-829584F20D76}"/>
                </a:ext>
              </a:extLst>
            </p:cNvPr>
            <p:cNvCxnSpPr>
              <a:cxnSpLocks/>
            </p:cNvCxnSpPr>
            <p:nvPr/>
          </p:nvCxnSpPr>
          <p:spPr>
            <a:xfrm>
              <a:off x="10023660" y="2237351"/>
              <a:ext cx="0" cy="49101"/>
            </a:xfrm>
            <a:prstGeom prst="line">
              <a:avLst/>
            </a:prstGeom>
            <a:ln w="6350"/>
          </p:spPr>
          <p:style>
            <a:lnRef idx="2">
              <a:schemeClr val="accent1"/>
            </a:lnRef>
            <a:fillRef idx="0">
              <a:schemeClr val="accent1"/>
            </a:fillRef>
            <a:effectRef idx="1">
              <a:schemeClr val="accent1"/>
            </a:effectRef>
            <a:fontRef idx="minor">
              <a:schemeClr val="tx1"/>
            </a:fontRef>
          </p:style>
        </p:cxnSp>
        <p:cxnSp>
          <p:nvCxnSpPr>
            <p:cNvPr id="221" name="Straight Connector 220">
              <a:extLst>
                <a:ext uri="{FF2B5EF4-FFF2-40B4-BE49-F238E27FC236}">
                  <a16:creationId xmlns:a16="http://schemas.microsoft.com/office/drawing/2014/main" id="{22EB4208-A84C-1095-0B9A-F57CE86EEB1D}"/>
                </a:ext>
              </a:extLst>
            </p:cNvPr>
            <p:cNvCxnSpPr>
              <a:cxnSpLocks/>
            </p:cNvCxnSpPr>
            <p:nvPr/>
          </p:nvCxnSpPr>
          <p:spPr>
            <a:xfrm>
              <a:off x="10308198" y="2237351"/>
              <a:ext cx="0" cy="49101"/>
            </a:xfrm>
            <a:prstGeom prst="line">
              <a:avLst/>
            </a:prstGeom>
            <a:ln w="6350"/>
          </p:spPr>
          <p:style>
            <a:lnRef idx="2">
              <a:schemeClr val="accent1"/>
            </a:lnRef>
            <a:fillRef idx="0">
              <a:schemeClr val="accent1"/>
            </a:fillRef>
            <a:effectRef idx="1">
              <a:schemeClr val="accent1"/>
            </a:effectRef>
            <a:fontRef idx="minor">
              <a:schemeClr val="tx1"/>
            </a:fontRef>
          </p:style>
        </p:cxnSp>
        <p:cxnSp>
          <p:nvCxnSpPr>
            <p:cNvPr id="222" name="Straight Connector 221">
              <a:extLst>
                <a:ext uri="{FF2B5EF4-FFF2-40B4-BE49-F238E27FC236}">
                  <a16:creationId xmlns:a16="http://schemas.microsoft.com/office/drawing/2014/main" id="{A2D9CED8-6641-792A-C1EC-129F3C391E36}"/>
                </a:ext>
              </a:extLst>
            </p:cNvPr>
            <p:cNvCxnSpPr>
              <a:cxnSpLocks/>
            </p:cNvCxnSpPr>
            <p:nvPr/>
          </p:nvCxnSpPr>
          <p:spPr>
            <a:xfrm>
              <a:off x="10592736" y="2195513"/>
              <a:ext cx="0" cy="90940"/>
            </a:xfrm>
            <a:prstGeom prst="line">
              <a:avLst/>
            </a:prstGeom>
            <a:ln w="6350"/>
          </p:spPr>
          <p:style>
            <a:lnRef idx="2">
              <a:schemeClr val="accent1"/>
            </a:lnRef>
            <a:fillRef idx="0">
              <a:schemeClr val="accent1"/>
            </a:fillRef>
            <a:effectRef idx="1">
              <a:schemeClr val="accent1"/>
            </a:effectRef>
            <a:fontRef idx="minor">
              <a:schemeClr val="tx1"/>
            </a:fontRef>
          </p:style>
        </p:cxnSp>
      </p:grpSp>
      <p:sp>
        <p:nvSpPr>
          <p:cNvPr id="207" name="Pentagon 206">
            <a:extLst>
              <a:ext uri="{FF2B5EF4-FFF2-40B4-BE49-F238E27FC236}">
                <a16:creationId xmlns:a16="http://schemas.microsoft.com/office/drawing/2014/main" id="{2271420F-70E8-603E-ED0E-ABBB30666D9F}"/>
              </a:ext>
            </a:extLst>
          </p:cNvPr>
          <p:cNvSpPr/>
          <p:nvPr/>
        </p:nvSpPr>
        <p:spPr>
          <a:xfrm rot="5400000">
            <a:off x="8806685" y="5702424"/>
            <a:ext cx="185474" cy="13938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8" name="Rounded Rectangle 207">
            <a:extLst>
              <a:ext uri="{FF2B5EF4-FFF2-40B4-BE49-F238E27FC236}">
                <a16:creationId xmlns:a16="http://schemas.microsoft.com/office/drawing/2014/main" id="{78379445-F2E0-93CC-D58F-154D0ED87104}"/>
              </a:ext>
            </a:extLst>
          </p:cNvPr>
          <p:cNvSpPr/>
          <p:nvPr/>
        </p:nvSpPr>
        <p:spPr>
          <a:xfrm>
            <a:off x="6794660" y="5785074"/>
            <a:ext cx="1332000" cy="432000"/>
          </a:xfrm>
          <a:prstGeom prst="round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a:solidFill>
                  <a:schemeClr val="bg1"/>
                </a:solidFill>
              </a:rPr>
              <a:t>Location dependency</a:t>
            </a:r>
          </a:p>
        </p:txBody>
      </p:sp>
      <p:sp>
        <p:nvSpPr>
          <p:cNvPr id="209" name="Rounded Rectangle 208">
            <a:extLst>
              <a:ext uri="{FF2B5EF4-FFF2-40B4-BE49-F238E27FC236}">
                <a16:creationId xmlns:a16="http://schemas.microsoft.com/office/drawing/2014/main" id="{D819CFFD-E199-2448-B317-A15FE7233415}"/>
              </a:ext>
            </a:extLst>
          </p:cNvPr>
          <p:cNvSpPr/>
          <p:nvPr/>
        </p:nvSpPr>
        <p:spPr>
          <a:xfrm>
            <a:off x="8573110" y="5991296"/>
            <a:ext cx="2495667" cy="54218"/>
          </a:xfrm>
          <a:prstGeom prst="roundRect">
            <a:avLst>
              <a:gd name="adj" fmla="val 44213"/>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0" name="TextBox 209">
            <a:extLst>
              <a:ext uri="{FF2B5EF4-FFF2-40B4-BE49-F238E27FC236}">
                <a16:creationId xmlns:a16="http://schemas.microsoft.com/office/drawing/2014/main" id="{5C484091-11A4-6E76-F393-E9704780DF4B}"/>
              </a:ext>
            </a:extLst>
          </p:cNvPr>
          <p:cNvSpPr txBox="1"/>
          <p:nvPr/>
        </p:nvSpPr>
        <p:spPr>
          <a:xfrm>
            <a:off x="8341580" y="6018407"/>
            <a:ext cx="591765" cy="369332"/>
          </a:xfrm>
          <a:prstGeom prst="rect">
            <a:avLst/>
          </a:prstGeom>
          <a:noFill/>
        </p:spPr>
        <p:txBody>
          <a:bodyPr wrap="none" rtlCol="0">
            <a:spAutoFit/>
          </a:bodyPr>
          <a:lstStyle/>
          <a:p>
            <a:r>
              <a:rPr lang="en-GB"/>
              <a:t>Low</a:t>
            </a:r>
          </a:p>
        </p:txBody>
      </p:sp>
      <p:sp>
        <p:nvSpPr>
          <p:cNvPr id="211" name="TextBox 210">
            <a:extLst>
              <a:ext uri="{FF2B5EF4-FFF2-40B4-BE49-F238E27FC236}">
                <a16:creationId xmlns:a16="http://schemas.microsoft.com/office/drawing/2014/main" id="{F3864C95-7528-B9CD-9D80-EAC055CCDD81}"/>
              </a:ext>
            </a:extLst>
          </p:cNvPr>
          <p:cNvSpPr txBox="1"/>
          <p:nvPr/>
        </p:nvSpPr>
        <p:spPr>
          <a:xfrm>
            <a:off x="10674339" y="6012388"/>
            <a:ext cx="641522" cy="369332"/>
          </a:xfrm>
          <a:prstGeom prst="rect">
            <a:avLst/>
          </a:prstGeom>
          <a:noFill/>
        </p:spPr>
        <p:txBody>
          <a:bodyPr wrap="none" rtlCol="0">
            <a:spAutoFit/>
          </a:bodyPr>
          <a:lstStyle/>
          <a:p>
            <a:r>
              <a:rPr lang="en-GB"/>
              <a:t>High</a:t>
            </a:r>
          </a:p>
        </p:txBody>
      </p:sp>
      <p:sp>
        <p:nvSpPr>
          <p:cNvPr id="2" name="Rounded Rectangle 1">
            <a:extLst>
              <a:ext uri="{FF2B5EF4-FFF2-40B4-BE49-F238E27FC236}">
                <a16:creationId xmlns:a16="http://schemas.microsoft.com/office/drawing/2014/main" id="{0A9EB595-51F7-52ED-C943-14DFC464416C}"/>
              </a:ext>
            </a:extLst>
          </p:cNvPr>
          <p:cNvSpPr/>
          <p:nvPr/>
        </p:nvSpPr>
        <p:spPr>
          <a:xfrm>
            <a:off x="11135659" y="300940"/>
            <a:ext cx="773874" cy="520861"/>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t>Aligned</a:t>
            </a:r>
          </a:p>
        </p:txBody>
      </p:sp>
    </p:spTree>
    <p:extLst>
      <p:ext uri="{BB962C8B-B14F-4D97-AF65-F5344CB8AC3E}">
        <p14:creationId xmlns:p14="http://schemas.microsoft.com/office/powerpoint/2010/main" val="1853358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41F57F-53AF-0FEB-13FF-C4D8BCD7355C}"/>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2FDB919-B6FE-8BBB-D907-57A470278A26}"/>
              </a:ext>
            </a:extLst>
          </p:cNvPr>
          <p:cNvSpPr>
            <a:spLocks noGrp="1"/>
          </p:cNvSpPr>
          <p:nvPr>
            <p:ph idx="1"/>
          </p:nvPr>
        </p:nvSpPr>
        <p:spPr>
          <a:xfrm>
            <a:off x="370389" y="1426029"/>
            <a:ext cx="5358058" cy="4561114"/>
          </a:xfrm>
        </p:spPr>
        <p:txBody>
          <a:bodyPr>
            <a:normAutofit/>
          </a:bodyPr>
          <a:lstStyle/>
          <a:p>
            <a:pPr marL="0" indent="0">
              <a:lnSpc>
                <a:spcPts val="1800"/>
              </a:lnSpc>
              <a:spcBef>
                <a:spcPts val="0"/>
              </a:spcBef>
              <a:spcAft>
                <a:spcPts val="600"/>
              </a:spcAft>
              <a:buNone/>
            </a:pPr>
            <a:r>
              <a:rPr lang="en-GB" sz="1400"/>
              <a:t>At the initial stages of considering business services a rough estimate of scope can be made at a high level: teams or functions.</a:t>
            </a:r>
          </a:p>
          <a:p>
            <a:pPr marL="0" indent="0">
              <a:lnSpc>
                <a:spcPts val="1800"/>
              </a:lnSpc>
              <a:spcBef>
                <a:spcPts val="0"/>
              </a:spcBef>
              <a:spcAft>
                <a:spcPts val="600"/>
              </a:spcAft>
              <a:buNone/>
            </a:pPr>
            <a:r>
              <a:rPr lang="en-GB" sz="1400"/>
              <a:t>This can be done by combining business knowledge, business services expertise and external benchmarks.</a:t>
            </a:r>
          </a:p>
          <a:p>
            <a:pPr marL="0" indent="0">
              <a:lnSpc>
                <a:spcPts val="1800"/>
              </a:lnSpc>
              <a:spcBef>
                <a:spcPts val="0"/>
              </a:spcBef>
              <a:spcAft>
                <a:spcPts val="600"/>
              </a:spcAft>
              <a:buNone/>
            </a:pPr>
            <a:r>
              <a:rPr lang="en-GB" sz="1400"/>
              <a:t>This may take the form of a very simple percentage estimate of 'BU work' vs. 'BSO work' by function.</a:t>
            </a:r>
          </a:p>
        </p:txBody>
      </p:sp>
      <p:sp>
        <p:nvSpPr>
          <p:cNvPr id="14" name="Title 13">
            <a:extLst>
              <a:ext uri="{FF2B5EF4-FFF2-40B4-BE49-F238E27FC236}">
                <a16:creationId xmlns:a16="http://schemas.microsoft.com/office/drawing/2014/main" id="{FA32081E-0DB1-749B-6FA6-E22AA26E3001}"/>
              </a:ext>
            </a:extLst>
          </p:cNvPr>
          <p:cNvSpPr>
            <a:spLocks noGrp="1"/>
          </p:cNvSpPr>
          <p:nvPr>
            <p:ph type="title"/>
          </p:nvPr>
        </p:nvSpPr>
        <p:spPr>
          <a:xfrm>
            <a:off x="1360713" y="243067"/>
            <a:ext cx="10161883" cy="636608"/>
          </a:xfrm>
          <a:prstGeom prst="rect">
            <a:avLst/>
          </a:prstGeom>
        </p:spPr>
        <p:txBody>
          <a:bodyPr>
            <a:normAutofit fontScale="90000"/>
          </a:bodyPr>
          <a:lstStyle/>
          <a:p>
            <a:r>
              <a:rPr lang="en-GB"/>
              <a:t>Scoping Business Services</a:t>
            </a:r>
            <a:br>
              <a:rPr lang="en-GB"/>
            </a:br>
            <a:r>
              <a:rPr lang="en-GB" sz="2000"/>
              <a:t>Applying a process criteria</a:t>
            </a:r>
          </a:p>
        </p:txBody>
      </p:sp>
      <p:sp>
        <p:nvSpPr>
          <p:cNvPr id="16" name="Rectangle 15">
            <a:extLst>
              <a:ext uri="{FF2B5EF4-FFF2-40B4-BE49-F238E27FC236}">
                <a16:creationId xmlns:a16="http://schemas.microsoft.com/office/drawing/2014/main" id="{9F05AFAD-1437-2243-82DC-D536A493D8CC}"/>
              </a:ext>
            </a:extLst>
          </p:cNvPr>
          <p:cNvSpPr/>
          <p:nvPr/>
        </p:nvSpPr>
        <p:spPr>
          <a:xfrm>
            <a:off x="370389" y="243068"/>
            <a:ext cx="636608" cy="636608"/>
          </a:xfrm>
          <a:prstGeom prst="rect">
            <a:avLst/>
          </a:prstGeom>
          <a:solidFill>
            <a:srgbClr val="EB0A1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Content Placeholder 3">
            <a:extLst>
              <a:ext uri="{FF2B5EF4-FFF2-40B4-BE49-F238E27FC236}">
                <a16:creationId xmlns:a16="http://schemas.microsoft.com/office/drawing/2014/main" id="{31AE937D-CCB7-53E0-A91B-7CE73303DBD0}"/>
              </a:ext>
            </a:extLst>
          </p:cNvPr>
          <p:cNvSpPr txBox="1">
            <a:spLocks/>
          </p:cNvSpPr>
          <p:nvPr/>
        </p:nvSpPr>
        <p:spPr>
          <a:xfrm>
            <a:off x="6288911" y="1446847"/>
            <a:ext cx="5532700" cy="47301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sz="1200"/>
          </a:p>
        </p:txBody>
      </p:sp>
      <p:sp>
        <p:nvSpPr>
          <p:cNvPr id="2" name="Content Placeholder 3">
            <a:extLst>
              <a:ext uri="{FF2B5EF4-FFF2-40B4-BE49-F238E27FC236}">
                <a16:creationId xmlns:a16="http://schemas.microsoft.com/office/drawing/2014/main" id="{B74C89DE-562C-63D6-364E-C3D9C44225DC}"/>
              </a:ext>
            </a:extLst>
          </p:cNvPr>
          <p:cNvSpPr txBox="1">
            <a:spLocks/>
          </p:cNvSpPr>
          <p:nvPr/>
        </p:nvSpPr>
        <p:spPr>
          <a:xfrm>
            <a:off x="6288911" y="1446847"/>
            <a:ext cx="5532700" cy="16151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Bef>
                <a:spcPts val="0"/>
              </a:spcBef>
              <a:spcAft>
                <a:spcPts val="600"/>
              </a:spcAft>
              <a:buNone/>
            </a:pPr>
            <a:r>
              <a:rPr lang="en-GB" sz="1400">
                <a:latin typeface="Segoe UI" panose="020B0502040204020203" pitchFamily="34" charset="0"/>
                <a:cs typeface="Segoe UI" panose="020B0502040204020203" pitchFamily="34" charset="0"/>
              </a:rPr>
              <a:t>In this example, I split work on whether it can be considered closer to the BU or the BSO. For the BSO work I further split it into two categories to recognise that some of the work that becomes BSO responsibility may need to be co-located with a BU for communication or governance reasons.</a:t>
            </a:r>
          </a:p>
          <a:p>
            <a:pPr marL="0" indent="0">
              <a:lnSpc>
                <a:spcPts val="1800"/>
              </a:lnSpc>
              <a:spcBef>
                <a:spcPts val="0"/>
              </a:spcBef>
              <a:spcAft>
                <a:spcPts val="600"/>
              </a:spcAft>
              <a:buNone/>
            </a:pPr>
            <a:r>
              <a:rPr lang="en-GB" sz="1400">
                <a:latin typeface="Segoe UI" panose="020B0502040204020203" pitchFamily="34" charset="0"/>
                <a:cs typeface="Segoe UI" panose="020B0502040204020203" pitchFamily="34" charset="0"/>
              </a:rPr>
              <a:t>Even for a high level assessment, I would recommend going a level of detail down. For finance this may look like:</a:t>
            </a:r>
          </a:p>
        </p:txBody>
      </p:sp>
      <p:graphicFrame>
        <p:nvGraphicFramePr>
          <p:cNvPr id="3" name="Table 2">
            <a:extLst>
              <a:ext uri="{FF2B5EF4-FFF2-40B4-BE49-F238E27FC236}">
                <a16:creationId xmlns:a16="http://schemas.microsoft.com/office/drawing/2014/main" id="{4F699CE9-2021-DA42-F58C-E1A45659C33E}"/>
              </a:ext>
            </a:extLst>
          </p:cNvPr>
          <p:cNvGraphicFramePr>
            <a:graphicFrameLocks noGrp="1"/>
          </p:cNvGraphicFramePr>
          <p:nvPr>
            <p:extLst>
              <p:ext uri="{D42A27DB-BD31-4B8C-83A1-F6EECF244321}">
                <p14:modId xmlns:p14="http://schemas.microsoft.com/office/powerpoint/2010/main" val="2006291303"/>
              </p:ext>
            </p:extLst>
          </p:nvPr>
        </p:nvGraphicFramePr>
        <p:xfrm>
          <a:off x="828239" y="3429000"/>
          <a:ext cx="4617000" cy="2194560"/>
        </p:xfrm>
        <a:graphic>
          <a:graphicData uri="http://schemas.openxmlformats.org/drawingml/2006/table">
            <a:tbl>
              <a:tblPr firstRow="1" bandRow="1">
                <a:tableStyleId>{5C22544A-7EE6-4342-B048-85BDC9FD1C3A}</a:tableStyleId>
              </a:tblPr>
              <a:tblGrid>
                <a:gridCol w="1377000">
                  <a:extLst>
                    <a:ext uri="{9D8B030D-6E8A-4147-A177-3AD203B41FA5}">
                      <a16:colId xmlns:a16="http://schemas.microsoft.com/office/drawing/2014/main" val="1982560530"/>
                    </a:ext>
                  </a:extLst>
                </a:gridCol>
                <a:gridCol w="1080000">
                  <a:extLst>
                    <a:ext uri="{9D8B030D-6E8A-4147-A177-3AD203B41FA5}">
                      <a16:colId xmlns:a16="http://schemas.microsoft.com/office/drawing/2014/main" val="2714051103"/>
                    </a:ext>
                  </a:extLst>
                </a:gridCol>
                <a:gridCol w="1080000">
                  <a:extLst>
                    <a:ext uri="{9D8B030D-6E8A-4147-A177-3AD203B41FA5}">
                      <a16:colId xmlns:a16="http://schemas.microsoft.com/office/drawing/2014/main" val="1710252057"/>
                    </a:ext>
                  </a:extLst>
                </a:gridCol>
                <a:gridCol w="1080000">
                  <a:extLst>
                    <a:ext uri="{9D8B030D-6E8A-4147-A177-3AD203B41FA5}">
                      <a16:colId xmlns:a16="http://schemas.microsoft.com/office/drawing/2014/main" val="3006681717"/>
                    </a:ext>
                  </a:extLst>
                </a:gridCol>
              </a:tblGrid>
              <a:tr h="0">
                <a:tc>
                  <a:txBody>
                    <a:bodyPr/>
                    <a:lstStyle/>
                    <a:p>
                      <a:r>
                        <a:rPr lang="en-GB" sz="1200"/>
                        <a:t>Process area</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1">
                        <a:lumMod val="50000"/>
                        <a:lumOff val="50000"/>
                      </a:schemeClr>
                    </a:solidFill>
                  </a:tcPr>
                </a:tc>
                <a:tc>
                  <a:txBody>
                    <a:bodyPr/>
                    <a:lstStyle/>
                    <a:p>
                      <a:r>
                        <a:rPr lang="en-GB" sz="1200"/>
                        <a:t>‘BU work’</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1">
                        <a:lumMod val="50000"/>
                        <a:lumOff val="50000"/>
                      </a:schemeClr>
                    </a:solidFill>
                  </a:tcPr>
                </a:tc>
                <a:tc gridSpan="2">
                  <a:txBody>
                    <a:bodyPr/>
                    <a:lstStyle/>
                    <a:p>
                      <a:pPr algn="ctr"/>
                      <a:r>
                        <a:rPr lang="en-GB" sz="1200"/>
                        <a:t>‘BSO work’</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1">
                        <a:lumMod val="50000"/>
                        <a:lumOff val="50000"/>
                      </a:schemeClr>
                    </a:solidFill>
                  </a:tcPr>
                </a:tc>
                <a:tc hMerge="1">
                  <a:txBody>
                    <a:bodyPr/>
                    <a:lstStyle/>
                    <a:p>
                      <a:endParaRPr lang="en-GB" sz="120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88619633"/>
                  </a:ext>
                </a:extLst>
              </a:tr>
              <a:tr h="0">
                <a:tc>
                  <a:txBody>
                    <a:bodyPr/>
                    <a:lstStyle/>
                    <a:p>
                      <a:endParaRPr lang="en-GB" sz="1200">
                        <a:solidFill>
                          <a:schemeClr val="tx1"/>
                        </a:solidFill>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endParaRPr lang="en-GB" sz="1200">
                        <a:solidFill>
                          <a:schemeClr val="tx1"/>
                        </a:solidFill>
                      </a:endParaRP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r>
                        <a:rPr lang="en-GB" sz="1200">
                          <a:solidFill>
                            <a:schemeClr val="tx1"/>
                          </a:solidFill>
                        </a:rPr>
                        <a:t>Out of BSO</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r>
                        <a:rPr lang="en-GB" sz="1200">
                          <a:solidFill>
                            <a:schemeClr val="tx1"/>
                          </a:solidFill>
                        </a:rPr>
                        <a:t>In BSO</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933014712"/>
                  </a:ext>
                </a:extLst>
              </a:tr>
              <a:tr h="0">
                <a:tc>
                  <a:txBody>
                    <a:bodyPr/>
                    <a:lstStyle/>
                    <a:p>
                      <a:r>
                        <a:rPr lang="en-GB" sz="1200"/>
                        <a:t>Sales</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r>
                        <a:rPr lang="en-GB" sz="1200"/>
                        <a:t>80%</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GB" sz="120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r>
                        <a:rPr lang="en-GB" sz="1200"/>
                        <a:t>20%</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479539510"/>
                  </a:ext>
                </a:extLst>
              </a:tr>
              <a:tr h="0">
                <a:tc>
                  <a:txBody>
                    <a:bodyPr/>
                    <a:lstStyle/>
                    <a:p>
                      <a:r>
                        <a:rPr lang="en-GB" sz="1200"/>
                        <a:t>Manufacturing</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r>
                        <a:rPr lang="en-GB" sz="1200"/>
                        <a:t>80%</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GB" sz="120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r>
                        <a:rPr lang="en-GB" sz="1200"/>
                        <a:t>20%</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3895858095"/>
                  </a:ext>
                </a:extLst>
              </a:tr>
              <a:tr h="0">
                <a:tc>
                  <a:txBody>
                    <a:bodyPr/>
                    <a:lstStyle/>
                    <a:p>
                      <a:r>
                        <a:rPr lang="en-GB" sz="1200"/>
                        <a:t>Finance</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r>
                        <a:rPr lang="en-GB" sz="1200"/>
                        <a:t>10%</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r>
                        <a:rPr lang="en-GB" sz="1200"/>
                        <a:t>20%</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r>
                        <a:rPr lang="en-GB" sz="1200"/>
                        <a:t>70%</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2664633554"/>
                  </a:ext>
                </a:extLst>
              </a:tr>
              <a:tr h="0">
                <a:tc>
                  <a:txBody>
                    <a:bodyPr/>
                    <a:lstStyle/>
                    <a:p>
                      <a:r>
                        <a:rPr lang="en-GB" sz="1200"/>
                        <a:t>IT</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r>
                        <a:rPr lang="en-GB" sz="1200"/>
                        <a:t>10%</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r>
                        <a:rPr lang="en-GB" sz="1200"/>
                        <a:t>10%</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r>
                        <a:rPr lang="en-GB" sz="1200"/>
                        <a:t>80%</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869402242"/>
                  </a:ext>
                </a:extLst>
              </a:tr>
              <a:tr h="0">
                <a:tc>
                  <a:txBody>
                    <a:bodyPr/>
                    <a:lstStyle/>
                    <a:p>
                      <a:r>
                        <a:rPr lang="en-GB" sz="1200"/>
                        <a:t>HR</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r>
                        <a:rPr lang="en-GB" sz="1200"/>
                        <a:t>0%</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r>
                        <a:rPr lang="en-GB" sz="1200"/>
                        <a:t>20%</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r>
                        <a:rPr lang="en-GB" sz="1200"/>
                        <a:t>80%</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3978704671"/>
                  </a:ext>
                </a:extLst>
              </a:tr>
              <a:tr h="0">
                <a:tc>
                  <a:txBody>
                    <a:bodyPr/>
                    <a:lstStyle/>
                    <a:p>
                      <a:r>
                        <a:rPr lang="en-GB" sz="1200"/>
                        <a:t>Purchasing</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r>
                        <a:rPr lang="en-GB" sz="1200"/>
                        <a:t>0%</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GB" sz="120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r>
                        <a:rPr lang="en-GB" sz="1200"/>
                        <a:t>100%</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10573529"/>
                  </a:ext>
                </a:extLst>
              </a:tr>
            </a:tbl>
          </a:graphicData>
        </a:graphic>
      </p:graphicFrame>
      <p:graphicFrame>
        <p:nvGraphicFramePr>
          <p:cNvPr id="7" name="Table 6">
            <a:extLst>
              <a:ext uri="{FF2B5EF4-FFF2-40B4-BE49-F238E27FC236}">
                <a16:creationId xmlns:a16="http://schemas.microsoft.com/office/drawing/2014/main" id="{FC417DCA-23FA-A7DA-3592-BB93E4BA77A2}"/>
              </a:ext>
            </a:extLst>
          </p:cNvPr>
          <p:cNvGraphicFramePr>
            <a:graphicFrameLocks noGrp="1"/>
          </p:cNvGraphicFramePr>
          <p:nvPr>
            <p:extLst>
              <p:ext uri="{D42A27DB-BD31-4B8C-83A1-F6EECF244321}">
                <p14:modId xmlns:p14="http://schemas.microsoft.com/office/powerpoint/2010/main" val="3887817545"/>
              </p:ext>
            </p:extLst>
          </p:nvPr>
        </p:nvGraphicFramePr>
        <p:xfrm>
          <a:off x="6650732" y="3293510"/>
          <a:ext cx="4809058" cy="3042117"/>
        </p:xfrm>
        <a:graphic>
          <a:graphicData uri="http://schemas.openxmlformats.org/drawingml/2006/table">
            <a:tbl>
              <a:tblPr firstRow="1" bandRow="1">
                <a:tableStyleId>{5C22544A-7EE6-4342-B048-85BDC9FD1C3A}</a:tableStyleId>
              </a:tblPr>
              <a:tblGrid>
                <a:gridCol w="2138266">
                  <a:extLst>
                    <a:ext uri="{9D8B030D-6E8A-4147-A177-3AD203B41FA5}">
                      <a16:colId xmlns:a16="http://schemas.microsoft.com/office/drawing/2014/main" val="1982560530"/>
                    </a:ext>
                  </a:extLst>
                </a:gridCol>
                <a:gridCol w="968188">
                  <a:extLst>
                    <a:ext uri="{9D8B030D-6E8A-4147-A177-3AD203B41FA5}">
                      <a16:colId xmlns:a16="http://schemas.microsoft.com/office/drawing/2014/main" val="2714051103"/>
                    </a:ext>
                  </a:extLst>
                </a:gridCol>
                <a:gridCol w="882127">
                  <a:extLst>
                    <a:ext uri="{9D8B030D-6E8A-4147-A177-3AD203B41FA5}">
                      <a16:colId xmlns:a16="http://schemas.microsoft.com/office/drawing/2014/main" val="1710252057"/>
                    </a:ext>
                  </a:extLst>
                </a:gridCol>
                <a:gridCol w="820477">
                  <a:extLst>
                    <a:ext uri="{9D8B030D-6E8A-4147-A177-3AD203B41FA5}">
                      <a16:colId xmlns:a16="http://schemas.microsoft.com/office/drawing/2014/main" val="3006681717"/>
                    </a:ext>
                  </a:extLst>
                </a:gridCol>
              </a:tblGrid>
              <a:tr h="169511">
                <a:tc>
                  <a:txBody>
                    <a:bodyPr/>
                    <a:lstStyle/>
                    <a:p>
                      <a:r>
                        <a:rPr lang="en-GB" sz="1200"/>
                        <a:t>Process area</a:t>
                      </a:r>
                    </a:p>
                  </a:txBody>
                  <a:tcPr marL="45720" marR="4572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1">
                        <a:lumMod val="50000"/>
                        <a:lumOff val="50000"/>
                      </a:schemeClr>
                    </a:solidFill>
                  </a:tcPr>
                </a:tc>
                <a:tc>
                  <a:txBody>
                    <a:bodyPr/>
                    <a:lstStyle/>
                    <a:p>
                      <a:r>
                        <a:rPr lang="en-GB" sz="1200"/>
                        <a:t>'BU work’</a:t>
                      </a:r>
                    </a:p>
                  </a:txBody>
                  <a:tcPr marL="45720" marR="4572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1">
                        <a:lumMod val="50000"/>
                        <a:lumOff val="50000"/>
                      </a:schemeClr>
                    </a:solidFill>
                  </a:tcPr>
                </a:tc>
                <a:tc gridSpan="2">
                  <a:txBody>
                    <a:bodyPr/>
                    <a:lstStyle/>
                    <a:p>
                      <a:pPr algn="ctr"/>
                      <a:r>
                        <a:rPr lang="en-GB" sz="1200"/>
                        <a:t>'BSO work’</a:t>
                      </a:r>
                    </a:p>
                  </a:txBody>
                  <a:tcPr marL="45720" marR="4572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1">
                        <a:lumMod val="50000"/>
                        <a:lumOff val="50000"/>
                      </a:schemeClr>
                    </a:solidFill>
                  </a:tcPr>
                </a:tc>
                <a:tc hMerge="1">
                  <a:txBody>
                    <a:bodyPr/>
                    <a:lstStyle/>
                    <a:p>
                      <a:endParaRPr lang="en-GB" sz="120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88619633"/>
                  </a:ext>
                </a:extLst>
              </a:tr>
              <a:tr h="169511">
                <a:tc>
                  <a:txBody>
                    <a:bodyPr/>
                    <a:lstStyle/>
                    <a:p>
                      <a:endParaRPr lang="en-GB" sz="1200">
                        <a:solidFill>
                          <a:schemeClr val="tx1"/>
                        </a:solidFill>
                      </a:endParaRPr>
                    </a:p>
                  </a:txBody>
                  <a:tcPr marL="45720" marR="4572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endParaRPr lang="en-GB" sz="1200">
                        <a:solidFill>
                          <a:schemeClr val="tx1"/>
                        </a:solidFill>
                      </a:endParaRPr>
                    </a:p>
                  </a:txBody>
                  <a:tcPr marL="45720" marR="4572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r>
                        <a:rPr lang="en-GB" sz="1200">
                          <a:solidFill>
                            <a:schemeClr val="tx1"/>
                          </a:solidFill>
                        </a:rPr>
                        <a:t>Out of BSO</a:t>
                      </a:r>
                    </a:p>
                  </a:txBody>
                  <a:tcPr marL="45720" marR="4572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r>
                        <a:rPr lang="en-GB" sz="1200">
                          <a:solidFill>
                            <a:schemeClr val="tx1"/>
                          </a:solidFill>
                        </a:rPr>
                        <a:t>In BSO</a:t>
                      </a:r>
                    </a:p>
                  </a:txBody>
                  <a:tcPr marL="45720" marR="4572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933014712"/>
                  </a:ext>
                </a:extLst>
              </a:tr>
              <a:tr h="169511">
                <a:tc>
                  <a:txBody>
                    <a:bodyPr/>
                    <a:lstStyle/>
                    <a:p>
                      <a:r>
                        <a:rPr lang="en-GB" sz="1200"/>
                        <a:t>Finance</a:t>
                      </a:r>
                    </a:p>
                  </a:txBody>
                  <a:tcPr marL="45720" marR="4572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GB" sz="1200"/>
                    </a:p>
                  </a:txBody>
                  <a:tcPr marL="45720" marR="4572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GB" sz="1200"/>
                    </a:p>
                  </a:txBody>
                  <a:tcPr marL="45720" marR="4572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GB" sz="1200"/>
                    </a:p>
                  </a:txBody>
                  <a:tcPr marL="45720" marR="4572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479539510"/>
                  </a:ext>
                </a:extLst>
              </a:tr>
              <a:tr h="169511">
                <a:tc>
                  <a:txBody>
                    <a:bodyPr/>
                    <a:lstStyle/>
                    <a:p>
                      <a:pPr marL="171450" indent="-171450">
                        <a:buFont typeface="Arial" panose="020B0604020202020204" pitchFamily="34" charset="0"/>
                        <a:buChar char="•"/>
                      </a:pPr>
                      <a:r>
                        <a:rPr lang="en-GB" sz="1200"/>
                        <a:t>Financia leadership</a:t>
                      </a:r>
                    </a:p>
                  </a:txBody>
                  <a:tcPr marL="45720" marR="4572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r>
                        <a:rPr lang="en-GB" sz="1200"/>
                        <a:t>100%</a:t>
                      </a:r>
                    </a:p>
                  </a:txBody>
                  <a:tcPr marL="45720" marR="4572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r>
                        <a:rPr lang="en-GB" sz="1200"/>
                        <a:t>0%</a:t>
                      </a:r>
                    </a:p>
                  </a:txBody>
                  <a:tcPr marL="45720" marR="4572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r>
                        <a:rPr lang="en-GB" sz="1200"/>
                        <a:t>0%</a:t>
                      </a:r>
                    </a:p>
                  </a:txBody>
                  <a:tcPr marL="45720" marR="4572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3895858095"/>
                  </a:ext>
                </a:extLst>
              </a:tr>
              <a:tr h="169511">
                <a:tc>
                  <a:txBody>
                    <a:bodyPr/>
                    <a:lstStyle/>
                    <a:p>
                      <a:pPr marL="171450" indent="-171450">
                        <a:buFont typeface="Arial" panose="020B0604020202020204" pitchFamily="34" charset="0"/>
                        <a:buChar char="•"/>
                      </a:pPr>
                      <a:r>
                        <a:rPr lang="en-GB" sz="1200"/>
                        <a:t>Planning</a:t>
                      </a:r>
                    </a:p>
                  </a:txBody>
                  <a:tcPr marL="45720" marR="4572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GB" sz="1200"/>
                    </a:p>
                  </a:txBody>
                  <a:tcPr marL="45720" marR="4572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r>
                        <a:rPr lang="en-GB" sz="1200"/>
                        <a:t>50%</a:t>
                      </a:r>
                    </a:p>
                  </a:txBody>
                  <a:tcPr marL="45720" marR="4572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r>
                        <a:rPr lang="en-GB" sz="1200"/>
                        <a:t>50%</a:t>
                      </a:r>
                    </a:p>
                  </a:txBody>
                  <a:tcPr marL="45720" marR="4572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2664633554"/>
                  </a:ext>
                </a:extLst>
              </a:tr>
              <a:tr h="282519">
                <a:tc>
                  <a:txBody>
                    <a:bodyPr/>
                    <a:lstStyle/>
                    <a:p>
                      <a:pPr marL="171450" indent="-171450">
                        <a:buFont typeface="Arial" panose="020B0604020202020204" pitchFamily="34" charset="0"/>
                        <a:buChar char="•"/>
                      </a:pPr>
                      <a:r>
                        <a:rPr lang="en-GB" sz="1200"/>
                        <a:t>General ledger accounting</a:t>
                      </a:r>
                    </a:p>
                  </a:txBody>
                  <a:tcPr marL="45720" marR="4572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GB" sz="1200"/>
                    </a:p>
                  </a:txBody>
                  <a:tcPr marL="45720" marR="4572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r>
                        <a:rPr lang="en-GB" sz="1200"/>
                        <a:t>20%</a:t>
                      </a:r>
                    </a:p>
                  </a:txBody>
                  <a:tcPr marL="45720" marR="4572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r>
                        <a:rPr lang="en-GB" sz="1200"/>
                        <a:t>80%</a:t>
                      </a:r>
                    </a:p>
                  </a:txBody>
                  <a:tcPr marL="45720" marR="4572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869402242"/>
                  </a:ext>
                </a:extLst>
              </a:tr>
              <a:tr h="169511">
                <a:tc>
                  <a:txBody>
                    <a:bodyPr/>
                    <a:lstStyle/>
                    <a:p>
                      <a:pPr marL="171450" indent="-171450">
                        <a:buFont typeface="Arial" panose="020B0604020202020204" pitchFamily="34" charset="0"/>
                        <a:buChar char="•"/>
                      </a:pPr>
                      <a:r>
                        <a:rPr lang="en-GB" sz="1200"/>
                        <a:t>Cost accounting</a:t>
                      </a:r>
                    </a:p>
                  </a:txBody>
                  <a:tcPr marL="45720" marR="4572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GB" sz="1200"/>
                    </a:p>
                  </a:txBody>
                  <a:tcPr marL="45720" marR="4572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r>
                        <a:rPr lang="en-GB" sz="1200"/>
                        <a:t>20%</a:t>
                      </a:r>
                    </a:p>
                  </a:txBody>
                  <a:tcPr marL="45720" marR="4572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r>
                        <a:rPr lang="en-GB" sz="1200"/>
                        <a:t>80%</a:t>
                      </a:r>
                    </a:p>
                  </a:txBody>
                  <a:tcPr marL="45720" marR="4572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3978704671"/>
                  </a:ext>
                </a:extLst>
              </a:tr>
              <a:tr h="282519">
                <a:tc>
                  <a:txBody>
                    <a:bodyPr/>
                    <a:lstStyle/>
                    <a:p>
                      <a:pPr marL="171450" indent="-171450">
                        <a:buFont typeface="Arial" panose="020B0604020202020204" pitchFamily="34" charset="0"/>
                        <a:buChar char="•"/>
                      </a:pPr>
                      <a:r>
                        <a:rPr lang="en-GB" sz="1200"/>
                        <a:t>Revenue accounting</a:t>
                      </a:r>
                    </a:p>
                  </a:txBody>
                  <a:tcPr marL="45720" marR="4572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GB" sz="1200"/>
                    </a:p>
                  </a:txBody>
                  <a:tcPr marL="45720" marR="4572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r>
                        <a:rPr lang="en-GB" sz="1200"/>
                        <a:t>20%</a:t>
                      </a:r>
                    </a:p>
                  </a:txBody>
                  <a:tcPr marL="45720" marR="4572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r>
                        <a:rPr lang="en-GB" sz="1200"/>
                        <a:t>80%</a:t>
                      </a:r>
                    </a:p>
                  </a:txBody>
                  <a:tcPr marL="45720" marR="4572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10573529"/>
                  </a:ext>
                </a:extLst>
              </a:tr>
              <a:tr h="282519">
                <a:tc>
                  <a:txBody>
                    <a:bodyPr/>
                    <a:lstStyle/>
                    <a:p>
                      <a:pPr marL="171450" indent="-171450">
                        <a:buFont typeface="Arial" panose="020B0604020202020204" pitchFamily="34" charset="0"/>
                        <a:buChar char="•"/>
                      </a:pPr>
                      <a:r>
                        <a:rPr lang="en-GB" sz="1200"/>
                        <a:t>Accounts receivable</a:t>
                      </a:r>
                    </a:p>
                  </a:txBody>
                  <a:tcPr marL="45720" marR="4572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GB" sz="1200"/>
                    </a:p>
                  </a:txBody>
                  <a:tcPr marL="45720" marR="4572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GB" sz="1200"/>
                    </a:p>
                  </a:txBody>
                  <a:tcPr marL="45720" marR="4572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r>
                        <a:rPr lang="en-GB" sz="1200"/>
                        <a:t>100%</a:t>
                      </a:r>
                    </a:p>
                  </a:txBody>
                  <a:tcPr marL="45720" marR="4572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928752577"/>
                  </a:ext>
                </a:extLst>
              </a:tr>
              <a:tr h="169511">
                <a:tc>
                  <a:txBody>
                    <a:bodyPr/>
                    <a:lstStyle/>
                    <a:p>
                      <a:pPr marL="171450" indent="-171450">
                        <a:buFont typeface="Arial" panose="020B0604020202020204" pitchFamily="34" charset="0"/>
                        <a:buChar char="•"/>
                      </a:pPr>
                      <a:r>
                        <a:rPr lang="en-GB" sz="1200"/>
                        <a:t>Accounts payable</a:t>
                      </a:r>
                    </a:p>
                  </a:txBody>
                  <a:tcPr marL="45720" marR="4572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GB" sz="1200"/>
                    </a:p>
                  </a:txBody>
                  <a:tcPr marL="45720" marR="4572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GB" sz="1200"/>
                    </a:p>
                  </a:txBody>
                  <a:tcPr marL="45720" marR="4572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r>
                        <a:rPr lang="en-GB" sz="1200"/>
                        <a:t>100%</a:t>
                      </a:r>
                    </a:p>
                  </a:txBody>
                  <a:tcPr marL="45720" marR="4572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2432451777"/>
                  </a:ext>
                </a:extLst>
              </a:tr>
              <a:tr h="169511">
                <a:tc>
                  <a:txBody>
                    <a:bodyPr/>
                    <a:lstStyle/>
                    <a:p>
                      <a:pPr marL="171450" indent="-171450">
                        <a:buFont typeface="Arial" panose="020B0604020202020204" pitchFamily="34" charset="0"/>
                        <a:buChar char="•"/>
                      </a:pPr>
                      <a:r>
                        <a:rPr lang="en-GB" sz="1200"/>
                        <a:t>Asset accounting</a:t>
                      </a:r>
                    </a:p>
                  </a:txBody>
                  <a:tcPr marL="45720" marR="4572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r>
                        <a:rPr lang="en-GB" sz="1200"/>
                        <a:t>10%</a:t>
                      </a:r>
                    </a:p>
                  </a:txBody>
                  <a:tcPr marL="45720" marR="4572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GB" sz="1200"/>
                    </a:p>
                  </a:txBody>
                  <a:tcPr marL="45720" marR="4572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r>
                        <a:rPr lang="en-GB" sz="1200"/>
                        <a:t>100%</a:t>
                      </a:r>
                    </a:p>
                  </a:txBody>
                  <a:tcPr marL="45720" marR="4572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3072581725"/>
                  </a:ext>
                </a:extLst>
              </a:tr>
            </a:tbl>
          </a:graphicData>
        </a:graphic>
      </p:graphicFrame>
      <p:sp>
        <p:nvSpPr>
          <p:cNvPr id="6" name="Rounded Rectangle 5">
            <a:extLst>
              <a:ext uri="{FF2B5EF4-FFF2-40B4-BE49-F238E27FC236}">
                <a16:creationId xmlns:a16="http://schemas.microsoft.com/office/drawing/2014/main" id="{3479F04F-D1C7-CEF1-E37B-38C673D6CA34}"/>
              </a:ext>
            </a:extLst>
          </p:cNvPr>
          <p:cNvSpPr/>
          <p:nvPr/>
        </p:nvSpPr>
        <p:spPr>
          <a:xfrm>
            <a:off x="11135659" y="300940"/>
            <a:ext cx="773874" cy="520861"/>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t>Aligned</a:t>
            </a:r>
          </a:p>
        </p:txBody>
      </p:sp>
    </p:spTree>
    <p:extLst>
      <p:ext uri="{BB962C8B-B14F-4D97-AF65-F5344CB8AC3E}">
        <p14:creationId xmlns:p14="http://schemas.microsoft.com/office/powerpoint/2010/main" val="2855642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87458C-BFA1-A9AF-C483-7FC6809FD242}"/>
            </a:ext>
          </a:extLst>
        </p:cNvPr>
        <p:cNvGrpSpPr/>
        <p:nvPr/>
      </p:nvGrpSpPr>
      <p:grpSpPr>
        <a:xfrm>
          <a:off x="0" y="0"/>
          <a:ext cx="0" cy="0"/>
          <a:chOff x="0" y="0"/>
          <a:chExt cx="0" cy="0"/>
        </a:xfrm>
      </p:grpSpPr>
      <p:sp>
        <p:nvSpPr>
          <p:cNvPr id="3" name="Content Placeholder 3">
            <a:extLst>
              <a:ext uri="{FF2B5EF4-FFF2-40B4-BE49-F238E27FC236}">
                <a16:creationId xmlns:a16="http://schemas.microsoft.com/office/drawing/2014/main" id="{8BDE8237-3814-C7D9-3FFA-0D9B190D7AF9}"/>
              </a:ext>
            </a:extLst>
          </p:cNvPr>
          <p:cNvSpPr>
            <a:spLocks noGrp="1"/>
          </p:cNvSpPr>
          <p:nvPr>
            <p:ph idx="1"/>
          </p:nvPr>
        </p:nvSpPr>
        <p:spPr>
          <a:xfrm>
            <a:off x="370389" y="1426029"/>
            <a:ext cx="4994987" cy="4561114"/>
          </a:xfrm>
        </p:spPr>
        <p:txBody>
          <a:bodyPr>
            <a:normAutofit/>
          </a:bodyPr>
          <a:lstStyle/>
          <a:p>
            <a:pPr marL="0" indent="0">
              <a:lnSpc>
                <a:spcPts val="1800"/>
              </a:lnSpc>
              <a:spcBef>
                <a:spcPts val="0"/>
              </a:spcBef>
              <a:spcAft>
                <a:spcPts val="600"/>
              </a:spcAft>
              <a:buNone/>
            </a:pPr>
            <a:r>
              <a:rPr lang="en-GB" sz="1400"/>
              <a:t>These high level estimates are useful for the initial discussions of a potential business case for a BSO. However, to validate a business case or start planning an implementation we need a more detailed scope analysis.</a:t>
            </a:r>
          </a:p>
          <a:p>
            <a:pPr marL="0" indent="0">
              <a:lnSpc>
                <a:spcPts val="1800"/>
              </a:lnSpc>
              <a:spcBef>
                <a:spcPts val="0"/>
              </a:spcBef>
              <a:spcAft>
                <a:spcPts val="600"/>
              </a:spcAft>
              <a:buNone/>
            </a:pPr>
            <a:r>
              <a:rPr lang="en-GB" sz="1400"/>
              <a:t>This can be done by assessing process area or roles by criteria such as the one discussed earlier, and using this as a reference to help refine percentages.</a:t>
            </a:r>
          </a:p>
          <a:p>
            <a:pPr marL="0" indent="0">
              <a:lnSpc>
                <a:spcPts val="1800"/>
              </a:lnSpc>
              <a:spcBef>
                <a:spcPts val="0"/>
              </a:spcBef>
              <a:spcAft>
                <a:spcPts val="600"/>
              </a:spcAft>
              <a:buNone/>
            </a:pPr>
            <a:r>
              <a:rPr lang="en-GB" sz="1400"/>
              <a:t>These illustrations are still at a high level of detail. In a real life scenario you would walk through each process area in detail with business experts. During this session you would:</a:t>
            </a:r>
          </a:p>
          <a:p>
            <a:pPr marL="0" indent="0">
              <a:lnSpc>
                <a:spcPts val="1800"/>
              </a:lnSpc>
              <a:spcBef>
                <a:spcPts val="0"/>
              </a:spcBef>
              <a:spcAft>
                <a:spcPts val="600"/>
              </a:spcAft>
              <a:buNone/>
            </a:pPr>
            <a:r>
              <a:rPr lang="en-GB" sz="1400"/>
              <a:t>- Debate and discuss the criteria for a process</a:t>
            </a:r>
          </a:p>
          <a:p>
            <a:pPr marL="0" indent="0">
              <a:lnSpc>
                <a:spcPts val="1800"/>
              </a:lnSpc>
              <a:spcBef>
                <a:spcPts val="0"/>
              </a:spcBef>
              <a:spcAft>
                <a:spcPts val="600"/>
              </a:spcAft>
              <a:buNone/>
            </a:pPr>
            <a:r>
              <a:rPr lang="en-GB" sz="1400"/>
              <a:t>- Consider it's suitability for centralisation</a:t>
            </a:r>
          </a:p>
          <a:p>
            <a:pPr marL="0" indent="0">
              <a:lnSpc>
                <a:spcPts val="1800"/>
              </a:lnSpc>
              <a:spcBef>
                <a:spcPts val="0"/>
              </a:spcBef>
              <a:spcAft>
                <a:spcPts val="600"/>
              </a:spcAft>
              <a:buNone/>
            </a:pPr>
            <a:r>
              <a:rPr lang="en-GB" sz="1400"/>
              <a:t>- Discuss any issues present in the process</a:t>
            </a:r>
          </a:p>
        </p:txBody>
      </p:sp>
      <p:sp>
        <p:nvSpPr>
          <p:cNvPr id="14" name="Title 13">
            <a:extLst>
              <a:ext uri="{FF2B5EF4-FFF2-40B4-BE49-F238E27FC236}">
                <a16:creationId xmlns:a16="http://schemas.microsoft.com/office/drawing/2014/main" id="{FB6F219D-0F36-CAFB-2C44-3D6D8CDA5B30}"/>
              </a:ext>
            </a:extLst>
          </p:cNvPr>
          <p:cNvSpPr>
            <a:spLocks noGrp="1"/>
          </p:cNvSpPr>
          <p:nvPr>
            <p:ph type="title"/>
          </p:nvPr>
        </p:nvSpPr>
        <p:spPr>
          <a:xfrm>
            <a:off x="1360713" y="243067"/>
            <a:ext cx="10161883" cy="636608"/>
          </a:xfrm>
          <a:prstGeom prst="rect">
            <a:avLst/>
          </a:prstGeom>
        </p:spPr>
        <p:txBody>
          <a:bodyPr>
            <a:normAutofit fontScale="90000"/>
          </a:bodyPr>
          <a:lstStyle/>
          <a:p>
            <a:r>
              <a:rPr lang="en-GB"/>
              <a:t>Scoping Business Services</a:t>
            </a:r>
            <a:br>
              <a:rPr lang="en-GB"/>
            </a:br>
            <a:r>
              <a:rPr lang="en-GB" sz="2000"/>
              <a:t>Applying a process criteria</a:t>
            </a:r>
          </a:p>
        </p:txBody>
      </p:sp>
      <p:sp>
        <p:nvSpPr>
          <p:cNvPr id="16" name="Rectangle 15">
            <a:extLst>
              <a:ext uri="{FF2B5EF4-FFF2-40B4-BE49-F238E27FC236}">
                <a16:creationId xmlns:a16="http://schemas.microsoft.com/office/drawing/2014/main" id="{26C318F6-F098-4624-538A-BB45833C584A}"/>
              </a:ext>
            </a:extLst>
          </p:cNvPr>
          <p:cNvSpPr/>
          <p:nvPr/>
        </p:nvSpPr>
        <p:spPr>
          <a:xfrm>
            <a:off x="370389" y="243068"/>
            <a:ext cx="636608" cy="636608"/>
          </a:xfrm>
          <a:prstGeom prst="rect">
            <a:avLst/>
          </a:prstGeom>
          <a:solidFill>
            <a:srgbClr val="EB0A1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Content Placeholder 3">
            <a:extLst>
              <a:ext uri="{FF2B5EF4-FFF2-40B4-BE49-F238E27FC236}">
                <a16:creationId xmlns:a16="http://schemas.microsoft.com/office/drawing/2014/main" id="{F2F59CD2-FBB5-BD68-4C3A-249C49FA6A74}"/>
              </a:ext>
            </a:extLst>
          </p:cNvPr>
          <p:cNvSpPr txBox="1">
            <a:spLocks/>
          </p:cNvSpPr>
          <p:nvPr/>
        </p:nvSpPr>
        <p:spPr>
          <a:xfrm>
            <a:off x="6288911" y="1446847"/>
            <a:ext cx="5532700" cy="47301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sz="1200"/>
          </a:p>
        </p:txBody>
      </p:sp>
      <p:graphicFrame>
        <p:nvGraphicFramePr>
          <p:cNvPr id="9" name="Table 8">
            <a:extLst>
              <a:ext uri="{FF2B5EF4-FFF2-40B4-BE49-F238E27FC236}">
                <a16:creationId xmlns:a16="http://schemas.microsoft.com/office/drawing/2014/main" id="{E3429888-EF35-8F15-2923-FBEC1F8C5043}"/>
              </a:ext>
            </a:extLst>
          </p:cNvPr>
          <p:cNvGraphicFramePr>
            <a:graphicFrameLocks noGrp="1"/>
          </p:cNvGraphicFramePr>
          <p:nvPr>
            <p:extLst>
              <p:ext uri="{D42A27DB-BD31-4B8C-83A1-F6EECF244321}">
                <p14:modId xmlns:p14="http://schemas.microsoft.com/office/powerpoint/2010/main" val="623747139"/>
              </p:ext>
            </p:extLst>
          </p:nvPr>
        </p:nvGraphicFramePr>
        <p:xfrm>
          <a:off x="6288911" y="1341544"/>
          <a:ext cx="5112000" cy="5218515"/>
        </p:xfrm>
        <a:graphic>
          <a:graphicData uri="http://schemas.openxmlformats.org/drawingml/2006/table">
            <a:tbl>
              <a:tblPr firstRow="1" bandRow="1">
                <a:tableStyleId>{5C22544A-7EE6-4342-B048-85BDC9FD1C3A}</a:tableStyleId>
              </a:tblPr>
              <a:tblGrid>
                <a:gridCol w="1584000">
                  <a:extLst>
                    <a:ext uri="{9D8B030D-6E8A-4147-A177-3AD203B41FA5}">
                      <a16:colId xmlns:a16="http://schemas.microsoft.com/office/drawing/2014/main" val="1982560530"/>
                    </a:ext>
                  </a:extLst>
                </a:gridCol>
                <a:gridCol w="504000">
                  <a:extLst>
                    <a:ext uri="{9D8B030D-6E8A-4147-A177-3AD203B41FA5}">
                      <a16:colId xmlns:a16="http://schemas.microsoft.com/office/drawing/2014/main" val="2714051103"/>
                    </a:ext>
                  </a:extLst>
                </a:gridCol>
                <a:gridCol w="504000">
                  <a:extLst>
                    <a:ext uri="{9D8B030D-6E8A-4147-A177-3AD203B41FA5}">
                      <a16:colId xmlns:a16="http://schemas.microsoft.com/office/drawing/2014/main" val="1339547724"/>
                    </a:ext>
                  </a:extLst>
                </a:gridCol>
                <a:gridCol w="504000">
                  <a:extLst>
                    <a:ext uri="{9D8B030D-6E8A-4147-A177-3AD203B41FA5}">
                      <a16:colId xmlns:a16="http://schemas.microsoft.com/office/drawing/2014/main" val="3471268192"/>
                    </a:ext>
                  </a:extLst>
                </a:gridCol>
                <a:gridCol w="504000">
                  <a:extLst>
                    <a:ext uri="{9D8B030D-6E8A-4147-A177-3AD203B41FA5}">
                      <a16:colId xmlns:a16="http://schemas.microsoft.com/office/drawing/2014/main" val="4270644487"/>
                    </a:ext>
                  </a:extLst>
                </a:gridCol>
                <a:gridCol w="504000">
                  <a:extLst>
                    <a:ext uri="{9D8B030D-6E8A-4147-A177-3AD203B41FA5}">
                      <a16:colId xmlns:a16="http://schemas.microsoft.com/office/drawing/2014/main" val="3860080370"/>
                    </a:ext>
                  </a:extLst>
                </a:gridCol>
                <a:gridCol w="504000">
                  <a:extLst>
                    <a:ext uri="{9D8B030D-6E8A-4147-A177-3AD203B41FA5}">
                      <a16:colId xmlns:a16="http://schemas.microsoft.com/office/drawing/2014/main" val="4001094923"/>
                    </a:ext>
                  </a:extLst>
                </a:gridCol>
                <a:gridCol w="504000">
                  <a:extLst>
                    <a:ext uri="{9D8B030D-6E8A-4147-A177-3AD203B41FA5}">
                      <a16:colId xmlns:a16="http://schemas.microsoft.com/office/drawing/2014/main" val="1754828195"/>
                    </a:ext>
                  </a:extLst>
                </a:gridCol>
              </a:tblGrid>
              <a:tr h="1219563">
                <a:tc>
                  <a:txBody>
                    <a:bodyPr/>
                    <a:lstStyle/>
                    <a:p>
                      <a:r>
                        <a:rPr lang="en-GB" sz="1200"/>
                        <a:t>Process area</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1">
                        <a:lumMod val="50000"/>
                        <a:lumOff val="50000"/>
                      </a:schemeClr>
                    </a:solidFill>
                  </a:tcPr>
                </a:tc>
                <a:tc>
                  <a:txBody>
                    <a:bodyPr/>
                    <a:lstStyle/>
                    <a:p>
                      <a:r>
                        <a:rPr lang="en-GB" sz="1200"/>
                        <a:t>Commercial sensitivity</a:t>
                      </a:r>
                    </a:p>
                  </a:txBody>
                  <a:tcPr vert="vert27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1">
                        <a:lumMod val="50000"/>
                        <a:lumOff val="50000"/>
                      </a:schemeClr>
                    </a:solidFill>
                  </a:tcPr>
                </a:tc>
                <a:tc>
                  <a:txBody>
                    <a:bodyPr/>
                    <a:lstStyle/>
                    <a:p>
                      <a:r>
                        <a:rPr lang="en-GB" sz="1200"/>
                        <a:t>Customer facing</a:t>
                      </a:r>
                    </a:p>
                  </a:txBody>
                  <a:tcPr vert="vert27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1">
                        <a:lumMod val="50000"/>
                        <a:lumOff val="50000"/>
                      </a:schemeClr>
                    </a:solidFill>
                  </a:tcPr>
                </a:tc>
                <a:tc>
                  <a:txBody>
                    <a:bodyPr/>
                    <a:lstStyle/>
                    <a:p>
                      <a:r>
                        <a:rPr lang="en-GB" sz="1200"/>
                        <a:t>Level of business risk</a:t>
                      </a:r>
                    </a:p>
                  </a:txBody>
                  <a:tcPr vert="vert27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1">
                        <a:lumMod val="50000"/>
                        <a:lumOff val="50000"/>
                      </a:schemeClr>
                    </a:solidFill>
                  </a:tcPr>
                </a:tc>
                <a:tc>
                  <a:txBody>
                    <a:bodyPr/>
                    <a:lstStyle/>
                    <a:p>
                      <a:r>
                        <a:rPr lang="en-GB" sz="1200"/>
                        <a:t>Presence of issues</a:t>
                      </a:r>
                    </a:p>
                  </a:txBody>
                  <a:tcPr vert="vert27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1">
                        <a:lumMod val="50000"/>
                        <a:lumOff val="50000"/>
                      </a:schemeClr>
                    </a:solidFill>
                  </a:tcPr>
                </a:tc>
                <a:tc>
                  <a:txBody>
                    <a:bodyPr/>
                    <a:lstStyle/>
                    <a:p>
                      <a:r>
                        <a:rPr lang="en-GB" sz="1200"/>
                        <a:t>Rule-based</a:t>
                      </a:r>
                    </a:p>
                  </a:txBody>
                  <a:tcPr vert="vert27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1">
                        <a:lumMod val="50000"/>
                        <a:lumOff val="50000"/>
                      </a:schemeClr>
                    </a:solidFill>
                  </a:tcPr>
                </a:tc>
                <a:tc>
                  <a:txBody>
                    <a:bodyPr/>
                    <a:lstStyle/>
                    <a:p>
                      <a:r>
                        <a:rPr lang="en-GB" sz="1200"/>
                        <a:t>Standardised</a:t>
                      </a:r>
                    </a:p>
                  </a:txBody>
                  <a:tcPr vert="vert27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1">
                        <a:lumMod val="50000"/>
                        <a:lumOff val="50000"/>
                      </a:schemeClr>
                    </a:solidFill>
                  </a:tcPr>
                </a:tc>
                <a:tc>
                  <a:txBody>
                    <a:bodyPr/>
                    <a:lstStyle/>
                    <a:p>
                      <a:r>
                        <a:rPr lang="en-GB" sz="1200"/>
                        <a:t>Location dependency</a:t>
                      </a:r>
                    </a:p>
                  </a:txBody>
                  <a:tcPr vert="vert27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88619633"/>
                  </a:ext>
                </a:extLst>
              </a:tr>
              <a:tr h="165672">
                <a:tc>
                  <a:txBody>
                    <a:bodyPr/>
                    <a:lstStyle/>
                    <a:p>
                      <a:r>
                        <a:rPr lang="en-GB" sz="1200"/>
                        <a:t>Finance</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GB" sz="120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GB" sz="120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GB" sz="120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GB" sz="120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GB" sz="120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GB" sz="120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GB" sz="120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479539510"/>
                  </a:ext>
                </a:extLst>
              </a:tr>
              <a:tr h="497016">
                <a:tc>
                  <a:txBody>
                    <a:bodyPr/>
                    <a:lstStyle/>
                    <a:p>
                      <a:pPr marL="171450" indent="-171450">
                        <a:buFont typeface="Arial" panose="020B0604020202020204" pitchFamily="34" charset="0"/>
                        <a:buChar char="•"/>
                      </a:pPr>
                      <a:r>
                        <a:rPr lang="en-GB" sz="1200"/>
                        <a:t>Financial leadership</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r>
                        <a:rPr lang="en-GB" sz="1200"/>
                        <a:t>H</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r>
                        <a:rPr lang="en-GB" sz="1200"/>
                        <a:t>H</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r>
                        <a:rPr lang="en-GB" sz="1200"/>
                        <a:t>H</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r>
                        <a:rPr lang="en-GB" sz="1200"/>
                        <a:t>H</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r>
                        <a:rPr lang="en-GB" sz="1200"/>
                        <a:t>L</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r>
                        <a:rPr lang="en-GB" sz="1200"/>
                        <a:t>L</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r>
                        <a:rPr lang="en-GB" sz="1200"/>
                        <a:t>H</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3895858095"/>
                  </a:ext>
                </a:extLst>
              </a:tr>
              <a:tr h="276120">
                <a:tc>
                  <a:txBody>
                    <a:bodyPr/>
                    <a:lstStyle/>
                    <a:p>
                      <a:pPr marL="171450" indent="-171450">
                        <a:buFont typeface="Arial" panose="020B0604020202020204" pitchFamily="34" charset="0"/>
                        <a:buChar char="•"/>
                      </a:pPr>
                      <a:r>
                        <a:rPr lang="en-GB" sz="1200"/>
                        <a:t>Planning</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r>
                        <a:rPr lang="en-GB" sz="1200"/>
                        <a:t>H</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r>
                        <a:rPr lang="en-GB" sz="1200"/>
                        <a:t>L</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r>
                        <a:rPr lang="en-GB" sz="1200"/>
                        <a:t>H</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r>
                        <a:rPr lang="en-GB" sz="1200"/>
                        <a:t>L</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r>
                        <a:rPr lang="en-GB" sz="1200"/>
                        <a:t>M</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r>
                        <a:rPr lang="en-GB" sz="1200"/>
                        <a:t>M</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r>
                        <a:rPr lang="en-GB" sz="1200"/>
                        <a:t>L</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2664633554"/>
                  </a:ext>
                </a:extLst>
              </a:tr>
              <a:tr h="508534">
                <a:tc>
                  <a:txBody>
                    <a:bodyPr/>
                    <a:lstStyle/>
                    <a:p>
                      <a:pPr marL="171450" indent="-171450">
                        <a:buFont typeface="Arial" panose="020B0604020202020204" pitchFamily="34" charset="0"/>
                        <a:buChar char="•"/>
                      </a:pPr>
                      <a:r>
                        <a:rPr lang="en-GB" sz="1200"/>
                        <a:t>General ledger accounting</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r>
                        <a:rPr lang="en-GB" sz="1200"/>
                        <a:t>L</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r>
                        <a:rPr lang="en-GB" sz="1200"/>
                        <a:t>L</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r>
                        <a:rPr lang="en-GB" sz="1200"/>
                        <a:t>H</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r>
                        <a:rPr lang="en-GB" sz="1200"/>
                        <a:t>M</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r>
                        <a:rPr lang="en-GB" sz="1200"/>
                        <a:t>M</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r>
                        <a:rPr lang="en-GB" sz="1200"/>
                        <a:t>M</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r>
                        <a:rPr lang="en-GB" sz="1200"/>
                        <a:t>L</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869402242"/>
                  </a:ext>
                </a:extLst>
              </a:tr>
              <a:tr h="386568">
                <a:tc>
                  <a:txBody>
                    <a:bodyPr/>
                    <a:lstStyle/>
                    <a:p>
                      <a:pPr marL="171450" indent="-171450">
                        <a:buFont typeface="Arial" panose="020B0604020202020204" pitchFamily="34" charset="0"/>
                        <a:buChar char="•"/>
                      </a:pPr>
                      <a:r>
                        <a:rPr lang="en-GB" sz="1200"/>
                        <a:t>Cost accounting</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r>
                        <a:rPr lang="en-GB" sz="1200"/>
                        <a:t>L</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r>
                        <a:rPr lang="en-GB" sz="1200"/>
                        <a:t>L</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r>
                        <a:rPr lang="en-GB" sz="1200"/>
                        <a:t>H</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r>
                        <a:rPr lang="en-GB" sz="1200"/>
                        <a:t>M</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r>
                        <a:rPr lang="en-GB" sz="1200"/>
                        <a:t>M</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r>
                        <a:rPr lang="en-GB" sz="1200"/>
                        <a:t>M</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r>
                        <a:rPr lang="en-GB" sz="1200"/>
                        <a:t>L</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3978704671"/>
                  </a:ext>
                </a:extLst>
              </a:tr>
              <a:tr h="497016">
                <a:tc>
                  <a:txBody>
                    <a:bodyPr/>
                    <a:lstStyle/>
                    <a:p>
                      <a:pPr marL="171450" indent="-171450">
                        <a:buFont typeface="Arial" panose="020B0604020202020204" pitchFamily="34" charset="0"/>
                        <a:buChar char="•"/>
                      </a:pPr>
                      <a:r>
                        <a:rPr lang="en-GB" sz="1200"/>
                        <a:t>Revenue accounting</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r>
                        <a:rPr lang="en-GB" sz="1200"/>
                        <a:t>L</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r>
                        <a:rPr lang="en-GB" sz="1200"/>
                        <a:t>L</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r>
                        <a:rPr lang="en-GB" sz="1200"/>
                        <a:t>H</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r>
                        <a:rPr lang="en-GB" sz="1200"/>
                        <a:t>M</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r>
                        <a:rPr lang="en-GB" sz="1200"/>
                        <a:t>M</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r>
                        <a:rPr lang="en-GB" sz="1200"/>
                        <a:t>M</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r>
                        <a:rPr lang="en-GB" sz="1200"/>
                        <a:t>L</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10573529"/>
                  </a:ext>
                </a:extLst>
              </a:tr>
              <a:tr h="497016">
                <a:tc>
                  <a:txBody>
                    <a:bodyPr/>
                    <a:lstStyle/>
                    <a:p>
                      <a:pPr marL="171450" indent="-171450">
                        <a:buFont typeface="Arial" panose="020B0604020202020204" pitchFamily="34" charset="0"/>
                        <a:buChar char="•"/>
                      </a:pPr>
                      <a:r>
                        <a:rPr lang="en-GB" sz="1200"/>
                        <a:t>Accounts receivable</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r>
                        <a:rPr lang="en-GB" sz="1200"/>
                        <a:t>H</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r>
                        <a:rPr lang="en-GB" sz="1200"/>
                        <a:t>L</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r>
                        <a:rPr lang="en-GB" sz="1200"/>
                        <a:t>H</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r>
                        <a:rPr lang="en-GB" sz="1200"/>
                        <a:t>L</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r>
                        <a:rPr lang="en-GB" sz="1200"/>
                        <a:t>L</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r>
                        <a:rPr lang="en-GB" sz="1200"/>
                        <a:t>L</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r>
                        <a:rPr lang="en-GB" sz="1200"/>
                        <a:t>L</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928752577"/>
                  </a:ext>
                </a:extLst>
              </a:tr>
              <a:tr h="401474">
                <a:tc>
                  <a:txBody>
                    <a:bodyPr/>
                    <a:lstStyle/>
                    <a:p>
                      <a:pPr marL="171450" indent="-171450">
                        <a:buFont typeface="Arial" panose="020B0604020202020204" pitchFamily="34" charset="0"/>
                        <a:buChar char="•"/>
                      </a:pPr>
                      <a:r>
                        <a:rPr lang="en-GB" sz="1200"/>
                        <a:t>Accounts payable</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r>
                        <a:rPr lang="en-GB" sz="1200"/>
                        <a:t>L</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r>
                        <a:rPr lang="en-GB" sz="1200"/>
                        <a:t>L</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r>
                        <a:rPr lang="en-GB" sz="1200"/>
                        <a:t>H</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r>
                        <a:rPr lang="en-GB" sz="1200"/>
                        <a:t>L</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r>
                        <a:rPr lang="en-GB" sz="1200"/>
                        <a:t>L</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r>
                        <a:rPr lang="en-GB" sz="1200"/>
                        <a:t>L</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r>
                        <a:rPr lang="en-GB" sz="1200"/>
                        <a:t>L</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2432451777"/>
                  </a:ext>
                </a:extLst>
              </a:tr>
              <a:tr h="386568">
                <a:tc>
                  <a:txBody>
                    <a:bodyPr/>
                    <a:lstStyle/>
                    <a:p>
                      <a:pPr marL="171450" indent="-171450">
                        <a:buFont typeface="Arial" panose="020B0604020202020204" pitchFamily="34" charset="0"/>
                        <a:buChar char="•"/>
                      </a:pPr>
                      <a:r>
                        <a:rPr lang="en-GB" sz="1200"/>
                        <a:t>Asset accounting</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r>
                        <a:rPr lang="en-GB" sz="1200"/>
                        <a:t>L</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r>
                        <a:rPr lang="en-GB" sz="1200"/>
                        <a:t>L</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r>
                        <a:rPr lang="en-GB" sz="1200"/>
                        <a:t>L</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r>
                        <a:rPr lang="en-GB" sz="1200"/>
                        <a:t>L</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r>
                        <a:rPr lang="en-GB" sz="1200"/>
                        <a:t>L</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r>
                        <a:rPr lang="en-GB" sz="1200"/>
                        <a:t>L</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r>
                        <a:rPr lang="en-GB" sz="1200"/>
                        <a:t>M</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3072581725"/>
                  </a:ext>
                </a:extLst>
              </a:tr>
              <a:tr h="165672">
                <a:tc>
                  <a:txBody>
                    <a:bodyPr/>
                    <a:lstStyle/>
                    <a:p>
                      <a:pPr marL="0" indent="0">
                        <a:buFont typeface="Arial" panose="020B0604020202020204" pitchFamily="34" charset="0"/>
                        <a:buNone/>
                      </a:pPr>
                      <a:r>
                        <a:rPr lang="en-GB" sz="1200"/>
                        <a:t>…</a:t>
                      </a:r>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GB" sz="120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GB" sz="120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GB" sz="120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GB" sz="120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GB" sz="120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GB" sz="120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endParaRPr lang="en-GB" sz="1200"/>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3619008618"/>
                  </a:ext>
                </a:extLst>
              </a:tr>
            </a:tbl>
          </a:graphicData>
        </a:graphic>
      </p:graphicFrame>
      <p:sp>
        <p:nvSpPr>
          <p:cNvPr id="2" name="Rounded Rectangle 1">
            <a:extLst>
              <a:ext uri="{FF2B5EF4-FFF2-40B4-BE49-F238E27FC236}">
                <a16:creationId xmlns:a16="http://schemas.microsoft.com/office/drawing/2014/main" id="{98EC71D2-2154-59DA-DC6E-7B63275A6035}"/>
              </a:ext>
            </a:extLst>
          </p:cNvPr>
          <p:cNvSpPr/>
          <p:nvPr/>
        </p:nvSpPr>
        <p:spPr>
          <a:xfrm>
            <a:off x="11135659" y="300940"/>
            <a:ext cx="773874" cy="520861"/>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t>Aligned</a:t>
            </a:r>
          </a:p>
        </p:txBody>
      </p:sp>
    </p:spTree>
    <p:extLst>
      <p:ext uri="{BB962C8B-B14F-4D97-AF65-F5344CB8AC3E}">
        <p14:creationId xmlns:p14="http://schemas.microsoft.com/office/powerpoint/2010/main" val="20792699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docProps/app.xml><?xml version="1.0" encoding="utf-8"?>
<Properties xmlns="http://schemas.openxmlformats.org/officeDocument/2006/extended-properties" xmlns:vt="http://schemas.openxmlformats.org/officeDocument/2006/docPropsVTypes">
  <Template/>
  <TotalTime>6036</TotalTime>
  <Words>10149</Words>
  <Application>Microsoft Macintosh PowerPoint</Application>
  <PresentationFormat>Widescreen</PresentationFormat>
  <Paragraphs>1433</Paragraphs>
  <Slides>56</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56</vt:i4>
      </vt:variant>
    </vt:vector>
  </HeadingPairs>
  <TitlesOfParts>
    <vt:vector size="66" baseType="lpstr">
      <vt:lpstr>Aptos</vt:lpstr>
      <vt:lpstr>Arial</vt:lpstr>
      <vt:lpstr>EB Garamond ExtraBold</vt:lpstr>
      <vt:lpstr>EB Garamond Medium</vt:lpstr>
      <vt:lpstr>Georgia</vt:lpstr>
      <vt:lpstr>Montserrat</vt:lpstr>
      <vt:lpstr>Pacifico</vt:lpstr>
      <vt:lpstr>Segoe UI</vt:lpstr>
      <vt:lpstr>Segoe UI Semibold</vt:lpstr>
      <vt:lpstr>Office Theme</vt:lpstr>
      <vt:lpstr>PowerPoint Presentation</vt:lpstr>
      <vt:lpstr>Decentralised services</vt:lpstr>
      <vt:lpstr>Centralised Business Services IT as an enabler</vt:lpstr>
      <vt:lpstr>Centralised Business Services Business services organisaitons (BSO)</vt:lpstr>
      <vt:lpstr>Scoping Business Services</vt:lpstr>
      <vt:lpstr>Scoping Business Services</vt:lpstr>
      <vt:lpstr>Scoping Business Services Creating a process criteria</vt:lpstr>
      <vt:lpstr>Scoping Business Services Applying a process criteria</vt:lpstr>
      <vt:lpstr>Scoping Business Services Applying a process criteria</vt:lpstr>
      <vt:lpstr>Regional Business Services</vt:lpstr>
      <vt:lpstr>Global Business Services</vt:lpstr>
      <vt:lpstr>Business services organisation model</vt:lpstr>
      <vt:lpstr>Business services organisation model</vt:lpstr>
      <vt:lpstr>Service delivery management</vt:lpstr>
      <vt:lpstr>Service delivery management Defining services with SLAs and OLAs</vt:lpstr>
      <vt:lpstr>Service delivery management Measuring service levels with KPIs</vt:lpstr>
      <vt:lpstr>Service delivery management Measuring service levels with KPIs</vt:lpstr>
      <vt:lpstr>Service delivery management Service level reporting</vt:lpstr>
      <vt:lpstr>Service delivery management Managing interactions and escalations</vt:lpstr>
      <vt:lpstr>Service delivery management Managing interactions and escalations</vt:lpstr>
      <vt:lpstr>Service delivery management Managing interactions and escalations</vt:lpstr>
      <vt:lpstr>Service delivery management Managing interactions and escalations</vt:lpstr>
      <vt:lpstr>Service delivery management Organisation and people essentials</vt:lpstr>
      <vt:lpstr>Service delivery management Managing technology and data</vt:lpstr>
      <vt:lpstr>Service delivery management Managing technology and data</vt:lpstr>
      <vt:lpstr>Service delivery management Managing technology and data</vt:lpstr>
      <vt:lpstr>Implementating Business Services</vt:lpstr>
      <vt:lpstr>Implementing Business Services</vt:lpstr>
      <vt:lpstr>Implementing Business Services Transition waves</vt:lpstr>
      <vt:lpstr>Implementing Business Services Pre-transition assessment</vt:lpstr>
      <vt:lpstr>Implementing Business Services Individual transitions</vt:lpstr>
      <vt:lpstr>Improving operations</vt:lpstr>
      <vt:lpstr>Improving operations Lean – 7 wastes</vt:lpstr>
      <vt:lpstr>Improving operations Lean – 7 wastes</vt:lpstr>
      <vt:lpstr>Improving operations Visual management boards</vt:lpstr>
      <vt:lpstr>Improving operations Visual management boards</vt:lpstr>
      <vt:lpstr>Improving operations Digital technology</vt:lpstr>
      <vt:lpstr>Improving operations Digital technology</vt:lpstr>
      <vt:lpstr>Improving operations Digital technology</vt:lpstr>
      <vt:lpstr>Improving operations Digital focus area to prioritise for business shared services</vt:lpstr>
      <vt:lpstr>Improving operations Digital focus area to prioritise for business shared services</vt:lpstr>
      <vt:lpstr>A more comprehensive organisation model</vt:lpstr>
      <vt:lpstr>A more comprehensive organisation model</vt:lpstr>
      <vt:lpstr>A more comprehensive organisation model</vt:lpstr>
      <vt:lpstr>Benefits summary</vt:lpstr>
      <vt:lpstr>Benefits summary</vt:lpstr>
      <vt:lpstr>Challenges and opportunities</vt:lpstr>
      <vt:lpstr>Challenges and opportunities</vt:lpstr>
      <vt:lpstr>Challenges and opportunities</vt:lpstr>
      <vt:lpstr>Challenges and opportunities</vt:lpstr>
      <vt:lpstr>Challenges and opportunities</vt:lpstr>
      <vt:lpstr>Challenges and opportunities</vt:lpstr>
      <vt:lpstr>Challenges and opportunities</vt:lpstr>
      <vt:lpstr>The future of Business Services &amp; conclusions</vt:lpstr>
      <vt:lpstr>The future of Business Services &amp; conclusions</vt:lpstr>
      <vt:lpstr>The future of Business Services &amp; 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Alexander</dc:creator>
  <cp:lastModifiedBy>Alexander</cp:lastModifiedBy>
  <cp:revision>32</cp:revision>
  <dcterms:created xsi:type="dcterms:W3CDTF">2025-06-17T09:33:44Z</dcterms:created>
  <dcterms:modified xsi:type="dcterms:W3CDTF">2025-06-29T05:30:34Z</dcterms:modified>
</cp:coreProperties>
</file>