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8.xml" ContentType="application/vnd.openxmlformats-officedocument.theme+xml"/>
  <Override PartName="/ppt/slideLayouts/slideLayout8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53" r:id="rId6"/>
    <p:sldMasterId id="2147483693" r:id="rId7"/>
    <p:sldMasterId id="2147483699" r:id="rId8"/>
    <p:sldMasterId id="2147483728" r:id="rId9"/>
    <p:sldMasterId id="2147483756" r:id="rId10"/>
    <p:sldMasterId id="2147483770" r:id="rId11"/>
    <p:sldMasterId id="2147483800" r:id="rId12"/>
  </p:sldMasterIdLst>
  <p:notesMasterIdLst>
    <p:notesMasterId r:id="rId49"/>
  </p:notesMasterIdLst>
  <p:handoutMasterIdLst>
    <p:handoutMasterId r:id="rId50"/>
  </p:handoutMasterIdLst>
  <p:sldIdLst>
    <p:sldId id="256" r:id="rId13"/>
    <p:sldId id="262" r:id="rId14"/>
    <p:sldId id="393" r:id="rId15"/>
    <p:sldId id="390" r:id="rId16"/>
    <p:sldId id="431" r:id="rId17"/>
    <p:sldId id="432" r:id="rId18"/>
    <p:sldId id="392" r:id="rId19"/>
    <p:sldId id="339" r:id="rId20"/>
    <p:sldId id="430" r:id="rId21"/>
    <p:sldId id="394" r:id="rId22"/>
    <p:sldId id="407" r:id="rId23"/>
    <p:sldId id="433" r:id="rId24"/>
    <p:sldId id="434" r:id="rId25"/>
    <p:sldId id="360" r:id="rId26"/>
    <p:sldId id="405" r:id="rId27"/>
    <p:sldId id="406" r:id="rId28"/>
    <p:sldId id="417" r:id="rId29"/>
    <p:sldId id="395" r:id="rId30"/>
    <p:sldId id="357" r:id="rId31"/>
    <p:sldId id="352" r:id="rId32"/>
    <p:sldId id="396" r:id="rId33"/>
    <p:sldId id="378" r:id="rId34"/>
    <p:sldId id="397" r:id="rId35"/>
    <p:sldId id="372" r:id="rId36"/>
    <p:sldId id="373" r:id="rId37"/>
    <p:sldId id="400" r:id="rId38"/>
    <p:sldId id="398" r:id="rId39"/>
    <p:sldId id="305" r:id="rId40"/>
    <p:sldId id="307" r:id="rId41"/>
    <p:sldId id="399" r:id="rId42"/>
    <p:sldId id="380" r:id="rId43"/>
    <p:sldId id="381" r:id="rId44"/>
    <p:sldId id="382" r:id="rId45"/>
    <p:sldId id="383" r:id="rId46"/>
    <p:sldId id="384" r:id="rId47"/>
    <p:sldId id="389"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DEC"/>
    <a:srgbClr val="3C80AA"/>
    <a:srgbClr val="438046"/>
    <a:srgbClr val="3C8046"/>
    <a:srgbClr val="1F2B35"/>
    <a:srgbClr val="EFAA2D"/>
    <a:srgbClr val="003A58"/>
    <a:srgbClr val="01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3606" autoAdjust="0"/>
  </p:normalViewPr>
  <p:slideViewPr>
    <p:cSldViewPr>
      <p:cViewPr varScale="1">
        <p:scale>
          <a:sx n="70" d="100"/>
          <a:sy n="70" d="100"/>
        </p:scale>
        <p:origin x="1452" y="48"/>
      </p:cViewPr>
      <p:guideLst>
        <p:guide orient="horz" pos="2160"/>
        <p:guide pos="2880"/>
      </p:guideLst>
    </p:cSldViewPr>
  </p:slideViewPr>
  <p:outlineViewPr>
    <p:cViewPr>
      <p:scale>
        <a:sx n="33" d="100"/>
        <a:sy n="33" d="100"/>
      </p:scale>
      <p:origin x="0" y="1386"/>
    </p:cViewPr>
  </p:outlineViewPr>
  <p:notesTextViewPr>
    <p:cViewPr>
      <p:scale>
        <a:sx n="100" d="100"/>
        <a:sy n="100" d="100"/>
      </p:scale>
      <p:origin x="0" y="0"/>
    </p:cViewPr>
  </p:notesTextViewPr>
  <p:notesViewPr>
    <p:cSldViewPr>
      <p:cViewPr varScale="1">
        <p:scale>
          <a:sx n="51" d="100"/>
          <a:sy n="51" d="100"/>
        </p:scale>
        <p:origin x="-188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8" Type="http://schemas.openxmlformats.org/officeDocument/2006/relationships/slideMaster" Target="slideMasters/slideMaster5.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9834EA-302D-4D12-9FA0-CE4B14B08F83}" type="datetimeFigureOut">
              <a:rPr lang="en-US" smtClean="0"/>
              <a:pPr/>
              <a:t>1/12/2016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C902FE-B780-46E5-B6A3-B1D433CA5DCF}" type="slidenum">
              <a:rPr lang="en-US" smtClean="0"/>
              <a:pPr/>
              <a:t>‹#›</a:t>
            </a:fld>
            <a:endParaRPr lang="en-US" dirty="0"/>
          </a:p>
        </p:txBody>
      </p:sp>
    </p:spTree>
    <p:extLst>
      <p:ext uri="{BB962C8B-B14F-4D97-AF65-F5344CB8AC3E}">
        <p14:creationId xmlns:p14="http://schemas.microsoft.com/office/powerpoint/2010/main" val="1301310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8ED189-42F2-421C-B146-FCE381D9A2FD}" type="datetimeFigureOut">
              <a:rPr lang="en-US" smtClean="0"/>
              <a:pPr/>
              <a:t>1/12/2016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5C331E-1381-452E-AC87-254278298CF4}" type="slidenum">
              <a:rPr lang="en-US" smtClean="0"/>
              <a:pPr/>
              <a:t>‹#›</a:t>
            </a:fld>
            <a:endParaRPr lang="en-US" dirty="0"/>
          </a:p>
        </p:txBody>
      </p:sp>
    </p:spTree>
    <p:extLst>
      <p:ext uri="{BB962C8B-B14F-4D97-AF65-F5344CB8AC3E}">
        <p14:creationId xmlns:p14="http://schemas.microsoft.com/office/powerpoint/2010/main" val="250610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2</a:t>
            </a:fld>
            <a:endParaRPr lang="en-US" dirty="0"/>
          </a:p>
        </p:txBody>
      </p:sp>
    </p:spTree>
    <p:extLst>
      <p:ext uri="{BB962C8B-B14F-4D97-AF65-F5344CB8AC3E}">
        <p14:creationId xmlns:p14="http://schemas.microsoft.com/office/powerpoint/2010/main" val="889638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20</a:t>
            </a:fld>
            <a:endParaRPr lang="en-US" dirty="0"/>
          </a:p>
        </p:txBody>
      </p:sp>
    </p:spTree>
    <p:extLst>
      <p:ext uri="{BB962C8B-B14F-4D97-AF65-F5344CB8AC3E}">
        <p14:creationId xmlns:p14="http://schemas.microsoft.com/office/powerpoint/2010/main" val="105424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353F06-E1B7-4BEC-980B-990AB47DDA61}"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1841014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24</a:t>
            </a:fld>
            <a:endParaRPr lang="en-US" dirty="0"/>
          </a:p>
        </p:txBody>
      </p:sp>
    </p:spTree>
    <p:extLst>
      <p:ext uri="{BB962C8B-B14F-4D97-AF65-F5344CB8AC3E}">
        <p14:creationId xmlns:p14="http://schemas.microsoft.com/office/powerpoint/2010/main" val="2987323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25</a:t>
            </a:fld>
            <a:endParaRPr lang="en-US" dirty="0"/>
          </a:p>
        </p:txBody>
      </p:sp>
    </p:spTree>
    <p:extLst>
      <p:ext uri="{BB962C8B-B14F-4D97-AF65-F5344CB8AC3E}">
        <p14:creationId xmlns:p14="http://schemas.microsoft.com/office/powerpoint/2010/main" val="290637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26</a:t>
            </a:fld>
            <a:endParaRPr lang="en-US" dirty="0"/>
          </a:p>
        </p:txBody>
      </p:sp>
    </p:spTree>
    <p:extLst>
      <p:ext uri="{BB962C8B-B14F-4D97-AF65-F5344CB8AC3E}">
        <p14:creationId xmlns:p14="http://schemas.microsoft.com/office/powerpoint/2010/main" val="1018065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687C511-59B7-4D65-8AA1-F21035B59D88}" type="slidenum">
              <a:rPr lang="en-US" smtClean="0">
                <a:solidFill>
                  <a:prstClr val="white"/>
                </a:solidFill>
              </a:rPr>
              <a:pPr>
                <a:defRPr/>
              </a:pPr>
              <a:t>28</a:t>
            </a:fld>
            <a:endParaRPr lang="en-US" dirty="0">
              <a:solidFill>
                <a:prstClr val="white"/>
              </a:solidFill>
            </a:endParaRPr>
          </a:p>
        </p:txBody>
      </p:sp>
    </p:spTree>
    <p:extLst>
      <p:ext uri="{BB962C8B-B14F-4D97-AF65-F5344CB8AC3E}">
        <p14:creationId xmlns:p14="http://schemas.microsoft.com/office/powerpoint/2010/main" val="3901771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332B22-10E6-7449-A9CC-4E546F1CF057}"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377029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43000" y="685800"/>
            <a:ext cx="4572000" cy="3429000"/>
          </a:xfrm>
          <a:ln/>
        </p:spPr>
      </p:sp>
      <p:sp>
        <p:nvSpPr>
          <p:cNvPr id="3" name="Notes Placeholder 2"/>
          <p:cNvSpPr>
            <a:spLocks noGrp="1"/>
          </p:cNvSpPr>
          <p:nvPr>
            <p:ph type="body" idx="1"/>
          </p:nvPr>
        </p:nvSpPr>
        <p:spPr/>
        <p:txBody>
          <a:bodyPr/>
          <a:lstStyle/>
          <a:p>
            <a:pPr marL="338743" indent="-338743" defTabSz="903314">
              <a:spcBef>
                <a:spcPct val="20000"/>
              </a:spcBef>
              <a:buClr>
                <a:srgbClr val="EFAA2D"/>
              </a:buClr>
              <a:buFont typeface="Arial" pitchFamily="34" charset="0"/>
              <a:buChar char="•"/>
              <a:defRPr/>
            </a:pPr>
            <a:endParaRPr lang="en-US" kern="0" dirty="0" smtClean="0">
              <a:solidFill>
                <a:srgbClr val="1F2B35"/>
              </a:solidFill>
            </a:endParaRPr>
          </a:p>
        </p:txBody>
      </p:sp>
      <p:sp>
        <p:nvSpPr>
          <p:cNvPr id="23556" name="Slide Number Placeholder 3"/>
          <p:cNvSpPr>
            <a:spLocks noGrp="1"/>
          </p:cNvSpPr>
          <p:nvPr>
            <p:ph type="sldNum" sz="quarter" idx="5"/>
          </p:nvPr>
        </p:nvSpPr>
        <p:spPr>
          <a:noFill/>
        </p:spPr>
        <p:txBody>
          <a:bodyPr/>
          <a:lstStyle>
            <a:lvl1pPr eaLnBrk="0" hangingPunct="0">
              <a:defRPr sz="1400" i="1">
                <a:solidFill>
                  <a:schemeClr val="bg1"/>
                </a:solidFill>
                <a:latin typeface="Trebuchet MS" pitchFamily="34" charset="0"/>
              </a:defRPr>
            </a:lvl1pPr>
            <a:lvl2pPr marL="742858" indent="-285714" eaLnBrk="0" hangingPunct="0">
              <a:defRPr sz="1400" i="1">
                <a:solidFill>
                  <a:schemeClr val="bg1"/>
                </a:solidFill>
                <a:latin typeface="Trebuchet MS" pitchFamily="34" charset="0"/>
              </a:defRPr>
            </a:lvl2pPr>
            <a:lvl3pPr marL="1142858" indent="-228571" eaLnBrk="0" hangingPunct="0">
              <a:defRPr sz="1400" i="1">
                <a:solidFill>
                  <a:schemeClr val="bg1"/>
                </a:solidFill>
                <a:latin typeface="Trebuchet MS" pitchFamily="34" charset="0"/>
              </a:defRPr>
            </a:lvl3pPr>
            <a:lvl4pPr marL="1600000" indent="-228571" eaLnBrk="0" hangingPunct="0">
              <a:defRPr sz="1400" i="1">
                <a:solidFill>
                  <a:schemeClr val="bg1"/>
                </a:solidFill>
                <a:latin typeface="Trebuchet MS" pitchFamily="34" charset="0"/>
              </a:defRPr>
            </a:lvl4pPr>
            <a:lvl5pPr marL="2057143" indent="-228571" eaLnBrk="0" hangingPunct="0">
              <a:defRPr sz="1400" i="1">
                <a:solidFill>
                  <a:schemeClr val="bg1"/>
                </a:solidFill>
                <a:latin typeface="Trebuchet MS" pitchFamily="34" charset="0"/>
              </a:defRPr>
            </a:lvl5pPr>
            <a:lvl6pPr marL="2514286" indent="-228571" algn="ctr" eaLnBrk="0" fontAlgn="base" hangingPunct="0">
              <a:spcBef>
                <a:spcPct val="0"/>
              </a:spcBef>
              <a:spcAft>
                <a:spcPct val="0"/>
              </a:spcAft>
              <a:defRPr sz="1400" i="1">
                <a:solidFill>
                  <a:schemeClr val="bg1"/>
                </a:solidFill>
                <a:latin typeface="Trebuchet MS" pitchFamily="34" charset="0"/>
              </a:defRPr>
            </a:lvl6pPr>
            <a:lvl7pPr marL="2971429" indent="-228571" algn="ctr" eaLnBrk="0" fontAlgn="base" hangingPunct="0">
              <a:spcBef>
                <a:spcPct val="0"/>
              </a:spcBef>
              <a:spcAft>
                <a:spcPct val="0"/>
              </a:spcAft>
              <a:defRPr sz="1400" i="1">
                <a:solidFill>
                  <a:schemeClr val="bg1"/>
                </a:solidFill>
                <a:latin typeface="Trebuchet MS" pitchFamily="34" charset="0"/>
              </a:defRPr>
            </a:lvl7pPr>
            <a:lvl8pPr marL="3428572" indent="-228571" algn="ctr" eaLnBrk="0" fontAlgn="base" hangingPunct="0">
              <a:spcBef>
                <a:spcPct val="0"/>
              </a:spcBef>
              <a:spcAft>
                <a:spcPct val="0"/>
              </a:spcAft>
              <a:defRPr sz="1400" i="1">
                <a:solidFill>
                  <a:schemeClr val="bg1"/>
                </a:solidFill>
                <a:latin typeface="Trebuchet MS" pitchFamily="34" charset="0"/>
              </a:defRPr>
            </a:lvl8pPr>
            <a:lvl9pPr marL="3885715" indent="-228571" algn="ctr" eaLnBrk="0" fontAlgn="base" hangingPunct="0">
              <a:spcBef>
                <a:spcPct val="0"/>
              </a:spcBef>
              <a:spcAft>
                <a:spcPct val="0"/>
              </a:spcAft>
              <a:defRPr sz="1400" i="1">
                <a:solidFill>
                  <a:schemeClr val="bg1"/>
                </a:solidFill>
                <a:latin typeface="Trebuchet MS" pitchFamily="34" charset="0"/>
              </a:defRPr>
            </a:lvl9pPr>
          </a:lstStyle>
          <a:p>
            <a:pPr eaLnBrk="1" hangingPunct="1"/>
            <a:fld id="{58D28439-6371-43C5-8354-25E720D09776}" type="slidenum">
              <a:rPr lang="en-US" sz="1200" i="0">
                <a:solidFill>
                  <a:prstClr val="black"/>
                </a:solidFill>
              </a:rPr>
              <a:pPr eaLnBrk="1" hangingPunct="1"/>
              <a:t>31</a:t>
            </a:fld>
            <a:endParaRPr lang="en-US" sz="1200" i="0" dirty="0">
              <a:solidFill>
                <a:prstClr val="black"/>
              </a:solidFill>
            </a:endParaRPr>
          </a:p>
        </p:txBody>
      </p:sp>
    </p:spTree>
    <p:extLst>
      <p:ext uri="{BB962C8B-B14F-4D97-AF65-F5344CB8AC3E}">
        <p14:creationId xmlns:p14="http://schemas.microsoft.com/office/powerpoint/2010/main" val="106907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D267D3C-410B-4A64-BA66-ACD6BF4BA5E5}" type="slidenum">
              <a:rPr lang="en-US">
                <a:solidFill>
                  <a:prstClr val="white"/>
                </a:solidFill>
              </a:rPr>
              <a:pPr/>
              <a:t>32</a:t>
            </a:fld>
            <a:endParaRPr lang="en-US" dirty="0">
              <a:solidFill>
                <a:prstClr val="white"/>
              </a:solidFill>
            </a:endParaRPr>
          </a:p>
        </p:txBody>
      </p:sp>
      <p:sp>
        <p:nvSpPr>
          <p:cNvPr id="26627" name="Rectangle 2"/>
          <p:cNvSpPr>
            <a:spLocks noGrp="1" noRot="1" noChangeAspect="1" noChangeArrowheads="1" noTextEdit="1"/>
          </p:cNvSpPr>
          <p:nvPr>
            <p:ph type="sldImg"/>
          </p:nvPr>
        </p:nvSpPr>
        <p:spPr>
          <a:xfrm>
            <a:off x="1143000" y="685800"/>
            <a:ext cx="4572000" cy="3429000"/>
          </a:xfrm>
          <a:ln/>
        </p:spPr>
      </p:sp>
      <p:sp>
        <p:nvSpPr>
          <p:cNvPr id="26628"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3718823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12813"/>
            <a:fld id="{D0E58CFB-8F20-41ED-A3B5-CC04B71D8518}" type="slidenum">
              <a:rPr lang="en-US" b="1" i="1" smtClean="0">
                <a:solidFill>
                  <a:srgbClr val="FFFFFF"/>
                </a:solidFill>
              </a:rPr>
              <a:pPr defTabSz="912813"/>
              <a:t>33</a:t>
            </a:fld>
            <a:endParaRPr lang="en-US" b="1" i="1" dirty="0" smtClean="0">
              <a:solidFill>
                <a:srgbClr val="FFFFFF"/>
              </a:solidFill>
            </a:endParaRPr>
          </a:p>
        </p:txBody>
      </p:sp>
      <p:sp>
        <p:nvSpPr>
          <p:cNvPr id="44035" name="Rectangle 2"/>
          <p:cNvSpPr>
            <a:spLocks noGrp="1" noRot="1" noChangeAspect="1" noChangeArrowheads="1" noTextEdit="1"/>
          </p:cNvSpPr>
          <p:nvPr>
            <p:ph type="sldImg"/>
          </p:nvPr>
        </p:nvSpPr>
        <p:spPr>
          <a:xfrm>
            <a:off x="1144588" y="685800"/>
            <a:ext cx="4570412" cy="3427413"/>
          </a:xfrm>
          <a:ln/>
        </p:spPr>
      </p:sp>
      <p:sp>
        <p:nvSpPr>
          <p:cNvPr id="44036"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4128897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E775B7-F473-462D-86D5-9FFBBB86EFF5}" type="slidenum">
              <a:rPr lang="en-US" smtClean="0">
                <a:solidFill>
                  <a:prstClr val="black"/>
                </a:solidFill>
                <a:latin typeface="Calibri"/>
              </a:rPr>
              <a:pPr/>
              <a:t>3</a:t>
            </a:fld>
            <a:endParaRPr lang="en-US" dirty="0">
              <a:solidFill>
                <a:prstClr val="black"/>
              </a:solidFill>
              <a:latin typeface="Calibri"/>
            </a:endParaRPr>
          </a:p>
        </p:txBody>
      </p:sp>
    </p:spTree>
    <p:extLst>
      <p:ext uri="{BB962C8B-B14F-4D97-AF65-F5344CB8AC3E}">
        <p14:creationId xmlns:p14="http://schemas.microsoft.com/office/powerpoint/2010/main" val="2550587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CC8858B-EFFE-4C25-85F8-46144EE9AD38}" type="slidenum">
              <a:rPr lang="en-US" smtClean="0">
                <a:solidFill>
                  <a:prstClr val="black"/>
                </a:solidFill>
              </a:rPr>
              <a:pPr>
                <a:defRPr/>
              </a:pPr>
              <a:t>34</a:t>
            </a:fld>
            <a:endParaRPr lang="en-US" dirty="0">
              <a:solidFill>
                <a:prstClr val="black"/>
              </a:solidFill>
            </a:endParaRPr>
          </a:p>
        </p:txBody>
      </p:sp>
    </p:spTree>
    <p:extLst>
      <p:ext uri="{BB962C8B-B14F-4D97-AF65-F5344CB8AC3E}">
        <p14:creationId xmlns:p14="http://schemas.microsoft.com/office/powerpoint/2010/main" val="283456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D841D4-1A0F-4884-B44A-B05378FA9C98}"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123670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B798ED9-AD80-4983-9936-267D9D644543}" type="slidenum">
              <a:rPr lang="en-US" smtClean="0">
                <a:solidFill>
                  <a:prstClr val="black"/>
                </a:solidFill>
              </a:rPr>
              <a:pPr/>
              <a:t>8</a:t>
            </a:fld>
            <a:endParaRPr lang="en-US" dirty="0"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161923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BB798ED9-AD80-4983-9936-267D9D644543}" type="slidenum">
              <a:rPr lang="en-US" smtClean="0">
                <a:solidFill>
                  <a:prstClr val="black"/>
                </a:solidFill>
              </a:rPr>
              <a:pPr/>
              <a:t>9</a:t>
            </a:fld>
            <a:endParaRPr lang="en-US" dirty="0" smtClean="0">
              <a:solidFill>
                <a:prstClr val="black"/>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GB" dirty="0" smtClean="0"/>
          </a:p>
        </p:txBody>
      </p:sp>
    </p:spTree>
    <p:extLst>
      <p:ext uri="{BB962C8B-B14F-4D97-AF65-F5344CB8AC3E}">
        <p14:creationId xmlns:p14="http://schemas.microsoft.com/office/powerpoint/2010/main" val="221208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11</a:t>
            </a:fld>
            <a:endParaRPr lang="en-US" dirty="0"/>
          </a:p>
        </p:txBody>
      </p:sp>
    </p:spTree>
    <p:extLst>
      <p:ext uri="{BB962C8B-B14F-4D97-AF65-F5344CB8AC3E}">
        <p14:creationId xmlns:p14="http://schemas.microsoft.com/office/powerpoint/2010/main" val="312648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15</a:t>
            </a:fld>
            <a:endParaRPr lang="en-US" dirty="0"/>
          </a:p>
        </p:txBody>
      </p:sp>
    </p:spTree>
    <p:extLst>
      <p:ext uri="{BB962C8B-B14F-4D97-AF65-F5344CB8AC3E}">
        <p14:creationId xmlns:p14="http://schemas.microsoft.com/office/powerpoint/2010/main" val="2194120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10"/>
          </p:nvPr>
        </p:nvSpPr>
        <p:spPr/>
        <p:txBody>
          <a:bodyPr/>
          <a:lstStyle/>
          <a:p>
            <a:fld id="{6A5C331E-1381-452E-AC87-254278298CF4}" type="slidenum">
              <a:rPr lang="en-US" smtClean="0"/>
              <a:pPr/>
              <a:t>16</a:t>
            </a:fld>
            <a:endParaRPr lang="en-US" dirty="0"/>
          </a:p>
        </p:txBody>
      </p:sp>
    </p:spTree>
    <p:extLst>
      <p:ext uri="{BB962C8B-B14F-4D97-AF65-F5344CB8AC3E}">
        <p14:creationId xmlns:p14="http://schemas.microsoft.com/office/powerpoint/2010/main" val="2879508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5C331E-1381-452E-AC87-254278298CF4}" type="slidenum">
              <a:rPr lang="en-US" smtClean="0"/>
              <a:pPr/>
              <a:t>17</a:t>
            </a:fld>
            <a:endParaRPr lang="en-US" dirty="0"/>
          </a:p>
        </p:txBody>
      </p:sp>
    </p:spTree>
    <p:extLst>
      <p:ext uri="{BB962C8B-B14F-4D97-AF65-F5344CB8AC3E}">
        <p14:creationId xmlns:p14="http://schemas.microsoft.com/office/powerpoint/2010/main" val="121315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353F06-E1B7-4BEC-980B-990AB47DDA61}"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35221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8.jpeg"/><Relationship Id="rId1" Type="http://schemas.openxmlformats.org/officeDocument/2006/relationships/slideMaster" Target="../slideMasters/slideMaster4.xml"/><Relationship Id="rId4" Type="http://schemas.openxmlformats.org/officeDocument/2006/relationships/image" Target="../media/image10.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50" y="-25400"/>
            <a:ext cx="2178050"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5400"/>
            <a:ext cx="6381750"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06376"/>
            <a:ext cx="8839200" cy="644524"/>
          </a:xfrm>
        </p:spPr>
        <p:txBody>
          <a:bodyPr anchor="ctr"/>
          <a:lstStyle/>
          <a:p>
            <a:r>
              <a:rPr lang="en-US" dirty="0" smtClean="0"/>
              <a:t>Click to edit Master title style</a:t>
            </a:r>
            <a:endParaRPr lang="en-US" dirty="0"/>
          </a:p>
        </p:txBody>
      </p:sp>
      <p:sp>
        <p:nvSpPr>
          <p:cNvPr id="10" name="Text Placeholder 9"/>
          <p:cNvSpPr>
            <a:spLocks noGrp="1"/>
          </p:cNvSpPr>
          <p:nvPr>
            <p:ph type="body" sz="quarter" idx="10" hasCustomPrompt="1"/>
          </p:nvPr>
        </p:nvSpPr>
        <p:spPr>
          <a:xfrm>
            <a:off x="152400" y="0"/>
            <a:ext cx="8839200" cy="206375"/>
          </a:xfrm>
        </p:spPr>
        <p:txBody>
          <a:bodyPr tIns="0" bIns="0" anchor="ctr"/>
          <a:lstStyle>
            <a:lvl1pPr>
              <a:defRPr sz="1800" cap="small" baseline="0">
                <a:solidFill>
                  <a:srgbClr val="FFC000"/>
                </a:solidFill>
              </a:defRPr>
            </a:lvl1pPr>
          </a:lstStyle>
          <a:p>
            <a:pPr lvl="0"/>
            <a:r>
              <a:rPr lang="en-US" dirty="0" smtClean="0"/>
              <a:t>Top Level Heading</a:t>
            </a:r>
          </a:p>
        </p:txBody>
      </p:sp>
    </p:spTree>
    <p:extLst>
      <p:ext uri="{BB962C8B-B14F-4D97-AF65-F5344CB8AC3E}">
        <p14:creationId xmlns:p14="http://schemas.microsoft.com/office/powerpoint/2010/main" val="2229595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315245"/>
      </p:ext>
    </p:extLst>
  </p:cSld>
  <p:clrMapOvr>
    <a:masterClrMapping/>
  </p:clrMapOvr>
  <p:transition spd="slow" advClick="0" advTm="5066">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Headline only: gray line">
    <p:spTree>
      <p:nvGrpSpPr>
        <p:cNvPr id="1" name=""/>
        <p:cNvGrpSpPr/>
        <p:nvPr/>
      </p:nvGrpSpPr>
      <p:grpSpPr>
        <a:xfrm>
          <a:off x="0" y="0"/>
          <a:ext cx="0" cy="0"/>
          <a:chOff x="0" y="0"/>
          <a:chExt cx="0" cy="0"/>
        </a:xfrm>
      </p:grpSpPr>
      <p:sp>
        <p:nvSpPr>
          <p:cNvPr id="2" name="Title 1"/>
          <p:cNvSpPr>
            <a:spLocks noGrp="1"/>
          </p:cNvSpPr>
          <p:nvPr>
            <p:ph type="title"/>
          </p:nvPr>
        </p:nvSpPr>
        <p:spPr>
          <a:xfrm>
            <a:off x="365760" y="336513"/>
            <a:ext cx="8412480" cy="577889"/>
          </a:xfrm>
        </p:spPr>
        <p:txBody>
          <a:bodyPr>
            <a:normAutofit/>
          </a:bodyPr>
          <a:lstStyle>
            <a:lvl1pPr>
              <a:defRPr sz="26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8207525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124200"/>
            <a:ext cx="7772400" cy="781050"/>
          </a:xfrm>
        </p:spPr>
        <p:txBody>
          <a:bodyPr/>
          <a:lstStyle>
            <a:lvl1pPr algn="ctr">
              <a:defRPr/>
            </a:lvl1pPr>
          </a:lstStyle>
          <a:p>
            <a:r>
              <a:rPr lang="en-US" dirty="0" smtClean="0"/>
              <a:t>Click to edit Master title style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914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2" descr="footer small banner.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6613525"/>
            <a:ext cx="9144000" cy="254000"/>
          </a:xfrm>
          <a:prstGeom prst="rect">
            <a:avLst/>
          </a:prstGeom>
          <a:noFill/>
          <a:ln w="9525">
            <a:noFill/>
            <a:miter lim="800000"/>
            <a:headEnd/>
            <a:tailEnd/>
          </a:ln>
        </p:spPr>
      </p:pic>
      <p:pic>
        <p:nvPicPr>
          <p:cNvPr id="3" name="Picture 13" descr="logo.wmf"/>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496175" y="6053138"/>
            <a:ext cx="1419225" cy="484187"/>
          </a:xfrm>
          <a:prstGeom prst="rect">
            <a:avLst/>
          </a:prstGeom>
          <a:noFill/>
          <a:ln w="9525">
            <a:noFill/>
            <a:miter lim="800000"/>
            <a:headEnd/>
            <a:tailEnd/>
          </a:ln>
        </p:spPr>
      </p:pic>
      <p:sp>
        <p:nvSpPr>
          <p:cNvPr id="5" name="TextBox 4"/>
          <p:cNvSpPr txBox="1"/>
          <p:nvPr userDrawn="1"/>
        </p:nvSpPr>
        <p:spPr>
          <a:xfrm>
            <a:off x="276225" y="6038850"/>
            <a:ext cx="6753225" cy="554038"/>
          </a:xfrm>
          <a:prstGeom prst="rect">
            <a:avLst/>
          </a:prstGeom>
          <a:noFill/>
        </p:spPr>
        <p:txBody>
          <a:bodyPr>
            <a:spAutoFit/>
          </a:bodyPr>
          <a:lstStyle/>
          <a:p>
            <a:pPr>
              <a:defRPr/>
            </a:pPr>
            <a:r>
              <a:rPr lang="en-US" sz="750" dirty="0">
                <a:solidFill>
                  <a:srgbClr val="000000"/>
                </a:solidFill>
                <a:latin typeface="Calibri" pitchFamily="34" charset="0"/>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solidFill>
                  <a:srgbClr val="000000"/>
                </a:solidFill>
                <a:latin typeface="Calibri" pitchFamily="34" charset="0"/>
              </a:rPr>
              <a:t> </a:t>
            </a:r>
          </a:p>
          <a:p>
            <a:pPr>
              <a:defRPr/>
            </a:pPr>
            <a:r>
              <a:rPr lang="en-US" sz="750" dirty="0">
                <a:solidFill>
                  <a:srgbClr val="000000"/>
                </a:solidFill>
                <a:latin typeface="Calibri" pitchFamily="34" charset="0"/>
              </a:rPr>
              <a:t>Copyright © </a:t>
            </a:r>
            <a:r>
              <a:rPr lang="en-US" sz="750" dirty="0" smtClean="0">
                <a:solidFill>
                  <a:srgbClr val="000000"/>
                </a:solidFill>
                <a:latin typeface="Calibri" pitchFamily="34" charset="0"/>
              </a:rPr>
              <a:t>2013 </a:t>
            </a:r>
            <a:r>
              <a:rPr lang="en-US" sz="750" dirty="0">
                <a:solidFill>
                  <a:srgbClr val="000000"/>
                </a:solidFill>
                <a:latin typeface="Calibri" pitchFamily="34" charset="0"/>
              </a:rPr>
              <a:t>Virtusa Corporation. All rights reserved</a:t>
            </a:r>
          </a:p>
        </p:txBody>
      </p:sp>
      <p:pic>
        <p:nvPicPr>
          <p:cNvPr id="7" name="Picture 2" descr="C:\Documents and Settings\ppankaj\My Documents\My Pictures\Virtusa Master Presentation.JPG"/>
          <p:cNvPicPr>
            <a:picLocks noChangeAspect="1" noChangeArrowheads="1"/>
          </p:cNvPicPr>
          <p:nvPr userDrawn="1"/>
        </p:nvPicPr>
        <p:blipFill>
          <a:blip r:embed="rId4" cstate="email"/>
          <a:srcRect/>
          <a:stretch>
            <a:fillRect/>
          </a:stretch>
        </p:blipFill>
        <p:spPr bwMode="auto">
          <a:xfrm>
            <a:off x="0" y="-739"/>
            <a:ext cx="9145361" cy="2352675"/>
          </a:xfrm>
          <a:prstGeom prst="rect">
            <a:avLst/>
          </a:prstGeom>
          <a:noFill/>
        </p:spPr>
      </p:pic>
      <p:sp>
        <p:nvSpPr>
          <p:cNvPr id="8" name="Rectangle 7"/>
          <p:cNvSpPr>
            <a:spLocks noChangeArrowheads="1"/>
          </p:cNvSpPr>
          <p:nvPr userDrawn="1"/>
        </p:nvSpPr>
        <p:spPr bwMode="gray">
          <a:xfrm>
            <a:off x="381000" y="5562599"/>
            <a:ext cx="2343150" cy="442135"/>
          </a:xfrm>
          <a:prstGeom prst="rect">
            <a:avLst/>
          </a:prstGeom>
          <a:noFill/>
          <a:ln w="9525">
            <a:noFill/>
            <a:miter lim="800000"/>
            <a:headEnd/>
            <a:tailEnd/>
          </a:ln>
        </p:spPr>
        <p:txBody>
          <a:bodyPr lIns="0" tIns="0" rIns="0" bIns="0"/>
          <a:lstStyle/>
          <a:p>
            <a:pPr>
              <a:defRPr/>
            </a:pPr>
            <a:r>
              <a:rPr lang="en-GB" sz="800" dirty="0" smtClean="0">
                <a:solidFill>
                  <a:srgbClr val="000000"/>
                </a:solidFill>
                <a:latin typeface="Calibri" pitchFamily="34" charset="0"/>
              </a:rPr>
              <a:t>Virtusa </a:t>
            </a:r>
            <a:r>
              <a:rPr lang="en-GB" sz="800" dirty="0">
                <a:solidFill>
                  <a:srgbClr val="000000"/>
                </a:solidFill>
                <a:latin typeface="Calibri" pitchFamily="34" charset="0"/>
              </a:rPr>
              <a:t>UK</a:t>
            </a:r>
          </a:p>
          <a:p>
            <a:pPr>
              <a:defRPr/>
            </a:pPr>
            <a:r>
              <a:rPr lang="en-GB" sz="800" dirty="0" smtClean="0">
                <a:solidFill>
                  <a:srgbClr val="000000"/>
                </a:solidFill>
                <a:latin typeface="Calibri" pitchFamily="34" charset="0"/>
              </a:rPr>
              <a:t>90 Basinghall St, </a:t>
            </a:r>
          </a:p>
          <a:p>
            <a:pPr>
              <a:defRPr/>
            </a:pPr>
            <a:r>
              <a:rPr lang="en-GB" sz="800" dirty="0" smtClean="0">
                <a:solidFill>
                  <a:srgbClr val="000000"/>
                </a:solidFill>
                <a:latin typeface="Calibri" pitchFamily="34" charset="0"/>
              </a:rPr>
              <a:t>London EC2V 5AY</a:t>
            </a:r>
          </a:p>
        </p:txBody>
      </p:sp>
    </p:spTree>
    <p:extLst>
      <p:ext uri="{BB962C8B-B14F-4D97-AF65-F5344CB8AC3E}">
        <p14:creationId xmlns:p14="http://schemas.microsoft.com/office/powerpoint/2010/main" val="33012439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95275" y="1176337"/>
            <a:ext cx="8562975" cy="4887005"/>
          </a:xfrm>
        </p:spPr>
        <p:txBody>
          <a:bodyPr lIns="72000" tIns="72000" rIns="72000" bIns="7200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69157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8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1058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56043528"/>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5329796"/>
      </p:ext>
    </p:extLst>
  </p:cSld>
  <p:clrMapOvr>
    <a:masterClrMapping/>
  </p:clrMapOvr>
  <p:transition spd="slow">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atin typeface="+mn-l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51459293"/>
      </p:ext>
    </p:extLst>
  </p:cSld>
  <p:clrMapOvr>
    <a:masterClrMapping/>
  </p:clrMapOvr>
  <p:transition spd="slow">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57400" y="2895600"/>
            <a:ext cx="2400300" cy="13716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10100" y="2895600"/>
            <a:ext cx="2400300" cy="1371600"/>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1160773843"/>
      </p:ext>
    </p:extLst>
  </p:cSld>
  <p:clrMapOvr>
    <a:masterClrMapping/>
  </p:clrMapOvr>
  <p:transition spd="slow">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1003618671"/>
      </p:ext>
    </p:extLst>
  </p:cSld>
  <p:clrMapOvr>
    <a:masterClrMapping/>
  </p:clrMapOvr>
  <p:transition spd="slow">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2722650328"/>
      </p:ext>
    </p:extLst>
  </p:cSld>
  <p:clrMapOvr>
    <a:masterClrMapping/>
  </p:clrMapOvr>
  <p:transition spd="slow">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291635838"/>
      </p:ext>
    </p:extLst>
  </p:cSld>
  <p:clrMapOvr>
    <a:masterClrMapping/>
  </p:clrMapOvr>
  <p:transition spd="slow">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userDrawn="1"/>
        </p:nvSpPr>
        <p:spPr>
          <a:xfrm>
            <a:off x="457200" y="0"/>
            <a:ext cx="8229600" cy="1143000"/>
          </a:xfrm>
          <a:prstGeom prst="rect">
            <a:avLst/>
          </a:prstGeom>
        </p:spPr>
        <p:txBody>
          <a:bodyPr anchor="ctr"/>
          <a:lstStyle>
            <a:lvl1pPr algn="l">
              <a:defRPr b="1">
                <a:solidFill>
                  <a:schemeClr val="accent2">
                    <a:lumMod val="20000"/>
                    <a:lumOff val="80000"/>
                  </a:schemeClr>
                </a:solidFill>
                <a:latin typeface="+mn-lt"/>
              </a:defRPr>
            </a:lvl1pPr>
          </a:lstStyle>
          <a:p>
            <a:pPr eaLnBrk="0" fontAlgn="auto" hangingPunct="0">
              <a:spcBef>
                <a:spcPts val="0"/>
              </a:spcBef>
              <a:spcAft>
                <a:spcPts val="0"/>
              </a:spcAft>
              <a:defRPr/>
            </a:pPr>
            <a:r>
              <a:rPr lang="en-US" sz="4400" kern="0" dirty="0" smtClean="0">
                <a:solidFill>
                  <a:prstClr val="white"/>
                </a:solidFill>
                <a:ea typeface="+mj-ea"/>
                <a:cs typeface="Arial"/>
              </a:rPr>
              <a:t>Click to edit Master title style</a:t>
            </a:r>
            <a:endParaRPr lang="en-US" sz="4400" kern="0" dirty="0">
              <a:solidFill>
                <a:prstClr val="white"/>
              </a:solidFill>
              <a:ea typeface="+mj-ea"/>
              <a:cs typeface="Arial"/>
            </a:endParaRPr>
          </a:p>
        </p:txBody>
      </p:sp>
      <p:sp>
        <p:nvSpPr>
          <p:cNvPr id="2" name="Title 1"/>
          <p:cNvSpPr>
            <a:spLocks noGrp="1"/>
          </p:cNvSpPr>
          <p:nvPr>
            <p:ph type="title"/>
          </p:nvPr>
        </p:nvSpPr>
        <p:spPr>
          <a:xfrm>
            <a:off x="457200" y="1295400"/>
            <a:ext cx="3008313" cy="1162050"/>
          </a:xfrm>
          <a:prstGeom prst="rect">
            <a:avLst/>
          </a:prstGeom>
        </p:spPr>
        <p:txBody>
          <a:bodyPr anchor="b"/>
          <a:lstStyle>
            <a:lvl1pPr algn="l">
              <a:defRPr sz="2000" b="1">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295400"/>
            <a:ext cx="5111750" cy="4830763"/>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514600"/>
            <a:ext cx="3008313" cy="3611563"/>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36179"/>
      </p:ext>
    </p:extLst>
  </p:cSld>
  <p:clrMapOvr>
    <a:masterClrMapping/>
  </p:clrMapOvr>
  <p:transition spd="slow">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userDrawn="1"/>
        </p:nvSpPr>
        <p:spPr>
          <a:xfrm>
            <a:off x="457200" y="0"/>
            <a:ext cx="8229600" cy="1143000"/>
          </a:xfrm>
          <a:prstGeom prst="rect">
            <a:avLst/>
          </a:prstGeom>
        </p:spPr>
        <p:txBody>
          <a:bodyPr anchor="ctr"/>
          <a:lstStyle>
            <a:lvl1pPr algn="l">
              <a:defRPr b="1">
                <a:solidFill>
                  <a:schemeClr val="accent2">
                    <a:lumMod val="20000"/>
                    <a:lumOff val="80000"/>
                  </a:schemeClr>
                </a:solidFill>
                <a:latin typeface="+mn-lt"/>
              </a:defRPr>
            </a:lvl1pPr>
          </a:lstStyle>
          <a:p>
            <a:pPr eaLnBrk="0" fontAlgn="auto" hangingPunct="0">
              <a:spcBef>
                <a:spcPts val="0"/>
              </a:spcBef>
              <a:spcAft>
                <a:spcPts val="0"/>
              </a:spcAft>
              <a:defRPr/>
            </a:pPr>
            <a:r>
              <a:rPr lang="en-US" sz="4400" kern="0" dirty="0" smtClean="0">
                <a:solidFill>
                  <a:prstClr val="white"/>
                </a:solidFill>
                <a:ea typeface="+mj-ea"/>
                <a:cs typeface="Arial"/>
              </a:rPr>
              <a:t>Click to edit Master title style</a:t>
            </a:r>
            <a:endParaRPr lang="en-US" sz="4400" kern="0" dirty="0">
              <a:solidFill>
                <a:prstClr val="white"/>
              </a:solidFill>
              <a:ea typeface="+mj-ea"/>
              <a:cs typeface="Arial"/>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mn-lt"/>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1219199"/>
            <a:ext cx="5486400" cy="3508375"/>
          </a:xfrm>
        </p:spPr>
        <p:txBody>
          <a:bodyPr/>
          <a:lstStyle>
            <a:lvl1pPr marL="0" indent="0">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1353497"/>
      </p:ext>
    </p:extLst>
  </p:cSld>
  <p:clrMapOvr>
    <a:masterClrMapping/>
  </p:clrMapOvr>
  <p:transition spd="slow">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457200" y="0"/>
            <a:ext cx="8229600" cy="1143000"/>
          </a:xfrm>
          <a:prstGeom prst="rect">
            <a:avLst/>
          </a:prstGeom>
        </p:spPr>
        <p:txBody>
          <a:bodyPr anchor="ctr"/>
          <a:lstStyle>
            <a:lvl1pPr algn="l">
              <a:defRPr b="1">
                <a:solidFill>
                  <a:schemeClr val="bg1"/>
                </a:solidFill>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273824352"/>
      </p:ext>
    </p:extLst>
  </p:cSld>
  <p:clrMapOvr>
    <a:masterClrMapping/>
  </p:clrMapOvr>
  <p:transition spd="slow">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itle 1"/>
          <p:cNvSpPr txBox="1">
            <a:spLocks/>
          </p:cNvSpPr>
          <p:nvPr userDrawn="1"/>
        </p:nvSpPr>
        <p:spPr>
          <a:xfrm>
            <a:off x="457200" y="0"/>
            <a:ext cx="8229600" cy="1143000"/>
          </a:xfrm>
          <a:prstGeom prst="rect">
            <a:avLst/>
          </a:prstGeom>
        </p:spPr>
        <p:txBody>
          <a:bodyPr anchor="ctr"/>
          <a:lstStyle>
            <a:lvl1pPr algn="l">
              <a:defRPr b="1">
                <a:solidFill>
                  <a:schemeClr val="accent2">
                    <a:lumMod val="20000"/>
                    <a:lumOff val="80000"/>
                  </a:schemeClr>
                </a:solidFill>
                <a:latin typeface="+mn-lt"/>
              </a:defRPr>
            </a:lvl1pPr>
          </a:lstStyle>
          <a:p>
            <a:pPr eaLnBrk="0" fontAlgn="auto" hangingPunct="0">
              <a:spcBef>
                <a:spcPts val="0"/>
              </a:spcBef>
              <a:spcAft>
                <a:spcPts val="0"/>
              </a:spcAft>
              <a:defRPr/>
            </a:pPr>
            <a:r>
              <a:rPr lang="en-US" sz="4400" kern="0" dirty="0" smtClean="0">
                <a:solidFill>
                  <a:prstClr val="white"/>
                </a:solidFill>
                <a:ea typeface="+mj-ea"/>
                <a:cs typeface="Arial"/>
              </a:rPr>
              <a:t>Click to edit Master title style</a:t>
            </a:r>
            <a:endParaRPr lang="en-US" sz="4400" kern="0" dirty="0">
              <a:solidFill>
                <a:prstClr val="white"/>
              </a:solidFill>
              <a:ea typeface="+mj-ea"/>
              <a:cs typeface="Arial"/>
            </a:endParaRPr>
          </a:p>
        </p:txBody>
      </p:sp>
      <p:sp>
        <p:nvSpPr>
          <p:cNvPr id="2" name="Vertical Title 1"/>
          <p:cNvSpPr>
            <a:spLocks noGrp="1"/>
          </p:cNvSpPr>
          <p:nvPr>
            <p:ph type="title" orient="vert"/>
          </p:nvPr>
        </p:nvSpPr>
        <p:spPr>
          <a:xfrm>
            <a:off x="6629400" y="1371600"/>
            <a:ext cx="2057400" cy="3992562"/>
          </a:xfrm>
          <a:prstGeom prst="rect">
            <a:avLst/>
          </a:prstGeom>
        </p:spPr>
        <p:txBody>
          <a:bodyPr vert="eaVert"/>
          <a:lstStyle>
            <a:lvl1pPr>
              <a:defRPr>
                <a:latin typeface="+mn-l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371600"/>
            <a:ext cx="6019800" cy="3992562"/>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417991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06376"/>
            <a:ext cx="8839200" cy="644524"/>
          </a:xfrm>
          <a:prstGeom prst="rect">
            <a:avLst/>
          </a:prstGeo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152400" y="0"/>
            <a:ext cx="8839200" cy="206375"/>
          </a:xfrm>
        </p:spPr>
        <p:txBody>
          <a:bodyPr tIns="0" bIns="0" anchor="ctr"/>
          <a:lstStyle>
            <a:lvl1pPr>
              <a:defRPr sz="1800" cap="small" baseline="0">
                <a:solidFill>
                  <a:srgbClr val="FFC000"/>
                </a:solidFill>
              </a:defRPr>
            </a:lvl1pPr>
          </a:lstStyle>
          <a:p>
            <a:pPr lvl="0"/>
            <a:r>
              <a:rPr lang="en-US" dirty="0" smtClean="0"/>
              <a:t>Top Level Heading</a:t>
            </a:r>
          </a:p>
        </p:txBody>
      </p:sp>
    </p:spTree>
    <p:extLst>
      <p:ext uri="{BB962C8B-B14F-4D97-AF65-F5344CB8AC3E}">
        <p14:creationId xmlns:p14="http://schemas.microsoft.com/office/powerpoint/2010/main" val="1737211666"/>
      </p:ext>
    </p:extLst>
  </p:cSld>
  <p:clrMapOvr>
    <a:masterClrMapping/>
  </p:clrMapOvr>
  <p:transition spd="slow">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1374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2060977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621242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13187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48287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9144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83620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77622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488674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016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20947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78449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50" y="-25400"/>
            <a:ext cx="2178050"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5400"/>
            <a:ext cx="6381750"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6661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2449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6698491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01678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90903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3006996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9144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38195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690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9144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55340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01983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7256677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05810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50" y="-25400"/>
            <a:ext cx="2178050"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5400"/>
            <a:ext cx="6381750"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82846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81297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623056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53794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518702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2672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351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400" cy="914400"/>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934879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233499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781894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05285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66799"/>
            <a:ext cx="5486400" cy="3660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80589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33225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50" y="-25400"/>
            <a:ext cx="2178050" cy="6121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25400"/>
            <a:ext cx="6381750" cy="6121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60448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1066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06376"/>
            <a:ext cx="8839200" cy="644524"/>
          </a:xfrm>
        </p:spPr>
        <p:txBody>
          <a:bodyPr anchor="ctr"/>
          <a:lstStyle/>
          <a:p>
            <a:r>
              <a:rPr lang="en-US" dirty="0" smtClean="0"/>
              <a:t>Click to edit Master title style</a:t>
            </a:r>
            <a:endParaRPr lang="en-US" dirty="0"/>
          </a:p>
        </p:txBody>
      </p:sp>
      <p:sp>
        <p:nvSpPr>
          <p:cNvPr id="10" name="Text Placeholder 9"/>
          <p:cNvSpPr>
            <a:spLocks noGrp="1"/>
          </p:cNvSpPr>
          <p:nvPr>
            <p:ph type="body" sz="quarter" idx="10" hasCustomPrompt="1"/>
          </p:nvPr>
        </p:nvSpPr>
        <p:spPr>
          <a:xfrm>
            <a:off x="152400" y="0"/>
            <a:ext cx="8839200" cy="206375"/>
          </a:xfrm>
        </p:spPr>
        <p:txBody>
          <a:bodyPr tIns="0" bIns="0" anchor="ctr"/>
          <a:lstStyle>
            <a:lvl1pPr>
              <a:defRPr sz="1800" cap="small" baseline="0">
                <a:solidFill>
                  <a:srgbClr val="FFC000"/>
                </a:solidFill>
              </a:defRPr>
            </a:lvl1pPr>
          </a:lstStyle>
          <a:p>
            <a:pPr lvl="0"/>
            <a:r>
              <a:rPr lang="en-US" dirty="0" smtClean="0"/>
              <a:t>Top Level Heading</a:t>
            </a:r>
          </a:p>
        </p:txBody>
      </p:sp>
    </p:spTree>
    <p:extLst>
      <p:ext uri="{BB962C8B-B14F-4D97-AF65-F5344CB8AC3E}">
        <p14:creationId xmlns:p14="http://schemas.microsoft.com/office/powerpoint/2010/main" val="11002706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295275" y="1612900"/>
            <a:ext cx="4087813" cy="4424829"/>
          </a:xfrm>
        </p:spPr>
        <p:txBody>
          <a:bodyPr/>
          <a:lstStyle>
            <a:lvl1pPr>
              <a:defRPr sz="2200"/>
            </a:lvl1pPr>
            <a:lvl2pPr>
              <a:defRPr sz="2000"/>
            </a:lvl2pPr>
          </a:lstStyle>
          <a:p>
            <a:pPr lvl="0"/>
            <a:r>
              <a:rPr lang="en-US" dirty="0" smtClean="0"/>
              <a:t>Click to edit Master text styles</a:t>
            </a:r>
          </a:p>
          <a:p>
            <a:pPr lvl="1"/>
            <a:r>
              <a:rPr lang="en-US" dirty="0" smtClean="0"/>
              <a:t>Second level</a:t>
            </a:r>
          </a:p>
        </p:txBody>
      </p:sp>
      <p:sp>
        <p:nvSpPr>
          <p:cNvPr id="4" name="Text Placeholder 7"/>
          <p:cNvSpPr>
            <a:spLocks noGrp="1"/>
          </p:cNvSpPr>
          <p:nvPr>
            <p:ph type="body" sz="quarter" idx="11"/>
          </p:nvPr>
        </p:nvSpPr>
        <p:spPr>
          <a:xfrm>
            <a:off x="4705910" y="1612900"/>
            <a:ext cx="4087813" cy="4424829"/>
          </a:xfrm>
        </p:spPr>
        <p:txBody>
          <a:bodyPr/>
          <a:lstStyle>
            <a:lvl1pPr>
              <a:defRPr sz="2200"/>
            </a:lvl1pPr>
            <a:lvl2pPr>
              <a:defRPr sz="2000"/>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454457210"/>
      </p:ext>
    </p:extLst>
  </p:cSld>
  <p:clrMapOvr>
    <a:masterClrMapping/>
  </p:clrMapOvr>
  <p:transition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
            <a:ext cx="8915400" cy="939800"/>
          </a:xfrm>
        </p:spPr>
        <p:txBody>
          <a:bodyPr/>
          <a:lstStyle/>
          <a:p>
            <a:r>
              <a:rPr lang="en-US" dirty="0" smtClean="0"/>
              <a:t>Click to edit Master title style</a:t>
            </a:r>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06376"/>
            <a:ext cx="8839200" cy="644524"/>
          </a:xfrm>
          <a:prstGeom prst="rect">
            <a:avLst/>
          </a:prstGeom>
        </p:spPr>
        <p:txBody>
          <a:bodyPr anchor="ct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152400" y="0"/>
            <a:ext cx="8839200" cy="206375"/>
          </a:xfrm>
        </p:spPr>
        <p:txBody>
          <a:bodyPr tIns="0" bIns="0" anchor="ctr"/>
          <a:lstStyle>
            <a:lvl1pPr>
              <a:defRPr sz="1800" cap="small" baseline="0">
                <a:solidFill>
                  <a:srgbClr val="FFC000"/>
                </a:solidFill>
              </a:defRPr>
            </a:lvl1pPr>
          </a:lstStyle>
          <a:p>
            <a:pPr lvl="0"/>
            <a:r>
              <a:rPr lang="en-US" dirty="0" smtClean="0"/>
              <a:t>Top Level Heading</a:t>
            </a:r>
          </a:p>
        </p:txBody>
      </p:sp>
    </p:spTree>
    <p:extLst>
      <p:ext uri="{BB962C8B-B14F-4D97-AF65-F5344CB8AC3E}">
        <p14:creationId xmlns:p14="http://schemas.microsoft.com/office/powerpoint/2010/main" val="132244207"/>
      </p:ext>
    </p:extLst>
  </p:cSld>
  <p:clrMapOvr>
    <a:masterClrMapping/>
  </p:clrMapOvr>
  <p:transition spd="slow">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85750"/>
      </p:ext>
    </p:extLst>
  </p:cSld>
  <p:clrMapOvr>
    <a:masterClrMapping/>
  </p:clrMapOvr>
  <p:transition spd="slow" advClick="0" advTm="5066">
    <p:wip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865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6.gif"/><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5.jpe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6.gif"/><Relationship Id="rId5" Type="http://schemas.openxmlformats.org/officeDocument/2006/relationships/slideLayout" Target="../slideLayouts/slideLayout21.xml"/><Relationship Id="rId10" Type="http://schemas.openxmlformats.org/officeDocument/2006/relationships/image" Target="../media/image5.jpe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Layout" Target="../slideLayouts/slideLayout27.xml"/><Relationship Id="rId7" Type="http://schemas.openxmlformats.org/officeDocument/2006/relationships/image" Target="../media/image8.jpe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image" Target="../media/image7.wmf"/><Relationship Id="rId5" Type="http://schemas.openxmlformats.org/officeDocument/2006/relationships/theme" Target="../theme/theme4.xml"/><Relationship Id="rId4"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image" Target="../media/image11.gif"/><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image" Target="../media/image6.gif"/><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6.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6.gif"/><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7.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6.gif"/><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image" Target="../media/image1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5.jpe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theme" Target="../theme/theme8.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image" Target="../media/image6.gif"/><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9.xml"/><Relationship Id="rId1"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main-banner.gif"/>
          <p:cNvPicPr>
            <a:picLocks noChangeAspect="1"/>
          </p:cNvPicPr>
          <p:nvPr/>
        </p:nvPicPr>
        <p:blipFill>
          <a:blip r:embed="rId3" cstate="print"/>
          <a:srcRect/>
          <a:stretch>
            <a:fillRect/>
          </a:stretch>
        </p:blipFill>
        <p:spPr bwMode="auto">
          <a:xfrm>
            <a:off x="0" y="5955653"/>
            <a:ext cx="9144000" cy="911225"/>
          </a:xfrm>
          <a:prstGeom prst="rect">
            <a:avLst/>
          </a:prstGeom>
          <a:noFill/>
          <a:ln w="9525">
            <a:noFill/>
            <a:miter lim="800000"/>
            <a:headEnd/>
            <a:tailEnd/>
          </a:ln>
        </p:spPr>
      </p:pic>
      <p:sp>
        <p:nvSpPr>
          <p:cNvPr id="16" name="TextBox 15"/>
          <p:cNvSpPr txBox="1"/>
          <p:nvPr/>
        </p:nvSpPr>
        <p:spPr bwMode="auto">
          <a:xfrm>
            <a:off x="276225" y="6029325"/>
            <a:ext cx="6753225" cy="553998"/>
          </a:xfrm>
          <a:prstGeom prst="rect">
            <a:avLst/>
          </a:prstGeom>
          <a:noFill/>
        </p:spPr>
        <p:txBody>
          <a:bodyPr>
            <a:spAutoFit/>
          </a:bodyPr>
          <a:lstStyle/>
          <a:p>
            <a:pPr>
              <a:defRPr/>
            </a:pPr>
            <a:r>
              <a:rPr lang="en-US" sz="750" dirty="0">
                <a:latin typeface="Calibri" pitchFamily="34" charset="0"/>
                <a:cs typeface="+mn-cs"/>
              </a:rPr>
              <a:t>The entire contents of this document are subject to copyright with all rights reserved. All copyrightable text and graphics, the selection, arrangement and presentation of all information and the overall design of the document are the sole and exclusive property of Virtusa.</a:t>
            </a:r>
          </a:p>
          <a:p>
            <a:pPr>
              <a:defRPr/>
            </a:pPr>
            <a:r>
              <a:rPr lang="en-US" sz="750" dirty="0">
                <a:latin typeface="Calibri" pitchFamily="34" charset="0"/>
                <a:cs typeface="+mn-cs"/>
              </a:rPr>
              <a:t> </a:t>
            </a:r>
          </a:p>
          <a:p>
            <a:pPr>
              <a:defRPr/>
            </a:pPr>
            <a:r>
              <a:rPr lang="en-US" sz="750" dirty="0">
                <a:latin typeface="Calibri" pitchFamily="34" charset="0"/>
                <a:cs typeface="+mn-cs"/>
              </a:rPr>
              <a:t>Copyright © </a:t>
            </a:r>
            <a:r>
              <a:rPr lang="en-US" sz="750" dirty="0" smtClean="0">
                <a:latin typeface="Calibri" pitchFamily="34" charset="0"/>
                <a:cs typeface="+mn-cs"/>
              </a:rPr>
              <a:t>2014</a:t>
            </a:r>
            <a:r>
              <a:rPr lang="en-US" sz="750" baseline="0" dirty="0" smtClean="0">
                <a:latin typeface="Calibri" pitchFamily="34" charset="0"/>
                <a:cs typeface="+mn-cs"/>
              </a:rPr>
              <a:t> </a:t>
            </a:r>
            <a:r>
              <a:rPr lang="en-US" sz="750" dirty="0" smtClean="0">
                <a:latin typeface="Calibri" pitchFamily="34" charset="0"/>
                <a:cs typeface="+mn-cs"/>
              </a:rPr>
              <a:t> </a:t>
            </a:r>
            <a:r>
              <a:rPr lang="en-US" sz="750" dirty="0">
                <a:latin typeface="Calibri" pitchFamily="34" charset="0"/>
                <a:cs typeface="+mn-cs"/>
              </a:rPr>
              <a:t>Virtusa Corporation. All rights reserved</a:t>
            </a:r>
          </a:p>
        </p:txBody>
      </p:sp>
      <p:sp>
        <p:nvSpPr>
          <p:cNvPr id="17" name="Rectangle 16"/>
          <p:cNvSpPr>
            <a:spLocks noChangeArrowheads="1"/>
          </p:cNvSpPr>
          <p:nvPr/>
        </p:nvSpPr>
        <p:spPr bwMode="gray">
          <a:xfrm>
            <a:off x="381000" y="5238750"/>
            <a:ext cx="2343150" cy="809625"/>
          </a:xfrm>
          <a:prstGeom prst="rect">
            <a:avLst/>
          </a:prstGeom>
          <a:noFill/>
          <a:ln w="9525">
            <a:noFill/>
            <a:miter lim="800000"/>
            <a:headEnd/>
            <a:tailEnd/>
          </a:ln>
        </p:spPr>
        <p:txBody>
          <a:bodyPr lIns="0" tIns="0" rIns="0" bIns="0"/>
          <a:lstStyle/>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endParaRPr lang="en-US" sz="800" dirty="0">
              <a:latin typeface="Calibri" pitchFamily="34" charset="0"/>
              <a:cs typeface="+mn-cs"/>
            </a:endParaRPr>
          </a:p>
          <a:p>
            <a:pPr algn="just">
              <a:defRPr/>
            </a:pPr>
            <a:r>
              <a:rPr lang="en-US" sz="800" dirty="0">
                <a:latin typeface="Calibri" pitchFamily="34" charset="0"/>
                <a:cs typeface="+mn-cs"/>
              </a:rPr>
              <a:t>2000 West Park Drive</a:t>
            </a:r>
          </a:p>
          <a:p>
            <a:pPr algn="just">
              <a:defRPr/>
            </a:pPr>
            <a:r>
              <a:rPr lang="en-US" sz="800" dirty="0">
                <a:latin typeface="Calibri" pitchFamily="34" charset="0"/>
                <a:cs typeface="+mn-cs"/>
              </a:rPr>
              <a:t>Westborough MA 01581 USA</a:t>
            </a:r>
          </a:p>
          <a:p>
            <a:pPr algn="just">
              <a:defRPr/>
            </a:pPr>
            <a:r>
              <a:rPr lang="en-US" sz="800" dirty="0">
                <a:latin typeface="Calibri" pitchFamily="34" charset="0"/>
                <a:cs typeface="+mn-cs"/>
              </a:rPr>
              <a:t>Phone: 508 389 7300 Fax: 508 366 9901</a:t>
            </a:r>
          </a:p>
        </p:txBody>
      </p:sp>
      <p:pic>
        <p:nvPicPr>
          <p:cNvPr id="1029" name="Picture 5" descr="banner.jpg"/>
          <p:cNvPicPr>
            <a:picLocks noChangeAspect="1"/>
          </p:cNvPicPr>
          <p:nvPr/>
        </p:nvPicPr>
        <p:blipFill>
          <a:blip r:embed="rId4" cstate="print"/>
          <a:srcRect/>
          <a:stretch>
            <a:fillRect/>
          </a:stretch>
        </p:blipFill>
        <p:spPr bwMode="auto">
          <a:xfrm>
            <a:off x="0" y="0"/>
            <a:ext cx="9144000" cy="2571750"/>
          </a:xfrm>
          <a:prstGeom prst="rect">
            <a:avLst/>
          </a:prstGeom>
          <a:noFill/>
          <a:ln w="9525">
            <a:noFill/>
            <a:miter lim="800000"/>
            <a:headEnd/>
            <a:tailEnd/>
          </a:ln>
        </p:spPr>
      </p:pic>
      <p:grpSp>
        <p:nvGrpSpPr>
          <p:cNvPr id="35" name="Group 34"/>
          <p:cNvGrpSpPr/>
          <p:nvPr/>
        </p:nvGrpSpPr>
        <p:grpSpPr>
          <a:xfrm>
            <a:off x="233438" y="19400"/>
            <a:ext cx="2552700" cy="2552700"/>
            <a:chOff x="241592" y="9525"/>
            <a:chExt cx="2552700" cy="2552700"/>
          </a:xfrm>
        </p:grpSpPr>
        <p:pic>
          <p:nvPicPr>
            <p:cNvPr id="36" name="Picture 3" descr="C:\_Shihan\Art_Work\Standard Presentation Template\globe-without-points.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1592" y="9525"/>
              <a:ext cx="2552700" cy="25527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140242" y="15113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133600" y="137479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314068" y="15300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62000" y="110978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05426" y="99617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66406" y="99052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67176" y="923202"/>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408329" y="90991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370354" y="1572034"/>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25363" y="95258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2539120" y="1437925"/>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24000" y="81523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_Shihan\Art_Work\Standard Presentation Template\poi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529541" y="1009468"/>
              <a:ext cx="152400" cy="152400"/>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3657"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rgbClr val="EFAA2D"/>
        </a:buClr>
        <a:buChar char="•"/>
        <a:defRPr sz="2800" b="1">
          <a:solidFill>
            <a:srgbClr val="003A58"/>
          </a:solidFill>
          <a:latin typeface="+mn-lt"/>
          <a:ea typeface="+mn-ea"/>
          <a:cs typeface="+mn-cs"/>
        </a:defRPr>
      </a:lvl1pPr>
      <a:lvl2pPr marL="742950" indent="-285750" algn="l" rtl="0" eaLnBrk="0" fontAlgn="base" hangingPunct="0">
        <a:spcBef>
          <a:spcPct val="20000"/>
        </a:spcBef>
        <a:spcAft>
          <a:spcPct val="0"/>
        </a:spcAft>
        <a:buClr>
          <a:srgbClr val="EFAA2D"/>
        </a:buClr>
        <a:buFont typeface="Arial" charset="0"/>
        <a:buChar char="–"/>
        <a:defRPr sz="2400">
          <a:solidFill>
            <a:srgbClr val="003A58"/>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j-lt"/>
          <a:cs typeface="+mn-cs"/>
        </a:defRPr>
      </a:lvl3pPr>
      <a:lvl4pPr marL="1600200" indent="-228600" algn="l" rtl="0" eaLnBrk="0" fontAlgn="base" hangingPunct="0">
        <a:spcBef>
          <a:spcPct val="20000"/>
        </a:spcBef>
        <a:spcAft>
          <a:spcPct val="0"/>
        </a:spcAft>
        <a:buChar char="–"/>
        <a:defRPr sz="2000">
          <a:solidFill>
            <a:schemeClr val="tx1"/>
          </a:solidFill>
          <a:latin typeface="+mj-lt"/>
          <a:cs typeface="+mn-cs"/>
        </a:defRPr>
      </a:lvl4pPr>
      <a:lvl5pPr marL="2057400" indent="-228600" algn="l" rtl="0" eaLnBrk="0" fontAlgn="base" hangingPunct="0">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j-lt"/>
          <a:cs typeface="+mn-cs"/>
        </a:defRPr>
      </a:lvl6pPr>
      <a:lvl7pPr marL="2971800" indent="-228600" algn="l" rtl="0" fontAlgn="base">
        <a:spcBef>
          <a:spcPct val="20000"/>
        </a:spcBef>
        <a:spcAft>
          <a:spcPct val="0"/>
        </a:spcAft>
        <a:buChar char="»"/>
        <a:defRPr sz="2000">
          <a:solidFill>
            <a:schemeClr val="tx1"/>
          </a:solidFill>
          <a:latin typeface="+mj-lt"/>
          <a:cs typeface="+mn-cs"/>
        </a:defRPr>
      </a:lvl7pPr>
      <a:lvl8pPr marL="3429000" indent="-228600" algn="l" rtl="0" fontAlgn="base">
        <a:spcBef>
          <a:spcPct val="20000"/>
        </a:spcBef>
        <a:spcAft>
          <a:spcPct val="0"/>
        </a:spcAft>
        <a:buChar char="»"/>
        <a:defRPr sz="2000">
          <a:solidFill>
            <a:schemeClr val="tx1"/>
          </a:solidFill>
          <a:latin typeface="+mj-lt"/>
          <a:cs typeface="+mn-cs"/>
        </a:defRPr>
      </a:lvl8pPr>
      <a:lvl9pPr marL="3886200" indent="-228600" algn="l" rtl="0" fontAlgn="base">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03200" y="-25400"/>
            <a:ext cx="8940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228600" y="1447800"/>
            <a:ext cx="8686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5364" name="Picture 15" descr="3.JPG"/>
          <p:cNvPicPr>
            <a:picLocks noChangeAspect="1"/>
          </p:cNvPicPr>
          <p:nvPr/>
        </p:nvPicPr>
        <p:blipFill>
          <a:blip r:embed="rId17" cstate="print"/>
          <a:srcRect/>
          <a:stretch>
            <a:fillRect/>
          </a:stretch>
        </p:blipFill>
        <p:spPr bwMode="auto">
          <a:xfrm>
            <a:off x="0" y="838200"/>
            <a:ext cx="9144000" cy="142875"/>
          </a:xfrm>
          <a:prstGeom prst="rect">
            <a:avLst/>
          </a:prstGeom>
          <a:noFill/>
          <a:ln w="9525">
            <a:noFill/>
            <a:miter lim="800000"/>
            <a:headEnd/>
            <a:tailEnd/>
          </a:ln>
        </p:spPr>
      </p:pic>
      <p:pic>
        <p:nvPicPr>
          <p:cNvPr id="15365" name="Picture 7" descr="footer-banner.gif"/>
          <p:cNvPicPr>
            <a:picLocks noChangeAspect="1"/>
          </p:cNvPicPr>
          <p:nvPr/>
        </p:nvPicPr>
        <p:blipFill>
          <a:blip r:embed="rId18" cstate="print"/>
          <a:srcRect/>
          <a:stretch>
            <a:fillRect/>
          </a:stretch>
        </p:blipFill>
        <p:spPr bwMode="auto">
          <a:xfrm>
            <a:off x="0" y="6324600"/>
            <a:ext cx="9144000" cy="561975"/>
          </a:xfrm>
          <a:prstGeom prst="rect">
            <a:avLst/>
          </a:prstGeom>
          <a:noFill/>
          <a:ln w="9525">
            <a:noFill/>
            <a:miter lim="800000"/>
            <a:headEnd/>
            <a:tailEnd/>
          </a:ln>
        </p:spPr>
      </p:pic>
      <p:sp>
        <p:nvSpPr>
          <p:cNvPr id="10"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135C7364-C758-458F-8932-1D9588A9A189}" type="slidenum">
              <a:rPr lang="en-US" sz="900" b="1">
                <a:latin typeface="+mn-lt"/>
                <a:cs typeface="+mn-cs"/>
              </a:rPr>
              <a:pPr algn="ctr" eaLnBrk="0" hangingPunct="0">
                <a:spcBef>
                  <a:spcPct val="50000"/>
                </a:spcBef>
                <a:defRPr/>
              </a:pPr>
              <a:t>‹#›</a:t>
            </a:fld>
            <a:endParaRPr lang="en-US" sz="9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98" r:id="rId13"/>
    <p:sldLayoutId id="2147483742" r:id="rId14"/>
    <p:sldLayoutId id="2147483802" r:id="rId15"/>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p:titleStyle>
    <p:bodyStyle>
      <a:lvl1pPr marL="342900" indent="-342900" algn="l" rtl="0" eaLnBrk="0" fontAlgn="base" hangingPunct="0">
        <a:spcBef>
          <a:spcPct val="20000"/>
        </a:spcBef>
        <a:spcAft>
          <a:spcPct val="0"/>
        </a:spcAft>
        <a:buClr>
          <a:srgbClr val="EFAA2D"/>
        </a:buClr>
        <a:defRPr sz="2400" b="1">
          <a:solidFill>
            <a:srgbClr val="1F2B35"/>
          </a:solidFill>
          <a:latin typeface="+mn-lt"/>
          <a:ea typeface="+mn-ea"/>
          <a:cs typeface="+mn-cs"/>
        </a:defRPr>
      </a:lvl1pPr>
      <a:lvl2pPr marL="742950" indent="-285750" algn="l" rtl="0" eaLnBrk="0" fontAlgn="base" hangingPunct="0">
        <a:spcBef>
          <a:spcPct val="20000"/>
        </a:spcBef>
        <a:spcAft>
          <a:spcPct val="0"/>
        </a:spcAft>
        <a:buClr>
          <a:srgbClr val="EFAA2D"/>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EFAA2D"/>
        </a:buClr>
        <a:buFont typeface="Arial" charset="0"/>
        <a:buChar char="–"/>
        <a:defRPr sz="2000">
          <a:solidFill>
            <a:srgbClr val="1F2B35"/>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152400" y="0"/>
            <a:ext cx="8991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aphicFrame>
        <p:nvGraphicFramePr>
          <p:cNvPr id="43061" name="Group 53"/>
          <p:cNvGraphicFramePr>
            <a:graphicFrameLocks noGrp="1"/>
          </p:cNvGraphicFramePr>
          <p:nvPr/>
        </p:nvGraphicFramePr>
        <p:xfrm>
          <a:off x="533400" y="1143000"/>
          <a:ext cx="3810000" cy="2286000"/>
        </p:xfrm>
        <a:graphic>
          <a:graphicData uri="http://schemas.openxmlformats.org/drawingml/2006/table">
            <a:tbl>
              <a:tblPr/>
              <a:tblGrid>
                <a:gridCol w="3810000"/>
              </a:tblGrid>
              <a:tr h="4675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1" u="none" strike="noStrike" cap="none" normalizeH="0" baseline="0" dirty="0" smtClean="0">
                        <a:ln>
                          <a:noFill/>
                        </a:ln>
                        <a:solidFill>
                          <a:schemeClr val="bg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8184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69" name="Group 61"/>
          <p:cNvGraphicFramePr>
            <a:graphicFrameLocks noGrp="1"/>
          </p:cNvGraphicFramePr>
          <p:nvPr/>
        </p:nvGraphicFramePr>
        <p:xfrm>
          <a:off x="533400" y="35814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77" name="Group 69"/>
          <p:cNvGraphicFramePr>
            <a:graphicFrameLocks noGrp="1"/>
          </p:cNvGraphicFramePr>
          <p:nvPr/>
        </p:nvGraphicFramePr>
        <p:xfrm>
          <a:off x="4648200" y="35814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3085" name="Group 77"/>
          <p:cNvGraphicFramePr>
            <a:graphicFrameLocks noGrp="1"/>
          </p:cNvGraphicFramePr>
          <p:nvPr/>
        </p:nvGraphicFramePr>
        <p:xfrm>
          <a:off x="4648200" y="1143000"/>
          <a:ext cx="3810000" cy="2296160"/>
        </p:xfrm>
        <a:graphic>
          <a:graphicData uri="http://schemas.openxmlformats.org/drawingml/2006/table">
            <a:tbl>
              <a:tblPr/>
              <a:tblGrid>
                <a:gridCol w="3810000"/>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4380AA"/>
                    </a:solidFill>
                  </a:tcPr>
                </a:tc>
              </a:tr>
              <a:tr h="177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8707" name="Picture 44" descr="3.JPG"/>
          <p:cNvPicPr>
            <a:picLocks noChangeAspect="1"/>
          </p:cNvPicPr>
          <p:nvPr/>
        </p:nvPicPr>
        <p:blipFill>
          <a:blip r:embed="rId10" cstate="print"/>
          <a:srcRect/>
          <a:stretch>
            <a:fillRect/>
          </a:stretch>
        </p:blipFill>
        <p:spPr bwMode="auto">
          <a:xfrm>
            <a:off x="0" y="838200"/>
            <a:ext cx="9144000" cy="142875"/>
          </a:xfrm>
          <a:prstGeom prst="rect">
            <a:avLst/>
          </a:prstGeom>
          <a:noFill/>
          <a:ln w="9525">
            <a:noFill/>
            <a:miter lim="800000"/>
            <a:headEnd/>
            <a:tailEnd/>
          </a:ln>
        </p:spPr>
      </p:pic>
      <p:pic>
        <p:nvPicPr>
          <p:cNvPr id="28708" name="Picture 10" descr="footer-banner.gif"/>
          <p:cNvPicPr>
            <a:picLocks noChangeAspect="1"/>
          </p:cNvPicPr>
          <p:nvPr/>
        </p:nvPicPr>
        <p:blipFill>
          <a:blip r:embed="rId11" cstate="print"/>
          <a:srcRect/>
          <a:stretch>
            <a:fillRect/>
          </a:stretch>
        </p:blipFill>
        <p:spPr bwMode="auto">
          <a:xfrm>
            <a:off x="0" y="6324600"/>
            <a:ext cx="9144000" cy="561975"/>
          </a:xfrm>
          <a:prstGeom prst="rect">
            <a:avLst/>
          </a:prstGeom>
          <a:noFill/>
          <a:ln w="9525">
            <a:noFill/>
            <a:miter lim="800000"/>
            <a:headEnd/>
            <a:tailEnd/>
          </a:ln>
        </p:spPr>
      </p:pic>
      <p:sp>
        <p:nvSpPr>
          <p:cNvPr id="13"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0998A25F-3998-40A0-96FF-45091A2D833C}" type="slidenum">
              <a:rPr lang="en-US" sz="900" b="1">
                <a:latin typeface="+mn-lt"/>
                <a:cs typeface="+mn-cs"/>
              </a:rPr>
              <a:pPr algn="ctr" eaLnBrk="0" hangingPunct="0">
                <a:spcBef>
                  <a:spcPct val="50000"/>
                </a:spcBef>
                <a:defRPr/>
              </a:pPr>
              <a:t>‹#›</a:t>
            </a:fld>
            <a:endParaRPr lang="en-US" sz="900" b="1" dirty="0">
              <a:latin typeface="+mn-lt"/>
              <a:cs typeface="+mn-cs"/>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defRPr>
      </a:lvl2pPr>
      <a:lvl3pPr algn="l" rtl="0" eaLnBrk="0" fontAlgn="base" hangingPunct="0">
        <a:spcBef>
          <a:spcPct val="0"/>
        </a:spcBef>
        <a:spcAft>
          <a:spcPct val="0"/>
        </a:spcAft>
        <a:defRPr sz="2800" b="1">
          <a:solidFill>
            <a:srgbClr val="003A58"/>
          </a:solidFill>
          <a:latin typeface="Calibri" pitchFamily="34" charset="0"/>
        </a:defRPr>
      </a:lvl3pPr>
      <a:lvl4pPr algn="l" rtl="0" eaLnBrk="0" fontAlgn="base" hangingPunct="0">
        <a:spcBef>
          <a:spcPct val="0"/>
        </a:spcBef>
        <a:spcAft>
          <a:spcPct val="0"/>
        </a:spcAft>
        <a:defRPr sz="2800" b="1">
          <a:solidFill>
            <a:srgbClr val="003A58"/>
          </a:solidFill>
          <a:latin typeface="Calibri" pitchFamily="34" charset="0"/>
        </a:defRPr>
      </a:lvl4pPr>
      <a:lvl5pPr algn="l" rtl="0" eaLnBrk="0" fontAlgn="base" hangingPunct="0">
        <a:spcBef>
          <a:spcPct val="0"/>
        </a:spcBef>
        <a:spcAft>
          <a:spcPct val="0"/>
        </a:spcAft>
        <a:defRPr sz="2800" b="1">
          <a:solidFill>
            <a:srgbClr val="003A58"/>
          </a:solidFill>
          <a:latin typeface="Calibri" pitchFamily="34" charset="0"/>
        </a:defRPr>
      </a:lvl5pPr>
      <a:lvl6pPr marL="457200" algn="l" rtl="0" fontAlgn="base">
        <a:spcBef>
          <a:spcPct val="0"/>
        </a:spcBef>
        <a:spcAft>
          <a:spcPct val="0"/>
        </a:spcAft>
        <a:defRPr sz="2800" b="1">
          <a:solidFill>
            <a:srgbClr val="003A58"/>
          </a:solidFill>
          <a:latin typeface="Calibri" pitchFamily="34" charset="0"/>
        </a:defRPr>
      </a:lvl6pPr>
      <a:lvl7pPr marL="914400" algn="l" rtl="0" fontAlgn="base">
        <a:spcBef>
          <a:spcPct val="0"/>
        </a:spcBef>
        <a:spcAft>
          <a:spcPct val="0"/>
        </a:spcAft>
        <a:defRPr sz="2800" b="1">
          <a:solidFill>
            <a:srgbClr val="003A58"/>
          </a:solidFill>
          <a:latin typeface="Calibri" pitchFamily="34" charset="0"/>
        </a:defRPr>
      </a:lvl7pPr>
      <a:lvl8pPr marL="1371600" algn="l" rtl="0" fontAlgn="base">
        <a:spcBef>
          <a:spcPct val="0"/>
        </a:spcBef>
        <a:spcAft>
          <a:spcPct val="0"/>
        </a:spcAft>
        <a:defRPr sz="2800" b="1">
          <a:solidFill>
            <a:srgbClr val="003A58"/>
          </a:solidFill>
          <a:latin typeface="Calibri" pitchFamily="34" charset="0"/>
        </a:defRPr>
      </a:lvl8pPr>
      <a:lvl9pPr marL="1828800" algn="l" rtl="0" fontAlgn="base">
        <a:spcBef>
          <a:spcPct val="0"/>
        </a:spcBef>
        <a:spcAft>
          <a:spcPct val="0"/>
        </a:spcAft>
        <a:defRPr sz="2800" b="1">
          <a:solidFill>
            <a:srgbClr val="003A58"/>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2"/>
          <p:cNvGrpSpPr>
            <a:grpSpLocks/>
          </p:cNvGrpSpPr>
          <p:nvPr/>
        </p:nvGrpSpPr>
        <p:grpSpPr bwMode="auto">
          <a:xfrm>
            <a:off x="8273146" y="6379030"/>
            <a:ext cx="820511" cy="296636"/>
            <a:chOff x="5000625" y="4319772"/>
            <a:chExt cx="1419009" cy="490353"/>
          </a:xfrm>
        </p:grpSpPr>
        <p:pic>
          <p:nvPicPr>
            <p:cNvPr id="1033" name="Picture 10" descr="logo.wmf"/>
            <p:cNvPicPr>
              <a:picLocks noChangeAspect="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5000625" y="4319772"/>
              <a:ext cx="1419009" cy="484003"/>
            </a:xfrm>
            <a:prstGeom prst="rect">
              <a:avLst/>
            </a:prstGeom>
            <a:noFill/>
            <a:ln w="9525">
              <a:noFill/>
              <a:miter lim="800000"/>
              <a:headEnd/>
              <a:tailEnd/>
            </a:ln>
          </p:spPr>
        </p:pic>
        <p:sp>
          <p:nvSpPr>
            <p:cNvPr id="12" name="Rectangle 11"/>
            <p:cNvSpPr/>
            <p:nvPr userDrawn="1"/>
          </p:nvSpPr>
          <p:spPr bwMode="auto">
            <a:xfrm>
              <a:off x="5018788" y="4685267"/>
              <a:ext cx="1344086" cy="124858"/>
            </a:xfrm>
            <a:prstGeom prst="rect">
              <a:avLst/>
            </a:prstGeom>
            <a:solidFill>
              <a:schemeClr val="bg1"/>
            </a:solidFill>
            <a:ln w="9525" cap="flat" cmpd="sng" algn="ctr">
              <a:noFill/>
              <a:prstDash val="solid"/>
              <a:round/>
              <a:headEnd type="none" w="med" len="med"/>
              <a:tailEnd type="none" w="med" len="med"/>
            </a:ln>
            <a:effectLst/>
          </p:spPr>
          <p:txBody>
            <a:bodyPr wrap="none" anchor="ctr"/>
            <a:lstStyle/>
            <a:p>
              <a:pPr algn="ctr">
                <a:defRPr/>
              </a:pPr>
              <a:endParaRPr lang="en-US" sz="1400" i="1" dirty="0">
                <a:solidFill>
                  <a:srgbClr val="FFFFFF"/>
                </a:solidFill>
                <a:latin typeface="Trebuchet MS" pitchFamily="34" charset="0"/>
              </a:endParaRPr>
            </a:p>
          </p:txBody>
        </p:sp>
      </p:grpSp>
      <p:pic>
        <p:nvPicPr>
          <p:cNvPr id="1027" name="Picture 19" descr="footer small banner.jpg"/>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bwMode="auto">
          <a:xfrm>
            <a:off x="0" y="6613525"/>
            <a:ext cx="9144000" cy="254000"/>
          </a:xfrm>
          <a:prstGeom prst="rect">
            <a:avLst/>
          </a:prstGeom>
          <a:noFill/>
          <a:ln w="9525">
            <a:noFill/>
            <a:miter lim="800000"/>
            <a:headEnd/>
            <a:tailEnd/>
          </a:ln>
        </p:spPr>
      </p:pic>
      <p:sp>
        <p:nvSpPr>
          <p:cNvPr id="1028" name="Rectangle 4"/>
          <p:cNvSpPr>
            <a:spLocks noGrp="1" noChangeArrowheads="1"/>
          </p:cNvSpPr>
          <p:nvPr>
            <p:ph type="title"/>
          </p:nvPr>
        </p:nvSpPr>
        <p:spPr bwMode="gray">
          <a:xfrm>
            <a:off x="295275" y="103188"/>
            <a:ext cx="8562975" cy="5334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dirty="0" smtClean="0"/>
              <a:t>Click to edit Master title style</a:t>
            </a:r>
          </a:p>
        </p:txBody>
      </p:sp>
      <p:sp>
        <p:nvSpPr>
          <p:cNvPr id="1029" name="Rectangle 5"/>
          <p:cNvSpPr>
            <a:spLocks noGrp="1" noChangeArrowheads="1"/>
          </p:cNvSpPr>
          <p:nvPr>
            <p:ph type="body" idx="1"/>
          </p:nvPr>
        </p:nvSpPr>
        <p:spPr bwMode="gray">
          <a:xfrm>
            <a:off x="295275" y="1176337"/>
            <a:ext cx="8587468" cy="5104720"/>
          </a:xfrm>
          <a:prstGeom prst="rect">
            <a:avLst/>
          </a:prstGeom>
          <a:noFill/>
          <a:ln w="9525">
            <a:noFill/>
            <a:miter lim="800000"/>
            <a:headEnd/>
            <a:tailEnd/>
          </a:ln>
        </p:spPr>
        <p:txBody>
          <a:bodyPr vert="horz" wrap="square" lIns="72000" tIns="72000" rIns="72000" bIns="7200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108" name="Text Box 12"/>
          <p:cNvSpPr txBox="1">
            <a:spLocks noChangeArrowheads="1"/>
          </p:cNvSpPr>
          <p:nvPr/>
        </p:nvSpPr>
        <p:spPr bwMode="gray">
          <a:xfrm>
            <a:off x="114300" y="6627813"/>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F78B1E58-A1D9-4E1C-BE54-394DE7873B6C}" type="slidenum">
              <a:rPr lang="en-US" sz="900" b="1">
                <a:solidFill>
                  <a:srgbClr val="FFFFFF"/>
                </a:solidFill>
                <a:latin typeface="Trebuchet MS" pitchFamily="34" charset="0"/>
              </a:rPr>
              <a:pPr algn="ctr" eaLnBrk="0" hangingPunct="0">
                <a:spcBef>
                  <a:spcPct val="50000"/>
                </a:spcBef>
                <a:defRPr/>
              </a:pPr>
              <a:t>‹#›</a:t>
            </a:fld>
            <a:endParaRPr lang="en-US" sz="900" b="1" dirty="0">
              <a:solidFill>
                <a:srgbClr val="FFFFFF"/>
              </a:solidFill>
              <a:latin typeface="Trebuchet MS" pitchFamily="34" charset="0"/>
            </a:endParaRPr>
          </a:p>
        </p:txBody>
      </p:sp>
      <p:sp>
        <p:nvSpPr>
          <p:cNvPr id="4114" name="Text Box 18"/>
          <p:cNvSpPr txBox="1">
            <a:spLocks noChangeArrowheads="1"/>
          </p:cNvSpPr>
          <p:nvPr/>
        </p:nvSpPr>
        <p:spPr bwMode="auto">
          <a:xfrm>
            <a:off x="7650163" y="6683375"/>
            <a:ext cx="1362075" cy="107950"/>
          </a:xfrm>
          <a:prstGeom prst="rect">
            <a:avLst/>
          </a:prstGeom>
          <a:noFill/>
          <a:ln w="9525" algn="ctr">
            <a:noFill/>
            <a:miter lim="800000"/>
            <a:headEnd/>
            <a:tailEnd/>
          </a:ln>
          <a:effectLst/>
        </p:spPr>
        <p:txBody>
          <a:bodyPr wrap="none" lIns="0" tIns="0" rIns="0" bIns="0">
            <a:spAutoFit/>
          </a:bodyPr>
          <a:lstStyle/>
          <a:p>
            <a:pPr algn="ctr">
              <a:defRPr/>
            </a:pPr>
            <a:r>
              <a:rPr lang="en-US" sz="700" dirty="0">
                <a:solidFill>
                  <a:srgbClr val="FFFFFF"/>
                </a:solidFill>
                <a:latin typeface="Calibri" pitchFamily="34" charset="0"/>
              </a:rPr>
              <a:t>© Virtusa Corporation ● Confidential</a:t>
            </a:r>
          </a:p>
        </p:txBody>
      </p:sp>
      <p:pic>
        <p:nvPicPr>
          <p:cNvPr id="1032" name="Picture 9" descr="small band.jpg"/>
          <p:cNvPicPr>
            <a:picLocks noChangeAspect="1"/>
          </p:cNvPicPr>
          <p:nvPr/>
        </p:nvPicPr>
        <p:blipFill>
          <a:blip r:embed="rId8" cstate="email">
            <a:extLst>
              <a:ext uri="{28A0092B-C50C-407E-A947-70E740481C1C}">
                <a14:useLocalDpi xmlns:a14="http://schemas.microsoft.com/office/drawing/2010/main"/>
              </a:ext>
            </a:extLst>
          </a:blip>
          <a:srcRect/>
          <a:stretch>
            <a:fillRect/>
          </a:stretch>
        </p:blipFill>
        <p:spPr bwMode="auto">
          <a:xfrm>
            <a:off x="0" y="754063"/>
            <a:ext cx="9144000" cy="34925"/>
          </a:xfrm>
          <a:prstGeom prst="rect">
            <a:avLst/>
          </a:prstGeom>
          <a:noFill/>
          <a:ln w="9525">
            <a:noFill/>
            <a:miter lim="800000"/>
            <a:headEnd/>
            <a:tailEnd/>
          </a:ln>
        </p:spPr>
      </p:pic>
    </p:spTree>
    <p:extLst>
      <p:ext uri="{BB962C8B-B14F-4D97-AF65-F5344CB8AC3E}">
        <p14:creationId xmlns:p14="http://schemas.microsoft.com/office/powerpoint/2010/main" val="371273213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Lst>
  <p:txStyles>
    <p:titleStyle>
      <a:lvl1pPr algn="l" rtl="0" eaLnBrk="0" fontAlgn="base" hangingPunct="0">
        <a:spcBef>
          <a:spcPct val="0"/>
        </a:spcBef>
        <a:spcAft>
          <a:spcPct val="0"/>
        </a:spcAft>
        <a:defRPr sz="24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eaLnBrk="0" fontAlgn="base" hangingPunct="0">
        <a:spcBef>
          <a:spcPct val="80000"/>
        </a:spcBef>
        <a:spcAft>
          <a:spcPct val="0"/>
        </a:spcAft>
        <a:buClr>
          <a:srgbClr val="EFAA2D"/>
        </a:buClr>
        <a:buChar char="•"/>
        <a:defRPr sz="2000">
          <a:solidFill>
            <a:srgbClr val="01406B"/>
          </a:solidFill>
          <a:latin typeface="Calibri" pitchFamily="34" charset="0"/>
          <a:ea typeface="+mn-ea"/>
          <a:cs typeface="+mn-cs"/>
        </a:defRPr>
      </a:lvl1pPr>
      <a:lvl2pPr marL="600075" indent="-322263" algn="l" rtl="0" eaLnBrk="0" fontAlgn="base" hangingPunct="0">
        <a:spcBef>
          <a:spcPct val="40000"/>
        </a:spcBef>
        <a:spcAft>
          <a:spcPct val="0"/>
        </a:spcAft>
        <a:buClr>
          <a:srgbClr val="EFAA2D"/>
        </a:buClr>
        <a:buFont typeface="Arial" charset="0"/>
        <a:buChar char="–"/>
        <a:defRPr>
          <a:solidFill>
            <a:srgbClr val="01406B"/>
          </a:solidFill>
          <a:latin typeface="Calibri" pitchFamily="34" charset="0"/>
        </a:defRPr>
      </a:lvl2pPr>
      <a:lvl3pPr marL="933450" indent="-331788" algn="l" rtl="0" eaLnBrk="0" fontAlgn="base" hangingPunct="0">
        <a:spcBef>
          <a:spcPct val="20000"/>
        </a:spcBef>
        <a:spcAft>
          <a:spcPct val="0"/>
        </a:spcAft>
        <a:buClr>
          <a:srgbClr val="EFAA2D"/>
        </a:buClr>
        <a:buChar char="•"/>
        <a:defRPr sz="1600">
          <a:solidFill>
            <a:srgbClr val="01406B"/>
          </a:solidFill>
          <a:latin typeface="Calibri" pitchFamily="34" charset="0"/>
        </a:defRPr>
      </a:lvl3pPr>
      <a:lvl4pPr marL="1209675" indent="-274638" algn="l" rtl="0" eaLnBrk="0" fontAlgn="base" hangingPunct="0">
        <a:spcBef>
          <a:spcPct val="20000"/>
        </a:spcBef>
        <a:spcAft>
          <a:spcPct val="0"/>
        </a:spcAft>
        <a:buClr>
          <a:srgbClr val="EFAA2D"/>
        </a:buClr>
        <a:buFont typeface="Trebuchet MS" pitchFamily="34" charset="0"/>
        <a:buChar char="–"/>
        <a:defRPr sz="1400">
          <a:solidFill>
            <a:srgbClr val="01406B"/>
          </a:solidFill>
          <a:latin typeface="Calibri" pitchFamily="34" charset="0"/>
        </a:defRPr>
      </a:lvl4pPr>
      <a:lvl5pPr marL="2560638" indent="-228600" algn="l" rtl="0" eaLnBrk="0" fontAlgn="base" hangingPunct="0">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9" descr="footer-banner.gif"/>
          <p:cNvPicPr>
            <a:picLocks noChangeAspect="1"/>
          </p:cNvPicPr>
          <p:nvPr/>
        </p:nvPicPr>
        <p:blipFill>
          <a:blip r:embed="rId15" cstate="email">
            <a:extLst>
              <a:ext uri="{28A0092B-C50C-407E-A947-70E740481C1C}">
                <a14:useLocalDpi xmlns:a14="http://schemas.microsoft.com/office/drawing/2010/main"/>
              </a:ext>
            </a:extLst>
          </a:blip>
          <a:srcRect/>
          <a:stretch>
            <a:fillRect/>
          </a:stretch>
        </p:blipFill>
        <p:spPr bwMode="auto">
          <a:xfrm>
            <a:off x="0" y="6324600"/>
            <a:ext cx="9144000" cy="561975"/>
          </a:xfrm>
          <a:prstGeom prst="rect">
            <a:avLst/>
          </a:prstGeom>
          <a:noFill/>
          <a:ln w="9525">
            <a:noFill/>
            <a:miter lim="800000"/>
            <a:headEnd/>
            <a:tailEnd/>
          </a:ln>
        </p:spPr>
      </p:pic>
      <p:sp>
        <p:nvSpPr>
          <p:cNvPr id="3075" name="Rectangle 14"/>
          <p:cNvSpPr>
            <a:spLocks noGrp="1" noChangeArrowheads="1"/>
          </p:cNvSpPr>
          <p:nvPr>
            <p:ph type="body" idx="1"/>
          </p:nvPr>
        </p:nvSpPr>
        <p:spPr bwMode="auto">
          <a:xfrm>
            <a:off x="1447800" y="2895600"/>
            <a:ext cx="6629400" cy="137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0"/>
            <a:r>
              <a:rPr lang="en-US" smtClean="0"/>
              <a:t>Second level</a:t>
            </a:r>
          </a:p>
        </p:txBody>
      </p:sp>
      <p:sp>
        <p:nvSpPr>
          <p:cNvPr id="4108"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fontAlgn="auto" hangingPunct="0">
              <a:spcBef>
                <a:spcPct val="50000"/>
              </a:spcBef>
              <a:spcAft>
                <a:spcPts val="0"/>
              </a:spcAft>
              <a:defRPr/>
            </a:pPr>
            <a:fld id="{53415D2B-F224-4401-B97C-D3BB241992CF}" type="slidenum">
              <a:rPr lang="en-US" sz="900" b="1">
                <a:solidFill>
                  <a:prstClr val="black"/>
                </a:solidFill>
                <a:latin typeface="Calibri"/>
                <a:cs typeface="Arial"/>
              </a:rPr>
              <a:pPr algn="ctr" eaLnBrk="0" fontAlgn="auto" hangingPunct="0">
                <a:spcBef>
                  <a:spcPct val="50000"/>
                </a:spcBef>
                <a:spcAft>
                  <a:spcPts val="0"/>
                </a:spcAft>
                <a:defRPr/>
              </a:pPr>
              <a:t>‹#›</a:t>
            </a:fld>
            <a:endParaRPr lang="en-US" sz="900" b="1" dirty="0">
              <a:solidFill>
                <a:prstClr val="black"/>
              </a:solidFill>
              <a:latin typeface="Calibri"/>
              <a:cs typeface="Arial"/>
            </a:endParaRPr>
          </a:p>
        </p:txBody>
      </p:sp>
      <p:pic>
        <p:nvPicPr>
          <p:cNvPr id="3077" name="Picture 8" descr="top-banner.gif"/>
          <p:cNvPicPr>
            <a:picLocks noChangeAspect="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0"/>
            <a:ext cx="9144000" cy="1133475"/>
          </a:xfrm>
          <a:prstGeom prst="rect">
            <a:avLst/>
          </a:prstGeom>
          <a:noFill/>
          <a:ln w="9525">
            <a:noFill/>
            <a:miter lim="800000"/>
            <a:headEnd/>
            <a:tailEnd/>
          </a:ln>
        </p:spPr>
      </p:pic>
    </p:spTree>
    <p:extLst>
      <p:ext uri="{BB962C8B-B14F-4D97-AF65-F5344CB8AC3E}">
        <p14:creationId xmlns:p14="http://schemas.microsoft.com/office/powerpoint/2010/main" val="212404211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27" r:id="rId13"/>
  </p:sldLayoutIdLst>
  <p:transition spd="slow">
    <p:wipe dir="r"/>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ctr" rtl="0" eaLnBrk="1" fontAlgn="base" hangingPunct="1">
        <a:spcBef>
          <a:spcPct val="20000"/>
        </a:spcBef>
        <a:spcAft>
          <a:spcPct val="0"/>
        </a:spcAft>
        <a:defRPr sz="3600" b="1">
          <a:solidFill>
            <a:srgbClr val="003A58"/>
          </a:solidFill>
          <a:latin typeface="+mn-lt"/>
          <a:ea typeface="+mn-ea"/>
          <a:cs typeface="+mn-cs"/>
        </a:defRPr>
      </a:lvl1pPr>
      <a:lvl2pPr marL="742950" indent="-285750" algn="ctr" rtl="0" eaLnBrk="1" fontAlgn="base" hangingPunct="1">
        <a:spcBef>
          <a:spcPct val="20000"/>
        </a:spcBef>
        <a:spcAft>
          <a:spcPct val="0"/>
        </a:spcAft>
        <a:buClr>
          <a:srgbClr val="EFAA2D"/>
        </a:buClr>
        <a:defRPr sz="2400">
          <a:solidFill>
            <a:srgbClr val="003A58"/>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j-lt"/>
          <a:cs typeface="+mn-cs"/>
        </a:defRPr>
      </a:lvl3pPr>
      <a:lvl4pPr marL="1600200" indent="-228600" algn="l" rtl="0" eaLnBrk="1" fontAlgn="base" hangingPunct="1">
        <a:spcBef>
          <a:spcPct val="20000"/>
        </a:spcBef>
        <a:spcAft>
          <a:spcPct val="0"/>
        </a:spcAft>
        <a:buChar char="–"/>
        <a:defRPr sz="2000">
          <a:solidFill>
            <a:schemeClr val="tx1"/>
          </a:solidFill>
          <a:latin typeface="+mj-lt"/>
          <a:cs typeface="+mn-cs"/>
        </a:defRPr>
      </a:lvl4pPr>
      <a:lvl5pPr marL="2057400" indent="-228600" algn="l" rtl="0" eaLnBrk="1" fontAlgn="base" hangingPunct="1">
        <a:spcBef>
          <a:spcPct val="20000"/>
        </a:spcBef>
        <a:spcAft>
          <a:spcPct val="0"/>
        </a:spcAft>
        <a:buChar char="»"/>
        <a:defRPr sz="2000">
          <a:solidFill>
            <a:schemeClr val="tx1"/>
          </a:solidFill>
          <a:latin typeface="+mj-lt"/>
          <a:cs typeface="+mn-cs"/>
        </a:defRPr>
      </a:lvl5pPr>
      <a:lvl6pPr marL="2514600" indent="-228600" algn="l" rtl="0" eaLnBrk="1" fontAlgn="base" hangingPunct="1">
        <a:spcBef>
          <a:spcPct val="20000"/>
        </a:spcBef>
        <a:spcAft>
          <a:spcPct val="0"/>
        </a:spcAft>
        <a:buChar char="»"/>
        <a:defRPr sz="2000">
          <a:solidFill>
            <a:schemeClr val="tx1"/>
          </a:solidFill>
          <a:latin typeface="+mj-lt"/>
          <a:cs typeface="+mn-cs"/>
        </a:defRPr>
      </a:lvl6pPr>
      <a:lvl7pPr marL="2971800" indent="-228600" algn="l" rtl="0" eaLnBrk="1" fontAlgn="base" hangingPunct="1">
        <a:spcBef>
          <a:spcPct val="20000"/>
        </a:spcBef>
        <a:spcAft>
          <a:spcPct val="0"/>
        </a:spcAft>
        <a:buChar char="»"/>
        <a:defRPr sz="2000">
          <a:solidFill>
            <a:schemeClr val="tx1"/>
          </a:solidFill>
          <a:latin typeface="+mj-lt"/>
          <a:cs typeface="+mn-cs"/>
        </a:defRPr>
      </a:lvl7pPr>
      <a:lvl8pPr marL="3429000" indent="-228600" algn="l" rtl="0" eaLnBrk="1" fontAlgn="base" hangingPunct="1">
        <a:spcBef>
          <a:spcPct val="20000"/>
        </a:spcBef>
        <a:spcAft>
          <a:spcPct val="0"/>
        </a:spcAft>
        <a:buChar char="»"/>
        <a:defRPr sz="2000">
          <a:solidFill>
            <a:schemeClr val="tx1"/>
          </a:solidFill>
          <a:latin typeface="+mj-lt"/>
          <a:cs typeface="+mn-cs"/>
        </a:defRPr>
      </a:lvl8pPr>
      <a:lvl9pPr marL="3886200" indent="-228600" algn="l" rtl="0" eaLnBrk="1" fontAlgn="base" hangingPunct="1">
        <a:spcBef>
          <a:spcPct val="20000"/>
        </a:spcBef>
        <a:spcAft>
          <a:spcPct val="0"/>
        </a:spcAft>
        <a:buChar char="»"/>
        <a:defRPr sz="2000">
          <a:solidFill>
            <a:schemeClr val="tx1"/>
          </a:solidFill>
          <a:latin typeface="+mj-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03200" y="-25400"/>
            <a:ext cx="8940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228600" y="1447800"/>
            <a:ext cx="8686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5364" name="Picture 15" descr="3.JPG"/>
          <p:cNvPicPr>
            <a:picLocks noChangeAspect="1"/>
          </p:cNvPicPr>
          <p:nvPr/>
        </p:nvPicPr>
        <p:blipFill>
          <a:blip r:embed="rId14" cstate="email"/>
          <a:srcRect/>
          <a:stretch>
            <a:fillRect/>
          </a:stretch>
        </p:blipFill>
        <p:spPr bwMode="auto">
          <a:xfrm>
            <a:off x="0" y="838200"/>
            <a:ext cx="9144000" cy="142875"/>
          </a:xfrm>
          <a:prstGeom prst="rect">
            <a:avLst/>
          </a:prstGeom>
          <a:noFill/>
          <a:ln w="9525">
            <a:noFill/>
            <a:miter lim="800000"/>
            <a:headEnd/>
            <a:tailEnd/>
          </a:ln>
        </p:spPr>
      </p:pic>
      <p:pic>
        <p:nvPicPr>
          <p:cNvPr id="15365" name="Picture 7" descr="footer-banner.gif"/>
          <p:cNvPicPr>
            <a:picLocks noChangeAspect="1"/>
          </p:cNvPicPr>
          <p:nvPr/>
        </p:nvPicPr>
        <p:blipFill>
          <a:blip r:embed="rId15" cstate="email"/>
          <a:srcRect/>
          <a:stretch>
            <a:fillRect/>
          </a:stretch>
        </p:blipFill>
        <p:spPr bwMode="auto">
          <a:xfrm>
            <a:off x="0" y="6324600"/>
            <a:ext cx="9144000" cy="561975"/>
          </a:xfrm>
          <a:prstGeom prst="rect">
            <a:avLst/>
          </a:prstGeom>
          <a:noFill/>
          <a:ln w="9525">
            <a:noFill/>
            <a:miter lim="800000"/>
            <a:headEnd/>
            <a:tailEnd/>
          </a:ln>
        </p:spPr>
      </p:pic>
      <p:sp>
        <p:nvSpPr>
          <p:cNvPr id="10"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135C7364-C758-458F-8932-1D9588A9A189}" type="slidenum">
              <a:rPr lang="en-US" sz="900" b="1">
                <a:solidFill>
                  <a:prstClr val="black"/>
                </a:solidFill>
                <a:latin typeface="Calibri"/>
                <a:cs typeface="Arial"/>
              </a:rPr>
              <a:pPr algn="ctr" eaLnBrk="0" hangingPunct="0">
                <a:spcBef>
                  <a:spcPct val="50000"/>
                </a:spcBef>
                <a:defRPr/>
              </a:pPr>
              <a:t>‹#›</a:t>
            </a:fld>
            <a:endParaRPr lang="en-US" sz="900" b="1" dirty="0">
              <a:solidFill>
                <a:prstClr val="black"/>
              </a:solidFill>
              <a:latin typeface="Calibri"/>
              <a:cs typeface="Arial"/>
            </a:endParaRPr>
          </a:p>
        </p:txBody>
      </p:sp>
    </p:spTree>
    <p:extLst>
      <p:ext uri="{BB962C8B-B14F-4D97-AF65-F5344CB8AC3E}">
        <p14:creationId xmlns:p14="http://schemas.microsoft.com/office/powerpoint/2010/main" val="2240493927"/>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p:titleStyle>
    <p:bodyStyle>
      <a:lvl1pPr marL="342900" indent="-342900" algn="l" rtl="0" eaLnBrk="0" fontAlgn="base" hangingPunct="0">
        <a:spcBef>
          <a:spcPct val="20000"/>
        </a:spcBef>
        <a:spcAft>
          <a:spcPct val="0"/>
        </a:spcAft>
        <a:buClr>
          <a:srgbClr val="EFAA2D"/>
        </a:buClr>
        <a:defRPr sz="2400" b="1">
          <a:solidFill>
            <a:srgbClr val="1F2B35"/>
          </a:solidFill>
          <a:latin typeface="+mn-lt"/>
          <a:ea typeface="+mn-ea"/>
          <a:cs typeface="+mn-cs"/>
        </a:defRPr>
      </a:lvl1pPr>
      <a:lvl2pPr marL="742950" indent="-285750" algn="l" rtl="0" eaLnBrk="0" fontAlgn="base" hangingPunct="0">
        <a:spcBef>
          <a:spcPct val="20000"/>
        </a:spcBef>
        <a:spcAft>
          <a:spcPct val="0"/>
        </a:spcAft>
        <a:buClr>
          <a:srgbClr val="EFAA2D"/>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EFAA2D"/>
        </a:buClr>
        <a:buFont typeface="Arial" charset="0"/>
        <a:buChar char="–"/>
        <a:defRPr sz="2000">
          <a:solidFill>
            <a:srgbClr val="1F2B35"/>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03200" y="-25400"/>
            <a:ext cx="8940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228600" y="1447800"/>
            <a:ext cx="8686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5364" name="Picture 15" descr="3.JPG"/>
          <p:cNvPicPr>
            <a:picLocks noChangeAspect="1"/>
          </p:cNvPicPr>
          <p:nvPr/>
        </p:nvPicPr>
        <p:blipFill>
          <a:blip r:embed="rId14" cstate="email"/>
          <a:srcRect/>
          <a:stretch>
            <a:fillRect/>
          </a:stretch>
        </p:blipFill>
        <p:spPr bwMode="auto">
          <a:xfrm>
            <a:off x="0" y="838200"/>
            <a:ext cx="9144000" cy="142875"/>
          </a:xfrm>
          <a:prstGeom prst="rect">
            <a:avLst/>
          </a:prstGeom>
          <a:noFill/>
          <a:ln w="9525">
            <a:noFill/>
            <a:miter lim="800000"/>
            <a:headEnd/>
            <a:tailEnd/>
          </a:ln>
        </p:spPr>
      </p:pic>
      <p:pic>
        <p:nvPicPr>
          <p:cNvPr id="15365" name="Picture 7" descr="footer-banner.gif"/>
          <p:cNvPicPr>
            <a:picLocks noChangeAspect="1"/>
          </p:cNvPicPr>
          <p:nvPr/>
        </p:nvPicPr>
        <p:blipFill>
          <a:blip r:embed="rId15" cstate="email"/>
          <a:srcRect/>
          <a:stretch>
            <a:fillRect/>
          </a:stretch>
        </p:blipFill>
        <p:spPr bwMode="auto">
          <a:xfrm>
            <a:off x="0" y="6324600"/>
            <a:ext cx="9144000" cy="561975"/>
          </a:xfrm>
          <a:prstGeom prst="rect">
            <a:avLst/>
          </a:prstGeom>
          <a:noFill/>
          <a:ln w="9525">
            <a:noFill/>
            <a:miter lim="800000"/>
            <a:headEnd/>
            <a:tailEnd/>
          </a:ln>
        </p:spPr>
      </p:pic>
      <p:sp>
        <p:nvSpPr>
          <p:cNvPr id="10"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135C7364-C758-458F-8932-1D9588A9A189}" type="slidenum">
              <a:rPr lang="en-US" sz="900" b="1">
                <a:solidFill>
                  <a:prstClr val="black"/>
                </a:solidFill>
                <a:latin typeface="Calibri"/>
                <a:cs typeface="Arial"/>
              </a:rPr>
              <a:pPr algn="ctr" eaLnBrk="0" hangingPunct="0">
                <a:spcBef>
                  <a:spcPct val="50000"/>
                </a:spcBef>
                <a:defRPr/>
              </a:pPr>
              <a:t>‹#›</a:t>
            </a:fld>
            <a:endParaRPr lang="en-US" sz="900" b="1" dirty="0">
              <a:solidFill>
                <a:prstClr val="black"/>
              </a:solidFill>
              <a:latin typeface="Calibri"/>
              <a:cs typeface="Arial"/>
            </a:endParaRPr>
          </a:p>
        </p:txBody>
      </p:sp>
    </p:spTree>
    <p:extLst>
      <p:ext uri="{BB962C8B-B14F-4D97-AF65-F5344CB8AC3E}">
        <p14:creationId xmlns:p14="http://schemas.microsoft.com/office/powerpoint/2010/main" val="337405860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p:titleStyle>
    <p:bodyStyle>
      <a:lvl1pPr marL="342900" indent="-342900" algn="l" rtl="0" eaLnBrk="0" fontAlgn="base" hangingPunct="0">
        <a:spcBef>
          <a:spcPct val="20000"/>
        </a:spcBef>
        <a:spcAft>
          <a:spcPct val="0"/>
        </a:spcAft>
        <a:buClr>
          <a:srgbClr val="EFAA2D"/>
        </a:buClr>
        <a:defRPr sz="2400" b="1">
          <a:solidFill>
            <a:srgbClr val="1F2B35"/>
          </a:solidFill>
          <a:latin typeface="+mn-lt"/>
          <a:ea typeface="+mn-ea"/>
          <a:cs typeface="+mn-cs"/>
        </a:defRPr>
      </a:lvl1pPr>
      <a:lvl2pPr marL="742950" indent="-285750" algn="l" rtl="0" eaLnBrk="0" fontAlgn="base" hangingPunct="0">
        <a:spcBef>
          <a:spcPct val="20000"/>
        </a:spcBef>
        <a:spcAft>
          <a:spcPct val="0"/>
        </a:spcAft>
        <a:buClr>
          <a:srgbClr val="EFAA2D"/>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EFAA2D"/>
        </a:buClr>
        <a:buFont typeface="Arial" charset="0"/>
        <a:buChar char="–"/>
        <a:defRPr sz="2000">
          <a:solidFill>
            <a:srgbClr val="1F2B35"/>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203200" y="-25400"/>
            <a:ext cx="8940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Rectangle 3"/>
          <p:cNvSpPr>
            <a:spLocks noGrp="1" noChangeArrowheads="1"/>
          </p:cNvSpPr>
          <p:nvPr>
            <p:ph type="body" idx="1"/>
          </p:nvPr>
        </p:nvSpPr>
        <p:spPr bwMode="auto">
          <a:xfrm>
            <a:off x="228600" y="1447800"/>
            <a:ext cx="8686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5364" name="Picture 15" descr="3.JPG"/>
          <p:cNvPicPr>
            <a:picLocks noChangeAspect="1"/>
          </p:cNvPicPr>
          <p:nvPr/>
        </p:nvPicPr>
        <p:blipFill>
          <a:blip r:embed="rId18" cstate="print"/>
          <a:srcRect/>
          <a:stretch>
            <a:fillRect/>
          </a:stretch>
        </p:blipFill>
        <p:spPr bwMode="auto">
          <a:xfrm>
            <a:off x="0" y="838200"/>
            <a:ext cx="9144000" cy="142875"/>
          </a:xfrm>
          <a:prstGeom prst="rect">
            <a:avLst/>
          </a:prstGeom>
          <a:noFill/>
          <a:ln w="9525">
            <a:noFill/>
            <a:miter lim="800000"/>
            <a:headEnd/>
            <a:tailEnd/>
          </a:ln>
        </p:spPr>
      </p:pic>
      <p:pic>
        <p:nvPicPr>
          <p:cNvPr id="15365" name="Picture 7" descr="footer-banner.gif"/>
          <p:cNvPicPr>
            <a:picLocks noChangeAspect="1"/>
          </p:cNvPicPr>
          <p:nvPr/>
        </p:nvPicPr>
        <p:blipFill>
          <a:blip r:embed="rId19" cstate="print"/>
          <a:srcRect/>
          <a:stretch>
            <a:fillRect/>
          </a:stretch>
        </p:blipFill>
        <p:spPr bwMode="auto">
          <a:xfrm>
            <a:off x="0" y="6324600"/>
            <a:ext cx="9144000" cy="561975"/>
          </a:xfrm>
          <a:prstGeom prst="rect">
            <a:avLst/>
          </a:prstGeom>
          <a:noFill/>
          <a:ln w="9525">
            <a:noFill/>
            <a:miter lim="800000"/>
            <a:headEnd/>
            <a:tailEnd/>
          </a:ln>
        </p:spPr>
      </p:pic>
      <p:sp>
        <p:nvSpPr>
          <p:cNvPr id="10" name="Text Box 12"/>
          <p:cNvSpPr txBox="1">
            <a:spLocks noChangeArrowheads="1"/>
          </p:cNvSpPr>
          <p:nvPr/>
        </p:nvSpPr>
        <p:spPr bwMode="gray">
          <a:xfrm>
            <a:off x="114300" y="6553200"/>
            <a:ext cx="266700" cy="200025"/>
          </a:xfrm>
          <a:prstGeom prst="rect">
            <a:avLst/>
          </a:prstGeom>
          <a:noFill/>
          <a:ln w="9525">
            <a:noFill/>
            <a:miter lim="800000"/>
            <a:headEnd/>
            <a:tailEnd/>
          </a:ln>
        </p:spPr>
        <p:txBody>
          <a:bodyPr lIns="18000" tIns="18000" rIns="18000" bIns="18000" anchor="ctr" anchorCtr="1"/>
          <a:lstStyle/>
          <a:p>
            <a:pPr algn="ctr" eaLnBrk="0" hangingPunct="0">
              <a:spcBef>
                <a:spcPct val="50000"/>
              </a:spcBef>
              <a:defRPr/>
            </a:pPr>
            <a:fld id="{135C7364-C758-458F-8932-1D9588A9A189}" type="slidenum">
              <a:rPr lang="en-US" sz="900" b="1">
                <a:solidFill>
                  <a:prstClr val="black"/>
                </a:solidFill>
                <a:latin typeface="Calibri"/>
                <a:cs typeface="Arial"/>
              </a:rPr>
              <a:pPr algn="ctr" eaLnBrk="0" hangingPunct="0">
                <a:spcBef>
                  <a:spcPct val="50000"/>
                </a:spcBef>
                <a:defRPr/>
              </a:pPr>
              <a:t>‹#›</a:t>
            </a:fld>
            <a:endParaRPr lang="en-US" sz="900" b="1" dirty="0">
              <a:solidFill>
                <a:prstClr val="black"/>
              </a:solidFill>
              <a:latin typeface="Calibri"/>
              <a:cs typeface="Arial"/>
            </a:endParaRPr>
          </a:p>
        </p:txBody>
      </p:sp>
    </p:spTree>
    <p:extLst>
      <p:ext uri="{BB962C8B-B14F-4D97-AF65-F5344CB8AC3E}">
        <p14:creationId xmlns:p14="http://schemas.microsoft.com/office/powerpoint/2010/main" val="3337544702"/>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p:titleStyle>
    <p:bodyStyle>
      <a:lvl1pPr marL="342900" indent="-342900" algn="l" rtl="0" eaLnBrk="0" fontAlgn="base" hangingPunct="0">
        <a:spcBef>
          <a:spcPct val="20000"/>
        </a:spcBef>
        <a:spcAft>
          <a:spcPct val="0"/>
        </a:spcAft>
        <a:buClr>
          <a:srgbClr val="EFAA2D"/>
        </a:buClr>
        <a:defRPr sz="2400" b="1">
          <a:solidFill>
            <a:srgbClr val="1F2B35"/>
          </a:solidFill>
          <a:latin typeface="+mn-lt"/>
          <a:ea typeface="+mn-ea"/>
          <a:cs typeface="+mn-cs"/>
        </a:defRPr>
      </a:lvl1pPr>
      <a:lvl2pPr marL="742950" indent="-285750" algn="l" rtl="0" eaLnBrk="0" fontAlgn="base" hangingPunct="0">
        <a:spcBef>
          <a:spcPct val="20000"/>
        </a:spcBef>
        <a:spcAft>
          <a:spcPct val="0"/>
        </a:spcAft>
        <a:buClr>
          <a:srgbClr val="EFAA2D"/>
        </a:buClr>
        <a:buChar char="•"/>
        <a:defRPr sz="2400">
          <a:solidFill>
            <a:schemeClr val="tx1"/>
          </a:solidFill>
          <a:latin typeface="+mn-lt"/>
          <a:cs typeface="+mn-cs"/>
        </a:defRPr>
      </a:lvl2pPr>
      <a:lvl3pPr marL="1143000" indent="-228600" algn="l" rtl="0" eaLnBrk="0" fontAlgn="base" hangingPunct="0">
        <a:spcBef>
          <a:spcPct val="20000"/>
        </a:spcBef>
        <a:spcAft>
          <a:spcPct val="0"/>
        </a:spcAft>
        <a:buClr>
          <a:srgbClr val="EFAA2D"/>
        </a:buClr>
        <a:buFont typeface="Arial" charset="0"/>
        <a:buChar char="–"/>
        <a:defRPr sz="2000">
          <a:solidFill>
            <a:srgbClr val="1F2B35"/>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704" name="TextBox 4"/>
          <p:cNvSpPr txBox="1">
            <a:spLocks noChangeArrowheads="1"/>
          </p:cNvSpPr>
          <p:nvPr/>
        </p:nvSpPr>
        <p:spPr bwMode="auto">
          <a:xfrm>
            <a:off x="1038225" y="5591175"/>
            <a:ext cx="6962775" cy="276225"/>
          </a:xfrm>
          <a:prstGeom prst="rect">
            <a:avLst/>
          </a:prstGeom>
          <a:noFill/>
          <a:ln w="9525">
            <a:noFill/>
            <a:miter lim="800000"/>
            <a:headEnd/>
            <a:tailEnd/>
          </a:ln>
        </p:spPr>
        <p:txBody>
          <a:bodyPr>
            <a:spAutoFit/>
          </a:bodyPr>
          <a:lstStyle/>
          <a:p>
            <a:pPr algn="ctr">
              <a:defRPr/>
            </a:pPr>
            <a:r>
              <a:rPr lang="en-US" sz="1200" b="1" dirty="0">
                <a:solidFill>
                  <a:srgbClr val="3C5669"/>
                </a:solidFill>
                <a:latin typeface="Calibri" pitchFamily="34" charset="0"/>
              </a:rPr>
              <a:t>www.virtusa.com</a:t>
            </a:r>
            <a:endParaRPr lang="en-US" sz="1200" dirty="0">
              <a:solidFill>
                <a:srgbClr val="3C5669"/>
              </a:solidFill>
              <a:latin typeface="Calibri" pitchFamily="34" charset="0"/>
            </a:endParaRPr>
          </a:p>
        </p:txBody>
      </p:sp>
      <p:sp>
        <p:nvSpPr>
          <p:cNvPr id="29709" name="Text Box 6"/>
          <p:cNvSpPr txBox="1">
            <a:spLocks noChangeArrowheads="1"/>
          </p:cNvSpPr>
          <p:nvPr/>
        </p:nvSpPr>
        <p:spPr bwMode="auto">
          <a:xfrm>
            <a:off x="428625" y="6119813"/>
            <a:ext cx="8277225" cy="246062"/>
          </a:xfrm>
          <a:prstGeom prst="rect">
            <a:avLst/>
          </a:prstGeom>
          <a:noFill/>
          <a:ln w="9525">
            <a:noFill/>
            <a:miter lim="800000"/>
            <a:headEnd/>
            <a:tailEnd/>
          </a:ln>
        </p:spPr>
        <p:txBody>
          <a:bodyPr lIns="0" tIns="0" rIns="0" bIns="0">
            <a:spAutoFit/>
          </a:bodyPr>
          <a:lstStyle/>
          <a:p>
            <a:pPr algn="ctr">
              <a:defRPr/>
            </a:pPr>
            <a:r>
              <a:rPr lang="en-US" sz="800" b="1" i="1" dirty="0">
                <a:solidFill>
                  <a:srgbClr val="3C5669"/>
                </a:solidFill>
                <a:latin typeface="Calibri" pitchFamily="34" charset="0"/>
              </a:rPr>
              <a:t>© </a:t>
            </a:r>
            <a:r>
              <a:rPr lang="en-US" sz="800" b="1" i="1" dirty="0" smtClean="0">
                <a:solidFill>
                  <a:srgbClr val="3C5669"/>
                </a:solidFill>
                <a:latin typeface="Calibri" pitchFamily="34" charset="0"/>
              </a:rPr>
              <a:t>2014 </a:t>
            </a:r>
            <a:r>
              <a:rPr lang="en-US" sz="800" b="1" i="1" dirty="0">
                <a:solidFill>
                  <a:srgbClr val="3C5669"/>
                </a:solidFill>
                <a:latin typeface="Calibri" pitchFamily="34" charset="0"/>
              </a:rPr>
              <a:t>All rights reserved. Virtusa and all other related logos are either registered trademarks or trademarks of Virtusa Corporation in the United States, the European Union, and/or India. All other company and service names are the property of their respective holders and may be registered trademarks or trademarks in the United States and/or other </a:t>
            </a:r>
            <a:r>
              <a:rPr lang="en-US" sz="800" b="1" i="1" dirty="0" smtClean="0">
                <a:solidFill>
                  <a:srgbClr val="3C5669"/>
                </a:solidFill>
                <a:latin typeface="Calibri" pitchFamily="34" charset="0"/>
              </a:rPr>
              <a:t>countries.</a:t>
            </a:r>
            <a:endParaRPr lang="en-US" sz="800" b="1" i="1" dirty="0">
              <a:solidFill>
                <a:srgbClr val="3C5669"/>
              </a:solidFill>
              <a:latin typeface="Calibri" pitchFamily="34" charset="0"/>
            </a:endParaRPr>
          </a:p>
        </p:txBody>
      </p:sp>
      <p:pic>
        <p:nvPicPr>
          <p:cNvPr id="5" name="Picture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047999" y="2618472"/>
            <a:ext cx="2819399" cy="1039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9495689"/>
      </p:ext>
    </p:extLst>
  </p:cSld>
  <p:clrMap bg1="lt1" tx1="dk1" bg2="lt2" tx2="dk2" accent1="accent1" accent2="accent2" accent3="accent3" accent4="accent4" accent5="accent5" accent6="accent6" hlink="hlink" folHlink="folHlink"/>
  <p:sldLayoutIdLst>
    <p:sldLayoutId id="214748380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3.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emf"/></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hyperlink" Target="http://journalofaccountancy.co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png"/><Relationship Id="rId3" Type="http://schemas.openxmlformats.org/officeDocument/2006/relationships/image" Target="../media/image25.jpeg"/><Relationship Id="rId7" Type="http://schemas.openxmlformats.org/officeDocument/2006/relationships/image" Target="../media/image29.jpeg"/><Relationship Id="rId12" Type="http://schemas.openxmlformats.org/officeDocument/2006/relationships/image" Target="../media/image34.gif"/><Relationship Id="rId2" Type="http://schemas.openxmlformats.org/officeDocument/2006/relationships/notesSlide" Target="../notesSlides/notesSlide17.xml"/><Relationship Id="rId1" Type="http://schemas.openxmlformats.org/officeDocument/2006/relationships/slideLayout" Target="../slideLayouts/slideLayout67.xml"/><Relationship Id="rId6" Type="http://schemas.openxmlformats.org/officeDocument/2006/relationships/image" Target="../media/image28.jpeg"/><Relationship Id="rId11" Type="http://schemas.openxmlformats.org/officeDocument/2006/relationships/image" Target="../media/image33.png"/><Relationship Id="rId5" Type="http://schemas.openxmlformats.org/officeDocument/2006/relationships/image" Target="../media/image27.gif"/><Relationship Id="rId10" Type="http://schemas.openxmlformats.org/officeDocument/2006/relationships/image" Target="../media/image32.jpeg"/><Relationship Id="rId4" Type="http://schemas.openxmlformats.org/officeDocument/2006/relationships/image" Target="../media/image26.jpeg"/><Relationship Id="rId9" Type="http://schemas.openxmlformats.org/officeDocument/2006/relationships/image" Target="../media/image31.jpeg"/><Relationship Id="rId14" Type="http://schemas.openxmlformats.org/officeDocument/2006/relationships/image" Target="../media/image36.png"/></Relationships>
</file>

<file path=ppt/slides/_rels/slide32.xml.rels><?xml version="1.0" encoding="UTF-8" standalone="yes"?>
<Relationships xmlns="http://schemas.openxmlformats.org/package/2006/relationships"><Relationship Id="rId13" Type="http://schemas.openxmlformats.org/officeDocument/2006/relationships/image" Target="../media/image47.png"/><Relationship Id="rId18" Type="http://schemas.openxmlformats.org/officeDocument/2006/relationships/image" Target="../media/image52.png"/><Relationship Id="rId26" Type="http://schemas.openxmlformats.org/officeDocument/2006/relationships/image" Target="../media/image60.png"/><Relationship Id="rId39" Type="http://schemas.openxmlformats.org/officeDocument/2006/relationships/image" Target="../media/image72.gif"/><Relationship Id="rId21" Type="http://schemas.openxmlformats.org/officeDocument/2006/relationships/image" Target="../media/image55.png"/><Relationship Id="rId34" Type="http://schemas.openxmlformats.org/officeDocument/2006/relationships/image" Target="../media/image67.jpeg"/><Relationship Id="rId42" Type="http://schemas.openxmlformats.org/officeDocument/2006/relationships/image" Target="../media/image75.png"/><Relationship Id="rId47" Type="http://schemas.openxmlformats.org/officeDocument/2006/relationships/image" Target="../media/image79.png"/><Relationship Id="rId50" Type="http://schemas.openxmlformats.org/officeDocument/2006/relationships/image" Target="../media/image82.gif"/><Relationship Id="rId55" Type="http://schemas.openxmlformats.org/officeDocument/2006/relationships/image" Target="../media/image86.jpeg"/><Relationship Id="rId7" Type="http://schemas.openxmlformats.org/officeDocument/2006/relationships/image" Target="../media/image41.png"/><Relationship Id="rId2" Type="http://schemas.openxmlformats.org/officeDocument/2006/relationships/notesSlide" Target="../notesSlides/notesSlide18.xml"/><Relationship Id="rId16" Type="http://schemas.openxmlformats.org/officeDocument/2006/relationships/image" Target="../media/image50.png"/><Relationship Id="rId29" Type="http://schemas.openxmlformats.org/officeDocument/2006/relationships/image" Target="../media/image63.jpeg"/><Relationship Id="rId11" Type="http://schemas.openxmlformats.org/officeDocument/2006/relationships/image" Target="../media/image45.png"/><Relationship Id="rId24" Type="http://schemas.openxmlformats.org/officeDocument/2006/relationships/image" Target="../media/image58.png"/><Relationship Id="rId32" Type="http://schemas.openxmlformats.org/officeDocument/2006/relationships/image" Target="../media/image65.gif"/><Relationship Id="rId37" Type="http://schemas.openxmlformats.org/officeDocument/2006/relationships/image" Target="../media/image70.jpeg"/><Relationship Id="rId40" Type="http://schemas.openxmlformats.org/officeDocument/2006/relationships/image" Target="../media/image73.gif"/><Relationship Id="rId45" Type="http://schemas.openxmlformats.org/officeDocument/2006/relationships/hyperlink" Target="http://www.servicemaster.com/" TargetMode="External"/><Relationship Id="rId53" Type="http://schemas.openxmlformats.org/officeDocument/2006/relationships/image" Target="../media/image85.jpeg"/><Relationship Id="rId58" Type="http://schemas.openxmlformats.org/officeDocument/2006/relationships/image" Target="../media/image89.png"/><Relationship Id="rId5" Type="http://schemas.openxmlformats.org/officeDocument/2006/relationships/image" Target="../media/image39.png"/><Relationship Id="rId61" Type="http://schemas.openxmlformats.org/officeDocument/2006/relationships/image" Target="http://dashboardsl/images/Logos/imgLogoLightbridge.gif" TargetMode="External"/><Relationship Id="rId19" Type="http://schemas.openxmlformats.org/officeDocument/2006/relationships/image" Target="../media/image53.png"/><Relationship Id="rId14" Type="http://schemas.openxmlformats.org/officeDocument/2006/relationships/image" Target="../media/image48.png"/><Relationship Id="rId22" Type="http://schemas.openxmlformats.org/officeDocument/2006/relationships/image" Target="../media/image56.png"/><Relationship Id="rId27" Type="http://schemas.openxmlformats.org/officeDocument/2006/relationships/image" Target="../media/image61.gif"/><Relationship Id="rId30" Type="http://schemas.openxmlformats.org/officeDocument/2006/relationships/image" Target="../media/image64.jpeg"/><Relationship Id="rId35" Type="http://schemas.openxmlformats.org/officeDocument/2006/relationships/image" Target="../media/image68.jpeg"/><Relationship Id="rId43" Type="http://schemas.openxmlformats.org/officeDocument/2006/relationships/image" Target="../media/image76.jpeg"/><Relationship Id="rId48" Type="http://schemas.openxmlformats.org/officeDocument/2006/relationships/image" Target="../media/image80.gif"/><Relationship Id="rId56" Type="http://schemas.openxmlformats.org/officeDocument/2006/relationships/image" Target="../media/image87.png"/><Relationship Id="rId8" Type="http://schemas.openxmlformats.org/officeDocument/2006/relationships/image" Target="../media/image42.png"/><Relationship Id="rId51" Type="http://schemas.openxmlformats.org/officeDocument/2006/relationships/image" Target="../media/image83.png"/><Relationship Id="rId3" Type="http://schemas.openxmlformats.org/officeDocument/2006/relationships/image" Target="../media/image37.png"/><Relationship Id="rId12" Type="http://schemas.openxmlformats.org/officeDocument/2006/relationships/image" Target="../media/image46.png"/><Relationship Id="rId17" Type="http://schemas.openxmlformats.org/officeDocument/2006/relationships/image" Target="../media/image51.png"/><Relationship Id="rId25" Type="http://schemas.openxmlformats.org/officeDocument/2006/relationships/image" Target="../media/image59.png"/><Relationship Id="rId33" Type="http://schemas.openxmlformats.org/officeDocument/2006/relationships/image" Target="../media/image66.gif"/><Relationship Id="rId38" Type="http://schemas.openxmlformats.org/officeDocument/2006/relationships/image" Target="../media/image71.jpeg"/><Relationship Id="rId46" Type="http://schemas.openxmlformats.org/officeDocument/2006/relationships/image" Target="../media/image78.png"/><Relationship Id="rId59" Type="http://schemas.openxmlformats.org/officeDocument/2006/relationships/image" Target="../media/image90.png"/><Relationship Id="rId20" Type="http://schemas.openxmlformats.org/officeDocument/2006/relationships/image" Target="../media/image54.png"/><Relationship Id="rId41" Type="http://schemas.openxmlformats.org/officeDocument/2006/relationships/image" Target="../media/image74.gif"/><Relationship Id="rId54" Type="http://schemas.openxmlformats.org/officeDocument/2006/relationships/hyperlink" Target="http://images.google.co.uk/imgres?imgurl=http://www.corante.com/mooreslore/archives/images/qwest_logo.jpg&amp;imgrefurl=http://mooreslore.corante.com/archives/2005/07/23/qwest_seeks_yet_more_subsidies.php&amp;h=141&amp;w=176&amp;sz=11&amp;hl=en&amp;start=2&amp;um=1&amp;tbnid=QzW7lOfnUGhMLM:&amp;tbnh=80&amp;tbnw=100&amp;prev=/images?q=Qwest&amp;svnum=10&amp;um=1&amp;hl=en" TargetMode="External"/><Relationship Id="rId1" Type="http://schemas.openxmlformats.org/officeDocument/2006/relationships/slideLayout" Target="../slideLayouts/slideLayout67.xml"/><Relationship Id="rId6" Type="http://schemas.openxmlformats.org/officeDocument/2006/relationships/image" Target="../media/image40.png"/><Relationship Id="rId15" Type="http://schemas.openxmlformats.org/officeDocument/2006/relationships/image" Target="../media/image49.png"/><Relationship Id="rId23" Type="http://schemas.openxmlformats.org/officeDocument/2006/relationships/image" Target="../media/image57.jpeg"/><Relationship Id="rId28" Type="http://schemas.openxmlformats.org/officeDocument/2006/relationships/image" Target="../media/image62.gif"/><Relationship Id="rId36" Type="http://schemas.openxmlformats.org/officeDocument/2006/relationships/image" Target="../media/image69.gif"/><Relationship Id="rId49" Type="http://schemas.openxmlformats.org/officeDocument/2006/relationships/image" Target="../media/image81.jpeg"/><Relationship Id="rId57" Type="http://schemas.openxmlformats.org/officeDocument/2006/relationships/image" Target="../media/image88.png"/><Relationship Id="rId10" Type="http://schemas.openxmlformats.org/officeDocument/2006/relationships/image" Target="../media/image44.png"/><Relationship Id="rId31" Type="http://schemas.openxmlformats.org/officeDocument/2006/relationships/hyperlink" Target="http://nasco.com/homepg2.htm" TargetMode="External"/><Relationship Id="rId44" Type="http://schemas.openxmlformats.org/officeDocument/2006/relationships/image" Target="../media/image77.gif"/><Relationship Id="rId52" Type="http://schemas.openxmlformats.org/officeDocument/2006/relationships/image" Target="../media/image84.jpeg"/><Relationship Id="rId60" Type="http://schemas.openxmlformats.org/officeDocument/2006/relationships/image" Target="../media/image91.png"/><Relationship Id="rId4" Type="http://schemas.openxmlformats.org/officeDocument/2006/relationships/image" Target="../media/image38.jpeg"/><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19.xml"/><Relationship Id="rId1" Type="http://schemas.openxmlformats.org/officeDocument/2006/relationships/slideLayout" Target="../slideLayouts/slideLayout71.xml"/></Relationships>
</file>

<file path=ppt/slides/_rels/slide34.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1.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93.png"/><Relationship Id="rId21" Type="http://schemas.openxmlformats.org/officeDocument/2006/relationships/image" Target="../media/image108.png"/><Relationship Id="rId7" Type="http://schemas.openxmlformats.org/officeDocument/2006/relationships/image" Target="../media/image97.png"/><Relationship Id="rId12" Type="http://schemas.openxmlformats.org/officeDocument/2006/relationships/image" Target="../media/image100.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notesSlide" Target="../notesSlides/notesSlide20.xml"/><Relationship Id="rId16" Type="http://schemas.openxmlformats.org/officeDocument/2006/relationships/image" Target="../media/image103.jpeg"/><Relationship Id="rId20" Type="http://schemas.openxmlformats.org/officeDocument/2006/relationships/image" Target="../media/image107.png"/><Relationship Id="rId1" Type="http://schemas.openxmlformats.org/officeDocument/2006/relationships/slideLayout" Target="../slideLayouts/slideLayout69.xml"/><Relationship Id="rId6" Type="http://schemas.openxmlformats.org/officeDocument/2006/relationships/image" Target="../media/image96.png"/><Relationship Id="rId11" Type="http://schemas.openxmlformats.org/officeDocument/2006/relationships/image" Target="../media/image41.png"/><Relationship Id="rId24" Type="http://schemas.openxmlformats.org/officeDocument/2006/relationships/image" Target="../media/image111.jpeg"/><Relationship Id="rId5" Type="http://schemas.openxmlformats.org/officeDocument/2006/relationships/image" Target="../media/image95.png"/><Relationship Id="rId15" Type="http://schemas.openxmlformats.org/officeDocument/2006/relationships/hyperlink" Target="http://images.google.co.in/imgres?imgurl=http://www.swfinstitute.org/images/SiemensLogo.jpg&amp;imgrefurl=http://www.swfinstitute.org/&amp;usg=__BisrSX8vK0_gS-muTO5AVWUe2wo=&amp;h=377&amp;w=1617&amp;sz=44&amp;hl=en&amp;start=7&amp;um=1&amp;tbnid=7cru2d3nVESLsM:&amp;tbnh=35&amp;tbnw=150&amp;prev=/images?q=siemens+official+logo&amp;um=1&amp;hl=en&amp;sa=X" TargetMode="External"/><Relationship Id="rId23" Type="http://schemas.openxmlformats.org/officeDocument/2006/relationships/image" Target="../media/image110.png"/><Relationship Id="rId10" Type="http://schemas.openxmlformats.org/officeDocument/2006/relationships/hyperlink" Target="http://www.standardchartered.com/" TargetMode="External"/><Relationship Id="rId19" Type="http://schemas.openxmlformats.org/officeDocument/2006/relationships/image" Target="../media/image106.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2.png"/><Relationship Id="rId22" Type="http://schemas.openxmlformats.org/officeDocument/2006/relationships/image" Target="../media/image109.png"/><Relationship Id="rId27" Type="http://schemas.openxmlformats.org/officeDocument/2006/relationships/image" Target="../media/image114.jpeg"/></Relationships>
</file>

<file path=ppt/slides/_rels/slide35.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115.png"/><Relationship Id="rId7" Type="http://schemas.openxmlformats.org/officeDocument/2006/relationships/image" Target="../media/image119.png"/><Relationship Id="rId2" Type="http://schemas.openxmlformats.org/officeDocument/2006/relationships/notesSlide" Target="../notesSlides/notesSlide21.xml"/><Relationship Id="rId1" Type="http://schemas.openxmlformats.org/officeDocument/2006/relationships/slideLayout" Target="../slideLayouts/slideLayout79.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 Id="rId9" Type="http://schemas.openxmlformats.org/officeDocument/2006/relationships/image" Target="../media/image1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4"/>
          <p:cNvSpPr>
            <a:spLocks noChangeArrowheads="1"/>
          </p:cNvSpPr>
          <p:nvPr/>
        </p:nvSpPr>
        <p:spPr bwMode="auto">
          <a:xfrm>
            <a:off x="1857375" y="3548062"/>
            <a:ext cx="6400800" cy="274638"/>
          </a:xfrm>
          <a:prstGeom prst="rect">
            <a:avLst/>
          </a:prstGeom>
          <a:solidFill>
            <a:srgbClr val="FFFFFF"/>
          </a:solidFill>
          <a:ln w="9525">
            <a:noFill/>
            <a:miter lim="800000"/>
            <a:headEnd/>
            <a:tailEnd/>
          </a:ln>
        </p:spPr>
        <p:txBody>
          <a:bodyPr lIns="0" tIns="0" rIns="0" bIns="0">
            <a:spAutoFit/>
          </a:bodyPr>
          <a:lstStyle/>
          <a:p>
            <a:pPr marL="276225" indent="-276225">
              <a:spcBef>
                <a:spcPct val="20000"/>
              </a:spcBef>
              <a:buClr>
                <a:srgbClr val="FA9819"/>
              </a:buClr>
              <a:buSzPct val="120000"/>
            </a:pPr>
            <a:endParaRPr lang="en-US" b="1" dirty="0">
              <a:solidFill>
                <a:srgbClr val="1F2B35"/>
              </a:solidFill>
              <a:latin typeface="Calibri" pitchFamily="34" charset="0"/>
            </a:endParaRPr>
          </a:p>
        </p:txBody>
      </p:sp>
      <p:sp>
        <p:nvSpPr>
          <p:cNvPr id="39938" name="Rectangle 13"/>
          <p:cNvSpPr>
            <a:spLocks noChangeArrowheads="1"/>
          </p:cNvSpPr>
          <p:nvPr/>
        </p:nvSpPr>
        <p:spPr bwMode="auto">
          <a:xfrm>
            <a:off x="990600" y="3146425"/>
            <a:ext cx="6400800" cy="434975"/>
          </a:xfrm>
          <a:prstGeom prst="rect">
            <a:avLst/>
          </a:prstGeom>
          <a:noFill/>
          <a:ln w="9525">
            <a:noFill/>
            <a:miter lim="800000"/>
            <a:headEnd/>
            <a:tailEnd/>
          </a:ln>
        </p:spPr>
        <p:txBody>
          <a:bodyPr lIns="0" tIns="0" rIns="0" bIns="0" anchor="b"/>
          <a:lstStyle/>
          <a:p>
            <a:r>
              <a:rPr lang="en-US" sz="3500" b="1" dirty="0" smtClean="0">
                <a:latin typeface="+mj-lt"/>
              </a:rPr>
              <a:t>Barclays.co.uk on Adobe AEM Platform</a:t>
            </a:r>
            <a:endParaRPr lang="en-US" sz="3500" b="1" dirty="0">
              <a:solidFill>
                <a:srgbClr val="1F2B35"/>
              </a:solidFill>
              <a:latin typeface="+mj-lt"/>
            </a:endParaRPr>
          </a:p>
        </p:txBody>
      </p:sp>
      <p:sp>
        <p:nvSpPr>
          <p:cNvPr id="8" name="Rectangle 9"/>
          <p:cNvSpPr>
            <a:spLocks noChangeArrowheads="1"/>
          </p:cNvSpPr>
          <p:nvPr/>
        </p:nvSpPr>
        <p:spPr bwMode="gray">
          <a:xfrm>
            <a:off x="376900" y="5305425"/>
            <a:ext cx="6454775" cy="257175"/>
          </a:xfrm>
          <a:prstGeom prst="rect">
            <a:avLst/>
          </a:prstGeom>
          <a:noFill/>
          <a:ln w="9525">
            <a:noFill/>
            <a:miter lim="800000"/>
            <a:headEnd/>
            <a:tailEnd/>
          </a:ln>
        </p:spPr>
        <p:txBody>
          <a:bodyPr lIns="0" tIns="0" rIns="0" bIns="0"/>
          <a:lstStyle/>
          <a:p>
            <a:r>
              <a:rPr lang="en-US" sz="1200" b="1" dirty="0" smtClean="0">
                <a:solidFill>
                  <a:srgbClr val="1F2B35"/>
                </a:solidFill>
                <a:latin typeface="Calibri" pitchFamily="34" charset="0"/>
              </a:rPr>
              <a:t>Jan 12, 2016</a:t>
            </a:r>
            <a:endParaRPr lang="en-US" sz="1200" b="1" dirty="0">
              <a:solidFill>
                <a:srgbClr val="1F2B35"/>
              </a:solidFill>
              <a:latin typeface="Calibri"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a:t>Proposed Solution</a:t>
            </a:r>
          </a:p>
        </p:txBody>
      </p:sp>
    </p:spTree>
    <p:extLst>
      <p:ext uri="{BB962C8B-B14F-4D97-AF65-F5344CB8AC3E}">
        <p14:creationId xmlns:p14="http://schemas.microsoft.com/office/powerpoint/2010/main" val="293567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67600" y="6117011"/>
            <a:ext cx="152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203200" y="38100"/>
            <a:ext cx="8940800" cy="939800"/>
          </a:xfrm>
        </p:spPr>
        <p:txBody>
          <a:bodyPr/>
          <a:lstStyle/>
          <a:p>
            <a:r>
              <a:rPr lang="en-US" dirty="0" smtClean="0"/>
              <a:t>High Level Solution</a:t>
            </a:r>
            <a:endParaRPr lang="en-US" sz="2200" dirty="0">
              <a:solidFill>
                <a:srgbClr val="FF0000"/>
              </a:solidFill>
            </a:endParaRP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1" y="6331423"/>
            <a:ext cx="231214" cy="221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57200" y="6324600"/>
            <a:ext cx="5867400" cy="307777"/>
          </a:xfrm>
          <a:prstGeom prst="rect">
            <a:avLst/>
          </a:prstGeom>
          <a:noFill/>
        </p:spPr>
        <p:txBody>
          <a:bodyPr wrap="square" rtlCol="0">
            <a:spAutoFit/>
          </a:bodyPr>
          <a:lstStyle/>
          <a:p>
            <a:r>
              <a:rPr lang="en-US" sz="1400" i="1" dirty="0" smtClean="0"/>
              <a:t>Virtusa’s AEM LaunchPad</a:t>
            </a:r>
            <a:endParaRPr lang="en-US" sz="1400" i="1" dirty="0"/>
          </a:p>
        </p:txBody>
      </p:sp>
    </p:spTree>
    <p:extLst>
      <p:ext uri="{BB962C8B-B14F-4D97-AF65-F5344CB8AC3E}">
        <p14:creationId xmlns:p14="http://schemas.microsoft.com/office/powerpoint/2010/main" val="461476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6"/>
          <p:cNvSpPr>
            <a:spLocks noGrp="1"/>
          </p:cNvSpPr>
          <p:nvPr>
            <p:ph type="title"/>
          </p:nvPr>
        </p:nvSpPr>
        <p:spPr>
          <a:xfrm>
            <a:off x="365760" y="47546"/>
            <a:ext cx="8412480" cy="577889"/>
          </a:xfrm>
        </p:spPr>
        <p:txBody>
          <a:bodyPr/>
          <a:lstStyle/>
          <a:p>
            <a:r>
              <a:rPr lang="en-US" dirty="0" smtClean="0">
                <a:solidFill>
                  <a:schemeClr val="accent1">
                    <a:lumMod val="25000"/>
                  </a:schemeClr>
                </a:solidFill>
                <a:cs typeface="Avenir Book" charset="0"/>
              </a:rPr>
              <a:t>An overview</a:t>
            </a:r>
            <a:r>
              <a:rPr lang="en-US" dirty="0">
                <a:solidFill>
                  <a:schemeClr val="accent1">
                    <a:lumMod val="25000"/>
                  </a:schemeClr>
                </a:solidFill>
                <a:cs typeface="Avenir Book" charset="0"/>
              </a:rPr>
              <a:t> </a:t>
            </a:r>
            <a:r>
              <a:rPr lang="en-US" dirty="0" smtClean="0">
                <a:solidFill>
                  <a:schemeClr val="accent1">
                    <a:lumMod val="25000"/>
                  </a:schemeClr>
                </a:solidFill>
                <a:cs typeface="Avenir Book" charset="0"/>
              </a:rPr>
              <a:t>of the AEM infrastructure</a:t>
            </a:r>
            <a:endParaRPr lang="en-US" dirty="0">
              <a:solidFill>
                <a:schemeClr val="accent1">
                  <a:lumMod val="25000"/>
                </a:schemeClr>
              </a:solidFill>
              <a:cs typeface="Avenir Book" charset="0"/>
            </a:endParaRPr>
          </a:p>
        </p:txBody>
      </p:sp>
      <p:sp>
        <p:nvSpPr>
          <p:cNvPr id="21508" name="Content Placeholder 12"/>
          <p:cNvSpPr txBox="1">
            <a:spLocks/>
          </p:cNvSpPr>
          <p:nvPr/>
        </p:nvSpPr>
        <p:spPr bwMode="auto">
          <a:xfrm>
            <a:off x="309045" y="5003605"/>
            <a:ext cx="8622814" cy="13825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charset="0"/>
                <a:ea typeface="ＭＳ Ｐゴシック" charset="0"/>
                <a:cs typeface="ＭＳ Ｐゴシック" charset="0"/>
              </a:defRPr>
            </a:lvl1pPr>
            <a:lvl2pPr marL="742950" indent="-285750" defTabSz="457200">
              <a:defRPr>
                <a:solidFill>
                  <a:schemeClr val="tx1"/>
                </a:solidFill>
                <a:latin typeface="Arial" charset="0"/>
                <a:ea typeface="ＭＳ Ｐゴシック" charset="0"/>
              </a:defRPr>
            </a:lvl2pPr>
            <a:lvl3pPr marL="1143000" indent="-228600" defTabSz="457200">
              <a:defRPr>
                <a:solidFill>
                  <a:schemeClr val="tx1"/>
                </a:solidFill>
                <a:latin typeface="Arial" charset="0"/>
                <a:ea typeface="ＭＳ Ｐゴシック" charset="0"/>
              </a:defRPr>
            </a:lvl3pPr>
            <a:lvl4pPr marL="1600200" indent="-228600" defTabSz="457200">
              <a:defRPr>
                <a:solidFill>
                  <a:schemeClr val="tx1"/>
                </a:solidFill>
                <a:latin typeface="Arial" charset="0"/>
                <a:ea typeface="ＭＳ Ｐゴシック" charset="0"/>
              </a:defRPr>
            </a:lvl4pPr>
            <a:lvl5pPr marL="2057400" indent="-228600" defTabSz="4572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nSpc>
                <a:spcPct val="120000"/>
              </a:lnSpc>
              <a:spcBef>
                <a:spcPts val="1200"/>
              </a:spcBef>
              <a:buClr>
                <a:srgbClr val="15A6BE"/>
              </a:buClr>
            </a:pPr>
            <a:r>
              <a:rPr lang="en-US" sz="1600" dirty="0" smtClean="0">
                <a:solidFill>
                  <a:schemeClr val="accent1">
                    <a:lumMod val="25000"/>
                  </a:schemeClr>
                </a:solidFill>
                <a:latin typeface="Calibri" panose="020F0502020204030204" pitchFamily="34" charset="0"/>
                <a:cs typeface="Avenir Book"/>
                <a:sym typeface="Helvetica Light" charset="0"/>
              </a:rPr>
              <a:t>Virtusa is fully equipped with workforce and tools for implementing the best quality content management solutions with AEM. </a:t>
            </a:r>
          </a:p>
          <a:p>
            <a:pPr>
              <a:lnSpc>
                <a:spcPct val="120000"/>
              </a:lnSpc>
              <a:spcBef>
                <a:spcPts val="1200"/>
              </a:spcBef>
              <a:buClr>
                <a:srgbClr val="15A6BE"/>
              </a:buClr>
            </a:pPr>
            <a:r>
              <a:rPr lang="en-US" sz="1600" dirty="0" smtClean="0">
                <a:solidFill>
                  <a:schemeClr val="accent1">
                    <a:lumMod val="25000"/>
                  </a:schemeClr>
                </a:solidFill>
                <a:latin typeface="Calibri" panose="020F0502020204030204" pitchFamily="34" charset="0"/>
                <a:cs typeface="Avenir Book"/>
                <a:sym typeface="Helvetica Light" charset="0"/>
              </a:rPr>
              <a:t>In addition to  Dev and QA, we offer UX Design, Content Authoring, System integration and Infrastructure maintenance services required for the end-to-end CMS solution.</a:t>
            </a:r>
          </a:p>
        </p:txBody>
      </p:sp>
      <p:pic>
        <p:nvPicPr>
          <p:cNvPr id="4" name="Picture 3"/>
          <p:cNvPicPr>
            <a:picLocks noChangeAspect="1"/>
          </p:cNvPicPr>
          <p:nvPr/>
        </p:nvPicPr>
        <p:blipFill>
          <a:blip r:embed="rId2"/>
          <a:stretch>
            <a:fillRect/>
          </a:stretch>
        </p:blipFill>
        <p:spPr>
          <a:xfrm>
            <a:off x="347450" y="1274450"/>
            <a:ext cx="8449715" cy="3345105"/>
          </a:xfrm>
          <a:prstGeom prst="rect">
            <a:avLst/>
          </a:prstGeom>
        </p:spPr>
      </p:pic>
    </p:spTree>
    <p:extLst>
      <p:ext uri="{BB962C8B-B14F-4D97-AF65-F5344CB8AC3E}">
        <p14:creationId xmlns:p14="http://schemas.microsoft.com/office/powerpoint/2010/main" val="10647783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6"/>
          <p:cNvSpPr>
            <a:spLocks noGrp="1"/>
          </p:cNvSpPr>
          <p:nvPr>
            <p:ph type="title"/>
          </p:nvPr>
        </p:nvSpPr>
        <p:spPr>
          <a:xfrm>
            <a:off x="365760" y="47546"/>
            <a:ext cx="8412480" cy="577889"/>
          </a:xfrm>
        </p:spPr>
        <p:txBody>
          <a:bodyPr/>
          <a:lstStyle/>
          <a:p>
            <a:r>
              <a:rPr lang="en-US" dirty="0" smtClean="0">
                <a:solidFill>
                  <a:schemeClr val="accent1">
                    <a:lumMod val="25000"/>
                  </a:schemeClr>
                </a:solidFill>
                <a:cs typeface="Avenir Book" charset="0"/>
              </a:rPr>
              <a:t>High level Solution</a:t>
            </a:r>
            <a:endParaRPr lang="en-US" dirty="0">
              <a:solidFill>
                <a:schemeClr val="accent1">
                  <a:lumMod val="25000"/>
                </a:schemeClr>
              </a:solidFill>
              <a:cs typeface="Avenir Book" charset="0"/>
            </a:endParaRPr>
          </a:p>
        </p:txBody>
      </p:sp>
      <p:sp>
        <p:nvSpPr>
          <p:cNvPr id="21508" name="Content Placeholder 12"/>
          <p:cNvSpPr txBox="1">
            <a:spLocks/>
          </p:cNvSpPr>
          <p:nvPr/>
        </p:nvSpPr>
        <p:spPr bwMode="auto">
          <a:xfrm>
            <a:off x="1038740" y="5868647"/>
            <a:ext cx="7476196" cy="325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457200">
              <a:defRPr>
                <a:solidFill>
                  <a:schemeClr val="tx1"/>
                </a:solidFill>
                <a:latin typeface="Arial" charset="0"/>
                <a:ea typeface="ＭＳ Ｐゴシック" charset="0"/>
                <a:cs typeface="ＭＳ Ｐゴシック" charset="0"/>
              </a:defRPr>
            </a:lvl1pPr>
            <a:lvl2pPr marL="742950" indent="-285750" defTabSz="457200">
              <a:defRPr>
                <a:solidFill>
                  <a:schemeClr val="tx1"/>
                </a:solidFill>
                <a:latin typeface="Arial" charset="0"/>
                <a:ea typeface="ＭＳ Ｐゴシック" charset="0"/>
              </a:defRPr>
            </a:lvl2pPr>
            <a:lvl3pPr marL="1143000" indent="-228600" defTabSz="457200">
              <a:defRPr>
                <a:solidFill>
                  <a:schemeClr val="tx1"/>
                </a:solidFill>
                <a:latin typeface="Arial" charset="0"/>
                <a:ea typeface="ＭＳ Ｐゴシック" charset="0"/>
              </a:defRPr>
            </a:lvl3pPr>
            <a:lvl4pPr marL="1600200" indent="-228600" defTabSz="457200">
              <a:defRPr>
                <a:solidFill>
                  <a:schemeClr val="tx1"/>
                </a:solidFill>
                <a:latin typeface="Arial" charset="0"/>
                <a:ea typeface="ＭＳ Ｐゴシック" charset="0"/>
              </a:defRPr>
            </a:lvl4pPr>
            <a:lvl5pPr marL="2057400" indent="-228600" defTabSz="4572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lgn="ctr">
              <a:lnSpc>
                <a:spcPct val="120000"/>
              </a:lnSpc>
              <a:spcBef>
                <a:spcPts val="1200"/>
              </a:spcBef>
              <a:buClr>
                <a:srgbClr val="15A6BE"/>
              </a:buClr>
            </a:pPr>
            <a:r>
              <a:rPr lang="en-US" sz="1600" dirty="0" smtClean="0">
                <a:solidFill>
                  <a:schemeClr val="accent1">
                    <a:lumMod val="25000"/>
                  </a:schemeClr>
                </a:solidFill>
                <a:latin typeface="Calibri" panose="020F0502020204030204" pitchFamily="34" charset="0"/>
                <a:cs typeface="Avenir Book"/>
                <a:sym typeface="Helvetica Light" charset="0"/>
              </a:rPr>
              <a:t>SECURITY.    SCALABILITY.    SEAMLESS IINTEGRATION.    STREAMLINED DELIVERY.</a:t>
            </a:r>
          </a:p>
        </p:txBody>
      </p:sp>
      <p:grpSp>
        <p:nvGrpSpPr>
          <p:cNvPr id="21515" name="Group 21514"/>
          <p:cNvGrpSpPr/>
          <p:nvPr/>
        </p:nvGrpSpPr>
        <p:grpSpPr>
          <a:xfrm>
            <a:off x="352637" y="1070490"/>
            <a:ext cx="8520723" cy="4509190"/>
            <a:chOff x="199019" y="1124302"/>
            <a:chExt cx="8520723" cy="4509190"/>
          </a:xfrm>
        </p:grpSpPr>
        <p:cxnSp>
          <p:nvCxnSpPr>
            <p:cNvPr id="7" name="Straight Arrow Connector 6"/>
            <p:cNvCxnSpPr/>
            <p:nvPr/>
          </p:nvCxnSpPr>
          <p:spPr>
            <a:xfrm>
              <a:off x="2078211" y="1547156"/>
              <a:ext cx="3045107" cy="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577880" y="2223606"/>
              <a:ext cx="1075340" cy="322079"/>
            </a:xfrm>
            <a:prstGeom prst="rect">
              <a:avLst/>
            </a:prstGeom>
            <a:solidFill>
              <a:srgbClr val="92D050"/>
            </a:solidFill>
          </p:spPr>
          <p:txBody>
            <a:bodyPr wrap="square" rtlCol="0" anchor="t">
              <a:noAutofit/>
            </a:bodyPr>
            <a:lstStyle/>
            <a:p>
              <a:pPr algn="ctr"/>
              <a:r>
                <a:rPr lang="en-US" sz="1400" dirty="0" smtClean="0">
                  <a:latin typeface="Calibri" panose="020F0502020204030204" pitchFamily="34" charset="0"/>
                  <a:cs typeface="Calibri"/>
                </a:rPr>
                <a:t>Configs</a:t>
              </a:r>
            </a:p>
          </p:txBody>
        </p:sp>
        <p:sp>
          <p:nvSpPr>
            <p:cNvPr id="46" name="TextBox 45"/>
            <p:cNvSpPr txBox="1"/>
            <p:nvPr/>
          </p:nvSpPr>
          <p:spPr>
            <a:xfrm>
              <a:off x="565498" y="1708038"/>
              <a:ext cx="1075341" cy="333363"/>
            </a:xfrm>
            <a:prstGeom prst="rect">
              <a:avLst/>
            </a:prstGeom>
            <a:solidFill>
              <a:schemeClr val="accent5">
                <a:lumMod val="75000"/>
              </a:schemeClr>
            </a:solidFill>
          </p:spPr>
          <p:txBody>
            <a:bodyPr wrap="square" rtlCol="0" anchor="t">
              <a:noAutofit/>
            </a:bodyPr>
            <a:lstStyle/>
            <a:p>
              <a:pPr algn="ctr"/>
              <a:r>
                <a:rPr lang="en-US" sz="1400" dirty="0" smtClean="0">
                  <a:latin typeface="Calibri" panose="020F0502020204030204" pitchFamily="34" charset="0"/>
                  <a:cs typeface="Calibri"/>
                </a:rPr>
                <a:t>Source code</a:t>
              </a:r>
            </a:p>
          </p:txBody>
        </p:sp>
        <p:grpSp>
          <p:nvGrpSpPr>
            <p:cNvPr id="18" name="Group 17"/>
            <p:cNvGrpSpPr/>
            <p:nvPr/>
          </p:nvGrpSpPr>
          <p:grpSpPr>
            <a:xfrm>
              <a:off x="2385450" y="1892799"/>
              <a:ext cx="2366123" cy="1920251"/>
              <a:chOff x="2382915" y="2084824"/>
              <a:chExt cx="2366123" cy="1920251"/>
            </a:xfrm>
          </p:grpSpPr>
          <p:sp>
            <p:nvSpPr>
              <p:cNvPr id="38" name="TextBox 37"/>
              <p:cNvSpPr txBox="1"/>
              <p:nvPr/>
            </p:nvSpPr>
            <p:spPr>
              <a:xfrm>
                <a:off x="2588592" y="2200041"/>
                <a:ext cx="1843440" cy="268835"/>
              </a:xfrm>
              <a:prstGeom prst="rect">
                <a:avLst/>
              </a:prstGeom>
              <a:noFill/>
              <a:effectLst/>
            </p:spPr>
            <p:txBody>
              <a:bodyPr wrap="square" rtlCol="0" anchor="t">
                <a:noAutofit/>
              </a:bodyPr>
              <a:lstStyle/>
              <a:p>
                <a:pPr algn="ctr"/>
                <a:r>
                  <a:rPr lang="en-US" sz="1400" b="1" dirty="0" smtClean="0">
                    <a:latin typeface="Calibri" panose="020F0502020204030204" pitchFamily="34" charset="0"/>
                  </a:rPr>
                  <a:t>Dev, QA and UAT</a:t>
                </a:r>
              </a:p>
            </p:txBody>
          </p:sp>
          <p:sp>
            <p:nvSpPr>
              <p:cNvPr id="39" name="TextBox 38"/>
              <p:cNvSpPr txBox="1"/>
              <p:nvPr/>
            </p:nvSpPr>
            <p:spPr>
              <a:xfrm>
                <a:off x="2523272" y="2718507"/>
                <a:ext cx="768100" cy="26883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200" dirty="0" smtClean="0">
                    <a:latin typeface="Calibri" panose="020F0502020204030204" pitchFamily="34" charset="0"/>
                  </a:rPr>
                  <a:t>Search</a:t>
                </a:r>
              </a:p>
            </p:txBody>
          </p:sp>
          <p:sp>
            <p:nvSpPr>
              <p:cNvPr id="40" name="TextBox 39"/>
              <p:cNvSpPr txBox="1"/>
              <p:nvPr/>
            </p:nvSpPr>
            <p:spPr>
              <a:xfrm>
                <a:off x="3431729" y="2712368"/>
                <a:ext cx="1113745" cy="268835"/>
              </a:xfrm>
              <a:prstGeom prst="rect">
                <a:avLst/>
              </a:prstGeom>
              <a:solidFill>
                <a:srgbClr val="B6DF89"/>
              </a:solidFill>
              <a:effectLst>
                <a:outerShdw blurRad="50800" dist="38100" dir="2700000" algn="tl" rotWithShape="0">
                  <a:prstClr val="black">
                    <a:alpha val="40000"/>
                  </a:prstClr>
                </a:outerShdw>
              </a:effectLst>
            </p:spPr>
            <p:txBody>
              <a:bodyPr wrap="square" rtlCol="0" anchor="t">
                <a:noAutofit/>
              </a:bodyPr>
              <a:lstStyle/>
              <a:p>
                <a:pPr algn="ctr"/>
                <a:r>
                  <a:rPr lang="en-US" sz="1200" dirty="0" smtClean="0">
                    <a:latin typeface="Calibri" panose="020F0502020204030204" pitchFamily="34" charset="0"/>
                  </a:rPr>
                  <a:t>Dispatcher</a:t>
                </a:r>
              </a:p>
            </p:txBody>
          </p:sp>
          <p:sp>
            <p:nvSpPr>
              <p:cNvPr id="41" name="TextBox 40"/>
              <p:cNvSpPr txBox="1"/>
              <p:nvPr/>
            </p:nvSpPr>
            <p:spPr>
              <a:xfrm>
                <a:off x="3439049" y="3126119"/>
                <a:ext cx="1113746" cy="268835"/>
              </a:xfrm>
              <a:prstGeom prst="rect">
                <a:avLst/>
              </a:prstGeom>
              <a:solidFill>
                <a:schemeClr val="accent2">
                  <a:lumMod val="75000"/>
                </a:schemeClr>
              </a:solidFill>
              <a:ln>
                <a:noFill/>
              </a:ln>
            </p:spPr>
            <p:style>
              <a:lnRef idx="1">
                <a:schemeClr val="accent4"/>
              </a:lnRef>
              <a:fillRef idx="3">
                <a:schemeClr val="accent4"/>
              </a:fillRef>
              <a:effectRef idx="2">
                <a:schemeClr val="accent4"/>
              </a:effectRef>
              <a:fontRef idx="minor">
                <a:schemeClr val="lt1"/>
              </a:fontRef>
            </p:style>
            <p:txBody>
              <a:bodyPr wrap="square" rtlCol="0" anchor="t">
                <a:noAutofit/>
              </a:bodyPr>
              <a:lstStyle/>
              <a:p>
                <a:pPr algn="ctr"/>
                <a:r>
                  <a:rPr lang="en-US" sz="1200" dirty="0" smtClean="0">
                    <a:latin typeface="Calibri" panose="020F0502020204030204" pitchFamily="34" charset="0"/>
                  </a:rPr>
                  <a:t>AEM Publish</a:t>
                </a:r>
              </a:p>
            </p:txBody>
          </p:sp>
          <p:sp>
            <p:nvSpPr>
              <p:cNvPr id="42" name="TextBox 41"/>
              <p:cNvSpPr txBox="1"/>
              <p:nvPr/>
            </p:nvSpPr>
            <p:spPr>
              <a:xfrm>
                <a:off x="3419850" y="3556494"/>
                <a:ext cx="1132945" cy="282682"/>
              </a:xfrm>
              <a:prstGeom prst="rect">
                <a:avLst/>
              </a:prstGeom>
              <a:solidFill>
                <a:srgbClr val="7030A0"/>
              </a:solidFill>
              <a:ln>
                <a:noFill/>
              </a:ln>
              <a:effectLst>
                <a:outerShdw blurRad="50800" dist="38100" dir="2700000" algn="tl" rotWithShape="0">
                  <a:prstClr val="black">
                    <a:alpha val="40000"/>
                  </a:prstClr>
                </a:outerShdw>
              </a:effectLst>
            </p:spPr>
            <p:txBody>
              <a:bodyPr wrap="square" rtlCol="0" anchor="t">
                <a:noAutofit/>
              </a:bodyPr>
              <a:lstStyle/>
              <a:p>
                <a:pPr algn="ctr"/>
                <a:r>
                  <a:rPr lang="en-US" sz="1200" dirty="0" smtClean="0">
                    <a:solidFill>
                      <a:schemeClr val="bg1"/>
                    </a:solidFill>
                    <a:latin typeface="Calibri" panose="020F0502020204030204" pitchFamily="34" charset="0"/>
                  </a:rPr>
                  <a:t>AEM Author</a:t>
                </a:r>
              </a:p>
            </p:txBody>
          </p:sp>
          <p:sp>
            <p:nvSpPr>
              <p:cNvPr id="43" name="Snip Single Corner Rectangle 42"/>
              <p:cNvSpPr/>
              <p:nvPr/>
            </p:nvSpPr>
            <p:spPr>
              <a:xfrm>
                <a:off x="2382915" y="2084824"/>
                <a:ext cx="2366123" cy="1920251"/>
              </a:xfrm>
              <a:prstGeom prst="snip1Rect">
                <a:avLst/>
              </a:prstGeom>
              <a:noFill/>
              <a:ln>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Calibri" panose="020F0502020204030204" pitchFamily="34" charset="0"/>
                </a:endParaRPr>
              </a:p>
            </p:txBody>
          </p:sp>
        </p:grpSp>
        <p:sp>
          <p:nvSpPr>
            <p:cNvPr id="19" name="TextBox 18"/>
            <p:cNvSpPr txBox="1"/>
            <p:nvPr/>
          </p:nvSpPr>
          <p:spPr>
            <a:xfrm>
              <a:off x="5916175" y="1393535"/>
              <a:ext cx="1997060" cy="268835"/>
            </a:xfrm>
            <a:prstGeom prst="rect">
              <a:avLst/>
            </a:prstGeom>
            <a:noFill/>
            <a:effectLst/>
          </p:spPr>
          <p:txBody>
            <a:bodyPr wrap="square" rtlCol="0" anchor="t">
              <a:noAutofit/>
            </a:bodyPr>
            <a:lstStyle/>
            <a:p>
              <a:pPr algn="ctr"/>
              <a:r>
                <a:rPr lang="en-US" sz="1400" b="1" dirty="0" smtClean="0">
                  <a:latin typeface="Calibri" panose="020F0502020204030204" pitchFamily="34" charset="0"/>
                </a:rPr>
                <a:t>Production Environment</a:t>
              </a:r>
            </a:p>
          </p:txBody>
        </p:sp>
        <p:sp>
          <p:nvSpPr>
            <p:cNvPr id="20" name="TextBox 19"/>
            <p:cNvSpPr txBox="1"/>
            <p:nvPr/>
          </p:nvSpPr>
          <p:spPr>
            <a:xfrm>
              <a:off x="5301693" y="2520343"/>
              <a:ext cx="768100" cy="268835"/>
            </a:xfrm>
            <a:prstGeom prst="rect">
              <a:avLst/>
            </a:prstGeom>
            <a:solidFill>
              <a:srgbClr val="FF660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200" dirty="0" smtClean="0">
                  <a:latin typeface="Calibri" panose="020F0502020204030204" pitchFamily="34" charset="0"/>
                </a:rPr>
                <a:t>Search</a:t>
              </a:r>
            </a:p>
          </p:txBody>
        </p:sp>
        <p:sp>
          <p:nvSpPr>
            <p:cNvPr id="21" name="TextBox 20"/>
            <p:cNvSpPr txBox="1"/>
            <p:nvPr/>
          </p:nvSpPr>
          <p:spPr>
            <a:xfrm>
              <a:off x="6185010" y="2513420"/>
              <a:ext cx="1113745" cy="268835"/>
            </a:xfrm>
            <a:prstGeom prst="rect">
              <a:avLst/>
            </a:prstGeom>
            <a:solidFill>
              <a:srgbClr val="B6DF89"/>
            </a:solidFill>
            <a:effectLst>
              <a:outerShdw blurRad="50800" dist="38100" dir="2700000" algn="tl" rotWithShape="0">
                <a:prstClr val="black">
                  <a:alpha val="40000"/>
                </a:prstClr>
              </a:outerShdw>
            </a:effectLst>
          </p:spPr>
          <p:txBody>
            <a:bodyPr wrap="square" rtlCol="0" anchor="t">
              <a:noAutofit/>
            </a:bodyPr>
            <a:lstStyle/>
            <a:p>
              <a:pPr algn="ctr"/>
              <a:r>
                <a:rPr lang="en-US" sz="1200" dirty="0" smtClean="0">
                  <a:latin typeface="Calibri" panose="020F0502020204030204" pitchFamily="34" charset="0"/>
                </a:rPr>
                <a:t>Dispatcher 1</a:t>
              </a:r>
            </a:p>
          </p:txBody>
        </p:sp>
        <p:sp>
          <p:nvSpPr>
            <p:cNvPr id="22" name="TextBox 21"/>
            <p:cNvSpPr txBox="1"/>
            <p:nvPr/>
          </p:nvSpPr>
          <p:spPr>
            <a:xfrm>
              <a:off x="6190557" y="2940049"/>
              <a:ext cx="1113746" cy="268835"/>
            </a:xfrm>
            <a:prstGeom prst="rect">
              <a:avLst/>
            </a:prstGeom>
            <a:solidFill>
              <a:schemeClr val="accent2">
                <a:lumMod val="75000"/>
              </a:schemeClr>
            </a:solidFill>
            <a:ln>
              <a:noFill/>
            </a:ln>
          </p:spPr>
          <p:style>
            <a:lnRef idx="1">
              <a:schemeClr val="accent4"/>
            </a:lnRef>
            <a:fillRef idx="3">
              <a:schemeClr val="accent4"/>
            </a:fillRef>
            <a:effectRef idx="2">
              <a:schemeClr val="accent4"/>
            </a:effectRef>
            <a:fontRef idx="minor">
              <a:schemeClr val="lt1"/>
            </a:fontRef>
          </p:style>
          <p:txBody>
            <a:bodyPr wrap="square" rtlCol="0" anchor="t">
              <a:noAutofit/>
            </a:bodyPr>
            <a:lstStyle/>
            <a:p>
              <a:pPr algn="ctr"/>
              <a:r>
                <a:rPr lang="en-US" sz="1200" dirty="0" smtClean="0">
                  <a:latin typeface="Calibri" panose="020F0502020204030204" pitchFamily="34" charset="0"/>
                </a:rPr>
                <a:t>AEM Publish 1</a:t>
              </a:r>
            </a:p>
          </p:txBody>
        </p:sp>
        <p:sp>
          <p:nvSpPr>
            <p:cNvPr id="23" name="TextBox 22"/>
            <p:cNvSpPr txBox="1"/>
            <p:nvPr/>
          </p:nvSpPr>
          <p:spPr>
            <a:xfrm>
              <a:off x="6185010" y="3351479"/>
              <a:ext cx="1113745" cy="268835"/>
            </a:xfrm>
            <a:prstGeom prst="rect">
              <a:avLst/>
            </a:prstGeom>
            <a:solidFill>
              <a:srgbClr val="7030A0"/>
            </a:solidFill>
            <a:ln>
              <a:noFill/>
            </a:ln>
            <a:effectLst>
              <a:outerShdw blurRad="50800" dist="38100" dir="2700000" algn="tl" rotWithShape="0">
                <a:prstClr val="black">
                  <a:alpha val="40000"/>
                </a:prstClr>
              </a:outerShdw>
            </a:effectLst>
          </p:spPr>
          <p:txBody>
            <a:bodyPr wrap="square" rtlCol="0" anchor="t">
              <a:noAutofit/>
            </a:bodyPr>
            <a:lstStyle/>
            <a:p>
              <a:pPr algn="ctr"/>
              <a:r>
                <a:rPr lang="en-US" sz="1200" dirty="0" smtClean="0">
                  <a:solidFill>
                    <a:schemeClr val="bg1"/>
                  </a:solidFill>
                  <a:latin typeface="Calibri" panose="020F0502020204030204" pitchFamily="34" charset="0"/>
                </a:rPr>
                <a:t>AEM Author</a:t>
              </a:r>
            </a:p>
          </p:txBody>
        </p:sp>
        <p:sp>
          <p:nvSpPr>
            <p:cNvPr id="24" name="TextBox 23"/>
            <p:cNvSpPr txBox="1"/>
            <p:nvPr/>
          </p:nvSpPr>
          <p:spPr>
            <a:xfrm>
              <a:off x="7445044" y="2513420"/>
              <a:ext cx="1113745" cy="268835"/>
            </a:xfrm>
            <a:prstGeom prst="rect">
              <a:avLst/>
            </a:prstGeom>
            <a:solidFill>
              <a:srgbClr val="B6DF89"/>
            </a:solidFill>
            <a:effectLst>
              <a:outerShdw blurRad="50800" dist="38100" dir="2700000" algn="tl" rotWithShape="0">
                <a:prstClr val="black">
                  <a:alpha val="40000"/>
                </a:prstClr>
              </a:outerShdw>
            </a:effectLst>
          </p:spPr>
          <p:txBody>
            <a:bodyPr wrap="square" rtlCol="0" anchor="t">
              <a:noAutofit/>
            </a:bodyPr>
            <a:lstStyle/>
            <a:p>
              <a:pPr algn="ctr"/>
              <a:r>
                <a:rPr lang="en-US" sz="1200" dirty="0" smtClean="0">
                  <a:latin typeface="Calibri" panose="020F0502020204030204" pitchFamily="34" charset="0"/>
                </a:rPr>
                <a:t>Dispatcher n</a:t>
              </a:r>
            </a:p>
          </p:txBody>
        </p:sp>
        <p:sp>
          <p:nvSpPr>
            <p:cNvPr id="25" name="TextBox 24"/>
            <p:cNvSpPr txBox="1"/>
            <p:nvPr/>
          </p:nvSpPr>
          <p:spPr>
            <a:xfrm>
              <a:off x="7452370" y="2934094"/>
              <a:ext cx="1113746" cy="268835"/>
            </a:xfrm>
            <a:prstGeom prst="rect">
              <a:avLst/>
            </a:prstGeom>
            <a:solidFill>
              <a:schemeClr val="accent2">
                <a:lumMod val="75000"/>
              </a:schemeClr>
            </a:solidFill>
            <a:ln>
              <a:noFill/>
            </a:ln>
          </p:spPr>
          <p:style>
            <a:lnRef idx="1">
              <a:schemeClr val="accent4"/>
            </a:lnRef>
            <a:fillRef idx="3">
              <a:schemeClr val="accent4"/>
            </a:fillRef>
            <a:effectRef idx="2">
              <a:schemeClr val="accent4"/>
            </a:effectRef>
            <a:fontRef idx="minor">
              <a:schemeClr val="lt1"/>
            </a:fontRef>
          </p:style>
          <p:txBody>
            <a:bodyPr wrap="square" rtlCol="0" anchor="t">
              <a:noAutofit/>
            </a:bodyPr>
            <a:lstStyle/>
            <a:p>
              <a:pPr algn="ctr"/>
              <a:r>
                <a:rPr lang="en-US" sz="1200" dirty="0" smtClean="0">
                  <a:latin typeface="Calibri" panose="020F0502020204030204" pitchFamily="34" charset="0"/>
                </a:rPr>
                <a:t>AEM Publish n</a:t>
              </a:r>
            </a:p>
          </p:txBody>
        </p:sp>
        <p:sp>
          <p:nvSpPr>
            <p:cNvPr id="26" name="Rectangle 25"/>
            <p:cNvSpPr/>
            <p:nvPr/>
          </p:nvSpPr>
          <p:spPr>
            <a:xfrm>
              <a:off x="6198854" y="2106169"/>
              <a:ext cx="1113738" cy="294178"/>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Calibri" panose="020F0502020204030204" pitchFamily="34" charset="0"/>
                  <a:cs typeface="Calibri"/>
                </a:rPr>
                <a:t>Load Balancer</a:t>
              </a:r>
            </a:p>
          </p:txBody>
        </p:sp>
        <p:sp>
          <p:nvSpPr>
            <p:cNvPr id="27" name="Snip Single Corner Rectangle 26"/>
            <p:cNvSpPr/>
            <p:nvPr/>
          </p:nvSpPr>
          <p:spPr>
            <a:xfrm>
              <a:off x="5123318" y="1224028"/>
              <a:ext cx="3591764" cy="2589021"/>
            </a:xfrm>
            <a:prstGeom prst="snip1Rect">
              <a:avLst/>
            </a:prstGeom>
            <a:noFill/>
            <a:ln>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Calibri" panose="020F0502020204030204" pitchFamily="34" charset="0"/>
              </a:endParaRPr>
            </a:p>
          </p:txBody>
        </p:sp>
        <p:cxnSp>
          <p:nvCxnSpPr>
            <p:cNvPr id="28" name="Straight Arrow Connector 27"/>
            <p:cNvCxnSpPr/>
            <p:nvPr/>
          </p:nvCxnSpPr>
          <p:spPr>
            <a:xfrm>
              <a:off x="3496656" y="1547156"/>
              <a:ext cx="0" cy="345644"/>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523952" y="4155955"/>
              <a:ext cx="3418045" cy="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808310" y="4517988"/>
              <a:ext cx="7911432" cy="1115504"/>
              <a:chOff x="654688" y="5080217"/>
              <a:chExt cx="7911432" cy="1115504"/>
            </a:xfrm>
          </p:grpSpPr>
          <p:sp>
            <p:nvSpPr>
              <p:cNvPr id="11" name="TextBox 10"/>
              <p:cNvSpPr txBox="1"/>
              <p:nvPr/>
            </p:nvSpPr>
            <p:spPr>
              <a:xfrm>
                <a:off x="6272775" y="5594921"/>
                <a:ext cx="1376454" cy="347771"/>
              </a:xfrm>
              <a:prstGeom prst="rect">
                <a:avLst/>
              </a:prstGeom>
              <a:solidFill>
                <a:srgbClr val="FF000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400" dirty="0" smtClean="0">
                    <a:solidFill>
                      <a:schemeClr val="bg1"/>
                    </a:solidFill>
                    <a:latin typeface="Calibri" panose="020F0502020204030204" pitchFamily="34" charset="0"/>
                  </a:rPr>
                  <a:t>Single Sign-On</a:t>
                </a:r>
              </a:p>
            </p:txBody>
          </p:sp>
          <p:sp>
            <p:nvSpPr>
              <p:cNvPr id="12" name="TextBox 11"/>
              <p:cNvSpPr txBox="1"/>
              <p:nvPr/>
            </p:nvSpPr>
            <p:spPr>
              <a:xfrm>
                <a:off x="772437" y="5579084"/>
                <a:ext cx="1152152" cy="337357"/>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400" dirty="0" smtClean="0">
                    <a:solidFill>
                      <a:schemeClr val="tx1"/>
                    </a:solidFill>
                    <a:latin typeface="Calibri" panose="020F0502020204030204" pitchFamily="34" charset="0"/>
                  </a:rPr>
                  <a:t>CRM</a:t>
                </a:r>
                <a:endParaRPr lang="en-US" sz="1400" dirty="0" smtClean="0">
                  <a:solidFill>
                    <a:schemeClr val="tx1"/>
                  </a:solidFill>
                  <a:latin typeface="Calibri" panose="020F0502020204030204" pitchFamily="34" charset="0"/>
                </a:endParaRPr>
              </a:p>
            </p:txBody>
          </p:sp>
          <p:sp>
            <p:nvSpPr>
              <p:cNvPr id="13" name="TextBox 12"/>
              <p:cNvSpPr txBox="1"/>
              <p:nvPr/>
            </p:nvSpPr>
            <p:spPr>
              <a:xfrm>
                <a:off x="3493343" y="5594312"/>
                <a:ext cx="1356337" cy="339294"/>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400" dirty="0" smtClean="0">
                    <a:solidFill>
                      <a:schemeClr val="tx1"/>
                    </a:solidFill>
                    <a:latin typeface="Calibri" panose="020F0502020204030204" pitchFamily="34" charset="0"/>
                  </a:rPr>
                  <a:t>RESTful services</a:t>
                </a:r>
              </a:p>
            </p:txBody>
          </p:sp>
          <p:sp>
            <p:nvSpPr>
              <p:cNvPr id="14" name="TextBox 13"/>
              <p:cNvSpPr txBox="1"/>
              <p:nvPr/>
            </p:nvSpPr>
            <p:spPr>
              <a:xfrm>
                <a:off x="5046968" y="5579084"/>
                <a:ext cx="1041738" cy="337357"/>
              </a:xfrm>
              <a:prstGeom prst="rect">
                <a:avLst/>
              </a:prstGeom>
              <a:solidFill>
                <a:srgbClr val="FFFF99"/>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400" dirty="0" smtClean="0">
                    <a:solidFill>
                      <a:schemeClr val="tx1"/>
                    </a:solidFill>
                    <a:latin typeface="Calibri" panose="020F0502020204030204" pitchFamily="34" charset="0"/>
                  </a:rPr>
                  <a:t>Messaging</a:t>
                </a:r>
              </a:p>
            </p:txBody>
          </p:sp>
          <p:sp>
            <p:nvSpPr>
              <p:cNvPr id="16" name="Can 15"/>
              <p:cNvSpPr/>
              <p:nvPr/>
            </p:nvSpPr>
            <p:spPr>
              <a:xfrm>
                <a:off x="7796113" y="5537425"/>
                <a:ext cx="618286" cy="420674"/>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latin typeface="Calibri" panose="020F0502020204030204" pitchFamily="34" charset="0"/>
                  </a:rPr>
                  <a:t>Data</a:t>
                </a:r>
              </a:p>
            </p:txBody>
          </p:sp>
          <p:sp>
            <p:nvSpPr>
              <p:cNvPr id="59" name="Snip Single Corner Rectangle 58"/>
              <p:cNvSpPr/>
              <p:nvPr/>
            </p:nvSpPr>
            <p:spPr>
              <a:xfrm>
                <a:off x="654688" y="5080217"/>
                <a:ext cx="7911432" cy="1115504"/>
              </a:xfrm>
              <a:prstGeom prst="snip1Rect">
                <a:avLst/>
              </a:prstGeom>
              <a:noFill/>
              <a:ln>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Calibri" panose="020F0502020204030204" pitchFamily="34" charset="0"/>
                </a:endParaRPr>
              </a:p>
            </p:txBody>
          </p:sp>
          <p:sp>
            <p:nvSpPr>
              <p:cNvPr id="60" name="TextBox 59"/>
              <p:cNvSpPr txBox="1"/>
              <p:nvPr/>
            </p:nvSpPr>
            <p:spPr>
              <a:xfrm>
                <a:off x="3535065" y="5118820"/>
                <a:ext cx="1997060" cy="268835"/>
              </a:xfrm>
              <a:prstGeom prst="rect">
                <a:avLst/>
              </a:prstGeom>
              <a:noFill/>
              <a:effectLst/>
            </p:spPr>
            <p:txBody>
              <a:bodyPr wrap="square" rtlCol="0" anchor="t">
                <a:noAutofit/>
              </a:bodyPr>
              <a:lstStyle/>
              <a:p>
                <a:pPr algn="ctr"/>
                <a:r>
                  <a:rPr lang="en-US" sz="1400" b="1" dirty="0" smtClean="0">
                    <a:latin typeface="Calibri" panose="020F0502020204030204" pitchFamily="34" charset="0"/>
                  </a:rPr>
                  <a:t>Services &amp; Interfaces</a:t>
                </a:r>
              </a:p>
            </p:txBody>
          </p:sp>
          <p:sp>
            <p:nvSpPr>
              <p:cNvPr id="61" name="TextBox 60"/>
              <p:cNvSpPr txBox="1"/>
              <p:nvPr/>
            </p:nvSpPr>
            <p:spPr>
              <a:xfrm>
                <a:off x="2143903" y="5596249"/>
                <a:ext cx="1152152" cy="337357"/>
              </a:xfrm>
              <a:prstGeom prst="rect">
                <a:avLst/>
              </a:prstGeom>
              <a:solidFill>
                <a:srgbClr val="99663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nchor="t">
                <a:noAutofit/>
              </a:bodyPr>
              <a:lstStyle/>
              <a:p>
                <a:pPr algn="ctr"/>
                <a:r>
                  <a:rPr lang="en-US" sz="1400" dirty="0" smtClean="0">
                    <a:solidFill>
                      <a:schemeClr val="bg1"/>
                    </a:solidFill>
                    <a:latin typeface="Calibri" panose="020F0502020204030204" pitchFamily="34" charset="0"/>
                  </a:rPr>
                  <a:t>Analytics</a:t>
                </a:r>
                <a:endParaRPr lang="en-US" sz="1400" dirty="0" smtClean="0">
                  <a:solidFill>
                    <a:schemeClr val="bg1"/>
                  </a:solidFill>
                  <a:latin typeface="Calibri" panose="020F0502020204030204" pitchFamily="34" charset="0"/>
                </a:endParaRPr>
              </a:p>
            </p:txBody>
          </p:sp>
        </p:grpSp>
        <p:sp>
          <p:nvSpPr>
            <p:cNvPr id="62" name="Snip Single Corner Rectangle 61"/>
            <p:cNvSpPr/>
            <p:nvPr/>
          </p:nvSpPr>
          <p:spPr>
            <a:xfrm>
              <a:off x="199019" y="1124302"/>
              <a:ext cx="1879195" cy="1657953"/>
            </a:xfrm>
            <a:prstGeom prst="snip1Rect">
              <a:avLst/>
            </a:prstGeom>
            <a:noFill/>
            <a:ln>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Calibri" panose="020F0502020204030204" pitchFamily="34" charset="0"/>
              </a:endParaRPr>
            </a:p>
          </p:txBody>
        </p:sp>
        <p:sp>
          <p:nvSpPr>
            <p:cNvPr id="63" name="TextBox 62"/>
            <p:cNvSpPr txBox="1"/>
            <p:nvPr/>
          </p:nvSpPr>
          <p:spPr>
            <a:xfrm>
              <a:off x="212556" y="1256119"/>
              <a:ext cx="2008059" cy="266279"/>
            </a:xfrm>
            <a:prstGeom prst="rect">
              <a:avLst/>
            </a:prstGeom>
            <a:noFill/>
            <a:effectLst/>
          </p:spPr>
          <p:txBody>
            <a:bodyPr wrap="square" rtlCol="0" anchor="t">
              <a:noAutofit/>
            </a:bodyPr>
            <a:lstStyle/>
            <a:p>
              <a:r>
                <a:rPr lang="en-US" sz="1400" b="1" dirty="0" smtClean="0">
                  <a:latin typeface="Calibri" panose="020F0502020204030204" pitchFamily="34" charset="0"/>
                </a:rPr>
                <a:t>Continuous Integration</a:t>
              </a:r>
            </a:p>
          </p:txBody>
        </p:sp>
        <p:cxnSp>
          <p:nvCxnSpPr>
            <p:cNvPr id="64" name="Straight Arrow Connector 63"/>
            <p:cNvCxnSpPr/>
            <p:nvPr/>
          </p:nvCxnSpPr>
          <p:spPr>
            <a:xfrm>
              <a:off x="1181251" y="2803996"/>
              <a:ext cx="0" cy="1711452"/>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V="1">
              <a:off x="3523956" y="3813049"/>
              <a:ext cx="0" cy="352321"/>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V="1">
              <a:off x="6947306" y="3803835"/>
              <a:ext cx="0" cy="352321"/>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7" name="Straight Arrow Connector 76"/>
            <p:cNvCxnSpPr/>
            <p:nvPr/>
          </p:nvCxnSpPr>
          <p:spPr>
            <a:xfrm>
              <a:off x="5224881" y="4156156"/>
              <a:ext cx="0" cy="345644"/>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78269360"/>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2"/>
          <p:cNvSpPr txBox="1">
            <a:spLocks/>
          </p:cNvSpPr>
          <p:nvPr/>
        </p:nvSpPr>
        <p:spPr>
          <a:xfrm>
            <a:off x="76200" y="220841"/>
            <a:ext cx="8991600" cy="61735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0" hangingPunct="0">
              <a:defRPr sz="2800" b="1">
                <a:solidFill>
                  <a:srgbClr val="003A58"/>
                </a:solidFill>
                <a:latin typeface="+mj-lt"/>
                <a:ea typeface="+mj-ea"/>
                <a:cs typeface="+mj-cs"/>
              </a:defRPr>
            </a:lvl1pPr>
            <a:lvl2pPr eaLnBrk="0" hangingPunct="0">
              <a:defRPr sz="2800" b="1">
                <a:solidFill>
                  <a:srgbClr val="003A58"/>
                </a:solidFill>
                <a:latin typeface="Calibri" pitchFamily="34" charset="0"/>
              </a:defRPr>
            </a:lvl2pPr>
            <a:lvl3pPr eaLnBrk="0" hangingPunct="0">
              <a:defRPr sz="2800" b="1">
                <a:solidFill>
                  <a:srgbClr val="003A58"/>
                </a:solidFill>
                <a:latin typeface="Calibri" pitchFamily="34" charset="0"/>
              </a:defRPr>
            </a:lvl3pPr>
            <a:lvl4pPr eaLnBrk="0" hangingPunct="0">
              <a:defRPr sz="2800" b="1">
                <a:solidFill>
                  <a:srgbClr val="003A58"/>
                </a:solidFill>
                <a:latin typeface="Calibri" pitchFamily="34" charset="0"/>
              </a:defRPr>
            </a:lvl4pPr>
            <a:lvl5pPr eaLnBrk="0" hangingPunct="0">
              <a:defRPr sz="2800" b="1">
                <a:solidFill>
                  <a:srgbClr val="003A58"/>
                </a:solidFill>
                <a:latin typeface="Calibri" pitchFamily="34" charset="0"/>
              </a:defRPr>
            </a:lvl5pPr>
            <a:lvl6pPr marL="457200" fontAlgn="base">
              <a:spcBef>
                <a:spcPct val="0"/>
              </a:spcBef>
              <a:spcAft>
                <a:spcPct val="0"/>
              </a:spcAft>
              <a:defRPr sz="2800" b="1">
                <a:solidFill>
                  <a:srgbClr val="003A58"/>
                </a:solidFill>
                <a:latin typeface="Calibri" pitchFamily="34" charset="0"/>
              </a:defRPr>
            </a:lvl6pPr>
            <a:lvl7pPr marL="914400" fontAlgn="base">
              <a:spcBef>
                <a:spcPct val="0"/>
              </a:spcBef>
              <a:spcAft>
                <a:spcPct val="0"/>
              </a:spcAft>
              <a:defRPr sz="2800" b="1">
                <a:solidFill>
                  <a:srgbClr val="003A58"/>
                </a:solidFill>
                <a:latin typeface="Calibri" pitchFamily="34" charset="0"/>
              </a:defRPr>
            </a:lvl7pPr>
            <a:lvl8pPr marL="1371600" fontAlgn="base">
              <a:spcBef>
                <a:spcPct val="0"/>
              </a:spcBef>
              <a:spcAft>
                <a:spcPct val="0"/>
              </a:spcAft>
              <a:defRPr sz="2800" b="1">
                <a:solidFill>
                  <a:srgbClr val="003A58"/>
                </a:solidFill>
                <a:latin typeface="Calibri" pitchFamily="34" charset="0"/>
              </a:defRPr>
            </a:lvl8pPr>
            <a:lvl9pPr marL="1828800" fontAlgn="base">
              <a:spcBef>
                <a:spcPct val="0"/>
              </a:spcBef>
              <a:spcAft>
                <a:spcPct val="0"/>
              </a:spcAft>
              <a:defRPr sz="2800" b="1">
                <a:solidFill>
                  <a:srgbClr val="003A58"/>
                </a:solidFill>
                <a:latin typeface="Calibri" pitchFamily="34" charset="0"/>
              </a:defRPr>
            </a:lvl9pPr>
          </a:lstStyle>
          <a:p>
            <a:endParaRPr lang="en-US" dirty="0" smtClean="0"/>
          </a:p>
          <a:p>
            <a:r>
              <a:rPr lang="en-US" dirty="0" smtClean="0"/>
              <a:t>Virtusa’s Solution Accelerator – AEM LaunchPad Architecture </a:t>
            </a:r>
            <a:endParaRPr lang="en-US" sz="2200" dirty="0"/>
          </a:p>
          <a:p>
            <a:endParaRPr lang="en-US" dirty="0"/>
          </a:p>
        </p:txBody>
      </p:sp>
      <p:sp>
        <p:nvSpPr>
          <p:cNvPr id="3" name="Rectangle 2"/>
          <p:cNvSpPr/>
          <p:nvPr/>
        </p:nvSpPr>
        <p:spPr>
          <a:xfrm>
            <a:off x="614065" y="5613400"/>
            <a:ext cx="7315200" cy="508000"/>
          </a:xfrm>
          <a:prstGeom prst="rect">
            <a:avLst/>
          </a:prstGeom>
          <a:solidFill>
            <a:srgbClr val="517F23"/>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mj-lt"/>
              </a:rPr>
              <a:t>Adobe AEM Platform</a:t>
            </a:r>
            <a:endParaRPr lang="en-US" sz="1400" b="1" dirty="0">
              <a:solidFill>
                <a:schemeClr val="bg1"/>
              </a:solidFill>
              <a:latin typeface="+mj-lt"/>
            </a:endParaRPr>
          </a:p>
        </p:txBody>
      </p:sp>
      <p:sp>
        <p:nvSpPr>
          <p:cNvPr id="4" name="Rectangle 3"/>
          <p:cNvSpPr/>
          <p:nvPr/>
        </p:nvSpPr>
        <p:spPr>
          <a:xfrm>
            <a:off x="614065" y="5003800"/>
            <a:ext cx="15240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Pre-built AEM App</a:t>
            </a:r>
          </a:p>
        </p:txBody>
      </p:sp>
      <p:sp>
        <p:nvSpPr>
          <p:cNvPr id="17" name="Rectangle 16"/>
          <p:cNvSpPr/>
          <p:nvPr/>
        </p:nvSpPr>
        <p:spPr>
          <a:xfrm>
            <a:off x="2214265" y="5003800"/>
            <a:ext cx="18288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Maven Build &amp; Deploy</a:t>
            </a:r>
          </a:p>
        </p:txBody>
      </p:sp>
      <p:sp>
        <p:nvSpPr>
          <p:cNvPr id="18" name="Rectangle 17"/>
          <p:cNvSpPr/>
          <p:nvPr/>
        </p:nvSpPr>
        <p:spPr>
          <a:xfrm>
            <a:off x="4119265" y="5003800"/>
            <a:ext cx="17526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Complete JUnit Tests</a:t>
            </a:r>
          </a:p>
        </p:txBody>
      </p:sp>
      <p:sp>
        <p:nvSpPr>
          <p:cNvPr id="19" name="Rectangle 18"/>
          <p:cNvSpPr/>
          <p:nvPr/>
        </p:nvSpPr>
        <p:spPr>
          <a:xfrm>
            <a:off x="5948065" y="5003800"/>
            <a:ext cx="19812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App &amp; Clientlib Structure</a:t>
            </a:r>
          </a:p>
        </p:txBody>
      </p:sp>
      <p:sp>
        <p:nvSpPr>
          <p:cNvPr id="20" name="Rectangle 19"/>
          <p:cNvSpPr/>
          <p:nvPr/>
        </p:nvSpPr>
        <p:spPr>
          <a:xfrm>
            <a:off x="614065" y="4394200"/>
            <a:ext cx="73152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2-Break Point Responsive Design Using Twitter Bootstrap </a:t>
            </a:r>
          </a:p>
        </p:txBody>
      </p:sp>
      <p:sp>
        <p:nvSpPr>
          <p:cNvPr id="21" name="Rectangle 20"/>
          <p:cNvSpPr/>
          <p:nvPr/>
        </p:nvSpPr>
        <p:spPr>
          <a:xfrm>
            <a:off x="614065" y="3784600"/>
            <a:ext cx="8382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MSM</a:t>
            </a:r>
          </a:p>
        </p:txBody>
      </p:sp>
      <p:sp>
        <p:nvSpPr>
          <p:cNvPr id="22" name="Rectangle 21"/>
          <p:cNvSpPr/>
          <p:nvPr/>
        </p:nvSpPr>
        <p:spPr>
          <a:xfrm>
            <a:off x="1528465" y="3784600"/>
            <a:ext cx="15240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Mail Configuration</a:t>
            </a:r>
          </a:p>
        </p:txBody>
      </p:sp>
      <p:sp>
        <p:nvSpPr>
          <p:cNvPr id="23" name="Rectangle 22"/>
          <p:cNvSpPr/>
          <p:nvPr/>
        </p:nvSpPr>
        <p:spPr>
          <a:xfrm>
            <a:off x="3128665" y="3784600"/>
            <a:ext cx="15240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Resource Resolver</a:t>
            </a:r>
          </a:p>
        </p:txBody>
      </p:sp>
      <p:sp>
        <p:nvSpPr>
          <p:cNvPr id="24" name="Rectangle 23"/>
          <p:cNvSpPr/>
          <p:nvPr/>
        </p:nvSpPr>
        <p:spPr>
          <a:xfrm>
            <a:off x="4728865" y="3784600"/>
            <a:ext cx="15240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Minify &amp; GZip</a:t>
            </a:r>
          </a:p>
        </p:txBody>
      </p:sp>
      <p:sp>
        <p:nvSpPr>
          <p:cNvPr id="25" name="Rectangle 24"/>
          <p:cNvSpPr/>
          <p:nvPr/>
        </p:nvSpPr>
        <p:spPr>
          <a:xfrm>
            <a:off x="6329065" y="3784600"/>
            <a:ext cx="16002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Tagging Taxonomy</a:t>
            </a:r>
          </a:p>
        </p:txBody>
      </p:sp>
      <p:sp>
        <p:nvSpPr>
          <p:cNvPr id="26" name="Rectangle 25"/>
          <p:cNvSpPr/>
          <p:nvPr/>
        </p:nvSpPr>
        <p:spPr>
          <a:xfrm>
            <a:off x="614065" y="3175000"/>
            <a:ext cx="28194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Social Login</a:t>
            </a:r>
          </a:p>
        </p:txBody>
      </p:sp>
      <p:sp>
        <p:nvSpPr>
          <p:cNvPr id="27" name="Rectangle 26"/>
          <p:cNvSpPr/>
          <p:nvPr/>
        </p:nvSpPr>
        <p:spPr>
          <a:xfrm>
            <a:off x="3509665" y="3175000"/>
            <a:ext cx="20574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Social Share</a:t>
            </a:r>
          </a:p>
        </p:txBody>
      </p:sp>
      <p:sp>
        <p:nvSpPr>
          <p:cNvPr id="28" name="Rectangle 27"/>
          <p:cNvSpPr/>
          <p:nvPr/>
        </p:nvSpPr>
        <p:spPr>
          <a:xfrm>
            <a:off x="5643265" y="3175000"/>
            <a:ext cx="2286000" cy="5080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Social Follow</a:t>
            </a:r>
          </a:p>
        </p:txBody>
      </p:sp>
      <p:sp>
        <p:nvSpPr>
          <p:cNvPr id="29" name="Rectangle 28"/>
          <p:cNvSpPr/>
          <p:nvPr/>
        </p:nvSpPr>
        <p:spPr>
          <a:xfrm>
            <a:off x="614065" y="2362200"/>
            <a:ext cx="7315200" cy="711200"/>
          </a:xfrm>
          <a:prstGeom prst="rect">
            <a:avLst/>
          </a:prstGeom>
          <a:solidFill>
            <a:schemeClr val="tx2"/>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bg1"/>
                </a:solidFill>
                <a:latin typeface="+mj-lt"/>
              </a:rPr>
              <a:t>25 </a:t>
            </a:r>
            <a:r>
              <a:rPr lang="en-US" sz="1300" b="1" dirty="0" smtClean="0">
                <a:solidFill>
                  <a:schemeClr val="bg1"/>
                </a:solidFill>
                <a:latin typeface="+mj-lt"/>
              </a:rPr>
              <a:t>Customizable Components</a:t>
            </a:r>
            <a:endParaRPr lang="en-US" sz="1300" b="1" dirty="0">
              <a:solidFill>
                <a:schemeClr val="bg1"/>
              </a:solidFill>
              <a:latin typeface="+mj-lt"/>
            </a:endParaRPr>
          </a:p>
        </p:txBody>
      </p:sp>
      <p:sp>
        <p:nvSpPr>
          <p:cNvPr id="30" name="Rectangle 29"/>
          <p:cNvSpPr/>
          <p:nvPr/>
        </p:nvSpPr>
        <p:spPr>
          <a:xfrm>
            <a:off x="614065" y="1778000"/>
            <a:ext cx="7315200" cy="508000"/>
          </a:xfrm>
          <a:prstGeom prst="rect">
            <a:avLst/>
          </a:prstGeom>
          <a:solidFill>
            <a:schemeClr val="accent4">
              <a:lumMod val="75000"/>
            </a:schemeClr>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bg1"/>
                </a:solidFill>
                <a:latin typeface="+mj-lt"/>
              </a:rPr>
              <a:t>Site Specific Additional Custom Components &amp; Styles</a:t>
            </a:r>
            <a:endParaRPr lang="en-US" sz="1400" b="1" dirty="0">
              <a:solidFill>
                <a:schemeClr val="bg1"/>
              </a:solidFill>
              <a:latin typeface="+mj-lt"/>
            </a:endParaRPr>
          </a:p>
        </p:txBody>
      </p:sp>
      <p:sp>
        <p:nvSpPr>
          <p:cNvPr id="5" name="Left Brace 4"/>
          <p:cNvSpPr/>
          <p:nvPr/>
        </p:nvSpPr>
        <p:spPr>
          <a:xfrm>
            <a:off x="385465" y="2362200"/>
            <a:ext cx="228600" cy="3149600"/>
          </a:xfrm>
          <a:prstGeom prst="leftBrac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mj-lt"/>
            </a:endParaRPr>
          </a:p>
        </p:txBody>
      </p:sp>
      <p:sp>
        <p:nvSpPr>
          <p:cNvPr id="31" name="TextBox 30"/>
          <p:cNvSpPr txBox="1"/>
          <p:nvPr/>
        </p:nvSpPr>
        <p:spPr>
          <a:xfrm>
            <a:off x="0" y="2857579"/>
            <a:ext cx="430887" cy="2882821"/>
          </a:xfrm>
          <a:prstGeom prst="rect">
            <a:avLst/>
          </a:prstGeom>
          <a:noFill/>
        </p:spPr>
        <p:txBody>
          <a:bodyPr vert="vert270" wrap="square" rtlCol="0">
            <a:spAutoFit/>
          </a:bodyPr>
          <a:lstStyle/>
          <a:p>
            <a:pPr algn="ctr"/>
            <a:r>
              <a:rPr lang="en-US" sz="1600" b="1" dirty="0" smtClean="0">
                <a:latin typeface="+mj-lt"/>
              </a:rPr>
              <a:t>Virtusa LaunchPad</a:t>
            </a:r>
            <a:endParaRPr lang="en-US" sz="1600" b="1" dirty="0">
              <a:latin typeface="+mj-lt"/>
            </a:endParaRPr>
          </a:p>
        </p:txBody>
      </p:sp>
      <p:sp>
        <p:nvSpPr>
          <p:cNvPr id="32" name="Rectangle 31"/>
          <p:cNvSpPr/>
          <p:nvPr/>
        </p:nvSpPr>
        <p:spPr>
          <a:xfrm>
            <a:off x="76200" y="936992"/>
            <a:ext cx="8623756" cy="815608"/>
          </a:xfrm>
          <a:prstGeom prst="rect">
            <a:avLst/>
          </a:prstGeom>
          <a:solidFill>
            <a:schemeClr val="bg1"/>
          </a:solidFill>
          <a:ln w="19050">
            <a:solidFill>
              <a:schemeClr val="accent6">
                <a:lumMod val="75000"/>
              </a:schemeClr>
            </a:solidFill>
          </a:ln>
          <a:effectLst>
            <a:outerShdw blurRad="50800" dist="38100" dir="2700000" algn="tl" rotWithShape="0">
              <a:prstClr val="black">
                <a:alpha val="40000"/>
              </a:prstClr>
            </a:outerShdw>
          </a:effectLst>
        </p:spPr>
        <p:txBody>
          <a:bodyPr wrap="square">
            <a:spAutoFit/>
          </a:bodyPr>
          <a:lstStyle/>
          <a:p>
            <a:pPr marL="171450" indent="-171450">
              <a:spcBef>
                <a:spcPts val="300"/>
              </a:spcBef>
              <a:spcAft>
                <a:spcPts val="300"/>
              </a:spcAft>
              <a:buClr>
                <a:schemeClr val="accent6"/>
              </a:buClr>
              <a:buFont typeface="Arial" panose="020B0604020202020204" pitchFamily="34" charset="0"/>
              <a:buChar char="•"/>
            </a:pPr>
            <a:r>
              <a:rPr lang="en-US" sz="1400" b="1" dirty="0" smtClean="0">
                <a:latin typeface="+mn-lt"/>
              </a:rPr>
              <a:t>LaunchPad </a:t>
            </a:r>
            <a:r>
              <a:rPr lang="en-US" sz="1400" b="1" dirty="0">
                <a:latin typeface="+mn-lt"/>
              </a:rPr>
              <a:t>has prebuilt components which can be </a:t>
            </a:r>
            <a:r>
              <a:rPr lang="en-US" sz="1400" b="1" dirty="0" smtClean="0">
                <a:latin typeface="+mn-lt"/>
              </a:rPr>
              <a:t>customized </a:t>
            </a:r>
            <a:r>
              <a:rPr lang="en-US" sz="1400" b="1" dirty="0">
                <a:latin typeface="+mn-lt"/>
              </a:rPr>
              <a:t>/ extended to create </a:t>
            </a:r>
            <a:r>
              <a:rPr lang="en-US" sz="1400" b="1" dirty="0" smtClean="0">
                <a:latin typeface="+mn-lt"/>
              </a:rPr>
              <a:t>Barclays specific </a:t>
            </a:r>
            <a:r>
              <a:rPr lang="en-US" sz="1400" b="1" dirty="0">
                <a:latin typeface="+mn-lt"/>
              </a:rPr>
              <a:t>components. </a:t>
            </a:r>
            <a:r>
              <a:rPr lang="en-US" sz="1400" b="1" dirty="0" smtClean="0">
                <a:latin typeface="+mn-lt"/>
              </a:rPr>
              <a:t>This accelerator reduces time to build by approximately 20%</a:t>
            </a:r>
          </a:p>
          <a:p>
            <a:pPr marL="171450" indent="-171450">
              <a:spcBef>
                <a:spcPts val="300"/>
              </a:spcBef>
              <a:spcAft>
                <a:spcPts val="300"/>
              </a:spcAft>
              <a:buClr>
                <a:schemeClr val="accent6"/>
              </a:buClr>
              <a:buFont typeface="Arial" panose="020B0604020202020204" pitchFamily="34" charset="0"/>
              <a:buChar char="•"/>
            </a:pPr>
            <a:r>
              <a:rPr lang="en-US" sz="1400" b="1" dirty="0" smtClean="0">
                <a:latin typeface="+mn-lt"/>
              </a:rPr>
              <a:t>Flexible and Scalable architecture to </a:t>
            </a:r>
            <a:r>
              <a:rPr lang="en-US" sz="1400" b="1" dirty="0">
                <a:latin typeface="+mn-lt"/>
              </a:rPr>
              <a:t>support </a:t>
            </a:r>
            <a:r>
              <a:rPr lang="en-US" sz="1400" b="1" dirty="0" smtClean="0">
                <a:latin typeface="+mn-lt"/>
              </a:rPr>
              <a:t>future web properties</a:t>
            </a:r>
            <a:endParaRPr lang="en-US" sz="1400" b="1" dirty="0">
              <a:latin typeface="+mn-lt"/>
            </a:endParaRPr>
          </a:p>
        </p:txBody>
      </p:sp>
      <p:sp>
        <p:nvSpPr>
          <p:cNvPr id="37" name="Subtitle 2"/>
          <p:cNvSpPr txBox="1">
            <a:spLocks/>
          </p:cNvSpPr>
          <p:nvPr/>
        </p:nvSpPr>
        <p:spPr>
          <a:xfrm>
            <a:off x="990600" y="6248400"/>
            <a:ext cx="6553200" cy="46301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spcBef>
                <a:spcPts val="0"/>
              </a:spcBef>
              <a:buNone/>
            </a:pPr>
            <a:r>
              <a:rPr lang="en-US" sz="2400" b="1" dirty="0" smtClean="0">
                <a:solidFill>
                  <a:srgbClr val="002060"/>
                </a:solidFill>
                <a:latin typeface="+mj-lt"/>
              </a:rPr>
              <a:t>“Virtusa LaunchPad</a:t>
            </a:r>
            <a:r>
              <a:rPr lang="en-US" sz="2400" b="1" dirty="0">
                <a:solidFill>
                  <a:srgbClr val="002060"/>
                </a:solidFill>
                <a:latin typeface="+mj-lt"/>
              </a:rPr>
              <a:t> </a:t>
            </a:r>
            <a:r>
              <a:rPr lang="en-US" sz="2400" b="1" dirty="0" smtClean="0">
                <a:solidFill>
                  <a:srgbClr val="002060"/>
                </a:solidFill>
                <a:latin typeface="+mj-lt"/>
              </a:rPr>
              <a:t>is a Differentiator” – Forrester</a:t>
            </a:r>
          </a:p>
          <a:p>
            <a:pPr marL="0" indent="0">
              <a:lnSpc>
                <a:spcPct val="80000"/>
              </a:lnSpc>
              <a:spcBef>
                <a:spcPts val="0"/>
              </a:spcBef>
              <a:buNone/>
            </a:pPr>
            <a:endParaRPr lang="en-US" sz="2400" b="1" dirty="0">
              <a:solidFill>
                <a:srgbClr val="002060"/>
              </a:solidFill>
              <a:latin typeface="+mj-lt"/>
            </a:endParaRPr>
          </a:p>
        </p:txBody>
      </p:sp>
      <p:sp>
        <p:nvSpPr>
          <p:cNvPr id="2" name="Rectangle 1"/>
          <p:cNvSpPr/>
          <p:nvPr/>
        </p:nvSpPr>
        <p:spPr>
          <a:xfrm rot="19459997">
            <a:off x="-490956" y="2905780"/>
            <a:ext cx="10125914" cy="707886"/>
          </a:xfrm>
          <a:prstGeom prst="rect">
            <a:avLst/>
          </a:prstGeom>
          <a:noFill/>
        </p:spPr>
        <p:txBody>
          <a:bodyPr wrap="none" lIns="91440" tIns="45720" rIns="91440" bIns="45720">
            <a:spAutoFit/>
          </a:bodyPr>
          <a:lstStyle/>
          <a:p>
            <a:pPr algn="ctr"/>
            <a:r>
              <a:rPr lang="en-US" sz="4000" b="1" dirty="0">
                <a:solidFill>
                  <a:srgbClr val="FF0000"/>
                </a:solidFill>
              </a:rPr>
              <a:t>TO BE </a:t>
            </a:r>
            <a:r>
              <a:rPr lang="en-US" sz="4000" b="1" dirty="0" smtClean="0">
                <a:solidFill>
                  <a:srgbClr val="FF0000"/>
                </a:solidFill>
              </a:rPr>
              <a:t>MODIFIY </a:t>
            </a:r>
            <a:r>
              <a:rPr lang="en-US" sz="4000" b="1" dirty="0">
                <a:solidFill>
                  <a:srgbClr val="FF0000"/>
                </a:solidFill>
              </a:rPr>
              <a:t>WITH BDM LAUNCHPAD</a:t>
            </a:r>
            <a:endParaRPr lang="en-US" sz="40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62113518"/>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5400"/>
            <a:ext cx="8940800" cy="939800"/>
          </a:xfrm>
        </p:spPr>
        <p:txBody>
          <a:bodyPr/>
          <a:lstStyle/>
          <a:p>
            <a:r>
              <a:rPr lang="en-US" dirty="0" smtClean="0"/>
              <a:t>Automated Migration Approach</a:t>
            </a:r>
            <a:endParaRPr lang="en-US" dirty="0"/>
          </a:p>
        </p:txBody>
      </p:sp>
      <p:sp>
        <p:nvSpPr>
          <p:cNvPr id="97" name="Rectangle 96"/>
          <p:cNvSpPr/>
          <p:nvPr/>
        </p:nvSpPr>
        <p:spPr>
          <a:xfrm>
            <a:off x="152400" y="2420190"/>
            <a:ext cx="2493728" cy="2107035"/>
          </a:xfrm>
          <a:prstGeom prst="rect">
            <a:avLst/>
          </a:prstGeom>
          <a:solidFill>
            <a:schemeClr val="bg1">
              <a:lumMod val="9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10" name="Can 9"/>
          <p:cNvSpPr/>
          <p:nvPr/>
        </p:nvSpPr>
        <p:spPr>
          <a:xfrm>
            <a:off x="296365" y="3259813"/>
            <a:ext cx="714929" cy="838200"/>
          </a:xfrm>
          <a:prstGeom prst="can">
            <a:avLst/>
          </a:prstGeom>
          <a:solidFill>
            <a:schemeClr val="bg2">
              <a:lumMod val="25000"/>
            </a:schemeClr>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050" b="1" dirty="0" smtClean="0">
                <a:solidFill>
                  <a:schemeClr val="bg1"/>
                </a:solidFill>
              </a:rPr>
              <a:t>MCMS</a:t>
            </a:r>
            <a:endParaRPr lang="en-US" sz="1050" b="1" dirty="0">
              <a:solidFill>
                <a:schemeClr val="bg1"/>
              </a:solidFill>
            </a:endParaRPr>
          </a:p>
        </p:txBody>
      </p:sp>
      <p:sp>
        <p:nvSpPr>
          <p:cNvPr id="12" name="Rectangle 11"/>
          <p:cNvSpPr/>
          <p:nvPr/>
        </p:nvSpPr>
        <p:spPr>
          <a:xfrm>
            <a:off x="1356589" y="3063385"/>
            <a:ext cx="1172308" cy="457201"/>
          </a:xfrm>
          <a:prstGeom prst="rect">
            <a:avLst/>
          </a:prstGeom>
          <a:solidFill>
            <a:schemeClr val="bg1">
              <a:lumMod val="5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solidFill>
                  <a:schemeClr val="bg1"/>
                </a:solidFill>
              </a:rPr>
              <a:t>JofA News HTML Pages</a:t>
            </a:r>
            <a:endParaRPr lang="en-US" sz="1000" dirty="0">
              <a:solidFill>
                <a:schemeClr val="bg1"/>
              </a:solidFill>
            </a:endParaRPr>
          </a:p>
        </p:txBody>
      </p:sp>
      <p:cxnSp>
        <p:nvCxnSpPr>
          <p:cNvPr id="13" name="Straight Arrow Connector 12"/>
          <p:cNvCxnSpPr>
            <a:stCxn id="10" idx="4"/>
          </p:cNvCxnSpPr>
          <p:nvPr/>
        </p:nvCxnSpPr>
        <p:spPr>
          <a:xfrm flipV="1">
            <a:off x="1011293" y="3362259"/>
            <a:ext cx="345296" cy="316654"/>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98" name="Rectangle 97"/>
          <p:cNvSpPr/>
          <p:nvPr/>
        </p:nvSpPr>
        <p:spPr>
          <a:xfrm>
            <a:off x="1356589" y="3836601"/>
            <a:ext cx="1172308" cy="419100"/>
          </a:xfrm>
          <a:prstGeom prst="rect">
            <a:avLst/>
          </a:prstGeom>
          <a:solidFill>
            <a:schemeClr val="bg1">
              <a:lumMod val="50000"/>
            </a:schemeClr>
          </a:solidFill>
          <a:ln>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smtClean="0">
                <a:solidFill>
                  <a:schemeClr val="bg1"/>
                </a:solidFill>
              </a:rPr>
              <a:t>JofA News images </a:t>
            </a:r>
            <a:endParaRPr lang="en-US" sz="1000" dirty="0">
              <a:solidFill>
                <a:schemeClr val="bg1"/>
              </a:solidFill>
            </a:endParaRPr>
          </a:p>
        </p:txBody>
      </p:sp>
      <p:cxnSp>
        <p:nvCxnSpPr>
          <p:cNvPr id="105" name="Straight Arrow Connector 104"/>
          <p:cNvCxnSpPr/>
          <p:nvPr/>
        </p:nvCxnSpPr>
        <p:spPr>
          <a:xfrm>
            <a:off x="1001524" y="3691465"/>
            <a:ext cx="355065" cy="31129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729565" y="2427454"/>
            <a:ext cx="915635" cy="369332"/>
          </a:xfrm>
          <a:prstGeom prst="rect">
            <a:avLst/>
          </a:prstGeom>
          <a:noFill/>
        </p:spPr>
        <p:txBody>
          <a:bodyPr wrap="none" rtlCol="0">
            <a:spAutoFit/>
          </a:bodyPr>
          <a:lstStyle/>
          <a:p>
            <a:r>
              <a:rPr lang="en-US" dirty="0" smtClean="0"/>
              <a:t>Source</a:t>
            </a:r>
            <a:endParaRPr lang="en-US" dirty="0"/>
          </a:p>
        </p:txBody>
      </p:sp>
      <p:sp>
        <p:nvSpPr>
          <p:cNvPr id="110" name="Rectangle 109"/>
          <p:cNvSpPr/>
          <p:nvPr/>
        </p:nvSpPr>
        <p:spPr>
          <a:xfrm>
            <a:off x="3112188" y="4137662"/>
            <a:ext cx="4047035" cy="580001"/>
          </a:xfrm>
          <a:prstGeom prst="rect">
            <a:avLst/>
          </a:prstGeom>
          <a:solidFill>
            <a:schemeClr val="accent3">
              <a:lumMod val="50000"/>
            </a:schemeClr>
          </a:solidFill>
          <a:ln>
            <a:solidFill>
              <a:schemeClr val="bg1"/>
            </a:solidFill>
          </a:ln>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b="1" dirty="0">
              <a:solidFill>
                <a:schemeClr val="bg1"/>
              </a:solidFill>
            </a:endParaRPr>
          </a:p>
          <a:p>
            <a:pPr algn="ctr"/>
            <a:r>
              <a:rPr lang="en-US" b="1" dirty="0" smtClean="0">
                <a:solidFill>
                  <a:schemeClr val="bg1"/>
                </a:solidFill>
              </a:rPr>
              <a:t>Batch Upload (WebDav)</a:t>
            </a:r>
          </a:p>
          <a:p>
            <a:pPr algn="ctr"/>
            <a:endParaRPr lang="en-US" sz="1000" b="1" dirty="0">
              <a:solidFill>
                <a:schemeClr val="bg1"/>
              </a:solidFill>
            </a:endParaRPr>
          </a:p>
        </p:txBody>
      </p:sp>
      <p:cxnSp>
        <p:nvCxnSpPr>
          <p:cNvPr id="112" name="Straight Arrow Connector 111"/>
          <p:cNvCxnSpPr/>
          <p:nvPr/>
        </p:nvCxnSpPr>
        <p:spPr>
          <a:xfrm>
            <a:off x="2528897" y="4098013"/>
            <a:ext cx="583292" cy="381512"/>
          </a:xfrm>
          <a:prstGeom prst="straightConnector1">
            <a:avLst/>
          </a:prstGeom>
          <a:ln>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137" name="Rectangle 136"/>
          <p:cNvSpPr/>
          <p:nvPr/>
        </p:nvSpPr>
        <p:spPr>
          <a:xfrm>
            <a:off x="3087161" y="1219200"/>
            <a:ext cx="4047035" cy="2597479"/>
          </a:xfrm>
          <a:prstGeom prst="rect">
            <a:avLst/>
          </a:prstGeom>
          <a:solidFill>
            <a:schemeClr val="accent1">
              <a:lumMod val="20000"/>
              <a:lumOff val="80000"/>
            </a:schemeClr>
          </a:solidFill>
          <a:ln>
            <a:noFill/>
            <a:tailEnd type="triangl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000" dirty="0"/>
          </a:p>
        </p:txBody>
      </p:sp>
      <p:sp>
        <p:nvSpPr>
          <p:cNvPr id="2053" name="Rectangle 2052"/>
          <p:cNvSpPr/>
          <p:nvPr/>
        </p:nvSpPr>
        <p:spPr>
          <a:xfrm>
            <a:off x="3296286" y="2330984"/>
            <a:ext cx="879231" cy="474574"/>
          </a:xfrm>
          <a:prstGeom prst="rect">
            <a:avLst/>
          </a:prstGeom>
          <a:solidFill>
            <a:schemeClr val="accent1"/>
          </a:solidFill>
          <a:ln w="12700">
            <a:solidFill>
              <a:schemeClr val="bg1"/>
            </a:solidFill>
            <a:tailEnd type="triangle"/>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smtClean="0">
                <a:solidFill>
                  <a:schemeClr val="bg1"/>
                </a:solidFill>
              </a:rPr>
              <a:t>HTMLParser</a:t>
            </a:r>
            <a:endParaRPr lang="en-US" sz="1050" b="1" dirty="0">
              <a:solidFill>
                <a:schemeClr val="bg1"/>
              </a:solidFill>
            </a:endParaRPr>
          </a:p>
        </p:txBody>
      </p:sp>
      <p:sp>
        <p:nvSpPr>
          <p:cNvPr id="140" name="Rectangle 139"/>
          <p:cNvSpPr/>
          <p:nvPr/>
        </p:nvSpPr>
        <p:spPr>
          <a:xfrm>
            <a:off x="4629445" y="2348358"/>
            <a:ext cx="962467" cy="457200"/>
          </a:xfrm>
          <a:prstGeom prst="rect">
            <a:avLst/>
          </a:prstGeom>
          <a:solidFill>
            <a:schemeClr val="accent1"/>
          </a:solidFill>
          <a:ln w="12700">
            <a:solidFill>
              <a:schemeClr val="bg1"/>
            </a:solidFill>
            <a:tailEnd type="triangle"/>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XMLBuilder</a:t>
            </a:r>
            <a:endParaRPr lang="en-US" sz="1200" b="1" dirty="0">
              <a:solidFill>
                <a:schemeClr val="bg1"/>
              </a:solidFill>
            </a:endParaRPr>
          </a:p>
        </p:txBody>
      </p:sp>
      <p:sp>
        <p:nvSpPr>
          <p:cNvPr id="141" name="Round Diagonal Corner Rectangle 140"/>
          <p:cNvSpPr/>
          <p:nvPr/>
        </p:nvSpPr>
        <p:spPr>
          <a:xfrm>
            <a:off x="6045841" y="2356769"/>
            <a:ext cx="991276" cy="431415"/>
          </a:xfrm>
          <a:prstGeom prst="round2DiagRect">
            <a:avLst/>
          </a:prstGeom>
          <a:solidFill>
            <a:schemeClr val="tx2"/>
          </a:solidFill>
          <a:ln w="12700">
            <a:solidFill>
              <a:schemeClr val="bg1"/>
            </a:solidFill>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solidFill>
                  <a:schemeClr val="bg1"/>
                </a:solidFill>
              </a:rPr>
              <a:t>content.xml</a:t>
            </a:r>
            <a:endParaRPr lang="en-US" sz="1000" b="1" dirty="0">
              <a:solidFill>
                <a:schemeClr val="bg1"/>
              </a:solidFill>
            </a:endParaRPr>
          </a:p>
        </p:txBody>
      </p:sp>
      <p:sp>
        <p:nvSpPr>
          <p:cNvPr id="142" name="Round Diagonal Corner Rectangle 141"/>
          <p:cNvSpPr/>
          <p:nvPr/>
        </p:nvSpPr>
        <p:spPr>
          <a:xfrm>
            <a:off x="4654655" y="3192941"/>
            <a:ext cx="962101" cy="488379"/>
          </a:xfrm>
          <a:prstGeom prst="round2DiagRect">
            <a:avLst/>
          </a:prstGeom>
          <a:solidFill>
            <a:schemeClr val="tx2"/>
          </a:solidFill>
          <a:ln w="12700">
            <a:solidFill>
              <a:schemeClr val="bg1"/>
            </a:solidFill>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solidFill>
                  <a:schemeClr val="bg1"/>
                </a:solidFill>
              </a:rPr>
              <a:t>Content Mapping (XML)</a:t>
            </a:r>
            <a:endParaRPr lang="en-US" sz="1000" b="1" dirty="0">
              <a:solidFill>
                <a:schemeClr val="bg1"/>
              </a:solidFill>
            </a:endParaRPr>
          </a:p>
        </p:txBody>
      </p:sp>
      <p:sp>
        <p:nvSpPr>
          <p:cNvPr id="143" name="Round Diagonal Corner Rectangle 142"/>
          <p:cNvSpPr/>
          <p:nvPr/>
        </p:nvSpPr>
        <p:spPr>
          <a:xfrm>
            <a:off x="4629445" y="1441680"/>
            <a:ext cx="962467" cy="474912"/>
          </a:xfrm>
          <a:prstGeom prst="round2DiagRect">
            <a:avLst/>
          </a:prstGeom>
          <a:solidFill>
            <a:schemeClr val="tx2"/>
          </a:solidFill>
          <a:ln w="12700">
            <a:solidFill>
              <a:schemeClr val="bg1"/>
            </a:solidFill>
            <a:tailEnd type="triangle"/>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b="1" dirty="0" smtClean="0">
                <a:solidFill>
                  <a:schemeClr val="bg1"/>
                </a:solidFill>
              </a:rPr>
              <a:t>config.properties</a:t>
            </a:r>
            <a:endParaRPr lang="en-US" sz="1000" b="1" dirty="0">
              <a:solidFill>
                <a:schemeClr val="bg1"/>
              </a:solidFill>
            </a:endParaRPr>
          </a:p>
        </p:txBody>
      </p:sp>
      <p:sp>
        <p:nvSpPr>
          <p:cNvPr id="144" name="Rectangle 143"/>
          <p:cNvSpPr/>
          <p:nvPr/>
        </p:nvSpPr>
        <p:spPr>
          <a:xfrm>
            <a:off x="6045841" y="1441680"/>
            <a:ext cx="1012348" cy="474912"/>
          </a:xfrm>
          <a:prstGeom prst="rect">
            <a:avLst/>
          </a:prstGeom>
          <a:solidFill>
            <a:schemeClr val="accent1"/>
          </a:solidFill>
          <a:ln w="12700">
            <a:solidFill>
              <a:schemeClr val="bg1"/>
            </a:solidFill>
            <a:tailEnd type="triangle"/>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Package Uploader</a:t>
            </a:r>
            <a:endParaRPr lang="en-US" sz="1200" b="1" dirty="0">
              <a:solidFill>
                <a:schemeClr val="bg1"/>
              </a:solidFill>
            </a:endParaRPr>
          </a:p>
        </p:txBody>
      </p:sp>
      <p:cxnSp>
        <p:nvCxnSpPr>
          <p:cNvPr id="156" name="Straight Arrow Connector 155"/>
          <p:cNvCxnSpPr>
            <a:endCxn id="144" idx="1"/>
          </p:cNvCxnSpPr>
          <p:nvPr/>
        </p:nvCxnSpPr>
        <p:spPr>
          <a:xfrm flipV="1">
            <a:off x="5598728" y="1679136"/>
            <a:ext cx="447113" cy="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flipV="1">
            <a:off x="5604612" y="2576886"/>
            <a:ext cx="447113" cy="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V="1">
            <a:off x="6587406" y="1916592"/>
            <a:ext cx="0" cy="414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5135706" y="2816648"/>
            <a:ext cx="0" cy="38404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V="1">
            <a:off x="4175517" y="2568925"/>
            <a:ext cx="447113" cy="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2" idx="3"/>
          </p:cNvCxnSpPr>
          <p:nvPr/>
        </p:nvCxnSpPr>
        <p:spPr>
          <a:xfrm flipV="1">
            <a:off x="2528897" y="2576958"/>
            <a:ext cx="767389" cy="715028"/>
          </a:xfrm>
          <a:prstGeom prst="straightConnector1">
            <a:avLst/>
          </a:prstGeom>
          <a:ln>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grpSp>
        <p:nvGrpSpPr>
          <p:cNvPr id="3" name="Group 163"/>
          <p:cNvGrpSpPr/>
          <p:nvPr/>
        </p:nvGrpSpPr>
        <p:grpSpPr>
          <a:xfrm>
            <a:off x="7856196" y="1441680"/>
            <a:ext cx="879231" cy="3275007"/>
            <a:chOff x="10375212" y="1418643"/>
            <a:chExt cx="1143000" cy="3275007"/>
          </a:xfrm>
        </p:grpSpPr>
        <p:sp>
          <p:nvSpPr>
            <p:cNvPr id="109" name="Can 108"/>
            <p:cNvSpPr/>
            <p:nvPr/>
          </p:nvSpPr>
          <p:spPr>
            <a:xfrm>
              <a:off x="10375212" y="1418643"/>
              <a:ext cx="1143000" cy="3275007"/>
            </a:xfrm>
            <a:prstGeom prst="can">
              <a:avLst/>
            </a:prstGeom>
            <a:solidFill>
              <a:schemeClr val="accent6">
                <a:lumMod val="40000"/>
                <a:lumOff val="60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sz="1050" dirty="0"/>
            </a:p>
          </p:txBody>
        </p:sp>
        <p:sp>
          <p:nvSpPr>
            <p:cNvPr id="129" name="Rectangle 128"/>
            <p:cNvSpPr/>
            <p:nvPr/>
          </p:nvSpPr>
          <p:spPr>
            <a:xfrm>
              <a:off x="10585009" y="3210594"/>
              <a:ext cx="755304" cy="44768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DAM</a:t>
              </a:r>
              <a:endParaRPr lang="en-US" sz="1400" b="1" dirty="0"/>
            </a:p>
          </p:txBody>
        </p:sp>
        <p:sp>
          <p:nvSpPr>
            <p:cNvPr id="130" name="TextBox 129"/>
            <p:cNvSpPr txBox="1"/>
            <p:nvPr/>
          </p:nvSpPr>
          <p:spPr>
            <a:xfrm>
              <a:off x="10585009" y="2182717"/>
              <a:ext cx="790746" cy="307777"/>
            </a:xfrm>
            <a:prstGeom prst="rect">
              <a:avLst/>
            </a:prstGeom>
            <a:noFill/>
          </p:spPr>
          <p:txBody>
            <a:bodyPr wrap="square" rtlCol="0">
              <a:spAutoFit/>
            </a:bodyPr>
            <a:lstStyle/>
            <a:p>
              <a:r>
                <a:rPr lang="en-US" sz="1400" b="1" dirty="0" smtClean="0"/>
                <a:t>AEM</a:t>
              </a:r>
              <a:endParaRPr lang="en-US" sz="1400" b="1" dirty="0"/>
            </a:p>
          </p:txBody>
        </p:sp>
      </p:grpSp>
      <p:cxnSp>
        <p:nvCxnSpPr>
          <p:cNvPr id="183" name="Straight Arrow Connector 182"/>
          <p:cNvCxnSpPr/>
          <p:nvPr/>
        </p:nvCxnSpPr>
        <p:spPr>
          <a:xfrm>
            <a:off x="7058189" y="1679138"/>
            <a:ext cx="798008" cy="444650"/>
          </a:xfrm>
          <a:prstGeom prst="straightConnector1">
            <a:avLst/>
          </a:prstGeom>
          <a:ln>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10" idx="3"/>
          </p:cNvCxnSpPr>
          <p:nvPr/>
        </p:nvCxnSpPr>
        <p:spPr>
          <a:xfrm flipV="1">
            <a:off x="7159224" y="3437130"/>
            <a:ext cx="858354" cy="990533"/>
          </a:xfrm>
          <a:prstGeom prst="straightConnector1">
            <a:avLst/>
          </a:prstGeom>
          <a:ln>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3112189" y="1309806"/>
            <a:ext cx="1382648" cy="369332"/>
          </a:xfrm>
          <a:prstGeom prst="rect">
            <a:avLst/>
          </a:prstGeom>
          <a:noFill/>
        </p:spPr>
        <p:txBody>
          <a:bodyPr wrap="square" rtlCol="0">
            <a:spAutoFit/>
          </a:bodyPr>
          <a:lstStyle/>
          <a:p>
            <a:r>
              <a:rPr lang="en-US" dirty="0" smtClean="0"/>
              <a:t>Automated </a:t>
            </a:r>
            <a:endParaRPr lang="en-US" dirty="0"/>
          </a:p>
        </p:txBody>
      </p:sp>
      <p:sp>
        <p:nvSpPr>
          <p:cNvPr id="33" name="Freeform 32"/>
          <p:cNvSpPr/>
          <p:nvPr/>
        </p:nvSpPr>
        <p:spPr>
          <a:xfrm>
            <a:off x="323844" y="5105400"/>
            <a:ext cx="8591556" cy="1143000"/>
          </a:xfrm>
          <a:custGeom>
            <a:avLst/>
            <a:gdLst>
              <a:gd name="connsiteX0" fmla="*/ 0 w 2974253"/>
              <a:gd name="connsiteY0" fmla="*/ 297425 h 4039200"/>
              <a:gd name="connsiteX1" fmla="*/ 297425 w 2974253"/>
              <a:gd name="connsiteY1" fmla="*/ 0 h 4039200"/>
              <a:gd name="connsiteX2" fmla="*/ 2676828 w 2974253"/>
              <a:gd name="connsiteY2" fmla="*/ 0 h 4039200"/>
              <a:gd name="connsiteX3" fmla="*/ 2974253 w 2974253"/>
              <a:gd name="connsiteY3" fmla="*/ 297425 h 4039200"/>
              <a:gd name="connsiteX4" fmla="*/ 2974253 w 2974253"/>
              <a:gd name="connsiteY4" fmla="*/ 3741775 h 4039200"/>
              <a:gd name="connsiteX5" fmla="*/ 2676828 w 2974253"/>
              <a:gd name="connsiteY5" fmla="*/ 4039200 h 4039200"/>
              <a:gd name="connsiteX6" fmla="*/ 297425 w 2974253"/>
              <a:gd name="connsiteY6" fmla="*/ 4039200 h 4039200"/>
              <a:gd name="connsiteX7" fmla="*/ 0 w 2974253"/>
              <a:gd name="connsiteY7" fmla="*/ 3741775 h 4039200"/>
              <a:gd name="connsiteX8" fmla="*/ 0 w 2974253"/>
              <a:gd name="connsiteY8" fmla="*/ 297425 h 403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4253" h="4039200">
                <a:moveTo>
                  <a:pt x="0" y="297425"/>
                </a:moveTo>
                <a:cubicBezTo>
                  <a:pt x="0" y="133162"/>
                  <a:pt x="133162" y="0"/>
                  <a:pt x="297425" y="0"/>
                </a:cubicBezTo>
                <a:lnTo>
                  <a:pt x="2676828" y="0"/>
                </a:lnTo>
                <a:cubicBezTo>
                  <a:pt x="2841091" y="0"/>
                  <a:pt x="2974253" y="133162"/>
                  <a:pt x="2974253" y="297425"/>
                </a:cubicBezTo>
                <a:lnTo>
                  <a:pt x="2974253" y="3741775"/>
                </a:lnTo>
                <a:cubicBezTo>
                  <a:pt x="2974253" y="3906038"/>
                  <a:pt x="2841091" y="4039200"/>
                  <a:pt x="2676828" y="4039200"/>
                </a:cubicBezTo>
                <a:lnTo>
                  <a:pt x="297425" y="4039200"/>
                </a:lnTo>
                <a:cubicBezTo>
                  <a:pt x="133162" y="4039200"/>
                  <a:pt x="0" y="3906038"/>
                  <a:pt x="0" y="3741775"/>
                </a:cubicBezTo>
                <a:lnTo>
                  <a:pt x="0" y="297425"/>
                </a:lnTo>
                <a:close/>
              </a:path>
            </a:pathLst>
          </a:cu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b="1" dirty="0">
                <a:solidFill>
                  <a:srgbClr val="002060"/>
                </a:solidFill>
              </a:rPr>
              <a:t>C</a:t>
            </a:r>
            <a:r>
              <a:rPr lang="en-US" b="1" dirty="0" smtClean="0">
                <a:solidFill>
                  <a:srgbClr val="002060"/>
                </a:solidFill>
              </a:rPr>
              <a:t>ustom </a:t>
            </a:r>
            <a:r>
              <a:rPr lang="en-US" b="1" dirty="0">
                <a:solidFill>
                  <a:srgbClr val="002060"/>
                </a:solidFill>
              </a:rPr>
              <a:t>migration toolkit will be built leveraging Virtusa’s migration accelerator to automate the migration of the content on the news pages into the target component on the article template in AEM. Images linked to the News will be batch copied over using WebDav utility. </a:t>
            </a:r>
          </a:p>
        </p:txBody>
      </p:sp>
      <p:sp>
        <p:nvSpPr>
          <p:cNvPr id="34" name="Rectangle 33"/>
          <p:cNvSpPr/>
          <p:nvPr/>
        </p:nvSpPr>
        <p:spPr>
          <a:xfrm rot="19459997">
            <a:off x="568728" y="2598004"/>
            <a:ext cx="8006551" cy="1323439"/>
          </a:xfrm>
          <a:prstGeom prst="rect">
            <a:avLst/>
          </a:prstGeom>
          <a:noFill/>
        </p:spPr>
        <p:txBody>
          <a:bodyPr wrap="none" lIns="91440" tIns="45720" rIns="91440" bIns="45720">
            <a:spAutoFit/>
          </a:bodyPr>
          <a:lstStyle/>
          <a:p>
            <a:pPr algn="ctr"/>
            <a:r>
              <a:rPr lang="en-US" sz="4000" b="1" dirty="0">
                <a:solidFill>
                  <a:srgbClr val="FF0000"/>
                </a:solidFill>
              </a:rPr>
              <a:t>TO </a:t>
            </a:r>
            <a:r>
              <a:rPr lang="en-US" sz="4000" b="1" dirty="0" smtClean="0">
                <a:solidFill>
                  <a:srgbClr val="FF0000"/>
                </a:solidFill>
              </a:rPr>
              <a:t>BE MODIFY AFTER REVIEW </a:t>
            </a:r>
          </a:p>
          <a:p>
            <a:pPr algn="ctr"/>
            <a:r>
              <a:rPr lang="en-US" sz="4000" b="1" dirty="0" smtClean="0">
                <a:solidFill>
                  <a:srgbClr val="FF0000"/>
                </a:solidFill>
              </a:rPr>
              <a:t>(ONLY DEMO???)</a:t>
            </a:r>
            <a:endParaRPr lang="en-US" sz="40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9249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50800"/>
            <a:ext cx="9144000" cy="939800"/>
          </a:xfrm>
          <a:ln w="3175">
            <a:noFill/>
          </a:ln>
        </p:spPr>
        <p:txBody>
          <a:bodyPr/>
          <a:lstStyle/>
          <a:p>
            <a:r>
              <a:rPr lang="en-US" dirty="0" smtClean="0"/>
              <a:t/>
            </a:r>
            <a:br>
              <a:rPr lang="en-US" dirty="0" smtClean="0"/>
            </a:br>
            <a:r>
              <a:rPr lang="en-US" dirty="0" smtClean="0"/>
              <a:t>We will leverage Virtusa BDM Launchpad Components to Accelerate Development  Components for Barclays</a:t>
            </a:r>
            <a:r>
              <a:rPr lang="en-US" dirty="0"/>
              <a:t/>
            </a:r>
            <a:br>
              <a:rPr lang="en-US" dirty="0"/>
            </a:br>
            <a:r>
              <a:rPr lang="en-US" dirty="0"/>
              <a:t> </a:t>
            </a:r>
            <a:endParaRPr lang="en-US" dirty="0">
              <a:solidFill>
                <a:schemeClr val="accent6"/>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806469622"/>
              </p:ext>
            </p:extLst>
          </p:nvPr>
        </p:nvGraphicFramePr>
        <p:xfrm>
          <a:off x="304800" y="1003300"/>
          <a:ext cx="2667000" cy="5125720"/>
        </p:xfrm>
        <a:graphic>
          <a:graphicData uri="http://schemas.openxmlformats.org/drawingml/2006/table">
            <a:tbl>
              <a:tblPr firstRow="1" bandRow="1">
                <a:tableStyleId>{5C22544A-7EE6-4342-B048-85BDC9FD1C3A}</a:tableStyleId>
              </a:tblPr>
              <a:tblGrid>
                <a:gridCol w="2667000"/>
              </a:tblGrid>
              <a:tr h="142240">
                <a:tc>
                  <a:txBody>
                    <a:bodyPr/>
                    <a:lstStyle/>
                    <a:p>
                      <a:pPr marL="225425" indent="-225425" algn="ctr"/>
                      <a:r>
                        <a:rPr lang="en-US" sz="1400" dirty="0" smtClean="0"/>
                        <a:t>Custom Components</a:t>
                      </a: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370840">
                <a:tc>
                  <a:txBody>
                    <a:bodyPr/>
                    <a:lstStyle/>
                    <a:p>
                      <a:pPr marL="225425" indent="-225425" algn="l" fontAlgn="b">
                        <a:buFont typeface="+mj-lt"/>
                        <a:buNone/>
                      </a:pPr>
                      <a:endParaRPr lang="en-US" sz="1400" b="0" i="0" u="none" strike="noStrike" dirty="0">
                        <a:solidFill>
                          <a:srgbClr val="000000"/>
                        </a:solidFill>
                        <a:effectLst/>
                        <a:latin typeface="Calibri"/>
                      </a:endParaRPr>
                    </a:p>
                  </a:txBody>
                  <a:tcPr marR="7263" marT="72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AutoNum type="arabicPeriod" startAt="4"/>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AutoNum type="arabicPlain" startAt="5"/>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AutoNum type="arabicPeriod" startAt="7"/>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0" marR="0" indent="0"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0" marR="0" indent="0"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225425" marR="0" indent="-225425" algn="l" defTabSz="914400" rtl="0" eaLnBrk="1" fontAlgn="b" latinLnBrk="0" hangingPunct="1">
                        <a:lnSpc>
                          <a:spcPct val="115000"/>
                        </a:lnSpc>
                        <a:spcBef>
                          <a:spcPts val="0"/>
                        </a:spcBef>
                        <a:spcAft>
                          <a:spcPts val="0"/>
                        </a:spcAft>
                        <a:buFont typeface="+mj-lt"/>
                        <a:buNone/>
                      </a:pPr>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38576426"/>
              </p:ext>
            </p:extLst>
          </p:nvPr>
        </p:nvGraphicFramePr>
        <p:xfrm>
          <a:off x="6096000" y="990600"/>
          <a:ext cx="2667000" cy="5552440"/>
        </p:xfrm>
        <a:graphic>
          <a:graphicData uri="http://schemas.openxmlformats.org/drawingml/2006/table">
            <a:tbl>
              <a:tblPr firstRow="1" bandRow="1">
                <a:tableStyleId>{5C22544A-7EE6-4342-B048-85BDC9FD1C3A}</a:tableStyleId>
              </a:tblPr>
              <a:tblGrid>
                <a:gridCol w="2667000"/>
              </a:tblGrid>
              <a:tr h="142240">
                <a:tc>
                  <a:txBody>
                    <a:bodyPr/>
                    <a:lstStyle/>
                    <a:p>
                      <a:pPr marL="225425" marR="0" lvl="0" indent="-225425" algn="ctr" defTabSz="914400" rtl="0" eaLnBrk="1" fontAlgn="b" latinLnBrk="0" hangingPunct="1">
                        <a:lnSpc>
                          <a:spcPct val="100000"/>
                        </a:lnSpc>
                        <a:spcBef>
                          <a:spcPts val="0"/>
                        </a:spcBef>
                        <a:spcAft>
                          <a:spcPts val="0"/>
                        </a:spcAft>
                        <a:buClrTx/>
                        <a:buSzTx/>
                        <a:buFontTx/>
                        <a:buNone/>
                        <a:tabLst/>
                        <a:defRPr/>
                      </a:pPr>
                      <a:r>
                        <a:rPr lang="en-US" sz="1400" b="1" kern="1200" noProof="0" dirty="0" smtClean="0">
                          <a:solidFill>
                            <a:schemeClr val="lt1"/>
                          </a:solidFill>
                          <a:latin typeface="+mn-lt"/>
                          <a:ea typeface="+mn-ea"/>
                          <a:cs typeface="+mn-cs"/>
                        </a:rPr>
                        <a:t>Virtusa BDM </a:t>
                      </a:r>
                      <a:r>
                        <a:rPr lang="en-US" sz="1400" b="1" kern="1200" noProof="0" dirty="0" err="1" smtClean="0">
                          <a:solidFill>
                            <a:schemeClr val="lt1"/>
                          </a:solidFill>
                          <a:latin typeface="+mn-lt"/>
                          <a:ea typeface="+mn-ea"/>
                          <a:cs typeface="+mn-cs"/>
                        </a:rPr>
                        <a:t>LaunchPad</a:t>
                      </a:r>
                      <a:r>
                        <a:rPr lang="en-US" sz="1400" b="1" kern="1200" noProof="0" dirty="0" smtClean="0">
                          <a:solidFill>
                            <a:schemeClr val="lt1"/>
                          </a:solidFill>
                          <a:latin typeface="+mn-lt"/>
                          <a:ea typeface="+mn-ea"/>
                          <a:cs typeface="+mn-cs"/>
                        </a:rPr>
                        <a:t> Components Leveraged</a:t>
                      </a:r>
                      <a:r>
                        <a:rPr lang="en-US" sz="1400" b="1" kern="1200" baseline="0" noProof="0" dirty="0" smtClean="0">
                          <a:solidFill>
                            <a:schemeClr val="lt1"/>
                          </a:solidFill>
                          <a:latin typeface="+mn-lt"/>
                          <a:ea typeface="+mn-ea"/>
                          <a:cs typeface="+mn-cs"/>
                        </a:rPr>
                        <a:t> for Barclays</a:t>
                      </a:r>
                      <a:endParaRPr lang="en-US" sz="1400" b="1" kern="1200" noProof="0" dirty="0">
                        <a:solidFill>
                          <a:schemeClr val="lt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370840">
                <a:tc>
                  <a:txBody>
                    <a:bodyPr/>
                    <a:lstStyle/>
                    <a:p>
                      <a:pPr marL="342900" indent="-284163" algn="l" fontAlgn="b"/>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fontAlgn="b"/>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fontAlgn="b"/>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fontAlgn="b"/>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buNone/>
                      </a:pPr>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342900" indent="-284163" algn="l" defTabSz="914400" rtl="0" eaLnBrk="1" fontAlgn="b" latinLnBrk="0" hangingPunct="1"/>
                      <a:r>
                        <a:rPr lang="en-US" sz="1400" u="none" strike="noStrike" kern="1200" dirty="0" smtClean="0">
                          <a:solidFill>
                            <a:schemeClr val="dk1"/>
                          </a:solidFill>
                          <a:effectLst/>
                          <a:latin typeface="+mn-lt"/>
                          <a:ea typeface="+mn-ea"/>
                          <a:cs typeface="+mn-cs"/>
                        </a:rPr>
                        <a:t>13. Footer Navigation</a:t>
                      </a:r>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541882318"/>
              </p:ext>
            </p:extLst>
          </p:nvPr>
        </p:nvGraphicFramePr>
        <p:xfrm>
          <a:off x="3200400" y="1143000"/>
          <a:ext cx="2667000" cy="1417320"/>
        </p:xfrm>
        <a:graphic>
          <a:graphicData uri="http://schemas.openxmlformats.org/drawingml/2006/table">
            <a:tbl>
              <a:tblPr firstRow="1" bandRow="1">
                <a:tableStyleId>{5C22544A-7EE6-4342-B048-85BDC9FD1C3A}</a:tableStyleId>
              </a:tblPr>
              <a:tblGrid>
                <a:gridCol w="2667000"/>
              </a:tblGrid>
              <a:tr h="142240">
                <a:tc>
                  <a:txBody>
                    <a:bodyPr/>
                    <a:lstStyle/>
                    <a:p>
                      <a:pPr marL="225425" indent="-225425" algn="ctr"/>
                      <a:endParaRPr lang="en-US" sz="1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370840">
                <a:tc>
                  <a:txBody>
                    <a:bodyPr/>
                    <a:lstStyle/>
                    <a:p>
                      <a:pPr marL="0" indent="0" algn="l" defTabSz="914400" rtl="0" eaLnBrk="1" fontAlgn="b" latinLnBrk="0" hangingPunct="1">
                        <a:spcBef>
                          <a:spcPts val="0"/>
                        </a:spcBef>
                        <a:spcAft>
                          <a:spcPts val="0"/>
                        </a:spcAft>
                      </a:pPr>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0" indent="0" algn="l" defTabSz="914400" rtl="0" eaLnBrk="1" fontAlgn="b" latinLnBrk="0" hangingPunct="1">
                        <a:spcBef>
                          <a:spcPts val="0"/>
                        </a:spcBef>
                        <a:spcAft>
                          <a:spcPts val="0"/>
                        </a:spcAft>
                      </a:pPr>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0" indent="0" algn="l" defTabSz="914400" rtl="0" eaLnBrk="1" fontAlgn="b" latinLnBrk="0" hangingPunct="1">
                        <a:spcBef>
                          <a:spcPts val="0"/>
                        </a:spcBef>
                        <a:spcAft>
                          <a:spcPts val="0"/>
                        </a:spcAft>
                      </a:pPr>
                      <a:endParaRPr lang="en-US" sz="1400" u="none" strike="noStrike" kern="1200" dirty="0">
                        <a:solidFill>
                          <a:schemeClr val="dk1"/>
                        </a:solidFill>
                        <a:effectLst/>
                        <a:latin typeface="+mn-lt"/>
                        <a:ea typeface="+mn-ea"/>
                        <a:cs typeface="+mn-cs"/>
                      </a:endParaRPr>
                    </a:p>
                  </a:txBody>
                  <a:tcPr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
        <p:nvSpPr>
          <p:cNvPr id="10" name="Rectangle 9"/>
          <p:cNvSpPr/>
          <p:nvPr/>
        </p:nvSpPr>
        <p:spPr>
          <a:xfrm>
            <a:off x="304800" y="6239848"/>
            <a:ext cx="7494427" cy="465752"/>
          </a:xfrm>
          <a:prstGeom prst="rect">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2060"/>
                </a:solidFill>
              </a:rPr>
              <a:t>Final set of Templates and components will be defined in Design phase. </a:t>
            </a:r>
            <a:endParaRPr lang="en-US" b="1" dirty="0">
              <a:solidFill>
                <a:srgbClr val="002060"/>
              </a:solidFill>
            </a:endParaRPr>
          </a:p>
        </p:txBody>
      </p:sp>
      <p:sp>
        <p:nvSpPr>
          <p:cNvPr id="11" name="Rectangle 10"/>
          <p:cNvSpPr/>
          <p:nvPr/>
        </p:nvSpPr>
        <p:spPr>
          <a:xfrm rot="19459997">
            <a:off x="967295" y="2598004"/>
            <a:ext cx="7209411" cy="1323439"/>
          </a:xfrm>
          <a:prstGeom prst="rect">
            <a:avLst/>
          </a:prstGeom>
          <a:noFill/>
        </p:spPr>
        <p:txBody>
          <a:bodyPr wrap="none" lIns="91440" tIns="45720" rIns="91440" bIns="45720">
            <a:spAutoFit/>
          </a:bodyPr>
          <a:lstStyle/>
          <a:p>
            <a:pPr algn="ctr"/>
            <a:r>
              <a:rPr lang="en-US" sz="4000" b="1" dirty="0">
                <a:solidFill>
                  <a:srgbClr val="FF0000"/>
                </a:solidFill>
              </a:rPr>
              <a:t>TO BE </a:t>
            </a:r>
            <a:r>
              <a:rPr lang="en-US" sz="4000" b="1" dirty="0" smtClean="0">
                <a:solidFill>
                  <a:srgbClr val="FF0000"/>
                </a:solidFill>
              </a:rPr>
              <a:t>MODIFIY </a:t>
            </a:r>
            <a:r>
              <a:rPr lang="en-US" sz="4000" b="1" dirty="0">
                <a:solidFill>
                  <a:srgbClr val="FF0000"/>
                </a:solidFill>
              </a:rPr>
              <a:t>WITH BDM </a:t>
            </a:r>
            <a:endParaRPr lang="en-US" sz="4000" b="1" dirty="0" smtClean="0">
              <a:solidFill>
                <a:srgbClr val="FF0000"/>
              </a:solidFill>
            </a:endParaRPr>
          </a:p>
          <a:p>
            <a:pPr algn="ctr"/>
            <a:r>
              <a:rPr lang="en-US" sz="4000" b="1" dirty="0" smtClean="0">
                <a:solidFill>
                  <a:srgbClr val="FF0000"/>
                </a:solidFill>
              </a:rPr>
              <a:t>LAUNCHPAD COMPONENTS</a:t>
            </a:r>
            <a:endParaRPr lang="en-US" sz="4000" b="1"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65961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203200" y="-139700"/>
            <a:ext cx="8940800" cy="939800"/>
          </a:xfrm>
          <a:prstGeom prst="rect">
            <a:avLst/>
          </a:prstGeom>
        </p:spPr>
        <p:txBody>
          <a:bodyPr/>
          <a:lstStyle/>
          <a:p>
            <a:r>
              <a:rPr lang="en-US" dirty="0" smtClean="0">
                <a:solidFill>
                  <a:schemeClr val="tx1"/>
                </a:solidFill>
              </a:rPr>
              <a:t/>
            </a:r>
            <a:br>
              <a:rPr lang="en-US" dirty="0" smtClean="0">
                <a:solidFill>
                  <a:schemeClr val="tx1"/>
                </a:solidFill>
              </a:rPr>
            </a:br>
            <a:r>
              <a:rPr lang="en-US" dirty="0">
                <a:solidFill>
                  <a:schemeClr val="tx1"/>
                </a:solidFill>
              </a:rPr>
              <a:t>QA </a:t>
            </a:r>
            <a:r>
              <a:rPr lang="en-US" dirty="0" smtClean="0">
                <a:solidFill>
                  <a:schemeClr val="tx1"/>
                </a:solidFill>
              </a:rPr>
              <a:t>Approach</a:t>
            </a:r>
          </a:p>
        </p:txBody>
      </p:sp>
    </p:spTree>
    <p:extLst>
      <p:ext uri="{BB962C8B-B14F-4D97-AF65-F5344CB8AC3E}">
        <p14:creationId xmlns:p14="http://schemas.microsoft.com/office/powerpoint/2010/main" val="3513114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a:t>Implementation </a:t>
            </a:r>
            <a:r>
              <a:rPr lang="en-US" sz="2800" dirty="0" smtClean="0"/>
              <a:t>Approach and Plan</a:t>
            </a:r>
            <a:endParaRPr lang="en-US" sz="2800" dirty="0"/>
          </a:p>
        </p:txBody>
      </p:sp>
    </p:spTree>
    <p:extLst>
      <p:ext uri="{BB962C8B-B14F-4D97-AF65-F5344CB8AC3E}">
        <p14:creationId xmlns:p14="http://schemas.microsoft.com/office/powerpoint/2010/main" val="770359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lstStyle/>
          <a:p>
            <a:r>
              <a:rPr lang="en-US" dirty="0" smtClean="0"/>
              <a:t>  Our Approach</a:t>
            </a:r>
            <a:endParaRPr lang="en-US" dirty="0"/>
          </a:p>
        </p:txBody>
      </p:sp>
      <p:sp>
        <p:nvSpPr>
          <p:cNvPr id="20" name="TextBox 19"/>
          <p:cNvSpPr txBox="1"/>
          <p:nvPr/>
        </p:nvSpPr>
        <p:spPr>
          <a:xfrm>
            <a:off x="838201" y="4507950"/>
            <a:ext cx="990600" cy="276999"/>
          </a:xfrm>
          <a:prstGeom prst="rect">
            <a:avLst/>
          </a:prstGeom>
          <a:noFill/>
        </p:spPr>
        <p:txBody>
          <a:bodyPr wrap="square" rtlCol="0">
            <a:spAutoFit/>
          </a:bodyPr>
          <a:lstStyle/>
          <a:p>
            <a:pPr algn="ctr"/>
            <a:r>
              <a:rPr lang="en-US" sz="1200" b="1" dirty="0" smtClean="0">
                <a:solidFill>
                  <a:schemeClr val="bg1"/>
                </a:solidFill>
              </a:rPr>
              <a:t>Phase 1</a:t>
            </a:r>
            <a:endParaRPr lang="en-US" sz="1200" b="1" dirty="0">
              <a:solidFill>
                <a:schemeClr val="bg1"/>
              </a:solidFill>
            </a:endParaRPr>
          </a:p>
        </p:txBody>
      </p:sp>
    </p:spTree>
    <p:extLst>
      <p:ext uri="{BB962C8B-B14F-4D97-AF65-F5344CB8AC3E}">
        <p14:creationId xmlns:p14="http://schemas.microsoft.com/office/powerpoint/2010/main" val="9638646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p:txBody>
          <a:bodyPr/>
          <a:lstStyle/>
          <a:p>
            <a:r>
              <a:rPr lang="en-US" b="0" dirty="0"/>
              <a:t/>
            </a:r>
            <a:br>
              <a:rPr lang="en-US" b="0" dirty="0"/>
            </a:br>
            <a:r>
              <a:rPr lang="en-US" dirty="0"/>
              <a:t>Table o</a:t>
            </a:r>
            <a:r>
              <a:rPr lang="en-US" dirty="0" smtClean="0"/>
              <a:t>f Contents</a:t>
            </a:r>
          </a:p>
        </p:txBody>
      </p:sp>
      <p:sp>
        <p:nvSpPr>
          <p:cNvPr id="40962" name="Rectangle 3"/>
          <p:cNvSpPr>
            <a:spLocks noGrp="1" noChangeArrowheads="1"/>
          </p:cNvSpPr>
          <p:nvPr>
            <p:ph type="body" idx="4294967295"/>
          </p:nvPr>
        </p:nvSpPr>
        <p:spPr>
          <a:xfrm>
            <a:off x="228600" y="1143000"/>
            <a:ext cx="8686800" cy="5715000"/>
          </a:xfrm>
        </p:spPr>
        <p:txBody>
          <a:bodyPr/>
          <a:lstStyle/>
          <a:p>
            <a:pPr eaLnBrk="1" hangingPunct="1">
              <a:buClr>
                <a:schemeClr val="accent6">
                  <a:lumMod val="75000"/>
                </a:schemeClr>
              </a:buClr>
              <a:buFont typeface="Calibri" panose="020F0502020204030204" pitchFamily="34" charset="0"/>
              <a:buChar char="•"/>
            </a:pPr>
            <a:r>
              <a:rPr lang="en-US" sz="2000" dirty="0">
                <a:solidFill>
                  <a:srgbClr val="000000"/>
                </a:solidFill>
              </a:rPr>
              <a:t>Executive </a:t>
            </a:r>
            <a:r>
              <a:rPr lang="en-US" sz="2000" dirty="0" smtClean="0">
                <a:solidFill>
                  <a:srgbClr val="000000"/>
                </a:solidFill>
              </a:rPr>
              <a:t>Summary</a:t>
            </a:r>
          </a:p>
          <a:p>
            <a:pPr eaLnBrk="1" hangingPunct="1">
              <a:buClr>
                <a:schemeClr val="accent6">
                  <a:lumMod val="75000"/>
                </a:schemeClr>
              </a:buClr>
              <a:buFont typeface="Calibri" panose="020F0502020204030204" pitchFamily="34" charset="0"/>
              <a:buChar char="•"/>
            </a:pPr>
            <a:r>
              <a:rPr lang="en-US" sz="2000" dirty="0">
                <a:solidFill>
                  <a:srgbClr val="000000"/>
                </a:solidFill>
              </a:rPr>
              <a:t>Why Virtusa?</a:t>
            </a:r>
          </a:p>
          <a:p>
            <a:pPr eaLnBrk="1" hangingPunct="1">
              <a:buClr>
                <a:schemeClr val="accent6">
                  <a:lumMod val="75000"/>
                </a:schemeClr>
              </a:buClr>
              <a:buFont typeface="Calibri" panose="020F0502020204030204" pitchFamily="34" charset="0"/>
              <a:buChar char="•"/>
            </a:pPr>
            <a:r>
              <a:rPr lang="en-US" sz="2000" dirty="0">
                <a:solidFill>
                  <a:srgbClr val="000000"/>
                </a:solidFill>
              </a:rPr>
              <a:t>Business Requirements Understanding</a:t>
            </a:r>
          </a:p>
          <a:p>
            <a:pPr eaLnBrk="1" hangingPunct="1">
              <a:buClr>
                <a:schemeClr val="accent6">
                  <a:lumMod val="75000"/>
                </a:schemeClr>
              </a:buClr>
              <a:buFont typeface="Calibri" panose="020F0502020204030204" pitchFamily="34" charset="0"/>
              <a:buChar char="•"/>
            </a:pPr>
            <a:r>
              <a:rPr lang="en-US" sz="2000" dirty="0" smtClean="0">
                <a:solidFill>
                  <a:srgbClr val="000000"/>
                </a:solidFill>
              </a:rPr>
              <a:t>Proposed Solution</a:t>
            </a:r>
          </a:p>
          <a:p>
            <a:pPr eaLnBrk="1" hangingPunct="1">
              <a:buClr>
                <a:schemeClr val="accent6">
                  <a:lumMod val="75000"/>
                </a:schemeClr>
              </a:buClr>
              <a:buFont typeface="Calibri" panose="020F0502020204030204" pitchFamily="34" charset="0"/>
              <a:buChar char="•"/>
            </a:pPr>
            <a:r>
              <a:rPr lang="en-US" sz="2000" dirty="0" smtClean="0">
                <a:solidFill>
                  <a:srgbClr val="000000"/>
                </a:solidFill>
              </a:rPr>
              <a:t>Implementation </a:t>
            </a:r>
            <a:r>
              <a:rPr lang="en-US" sz="2000" dirty="0">
                <a:solidFill>
                  <a:srgbClr val="000000"/>
                </a:solidFill>
              </a:rPr>
              <a:t>Approach and Plan</a:t>
            </a:r>
          </a:p>
          <a:p>
            <a:pPr eaLnBrk="1" hangingPunct="1">
              <a:buClr>
                <a:schemeClr val="accent6">
                  <a:lumMod val="75000"/>
                </a:schemeClr>
              </a:buClr>
              <a:buFont typeface="Calibri" panose="020F0502020204030204" pitchFamily="34" charset="0"/>
              <a:buChar char="•"/>
            </a:pPr>
            <a:r>
              <a:rPr lang="en-US" sz="2000" dirty="0" smtClean="0">
                <a:solidFill>
                  <a:srgbClr val="000000"/>
                </a:solidFill>
              </a:rPr>
              <a:t>Budget</a:t>
            </a:r>
          </a:p>
          <a:p>
            <a:pPr eaLnBrk="1" hangingPunct="1">
              <a:buClr>
                <a:schemeClr val="accent6">
                  <a:lumMod val="75000"/>
                </a:schemeClr>
              </a:buClr>
              <a:buFont typeface="Calibri" panose="020F0502020204030204" pitchFamily="34" charset="0"/>
              <a:buChar char="•"/>
            </a:pPr>
            <a:r>
              <a:rPr lang="en-US" sz="2000" dirty="0">
                <a:solidFill>
                  <a:srgbClr val="000000"/>
                </a:solidFill>
              </a:rPr>
              <a:t>Assumptions and </a:t>
            </a:r>
            <a:r>
              <a:rPr lang="en-US" sz="2000" dirty="0" smtClean="0">
                <a:solidFill>
                  <a:srgbClr val="000000"/>
                </a:solidFill>
              </a:rPr>
              <a:t>Dependencies</a:t>
            </a:r>
          </a:p>
          <a:p>
            <a:pPr eaLnBrk="1" hangingPunct="1">
              <a:buClr>
                <a:schemeClr val="accent6">
                  <a:lumMod val="75000"/>
                </a:schemeClr>
              </a:buClr>
              <a:buFont typeface="Calibri" panose="020F0502020204030204" pitchFamily="34" charset="0"/>
              <a:buChar char="•"/>
            </a:pPr>
            <a:r>
              <a:rPr lang="en-US" sz="2000" dirty="0"/>
              <a:t>Appendix</a:t>
            </a:r>
            <a:endParaRPr lang="en-US" sz="2000" dirty="0" smtClean="0">
              <a:solidFill>
                <a:srgbClr val="000000"/>
              </a:solidFill>
            </a:endParaRPr>
          </a:p>
          <a:p>
            <a:pPr lvl="1" eaLnBrk="1" hangingPunct="1">
              <a:buClr>
                <a:schemeClr val="accent6">
                  <a:lumMod val="75000"/>
                </a:schemeClr>
              </a:buClr>
              <a:buFont typeface="Calibri" panose="020F0502020204030204" pitchFamily="34" charset="0"/>
              <a:buChar char="–"/>
            </a:pPr>
            <a:r>
              <a:rPr lang="en-US" sz="2000" dirty="0" smtClean="0">
                <a:solidFill>
                  <a:srgbClr val="000000"/>
                </a:solidFill>
              </a:rPr>
              <a:t>AEM </a:t>
            </a:r>
            <a:r>
              <a:rPr lang="en-US" sz="2000" dirty="0">
                <a:solidFill>
                  <a:srgbClr val="000000"/>
                </a:solidFill>
              </a:rPr>
              <a:t>Success </a:t>
            </a:r>
            <a:r>
              <a:rPr lang="en-US" sz="2000" dirty="0" smtClean="0">
                <a:solidFill>
                  <a:srgbClr val="000000"/>
                </a:solidFill>
              </a:rPr>
              <a:t>Stories</a:t>
            </a:r>
          </a:p>
          <a:p>
            <a:pPr lvl="1" eaLnBrk="1" hangingPunct="1">
              <a:buClr>
                <a:schemeClr val="accent6">
                  <a:lumMod val="75000"/>
                </a:schemeClr>
              </a:buClr>
              <a:buFont typeface="Calibri" panose="020F0502020204030204" pitchFamily="34" charset="0"/>
              <a:buChar char="–"/>
            </a:pPr>
            <a:r>
              <a:rPr lang="en-US" sz="2000" dirty="0" smtClean="0"/>
              <a:t>Virtusa Overview</a:t>
            </a:r>
          </a:p>
          <a:p>
            <a:pPr eaLnBrk="1" hangingPunct="1">
              <a:buFontTx/>
              <a:buChar char="•"/>
            </a:pPr>
            <a:endParaRPr lang="en-US" sz="2000" dirty="0">
              <a:solidFill>
                <a:srgbClr val="000000"/>
              </a:solidFill>
            </a:endParaRPr>
          </a:p>
          <a:p>
            <a:pPr eaLnBrk="1" hangingPunct="1">
              <a:buFontTx/>
              <a:buChar char="•"/>
            </a:pPr>
            <a:endParaRPr lang="en-US" sz="2000" dirty="0">
              <a:solidFill>
                <a:srgbClr val="000000"/>
              </a:solidFill>
            </a:endParaRPr>
          </a:p>
          <a:p>
            <a:pPr eaLnBrk="1" hangingPunct="1">
              <a:buFontTx/>
              <a:buChar char="•"/>
            </a:pPr>
            <a:endParaRPr lang="en-US" sz="2000" dirty="0">
              <a:solidFill>
                <a:srgbClr val="000000"/>
              </a:solidFill>
            </a:endParaRPr>
          </a:p>
          <a:p>
            <a:pPr eaLnBrk="1" hangingPunct="1">
              <a:buFontTx/>
              <a:buChar char="•"/>
            </a:pPr>
            <a:endParaRPr lang="en-US" dirty="0" smtClean="0">
              <a:solidFill>
                <a:srgbClr val="000000"/>
              </a:solidFill>
            </a:endParaRPr>
          </a:p>
          <a:p>
            <a:pPr eaLnBrk="1" hangingPunct="1">
              <a:buFontTx/>
              <a:buChar char="•"/>
            </a:pPr>
            <a:endParaRPr lang="en-US" dirty="0" smtClean="0">
              <a:solidFill>
                <a:srgbClr val="000000"/>
              </a:solidFill>
            </a:endParaRPr>
          </a:p>
          <a:p>
            <a:pPr eaLnBrk="1" hangingPunct="1">
              <a:buFontTx/>
              <a:buChar char="•"/>
            </a:pPr>
            <a:endParaRPr lang="en-US" dirty="0" smtClean="0">
              <a:solidFill>
                <a:srgbClr val="000000"/>
              </a:solidFill>
            </a:endParaRPr>
          </a:p>
          <a:p>
            <a:pPr eaLnBrk="1" hangingPunct="1">
              <a:buFontTx/>
              <a:buChar char="•"/>
            </a:pPr>
            <a:endParaRPr lang="en-US" dirty="0">
              <a:solidFill>
                <a:srgbClr val="000000"/>
              </a:solidFill>
            </a:endParaRPr>
          </a:p>
          <a:p>
            <a:pPr eaLnBrk="1" hangingPunct="1">
              <a:buFontTx/>
              <a:buChar char="•"/>
            </a:pPr>
            <a:endParaRPr lang="en-US" dirty="0">
              <a:solidFill>
                <a:srgbClr val="000000"/>
              </a:solidFill>
            </a:endParaRPr>
          </a:p>
          <a:p>
            <a:pPr eaLnBrk="1" hangingPunct="1">
              <a:buFontTx/>
              <a:buChar char="•"/>
            </a:pP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ectangle 2"/>
          <p:cNvSpPr txBox="1">
            <a:spLocks noChangeArrowheads="1"/>
          </p:cNvSpPr>
          <p:nvPr/>
        </p:nvSpPr>
        <p:spPr bwMode="auto">
          <a:xfrm>
            <a:off x="76200" y="76200"/>
            <a:ext cx="8610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a:lstStyle>
          <a:p>
            <a:pPr>
              <a:defRPr/>
            </a:pPr>
            <a:r>
              <a:rPr lang="en-US" kern="0" dirty="0" smtClean="0"/>
              <a:t>Plan </a:t>
            </a:r>
            <a:endParaRPr lang="en-US" kern="0" dirty="0"/>
          </a:p>
        </p:txBody>
      </p:sp>
    </p:spTree>
    <p:extLst>
      <p:ext uri="{BB962C8B-B14F-4D97-AF65-F5344CB8AC3E}">
        <p14:creationId xmlns:p14="http://schemas.microsoft.com/office/powerpoint/2010/main" val="14484855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smtClean="0"/>
              <a:t>Project Budget</a:t>
            </a:r>
            <a:endParaRPr lang="en-US" sz="2800" dirty="0"/>
          </a:p>
        </p:txBody>
      </p:sp>
    </p:spTree>
    <p:extLst>
      <p:ext uri="{BB962C8B-B14F-4D97-AF65-F5344CB8AC3E}">
        <p14:creationId xmlns:p14="http://schemas.microsoft.com/office/powerpoint/2010/main" val="1103975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03496" y="381000"/>
            <a:ext cx="8562975"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b="1">
                <a:solidFill>
                  <a:srgbClr val="003A58"/>
                </a:solidFill>
                <a:latin typeface="+mj-lt"/>
                <a:ea typeface="+mj-ea"/>
                <a:cs typeface="+mj-cs"/>
              </a:defRPr>
            </a:lvl1pPr>
            <a:lvl2pPr algn="l" rtl="0" eaLnBrk="0" fontAlgn="base" hangingPunct="0">
              <a:spcBef>
                <a:spcPct val="0"/>
              </a:spcBef>
              <a:spcAft>
                <a:spcPct val="0"/>
              </a:spcAft>
              <a:defRPr sz="2800" b="1">
                <a:solidFill>
                  <a:srgbClr val="003A58"/>
                </a:solidFill>
                <a:latin typeface="Calibri" pitchFamily="34" charset="0"/>
                <a:cs typeface="Arial" charset="0"/>
              </a:defRPr>
            </a:lvl2pPr>
            <a:lvl3pPr algn="l" rtl="0" eaLnBrk="0" fontAlgn="base" hangingPunct="0">
              <a:spcBef>
                <a:spcPct val="0"/>
              </a:spcBef>
              <a:spcAft>
                <a:spcPct val="0"/>
              </a:spcAft>
              <a:defRPr sz="2800" b="1">
                <a:solidFill>
                  <a:srgbClr val="003A58"/>
                </a:solidFill>
                <a:latin typeface="Calibri" pitchFamily="34" charset="0"/>
                <a:cs typeface="Arial" charset="0"/>
              </a:defRPr>
            </a:lvl3pPr>
            <a:lvl4pPr algn="l" rtl="0" eaLnBrk="0" fontAlgn="base" hangingPunct="0">
              <a:spcBef>
                <a:spcPct val="0"/>
              </a:spcBef>
              <a:spcAft>
                <a:spcPct val="0"/>
              </a:spcAft>
              <a:defRPr sz="2800" b="1">
                <a:solidFill>
                  <a:srgbClr val="003A58"/>
                </a:solidFill>
                <a:latin typeface="Calibri" pitchFamily="34" charset="0"/>
                <a:cs typeface="Arial" charset="0"/>
              </a:defRPr>
            </a:lvl4pPr>
            <a:lvl5pPr algn="l" rtl="0" eaLnBrk="0" fontAlgn="base" hangingPunct="0">
              <a:spcBef>
                <a:spcPct val="0"/>
              </a:spcBef>
              <a:spcAft>
                <a:spcPct val="0"/>
              </a:spcAft>
              <a:defRPr sz="2800" b="1">
                <a:solidFill>
                  <a:srgbClr val="003A58"/>
                </a:solidFill>
                <a:latin typeface="Calibri" pitchFamily="34" charset="0"/>
                <a:cs typeface="Arial" charset="0"/>
              </a:defRPr>
            </a:lvl5pPr>
            <a:lvl6pPr marL="457200" algn="l" rtl="0" fontAlgn="base">
              <a:spcBef>
                <a:spcPct val="0"/>
              </a:spcBef>
              <a:spcAft>
                <a:spcPct val="0"/>
              </a:spcAft>
              <a:defRPr sz="2800" b="1">
                <a:solidFill>
                  <a:srgbClr val="003A58"/>
                </a:solidFill>
                <a:latin typeface="Calibri" pitchFamily="34" charset="0"/>
                <a:cs typeface="Arial" charset="0"/>
              </a:defRPr>
            </a:lvl6pPr>
            <a:lvl7pPr marL="914400" algn="l" rtl="0" fontAlgn="base">
              <a:spcBef>
                <a:spcPct val="0"/>
              </a:spcBef>
              <a:spcAft>
                <a:spcPct val="0"/>
              </a:spcAft>
              <a:defRPr sz="2800" b="1">
                <a:solidFill>
                  <a:srgbClr val="003A58"/>
                </a:solidFill>
                <a:latin typeface="Calibri" pitchFamily="34" charset="0"/>
                <a:cs typeface="Arial" charset="0"/>
              </a:defRPr>
            </a:lvl7pPr>
            <a:lvl8pPr marL="1371600" algn="l" rtl="0" fontAlgn="base">
              <a:spcBef>
                <a:spcPct val="0"/>
              </a:spcBef>
              <a:spcAft>
                <a:spcPct val="0"/>
              </a:spcAft>
              <a:defRPr sz="2800" b="1">
                <a:solidFill>
                  <a:srgbClr val="003A58"/>
                </a:solidFill>
                <a:latin typeface="Calibri" pitchFamily="34" charset="0"/>
                <a:cs typeface="Arial" charset="0"/>
              </a:defRPr>
            </a:lvl8pPr>
            <a:lvl9pPr marL="1828800" algn="l" rtl="0" fontAlgn="base">
              <a:spcBef>
                <a:spcPct val="0"/>
              </a:spcBef>
              <a:spcAft>
                <a:spcPct val="0"/>
              </a:spcAft>
              <a:defRPr sz="2800" b="1">
                <a:solidFill>
                  <a:srgbClr val="003A58"/>
                </a:solidFill>
                <a:latin typeface="Calibri" pitchFamily="34" charset="0"/>
                <a:cs typeface="Arial" charset="0"/>
              </a:defRPr>
            </a:lvl9pPr>
          </a:lstStyle>
          <a:p>
            <a:r>
              <a:rPr lang="en-US" sz="2400" kern="0" dirty="0" smtClean="0"/>
              <a:t>Cost Estimates</a:t>
            </a:r>
            <a:br>
              <a:rPr lang="en-US" sz="2400" kern="0" dirty="0" smtClean="0"/>
            </a:br>
            <a:endParaRPr lang="en-US" sz="2400" kern="0" dirty="0"/>
          </a:p>
        </p:txBody>
      </p:sp>
    </p:spTree>
    <p:extLst>
      <p:ext uri="{BB962C8B-B14F-4D97-AF65-F5344CB8AC3E}">
        <p14:creationId xmlns:p14="http://schemas.microsoft.com/office/powerpoint/2010/main" val="12859552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a:t>Assumptions and Dependencies</a:t>
            </a:r>
          </a:p>
        </p:txBody>
      </p:sp>
    </p:spTree>
    <p:extLst>
      <p:ext uri="{BB962C8B-B14F-4D97-AF65-F5344CB8AC3E}">
        <p14:creationId xmlns:p14="http://schemas.microsoft.com/office/powerpoint/2010/main" val="4211610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41300"/>
            <a:ext cx="8562243" cy="533400"/>
          </a:xfrm>
        </p:spPr>
        <p:txBody>
          <a:bodyPr/>
          <a:lstStyle/>
          <a:p>
            <a:r>
              <a:rPr lang="en-US" dirty="0" smtClean="0"/>
              <a:t>Technical/Functional Assumptions</a:t>
            </a:r>
            <a:endParaRPr lang="en-US" sz="2200" dirty="0">
              <a:solidFill>
                <a:srgbClr val="FF0000"/>
              </a:solidFill>
            </a:endParaRPr>
          </a:p>
        </p:txBody>
      </p:sp>
      <p:sp>
        <p:nvSpPr>
          <p:cNvPr id="2" name="TextBox 1"/>
          <p:cNvSpPr txBox="1"/>
          <p:nvPr/>
        </p:nvSpPr>
        <p:spPr>
          <a:xfrm>
            <a:off x="304800" y="990600"/>
            <a:ext cx="8458200" cy="523220"/>
          </a:xfrm>
          <a:prstGeom prst="rect">
            <a:avLst/>
          </a:prstGeom>
          <a:noFill/>
        </p:spPr>
        <p:txBody>
          <a:bodyPr wrap="square" rtlCol="0">
            <a:spAutoFit/>
          </a:bodyPr>
          <a:lstStyle/>
          <a:p>
            <a:pPr marL="285750" indent="-285750" fontAlgn="ctr">
              <a:buClr>
                <a:schemeClr val="accent6"/>
              </a:buClr>
              <a:buFont typeface="Arial" panose="020B0604020202020204" pitchFamily="34" charset="0"/>
              <a:buChar char="•"/>
            </a:pPr>
            <a:r>
              <a:rPr lang="en-US" sz="1400" dirty="0" smtClean="0">
                <a:latin typeface="+mn-lt"/>
              </a:rPr>
              <a:t>CMS </a:t>
            </a:r>
            <a:r>
              <a:rPr lang="en-US" sz="1400" dirty="0">
                <a:latin typeface="+mn-lt"/>
              </a:rPr>
              <a:t>user setup is assumed to be done by setting up the users in AEM directly via OOTB AEM User </a:t>
            </a:r>
            <a:r>
              <a:rPr lang="en-US" sz="1400" dirty="0" smtClean="0">
                <a:latin typeface="+mn-lt"/>
              </a:rPr>
              <a:t>management. </a:t>
            </a:r>
            <a:r>
              <a:rPr lang="en-US" sz="1400" dirty="0">
                <a:latin typeface="+mn-lt"/>
              </a:rPr>
              <a:t>Single sign on into the CMS is assumed to be out of </a:t>
            </a:r>
            <a:r>
              <a:rPr lang="en-US" sz="1400" dirty="0" smtClean="0">
                <a:latin typeface="+mn-lt"/>
              </a:rPr>
              <a:t>scope</a:t>
            </a:r>
            <a:endParaRPr lang="en-US" sz="1400" dirty="0">
              <a:latin typeface="+mn-lt"/>
            </a:endParaRPr>
          </a:p>
        </p:txBody>
      </p:sp>
    </p:spTree>
    <p:extLst>
      <p:ext uri="{BB962C8B-B14F-4D97-AF65-F5344CB8AC3E}">
        <p14:creationId xmlns:p14="http://schemas.microsoft.com/office/powerpoint/2010/main" val="25673551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757" y="241300"/>
            <a:ext cx="8562243" cy="533400"/>
          </a:xfrm>
        </p:spPr>
        <p:txBody>
          <a:bodyPr/>
          <a:lstStyle/>
          <a:p>
            <a:r>
              <a:rPr lang="en-US" dirty="0"/>
              <a:t>General Assumptions</a:t>
            </a:r>
          </a:p>
        </p:txBody>
      </p:sp>
    </p:spTree>
    <p:extLst>
      <p:ext uri="{BB962C8B-B14F-4D97-AF65-F5344CB8AC3E}">
        <p14:creationId xmlns:p14="http://schemas.microsoft.com/office/powerpoint/2010/main" val="3296899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28600"/>
            <a:ext cx="8562243" cy="533400"/>
          </a:xfrm>
        </p:spPr>
        <p:txBody>
          <a:bodyPr/>
          <a:lstStyle/>
          <a:p>
            <a:r>
              <a:rPr lang="en-US" dirty="0" smtClean="0"/>
              <a:t>Key Dependencies</a:t>
            </a:r>
            <a:endParaRPr lang="en-US" sz="2200" dirty="0">
              <a:solidFill>
                <a:srgbClr val="FF0000"/>
              </a:solidFill>
            </a:endParaRPr>
          </a:p>
        </p:txBody>
      </p:sp>
      <p:sp>
        <p:nvSpPr>
          <p:cNvPr id="3" name="Rectangle 2"/>
          <p:cNvSpPr/>
          <p:nvPr/>
        </p:nvSpPr>
        <p:spPr>
          <a:xfrm>
            <a:off x="76200" y="990600"/>
            <a:ext cx="8915400" cy="1908215"/>
          </a:xfrm>
          <a:prstGeom prst="rect">
            <a:avLst/>
          </a:prstGeom>
        </p:spPr>
        <p:txBody>
          <a:bodyPr wrap="square">
            <a:spAutoFit/>
          </a:bodyPr>
          <a:lstStyle/>
          <a:p>
            <a:pPr marL="177800" indent="-177800" fontAlgn="auto">
              <a:spcBef>
                <a:spcPts val="300"/>
              </a:spcBef>
              <a:spcAft>
                <a:spcPts val="300"/>
              </a:spcAft>
              <a:buClr>
                <a:schemeClr val="accent6">
                  <a:lumMod val="75000"/>
                </a:schemeClr>
              </a:buClr>
              <a:buFont typeface="Calibri" panose="020F0502020204030204" pitchFamily="34" charset="0"/>
              <a:buChar char="•"/>
            </a:pPr>
            <a:r>
              <a:rPr lang="en-US" dirty="0">
                <a:latin typeface="+mn-lt"/>
              </a:rPr>
              <a:t>Web analytics scripts  (JS etc.) and analytics tool setup will be provided by </a:t>
            </a:r>
            <a:r>
              <a:rPr lang="en-US" dirty="0" smtClean="0">
                <a:latin typeface="+mn-lt"/>
              </a:rPr>
              <a:t>Barclays. </a:t>
            </a:r>
            <a:r>
              <a:rPr lang="en-US" dirty="0">
                <a:latin typeface="+mn-lt"/>
              </a:rPr>
              <a:t>Virtusa will integrate the scripts into the pages. </a:t>
            </a:r>
            <a:endParaRPr lang="en-US" dirty="0">
              <a:solidFill>
                <a:srgbClr val="FF0000"/>
              </a:solidFill>
              <a:latin typeface="+mn-lt"/>
            </a:endParaRPr>
          </a:p>
          <a:p>
            <a:pPr marL="177800" indent="-177800" fontAlgn="auto">
              <a:spcBef>
                <a:spcPts val="300"/>
              </a:spcBef>
              <a:spcAft>
                <a:spcPts val="300"/>
              </a:spcAft>
              <a:buClr>
                <a:schemeClr val="accent6">
                  <a:lumMod val="75000"/>
                </a:schemeClr>
              </a:buClr>
              <a:buFont typeface="Calibri" panose="020F0502020204030204" pitchFamily="34" charset="0"/>
              <a:buChar char="•"/>
            </a:pPr>
            <a:r>
              <a:rPr lang="en-US" dirty="0">
                <a:latin typeface="+mn-lt"/>
              </a:rPr>
              <a:t>All hardware, software and network connectivity/ VPN Access with required access tokens need to be made available to Virtusa team before the start of project. </a:t>
            </a:r>
            <a:r>
              <a:rPr lang="en-US" dirty="0" smtClean="0">
                <a:latin typeface="+mn-lt"/>
              </a:rPr>
              <a:t>Barclays will </a:t>
            </a:r>
            <a:r>
              <a:rPr lang="en-US" dirty="0">
                <a:latin typeface="+mn-lt"/>
              </a:rPr>
              <a:t>provide the required licenses for AEM and </a:t>
            </a:r>
            <a:r>
              <a:rPr lang="en-US" dirty="0" smtClean="0">
                <a:latin typeface="+mn-lt"/>
              </a:rPr>
              <a:t>any </a:t>
            </a:r>
            <a:r>
              <a:rPr lang="en-US" dirty="0">
                <a:latin typeface="+mn-lt"/>
              </a:rPr>
              <a:t>third party tools for setting up these environments.</a:t>
            </a:r>
          </a:p>
          <a:p>
            <a:pPr marL="177800" indent="-177800" fontAlgn="ctr">
              <a:spcBef>
                <a:spcPts val="300"/>
              </a:spcBef>
              <a:spcAft>
                <a:spcPts val="300"/>
              </a:spcAft>
              <a:buClr>
                <a:schemeClr val="accent6">
                  <a:lumMod val="75000"/>
                </a:schemeClr>
              </a:buClr>
              <a:buFont typeface="Calibri" panose="020F0502020204030204" pitchFamily="34" charset="0"/>
              <a:buChar char="•"/>
            </a:pPr>
            <a:r>
              <a:rPr lang="en-US" dirty="0" smtClean="0">
                <a:latin typeface="+mn-lt"/>
              </a:rPr>
              <a:t>Barclays will </a:t>
            </a:r>
            <a:r>
              <a:rPr lang="en-US" dirty="0">
                <a:latin typeface="+mn-lt"/>
              </a:rPr>
              <a:t>provide the HTML dump of the pages and the images to be migrated</a:t>
            </a:r>
            <a:r>
              <a:rPr lang="en-US" dirty="0" smtClean="0">
                <a:latin typeface="+mn-lt"/>
              </a:rPr>
              <a:t>.</a:t>
            </a:r>
            <a:endParaRPr lang="en-US" dirty="0">
              <a:latin typeface="+mn-lt"/>
            </a:endParaRPr>
          </a:p>
        </p:txBody>
      </p:sp>
    </p:spTree>
    <p:extLst>
      <p:ext uri="{BB962C8B-B14F-4D97-AF65-F5344CB8AC3E}">
        <p14:creationId xmlns:p14="http://schemas.microsoft.com/office/powerpoint/2010/main" val="3690496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a:t>AEM </a:t>
            </a:r>
            <a:r>
              <a:rPr lang="en-US" sz="2800" dirty="0" smtClean="0"/>
              <a:t>Success Stories</a:t>
            </a:r>
            <a:endParaRPr lang="en-US" sz="2800" dirty="0"/>
          </a:p>
        </p:txBody>
      </p:sp>
    </p:spTree>
    <p:extLst>
      <p:ext uri="{BB962C8B-B14F-4D97-AF65-F5344CB8AC3E}">
        <p14:creationId xmlns:p14="http://schemas.microsoft.com/office/powerpoint/2010/main" val="3786070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52400" y="203200"/>
            <a:ext cx="8839200" cy="484188"/>
          </a:xfrm>
        </p:spPr>
        <p:txBody>
          <a:bodyPr/>
          <a:lstStyle/>
          <a:p>
            <a:r>
              <a:rPr lang="en-US" sz="2000" dirty="0" smtClean="0"/>
              <a:t>Virtusa delivers Enhanced </a:t>
            </a:r>
            <a:r>
              <a:rPr lang="en-US" sz="2000" dirty="0"/>
              <a:t>Web Experience </a:t>
            </a:r>
            <a:r>
              <a:rPr lang="en-US" sz="2000" dirty="0" smtClean="0"/>
              <a:t>to a leading global retail bank on AEM platform</a:t>
            </a:r>
          </a:p>
        </p:txBody>
      </p:sp>
      <p:sp>
        <p:nvSpPr>
          <p:cNvPr id="29702" name="TextBox 30"/>
          <p:cNvSpPr txBox="1">
            <a:spLocks noChangeArrowheads="1"/>
          </p:cNvSpPr>
          <p:nvPr/>
        </p:nvSpPr>
        <p:spPr bwMode="auto">
          <a:xfrm>
            <a:off x="1219200" y="2015204"/>
            <a:ext cx="5201268" cy="2457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171450" algn="l"/>
              </a:tabLst>
              <a:defRPr sz="1400" i="1">
                <a:solidFill>
                  <a:schemeClr val="bg1"/>
                </a:solidFill>
                <a:latin typeface="Trebuchet MS" pitchFamily="34" charset="0"/>
              </a:defRPr>
            </a:lvl1pPr>
            <a:lvl2pPr marL="742950" indent="-285750" eaLnBrk="0" hangingPunct="0">
              <a:tabLst>
                <a:tab pos="171450" algn="l"/>
              </a:tabLst>
              <a:defRPr sz="1400" i="1">
                <a:solidFill>
                  <a:schemeClr val="bg1"/>
                </a:solidFill>
                <a:latin typeface="Trebuchet MS" pitchFamily="34" charset="0"/>
              </a:defRPr>
            </a:lvl2pPr>
            <a:lvl3pPr marL="1143000" indent="-228600" eaLnBrk="0" hangingPunct="0">
              <a:tabLst>
                <a:tab pos="171450" algn="l"/>
              </a:tabLst>
              <a:defRPr sz="1400" i="1">
                <a:solidFill>
                  <a:schemeClr val="bg1"/>
                </a:solidFill>
                <a:latin typeface="Trebuchet MS" pitchFamily="34" charset="0"/>
              </a:defRPr>
            </a:lvl3pPr>
            <a:lvl4pPr marL="1600200" indent="-228600" eaLnBrk="0" hangingPunct="0">
              <a:tabLst>
                <a:tab pos="171450" algn="l"/>
              </a:tabLst>
              <a:defRPr sz="1400" i="1">
                <a:solidFill>
                  <a:schemeClr val="bg1"/>
                </a:solidFill>
                <a:latin typeface="Trebuchet MS" pitchFamily="34" charset="0"/>
              </a:defRPr>
            </a:lvl4pPr>
            <a:lvl5pPr marL="2057400" indent="-228600" eaLnBrk="0" hangingPunct="0">
              <a:tabLst>
                <a:tab pos="171450" algn="l"/>
              </a:tabLst>
              <a:defRPr sz="1400" i="1">
                <a:solidFill>
                  <a:schemeClr val="bg1"/>
                </a:solidFill>
                <a:latin typeface="Trebuchet MS" pitchFamily="34" charset="0"/>
              </a:defRPr>
            </a:lvl5pPr>
            <a:lvl6pPr marL="2514600" indent="-228600" eaLnBrk="0" fontAlgn="base" hangingPunct="0">
              <a:spcBef>
                <a:spcPct val="0"/>
              </a:spcBef>
              <a:spcAft>
                <a:spcPct val="0"/>
              </a:spcAft>
              <a:tabLst>
                <a:tab pos="171450" algn="l"/>
              </a:tabLst>
              <a:defRPr sz="1400" i="1">
                <a:solidFill>
                  <a:schemeClr val="bg1"/>
                </a:solidFill>
                <a:latin typeface="Trebuchet MS" pitchFamily="34" charset="0"/>
              </a:defRPr>
            </a:lvl6pPr>
            <a:lvl7pPr marL="2971800" indent="-228600" eaLnBrk="0" fontAlgn="base" hangingPunct="0">
              <a:spcBef>
                <a:spcPct val="0"/>
              </a:spcBef>
              <a:spcAft>
                <a:spcPct val="0"/>
              </a:spcAft>
              <a:tabLst>
                <a:tab pos="171450" algn="l"/>
              </a:tabLst>
              <a:defRPr sz="1400" i="1">
                <a:solidFill>
                  <a:schemeClr val="bg1"/>
                </a:solidFill>
                <a:latin typeface="Trebuchet MS" pitchFamily="34" charset="0"/>
              </a:defRPr>
            </a:lvl7pPr>
            <a:lvl8pPr marL="3429000" indent="-228600" eaLnBrk="0" fontAlgn="base" hangingPunct="0">
              <a:spcBef>
                <a:spcPct val="0"/>
              </a:spcBef>
              <a:spcAft>
                <a:spcPct val="0"/>
              </a:spcAft>
              <a:tabLst>
                <a:tab pos="171450" algn="l"/>
              </a:tabLst>
              <a:defRPr sz="1400" i="1">
                <a:solidFill>
                  <a:schemeClr val="bg1"/>
                </a:solidFill>
                <a:latin typeface="Trebuchet MS" pitchFamily="34" charset="0"/>
              </a:defRPr>
            </a:lvl8pPr>
            <a:lvl9pPr marL="3886200" indent="-228600" eaLnBrk="0" fontAlgn="base" hangingPunct="0">
              <a:spcBef>
                <a:spcPct val="0"/>
              </a:spcBef>
              <a:spcAft>
                <a:spcPct val="0"/>
              </a:spcAft>
              <a:tabLst>
                <a:tab pos="171450" algn="l"/>
              </a:tabLst>
              <a:defRPr sz="1400" i="1">
                <a:solidFill>
                  <a:schemeClr val="bg1"/>
                </a:solidFill>
                <a:latin typeface="Trebuchet MS" pitchFamily="34" charset="0"/>
              </a:defRPr>
            </a:lvl9pPr>
          </a:lstStyle>
          <a:p>
            <a:pPr marL="177800" lvl="1" indent="-177800">
              <a:spcBef>
                <a:spcPts val="200"/>
              </a:spcBef>
              <a:spcAft>
                <a:spcPts val="200"/>
              </a:spcAft>
              <a:buClr>
                <a:srgbClr val="FF9900"/>
              </a:buClr>
              <a:buSzPct val="120000"/>
              <a:buFont typeface="Calibri" pitchFamily="34" charset="0"/>
              <a:buChar char="•"/>
              <a:defRPr/>
            </a:pPr>
            <a:r>
              <a:rPr lang="en-US" sz="1100" i="0" dirty="0">
                <a:solidFill>
                  <a:srgbClr val="000000"/>
                </a:solidFill>
                <a:latin typeface="Calibri"/>
              </a:rPr>
              <a:t>Virtusa helped to successfully create a WCM standard framework using Adobe AEM to rollout websites with consistent layouts and designs across the organization.</a:t>
            </a:r>
          </a:p>
          <a:p>
            <a:pPr marL="177800" lvl="1" indent="-177800">
              <a:spcBef>
                <a:spcPts val="200"/>
              </a:spcBef>
              <a:spcAft>
                <a:spcPts val="200"/>
              </a:spcAft>
              <a:buClr>
                <a:srgbClr val="FF9900"/>
              </a:buClr>
              <a:buSzPct val="120000"/>
              <a:buFont typeface="Calibri" pitchFamily="34" charset="0"/>
              <a:buChar char="•"/>
              <a:defRPr/>
            </a:pPr>
            <a:r>
              <a:rPr lang="en-US" sz="1100" i="0" dirty="0">
                <a:solidFill>
                  <a:srgbClr val="000000"/>
                </a:solidFill>
                <a:latin typeface="Calibri"/>
              </a:rPr>
              <a:t>Solution offered diverse capabilities to enhance online experience for the client’s customers:</a:t>
            </a:r>
          </a:p>
          <a:p>
            <a:pPr marL="406400" lvl="1" indent="-228600" algn="just">
              <a:spcBef>
                <a:spcPts val="300"/>
              </a:spcBef>
              <a:spcAft>
                <a:spcPts val="300"/>
              </a:spcAft>
              <a:buClr>
                <a:srgbClr val="FF9900"/>
              </a:buClr>
              <a:buSzPct val="100000"/>
              <a:buFont typeface="Calibri" panose="020F0502020204030204" pitchFamily="34" charset="0"/>
              <a:buChar char="–"/>
              <a:tabLst/>
            </a:pPr>
            <a:r>
              <a:rPr lang="en-US" sz="1100" i="0" dirty="0" smtClean="0">
                <a:solidFill>
                  <a:srgbClr val="000000"/>
                </a:solidFill>
                <a:latin typeface="Calibri" pitchFamily="34" charset="0"/>
              </a:rPr>
              <a:t>Configurable </a:t>
            </a:r>
            <a:r>
              <a:rPr lang="en-US" sz="1100" i="0" dirty="0">
                <a:solidFill>
                  <a:srgbClr val="000000"/>
                </a:solidFill>
                <a:latin typeface="Calibri" pitchFamily="34" charset="0"/>
              </a:rPr>
              <a:t>behavior </a:t>
            </a:r>
            <a:r>
              <a:rPr lang="en-US" sz="1100" i="0" dirty="0" smtClean="0">
                <a:solidFill>
                  <a:srgbClr val="000000"/>
                </a:solidFill>
                <a:latin typeface="Calibri" pitchFamily="34" charset="0"/>
              </a:rPr>
              <a:t>sets - enabled </a:t>
            </a:r>
            <a:r>
              <a:rPr lang="en-US" sz="1100" i="0" dirty="0">
                <a:solidFill>
                  <a:srgbClr val="000000"/>
                </a:solidFill>
                <a:latin typeface="Calibri" pitchFamily="34" charset="0"/>
              </a:rPr>
              <a:t>authors to manage content directly using preset templates and standards to ensure consistency and reduce </a:t>
            </a:r>
            <a:r>
              <a:rPr lang="en-US" sz="1100" i="0" dirty="0" smtClean="0">
                <a:solidFill>
                  <a:srgbClr val="000000"/>
                </a:solidFill>
                <a:latin typeface="Calibri" pitchFamily="34" charset="0"/>
              </a:rPr>
              <a:t>delays.</a:t>
            </a:r>
          </a:p>
          <a:p>
            <a:pPr marL="406400" lvl="1" indent="-228600" algn="just">
              <a:spcBef>
                <a:spcPts val="300"/>
              </a:spcBef>
              <a:spcAft>
                <a:spcPts val="300"/>
              </a:spcAft>
              <a:buClr>
                <a:srgbClr val="FF9900"/>
              </a:buClr>
              <a:buSzPct val="100000"/>
              <a:buFont typeface="Calibri" panose="020F0502020204030204" pitchFamily="34" charset="0"/>
              <a:buChar char="–"/>
              <a:tabLst/>
            </a:pPr>
            <a:r>
              <a:rPr lang="en-US" sz="1100" i="0" dirty="0" smtClean="0">
                <a:solidFill>
                  <a:srgbClr val="000000"/>
                </a:solidFill>
                <a:latin typeface="Calibri" pitchFamily="34" charset="0"/>
              </a:rPr>
              <a:t>Streamlined </a:t>
            </a:r>
            <a:r>
              <a:rPr lang="en-US" sz="1100" i="0" dirty="0">
                <a:solidFill>
                  <a:srgbClr val="000000"/>
                </a:solidFill>
                <a:latin typeface="Calibri" pitchFamily="34" charset="0"/>
              </a:rPr>
              <a:t>roll-out &amp; deployment </a:t>
            </a:r>
            <a:r>
              <a:rPr lang="en-US" sz="1100" i="0" dirty="0" smtClean="0">
                <a:solidFill>
                  <a:srgbClr val="000000"/>
                </a:solidFill>
                <a:latin typeface="Calibri" pitchFamily="34" charset="0"/>
              </a:rPr>
              <a:t>processes </a:t>
            </a:r>
          </a:p>
          <a:p>
            <a:pPr marL="406400" lvl="1" indent="-228600" algn="just">
              <a:spcBef>
                <a:spcPts val="300"/>
              </a:spcBef>
              <a:spcAft>
                <a:spcPts val="300"/>
              </a:spcAft>
              <a:buClr>
                <a:srgbClr val="FF9900"/>
              </a:buClr>
              <a:buSzPct val="100000"/>
              <a:buFont typeface="Calibri" panose="020F0502020204030204" pitchFamily="34" charset="0"/>
              <a:buChar char="–"/>
              <a:tabLst/>
            </a:pPr>
            <a:r>
              <a:rPr lang="en-US" sz="1100" i="0" dirty="0" smtClean="0">
                <a:solidFill>
                  <a:srgbClr val="000000"/>
                </a:solidFill>
                <a:latin typeface="Calibri" pitchFamily="34" charset="0"/>
              </a:rPr>
              <a:t>Seamless migration - enabled </a:t>
            </a:r>
            <a:r>
              <a:rPr lang="en-US" sz="1100" i="0" dirty="0">
                <a:solidFill>
                  <a:srgbClr val="000000"/>
                </a:solidFill>
                <a:latin typeface="Calibri" pitchFamily="34" charset="0"/>
              </a:rPr>
              <a:t>easy and quick migration from older WCM systems and integration with existing systems such as AD and MVT tools</a:t>
            </a:r>
            <a:r>
              <a:rPr lang="en-US" sz="1100" i="0" dirty="0" smtClean="0">
                <a:solidFill>
                  <a:srgbClr val="000000"/>
                </a:solidFill>
                <a:latin typeface="Calibri" pitchFamily="34" charset="0"/>
              </a:rPr>
              <a:t>.</a:t>
            </a:r>
          </a:p>
          <a:p>
            <a:pPr marL="177800" lvl="1" indent="-177800">
              <a:spcBef>
                <a:spcPts val="200"/>
              </a:spcBef>
              <a:spcAft>
                <a:spcPts val="200"/>
              </a:spcAft>
              <a:buClr>
                <a:srgbClr val="FF9900"/>
              </a:buClr>
              <a:buSzPct val="120000"/>
              <a:buFont typeface="Calibri" pitchFamily="34" charset="0"/>
              <a:buChar char="•"/>
              <a:defRPr/>
            </a:pPr>
            <a:r>
              <a:rPr lang="en-US" sz="1100" i="0" dirty="0">
                <a:solidFill>
                  <a:srgbClr val="000000"/>
                </a:solidFill>
                <a:latin typeface="Calibri"/>
              </a:rPr>
              <a:t>This reusable framework for WCM stands on top of the existing CQ solutions which makes it easier for content authors to access individual functionalities from a single interface</a:t>
            </a:r>
          </a:p>
        </p:txBody>
      </p:sp>
      <p:sp>
        <p:nvSpPr>
          <p:cNvPr id="29703" name="TextBox 33"/>
          <p:cNvSpPr txBox="1">
            <a:spLocks noChangeArrowheads="1"/>
          </p:cNvSpPr>
          <p:nvPr/>
        </p:nvSpPr>
        <p:spPr bwMode="auto">
          <a:xfrm>
            <a:off x="1219200" y="4544147"/>
            <a:ext cx="5083635"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171450" algn="l"/>
              </a:tabLst>
              <a:defRPr sz="1400" i="1">
                <a:solidFill>
                  <a:schemeClr val="bg1"/>
                </a:solidFill>
                <a:latin typeface="Trebuchet MS" pitchFamily="34" charset="0"/>
              </a:defRPr>
            </a:lvl1pPr>
            <a:lvl2pPr marL="742950" indent="-285750" eaLnBrk="0" hangingPunct="0">
              <a:tabLst>
                <a:tab pos="171450" algn="l"/>
              </a:tabLst>
              <a:defRPr sz="1400" i="1">
                <a:solidFill>
                  <a:schemeClr val="bg1"/>
                </a:solidFill>
                <a:latin typeface="Trebuchet MS" pitchFamily="34" charset="0"/>
              </a:defRPr>
            </a:lvl2pPr>
            <a:lvl3pPr marL="1143000" indent="-228600" eaLnBrk="0" hangingPunct="0">
              <a:tabLst>
                <a:tab pos="171450" algn="l"/>
              </a:tabLst>
              <a:defRPr sz="1400" i="1">
                <a:solidFill>
                  <a:schemeClr val="bg1"/>
                </a:solidFill>
                <a:latin typeface="Trebuchet MS" pitchFamily="34" charset="0"/>
              </a:defRPr>
            </a:lvl3pPr>
            <a:lvl4pPr marL="1600200" indent="-228600" eaLnBrk="0" hangingPunct="0">
              <a:tabLst>
                <a:tab pos="171450" algn="l"/>
              </a:tabLst>
              <a:defRPr sz="1400" i="1">
                <a:solidFill>
                  <a:schemeClr val="bg1"/>
                </a:solidFill>
                <a:latin typeface="Trebuchet MS" pitchFamily="34" charset="0"/>
              </a:defRPr>
            </a:lvl4pPr>
            <a:lvl5pPr marL="2057400" indent="-228600" eaLnBrk="0" hangingPunct="0">
              <a:tabLst>
                <a:tab pos="171450" algn="l"/>
              </a:tabLst>
              <a:defRPr sz="1400" i="1">
                <a:solidFill>
                  <a:schemeClr val="bg1"/>
                </a:solidFill>
                <a:latin typeface="Trebuchet MS" pitchFamily="34" charset="0"/>
              </a:defRPr>
            </a:lvl5pPr>
            <a:lvl6pPr marL="2514600" indent="-228600" eaLnBrk="0" fontAlgn="base" hangingPunct="0">
              <a:spcBef>
                <a:spcPct val="0"/>
              </a:spcBef>
              <a:spcAft>
                <a:spcPct val="0"/>
              </a:spcAft>
              <a:tabLst>
                <a:tab pos="171450" algn="l"/>
              </a:tabLst>
              <a:defRPr sz="1400" i="1">
                <a:solidFill>
                  <a:schemeClr val="bg1"/>
                </a:solidFill>
                <a:latin typeface="Trebuchet MS" pitchFamily="34" charset="0"/>
              </a:defRPr>
            </a:lvl6pPr>
            <a:lvl7pPr marL="2971800" indent="-228600" eaLnBrk="0" fontAlgn="base" hangingPunct="0">
              <a:spcBef>
                <a:spcPct val="0"/>
              </a:spcBef>
              <a:spcAft>
                <a:spcPct val="0"/>
              </a:spcAft>
              <a:tabLst>
                <a:tab pos="171450" algn="l"/>
              </a:tabLst>
              <a:defRPr sz="1400" i="1">
                <a:solidFill>
                  <a:schemeClr val="bg1"/>
                </a:solidFill>
                <a:latin typeface="Trebuchet MS" pitchFamily="34" charset="0"/>
              </a:defRPr>
            </a:lvl7pPr>
            <a:lvl8pPr marL="3429000" indent="-228600" eaLnBrk="0" fontAlgn="base" hangingPunct="0">
              <a:spcBef>
                <a:spcPct val="0"/>
              </a:spcBef>
              <a:spcAft>
                <a:spcPct val="0"/>
              </a:spcAft>
              <a:tabLst>
                <a:tab pos="171450" algn="l"/>
              </a:tabLst>
              <a:defRPr sz="1400" i="1">
                <a:solidFill>
                  <a:schemeClr val="bg1"/>
                </a:solidFill>
                <a:latin typeface="Trebuchet MS" pitchFamily="34" charset="0"/>
              </a:defRPr>
            </a:lvl8pPr>
            <a:lvl9pPr marL="3886200" indent="-228600" eaLnBrk="0" fontAlgn="base" hangingPunct="0">
              <a:spcBef>
                <a:spcPct val="0"/>
              </a:spcBef>
              <a:spcAft>
                <a:spcPct val="0"/>
              </a:spcAft>
              <a:tabLst>
                <a:tab pos="171450" algn="l"/>
              </a:tabLst>
              <a:defRPr sz="1400" i="1">
                <a:solidFill>
                  <a:schemeClr val="bg1"/>
                </a:solidFill>
                <a:latin typeface="Trebuchet MS" pitchFamily="34" charset="0"/>
              </a:defRPr>
            </a:lvl9pPr>
          </a:lstStyle>
          <a:p>
            <a:pPr indent="-171450" algn="just">
              <a:spcBef>
                <a:spcPts val="300"/>
              </a:spcBef>
              <a:spcAft>
                <a:spcPts val="300"/>
              </a:spcAft>
              <a:buClr>
                <a:srgbClr val="FF9900"/>
              </a:buClr>
              <a:buSzPct val="120000"/>
              <a:buFont typeface="Calibri" pitchFamily="34" charset="0"/>
              <a:buChar char="•"/>
            </a:pPr>
            <a:r>
              <a:rPr lang="en-US" sz="1100" i="0" dirty="0">
                <a:solidFill>
                  <a:srgbClr val="000000"/>
                </a:solidFill>
                <a:latin typeface="Calibri" pitchFamily="34" charset="0"/>
              </a:rPr>
              <a:t>Accelerated website development and improved branding for increased business opportunities. </a:t>
            </a:r>
          </a:p>
          <a:p>
            <a:pPr marL="285750" lvl="1" indent="-171450" algn="just">
              <a:spcBef>
                <a:spcPts val="300"/>
              </a:spcBef>
              <a:spcAft>
                <a:spcPts val="300"/>
              </a:spcAft>
              <a:buClr>
                <a:srgbClr val="FF9900"/>
              </a:buClr>
              <a:buSzPct val="120000"/>
              <a:buFont typeface="Calibri" pitchFamily="34" charset="0"/>
              <a:buChar char="•"/>
            </a:pPr>
            <a:r>
              <a:rPr lang="en-US" sz="1100" i="0" dirty="0" smtClean="0">
                <a:solidFill>
                  <a:srgbClr val="000000"/>
                </a:solidFill>
                <a:latin typeface="Calibri" pitchFamily="34" charset="0"/>
              </a:rPr>
              <a:t>Improved </a:t>
            </a:r>
            <a:r>
              <a:rPr lang="en-US" sz="1100" i="0" dirty="0">
                <a:solidFill>
                  <a:srgbClr val="000000"/>
                </a:solidFill>
                <a:latin typeface="Calibri" pitchFamily="34" charset="0"/>
              </a:rPr>
              <a:t>brand </a:t>
            </a:r>
            <a:r>
              <a:rPr lang="en-US" sz="1100" i="0" dirty="0" smtClean="0">
                <a:solidFill>
                  <a:srgbClr val="000000"/>
                </a:solidFill>
                <a:latin typeface="Calibri" pitchFamily="34" charset="0"/>
              </a:rPr>
              <a:t>equity because of Enterprise </a:t>
            </a:r>
            <a:r>
              <a:rPr lang="en-US" sz="1100" i="0" dirty="0">
                <a:solidFill>
                  <a:srgbClr val="000000"/>
                </a:solidFill>
                <a:latin typeface="Calibri" pitchFamily="34" charset="0"/>
              </a:rPr>
              <a:t>wide standards </a:t>
            </a:r>
            <a:r>
              <a:rPr lang="en-US" sz="1100" i="0" dirty="0" smtClean="0">
                <a:solidFill>
                  <a:srgbClr val="000000"/>
                </a:solidFill>
                <a:latin typeface="Calibri" pitchFamily="34" charset="0"/>
              </a:rPr>
              <a:t>for </a:t>
            </a:r>
            <a:r>
              <a:rPr lang="en-US" sz="1100" i="0" dirty="0">
                <a:solidFill>
                  <a:srgbClr val="000000"/>
                </a:solidFill>
                <a:latin typeface="Calibri" pitchFamily="34" charset="0"/>
              </a:rPr>
              <a:t>Adobe </a:t>
            </a:r>
            <a:r>
              <a:rPr lang="en-US" sz="1100" i="0" dirty="0" smtClean="0">
                <a:solidFill>
                  <a:srgbClr val="000000"/>
                </a:solidFill>
                <a:latin typeface="Calibri" pitchFamily="34" charset="0"/>
              </a:rPr>
              <a:t>AEM</a:t>
            </a:r>
          </a:p>
          <a:p>
            <a:pPr marL="285750" lvl="1" indent="-171450" algn="just">
              <a:spcBef>
                <a:spcPts val="300"/>
              </a:spcBef>
              <a:spcAft>
                <a:spcPts val="300"/>
              </a:spcAft>
              <a:buClr>
                <a:srgbClr val="FF9900"/>
              </a:buClr>
              <a:buSzPct val="120000"/>
              <a:buFont typeface="Calibri" pitchFamily="34" charset="0"/>
              <a:buChar char="•"/>
            </a:pPr>
            <a:r>
              <a:rPr lang="en-US" sz="1100" i="0" dirty="0" smtClean="0">
                <a:solidFill>
                  <a:srgbClr val="000000"/>
                </a:solidFill>
                <a:latin typeface="Calibri" pitchFamily="34" charset="0"/>
              </a:rPr>
              <a:t>Increased </a:t>
            </a:r>
            <a:r>
              <a:rPr lang="en-US" sz="1100" i="0" dirty="0">
                <a:solidFill>
                  <a:srgbClr val="000000"/>
                </a:solidFill>
                <a:latin typeface="Calibri" pitchFamily="34" charset="0"/>
              </a:rPr>
              <a:t>site traffic and repeat </a:t>
            </a:r>
            <a:r>
              <a:rPr lang="en-US" sz="1100" i="0" dirty="0" smtClean="0">
                <a:solidFill>
                  <a:srgbClr val="000000"/>
                </a:solidFill>
                <a:latin typeface="Calibri" pitchFamily="34" charset="0"/>
              </a:rPr>
              <a:t>visits - website </a:t>
            </a:r>
            <a:r>
              <a:rPr lang="en-US" sz="1100" i="0" dirty="0">
                <a:solidFill>
                  <a:srgbClr val="000000"/>
                </a:solidFill>
                <a:latin typeface="Calibri" pitchFamily="34" charset="0"/>
              </a:rPr>
              <a:t>rollout with consistent layouts and designs, ensuring uniform look and feel for the website thereby enhancing customer </a:t>
            </a:r>
            <a:r>
              <a:rPr lang="en-US" sz="1100" i="0" dirty="0" smtClean="0">
                <a:solidFill>
                  <a:srgbClr val="000000"/>
                </a:solidFill>
                <a:latin typeface="Calibri" pitchFamily="34" charset="0"/>
              </a:rPr>
              <a:t>experience.</a:t>
            </a:r>
          </a:p>
          <a:p>
            <a:pPr marL="285750" lvl="1" indent="-171450" algn="just">
              <a:spcBef>
                <a:spcPts val="300"/>
              </a:spcBef>
              <a:spcAft>
                <a:spcPts val="300"/>
              </a:spcAft>
              <a:buClr>
                <a:srgbClr val="FF9900"/>
              </a:buClr>
              <a:buSzPct val="120000"/>
              <a:buFont typeface="Calibri" pitchFamily="34" charset="0"/>
              <a:buChar char="•"/>
            </a:pPr>
            <a:r>
              <a:rPr lang="en-US" sz="1100" i="0" dirty="0" smtClean="0">
                <a:solidFill>
                  <a:srgbClr val="000000"/>
                </a:solidFill>
                <a:latin typeface="Calibri" pitchFamily="34" charset="0"/>
              </a:rPr>
              <a:t>Higher </a:t>
            </a:r>
            <a:r>
              <a:rPr lang="en-US" sz="1100" i="0" dirty="0">
                <a:solidFill>
                  <a:srgbClr val="000000"/>
                </a:solidFill>
                <a:latin typeface="Calibri" pitchFamily="34" charset="0"/>
              </a:rPr>
              <a:t>operational </a:t>
            </a:r>
            <a:r>
              <a:rPr lang="en-US" sz="1100" i="0" dirty="0" smtClean="0">
                <a:solidFill>
                  <a:srgbClr val="000000"/>
                </a:solidFill>
                <a:latin typeface="Calibri" pitchFamily="34" charset="0"/>
              </a:rPr>
              <a:t>efficiency -  </a:t>
            </a:r>
            <a:r>
              <a:rPr lang="en-US" sz="1100" i="0" dirty="0">
                <a:solidFill>
                  <a:srgbClr val="000000"/>
                </a:solidFill>
                <a:latin typeface="Calibri" pitchFamily="34" charset="0"/>
              </a:rPr>
              <a:t>Easy propagation of code changes </a:t>
            </a:r>
            <a:r>
              <a:rPr lang="en-US" sz="1100" i="0" dirty="0" smtClean="0">
                <a:solidFill>
                  <a:srgbClr val="000000"/>
                </a:solidFill>
                <a:latin typeface="Calibri" pitchFamily="34" charset="0"/>
              </a:rPr>
              <a:t>as </a:t>
            </a:r>
            <a:r>
              <a:rPr lang="en-US" sz="1100" i="0" dirty="0">
                <a:solidFill>
                  <a:srgbClr val="000000"/>
                </a:solidFill>
                <a:latin typeface="Calibri" pitchFamily="34" charset="0"/>
              </a:rPr>
              <a:t>the websites are built on top of the standard </a:t>
            </a:r>
            <a:r>
              <a:rPr lang="en-US" sz="1100" i="0" dirty="0" smtClean="0">
                <a:solidFill>
                  <a:srgbClr val="000000"/>
                </a:solidFill>
                <a:latin typeface="Calibri" pitchFamily="34" charset="0"/>
              </a:rPr>
              <a:t>framework.</a:t>
            </a:r>
          </a:p>
          <a:p>
            <a:pPr marL="285750" lvl="1" indent="-171450" algn="just">
              <a:spcBef>
                <a:spcPts val="300"/>
              </a:spcBef>
              <a:spcAft>
                <a:spcPts val="300"/>
              </a:spcAft>
              <a:buClr>
                <a:srgbClr val="FF9900"/>
              </a:buClr>
              <a:buSzPct val="120000"/>
              <a:buFont typeface="Calibri" pitchFamily="34" charset="0"/>
              <a:buChar char="•"/>
            </a:pPr>
            <a:r>
              <a:rPr lang="en-US" sz="1100" i="0" dirty="0" smtClean="0">
                <a:solidFill>
                  <a:srgbClr val="000000"/>
                </a:solidFill>
                <a:latin typeface="Calibri" pitchFamily="34" charset="0"/>
              </a:rPr>
              <a:t>Scalability -  future enhancements possible with </a:t>
            </a:r>
            <a:r>
              <a:rPr lang="en-US" sz="1100" i="0" dirty="0">
                <a:solidFill>
                  <a:srgbClr val="000000"/>
                </a:solidFill>
                <a:latin typeface="Calibri" pitchFamily="34" charset="0"/>
              </a:rPr>
              <a:t>only incremental effort </a:t>
            </a:r>
            <a:r>
              <a:rPr lang="en-US" sz="1100" i="0" dirty="0" smtClean="0">
                <a:solidFill>
                  <a:srgbClr val="000000"/>
                </a:solidFill>
                <a:latin typeface="Calibri" pitchFamily="34" charset="0"/>
              </a:rPr>
              <a:t>thereby reducing </a:t>
            </a:r>
            <a:r>
              <a:rPr lang="en-US" sz="1100" i="0" dirty="0">
                <a:solidFill>
                  <a:srgbClr val="000000"/>
                </a:solidFill>
                <a:latin typeface="Calibri" pitchFamily="34" charset="0"/>
              </a:rPr>
              <a:t>cost. </a:t>
            </a:r>
          </a:p>
        </p:txBody>
      </p:sp>
      <p:sp>
        <p:nvSpPr>
          <p:cNvPr id="29704" name="TextBox 34"/>
          <p:cNvSpPr txBox="1">
            <a:spLocks noChangeArrowheads="1"/>
          </p:cNvSpPr>
          <p:nvPr/>
        </p:nvSpPr>
        <p:spPr bwMode="auto">
          <a:xfrm>
            <a:off x="1219200" y="808038"/>
            <a:ext cx="520126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tabLst>
                <a:tab pos="171450" algn="l"/>
              </a:tabLst>
              <a:defRPr sz="1400" i="1">
                <a:solidFill>
                  <a:schemeClr val="bg1"/>
                </a:solidFill>
                <a:latin typeface="Trebuchet MS" pitchFamily="34" charset="0"/>
              </a:defRPr>
            </a:lvl1pPr>
            <a:lvl2pPr marL="742950" indent="-285750" eaLnBrk="0" hangingPunct="0">
              <a:tabLst>
                <a:tab pos="171450" algn="l"/>
              </a:tabLst>
              <a:defRPr sz="1400" i="1">
                <a:solidFill>
                  <a:schemeClr val="bg1"/>
                </a:solidFill>
                <a:latin typeface="Trebuchet MS" pitchFamily="34" charset="0"/>
              </a:defRPr>
            </a:lvl2pPr>
            <a:lvl3pPr marL="1143000" indent="-228600" eaLnBrk="0" hangingPunct="0">
              <a:tabLst>
                <a:tab pos="171450" algn="l"/>
              </a:tabLst>
              <a:defRPr sz="1400" i="1">
                <a:solidFill>
                  <a:schemeClr val="bg1"/>
                </a:solidFill>
                <a:latin typeface="Trebuchet MS" pitchFamily="34" charset="0"/>
              </a:defRPr>
            </a:lvl3pPr>
            <a:lvl4pPr marL="1600200" indent="-228600" eaLnBrk="0" hangingPunct="0">
              <a:tabLst>
                <a:tab pos="171450" algn="l"/>
              </a:tabLst>
              <a:defRPr sz="1400" i="1">
                <a:solidFill>
                  <a:schemeClr val="bg1"/>
                </a:solidFill>
                <a:latin typeface="Trebuchet MS" pitchFamily="34" charset="0"/>
              </a:defRPr>
            </a:lvl4pPr>
            <a:lvl5pPr marL="2057400" indent="-228600" eaLnBrk="0" hangingPunct="0">
              <a:tabLst>
                <a:tab pos="171450" algn="l"/>
              </a:tabLst>
              <a:defRPr sz="1400" i="1">
                <a:solidFill>
                  <a:schemeClr val="bg1"/>
                </a:solidFill>
                <a:latin typeface="Trebuchet MS" pitchFamily="34" charset="0"/>
              </a:defRPr>
            </a:lvl5pPr>
            <a:lvl6pPr marL="2514600" indent="-228600" eaLnBrk="0" fontAlgn="base" hangingPunct="0">
              <a:spcBef>
                <a:spcPct val="0"/>
              </a:spcBef>
              <a:spcAft>
                <a:spcPct val="0"/>
              </a:spcAft>
              <a:tabLst>
                <a:tab pos="171450" algn="l"/>
              </a:tabLst>
              <a:defRPr sz="1400" i="1">
                <a:solidFill>
                  <a:schemeClr val="bg1"/>
                </a:solidFill>
                <a:latin typeface="Trebuchet MS" pitchFamily="34" charset="0"/>
              </a:defRPr>
            </a:lvl6pPr>
            <a:lvl7pPr marL="2971800" indent="-228600" eaLnBrk="0" fontAlgn="base" hangingPunct="0">
              <a:spcBef>
                <a:spcPct val="0"/>
              </a:spcBef>
              <a:spcAft>
                <a:spcPct val="0"/>
              </a:spcAft>
              <a:tabLst>
                <a:tab pos="171450" algn="l"/>
              </a:tabLst>
              <a:defRPr sz="1400" i="1">
                <a:solidFill>
                  <a:schemeClr val="bg1"/>
                </a:solidFill>
                <a:latin typeface="Trebuchet MS" pitchFamily="34" charset="0"/>
              </a:defRPr>
            </a:lvl7pPr>
            <a:lvl8pPr marL="3429000" indent="-228600" eaLnBrk="0" fontAlgn="base" hangingPunct="0">
              <a:spcBef>
                <a:spcPct val="0"/>
              </a:spcBef>
              <a:spcAft>
                <a:spcPct val="0"/>
              </a:spcAft>
              <a:tabLst>
                <a:tab pos="171450" algn="l"/>
              </a:tabLst>
              <a:defRPr sz="1400" i="1">
                <a:solidFill>
                  <a:schemeClr val="bg1"/>
                </a:solidFill>
                <a:latin typeface="Trebuchet MS" pitchFamily="34" charset="0"/>
              </a:defRPr>
            </a:lvl8pPr>
            <a:lvl9pPr marL="3886200" indent="-228600" eaLnBrk="0" fontAlgn="base" hangingPunct="0">
              <a:spcBef>
                <a:spcPct val="0"/>
              </a:spcBef>
              <a:spcAft>
                <a:spcPct val="0"/>
              </a:spcAft>
              <a:tabLst>
                <a:tab pos="171450" algn="l"/>
              </a:tabLst>
              <a:defRPr sz="1400" i="1">
                <a:solidFill>
                  <a:schemeClr val="bg1"/>
                </a:solidFill>
                <a:latin typeface="Trebuchet MS" pitchFamily="34" charset="0"/>
              </a:defRPr>
            </a:lvl9pPr>
          </a:lstStyle>
          <a:p>
            <a:pPr indent="-171450" algn="just">
              <a:spcBef>
                <a:spcPts val="300"/>
              </a:spcBef>
              <a:spcAft>
                <a:spcPts val="300"/>
              </a:spcAft>
              <a:buClr>
                <a:srgbClr val="FF9900"/>
              </a:buClr>
              <a:buSzPct val="120000"/>
              <a:buFont typeface="Calibri" pitchFamily="34" charset="0"/>
              <a:buChar char="•"/>
              <a:tabLst/>
            </a:pPr>
            <a:r>
              <a:rPr lang="en-US" sz="1100" i="0" dirty="0" smtClean="0">
                <a:solidFill>
                  <a:srgbClr val="000000"/>
                </a:solidFill>
                <a:latin typeface="Calibri" pitchFamily="34" charset="0"/>
              </a:rPr>
              <a:t>A dynamic </a:t>
            </a:r>
            <a:r>
              <a:rPr lang="en-US" sz="1100" i="0" dirty="0">
                <a:solidFill>
                  <a:srgbClr val="000000"/>
                </a:solidFill>
                <a:latin typeface="Calibri" pitchFamily="34" charset="0"/>
              </a:rPr>
              <a:t>Web Content Management (WCM) system that manages digital content effectively to create rich, interactive, consistent multi-channel customer experiences without compromising brand equity. </a:t>
            </a:r>
            <a:endParaRPr lang="en-US" sz="1100" i="0" dirty="0" smtClean="0">
              <a:solidFill>
                <a:srgbClr val="000000"/>
              </a:solidFill>
              <a:latin typeface="Calibri" pitchFamily="34" charset="0"/>
            </a:endParaRPr>
          </a:p>
          <a:p>
            <a:pPr indent="-171450" algn="just">
              <a:spcBef>
                <a:spcPts val="300"/>
              </a:spcBef>
              <a:spcAft>
                <a:spcPts val="300"/>
              </a:spcAft>
              <a:buClr>
                <a:srgbClr val="FF9900"/>
              </a:buClr>
              <a:buSzPct val="120000"/>
              <a:buFont typeface="Calibri" pitchFamily="34" charset="0"/>
              <a:buChar char="•"/>
              <a:tabLst/>
            </a:pPr>
            <a:r>
              <a:rPr lang="en-US" sz="1100" i="0" dirty="0" smtClean="0">
                <a:solidFill>
                  <a:srgbClr val="000000"/>
                </a:solidFill>
                <a:latin typeface="Calibri" pitchFamily="34" charset="0"/>
              </a:rPr>
              <a:t>Online customer </a:t>
            </a:r>
            <a:r>
              <a:rPr lang="en-US" sz="1100" i="0" dirty="0">
                <a:solidFill>
                  <a:srgbClr val="000000"/>
                </a:solidFill>
                <a:latin typeface="Calibri" pitchFamily="34" charset="0"/>
              </a:rPr>
              <a:t>engagement and </a:t>
            </a:r>
            <a:r>
              <a:rPr lang="en-US" sz="1100" i="0" dirty="0" smtClean="0">
                <a:solidFill>
                  <a:srgbClr val="000000"/>
                </a:solidFill>
                <a:latin typeface="Calibri" pitchFamily="34" charset="0"/>
              </a:rPr>
              <a:t>enhanced </a:t>
            </a:r>
            <a:r>
              <a:rPr lang="en-US" sz="1100" i="0" dirty="0">
                <a:solidFill>
                  <a:srgbClr val="000000"/>
                </a:solidFill>
                <a:latin typeface="Calibri" pitchFamily="34" charset="0"/>
              </a:rPr>
              <a:t>user </a:t>
            </a:r>
            <a:r>
              <a:rPr lang="en-US" sz="1100" i="0" dirty="0" smtClean="0">
                <a:solidFill>
                  <a:srgbClr val="000000"/>
                </a:solidFill>
                <a:latin typeface="Calibri" pitchFamily="34" charset="0"/>
              </a:rPr>
              <a:t>experience through consistent </a:t>
            </a:r>
            <a:r>
              <a:rPr lang="en-US" sz="1100" i="0" dirty="0">
                <a:solidFill>
                  <a:srgbClr val="000000"/>
                </a:solidFill>
                <a:latin typeface="Calibri" pitchFamily="34" charset="0"/>
              </a:rPr>
              <a:t>layout and </a:t>
            </a:r>
            <a:r>
              <a:rPr lang="en-US" sz="1100" i="0" dirty="0" smtClean="0">
                <a:solidFill>
                  <a:srgbClr val="000000"/>
                </a:solidFill>
                <a:latin typeface="Calibri" pitchFamily="34" charset="0"/>
              </a:rPr>
              <a:t>designs and consistent look and feel across digital channels</a:t>
            </a:r>
            <a:endParaRPr lang="en-US" sz="1100" i="0" dirty="0">
              <a:solidFill>
                <a:srgbClr val="000000"/>
              </a:solidFill>
              <a:latin typeface="Calibri" pitchFamily="34" charset="0"/>
            </a:endParaRPr>
          </a:p>
        </p:txBody>
      </p:sp>
      <p:cxnSp>
        <p:nvCxnSpPr>
          <p:cNvPr id="10" name="Straight Connector 9"/>
          <p:cNvCxnSpPr/>
          <p:nvPr/>
        </p:nvCxnSpPr>
        <p:spPr bwMode="auto">
          <a:xfrm>
            <a:off x="12700" y="1860756"/>
            <a:ext cx="6464300" cy="44450"/>
          </a:xfrm>
          <a:prstGeom prst="line">
            <a:avLst/>
          </a:prstGeom>
          <a:solidFill>
            <a:schemeClr val="accent1"/>
          </a:solidFill>
          <a:ln w="19050" cap="flat" cmpd="sng" algn="ctr">
            <a:solidFill>
              <a:schemeClr val="tx1">
                <a:lumMod val="50000"/>
                <a:lumOff val="50000"/>
              </a:schemeClr>
            </a:solidFill>
            <a:prstDash val="dash"/>
            <a:round/>
            <a:headEnd type="none" w="med" len="med"/>
            <a:tailEnd type="none" w="med" len="med"/>
          </a:ln>
          <a:effectLst/>
        </p:spPr>
      </p:cxnSp>
      <p:cxnSp>
        <p:nvCxnSpPr>
          <p:cNvPr id="11" name="Straight Connector 10"/>
          <p:cNvCxnSpPr/>
          <p:nvPr/>
        </p:nvCxnSpPr>
        <p:spPr bwMode="auto">
          <a:xfrm>
            <a:off x="6447504" y="898525"/>
            <a:ext cx="0" cy="5730875"/>
          </a:xfrm>
          <a:prstGeom prst="line">
            <a:avLst/>
          </a:prstGeom>
          <a:solidFill>
            <a:schemeClr val="accent1"/>
          </a:solidFill>
          <a:ln w="1905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p:cNvCxnSpPr/>
          <p:nvPr/>
        </p:nvCxnSpPr>
        <p:spPr bwMode="auto">
          <a:xfrm>
            <a:off x="0" y="4485560"/>
            <a:ext cx="6477000" cy="22123"/>
          </a:xfrm>
          <a:prstGeom prst="line">
            <a:avLst/>
          </a:prstGeom>
          <a:solidFill>
            <a:schemeClr val="accent1"/>
          </a:solidFill>
          <a:ln w="19050" cap="flat" cmpd="sng" algn="ctr">
            <a:solidFill>
              <a:schemeClr val="tx1">
                <a:lumMod val="50000"/>
                <a:lumOff val="50000"/>
              </a:schemeClr>
            </a:solidFill>
            <a:prstDash val="dash"/>
            <a:round/>
            <a:headEnd type="none" w="med" len="med"/>
            <a:tailEnd type="none" w="med" len="med"/>
          </a:ln>
          <a:effectLst/>
        </p:spPr>
      </p:cxnSp>
      <p:pic>
        <p:nvPicPr>
          <p:cNvPr id="1026"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77001" y="3962400"/>
            <a:ext cx="2667000" cy="2190750"/>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27"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77001" y="914400"/>
            <a:ext cx="2666999" cy="2711510"/>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6477000" y="3687096"/>
            <a:ext cx="2645225" cy="204192"/>
          </a:xfrm>
          <a:prstGeom prst="rect">
            <a:avLst/>
          </a:prstGeom>
          <a:solidFill>
            <a:srgbClr val="0171BB"/>
          </a:solidFill>
          <a:ln w="9525">
            <a:noFill/>
            <a:miter lim="800000"/>
            <a:headEnd/>
            <a:tailEnd/>
          </a:ln>
        </p:spPr>
        <p:txBody>
          <a:bodyPr/>
          <a:lstStyle/>
          <a:p>
            <a:pPr algn="ctr" fontAlgn="auto">
              <a:spcBef>
                <a:spcPct val="50000"/>
              </a:spcBef>
              <a:spcAft>
                <a:spcPts val="0"/>
              </a:spcAft>
            </a:pPr>
            <a:r>
              <a:rPr lang="en-US" sz="1000" b="1" dirty="0">
                <a:solidFill>
                  <a:srgbClr val="FFFFFF"/>
                </a:solidFill>
                <a:latin typeface="Trebuchet MS"/>
              </a:rPr>
              <a:t>Solution </a:t>
            </a:r>
            <a:r>
              <a:rPr lang="en-US" sz="1000" b="1" dirty="0" smtClean="0">
                <a:solidFill>
                  <a:srgbClr val="FFFFFF"/>
                </a:solidFill>
                <a:latin typeface="Trebuchet MS"/>
              </a:rPr>
              <a:t>Framework</a:t>
            </a:r>
            <a:endParaRPr lang="en-US" sz="1000" b="1" dirty="0">
              <a:solidFill>
                <a:srgbClr val="FFFFFF"/>
              </a:solidFill>
              <a:latin typeface="Trebuchet MS"/>
            </a:endParaRPr>
          </a:p>
        </p:txBody>
      </p:sp>
      <p:pic>
        <p:nvPicPr>
          <p:cNvPr id="17" name="Picture 2" descr="http://www.google.co.in/url?source=imgres&amp;ct=img&amp;q=http://www.psychologytoday.com/files/u45/goal_puzzle.jpg&amp;sa=X&amp;ei=sbBPTLCvA8qC4QanrMTfCQ&amp;ved=0CAQQ8wc4BQ&amp;usg=AFQjCNGoHmrYlp1IHnJniiQiFIryhn_4ZQ"/>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775" y="990598"/>
            <a:ext cx="1266825" cy="950119"/>
          </a:xfrm>
          <a:prstGeom prst="ellipse">
            <a:avLst/>
          </a:prstGeom>
          <a:ln>
            <a:noFill/>
          </a:ln>
          <a:effectLst>
            <a:softEdge rad="112500"/>
          </a:effectLst>
        </p:spPr>
      </p:pic>
      <p:pic>
        <p:nvPicPr>
          <p:cNvPr id="18" name="Picture 10" descr="http://www.google.co.in/url?source=imgres&amp;ct=img&amp;q=http://www.adwizindia.com/images/clients1.jpg&amp;sa=X&amp;ei=rLNPTOXCH5H94AairdneCQ&amp;ved=0CAQQ8wc4PA&amp;usg=AFQjCNE-iIlqLiZn1JsbJBeCxzlHW9VYk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92741" y="5478216"/>
            <a:ext cx="839788" cy="990600"/>
          </a:xfrm>
          <a:prstGeom prst="rect">
            <a:avLst/>
          </a:prstGeom>
          <a:noFill/>
          <a:ln w="9525">
            <a:noFill/>
            <a:miter lim="800000"/>
            <a:headEnd/>
            <a:tailEnd/>
          </a:ln>
        </p:spPr>
      </p:pic>
      <p:pic>
        <p:nvPicPr>
          <p:cNvPr id="19" name="Picture 4" descr="http://www.google.co.in/url?source=imgres&amp;ct=img&amp;q=http://www.firstmovedesign.co.uk/House_jigsaw.jpg&amp;sa=X&amp;ei=XcJPTOKBEpeg4QbZyJTiCQ&amp;ved=0CAQQ8wc4CA&amp;usg=AFQjCNGoD4y0MiUZ9OlrjwAFcOSwIgexhw"/>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52400" y="3247972"/>
            <a:ext cx="1146303" cy="1143000"/>
          </a:xfrm>
          <a:prstGeom prst="rect">
            <a:avLst/>
          </a:prstGeom>
          <a:ln>
            <a:noFill/>
          </a:ln>
          <a:effectLst>
            <a:softEdge rad="112500"/>
          </a:effectLst>
        </p:spPr>
      </p:pic>
      <p:sp>
        <p:nvSpPr>
          <p:cNvPr id="20" name="TextBox 40"/>
          <p:cNvSpPr txBox="1">
            <a:spLocks noChangeArrowheads="1"/>
          </p:cNvSpPr>
          <p:nvPr/>
        </p:nvSpPr>
        <p:spPr bwMode="auto">
          <a:xfrm>
            <a:off x="0" y="4923550"/>
            <a:ext cx="1752600" cy="584775"/>
          </a:xfrm>
          <a:prstGeom prst="rect">
            <a:avLst/>
          </a:prstGeom>
          <a:noFill/>
          <a:ln w="9525">
            <a:noFill/>
            <a:miter lim="800000"/>
            <a:headEnd/>
            <a:tailEnd/>
          </a:ln>
        </p:spPr>
        <p:txBody>
          <a:bodyPr wrap="square">
            <a:spAutoFit/>
          </a:bodyPr>
          <a:lstStyle/>
          <a:p>
            <a:pPr algn="ctr"/>
            <a:r>
              <a:rPr lang="en-US" sz="1600" b="1" dirty="0">
                <a:solidFill>
                  <a:srgbClr val="000000"/>
                </a:solidFill>
                <a:latin typeface="Calibri"/>
              </a:rPr>
              <a:t>Business Outcomes</a:t>
            </a:r>
          </a:p>
        </p:txBody>
      </p:sp>
      <p:sp>
        <p:nvSpPr>
          <p:cNvPr id="21" name="TextBox 41"/>
          <p:cNvSpPr txBox="1">
            <a:spLocks noChangeArrowheads="1"/>
          </p:cNvSpPr>
          <p:nvPr/>
        </p:nvSpPr>
        <p:spPr bwMode="auto">
          <a:xfrm>
            <a:off x="113472" y="2827248"/>
            <a:ext cx="1334328" cy="584775"/>
          </a:xfrm>
          <a:prstGeom prst="rect">
            <a:avLst/>
          </a:prstGeom>
          <a:noFill/>
          <a:ln w="9525">
            <a:noFill/>
            <a:miter lim="800000"/>
            <a:headEnd/>
            <a:tailEnd/>
          </a:ln>
        </p:spPr>
        <p:txBody>
          <a:bodyPr wrap="square">
            <a:spAutoFit/>
          </a:bodyPr>
          <a:lstStyle/>
          <a:p>
            <a:pPr algn="ctr"/>
            <a:r>
              <a:rPr lang="en-US" sz="1600" b="1" dirty="0">
                <a:solidFill>
                  <a:srgbClr val="000000"/>
                </a:solidFill>
                <a:latin typeface="Calibri"/>
              </a:rPr>
              <a:t>Solution Approach</a:t>
            </a:r>
          </a:p>
        </p:txBody>
      </p:sp>
    </p:spTree>
    <p:extLst>
      <p:ext uri="{BB962C8B-B14F-4D97-AF65-F5344CB8AC3E}">
        <p14:creationId xmlns:p14="http://schemas.microsoft.com/office/powerpoint/2010/main" val="710594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4082"/>
            <a:ext cx="8920975" cy="690347"/>
          </a:xfrm>
        </p:spPr>
        <p:txBody>
          <a:bodyPr/>
          <a:lstStyle/>
          <a:p>
            <a:r>
              <a:rPr lang="en-US" sz="2000" dirty="0" smtClean="0"/>
              <a:t>Migration of Global Sites to Adobe Experience Manager for a major global telecom manufacturer</a:t>
            </a:r>
            <a:endParaRPr lang="en-US" sz="2000" dirty="0"/>
          </a:p>
        </p:txBody>
      </p:sp>
      <p:pic>
        <p:nvPicPr>
          <p:cNvPr id="22" name="Picture 2" descr="http://www.google.co.in/url?source=imgres&amp;ct=img&amp;q=http://www.psychologytoday.com/files/u45/goal_puzzle.jpg&amp;sa=X&amp;ei=sbBPTLCvA8qC4QanrMTfCQ&amp;ved=0CAQQ8wc4BQ&amp;usg=AFQjCNGoHmrYlp1IHnJniiQiFIryhn_4ZQ"/>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4775" y="990598"/>
            <a:ext cx="1266825" cy="950119"/>
          </a:xfrm>
          <a:prstGeom prst="ellipse">
            <a:avLst/>
          </a:prstGeom>
          <a:ln>
            <a:noFill/>
          </a:ln>
          <a:effectLst>
            <a:softEdge rad="112500"/>
          </a:effectLst>
        </p:spPr>
      </p:pic>
      <p:pic>
        <p:nvPicPr>
          <p:cNvPr id="23" name="Picture 10" descr="http://www.google.co.in/url?source=imgres&amp;ct=img&amp;q=http://www.adwizindia.com/images/clients1.jpg&amp;sa=X&amp;ei=rLNPTOXCH5H94AairdneCQ&amp;ved=0CAQQ8wc4PA&amp;usg=AFQjCNE-iIlqLiZn1JsbJBeCxzlHW9VYk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83216" y="5511416"/>
            <a:ext cx="839788" cy="990600"/>
          </a:xfrm>
          <a:prstGeom prst="rect">
            <a:avLst/>
          </a:prstGeom>
          <a:noFill/>
          <a:ln w="9525">
            <a:noFill/>
            <a:miter lim="800000"/>
            <a:headEnd/>
            <a:tailEnd/>
          </a:ln>
        </p:spPr>
      </p:pic>
      <p:pic>
        <p:nvPicPr>
          <p:cNvPr id="24" name="Picture 4" descr="http://www.google.co.in/url?source=imgres&amp;ct=img&amp;q=http://www.firstmovedesign.co.uk/House_jigsaw.jpg&amp;sa=X&amp;ei=XcJPTOKBEpeg4QbZyJTiCQ&amp;ved=0CAQQ8wc4CA&amp;usg=AFQjCNGoD4y0MiUZ9OlrjwAFcOSwIgexhw"/>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52400" y="2824472"/>
            <a:ext cx="1146303" cy="1143000"/>
          </a:xfrm>
          <a:prstGeom prst="rect">
            <a:avLst/>
          </a:prstGeom>
          <a:ln>
            <a:noFill/>
          </a:ln>
          <a:effectLst>
            <a:softEdge rad="112500"/>
          </a:effectLst>
        </p:spPr>
      </p:pic>
      <p:sp>
        <p:nvSpPr>
          <p:cNvPr id="25" name="TextBox 30"/>
          <p:cNvSpPr txBox="1">
            <a:spLocks noChangeArrowheads="1"/>
          </p:cNvSpPr>
          <p:nvPr/>
        </p:nvSpPr>
        <p:spPr bwMode="auto">
          <a:xfrm>
            <a:off x="1232529" y="2614642"/>
            <a:ext cx="4351337" cy="2262158"/>
          </a:xfrm>
          <a:prstGeom prst="rect">
            <a:avLst/>
          </a:prstGeom>
          <a:noFill/>
          <a:ln w="9525">
            <a:noFill/>
            <a:miter lim="800000"/>
            <a:headEnd/>
            <a:tailEnd/>
          </a:ln>
        </p:spPr>
        <p:txBody>
          <a:bodyPr wrap="square">
            <a:spAutoFit/>
          </a:bodyPr>
          <a:lstStyle/>
          <a:p>
            <a:pPr marL="177800" lvl="1"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Export the HTML </a:t>
            </a:r>
            <a:r>
              <a:rPr lang="en-US" sz="1100" dirty="0">
                <a:solidFill>
                  <a:srgbClr val="000000"/>
                </a:solidFill>
                <a:latin typeface="Calibri"/>
              </a:rPr>
              <a:t>content from </a:t>
            </a:r>
            <a:r>
              <a:rPr lang="en-US" sz="1100" dirty="0" smtClean="0">
                <a:solidFill>
                  <a:srgbClr val="000000"/>
                </a:solidFill>
                <a:latin typeface="Calibri"/>
              </a:rPr>
              <a:t>source system to configurable location and read </a:t>
            </a:r>
            <a:r>
              <a:rPr lang="en-US" sz="1100" dirty="0">
                <a:solidFill>
                  <a:srgbClr val="000000"/>
                </a:solidFill>
                <a:latin typeface="Calibri"/>
              </a:rPr>
              <a:t>the </a:t>
            </a:r>
            <a:r>
              <a:rPr lang="en-US" sz="1100" dirty="0" smtClean="0">
                <a:solidFill>
                  <a:srgbClr val="000000"/>
                </a:solidFill>
                <a:latin typeface="Calibri"/>
              </a:rPr>
              <a:t>HTML content and map it to target components based on defined mapping rules</a:t>
            </a:r>
            <a:endParaRPr lang="en-US" sz="1100" dirty="0">
              <a:solidFill>
                <a:srgbClr val="000000"/>
              </a:solidFill>
              <a:latin typeface="Calibri"/>
            </a:endParaRPr>
          </a:p>
          <a:p>
            <a:pPr marL="177800" lvl="1"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Generate Target content page XML as per the schema definition</a:t>
            </a:r>
            <a:endParaRPr lang="en-US" sz="1100" dirty="0">
              <a:solidFill>
                <a:srgbClr val="000000"/>
              </a:solidFill>
              <a:latin typeface="Calibri"/>
            </a:endParaRPr>
          </a:p>
          <a:p>
            <a:pPr marL="177800" lvl="1"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Create import </a:t>
            </a:r>
            <a:r>
              <a:rPr lang="en-US" sz="1100" dirty="0">
                <a:solidFill>
                  <a:srgbClr val="000000"/>
                </a:solidFill>
                <a:latin typeface="Calibri"/>
              </a:rPr>
              <a:t>package </a:t>
            </a:r>
            <a:r>
              <a:rPr lang="en-US" sz="1100" dirty="0" smtClean="0">
                <a:solidFill>
                  <a:srgbClr val="000000"/>
                </a:solidFill>
                <a:latin typeface="Calibri"/>
              </a:rPr>
              <a:t>structure using generated pages XML and import them into target system</a:t>
            </a:r>
          </a:p>
          <a:p>
            <a:pPr marL="177800" lvl="1"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Exception handling to capture the failure condition and provide the details about reason of failure. It helps during re-run of conversion process </a:t>
            </a:r>
          </a:p>
          <a:p>
            <a:pPr marL="177800" lvl="1"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a:solidFill>
                  <a:srgbClr val="000000"/>
                </a:solidFill>
                <a:latin typeface="Calibri"/>
              </a:rPr>
              <a:t>Provide </a:t>
            </a:r>
            <a:r>
              <a:rPr lang="en-US" sz="1100" dirty="0" smtClean="0">
                <a:solidFill>
                  <a:srgbClr val="000000"/>
                </a:solidFill>
                <a:latin typeface="Calibri"/>
              </a:rPr>
              <a:t>feature so that conversion </a:t>
            </a:r>
            <a:r>
              <a:rPr lang="en-US" sz="1100" dirty="0">
                <a:solidFill>
                  <a:srgbClr val="000000"/>
                </a:solidFill>
                <a:latin typeface="Calibri"/>
              </a:rPr>
              <a:t>process </a:t>
            </a:r>
            <a:r>
              <a:rPr lang="en-US" sz="1100" dirty="0" smtClean="0">
                <a:solidFill>
                  <a:srgbClr val="000000"/>
                </a:solidFill>
                <a:latin typeface="Calibri"/>
              </a:rPr>
              <a:t>can be re-run on already converted content to handle failure conditions</a:t>
            </a:r>
            <a:endParaRPr lang="en-US" sz="1100" dirty="0">
              <a:solidFill>
                <a:srgbClr val="000000"/>
              </a:solidFill>
              <a:latin typeface="Calibri"/>
            </a:endParaRPr>
          </a:p>
        </p:txBody>
      </p:sp>
      <p:sp>
        <p:nvSpPr>
          <p:cNvPr id="26" name="TextBox 33"/>
          <p:cNvSpPr txBox="1">
            <a:spLocks noChangeArrowheads="1"/>
          </p:cNvSpPr>
          <p:nvPr/>
        </p:nvSpPr>
        <p:spPr bwMode="auto">
          <a:xfrm>
            <a:off x="1243458" y="5105400"/>
            <a:ext cx="4392417" cy="1386470"/>
          </a:xfrm>
          <a:prstGeom prst="rect">
            <a:avLst/>
          </a:prstGeom>
          <a:noFill/>
          <a:ln w="9525">
            <a:noFill/>
            <a:miter lim="800000"/>
            <a:headEnd/>
            <a:tailEnd/>
          </a:ln>
        </p:spPr>
        <p:txBody>
          <a:bodyPr wrap="square">
            <a:spAutoFit/>
          </a:bodyPr>
          <a:lstStyle/>
          <a:p>
            <a:pPr marL="177800"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Ensure more than 90</a:t>
            </a:r>
            <a:r>
              <a:rPr lang="en-US" sz="1100" dirty="0">
                <a:solidFill>
                  <a:srgbClr val="000000"/>
                </a:solidFill>
                <a:latin typeface="Calibri"/>
              </a:rPr>
              <a:t>% of the HTML </a:t>
            </a:r>
            <a:r>
              <a:rPr lang="en-US" sz="1100" dirty="0" smtClean="0">
                <a:solidFill>
                  <a:srgbClr val="000000"/>
                </a:solidFill>
                <a:latin typeface="Calibri"/>
              </a:rPr>
              <a:t>content gets converted </a:t>
            </a:r>
            <a:r>
              <a:rPr lang="en-US" sz="1100" dirty="0">
                <a:solidFill>
                  <a:srgbClr val="000000"/>
                </a:solidFill>
                <a:latin typeface="Calibri"/>
              </a:rPr>
              <a:t>to target </a:t>
            </a:r>
            <a:r>
              <a:rPr lang="en-US" sz="1100" dirty="0" smtClean="0">
                <a:solidFill>
                  <a:srgbClr val="000000"/>
                </a:solidFill>
                <a:latin typeface="Calibri"/>
              </a:rPr>
              <a:t>AEM content </a:t>
            </a:r>
            <a:r>
              <a:rPr lang="en-US" sz="1100" dirty="0">
                <a:solidFill>
                  <a:srgbClr val="000000"/>
                </a:solidFill>
                <a:latin typeface="Calibri"/>
              </a:rPr>
              <a:t>automatically for approximately </a:t>
            </a:r>
            <a:r>
              <a:rPr lang="en-US" sz="1100" dirty="0" smtClean="0">
                <a:solidFill>
                  <a:srgbClr val="000000"/>
                </a:solidFill>
                <a:latin typeface="Calibri"/>
              </a:rPr>
              <a:t>8500 content pages. Consolidate and convert 5000 </a:t>
            </a:r>
            <a:r>
              <a:rPr lang="en-US" sz="1100" dirty="0">
                <a:solidFill>
                  <a:srgbClr val="000000"/>
                </a:solidFill>
                <a:latin typeface="Calibri"/>
              </a:rPr>
              <a:t>different HTML source content </a:t>
            </a:r>
            <a:r>
              <a:rPr lang="en-US" sz="1100" dirty="0" smtClean="0">
                <a:solidFill>
                  <a:srgbClr val="000000"/>
                </a:solidFill>
                <a:latin typeface="Calibri"/>
              </a:rPr>
              <a:t>to </a:t>
            </a:r>
            <a:r>
              <a:rPr lang="en-US" sz="1100" dirty="0">
                <a:solidFill>
                  <a:srgbClr val="000000"/>
                </a:solidFill>
                <a:latin typeface="Calibri"/>
              </a:rPr>
              <a:t>102 </a:t>
            </a:r>
            <a:r>
              <a:rPr lang="en-US" sz="1100" dirty="0" smtClean="0">
                <a:solidFill>
                  <a:srgbClr val="000000"/>
                </a:solidFill>
                <a:latin typeface="Calibri"/>
              </a:rPr>
              <a:t>AEM components</a:t>
            </a:r>
            <a:endParaRPr lang="en-US" sz="1100" dirty="0">
              <a:solidFill>
                <a:srgbClr val="000000"/>
              </a:solidFill>
              <a:latin typeface="Calibri"/>
            </a:endParaRPr>
          </a:p>
          <a:p>
            <a:pPr marL="177800"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The </a:t>
            </a:r>
            <a:r>
              <a:rPr lang="en-US" sz="1100" dirty="0">
                <a:solidFill>
                  <a:srgbClr val="000000"/>
                </a:solidFill>
                <a:latin typeface="Calibri"/>
              </a:rPr>
              <a:t>tool is </a:t>
            </a:r>
            <a:r>
              <a:rPr lang="en-US" sz="1100" dirty="0" smtClean="0">
                <a:solidFill>
                  <a:srgbClr val="000000"/>
                </a:solidFill>
                <a:latin typeface="Calibri"/>
              </a:rPr>
              <a:t>configurable to accommodate as many as number of components between source and target systems with user friendly exception handling</a:t>
            </a:r>
            <a:endParaRPr lang="en-US" sz="1100" dirty="0">
              <a:solidFill>
                <a:srgbClr val="000000"/>
              </a:solidFill>
              <a:latin typeface="Calibri"/>
            </a:endParaRPr>
          </a:p>
        </p:txBody>
      </p:sp>
      <p:sp>
        <p:nvSpPr>
          <p:cNvPr id="27" name="TextBox 34"/>
          <p:cNvSpPr txBox="1">
            <a:spLocks noChangeArrowheads="1"/>
          </p:cNvSpPr>
          <p:nvPr/>
        </p:nvSpPr>
        <p:spPr bwMode="auto">
          <a:xfrm>
            <a:off x="1232529" y="766049"/>
            <a:ext cx="4392417" cy="1754326"/>
          </a:xfrm>
          <a:prstGeom prst="rect">
            <a:avLst/>
          </a:prstGeom>
          <a:noFill/>
          <a:ln w="9525">
            <a:noFill/>
            <a:miter lim="800000"/>
            <a:headEnd/>
            <a:tailEnd/>
          </a:ln>
        </p:spPr>
        <p:txBody>
          <a:bodyPr wrap="square">
            <a:spAutoFit/>
          </a:bodyPr>
          <a:lstStyle/>
          <a:p>
            <a:pPr marL="177800"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Migrate unstructured content into a well-defined taxonomy/components in AEM platform </a:t>
            </a:r>
          </a:p>
          <a:p>
            <a:pPr marL="177800"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Automate the conversion process to convert </a:t>
            </a:r>
            <a:r>
              <a:rPr lang="en-US" sz="1100" dirty="0">
                <a:solidFill>
                  <a:srgbClr val="000000"/>
                </a:solidFill>
                <a:latin typeface="Calibri"/>
              </a:rPr>
              <a:t>the </a:t>
            </a:r>
            <a:r>
              <a:rPr lang="en-US" sz="1100" dirty="0" smtClean="0">
                <a:solidFill>
                  <a:srgbClr val="000000"/>
                </a:solidFill>
                <a:latin typeface="Calibri"/>
              </a:rPr>
              <a:t>Source HTML Content </a:t>
            </a:r>
            <a:r>
              <a:rPr lang="en-US" sz="1100" dirty="0">
                <a:solidFill>
                  <a:srgbClr val="000000"/>
                </a:solidFill>
                <a:latin typeface="Calibri"/>
              </a:rPr>
              <a:t>to </a:t>
            </a:r>
            <a:r>
              <a:rPr lang="en-US" sz="1100" dirty="0" smtClean="0">
                <a:solidFill>
                  <a:srgbClr val="000000"/>
                </a:solidFill>
                <a:latin typeface="Calibri"/>
              </a:rPr>
              <a:t>Target components content without loss of any HTML during the conversion process</a:t>
            </a:r>
            <a:endParaRPr lang="en-US" sz="1100" dirty="0">
              <a:solidFill>
                <a:srgbClr val="000000"/>
              </a:solidFill>
              <a:latin typeface="Calibri"/>
            </a:endParaRPr>
          </a:p>
          <a:p>
            <a:pPr marL="177800" indent="-177800" eaLnBrk="0" hangingPunct="0">
              <a:spcBef>
                <a:spcPts val="300"/>
              </a:spcBef>
              <a:spcAft>
                <a:spcPts val="300"/>
              </a:spcAft>
              <a:buClr>
                <a:srgbClr val="FF9900"/>
              </a:buClr>
              <a:buSzPct val="120000"/>
              <a:buFont typeface="Calibri" pitchFamily="34" charset="0"/>
              <a:buChar char="•"/>
              <a:tabLst>
                <a:tab pos="171450" algn="l"/>
              </a:tabLst>
              <a:defRPr/>
            </a:pPr>
            <a:r>
              <a:rPr lang="en-US" sz="1100" dirty="0" smtClean="0">
                <a:solidFill>
                  <a:srgbClr val="000000"/>
                </a:solidFill>
                <a:latin typeface="Calibri"/>
              </a:rPr>
              <a:t>The conversion process should </a:t>
            </a:r>
            <a:r>
              <a:rPr lang="en-US" sz="1100" dirty="0">
                <a:solidFill>
                  <a:srgbClr val="000000"/>
                </a:solidFill>
                <a:latin typeface="Calibri"/>
              </a:rPr>
              <a:t>be configurable </a:t>
            </a:r>
            <a:r>
              <a:rPr lang="en-US" sz="1100" dirty="0" smtClean="0">
                <a:solidFill>
                  <a:srgbClr val="000000"/>
                </a:solidFill>
                <a:latin typeface="Calibri"/>
              </a:rPr>
              <a:t>such that </a:t>
            </a:r>
          </a:p>
          <a:p>
            <a:pPr marL="342900" lvl="1" indent="-165100" algn="just" eaLnBrk="0" hangingPunct="0">
              <a:spcBef>
                <a:spcPts val="300"/>
              </a:spcBef>
              <a:spcAft>
                <a:spcPts val="300"/>
              </a:spcAft>
              <a:buClr>
                <a:srgbClr val="FF9900"/>
              </a:buClr>
              <a:buSzPct val="100000"/>
              <a:buFont typeface="Calibri" panose="020F0502020204030204" pitchFamily="34" charset="0"/>
              <a:buChar char="–"/>
              <a:defRPr/>
            </a:pPr>
            <a:r>
              <a:rPr lang="en-US" sz="1100" dirty="0">
                <a:solidFill>
                  <a:srgbClr val="000000"/>
                </a:solidFill>
                <a:latin typeface="Calibri" pitchFamily="34" charset="0"/>
              </a:rPr>
              <a:t>Source and Target system can be easily defined</a:t>
            </a:r>
          </a:p>
          <a:p>
            <a:pPr marL="342900" lvl="1" indent="-165100" algn="just" eaLnBrk="0" hangingPunct="0">
              <a:spcBef>
                <a:spcPts val="300"/>
              </a:spcBef>
              <a:spcAft>
                <a:spcPts val="300"/>
              </a:spcAft>
              <a:buClr>
                <a:srgbClr val="FF9900"/>
              </a:buClr>
              <a:buSzPct val="100000"/>
              <a:buFont typeface="Calibri" panose="020F0502020204030204" pitchFamily="34" charset="0"/>
              <a:buChar char="–"/>
              <a:defRPr/>
            </a:pPr>
            <a:r>
              <a:rPr lang="en-US" sz="1100" dirty="0">
                <a:solidFill>
                  <a:srgbClr val="000000"/>
                </a:solidFill>
                <a:latin typeface="Calibri" pitchFamily="34" charset="0"/>
              </a:rPr>
              <a:t>Users can easily add / modify conversion rules</a:t>
            </a:r>
          </a:p>
        </p:txBody>
      </p:sp>
      <p:cxnSp>
        <p:nvCxnSpPr>
          <p:cNvPr id="28" name="Straight Connector 27"/>
          <p:cNvCxnSpPr/>
          <p:nvPr/>
        </p:nvCxnSpPr>
        <p:spPr bwMode="auto">
          <a:xfrm>
            <a:off x="200025" y="2552700"/>
            <a:ext cx="5562600" cy="0"/>
          </a:xfrm>
          <a:prstGeom prst="line">
            <a:avLst/>
          </a:prstGeom>
          <a:solidFill>
            <a:srgbClr val="BBE0E3"/>
          </a:solidFill>
          <a:ln w="19050" cap="flat" cmpd="sng" algn="ctr">
            <a:solidFill>
              <a:srgbClr val="000000">
                <a:lumMod val="50000"/>
                <a:lumOff val="50000"/>
              </a:srgbClr>
            </a:solidFill>
            <a:prstDash val="dash"/>
            <a:round/>
            <a:headEnd type="none" w="med" len="med"/>
            <a:tailEnd type="none" w="med" len="med"/>
          </a:ln>
          <a:effectLst/>
        </p:spPr>
      </p:cxnSp>
      <p:cxnSp>
        <p:nvCxnSpPr>
          <p:cNvPr id="29" name="Straight Connector 28"/>
          <p:cNvCxnSpPr/>
          <p:nvPr/>
        </p:nvCxnSpPr>
        <p:spPr bwMode="auto">
          <a:xfrm>
            <a:off x="5876925" y="898257"/>
            <a:ext cx="0" cy="5731143"/>
          </a:xfrm>
          <a:prstGeom prst="line">
            <a:avLst/>
          </a:prstGeom>
          <a:solidFill>
            <a:srgbClr val="BBE0E3"/>
          </a:solidFill>
          <a:ln w="19050" cap="flat" cmpd="sng" algn="ctr">
            <a:solidFill>
              <a:srgbClr val="000000">
                <a:lumMod val="50000"/>
                <a:lumOff val="50000"/>
              </a:srgbClr>
            </a:solidFill>
            <a:prstDash val="solid"/>
            <a:round/>
            <a:headEnd type="none" w="med" len="med"/>
            <a:tailEnd type="none" w="med" len="med"/>
          </a:ln>
          <a:effectLst/>
        </p:spPr>
      </p:cxnSp>
      <p:cxnSp>
        <p:nvCxnSpPr>
          <p:cNvPr id="30" name="Straight Connector 29"/>
          <p:cNvCxnSpPr/>
          <p:nvPr/>
        </p:nvCxnSpPr>
        <p:spPr bwMode="auto">
          <a:xfrm>
            <a:off x="85725" y="4985128"/>
            <a:ext cx="5638800" cy="0"/>
          </a:xfrm>
          <a:prstGeom prst="line">
            <a:avLst/>
          </a:prstGeom>
          <a:solidFill>
            <a:srgbClr val="BBE0E3"/>
          </a:solidFill>
          <a:ln w="19050" cap="flat" cmpd="sng" algn="ctr">
            <a:solidFill>
              <a:srgbClr val="000000">
                <a:lumMod val="50000"/>
                <a:lumOff val="50000"/>
              </a:srgbClr>
            </a:solidFill>
            <a:prstDash val="dash"/>
            <a:round/>
            <a:headEnd type="none" w="med" len="med"/>
            <a:tailEnd type="none" w="med" len="med"/>
          </a:ln>
          <a:effectLst/>
        </p:spPr>
      </p:cxnSp>
      <p:sp>
        <p:nvSpPr>
          <p:cNvPr id="31" name="TextBox 40"/>
          <p:cNvSpPr txBox="1">
            <a:spLocks noChangeArrowheads="1"/>
          </p:cNvSpPr>
          <p:nvPr/>
        </p:nvSpPr>
        <p:spPr bwMode="auto">
          <a:xfrm>
            <a:off x="-24765" y="5032950"/>
            <a:ext cx="1752600" cy="584775"/>
          </a:xfrm>
          <a:prstGeom prst="rect">
            <a:avLst/>
          </a:prstGeom>
          <a:noFill/>
          <a:ln w="9525">
            <a:noFill/>
            <a:miter lim="800000"/>
            <a:headEnd/>
            <a:tailEnd/>
          </a:ln>
        </p:spPr>
        <p:txBody>
          <a:bodyPr wrap="square">
            <a:spAutoFit/>
          </a:bodyPr>
          <a:lstStyle/>
          <a:p>
            <a:pPr algn="ctr"/>
            <a:r>
              <a:rPr lang="en-US" sz="1600" b="1" dirty="0" smtClean="0">
                <a:solidFill>
                  <a:srgbClr val="000000"/>
                </a:solidFill>
                <a:latin typeface="Calibri"/>
              </a:rPr>
              <a:t>Business Outcomes</a:t>
            </a:r>
            <a:endParaRPr lang="en-US" sz="1600" b="1" dirty="0">
              <a:solidFill>
                <a:srgbClr val="000000"/>
              </a:solidFill>
              <a:latin typeface="Calibri"/>
            </a:endParaRPr>
          </a:p>
        </p:txBody>
      </p:sp>
      <p:sp>
        <p:nvSpPr>
          <p:cNvPr id="32" name="TextBox 41"/>
          <p:cNvSpPr txBox="1">
            <a:spLocks noChangeArrowheads="1"/>
          </p:cNvSpPr>
          <p:nvPr/>
        </p:nvSpPr>
        <p:spPr bwMode="auto">
          <a:xfrm>
            <a:off x="113472" y="2599330"/>
            <a:ext cx="1334328" cy="338554"/>
          </a:xfrm>
          <a:prstGeom prst="rect">
            <a:avLst/>
          </a:prstGeom>
          <a:noFill/>
          <a:ln w="9525">
            <a:noFill/>
            <a:miter lim="800000"/>
            <a:headEnd/>
            <a:tailEnd/>
          </a:ln>
        </p:spPr>
        <p:txBody>
          <a:bodyPr wrap="square">
            <a:spAutoFit/>
          </a:bodyPr>
          <a:lstStyle/>
          <a:p>
            <a:pPr algn="ctr"/>
            <a:r>
              <a:rPr lang="en-US" sz="1600" b="1" dirty="0" smtClean="0">
                <a:solidFill>
                  <a:srgbClr val="000000"/>
                </a:solidFill>
                <a:latin typeface="Calibri"/>
              </a:rPr>
              <a:t>Solution</a:t>
            </a:r>
            <a:endParaRPr lang="en-US" sz="1600" b="1" dirty="0">
              <a:solidFill>
                <a:srgbClr val="000000"/>
              </a:solidFill>
              <a:latin typeface="Calibri"/>
            </a:endParaRPr>
          </a:p>
        </p:txBody>
      </p:sp>
      <p:pic>
        <p:nvPicPr>
          <p:cNvPr id="3074" name="Picture 2"/>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057899" y="822056"/>
            <a:ext cx="2958326" cy="200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57899" y="3666706"/>
            <a:ext cx="2973245" cy="2562643"/>
          </a:xfrm>
          <a:prstGeom prst="rect">
            <a:avLst/>
          </a:prstGeom>
          <a:noFill/>
          <a:ln w="9525">
            <a:solidFill>
              <a:schemeClr val="accent2"/>
            </a:solidFill>
            <a:miter lim="800000"/>
            <a:headEnd/>
            <a:tailEnd/>
          </a:ln>
          <a:extLst>
            <a:ext uri="{909E8E84-426E-40DD-AFC4-6F175D3DCCD1}">
              <a14:hiddenFill xmlns:a14="http://schemas.microsoft.com/office/drawing/2010/main">
                <a:solidFill>
                  <a:schemeClr val="accent1"/>
                </a:solidFill>
              </a14:hiddenFill>
            </a:ext>
          </a:extLst>
        </p:spPr>
      </p:pic>
      <p:sp>
        <p:nvSpPr>
          <p:cNvPr id="3" name="Down Arrow 2"/>
          <p:cNvSpPr/>
          <p:nvPr/>
        </p:nvSpPr>
        <p:spPr bwMode="auto">
          <a:xfrm>
            <a:off x="7544521" y="3034022"/>
            <a:ext cx="262886" cy="419100"/>
          </a:xfrm>
          <a:prstGeom prst="downArrow">
            <a:avLst/>
          </a:prstGeom>
          <a:solidFill>
            <a:schemeClr val="accent1"/>
          </a:solidFill>
          <a:ln w="9525" cap="flat" cmpd="sng" algn="ctr">
            <a:solidFill>
              <a:srgbClr val="01015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endParaRPr lang="en-US" sz="1400" i="1" dirty="0" smtClean="0">
              <a:solidFill>
                <a:srgbClr val="FFFFFF"/>
              </a:solidFill>
              <a:latin typeface="Trebuchet MS" pitchFamily="34" charset="0"/>
            </a:endParaRPr>
          </a:p>
        </p:txBody>
      </p:sp>
      <p:sp>
        <p:nvSpPr>
          <p:cNvPr id="5" name="TextBox 4"/>
          <p:cNvSpPr txBox="1"/>
          <p:nvPr/>
        </p:nvSpPr>
        <p:spPr>
          <a:xfrm>
            <a:off x="7219949" y="3395972"/>
            <a:ext cx="1096819" cy="246221"/>
          </a:xfrm>
          <a:prstGeom prst="rect">
            <a:avLst/>
          </a:prstGeom>
          <a:noFill/>
        </p:spPr>
        <p:txBody>
          <a:bodyPr wrap="square" rtlCol="0">
            <a:spAutoFit/>
          </a:bodyPr>
          <a:lstStyle/>
          <a:p>
            <a:r>
              <a:rPr lang="en-US" sz="1000" b="1" dirty="0" smtClean="0">
                <a:solidFill>
                  <a:srgbClr val="000000"/>
                </a:solidFill>
                <a:latin typeface="Calibri"/>
              </a:rPr>
              <a:t>Migrated Pages</a:t>
            </a:r>
          </a:p>
        </p:txBody>
      </p:sp>
    </p:spTree>
    <p:extLst>
      <p:ext uri="{BB962C8B-B14F-4D97-AF65-F5344CB8AC3E}">
        <p14:creationId xmlns:p14="http://schemas.microsoft.com/office/powerpoint/2010/main" val="2328269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solidFill>
                <a:srgbClr val="FF0000"/>
              </a:solidFill>
            </a:endParaRPr>
          </a:p>
        </p:txBody>
      </p:sp>
      <p:sp>
        <p:nvSpPr>
          <p:cNvPr id="9" name="Line 11"/>
          <p:cNvSpPr>
            <a:spLocks noChangeShapeType="1"/>
          </p:cNvSpPr>
          <p:nvPr/>
        </p:nvSpPr>
        <p:spPr bwMode="auto">
          <a:xfrm>
            <a:off x="0" y="2264232"/>
            <a:ext cx="9144000" cy="0"/>
          </a:xfrm>
          <a:prstGeom prst="line">
            <a:avLst/>
          </a:prstGeom>
          <a:ln>
            <a:solidFill>
              <a:schemeClr val="bg1">
                <a:lumMod val="75000"/>
              </a:schemeClr>
            </a:solidFill>
          </a:ln>
          <a:effectLst/>
        </p:spPr>
        <p:style>
          <a:lnRef idx="3">
            <a:schemeClr val="accent3"/>
          </a:lnRef>
          <a:fillRef idx="0">
            <a:schemeClr val="accent3"/>
          </a:fillRef>
          <a:effectRef idx="2">
            <a:schemeClr val="accent3"/>
          </a:effectRef>
          <a:fontRef idx="minor">
            <a:schemeClr val="tx1"/>
          </a:fontRef>
        </p:style>
        <p:txBody>
          <a:bodyPr anchor="ctr"/>
          <a:lstStyle/>
          <a:p>
            <a:pPr marL="114300" lvl="1" indent="-114300" algn="just">
              <a:lnSpc>
                <a:spcPct val="90000"/>
              </a:lnSpc>
              <a:buSzPct val="125000"/>
              <a:defRPr/>
            </a:pPr>
            <a:endParaRPr lang="en-US" sz="1300" b="1" i="1" dirty="0">
              <a:solidFill>
                <a:srgbClr val="000000"/>
              </a:solidFill>
            </a:endParaRPr>
          </a:p>
        </p:txBody>
      </p:sp>
      <p:sp>
        <p:nvSpPr>
          <p:cNvPr id="13" name="Line 11"/>
          <p:cNvSpPr>
            <a:spLocks noChangeShapeType="1"/>
          </p:cNvSpPr>
          <p:nvPr/>
        </p:nvSpPr>
        <p:spPr bwMode="auto">
          <a:xfrm>
            <a:off x="0" y="4182257"/>
            <a:ext cx="9144000" cy="0"/>
          </a:xfrm>
          <a:prstGeom prst="line">
            <a:avLst/>
          </a:prstGeom>
          <a:ln>
            <a:solidFill>
              <a:schemeClr val="bg1">
                <a:lumMod val="75000"/>
              </a:schemeClr>
            </a:solidFill>
          </a:ln>
          <a:effectLst/>
        </p:spPr>
        <p:style>
          <a:lnRef idx="3">
            <a:schemeClr val="accent3"/>
          </a:lnRef>
          <a:fillRef idx="0">
            <a:schemeClr val="accent3"/>
          </a:fillRef>
          <a:effectRef idx="2">
            <a:schemeClr val="accent3"/>
          </a:effectRef>
          <a:fontRef idx="minor">
            <a:schemeClr val="tx1"/>
          </a:fontRef>
        </p:style>
        <p:txBody>
          <a:bodyPr anchor="ctr"/>
          <a:lstStyle/>
          <a:p>
            <a:pPr marL="114300" lvl="1" indent="-114300" algn="just">
              <a:lnSpc>
                <a:spcPct val="90000"/>
              </a:lnSpc>
              <a:buSzPct val="125000"/>
              <a:defRPr/>
            </a:pPr>
            <a:endParaRPr lang="en-US" sz="1300" b="1" i="1" dirty="0">
              <a:solidFill>
                <a:srgbClr val="000000"/>
              </a:solidFill>
            </a:endParaRPr>
          </a:p>
        </p:txBody>
      </p:sp>
      <p:sp>
        <p:nvSpPr>
          <p:cNvPr id="14" name="Text Box 9"/>
          <p:cNvSpPr txBox="1">
            <a:spLocks noChangeArrowheads="1"/>
          </p:cNvSpPr>
          <p:nvPr/>
        </p:nvSpPr>
        <p:spPr bwMode="auto">
          <a:xfrm>
            <a:off x="1902101" y="4191000"/>
            <a:ext cx="6784699" cy="2514600"/>
          </a:xfrm>
          <a:prstGeom prst="rect">
            <a:avLst/>
          </a:prstGeom>
          <a:solidFill>
            <a:schemeClr val="accent3">
              <a:lumMod val="40000"/>
              <a:lumOff val="60000"/>
            </a:schemeClr>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marL="171450" lvl="1" indent="-171450">
              <a:spcBef>
                <a:spcPts val="100"/>
              </a:spcBef>
              <a:spcAft>
                <a:spcPts val="100"/>
              </a:spcAft>
              <a:buClr>
                <a:srgbClr val="FA9819"/>
              </a:buClr>
              <a:buSzPct val="100000"/>
              <a:buFont typeface="Calibri" panose="020F0502020204030204" pitchFamily="34" charset="0"/>
              <a:buChar char="•"/>
              <a:defRPr/>
            </a:pPr>
            <a:endParaRPr lang="en-US" sz="1000" dirty="0" smtClean="0">
              <a:solidFill>
                <a:srgbClr val="000000"/>
              </a:solidFill>
              <a:latin typeface="+mj-lt"/>
            </a:endParaRPr>
          </a:p>
          <a:p>
            <a:pPr marL="171450" lvl="1" indent="-171450">
              <a:spcBef>
                <a:spcPts val="100"/>
              </a:spcBef>
              <a:spcAft>
                <a:spcPts val="100"/>
              </a:spcAft>
              <a:buClr>
                <a:srgbClr val="FA9819"/>
              </a:buClr>
              <a:buSzPct val="100000"/>
              <a:buFont typeface="Calibri" panose="020F0502020204030204" pitchFamily="34" charset="0"/>
              <a:buChar char="•"/>
              <a:defRPr/>
            </a:pPr>
            <a:endParaRPr lang="en-US" sz="1000" dirty="0" smtClean="0">
              <a:solidFill>
                <a:srgbClr val="000000"/>
              </a:solidFill>
              <a:latin typeface="+mj-lt"/>
            </a:endParaRPr>
          </a:p>
          <a:p>
            <a:pPr marL="171450" lvl="1" indent="-171450">
              <a:spcBef>
                <a:spcPts val="100"/>
              </a:spcBef>
              <a:spcAft>
                <a:spcPts val="100"/>
              </a:spcAft>
              <a:buClr>
                <a:srgbClr val="FA9819"/>
              </a:buClr>
              <a:buSzPct val="100000"/>
              <a:buFont typeface="Calibri" panose="020F0502020204030204" pitchFamily="34" charset="0"/>
              <a:buChar char="•"/>
              <a:defRPr/>
            </a:pPr>
            <a:endParaRPr lang="en-US" sz="1000" dirty="0" smtClean="0">
              <a:solidFill>
                <a:srgbClr val="000000"/>
              </a:solidFill>
              <a:latin typeface="+mj-lt"/>
            </a:endParaRP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b="1" dirty="0" smtClean="0">
                <a:solidFill>
                  <a:schemeClr val="tx1"/>
                </a:solidFill>
                <a:latin typeface="+mj-lt"/>
              </a:rPr>
              <a:t>Project Execution </a:t>
            </a:r>
            <a:r>
              <a:rPr lang="en-US" sz="1000" dirty="0" smtClean="0">
                <a:solidFill>
                  <a:schemeClr val="tx1"/>
                </a:solidFill>
                <a:latin typeface="+mj-lt"/>
              </a:rPr>
              <a:t> </a:t>
            </a:r>
            <a:endParaRPr lang="en-US" sz="1000" dirty="0">
              <a:solidFill>
                <a:schemeClr val="tx1"/>
              </a:solidFill>
              <a:latin typeface="+mj-lt"/>
            </a:endParaRPr>
          </a:p>
          <a:p>
            <a:pPr marL="406400" lvl="3" indent="-174625"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Duration: XXXX weeks </a:t>
            </a:r>
            <a:endParaRPr lang="en-US" sz="1000" dirty="0">
              <a:solidFill>
                <a:schemeClr val="tx1"/>
              </a:solidFill>
              <a:latin typeface="+mj-lt"/>
            </a:endParaRPr>
          </a:p>
          <a:p>
            <a:pPr marL="406400" lvl="3" indent="-174625"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Cost: XXXX</a:t>
            </a:r>
            <a:endParaRPr lang="en-US" sz="1000" kern="0" dirty="0" smtClean="0">
              <a:solidFill>
                <a:schemeClr val="tx1"/>
              </a:solidFill>
            </a:endParaRPr>
          </a:p>
          <a:p>
            <a:pPr marL="231775" lvl="2" indent="-173038" algn="just">
              <a:spcBef>
                <a:spcPts val="100"/>
              </a:spcBef>
              <a:spcAft>
                <a:spcPts val="100"/>
              </a:spcAft>
              <a:buClr>
                <a:srgbClr val="FA9819"/>
              </a:buClr>
              <a:buSzPct val="100000"/>
              <a:buFont typeface="Calibri" panose="020F0502020204030204" pitchFamily="34" charset="0"/>
              <a:buChar char="•"/>
              <a:defRPr/>
            </a:pPr>
            <a:endParaRPr lang="en-US" sz="1000" dirty="0">
              <a:solidFill>
                <a:schemeClr val="tx1"/>
              </a:solidFill>
            </a:endParaRP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Follow </a:t>
            </a:r>
            <a:r>
              <a:rPr lang="en-US" sz="1000" dirty="0">
                <a:solidFill>
                  <a:schemeClr val="tx1"/>
                </a:solidFill>
                <a:latin typeface="+mj-lt"/>
              </a:rPr>
              <a:t>Agile/Sprint methodology to deliver frequent smaller modules followed with show and tell sessions to gather quick feedback</a:t>
            </a: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Reduce time to market and cost by leveraging our proven delivery model, AEM </a:t>
            </a:r>
            <a:r>
              <a:rPr lang="en-US" sz="1000" dirty="0" err="1" smtClean="0">
                <a:solidFill>
                  <a:schemeClr val="tx1"/>
                </a:solidFill>
                <a:latin typeface="+mj-lt"/>
              </a:rPr>
              <a:t>LaunchPad</a:t>
            </a:r>
            <a:r>
              <a:rPr lang="en-US" sz="1000" dirty="0" smtClean="0">
                <a:solidFill>
                  <a:schemeClr val="tx1"/>
                </a:solidFill>
                <a:latin typeface="+mj-lt"/>
              </a:rPr>
              <a:t> solution accelerator and migration factory approach</a:t>
            </a: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Leverage </a:t>
            </a:r>
            <a:r>
              <a:rPr lang="en-US" sz="1000" dirty="0">
                <a:solidFill>
                  <a:schemeClr val="tx1"/>
                </a:solidFill>
                <a:latin typeface="+mj-lt"/>
              </a:rPr>
              <a:t>our partnership with Adobe </a:t>
            </a:r>
            <a:r>
              <a:rPr lang="en-US" sz="1000" dirty="0" smtClean="0">
                <a:solidFill>
                  <a:schemeClr val="tx1"/>
                </a:solidFill>
                <a:latin typeface="+mj-lt"/>
              </a:rPr>
              <a:t>throughout </a:t>
            </a:r>
            <a:r>
              <a:rPr lang="en-US" sz="1000" dirty="0">
                <a:solidFill>
                  <a:schemeClr val="tx1"/>
                </a:solidFill>
                <a:latin typeface="+mj-lt"/>
              </a:rPr>
              <a:t>the </a:t>
            </a:r>
            <a:r>
              <a:rPr lang="en-US" sz="1000" dirty="0" smtClean="0">
                <a:solidFill>
                  <a:schemeClr val="tx1"/>
                </a:solidFill>
                <a:latin typeface="+mj-lt"/>
              </a:rPr>
              <a:t>program</a:t>
            </a:r>
            <a:endParaRPr lang="en-US" sz="1000" dirty="0" smtClean="0">
              <a:solidFill>
                <a:srgbClr val="000000"/>
              </a:solidFill>
              <a:latin typeface="+mj-lt"/>
            </a:endParaRPr>
          </a:p>
          <a:p>
            <a:pPr marL="171450" lvl="1" indent="-171450">
              <a:spcBef>
                <a:spcPts val="100"/>
              </a:spcBef>
              <a:spcAft>
                <a:spcPts val="100"/>
              </a:spcAft>
              <a:buClr>
                <a:srgbClr val="FA9819"/>
              </a:buClr>
              <a:buSzPct val="100000"/>
              <a:buFont typeface="Calibri" panose="020F0502020204030204" pitchFamily="34" charset="0"/>
              <a:buChar char="•"/>
              <a:defRPr/>
            </a:pPr>
            <a:endParaRPr lang="en-US" sz="1000" dirty="0">
              <a:solidFill>
                <a:srgbClr val="000000"/>
              </a:solidFill>
              <a:latin typeface="+mj-lt"/>
            </a:endParaRPr>
          </a:p>
          <a:p>
            <a:pPr marL="171450" lvl="1" indent="-171450">
              <a:spcBef>
                <a:spcPts val="100"/>
              </a:spcBef>
              <a:spcAft>
                <a:spcPts val="100"/>
              </a:spcAft>
              <a:buClr>
                <a:srgbClr val="FA9819"/>
              </a:buClr>
              <a:buSzPct val="100000"/>
              <a:buFont typeface="Calibri" panose="020F0502020204030204" pitchFamily="34" charset="0"/>
              <a:buChar char="•"/>
              <a:defRPr/>
            </a:pPr>
            <a:endParaRPr lang="en-US" sz="1000" dirty="0" smtClean="0">
              <a:solidFill>
                <a:srgbClr val="000000"/>
              </a:solidFill>
              <a:latin typeface="+mj-lt"/>
            </a:endParaRPr>
          </a:p>
          <a:p>
            <a:pPr marL="171450" lvl="1" indent="-171450">
              <a:spcBef>
                <a:spcPts val="100"/>
              </a:spcBef>
              <a:spcAft>
                <a:spcPts val="100"/>
              </a:spcAft>
              <a:buClr>
                <a:srgbClr val="FA9819"/>
              </a:buClr>
              <a:buSzPct val="100000"/>
              <a:buFont typeface="Calibri" panose="020F0502020204030204" pitchFamily="34" charset="0"/>
              <a:buChar char="•"/>
              <a:defRPr/>
            </a:pPr>
            <a:endParaRPr lang="en-US" sz="1000" dirty="0" smtClean="0">
              <a:solidFill>
                <a:srgbClr val="000000"/>
              </a:solidFill>
              <a:latin typeface="+mj-lt"/>
            </a:endParaRPr>
          </a:p>
        </p:txBody>
      </p:sp>
      <p:sp>
        <p:nvSpPr>
          <p:cNvPr id="21" name="Rectangle 20"/>
          <p:cNvSpPr/>
          <p:nvPr/>
        </p:nvSpPr>
        <p:spPr>
          <a:xfrm>
            <a:off x="1902101" y="947865"/>
            <a:ext cx="6784699" cy="1247421"/>
          </a:xfrm>
          <a:prstGeom prst="rect">
            <a:avLst/>
          </a:prstGeom>
          <a:solidFill>
            <a:schemeClr val="accent1">
              <a:lumMod val="20000"/>
              <a:lumOff val="80000"/>
            </a:schemeClr>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marL="0" lvl="1" algn="just">
              <a:spcBef>
                <a:spcPts val="100"/>
              </a:spcBef>
              <a:spcAft>
                <a:spcPts val="100"/>
              </a:spcAft>
              <a:buClr>
                <a:srgbClr val="FA9819"/>
              </a:buClr>
              <a:buSzPct val="125000"/>
              <a:defRPr/>
            </a:pPr>
            <a:r>
              <a:rPr lang="en-US" sz="1000" dirty="0" smtClean="0">
                <a:solidFill>
                  <a:srgbClr val="000000"/>
                </a:solidFill>
                <a:latin typeface="+mj-lt"/>
              </a:rPr>
              <a:t>Barclays is seeking a partner to </a:t>
            </a:r>
            <a:r>
              <a:rPr lang="en-US" sz="1000" dirty="0" smtClean="0">
                <a:solidFill>
                  <a:schemeClr val="tx1"/>
                </a:solidFill>
                <a:latin typeface="+mj-lt"/>
              </a:rPr>
              <a:t>migrate their current website (</a:t>
            </a:r>
            <a:r>
              <a:rPr lang="en-US" sz="1000" b="1" dirty="0">
                <a:solidFill>
                  <a:srgbClr val="1F2B35"/>
                </a:solidFill>
                <a:latin typeface="+mj-lt"/>
                <a:hlinkClick r:id="rId3"/>
              </a:rPr>
              <a:t>http</a:t>
            </a:r>
            <a:r>
              <a:rPr lang="en-US" sz="1000" b="1" dirty="0" smtClean="0">
                <a:solidFill>
                  <a:srgbClr val="1F2B35"/>
                </a:solidFill>
                <a:latin typeface="+mj-lt"/>
                <a:hlinkClick r:id="rId3"/>
              </a:rPr>
              <a:t>://barclays.co.uk/</a:t>
            </a:r>
            <a:r>
              <a:rPr lang="en-US" sz="1000" b="1" dirty="0" smtClean="0">
                <a:solidFill>
                  <a:srgbClr val="1F2B35"/>
                </a:solidFill>
                <a:latin typeface="+mj-lt"/>
              </a:rPr>
              <a:t>)</a:t>
            </a:r>
            <a:r>
              <a:rPr lang="en-US" sz="1000" dirty="0" smtClean="0">
                <a:solidFill>
                  <a:schemeClr val="tx1"/>
                </a:solidFill>
                <a:latin typeface="+mj-lt"/>
              </a:rPr>
              <a:t>  to Adobe’s Experience Manager (AEM) platform: </a:t>
            </a: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Design and implement site on Adobe Experience Manager (AEM)</a:t>
            </a: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Migrate existing website content to newly developed site on AEM</a:t>
            </a: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Test and validate newly migrated content</a:t>
            </a: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latin typeface="+mj-lt"/>
              </a:rPr>
              <a:t>Train and enable Barclays author team on creating pages and contents </a:t>
            </a:r>
          </a:p>
        </p:txBody>
      </p:sp>
      <p:sp>
        <p:nvSpPr>
          <p:cNvPr id="22" name="Rectangle 21"/>
          <p:cNvSpPr/>
          <p:nvPr/>
        </p:nvSpPr>
        <p:spPr>
          <a:xfrm>
            <a:off x="1902101" y="2350008"/>
            <a:ext cx="6784699" cy="1764792"/>
          </a:xfrm>
          <a:prstGeom prst="rect">
            <a:avLst/>
          </a:prstGeom>
          <a:solidFill>
            <a:schemeClr val="bg1">
              <a:lumMod val="85000"/>
            </a:schemeClr>
          </a:solidFill>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anchor="ctr"/>
          <a:lstStyle/>
          <a:p>
            <a:pPr marL="231775" lvl="2" indent="-173038" algn="just">
              <a:spcBef>
                <a:spcPts val="100"/>
              </a:spcBef>
              <a:spcAft>
                <a:spcPts val="100"/>
              </a:spcAft>
              <a:buClr>
                <a:srgbClr val="FA9819"/>
              </a:buClr>
              <a:buSzPct val="100000"/>
              <a:buFont typeface="Calibri" panose="020F0502020204030204" pitchFamily="34" charset="0"/>
              <a:buChar char="•"/>
              <a:defRPr/>
            </a:pPr>
            <a:endParaRPr lang="en-US" sz="1000" dirty="0" smtClean="0">
              <a:solidFill>
                <a:schemeClr val="tx1"/>
              </a:solidFill>
            </a:endParaRP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rPr>
              <a:t>Scalable architecture </a:t>
            </a:r>
            <a:r>
              <a:rPr lang="en-US" sz="1000" dirty="0">
                <a:solidFill>
                  <a:schemeClr val="tx1"/>
                </a:solidFill>
              </a:rPr>
              <a:t>to ensure smooth migration of future websites </a:t>
            </a:r>
            <a:r>
              <a:rPr lang="en-US" sz="1000" dirty="0" smtClean="0">
                <a:solidFill>
                  <a:schemeClr val="tx1"/>
                </a:solidFill>
              </a:rPr>
              <a:t>(Barclays.co.uk) </a:t>
            </a:r>
            <a:endParaRPr lang="en-US" sz="1000" dirty="0">
              <a:solidFill>
                <a:schemeClr val="tx1"/>
              </a:solidFill>
            </a:endParaRPr>
          </a:p>
          <a:p>
            <a:pPr marL="231775" lvl="2" indent="-173038" algn="just">
              <a:spcBef>
                <a:spcPts val="100"/>
              </a:spcBef>
              <a:spcAft>
                <a:spcPts val="100"/>
              </a:spcAft>
              <a:buClr>
                <a:srgbClr val="FA9819"/>
              </a:buClr>
              <a:buSzPct val="100000"/>
              <a:buFont typeface="Calibri" panose="020F0502020204030204" pitchFamily="34" charset="0"/>
              <a:buChar char="•"/>
              <a:defRPr/>
            </a:pPr>
            <a:r>
              <a:rPr lang="en-US" sz="1000" dirty="0" smtClean="0">
                <a:solidFill>
                  <a:schemeClr val="tx1"/>
                </a:solidFill>
              </a:rPr>
              <a:t> </a:t>
            </a:r>
            <a:endParaRPr lang="en-US" sz="1000" dirty="0">
              <a:solidFill>
                <a:schemeClr val="tx1"/>
              </a:solidFill>
            </a:endParaRPr>
          </a:p>
          <a:p>
            <a:pPr marL="231775" lvl="2" indent="-173038" algn="just">
              <a:spcBef>
                <a:spcPts val="100"/>
              </a:spcBef>
              <a:spcAft>
                <a:spcPts val="100"/>
              </a:spcAft>
              <a:buClr>
                <a:srgbClr val="FA9819"/>
              </a:buClr>
              <a:buSzPct val="100000"/>
              <a:buFont typeface="Calibri" panose="020F0502020204030204" pitchFamily="34" charset="0"/>
              <a:buChar char="•"/>
              <a:defRPr/>
            </a:pPr>
            <a:endParaRPr lang="en-US" sz="1000" dirty="0">
              <a:solidFill>
                <a:schemeClr val="tx1"/>
              </a:solidFill>
            </a:endParaRPr>
          </a:p>
          <a:p>
            <a:pPr marL="406400" lvl="3" indent="-174625" algn="just">
              <a:spcBef>
                <a:spcPts val="100"/>
              </a:spcBef>
              <a:spcAft>
                <a:spcPts val="100"/>
              </a:spcAft>
              <a:buClr>
                <a:srgbClr val="FA9819"/>
              </a:buClr>
              <a:buSzPct val="100000"/>
              <a:buFont typeface="Calibri" panose="020F0502020204030204" pitchFamily="34" charset="0"/>
              <a:buChar char="–"/>
              <a:defRPr/>
            </a:pPr>
            <a:endParaRPr lang="en-US" sz="1000" dirty="0" smtClean="0">
              <a:solidFill>
                <a:srgbClr val="000000"/>
              </a:solidFill>
              <a:latin typeface="+mj-lt"/>
            </a:endParaRPr>
          </a:p>
        </p:txBody>
      </p:sp>
      <p:sp>
        <p:nvSpPr>
          <p:cNvPr id="3" name="Pentagon 2"/>
          <p:cNvSpPr/>
          <p:nvPr/>
        </p:nvSpPr>
        <p:spPr>
          <a:xfrm>
            <a:off x="279400" y="1329071"/>
            <a:ext cx="1447800" cy="485008"/>
          </a:xfrm>
          <a:prstGeom prst="homePlate">
            <a:avLst/>
          </a:prstGeom>
          <a:solidFill>
            <a:schemeClr val="tx2"/>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itchFamily="34" charset="0"/>
              </a:rPr>
              <a:t>Project</a:t>
            </a:r>
            <a:br>
              <a:rPr lang="en-US" sz="1200" b="1" dirty="0">
                <a:solidFill>
                  <a:schemeClr val="bg1"/>
                </a:solidFill>
                <a:latin typeface="Calibri" pitchFamily="34" charset="0"/>
              </a:rPr>
            </a:br>
            <a:r>
              <a:rPr lang="en-US" sz="1200" b="1" dirty="0" smtClean="0">
                <a:solidFill>
                  <a:schemeClr val="bg1"/>
                </a:solidFill>
                <a:latin typeface="Calibri" pitchFamily="34" charset="0"/>
              </a:rPr>
              <a:t>Understanding</a:t>
            </a:r>
            <a:endParaRPr lang="en-US" sz="1200" dirty="0">
              <a:solidFill>
                <a:schemeClr val="bg1"/>
              </a:solidFill>
            </a:endParaRPr>
          </a:p>
        </p:txBody>
      </p:sp>
      <p:sp>
        <p:nvSpPr>
          <p:cNvPr id="15" name="Pentagon 14"/>
          <p:cNvSpPr/>
          <p:nvPr/>
        </p:nvSpPr>
        <p:spPr>
          <a:xfrm>
            <a:off x="279400" y="2989488"/>
            <a:ext cx="1447800" cy="485008"/>
          </a:xfrm>
          <a:prstGeom prst="homePlate">
            <a:avLst/>
          </a:prstGeom>
          <a:solidFill>
            <a:schemeClr val="bg2">
              <a:lumMod val="2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itchFamily="34" charset="0"/>
              </a:rPr>
              <a:t>Approach </a:t>
            </a:r>
          </a:p>
          <a:p>
            <a:pPr algn="ctr"/>
            <a:r>
              <a:rPr lang="en-US" sz="1200" b="1" dirty="0">
                <a:solidFill>
                  <a:schemeClr val="bg1"/>
                </a:solidFill>
                <a:latin typeface="Calibri" pitchFamily="34" charset="0"/>
              </a:rPr>
              <a:t>Summary</a:t>
            </a:r>
          </a:p>
        </p:txBody>
      </p:sp>
      <p:sp>
        <p:nvSpPr>
          <p:cNvPr id="16" name="Pentagon 15"/>
          <p:cNvSpPr/>
          <p:nvPr/>
        </p:nvSpPr>
        <p:spPr>
          <a:xfrm>
            <a:off x="279400" y="5047954"/>
            <a:ext cx="1447800" cy="485008"/>
          </a:xfrm>
          <a:prstGeom prst="homePlate">
            <a:avLst/>
          </a:prstGeom>
          <a:solidFill>
            <a:schemeClr val="accent3">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alibri" pitchFamily="34" charset="0"/>
              </a:rPr>
              <a:t>Proposal </a:t>
            </a:r>
          </a:p>
          <a:p>
            <a:pPr algn="ctr"/>
            <a:r>
              <a:rPr lang="en-US" sz="1200" b="1" dirty="0">
                <a:solidFill>
                  <a:schemeClr val="bg1"/>
                </a:solidFill>
                <a:latin typeface="Calibri" pitchFamily="34" charset="0"/>
              </a:rPr>
              <a:t>Summary</a:t>
            </a:r>
          </a:p>
        </p:txBody>
      </p:sp>
    </p:spTree>
    <p:extLst>
      <p:ext uri="{BB962C8B-B14F-4D97-AF65-F5344CB8AC3E}">
        <p14:creationId xmlns:p14="http://schemas.microsoft.com/office/powerpoint/2010/main" val="3802451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a:t>Virtusa Overview</a:t>
            </a:r>
          </a:p>
        </p:txBody>
      </p:sp>
    </p:spTree>
    <p:extLst>
      <p:ext uri="{BB962C8B-B14F-4D97-AF65-F5344CB8AC3E}">
        <p14:creationId xmlns:p14="http://schemas.microsoft.com/office/powerpoint/2010/main" val="4136910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158437" y="1447800"/>
            <a:ext cx="4815305" cy="49700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341313" indent="-341313" defTabSz="912813">
              <a:spcBef>
                <a:spcPts val="0"/>
              </a:spcBef>
              <a:spcAft>
                <a:spcPts val="0"/>
              </a:spcAft>
              <a:buClr>
                <a:srgbClr val="EFAA2D"/>
              </a:buClr>
              <a:buSzPct val="150000"/>
              <a:defRPr/>
            </a:pPr>
            <a:r>
              <a:rPr lang="en-US" sz="1600" b="1" kern="0" dirty="0" smtClean="0">
                <a:solidFill>
                  <a:prstClr val="black"/>
                </a:solidFill>
                <a:latin typeface="Calibri"/>
                <a:cs typeface="Arial"/>
              </a:rPr>
              <a:t>Multi-national </a:t>
            </a:r>
            <a:r>
              <a:rPr lang="en-US" sz="1600" b="1" kern="0" dirty="0">
                <a:solidFill>
                  <a:prstClr val="black"/>
                </a:solidFill>
                <a:latin typeface="Calibri"/>
                <a:cs typeface="Arial"/>
              </a:rPr>
              <a:t>corporation:</a:t>
            </a:r>
          </a:p>
          <a:p>
            <a:pPr marL="228600" indent="-228600" defTabSz="912813">
              <a:spcBef>
                <a:spcPts val="0"/>
              </a:spcBef>
              <a:spcAft>
                <a:spcPts val="0"/>
              </a:spcAft>
              <a:buClr>
                <a:schemeClr val="accent6">
                  <a:lumMod val="75000"/>
                </a:schemeClr>
              </a:buClr>
              <a:buSzPct val="120000"/>
              <a:buFont typeface="Calibri" panose="020F0502020204030204" pitchFamily="34" charset="0"/>
              <a:buChar char="•"/>
              <a:defRPr/>
            </a:pPr>
            <a:r>
              <a:rPr lang="en-US" sz="1600" dirty="0">
                <a:solidFill>
                  <a:srgbClr val="000000"/>
                </a:solidFill>
                <a:latin typeface="Calibri"/>
              </a:rPr>
              <a:t>Headquartered in Westborough, MA</a:t>
            </a:r>
          </a:p>
          <a:p>
            <a:pPr marL="228600" indent="-228600" defTabSz="912813">
              <a:spcBef>
                <a:spcPts val="0"/>
              </a:spcBef>
              <a:buClr>
                <a:schemeClr val="accent6">
                  <a:lumMod val="75000"/>
                </a:schemeClr>
              </a:buClr>
              <a:buSzPct val="120000"/>
              <a:buFont typeface="Calibri" panose="020F0502020204030204" pitchFamily="34" charset="0"/>
              <a:buChar char="•"/>
              <a:defRPr/>
            </a:pPr>
            <a:r>
              <a:rPr lang="en-US" sz="1600" dirty="0">
                <a:solidFill>
                  <a:srgbClr val="000000"/>
                </a:solidFill>
                <a:latin typeface="Calibri"/>
              </a:rPr>
              <a:t>Locations in US, Europe, Asia and Middle East</a:t>
            </a:r>
          </a:p>
          <a:p>
            <a:pPr marL="228600" indent="-228600" defTabSz="912813">
              <a:spcBef>
                <a:spcPts val="0"/>
              </a:spcBef>
              <a:buClr>
                <a:schemeClr val="accent6">
                  <a:lumMod val="75000"/>
                </a:schemeClr>
              </a:buClr>
              <a:buSzPct val="120000"/>
              <a:buFont typeface="Calibri" panose="020F0502020204030204" pitchFamily="34" charset="0"/>
              <a:buChar char="•"/>
              <a:defRPr/>
            </a:pPr>
            <a:r>
              <a:rPr lang="en-US" sz="1600" dirty="0">
                <a:solidFill>
                  <a:srgbClr val="000000"/>
                </a:solidFill>
                <a:latin typeface="Calibri"/>
              </a:rPr>
              <a:t>Technology Centers in U.S., U.K., Hungary, India &amp; Sri </a:t>
            </a:r>
            <a:r>
              <a:rPr lang="en-US" sz="1600" dirty="0" smtClean="0">
                <a:solidFill>
                  <a:srgbClr val="000000"/>
                </a:solidFill>
                <a:latin typeface="Calibri"/>
              </a:rPr>
              <a:t>Lanka</a:t>
            </a:r>
          </a:p>
          <a:p>
            <a:pPr marL="228600" indent="-228600" defTabSz="912813">
              <a:spcBef>
                <a:spcPts val="0"/>
              </a:spcBef>
              <a:buClr>
                <a:schemeClr val="accent6">
                  <a:lumMod val="75000"/>
                </a:schemeClr>
              </a:buClr>
              <a:buSzPct val="120000"/>
              <a:buFont typeface="Calibri" panose="020F0502020204030204" pitchFamily="34" charset="0"/>
              <a:buChar char="•"/>
              <a:defRPr/>
            </a:pPr>
            <a:r>
              <a:rPr lang="en-US" sz="1600" dirty="0" smtClean="0">
                <a:solidFill>
                  <a:srgbClr val="000000"/>
                </a:solidFill>
                <a:latin typeface="Calibri"/>
              </a:rPr>
              <a:t>Near shore development center in Singapore</a:t>
            </a:r>
            <a:endParaRPr lang="en-US" sz="1600" dirty="0">
              <a:solidFill>
                <a:srgbClr val="000000"/>
              </a:solidFill>
              <a:latin typeface="Calibri"/>
            </a:endParaRPr>
          </a:p>
          <a:p>
            <a:pPr marL="341313" indent="-341313" defTabSz="912813">
              <a:spcBef>
                <a:spcPts val="0"/>
              </a:spcBef>
              <a:spcAft>
                <a:spcPts val="1200"/>
              </a:spcAft>
              <a:buClr>
                <a:schemeClr val="accent6">
                  <a:lumMod val="75000"/>
                </a:schemeClr>
              </a:buClr>
              <a:buFont typeface="Calibri" panose="020F0502020204030204" pitchFamily="34" charset="0"/>
              <a:buChar char="•"/>
              <a:defRPr/>
            </a:pPr>
            <a:endParaRPr lang="en-US" sz="200" b="1" kern="0" dirty="0" smtClean="0">
              <a:solidFill>
                <a:prstClr val="black"/>
              </a:solidFill>
              <a:latin typeface="Calibri"/>
              <a:cs typeface="Arial"/>
            </a:endParaRPr>
          </a:p>
          <a:p>
            <a:pPr marL="341313" indent="-341313" defTabSz="912813">
              <a:spcBef>
                <a:spcPts val="0"/>
              </a:spcBef>
              <a:spcAft>
                <a:spcPts val="1200"/>
              </a:spcAft>
              <a:buClr>
                <a:srgbClr val="EFAA2D"/>
              </a:buClr>
              <a:defRPr/>
            </a:pPr>
            <a:r>
              <a:rPr lang="en-US" sz="1600" b="1" kern="0" dirty="0" smtClean="0">
                <a:solidFill>
                  <a:prstClr val="black"/>
                </a:solidFill>
                <a:latin typeface="Calibri"/>
                <a:cs typeface="Arial"/>
              </a:rPr>
              <a:t>Over 8,000 world-class professionals</a:t>
            </a:r>
          </a:p>
          <a:p>
            <a:pPr marL="341313" indent="-341313" defTabSz="912813">
              <a:spcBef>
                <a:spcPts val="0"/>
              </a:spcBef>
              <a:spcAft>
                <a:spcPts val="1200"/>
              </a:spcAft>
              <a:buClr>
                <a:srgbClr val="EFAA2D"/>
              </a:buClr>
              <a:defRPr/>
            </a:pPr>
            <a:r>
              <a:rPr lang="en-US" sz="1600" b="1" kern="0" dirty="0" smtClean="0">
                <a:solidFill>
                  <a:prstClr val="black"/>
                </a:solidFill>
                <a:latin typeface="Calibri"/>
                <a:cs typeface="Arial"/>
              </a:rPr>
              <a:t>92 active clients</a:t>
            </a:r>
          </a:p>
          <a:p>
            <a:pPr marL="341313" indent="-341313" defTabSz="912813">
              <a:spcBef>
                <a:spcPts val="0"/>
              </a:spcBef>
              <a:spcAft>
                <a:spcPts val="1200"/>
              </a:spcAft>
              <a:buClr>
                <a:srgbClr val="EFAA2D"/>
              </a:buClr>
              <a:defRPr/>
            </a:pPr>
            <a:r>
              <a:rPr lang="en-GB" sz="1600" b="1" kern="0" dirty="0" smtClean="0">
                <a:solidFill>
                  <a:prstClr val="black"/>
                </a:solidFill>
                <a:latin typeface="Calibri"/>
                <a:cs typeface="Arial"/>
              </a:rPr>
              <a:t>Listed on NASDAQ (VRTU) </a:t>
            </a:r>
            <a:endParaRPr lang="en-US" sz="1600" b="1" kern="0" dirty="0" smtClean="0">
              <a:solidFill>
                <a:prstClr val="black"/>
              </a:solidFill>
              <a:latin typeface="Calibri"/>
              <a:cs typeface="Arial"/>
            </a:endParaRPr>
          </a:p>
          <a:p>
            <a:pPr marL="341313" indent="-341313" defTabSz="912813">
              <a:spcBef>
                <a:spcPts val="0"/>
              </a:spcBef>
              <a:spcAft>
                <a:spcPts val="600"/>
              </a:spcAft>
              <a:buClr>
                <a:srgbClr val="EFAA2D"/>
              </a:buClr>
              <a:defRPr/>
            </a:pPr>
            <a:r>
              <a:rPr lang="en-US" sz="1600" b="1" kern="0" dirty="0">
                <a:solidFill>
                  <a:prstClr val="black"/>
                </a:solidFill>
                <a:latin typeface="Calibri"/>
              </a:rPr>
              <a:t>Rapidly growing &amp; profitable</a:t>
            </a:r>
          </a:p>
          <a:p>
            <a:pPr marL="228600" indent="-228600" defTabSz="912813">
              <a:spcBef>
                <a:spcPts val="0"/>
              </a:spcBef>
              <a:spcAft>
                <a:spcPts val="600"/>
              </a:spcAft>
              <a:buClr>
                <a:schemeClr val="accent6">
                  <a:lumMod val="75000"/>
                </a:schemeClr>
              </a:buClr>
              <a:buSzPct val="120000"/>
              <a:buFont typeface="Calibri" panose="020F0502020204030204" pitchFamily="34" charset="0"/>
              <a:buChar char="•"/>
              <a:defRPr/>
            </a:pPr>
            <a:r>
              <a:rPr lang="en-US" sz="1600" dirty="0">
                <a:solidFill>
                  <a:srgbClr val="000000"/>
                </a:solidFill>
                <a:latin typeface="Calibri"/>
              </a:rPr>
              <a:t>Last fiscal  revenue: ~$331 million</a:t>
            </a:r>
          </a:p>
          <a:p>
            <a:pPr marL="228600" indent="-228600" defTabSz="912813">
              <a:spcBef>
                <a:spcPts val="0"/>
              </a:spcBef>
              <a:spcAft>
                <a:spcPts val="600"/>
              </a:spcAft>
              <a:buClr>
                <a:schemeClr val="accent6">
                  <a:lumMod val="75000"/>
                </a:schemeClr>
              </a:buClr>
              <a:buSzPct val="120000"/>
              <a:buFont typeface="Calibri" panose="020F0502020204030204" pitchFamily="34" charset="0"/>
              <a:buChar char="•"/>
              <a:defRPr/>
            </a:pPr>
            <a:r>
              <a:rPr lang="en-US" sz="1600" dirty="0">
                <a:solidFill>
                  <a:srgbClr val="000000"/>
                </a:solidFill>
                <a:latin typeface="Calibri"/>
              </a:rPr>
              <a:t>Operating income: $23.9 million</a:t>
            </a:r>
          </a:p>
          <a:p>
            <a:pPr marL="228600" indent="-228600" defTabSz="912813">
              <a:spcBef>
                <a:spcPts val="0"/>
              </a:spcBef>
              <a:spcAft>
                <a:spcPts val="1200"/>
              </a:spcAft>
              <a:buClr>
                <a:schemeClr val="accent6">
                  <a:lumMod val="75000"/>
                </a:schemeClr>
              </a:buClr>
              <a:buSzPct val="120000"/>
              <a:buFont typeface="Calibri" panose="020F0502020204030204" pitchFamily="34" charset="0"/>
              <a:buChar char="•"/>
              <a:defRPr/>
            </a:pPr>
            <a:r>
              <a:rPr lang="en-US" sz="1600" dirty="0">
                <a:solidFill>
                  <a:srgbClr val="000000"/>
                </a:solidFill>
                <a:latin typeface="Calibri"/>
              </a:rPr>
              <a:t>10-year revenue CAGR: 32.47%</a:t>
            </a:r>
          </a:p>
        </p:txBody>
      </p:sp>
      <p:pic>
        <p:nvPicPr>
          <p:cNvPr id="4" name="Picture 3" descr="3. IAOPÆs 2010 Global Outsourcing 100 (Apr'10).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96539" y="5593795"/>
            <a:ext cx="966122" cy="595511"/>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88926" y="4724266"/>
            <a:ext cx="849141" cy="849141"/>
          </a:xfrm>
          <a:prstGeom prst="rect">
            <a:avLst/>
          </a:prstGeom>
        </p:spPr>
      </p:pic>
      <p:pic>
        <p:nvPicPr>
          <p:cNvPr id="6"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788570" y="5597236"/>
            <a:ext cx="1196996" cy="592062"/>
          </a:xfrm>
          <a:prstGeom prst="rect">
            <a:avLst/>
          </a:prstGeom>
        </p:spPr>
      </p:pic>
      <p:pic>
        <p:nvPicPr>
          <p:cNvPr id="7"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759806" y="4106160"/>
            <a:ext cx="984399" cy="619864"/>
          </a:xfrm>
          <a:prstGeom prst="rect">
            <a:avLst/>
          </a:prstGeom>
        </p:spPr>
      </p:pic>
      <p:sp>
        <p:nvSpPr>
          <p:cNvPr id="8" name="AutoShape 8"/>
          <p:cNvSpPr>
            <a:spLocks noChangeArrowheads="1"/>
          </p:cNvSpPr>
          <p:nvPr/>
        </p:nvSpPr>
        <p:spPr bwMode="auto">
          <a:xfrm>
            <a:off x="193072" y="1040426"/>
            <a:ext cx="4164141" cy="325479"/>
          </a:xfrm>
          <a:prstGeom prst="roundRect">
            <a:avLst>
              <a:gd name="adj" fmla="val 16667"/>
            </a:avLst>
          </a:prstGeom>
          <a:solidFill>
            <a:schemeClr val="accent6">
              <a:lumMod val="50000"/>
            </a:schemeClr>
          </a:solidFill>
          <a:ln>
            <a:solidFill>
              <a:schemeClr val="bg1"/>
            </a:solidFill>
            <a:headEnd/>
            <a:tailEnd/>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square" anchor="ctr">
            <a:spAutoFit/>
          </a:bodyP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0" hangingPunct="0">
              <a:lnSpc>
                <a:spcPct val="80000"/>
              </a:lnSpc>
              <a:spcBef>
                <a:spcPct val="30000"/>
              </a:spcBef>
              <a:buClr>
                <a:srgbClr val="5388C2"/>
              </a:buClr>
              <a:buFont typeface="Wingdings" pitchFamily="2" charset="2"/>
              <a:buNone/>
              <a:defRPr/>
            </a:pPr>
            <a:r>
              <a:rPr lang="en-US" sz="1600" b="1" dirty="0">
                <a:solidFill>
                  <a:prstClr val="white"/>
                </a:solidFill>
              </a:rPr>
              <a:t>Global IT Services Provider</a:t>
            </a:r>
          </a:p>
        </p:txBody>
      </p:sp>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722854" y="4873869"/>
            <a:ext cx="1225760" cy="549933"/>
          </a:xfrm>
          <a:prstGeom prst="rect">
            <a:avLst/>
          </a:prstGeom>
        </p:spPr>
      </p:pic>
      <p:pic>
        <p:nvPicPr>
          <p:cNvPr id="10" name="Picture 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711784" y="3801667"/>
            <a:ext cx="603423" cy="896753"/>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103120" y="4944258"/>
            <a:ext cx="966122" cy="497147"/>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5088413" y="4106164"/>
            <a:ext cx="1299188" cy="519675"/>
          </a:xfrm>
          <a:prstGeom prst="rect">
            <a:avLst/>
          </a:prstGeom>
        </p:spPr>
      </p:pic>
      <p:pic>
        <p:nvPicPr>
          <p:cNvPr id="13" name="Picture 12"/>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890610" y="976651"/>
            <a:ext cx="4094956" cy="2452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103120" y="5808425"/>
            <a:ext cx="1173796" cy="592383"/>
          </a:xfrm>
          <a:prstGeom prst="rect">
            <a:avLst/>
          </a:prstGeom>
        </p:spPr>
      </p:pic>
      <p:sp>
        <p:nvSpPr>
          <p:cNvPr id="15" name="Rectangle 14"/>
          <p:cNvSpPr/>
          <p:nvPr/>
        </p:nvSpPr>
        <p:spPr>
          <a:xfrm>
            <a:off x="5103123" y="3505200"/>
            <a:ext cx="3652923" cy="338554"/>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341313" indent="-341313" algn="ctr" defTabSz="912813">
              <a:spcBef>
                <a:spcPts val="0"/>
              </a:spcBef>
              <a:spcAft>
                <a:spcPts val="600"/>
              </a:spcAft>
              <a:buClr>
                <a:srgbClr val="EFAA2D"/>
              </a:buClr>
              <a:defRPr/>
            </a:pPr>
            <a:r>
              <a:rPr lang="en-US" sz="1600" b="1" kern="0" dirty="0">
                <a:solidFill>
                  <a:prstClr val="black"/>
                </a:solidFill>
                <a:latin typeface="Calibri"/>
                <a:cs typeface="Arial"/>
              </a:rPr>
              <a:t>Numerous awards and certifications</a:t>
            </a:r>
          </a:p>
        </p:txBody>
      </p:sp>
      <p:sp>
        <p:nvSpPr>
          <p:cNvPr id="16" name="Title 23"/>
          <p:cNvSpPr>
            <a:spLocks noGrp="1"/>
          </p:cNvSpPr>
          <p:nvPr/>
        </p:nvSpPr>
        <p:spPr bwMode="gray">
          <a:xfrm>
            <a:off x="114296" y="305713"/>
            <a:ext cx="8562975" cy="430887"/>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rtl="0" eaLnBrk="0" fontAlgn="base" hangingPunct="0">
              <a:spcBef>
                <a:spcPct val="0"/>
              </a:spcBef>
              <a:spcAft>
                <a:spcPct val="0"/>
              </a:spcAft>
              <a:defRPr sz="2800" b="1">
                <a:solidFill>
                  <a:srgbClr val="003258"/>
                </a:solidFill>
                <a:latin typeface="Calibri" pitchFamily="34" charset="0"/>
                <a:ea typeface="+mj-ea"/>
                <a:cs typeface="+mj-cs"/>
              </a:defRPr>
            </a:lvl1pPr>
            <a:lvl2pPr algn="l" rtl="0" eaLnBrk="0" fontAlgn="base" hangingPunct="0">
              <a:spcBef>
                <a:spcPct val="0"/>
              </a:spcBef>
              <a:spcAft>
                <a:spcPct val="0"/>
              </a:spcAft>
              <a:defRPr sz="2800" b="1">
                <a:solidFill>
                  <a:srgbClr val="003258"/>
                </a:solidFill>
                <a:latin typeface="Calibri" pitchFamily="34" charset="0"/>
              </a:defRPr>
            </a:lvl2pPr>
            <a:lvl3pPr algn="l" rtl="0" eaLnBrk="0" fontAlgn="base" hangingPunct="0">
              <a:spcBef>
                <a:spcPct val="0"/>
              </a:spcBef>
              <a:spcAft>
                <a:spcPct val="0"/>
              </a:spcAft>
              <a:defRPr sz="2800" b="1">
                <a:solidFill>
                  <a:srgbClr val="003258"/>
                </a:solidFill>
                <a:latin typeface="Calibri" pitchFamily="34" charset="0"/>
              </a:defRPr>
            </a:lvl3pPr>
            <a:lvl4pPr algn="l" rtl="0" eaLnBrk="0" fontAlgn="base" hangingPunct="0">
              <a:spcBef>
                <a:spcPct val="0"/>
              </a:spcBef>
              <a:spcAft>
                <a:spcPct val="0"/>
              </a:spcAft>
              <a:defRPr sz="2800" b="1">
                <a:solidFill>
                  <a:srgbClr val="003258"/>
                </a:solidFill>
                <a:latin typeface="Calibri" pitchFamily="34" charset="0"/>
              </a:defRPr>
            </a:lvl4pPr>
            <a:lvl5pPr algn="l" rtl="0" eaLnBrk="0" fontAlgn="base" hangingPunct="0">
              <a:spcBef>
                <a:spcPct val="0"/>
              </a:spcBef>
              <a:spcAft>
                <a:spcPct val="0"/>
              </a:spcAft>
              <a:defRPr sz="2800" b="1">
                <a:solidFill>
                  <a:srgbClr val="003258"/>
                </a:solidFill>
                <a:latin typeface="Calibri"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a:lstStyle>
          <a:p>
            <a:pPr defTabSz="912813">
              <a:defRPr/>
            </a:pPr>
            <a:r>
              <a:rPr lang="en-US" dirty="0">
                <a:solidFill>
                  <a:srgbClr val="003A58"/>
                </a:solidFill>
                <a:latin typeface="Calibri"/>
              </a:rPr>
              <a:t>Virtusa has enjoyed 16+ years of strong growth</a:t>
            </a:r>
          </a:p>
        </p:txBody>
      </p:sp>
      <p:pic>
        <p:nvPicPr>
          <p:cNvPr id="1026"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24329" y="3998582"/>
            <a:ext cx="8953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8" name="Group 24"/>
          <p:cNvGrpSpPr>
            <a:grpSpLocks/>
          </p:cNvGrpSpPr>
          <p:nvPr/>
        </p:nvGrpSpPr>
        <p:grpSpPr bwMode="auto">
          <a:xfrm>
            <a:off x="4100533" y="4863060"/>
            <a:ext cx="919143" cy="763801"/>
            <a:chOff x="3668" y="1536"/>
            <a:chExt cx="721" cy="549"/>
          </a:xfrm>
        </p:grpSpPr>
        <p:pic>
          <p:nvPicPr>
            <p:cNvPr id="19" name="Picture 25"/>
            <p:cNvPicPr>
              <a:picLocks noChangeAspect="1" noChangeArrowheads="1"/>
            </p:cNvPicPr>
            <p:nvPr/>
          </p:nvPicPr>
          <p:blipFill>
            <a:blip r:embed="rId14" cstate="print"/>
            <a:srcRect/>
            <a:stretch>
              <a:fillRect/>
            </a:stretch>
          </p:blipFill>
          <p:spPr bwMode="auto">
            <a:xfrm>
              <a:off x="3670" y="1536"/>
              <a:ext cx="598" cy="337"/>
            </a:xfrm>
            <a:prstGeom prst="rect">
              <a:avLst/>
            </a:prstGeom>
            <a:noFill/>
            <a:ln w="9525">
              <a:noFill/>
              <a:miter lim="800000"/>
              <a:headEnd/>
              <a:tailEnd/>
            </a:ln>
          </p:spPr>
        </p:pic>
        <p:sp>
          <p:nvSpPr>
            <p:cNvPr id="20" name="Text Box 26"/>
            <p:cNvSpPr txBox="1">
              <a:spLocks noChangeArrowheads="1"/>
            </p:cNvSpPr>
            <p:nvPr/>
          </p:nvSpPr>
          <p:spPr bwMode="auto">
            <a:xfrm>
              <a:off x="3668" y="1886"/>
              <a:ext cx="721" cy="199"/>
            </a:xfrm>
            <a:prstGeom prst="rect">
              <a:avLst/>
            </a:prstGeom>
            <a:noFill/>
            <a:ln w="9525">
              <a:noFill/>
              <a:miter lim="800000"/>
              <a:headEnd/>
              <a:tailEnd/>
            </a:ln>
          </p:spPr>
          <p:txBody>
            <a:bodyPr wrap="none">
              <a:spAutoFit/>
            </a:bodyPr>
            <a:lstStyle/>
            <a:p>
              <a:pPr fontAlgn="auto">
                <a:spcBef>
                  <a:spcPts val="0"/>
                </a:spcBef>
                <a:spcAft>
                  <a:spcPts val="0"/>
                </a:spcAft>
                <a:defRPr/>
              </a:pPr>
              <a:r>
                <a:rPr lang="en-US" sz="1200" b="1" kern="0" dirty="0" smtClean="0">
                  <a:solidFill>
                    <a:srgbClr val="000000"/>
                  </a:solidFill>
                </a:rPr>
                <a:t>ISO 27001</a:t>
              </a:r>
            </a:p>
          </p:txBody>
        </p:sp>
      </p:grpSp>
    </p:spTree>
    <p:extLst>
      <p:ext uri="{BB962C8B-B14F-4D97-AF65-F5344CB8AC3E}">
        <p14:creationId xmlns:p14="http://schemas.microsoft.com/office/powerpoint/2010/main" val="197392659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9"/>
          <p:cNvSpPr>
            <a:spLocks noChangeArrowheads="1"/>
          </p:cNvSpPr>
          <p:nvPr/>
        </p:nvSpPr>
        <p:spPr bwMode="auto">
          <a:xfrm>
            <a:off x="5334000" y="3195514"/>
            <a:ext cx="3581400" cy="3124200"/>
          </a:xfrm>
          <a:prstGeom prst="roundRect">
            <a:avLst>
              <a:gd name="adj" fmla="val 6109"/>
            </a:avLst>
          </a:prstGeom>
          <a:solidFill>
            <a:schemeClr val="bg1"/>
          </a:solidFill>
          <a:ln w="9525" algn="ctr">
            <a:solidFill>
              <a:schemeClr val="bg1">
                <a:lumMod val="75000"/>
              </a:schemeClr>
            </a:solidFill>
            <a:miter lim="800000"/>
            <a:headEnd/>
            <a:tailEnd/>
          </a:ln>
        </p:spPr>
        <p:txBody>
          <a:bodyPr wrap="none" anchor="ctr"/>
          <a:lstStyle/>
          <a:p>
            <a:pPr algn="ctr" defTabSz="912813"/>
            <a:endParaRPr lang="en-US" sz="1400" dirty="0">
              <a:solidFill>
                <a:srgbClr val="FFFFFF"/>
              </a:solidFill>
            </a:endParaRPr>
          </a:p>
        </p:txBody>
      </p:sp>
      <p:sp>
        <p:nvSpPr>
          <p:cNvPr id="74" name="Text Box 4"/>
          <p:cNvSpPr txBox="1">
            <a:spLocks noChangeArrowheads="1"/>
          </p:cNvSpPr>
          <p:nvPr/>
        </p:nvSpPr>
        <p:spPr bwMode="auto">
          <a:xfrm>
            <a:off x="6629400" y="2985997"/>
            <a:ext cx="851647" cy="429152"/>
          </a:xfrm>
          <a:prstGeom prst="rect">
            <a:avLst/>
          </a:prstGeom>
          <a:solidFill>
            <a:schemeClr val="bg1"/>
          </a:solidFill>
          <a:ln>
            <a:no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71438" tIns="71438" rIns="71438" bIns="71438" anchor="ctr"/>
          <a:lstStyle/>
          <a:p>
            <a:pPr algn="ctr" defTabSz="912813">
              <a:spcBef>
                <a:spcPct val="80000"/>
              </a:spcBef>
              <a:buClr>
                <a:srgbClr val="FF9900"/>
              </a:buClr>
              <a:buSzPct val="120000"/>
              <a:defRPr/>
            </a:pPr>
            <a:r>
              <a:rPr lang="en-US" sz="1400" b="1" dirty="0" smtClean="0">
                <a:ln w="18415" cmpd="sng">
                  <a:noFill/>
                  <a:prstDash val="solid"/>
                </a:ln>
                <a:solidFill>
                  <a:srgbClr val="000000">
                    <a:lumMod val="75000"/>
                    <a:lumOff val="25000"/>
                  </a:srgbClr>
                </a:solidFill>
                <a:effectLst>
                  <a:outerShdw blurRad="63500" dir="3600000" algn="tl" rotWithShape="0">
                    <a:srgbClr val="000000">
                      <a:alpha val="70000"/>
                    </a:srgbClr>
                  </a:outerShdw>
                </a:effectLst>
              </a:rPr>
              <a:t>OTHERS</a:t>
            </a:r>
            <a:endParaRPr lang="en-US" sz="1400" b="1" dirty="0">
              <a:ln w="18415" cmpd="sng">
                <a:noFill/>
                <a:prstDash val="solid"/>
              </a:ln>
              <a:solidFill>
                <a:srgbClr val="000000">
                  <a:lumMod val="75000"/>
                  <a:lumOff val="25000"/>
                </a:srgbClr>
              </a:solidFill>
              <a:effectLst>
                <a:outerShdw blurRad="63500" dir="3600000" algn="tl" rotWithShape="0">
                  <a:srgbClr val="000000">
                    <a:alpha val="70000"/>
                  </a:srgbClr>
                </a:outerShdw>
              </a:effectLst>
            </a:endParaRPr>
          </a:p>
        </p:txBody>
      </p:sp>
      <p:sp>
        <p:nvSpPr>
          <p:cNvPr id="75" name="Rectangle 9"/>
          <p:cNvSpPr>
            <a:spLocks noChangeArrowheads="1"/>
          </p:cNvSpPr>
          <p:nvPr/>
        </p:nvSpPr>
        <p:spPr bwMode="auto">
          <a:xfrm>
            <a:off x="3048000" y="3195514"/>
            <a:ext cx="2133600" cy="3124200"/>
          </a:xfrm>
          <a:prstGeom prst="roundRect">
            <a:avLst>
              <a:gd name="adj" fmla="val 3957"/>
            </a:avLst>
          </a:prstGeom>
          <a:solidFill>
            <a:schemeClr val="bg1"/>
          </a:solidFill>
          <a:ln w="9525" algn="ctr">
            <a:solidFill>
              <a:schemeClr val="bg1">
                <a:lumMod val="75000"/>
              </a:schemeClr>
            </a:solidFill>
            <a:miter lim="800000"/>
            <a:headEnd/>
            <a:tailEnd/>
          </a:ln>
        </p:spPr>
        <p:txBody>
          <a:bodyPr wrap="none" anchor="ctr"/>
          <a:lstStyle/>
          <a:p>
            <a:pPr algn="ctr" defTabSz="912813"/>
            <a:endParaRPr lang="en-US" sz="1400" dirty="0">
              <a:solidFill>
                <a:srgbClr val="FFFFFF"/>
              </a:solidFill>
            </a:endParaRPr>
          </a:p>
        </p:txBody>
      </p:sp>
      <p:sp>
        <p:nvSpPr>
          <p:cNvPr id="86" name="Rectangle 13"/>
          <p:cNvSpPr>
            <a:spLocks noChangeArrowheads="1"/>
          </p:cNvSpPr>
          <p:nvPr/>
        </p:nvSpPr>
        <p:spPr bwMode="auto">
          <a:xfrm>
            <a:off x="105723" y="1061914"/>
            <a:ext cx="2780838" cy="5248344"/>
          </a:xfrm>
          <a:prstGeom prst="roundRect">
            <a:avLst>
              <a:gd name="adj" fmla="val 3611"/>
            </a:avLst>
          </a:prstGeom>
          <a:solidFill>
            <a:schemeClr val="bg1"/>
          </a:solidFill>
          <a:ln w="9525" algn="ctr">
            <a:solidFill>
              <a:schemeClr val="bg1">
                <a:lumMod val="75000"/>
              </a:schemeClr>
            </a:solidFill>
            <a:miter lim="800000"/>
            <a:headEnd/>
            <a:tailEnd/>
          </a:ln>
        </p:spPr>
        <p:txBody>
          <a:bodyPr wrap="none" anchor="ctr"/>
          <a:lstStyle/>
          <a:p>
            <a:pPr algn="ctr" defTabSz="912813"/>
            <a:endParaRPr lang="en-US" sz="1400" dirty="0">
              <a:solidFill>
                <a:srgbClr val="FFFFFF"/>
              </a:solidFill>
            </a:endParaRPr>
          </a:p>
        </p:txBody>
      </p:sp>
      <p:sp>
        <p:nvSpPr>
          <p:cNvPr id="100" name="Rectangle 9"/>
          <p:cNvSpPr>
            <a:spLocks noChangeArrowheads="1"/>
          </p:cNvSpPr>
          <p:nvPr/>
        </p:nvSpPr>
        <p:spPr bwMode="auto">
          <a:xfrm>
            <a:off x="3048000" y="1061915"/>
            <a:ext cx="5791200" cy="1808324"/>
          </a:xfrm>
          <a:prstGeom prst="roundRect">
            <a:avLst>
              <a:gd name="adj" fmla="val 7630"/>
            </a:avLst>
          </a:prstGeom>
          <a:solidFill>
            <a:schemeClr val="bg1"/>
          </a:solidFill>
          <a:ln w="9525" algn="ctr">
            <a:solidFill>
              <a:schemeClr val="bg1">
                <a:lumMod val="75000"/>
              </a:schemeClr>
            </a:solidFill>
            <a:miter lim="800000"/>
            <a:headEnd/>
            <a:tailEnd/>
          </a:ln>
          <a:effectLst>
            <a:glow rad="139700">
              <a:schemeClr val="accent1">
                <a:satMod val="175000"/>
                <a:alpha val="40000"/>
              </a:schemeClr>
            </a:glow>
          </a:effectLst>
        </p:spPr>
        <p:txBody>
          <a:bodyPr wrap="none" anchor="ctr"/>
          <a:lstStyle/>
          <a:p>
            <a:pPr algn="ctr" defTabSz="912813"/>
            <a:endParaRPr lang="en-US" sz="1400" dirty="0">
              <a:solidFill>
                <a:srgbClr val="FFFFFF"/>
              </a:solidFill>
            </a:endParaRPr>
          </a:p>
        </p:txBody>
      </p:sp>
      <p:sp>
        <p:nvSpPr>
          <p:cNvPr id="101" name="Text Box 10"/>
          <p:cNvSpPr txBox="1">
            <a:spLocks noChangeArrowheads="1"/>
          </p:cNvSpPr>
          <p:nvPr/>
        </p:nvSpPr>
        <p:spPr bwMode="auto">
          <a:xfrm>
            <a:off x="4941599" y="966424"/>
            <a:ext cx="1605734" cy="363507"/>
          </a:xfrm>
          <a:prstGeom prst="rect">
            <a:avLst/>
          </a:prstGeom>
          <a:solidFill>
            <a:schemeClr val="bg1"/>
          </a:solidFill>
          <a:ln>
            <a:no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71438" tIns="71438" rIns="71438" bIns="71438" anchor="ctr"/>
          <a:lstStyle/>
          <a:p>
            <a:pPr algn="ctr" defTabSz="912813">
              <a:spcBef>
                <a:spcPct val="80000"/>
              </a:spcBef>
              <a:buClr>
                <a:srgbClr val="FF9900"/>
              </a:buClr>
              <a:buSzPct val="120000"/>
              <a:defRPr/>
            </a:pPr>
            <a:r>
              <a:rPr lang="en-US" sz="1400" b="1" dirty="0" smtClean="0">
                <a:ln w="18415" cmpd="sng">
                  <a:noFill/>
                  <a:prstDash val="solid"/>
                </a:ln>
                <a:solidFill>
                  <a:sysClr val="windowText" lastClr="000000"/>
                </a:solidFill>
                <a:effectLst>
                  <a:outerShdw blurRad="63500" dir="3600000" algn="tl" rotWithShape="0">
                    <a:srgbClr val="000000">
                      <a:alpha val="70000"/>
                    </a:srgbClr>
                  </a:outerShdw>
                </a:effectLst>
              </a:rPr>
              <a:t>COMMUNICATIONS</a:t>
            </a:r>
            <a:endParaRPr lang="en-US" sz="1400" b="1" dirty="0">
              <a:ln w="18415" cmpd="sng">
                <a:noFill/>
                <a:prstDash val="solid"/>
              </a:ln>
              <a:solidFill>
                <a:sysClr val="windowText" lastClr="000000"/>
              </a:solidFill>
              <a:effectLst>
                <a:outerShdw blurRad="63500" dir="3600000" algn="tl" rotWithShape="0">
                  <a:srgbClr val="000000">
                    <a:alpha val="70000"/>
                  </a:srgbClr>
                </a:outerShdw>
              </a:effectLst>
            </a:endParaRPr>
          </a:p>
        </p:txBody>
      </p:sp>
      <p:pic>
        <p:nvPicPr>
          <p:cNvPr id="102" name="Picture 24" descr="imgLogoPega"/>
          <p:cNvPicPr>
            <a:picLocks noChangeAspect="1" noChangeArrowheads="1"/>
          </p:cNvPicPr>
          <p:nvPr/>
        </p:nvPicPr>
        <p:blipFill>
          <a:blip r:embed="rId3" cstate="print"/>
          <a:srcRect/>
          <a:stretch>
            <a:fillRect/>
          </a:stretch>
        </p:blipFill>
        <p:spPr bwMode="auto">
          <a:xfrm>
            <a:off x="228600" y="4490934"/>
            <a:ext cx="990600" cy="477837"/>
          </a:xfrm>
          <a:prstGeom prst="rect">
            <a:avLst/>
          </a:prstGeom>
          <a:noFill/>
          <a:ln w="9525">
            <a:noFill/>
            <a:miter lim="800000"/>
            <a:headEnd/>
            <a:tailEnd/>
          </a:ln>
        </p:spPr>
      </p:pic>
      <p:pic>
        <p:nvPicPr>
          <p:cNvPr id="103" name="Picture 26" descr="Guardian Life offers financial planning investment, retirement and insurance solutions providing life, dental, health and disability income protection"/>
          <p:cNvPicPr>
            <a:picLocks noChangeAspect="1" noChangeArrowheads="1"/>
          </p:cNvPicPr>
          <p:nvPr/>
        </p:nvPicPr>
        <p:blipFill>
          <a:blip r:embed="rId4" cstate="print"/>
          <a:srcRect t="-7432"/>
          <a:stretch>
            <a:fillRect/>
          </a:stretch>
        </p:blipFill>
        <p:spPr bwMode="auto">
          <a:xfrm>
            <a:off x="1676400" y="3043114"/>
            <a:ext cx="1069975" cy="628650"/>
          </a:xfrm>
          <a:prstGeom prst="rect">
            <a:avLst/>
          </a:prstGeom>
          <a:noFill/>
          <a:ln w="9525">
            <a:noFill/>
            <a:miter lim="800000"/>
            <a:headEnd/>
            <a:tailEnd/>
          </a:ln>
        </p:spPr>
      </p:pic>
      <p:pic>
        <p:nvPicPr>
          <p:cNvPr id="104" name="Picture 64" descr="Citibank logo.gif"/>
          <p:cNvPicPr>
            <a:picLocks noChangeAspect="1"/>
          </p:cNvPicPr>
          <p:nvPr/>
        </p:nvPicPr>
        <p:blipFill>
          <a:blip r:embed="rId5" cstate="print"/>
          <a:srcRect/>
          <a:stretch>
            <a:fillRect/>
          </a:stretch>
        </p:blipFill>
        <p:spPr bwMode="auto">
          <a:xfrm>
            <a:off x="2107562" y="1498544"/>
            <a:ext cx="558800" cy="323850"/>
          </a:xfrm>
          <a:prstGeom prst="rect">
            <a:avLst/>
          </a:prstGeom>
          <a:noFill/>
          <a:ln w="9525">
            <a:noFill/>
            <a:miter lim="800000"/>
            <a:headEnd/>
            <a:tailEnd/>
          </a:ln>
        </p:spPr>
      </p:pic>
      <p:pic>
        <p:nvPicPr>
          <p:cNvPr id="109" name="Picture 71"/>
          <p:cNvPicPr>
            <a:picLocks noChangeAspect="1" noChangeArrowheads="1"/>
          </p:cNvPicPr>
          <p:nvPr/>
        </p:nvPicPr>
        <p:blipFill>
          <a:blip r:embed="rId6" cstate="print"/>
          <a:srcRect/>
          <a:stretch>
            <a:fillRect/>
          </a:stretch>
        </p:blipFill>
        <p:spPr bwMode="auto">
          <a:xfrm>
            <a:off x="6629400" y="5252914"/>
            <a:ext cx="1054986" cy="496128"/>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10" name="Picture 11" descr="Standard Chartered"/>
          <p:cNvPicPr>
            <a:picLocks noChangeAspect="1" noChangeArrowheads="1"/>
          </p:cNvPicPr>
          <p:nvPr/>
        </p:nvPicPr>
        <p:blipFill>
          <a:blip r:embed="rId7" cstate="print"/>
          <a:srcRect/>
          <a:stretch>
            <a:fillRect/>
          </a:stretch>
        </p:blipFill>
        <p:spPr bwMode="auto">
          <a:xfrm>
            <a:off x="304803" y="5405314"/>
            <a:ext cx="1200150" cy="457200"/>
          </a:xfrm>
          <a:prstGeom prst="rect">
            <a:avLst/>
          </a:prstGeom>
          <a:noFill/>
          <a:ln w="9525">
            <a:noFill/>
            <a:miter lim="800000"/>
            <a:headEnd/>
            <a:tailEnd/>
          </a:ln>
        </p:spPr>
      </p:pic>
      <p:pic>
        <p:nvPicPr>
          <p:cNvPr id="113" name="Picture 20" descr="Ace Insurance"/>
          <p:cNvPicPr>
            <a:picLocks noChangeAspect="1" noChangeArrowheads="1"/>
          </p:cNvPicPr>
          <p:nvPr/>
        </p:nvPicPr>
        <p:blipFill>
          <a:blip r:embed="rId8" cstate="print"/>
          <a:srcRect/>
          <a:stretch>
            <a:fillRect/>
          </a:stretch>
        </p:blipFill>
        <p:spPr bwMode="auto">
          <a:xfrm>
            <a:off x="2028186" y="4294132"/>
            <a:ext cx="609600" cy="488950"/>
          </a:xfrm>
          <a:prstGeom prst="rect">
            <a:avLst/>
          </a:prstGeom>
          <a:noFill/>
          <a:ln w="9525">
            <a:noFill/>
            <a:miter lim="800000"/>
            <a:headEnd/>
            <a:tailEnd/>
          </a:ln>
        </p:spPr>
      </p:pic>
      <p:pic>
        <p:nvPicPr>
          <p:cNvPr id="120" name="Picture 119"/>
          <p:cNvPicPr>
            <a:picLocks noChangeAspect="1" noChangeArrowheads="1"/>
          </p:cNvPicPr>
          <p:nvPr/>
        </p:nvPicPr>
        <p:blipFill>
          <a:blip r:embed="rId9" cstate="print"/>
          <a:srcRect/>
          <a:stretch>
            <a:fillRect/>
          </a:stretch>
        </p:blipFill>
        <p:spPr bwMode="auto">
          <a:xfrm>
            <a:off x="1524000" y="1823918"/>
            <a:ext cx="1066800" cy="352425"/>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21" name="Picture 6"/>
          <p:cNvPicPr>
            <a:picLocks noChangeAspect="1" noChangeArrowheads="1"/>
          </p:cNvPicPr>
          <p:nvPr/>
        </p:nvPicPr>
        <p:blipFill>
          <a:blip r:embed="rId10" cstate="print"/>
          <a:srcRect/>
          <a:stretch>
            <a:fillRect/>
          </a:stretch>
        </p:blipFill>
        <p:spPr bwMode="auto">
          <a:xfrm>
            <a:off x="1371600" y="5862534"/>
            <a:ext cx="1401762" cy="357187"/>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22" name="Picture 4"/>
          <p:cNvPicPr>
            <a:picLocks noChangeAspect="1" noChangeArrowheads="1"/>
          </p:cNvPicPr>
          <p:nvPr/>
        </p:nvPicPr>
        <p:blipFill>
          <a:blip r:embed="rId11" cstate="print"/>
          <a:srcRect/>
          <a:stretch>
            <a:fillRect/>
          </a:stretch>
        </p:blipFill>
        <p:spPr bwMode="auto">
          <a:xfrm>
            <a:off x="6324600" y="4033714"/>
            <a:ext cx="1087198" cy="465942"/>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23" name="Picture 5"/>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3886210" y="4871914"/>
            <a:ext cx="663575" cy="469900"/>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24" name="Picture 81"/>
          <p:cNvPicPr>
            <a:picLocks noChangeAspect="1" noChangeArrowheads="1"/>
          </p:cNvPicPr>
          <p:nvPr/>
        </p:nvPicPr>
        <p:blipFill>
          <a:blip r:embed="rId13" cstate="print"/>
          <a:srcRect/>
          <a:stretch>
            <a:fillRect/>
          </a:stretch>
        </p:blipFill>
        <p:spPr bwMode="auto">
          <a:xfrm>
            <a:off x="6705600" y="5938714"/>
            <a:ext cx="1106625" cy="332524"/>
          </a:xfrm>
          <a:prstGeom prst="rect">
            <a:avLst/>
          </a:prstGeom>
          <a:noFill/>
          <a:ln w="9525" algn="ctr">
            <a:noFill/>
            <a:miter lim="800000"/>
            <a:headEnd/>
            <a:tailEnd/>
          </a:ln>
        </p:spPr>
      </p:pic>
      <p:pic>
        <p:nvPicPr>
          <p:cNvPr id="125" name="Picture 83"/>
          <p:cNvPicPr>
            <a:picLocks noChangeAspect="1" noChangeArrowheads="1"/>
          </p:cNvPicPr>
          <p:nvPr/>
        </p:nvPicPr>
        <p:blipFill>
          <a:blip r:embed="rId14" cstate="print"/>
          <a:srcRect/>
          <a:stretch>
            <a:fillRect/>
          </a:stretch>
        </p:blipFill>
        <p:spPr bwMode="auto">
          <a:xfrm>
            <a:off x="381005" y="4109914"/>
            <a:ext cx="1400175" cy="304800"/>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26" name="Picture 82"/>
          <p:cNvPicPr>
            <a:picLocks noChangeAspect="1" noChangeArrowheads="1"/>
          </p:cNvPicPr>
          <p:nvPr/>
        </p:nvPicPr>
        <p:blipFill>
          <a:blip r:embed="rId15" cstate="print"/>
          <a:srcRect/>
          <a:stretch>
            <a:fillRect/>
          </a:stretch>
        </p:blipFill>
        <p:spPr bwMode="auto">
          <a:xfrm>
            <a:off x="5486401" y="5481534"/>
            <a:ext cx="983973" cy="258941"/>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29" name="Picture 3"/>
          <p:cNvPicPr>
            <a:picLocks noChangeAspect="1" noChangeArrowheads="1"/>
          </p:cNvPicPr>
          <p:nvPr/>
        </p:nvPicPr>
        <p:blipFill>
          <a:blip r:embed="rId16" cstate="print"/>
          <a:srcRect/>
          <a:stretch>
            <a:fillRect/>
          </a:stretch>
        </p:blipFill>
        <p:spPr bwMode="auto">
          <a:xfrm>
            <a:off x="5410210" y="3957514"/>
            <a:ext cx="826197" cy="596900"/>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33" name="Picture 79"/>
          <p:cNvPicPr>
            <a:picLocks noChangeAspect="1" noChangeArrowheads="1"/>
          </p:cNvPicPr>
          <p:nvPr/>
        </p:nvPicPr>
        <p:blipFill>
          <a:blip r:embed="rId17" cstate="print"/>
          <a:srcRect/>
          <a:stretch>
            <a:fillRect/>
          </a:stretch>
        </p:blipFill>
        <p:spPr bwMode="auto">
          <a:xfrm>
            <a:off x="5486410" y="5938734"/>
            <a:ext cx="1089025" cy="244475"/>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pic>
        <p:nvPicPr>
          <p:cNvPr id="134" name="Picture 81"/>
          <p:cNvPicPr>
            <a:picLocks noChangeAspect="1" noChangeArrowheads="1"/>
          </p:cNvPicPr>
          <p:nvPr/>
        </p:nvPicPr>
        <p:blipFill>
          <a:blip r:embed="rId18" cstate="print"/>
          <a:srcRect/>
          <a:stretch>
            <a:fillRect/>
          </a:stretch>
        </p:blipFill>
        <p:spPr bwMode="auto">
          <a:xfrm>
            <a:off x="5486407" y="5159252"/>
            <a:ext cx="712787" cy="246062"/>
          </a:xfrm>
          <a:prstGeom prst="rect">
            <a:avLst/>
          </a:prstGeom>
          <a:noFill/>
          <a:ln w="9525" algn="ctr">
            <a:noFill/>
            <a:miter lim="800000"/>
            <a:headEnd/>
            <a:tailEnd/>
          </a:ln>
        </p:spPr>
      </p:pic>
      <p:pic>
        <p:nvPicPr>
          <p:cNvPr id="162" name="Picture 3" descr="Logo250width"/>
          <p:cNvPicPr>
            <a:picLocks noChangeAspect="1" noChangeArrowheads="1"/>
          </p:cNvPicPr>
          <p:nvPr/>
        </p:nvPicPr>
        <p:blipFill>
          <a:blip r:embed="rId19" cstate="print"/>
          <a:srcRect/>
          <a:stretch>
            <a:fillRect/>
          </a:stretch>
        </p:blipFill>
        <p:spPr bwMode="auto">
          <a:xfrm>
            <a:off x="228610" y="1976314"/>
            <a:ext cx="712557" cy="554602"/>
          </a:xfrm>
          <a:prstGeom prst="rect">
            <a:avLst/>
          </a:prstGeom>
          <a:noFill/>
          <a:ln w="9525">
            <a:noFill/>
            <a:miter lim="800000"/>
            <a:headEnd/>
            <a:tailEnd/>
          </a:ln>
        </p:spPr>
      </p:pic>
      <p:pic>
        <p:nvPicPr>
          <p:cNvPr id="163" name="Picture 4" descr="image003"/>
          <p:cNvPicPr>
            <a:picLocks noChangeAspect="1" noChangeArrowheads="1"/>
          </p:cNvPicPr>
          <p:nvPr/>
        </p:nvPicPr>
        <p:blipFill>
          <a:blip r:embed="rId20" cstate="print"/>
          <a:srcRect/>
          <a:stretch>
            <a:fillRect/>
          </a:stretch>
        </p:blipFill>
        <p:spPr bwMode="auto">
          <a:xfrm>
            <a:off x="3886210" y="2131909"/>
            <a:ext cx="1000125" cy="301625"/>
          </a:xfrm>
          <a:prstGeom prst="rect">
            <a:avLst/>
          </a:prstGeom>
          <a:noFill/>
          <a:ln w="9525">
            <a:noFill/>
            <a:miter lim="800000"/>
            <a:headEnd/>
            <a:tailEnd/>
          </a:ln>
        </p:spPr>
      </p:pic>
      <p:pic>
        <p:nvPicPr>
          <p:cNvPr id="165" name="Picture 3"/>
          <p:cNvPicPr>
            <a:picLocks noChangeAspect="1" noChangeArrowheads="1"/>
          </p:cNvPicPr>
          <p:nvPr/>
        </p:nvPicPr>
        <p:blipFill>
          <a:blip r:embed="rId21" cstate="print"/>
          <a:srcRect/>
          <a:stretch>
            <a:fillRect/>
          </a:stretch>
        </p:blipFill>
        <p:spPr bwMode="auto">
          <a:xfrm>
            <a:off x="533400" y="1671514"/>
            <a:ext cx="841375" cy="252412"/>
          </a:xfrm>
          <a:prstGeom prst="rect">
            <a:avLst/>
          </a:prstGeom>
          <a:noFill/>
          <a:ln w="9525">
            <a:noFill/>
            <a:miter lim="800000"/>
            <a:headEnd/>
            <a:tailEnd/>
          </a:ln>
        </p:spPr>
      </p:pic>
      <p:pic>
        <p:nvPicPr>
          <p:cNvPr id="166" name="Picture 4" descr="cid:image002.png@01CA1B37.D780BC90"/>
          <p:cNvPicPr>
            <a:picLocks noChangeAspect="1" noChangeArrowheads="1"/>
          </p:cNvPicPr>
          <p:nvPr/>
        </p:nvPicPr>
        <p:blipFill>
          <a:blip r:embed="rId22" cstate="print"/>
          <a:srcRect/>
          <a:stretch>
            <a:fillRect/>
          </a:stretch>
        </p:blipFill>
        <p:spPr bwMode="auto">
          <a:xfrm>
            <a:off x="1219200" y="4795714"/>
            <a:ext cx="495300" cy="484188"/>
          </a:xfrm>
          <a:prstGeom prst="rect">
            <a:avLst/>
          </a:prstGeom>
          <a:noFill/>
          <a:ln w="9525">
            <a:noFill/>
            <a:miter lim="800000"/>
            <a:headEnd/>
            <a:tailEnd/>
          </a:ln>
        </p:spPr>
      </p:pic>
      <p:pic>
        <p:nvPicPr>
          <p:cNvPr id="167" name="Picture 81" descr="image002"/>
          <p:cNvPicPr>
            <a:picLocks noChangeAspect="1" noChangeArrowheads="1"/>
          </p:cNvPicPr>
          <p:nvPr/>
        </p:nvPicPr>
        <p:blipFill>
          <a:blip r:embed="rId23" cstate="print"/>
          <a:srcRect/>
          <a:stretch>
            <a:fillRect/>
          </a:stretch>
        </p:blipFill>
        <p:spPr bwMode="auto">
          <a:xfrm>
            <a:off x="3133735" y="5252914"/>
            <a:ext cx="1285875" cy="342900"/>
          </a:xfrm>
          <a:prstGeom prst="rect">
            <a:avLst/>
          </a:prstGeom>
          <a:noFill/>
          <a:ln w="9525">
            <a:noFill/>
            <a:miter lim="800000"/>
            <a:headEnd/>
            <a:tailEnd/>
          </a:ln>
        </p:spPr>
      </p:pic>
      <p:pic>
        <p:nvPicPr>
          <p:cNvPr id="169" name="Picture 85"/>
          <p:cNvPicPr>
            <a:picLocks noChangeAspect="1" noChangeArrowheads="1"/>
          </p:cNvPicPr>
          <p:nvPr/>
        </p:nvPicPr>
        <p:blipFill>
          <a:blip r:embed="rId24" cstate="print"/>
          <a:srcRect/>
          <a:stretch>
            <a:fillRect/>
          </a:stretch>
        </p:blipFill>
        <p:spPr bwMode="auto">
          <a:xfrm>
            <a:off x="1752610" y="3805114"/>
            <a:ext cx="1057275" cy="304800"/>
          </a:xfrm>
          <a:prstGeom prst="rect">
            <a:avLst/>
          </a:prstGeom>
          <a:noFill/>
          <a:ln w="9525" algn="ctr">
            <a:noFill/>
            <a:miter lim="800000"/>
            <a:headEnd/>
            <a:tailEnd/>
          </a:ln>
        </p:spPr>
      </p:pic>
      <p:pic>
        <p:nvPicPr>
          <p:cNvPr id="171" name="Picture 89"/>
          <p:cNvPicPr>
            <a:picLocks noChangeAspect="1" noChangeArrowheads="1"/>
          </p:cNvPicPr>
          <p:nvPr/>
        </p:nvPicPr>
        <p:blipFill>
          <a:blip r:embed="rId25" cstate="print">
            <a:clrChange>
              <a:clrFrom>
                <a:srgbClr val="FFFFFF"/>
              </a:clrFrom>
              <a:clrTo>
                <a:srgbClr val="FFFFFF">
                  <a:alpha val="0"/>
                </a:srgbClr>
              </a:clrTo>
            </a:clrChange>
          </a:blip>
          <a:srcRect/>
          <a:stretch>
            <a:fillRect/>
          </a:stretch>
        </p:blipFill>
        <p:spPr bwMode="auto">
          <a:xfrm>
            <a:off x="3276601" y="2128734"/>
            <a:ext cx="1136650" cy="668107"/>
          </a:xfrm>
          <a:prstGeom prst="rect">
            <a:avLst/>
          </a:prstGeom>
          <a:noFill/>
          <a:ln w="9525" algn="ctr">
            <a:noFill/>
            <a:miter lim="800000"/>
            <a:headEnd/>
            <a:tailEnd/>
          </a:ln>
        </p:spPr>
      </p:pic>
      <p:pic>
        <p:nvPicPr>
          <p:cNvPr id="172" name="Picture 92"/>
          <p:cNvPicPr>
            <a:picLocks noChangeAspect="1" noChangeArrowheads="1"/>
          </p:cNvPicPr>
          <p:nvPr/>
        </p:nvPicPr>
        <p:blipFill>
          <a:blip r:embed="rId26" cstate="print"/>
          <a:srcRect/>
          <a:stretch>
            <a:fillRect/>
          </a:stretch>
        </p:blipFill>
        <p:spPr bwMode="auto">
          <a:xfrm>
            <a:off x="6629410" y="3576514"/>
            <a:ext cx="1196429" cy="346612"/>
          </a:xfrm>
          <a:prstGeom prst="rect">
            <a:avLst/>
          </a:prstGeom>
          <a:noFill/>
          <a:ln w="9525" algn="ctr">
            <a:noFill/>
            <a:miter lim="800000"/>
            <a:headEnd/>
            <a:tailEnd/>
          </a:ln>
        </p:spPr>
      </p:pic>
      <p:pic>
        <p:nvPicPr>
          <p:cNvPr id="173" name="Picture 2" descr="http://www.seeklogo.com/images/J/JPMorgan_Chase-logo-12291B7169-seeklogo.com.gif"/>
          <p:cNvPicPr>
            <a:picLocks noChangeAspect="1" noChangeArrowheads="1"/>
          </p:cNvPicPr>
          <p:nvPr/>
        </p:nvPicPr>
        <p:blipFill>
          <a:blip r:embed="rId27" cstate="print"/>
          <a:srcRect t="41049" b="38057"/>
          <a:stretch>
            <a:fillRect/>
          </a:stretch>
        </p:blipFill>
        <p:spPr bwMode="auto">
          <a:xfrm>
            <a:off x="152403" y="1214334"/>
            <a:ext cx="1758462" cy="398033"/>
          </a:xfrm>
          <a:prstGeom prst="rect">
            <a:avLst/>
          </a:prstGeom>
          <a:noFill/>
        </p:spPr>
      </p:pic>
      <p:pic>
        <p:nvPicPr>
          <p:cNvPr id="174" name="Picture 4" descr="http://www.faqs.org/sec-filings/091022/Fidelity-National-Information-Services-Inc_8-K/g20910g20910z0001.gif"/>
          <p:cNvPicPr>
            <a:picLocks noChangeAspect="1" noChangeArrowheads="1"/>
          </p:cNvPicPr>
          <p:nvPr/>
        </p:nvPicPr>
        <p:blipFill>
          <a:blip r:embed="rId28" cstate="print">
            <a:clrChange>
              <a:clrFrom>
                <a:srgbClr val="FFFFFF"/>
              </a:clrFrom>
              <a:clrTo>
                <a:srgbClr val="FFFFFF">
                  <a:alpha val="0"/>
                </a:srgbClr>
              </a:clrTo>
            </a:clrChange>
          </a:blip>
          <a:srcRect l="12222" t="47407" r="64445" b="36297"/>
          <a:stretch>
            <a:fillRect/>
          </a:stretch>
        </p:blipFill>
        <p:spPr bwMode="auto">
          <a:xfrm>
            <a:off x="898875" y="2309439"/>
            <a:ext cx="982182" cy="557349"/>
          </a:xfrm>
          <a:prstGeom prst="rect">
            <a:avLst/>
          </a:prstGeom>
          <a:noFill/>
        </p:spPr>
      </p:pic>
      <p:pic>
        <p:nvPicPr>
          <p:cNvPr id="175" name="Picture 6" descr="http://scrapetv.com/News/News%20Pages/Business/images-2/AIG-logo.jpg"/>
          <p:cNvPicPr>
            <a:picLocks noChangeAspect="1" noChangeArrowheads="1"/>
          </p:cNvPicPr>
          <p:nvPr/>
        </p:nvPicPr>
        <p:blipFill>
          <a:blip r:embed="rId29" cstate="print"/>
          <a:srcRect/>
          <a:stretch>
            <a:fillRect/>
          </a:stretch>
        </p:blipFill>
        <p:spPr bwMode="auto">
          <a:xfrm>
            <a:off x="1995683" y="2612040"/>
            <a:ext cx="663446" cy="354874"/>
          </a:xfrm>
          <a:prstGeom prst="rect">
            <a:avLst/>
          </a:prstGeom>
          <a:noFill/>
        </p:spPr>
      </p:pic>
      <p:pic>
        <p:nvPicPr>
          <p:cNvPr id="176" name="Picture 8" descr="http://inside-real-estate.com/images-logos/prudential_logo.jpg"/>
          <p:cNvPicPr>
            <a:picLocks noChangeAspect="1" noChangeArrowheads="1"/>
          </p:cNvPicPr>
          <p:nvPr/>
        </p:nvPicPr>
        <p:blipFill>
          <a:blip r:embed="rId30" cstate="print">
            <a:clrChange>
              <a:clrFrom>
                <a:srgbClr val="FFFFFF"/>
              </a:clrFrom>
              <a:clrTo>
                <a:srgbClr val="FFFFFF">
                  <a:alpha val="0"/>
                </a:srgbClr>
              </a:clrTo>
            </a:clrChange>
          </a:blip>
          <a:srcRect/>
          <a:stretch>
            <a:fillRect/>
          </a:stretch>
        </p:blipFill>
        <p:spPr bwMode="auto">
          <a:xfrm>
            <a:off x="222831" y="3503651"/>
            <a:ext cx="1481128" cy="500777"/>
          </a:xfrm>
          <a:prstGeom prst="rect">
            <a:avLst/>
          </a:prstGeom>
          <a:noFill/>
        </p:spPr>
      </p:pic>
      <p:pic>
        <p:nvPicPr>
          <p:cNvPr id="177" name="Picture 10" descr="http://nasco.com/images/oursolutionspg_r1_c1.gif">
            <a:hlinkClick r:id="rId31"/>
          </p:cNvPr>
          <p:cNvPicPr>
            <a:picLocks noChangeAspect="1" noChangeArrowheads="1"/>
          </p:cNvPicPr>
          <p:nvPr/>
        </p:nvPicPr>
        <p:blipFill>
          <a:blip r:embed="rId32" cstate="print"/>
          <a:srcRect t="12121" r="76434" b="15152"/>
          <a:stretch>
            <a:fillRect/>
          </a:stretch>
        </p:blipFill>
        <p:spPr bwMode="auto">
          <a:xfrm>
            <a:off x="228604" y="2966914"/>
            <a:ext cx="1336431" cy="457200"/>
          </a:xfrm>
          <a:prstGeom prst="rect">
            <a:avLst/>
          </a:prstGeom>
          <a:noFill/>
        </p:spPr>
      </p:pic>
      <p:pic>
        <p:nvPicPr>
          <p:cNvPr id="178" name="Picture 12" descr="http://www.ir-soc.org.uk/images/logos/logo_imprima.gif"/>
          <p:cNvPicPr>
            <a:picLocks noChangeAspect="1" noChangeArrowheads="1"/>
          </p:cNvPicPr>
          <p:nvPr/>
        </p:nvPicPr>
        <p:blipFill>
          <a:blip r:embed="rId33" cstate="print">
            <a:clrChange>
              <a:clrFrom>
                <a:srgbClr val="FFFFFF"/>
              </a:clrFrom>
              <a:clrTo>
                <a:srgbClr val="FFFFFF">
                  <a:alpha val="0"/>
                </a:srgbClr>
              </a:clrTo>
            </a:clrChange>
          </a:blip>
          <a:srcRect t="8000" r="20000" b="36000"/>
          <a:stretch>
            <a:fillRect/>
          </a:stretch>
        </p:blipFill>
        <p:spPr bwMode="auto">
          <a:xfrm>
            <a:off x="1828800" y="5024314"/>
            <a:ext cx="936506" cy="473456"/>
          </a:xfrm>
          <a:prstGeom prst="rect">
            <a:avLst/>
          </a:prstGeom>
          <a:noFill/>
        </p:spPr>
      </p:pic>
      <p:pic>
        <p:nvPicPr>
          <p:cNvPr id="179" name="Picture 14" descr="http://www.24-7pressrelease.com/attachments/091197/BT_Logo_1.jpg"/>
          <p:cNvPicPr>
            <a:picLocks noChangeAspect="1" noChangeArrowheads="1"/>
          </p:cNvPicPr>
          <p:nvPr/>
        </p:nvPicPr>
        <p:blipFill>
          <a:blip r:embed="rId34" cstate="print">
            <a:clrChange>
              <a:clrFrom>
                <a:srgbClr val="FFFFFF"/>
              </a:clrFrom>
              <a:clrTo>
                <a:srgbClr val="FFFFFF">
                  <a:alpha val="0"/>
                </a:srgbClr>
              </a:clrTo>
            </a:clrChange>
          </a:blip>
          <a:srcRect/>
          <a:stretch>
            <a:fillRect/>
          </a:stretch>
        </p:blipFill>
        <p:spPr bwMode="auto">
          <a:xfrm>
            <a:off x="4178801" y="1290514"/>
            <a:ext cx="850405" cy="437604"/>
          </a:xfrm>
          <a:prstGeom prst="rect">
            <a:avLst/>
          </a:prstGeom>
          <a:noFill/>
        </p:spPr>
      </p:pic>
      <p:pic>
        <p:nvPicPr>
          <p:cNvPr id="180" name="Picture 16" descr="http://www.laurustech.com/uploadDir/adminCisco_l_res.jpg"/>
          <p:cNvPicPr>
            <a:picLocks noChangeAspect="1" noChangeArrowheads="1"/>
          </p:cNvPicPr>
          <p:nvPr/>
        </p:nvPicPr>
        <p:blipFill>
          <a:blip r:embed="rId35" cstate="print"/>
          <a:srcRect/>
          <a:stretch>
            <a:fillRect/>
          </a:stretch>
        </p:blipFill>
        <p:spPr bwMode="auto">
          <a:xfrm>
            <a:off x="5105410" y="1366714"/>
            <a:ext cx="890229" cy="585652"/>
          </a:xfrm>
          <a:prstGeom prst="rect">
            <a:avLst/>
          </a:prstGeom>
          <a:noFill/>
        </p:spPr>
      </p:pic>
      <p:pic>
        <p:nvPicPr>
          <p:cNvPr id="181" name="Picture 18" descr="http://www.seeklogo.com/images/E/Easynet-logo-B24F762CA4-seeklogo.com.gif"/>
          <p:cNvPicPr>
            <a:picLocks noChangeAspect="1" noChangeArrowheads="1"/>
          </p:cNvPicPr>
          <p:nvPr/>
        </p:nvPicPr>
        <p:blipFill>
          <a:blip r:embed="rId36" cstate="print">
            <a:clrChange>
              <a:clrFrom>
                <a:srgbClr val="FFFFFF"/>
              </a:clrFrom>
              <a:clrTo>
                <a:srgbClr val="FFFFFF">
                  <a:alpha val="0"/>
                </a:srgbClr>
              </a:clrTo>
            </a:clrChange>
          </a:blip>
          <a:srcRect t="32000" b="32000"/>
          <a:stretch>
            <a:fillRect/>
          </a:stretch>
        </p:blipFill>
        <p:spPr bwMode="auto">
          <a:xfrm>
            <a:off x="4876800" y="1900114"/>
            <a:ext cx="1172308" cy="457200"/>
          </a:xfrm>
          <a:prstGeom prst="rect">
            <a:avLst/>
          </a:prstGeom>
          <a:noFill/>
        </p:spPr>
      </p:pic>
      <p:sp>
        <p:nvSpPr>
          <p:cNvPr id="182" name="Text Box 12"/>
          <p:cNvSpPr txBox="1">
            <a:spLocks noChangeArrowheads="1"/>
          </p:cNvSpPr>
          <p:nvPr/>
        </p:nvSpPr>
        <p:spPr bwMode="auto">
          <a:xfrm>
            <a:off x="573741" y="934826"/>
            <a:ext cx="1752600" cy="402580"/>
          </a:xfrm>
          <a:prstGeom prst="rect">
            <a:avLst/>
          </a:prstGeom>
          <a:solidFill>
            <a:schemeClr val="bg1"/>
          </a:solidFill>
          <a:ln>
            <a:no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71438" tIns="71438" rIns="71438" bIns="71438" anchor="ctr"/>
          <a:lstStyle/>
          <a:p>
            <a:pPr algn="ctr" defTabSz="912813">
              <a:spcBef>
                <a:spcPct val="80000"/>
              </a:spcBef>
              <a:buClr>
                <a:srgbClr val="FF9900"/>
              </a:buClr>
              <a:buSzPct val="120000"/>
              <a:defRPr/>
            </a:pPr>
            <a:r>
              <a:rPr lang="en-US" sz="1400" b="1" dirty="0" smtClean="0">
                <a:ln w="18415" cmpd="sng">
                  <a:noFill/>
                  <a:prstDash val="solid"/>
                </a:ln>
                <a:solidFill>
                  <a:srgbClr val="000000">
                    <a:lumMod val="75000"/>
                    <a:lumOff val="25000"/>
                  </a:srgbClr>
                </a:solidFill>
                <a:effectLst>
                  <a:outerShdw blurRad="63500" dir="3600000" algn="tl" rotWithShape="0">
                    <a:srgbClr val="000000">
                      <a:alpha val="70000"/>
                    </a:srgbClr>
                  </a:outerShdw>
                </a:effectLst>
              </a:rPr>
              <a:t>FINANCIAL SERVICES</a:t>
            </a:r>
            <a:endParaRPr lang="en-US" sz="1400" b="1" dirty="0">
              <a:ln w="18415" cmpd="sng">
                <a:noFill/>
                <a:prstDash val="solid"/>
              </a:ln>
              <a:solidFill>
                <a:srgbClr val="000000">
                  <a:lumMod val="75000"/>
                  <a:lumOff val="25000"/>
                </a:srgbClr>
              </a:solidFill>
              <a:effectLst>
                <a:outerShdw blurRad="63500" dir="3600000" algn="tl" rotWithShape="0">
                  <a:srgbClr val="000000">
                    <a:alpha val="70000"/>
                  </a:srgbClr>
                </a:outerShdw>
              </a:effectLst>
            </a:endParaRPr>
          </a:p>
        </p:txBody>
      </p:sp>
      <p:pic>
        <p:nvPicPr>
          <p:cNvPr id="188" name="Picture 28" descr="http://www.digital-com.co.uk/Siemens/Logo/siemens_logo.jpg"/>
          <p:cNvPicPr>
            <a:picLocks noChangeAspect="1" noChangeArrowheads="1"/>
          </p:cNvPicPr>
          <p:nvPr/>
        </p:nvPicPr>
        <p:blipFill>
          <a:blip r:embed="rId37" cstate="print">
            <a:clrChange>
              <a:clrFrom>
                <a:srgbClr val="FEFFFF"/>
              </a:clrFrom>
              <a:clrTo>
                <a:srgbClr val="FEFFFF">
                  <a:alpha val="0"/>
                </a:srgbClr>
              </a:clrTo>
            </a:clrChange>
          </a:blip>
          <a:srcRect/>
          <a:stretch>
            <a:fillRect/>
          </a:stretch>
        </p:blipFill>
        <p:spPr bwMode="auto">
          <a:xfrm>
            <a:off x="3125223" y="3446164"/>
            <a:ext cx="1383300" cy="282750"/>
          </a:xfrm>
          <a:prstGeom prst="rect">
            <a:avLst/>
          </a:prstGeom>
          <a:noFill/>
        </p:spPr>
      </p:pic>
      <p:pic>
        <p:nvPicPr>
          <p:cNvPr id="189" name="Picture 30" descr="http://i.zdnet.com/blogs/ibmlogo-21.jpg"/>
          <p:cNvPicPr>
            <a:picLocks noChangeAspect="1" noChangeArrowheads="1"/>
          </p:cNvPicPr>
          <p:nvPr/>
        </p:nvPicPr>
        <p:blipFill>
          <a:blip r:embed="rId38" cstate="print">
            <a:clrChange>
              <a:clrFrom>
                <a:srgbClr val="FFFFFF"/>
              </a:clrFrom>
              <a:clrTo>
                <a:srgbClr val="FFFFFF">
                  <a:alpha val="0"/>
                </a:srgbClr>
              </a:clrTo>
            </a:clrChange>
          </a:blip>
          <a:srcRect/>
          <a:stretch>
            <a:fillRect/>
          </a:stretch>
        </p:blipFill>
        <p:spPr bwMode="auto">
          <a:xfrm>
            <a:off x="3124629" y="4008122"/>
            <a:ext cx="837772" cy="330392"/>
          </a:xfrm>
          <a:prstGeom prst="rect">
            <a:avLst/>
          </a:prstGeom>
          <a:noFill/>
        </p:spPr>
      </p:pic>
      <p:pic>
        <p:nvPicPr>
          <p:cNvPr id="190" name="Picture 14" descr="http://www.phaseforward.com/css/all/mast/logo-phaseforward.gif"/>
          <p:cNvPicPr>
            <a:picLocks noChangeAspect="1" noChangeArrowheads="1"/>
          </p:cNvPicPr>
          <p:nvPr/>
        </p:nvPicPr>
        <p:blipFill>
          <a:blip r:embed="rId39" cstate="print"/>
          <a:srcRect/>
          <a:stretch>
            <a:fillRect/>
          </a:stretch>
        </p:blipFill>
        <p:spPr bwMode="auto">
          <a:xfrm>
            <a:off x="3276598" y="6091114"/>
            <a:ext cx="1524002" cy="152400"/>
          </a:xfrm>
          <a:prstGeom prst="rect">
            <a:avLst/>
          </a:prstGeom>
          <a:noFill/>
        </p:spPr>
      </p:pic>
      <p:pic>
        <p:nvPicPr>
          <p:cNvPr id="191" name="Picture 32" descr="https://aon008.e-invoice.com/AIMS/images/Logo-DataCertBlue.gif"/>
          <p:cNvPicPr>
            <a:picLocks noChangeAspect="1" noChangeArrowheads="1"/>
          </p:cNvPicPr>
          <p:nvPr/>
        </p:nvPicPr>
        <p:blipFill>
          <a:blip r:embed="rId40" cstate="print">
            <a:clrChange>
              <a:clrFrom>
                <a:srgbClr val="FFFFFF"/>
              </a:clrFrom>
              <a:clrTo>
                <a:srgbClr val="FFFFFF">
                  <a:alpha val="0"/>
                </a:srgbClr>
              </a:clrTo>
            </a:clrChange>
          </a:blip>
          <a:srcRect/>
          <a:stretch>
            <a:fillRect/>
          </a:stretch>
        </p:blipFill>
        <p:spPr bwMode="auto">
          <a:xfrm>
            <a:off x="4038600" y="3881318"/>
            <a:ext cx="845673" cy="529329"/>
          </a:xfrm>
          <a:prstGeom prst="rect">
            <a:avLst/>
          </a:prstGeom>
          <a:noFill/>
        </p:spPr>
      </p:pic>
      <p:pic>
        <p:nvPicPr>
          <p:cNvPr id="192" name="Picture 34" descr="http://www.epa.gov/climateleaders/images/ut.gif"/>
          <p:cNvPicPr>
            <a:picLocks noChangeAspect="1" noChangeArrowheads="1"/>
          </p:cNvPicPr>
          <p:nvPr/>
        </p:nvPicPr>
        <p:blipFill>
          <a:blip r:embed="rId41" cstate="print">
            <a:clrChange>
              <a:clrFrom>
                <a:srgbClr val="FFFFFF"/>
              </a:clrFrom>
              <a:clrTo>
                <a:srgbClr val="FFFFFF">
                  <a:alpha val="0"/>
                </a:srgbClr>
              </a:clrTo>
            </a:clrChange>
          </a:blip>
          <a:srcRect/>
          <a:stretch>
            <a:fillRect/>
          </a:stretch>
        </p:blipFill>
        <p:spPr bwMode="auto">
          <a:xfrm>
            <a:off x="3200403" y="5557714"/>
            <a:ext cx="1556238" cy="514350"/>
          </a:xfrm>
          <a:prstGeom prst="rect">
            <a:avLst/>
          </a:prstGeom>
          <a:noFill/>
        </p:spPr>
      </p:pic>
      <p:pic>
        <p:nvPicPr>
          <p:cNvPr id="193" name="Picture 36" descr="http://www.treasuryandrisk.com/webseminars/PublishingImages/Open%20Pages%20logo%20-%20web.bmp"/>
          <p:cNvPicPr>
            <a:picLocks noChangeAspect="1" noChangeArrowheads="1"/>
          </p:cNvPicPr>
          <p:nvPr/>
        </p:nvPicPr>
        <p:blipFill>
          <a:blip r:embed="rId42" cstate="print">
            <a:clrChange>
              <a:clrFrom>
                <a:srgbClr val="FFFFFF"/>
              </a:clrFrom>
              <a:clrTo>
                <a:srgbClr val="FFFFFF">
                  <a:alpha val="0"/>
                </a:srgbClr>
              </a:clrTo>
            </a:clrChange>
          </a:blip>
          <a:srcRect/>
          <a:stretch>
            <a:fillRect/>
          </a:stretch>
        </p:blipFill>
        <p:spPr bwMode="auto">
          <a:xfrm>
            <a:off x="3352810" y="4490914"/>
            <a:ext cx="1756229" cy="326904"/>
          </a:xfrm>
          <a:prstGeom prst="rect">
            <a:avLst/>
          </a:prstGeom>
          <a:noFill/>
        </p:spPr>
      </p:pic>
      <p:pic>
        <p:nvPicPr>
          <p:cNvPr id="194" name="Picture 38" descr="http://tokyo5.files.wordpress.com/2009/04/mcdonalds-logo.jpg"/>
          <p:cNvPicPr>
            <a:picLocks noChangeAspect="1" noChangeArrowheads="1"/>
          </p:cNvPicPr>
          <p:nvPr/>
        </p:nvPicPr>
        <p:blipFill>
          <a:blip r:embed="rId43" cstate="print">
            <a:clrChange>
              <a:clrFrom>
                <a:srgbClr val="FFFFFF"/>
              </a:clrFrom>
              <a:clrTo>
                <a:srgbClr val="FFFFFF">
                  <a:alpha val="0"/>
                </a:srgbClr>
              </a:clrTo>
            </a:clrChange>
          </a:blip>
          <a:srcRect/>
          <a:stretch>
            <a:fillRect/>
          </a:stretch>
        </p:blipFill>
        <p:spPr bwMode="auto">
          <a:xfrm>
            <a:off x="5562603" y="3271722"/>
            <a:ext cx="711702" cy="593313"/>
          </a:xfrm>
          <a:prstGeom prst="rect">
            <a:avLst/>
          </a:prstGeom>
          <a:noFill/>
        </p:spPr>
      </p:pic>
      <p:pic>
        <p:nvPicPr>
          <p:cNvPr id="195" name="Picture 40" descr="http://healthcare.zdnet.com/images/mckesson-logo.gif"/>
          <p:cNvPicPr>
            <a:picLocks noChangeAspect="1" noChangeArrowheads="1"/>
          </p:cNvPicPr>
          <p:nvPr/>
        </p:nvPicPr>
        <p:blipFill>
          <a:blip r:embed="rId44" cstate="print">
            <a:clrChange>
              <a:clrFrom>
                <a:srgbClr val="000000"/>
              </a:clrFrom>
              <a:clrTo>
                <a:srgbClr val="000000">
                  <a:alpha val="0"/>
                </a:srgbClr>
              </a:clrTo>
            </a:clrChange>
          </a:blip>
          <a:srcRect l="7708" t="20322" r="8542" b="16520"/>
          <a:stretch>
            <a:fillRect/>
          </a:stretch>
        </p:blipFill>
        <p:spPr bwMode="auto">
          <a:xfrm>
            <a:off x="5867407" y="4643314"/>
            <a:ext cx="1532891" cy="446140"/>
          </a:xfrm>
          <a:prstGeom prst="rect">
            <a:avLst/>
          </a:prstGeom>
          <a:noFill/>
        </p:spPr>
      </p:pic>
      <p:sp>
        <p:nvSpPr>
          <p:cNvPr id="196" name="Text Box 4"/>
          <p:cNvSpPr txBox="1">
            <a:spLocks noChangeArrowheads="1"/>
          </p:cNvSpPr>
          <p:nvPr/>
        </p:nvSpPr>
        <p:spPr bwMode="auto">
          <a:xfrm>
            <a:off x="3491757" y="2966914"/>
            <a:ext cx="1308847" cy="429152"/>
          </a:xfrm>
          <a:prstGeom prst="rect">
            <a:avLst/>
          </a:prstGeom>
          <a:solidFill>
            <a:schemeClr val="bg1"/>
          </a:solidFill>
          <a:ln>
            <a:noFill/>
            <a:headEnd/>
            <a:tailEn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71438" tIns="71438" rIns="71438" bIns="71438" anchor="ctr"/>
          <a:lstStyle/>
          <a:p>
            <a:pPr algn="ctr" defTabSz="912813">
              <a:spcBef>
                <a:spcPct val="80000"/>
              </a:spcBef>
              <a:buClr>
                <a:srgbClr val="FF9900"/>
              </a:buClr>
              <a:buSzPct val="120000"/>
              <a:defRPr/>
            </a:pPr>
            <a:r>
              <a:rPr lang="en-US" sz="1400" b="1" dirty="0" smtClean="0">
                <a:ln w="18415" cmpd="sng">
                  <a:noFill/>
                  <a:prstDash val="solid"/>
                </a:ln>
                <a:solidFill>
                  <a:srgbClr val="000000">
                    <a:lumMod val="75000"/>
                    <a:lumOff val="25000"/>
                  </a:srgbClr>
                </a:solidFill>
                <a:effectLst>
                  <a:outerShdw blurRad="63500" dir="3600000" algn="tl" rotWithShape="0">
                    <a:srgbClr val="000000">
                      <a:alpha val="70000"/>
                    </a:srgbClr>
                  </a:outerShdw>
                </a:effectLst>
              </a:rPr>
              <a:t>TECHNOLOGY</a:t>
            </a:r>
            <a:endParaRPr lang="en-US" sz="1400" b="1" dirty="0">
              <a:ln w="18415" cmpd="sng">
                <a:noFill/>
                <a:prstDash val="solid"/>
              </a:ln>
              <a:solidFill>
                <a:srgbClr val="000000">
                  <a:lumMod val="75000"/>
                  <a:lumOff val="25000"/>
                </a:srgbClr>
              </a:solidFill>
              <a:effectLst>
                <a:outerShdw blurRad="63500" dir="3600000" algn="tl" rotWithShape="0">
                  <a:srgbClr val="000000">
                    <a:alpha val="70000"/>
                  </a:srgbClr>
                </a:outerShdw>
              </a:effectLst>
            </a:endParaRPr>
          </a:p>
        </p:txBody>
      </p:sp>
      <p:pic>
        <p:nvPicPr>
          <p:cNvPr id="197" name="Picture 58" descr="ServiceMaster Family of Brands">
            <a:hlinkClick r:id="rId45"/>
          </p:cNvPr>
          <p:cNvPicPr>
            <a:picLocks noChangeAspect="1" noChangeArrowheads="1"/>
          </p:cNvPicPr>
          <p:nvPr/>
        </p:nvPicPr>
        <p:blipFill>
          <a:blip r:embed="rId46" cstate="print"/>
          <a:srcRect l="9989" r="10095" b="5072"/>
          <a:stretch>
            <a:fillRect/>
          </a:stretch>
        </p:blipFill>
        <p:spPr bwMode="auto">
          <a:xfrm>
            <a:off x="7543800" y="4643314"/>
            <a:ext cx="1219200" cy="304800"/>
          </a:xfrm>
          <a:prstGeom prst="rect">
            <a:avLst/>
          </a:prstGeom>
          <a:noFill/>
          <a:ln w="9525">
            <a:noFill/>
            <a:miter lim="800000"/>
            <a:headEnd/>
            <a:tailEnd/>
          </a:ln>
        </p:spPr>
      </p:pic>
      <p:pic>
        <p:nvPicPr>
          <p:cNvPr id="198" name="Picture 76"/>
          <p:cNvPicPr>
            <a:picLocks noChangeAspect="1" noChangeArrowheads="1"/>
          </p:cNvPicPr>
          <p:nvPr/>
        </p:nvPicPr>
        <p:blipFill>
          <a:blip r:embed="rId47" cstate="print"/>
          <a:srcRect/>
          <a:stretch>
            <a:fillRect/>
          </a:stretch>
        </p:blipFill>
        <p:spPr bwMode="auto">
          <a:xfrm>
            <a:off x="7162291" y="5075314"/>
            <a:ext cx="1524515" cy="253800"/>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pic>
      <p:sp>
        <p:nvSpPr>
          <p:cNvPr id="199" name="TextBox 198"/>
          <p:cNvSpPr txBox="1"/>
          <p:nvPr/>
        </p:nvSpPr>
        <p:spPr>
          <a:xfrm>
            <a:off x="7620000" y="4212447"/>
            <a:ext cx="1219200" cy="430887"/>
          </a:xfrm>
          <a:prstGeom prst="rect">
            <a:avLst/>
          </a:prstGeom>
          <a:noFill/>
          <a:ln>
            <a:noFill/>
          </a:ln>
        </p:spPr>
        <p:txBody>
          <a:bodyPr wrap="square">
            <a:spAutoFit/>
          </a:bodyPr>
          <a:lstStyle/>
          <a:p>
            <a:pPr algn="ctr">
              <a:defRPr/>
            </a:pPr>
            <a:r>
              <a:rPr lang="en-US" sz="1100" b="1" dirty="0">
                <a:solidFill>
                  <a:srgbClr val="000000">
                    <a:lumMod val="85000"/>
                    <a:lumOff val="15000"/>
                  </a:srgbClr>
                </a:solidFill>
                <a:latin typeface="Broadway" pitchFamily="82" charset="0"/>
              </a:rPr>
              <a:t>Madison Maidens Inc. </a:t>
            </a:r>
          </a:p>
        </p:txBody>
      </p:sp>
      <p:pic>
        <p:nvPicPr>
          <p:cNvPr id="200" name="Picture 42" descr="http://www.brandsoftheworld.com/brands/0013/6572/brand.gif"/>
          <p:cNvPicPr>
            <a:picLocks noChangeAspect="1" noChangeArrowheads="1"/>
          </p:cNvPicPr>
          <p:nvPr/>
        </p:nvPicPr>
        <p:blipFill>
          <a:blip r:embed="rId48" cstate="print">
            <a:clrChange>
              <a:clrFrom>
                <a:srgbClr val="FFFFFF"/>
              </a:clrFrom>
              <a:clrTo>
                <a:srgbClr val="FFFFFF">
                  <a:alpha val="0"/>
                </a:srgbClr>
              </a:clrTo>
            </a:clrChange>
          </a:blip>
          <a:srcRect l="12000" r="16000"/>
          <a:stretch>
            <a:fillRect/>
          </a:stretch>
        </p:blipFill>
        <p:spPr bwMode="auto">
          <a:xfrm>
            <a:off x="8153410" y="3271714"/>
            <a:ext cx="607725" cy="914400"/>
          </a:xfrm>
          <a:prstGeom prst="rect">
            <a:avLst/>
          </a:prstGeom>
          <a:noFill/>
        </p:spPr>
      </p:pic>
      <p:pic>
        <p:nvPicPr>
          <p:cNvPr id="201" name="Picture 44" descr="http://www.priu.gov.lk/images/banner1/bannerhome_left1.jpg"/>
          <p:cNvPicPr>
            <a:picLocks noChangeAspect="1" noChangeArrowheads="1"/>
          </p:cNvPicPr>
          <p:nvPr/>
        </p:nvPicPr>
        <p:blipFill>
          <a:blip r:embed="rId49" cstate="print"/>
          <a:srcRect/>
          <a:stretch>
            <a:fillRect/>
          </a:stretch>
        </p:blipFill>
        <p:spPr bwMode="auto">
          <a:xfrm>
            <a:off x="7924800" y="5393406"/>
            <a:ext cx="685800" cy="773908"/>
          </a:xfrm>
          <a:prstGeom prst="rect">
            <a:avLst/>
          </a:prstGeom>
          <a:noFill/>
        </p:spPr>
      </p:pic>
      <p:pic>
        <p:nvPicPr>
          <p:cNvPr id="202" name="Picture 4" descr="http://media.vignette.com/img/Convergys-logo.gif"/>
          <p:cNvPicPr>
            <a:picLocks noChangeAspect="1" noChangeArrowheads="1"/>
          </p:cNvPicPr>
          <p:nvPr/>
        </p:nvPicPr>
        <p:blipFill>
          <a:blip r:embed="rId50" cstate="print">
            <a:clrChange>
              <a:clrFrom>
                <a:srgbClr val="FFFFFF"/>
              </a:clrFrom>
              <a:clrTo>
                <a:srgbClr val="FFFFFF">
                  <a:alpha val="0"/>
                </a:srgbClr>
              </a:clrTo>
            </a:clrChange>
          </a:blip>
          <a:srcRect/>
          <a:stretch>
            <a:fillRect/>
          </a:stretch>
        </p:blipFill>
        <p:spPr bwMode="auto">
          <a:xfrm>
            <a:off x="4800600" y="2281134"/>
            <a:ext cx="1143000" cy="598151"/>
          </a:xfrm>
          <a:prstGeom prst="rect">
            <a:avLst/>
          </a:prstGeom>
          <a:noFill/>
        </p:spPr>
      </p:pic>
      <p:pic>
        <p:nvPicPr>
          <p:cNvPr id="203" name="Picture 6" descr="http://pulse2.com/wp-content/uploads/2009/05/verizon-logo.png"/>
          <p:cNvPicPr>
            <a:picLocks noChangeAspect="1" noChangeArrowheads="1"/>
          </p:cNvPicPr>
          <p:nvPr/>
        </p:nvPicPr>
        <p:blipFill>
          <a:blip r:embed="rId51" cstate="print"/>
          <a:srcRect/>
          <a:stretch>
            <a:fillRect/>
          </a:stretch>
        </p:blipFill>
        <p:spPr bwMode="auto">
          <a:xfrm>
            <a:off x="3200403" y="1214334"/>
            <a:ext cx="845334" cy="500463"/>
          </a:xfrm>
          <a:prstGeom prst="rect">
            <a:avLst/>
          </a:prstGeom>
          <a:noFill/>
        </p:spPr>
      </p:pic>
      <p:pic>
        <p:nvPicPr>
          <p:cNvPr id="204" name="Picture 2" descr="http://www.philebrity.com/wp-content/uploads/2009/10/clearwire-logo-wimax.jpg"/>
          <p:cNvPicPr>
            <a:picLocks noChangeAspect="1" noChangeArrowheads="1"/>
          </p:cNvPicPr>
          <p:nvPr/>
        </p:nvPicPr>
        <p:blipFill>
          <a:blip r:embed="rId52" cstate="print">
            <a:clrChange>
              <a:clrFrom>
                <a:srgbClr val="FFFFFF"/>
              </a:clrFrom>
              <a:clrTo>
                <a:srgbClr val="FFFFFF">
                  <a:alpha val="0"/>
                </a:srgbClr>
              </a:clrTo>
            </a:clrChange>
          </a:blip>
          <a:srcRect/>
          <a:stretch>
            <a:fillRect/>
          </a:stretch>
        </p:blipFill>
        <p:spPr bwMode="auto">
          <a:xfrm>
            <a:off x="3429000" y="1671515"/>
            <a:ext cx="1054100" cy="381657"/>
          </a:xfrm>
          <a:prstGeom prst="rect">
            <a:avLst/>
          </a:prstGeom>
          <a:noFill/>
        </p:spPr>
      </p:pic>
      <p:sp>
        <p:nvSpPr>
          <p:cNvPr id="73" name="Rectangle 19"/>
          <p:cNvSpPr>
            <a:spLocks noGrp="1" noChangeArrowheads="1"/>
          </p:cNvSpPr>
          <p:nvPr>
            <p:ph type="title"/>
          </p:nvPr>
        </p:nvSpPr>
        <p:spPr>
          <a:xfrm>
            <a:off x="67641" y="152400"/>
            <a:ext cx="8562975" cy="685800"/>
          </a:xfrm>
        </p:spPr>
        <p:txBody>
          <a:bodyPr/>
          <a:lstStyle/>
          <a:p>
            <a:pPr defTabSz="912813">
              <a:defRPr/>
            </a:pPr>
            <a:r>
              <a:rPr lang="en-US" kern="1200" dirty="0"/>
              <a:t>Accelerating Business Outcomes for Marquee </a:t>
            </a:r>
            <a:r>
              <a:rPr lang="en-US" kern="1200" dirty="0" smtClean="0"/>
              <a:t>Customers across Regions</a:t>
            </a:r>
            <a:endParaRPr lang="en-US" kern="1200" dirty="0"/>
          </a:p>
        </p:txBody>
      </p:sp>
      <p:pic>
        <p:nvPicPr>
          <p:cNvPr id="76" name="Picture 2"/>
          <p:cNvPicPr>
            <a:picLocks noChangeAspect="1" noChangeArrowheads="1"/>
          </p:cNvPicPr>
          <p:nvPr/>
        </p:nvPicPr>
        <p:blipFill>
          <a:blip r:embed="rId53" cstate="print"/>
          <a:srcRect/>
          <a:stretch>
            <a:fillRect/>
          </a:stretch>
        </p:blipFill>
        <p:spPr bwMode="auto">
          <a:xfrm>
            <a:off x="6096000" y="1366714"/>
            <a:ext cx="1066800" cy="320040"/>
          </a:xfrm>
          <a:prstGeom prst="rect">
            <a:avLst/>
          </a:prstGeom>
          <a:noFill/>
          <a:ln w="9525">
            <a:noFill/>
            <a:miter lim="800000"/>
            <a:headEnd/>
            <a:tailEnd/>
          </a:ln>
          <a:effectLst/>
        </p:spPr>
      </p:pic>
      <p:pic>
        <p:nvPicPr>
          <p:cNvPr id="77" name="Picture 46" descr="qwest_logo">
            <a:hlinkClick r:id="rId54"/>
          </p:cNvPr>
          <p:cNvPicPr>
            <a:picLocks noChangeAspect="1" noChangeArrowheads="1"/>
          </p:cNvPicPr>
          <p:nvPr/>
        </p:nvPicPr>
        <p:blipFill>
          <a:blip r:embed="rId55" cstate="print"/>
          <a:srcRect/>
          <a:stretch>
            <a:fillRect/>
          </a:stretch>
        </p:blipFill>
        <p:spPr bwMode="auto">
          <a:xfrm>
            <a:off x="6172200" y="1747714"/>
            <a:ext cx="762000" cy="609600"/>
          </a:xfrm>
          <a:prstGeom prst="rect">
            <a:avLst/>
          </a:prstGeom>
          <a:noFill/>
          <a:ln w="9525">
            <a:noFill/>
            <a:miter lim="800000"/>
            <a:headEnd/>
            <a:tailEnd/>
          </a:ln>
        </p:spPr>
      </p:pic>
      <p:pic>
        <p:nvPicPr>
          <p:cNvPr id="78" name="Picture 17"/>
          <p:cNvPicPr>
            <a:picLocks noChangeAspect="1" noChangeArrowheads="1"/>
          </p:cNvPicPr>
          <p:nvPr/>
        </p:nvPicPr>
        <p:blipFill>
          <a:blip r:embed="rId56" cstate="print"/>
          <a:srcRect/>
          <a:stretch>
            <a:fillRect/>
          </a:stretch>
        </p:blipFill>
        <p:spPr bwMode="auto">
          <a:xfrm>
            <a:off x="7162810" y="1366714"/>
            <a:ext cx="674687" cy="674688"/>
          </a:xfrm>
          <a:prstGeom prst="rect">
            <a:avLst/>
          </a:prstGeom>
          <a:noFill/>
          <a:ln w="9525" algn="ctr">
            <a:noFill/>
            <a:miter lim="800000"/>
            <a:headEnd/>
            <a:tailEnd/>
          </a:ln>
        </p:spPr>
      </p:pic>
      <p:pic>
        <p:nvPicPr>
          <p:cNvPr id="79" name="Picture 5" descr="img_home_main_logo80"/>
          <p:cNvPicPr>
            <a:picLocks noChangeAspect="1" noChangeArrowheads="1"/>
          </p:cNvPicPr>
          <p:nvPr/>
        </p:nvPicPr>
        <p:blipFill>
          <a:blip r:embed="rId57" cstate="print"/>
          <a:srcRect/>
          <a:stretch>
            <a:fillRect/>
          </a:stretch>
        </p:blipFill>
        <p:spPr bwMode="auto">
          <a:xfrm>
            <a:off x="6172200" y="2433514"/>
            <a:ext cx="1347788" cy="379412"/>
          </a:xfrm>
          <a:prstGeom prst="rect">
            <a:avLst/>
          </a:prstGeom>
          <a:noFill/>
          <a:ln w="9525">
            <a:noFill/>
            <a:miter lim="800000"/>
            <a:headEnd/>
            <a:tailEnd/>
          </a:ln>
        </p:spPr>
      </p:pic>
      <p:pic>
        <p:nvPicPr>
          <p:cNvPr id="80" name="Picture 53" descr="imgLogoEmprix"/>
          <p:cNvPicPr>
            <a:picLocks noChangeAspect="1" noChangeArrowheads="1"/>
          </p:cNvPicPr>
          <p:nvPr/>
        </p:nvPicPr>
        <p:blipFill>
          <a:blip r:embed="rId58" cstate="print"/>
          <a:srcRect/>
          <a:stretch>
            <a:fillRect/>
          </a:stretch>
        </p:blipFill>
        <p:spPr bwMode="auto">
          <a:xfrm>
            <a:off x="7924800" y="1366734"/>
            <a:ext cx="857250" cy="371475"/>
          </a:xfrm>
          <a:prstGeom prst="rect">
            <a:avLst/>
          </a:prstGeom>
          <a:noFill/>
          <a:ln w="9525">
            <a:noFill/>
            <a:miter lim="800000"/>
            <a:headEnd/>
            <a:tailEnd/>
          </a:ln>
        </p:spPr>
      </p:pic>
      <p:pic>
        <p:nvPicPr>
          <p:cNvPr id="81" name="Picture 25" descr="imgLogoMetraTech"/>
          <p:cNvPicPr>
            <a:picLocks noChangeAspect="1" noChangeArrowheads="1"/>
          </p:cNvPicPr>
          <p:nvPr/>
        </p:nvPicPr>
        <p:blipFill>
          <a:blip r:embed="rId59" cstate="print"/>
          <a:srcRect/>
          <a:stretch>
            <a:fillRect/>
          </a:stretch>
        </p:blipFill>
        <p:spPr bwMode="auto">
          <a:xfrm>
            <a:off x="7848601" y="1900118"/>
            <a:ext cx="914400" cy="433387"/>
          </a:xfrm>
          <a:prstGeom prst="rect">
            <a:avLst/>
          </a:prstGeom>
          <a:noFill/>
          <a:ln w="9525">
            <a:noFill/>
            <a:miter lim="800000"/>
            <a:headEnd/>
            <a:tailEnd/>
          </a:ln>
        </p:spPr>
      </p:pic>
      <p:pic>
        <p:nvPicPr>
          <p:cNvPr id="82" name="Picture 42" descr="http://dashboardsl/images/Logos/imgLogoLightbridge.gif"/>
          <p:cNvPicPr>
            <a:picLocks noChangeAspect="1" noChangeArrowheads="1"/>
          </p:cNvPicPr>
          <p:nvPr/>
        </p:nvPicPr>
        <p:blipFill>
          <a:blip r:embed="rId60" r:link="rId61" cstate="print"/>
          <a:srcRect/>
          <a:stretch>
            <a:fillRect/>
          </a:stretch>
        </p:blipFill>
        <p:spPr bwMode="auto">
          <a:xfrm>
            <a:off x="7543800" y="2357334"/>
            <a:ext cx="1143000" cy="446087"/>
          </a:xfrm>
          <a:prstGeom prst="rect">
            <a:avLst/>
          </a:prstGeom>
          <a:noFill/>
          <a:ln w="9525">
            <a:noFill/>
            <a:miter lim="800000"/>
            <a:headEnd/>
            <a:tailEnd/>
          </a:ln>
        </p:spPr>
      </p:pic>
    </p:spTree>
    <p:extLst>
      <p:ext uri="{BB962C8B-B14F-4D97-AF65-F5344CB8AC3E}">
        <p14:creationId xmlns:p14="http://schemas.microsoft.com/office/powerpoint/2010/main" val="4037829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
          <p:cNvSpPr txBox="1">
            <a:spLocks noChangeArrowheads="1"/>
          </p:cNvSpPr>
          <p:nvPr/>
        </p:nvSpPr>
        <p:spPr bwMode="gray">
          <a:xfrm>
            <a:off x="81889" y="0"/>
            <a:ext cx="8858250" cy="750627"/>
          </a:xfrm>
          <a:prstGeom prst="rect">
            <a:avLst/>
          </a:prstGeom>
          <a:noFill/>
          <a:ln w="9525">
            <a:noFill/>
            <a:miter lim="800000"/>
            <a:headEnd/>
            <a:tailEnd/>
          </a:ln>
        </p:spPr>
        <p:txBody>
          <a:bodyPr lIns="0" tIns="0" rIns="0" bIns="0" anchor="b"/>
          <a:lstStyle/>
          <a:p>
            <a:pPr marL="285750" indent="-285750" defTabSz="912813" eaLnBrk="0" hangingPunct="0">
              <a:defRPr/>
            </a:pPr>
            <a:r>
              <a:rPr lang="en-US" sz="2800" b="1" dirty="0">
                <a:solidFill>
                  <a:srgbClr val="003A58"/>
                </a:solidFill>
                <a:latin typeface="Calibri"/>
                <a:ea typeface="+mj-ea"/>
                <a:cs typeface="Arial"/>
              </a:rPr>
              <a:t>Virtusa Differentiators</a:t>
            </a:r>
            <a:endParaRPr lang="en-GB" sz="2800" b="1" dirty="0">
              <a:solidFill>
                <a:srgbClr val="003A58"/>
              </a:solidFill>
              <a:latin typeface="Calibri"/>
              <a:ea typeface="+mj-ea"/>
              <a:cs typeface="Arial"/>
            </a:endParaRPr>
          </a:p>
        </p:txBody>
      </p:sp>
      <p:pic>
        <p:nvPicPr>
          <p:cNvPr id="11" name="Picture 10" descr="consolidate rationalize modernize.JPG"/>
          <p:cNvPicPr>
            <a:picLocks noChangeAspect="1"/>
          </p:cNvPicPr>
          <p:nvPr/>
        </p:nvPicPr>
        <p:blipFill>
          <a:blip r:embed="rId3" cstate="print"/>
          <a:stretch>
            <a:fillRect/>
          </a:stretch>
        </p:blipFill>
        <p:spPr>
          <a:xfrm>
            <a:off x="3352804" y="2743206"/>
            <a:ext cx="1894983" cy="1843337"/>
          </a:xfrm>
          <a:prstGeom prst="rect">
            <a:avLst/>
          </a:prstGeom>
        </p:spPr>
      </p:pic>
      <p:sp>
        <p:nvSpPr>
          <p:cNvPr id="13" name="Oval 12"/>
          <p:cNvSpPr/>
          <p:nvPr/>
        </p:nvSpPr>
        <p:spPr>
          <a:xfrm>
            <a:off x="3505200" y="1371600"/>
            <a:ext cx="16002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prstClr val="white"/>
              </a:solidFill>
            </a:endParaRPr>
          </a:p>
        </p:txBody>
      </p:sp>
      <p:sp>
        <p:nvSpPr>
          <p:cNvPr id="14" name="TextBox 13"/>
          <p:cNvSpPr txBox="1"/>
          <p:nvPr/>
        </p:nvSpPr>
        <p:spPr>
          <a:xfrm>
            <a:off x="3505200" y="1612200"/>
            <a:ext cx="1600200" cy="461665"/>
          </a:xfrm>
          <a:prstGeom prst="rect">
            <a:avLst/>
          </a:prstGeom>
          <a:noFill/>
        </p:spPr>
        <p:txBody>
          <a:bodyPr wrap="square" rtlCol="0">
            <a:spAutoFit/>
          </a:bodyPr>
          <a:lstStyle/>
          <a:p>
            <a:pPr algn="ctr"/>
            <a:r>
              <a:rPr lang="en-US" sz="1200" b="1" dirty="0" smtClean="0">
                <a:solidFill>
                  <a:prstClr val="white"/>
                </a:solidFill>
                <a:latin typeface="Calibri" pitchFamily="34" charset="0"/>
              </a:rPr>
              <a:t>Deep domain expertise</a:t>
            </a:r>
            <a:endParaRPr lang="en-US" sz="1200" b="1" dirty="0">
              <a:solidFill>
                <a:prstClr val="white"/>
              </a:solidFill>
              <a:latin typeface="Calibri" pitchFamily="34" charset="0"/>
            </a:endParaRPr>
          </a:p>
        </p:txBody>
      </p:sp>
      <p:sp>
        <p:nvSpPr>
          <p:cNvPr id="15" name="Oval 14"/>
          <p:cNvSpPr/>
          <p:nvPr/>
        </p:nvSpPr>
        <p:spPr>
          <a:xfrm>
            <a:off x="5181600" y="2286000"/>
            <a:ext cx="16764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prstClr val="white"/>
              </a:solidFill>
            </a:endParaRPr>
          </a:p>
        </p:txBody>
      </p:sp>
      <p:sp>
        <p:nvSpPr>
          <p:cNvPr id="16" name="TextBox 15"/>
          <p:cNvSpPr txBox="1"/>
          <p:nvPr/>
        </p:nvSpPr>
        <p:spPr>
          <a:xfrm>
            <a:off x="5181604" y="2477869"/>
            <a:ext cx="1676399" cy="646331"/>
          </a:xfrm>
          <a:prstGeom prst="rect">
            <a:avLst/>
          </a:prstGeom>
          <a:noFill/>
        </p:spPr>
        <p:txBody>
          <a:bodyPr wrap="square" rtlCol="0">
            <a:spAutoFit/>
          </a:bodyPr>
          <a:lstStyle/>
          <a:p>
            <a:pPr algn="ctr"/>
            <a:r>
              <a:rPr lang="en-US" sz="1200" b="1" dirty="0" smtClean="0">
                <a:solidFill>
                  <a:prstClr val="white"/>
                </a:solidFill>
                <a:latin typeface="Calibri" pitchFamily="34" charset="0"/>
              </a:rPr>
              <a:t>Experts in customer facing process &amp; technology</a:t>
            </a:r>
            <a:endParaRPr lang="en-US" sz="1200" b="1" dirty="0">
              <a:solidFill>
                <a:prstClr val="white"/>
              </a:solidFill>
              <a:latin typeface="Calibri" pitchFamily="34" charset="0"/>
            </a:endParaRPr>
          </a:p>
        </p:txBody>
      </p:sp>
      <p:sp>
        <p:nvSpPr>
          <p:cNvPr id="17" name="Oval 16"/>
          <p:cNvSpPr/>
          <p:nvPr/>
        </p:nvSpPr>
        <p:spPr>
          <a:xfrm>
            <a:off x="5410200" y="3581400"/>
            <a:ext cx="16764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solidFill>
                <a:prstClr val="white"/>
              </a:solidFill>
            </a:endParaRPr>
          </a:p>
        </p:txBody>
      </p:sp>
      <p:sp>
        <p:nvSpPr>
          <p:cNvPr id="18" name="TextBox 17"/>
          <p:cNvSpPr txBox="1"/>
          <p:nvPr/>
        </p:nvSpPr>
        <p:spPr>
          <a:xfrm>
            <a:off x="5486400" y="3743984"/>
            <a:ext cx="1524000" cy="646331"/>
          </a:xfrm>
          <a:prstGeom prst="rect">
            <a:avLst/>
          </a:prstGeom>
          <a:noFill/>
        </p:spPr>
        <p:txBody>
          <a:bodyPr wrap="square" rtlCol="0">
            <a:spAutoFit/>
          </a:bodyPr>
          <a:lstStyle/>
          <a:p>
            <a:pPr algn="ctr"/>
            <a:r>
              <a:rPr lang="en-US" sz="1200" b="1" dirty="0" smtClean="0">
                <a:solidFill>
                  <a:prstClr val="white"/>
                </a:solidFill>
                <a:latin typeface="Calibri" pitchFamily="34" charset="0"/>
              </a:rPr>
              <a:t>Improve business agility through IT reuse</a:t>
            </a:r>
            <a:endParaRPr lang="en-US" sz="1200" b="1" dirty="0">
              <a:solidFill>
                <a:prstClr val="white"/>
              </a:solidFill>
              <a:latin typeface="Calibri" pitchFamily="34" charset="0"/>
            </a:endParaRPr>
          </a:p>
        </p:txBody>
      </p:sp>
      <p:sp>
        <p:nvSpPr>
          <p:cNvPr id="19" name="Oval 18"/>
          <p:cNvSpPr/>
          <p:nvPr/>
        </p:nvSpPr>
        <p:spPr>
          <a:xfrm>
            <a:off x="4724400" y="4800600"/>
            <a:ext cx="16764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solidFill>
                <a:prstClr val="white"/>
              </a:solidFill>
            </a:endParaRPr>
          </a:p>
        </p:txBody>
      </p:sp>
      <p:sp>
        <p:nvSpPr>
          <p:cNvPr id="20" name="TextBox 19"/>
          <p:cNvSpPr txBox="1"/>
          <p:nvPr/>
        </p:nvSpPr>
        <p:spPr>
          <a:xfrm>
            <a:off x="4812390" y="5039388"/>
            <a:ext cx="1524000" cy="461665"/>
          </a:xfrm>
          <a:prstGeom prst="rect">
            <a:avLst/>
          </a:prstGeom>
          <a:noFill/>
        </p:spPr>
        <p:txBody>
          <a:bodyPr wrap="square" rtlCol="0">
            <a:spAutoFit/>
          </a:bodyPr>
          <a:lstStyle/>
          <a:p>
            <a:pPr algn="ctr"/>
            <a:r>
              <a:rPr lang="en-US" sz="1200" b="1" dirty="0" smtClean="0">
                <a:solidFill>
                  <a:prstClr val="white"/>
                </a:solidFill>
                <a:latin typeface="Calibri" pitchFamily="34" charset="0"/>
              </a:rPr>
              <a:t>Aligned business-IT goals</a:t>
            </a:r>
            <a:endParaRPr lang="en-US" sz="1200" b="1" dirty="0">
              <a:solidFill>
                <a:prstClr val="white"/>
              </a:solidFill>
              <a:latin typeface="Calibri" pitchFamily="34" charset="0"/>
            </a:endParaRPr>
          </a:p>
        </p:txBody>
      </p:sp>
      <p:sp>
        <p:nvSpPr>
          <p:cNvPr id="21" name="Oval 20"/>
          <p:cNvSpPr/>
          <p:nvPr/>
        </p:nvSpPr>
        <p:spPr>
          <a:xfrm>
            <a:off x="2209800" y="4800600"/>
            <a:ext cx="16764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solidFill>
                <a:prstClr val="white"/>
              </a:solidFill>
            </a:endParaRPr>
          </a:p>
        </p:txBody>
      </p:sp>
      <p:sp>
        <p:nvSpPr>
          <p:cNvPr id="22" name="TextBox 21"/>
          <p:cNvSpPr txBox="1"/>
          <p:nvPr/>
        </p:nvSpPr>
        <p:spPr>
          <a:xfrm>
            <a:off x="2209800" y="5026756"/>
            <a:ext cx="1676400" cy="461665"/>
          </a:xfrm>
          <a:prstGeom prst="rect">
            <a:avLst/>
          </a:prstGeom>
          <a:noFill/>
        </p:spPr>
        <p:txBody>
          <a:bodyPr wrap="square" rtlCol="0">
            <a:spAutoFit/>
          </a:bodyPr>
          <a:lstStyle/>
          <a:p>
            <a:pPr algn="ctr"/>
            <a:r>
              <a:rPr lang="en-US" sz="1200" b="1" dirty="0" smtClean="0">
                <a:solidFill>
                  <a:prstClr val="white"/>
                </a:solidFill>
                <a:latin typeface="Calibri" pitchFamily="34" charset="0"/>
              </a:rPr>
              <a:t>Develop right solutions the first time</a:t>
            </a:r>
            <a:endParaRPr lang="en-US" sz="1200" b="1" dirty="0">
              <a:solidFill>
                <a:prstClr val="white"/>
              </a:solidFill>
              <a:latin typeface="Calibri" pitchFamily="34" charset="0"/>
            </a:endParaRPr>
          </a:p>
        </p:txBody>
      </p:sp>
      <p:sp>
        <p:nvSpPr>
          <p:cNvPr id="23" name="Oval 22"/>
          <p:cNvSpPr/>
          <p:nvPr/>
        </p:nvSpPr>
        <p:spPr>
          <a:xfrm>
            <a:off x="1600200" y="3581400"/>
            <a:ext cx="16764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solidFill>
                <a:prstClr val="white"/>
              </a:solidFill>
            </a:endParaRPr>
          </a:p>
        </p:txBody>
      </p:sp>
      <p:sp>
        <p:nvSpPr>
          <p:cNvPr id="24" name="TextBox 23"/>
          <p:cNvSpPr txBox="1"/>
          <p:nvPr/>
        </p:nvSpPr>
        <p:spPr>
          <a:xfrm>
            <a:off x="1600200" y="3768021"/>
            <a:ext cx="1676400" cy="461665"/>
          </a:xfrm>
          <a:prstGeom prst="rect">
            <a:avLst/>
          </a:prstGeom>
          <a:noFill/>
        </p:spPr>
        <p:txBody>
          <a:bodyPr wrap="square" rtlCol="0">
            <a:spAutoFit/>
          </a:bodyPr>
          <a:lstStyle/>
          <a:p>
            <a:pPr algn="ctr"/>
            <a:r>
              <a:rPr lang="en-US" sz="1200" b="1" dirty="0" smtClean="0">
                <a:solidFill>
                  <a:prstClr val="white"/>
                </a:solidFill>
                <a:latin typeface="Calibri" pitchFamily="34" charset="0"/>
              </a:rPr>
              <a:t>Lower risks and costs through global delivery</a:t>
            </a:r>
            <a:endParaRPr lang="en-US" sz="1200" b="1" dirty="0">
              <a:solidFill>
                <a:prstClr val="white"/>
              </a:solidFill>
              <a:latin typeface="Calibri" pitchFamily="34" charset="0"/>
            </a:endParaRPr>
          </a:p>
        </p:txBody>
      </p:sp>
      <p:sp>
        <p:nvSpPr>
          <p:cNvPr id="25" name="Oval 24"/>
          <p:cNvSpPr/>
          <p:nvPr/>
        </p:nvSpPr>
        <p:spPr>
          <a:xfrm>
            <a:off x="1752600" y="2286000"/>
            <a:ext cx="1676400" cy="914400"/>
          </a:xfrm>
          <a:prstGeom prst="ellipse">
            <a:avLst/>
          </a:prstGeom>
          <a:solidFill>
            <a:schemeClr val="accent5">
              <a:lumMod val="50000"/>
            </a:schemeClr>
          </a:solidFill>
          <a:ln>
            <a:noFill/>
          </a:ln>
          <a:scene3d>
            <a:camera prst="orthographicFront">
              <a:rot lat="20699998" lon="0" rev="0"/>
            </a:camera>
            <a:lightRig rig="threePt" dir="t"/>
          </a:scene3d>
          <a:sp3d>
            <a:bevelT/>
            <a:bevelB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smtClean="0">
              <a:solidFill>
                <a:prstClr val="white"/>
              </a:solidFill>
            </a:endParaRPr>
          </a:p>
        </p:txBody>
      </p:sp>
      <p:sp>
        <p:nvSpPr>
          <p:cNvPr id="26" name="TextBox 25"/>
          <p:cNvSpPr txBox="1"/>
          <p:nvPr/>
        </p:nvSpPr>
        <p:spPr>
          <a:xfrm>
            <a:off x="1752600" y="2497435"/>
            <a:ext cx="1676400" cy="461665"/>
          </a:xfrm>
          <a:prstGeom prst="rect">
            <a:avLst/>
          </a:prstGeom>
          <a:noFill/>
        </p:spPr>
        <p:txBody>
          <a:bodyPr wrap="square" rtlCol="0">
            <a:spAutoFit/>
          </a:bodyPr>
          <a:lstStyle/>
          <a:p>
            <a:pPr algn="ctr"/>
            <a:r>
              <a:rPr lang="en-US" sz="1200" b="1" dirty="0" smtClean="0">
                <a:solidFill>
                  <a:prstClr val="white"/>
                </a:solidFill>
                <a:latin typeface="Calibri" pitchFamily="34" charset="0"/>
              </a:rPr>
              <a:t>Relentless focus on software quality</a:t>
            </a:r>
            <a:endParaRPr lang="en-US" sz="1200" b="1" dirty="0">
              <a:solidFill>
                <a:prstClr val="white"/>
              </a:solidFill>
              <a:latin typeface="Calibri" pitchFamily="34" charset="0"/>
            </a:endParaRPr>
          </a:p>
        </p:txBody>
      </p:sp>
      <p:sp>
        <p:nvSpPr>
          <p:cNvPr id="27" name="Line Callout 2 26"/>
          <p:cNvSpPr/>
          <p:nvPr/>
        </p:nvSpPr>
        <p:spPr>
          <a:xfrm>
            <a:off x="5794137" y="1292352"/>
            <a:ext cx="2127732" cy="460248"/>
          </a:xfrm>
          <a:prstGeom prst="borderCallout2">
            <a:avLst>
              <a:gd name="adj1" fmla="val 45011"/>
              <a:gd name="adj2" fmla="val -1510"/>
              <a:gd name="adj3" fmla="val 28352"/>
              <a:gd name="adj4" fmla="val -11265"/>
              <a:gd name="adj5" fmla="val 81000"/>
              <a:gd name="adj6" fmla="val -34341"/>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Strong Telco BSS and OSS  </a:t>
            </a:r>
            <a:r>
              <a:rPr lang="en-US" sz="1400" b="1" dirty="0" smtClean="0">
                <a:solidFill>
                  <a:prstClr val="white"/>
                </a:solidFill>
              </a:rPr>
              <a:t>Expertise  </a:t>
            </a:r>
            <a:endParaRPr lang="en-US" sz="1400" b="1" dirty="0">
              <a:solidFill>
                <a:prstClr val="white"/>
              </a:solidFill>
            </a:endParaRPr>
          </a:p>
        </p:txBody>
      </p:sp>
      <p:sp>
        <p:nvSpPr>
          <p:cNvPr id="28" name="Line Callout 2 27"/>
          <p:cNvSpPr/>
          <p:nvPr/>
        </p:nvSpPr>
        <p:spPr>
          <a:xfrm>
            <a:off x="7315200" y="2209800"/>
            <a:ext cx="1524000" cy="384048"/>
          </a:xfrm>
          <a:prstGeom prst="borderCallout2">
            <a:avLst>
              <a:gd name="adj1" fmla="val 48936"/>
              <a:gd name="adj2" fmla="val 105"/>
              <a:gd name="adj3" fmla="val 48936"/>
              <a:gd name="adj4" fmla="val -13912"/>
              <a:gd name="adj5" fmla="val 124239"/>
              <a:gd name="adj6" fmla="val -34764"/>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CRM, BPM, ECM, DWBI, ERP</a:t>
            </a:r>
          </a:p>
        </p:txBody>
      </p:sp>
      <p:sp>
        <p:nvSpPr>
          <p:cNvPr id="29" name="Line Callout 2 28"/>
          <p:cNvSpPr/>
          <p:nvPr/>
        </p:nvSpPr>
        <p:spPr>
          <a:xfrm>
            <a:off x="7086600" y="3276600"/>
            <a:ext cx="1853539" cy="384048"/>
          </a:xfrm>
          <a:prstGeom prst="borderCallout2">
            <a:avLst>
              <a:gd name="adj1" fmla="val 104277"/>
              <a:gd name="adj2" fmla="val 49403"/>
              <a:gd name="adj3" fmla="val 152912"/>
              <a:gd name="adj4" fmla="val 24775"/>
              <a:gd name="adj5" fmla="val 164487"/>
              <a:gd name="adj6" fmla="val -3831"/>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Platforming </a:t>
            </a:r>
            <a:r>
              <a:rPr lang="en-US" sz="1400" b="1" dirty="0" smtClean="0">
                <a:solidFill>
                  <a:prstClr val="white"/>
                </a:solidFill>
              </a:rPr>
              <a:t>Approach</a:t>
            </a:r>
            <a:endParaRPr lang="en-US" sz="1400" b="1" dirty="0">
              <a:solidFill>
                <a:prstClr val="white"/>
              </a:solidFill>
            </a:endParaRPr>
          </a:p>
        </p:txBody>
      </p:sp>
      <p:sp>
        <p:nvSpPr>
          <p:cNvPr id="30" name="Line Callout 2 29"/>
          <p:cNvSpPr/>
          <p:nvPr/>
        </p:nvSpPr>
        <p:spPr>
          <a:xfrm>
            <a:off x="7086600" y="4724400"/>
            <a:ext cx="1600200" cy="457200"/>
          </a:xfrm>
          <a:prstGeom prst="borderCallout2">
            <a:avLst>
              <a:gd name="adj1" fmla="val 45247"/>
              <a:gd name="adj2" fmla="val -256"/>
              <a:gd name="adj3" fmla="val 46688"/>
              <a:gd name="adj4" fmla="val -26694"/>
              <a:gd name="adj5" fmla="val 115049"/>
              <a:gd name="adj6" fmla="val -43331"/>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Accelerated Solution Design</a:t>
            </a:r>
          </a:p>
        </p:txBody>
      </p:sp>
      <p:sp>
        <p:nvSpPr>
          <p:cNvPr id="31" name="Line Callout 2 30"/>
          <p:cNvSpPr/>
          <p:nvPr/>
        </p:nvSpPr>
        <p:spPr>
          <a:xfrm>
            <a:off x="228600" y="4724400"/>
            <a:ext cx="1371600" cy="307848"/>
          </a:xfrm>
          <a:prstGeom prst="borderCallout2">
            <a:avLst>
              <a:gd name="adj1" fmla="val 40352"/>
              <a:gd name="adj2" fmla="val 100011"/>
              <a:gd name="adj3" fmla="val 39970"/>
              <a:gd name="adj4" fmla="val 127614"/>
              <a:gd name="adj5" fmla="val 160725"/>
              <a:gd name="adj6" fmla="val 147300"/>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Agile Methods</a:t>
            </a:r>
          </a:p>
        </p:txBody>
      </p:sp>
      <p:sp>
        <p:nvSpPr>
          <p:cNvPr id="32" name="Line Callout 2 31"/>
          <p:cNvSpPr/>
          <p:nvPr/>
        </p:nvSpPr>
        <p:spPr>
          <a:xfrm>
            <a:off x="76200" y="3276600"/>
            <a:ext cx="1524000" cy="533400"/>
          </a:xfrm>
          <a:prstGeom prst="borderCallout2">
            <a:avLst>
              <a:gd name="adj1" fmla="val 100024"/>
              <a:gd name="adj2" fmla="val 49824"/>
              <a:gd name="adj3" fmla="val 134253"/>
              <a:gd name="adj4" fmla="val 56893"/>
              <a:gd name="adj5" fmla="val 143747"/>
              <a:gd name="adj6" fmla="val 105683"/>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Optimized Global Delivery Model</a:t>
            </a:r>
          </a:p>
        </p:txBody>
      </p:sp>
      <p:sp>
        <p:nvSpPr>
          <p:cNvPr id="33" name="Line Callout 2 32"/>
          <p:cNvSpPr/>
          <p:nvPr/>
        </p:nvSpPr>
        <p:spPr>
          <a:xfrm>
            <a:off x="685800" y="1752600"/>
            <a:ext cx="1143000" cy="381000"/>
          </a:xfrm>
          <a:prstGeom prst="borderCallout2">
            <a:avLst>
              <a:gd name="adj1" fmla="val 49462"/>
              <a:gd name="adj2" fmla="val 99362"/>
              <a:gd name="adj3" fmla="val 48886"/>
              <a:gd name="adj4" fmla="val 113339"/>
              <a:gd name="adj5" fmla="val 149922"/>
              <a:gd name="adj6" fmla="val 162223"/>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prstClr val="white"/>
                </a:solidFill>
              </a:rPr>
              <a:t>ERA Insight</a:t>
            </a:r>
            <a:endParaRPr lang="en-US" sz="1400" b="1" dirty="0">
              <a:solidFill>
                <a:prstClr val="white"/>
              </a:solidFill>
            </a:endParaRPr>
          </a:p>
        </p:txBody>
      </p:sp>
    </p:spTree>
    <p:extLst>
      <p:ext uri="{BB962C8B-B14F-4D97-AF65-F5344CB8AC3E}">
        <p14:creationId xmlns:p14="http://schemas.microsoft.com/office/powerpoint/2010/main" val="19642660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52400" y="1952270"/>
            <a:ext cx="3733800" cy="2362200"/>
          </a:xfrm>
          <a:prstGeom prst="roundRect">
            <a:avLst>
              <a:gd name="adj" fmla="val 5657"/>
            </a:avLst>
          </a:prstGeom>
          <a:solidFill>
            <a:srgbClr val="FFFFFF"/>
          </a:solidFill>
          <a:ln w="12700" cap="flat" cmpd="sng" algn="ctr">
            <a:solidFill>
              <a:schemeClr val="accent4">
                <a:lumMod val="75000"/>
              </a:schemeClr>
            </a:solidFill>
            <a:prstDash val="solid"/>
            <a:headEnd type="none" w="med" len="med"/>
            <a:tailEnd type="none" w="med" len="med"/>
          </a:ln>
          <a:effectLst/>
        </p:spPr>
        <p:txBody>
          <a:bodyPr lIns="45720" tIns="0" rIns="45720"/>
          <a:lstStyle/>
          <a:p>
            <a:pPr marL="112713" indent="-112713" fontAlgn="auto">
              <a:spcBef>
                <a:spcPts val="600"/>
              </a:spcBef>
              <a:spcAft>
                <a:spcPts val="0"/>
              </a:spcAft>
              <a:buClr>
                <a:srgbClr val="000000"/>
              </a:buClr>
              <a:buSzPct val="120000"/>
              <a:buFont typeface="Arial" pitchFamily="34" charset="0"/>
              <a:buChar char="•"/>
              <a:defRPr/>
            </a:pPr>
            <a:endParaRPr lang="en-US" sz="600" i="1" kern="0" dirty="0">
              <a:solidFill>
                <a:srgbClr val="000000"/>
              </a:solidFill>
              <a:latin typeface="Calibri"/>
              <a:cs typeface="Arial"/>
            </a:endParaRPr>
          </a:p>
          <a:p>
            <a:pPr marL="112713" indent="-112713" fontAlgn="auto">
              <a:spcBef>
                <a:spcPts val="600"/>
              </a:spcBef>
              <a:spcAft>
                <a:spcPts val="0"/>
              </a:spcAft>
              <a:buClr>
                <a:srgbClr val="000000"/>
              </a:buClr>
              <a:buSzPct val="120000"/>
              <a:buFont typeface="Arial" pitchFamily="34" charset="0"/>
              <a:buChar char="•"/>
              <a:defRPr/>
            </a:pPr>
            <a:r>
              <a:rPr lang="en-US" sz="1200" i="1" kern="0" dirty="0" smtClean="0">
                <a:solidFill>
                  <a:srgbClr val="000000"/>
                </a:solidFill>
                <a:latin typeface="Calibri"/>
                <a:cs typeface="Arial"/>
              </a:rPr>
              <a:t>12+ </a:t>
            </a:r>
            <a:r>
              <a:rPr lang="en-US" sz="1200" i="1" kern="0" dirty="0">
                <a:solidFill>
                  <a:srgbClr val="000000"/>
                </a:solidFill>
                <a:latin typeface="Calibri"/>
                <a:cs typeface="Arial"/>
              </a:rPr>
              <a:t>years of </a:t>
            </a:r>
            <a:r>
              <a:rPr lang="en-US" sz="1200" i="1" kern="0" dirty="0" smtClean="0">
                <a:solidFill>
                  <a:srgbClr val="000000"/>
                </a:solidFill>
                <a:latin typeface="Calibri"/>
                <a:cs typeface="Arial"/>
              </a:rPr>
              <a:t> experience developing and implementing leading CEM solutions</a:t>
            </a:r>
          </a:p>
          <a:p>
            <a:pPr marL="112713" indent="-112713" fontAlgn="auto">
              <a:spcBef>
                <a:spcPts val="600"/>
              </a:spcBef>
              <a:spcAft>
                <a:spcPts val="0"/>
              </a:spcAft>
              <a:buClr>
                <a:srgbClr val="000000"/>
              </a:buClr>
              <a:buSzPct val="120000"/>
              <a:buFont typeface="Arial" pitchFamily="34" charset="0"/>
              <a:buChar char="•"/>
              <a:defRPr/>
            </a:pPr>
            <a:r>
              <a:rPr lang="en-US" sz="1200" i="1" kern="0" dirty="0" smtClean="0">
                <a:solidFill>
                  <a:srgbClr val="000000"/>
                </a:solidFill>
                <a:latin typeface="Calibri"/>
                <a:cs typeface="Arial"/>
              </a:rPr>
              <a:t>Executed 100+ leading CEM solutions</a:t>
            </a:r>
            <a:endParaRPr lang="en-US" sz="1200" i="1" kern="0" dirty="0">
              <a:solidFill>
                <a:srgbClr val="000000"/>
              </a:solidFill>
              <a:latin typeface="Calibri"/>
              <a:cs typeface="Arial"/>
            </a:endParaRPr>
          </a:p>
          <a:p>
            <a:pPr marL="112713" indent="-112713" fontAlgn="auto">
              <a:spcBef>
                <a:spcPts val="600"/>
              </a:spcBef>
              <a:spcAft>
                <a:spcPts val="0"/>
              </a:spcAft>
              <a:buClr>
                <a:srgbClr val="000000"/>
              </a:buClr>
              <a:buSzPct val="120000"/>
              <a:buFont typeface="Arial" pitchFamily="34" charset="0"/>
              <a:buChar char="•"/>
              <a:defRPr/>
            </a:pPr>
            <a:r>
              <a:rPr lang="en-US" sz="1200" i="1" kern="0" dirty="0" smtClean="0">
                <a:solidFill>
                  <a:srgbClr val="000000"/>
                </a:solidFill>
                <a:latin typeface="Calibri"/>
                <a:cs typeface="Arial"/>
              </a:rPr>
              <a:t>Recognized by Garner and Microsoft for innovative solutions on SharePoint</a:t>
            </a:r>
            <a:endParaRPr lang="en-US" sz="1200" i="1" kern="0" dirty="0">
              <a:solidFill>
                <a:srgbClr val="000000"/>
              </a:solidFill>
              <a:latin typeface="Calibri"/>
              <a:cs typeface="Arial"/>
            </a:endParaRPr>
          </a:p>
          <a:p>
            <a:pPr marL="112713" indent="-112713" fontAlgn="auto">
              <a:spcBef>
                <a:spcPts val="600"/>
              </a:spcBef>
              <a:spcAft>
                <a:spcPts val="0"/>
              </a:spcAft>
              <a:buClr>
                <a:srgbClr val="000000"/>
              </a:buClr>
              <a:buSzPct val="120000"/>
              <a:buFont typeface="Arial" pitchFamily="34" charset="0"/>
              <a:buChar char="•"/>
              <a:defRPr/>
            </a:pPr>
            <a:r>
              <a:rPr lang="en-US" sz="1200" i="1" kern="0" dirty="0">
                <a:solidFill>
                  <a:srgbClr val="000000"/>
                </a:solidFill>
                <a:latin typeface="Calibri"/>
                <a:cs typeface="Arial"/>
              </a:rPr>
              <a:t>Awarded </a:t>
            </a:r>
            <a:r>
              <a:rPr lang="en-US" sz="1200" b="1" kern="0" dirty="0" smtClean="0">
                <a:solidFill>
                  <a:srgbClr val="000000"/>
                </a:solidFill>
                <a:latin typeface="Calibri"/>
                <a:cs typeface="Arial"/>
              </a:rPr>
              <a:t>‘CEM </a:t>
            </a:r>
            <a:r>
              <a:rPr lang="en-US" sz="1200" b="1" kern="0" dirty="0">
                <a:solidFill>
                  <a:srgbClr val="000000"/>
                </a:solidFill>
                <a:latin typeface="Calibri"/>
                <a:cs typeface="Arial"/>
              </a:rPr>
              <a:t>Innovative </a:t>
            </a:r>
            <a:r>
              <a:rPr lang="en-US" sz="1200" b="1" kern="0" dirty="0" smtClean="0">
                <a:solidFill>
                  <a:srgbClr val="000000"/>
                </a:solidFill>
                <a:latin typeface="Calibri"/>
                <a:cs typeface="Arial"/>
              </a:rPr>
              <a:t>Solution’</a:t>
            </a:r>
            <a:r>
              <a:rPr lang="en-US" sz="1200" i="1" kern="0" dirty="0" smtClean="0">
                <a:solidFill>
                  <a:srgbClr val="000000"/>
                </a:solidFill>
                <a:latin typeface="Calibri"/>
                <a:cs typeface="Arial"/>
              </a:rPr>
              <a:t> </a:t>
            </a:r>
            <a:r>
              <a:rPr lang="en-US" sz="1200" i="1" kern="0" dirty="0">
                <a:solidFill>
                  <a:srgbClr val="000000"/>
                </a:solidFill>
                <a:latin typeface="Calibri"/>
                <a:cs typeface="Arial"/>
              </a:rPr>
              <a:t>by Information Management</a:t>
            </a:r>
          </a:p>
          <a:p>
            <a:pPr marL="112713" indent="-112713" fontAlgn="auto">
              <a:spcBef>
                <a:spcPts val="600"/>
              </a:spcBef>
              <a:spcAft>
                <a:spcPts val="0"/>
              </a:spcAft>
              <a:buClr>
                <a:srgbClr val="000000"/>
              </a:buClr>
              <a:buSzPct val="120000"/>
              <a:buFont typeface="Arial" pitchFamily="34" charset="0"/>
              <a:buChar char="•"/>
              <a:defRPr/>
            </a:pPr>
            <a:r>
              <a:rPr lang="en-US" sz="1200" i="1" kern="0" dirty="0" smtClean="0">
                <a:solidFill>
                  <a:srgbClr val="000000"/>
                </a:solidFill>
                <a:latin typeface="Calibri"/>
                <a:cs typeface="Arial"/>
              </a:rPr>
              <a:t>Won Frost &amp; Sullivan’s 2013 Global Customer Value Leadership Award </a:t>
            </a:r>
            <a:endParaRPr lang="en-US" sz="1200" i="1" kern="0" dirty="0">
              <a:solidFill>
                <a:srgbClr val="000000"/>
              </a:solidFill>
              <a:latin typeface="Calibri"/>
              <a:cs typeface="Arial"/>
            </a:endParaRPr>
          </a:p>
        </p:txBody>
      </p:sp>
      <p:sp>
        <p:nvSpPr>
          <p:cNvPr id="7" name="Rounded Rectangle 6"/>
          <p:cNvSpPr/>
          <p:nvPr/>
        </p:nvSpPr>
        <p:spPr>
          <a:xfrm>
            <a:off x="152400" y="952145"/>
            <a:ext cx="8839200" cy="762000"/>
          </a:xfrm>
          <a:prstGeom prst="roundRect">
            <a:avLst/>
          </a:prstGeom>
          <a:solidFill>
            <a:schemeClr val="accent1">
              <a:lumMod val="20000"/>
              <a:lumOff val="80000"/>
            </a:schemeClr>
          </a:solidFill>
          <a:ln w="9525" cap="flat" cmpd="sng" algn="ctr">
            <a:solidFill>
              <a:srgbClr val="FFFFFF">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en-US" kern="0" dirty="0">
              <a:solidFill>
                <a:srgbClr val="000000"/>
              </a:solidFill>
              <a:latin typeface="Calibri"/>
              <a:cs typeface="Arial"/>
            </a:endParaRPr>
          </a:p>
        </p:txBody>
      </p:sp>
      <p:sp>
        <p:nvSpPr>
          <p:cNvPr id="8" name="Rounded Rectangle 7"/>
          <p:cNvSpPr/>
          <p:nvPr/>
        </p:nvSpPr>
        <p:spPr bwMode="auto">
          <a:xfrm>
            <a:off x="228600" y="1002945"/>
            <a:ext cx="1066800" cy="630238"/>
          </a:xfrm>
          <a:prstGeom prst="roundRect">
            <a:avLst/>
          </a:prstGeom>
          <a:solidFill>
            <a:schemeClr val="accent5">
              <a:lumMod val="75000"/>
            </a:schemeClr>
          </a:solidFill>
          <a:ln w="9525" cap="flat" cmpd="sng" algn="ctr">
            <a:solidFill>
              <a:schemeClr val="bg1"/>
            </a:solidFill>
            <a:prstDash val="solid"/>
            <a:headEnd type="none" w="med" len="med"/>
            <a:tailEnd type="none" w="med" len="me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r>
              <a:rPr lang="en-US" sz="1200" b="1" kern="0" dirty="0">
                <a:solidFill>
                  <a:srgbClr val="FFFFFF"/>
                </a:solidFill>
                <a:latin typeface="Calibri"/>
                <a:cs typeface="Arial"/>
              </a:rPr>
              <a:t>5</a:t>
            </a:r>
            <a:r>
              <a:rPr lang="en-US" sz="1200" b="1" kern="0" dirty="0" smtClean="0">
                <a:solidFill>
                  <a:srgbClr val="FFFFFF"/>
                </a:solidFill>
                <a:latin typeface="Calibri"/>
                <a:cs typeface="Arial"/>
              </a:rPr>
              <a:t>00</a:t>
            </a:r>
            <a:r>
              <a:rPr lang="en-US" sz="1200" b="1" kern="0" dirty="0">
                <a:solidFill>
                  <a:srgbClr val="FFFFFF"/>
                </a:solidFill>
                <a:latin typeface="Calibri"/>
                <a:cs typeface="Arial"/>
              </a:rPr>
              <a:t>+ </a:t>
            </a:r>
            <a:r>
              <a:rPr lang="en-US" sz="1200" b="1" kern="0" dirty="0" smtClean="0">
                <a:solidFill>
                  <a:srgbClr val="FFFFFF"/>
                </a:solidFill>
                <a:latin typeface="Calibri"/>
                <a:cs typeface="Arial"/>
              </a:rPr>
              <a:t>CEM </a:t>
            </a:r>
            <a:r>
              <a:rPr lang="en-US" sz="1200" b="1" kern="0" dirty="0">
                <a:solidFill>
                  <a:srgbClr val="FFFFFF"/>
                </a:solidFill>
                <a:latin typeface="Calibri"/>
                <a:cs typeface="Arial"/>
              </a:rPr>
              <a:t>consultants</a:t>
            </a:r>
          </a:p>
        </p:txBody>
      </p:sp>
      <p:sp>
        <p:nvSpPr>
          <p:cNvPr id="9" name="Rounded Rectangle 8"/>
          <p:cNvSpPr/>
          <p:nvPr/>
        </p:nvSpPr>
        <p:spPr bwMode="auto">
          <a:xfrm>
            <a:off x="5867400" y="1006120"/>
            <a:ext cx="1481138" cy="631825"/>
          </a:xfrm>
          <a:prstGeom prst="roundRect">
            <a:avLst/>
          </a:prstGeom>
          <a:solidFill>
            <a:schemeClr val="accent5">
              <a:lumMod val="75000"/>
            </a:schemeClr>
          </a:solidFill>
          <a:ln w="9525" cap="flat" cmpd="sng" algn="ctr">
            <a:solidFill>
              <a:schemeClr val="bg1"/>
            </a:solidFill>
            <a:prstDash val="solid"/>
            <a:headEnd type="none" w="med" len="med"/>
            <a:tailEnd type="none" w="med" len="me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r>
              <a:rPr lang="en-US" sz="1200" b="1" kern="0" dirty="0">
                <a:solidFill>
                  <a:srgbClr val="FFFFFF"/>
                </a:solidFill>
                <a:latin typeface="Calibri"/>
                <a:cs typeface="Arial"/>
              </a:rPr>
              <a:t>50+ leading-edge customer implementations</a:t>
            </a:r>
          </a:p>
        </p:txBody>
      </p:sp>
      <p:sp>
        <p:nvSpPr>
          <p:cNvPr id="10" name="Rounded Rectangle 9"/>
          <p:cNvSpPr/>
          <p:nvPr/>
        </p:nvSpPr>
        <p:spPr bwMode="auto">
          <a:xfrm>
            <a:off x="7620000" y="996595"/>
            <a:ext cx="1258888" cy="631825"/>
          </a:xfrm>
          <a:prstGeom prst="roundRect">
            <a:avLst/>
          </a:prstGeom>
          <a:solidFill>
            <a:schemeClr val="accent5">
              <a:lumMod val="75000"/>
            </a:schemeClr>
          </a:solidFill>
          <a:ln w="9525" cap="flat" cmpd="sng" algn="ctr">
            <a:solidFill>
              <a:schemeClr val="bg1"/>
            </a:solidFill>
            <a:prstDash val="solid"/>
            <a:headEnd type="none" w="med" len="med"/>
            <a:tailEnd type="none" w="med" len="me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r>
              <a:rPr lang="en-US" sz="1200" b="1" kern="0" dirty="0">
                <a:solidFill>
                  <a:srgbClr val="FFFFFF"/>
                </a:solidFill>
                <a:latin typeface="Calibri"/>
                <a:cs typeface="Arial"/>
              </a:rPr>
              <a:t>Partnerships with leading </a:t>
            </a:r>
            <a:r>
              <a:rPr lang="en-US" sz="1200" b="1" kern="0" dirty="0" smtClean="0">
                <a:solidFill>
                  <a:srgbClr val="FFFFFF"/>
                </a:solidFill>
                <a:latin typeface="Calibri"/>
                <a:cs typeface="Arial"/>
              </a:rPr>
              <a:t>CEM </a:t>
            </a:r>
            <a:r>
              <a:rPr lang="en-US" sz="1200" b="1" kern="0" dirty="0">
                <a:solidFill>
                  <a:srgbClr val="FFFFFF"/>
                </a:solidFill>
                <a:latin typeface="Calibri"/>
                <a:cs typeface="Arial"/>
              </a:rPr>
              <a:t>players</a:t>
            </a:r>
          </a:p>
        </p:txBody>
      </p:sp>
      <p:sp>
        <p:nvSpPr>
          <p:cNvPr id="11" name="Rounded Rectangle 10"/>
          <p:cNvSpPr/>
          <p:nvPr/>
        </p:nvSpPr>
        <p:spPr bwMode="auto">
          <a:xfrm>
            <a:off x="4114800" y="990600"/>
            <a:ext cx="1524000" cy="631825"/>
          </a:xfrm>
          <a:prstGeom prst="roundRect">
            <a:avLst/>
          </a:prstGeom>
          <a:solidFill>
            <a:schemeClr val="accent5">
              <a:lumMod val="75000"/>
            </a:schemeClr>
          </a:solidFill>
          <a:ln w="9525" cap="flat" cmpd="sng" algn="ctr">
            <a:solidFill>
              <a:schemeClr val="bg1"/>
            </a:solidFill>
            <a:prstDash val="solid"/>
            <a:headEnd type="none" w="med" len="med"/>
            <a:tailEnd type="none" w="med" len="me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r>
              <a:rPr lang="en-US" sz="1200" b="1" kern="0" dirty="0">
                <a:solidFill>
                  <a:srgbClr val="FFFFFF"/>
                </a:solidFill>
                <a:latin typeface="Calibri"/>
                <a:cs typeface="Arial"/>
              </a:rPr>
              <a:t>Wide </a:t>
            </a:r>
            <a:r>
              <a:rPr lang="en-US" sz="1200" b="1" kern="0" dirty="0" smtClean="0">
                <a:solidFill>
                  <a:srgbClr val="FFFFFF"/>
                </a:solidFill>
                <a:latin typeface="Calibri"/>
                <a:cs typeface="Arial"/>
              </a:rPr>
              <a:t>CEM expertise</a:t>
            </a:r>
            <a:endParaRPr lang="en-US" sz="1200" b="1" kern="0" dirty="0">
              <a:solidFill>
                <a:srgbClr val="FFFFFF"/>
              </a:solidFill>
              <a:latin typeface="Calibri"/>
              <a:cs typeface="Arial"/>
            </a:endParaRPr>
          </a:p>
        </p:txBody>
      </p:sp>
      <p:cxnSp>
        <p:nvCxnSpPr>
          <p:cNvPr id="12" name="Straight Connector 51"/>
          <p:cNvCxnSpPr>
            <a:cxnSpLocks noChangeShapeType="1"/>
          </p:cNvCxnSpPr>
          <p:nvPr/>
        </p:nvCxnSpPr>
        <p:spPr bwMode="auto">
          <a:xfrm rot="5400000">
            <a:off x="2976732" y="3742970"/>
            <a:ext cx="5562600" cy="0"/>
          </a:xfrm>
          <a:prstGeom prst="line">
            <a:avLst/>
          </a:prstGeom>
          <a:noFill/>
          <a:ln w="25400" algn="ctr">
            <a:solidFill>
              <a:schemeClr val="bg2">
                <a:lumMod val="25000"/>
              </a:schemeClr>
            </a:solidFill>
            <a:prstDash val="dash"/>
            <a:round/>
            <a:headEnd/>
            <a:tailEnd/>
          </a:ln>
        </p:spPr>
      </p:cxnSp>
      <p:cxnSp>
        <p:nvCxnSpPr>
          <p:cNvPr id="13" name="Straight Connector 52"/>
          <p:cNvCxnSpPr>
            <a:cxnSpLocks noChangeShapeType="1"/>
          </p:cNvCxnSpPr>
          <p:nvPr/>
        </p:nvCxnSpPr>
        <p:spPr bwMode="auto">
          <a:xfrm rot="5400000">
            <a:off x="1235784" y="3742970"/>
            <a:ext cx="5562600" cy="0"/>
          </a:xfrm>
          <a:prstGeom prst="line">
            <a:avLst/>
          </a:prstGeom>
          <a:noFill/>
          <a:ln w="25400" algn="ctr">
            <a:solidFill>
              <a:schemeClr val="bg2">
                <a:lumMod val="25000"/>
              </a:schemeClr>
            </a:solidFill>
            <a:prstDash val="dash"/>
            <a:round/>
            <a:headEnd/>
            <a:tailEnd/>
          </a:ln>
        </p:spPr>
      </p:cxnSp>
      <p:cxnSp>
        <p:nvCxnSpPr>
          <p:cNvPr id="14" name="Straight Connector 53"/>
          <p:cNvCxnSpPr>
            <a:cxnSpLocks noChangeShapeType="1"/>
          </p:cNvCxnSpPr>
          <p:nvPr/>
        </p:nvCxnSpPr>
        <p:spPr bwMode="auto">
          <a:xfrm rot="5400000">
            <a:off x="4716463" y="3742970"/>
            <a:ext cx="5562600" cy="0"/>
          </a:xfrm>
          <a:prstGeom prst="line">
            <a:avLst/>
          </a:prstGeom>
          <a:noFill/>
          <a:ln w="25400" algn="ctr">
            <a:solidFill>
              <a:schemeClr val="bg2">
                <a:lumMod val="25000"/>
              </a:schemeClr>
            </a:solidFill>
            <a:prstDash val="dash"/>
            <a:round/>
            <a:headEnd/>
            <a:tailEnd/>
          </a:ln>
        </p:spPr>
      </p:cxnSp>
      <p:sp>
        <p:nvSpPr>
          <p:cNvPr id="15" name="Rounded Rectangle 14"/>
          <p:cNvSpPr/>
          <p:nvPr/>
        </p:nvSpPr>
        <p:spPr bwMode="auto">
          <a:xfrm>
            <a:off x="2831052" y="1002945"/>
            <a:ext cx="1099074" cy="630238"/>
          </a:xfrm>
          <a:prstGeom prst="roundRect">
            <a:avLst/>
          </a:prstGeom>
          <a:solidFill>
            <a:schemeClr val="accent5">
              <a:lumMod val="75000"/>
            </a:schemeClr>
          </a:solidFill>
          <a:ln w="9525" cap="flat" cmpd="sng" algn="ctr">
            <a:solidFill>
              <a:schemeClr val="bg1"/>
            </a:solidFill>
            <a:prstDash val="solid"/>
            <a:headEnd type="none" w="med" len="med"/>
            <a:tailEnd type="none" w="med" len="me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r>
              <a:rPr lang="en-US" sz="1200" b="1" kern="0" dirty="0" smtClean="0">
                <a:solidFill>
                  <a:srgbClr val="FFFFFF"/>
                </a:solidFill>
                <a:latin typeface="Calibri"/>
                <a:cs typeface="Arial"/>
              </a:rPr>
              <a:t>CEM Tools &amp; </a:t>
            </a:r>
            <a:r>
              <a:rPr lang="en-US" sz="1200" b="1" kern="0" dirty="0">
                <a:solidFill>
                  <a:srgbClr val="FFFFFF"/>
                </a:solidFill>
                <a:latin typeface="Calibri"/>
                <a:cs typeface="Arial"/>
              </a:rPr>
              <a:t>frameworks</a:t>
            </a:r>
          </a:p>
        </p:txBody>
      </p:sp>
      <p:sp>
        <p:nvSpPr>
          <p:cNvPr id="16" name="Rounded Rectangle 15"/>
          <p:cNvSpPr/>
          <p:nvPr/>
        </p:nvSpPr>
        <p:spPr bwMode="auto">
          <a:xfrm>
            <a:off x="1371600" y="1002945"/>
            <a:ext cx="1371600" cy="630238"/>
          </a:xfrm>
          <a:prstGeom prst="roundRect">
            <a:avLst/>
          </a:prstGeom>
          <a:solidFill>
            <a:schemeClr val="accent5">
              <a:lumMod val="75000"/>
            </a:schemeClr>
          </a:solidFill>
          <a:ln w="9525" cap="flat" cmpd="sng" algn="ctr">
            <a:solidFill>
              <a:schemeClr val="bg1"/>
            </a:solidFill>
            <a:prstDash val="solid"/>
            <a:headEnd type="none" w="med" len="med"/>
            <a:tailEnd type="none" w="med" len="med"/>
          </a:ln>
          <a:effectLst>
            <a:outerShdw blurRad="50800" dist="38100" dir="2700000" algn="tl" rotWithShape="0">
              <a:prstClr val="black">
                <a:alpha val="40000"/>
              </a:prstClr>
            </a:outerShdw>
          </a:effectLst>
        </p:spPr>
        <p:txBody>
          <a:bodyPr anchor="ctr"/>
          <a:lstStyle/>
          <a:p>
            <a:pPr algn="ctr" fontAlgn="auto">
              <a:spcBef>
                <a:spcPts val="0"/>
              </a:spcBef>
              <a:spcAft>
                <a:spcPts val="0"/>
              </a:spcAft>
              <a:defRPr/>
            </a:pPr>
            <a:r>
              <a:rPr lang="en-US" sz="1200" b="1" kern="0" dirty="0">
                <a:solidFill>
                  <a:srgbClr val="FFFFFF"/>
                </a:solidFill>
                <a:latin typeface="Calibri"/>
                <a:cs typeface="Arial"/>
              </a:rPr>
              <a:t>Leading </a:t>
            </a:r>
            <a:r>
              <a:rPr lang="en-US" sz="1200" b="1" kern="0" dirty="0" smtClean="0">
                <a:solidFill>
                  <a:srgbClr val="FFFFFF"/>
                </a:solidFill>
                <a:latin typeface="Calibri"/>
                <a:cs typeface="Arial"/>
              </a:rPr>
              <a:t>CEM </a:t>
            </a:r>
            <a:r>
              <a:rPr lang="en-US" sz="1200" b="1" kern="0" dirty="0">
                <a:solidFill>
                  <a:srgbClr val="FFFFFF"/>
                </a:solidFill>
                <a:latin typeface="Calibri"/>
                <a:cs typeface="Arial"/>
              </a:rPr>
              <a:t>implementation methodology</a:t>
            </a:r>
          </a:p>
        </p:txBody>
      </p:sp>
      <p:pic>
        <p:nvPicPr>
          <p:cNvPr id="23" name="Picture 23"/>
          <p:cNvPicPr>
            <a:picLocks noChangeAspect="1" noChangeArrowheads="1"/>
          </p:cNvPicPr>
          <p:nvPr/>
        </p:nvPicPr>
        <p:blipFill>
          <a:blip r:embed="rId3" cstate="print"/>
          <a:srcRect/>
          <a:stretch>
            <a:fillRect/>
          </a:stretch>
        </p:blipFill>
        <p:spPr bwMode="auto">
          <a:xfrm>
            <a:off x="7661121" y="2546350"/>
            <a:ext cx="1211263" cy="273050"/>
          </a:xfrm>
          <a:prstGeom prst="rect">
            <a:avLst/>
          </a:prstGeom>
          <a:noFill/>
          <a:ln w="9525">
            <a:noFill/>
            <a:miter lim="800000"/>
            <a:headEnd/>
            <a:tailEnd/>
          </a:ln>
        </p:spPr>
      </p:pic>
      <p:pic>
        <p:nvPicPr>
          <p:cNvPr id="24" name="Picture 3"/>
          <p:cNvPicPr>
            <a:picLocks noChangeAspect="1" noChangeArrowheads="1"/>
          </p:cNvPicPr>
          <p:nvPr/>
        </p:nvPicPr>
        <p:blipFill>
          <a:blip r:embed="rId4" cstate="print"/>
          <a:srcRect/>
          <a:stretch>
            <a:fillRect/>
          </a:stretch>
        </p:blipFill>
        <p:spPr bwMode="auto">
          <a:xfrm>
            <a:off x="7667625" y="4953000"/>
            <a:ext cx="1141413" cy="323850"/>
          </a:xfrm>
          <a:prstGeom prst="rect">
            <a:avLst/>
          </a:prstGeom>
          <a:noFill/>
          <a:ln w="9525">
            <a:noFill/>
            <a:miter lim="800000"/>
            <a:headEnd/>
            <a:tailEnd/>
          </a:ln>
        </p:spPr>
      </p:pic>
      <p:pic>
        <p:nvPicPr>
          <p:cNvPr id="25" name="Picture 18"/>
          <p:cNvPicPr>
            <a:picLocks noChangeAspect="1" noChangeArrowheads="1"/>
          </p:cNvPicPr>
          <p:nvPr/>
        </p:nvPicPr>
        <p:blipFill>
          <a:blip r:embed="rId5" cstate="print"/>
          <a:srcRect t="21123" b="26875"/>
          <a:stretch>
            <a:fillRect/>
          </a:stretch>
        </p:blipFill>
        <p:spPr bwMode="auto">
          <a:xfrm>
            <a:off x="7648575" y="5791200"/>
            <a:ext cx="1371600" cy="157162"/>
          </a:xfrm>
          <a:prstGeom prst="rect">
            <a:avLst/>
          </a:prstGeom>
          <a:noFill/>
          <a:ln w="9525">
            <a:noFill/>
            <a:miter lim="800000"/>
            <a:headEnd/>
            <a:tailEnd/>
          </a:ln>
        </p:spPr>
      </p:pic>
      <p:pic>
        <p:nvPicPr>
          <p:cNvPr id="26" name="Picture 19"/>
          <p:cNvPicPr>
            <a:picLocks noChangeAspect="1" noChangeArrowheads="1"/>
          </p:cNvPicPr>
          <p:nvPr/>
        </p:nvPicPr>
        <p:blipFill>
          <a:blip r:embed="rId6" cstate="print"/>
          <a:srcRect/>
          <a:stretch>
            <a:fillRect/>
          </a:stretch>
        </p:blipFill>
        <p:spPr bwMode="auto">
          <a:xfrm>
            <a:off x="7772400" y="5943600"/>
            <a:ext cx="969963" cy="307975"/>
          </a:xfrm>
          <a:prstGeom prst="rect">
            <a:avLst/>
          </a:prstGeom>
          <a:noFill/>
          <a:ln w="9525">
            <a:noFill/>
            <a:miter lim="800000"/>
            <a:headEnd/>
            <a:tailEnd/>
          </a:ln>
        </p:spPr>
      </p:pic>
      <p:pic>
        <p:nvPicPr>
          <p:cNvPr id="27" name="Picture 20"/>
          <p:cNvPicPr>
            <a:picLocks noChangeAspect="1" noChangeArrowheads="1"/>
          </p:cNvPicPr>
          <p:nvPr/>
        </p:nvPicPr>
        <p:blipFill>
          <a:blip r:embed="rId7" cstate="print"/>
          <a:srcRect/>
          <a:stretch>
            <a:fillRect/>
          </a:stretch>
        </p:blipFill>
        <p:spPr bwMode="auto">
          <a:xfrm>
            <a:off x="7667625" y="3733800"/>
            <a:ext cx="1111250" cy="333375"/>
          </a:xfrm>
          <a:prstGeom prst="rect">
            <a:avLst/>
          </a:prstGeom>
          <a:noFill/>
          <a:ln w="9525">
            <a:noFill/>
            <a:miter lim="800000"/>
            <a:headEnd/>
            <a:tailEnd/>
          </a:ln>
        </p:spPr>
      </p:pic>
      <p:pic>
        <p:nvPicPr>
          <p:cNvPr id="28" name="Picture 2"/>
          <p:cNvPicPr>
            <a:picLocks noChangeAspect="1" noChangeArrowheads="1"/>
          </p:cNvPicPr>
          <p:nvPr/>
        </p:nvPicPr>
        <p:blipFill>
          <a:blip r:embed="rId8" cstate="print"/>
          <a:srcRect/>
          <a:stretch>
            <a:fillRect/>
          </a:stretch>
        </p:blipFill>
        <p:spPr bwMode="auto">
          <a:xfrm>
            <a:off x="7797125" y="4114800"/>
            <a:ext cx="882650" cy="280988"/>
          </a:xfrm>
          <a:prstGeom prst="rect">
            <a:avLst/>
          </a:prstGeom>
          <a:noFill/>
          <a:ln w="9525">
            <a:noFill/>
            <a:miter lim="800000"/>
            <a:headEnd/>
            <a:tailEnd/>
          </a:ln>
        </p:spPr>
      </p:pic>
      <p:pic>
        <p:nvPicPr>
          <p:cNvPr id="29" name="Picture 2"/>
          <p:cNvPicPr>
            <a:picLocks noChangeAspect="1" noChangeArrowheads="1"/>
          </p:cNvPicPr>
          <p:nvPr/>
        </p:nvPicPr>
        <p:blipFill>
          <a:blip r:embed="rId9" cstate="print"/>
          <a:srcRect/>
          <a:stretch>
            <a:fillRect/>
          </a:stretch>
        </p:blipFill>
        <p:spPr bwMode="auto">
          <a:xfrm>
            <a:off x="7818437" y="4495800"/>
            <a:ext cx="960438" cy="317500"/>
          </a:xfrm>
          <a:prstGeom prst="rect">
            <a:avLst/>
          </a:prstGeom>
          <a:noFill/>
          <a:ln w="9525">
            <a:noFill/>
            <a:miter lim="800000"/>
            <a:headEnd/>
            <a:tailEnd/>
          </a:ln>
        </p:spPr>
      </p:pic>
      <p:pic>
        <p:nvPicPr>
          <p:cNvPr id="32" name="Picture 11" descr="Standard Chartered">
            <a:hlinkClick r:id="rId10"/>
          </p:cNvPr>
          <p:cNvPicPr>
            <a:picLocks noChangeAspect="1" noChangeArrowheads="1"/>
          </p:cNvPicPr>
          <p:nvPr/>
        </p:nvPicPr>
        <p:blipFill>
          <a:blip r:embed="rId11" cstate="print"/>
          <a:srcRect/>
          <a:stretch>
            <a:fillRect/>
          </a:stretch>
        </p:blipFill>
        <p:spPr bwMode="auto">
          <a:xfrm>
            <a:off x="6096000" y="3962400"/>
            <a:ext cx="838200" cy="394195"/>
          </a:xfrm>
          <a:prstGeom prst="rect">
            <a:avLst/>
          </a:prstGeom>
          <a:noFill/>
          <a:ln w="9525">
            <a:noFill/>
            <a:miter lim="800000"/>
            <a:headEnd/>
            <a:tailEnd/>
          </a:ln>
        </p:spPr>
      </p:pic>
      <p:pic>
        <p:nvPicPr>
          <p:cNvPr id="33" name="Picture 2"/>
          <p:cNvPicPr>
            <a:picLocks noChangeAspect="1" noChangeArrowheads="1"/>
          </p:cNvPicPr>
          <p:nvPr/>
        </p:nvPicPr>
        <p:blipFill>
          <a:blip r:embed="rId12" cstate="print"/>
          <a:srcRect t="7646" b="13193"/>
          <a:stretch>
            <a:fillRect/>
          </a:stretch>
        </p:blipFill>
        <p:spPr bwMode="auto">
          <a:xfrm>
            <a:off x="5803900" y="3171470"/>
            <a:ext cx="1435100" cy="573087"/>
          </a:xfrm>
          <a:prstGeom prst="rect">
            <a:avLst/>
          </a:prstGeom>
          <a:noFill/>
          <a:ln w="9525">
            <a:noFill/>
            <a:miter lim="800000"/>
            <a:headEnd/>
            <a:tailEnd/>
          </a:ln>
        </p:spPr>
      </p:pic>
      <p:pic>
        <p:nvPicPr>
          <p:cNvPr id="34" name="Picture 17"/>
          <p:cNvPicPr>
            <a:picLocks noChangeAspect="1" noChangeArrowheads="1"/>
          </p:cNvPicPr>
          <p:nvPr/>
        </p:nvPicPr>
        <p:blipFill>
          <a:blip r:embed="rId13" cstate="print"/>
          <a:srcRect/>
          <a:stretch>
            <a:fillRect/>
          </a:stretch>
        </p:blipFill>
        <p:spPr bwMode="auto">
          <a:xfrm>
            <a:off x="6081713" y="5068533"/>
            <a:ext cx="1027112" cy="465137"/>
          </a:xfrm>
          <a:prstGeom prst="rect">
            <a:avLst/>
          </a:prstGeom>
          <a:noFill/>
          <a:ln w="9525">
            <a:noFill/>
            <a:miter lim="800000"/>
            <a:headEnd/>
            <a:tailEnd/>
          </a:ln>
        </p:spPr>
      </p:pic>
      <p:pic>
        <p:nvPicPr>
          <p:cNvPr id="35" name="Picture 6"/>
          <p:cNvPicPr>
            <a:picLocks noChangeAspect="1" noChangeArrowheads="1"/>
          </p:cNvPicPr>
          <p:nvPr/>
        </p:nvPicPr>
        <p:blipFill>
          <a:blip r:embed="rId14" cstate="print"/>
          <a:srcRect/>
          <a:stretch>
            <a:fillRect/>
          </a:stretch>
        </p:blipFill>
        <p:spPr bwMode="auto">
          <a:xfrm>
            <a:off x="6019800" y="1828800"/>
            <a:ext cx="1008078" cy="304800"/>
          </a:xfrm>
          <a:prstGeom prst="rect">
            <a:avLst/>
          </a:prstGeom>
          <a:noFill/>
          <a:ln w="9525">
            <a:noFill/>
            <a:miter lim="800000"/>
            <a:headEnd/>
            <a:tailEnd/>
          </a:ln>
        </p:spPr>
      </p:pic>
      <p:pic>
        <p:nvPicPr>
          <p:cNvPr id="36" name="Picture 16" descr="SiemensLogo">
            <a:hlinkClick r:id="rId15"/>
          </p:cNvPr>
          <p:cNvPicPr>
            <a:picLocks noChangeAspect="1" noChangeArrowheads="1"/>
          </p:cNvPicPr>
          <p:nvPr/>
        </p:nvPicPr>
        <p:blipFill>
          <a:blip r:embed="rId16" cstate="print"/>
          <a:srcRect/>
          <a:stretch>
            <a:fillRect/>
          </a:stretch>
        </p:blipFill>
        <p:spPr bwMode="auto">
          <a:xfrm>
            <a:off x="5867400" y="2209800"/>
            <a:ext cx="990600" cy="260350"/>
          </a:xfrm>
          <a:prstGeom prst="rect">
            <a:avLst/>
          </a:prstGeom>
          <a:noFill/>
          <a:ln w="9525">
            <a:noFill/>
            <a:miter lim="800000"/>
            <a:headEnd/>
            <a:tailEnd/>
          </a:ln>
        </p:spPr>
      </p:pic>
      <p:pic>
        <p:nvPicPr>
          <p:cNvPr id="37" name="Picture 1"/>
          <p:cNvPicPr>
            <a:picLocks noChangeAspect="1" noChangeArrowheads="1"/>
          </p:cNvPicPr>
          <p:nvPr/>
        </p:nvPicPr>
        <p:blipFill>
          <a:blip r:embed="rId17" cstate="print"/>
          <a:srcRect/>
          <a:stretch>
            <a:fillRect/>
          </a:stretch>
        </p:blipFill>
        <p:spPr bwMode="auto">
          <a:xfrm>
            <a:off x="6102350" y="6143270"/>
            <a:ext cx="990600" cy="420688"/>
          </a:xfrm>
          <a:prstGeom prst="rect">
            <a:avLst/>
          </a:prstGeom>
          <a:noFill/>
          <a:ln w="9525">
            <a:noFill/>
            <a:miter lim="800000"/>
            <a:headEnd/>
            <a:tailEnd/>
          </a:ln>
        </p:spPr>
      </p:pic>
      <p:sp>
        <p:nvSpPr>
          <p:cNvPr id="38" name="AutoShape 8"/>
          <p:cNvSpPr>
            <a:spLocks noChangeArrowheads="1"/>
          </p:cNvSpPr>
          <p:nvPr/>
        </p:nvSpPr>
        <p:spPr bwMode="auto">
          <a:xfrm>
            <a:off x="228600" y="1839558"/>
            <a:ext cx="2514600" cy="218641"/>
          </a:xfrm>
          <a:prstGeom prst="roundRect">
            <a:avLst>
              <a:gd name="adj" fmla="val 16667"/>
            </a:avLst>
          </a:prstGeom>
          <a:solidFill>
            <a:schemeClr val="accent4">
              <a:lumMod val="75000"/>
            </a:schemeClr>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bIns="0">
            <a:spAutoFit/>
          </a:bodyPr>
          <a:lstStyle/>
          <a:p>
            <a:pPr eaLnBrk="0" fontAlgn="auto" hangingPunct="0">
              <a:lnSpc>
                <a:spcPct val="80000"/>
              </a:lnSpc>
              <a:spcBef>
                <a:spcPct val="30000"/>
              </a:spcBef>
              <a:spcAft>
                <a:spcPts val="0"/>
              </a:spcAft>
              <a:buClr>
                <a:srgbClr val="5388C2"/>
              </a:buClr>
              <a:buFont typeface="Wingdings" pitchFamily="2" charset="2"/>
              <a:buNone/>
              <a:defRPr/>
            </a:pPr>
            <a:r>
              <a:rPr lang="en-US" sz="1200" b="1" kern="0" dirty="0">
                <a:solidFill>
                  <a:srgbClr val="FFFFFF"/>
                </a:solidFill>
                <a:latin typeface="Calibri"/>
                <a:cs typeface="Arial"/>
              </a:rPr>
              <a:t>Practice Highlights</a:t>
            </a:r>
          </a:p>
        </p:txBody>
      </p:sp>
      <p:sp>
        <p:nvSpPr>
          <p:cNvPr id="39" name="Rounded Rectangle 38"/>
          <p:cNvSpPr/>
          <p:nvPr/>
        </p:nvSpPr>
        <p:spPr bwMode="auto">
          <a:xfrm>
            <a:off x="152400" y="4533545"/>
            <a:ext cx="3733800" cy="1954213"/>
          </a:xfrm>
          <a:prstGeom prst="roundRect">
            <a:avLst>
              <a:gd name="adj" fmla="val 5657"/>
            </a:avLst>
          </a:prstGeom>
          <a:solidFill>
            <a:srgbClr val="FFFFFF"/>
          </a:solidFill>
          <a:ln w="12700" cap="flat" cmpd="sng" algn="ctr">
            <a:solidFill>
              <a:schemeClr val="accent3">
                <a:lumMod val="75000"/>
              </a:schemeClr>
            </a:solidFill>
            <a:prstDash val="solid"/>
            <a:headEnd type="none" w="med" len="med"/>
            <a:tailEnd type="none" w="med" len="med"/>
          </a:ln>
          <a:effectLst/>
        </p:spPr>
        <p:txBody>
          <a:bodyPr lIns="45720" tIns="0" rIns="45720"/>
          <a:lstStyle/>
          <a:p>
            <a:pPr marL="112713" indent="-112713" fontAlgn="auto">
              <a:spcBef>
                <a:spcPts val="600"/>
              </a:spcBef>
              <a:spcAft>
                <a:spcPts val="0"/>
              </a:spcAft>
              <a:buClr>
                <a:srgbClr val="000000"/>
              </a:buClr>
              <a:buSzPct val="120000"/>
              <a:buFont typeface="Arial" pitchFamily="34" charset="0"/>
              <a:buChar char="•"/>
              <a:defRPr/>
            </a:pPr>
            <a:endParaRPr lang="en-US" sz="600" i="1" kern="0" dirty="0">
              <a:solidFill>
                <a:srgbClr val="000000"/>
              </a:solidFill>
              <a:latin typeface="Calibri"/>
              <a:cs typeface="Arial"/>
            </a:endParaRPr>
          </a:p>
          <a:p>
            <a:pPr marL="112713" indent="-112713" fontAlgn="auto">
              <a:spcBef>
                <a:spcPts val="600"/>
              </a:spcBef>
              <a:spcAft>
                <a:spcPts val="0"/>
              </a:spcAft>
              <a:buClr>
                <a:srgbClr val="000000"/>
              </a:buClr>
              <a:buSzPct val="120000"/>
              <a:buFont typeface="Arial" pitchFamily="34" charset="0"/>
              <a:buChar char="•"/>
              <a:defRPr/>
            </a:pPr>
            <a:r>
              <a:rPr lang="en-US" sz="1200" i="1" kern="0" dirty="0">
                <a:solidFill>
                  <a:srgbClr val="000000"/>
                </a:solidFill>
                <a:latin typeface="Calibri"/>
                <a:cs typeface="Arial"/>
              </a:rPr>
              <a:t>Expertise in implementing complex, enterprise-grade </a:t>
            </a:r>
            <a:r>
              <a:rPr lang="en-US" sz="1200" i="1" kern="0" dirty="0" smtClean="0">
                <a:solidFill>
                  <a:srgbClr val="000000"/>
                </a:solidFill>
                <a:latin typeface="Calibri"/>
                <a:cs typeface="Arial"/>
              </a:rPr>
              <a:t>CEM </a:t>
            </a:r>
            <a:r>
              <a:rPr lang="en-US" sz="1200" i="1" kern="0" dirty="0">
                <a:solidFill>
                  <a:srgbClr val="000000"/>
                </a:solidFill>
                <a:latin typeface="Calibri"/>
                <a:cs typeface="Arial"/>
              </a:rPr>
              <a:t>solutions</a:t>
            </a:r>
          </a:p>
          <a:p>
            <a:pPr marL="112713" indent="-112713" fontAlgn="auto">
              <a:spcBef>
                <a:spcPts val="600"/>
              </a:spcBef>
              <a:spcAft>
                <a:spcPts val="0"/>
              </a:spcAft>
              <a:buClr>
                <a:srgbClr val="000000"/>
              </a:buClr>
              <a:buSzPct val="120000"/>
              <a:buFont typeface="Arial" pitchFamily="34" charset="0"/>
              <a:buChar char="•"/>
              <a:defRPr/>
            </a:pPr>
            <a:r>
              <a:rPr lang="en-US" sz="1200" i="1" kern="0" dirty="0" smtClean="0">
                <a:solidFill>
                  <a:srgbClr val="000000"/>
                </a:solidFill>
                <a:latin typeface="Calibri"/>
                <a:cs typeface="Arial"/>
              </a:rPr>
              <a:t>CEM </a:t>
            </a:r>
            <a:r>
              <a:rPr lang="en-US" sz="1200" i="1" kern="0" dirty="0">
                <a:solidFill>
                  <a:srgbClr val="000000"/>
                </a:solidFill>
                <a:latin typeface="Calibri"/>
                <a:cs typeface="Arial"/>
              </a:rPr>
              <a:t>solution accelerators and frameworks enable customers to reduce costs &amp; go-to-market faster</a:t>
            </a:r>
          </a:p>
          <a:p>
            <a:pPr marL="112713" indent="-112713" fontAlgn="auto">
              <a:spcBef>
                <a:spcPts val="600"/>
              </a:spcBef>
              <a:spcAft>
                <a:spcPts val="0"/>
              </a:spcAft>
              <a:buClr>
                <a:srgbClr val="000000"/>
              </a:buClr>
              <a:buSzPct val="120000"/>
              <a:buFont typeface="Arial" pitchFamily="34" charset="0"/>
              <a:buChar char="•"/>
              <a:defRPr/>
            </a:pPr>
            <a:r>
              <a:rPr lang="en-US" sz="1200" i="1" kern="0" dirty="0">
                <a:solidFill>
                  <a:srgbClr val="000000"/>
                </a:solidFill>
                <a:latin typeface="Calibri"/>
                <a:cs typeface="Arial"/>
              </a:rPr>
              <a:t>Substantial cost reduction through Global Development Model</a:t>
            </a:r>
          </a:p>
          <a:p>
            <a:pPr marL="112713" indent="-112713" fontAlgn="auto">
              <a:spcBef>
                <a:spcPts val="600"/>
              </a:spcBef>
              <a:spcAft>
                <a:spcPts val="0"/>
              </a:spcAft>
              <a:buClr>
                <a:srgbClr val="000000"/>
              </a:buClr>
              <a:buSzPct val="120000"/>
              <a:buFont typeface="Arial" pitchFamily="34" charset="0"/>
              <a:buChar char="•"/>
              <a:defRPr/>
            </a:pPr>
            <a:r>
              <a:rPr lang="en-US" sz="1200" i="1" kern="0" dirty="0">
                <a:solidFill>
                  <a:srgbClr val="000000"/>
                </a:solidFill>
                <a:latin typeface="Calibri"/>
                <a:cs typeface="Arial"/>
              </a:rPr>
              <a:t>Proven methodologies and best practices that ensure project success</a:t>
            </a:r>
          </a:p>
        </p:txBody>
      </p:sp>
      <p:sp>
        <p:nvSpPr>
          <p:cNvPr id="40" name="AutoShape 8"/>
          <p:cNvSpPr>
            <a:spLocks noChangeArrowheads="1"/>
          </p:cNvSpPr>
          <p:nvPr/>
        </p:nvSpPr>
        <p:spPr bwMode="auto">
          <a:xfrm>
            <a:off x="241300" y="4428770"/>
            <a:ext cx="2514600" cy="218641"/>
          </a:xfrm>
          <a:prstGeom prst="roundRect">
            <a:avLst>
              <a:gd name="adj" fmla="val 16667"/>
            </a:avLst>
          </a:prstGeom>
          <a:solidFill>
            <a:schemeClr val="accent3">
              <a:lumMod val="50000"/>
            </a:schemeClr>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bIns="0">
            <a:spAutoFit/>
          </a:bodyPr>
          <a:lstStyle/>
          <a:p>
            <a:pPr eaLnBrk="0" fontAlgn="auto" hangingPunct="0">
              <a:lnSpc>
                <a:spcPct val="80000"/>
              </a:lnSpc>
              <a:spcBef>
                <a:spcPct val="30000"/>
              </a:spcBef>
              <a:spcAft>
                <a:spcPts val="0"/>
              </a:spcAft>
              <a:buClr>
                <a:srgbClr val="5388C2"/>
              </a:buClr>
              <a:buFont typeface="Wingdings" pitchFamily="2" charset="2"/>
              <a:buNone/>
              <a:defRPr/>
            </a:pPr>
            <a:r>
              <a:rPr lang="en-US" sz="1200" b="1" kern="0" dirty="0">
                <a:solidFill>
                  <a:srgbClr val="FFFFFF"/>
                </a:solidFill>
                <a:latin typeface="Calibri"/>
                <a:cs typeface="Arial"/>
              </a:rPr>
              <a:t>Why Virtusa?</a:t>
            </a:r>
          </a:p>
        </p:txBody>
      </p:sp>
      <p:pic>
        <p:nvPicPr>
          <p:cNvPr id="42" name="Picture 6"/>
          <p:cNvPicPr>
            <a:picLocks noChangeAspect="1" noChangeArrowheads="1"/>
          </p:cNvPicPr>
          <p:nvPr/>
        </p:nvPicPr>
        <p:blipFill>
          <a:blip r:embed="rId18" cstate="print"/>
          <a:srcRect/>
          <a:stretch>
            <a:fillRect/>
          </a:stretch>
        </p:blipFill>
        <p:spPr bwMode="auto">
          <a:xfrm>
            <a:off x="5867400" y="2743200"/>
            <a:ext cx="871569" cy="381000"/>
          </a:xfrm>
          <a:prstGeom prst="rect">
            <a:avLst/>
          </a:prstGeom>
          <a:noFill/>
          <a:ln w="9525">
            <a:noFill/>
            <a:miter lim="800000"/>
            <a:headEnd/>
            <a:tailEnd/>
          </a:ln>
        </p:spPr>
      </p:pic>
      <p:pic>
        <p:nvPicPr>
          <p:cNvPr id="43" name="Picture 5"/>
          <p:cNvPicPr>
            <a:picLocks noChangeAspect="1" noChangeArrowheads="1"/>
          </p:cNvPicPr>
          <p:nvPr/>
        </p:nvPicPr>
        <p:blipFill>
          <a:blip r:embed="rId19" cstate="print"/>
          <a:srcRect/>
          <a:stretch>
            <a:fillRect/>
          </a:stretch>
        </p:blipFill>
        <p:spPr bwMode="auto">
          <a:xfrm>
            <a:off x="5867400" y="5533670"/>
            <a:ext cx="609600" cy="609600"/>
          </a:xfrm>
          <a:prstGeom prst="rect">
            <a:avLst/>
          </a:prstGeom>
          <a:noFill/>
          <a:ln w="9525">
            <a:noFill/>
            <a:miter lim="800000"/>
            <a:headEnd/>
            <a:tailEnd/>
          </a:ln>
        </p:spPr>
      </p:pic>
      <p:pic>
        <p:nvPicPr>
          <p:cNvPr id="44" name="Picture 7"/>
          <p:cNvPicPr>
            <a:picLocks noChangeAspect="1" noChangeArrowheads="1"/>
          </p:cNvPicPr>
          <p:nvPr/>
        </p:nvPicPr>
        <p:blipFill>
          <a:blip r:embed="rId20" cstate="print"/>
          <a:srcRect t="15478" b="14870"/>
          <a:stretch>
            <a:fillRect/>
          </a:stretch>
        </p:blipFill>
        <p:spPr bwMode="auto">
          <a:xfrm>
            <a:off x="6630546" y="5609870"/>
            <a:ext cx="684654" cy="476876"/>
          </a:xfrm>
          <a:prstGeom prst="rect">
            <a:avLst/>
          </a:prstGeom>
          <a:noFill/>
          <a:ln w="9525">
            <a:noFill/>
            <a:miter lim="800000"/>
            <a:headEnd/>
            <a:tailEnd/>
          </a:ln>
        </p:spPr>
      </p:pic>
      <p:pic>
        <p:nvPicPr>
          <p:cNvPr id="45" name="Picture 2"/>
          <p:cNvPicPr>
            <a:picLocks noChangeAspect="1" noChangeArrowheads="1"/>
          </p:cNvPicPr>
          <p:nvPr/>
        </p:nvPicPr>
        <p:blipFill>
          <a:blip r:embed="rId21" cstate="print"/>
          <a:srcRect/>
          <a:stretch>
            <a:fillRect/>
          </a:stretch>
        </p:blipFill>
        <p:spPr bwMode="auto">
          <a:xfrm>
            <a:off x="6674028" y="3048000"/>
            <a:ext cx="641172" cy="304800"/>
          </a:xfrm>
          <a:prstGeom prst="rect">
            <a:avLst/>
          </a:prstGeom>
          <a:noFill/>
          <a:ln w="9525">
            <a:noFill/>
            <a:miter lim="800000"/>
            <a:headEnd/>
            <a:tailEnd/>
          </a:ln>
        </p:spPr>
      </p:pic>
      <p:sp>
        <p:nvSpPr>
          <p:cNvPr id="46" name="TextBox 45"/>
          <p:cNvSpPr txBox="1"/>
          <p:nvPr/>
        </p:nvSpPr>
        <p:spPr>
          <a:xfrm>
            <a:off x="4038600" y="1981200"/>
            <a:ext cx="1600200" cy="4508927"/>
          </a:xfrm>
          <a:prstGeom prst="rect">
            <a:avLst/>
          </a:prstGeom>
          <a:noFill/>
        </p:spPr>
        <p:txBody>
          <a:bodyPr wrap="square" rtlCol="0">
            <a:spAutoFit/>
          </a:bodyPr>
          <a:lstStyle/>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Enterprise Content Management (ECM)</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Web Engagement Management (WEM)</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Mobile</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Document Management (DM)</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Records Management (RM)</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Imaging &amp; Capture</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Analytics</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Enterprise 2.0 &amp; Social Media</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Digital Asset Management</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HTML5</a:t>
            </a:r>
          </a:p>
          <a:p>
            <a:pPr marL="171450" indent="-171450" fontAlgn="auto">
              <a:spcBef>
                <a:spcPts val="1200"/>
              </a:spcBef>
              <a:spcAft>
                <a:spcPts val="0"/>
              </a:spcAft>
              <a:buClr>
                <a:schemeClr val="accent6">
                  <a:lumMod val="75000"/>
                </a:schemeClr>
              </a:buClr>
              <a:buSzPct val="100000"/>
              <a:buFont typeface="Calibri" panose="020F0502020204030204" pitchFamily="34" charset="0"/>
              <a:buChar char="•"/>
              <a:defRPr/>
            </a:pPr>
            <a:r>
              <a:rPr lang="en-US" sz="1100" i="1" kern="0" dirty="0" smtClean="0">
                <a:solidFill>
                  <a:srgbClr val="000000"/>
                </a:solidFill>
                <a:latin typeface="Calibri"/>
                <a:cs typeface="Arial"/>
              </a:rPr>
              <a:t>Forms Processing</a:t>
            </a:r>
            <a:endParaRPr lang="en-US" sz="1100" i="1" kern="0" dirty="0">
              <a:solidFill>
                <a:srgbClr val="000000"/>
              </a:solidFill>
              <a:latin typeface="Calibri"/>
              <a:cs typeface="Arial"/>
            </a:endParaRPr>
          </a:p>
        </p:txBody>
      </p:sp>
      <p:sp>
        <p:nvSpPr>
          <p:cNvPr id="47" name="Rectangle 2"/>
          <p:cNvSpPr>
            <a:spLocks noGrp="1" noChangeArrowheads="1"/>
          </p:cNvSpPr>
          <p:nvPr>
            <p:ph type="title"/>
          </p:nvPr>
        </p:nvSpPr>
        <p:spPr>
          <a:xfrm>
            <a:off x="76200" y="101600"/>
            <a:ext cx="8991600" cy="736600"/>
          </a:xfrm>
        </p:spPr>
        <p:txBody>
          <a:bodyPr/>
          <a:lstStyle/>
          <a:p>
            <a:pPr eaLnBrk="1" hangingPunct="1"/>
            <a:r>
              <a:rPr lang="en-US" sz="2000" dirty="0"/>
              <a:t>Virtusa has extensive experience in implementing complex enterprise Digital Marketing and Social solutions for large global enterprises</a:t>
            </a:r>
            <a:endParaRPr lang="en-US" sz="2000" dirty="0" smtClean="0"/>
          </a:p>
        </p:txBody>
      </p:sp>
      <p:pic>
        <p:nvPicPr>
          <p:cNvPr id="50" name="Picture 2"/>
          <p:cNvPicPr>
            <a:picLocks noChangeAspect="1" noChangeArrowheads="1"/>
          </p:cNvPicPr>
          <p:nvPr/>
        </p:nvPicPr>
        <p:blipFill>
          <a:blip r:embed="rId22" cstate="print"/>
          <a:srcRect l="11905" t="33562" r="18831" b="39041"/>
          <a:stretch>
            <a:fillRect/>
          </a:stretch>
        </p:blipFill>
        <p:spPr bwMode="auto">
          <a:xfrm>
            <a:off x="5867400" y="4648200"/>
            <a:ext cx="1371600" cy="342900"/>
          </a:xfrm>
          <a:prstGeom prst="rect">
            <a:avLst/>
          </a:prstGeom>
          <a:noFill/>
          <a:ln w="9525">
            <a:noFill/>
            <a:miter lim="800000"/>
            <a:headEnd/>
            <a:tailEnd/>
          </a:ln>
        </p:spPr>
      </p:pic>
      <p:pic>
        <p:nvPicPr>
          <p:cNvPr id="51" name="Picture 50"/>
          <p:cNvPicPr>
            <a:picLocks noChangeAspect="1" noChangeArrowheads="1"/>
          </p:cNvPicPr>
          <p:nvPr/>
        </p:nvPicPr>
        <p:blipFill>
          <a:blip r:embed="rId23" cstate="print"/>
          <a:srcRect/>
          <a:stretch>
            <a:fillRect/>
          </a:stretch>
        </p:blipFill>
        <p:spPr bwMode="auto">
          <a:xfrm>
            <a:off x="6705600" y="2438400"/>
            <a:ext cx="723900" cy="263643"/>
          </a:xfrm>
          <a:prstGeom prst="rect">
            <a:avLst/>
          </a:prstGeom>
          <a:noFill/>
          <a:ln w="9525">
            <a:noFill/>
            <a:miter lim="800000"/>
            <a:headEnd/>
            <a:tailEnd/>
          </a:ln>
        </p:spPr>
      </p:pic>
      <p:pic>
        <p:nvPicPr>
          <p:cNvPr id="52" name="Picture 13" descr="EktronLogo"/>
          <p:cNvPicPr>
            <a:picLocks noChangeAspect="1" noChangeArrowheads="1"/>
          </p:cNvPicPr>
          <p:nvPr/>
        </p:nvPicPr>
        <p:blipFill>
          <a:blip r:embed="rId24" cstate="print"/>
          <a:srcRect/>
          <a:stretch>
            <a:fillRect/>
          </a:stretch>
        </p:blipFill>
        <p:spPr bwMode="auto">
          <a:xfrm>
            <a:off x="7753537" y="3429000"/>
            <a:ext cx="996576" cy="254127"/>
          </a:xfrm>
          <a:prstGeom prst="rect">
            <a:avLst/>
          </a:prstGeom>
          <a:noFill/>
          <a:ln w="9525">
            <a:noFill/>
            <a:miter lim="800000"/>
            <a:headEnd/>
            <a:tailEnd/>
          </a:ln>
        </p:spPr>
      </p:pic>
      <p:pic>
        <p:nvPicPr>
          <p:cNvPr id="1026" name="Picture 2"/>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039768" y="1880263"/>
            <a:ext cx="342232" cy="57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827899" y="2867686"/>
            <a:ext cx="765969" cy="48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6" descr="http://t0.gstatic.com/images?q=tbn:ANd9GcTqR6nJ4qVKjthWf2oeribT1dDkFehDivMaVGuvdiVpMPO1tL7F"/>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7786533" y="5257800"/>
            <a:ext cx="960438" cy="41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368760"/>
      </p:ext>
    </p:extLst>
  </p:cSld>
  <p:clrMapOvr>
    <a:masterClrMapping/>
  </p:clrMapOvr>
  <mc:AlternateContent xmlns:mc="http://schemas.openxmlformats.org/markup-compatibility/2006" xmlns:p14="http://schemas.microsoft.com/office/powerpoint/2010/main">
    <mc:Choice Requires="p14">
      <p:transition spd="slow" p14:dur="225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
          <p:cNvSpPr>
            <a:spLocks noGrp="1" noChangeArrowheads="1"/>
          </p:cNvSpPr>
          <p:nvPr>
            <p:ph type="title"/>
          </p:nvPr>
        </p:nvSpPr>
        <p:spPr>
          <a:xfrm>
            <a:off x="76200" y="137878"/>
            <a:ext cx="8940800" cy="736600"/>
          </a:xfrm>
        </p:spPr>
        <p:txBody>
          <a:bodyPr/>
          <a:lstStyle/>
          <a:p>
            <a:r>
              <a:rPr lang="en-US" dirty="0"/>
              <a:t>Dedicated Adobe AEM Practice</a:t>
            </a:r>
            <a:endParaRPr lang="en-US" dirty="0" smtClean="0"/>
          </a:p>
        </p:txBody>
      </p:sp>
      <p:sp>
        <p:nvSpPr>
          <p:cNvPr id="2" name="Text Placeholder 1"/>
          <p:cNvSpPr>
            <a:spLocks noGrp="1"/>
          </p:cNvSpPr>
          <p:nvPr>
            <p:ph type="body" sz="quarter" idx="10"/>
          </p:nvPr>
        </p:nvSpPr>
        <p:spPr>
          <a:xfrm>
            <a:off x="212535" y="1600200"/>
            <a:ext cx="3629025" cy="3090388"/>
          </a:xfrm>
          <a:solidFill>
            <a:schemeClr val="bg1">
              <a:lumMod val="95000"/>
            </a:schemeClr>
          </a:solidFill>
          <a:scene3d>
            <a:camera prst="orthographicFront"/>
            <a:lightRig rig="threePt" dir="t"/>
          </a:scene3d>
          <a:sp3d>
            <a:bevelT/>
          </a:sp3d>
        </p:spPr>
        <p:txBody>
          <a:bodyPr anchor="ctr"/>
          <a:lstStyle/>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Consulting on platform, branding, and infrastructure</a:t>
            </a:r>
          </a:p>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Governance planning</a:t>
            </a:r>
          </a:p>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Out-of-the-box and customized AEM solution development</a:t>
            </a:r>
          </a:p>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Quality assurance and performance testing</a:t>
            </a:r>
          </a:p>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Branding and UX design</a:t>
            </a:r>
          </a:p>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Platform and Content Migration to AEM</a:t>
            </a:r>
          </a:p>
          <a:p>
            <a:pPr marL="228600" indent="-228600">
              <a:spcBef>
                <a:spcPts val="400"/>
              </a:spcBef>
              <a:spcAft>
                <a:spcPts val="400"/>
              </a:spcAft>
              <a:buClr>
                <a:schemeClr val="accent6">
                  <a:lumMod val="75000"/>
                </a:schemeClr>
              </a:buClr>
              <a:buFont typeface="Calibri" panose="020F0502020204030204" pitchFamily="34" charset="0"/>
              <a:buChar char="•"/>
            </a:pPr>
            <a:r>
              <a:rPr lang="en-US" sz="1400" b="0" dirty="0" smtClean="0"/>
              <a:t>Application of Virtusa Platforming™ concepts for AEM</a:t>
            </a:r>
            <a:endParaRPr lang="en-US" sz="1400" dirty="0"/>
          </a:p>
        </p:txBody>
      </p:sp>
      <p:sp>
        <p:nvSpPr>
          <p:cNvPr id="13" name="Freeform 12"/>
          <p:cNvSpPr/>
          <p:nvPr/>
        </p:nvSpPr>
        <p:spPr>
          <a:xfrm>
            <a:off x="5848575" y="1085957"/>
            <a:ext cx="1409248" cy="1124537"/>
          </a:xfrm>
          <a:custGeom>
            <a:avLst/>
            <a:gdLst>
              <a:gd name="connsiteX0" fmla="*/ 0 w 1409248"/>
              <a:gd name="connsiteY0" fmla="*/ 562269 h 1124537"/>
              <a:gd name="connsiteX1" fmla="*/ 281134 w 1409248"/>
              <a:gd name="connsiteY1" fmla="*/ 0 h 1124537"/>
              <a:gd name="connsiteX2" fmla="*/ 1128114 w 1409248"/>
              <a:gd name="connsiteY2" fmla="*/ 0 h 1124537"/>
              <a:gd name="connsiteX3" fmla="*/ 1409248 w 1409248"/>
              <a:gd name="connsiteY3" fmla="*/ 562269 h 1124537"/>
              <a:gd name="connsiteX4" fmla="*/ 1128114 w 1409248"/>
              <a:gd name="connsiteY4" fmla="*/ 1124537 h 1124537"/>
              <a:gd name="connsiteX5" fmla="*/ 281134 w 1409248"/>
              <a:gd name="connsiteY5" fmla="*/ 1124537 h 1124537"/>
              <a:gd name="connsiteX6" fmla="*/ 0 w 1409248"/>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248" h="1124537">
                <a:moveTo>
                  <a:pt x="0" y="562269"/>
                </a:moveTo>
                <a:lnTo>
                  <a:pt x="281134" y="0"/>
                </a:lnTo>
                <a:lnTo>
                  <a:pt x="1128114" y="0"/>
                </a:lnTo>
                <a:lnTo>
                  <a:pt x="1409248" y="562269"/>
                </a:lnTo>
                <a:lnTo>
                  <a:pt x="1128114" y="1124537"/>
                </a:lnTo>
                <a:lnTo>
                  <a:pt x="281134" y="1124537"/>
                </a:lnTo>
                <a:lnTo>
                  <a:pt x="0" y="562269"/>
                </a:lnTo>
                <a:close/>
              </a:path>
            </a:pathLst>
          </a:custGeom>
          <a:solidFill>
            <a:schemeClr val="accent4">
              <a:lumMod val="75000"/>
            </a:schemeClr>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28929" tIns="186270" rIns="228929" bIns="186270" numCol="1" spcCol="1270" anchor="ctr" anchorCtr="0">
            <a:noAutofit/>
          </a:bodyPr>
          <a:lstStyle/>
          <a:p>
            <a:pPr lvl="0" algn="ctr" defTabSz="622300">
              <a:lnSpc>
                <a:spcPct val="90000"/>
              </a:lnSpc>
              <a:spcBef>
                <a:spcPct val="0"/>
              </a:spcBef>
              <a:spcAft>
                <a:spcPct val="35000"/>
              </a:spcAft>
            </a:pPr>
            <a:r>
              <a:rPr lang="en-US" sz="1400" b="1" kern="1200" baseline="0" dirty="0" smtClean="0">
                <a:solidFill>
                  <a:schemeClr val="bg1"/>
                </a:solidFill>
                <a:latin typeface="+mn-lt"/>
                <a:ea typeface="+mn-ea"/>
                <a:cs typeface="+mn-cs"/>
              </a:rPr>
              <a:t>Enterprise Search  </a:t>
            </a:r>
          </a:p>
          <a:p>
            <a:pPr lvl="0" algn="ctr" defTabSz="622300">
              <a:lnSpc>
                <a:spcPct val="90000"/>
              </a:lnSpc>
              <a:spcBef>
                <a:spcPct val="0"/>
              </a:spcBef>
              <a:spcAft>
                <a:spcPct val="35000"/>
              </a:spcAft>
            </a:pPr>
            <a:r>
              <a:rPr lang="en-US" sz="1000" b="1" kern="1200" baseline="0" dirty="0" smtClean="0">
                <a:solidFill>
                  <a:schemeClr val="bg1"/>
                </a:solidFill>
                <a:latin typeface="+mn-lt"/>
                <a:ea typeface="+mn-ea"/>
                <a:cs typeface="+mn-cs"/>
              </a:rPr>
              <a:t>Business drive search solutions</a:t>
            </a:r>
            <a:endParaRPr lang="en-US" sz="1000" b="1" kern="1200" dirty="0">
              <a:solidFill>
                <a:schemeClr val="bg1"/>
              </a:solidFill>
              <a:latin typeface="+mn-lt"/>
              <a:ea typeface="+mn-ea"/>
              <a:cs typeface="+mn-cs"/>
            </a:endParaRPr>
          </a:p>
        </p:txBody>
      </p:sp>
      <p:sp>
        <p:nvSpPr>
          <p:cNvPr id="15" name="Freeform 14"/>
          <p:cNvSpPr/>
          <p:nvPr/>
        </p:nvSpPr>
        <p:spPr>
          <a:xfrm>
            <a:off x="7357619" y="1797134"/>
            <a:ext cx="1409248" cy="1124537"/>
          </a:xfrm>
          <a:custGeom>
            <a:avLst/>
            <a:gdLst>
              <a:gd name="connsiteX0" fmla="*/ 0 w 1409248"/>
              <a:gd name="connsiteY0" fmla="*/ 562269 h 1124537"/>
              <a:gd name="connsiteX1" fmla="*/ 281134 w 1409248"/>
              <a:gd name="connsiteY1" fmla="*/ 0 h 1124537"/>
              <a:gd name="connsiteX2" fmla="*/ 1128114 w 1409248"/>
              <a:gd name="connsiteY2" fmla="*/ 0 h 1124537"/>
              <a:gd name="connsiteX3" fmla="*/ 1409248 w 1409248"/>
              <a:gd name="connsiteY3" fmla="*/ 562269 h 1124537"/>
              <a:gd name="connsiteX4" fmla="*/ 1128114 w 1409248"/>
              <a:gd name="connsiteY4" fmla="*/ 1124537 h 1124537"/>
              <a:gd name="connsiteX5" fmla="*/ 281134 w 1409248"/>
              <a:gd name="connsiteY5" fmla="*/ 1124537 h 1124537"/>
              <a:gd name="connsiteX6" fmla="*/ 0 w 1409248"/>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248" h="1124537">
                <a:moveTo>
                  <a:pt x="0" y="562269"/>
                </a:moveTo>
                <a:lnTo>
                  <a:pt x="281134" y="0"/>
                </a:lnTo>
                <a:lnTo>
                  <a:pt x="1128114" y="0"/>
                </a:lnTo>
                <a:lnTo>
                  <a:pt x="1409248" y="562269"/>
                </a:lnTo>
                <a:lnTo>
                  <a:pt x="1128114" y="1124537"/>
                </a:lnTo>
                <a:lnTo>
                  <a:pt x="281134" y="1124537"/>
                </a:lnTo>
                <a:lnTo>
                  <a:pt x="0" y="562269"/>
                </a:lnTo>
                <a:close/>
              </a:path>
            </a:pathLst>
          </a:custGeom>
          <a:solidFill>
            <a:schemeClr val="accent5">
              <a:lumMod val="50000"/>
            </a:schemeClr>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28929" tIns="186270" rIns="228929" bIns="186270" numCol="1" spcCol="1270" anchor="ctr" anchorCtr="0">
            <a:noAutofit/>
          </a:bodyPr>
          <a:lstStyle/>
          <a:p>
            <a:pPr lvl="0" algn="ctr" defTabSz="622300">
              <a:lnSpc>
                <a:spcPct val="90000"/>
              </a:lnSpc>
              <a:spcBef>
                <a:spcPct val="0"/>
              </a:spcBef>
              <a:spcAft>
                <a:spcPct val="35000"/>
              </a:spcAft>
            </a:pPr>
            <a:r>
              <a:rPr lang="en-US" sz="1400" b="1" kern="1200" dirty="0" smtClean="0">
                <a:solidFill>
                  <a:schemeClr val="bg1"/>
                </a:solidFill>
                <a:latin typeface="+mn-lt"/>
                <a:ea typeface="+mn-ea"/>
                <a:cs typeface="+mn-cs"/>
              </a:rPr>
              <a:t>Branding </a:t>
            </a:r>
          </a:p>
          <a:p>
            <a:pPr lvl="0" algn="ctr" defTabSz="622300">
              <a:lnSpc>
                <a:spcPct val="90000"/>
              </a:lnSpc>
              <a:spcBef>
                <a:spcPct val="0"/>
              </a:spcBef>
              <a:spcAft>
                <a:spcPct val="35000"/>
              </a:spcAft>
            </a:pPr>
            <a:r>
              <a:rPr lang="en-US" sz="1000" b="1" kern="1200" dirty="0" smtClean="0">
                <a:solidFill>
                  <a:schemeClr val="bg1"/>
                </a:solidFill>
                <a:latin typeface="+mn-lt"/>
                <a:ea typeface="+mn-ea"/>
                <a:cs typeface="+mn-cs"/>
              </a:rPr>
              <a:t>Consistent look and feel to align with corporate strategy</a:t>
            </a:r>
            <a:endParaRPr lang="en-US" sz="1400" b="1" kern="1200" dirty="0">
              <a:solidFill>
                <a:schemeClr val="bg1"/>
              </a:solidFill>
              <a:latin typeface="+mn-lt"/>
              <a:ea typeface="+mn-ea"/>
              <a:cs typeface="+mn-cs"/>
            </a:endParaRPr>
          </a:p>
        </p:txBody>
      </p:sp>
      <p:sp>
        <p:nvSpPr>
          <p:cNvPr id="17" name="Freeform 16"/>
          <p:cNvSpPr/>
          <p:nvPr/>
        </p:nvSpPr>
        <p:spPr>
          <a:xfrm>
            <a:off x="7683273" y="3244282"/>
            <a:ext cx="1409248" cy="1124537"/>
          </a:xfrm>
          <a:custGeom>
            <a:avLst/>
            <a:gdLst>
              <a:gd name="connsiteX0" fmla="*/ 0 w 1409248"/>
              <a:gd name="connsiteY0" fmla="*/ 562269 h 1124537"/>
              <a:gd name="connsiteX1" fmla="*/ 281134 w 1409248"/>
              <a:gd name="connsiteY1" fmla="*/ 0 h 1124537"/>
              <a:gd name="connsiteX2" fmla="*/ 1128114 w 1409248"/>
              <a:gd name="connsiteY2" fmla="*/ 0 h 1124537"/>
              <a:gd name="connsiteX3" fmla="*/ 1409248 w 1409248"/>
              <a:gd name="connsiteY3" fmla="*/ 562269 h 1124537"/>
              <a:gd name="connsiteX4" fmla="*/ 1128114 w 1409248"/>
              <a:gd name="connsiteY4" fmla="*/ 1124537 h 1124537"/>
              <a:gd name="connsiteX5" fmla="*/ 281134 w 1409248"/>
              <a:gd name="connsiteY5" fmla="*/ 1124537 h 1124537"/>
              <a:gd name="connsiteX6" fmla="*/ 0 w 1409248"/>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248" h="1124537">
                <a:moveTo>
                  <a:pt x="0" y="562269"/>
                </a:moveTo>
                <a:lnTo>
                  <a:pt x="281134" y="0"/>
                </a:lnTo>
                <a:lnTo>
                  <a:pt x="1128114" y="0"/>
                </a:lnTo>
                <a:lnTo>
                  <a:pt x="1409248" y="562269"/>
                </a:lnTo>
                <a:lnTo>
                  <a:pt x="1128114" y="1124537"/>
                </a:lnTo>
                <a:lnTo>
                  <a:pt x="281134" y="1124537"/>
                </a:lnTo>
                <a:lnTo>
                  <a:pt x="0" y="562269"/>
                </a:lnTo>
                <a:close/>
              </a:path>
            </a:pathLst>
          </a:custGeom>
          <a:solidFill>
            <a:schemeClr val="accent1"/>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28929" tIns="186270" rIns="228929" bIns="186270" numCol="1" spcCol="1270" anchor="ctr" anchorCtr="0">
            <a:noAutofit/>
          </a:bodyPr>
          <a:lstStyle/>
          <a:p>
            <a:pPr lvl="0" algn="ctr" defTabSz="622300">
              <a:lnSpc>
                <a:spcPct val="90000"/>
              </a:lnSpc>
              <a:spcBef>
                <a:spcPct val="0"/>
              </a:spcBef>
              <a:spcAft>
                <a:spcPct val="35000"/>
              </a:spcAft>
            </a:pPr>
            <a:r>
              <a:rPr lang="en-US" sz="1400" b="1" kern="1200" baseline="0" dirty="0" smtClean="0">
                <a:solidFill>
                  <a:schemeClr val="bg1"/>
                </a:solidFill>
                <a:latin typeface="+mn-lt"/>
                <a:ea typeface="+mn-ea"/>
                <a:cs typeface="+mn-cs"/>
              </a:rPr>
              <a:t>Governance</a:t>
            </a:r>
          </a:p>
          <a:p>
            <a:pPr lvl="0" algn="ctr" defTabSz="622300">
              <a:lnSpc>
                <a:spcPct val="90000"/>
              </a:lnSpc>
              <a:spcBef>
                <a:spcPct val="0"/>
              </a:spcBef>
              <a:spcAft>
                <a:spcPct val="35000"/>
              </a:spcAft>
            </a:pPr>
            <a:r>
              <a:rPr lang="en-US" sz="900" b="1" kern="1200" baseline="0" dirty="0" smtClean="0">
                <a:solidFill>
                  <a:schemeClr val="bg1"/>
                </a:solidFill>
                <a:latin typeface="+mn-lt"/>
                <a:ea typeface="+mn-ea"/>
                <a:cs typeface="+mn-cs"/>
              </a:rPr>
              <a:t>Align information governance, people &amp; processes to the CMS solutions</a:t>
            </a:r>
            <a:endParaRPr lang="en-US" sz="900" b="1" kern="1200" baseline="0" dirty="0">
              <a:solidFill>
                <a:schemeClr val="bg1"/>
              </a:solidFill>
              <a:latin typeface="+mn-lt"/>
              <a:ea typeface="+mn-ea"/>
              <a:cs typeface="+mn-cs"/>
            </a:endParaRPr>
          </a:p>
        </p:txBody>
      </p:sp>
      <p:sp>
        <p:nvSpPr>
          <p:cNvPr id="19" name="Freeform 18"/>
          <p:cNvSpPr/>
          <p:nvPr/>
        </p:nvSpPr>
        <p:spPr>
          <a:xfrm>
            <a:off x="6659722" y="4510393"/>
            <a:ext cx="1473920" cy="1124537"/>
          </a:xfrm>
          <a:custGeom>
            <a:avLst/>
            <a:gdLst>
              <a:gd name="connsiteX0" fmla="*/ 0 w 1473920"/>
              <a:gd name="connsiteY0" fmla="*/ 562269 h 1124537"/>
              <a:gd name="connsiteX1" fmla="*/ 281134 w 1473920"/>
              <a:gd name="connsiteY1" fmla="*/ 0 h 1124537"/>
              <a:gd name="connsiteX2" fmla="*/ 1192786 w 1473920"/>
              <a:gd name="connsiteY2" fmla="*/ 0 h 1124537"/>
              <a:gd name="connsiteX3" fmla="*/ 1473920 w 1473920"/>
              <a:gd name="connsiteY3" fmla="*/ 562269 h 1124537"/>
              <a:gd name="connsiteX4" fmla="*/ 1192786 w 1473920"/>
              <a:gd name="connsiteY4" fmla="*/ 1124537 h 1124537"/>
              <a:gd name="connsiteX5" fmla="*/ 281134 w 1473920"/>
              <a:gd name="connsiteY5" fmla="*/ 1124537 h 1124537"/>
              <a:gd name="connsiteX6" fmla="*/ 0 w 1473920"/>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3920" h="1124537">
                <a:moveTo>
                  <a:pt x="0" y="562269"/>
                </a:moveTo>
                <a:lnTo>
                  <a:pt x="281134" y="0"/>
                </a:lnTo>
                <a:lnTo>
                  <a:pt x="1192786" y="0"/>
                </a:lnTo>
                <a:lnTo>
                  <a:pt x="1473920" y="562269"/>
                </a:lnTo>
                <a:lnTo>
                  <a:pt x="1192786" y="1124537"/>
                </a:lnTo>
                <a:lnTo>
                  <a:pt x="281134" y="1124537"/>
                </a:lnTo>
                <a:lnTo>
                  <a:pt x="0" y="562269"/>
                </a:lnTo>
                <a:close/>
              </a:path>
            </a:pathLst>
          </a:custGeom>
          <a:solidFill>
            <a:schemeClr val="tx2"/>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34318" tIns="182989" rIns="234318" bIns="182989" numCol="1" spcCol="1270" anchor="ctr" anchorCtr="0">
            <a:noAutofit/>
          </a:bodyPr>
          <a:lstStyle/>
          <a:p>
            <a:pPr lvl="0" algn="ctr" defTabSz="622300">
              <a:lnSpc>
                <a:spcPct val="90000"/>
              </a:lnSpc>
              <a:spcBef>
                <a:spcPct val="0"/>
              </a:spcBef>
              <a:spcAft>
                <a:spcPct val="35000"/>
              </a:spcAft>
            </a:pPr>
            <a:r>
              <a:rPr lang="en-US" sz="1400" b="1" kern="1200" baseline="0" dirty="0" smtClean="0">
                <a:solidFill>
                  <a:schemeClr val="bg1"/>
                </a:solidFill>
                <a:latin typeface="+mn-lt"/>
                <a:ea typeface="+mn-ea"/>
                <a:cs typeface="+mn-cs"/>
              </a:rPr>
              <a:t>Architecture</a:t>
            </a:r>
            <a:br>
              <a:rPr lang="en-US" sz="1400" b="1" kern="1200" baseline="0" dirty="0" smtClean="0">
                <a:solidFill>
                  <a:schemeClr val="bg1"/>
                </a:solidFill>
                <a:latin typeface="+mn-lt"/>
                <a:ea typeface="+mn-ea"/>
                <a:cs typeface="+mn-cs"/>
              </a:rPr>
            </a:br>
            <a:r>
              <a:rPr lang="en-US" sz="1300" b="1" kern="1200" baseline="0" dirty="0" smtClean="0">
                <a:solidFill>
                  <a:schemeClr val="bg1"/>
                </a:solidFill>
                <a:latin typeface="+mn-lt"/>
                <a:ea typeface="+mn-ea"/>
                <a:cs typeface="+mn-cs"/>
              </a:rPr>
              <a:t> </a:t>
            </a:r>
            <a:r>
              <a:rPr lang="en-US" sz="1050" b="1" kern="1200" baseline="0" dirty="0" smtClean="0">
                <a:solidFill>
                  <a:schemeClr val="bg1"/>
                </a:solidFill>
                <a:latin typeface="+mn-lt"/>
                <a:ea typeface="+mn-ea"/>
                <a:cs typeface="+mn-cs"/>
              </a:rPr>
              <a:t>Rationalization Increase ROI on your information infrastructure</a:t>
            </a:r>
            <a:endParaRPr lang="en-US" sz="1050" b="1" kern="1200" baseline="0" dirty="0">
              <a:solidFill>
                <a:schemeClr val="bg1"/>
              </a:solidFill>
              <a:latin typeface="+mn-lt"/>
              <a:ea typeface="+mn-ea"/>
              <a:cs typeface="+mn-cs"/>
            </a:endParaRPr>
          </a:p>
        </p:txBody>
      </p:sp>
      <p:sp>
        <p:nvSpPr>
          <p:cNvPr id="21" name="Freeform 20"/>
          <p:cNvSpPr/>
          <p:nvPr/>
        </p:nvSpPr>
        <p:spPr>
          <a:xfrm>
            <a:off x="4895874" y="4515569"/>
            <a:ext cx="1409248" cy="1124537"/>
          </a:xfrm>
          <a:custGeom>
            <a:avLst/>
            <a:gdLst>
              <a:gd name="connsiteX0" fmla="*/ 0 w 1409248"/>
              <a:gd name="connsiteY0" fmla="*/ 562269 h 1124537"/>
              <a:gd name="connsiteX1" fmla="*/ 281134 w 1409248"/>
              <a:gd name="connsiteY1" fmla="*/ 0 h 1124537"/>
              <a:gd name="connsiteX2" fmla="*/ 1128114 w 1409248"/>
              <a:gd name="connsiteY2" fmla="*/ 0 h 1124537"/>
              <a:gd name="connsiteX3" fmla="*/ 1409248 w 1409248"/>
              <a:gd name="connsiteY3" fmla="*/ 562269 h 1124537"/>
              <a:gd name="connsiteX4" fmla="*/ 1128114 w 1409248"/>
              <a:gd name="connsiteY4" fmla="*/ 1124537 h 1124537"/>
              <a:gd name="connsiteX5" fmla="*/ 281134 w 1409248"/>
              <a:gd name="connsiteY5" fmla="*/ 1124537 h 1124537"/>
              <a:gd name="connsiteX6" fmla="*/ 0 w 1409248"/>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248" h="1124537">
                <a:moveTo>
                  <a:pt x="0" y="562269"/>
                </a:moveTo>
                <a:lnTo>
                  <a:pt x="281134" y="0"/>
                </a:lnTo>
                <a:lnTo>
                  <a:pt x="1128114" y="0"/>
                </a:lnTo>
                <a:lnTo>
                  <a:pt x="1409248" y="562269"/>
                </a:lnTo>
                <a:lnTo>
                  <a:pt x="1128114" y="1124537"/>
                </a:lnTo>
                <a:lnTo>
                  <a:pt x="281134" y="1124537"/>
                </a:lnTo>
                <a:lnTo>
                  <a:pt x="0" y="562269"/>
                </a:lnTo>
                <a:close/>
              </a:path>
            </a:pathLst>
          </a:custGeom>
          <a:solidFill>
            <a:schemeClr val="accent1"/>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28929" tIns="186270" rIns="228929" bIns="186270" numCol="1" spcCol="1270" anchor="ctr" anchorCtr="0">
            <a:noAutofit/>
          </a:bodyPr>
          <a:lstStyle/>
          <a:p>
            <a:pPr lvl="0" algn="ctr" defTabSz="622300" rtl="0">
              <a:lnSpc>
                <a:spcPct val="90000"/>
              </a:lnSpc>
              <a:spcBef>
                <a:spcPct val="0"/>
              </a:spcBef>
              <a:spcAft>
                <a:spcPct val="35000"/>
              </a:spcAft>
            </a:pPr>
            <a:r>
              <a:rPr lang="en-US" sz="1400" b="1" kern="1200" baseline="0" dirty="0" smtClean="0">
                <a:solidFill>
                  <a:schemeClr val="bg1"/>
                </a:solidFill>
                <a:latin typeface="+mn-lt"/>
                <a:ea typeface="+mn-ea"/>
                <a:cs typeface="+mn-cs"/>
              </a:rPr>
              <a:t>Business Visibility </a:t>
            </a:r>
          </a:p>
          <a:p>
            <a:pPr lvl="0" algn="ctr" defTabSz="622300" rtl="0">
              <a:lnSpc>
                <a:spcPct val="90000"/>
              </a:lnSpc>
              <a:spcBef>
                <a:spcPct val="0"/>
              </a:spcBef>
              <a:spcAft>
                <a:spcPct val="35000"/>
              </a:spcAft>
            </a:pPr>
            <a:r>
              <a:rPr lang="en-US" sz="1000" b="1" kern="1200" baseline="0" dirty="0" smtClean="0">
                <a:solidFill>
                  <a:schemeClr val="bg1"/>
                </a:solidFill>
                <a:latin typeface="+mn-lt"/>
                <a:ea typeface="+mn-ea"/>
                <a:cs typeface="+mn-cs"/>
              </a:rPr>
              <a:t>Measure performance with reports, dashboards, &amp; KPIs</a:t>
            </a:r>
            <a:endParaRPr lang="en-US" sz="1400" b="1" kern="1200" baseline="0" dirty="0">
              <a:solidFill>
                <a:schemeClr val="bg1"/>
              </a:solidFill>
              <a:latin typeface="+mn-lt"/>
              <a:ea typeface="+mn-ea"/>
              <a:cs typeface="+mn-cs"/>
            </a:endParaRPr>
          </a:p>
        </p:txBody>
      </p:sp>
      <p:sp>
        <p:nvSpPr>
          <p:cNvPr id="23" name="Freeform 22"/>
          <p:cNvSpPr/>
          <p:nvPr/>
        </p:nvSpPr>
        <p:spPr>
          <a:xfrm>
            <a:off x="3950379" y="3142682"/>
            <a:ext cx="1409248" cy="1124537"/>
          </a:xfrm>
          <a:custGeom>
            <a:avLst/>
            <a:gdLst>
              <a:gd name="connsiteX0" fmla="*/ 0 w 1409248"/>
              <a:gd name="connsiteY0" fmla="*/ 562269 h 1124537"/>
              <a:gd name="connsiteX1" fmla="*/ 281134 w 1409248"/>
              <a:gd name="connsiteY1" fmla="*/ 0 h 1124537"/>
              <a:gd name="connsiteX2" fmla="*/ 1128114 w 1409248"/>
              <a:gd name="connsiteY2" fmla="*/ 0 h 1124537"/>
              <a:gd name="connsiteX3" fmla="*/ 1409248 w 1409248"/>
              <a:gd name="connsiteY3" fmla="*/ 562269 h 1124537"/>
              <a:gd name="connsiteX4" fmla="*/ 1128114 w 1409248"/>
              <a:gd name="connsiteY4" fmla="*/ 1124537 h 1124537"/>
              <a:gd name="connsiteX5" fmla="*/ 281134 w 1409248"/>
              <a:gd name="connsiteY5" fmla="*/ 1124537 h 1124537"/>
              <a:gd name="connsiteX6" fmla="*/ 0 w 1409248"/>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248" h="1124537">
                <a:moveTo>
                  <a:pt x="0" y="562269"/>
                </a:moveTo>
                <a:lnTo>
                  <a:pt x="281134" y="0"/>
                </a:lnTo>
                <a:lnTo>
                  <a:pt x="1128114" y="0"/>
                </a:lnTo>
                <a:lnTo>
                  <a:pt x="1409248" y="562269"/>
                </a:lnTo>
                <a:lnTo>
                  <a:pt x="1128114" y="1124537"/>
                </a:lnTo>
                <a:lnTo>
                  <a:pt x="281134" y="1124537"/>
                </a:lnTo>
                <a:lnTo>
                  <a:pt x="0" y="562269"/>
                </a:lnTo>
                <a:close/>
              </a:path>
            </a:pathLst>
          </a:custGeom>
          <a:solidFill>
            <a:schemeClr val="tx2"/>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28929" tIns="186270" rIns="228929" bIns="186270" numCol="1" spcCol="1270" anchor="ctr" anchorCtr="0">
            <a:noAutofit/>
          </a:bodyPr>
          <a:lstStyle/>
          <a:p>
            <a:pPr lvl="0" algn="ctr" defTabSz="622300" rtl="0">
              <a:lnSpc>
                <a:spcPct val="90000"/>
              </a:lnSpc>
              <a:spcBef>
                <a:spcPct val="0"/>
              </a:spcBef>
              <a:spcAft>
                <a:spcPct val="35000"/>
              </a:spcAft>
            </a:pPr>
            <a:r>
              <a:rPr lang="en-US" sz="1400" b="1" kern="1200" baseline="0" dirty="0" smtClean="0">
                <a:solidFill>
                  <a:schemeClr val="bg1"/>
                </a:solidFill>
                <a:latin typeface="+mn-lt"/>
                <a:ea typeface="+mn-ea"/>
                <a:cs typeface="+mn-cs"/>
              </a:rPr>
              <a:t>Platforming</a:t>
            </a:r>
          </a:p>
          <a:p>
            <a:pPr lvl="0" algn="ctr" defTabSz="622300" rtl="0">
              <a:lnSpc>
                <a:spcPct val="90000"/>
              </a:lnSpc>
              <a:spcBef>
                <a:spcPct val="0"/>
              </a:spcBef>
              <a:spcAft>
                <a:spcPct val="35000"/>
              </a:spcAft>
            </a:pPr>
            <a:r>
              <a:rPr lang="en-US" sz="1000" b="1" kern="1200" baseline="0" dirty="0" smtClean="0">
                <a:solidFill>
                  <a:schemeClr val="bg1"/>
                </a:solidFill>
                <a:latin typeface="+mn-lt"/>
                <a:ea typeface="+mn-ea"/>
                <a:cs typeface="+mn-cs"/>
              </a:rPr>
              <a:t>Reusable frameworks for Adobe CQ</a:t>
            </a:r>
            <a:endParaRPr lang="en-US" sz="1400" b="1" kern="1200" baseline="0" dirty="0">
              <a:solidFill>
                <a:schemeClr val="bg1"/>
              </a:solidFill>
              <a:latin typeface="+mn-lt"/>
              <a:ea typeface="+mn-ea"/>
              <a:cs typeface="+mn-cs"/>
            </a:endParaRPr>
          </a:p>
        </p:txBody>
      </p:sp>
      <p:sp>
        <p:nvSpPr>
          <p:cNvPr id="25" name="Freeform 24"/>
          <p:cNvSpPr/>
          <p:nvPr/>
        </p:nvSpPr>
        <p:spPr>
          <a:xfrm>
            <a:off x="4364933" y="1690499"/>
            <a:ext cx="1409248" cy="1124537"/>
          </a:xfrm>
          <a:custGeom>
            <a:avLst/>
            <a:gdLst>
              <a:gd name="connsiteX0" fmla="*/ 0 w 1409248"/>
              <a:gd name="connsiteY0" fmla="*/ 562269 h 1124537"/>
              <a:gd name="connsiteX1" fmla="*/ 281134 w 1409248"/>
              <a:gd name="connsiteY1" fmla="*/ 0 h 1124537"/>
              <a:gd name="connsiteX2" fmla="*/ 1128114 w 1409248"/>
              <a:gd name="connsiteY2" fmla="*/ 0 h 1124537"/>
              <a:gd name="connsiteX3" fmla="*/ 1409248 w 1409248"/>
              <a:gd name="connsiteY3" fmla="*/ 562269 h 1124537"/>
              <a:gd name="connsiteX4" fmla="*/ 1128114 w 1409248"/>
              <a:gd name="connsiteY4" fmla="*/ 1124537 h 1124537"/>
              <a:gd name="connsiteX5" fmla="*/ 281134 w 1409248"/>
              <a:gd name="connsiteY5" fmla="*/ 1124537 h 1124537"/>
              <a:gd name="connsiteX6" fmla="*/ 0 w 1409248"/>
              <a:gd name="connsiteY6" fmla="*/ 562269 h 1124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9248" h="1124537">
                <a:moveTo>
                  <a:pt x="0" y="562269"/>
                </a:moveTo>
                <a:lnTo>
                  <a:pt x="281134" y="0"/>
                </a:lnTo>
                <a:lnTo>
                  <a:pt x="1128114" y="0"/>
                </a:lnTo>
                <a:lnTo>
                  <a:pt x="1409248" y="562269"/>
                </a:lnTo>
                <a:lnTo>
                  <a:pt x="1128114" y="1124537"/>
                </a:lnTo>
                <a:lnTo>
                  <a:pt x="281134" y="1124537"/>
                </a:lnTo>
                <a:lnTo>
                  <a:pt x="0" y="562269"/>
                </a:lnTo>
                <a:close/>
              </a:path>
            </a:pathLst>
          </a:custGeom>
          <a:solidFill>
            <a:schemeClr val="accent5">
              <a:lumMod val="50000"/>
            </a:schemeClr>
          </a:solidFill>
          <a:ln w="12700" cap="flat" cmpd="sng" algn="ctr">
            <a:solidFill>
              <a:schemeClr val="bg1"/>
            </a:solidFill>
            <a:prstDash val="solid"/>
          </a:ln>
          <a:effectLst>
            <a:outerShdw blurRad="50800" dist="38100" dir="2700000" algn="tl" rotWithShape="0">
              <a:prstClr val="black">
                <a:alpha val="40000"/>
              </a:prstClr>
            </a:outerShdw>
          </a:effectLst>
          <a:scene3d>
            <a:camera prst="orthographicFront"/>
            <a:lightRig rig="threePt" dir="t"/>
          </a:scene3d>
          <a:sp3d/>
        </p:spPr>
        <p:style>
          <a:lnRef idx="1">
            <a:schemeClr val="accent1"/>
          </a:lnRef>
          <a:fillRef idx="2">
            <a:schemeClr val="accent1"/>
          </a:fillRef>
          <a:effectRef idx="1">
            <a:schemeClr val="accent1"/>
          </a:effectRef>
          <a:fontRef idx="minor">
            <a:schemeClr val="dk1"/>
          </a:fontRef>
        </p:style>
        <p:txBody>
          <a:bodyPr spcFirstLastPara="0" vert="horz" wrap="square" lIns="228929" tIns="186270" rIns="228929" bIns="186270" numCol="1" spcCol="1270" anchor="ctr" anchorCtr="0">
            <a:noAutofit/>
          </a:bodyPr>
          <a:lstStyle/>
          <a:p>
            <a:pPr lvl="0" algn="ctr" defTabSz="622300" rtl="0">
              <a:lnSpc>
                <a:spcPct val="90000"/>
              </a:lnSpc>
              <a:spcBef>
                <a:spcPct val="0"/>
              </a:spcBef>
              <a:spcAft>
                <a:spcPct val="35000"/>
              </a:spcAft>
            </a:pPr>
            <a:r>
              <a:rPr lang="en-US" sz="1400" b="1" kern="1200" baseline="0" dirty="0" smtClean="0">
                <a:solidFill>
                  <a:schemeClr val="bg1"/>
                </a:solidFill>
                <a:latin typeface="+mn-lt"/>
                <a:ea typeface="+mn-ea"/>
                <a:cs typeface="+mn-cs"/>
              </a:rPr>
              <a:t>Migration </a:t>
            </a:r>
          </a:p>
          <a:p>
            <a:pPr lvl="0" algn="ctr" defTabSz="622300" rtl="0">
              <a:lnSpc>
                <a:spcPct val="90000"/>
              </a:lnSpc>
              <a:spcBef>
                <a:spcPct val="0"/>
              </a:spcBef>
              <a:spcAft>
                <a:spcPct val="35000"/>
              </a:spcAft>
            </a:pPr>
            <a:r>
              <a:rPr lang="en-US" sz="1000" b="1" kern="1200" baseline="0" dirty="0" smtClean="0">
                <a:solidFill>
                  <a:schemeClr val="bg1"/>
                </a:solidFill>
                <a:latin typeface="+mn-lt"/>
                <a:ea typeface="+mn-ea"/>
                <a:cs typeface="+mn-cs"/>
              </a:rPr>
              <a:t>Migrate from older Adobe &amp; other platforms to Adobe CQ</a:t>
            </a:r>
            <a:endParaRPr lang="en-US" sz="1000" b="1" kern="1200" baseline="0" dirty="0">
              <a:solidFill>
                <a:schemeClr val="bg1"/>
              </a:solidFill>
              <a:latin typeface="+mn-lt"/>
              <a:ea typeface="+mn-ea"/>
              <a:cs typeface="+mn-cs"/>
            </a:endParaRPr>
          </a:p>
        </p:txBody>
      </p:sp>
      <p:sp>
        <p:nvSpPr>
          <p:cNvPr id="6" name="Rounded Rectangle 5"/>
          <p:cNvSpPr/>
          <p:nvPr/>
        </p:nvSpPr>
        <p:spPr>
          <a:xfrm>
            <a:off x="89432" y="5085361"/>
            <a:ext cx="4806442" cy="1463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pic>
        <p:nvPicPr>
          <p:cNvPr id="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0943" y="5242200"/>
            <a:ext cx="1370718" cy="49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898" y="5965542"/>
            <a:ext cx="1089721" cy="47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74677" y="5128745"/>
            <a:ext cx="1151403" cy="718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3898" y="5204057"/>
            <a:ext cx="1304028" cy="473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49473" y="5957907"/>
            <a:ext cx="541434" cy="488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76761" y="6020949"/>
            <a:ext cx="1443037" cy="362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05651" y="6029332"/>
            <a:ext cx="1070720" cy="345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Freeform 29"/>
          <p:cNvSpPr/>
          <p:nvPr/>
        </p:nvSpPr>
        <p:spPr>
          <a:xfrm rot="16200000">
            <a:off x="6394297" y="2126542"/>
            <a:ext cx="315831" cy="507748"/>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0" y="101550"/>
                </a:moveTo>
                <a:lnTo>
                  <a:pt x="157916" y="101550"/>
                </a:lnTo>
                <a:lnTo>
                  <a:pt x="157916" y="0"/>
                </a:lnTo>
                <a:lnTo>
                  <a:pt x="315831" y="253874"/>
                </a:lnTo>
                <a:lnTo>
                  <a:pt x="157916" y="507748"/>
                </a:lnTo>
                <a:lnTo>
                  <a:pt x="157916" y="406198"/>
                </a:lnTo>
                <a:lnTo>
                  <a:pt x="0" y="406198"/>
                </a:lnTo>
                <a:lnTo>
                  <a:pt x="0" y="1015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51" rIns="91440" bIns="101549"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31" name="Freeform 30"/>
          <p:cNvSpPr/>
          <p:nvPr/>
        </p:nvSpPr>
        <p:spPr>
          <a:xfrm rot="19285714">
            <a:off x="7204044" y="2516495"/>
            <a:ext cx="315831" cy="507748"/>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0" y="101550"/>
                </a:moveTo>
                <a:lnTo>
                  <a:pt x="157916" y="101550"/>
                </a:lnTo>
                <a:lnTo>
                  <a:pt x="157916" y="0"/>
                </a:lnTo>
                <a:lnTo>
                  <a:pt x="315831" y="253874"/>
                </a:lnTo>
                <a:lnTo>
                  <a:pt x="157916" y="507748"/>
                </a:lnTo>
                <a:lnTo>
                  <a:pt x="157916" y="406198"/>
                </a:lnTo>
                <a:lnTo>
                  <a:pt x="0" y="406198"/>
                </a:lnTo>
                <a:lnTo>
                  <a:pt x="0" y="1015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50" rIns="91440" bIns="101549"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32" name="Freeform 31"/>
          <p:cNvSpPr/>
          <p:nvPr/>
        </p:nvSpPr>
        <p:spPr>
          <a:xfrm rot="771429">
            <a:off x="7404035" y="3392713"/>
            <a:ext cx="315831" cy="507748"/>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0" y="101550"/>
                </a:moveTo>
                <a:lnTo>
                  <a:pt x="157916" y="101550"/>
                </a:lnTo>
                <a:lnTo>
                  <a:pt x="157916" y="0"/>
                </a:lnTo>
                <a:lnTo>
                  <a:pt x="315831" y="253874"/>
                </a:lnTo>
                <a:lnTo>
                  <a:pt x="157916" y="507748"/>
                </a:lnTo>
                <a:lnTo>
                  <a:pt x="157916" y="406198"/>
                </a:lnTo>
                <a:lnTo>
                  <a:pt x="0" y="406198"/>
                </a:lnTo>
                <a:lnTo>
                  <a:pt x="0" y="1015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49" rIns="91440" bIns="101550"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33" name="Freeform 32"/>
          <p:cNvSpPr/>
          <p:nvPr/>
        </p:nvSpPr>
        <p:spPr>
          <a:xfrm rot="3857143">
            <a:off x="6843672" y="4095385"/>
            <a:ext cx="315831" cy="507748"/>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0" y="101550"/>
                </a:moveTo>
                <a:lnTo>
                  <a:pt x="157916" y="101550"/>
                </a:lnTo>
                <a:lnTo>
                  <a:pt x="157916" y="0"/>
                </a:lnTo>
                <a:lnTo>
                  <a:pt x="315831" y="253874"/>
                </a:lnTo>
                <a:lnTo>
                  <a:pt x="157916" y="507748"/>
                </a:lnTo>
                <a:lnTo>
                  <a:pt x="157916" y="406198"/>
                </a:lnTo>
                <a:lnTo>
                  <a:pt x="0" y="406198"/>
                </a:lnTo>
                <a:lnTo>
                  <a:pt x="0" y="10155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49" rIns="91440" bIns="101550"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34" name="Freeform 33"/>
          <p:cNvSpPr/>
          <p:nvPr/>
        </p:nvSpPr>
        <p:spPr>
          <a:xfrm rot="17742857">
            <a:off x="5944921" y="4095384"/>
            <a:ext cx="315832" cy="507749"/>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315831" y="406198"/>
                </a:moveTo>
                <a:lnTo>
                  <a:pt x="157915" y="406198"/>
                </a:lnTo>
                <a:lnTo>
                  <a:pt x="157915" y="507748"/>
                </a:lnTo>
                <a:lnTo>
                  <a:pt x="0" y="253874"/>
                </a:lnTo>
                <a:lnTo>
                  <a:pt x="157915" y="0"/>
                </a:lnTo>
                <a:lnTo>
                  <a:pt x="157915" y="101550"/>
                </a:lnTo>
                <a:lnTo>
                  <a:pt x="315831" y="101550"/>
                </a:lnTo>
                <a:lnTo>
                  <a:pt x="315831" y="4061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50" rIns="91440" bIns="101550"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35" name="Freeform 34"/>
          <p:cNvSpPr/>
          <p:nvPr/>
        </p:nvSpPr>
        <p:spPr>
          <a:xfrm rot="20828571">
            <a:off x="5384559" y="3392712"/>
            <a:ext cx="315832" cy="507749"/>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315831" y="406198"/>
                </a:moveTo>
                <a:lnTo>
                  <a:pt x="157915" y="406198"/>
                </a:lnTo>
                <a:lnTo>
                  <a:pt x="157915" y="507748"/>
                </a:lnTo>
                <a:lnTo>
                  <a:pt x="0" y="253874"/>
                </a:lnTo>
                <a:lnTo>
                  <a:pt x="157915" y="0"/>
                </a:lnTo>
                <a:lnTo>
                  <a:pt x="157915" y="101550"/>
                </a:lnTo>
                <a:lnTo>
                  <a:pt x="315831" y="101550"/>
                </a:lnTo>
                <a:lnTo>
                  <a:pt x="315831" y="4061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50" rIns="91440" bIns="101550"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36" name="Freeform 35"/>
          <p:cNvSpPr/>
          <p:nvPr/>
        </p:nvSpPr>
        <p:spPr>
          <a:xfrm rot="2314286">
            <a:off x="5584550" y="2516495"/>
            <a:ext cx="315832" cy="507748"/>
          </a:xfrm>
          <a:custGeom>
            <a:avLst/>
            <a:gdLst>
              <a:gd name="connsiteX0" fmla="*/ 0 w 315831"/>
              <a:gd name="connsiteY0" fmla="*/ 101550 h 507748"/>
              <a:gd name="connsiteX1" fmla="*/ 157916 w 315831"/>
              <a:gd name="connsiteY1" fmla="*/ 101550 h 507748"/>
              <a:gd name="connsiteX2" fmla="*/ 157916 w 315831"/>
              <a:gd name="connsiteY2" fmla="*/ 0 h 507748"/>
              <a:gd name="connsiteX3" fmla="*/ 315831 w 315831"/>
              <a:gd name="connsiteY3" fmla="*/ 253874 h 507748"/>
              <a:gd name="connsiteX4" fmla="*/ 157916 w 315831"/>
              <a:gd name="connsiteY4" fmla="*/ 507748 h 507748"/>
              <a:gd name="connsiteX5" fmla="*/ 157916 w 315831"/>
              <a:gd name="connsiteY5" fmla="*/ 406198 h 507748"/>
              <a:gd name="connsiteX6" fmla="*/ 0 w 315831"/>
              <a:gd name="connsiteY6" fmla="*/ 406198 h 507748"/>
              <a:gd name="connsiteX7" fmla="*/ 0 w 315831"/>
              <a:gd name="connsiteY7" fmla="*/ 101550 h 50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831" h="507748">
                <a:moveTo>
                  <a:pt x="315831" y="406198"/>
                </a:moveTo>
                <a:lnTo>
                  <a:pt x="157915" y="406198"/>
                </a:lnTo>
                <a:lnTo>
                  <a:pt x="157915" y="507748"/>
                </a:lnTo>
                <a:lnTo>
                  <a:pt x="0" y="253874"/>
                </a:lnTo>
                <a:lnTo>
                  <a:pt x="157915" y="0"/>
                </a:lnTo>
                <a:lnTo>
                  <a:pt x="157915" y="101550"/>
                </a:lnTo>
                <a:lnTo>
                  <a:pt x="315831" y="101550"/>
                </a:lnTo>
                <a:lnTo>
                  <a:pt x="315831" y="40619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440" tIns="101550" rIns="91440" bIns="101549" numCol="1" spcCol="1270" anchor="ctr" anchorCtr="0">
            <a:noAutofit/>
          </a:bodyPr>
          <a:lstStyle/>
          <a:p>
            <a:pPr lvl="0" algn="ctr" defTabSz="933450">
              <a:lnSpc>
                <a:spcPct val="90000"/>
              </a:lnSpc>
              <a:spcBef>
                <a:spcPct val="0"/>
              </a:spcBef>
              <a:spcAft>
                <a:spcPct val="35000"/>
              </a:spcAft>
            </a:pPr>
            <a:endParaRPr lang="en-US" sz="1250" kern="1200" dirty="0"/>
          </a:p>
        </p:txBody>
      </p:sp>
      <p:sp>
        <p:nvSpPr>
          <p:cNvPr id="11" name="Freeform 10"/>
          <p:cNvSpPr/>
          <p:nvPr/>
        </p:nvSpPr>
        <p:spPr>
          <a:xfrm>
            <a:off x="5676900" y="2489200"/>
            <a:ext cx="1775812" cy="1773130"/>
          </a:xfrm>
          <a:custGeom>
            <a:avLst/>
            <a:gdLst>
              <a:gd name="connsiteX0" fmla="*/ 0 w 1799474"/>
              <a:gd name="connsiteY0" fmla="*/ 898379 h 1796757"/>
              <a:gd name="connsiteX1" fmla="*/ 899737 w 1799474"/>
              <a:gd name="connsiteY1" fmla="*/ 0 h 1796757"/>
              <a:gd name="connsiteX2" fmla="*/ 1799474 w 1799474"/>
              <a:gd name="connsiteY2" fmla="*/ 898379 h 1796757"/>
              <a:gd name="connsiteX3" fmla="*/ 899737 w 1799474"/>
              <a:gd name="connsiteY3" fmla="*/ 1796758 h 1796757"/>
              <a:gd name="connsiteX4" fmla="*/ 0 w 1799474"/>
              <a:gd name="connsiteY4" fmla="*/ 898379 h 1796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9474" h="1796757">
                <a:moveTo>
                  <a:pt x="0" y="898379"/>
                </a:moveTo>
                <a:cubicBezTo>
                  <a:pt x="0" y="402218"/>
                  <a:pt x="402826" y="0"/>
                  <a:pt x="899737" y="0"/>
                </a:cubicBezTo>
                <a:cubicBezTo>
                  <a:pt x="1396648" y="0"/>
                  <a:pt x="1799474" y="402218"/>
                  <a:pt x="1799474" y="898379"/>
                </a:cubicBezTo>
                <a:cubicBezTo>
                  <a:pt x="1799474" y="1394540"/>
                  <a:pt x="1396648" y="1796758"/>
                  <a:pt x="899737" y="1796758"/>
                </a:cubicBezTo>
                <a:cubicBezTo>
                  <a:pt x="402826" y="1796758"/>
                  <a:pt x="0" y="1394540"/>
                  <a:pt x="0" y="898379"/>
                </a:cubicBezTo>
                <a:close/>
              </a:path>
            </a:pathLst>
          </a:custGeom>
          <a:solidFill>
            <a:schemeClr val="accent6">
              <a:lumMod val="50000"/>
            </a:schemeClr>
          </a:solidFill>
          <a:ln>
            <a:solidFill>
              <a:schemeClr val="bg1"/>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spcFirstLastPara="0" vert="horz" wrap="square" lIns="288927" tIns="288529" rIns="288927" bIns="288529" numCol="1" spcCol="1270" anchor="ctr" anchorCtr="0">
            <a:noAutofit/>
          </a:bodyPr>
          <a:lstStyle/>
          <a:p>
            <a:pPr lvl="0" algn="ctr" defTabSz="889000" rtl="0">
              <a:lnSpc>
                <a:spcPct val="90000"/>
              </a:lnSpc>
              <a:spcBef>
                <a:spcPct val="0"/>
              </a:spcBef>
              <a:spcAft>
                <a:spcPct val="35000"/>
              </a:spcAft>
            </a:pPr>
            <a:r>
              <a:rPr lang="en-US" sz="2000" b="1" baseline="-25000" dirty="0">
                <a:solidFill>
                  <a:srgbClr val="FFFFFF"/>
                </a:solidFill>
              </a:rPr>
              <a:t>Largest Adobe Practice outside of Adobe with over 150 AEM Consultants</a:t>
            </a:r>
          </a:p>
        </p:txBody>
      </p:sp>
    </p:spTree>
    <p:extLst>
      <p:ext uri="{BB962C8B-B14F-4D97-AF65-F5344CB8AC3E}">
        <p14:creationId xmlns:p14="http://schemas.microsoft.com/office/powerpoint/2010/main" val="2280746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303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Virtusa ?</a:t>
            </a:r>
            <a:endParaRPr lang="en-US" dirty="0"/>
          </a:p>
        </p:txBody>
      </p:sp>
      <p:sp>
        <p:nvSpPr>
          <p:cNvPr id="5" name="Round Diagonal Corner Rectangle 4"/>
          <p:cNvSpPr/>
          <p:nvPr/>
        </p:nvSpPr>
        <p:spPr>
          <a:xfrm>
            <a:off x="248048" y="5575695"/>
            <a:ext cx="8647904" cy="672705"/>
          </a:xfrm>
          <a:prstGeom prst="round2DiagRect">
            <a:avLst/>
          </a:prstGeom>
          <a:solidFill>
            <a:schemeClr val="accent4">
              <a:lumMod val="75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Virtusa has rolled out enterprise-wide digital transformation platforms on AEM for various global customers such as Scripps, JPMC and Wyndham and we are highly confident that we can partner and repeat the same success with Barclays</a:t>
            </a:r>
            <a:endParaRPr lang="en-US" sz="1400" b="1" dirty="0"/>
          </a:p>
        </p:txBody>
      </p:sp>
      <p:grpSp>
        <p:nvGrpSpPr>
          <p:cNvPr id="18" name="Group 17"/>
          <p:cNvGrpSpPr/>
          <p:nvPr/>
        </p:nvGrpSpPr>
        <p:grpSpPr>
          <a:xfrm>
            <a:off x="330200" y="1012374"/>
            <a:ext cx="8518846" cy="1135746"/>
            <a:chOff x="457200" y="1012374"/>
            <a:chExt cx="8518846" cy="1135746"/>
          </a:xfrm>
        </p:grpSpPr>
        <p:sp>
          <p:nvSpPr>
            <p:cNvPr id="4" name="Rectangle 3"/>
            <p:cNvSpPr/>
            <p:nvPr/>
          </p:nvSpPr>
          <p:spPr>
            <a:xfrm>
              <a:off x="457200" y="1233720"/>
              <a:ext cx="8518846" cy="914400"/>
            </a:xfrm>
            <a:prstGeom prst="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406400" lvl="1" indent="-174625">
                <a:spcBef>
                  <a:spcPts val="100"/>
                </a:spcBef>
                <a:spcAft>
                  <a:spcPts val="100"/>
                </a:spcAft>
                <a:buClr>
                  <a:srgbClr val="FF6600"/>
                </a:buClr>
                <a:buFont typeface="Arial" pitchFamily="34" charset="0"/>
                <a:buChar char="•"/>
              </a:pPr>
              <a:r>
                <a:rPr lang="en-US" sz="1300" dirty="0">
                  <a:solidFill>
                    <a:schemeClr val="tx1"/>
                  </a:solidFill>
                </a:rPr>
                <a:t>12 </a:t>
              </a:r>
              <a:r>
                <a:rPr lang="en-US" sz="1300" dirty="0" smtClean="0">
                  <a:solidFill>
                    <a:schemeClr val="tx1"/>
                  </a:solidFill>
                </a:rPr>
                <a:t>years of strong Enterprise-class </a:t>
              </a:r>
              <a:r>
                <a:rPr lang="en-US" sz="1300" dirty="0">
                  <a:solidFill>
                    <a:schemeClr val="tx1"/>
                  </a:solidFill>
                </a:rPr>
                <a:t>Content Management Engineering experience with </a:t>
              </a:r>
              <a:r>
                <a:rPr lang="en-US" sz="1300" dirty="0" smtClean="0">
                  <a:solidFill>
                    <a:schemeClr val="tx1"/>
                  </a:solidFill>
                </a:rPr>
                <a:t>over 50 </a:t>
              </a:r>
              <a:r>
                <a:rPr lang="en-US" sz="1300" dirty="0">
                  <a:solidFill>
                    <a:schemeClr val="tx1"/>
                  </a:solidFill>
                </a:rPr>
                <a:t>implementations</a:t>
              </a:r>
            </a:p>
            <a:p>
              <a:pPr marL="406400" lvl="1" indent="-174625">
                <a:spcBef>
                  <a:spcPts val="100"/>
                </a:spcBef>
                <a:spcAft>
                  <a:spcPts val="100"/>
                </a:spcAft>
                <a:buClr>
                  <a:srgbClr val="FF6600"/>
                </a:buClr>
                <a:buFont typeface="Arial" pitchFamily="34" charset="0"/>
                <a:buChar char="•"/>
              </a:pPr>
              <a:r>
                <a:rPr lang="en-US" sz="1300" dirty="0" smtClean="0">
                  <a:solidFill>
                    <a:schemeClr val="tx1"/>
                  </a:solidFill>
                </a:rPr>
                <a:t>Over </a:t>
              </a:r>
              <a:r>
                <a:rPr lang="en-US" sz="1300" dirty="0" smtClean="0">
                  <a:solidFill>
                    <a:schemeClr val="tx1"/>
                  </a:solidFill>
                </a:rPr>
                <a:t>200 </a:t>
              </a:r>
              <a:r>
                <a:rPr lang="en-US" sz="1300" dirty="0">
                  <a:solidFill>
                    <a:schemeClr val="tx1"/>
                  </a:solidFill>
                </a:rPr>
                <a:t>AEM Consultants </a:t>
              </a:r>
              <a:r>
                <a:rPr lang="en-US" sz="1300" dirty="0" smtClean="0">
                  <a:solidFill>
                    <a:schemeClr val="tx1"/>
                  </a:solidFill>
                </a:rPr>
                <a:t>providing </a:t>
              </a:r>
              <a:r>
                <a:rPr lang="en-US" sz="1300" dirty="0">
                  <a:solidFill>
                    <a:schemeClr val="tx1"/>
                  </a:solidFill>
                </a:rPr>
                <a:t>the largest AEM practice outside of Adobe</a:t>
              </a:r>
            </a:p>
            <a:p>
              <a:pPr marL="406400" lvl="1" indent="-174625">
                <a:spcBef>
                  <a:spcPts val="100"/>
                </a:spcBef>
                <a:spcAft>
                  <a:spcPts val="100"/>
                </a:spcAft>
                <a:buClr>
                  <a:srgbClr val="FF6600"/>
                </a:buClr>
                <a:buFont typeface="Arial" pitchFamily="34" charset="0"/>
                <a:buChar char="•"/>
              </a:pPr>
              <a:r>
                <a:rPr lang="en-US" sz="1300" dirty="0">
                  <a:solidFill>
                    <a:schemeClr val="tx1"/>
                  </a:solidFill>
                </a:rPr>
                <a:t>Enterprise Roll outs </a:t>
              </a:r>
              <a:r>
                <a:rPr lang="en-US" sz="1300" dirty="0" smtClean="0">
                  <a:solidFill>
                    <a:schemeClr val="tx1"/>
                  </a:solidFill>
                </a:rPr>
                <a:t>– </a:t>
              </a:r>
              <a:r>
                <a:rPr lang="en-US" sz="1300" dirty="0">
                  <a:solidFill>
                    <a:schemeClr val="tx1"/>
                  </a:solidFill>
                </a:rPr>
                <a:t>Successfully launched large global  Web Content Management Solutions in </a:t>
              </a:r>
              <a:r>
                <a:rPr lang="en-US" sz="1300" dirty="0" smtClean="0">
                  <a:solidFill>
                    <a:schemeClr val="tx1"/>
                  </a:solidFill>
                </a:rPr>
                <a:t>Agile delivery model</a:t>
              </a:r>
              <a:endParaRPr lang="en-US" sz="1300" dirty="0">
                <a:solidFill>
                  <a:schemeClr val="tx1"/>
                </a:solidFill>
              </a:endParaRPr>
            </a:p>
          </p:txBody>
        </p:sp>
        <p:sp>
          <p:nvSpPr>
            <p:cNvPr id="7" name="Rectangle 6"/>
            <p:cNvSpPr/>
            <p:nvPr/>
          </p:nvSpPr>
          <p:spPr>
            <a:xfrm>
              <a:off x="667656" y="1012374"/>
              <a:ext cx="2468880" cy="381000"/>
            </a:xfrm>
            <a:prstGeom prst="rect">
              <a:avLst/>
            </a:prstGeom>
            <a:solidFill>
              <a:schemeClr val="accent5">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Our CEM - Adobe Experience </a:t>
              </a:r>
            </a:p>
          </p:txBody>
        </p:sp>
      </p:grpSp>
      <p:grpSp>
        <p:nvGrpSpPr>
          <p:cNvPr id="19" name="Group 18"/>
          <p:cNvGrpSpPr/>
          <p:nvPr/>
        </p:nvGrpSpPr>
        <p:grpSpPr>
          <a:xfrm>
            <a:off x="330200" y="2362200"/>
            <a:ext cx="8518846" cy="1066799"/>
            <a:chOff x="457200" y="2335828"/>
            <a:chExt cx="8518846" cy="1066799"/>
          </a:xfrm>
        </p:grpSpPr>
        <p:sp>
          <p:nvSpPr>
            <p:cNvPr id="8" name="Rectangle 7"/>
            <p:cNvSpPr/>
            <p:nvPr/>
          </p:nvSpPr>
          <p:spPr>
            <a:xfrm>
              <a:off x="457200" y="2615476"/>
              <a:ext cx="8518846" cy="787151"/>
            </a:xfrm>
            <a:prstGeom prst="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460375" indent="-285750">
                <a:spcBef>
                  <a:spcPts val="100"/>
                </a:spcBef>
                <a:spcAft>
                  <a:spcPts val="100"/>
                </a:spcAft>
                <a:buClr>
                  <a:schemeClr val="accent6">
                    <a:lumMod val="75000"/>
                  </a:schemeClr>
                </a:buClr>
                <a:buFont typeface="Arial" panose="020B0604020202020204" pitchFamily="34" charset="0"/>
                <a:buChar char="•"/>
              </a:pPr>
              <a:r>
                <a:rPr lang="en-US" sz="1300" dirty="0">
                  <a:solidFill>
                    <a:schemeClr val="tx1"/>
                  </a:solidFill>
                </a:rPr>
                <a:t>Leading Adobe Digital Marketing Platform Partner with strong relationships with product management and engineering teams which can be leveraged during </a:t>
              </a:r>
              <a:r>
                <a:rPr lang="en-US" sz="1300" dirty="0" smtClean="0">
                  <a:solidFill>
                    <a:schemeClr val="tx1"/>
                  </a:solidFill>
                </a:rPr>
                <a:t>implementation</a:t>
              </a:r>
            </a:p>
            <a:p>
              <a:pPr marL="460375" indent="-285750">
                <a:spcBef>
                  <a:spcPts val="100"/>
                </a:spcBef>
                <a:spcAft>
                  <a:spcPts val="100"/>
                </a:spcAft>
                <a:buClr>
                  <a:schemeClr val="accent6">
                    <a:lumMod val="75000"/>
                  </a:schemeClr>
                </a:buClr>
                <a:buFont typeface="Arial" panose="020B0604020202020204" pitchFamily="34" charset="0"/>
                <a:buChar char="•"/>
              </a:pPr>
              <a:r>
                <a:rPr lang="en-US" sz="1300" dirty="0" smtClean="0">
                  <a:solidFill>
                    <a:schemeClr val="tx1"/>
                  </a:solidFill>
                </a:rPr>
                <a:t>Leading Amazon Global APN Channel partner and global reseller of AWS</a:t>
              </a:r>
              <a:endParaRPr lang="en-US" sz="1300" dirty="0">
                <a:solidFill>
                  <a:schemeClr val="tx1"/>
                </a:solidFill>
              </a:endParaRPr>
            </a:p>
          </p:txBody>
        </p:sp>
        <p:sp>
          <p:nvSpPr>
            <p:cNvPr id="9" name="Rectangle 8"/>
            <p:cNvSpPr/>
            <p:nvPr/>
          </p:nvSpPr>
          <p:spPr>
            <a:xfrm>
              <a:off x="667656" y="2335828"/>
              <a:ext cx="2468880" cy="381000"/>
            </a:xfrm>
            <a:prstGeom prst="rect">
              <a:avLst/>
            </a:prstGeom>
            <a:solidFill>
              <a:schemeClr val="accent5">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Our Strong </a:t>
              </a:r>
              <a:r>
                <a:rPr lang="en-US" sz="1400" b="1" dirty="0" smtClean="0">
                  <a:solidFill>
                    <a:schemeClr val="bg1"/>
                  </a:solidFill>
                </a:rPr>
                <a:t>Partnerships</a:t>
              </a:r>
              <a:endParaRPr lang="en-US" sz="1400" b="1" dirty="0">
                <a:solidFill>
                  <a:schemeClr val="bg1"/>
                </a:solidFill>
              </a:endParaRPr>
            </a:p>
          </p:txBody>
        </p:sp>
      </p:grpSp>
      <p:grpSp>
        <p:nvGrpSpPr>
          <p:cNvPr id="20" name="Group 19"/>
          <p:cNvGrpSpPr/>
          <p:nvPr/>
        </p:nvGrpSpPr>
        <p:grpSpPr>
          <a:xfrm>
            <a:off x="345754" y="3554312"/>
            <a:ext cx="8518846" cy="1017688"/>
            <a:chOff x="472754" y="3563986"/>
            <a:chExt cx="8518846" cy="1093888"/>
          </a:xfrm>
        </p:grpSpPr>
        <p:sp>
          <p:nvSpPr>
            <p:cNvPr id="10" name="Rectangle 9"/>
            <p:cNvSpPr/>
            <p:nvPr/>
          </p:nvSpPr>
          <p:spPr>
            <a:xfrm>
              <a:off x="472754" y="3785332"/>
              <a:ext cx="8518846" cy="872542"/>
            </a:xfrm>
            <a:prstGeom prst="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174625">
                <a:spcBef>
                  <a:spcPts val="100"/>
                </a:spcBef>
                <a:spcAft>
                  <a:spcPts val="100"/>
                </a:spcAft>
                <a:buClr>
                  <a:schemeClr val="accent6">
                    <a:lumMod val="75000"/>
                  </a:schemeClr>
                </a:buClr>
              </a:pPr>
              <a:r>
                <a:rPr lang="en-US" sz="1300" dirty="0">
                  <a:solidFill>
                    <a:schemeClr val="tx1"/>
                  </a:solidFill>
                </a:rPr>
                <a:t>Leverage AEM Launchpad solution </a:t>
              </a:r>
              <a:r>
                <a:rPr lang="en-US" sz="1300" dirty="0" smtClean="0">
                  <a:solidFill>
                    <a:schemeClr val="tx1"/>
                  </a:solidFill>
                </a:rPr>
                <a:t>accelerator (customized or extended to create project specific components) </a:t>
              </a:r>
              <a:r>
                <a:rPr lang="en-US" sz="1300" dirty="0">
                  <a:solidFill>
                    <a:schemeClr val="tx1"/>
                  </a:solidFill>
                </a:rPr>
                <a:t>and migration </a:t>
              </a:r>
              <a:r>
                <a:rPr lang="en-US" sz="1300" dirty="0" smtClean="0">
                  <a:solidFill>
                    <a:schemeClr val="tx1"/>
                  </a:solidFill>
                </a:rPr>
                <a:t>toolkits (a robust extendable framework to accelerate migration) to </a:t>
              </a:r>
              <a:r>
                <a:rPr lang="en-US" sz="1300" dirty="0">
                  <a:solidFill>
                    <a:schemeClr val="tx1"/>
                  </a:solidFill>
                </a:rPr>
                <a:t>speed </a:t>
              </a:r>
              <a:r>
                <a:rPr lang="en-US" sz="1300" dirty="0" smtClean="0">
                  <a:solidFill>
                    <a:schemeClr val="tx1"/>
                  </a:solidFill>
                </a:rPr>
                <a:t>up time to market and reduce total cost of ownership</a:t>
              </a:r>
              <a:endParaRPr lang="en-US" sz="1300" dirty="0">
                <a:solidFill>
                  <a:schemeClr val="tx1"/>
                </a:solidFill>
              </a:endParaRPr>
            </a:p>
          </p:txBody>
        </p:sp>
        <p:sp>
          <p:nvSpPr>
            <p:cNvPr id="11" name="Rectangle 10"/>
            <p:cNvSpPr/>
            <p:nvPr/>
          </p:nvSpPr>
          <p:spPr>
            <a:xfrm>
              <a:off x="667656" y="3563986"/>
              <a:ext cx="2468880" cy="381000"/>
            </a:xfrm>
            <a:prstGeom prst="rect">
              <a:avLst/>
            </a:prstGeom>
            <a:solidFill>
              <a:schemeClr val="accent5">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Our AEM </a:t>
              </a:r>
              <a:r>
                <a:rPr lang="en-US" sz="1400" b="1" dirty="0" smtClean="0">
                  <a:solidFill>
                    <a:schemeClr val="bg1"/>
                  </a:solidFill>
                </a:rPr>
                <a:t>Accelerator </a:t>
              </a:r>
              <a:endParaRPr lang="en-US" sz="1400" b="1" dirty="0">
                <a:solidFill>
                  <a:schemeClr val="bg1"/>
                </a:solidFill>
              </a:endParaRPr>
            </a:p>
          </p:txBody>
        </p:sp>
      </p:grpSp>
      <p:grpSp>
        <p:nvGrpSpPr>
          <p:cNvPr id="21" name="Group 20"/>
          <p:cNvGrpSpPr/>
          <p:nvPr/>
        </p:nvGrpSpPr>
        <p:grpSpPr>
          <a:xfrm>
            <a:off x="345754" y="4688120"/>
            <a:ext cx="8518846" cy="678546"/>
            <a:chOff x="472754" y="4688120"/>
            <a:chExt cx="8518846" cy="678546"/>
          </a:xfrm>
        </p:grpSpPr>
        <p:sp>
          <p:nvSpPr>
            <p:cNvPr id="12" name="Rectangle 11"/>
            <p:cNvSpPr/>
            <p:nvPr/>
          </p:nvSpPr>
          <p:spPr>
            <a:xfrm>
              <a:off x="472754" y="4909466"/>
              <a:ext cx="8518846" cy="457200"/>
            </a:xfrm>
            <a:prstGeom prst="rect">
              <a:avLst/>
            </a:prstGeom>
            <a:solidFill>
              <a:schemeClr val="bg1"/>
            </a:solidFill>
            <a:ln>
              <a:solidFill>
                <a:schemeClr val="accent5">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174625">
                <a:spcBef>
                  <a:spcPts val="100"/>
                </a:spcBef>
                <a:spcAft>
                  <a:spcPts val="100"/>
                </a:spcAft>
                <a:buClr>
                  <a:schemeClr val="accent6">
                    <a:lumMod val="75000"/>
                  </a:schemeClr>
                </a:buClr>
              </a:pPr>
              <a:r>
                <a:rPr lang="en-US" sz="1300" dirty="0" smtClean="0">
                  <a:solidFill>
                    <a:schemeClr val="tx1"/>
                  </a:solidFill>
                </a:rPr>
                <a:t>Strong AEM and Cloud practices </a:t>
              </a:r>
              <a:r>
                <a:rPr lang="en-US" sz="1300" dirty="0">
                  <a:solidFill>
                    <a:schemeClr val="tx1"/>
                  </a:solidFill>
                </a:rPr>
                <a:t>with ability to mobilize the </a:t>
              </a:r>
              <a:r>
                <a:rPr lang="en-US" sz="1300" dirty="0" smtClean="0">
                  <a:solidFill>
                    <a:schemeClr val="tx1"/>
                  </a:solidFill>
                </a:rPr>
                <a:t>required team quickly</a:t>
              </a:r>
              <a:endParaRPr lang="en-US" sz="1300" dirty="0">
                <a:solidFill>
                  <a:schemeClr val="tx1"/>
                </a:solidFill>
              </a:endParaRPr>
            </a:p>
          </p:txBody>
        </p:sp>
        <p:sp>
          <p:nvSpPr>
            <p:cNvPr id="13" name="Rectangle 12"/>
            <p:cNvSpPr/>
            <p:nvPr/>
          </p:nvSpPr>
          <p:spPr>
            <a:xfrm>
              <a:off x="667656" y="4688120"/>
              <a:ext cx="2468880" cy="381000"/>
            </a:xfrm>
            <a:prstGeom prst="rect">
              <a:avLst/>
            </a:prstGeom>
            <a:solidFill>
              <a:schemeClr val="accent5">
                <a:lumMod val="75000"/>
              </a:schemeClr>
            </a:solid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rPr>
                <a:t>Team Readiness </a:t>
              </a:r>
            </a:p>
          </p:txBody>
        </p:sp>
      </p:grpSp>
    </p:spTree>
    <p:extLst>
      <p:ext uri="{BB962C8B-B14F-4D97-AF65-F5344CB8AC3E}">
        <p14:creationId xmlns:p14="http://schemas.microsoft.com/office/powerpoint/2010/main" val="2781357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5"/>
          <p:cNvSpPr>
            <a:spLocks noGrp="1"/>
          </p:cNvSpPr>
          <p:nvPr>
            <p:ph type="title"/>
          </p:nvPr>
        </p:nvSpPr>
        <p:spPr>
          <a:xfrm>
            <a:off x="193830" y="29310"/>
            <a:ext cx="8792163" cy="741787"/>
          </a:xfrm>
        </p:spPr>
        <p:txBody>
          <a:bodyPr>
            <a:normAutofit/>
          </a:bodyPr>
          <a:lstStyle/>
          <a:p>
            <a:r>
              <a:rPr lang="en-US" sz="3600" dirty="0" smtClean="0">
                <a:solidFill>
                  <a:schemeClr val="accent1">
                    <a:lumMod val="25000"/>
                  </a:schemeClr>
                </a:solidFill>
                <a:cs typeface="Avenir Book" charset="0"/>
              </a:rPr>
              <a:t>CEM Delivery model</a:t>
            </a:r>
            <a:endParaRPr lang="en-US" sz="3600" b="1" dirty="0">
              <a:solidFill>
                <a:schemeClr val="accent1">
                  <a:lumMod val="25000"/>
                </a:schemeClr>
              </a:solidFill>
              <a:cs typeface="Avenir Book" charset="0"/>
            </a:endParaRPr>
          </a:p>
        </p:txBody>
      </p:sp>
      <p:grpSp>
        <p:nvGrpSpPr>
          <p:cNvPr id="32" name="Group 31"/>
          <p:cNvGrpSpPr/>
          <p:nvPr/>
        </p:nvGrpSpPr>
        <p:grpSpPr>
          <a:xfrm>
            <a:off x="4262297" y="932675"/>
            <a:ext cx="4764683" cy="4935962"/>
            <a:chOff x="4175609" y="1088594"/>
            <a:chExt cx="4764683" cy="4935962"/>
          </a:xfrm>
        </p:grpSpPr>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609" y="1088594"/>
              <a:ext cx="4764683" cy="4935962"/>
            </a:xfrm>
            <a:prstGeom prst="rect">
              <a:avLst/>
            </a:prstGeom>
          </p:spPr>
        </p:pic>
        <p:grpSp>
          <p:nvGrpSpPr>
            <p:cNvPr id="31" name="Group 30"/>
            <p:cNvGrpSpPr/>
            <p:nvPr/>
          </p:nvGrpSpPr>
          <p:grpSpPr>
            <a:xfrm>
              <a:off x="4935556" y="2301381"/>
              <a:ext cx="3090583" cy="2726981"/>
              <a:chOff x="4935556" y="2301381"/>
              <a:chExt cx="3090583" cy="2726981"/>
            </a:xfrm>
          </p:grpSpPr>
          <p:sp>
            <p:nvSpPr>
              <p:cNvPr id="18" name="Cube 17"/>
              <p:cNvSpPr/>
              <p:nvPr/>
            </p:nvSpPr>
            <p:spPr bwMode="auto">
              <a:xfrm>
                <a:off x="5253572" y="3355226"/>
                <a:ext cx="2772567" cy="1359398"/>
              </a:xfrm>
              <a:prstGeom prst="cube">
                <a:avLst/>
              </a:prstGeom>
              <a:solidFill>
                <a:schemeClr val="accent1">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13" name="Cube 12"/>
              <p:cNvSpPr/>
              <p:nvPr/>
            </p:nvSpPr>
            <p:spPr bwMode="auto">
              <a:xfrm>
                <a:off x="5266930" y="2345191"/>
                <a:ext cx="1574605" cy="1359398"/>
              </a:xfrm>
              <a:prstGeom prst="cube">
                <a:avLst/>
              </a:prstGeom>
              <a:solidFill>
                <a:srgbClr val="6600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Calibri" panose="020F0502020204030204" pitchFamily="34" charset="0"/>
                  </a:rPr>
                  <a:t>Integration</a:t>
                </a:r>
                <a:endParaRPr kumimoji="0" lang="en-US" sz="1600" b="1" u="none" strike="noStrike" cap="none" normalizeH="0" baseline="0" dirty="0" smtClean="0">
                  <a:ln>
                    <a:noFill/>
                  </a:ln>
                  <a:solidFill>
                    <a:schemeClr val="bg1"/>
                  </a:solidFill>
                  <a:effectLst/>
                  <a:latin typeface="Calibri" panose="020F0502020204030204" pitchFamily="34" charset="0"/>
                </a:endParaRPr>
              </a:p>
            </p:txBody>
          </p:sp>
          <p:sp>
            <p:nvSpPr>
              <p:cNvPr id="15" name="Cube 14"/>
              <p:cNvSpPr/>
              <p:nvPr/>
            </p:nvSpPr>
            <p:spPr bwMode="auto">
              <a:xfrm>
                <a:off x="6439612" y="2339201"/>
                <a:ext cx="1574605" cy="1359398"/>
              </a:xfrm>
              <a:prstGeom prst="cube">
                <a:avLst/>
              </a:prstGeom>
              <a:solidFill>
                <a:schemeClr val="accent5">
                  <a:lumMod val="9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bg1"/>
                    </a:solidFill>
                    <a:effectLst/>
                    <a:latin typeface="Calibri" panose="020F0502020204030204" pitchFamily="34" charset="0"/>
                  </a:rPr>
                  <a:t>Environment</a:t>
                </a:r>
              </a:p>
            </p:txBody>
          </p:sp>
          <p:sp>
            <p:nvSpPr>
              <p:cNvPr id="17" name="Cube 16"/>
              <p:cNvSpPr/>
              <p:nvPr/>
            </p:nvSpPr>
            <p:spPr bwMode="auto">
              <a:xfrm>
                <a:off x="4935978" y="3668964"/>
                <a:ext cx="2772567" cy="1359398"/>
              </a:xfrm>
              <a:prstGeom prst="cube">
                <a:avLst/>
              </a:prstGeom>
              <a:solidFill>
                <a:schemeClr val="accent1">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solidFill>
                      <a:schemeClr val="bg1"/>
                    </a:solidFill>
                    <a:effectLst/>
                    <a:latin typeface="Calibri" panose="020F0502020204030204" pitchFamily="34" charset="0"/>
                  </a:rPr>
                  <a:t>CEM foundation</a:t>
                </a:r>
              </a:p>
            </p:txBody>
          </p:sp>
          <p:sp>
            <p:nvSpPr>
              <p:cNvPr id="7" name="Cube 6"/>
              <p:cNvSpPr/>
              <p:nvPr/>
            </p:nvSpPr>
            <p:spPr bwMode="auto">
              <a:xfrm>
                <a:off x="4935556" y="2670208"/>
                <a:ext cx="1574605" cy="1359398"/>
              </a:xfrm>
              <a:prstGeom prst="cube">
                <a:avLst/>
              </a:prstGeom>
              <a:solidFill>
                <a:srgbClr val="CCCC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Calibri" panose="020F0502020204030204" pitchFamily="34" charset="0"/>
                  </a:rPr>
                  <a:t>Content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Calibri" panose="020F0502020204030204" pitchFamily="34" charset="0"/>
                  </a:rPr>
                  <a:t>Management</a:t>
                </a:r>
              </a:p>
            </p:txBody>
          </p:sp>
          <p:sp>
            <p:nvSpPr>
              <p:cNvPr id="14" name="Cube 13"/>
              <p:cNvSpPr/>
              <p:nvPr/>
            </p:nvSpPr>
            <p:spPr bwMode="auto">
              <a:xfrm>
                <a:off x="6123572" y="2670208"/>
                <a:ext cx="1574605" cy="1359398"/>
              </a:xfrm>
              <a:prstGeom prst="cube">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bg1"/>
                    </a:solidFill>
                    <a:effectLst/>
                    <a:latin typeface="Calibri" panose="020F0502020204030204" pitchFamily="34" charset="0"/>
                  </a:rPr>
                  <a:t>Analytics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bg1"/>
                    </a:solidFill>
                    <a:effectLst/>
                    <a:latin typeface="Calibri" panose="020F0502020204030204" pitchFamily="34" charset="0"/>
                  </a:rPr>
                  <a:t>&amp; Targeting</a:t>
                </a:r>
              </a:p>
            </p:txBody>
          </p:sp>
          <p:sp>
            <p:nvSpPr>
              <p:cNvPr id="20" name="Rectangle 19"/>
              <p:cNvSpPr/>
              <p:nvPr/>
            </p:nvSpPr>
            <p:spPr>
              <a:xfrm>
                <a:off x="6637572" y="2301381"/>
                <a:ext cx="1289311" cy="338554"/>
              </a:xfrm>
              <a:prstGeom prst="rect">
                <a:avLst/>
              </a:prstGeom>
            </p:spPr>
            <p:txBody>
              <a:bodyPr wrap="square">
                <a:spAutoFit/>
              </a:bodyPr>
              <a:lstStyle/>
              <a:p>
                <a:pPr fontAlgn="auto">
                  <a:spcAft>
                    <a:spcPts val="0"/>
                  </a:spcAft>
                  <a:buFont typeface="Arial"/>
                  <a:buNone/>
                  <a:defRPr/>
                </a:pPr>
                <a:r>
                  <a:rPr lang="en-US" sz="1600" i="1" dirty="0" smtClean="0">
                    <a:latin typeface="Calibri" panose="020F0502020204030204" pitchFamily="34" charset="0"/>
                  </a:rPr>
                  <a:t>Environment</a:t>
                </a:r>
                <a:endParaRPr lang="en-US" sz="1600" i="1" dirty="0">
                  <a:latin typeface="Calibri" panose="020F0502020204030204" pitchFamily="34" charset="0"/>
                </a:endParaRPr>
              </a:p>
            </p:txBody>
          </p:sp>
          <p:sp>
            <p:nvSpPr>
              <p:cNvPr id="21" name="Rectangle 20"/>
              <p:cNvSpPr/>
              <p:nvPr/>
            </p:nvSpPr>
            <p:spPr>
              <a:xfrm>
                <a:off x="5496531" y="2320434"/>
                <a:ext cx="1289311" cy="338554"/>
              </a:xfrm>
              <a:prstGeom prst="rect">
                <a:avLst/>
              </a:prstGeom>
            </p:spPr>
            <p:txBody>
              <a:bodyPr wrap="square">
                <a:spAutoFit/>
              </a:bodyPr>
              <a:lstStyle/>
              <a:p>
                <a:pPr fontAlgn="auto">
                  <a:spcAft>
                    <a:spcPts val="0"/>
                  </a:spcAft>
                  <a:buFont typeface="Arial"/>
                  <a:buNone/>
                  <a:defRPr/>
                </a:pPr>
                <a:r>
                  <a:rPr lang="en-US" sz="1600" i="1" dirty="0" smtClean="0">
                    <a:solidFill>
                      <a:schemeClr val="bg1"/>
                    </a:solidFill>
                    <a:latin typeface="Calibri" panose="020F0502020204030204" pitchFamily="34" charset="0"/>
                  </a:rPr>
                  <a:t>Integration</a:t>
                </a:r>
                <a:endParaRPr lang="en-US" sz="1600" i="1" dirty="0">
                  <a:solidFill>
                    <a:schemeClr val="bg1"/>
                  </a:solidFill>
                  <a:latin typeface="Calibri" panose="020F0502020204030204" pitchFamily="34" charset="0"/>
                </a:endParaRPr>
              </a:p>
            </p:txBody>
          </p:sp>
          <p:sp>
            <p:nvSpPr>
              <p:cNvPr id="9" name="Isosceles Triangle 8"/>
              <p:cNvSpPr/>
              <p:nvPr/>
            </p:nvSpPr>
            <p:spPr bwMode="auto">
              <a:xfrm>
                <a:off x="6557951" y="3851028"/>
                <a:ext cx="385163" cy="192025"/>
              </a:xfrm>
              <a:prstGeom prst="triangle">
                <a:avLst/>
              </a:prstGeom>
              <a:solidFill>
                <a:schemeClr val="accent1">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24" name="Isosceles Triangle 23"/>
              <p:cNvSpPr/>
              <p:nvPr/>
            </p:nvSpPr>
            <p:spPr bwMode="auto">
              <a:xfrm rot="10800000">
                <a:off x="5276939" y="4016159"/>
                <a:ext cx="385163" cy="192025"/>
              </a:xfrm>
              <a:prstGeom prst="triangle">
                <a:avLst/>
              </a:prstGeom>
              <a:solidFill>
                <a:srgbClr val="CCCC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26" name="Isosceles Triangle 25"/>
              <p:cNvSpPr/>
              <p:nvPr/>
            </p:nvSpPr>
            <p:spPr bwMode="auto">
              <a:xfrm rot="10800000">
                <a:off x="5614131" y="2668110"/>
                <a:ext cx="385163" cy="192025"/>
              </a:xfrm>
              <a:prstGeom prst="triangle">
                <a:avLst/>
              </a:prstGeom>
              <a:solidFill>
                <a:srgbClr val="6600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29" name="Isosceles Triangle 28"/>
              <p:cNvSpPr/>
              <p:nvPr/>
            </p:nvSpPr>
            <p:spPr bwMode="auto">
              <a:xfrm rot="10800000">
                <a:off x="6785778" y="2655023"/>
                <a:ext cx="385163" cy="192025"/>
              </a:xfrm>
              <a:prstGeom prst="triangle">
                <a:avLst/>
              </a:prstGeom>
              <a:solidFill>
                <a:schemeClr val="accent5">
                  <a:lumMod val="9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grpSp>
      </p:grpSp>
      <p:grpSp>
        <p:nvGrpSpPr>
          <p:cNvPr id="2" name="Group 1"/>
          <p:cNvGrpSpPr/>
          <p:nvPr/>
        </p:nvGrpSpPr>
        <p:grpSpPr>
          <a:xfrm>
            <a:off x="98074" y="1059000"/>
            <a:ext cx="4053593" cy="5397425"/>
            <a:chOff x="84426" y="1072648"/>
            <a:chExt cx="4053593" cy="5397425"/>
          </a:xfrm>
        </p:grpSpPr>
        <p:sp>
          <p:nvSpPr>
            <p:cNvPr id="35" name="Rectangle 34"/>
            <p:cNvSpPr/>
            <p:nvPr/>
          </p:nvSpPr>
          <p:spPr bwMode="auto">
            <a:xfrm>
              <a:off x="88976" y="1072648"/>
              <a:ext cx="1976175" cy="1720908"/>
            </a:xfrm>
            <a:prstGeom prst="rect">
              <a:avLst/>
            </a:prstGeom>
            <a:solidFill>
              <a:srgbClr val="CCCC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Aft>
                  <a:spcPts val="0"/>
                </a:spcAft>
                <a:buFont typeface="Arial"/>
                <a:buNone/>
                <a:defRPr/>
              </a:pPr>
              <a:r>
                <a:rPr lang="en-US" sz="1600" b="1" dirty="0">
                  <a:latin typeface="Calibri" panose="020F0502020204030204" pitchFamily="34" charset="0"/>
                </a:rPr>
                <a:t>Content Management</a:t>
              </a:r>
            </a:p>
            <a:p>
              <a:pPr marL="285750" indent="-285750" fontAlgn="auto">
                <a:spcAft>
                  <a:spcPts val="0"/>
                </a:spcAft>
                <a:buFont typeface="Wingdings" panose="05000000000000000000" pitchFamily="2" charset="2"/>
                <a:buChar char="ü"/>
                <a:defRPr/>
              </a:pPr>
              <a:endParaRPr lang="en-US" sz="1400" dirty="0" smtClean="0">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AEM sites</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AEM </a:t>
              </a:r>
              <a:r>
                <a:rPr lang="en-US" sz="1400" dirty="0">
                  <a:latin typeface="Calibri" panose="020F0502020204030204" pitchFamily="34" charset="0"/>
                </a:rPr>
                <a:t>Apps</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AEM </a:t>
              </a:r>
              <a:r>
                <a:rPr lang="en-US" sz="1400" dirty="0">
                  <a:latin typeface="Calibri" panose="020F0502020204030204" pitchFamily="34" charset="0"/>
                </a:rPr>
                <a:t>DAM</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AEM SoCo</a:t>
              </a:r>
            </a:p>
            <a:p>
              <a:pPr marL="285750" indent="-285750" fontAlgn="auto">
                <a:spcAft>
                  <a:spcPts val="0"/>
                </a:spcAft>
                <a:buFont typeface="Wingdings" panose="05000000000000000000" pitchFamily="2" charset="2"/>
                <a:buChar char="ü"/>
                <a:defRPr/>
              </a:pPr>
              <a:endParaRPr lang="en-US" sz="1400" dirty="0">
                <a:latin typeface="Calibri" panose="020F0502020204030204" pitchFamily="34" charset="0"/>
              </a:endParaRPr>
            </a:p>
          </p:txBody>
        </p:sp>
        <p:sp>
          <p:nvSpPr>
            <p:cNvPr id="38" name="Rectangle 37"/>
            <p:cNvSpPr/>
            <p:nvPr/>
          </p:nvSpPr>
          <p:spPr bwMode="auto">
            <a:xfrm>
              <a:off x="84426" y="2895610"/>
              <a:ext cx="1980725" cy="1714141"/>
            </a:xfrm>
            <a:prstGeom prst="rect">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Aft>
                  <a:spcPts val="0"/>
                </a:spcAft>
                <a:buFont typeface="Arial"/>
                <a:buNone/>
                <a:defRPr/>
              </a:pPr>
              <a:r>
                <a:rPr lang="en-US" sz="1600" b="1" dirty="0" smtClean="0">
                  <a:solidFill>
                    <a:schemeClr val="bg1"/>
                  </a:solidFill>
                  <a:latin typeface="Calibri" panose="020F0502020204030204" pitchFamily="34" charset="0"/>
                </a:rPr>
                <a:t>Analytics &amp; Targeting</a:t>
              </a:r>
            </a:p>
            <a:p>
              <a:pPr fontAlgn="auto">
                <a:spcAft>
                  <a:spcPts val="0"/>
                </a:spcAft>
                <a:buFont typeface="Arial"/>
                <a:buNone/>
                <a:defRPr/>
              </a:pPr>
              <a:endParaRPr lang="en-US" sz="1400" b="1"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Sitecatalyst</a:t>
              </a:r>
              <a:endParaRPr lang="en-US" sz="1400"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Test </a:t>
              </a:r>
              <a:r>
                <a:rPr lang="en-US" sz="1400" dirty="0">
                  <a:solidFill>
                    <a:schemeClr val="bg1"/>
                  </a:solidFill>
                  <a:latin typeface="Calibri" panose="020F0502020204030204" pitchFamily="34" charset="0"/>
                </a:rPr>
                <a:t>&amp; Target</a:t>
              </a: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Recommendations</a:t>
              </a:r>
              <a:endParaRPr lang="en-US" sz="1400"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Search </a:t>
              </a:r>
              <a:r>
                <a:rPr lang="en-US" sz="1400" dirty="0">
                  <a:solidFill>
                    <a:schemeClr val="bg1"/>
                  </a:solidFill>
                  <a:latin typeface="Calibri" panose="020F0502020204030204" pitchFamily="34" charset="0"/>
                </a:rPr>
                <a:t>&amp; Promote</a:t>
              </a: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Discover</a:t>
              </a:r>
              <a:endParaRPr lang="en-US" sz="1400" dirty="0">
                <a:solidFill>
                  <a:schemeClr val="bg1"/>
                </a:solidFill>
                <a:latin typeface="Calibri" panose="020F0502020204030204" pitchFamily="34" charset="0"/>
              </a:endParaRPr>
            </a:p>
          </p:txBody>
        </p:sp>
        <p:sp>
          <p:nvSpPr>
            <p:cNvPr id="39" name="Rectangle 38"/>
            <p:cNvSpPr/>
            <p:nvPr/>
          </p:nvSpPr>
          <p:spPr bwMode="auto">
            <a:xfrm>
              <a:off x="2154303" y="1072648"/>
              <a:ext cx="1983716" cy="1720909"/>
            </a:xfrm>
            <a:prstGeom prst="rect">
              <a:avLst/>
            </a:prstGeom>
            <a:solidFill>
              <a:srgbClr val="6600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Aft>
                  <a:spcPts val="0"/>
                </a:spcAft>
                <a:buFont typeface="Arial"/>
                <a:buNone/>
                <a:defRPr/>
              </a:pPr>
              <a:r>
                <a:rPr lang="en-US" sz="1600" b="1" dirty="0" smtClean="0">
                  <a:solidFill>
                    <a:schemeClr val="bg1"/>
                  </a:solidFill>
                  <a:latin typeface="Calibri" panose="020F0502020204030204" pitchFamily="34" charset="0"/>
                </a:rPr>
                <a:t>Integration</a:t>
              </a:r>
            </a:p>
            <a:p>
              <a:pPr fontAlgn="auto">
                <a:spcAft>
                  <a:spcPts val="0"/>
                </a:spcAft>
                <a:buFont typeface="Arial"/>
                <a:buNone/>
                <a:defRPr/>
              </a:pPr>
              <a:endParaRPr lang="en-US" sz="1400" b="1"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Smart Search</a:t>
              </a:r>
              <a:endParaRPr lang="en-US" sz="1400"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Email marketing</a:t>
              </a:r>
              <a:endParaRPr lang="en-US" sz="1400"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Single-sign-on</a:t>
              </a:r>
              <a:endParaRPr lang="en-US" sz="1400"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Omni-channel</a:t>
              </a: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3</a:t>
              </a:r>
              <a:r>
                <a:rPr lang="en-US" sz="1400" baseline="30000" dirty="0" smtClean="0">
                  <a:solidFill>
                    <a:schemeClr val="bg1"/>
                  </a:solidFill>
                  <a:latin typeface="Calibri" panose="020F0502020204030204" pitchFamily="34" charset="0"/>
                </a:rPr>
                <a:t>rd</a:t>
              </a:r>
              <a:r>
                <a:rPr lang="en-US" sz="1400" dirty="0" smtClean="0">
                  <a:solidFill>
                    <a:schemeClr val="bg1"/>
                  </a:solidFill>
                  <a:latin typeface="Calibri" panose="020F0502020204030204" pitchFamily="34" charset="0"/>
                </a:rPr>
                <a:t> party reviews</a:t>
              </a:r>
              <a:endParaRPr lang="en-US" sz="1400" dirty="0">
                <a:solidFill>
                  <a:schemeClr val="bg1"/>
                </a:solidFill>
                <a:latin typeface="Calibri" panose="020F0502020204030204" pitchFamily="34" charset="0"/>
              </a:endParaRPr>
            </a:p>
          </p:txBody>
        </p:sp>
        <p:sp>
          <p:nvSpPr>
            <p:cNvPr id="40" name="Rectangle 39"/>
            <p:cNvSpPr/>
            <p:nvPr/>
          </p:nvSpPr>
          <p:spPr bwMode="auto">
            <a:xfrm>
              <a:off x="2145670" y="2895426"/>
              <a:ext cx="1980725" cy="1714325"/>
            </a:xfrm>
            <a:prstGeom prst="rect">
              <a:avLst/>
            </a:prstGeom>
            <a:solidFill>
              <a:schemeClr val="accent5">
                <a:lumMod val="9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Aft>
                  <a:spcPts val="0"/>
                </a:spcAft>
                <a:buFont typeface="Arial"/>
                <a:buNone/>
                <a:defRPr/>
              </a:pPr>
              <a:r>
                <a:rPr lang="en-US" b="1" dirty="0" smtClean="0">
                  <a:latin typeface="Calibri" panose="020F0502020204030204" pitchFamily="34" charset="0"/>
                </a:rPr>
                <a:t>Environment</a:t>
              </a:r>
            </a:p>
            <a:p>
              <a:pPr fontAlgn="auto">
                <a:spcAft>
                  <a:spcPts val="0"/>
                </a:spcAft>
                <a:buFont typeface="Arial"/>
                <a:buNone/>
                <a:defRPr/>
              </a:pPr>
              <a:endParaRPr lang="en-US" sz="1400" b="1" dirty="0">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GIT/SVN</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DEV, QA, UAT</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Dispatcher</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AWS cloud setup</a:t>
              </a:r>
            </a:p>
            <a:p>
              <a:pPr marL="285750" indent="-285750" fontAlgn="auto">
                <a:spcAft>
                  <a:spcPts val="0"/>
                </a:spcAft>
                <a:buFont typeface="Wingdings" panose="05000000000000000000" pitchFamily="2" charset="2"/>
                <a:buChar char="ü"/>
                <a:defRPr/>
              </a:pPr>
              <a:r>
                <a:rPr lang="en-US" sz="1400" dirty="0" smtClean="0">
                  <a:latin typeface="Calibri" panose="020F0502020204030204" pitchFamily="34" charset="0"/>
                </a:rPr>
                <a:t>Security hardening</a:t>
              </a:r>
              <a:endParaRPr lang="en-US" sz="1400" dirty="0">
                <a:latin typeface="Calibri" panose="020F0502020204030204" pitchFamily="34" charset="0"/>
              </a:endParaRPr>
            </a:p>
          </p:txBody>
        </p:sp>
        <p:sp>
          <p:nvSpPr>
            <p:cNvPr id="41" name="Rectangle 40"/>
            <p:cNvSpPr/>
            <p:nvPr/>
          </p:nvSpPr>
          <p:spPr bwMode="auto">
            <a:xfrm>
              <a:off x="96633" y="4710013"/>
              <a:ext cx="4029762" cy="1760060"/>
            </a:xfrm>
            <a:prstGeom prst="rect">
              <a:avLst/>
            </a:prstGeom>
            <a:solidFill>
              <a:schemeClr val="accent5">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auto">
                <a:spcAft>
                  <a:spcPts val="0"/>
                </a:spcAft>
                <a:buFont typeface="Arial"/>
                <a:buNone/>
                <a:defRPr/>
              </a:pPr>
              <a:endParaRPr lang="en-US" b="1" dirty="0" smtClean="0">
                <a:solidFill>
                  <a:schemeClr val="bg1"/>
                </a:solidFill>
                <a:latin typeface="Calibri" panose="020F0502020204030204" pitchFamily="34" charset="0"/>
              </a:endParaRPr>
            </a:p>
            <a:p>
              <a:pPr fontAlgn="auto">
                <a:spcAft>
                  <a:spcPts val="0"/>
                </a:spcAft>
                <a:buFont typeface="Arial"/>
                <a:buNone/>
                <a:defRPr/>
              </a:pPr>
              <a:r>
                <a:rPr lang="en-US" b="1" dirty="0" smtClean="0">
                  <a:solidFill>
                    <a:schemeClr val="bg1"/>
                  </a:solidFill>
                  <a:latin typeface="Calibri" panose="020F0502020204030204" pitchFamily="34" charset="0"/>
                </a:rPr>
                <a:t>CEM foundation</a:t>
              </a:r>
            </a:p>
            <a:p>
              <a:pPr fontAlgn="auto">
                <a:spcAft>
                  <a:spcPts val="0"/>
                </a:spcAft>
                <a:buFont typeface="Arial"/>
                <a:buNone/>
                <a:defRPr/>
              </a:pPr>
              <a:endParaRPr lang="en-US" sz="1400" b="1" dirty="0">
                <a:solidFill>
                  <a:schemeClr val="bg1"/>
                </a:solidFill>
                <a:latin typeface="Calibri" panose="020F0502020204030204" pitchFamily="34" charset="0"/>
              </a:endParaRP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Virtusa Launchpad &amp; Accelerators for AEM</a:t>
              </a: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Automated Migration from other CMS to AEM</a:t>
              </a:r>
            </a:p>
            <a:p>
              <a:pPr marL="285750" indent="-285750">
                <a:buFont typeface="Wingdings" panose="05000000000000000000" pitchFamily="2" charset="2"/>
                <a:buChar char="ü"/>
                <a:defRPr/>
              </a:pPr>
              <a:r>
                <a:rPr lang="en-US" sz="1400" dirty="0">
                  <a:solidFill>
                    <a:schemeClr val="bg1"/>
                  </a:solidFill>
                  <a:latin typeface="Calibri" panose="020F0502020204030204" pitchFamily="34" charset="0"/>
                </a:rPr>
                <a:t>Agile development</a:t>
              </a: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End-to-end testing and Test Automation</a:t>
              </a:r>
            </a:p>
            <a:p>
              <a:pPr marL="285750" indent="-285750" fontAlgn="auto">
                <a:spcAft>
                  <a:spcPts val="0"/>
                </a:spcAft>
                <a:buFont typeface="Wingdings" panose="05000000000000000000" pitchFamily="2" charset="2"/>
                <a:buChar char="ü"/>
                <a:defRPr/>
              </a:pPr>
              <a:r>
                <a:rPr lang="en-US" sz="1400" dirty="0" smtClean="0">
                  <a:solidFill>
                    <a:schemeClr val="bg1"/>
                  </a:solidFill>
                  <a:latin typeface="Calibri" panose="020F0502020204030204" pitchFamily="34" charset="0"/>
                </a:rPr>
                <a:t>Managed Services for SLA based maintenance</a:t>
              </a:r>
            </a:p>
            <a:p>
              <a:pPr marL="285750" indent="-285750" fontAlgn="auto">
                <a:spcAft>
                  <a:spcPts val="0"/>
                </a:spcAft>
                <a:buFont typeface="Wingdings" panose="05000000000000000000" pitchFamily="2" charset="2"/>
                <a:buChar char="ü"/>
                <a:defRPr/>
              </a:pPr>
              <a:endParaRPr lang="en-US" sz="1400" dirty="0">
                <a:solidFill>
                  <a:schemeClr val="bg1"/>
                </a:solidFill>
                <a:latin typeface="Calibri" panose="020F0502020204030204" pitchFamily="34" charset="0"/>
              </a:endParaRPr>
            </a:p>
          </p:txBody>
        </p:sp>
      </p:grpSp>
    </p:spTree>
    <p:extLst>
      <p:ext uri="{BB962C8B-B14F-4D97-AF65-F5344CB8AC3E}">
        <p14:creationId xmlns:p14="http://schemas.microsoft.com/office/powerpoint/2010/main" val="313877814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6"/>
          <p:cNvSpPr>
            <a:spLocks noGrp="1"/>
          </p:cNvSpPr>
          <p:nvPr>
            <p:ph type="title"/>
          </p:nvPr>
        </p:nvSpPr>
        <p:spPr>
          <a:xfrm>
            <a:off x="365760" y="47546"/>
            <a:ext cx="8412480" cy="577889"/>
          </a:xfrm>
        </p:spPr>
        <p:txBody>
          <a:bodyPr/>
          <a:lstStyle/>
          <a:p>
            <a:r>
              <a:rPr lang="en-US" dirty="0" smtClean="0">
                <a:solidFill>
                  <a:schemeClr val="accent1">
                    <a:lumMod val="25000"/>
                  </a:schemeClr>
                </a:solidFill>
                <a:cs typeface="Avenir Book" charset="0"/>
              </a:rPr>
              <a:t>Why Virtusa’s CEM?</a:t>
            </a:r>
            <a:endParaRPr lang="en-US" dirty="0">
              <a:solidFill>
                <a:schemeClr val="accent1">
                  <a:lumMod val="25000"/>
                </a:schemeClr>
              </a:solidFill>
              <a:cs typeface="Avenir Book" charset="0"/>
            </a:endParaRPr>
          </a:p>
        </p:txBody>
      </p:sp>
      <p:grpSp>
        <p:nvGrpSpPr>
          <p:cNvPr id="21" name="Group 20"/>
          <p:cNvGrpSpPr/>
          <p:nvPr/>
        </p:nvGrpSpPr>
        <p:grpSpPr>
          <a:xfrm>
            <a:off x="633962" y="992104"/>
            <a:ext cx="3251275" cy="1028087"/>
            <a:chOff x="4451298" y="3474300"/>
            <a:chExt cx="3251275" cy="1028087"/>
          </a:xfrm>
        </p:grpSpPr>
        <p:sp>
          <p:nvSpPr>
            <p:cNvPr id="22" name="Rectangle 21"/>
            <p:cNvSpPr/>
            <p:nvPr/>
          </p:nvSpPr>
          <p:spPr>
            <a:xfrm>
              <a:off x="5796379" y="3695957"/>
              <a:ext cx="1906194" cy="646331"/>
            </a:xfrm>
            <a:prstGeom prst="rect">
              <a:avLst/>
            </a:prstGeom>
          </p:spPr>
          <p:txBody>
            <a:bodyPr wrap="square">
              <a:spAutoFit/>
            </a:bodyPr>
            <a:lstStyle/>
            <a:p>
              <a:pPr algn="just">
                <a:spcBef>
                  <a:spcPct val="0"/>
                </a:spcBef>
              </a:pPr>
              <a:r>
                <a:rPr lang="en-US" spc="-50" dirty="0" smtClean="0">
                  <a:solidFill>
                    <a:sysClr val="windowText" lastClr="000000"/>
                  </a:solidFill>
                  <a:latin typeface="Calibri" panose="020F0502020204030204" pitchFamily="34" charset="0"/>
                  <a:cs typeface="Avenir Light"/>
                </a:rPr>
                <a:t>Innovation Partner </a:t>
              </a:r>
            </a:p>
            <a:p>
              <a:pPr algn="just">
                <a:spcBef>
                  <a:spcPct val="0"/>
                </a:spcBef>
              </a:pPr>
              <a:r>
                <a:rPr lang="en-US" spc="-50" dirty="0" smtClean="0">
                  <a:solidFill>
                    <a:sysClr val="windowText" lastClr="000000"/>
                  </a:solidFill>
                  <a:latin typeface="Calibri" panose="020F0502020204030204" pitchFamily="34" charset="0"/>
                  <a:cs typeface="Avenir Light"/>
                </a:rPr>
                <a:t>of the Year 2015</a:t>
              </a:r>
            </a:p>
          </p:txBody>
        </p:sp>
        <p:pic>
          <p:nvPicPr>
            <p:cNvPr id="23" name="Picture 15" descr="http://sphotos-c.ak.fbcdn.net/hphotos-ak-ash3/600769_10151460776538871_1382395100_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1298" y="3474300"/>
              <a:ext cx="1006308" cy="1028087"/>
            </a:xfrm>
            <a:prstGeom prst="rect">
              <a:avLst/>
            </a:prstGeom>
            <a:noFill/>
            <a:extLst>
              <a:ext uri="{909E8E84-426E-40dd-AFC4-6F175D3DCCD1}">
                <a14:hiddenFill xmlns="" xmlns:a14="http://schemas.microsoft.com/office/drawing/2010/main">
                  <a:solidFill>
                    <a:srgbClr val="FFFFFF"/>
                  </a:solidFill>
                </a14:hiddenFill>
              </a:ext>
            </a:extLst>
          </p:spPr>
        </p:pic>
        <p:cxnSp>
          <p:nvCxnSpPr>
            <p:cNvPr id="24" name="Straight Connector 23"/>
            <p:cNvCxnSpPr/>
            <p:nvPr/>
          </p:nvCxnSpPr>
          <p:spPr bwMode="auto">
            <a:xfrm>
              <a:off x="5570530" y="3510755"/>
              <a:ext cx="0" cy="955180"/>
            </a:xfrm>
            <a:prstGeom prst="line">
              <a:avLst/>
            </a:prstGeom>
            <a:solidFill>
              <a:schemeClr val="accent1"/>
            </a:solidFill>
            <a:ln w="9525" cap="flat" cmpd="sng" algn="ctr">
              <a:solidFill>
                <a:srgbClr val="01015B"/>
              </a:solidFill>
              <a:prstDash val="solid"/>
              <a:round/>
              <a:headEnd type="none" w="med" len="med"/>
              <a:tailEnd type="none" w="med" len="med"/>
            </a:ln>
            <a:effectLst/>
          </p:spPr>
        </p:cxnSp>
      </p:grpSp>
      <p:sp>
        <p:nvSpPr>
          <p:cNvPr id="8" name="Rectangle 7"/>
          <p:cNvSpPr/>
          <p:nvPr/>
        </p:nvSpPr>
        <p:spPr bwMode="auto">
          <a:xfrm>
            <a:off x="238301" y="2207215"/>
            <a:ext cx="4248388" cy="1666673"/>
          </a:xfrm>
          <a:prstGeom prst="rect">
            <a:avLst/>
          </a:prstGeom>
          <a:solidFill>
            <a:srgbClr val="FFFFCC"/>
          </a:solidFill>
          <a:ln w="9525" cap="flat" cmpd="sng" algn="ctr">
            <a:solidFill>
              <a:srgbClr val="9966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nSpc>
                <a:spcPct val="120000"/>
              </a:lnSpc>
              <a:spcBef>
                <a:spcPts val="1200"/>
              </a:spcBef>
              <a:buClr>
                <a:srgbClr val="15A6BE"/>
              </a:buClr>
            </a:pPr>
            <a:r>
              <a:rPr lang="en-US" sz="1600" b="1" dirty="0">
                <a:latin typeface="Calibri" panose="020F0502020204030204" pitchFamily="34" charset="0"/>
                <a:cs typeface="Avenir Book"/>
                <a:sym typeface="Helvetica Light" charset="0"/>
              </a:rPr>
              <a:t>Established Expertise</a:t>
            </a:r>
          </a:p>
          <a:p>
            <a:pPr>
              <a:lnSpc>
                <a:spcPct val="120000"/>
              </a:lnSpc>
              <a:spcBef>
                <a:spcPts val="1200"/>
              </a:spcBef>
              <a:buClr>
                <a:srgbClr val="15A6BE"/>
              </a:buClr>
            </a:pPr>
            <a:r>
              <a:rPr lang="en-US" sz="1400" dirty="0" smtClean="0">
                <a:latin typeface="Calibri" panose="020F0502020204030204" pitchFamily="34" charset="0"/>
                <a:cs typeface="Avenir Book"/>
                <a:sym typeface="Helvetica Light" charset="0"/>
              </a:rPr>
              <a:t>Adobe Innovation Partner of the Year 2015</a:t>
            </a:r>
            <a:endParaRPr lang="en-US" sz="1400" dirty="0">
              <a:latin typeface="Calibri" panose="020F0502020204030204" pitchFamily="34" charset="0"/>
              <a:cs typeface="Avenir Book"/>
              <a:sym typeface="Helvetica Light" charset="0"/>
            </a:endParaRPr>
          </a:p>
          <a:p>
            <a:pPr>
              <a:lnSpc>
                <a:spcPct val="120000"/>
              </a:lnSpc>
              <a:spcBef>
                <a:spcPts val="1200"/>
              </a:spcBef>
              <a:buClr>
                <a:srgbClr val="15A6BE"/>
              </a:buClr>
            </a:pPr>
            <a:r>
              <a:rPr lang="en-US" sz="1400" dirty="0">
                <a:latin typeface="Calibri" panose="020F0502020204030204" pitchFamily="34" charset="0"/>
                <a:cs typeface="Avenir Book"/>
                <a:sym typeface="Helvetica Light" charset="0"/>
              </a:rPr>
              <a:t>200+ skilled consultants dedicated to CEM</a:t>
            </a:r>
          </a:p>
          <a:p>
            <a:pPr>
              <a:lnSpc>
                <a:spcPct val="120000"/>
              </a:lnSpc>
              <a:spcBef>
                <a:spcPts val="1200"/>
              </a:spcBef>
              <a:buClr>
                <a:srgbClr val="15A6BE"/>
              </a:buClr>
            </a:pPr>
            <a:r>
              <a:rPr lang="en-US" sz="1400" dirty="0">
                <a:latin typeface="Calibri" panose="020F0502020204030204" pitchFamily="34" charset="0"/>
                <a:cs typeface="Avenir Book"/>
                <a:sym typeface="Helvetica Light" charset="0"/>
              </a:rPr>
              <a:t>Successful implementations for Fortune 2000 clients</a:t>
            </a:r>
          </a:p>
        </p:txBody>
      </p:sp>
      <p:sp>
        <p:nvSpPr>
          <p:cNvPr id="28" name="Rectangle 27"/>
          <p:cNvSpPr/>
          <p:nvPr/>
        </p:nvSpPr>
        <p:spPr bwMode="auto">
          <a:xfrm>
            <a:off x="238301" y="3966670"/>
            <a:ext cx="4248388" cy="1817337"/>
          </a:xfrm>
          <a:prstGeom prst="rect">
            <a:avLst/>
          </a:prstGeom>
          <a:solidFill>
            <a:srgbClr val="FFFFCC"/>
          </a:solidFill>
          <a:ln w="9525" cap="flat" cmpd="sng" algn="ctr">
            <a:solidFill>
              <a:srgbClr val="9966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nSpc>
                <a:spcPct val="120000"/>
              </a:lnSpc>
              <a:spcBef>
                <a:spcPts val="1200"/>
              </a:spcBef>
              <a:buClr>
                <a:srgbClr val="15A6BE"/>
              </a:buClr>
            </a:pPr>
            <a:r>
              <a:rPr lang="en-US" sz="1600" b="1" dirty="0">
                <a:latin typeface="Calibri" panose="020F0502020204030204" pitchFamily="34" charset="0"/>
                <a:cs typeface="Avenir Book"/>
                <a:sym typeface="Helvetica Light" charset="0"/>
              </a:rPr>
              <a:t>End-to-End </a:t>
            </a:r>
            <a:r>
              <a:rPr lang="en-US" sz="1600" b="1" dirty="0" smtClean="0">
                <a:latin typeface="Calibri" panose="020F0502020204030204" pitchFamily="34" charset="0"/>
                <a:cs typeface="Avenir Book"/>
                <a:sym typeface="Helvetica Light" charset="0"/>
              </a:rPr>
              <a:t>Solution</a:t>
            </a:r>
          </a:p>
          <a:p>
            <a:pPr>
              <a:lnSpc>
                <a:spcPct val="120000"/>
              </a:lnSpc>
              <a:spcBef>
                <a:spcPts val="1200"/>
              </a:spcBef>
              <a:buClr>
                <a:srgbClr val="15A6BE"/>
              </a:buClr>
            </a:pPr>
            <a:r>
              <a:rPr lang="en-US" sz="1400" dirty="0" smtClean="0">
                <a:latin typeface="Calibri" panose="020F0502020204030204" pitchFamily="34" charset="0"/>
                <a:cs typeface="Avenir Book"/>
                <a:sym typeface="Helvetica Light" charset="0"/>
              </a:rPr>
              <a:t>Agile </a:t>
            </a:r>
            <a:r>
              <a:rPr lang="en-US" sz="1400" dirty="0">
                <a:latin typeface="Calibri" panose="020F0502020204030204" pitchFamily="34" charset="0"/>
                <a:cs typeface="Avenir Book"/>
                <a:sym typeface="Helvetica Light" charset="0"/>
              </a:rPr>
              <a:t>development with continuous </a:t>
            </a:r>
            <a:r>
              <a:rPr lang="en-US" sz="1400" dirty="0" smtClean="0">
                <a:latin typeface="Calibri" panose="020F0502020204030204" pitchFamily="34" charset="0"/>
                <a:cs typeface="Avenir Book"/>
                <a:sym typeface="Helvetica Light" charset="0"/>
              </a:rPr>
              <a:t>delivery</a:t>
            </a:r>
          </a:p>
          <a:p>
            <a:pPr>
              <a:lnSpc>
                <a:spcPct val="120000"/>
              </a:lnSpc>
              <a:spcBef>
                <a:spcPts val="1200"/>
              </a:spcBef>
              <a:buClr>
                <a:srgbClr val="15A6BE"/>
              </a:buClr>
            </a:pPr>
            <a:r>
              <a:rPr lang="en-US" sz="1400" dirty="0" smtClean="0">
                <a:latin typeface="Calibri" panose="020F0502020204030204" pitchFamily="34" charset="0"/>
                <a:cs typeface="Avenir Book"/>
                <a:sym typeface="Helvetica Light" charset="0"/>
              </a:rPr>
              <a:t>Infrastructure </a:t>
            </a:r>
            <a:r>
              <a:rPr lang="en-US" sz="1400" dirty="0">
                <a:latin typeface="Calibri" panose="020F0502020204030204" pitchFamily="34" charset="0"/>
                <a:cs typeface="Avenir Book"/>
                <a:sym typeface="Helvetica Light" charset="0"/>
              </a:rPr>
              <a:t>integration (In-premise, as well as </a:t>
            </a:r>
            <a:r>
              <a:rPr lang="en-US" sz="1400" dirty="0" smtClean="0">
                <a:latin typeface="Calibri" panose="020F0502020204030204" pitchFamily="34" charset="0"/>
                <a:cs typeface="Avenir Book"/>
                <a:sym typeface="Helvetica Light" charset="0"/>
              </a:rPr>
              <a:t>Cloud)</a:t>
            </a:r>
          </a:p>
          <a:p>
            <a:pPr>
              <a:lnSpc>
                <a:spcPct val="120000"/>
              </a:lnSpc>
              <a:spcBef>
                <a:spcPts val="1200"/>
              </a:spcBef>
              <a:buClr>
                <a:srgbClr val="15A6BE"/>
              </a:buClr>
            </a:pPr>
            <a:r>
              <a:rPr lang="en-US" sz="1400" dirty="0" smtClean="0">
                <a:latin typeface="Calibri" panose="020F0502020204030204" pitchFamily="34" charset="0"/>
                <a:cs typeface="Avenir Book"/>
                <a:sym typeface="Helvetica Light" charset="0"/>
              </a:rPr>
              <a:t>Managed </a:t>
            </a:r>
            <a:r>
              <a:rPr lang="en-US" sz="1400" dirty="0">
                <a:latin typeface="Calibri" panose="020F0502020204030204" pitchFamily="34" charset="0"/>
                <a:cs typeface="Avenir Book"/>
                <a:sym typeface="Helvetica Light" charset="0"/>
              </a:rPr>
              <a:t>services for SLA based Application </a:t>
            </a:r>
            <a:r>
              <a:rPr lang="en-US" sz="1400" dirty="0" smtClean="0">
                <a:latin typeface="Calibri" panose="020F0502020204030204" pitchFamily="34" charset="0"/>
                <a:cs typeface="Avenir Book"/>
                <a:sym typeface="Helvetica Light" charset="0"/>
              </a:rPr>
              <a:t>support</a:t>
            </a:r>
            <a:endParaRPr lang="en-US" sz="1400" dirty="0">
              <a:latin typeface="Calibri" panose="020F0502020204030204" pitchFamily="34" charset="0"/>
              <a:cs typeface="Avenir Book"/>
              <a:sym typeface="Helvetica Light" charset="0"/>
            </a:endParaRPr>
          </a:p>
        </p:txBody>
      </p:sp>
      <p:sp>
        <p:nvSpPr>
          <p:cNvPr id="29" name="Rectangle 28"/>
          <p:cNvSpPr/>
          <p:nvPr/>
        </p:nvSpPr>
        <p:spPr bwMode="auto">
          <a:xfrm>
            <a:off x="4582961" y="3966670"/>
            <a:ext cx="4248388" cy="1817337"/>
          </a:xfrm>
          <a:prstGeom prst="rect">
            <a:avLst/>
          </a:prstGeom>
          <a:solidFill>
            <a:srgbClr val="FFFFCC"/>
          </a:solidFill>
          <a:ln w="9525" cap="flat" cmpd="sng" algn="ctr">
            <a:solidFill>
              <a:srgbClr val="996633"/>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a:lnSpc>
                <a:spcPct val="120000"/>
              </a:lnSpc>
              <a:spcBef>
                <a:spcPts val="1200"/>
              </a:spcBef>
              <a:buClr>
                <a:srgbClr val="15A6BE"/>
              </a:buClr>
            </a:pPr>
            <a:r>
              <a:rPr lang="en-US" sz="1600" b="1" dirty="0" smtClean="0">
                <a:latin typeface="Calibri" panose="020F0502020204030204" pitchFamily="34" charset="0"/>
                <a:cs typeface="Avenir Book"/>
                <a:sym typeface="Helvetica Light" charset="0"/>
              </a:rPr>
              <a:t>Virtusa </a:t>
            </a:r>
            <a:r>
              <a:rPr lang="en-US" sz="1600" b="1" dirty="0">
                <a:latin typeface="Calibri" panose="020F0502020204030204" pitchFamily="34" charset="0"/>
                <a:cs typeface="Avenir Book"/>
                <a:sym typeface="Helvetica Light" charset="0"/>
              </a:rPr>
              <a:t>Launchpad &amp; Accelerators</a:t>
            </a:r>
            <a:endParaRPr lang="en-US" sz="1400" dirty="0">
              <a:latin typeface="Calibri" panose="020F0502020204030204" pitchFamily="34" charset="0"/>
              <a:cs typeface="Avenir Book"/>
              <a:sym typeface="Helvetica Light" charset="0"/>
            </a:endParaRPr>
          </a:p>
          <a:p>
            <a:pPr>
              <a:lnSpc>
                <a:spcPct val="120000"/>
              </a:lnSpc>
              <a:spcBef>
                <a:spcPts val="1200"/>
              </a:spcBef>
              <a:buClr>
                <a:srgbClr val="15A6BE"/>
              </a:buClr>
            </a:pPr>
            <a:r>
              <a:rPr lang="en-US" sz="1400" dirty="0">
                <a:latin typeface="Calibri" panose="020F0502020204030204" pitchFamily="34" charset="0"/>
                <a:cs typeface="Avenir Book"/>
                <a:sym typeface="Helvetica Light" charset="0"/>
              </a:rPr>
              <a:t>Pre-built </a:t>
            </a:r>
            <a:r>
              <a:rPr lang="en-US" sz="1400" dirty="0" smtClean="0">
                <a:latin typeface="Calibri" panose="020F0502020204030204" pitchFamily="34" charset="0"/>
                <a:cs typeface="Avenir Book"/>
                <a:sym typeface="Helvetica Light" charset="0"/>
              </a:rPr>
              <a:t>AEM components for rapid development</a:t>
            </a:r>
          </a:p>
          <a:p>
            <a:pPr>
              <a:lnSpc>
                <a:spcPct val="120000"/>
              </a:lnSpc>
              <a:spcBef>
                <a:spcPts val="1200"/>
              </a:spcBef>
              <a:buClr>
                <a:srgbClr val="15A6BE"/>
              </a:buClr>
            </a:pPr>
            <a:r>
              <a:rPr lang="en-GB" sz="1400" dirty="0" smtClean="0">
                <a:latin typeface="Calibri" panose="020F0502020204030204" pitchFamily="34" charset="0"/>
              </a:rPr>
              <a:t>Domain-specific ‘ready-to-use’ AEM solutions</a:t>
            </a:r>
            <a:endParaRPr lang="en-US" sz="1400" dirty="0" smtClean="0">
              <a:latin typeface="Calibri" panose="020F0502020204030204" pitchFamily="34" charset="0"/>
              <a:cs typeface="Avenir Book"/>
              <a:sym typeface="Helvetica Light" charset="0"/>
            </a:endParaRPr>
          </a:p>
          <a:p>
            <a:pPr>
              <a:lnSpc>
                <a:spcPct val="120000"/>
              </a:lnSpc>
              <a:spcBef>
                <a:spcPts val="1200"/>
              </a:spcBef>
              <a:buClr>
                <a:srgbClr val="15A6BE"/>
              </a:buClr>
            </a:pPr>
            <a:r>
              <a:rPr lang="en-US" sz="1400" dirty="0" smtClean="0">
                <a:latin typeface="Calibri" panose="020F0502020204030204" pitchFamily="34" charset="0"/>
                <a:cs typeface="Avenir Book"/>
                <a:sym typeface="Helvetica Light" charset="0"/>
              </a:rPr>
              <a:t>Working </a:t>
            </a:r>
            <a:r>
              <a:rPr lang="en-US" sz="1400" dirty="0">
                <a:latin typeface="Calibri" panose="020F0502020204030204" pitchFamily="34" charset="0"/>
                <a:cs typeface="Avenir Book"/>
                <a:sym typeface="Helvetica Light" charset="0"/>
              </a:rPr>
              <a:t>AEM site in as low as 2 </a:t>
            </a:r>
            <a:r>
              <a:rPr lang="en-US" sz="1400" dirty="0" smtClean="0">
                <a:latin typeface="Calibri" panose="020F0502020204030204" pitchFamily="34" charset="0"/>
                <a:cs typeface="Avenir Book"/>
                <a:sym typeface="Helvetica Light" charset="0"/>
              </a:rPr>
              <a:t>months</a:t>
            </a:r>
            <a:endParaRPr lang="en-US" sz="1400" dirty="0">
              <a:latin typeface="Calibri" panose="020F0502020204030204" pitchFamily="34" charset="0"/>
              <a:cs typeface="Avenir Book"/>
              <a:sym typeface="Helvetica Light" charset="0"/>
            </a:endParaRPr>
          </a:p>
        </p:txBody>
      </p:sp>
      <p:sp>
        <p:nvSpPr>
          <p:cNvPr id="9" name="Rectangle 8"/>
          <p:cNvSpPr/>
          <p:nvPr/>
        </p:nvSpPr>
        <p:spPr>
          <a:xfrm>
            <a:off x="238301" y="5959982"/>
            <a:ext cx="8606696" cy="387798"/>
          </a:xfrm>
          <a:prstGeom prst="rect">
            <a:avLst/>
          </a:prstGeom>
        </p:spPr>
        <p:txBody>
          <a:bodyPr wrap="square">
            <a:spAutoFit/>
          </a:bodyPr>
          <a:lstStyle/>
          <a:p>
            <a:pPr algn="ctr">
              <a:lnSpc>
                <a:spcPct val="120000"/>
              </a:lnSpc>
              <a:spcBef>
                <a:spcPts val="1200"/>
              </a:spcBef>
              <a:buClr>
                <a:srgbClr val="15A6BE"/>
              </a:buClr>
            </a:pPr>
            <a:r>
              <a:rPr lang="en-US" sz="1600" dirty="0">
                <a:solidFill>
                  <a:schemeClr val="accent1">
                    <a:lumMod val="25000"/>
                  </a:schemeClr>
                </a:solidFill>
                <a:latin typeface="Calibri" panose="020F0502020204030204" pitchFamily="34" charset="0"/>
                <a:cs typeface="Avenir Book" charset="0"/>
                <a:sym typeface="Helvetica Light" charset="0"/>
              </a:rPr>
              <a:t>CEM foundation delivers speed, unmatched value and uncompromised quality </a:t>
            </a:r>
            <a:r>
              <a:rPr lang="en-US" sz="1600" dirty="0" smtClean="0">
                <a:solidFill>
                  <a:schemeClr val="accent1">
                    <a:lumMod val="25000"/>
                  </a:schemeClr>
                </a:solidFill>
                <a:latin typeface="Calibri" panose="020F0502020204030204" pitchFamily="34" charset="0"/>
                <a:cs typeface="Avenir Book" charset="0"/>
                <a:sym typeface="Helvetica Light" charset="0"/>
              </a:rPr>
              <a:t>for today’s </a:t>
            </a:r>
            <a:r>
              <a:rPr lang="en-US" sz="1600" dirty="0">
                <a:solidFill>
                  <a:schemeClr val="accent1">
                    <a:lumMod val="25000"/>
                  </a:schemeClr>
                </a:solidFill>
                <a:latin typeface="Calibri" panose="020F0502020204030204" pitchFamily="34" charset="0"/>
                <a:cs typeface="Avenir Book" charset="0"/>
                <a:sym typeface="Helvetica Light" charset="0"/>
              </a:rPr>
              <a:t>market</a:t>
            </a:r>
          </a:p>
        </p:txBody>
      </p:sp>
      <p:grpSp>
        <p:nvGrpSpPr>
          <p:cNvPr id="34" name="Group 33"/>
          <p:cNvGrpSpPr/>
          <p:nvPr/>
        </p:nvGrpSpPr>
        <p:grpSpPr>
          <a:xfrm>
            <a:off x="4859331" y="932675"/>
            <a:ext cx="3092309" cy="2740629"/>
            <a:chOff x="4935556" y="2301381"/>
            <a:chExt cx="3092309" cy="2740629"/>
          </a:xfrm>
          <a:effectLst>
            <a:outerShdw blurRad="50800" dist="38100" dir="2700000" algn="tl" rotWithShape="0">
              <a:prstClr val="black">
                <a:alpha val="40000"/>
              </a:prstClr>
            </a:outerShdw>
          </a:effectLst>
        </p:grpSpPr>
        <p:sp>
          <p:nvSpPr>
            <p:cNvPr id="35" name="Cube 34"/>
            <p:cNvSpPr/>
            <p:nvPr/>
          </p:nvSpPr>
          <p:spPr bwMode="auto">
            <a:xfrm>
              <a:off x="5253572" y="3367926"/>
              <a:ext cx="2772567" cy="1359398"/>
            </a:xfrm>
            <a:prstGeom prst="cube">
              <a:avLst/>
            </a:prstGeom>
            <a:solidFill>
              <a:schemeClr val="accent1">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36" name="Cube 35"/>
            <p:cNvSpPr/>
            <p:nvPr/>
          </p:nvSpPr>
          <p:spPr bwMode="auto">
            <a:xfrm>
              <a:off x="5280578" y="2331543"/>
              <a:ext cx="1574605" cy="1359398"/>
            </a:xfrm>
            <a:prstGeom prst="cube">
              <a:avLst/>
            </a:prstGeom>
            <a:solidFill>
              <a:srgbClr val="6600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smtClean="0">
                  <a:solidFill>
                    <a:schemeClr val="bg1"/>
                  </a:solidFill>
                  <a:latin typeface="Calibri" panose="020F0502020204030204" pitchFamily="34" charset="0"/>
                </a:rPr>
                <a:t>Integration</a:t>
              </a:r>
              <a:endParaRPr kumimoji="0" lang="en-US" sz="1600" b="1" u="none" strike="noStrike" cap="none" normalizeH="0" baseline="0" dirty="0" smtClean="0">
                <a:ln>
                  <a:noFill/>
                </a:ln>
                <a:solidFill>
                  <a:schemeClr val="bg1"/>
                </a:solidFill>
                <a:effectLst/>
                <a:latin typeface="Calibri" panose="020F0502020204030204" pitchFamily="34" charset="0"/>
              </a:endParaRPr>
            </a:p>
          </p:txBody>
        </p:sp>
        <p:sp>
          <p:nvSpPr>
            <p:cNvPr id="37" name="Cube 36"/>
            <p:cNvSpPr/>
            <p:nvPr/>
          </p:nvSpPr>
          <p:spPr bwMode="auto">
            <a:xfrm>
              <a:off x="6453260" y="2339201"/>
              <a:ext cx="1574605" cy="1359398"/>
            </a:xfrm>
            <a:prstGeom prst="cube">
              <a:avLst/>
            </a:prstGeom>
            <a:solidFill>
              <a:schemeClr val="accent5">
                <a:lumMod val="9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solidFill>
                    <a:schemeClr val="bg1"/>
                  </a:solidFill>
                  <a:effectLst/>
                  <a:latin typeface="Calibri" panose="020F0502020204030204" pitchFamily="34" charset="0"/>
                </a:rPr>
                <a:t>Environment</a:t>
              </a:r>
            </a:p>
          </p:txBody>
        </p:sp>
        <p:sp>
          <p:nvSpPr>
            <p:cNvPr id="38" name="Cube 37"/>
            <p:cNvSpPr/>
            <p:nvPr/>
          </p:nvSpPr>
          <p:spPr bwMode="auto">
            <a:xfrm>
              <a:off x="4935978" y="3682612"/>
              <a:ext cx="2772567" cy="1359398"/>
            </a:xfrm>
            <a:prstGeom prst="cube">
              <a:avLst/>
            </a:prstGeom>
            <a:solidFill>
              <a:schemeClr val="accent1">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solidFill>
                    <a:schemeClr val="bg1"/>
                  </a:solidFill>
                  <a:effectLst/>
                  <a:latin typeface="Calibri" panose="020F0502020204030204" pitchFamily="34" charset="0"/>
                </a:rPr>
                <a:t>CEM foundation</a:t>
              </a:r>
            </a:p>
          </p:txBody>
        </p:sp>
        <p:sp>
          <p:nvSpPr>
            <p:cNvPr id="39" name="Cube 38"/>
            <p:cNvSpPr/>
            <p:nvPr/>
          </p:nvSpPr>
          <p:spPr bwMode="auto">
            <a:xfrm>
              <a:off x="4935556" y="2670208"/>
              <a:ext cx="1574605" cy="1359398"/>
            </a:xfrm>
            <a:prstGeom prst="cube">
              <a:avLst/>
            </a:prstGeom>
            <a:solidFill>
              <a:srgbClr val="CCCC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Calibri" panose="020F0502020204030204" pitchFamily="34" charset="0"/>
                </a:rPr>
                <a:t>Content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effectLst/>
                  <a:latin typeface="Calibri" panose="020F0502020204030204" pitchFamily="34" charset="0"/>
                </a:rPr>
                <a:t>Management</a:t>
              </a:r>
            </a:p>
          </p:txBody>
        </p:sp>
        <p:sp>
          <p:nvSpPr>
            <p:cNvPr id="40" name="Cube 39"/>
            <p:cNvSpPr/>
            <p:nvPr/>
          </p:nvSpPr>
          <p:spPr bwMode="auto">
            <a:xfrm>
              <a:off x="6123572" y="2670208"/>
              <a:ext cx="1574605" cy="1359398"/>
            </a:xfrm>
            <a:prstGeom prst="cube">
              <a:avLst/>
            </a:prstGeom>
            <a:solidFill>
              <a:srgbClr val="FF66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bg1"/>
                  </a:solidFill>
                  <a:effectLst/>
                  <a:latin typeface="Calibri" panose="020F0502020204030204" pitchFamily="34" charset="0"/>
                </a:rPr>
                <a:t>Analytics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u="none" strike="noStrike" cap="none" normalizeH="0" baseline="0" dirty="0" smtClean="0">
                  <a:ln>
                    <a:noFill/>
                  </a:ln>
                  <a:solidFill>
                    <a:schemeClr val="bg1"/>
                  </a:solidFill>
                  <a:effectLst/>
                  <a:latin typeface="Calibri" panose="020F0502020204030204" pitchFamily="34" charset="0"/>
                </a:rPr>
                <a:t>&amp; Targeting</a:t>
              </a:r>
            </a:p>
          </p:txBody>
        </p:sp>
        <p:sp>
          <p:nvSpPr>
            <p:cNvPr id="41" name="Rectangle 40"/>
            <p:cNvSpPr/>
            <p:nvPr/>
          </p:nvSpPr>
          <p:spPr>
            <a:xfrm>
              <a:off x="6637572" y="2301381"/>
              <a:ext cx="1289311" cy="338554"/>
            </a:xfrm>
            <a:prstGeom prst="rect">
              <a:avLst/>
            </a:prstGeom>
          </p:spPr>
          <p:txBody>
            <a:bodyPr wrap="square">
              <a:spAutoFit/>
            </a:bodyPr>
            <a:lstStyle/>
            <a:p>
              <a:pPr fontAlgn="auto">
                <a:spcAft>
                  <a:spcPts val="0"/>
                </a:spcAft>
                <a:buFont typeface="Arial"/>
                <a:buNone/>
                <a:defRPr/>
              </a:pPr>
              <a:r>
                <a:rPr lang="en-US" sz="1600" i="1" dirty="0" smtClean="0">
                  <a:latin typeface="Calibri" panose="020F0502020204030204" pitchFamily="34" charset="0"/>
                </a:rPr>
                <a:t>Environment</a:t>
              </a:r>
              <a:endParaRPr lang="en-US" sz="1600" i="1" dirty="0">
                <a:latin typeface="Calibri" panose="020F0502020204030204" pitchFamily="34" charset="0"/>
              </a:endParaRPr>
            </a:p>
          </p:txBody>
        </p:sp>
        <p:sp>
          <p:nvSpPr>
            <p:cNvPr id="42" name="Rectangle 41"/>
            <p:cNvSpPr/>
            <p:nvPr/>
          </p:nvSpPr>
          <p:spPr>
            <a:xfrm>
              <a:off x="5496531" y="2320434"/>
              <a:ext cx="1289311" cy="338554"/>
            </a:xfrm>
            <a:prstGeom prst="rect">
              <a:avLst/>
            </a:prstGeom>
          </p:spPr>
          <p:txBody>
            <a:bodyPr wrap="square">
              <a:spAutoFit/>
            </a:bodyPr>
            <a:lstStyle/>
            <a:p>
              <a:pPr fontAlgn="auto">
                <a:spcAft>
                  <a:spcPts val="0"/>
                </a:spcAft>
                <a:buFont typeface="Arial"/>
                <a:buNone/>
                <a:defRPr/>
              </a:pPr>
              <a:r>
                <a:rPr lang="en-US" sz="1600" i="1" dirty="0" smtClean="0">
                  <a:solidFill>
                    <a:schemeClr val="bg1"/>
                  </a:solidFill>
                  <a:latin typeface="Calibri" panose="020F0502020204030204" pitchFamily="34" charset="0"/>
                </a:rPr>
                <a:t>Integration</a:t>
              </a:r>
              <a:endParaRPr lang="en-US" sz="1600" i="1" dirty="0">
                <a:solidFill>
                  <a:schemeClr val="bg1"/>
                </a:solidFill>
                <a:latin typeface="Calibri" panose="020F0502020204030204" pitchFamily="34" charset="0"/>
              </a:endParaRPr>
            </a:p>
          </p:txBody>
        </p:sp>
        <p:sp>
          <p:nvSpPr>
            <p:cNvPr id="43" name="Isosceles Triangle 42"/>
            <p:cNvSpPr/>
            <p:nvPr/>
          </p:nvSpPr>
          <p:spPr bwMode="auto">
            <a:xfrm>
              <a:off x="6557951" y="3851028"/>
              <a:ext cx="385163" cy="192025"/>
            </a:xfrm>
            <a:prstGeom prst="triangle">
              <a:avLst/>
            </a:prstGeom>
            <a:solidFill>
              <a:schemeClr val="accent1">
                <a:lumMod val="25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44" name="Isosceles Triangle 43"/>
            <p:cNvSpPr/>
            <p:nvPr/>
          </p:nvSpPr>
          <p:spPr bwMode="auto">
            <a:xfrm rot="10800000">
              <a:off x="5276939" y="4016159"/>
              <a:ext cx="385163" cy="192025"/>
            </a:xfrm>
            <a:prstGeom prst="triangle">
              <a:avLst/>
            </a:prstGeom>
            <a:solidFill>
              <a:srgbClr val="CCCC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45" name="Isosceles Triangle 44"/>
            <p:cNvSpPr/>
            <p:nvPr/>
          </p:nvSpPr>
          <p:spPr bwMode="auto">
            <a:xfrm rot="10800000">
              <a:off x="5614131" y="2668110"/>
              <a:ext cx="385163" cy="192025"/>
            </a:xfrm>
            <a:prstGeom prst="triangle">
              <a:avLst/>
            </a:prstGeom>
            <a:solidFill>
              <a:srgbClr val="660066"/>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sp>
          <p:nvSpPr>
            <p:cNvPr id="46" name="Isosceles Triangle 45"/>
            <p:cNvSpPr/>
            <p:nvPr/>
          </p:nvSpPr>
          <p:spPr bwMode="auto">
            <a:xfrm rot="10800000">
              <a:off x="6785778" y="2655023"/>
              <a:ext cx="385163" cy="192025"/>
            </a:xfrm>
            <a:prstGeom prst="triangle">
              <a:avLst/>
            </a:prstGeom>
            <a:solidFill>
              <a:schemeClr val="accent5">
                <a:lumMod val="90000"/>
              </a:schemeClr>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1" u="none" strike="noStrike" cap="none" normalizeH="0" baseline="0" dirty="0" smtClean="0">
                <a:ln>
                  <a:noFill/>
                </a:ln>
                <a:solidFill>
                  <a:schemeClr val="bg1"/>
                </a:solidFill>
                <a:effectLst/>
                <a:latin typeface="Trebuchet MS" pitchFamily="34" charset="0"/>
              </a:endParaRPr>
            </a:p>
          </p:txBody>
        </p:sp>
      </p:grpSp>
    </p:spTree>
    <p:extLst>
      <p:ext uri="{BB962C8B-B14F-4D97-AF65-F5344CB8AC3E}">
        <p14:creationId xmlns:p14="http://schemas.microsoft.com/office/powerpoint/2010/main" val="11021576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57300" y="2895600"/>
            <a:ext cx="6629400" cy="685800"/>
          </a:xfrm>
        </p:spPr>
        <p:txBody>
          <a:bodyPr/>
          <a:lstStyle/>
          <a:p>
            <a:r>
              <a:rPr lang="en-US" sz="2800" dirty="0"/>
              <a:t>Business </a:t>
            </a:r>
            <a:r>
              <a:rPr lang="en-US" sz="2800" dirty="0" smtClean="0"/>
              <a:t>Requirements Understanding</a:t>
            </a:r>
            <a:endParaRPr lang="en-US" sz="2800" dirty="0"/>
          </a:p>
        </p:txBody>
      </p:sp>
    </p:spTree>
    <p:extLst>
      <p:ext uri="{BB962C8B-B14F-4D97-AF65-F5344CB8AC3E}">
        <p14:creationId xmlns:p14="http://schemas.microsoft.com/office/powerpoint/2010/main" val="2173623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title"/>
          </p:nvPr>
        </p:nvSpPr>
        <p:spPr/>
        <p:txBody>
          <a:bodyPr/>
          <a:lstStyle/>
          <a:p>
            <a:pPr eaLnBrk="1" hangingPunct="1"/>
            <a:r>
              <a:rPr lang="en-GB" dirty="0" smtClean="0"/>
              <a:t>Our </a:t>
            </a:r>
            <a:r>
              <a:rPr lang="en-US" dirty="0" smtClean="0"/>
              <a:t>Understanding</a:t>
            </a:r>
            <a:r>
              <a:rPr lang="en-GB" dirty="0" smtClean="0"/>
              <a:t> of Scope</a:t>
            </a:r>
            <a:endParaRPr lang="en-GB" sz="2200" dirty="0" smtClean="0">
              <a:solidFill>
                <a:srgbClr val="FF0000"/>
              </a:solidFill>
            </a:endParaRPr>
          </a:p>
        </p:txBody>
      </p:sp>
      <p:sp>
        <p:nvSpPr>
          <p:cNvPr id="10" name="Snip Single Corner Rectangle 9"/>
          <p:cNvSpPr/>
          <p:nvPr/>
        </p:nvSpPr>
        <p:spPr>
          <a:xfrm>
            <a:off x="586998" y="965200"/>
            <a:ext cx="8252202" cy="5334000"/>
          </a:xfrm>
          <a:prstGeom prst="snip1Rect">
            <a:avLst/>
          </a:prstGeom>
          <a:solidFill>
            <a:schemeClr val="accent1">
              <a:lumMod val="20000"/>
              <a:lumOff val="80000"/>
            </a:schemeClr>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tIns="0" rtlCol="0" anchor="t"/>
          <a:lstStyle/>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Develop current </a:t>
            </a:r>
            <a:r>
              <a:rPr lang="en-US" sz="1400" dirty="0" smtClean="0">
                <a:solidFill>
                  <a:prstClr val="black"/>
                </a:solidFill>
              </a:rPr>
              <a:t>Barclays.co.uk (</a:t>
            </a:r>
            <a:r>
              <a:rPr lang="en-US" sz="1400" dirty="0" smtClean="0">
                <a:solidFill>
                  <a:srgbClr val="FF0000"/>
                </a:solidFill>
              </a:rPr>
              <a:t>complete or whatever can be </a:t>
            </a:r>
            <a:r>
              <a:rPr lang="en-US" sz="1400" smtClean="0">
                <a:solidFill>
                  <a:srgbClr val="FF0000"/>
                </a:solidFill>
              </a:rPr>
              <a:t>done in </a:t>
            </a:r>
            <a:r>
              <a:rPr lang="en-US" sz="1400" dirty="0" smtClean="0">
                <a:solidFill>
                  <a:srgbClr val="FF0000"/>
                </a:solidFill>
              </a:rPr>
              <a:t>6-8 weeks ??</a:t>
            </a:r>
            <a:r>
              <a:rPr lang="en-US" sz="1400" dirty="0" smtClean="0">
                <a:solidFill>
                  <a:prstClr val="black"/>
                </a:solidFill>
              </a:rPr>
              <a:t>) </a:t>
            </a:r>
            <a:r>
              <a:rPr lang="en-US" sz="1400" dirty="0">
                <a:solidFill>
                  <a:prstClr val="black"/>
                </a:solidFill>
              </a:rPr>
              <a:t>on AEM6 platform with same branding, design and look &amp; feel </a:t>
            </a:r>
            <a:endParaRPr lang="en-US" sz="1400" dirty="0" smtClean="0">
              <a:solidFill>
                <a:prstClr val="black"/>
              </a:solidFill>
            </a:endParaRPr>
          </a:p>
          <a:p>
            <a:pPr marL="228600" indent="-228600">
              <a:lnSpc>
                <a:spcPct val="150000"/>
              </a:lnSpc>
              <a:buClr>
                <a:schemeClr val="accent6">
                  <a:lumMod val="75000"/>
                </a:schemeClr>
              </a:buClr>
              <a:buFont typeface="Calibri" panose="020F0502020204030204" pitchFamily="34" charset="0"/>
              <a:buChar char="•"/>
            </a:pPr>
            <a:r>
              <a:rPr lang="en-US" sz="1400" dirty="0" smtClean="0">
                <a:solidFill>
                  <a:prstClr val="black"/>
                </a:solidFill>
              </a:rPr>
              <a:t>Develop </a:t>
            </a:r>
            <a:r>
              <a:rPr lang="en-US" sz="1400" dirty="0">
                <a:solidFill>
                  <a:prstClr val="black"/>
                </a:solidFill>
              </a:rPr>
              <a:t>responsive </a:t>
            </a:r>
            <a:r>
              <a:rPr lang="en-US" sz="1400" dirty="0" smtClean="0">
                <a:solidFill>
                  <a:prstClr val="black"/>
                </a:solidFill>
              </a:rPr>
              <a:t>UI to </a:t>
            </a:r>
            <a:r>
              <a:rPr lang="en-US" sz="1400" dirty="0">
                <a:solidFill>
                  <a:prstClr val="black"/>
                </a:solidFill>
              </a:rPr>
              <a:t>deliver content on mobile devices and tablets</a:t>
            </a:r>
          </a:p>
          <a:p>
            <a:pPr marL="228600" indent="-228600">
              <a:lnSpc>
                <a:spcPct val="150000"/>
              </a:lnSpc>
              <a:buClr>
                <a:schemeClr val="accent6">
                  <a:lumMod val="75000"/>
                </a:schemeClr>
              </a:buClr>
              <a:buFont typeface="Calibri" panose="020F0502020204030204" pitchFamily="34" charset="0"/>
              <a:buChar char="•"/>
            </a:pPr>
            <a:r>
              <a:rPr lang="en-US" sz="1400" dirty="0" smtClean="0">
                <a:solidFill>
                  <a:prstClr val="black"/>
                </a:solidFill>
              </a:rPr>
              <a:t>Proposed </a:t>
            </a:r>
            <a:r>
              <a:rPr lang="en-US" sz="1400" dirty="0">
                <a:solidFill>
                  <a:prstClr val="black"/>
                </a:solidFill>
              </a:rPr>
              <a:t>Barclays.co.uk on AEM should support English language for this </a:t>
            </a:r>
            <a:r>
              <a:rPr lang="en-US" sz="1400" dirty="0" smtClean="0">
                <a:solidFill>
                  <a:prstClr val="black"/>
                </a:solidFill>
              </a:rPr>
              <a:t>phase</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Only pages under domain "barclays.co.uk" are considered for AEM6 </a:t>
            </a:r>
            <a:r>
              <a:rPr lang="en-US" sz="1400" dirty="0" smtClean="0">
                <a:solidFill>
                  <a:prstClr val="black"/>
                </a:solidFill>
              </a:rPr>
              <a:t>development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Proposed Barclays.co.uk should be developed with same level of Accessibility as it currently have and it will be based on Web Content Accessibility Guidelines (WCAG</a:t>
            </a:r>
            <a:r>
              <a:rPr lang="en-US" sz="1400" dirty="0" smtClean="0">
                <a:solidFill>
                  <a:prstClr val="black"/>
                </a:solidFill>
              </a:rPr>
              <a: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Integration with SiteCatalyst for reporting and website </a:t>
            </a:r>
            <a:r>
              <a:rPr lang="en-US" sz="1400" dirty="0" smtClean="0">
                <a:solidFill>
                  <a:prstClr val="black"/>
                </a:solidFill>
              </a:rPr>
              <a:t>tracking</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Basic personalization or campaigns functionality will be developed by leveraging AEM capabilities</a:t>
            </a:r>
            <a:r>
              <a:rPr lang="en-US" sz="1400" dirty="0" smtClean="0">
                <a:solidFill>
                  <a:prstClr val="black"/>
                </a:solidFill>
              </a:rPr>
              <a: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Reuse the existing artifacts such as HTML, CSS, </a:t>
            </a:r>
            <a:r>
              <a:rPr lang="en-US" sz="1400" dirty="0" smtClean="0">
                <a:solidFill>
                  <a:prstClr val="black"/>
                </a:solidFill>
              </a:rPr>
              <a:t>JavaScript </a:t>
            </a:r>
            <a:r>
              <a:rPr lang="en-US" sz="1400" dirty="0">
                <a:solidFill>
                  <a:prstClr val="black"/>
                </a:solidFill>
              </a:rPr>
              <a:t>and Digital assets during AEM </a:t>
            </a:r>
            <a:r>
              <a:rPr lang="en-US" sz="1400" dirty="0" smtClean="0">
                <a:solidFill>
                  <a:prstClr val="black"/>
                </a:solidFill>
              </a:rPr>
              <a:t>development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Approximately </a:t>
            </a:r>
            <a:r>
              <a:rPr lang="en-US" sz="1400" dirty="0" smtClean="0">
                <a:solidFill>
                  <a:srgbClr val="FF0000"/>
                </a:solidFill>
              </a:rPr>
              <a:t>2000 (?)</a:t>
            </a:r>
            <a:r>
              <a:rPr lang="en-US" sz="1400" dirty="0" smtClean="0">
                <a:solidFill>
                  <a:prstClr val="black"/>
                </a:solidFill>
              </a:rPr>
              <a:t> </a:t>
            </a:r>
            <a:r>
              <a:rPr lang="en-US" sz="1400" dirty="0">
                <a:solidFill>
                  <a:prstClr val="black"/>
                </a:solidFill>
              </a:rPr>
              <a:t>pages will be migrated from current website or manual creation on AEM </a:t>
            </a:r>
            <a:r>
              <a:rPr lang="en-US" sz="1400" dirty="0" smtClean="0">
                <a:solidFill>
                  <a:prstClr val="black"/>
                </a:solidFill>
              </a:rPr>
              <a:t>platform</a:t>
            </a:r>
          </a:p>
          <a:p>
            <a:pPr marL="228600" indent="-228600">
              <a:lnSpc>
                <a:spcPct val="150000"/>
              </a:lnSpc>
              <a:buClr>
                <a:schemeClr val="accent6">
                  <a:lumMod val="75000"/>
                </a:schemeClr>
              </a:buClr>
              <a:buFont typeface="Calibri" panose="020F0502020204030204" pitchFamily="34" charset="0"/>
              <a:buChar char="•"/>
            </a:pPr>
            <a:r>
              <a:rPr lang="en-US" sz="1400" dirty="0" smtClean="0">
                <a:solidFill>
                  <a:srgbClr val="FF0000"/>
                </a:solidFill>
              </a:rPr>
              <a:t>Migrate </a:t>
            </a:r>
            <a:r>
              <a:rPr lang="en-US" sz="1400" dirty="0">
                <a:solidFill>
                  <a:srgbClr val="FF0000"/>
                </a:solidFill>
              </a:rPr>
              <a:t>content from current CMS </a:t>
            </a:r>
            <a:r>
              <a:rPr lang="en-US" sz="1400" dirty="0" smtClean="0">
                <a:solidFill>
                  <a:srgbClr val="FF0000"/>
                </a:solidFill>
              </a:rPr>
              <a:t>(Fatwire) </a:t>
            </a:r>
            <a:r>
              <a:rPr lang="en-US" sz="1400" dirty="0">
                <a:solidFill>
                  <a:srgbClr val="FF0000"/>
                </a:solidFill>
              </a:rPr>
              <a:t>to </a:t>
            </a:r>
            <a:r>
              <a:rPr lang="en-US" sz="1400" dirty="0" smtClean="0">
                <a:solidFill>
                  <a:srgbClr val="FF0000"/>
                </a:solidFill>
              </a:rPr>
              <a:t>AEM (Automation or Manual ????? To be decided)</a:t>
            </a:r>
          </a:p>
          <a:p>
            <a:pPr marL="228600" indent="-228600">
              <a:lnSpc>
                <a:spcPct val="150000"/>
              </a:lnSpc>
              <a:buClr>
                <a:schemeClr val="accent6">
                  <a:lumMod val="75000"/>
                </a:schemeClr>
              </a:buClr>
              <a:buFont typeface="Calibri" panose="020F0502020204030204" pitchFamily="34" charset="0"/>
              <a:buChar char="•"/>
            </a:pPr>
            <a:r>
              <a:rPr lang="en-US" sz="1400" dirty="0" smtClean="0">
                <a:solidFill>
                  <a:prstClr val="black"/>
                </a:solidFill>
              </a:rPr>
              <a:t>Train Barclays content </a:t>
            </a:r>
            <a:r>
              <a:rPr lang="en-US" sz="1400" dirty="0">
                <a:solidFill>
                  <a:prstClr val="black"/>
                </a:solidFill>
              </a:rPr>
              <a:t>author team </a:t>
            </a:r>
            <a:r>
              <a:rPr lang="en-US" sz="1400" dirty="0" smtClean="0">
                <a:solidFill>
                  <a:prstClr val="black"/>
                </a:solidFill>
              </a:rPr>
              <a:t>on content creation on new Barclays UK website</a:t>
            </a:r>
            <a:endParaRPr lang="en-US" sz="1400" dirty="0">
              <a:solidFill>
                <a:prstClr val="black"/>
              </a:solidFill>
            </a:endParaRPr>
          </a:p>
          <a:p>
            <a:pPr marL="228600" indent="-228600">
              <a:lnSpc>
                <a:spcPct val="150000"/>
              </a:lnSpc>
              <a:buClr>
                <a:schemeClr val="accent6">
                  <a:lumMod val="75000"/>
                </a:schemeClr>
              </a:buClr>
              <a:buFont typeface="Calibri" panose="020F0502020204030204" pitchFamily="34" charset="0"/>
              <a:buChar char="•"/>
            </a:pPr>
            <a:r>
              <a:rPr lang="en-US" sz="1400" dirty="0" smtClean="0">
                <a:solidFill>
                  <a:prstClr val="black"/>
                </a:solidFill>
              </a:rPr>
              <a:t>Provide UAT, Production Deployment and </a:t>
            </a:r>
            <a:r>
              <a:rPr lang="en-US" sz="1400" dirty="0">
                <a:solidFill>
                  <a:prstClr val="black"/>
                </a:solidFill>
              </a:rPr>
              <a:t>H</a:t>
            </a:r>
            <a:r>
              <a:rPr lang="en-US" sz="1400" dirty="0" smtClean="0">
                <a:solidFill>
                  <a:prstClr val="black"/>
                </a:solidFill>
              </a:rPr>
              <a:t>ypercare support</a:t>
            </a:r>
          </a:p>
        </p:txBody>
      </p:sp>
      <p:sp>
        <p:nvSpPr>
          <p:cNvPr id="2" name="Right Triangle 1"/>
          <p:cNvSpPr/>
          <p:nvPr/>
        </p:nvSpPr>
        <p:spPr>
          <a:xfrm rot="215810">
            <a:off x="7901119" y="977183"/>
            <a:ext cx="958461" cy="842198"/>
          </a:xfrm>
          <a:prstGeom prst="rtTriangle">
            <a:avLst/>
          </a:prstGeom>
          <a:solidFill>
            <a:schemeClr val="accent1">
              <a:lumMod val="20000"/>
              <a:lumOff val="80000"/>
            </a:schemeClr>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tIns="0" rtlCol="0" anchor="t"/>
          <a:lstStyle/>
          <a:p>
            <a:pPr marL="228600" indent="-228600">
              <a:lnSpc>
                <a:spcPct val="150000"/>
              </a:lnSpc>
              <a:buClr>
                <a:schemeClr val="accent6">
                  <a:lumMod val="75000"/>
                </a:schemeClr>
              </a:buClr>
              <a:buFont typeface="Calibri" panose="020F0502020204030204" pitchFamily="34" charset="0"/>
              <a:buChar char="•"/>
            </a:pPr>
            <a:endParaRPr lang="en-US" sz="1600" dirty="0">
              <a:solidFill>
                <a:prstClr val="black"/>
              </a:solidFill>
            </a:endParaRPr>
          </a:p>
        </p:txBody>
      </p:sp>
    </p:spTree>
    <p:extLst>
      <p:ext uri="{BB962C8B-B14F-4D97-AF65-F5344CB8AC3E}">
        <p14:creationId xmlns:p14="http://schemas.microsoft.com/office/powerpoint/2010/main" val="4120323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title"/>
          </p:nvPr>
        </p:nvSpPr>
        <p:spPr/>
        <p:txBody>
          <a:bodyPr/>
          <a:lstStyle/>
          <a:p>
            <a:pPr eaLnBrk="1" hangingPunct="1"/>
            <a:r>
              <a:rPr lang="en-GB" dirty="0" smtClean="0"/>
              <a:t>Out of Scope</a:t>
            </a:r>
            <a:endParaRPr lang="en-GB" sz="2200" dirty="0" smtClean="0">
              <a:solidFill>
                <a:srgbClr val="FF0000"/>
              </a:solidFill>
            </a:endParaRPr>
          </a:p>
        </p:txBody>
      </p:sp>
      <p:sp>
        <p:nvSpPr>
          <p:cNvPr id="10" name="Snip Single Corner Rectangle 9"/>
          <p:cNvSpPr/>
          <p:nvPr/>
        </p:nvSpPr>
        <p:spPr>
          <a:xfrm>
            <a:off x="586998" y="965200"/>
            <a:ext cx="8252202" cy="5334000"/>
          </a:xfrm>
          <a:prstGeom prst="snip1Rect">
            <a:avLst/>
          </a:prstGeom>
          <a:solidFill>
            <a:schemeClr val="accent1">
              <a:lumMod val="20000"/>
              <a:lumOff val="80000"/>
            </a:schemeClr>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tIns="0" rtlCol="0" anchor="t"/>
          <a:lstStyle/>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Bilingual functionality - Page creation other than English </a:t>
            </a:r>
            <a:r>
              <a:rPr lang="en-US" sz="1400" dirty="0" smtClean="0">
                <a:solidFill>
                  <a:prstClr val="black"/>
                </a:solidFill>
              </a:rPr>
              <a:t>language</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Pages which are not under "barclays.co.uk" like Login, Registration, Search </a:t>
            </a:r>
            <a:r>
              <a:rPr lang="en-US" sz="1400" dirty="0" smtClean="0">
                <a:solidFill>
                  <a:prstClr val="black"/>
                </a:solidFill>
              </a:rPr>
              <a:t>functionalities</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Accessibility tool installation and </a:t>
            </a:r>
            <a:r>
              <a:rPr lang="en-US" sz="1400" dirty="0" smtClean="0">
                <a:solidFill>
                  <a:prstClr val="black"/>
                </a:solidFill>
              </a:rPr>
              <a:t>configuration</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3rd Party integration other than </a:t>
            </a:r>
            <a:r>
              <a:rPr lang="en-US" sz="1400" dirty="0" smtClean="0">
                <a:solidFill>
                  <a:prstClr val="black"/>
                </a:solidFill>
              </a:rPr>
              <a:t>SiteCatalyst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Workflow </a:t>
            </a:r>
            <a:r>
              <a:rPr lang="en-US" sz="1400" dirty="0" smtClean="0">
                <a:solidFill>
                  <a:prstClr val="black"/>
                </a:solidFill>
              </a:rPr>
              <a:t>development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Installation and configuration of any software/server/application including AEM and </a:t>
            </a:r>
            <a:r>
              <a:rPr lang="en-US" sz="1400" dirty="0" smtClean="0">
                <a:solidFill>
                  <a:prstClr val="black"/>
                </a:solidFill>
              </a:rPr>
              <a:t>SCM</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Email functionalities such as Email Campaigns, Newsletter, notifications etc</a:t>
            </a:r>
            <a:r>
              <a:rPr lang="en-US" sz="1400" dirty="0" smtClean="0">
                <a:solidFill>
                  <a:prstClr val="black"/>
                </a:solidFill>
              </a:rPr>
              <a:t>.,</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Wireframe and </a:t>
            </a:r>
            <a:r>
              <a:rPr lang="en-US" sz="1400" dirty="0" err="1">
                <a:solidFill>
                  <a:prstClr val="black"/>
                </a:solidFill>
              </a:rPr>
              <a:t>Styleguide</a:t>
            </a:r>
            <a:r>
              <a:rPr lang="en-US" sz="1400" dirty="0">
                <a:solidFill>
                  <a:prstClr val="black"/>
                </a:solidFill>
              </a:rPr>
              <a:t> </a:t>
            </a:r>
            <a:r>
              <a:rPr lang="en-US" sz="1400" dirty="0" smtClean="0">
                <a:solidFill>
                  <a:prstClr val="black"/>
                </a:solidFill>
              </a:rPr>
              <a:t>preparation</a:t>
            </a:r>
          </a:p>
          <a:p>
            <a:pPr marL="228600" indent="-228600">
              <a:lnSpc>
                <a:spcPct val="150000"/>
              </a:lnSpc>
              <a:buClr>
                <a:schemeClr val="accent6">
                  <a:lumMod val="75000"/>
                </a:schemeClr>
              </a:buClr>
              <a:buFont typeface="Calibri" panose="020F0502020204030204" pitchFamily="34" charset="0"/>
              <a:buChar char="•"/>
            </a:pPr>
            <a:r>
              <a:rPr lang="en-US" sz="1400" dirty="0">
                <a:solidFill>
                  <a:prstClr val="black"/>
                </a:solidFill>
              </a:rPr>
              <a:t>SEO/Friendly URL implementation and configuration on AEM or at web server to retain the AEM pages with current URL</a:t>
            </a:r>
            <a:endParaRPr lang="en-US" sz="1400" dirty="0" smtClean="0">
              <a:solidFill>
                <a:prstClr val="black"/>
              </a:solidFill>
            </a:endParaRPr>
          </a:p>
        </p:txBody>
      </p:sp>
      <p:sp>
        <p:nvSpPr>
          <p:cNvPr id="2" name="Right Triangle 1"/>
          <p:cNvSpPr/>
          <p:nvPr/>
        </p:nvSpPr>
        <p:spPr>
          <a:xfrm rot="215810">
            <a:off x="7901119" y="977183"/>
            <a:ext cx="958461" cy="842198"/>
          </a:xfrm>
          <a:prstGeom prst="rtTriangle">
            <a:avLst/>
          </a:prstGeom>
          <a:solidFill>
            <a:schemeClr val="accent1">
              <a:lumMod val="20000"/>
              <a:lumOff val="80000"/>
            </a:schemeClr>
          </a:solidFill>
          <a:ln>
            <a:solidFill>
              <a:schemeClr val="bg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1"/>
          </a:lnRef>
          <a:fillRef idx="2">
            <a:schemeClr val="accent1"/>
          </a:fillRef>
          <a:effectRef idx="1">
            <a:schemeClr val="accent1"/>
          </a:effectRef>
          <a:fontRef idx="minor">
            <a:schemeClr val="dk1"/>
          </a:fontRef>
        </p:style>
        <p:txBody>
          <a:bodyPr tIns="0" rtlCol="0" anchor="t"/>
          <a:lstStyle/>
          <a:p>
            <a:pPr marL="228600" indent="-228600">
              <a:lnSpc>
                <a:spcPct val="150000"/>
              </a:lnSpc>
              <a:buClr>
                <a:schemeClr val="accent6">
                  <a:lumMod val="75000"/>
                </a:schemeClr>
              </a:buClr>
              <a:buFont typeface="Calibri" panose="020F0502020204030204" pitchFamily="34" charset="0"/>
              <a:buChar char="•"/>
            </a:pPr>
            <a:endParaRPr lang="en-US" sz="1600" dirty="0">
              <a:solidFill>
                <a:prstClr val="black"/>
              </a:solidFill>
            </a:endParaRPr>
          </a:p>
        </p:txBody>
      </p:sp>
    </p:spTree>
    <p:extLst>
      <p:ext uri="{BB962C8B-B14F-4D97-AF65-F5344CB8AC3E}">
        <p14:creationId xmlns:p14="http://schemas.microsoft.com/office/powerpoint/2010/main" val="3504175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rtusa Template">
      <a:majorFont>
        <a:latin typeface="Arial"/>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Virtusa Template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Virtusa Template">
  <a:themeElements>
    <a:clrScheme name="Virtusa Final Color Pallette">
      <a:dk1>
        <a:srgbClr val="000000"/>
      </a:dk1>
      <a:lt1>
        <a:srgbClr val="FFFFFF"/>
      </a:lt1>
      <a:dk2>
        <a:srgbClr val="000000"/>
      </a:dk2>
      <a:lt2>
        <a:srgbClr val="FA9819"/>
      </a:lt2>
      <a:accent1>
        <a:srgbClr val="0171BB"/>
      </a:accent1>
      <a:accent2>
        <a:srgbClr val="80B8DD"/>
      </a:accent2>
      <a:accent3>
        <a:srgbClr val="53B949"/>
      </a:accent3>
      <a:accent4>
        <a:srgbClr val="000000"/>
      </a:accent4>
      <a:accent5>
        <a:srgbClr val="AABBDA"/>
      </a:accent5>
      <a:accent6>
        <a:srgbClr val="73A6C8"/>
      </a:accent6>
      <a:hlink>
        <a:srgbClr val="3EB1FD"/>
      </a:hlink>
      <a:folHlink>
        <a:srgbClr val="B2D4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txDef>
      <a:spPr>
        <a:noFill/>
      </a:spPr>
      <a:bodyPr wrap="square" rtlCol="0">
        <a:spAutoFit/>
      </a:bodyPr>
      <a:lstStyle>
        <a:defPPr algn="l">
          <a:defRPr i="0" dirty="0" err="1" smtClean="0">
            <a:solidFill>
              <a:schemeClr val="tx1"/>
            </a:solidFill>
            <a:latin typeface="+mn-lt"/>
          </a:defRPr>
        </a:defPPr>
      </a:lstStyle>
    </a:tx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Design">
      <a:majorFont>
        <a:latin typeface="Arial"/>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Custom Design">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1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
      <a:clrScheme name="2_Custom Design 15">
        <a:dk1>
          <a:srgbClr val="000000"/>
        </a:dk1>
        <a:lt1>
          <a:srgbClr val="FFFFFF"/>
        </a:lt1>
        <a:dk2>
          <a:srgbClr val="003A58"/>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16">
        <a:dk1>
          <a:srgbClr val="000000"/>
        </a:dk1>
        <a:lt1>
          <a:srgbClr val="FFFFFF"/>
        </a:lt1>
        <a:dk2>
          <a:srgbClr val="003A58"/>
        </a:dk2>
        <a:lt2>
          <a:srgbClr val="808080"/>
        </a:lt2>
        <a:accent1>
          <a:srgbClr val="AABBDA"/>
        </a:accent1>
        <a:accent2>
          <a:srgbClr val="333399"/>
        </a:accent2>
        <a:accent3>
          <a:srgbClr val="FFFFFF"/>
        </a:accent3>
        <a:accent4>
          <a:srgbClr val="000000"/>
        </a:accent4>
        <a:accent5>
          <a:srgbClr val="D2DAEA"/>
        </a:accent5>
        <a:accent6>
          <a:srgbClr val="2D2D8A"/>
        </a:accent6>
        <a:hlink>
          <a:srgbClr val="004852"/>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4186B9BC7D44458560A5D476CD5AD6" ma:contentTypeVersion="7" ma:contentTypeDescription="Create a new document." ma:contentTypeScope="" ma:versionID="360398bb9500ea54cd1c72fec0be9581">
  <xsd:schema xmlns:xsd="http://www.w3.org/2001/XMLSchema" xmlns:xs="http://www.w3.org/2001/XMLSchema" xmlns:p="http://schemas.microsoft.com/office/2006/metadata/properties" xmlns:ns2="523cc3da-e803-4758-827b-d79cd42bab7f" targetNamespace="http://schemas.microsoft.com/office/2006/metadata/properties" ma:root="true" ma:fieldsID="6db452119a640ef6fc771a1286a2c1da" ns2:_="">
    <xsd:import namespace="523cc3da-e803-4758-827b-d79cd42bab7f"/>
    <xsd:element name="properties">
      <xsd:complexType>
        <xsd:sequence>
          <xsd:element name="documentManagement">
            <xsd:complexType>
              <xsd:all>
                <xsd:element ref="ns2:AccountName" minOccurs="0"/>
                <xsd:element ref="ns2:SBU_x0020_Name" minOccurs="0"/>
                <xsd:element ref="ns2:Practice_x0020_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3cc3da-e803-4758-827b-d79cd42bab7f" elementFormDefault="qualified">
    <xsd:import namespace="http://schemas.microsoft.com/office/2006/documentManagement/types"/>
    <xsd:import namespace="http://schemas.microsoft.com/office/infopath/2007/PartnerControls"/>
    <xsd:element name="AccountName" ma:index="8" nillable="true" ma:displayName="Account Name" ma:format="Dropdown" ma:internalName="AccountName">
      <xsd:simpleType>
        <xsd:restriction base="dms:Choice">
          <xsd:enumeration value="JPMC"/>
          <xsd:enumeration value="BT"/>
          <xsd:enumeration value="FIS"/>
          <xsd:enumeration value="SCB"/>
          <xsd:enumeration value="Thomson Reuters"/>
          <xsd:enumeration value="Thomson Healthcare"/>
          <xsd:enumeration value="Others"/>
        </xsd:restriction>
      </xsd:simpleType>
    </xsd:element>
    <xsd:element name="SBU_x0020_Name" ma:index="9" nillable="true" ma:displayName="SBU Name" ma:format="Dropdown" ma:internalName="SBU_x0020_Name">
      <xsd:simpleType>
        <xsd:restriction base="dms:Choice">
          <xsd:enumeration value="BFS"/>
          <xsd:enumeration value="MITE"/>
          <xsd:enumeration value="Insurance and Healthcare"/>
          <xsd:enumeration value="Europe"/>
          <xsd:enumeration value="Others"/>
        </xsd:restriction>
      </xsd:simpleType>
    </xsd:element>
    <xsd:element name="Practice_x0020_Name" ma:index="10" nillable="true" ma:displayName="Practice Name" ma:format="Dropdown" ma:internalName="Practice_x0020_Name">
      <xsd:simpleType>
        <xsd:restriction base="dms:Choice">
          <xsd:enumeration value="BPM"/>
          <xsd:enumeration value="ECM"/>
          <xsd:enumeration value="DWBI"/>
          <xsd:enumeration value="QA"/>
          <xsd:enumeration value="Mobility"/>
          <xsd:enumeration value="Oth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ractice_x0020_Name xmlns="523cc3da-e803-4758-827b-d79cd42bab7f">ECM</Practice_x0020_Name>
    <SBU_x0020_Name xmlns="523cc3da-e803-4758-827b-d79cd42bab7f">MITE</SBU_x0020_Name>
    <AccountName xmlns="523cc3da-e803-4758-827b-d79cd42bab7f">Others</AccountName>
  </documentManagement>
</p:properties>
</file>

<file path=customXml/itemProps1.xml><?xml version="1.0" encoding="utf-8"?>
<ds:datastoreItem xmlns:ds="http://schemas.openxmlformats.org/officeDocument/2006/customXml" ds:itemID="{FE8F041F-F15B-4D6C-A1A4-302DB6E629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3cc3da-e803-4758-827b-d79cd42bab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74FEEA-72CE-49C8-B6B9-151A181F639C}">
  <ds:schemaRefs>
    <ds:schemaRef ds:uri="http://schemas.microsoft.com/sharepoint/v3/contenttype/forms"/>
  </ds:schemaRefs>
</ds:datastoreItem>
</file>

<file path=customXml/itemProps3.xml><?xml version="1.0" encoding="utf-8"?>
<ds:datastoreItem xmlns:ds="http://schemas.openxmlformats.org/officeDocument/2006/customXml" ds:itemID="{5BF8A754-15A5-427B-8782-50BB38BDA313}">
  <ds:schemaRefs>
    <ds:schemaRef ds:uri="http://schemas.microsoft.com/office/2006/metadata/properties"/>
    <ds:schemaRef ds:uri="523cc3da-e803-4758-827b-d79cd42bab7f"/>
  </ds:schemaRefs>
</ds:datastoreItem>
</file>

<file path=docProps/app.xml><?xml version="1.0" encoding="utf-8"?>
<Properties xmlns="http://schemas.openxmlformats.org/officeDocument/2006/extended-properties" xmlns:vt="http://schemas.openxmlformats.org/officeDocument/2006/docPropsVTypes">
  <Template/>
  <TotalTime>3889</TotalTime>
  <Words>2279</Words>
  <Application>Microsoft Office PowerPoint</Application>
  <PresentationFormat>On-screen Show (4:3)</PresentationFormat>
  <Paragraphs>394</Paragraphs>
  <Slides>36</Slides>
  <Notes>21</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36</vt:i4>
      </vt:variant>
    </vt:vector>
  </HeadingPairs>
  <TitlesOfParts>
    <vt:vector size="54" baseType="lpstr">
      <vt:lpstr>ＭＳ Ｐゴシック</vt:lpstr>
      <vt:lpstr>Arial</vt:lpstr>
      <vt:lpstr>Avenir Book</vt:lpstr>
      <vt:lpstr>Avenir Light</vt:lpstr>
      <vt:lpstr>Broadway</vt:lpstr>
      <vt:lpstr>Calibri</vt:lpstr>
      <vt:lpstr>Helvetica Light</vt:lpstr>
      <vt:lpstr>Trebuchet MS</vt:lpstr>
      <vt:lpstr>Wingdings</vt:lpstr>
      <vt:lpstr>Virtusa Template</vt:lpstr>
      <vt:lpstr>1_Custom Design</vt:lpstr>
      <vt:lpstr>3_Custom Design</vt:lpstr>
      <vt:lpstr>1_Virtusa Template</vt:lpstr>
      <vt:lpstr>5_Custom Design</vt:lpstr>
      <vt:lpstr>6_Custom Design</vt:lpstr>
      <vt:lpstr>8_Custom Design</vt:lpstr>
      <vt:lpstr>9_Custom Design</vt:lpstr>
      <vt:lpstr>2_Custom Design</vt:lpstr>
      <vt:lpstr>PowerPoint Presentation</vt:lpstr>
      <vt:lpstr> Table of Contents</vt:lpstr>
      <vt:lpstr>Executive Summary</vt:lpstr>
      <vt:lpstr>Why Virtusa ?</vt:lpstr>
      <vt:lpstr>CEM Delivery model</vt:lpstr>
      <vt:lpstr>Why Virtusa’s CEM?</vt:lpstr>
      <vt:lpstr>PowerPoint Presentation</vt:lpstr>
      <vt:lpstr>Our Understanding of Scope</vt:lpstr>
      <vt:lpstr>Out of Scope</vt:lpstr>
      <vt:lpstr>PowerPoint Presentation</vt:lpstr>
      <vt:lpstr>High Level Solution</vt:lpstr>
      <vt:lpstr>An overview of the AEM infrastructure</vt:lpstr>
      <vt:lpstr>High level Solution</vt:lpstr>
      <vt:lpstr>PowerPoint Presentation</vt:lpstr>
      <vt:lpstr>Automated Migration Approach</vt:lpstr>
      <vt:lpstr> We will leverage Virtusa BDM Launchpad Components to Accelerate Development  Components for Barclays  </vt:lpstr>
      <vt:lpstr> QA Approach</vt:lpstr>
      <vt:lpstr>PowerPoint Presentation</vt:lpstr>
      <vt:lpstr>  Our Approach</vt:lpstr>
      <vt:lpstr>PowerPoint Presentation</vt:lpstr>
      <vt:lpstr>PowerPoint Presentation</vt:lpstr>
      <vt:lpstr>PowerPoint Presentation</vt:lpstr>
      <vt:lpstr>PowerPoint Presentation</vt:lpstr>
      <vt:lpstr>Technical/Functional Assumptions</vt:lpstr>
      <vt:lpstr>General Assumptions</vt:lpstr>
      <vt:lpstr>Key Dependencies</vt:lpstr>
      <vt:lpstr>PowerPoint Presentation</vt:lpstr>
      <vt:lpstr>Virtusa delivers Enhanced Web Experience to a leading global retail bank on AEM platform</vt:lpstr>
      <vt:lpstr>Migration of Global Sites to Adobe Experience Manager for a major global telecom manufacturer</vt:lpstr>
      <vt:lpstr>PowerPoint Presentation</vt:lpstr>
      <vt:lpstr>PowerPoint Presentation</vt:lpstr>
      <vt:lpstr>Accelerating Business Outcomes for Marquee Customers across Regions</vt:lpstr>
      <vt:lpstr>PowerPoint Presentation</vt:lpstr>
      <vt:lpstr>Virtusa has extensive experience in implementing complex enterprise Digital Marketing and Social solutions for large global enterprises</vt:lpstr>
      <vt:lpstr>Dedicated Adobe AEM Practice</vt:lpstr>
      <vt:lpstr>PowerPoint Presentation</vt:lpstr>
    </vt:vector>
  </TitlesOfParts>
  <Company>Virtusa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Barclays UK - AEM</dc:title>
  <dc:creator>Sudharsan Selvam</dc:creator>
  <cp:lastModifiedBy>Srinivas Gopinath Parimi</cp:lastModifiedBy>
  <cp:revision>408</cp:revision>
  <dcterms:created xsi:type="dcterms:W3CDTF">2010-02-11T11:31:22Z</dcterms:created>
  <dcterms:modified xsi:type="dcterms:W3CDTF">2016-01-12T11:51:55Z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0x0101004F4186B9BC7D44458560A5D476CD5AD6</vt:lpwstr>
  </property>
</Properties>
</file>