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3" r:id="rId3"/>
    <p:sldId id="275" r:id="rId4"/>
    <p:sldId id="263" r:id="rId5"/>
    <p:sldId id="266" r:id="rId6"/>
    <p:sldId id="268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A6A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2452B-6491-414A-8148-F9840C842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465A2-7A55-4890-98A6-1ECCF501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996CE-72FE-43CC-8753-8CA2A01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90AE1-2584-4D16-8211-7389E3FA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AA98C-ABFB-4FAF-B449-5167727A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513E-D83C-4F10-8A60-42302282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BC134-5201-41B2-A7C0-92BFA95A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91DA8-26E5-497A-95D6-49C44E7A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AAF54-4648-444E-8206-5DDB607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0FBA5-2085-4647-9214-FE10529C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9F0BC2-FFED-4BF9-89FD-DE27C93F1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93EEFE-EF81-4F71-B18D-9DAE4539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FC55E-2611-490B-A27F-09842EDC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25CC4-BB10-46D3-BAD6-40546D85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DDB2E-96F3-4607-8189-6A25E14D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424C-1D85-4987-B0FB-B512058A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0D062-FA13-44BA-BC0D-3D5CA73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FE08-A76E-4696-9531-1C71BA57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16E95-E902-4F4E-A075-3B366E7C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E3D39-C3CE-4E2E-A61D-1E8BE74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1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10F8-FB15-4BB8-9D6D-A5FE1F2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83ED1-282B-4D44-8AB9-4C9E8740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EFEF1-9FFF-4054-B413-38DEA73A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DED9-A9FC-48D0-A7B0-EF1536AE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C03C2-5A8E-4E7A-A778-D05378E1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2F53-9B1F-40F2-A8A8-4CCE9A45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E227E-6E4E-4C72-B9AA-8B2C6C14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48055-9DE1-4076-890A-E51AB2DA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D5EE8-9EA0-47A4-B05C-7C1432C4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60DCB-BCA8-4266-AEA2-34D6A4B6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DE6A6-C81E-4EC7-88C5-F773716C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6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2A4E-9221-4606-9B84-EE0C7AD4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E0259-1D1C-43E7-9419-EC0561AF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0BB2-E017-46E9-BEA6-97810A25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EDC16-00E9-4503-BE5E-A9101393C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9E918B-9BF5-41E1-B331-42CD3B2A0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AADB19-3491-49F1-B930-DF9978CD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7C3D8-ECDC-462D-B4A8-E9A76CC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880A6D-EAE2-429E-B648-6E7D4B5B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48A8A-5DCC-4129-BCCE-37405B4E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3ED721-5CD7-4713-8461-47DC019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10B442-EAA4-42D5-8D59-0A5FF62F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2F77A-317E-476F-8993-74A34DB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730EAD-B145-49CF-8887-B1594FF2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38DCB-753C-4007-A889-C6D29650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51BB2-9F80-4558-8B8C-74FA458C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C2DDB-7AC8-4A45-8220-F736F919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BD462-17E9-4E4D-9748-32383EC9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F1FBC-4F98-4E71-BD26-07096A12A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1D7E-B6D6-4355-82C8-3CAE19DB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A4FD3-47A3-4CC4-8C8F-F2CF354D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3BAF0-5A5A-4FAA-B1E5-F54D839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D6323-752A-4AD5-8C44-8DB4821D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C7C15-25AC-4621-BF78-E100104E4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08010-69DC-4EFD-BCD7-E8B91AE8E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425F9-4F13-424A-870D-8986AAB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3A7B8-AD77-4CF7-BC4D-13E8752E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1E6C0-2D17-4DD3-A916-2E4F1276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5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A6456-8026-4004-9F3F-67309400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F4CB0-09E3-4E88-838A-38C6F34E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7D73D-B1B9-4429-B44C-5B356044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3CD0-7E62-44CE-8BB1-7B397A7A2691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A8D4C-C44B-4B0C-8351-7D222CB7C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A495-2CFC-4748-ABF2-02D46786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87CA-2F35-4801-8D9D-CF61F478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f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7AF1B4-592A-4640-B626-8DCFD847D1DA}"/>
              </a:ext>
            </a:extLst>
          </p:cNvPr>
          <p:cNvSpPr txBox="1"/>
          <p:nvPr/>
        </p:nvSpPr>
        <p:spPr>
          <a:xfrm>
            <a:off x="3830175" y="494518"/>
            <a:ext cx="426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매일 </a:t>
            </a:r>
            <a:r>
              <a:rPr lang="en-US" altLang="ko-KR" sz="2400" b="1" dirty="0"/>
              <a:t>222L, </a:t>
            </a:r>
            <a:r>
              <a:rPr lang="ko-KR" altLang="en-US" sz="2400" b="1" dirty="0"/>
              <a:t>물 발자국 지우기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A1C85-2E68-4637-80E1-742D6D1E1436}"/>
              </a:ext>
            </a:extLst>
          </p:cNvPr>
          <p:cNvSpPr/>
          <p:nvPr/>
        </p:nvSpPr>
        <p:spPr>
          <a:xfrm>
            <a:off x="4764709" y="1137821"/>
            <a:ext cx="1853132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0000" rIns="0" bIns="0"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물 받아서 설거지하기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BB351-0B65-4501-A90F-84F3AE57CF33}"/>
              </a:ext>
            </a:extLst>
          </p:cNvPr>
          <p:cNvSpPr/>
          <p:nvPr/>
        </p:nvSpPr>
        <p:spPr>
          <a:xfrm>
            <a:off x="6906216" y="1137820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분리수거 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5B1DB-801A-4474-AE7D-7608034F4481}"/>
              </a:ext>
            </a:extLst>
          </p:cNvPr>
          <p:cNvSpPr/>
          <p:nvPr/>
        </p:nvSpPr>
        <p:spPr>
          <a:xfrm>
            <a:off x="2682434" y="3080551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대중교통 이용하기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7EEFC4-D9EF-434E-BFDF-B57677F9312C}"/>
              </a:ext>
            </a:extLst>
          </p:cNvPr>
          <p:cNvSpPr/>
          <p:nvPr/>
        </p:nvSpPr>
        <p:spPr>
          <a:xfrm>
            <a:off x="4762408" y="3080551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#5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계단 이용하기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FE128-854C-44BA-AFF0-11434886FE79}"/>
              </a:ext>
            </a:extLst>
          </p:cNvPr>
          <p:cNvSpPr/>
          <p:nvPr/>
        </p:nvSpPr>
        <p:spPr>
          <a:xfrm>
            <a:off x="6906216" y="3080550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#6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난방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도 낮추기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5130BC-7F6E-492C-AC92-B4335107ED6C}"/>
              </a:ext>
            </a:extLst>
          </p:cNvPr>
          <p:cNvSpPr/>
          <p:nvPr/>
        </p:nvSpPr>
        <p:spPr>
          <a:xfrm>
            <a:off x="2681745" y="5023283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#7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텀블러 사용하기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41F0DC-0B41-4C49-BF6F-F88BB1091B3C}"/>
              </a:ext>
            </a:extLst>
          </p:cNvPr>
          <p:cNvSpPr/>
          <p:nvPr/>
        </p:nvSpPr>
        <p:spPr>
          <a:xfrm>
            <a:off x="4762407" y="5023281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#8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장바구니 챙기기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5FF2C1-DDFC-4899-8AC2-F50F785493BA}"/>
              </a:ext>
            </a:extLst>
          </p:cNvPr>
          <p:cNvSpPr/>
          <p:nvPr/>
        </p:nvSpPr>
        <p:spPr>
          <a:xfrm>
            <a:off x="6906215" y="5023281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#9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샤워시간 </a:t>
            </a:r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</a:rPr>
              <a:t>분 줄이기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C353B-C958-4D8B-A7C1-EFD38D95293D}"/>
              </a:ext>
            </a:extLst>
          </p:cNvPr>
          <p:cNvSpPr/>
          <p:nvPr/>
        </p:nvSpPr>
        <p:spPr>
          <a:xfrm>
            <a:off x="2681745" y="1137819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04E0B2-21D9-45ED-81DF-A9A62E17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6" y="5463540"/>
            <a:ext cx="1601020" cy="1279346"/>
          </a:xfrm>
          <a:prstGeom prst="rect">
            <a:avLst/>
          </a:prstGeom>
        </p:spPr>
      </p:pic>
      <p:pic>
        <p:nvPicPr>
          <p:cNvPr id="1032" name="Picture 8" descr="열나는 사진, 이미지, 일러스트, 캘리그라피 - 크라우드픽">
            <a:extLst>
              <a:ext uri="{FF2B5EF4-FFF2-40B4-BE49-F238E27FC236}">
                <a16:creationId xmlns:a16="http://schemas.microsoft.com/office/drawing/2014/main" id="{9DF08EB5-7AC6-47A7-BB77-67908667F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1" y="618230"/>
            <a:ext cx="2533021" cy="14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4E5D74-6688-4E52-B08D-098A16B53C4B}"/>
              </a:ext>
            </a:extLst>
          </p:cNvPr>
          <p:cNvSpPr txBox="1"/>
          <p:nvPr/>
        </p:nvSpPr>
        <p:spPr>
          <a:xfrm>
            <a:off x="472191" y="210201"/>
            <a:ext cx="141732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</a:t>
            </a:r>
            <a:r>
              <a:rPr lang="ko-KR" altLang="en-US" sz="1100" b="1" dirty="0"/>
              <a:t>구</a:t>
            </a:r>
            <a:r>
              <a:rPr lang="en-US" altLang="ko-KR" sz="1100" b="1" dirty="0"/>
              <a:t>’S </a:t>
            </a:r>
            <a:r>
              <a:rPr lang="ko-KR" altLang="en-US" sz="1100" b="1" dirty="0"/>
              <a:t>짜증 지수</a:t>
            </a:r>
            <a:endParaRPr lang="en-US" altLang="ko-KR" sz="1100" b="1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100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sz="105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7C9B72-B6A5-4A5F-92C2-DDCDBD14E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378"/>
            <a:ext cx="2555258" cy="14868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6CA619-5429-46FE-A78F-EED761BCD74F}"/>
              </a:ext>
            </a:extLst>
          </p:cNvPr>
          <p:cNvSpPr txBox="1"/>
          <p:nvPr/>
        </p:nvSpPr>
        <p:spPr>
          <a:xfrm>
            <a:off x="516731" y="2297961"/>
            <a:ext cx="14173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G</a:t>
            </a:r>
            <a:r>
              <a:rPr lang="ko-KR" altLang="en-US" sz="1050" b="1" dirty="0"/>
              <a:t>구</a:t>
            </a:r>
            <a:r>
              <a:rPr lang="en-US" altLang="ko-KR" sz="1050" b="1" dirty="0"/>
              <a:t>’S </a:t>
            </a:r>
            <a:r>
              <a:rPr lang="ko-KR" altLang="en-US" sz="1050" b="1" dirty="0"/>
              <a:t>짜증 지수</a:t>
            </a:r>
            <a:endParaRPr lang="en-US" altLang="ko-KR" sz="1050" b="1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50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4E607F-4FED-4737-897F-F7D0D29333BB}"/>
              </a:ext>
            </a:extLst>
          </p:cNvPr>
          <p:cNvSpPr txBox="1"/>
          <p:nvPr/>
        </p:nvSpPr>
        <p:spPr>
          <a:xfrm>
            <a:off x="518697" y="4243619"/>
            <a:ext cx="141732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G</a:t>
            </a:r>
            <a:r>
              <a:rPr lang="ko-KR" altLang="en-US" sz="1050" b="1" dirty="0"/>
              <a:t>구</a:t>
            </a:r>
            <a:r>
              <a:rPr lang="en-US" altLang="ko-KR" sz="1050" b="1" dirty="0"/>
              <a:t>’S </a:t>
            </a:r>
            <a:r>
              <a:rPr lang="ko-KR" altLang="en-US" sz="1050" b="1" dirty="0"/>
              <a:t>짜증 지수</a:t>
            </a:r>
            <a:endParaRPr lang="en-US" altLang="ko-KR" sz="1050" b="1" dirty="0"/>
          </a:p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0</a:t>
            </a:r>
          </a:p>
        </p:txBody>
      </p:sp>
      <p:pic>
        <p:nvPicPr>
          <p:cNvPr id="1036" name="Picture 12" descr="지구 세계, 지구, 잔디, 웃는 png | PNGEgg">
            <a:extLst>
              <a:ext uri="{FF2B5EF4-FFF2-40B4-BE49-F238E27FC236}">
                <a16:creationId xmlns:a16="http://schemas.microsoft.com/office/drawing/2014/main" id="{9B0A9AF5-9BC6-4BA4-854F-9F040103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4" y="4774534"/>
            <a:ext cx="2421104" cy="141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홈앤하우스] 원터치 3칸 분리수거함 - YES24">
            <a:extLst>
              <a:ext uri="{FF2B5EF4-FFF2-40B4-BE49-F238E27FC236}">
                <a16:creationId xmlns:a16="http://schemas.microsoft.com/office/drawing/2014/main" id="{829C4B68-B9D3-4BD9-85CA-2283636F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1592580"/>
            <a:ext cx="1706880" cy="13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황규인의 잡학사전]설거지를 설겆이라고 틀리는 게 김치 때문? : 뉴스 : 동아닷컴">
            <a:extLst>
              <a:ext uri="{FF2B5EF4-FFF2-40B4-BE49-F238E27FC236}">
                <a16:creationId xmlns:a16="http://schemas.microsoft.com/office/drawing/2014/main" id="{CEE3987D-0476-4FB1-B2BA-661E1DC8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53" y="1662167"/>
            <a:ext cx="1727076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1070A02-D8A3-4045-BBF6-23BE90025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28751" r="10010" b="22132"/>
          <a:stretch/>
        </p:blipFill>
        <p:spPr bwMode="auto">
          <a:xfrm>
            <a:off x="2744891" y="3658060"/>
            <a:ext cx="1779095" cy="11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5C5D329-BD08-4000-94D0-BE091801E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t="18335" r="27055" b="45863"/>
          <a:stretch/>
        </p:blipFill>
        <p:spPr bwMode="auto">
          <a:xfrm>
            <a:off x="6948737" y="5524500"/>
            <a:ext cx="1738063" cy="121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EA02206-9834-4520-86D3-F79CC4E136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12528"/>
          <a:stretch/>
        </p:blipFill>
        <p:spPr>
          <a:xfrm>
            <a:off x="4824865" y="3526081"/>
            <a:ext cx="1759116" cy="130309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B543746-0383-4BFC-BF83-F892A3943A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7" y="3526082"/>
            <a:ext cx="1769246" cy="130309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6A18EF-6714-49E4-9315-972C5DA55523}"/>
              </a:ext>
            </a:extLst>
          </p:cNvPr>
          <p:cNvSpPr/>
          <p:nvPr/>
        </p:nvSpPr>
        <p:spPr>
          <a:xfrm>
            <a:off x="9288780" y="201930"/>
            <a:ext cx="2019300" cy="648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 </a:t>
            </a:r>
            <a:r>
              <a:rPr lang="ko-KR" altLang="en-US" dirty="0"/>
              <a:t>영역</a:t>
            </a:r>
          </a:p>
        </p:txBody>
      </p:sp>
      <p:pic>
        <p:nvPicPr>
          <p:cNvPr id="43" name="Picture 4" descr="저수시설 물에 대한 스톡 벡터 아트 및 기타 이미지 - iStock">
            <a:extLst>
              <a:ext uri="{FF2B5EF4-FFF2-40B4-BE49-F238E27FC236}">
                <a16:creationId xmlns:a16="http://schemas.microsoft.com/office/drawing/2014/main" id="{1CF6BC43-6121-4EFF-95ED-B63F5A52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03" y="1563073"/>
            <a:ext cx="1204155" cy="12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7AF1B4-592A-4640-B626-8DCFD847D1DA}"/>
              </a:ext>
            </a:extLst>
          </p:cNvPr>
          <p:cNvSpPr txBox="1"/>
          <p:nvPr/>
        </p:nvSpPr>
        <p:spPr>
          <a:xfrm>
            <a:off x="3877137" y="387399"/>
            <a:ext cx="445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생활 속 물 발자국 지우기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C353B-C958-4D8B-A7C1-EFD38D95293D}"/>
              </a:ext>
            </a:extLst>
          </p:cNvPr>
          <p:cNvSpPr/>
          <p:nvPr/>
        </p:nvSpPr>
        <p:spPr>
          <a:xfrm>
            <a:off x="2403735" y="1131672"/>
            <a:ext cx="2142321" cy="196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F03C9-BC0F-469F-A57C-3FDBBF1729D9}"/>
              </a:ext>
            </a:extLst>
          </p:cNvPr>
          <p:cNvSpPr/>
          <p:nvPr/>
        </p:nvSpPr>
        <p:spPr>
          <a:xfrm>
            <a:off x="2245439" y="1105414"/>
            <a:ext cx="2300617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샤워시간 줄이기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15</a:t>
            </a:r>
            <a:r>
              <a:rPr lang="ko-KR" altLang="en-US" sz="1400" dirty="0">
                <a:solidFill>
                  <a:schemeClr val="bg1"/>
                </a:solidFill>
              </a:rPr>
              <a:t>분 샤워에 사용되는 물의 양은 보통 </a:t>
            </a:r>
            <a:r>
              <a:rPr lang="en-US" altLang="ko-KR" sz="1400" dirty="0">
                <a:solidFill>
                  <a:schemeClr val="bg1"/>
                </a:solidFill>
              </a:rPr>
              <a:t>180L</a:t>
            </a:r>
            <a:r>
              <a:rPr lang="ko-KR" altLang="en-US" sz="1400" dirty="0">
                <a:solidFill>
                  <a:schemeClr val="bg1"/>
                </a:solidFill>
              </a:rPr>
              <a:t>랍니다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샤워시간을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분만 줄여도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 번 샤워할 때 마다 </a:t>
            </a:r>
            <a:r>
              <a:rPr lang="en-US" altLang="ko-KR" sz="1400" dirty="0">
                <a:solidFill>
                  <a:schemeClr val="bg1"/>
                </a:solidFill>
              </a:rPr>
              <a:t>12L</a:t>
            </a:r>
            <a:r>
              <a:rPr lang="ko-KR" altLang="en-US" sz="1400" dirty="0">
                <a:solidFill>
                  <a:schemeClr val="bg1"/>
                </a:solidFill>
              </a:rPr>
              <a:t>의 물을 절약할 수 있어요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AA168-6A81-4DF2-BA1A-CB5A91F372EA}"/>
              </a:ext>
            </a:extLst>
          </p:cNvPr>
          <p:cNvSpPr/>
          <p:nvPr/>
        </p:nvSpPr>
        <p:spPr>
          <a:xfrm>
            <a:off x="4775096" y="1131672"/>
            <a:ext cx="2142321" cy="196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3C095-BC82-4519-9CD8-07EFBB64D260}"/>
              </a:ext>
            </a:extLst>
          </p:cNvPr>
          <p:cNvSpPr/>
          <p:nvPr/>
        </p:nvSpPr>
        <p:spPr>
          <a:xfrm>
            <a:off x="4775096" y="1105414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양치 컵 사용하기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양치질을 하는 </a:t>
            </a:r>
            <a:r>
              <a:rPr lang="en-US" altLang="ko-KR" sz="1400" dirty="0">
                <a:solidFill>
                  <a:schemeClr val="bg1"/>
                </a:solidFill>
              </a:rPr>
              <a:t>30</a:t>
            </a:r>
            <a:r>
              <a:rPr lang="ko-KR" altLang="en-US" sz="1400" dirty="0">
                <a:solidFill>
                  <a:schemeClr val="bg1"/>
                </a:solidFill>
              </a:rPr>
              <a:t>초 동안 무심코 흘려 보내는 </a:t>
            </a:r>
            <a:r>
              <a:rPr lang="en-US" altLang="ko-KR" sz="1400" dirty="0">
                <a:solidFill>
                  <a:schemeClr val="bg1"/>
                </a:solidFill>
              </a:rPr>
              <a:t>6L</a:t>
            </a:r>
            <a:r>
              <a:rPr lang="ko-KR" altLang="en-US" sz="1400" dirty="0">
                <a:solidFill>
                  <a:schemeClr val="bg1"/>
                </a:solidFill>
              </a:rPr>
              <a:t>의 물</a:t>
            </a:r>
            <a:r>
              <a:rPr lang="en-US" altLang="ko-KR" sz="1400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양치컵을 사용한다면 최소 </a:t>
            </a:r>
            <a:r>
              <a:rPr lang="en-US" altLang="ko-KR" sz="1400" dirty="0">
                <a:solidFill>
                  <a:schemeClr val="bg1"/>
                </a:solidFill>
              </a:rPr>
              <a:t>5L</a:t>
            </a:r>
            <a:r>
              <a:rPr lang="ko-KR" altLang="en-US" sz="1400" dirty="0">
                <a:solidFill>
                  <a:schemeClr val="bg1"/>
                </a:solidFill>
              </a:rPr>
              <a:t>의 물을 절약할 수 있어요</a:t>
            </a:r>
            <a:r>
              <a:rPr lang="en-US" altLang="ko-KR" sz="14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하루 세번이면 무려 </a:t>
            </a:r>
            <a:r>
              <a:rPr lang="en-US" altLang="ko-KR" sz="1400" dirty="0">
                <a:solidFill>
                  <a:schemeClr val="bg1"/>
                </a:solidFill>
              </a:rPr>
              <a:t>15L!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77FE-2E55-406B-97E0-1C986E435B9B}"/>
              </a:ext>
            </a:extLst>
          </p:cNvPr>
          <p:cNvSpPr/>
          <p:nvPr/>
        </p:nvSpPr>
        <p:spPr>
          <a:xfrm>
            <a:off x="7226695" y="1105413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물 받아서 설거지 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물을 틀어 놓고 설거지를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하면 </a:t>
            </a:r>
            <a:r>
              <a:rPr lang="en-US" altLang="ko-KR" sz="1400" dirty="0">
                <a:solidFill>
                  <a:schemeClr val="bg1"/>
                </a:solidFill>
              </a:rPr>
              <a:t>100L </a:t>
            </a:r>
            <a:r>
              <a:rPr lang="ko-KR" altLang="en-US" sz="1400" dirty="0">
                <a:solidFill>
                  <a:schemeClr val="bg1"/>
                </a:solidFill>
              </a:rPr>
              <a:t>물을 소모해요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싱크대나 설거지 통에 물을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받아 놓고 한다면 물을 </a:t>
            </a:r>
            <a:r>
              <a:rPr lang="en-US" altLang="ko-KR" sz="1400" dirty="0">
                <a:solidFill>
                  <a:schemeClr val="bg1"/>
                </a:solidFill>
              </a:rPr>
              <a:t>1/5</a:t>
            </a:r>
            <a:r>
              <a:rPr lang="ko-KR" altLang="en-US" sz="1400" dirty="0">
                <a:solidFill>
                  <a:schemeClr val="bg1"/>
                </a:solidFill>
              </a:rPr>
              <a:t>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절약할 수 있다는 사실</a:t>
            </a:r>
            <a:r>
              <a:rPr lang="en-US" altLang="ko-KR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878511-6D55-4B3F-AF63-E89B18C05586}"/>
              </a:ext>
            </a:extLst>
          </p:cNvPr>
          <p:cNvSpPr/>
          <p:nvPr/>
        </p:nvSpPr>
        <p:spPr>
          <a:xfrm>
            <a:off x="2245438" y="3302059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절수형 샤워 헤드 사용하기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/>
              <a:t>일반 샤워 헤드</a:t>
            </a:r>
            <a:r>
              <a:rPr lang="en-US" altLang="ko-KR" sz="1400" dirty="0"/>
              <a:t>:</a:t>
            </a:r>
            <a:r>
              <a:rPr lang="ko-KR" altLang="en-US" sz="1400" dirty="0"/>
              <a:t> 1분당 약 12L의 물을 사용하지만</a:t>
            </a:r>
          </a:p>
          <a:p>
            <a:r>
              <a:rPr lang="ko-KR" altLang="en-US" sz="1400" dirty="0"/>
              <a:t>절수 샤워 헤드는 1분당 약 7L의 물을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사용하게 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샤워헤드 만으로 약 </a:t>
            </a:r>
            <a:r>
              <a:rPr lang="en-US" altLang="ko-KR" sz="1400" dirty="0">
                <a:solidFill>
                  <a:schemeClr val="bg1"/>
                </a:solidFill>
              </a:rPr>
              <a:t>40%</a:t>
            </a:r>
            <a:r>
              <a:rPr lang="ko-KR" altLang="en-US" sz="1400" dirty="0">
                <a:solidFill>
                  <a:schemeClr val="bg1"/>
                </a:solidFill>
              </a:rPr>
              <a:t>의 물을 아낄 수 있답니다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1970DB-298B-48D8-B3DE-5ABFB7AE37E1}"/>
              </a:ext>
            </a:extLst>
          </p:cNvPr>
          <p:cNvSpPr/>
          <p:nvPr/>
        </p:nvSpPr>
        <p:spPr>
          <a:xfrm>
            <a:off x="4775096" y="3302059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세탁기 헹굼 수 지키기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10kg</a:t>
            </a:r>
            <a:r>
              <a:rPr lang="ko-KR" altLang="en-US" sz="1400" dirty="0">
                <a:solidFill>
                  <a:schemeClr val="bg1"/>
                </a:solidFill>
              </a:rPr>
              <a:t> 용량 세탁기의 경우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 헹굼 할 때마다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최대 </a:t>
            </a:r>
            <a:r>
              <a:rPr lang="en-US" altLang="ko-KR" sz="1400" dirty="0">
                <a:solidFill>
                  <a:schemeClr val="bg1"/>
                </a:solidFill>
              </a:rPr>
              <a:t>100L</a:t>
            </a:r>
            <a:r>
              <a:rPr lang="ko-KR" altLang="en-US" sz="1400" dirty="0">
                <a:solidFill>
                  <a:schemeClr val="bg1"/>
                </a:solidFill>
              </a:rPr>
              <a:t>의 물이 사용되요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그때 그때 세탁물의 양에 맞춰 세탁기의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수위와 헹굼 수를 조절해보세요</a:t>
            </a:r>
            <a:r>
              <a:rPr lang="en-US" altLang="ko-KR" sz="1400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ACB2B9-F24C-416A-9239-8428420E56B8}"/>
              </a:ext>
            </a:extLst>
          </p:cNvPr>
          <p:cNvSpPr/>
          <p:nvPr/>
        </p:nvSpPr>
        <p:spPr>
          <a:xfrm>
            <a:off x="7226695" y="3310413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#1</a:t>
            </a:r>
            <a:r>
              <a:rPr lang="ko-KR" altLang="en-US" sz="1400" b="1" dirty="0">
                <a:solidFill>
                  <a:schemeClr val="bg1"/>
                </a:solidFill>
              </a:rPr>
              <a:t>주일에 한 번은 채식</a:t>
            </a:r>
            <a:r>
              <a:rPr lang="en-US" altLang="ko-KR" sz="1400" b="1" dirty="0">
                <a:solidFill>
                  <a:schemeClr val="bg1"/>
                </a:solidFill>
              </a:rPr>
              <a:t>DAY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식습관에 따라 물 사용량도 다르다는 사실</a:t>
            </a:r>
            <a:r>
              <a:rPr lang="en-US" altLang="ko-KR" sz="1200" dirty="0">
                <a:solidFill>
                  <a:schemeClr val="bg1"/>
                </a:solidFill>
              </a:rPr>
              <a:t>! </a:t>
            </a:r>
            <a:r>
              <a:rPr lang="ko-KR" altLang="en-US" sz="1200" dirty="0">
                <a:solidFill>
                  <a:schemeClr val="bg1"/>
                </a:solidFill>
              </a:rPr>
              <a:t>채식에 비해 잡식은 </a:t>
            </a:r>
            <a:r>
              <a:rPr lang="en-US" altLang="ko-KR" sz="1200" dirty="0">
                <a:solidFill>
                  <a:schemeClr val="bg1"/>
                </a:solidFill>
              </a:rPr>
              <a:t>13</a:t>
            </a:r>
            <a:r>
              <a:rPr lang="ko-KR" altLang="en-US" sz="1200" dirty="0">
                <a:solidFill>
                  <a:schemeClr val="bg1"/>
                </a:solidFill>
              </a:rPr>
              <a:t>배의 물을 소비합니다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하루 채식 습관으로 </a:t>
            </a:r>
            <a:r>
              <a:rPr lang="en-US" altLang="ko-KR" sz="1400" dirty="0">
                <a:solidFill>
                  <a:schemeClr val="bg1"/>
                </a:solidFill>
              </a:rPr>
              <a:t>2000L</a:t>
            </a:r>
            <a:r>
              <a:rPr lang="ko-KR" altLang="en-US" sz="1400" dirty="0">
                <a:solidFill>
                  <a:schemeClr val="bg1"/>
                </a:solidFill>
              </a:rPr>
              <a:t>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어마어마한 물을 절약할 수 있어요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80FEA7-F026-4DC1-A650-4E550B4C7C8B}"/>
              </a:ext>
            </a:extLst>
          </p:cNvPr>
          <p:cNvSpPr/>
          <p:nvPr/>
        </p:nvSpPr>
        <p:spPr>
          <a:xfrm>
            <a:off x="2249974" y="5463144"/>
            <a:ext cx="2300618" cy="3020456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변기 물탱크에 물병 넣기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하루 변기로 사용하는 물의 양은 약 55L! 전체 생활 용수 중 약 27%를 차지합니다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변기 물 탱크에 물을 가득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채운 물병을 넣어두는 것만으로도 물 사용량을 30% 감소할 수 있습니다.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F966AE-0AD9-46A1-904C-3E4E6CA509E8}"/>
              </a:ext>
            </a:extLst>
          </p:cNvPr>
          <p:cNvSpPr/>
          <p:nvPr/>
        </p:nvSpPr>
        <p:spPr>
          <a:xfrm>
            <a:off x="4775096" y="5473415"/>
            <a:ext cx="2300618" cy="3020456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과일</a:t>
            </a:r>
            <a:r>
              <a:rPr lang="en-US" altLang="ko-KR" sz="1400" b="1" dirty="0">
                <a:solidFill>
                  <a:schemeClr val="bg1"/>
                </a:solidFill>
              </a:rPr>
              <a:t>&amp;</a:t>
            </a:r>
            <a:r>
              <a:rPr lang="ko-KR" altLang="en-US" sz="1400" b="1" dirty="0">
                <a:solidFill>
                  <a:schemeClr val="bg1"/>
                </a:solidFill>
              </a:rPr>
              <a:t>야채는 바구니에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담아 세척하기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b="0" i="0" dirty="0">
                <a:solidFill>
                  <a:schemeClr val="bg1"/>
                </a:solidFill>
                <a:effectLst/>
                <a:latin typeface="나눔고딕"/>
              </a:rPr>
              <a:t>과일 및 재료들을 세척하는 경우에는 약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고딕"/>
              </a:rPr>
              <a:t>100L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고딕"/>
              </a:rPr>
              <a:t>의 물을 소모하게 됩니다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고딕"/>
              </a:rPr>
              <a:t>. </a:t>
            </a:r>
          </a:p>
          <a:p>
            <a:endParaRPr lang="en-US" altLang="ko-KR" sz="1400" b="0" i="0" dirty="0">
              <a:solidFill>
                <a:schemeClr val="bg1"/>
              </a:solidFill>
              <a:effectLst/>
              <a:latin typeface="나눔고딕"/>
            </a:endParaRPr>
          </a:p>
          <a:p>
            <a:r>
              <a:rPr lang="ko-KR" altLang="en-US" sz="1400" b="0" i="0" dirty="0">
                <a:solidFill>
                  <a:schemeClr val="bg1"/>
                </a:solidFill>
                <a:effectLst/>
                <a:latin typeface="나눔고딕"/>
              </a:rPr>
              <a:t> 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나눔고딕"/>
              </a:rPr>
              <a:t>설거지통을 사용하신다면 대략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나눔고딕"/>
              </a:rPr>
              <a:t>5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나눔고딕"/>
              </a:rPr>
              <a:t>분의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나눔고딕"/>
              </a:rPr>
              <a:t>1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나눔고딕"/>
              </a:rPr>
              <a:t>정도인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나눔고딕"/>
              </a:rPr>
              <a:t>20L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나눔고딕"/>
              </a:rPr>
              <a:t>정도의 물로 충분하게 세척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나눔고딕"/>
              </a:rPr>
              <a:t>하실 수가 있습니다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고딕"/>
              </a:rPr>
              <a:t>.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7D48B7-EFFE-4248-BE7D-B64E0B027B66}"/>
              </a:ext>
            </a:extLst>
          </p:cNvPr>
          <p:cNvSpPr/>
          <p:nvPr/>
        </p:nvSpPr>
        <p:spPr>
          <a:xfrm>
            <a:off x="7226695" y="5515413"/>
            <a:ext cx="2300618" cy="3020456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</a:rPr>
              <a:t>수도꼭지는 샤워기 모드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수도꼭지에 부착된 조리개로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샤워기 모드로 </a:t>
            </a:r>
            <a:r>
              <a:rPr lang="en-US" altLang="ko-KR" sz="1400" dirty="0">
                <a:solidFill>
                  <a:schemeClr val="bg1"/>
                </a:solidFill>
              </a:rPr>
              <a:t>ON!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표면적이 넓어져 세척시간과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물 소비량을 </a:t>
            </a:r>
            <a:r>
              <a:rPr lang="en-US" altLang="ko-KR" sz="1400" dirty="0">
                <a:solidFill>
                  <a:schemeClr val="bg1"/>
                </a:solidFill>
              </a:rPr>
              <a:t>20% </a:t>
            </a:r>
            <a:r>
              <a:rPr lang="ko-KR" altLang="en-US" sz="1400" dirty="0">
                <a:solidFill>
                  <a:schemeClr val="bg1"/>
                </a:solidFill>
              </a:rPr>
              <a:t>가량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줄일 수 있어요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30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7AF1B4-592A-4640-B626-8DCFD847D1DA}"/>
              </a:ext>
            </a:extLst>
          </p:cNvPr>
          <p:cNvSpPr txBox="1"/>
          <p:nvPr/>
        </p:nvSpPr>
        <p:spPr>
          <a:xfrm>
            <a:off x="3877137" y="387399"/>
            <a:ext cx="445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생활 속 물 발자국 지우기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C353B-C958-4D8B-A7C1-EFD38D95293D}"/>
              </a:ext>
            </a:extLst>
          </p:cNvPr>
          <p:cNvSpPr/>
          <p:nvPr/>
        </p:nvSpPr>
        <p:spPr>
          <a:xfrm>
            <a:off x="2403735" y="1131672"/>
            <a:ext cx="2142321" cy="196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F03C9-BC0F-469F-A57C-3FDBBF1729D9}"/>
              </a:ext>
            </a:extLst>
          </p:cNvPr>
          <p:cNvSpPr/>
          <p:nvPr/>
        </p:nvSpPr>
        <p:spPr>
          <a:xfrm>
            <a:off x="2245439" y="1105414"/>
            <a:ext cx="2300617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빨래 모아서 세탁하기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10kg </a:t>
            </a:r>
            <a:r>
              <a:rPr lang="ko-KR" altLang="en-US" sz="1400" b="1" dirty="0">
                <a:solidFill>
                  <a:schemeClr val="bg1"/>
                </a:solidFill>
              </a:rPr>
              <a:t>세탁기로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한 번에 빨래할 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80~100L</a:t>
            </a:r>
            <a:r>
              <a:rPr lang="ko-KR" altLang="en-US" sz="1400" b="1" dirty="0">
                <a:solidFill>
                  <a:schemeClr val="bg1"/>
                </a:solidFill>
              </a:rPr>
              <a:t>의 물이 된답니다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세탁기를 자주 돌리기 </a:t>
            </a:r>
            <a:r>
              <a:rPr lang="ko-KR" altLang="en-US" sz="1400" b="1" dirty="0" err="1">
                <a:solidFill>
                  <a:schemeClr val="bg1"/>
                </a:solidFill>
              </a:rPr>
              <a:t>보단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빨랫감을 모아서 한번에 돌려보세요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AA168-6A81-4DF2-BA1A-CB5A91F372EA}"/>
              </a:ext>
            </a:extLst>
          </p:cNvPr>
          <p:cNvSpPr/>
          <p:nvPr/>
        </p:nvSpPr>
        <p:spPr>
          <a:xfrm>
            <a:off x="4775096" y="1131672"/>
            <a:ext cx="2142321" cy="196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3C095-BC82-4519-9CD8-07EFBB64D260}"/>
              </a:ext>
            </a:extLst>
          </p:cNvPr>
          <p:cNvSpPr/>
          <p:nvPr/>
        </p:nvSpPr>
        <p:spPr>
          <a:xfrm>
            <a:off x="4775096" y="1105414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음식물 휴지로 닦고 설거지하기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음식물과 기름이 묻은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식기는 휴지로 한 번 닦아낸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후에 설거지를 해주세요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세제를 적게 사용해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물 사용량도 줄일 수 </a:t>
            </a:r>
            <a:r>
              <a:rPr lang="ko-KR" altLang="en-US" sz="1400" dirty="0" err="1">
                <a:solidFill>
                  <a:schemeClr val="bg1"/>
                </a:solidFill>
              </a:rPr>
              <a:t>이써요</a:t>
            </a:r>
            <a:r>
              <a:rPr lang="en-US" altLang="ko-KR" sz="1400" dirty="0">
                <a:solidFill>
                  <a:schemeClr val="bg1"/>
                </a:solidFill>
              </a:rPr>
              <a:t>.!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77FE-2E55-406B-97E0-1C986E435B9B}"/>
              </a:ext>
            </a:extLst>
          </p:cNvPr>
          <p:cNvSpPr/>
          <p:nvPr/>
        </p:nvSpPr>
        <p:spPr>
          <a:xfrm>
            <a:off x="7226695" y="1105413"/>
            <a:ext cx="2300618" cy="1994371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수도꼭지 꼭 잠그기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꼭 잠그지 않은 수도꼭지에서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물은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방울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</a:p>
          <a:p>
            <a:pPr algn="ctr"/>
            <a:endParaRPr lang="en-US" altLang="ko-KR" sz="1400" b="0" i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하루에 낭비되는 양이 무려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0" i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리터에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이르죠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1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년이면 무려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톤의 물이 낭비되는 셈입니다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8115C58-1E41-4A04-8C32-4EAEB65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13" y="13030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F6FE32-834E-4F54-A746-821FAE7F2DCF}"/>
              </a:ext>
            </a:extLst>
          </p:cNvPr>
          <p:cNvSpPr/>
          <p:nvPr/>
        </p:nvSpPr>
        <p:spPr>
          <a:xfrm>
            <a:off x="1729245" y="848259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178E7D-E5F4-4D88-B6E4-89732246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11887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108DB6-6AFF-47E7-AD6A-F2FA7D11581F}"/>
              </a:ext>
            </a:extLst>
          </p:cNvPr>
          <p:cNvSpPr/>
          <p:nvPr/>
        </p:nvSpPr>
        <p:spPr>
          <a:xfrm>
            <a:off x="5269061" y="733959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9BC5F-4E79-4A47-8B33-FFD8CDDB44D6}"/>
              </a:ext>
            </a:extLst>
          </p:cNvPr>
          <p:cNvSpPr/>
          <p:nvPr/>
        </p:nvSpPr>
        <p:spPr>
          <a:xfrm>
            <a:off x="5269060" y="718513"/>
            <a:ext cx="1855433" cy="1811044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 </a:t>
            </a:r>
            <a:r>
              <a:rPr lang="ko-KR" altLang="en-US" sz="1400" b="1" dirty="0">
                <a:solidFill>
                  <a:schemeClr val="bg1"/>
                </a:solidFill>
              </a:rPr>
              <a:t>플러그 </a:t>
            </a:r>
            <a:r>
              <a:rPr lang="en-US" altLang="ko-KR" sz="1400" b="1" dirty="0">
                <a:solidFill>
                  <a:schemeClr val="bg1"/>
                </a:solidFill>
              </a:rPr>
              <a:t>OFF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지금 사용하지 않는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전기 플러그는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뽑아주세요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연간 무려 </a:t>
            </a:r>
            <a:r>
              <a:rPr lang="en-US" altLang="ko-KR" sz="1100" dirty="0">
                <a:solidFill>
                  <a:schemeClr val="bg1"/>
                </a:solidFill>
              </a:rPr>
              <a:t>12.6kg</a:t>
            </a:r>
            <a:r>
              <a:rPr lang="ko-KR" altLang="en-US" sz="1100" dirty="0">
                <a:solidFill>
                  <a:schemeClr val="bg1"/>
                </a:solidFill>
              </a:rPr>
              <a:t>의</a:t>
            </a:r>
            <a:r>
              <a:rPr lang="en-US" altLang="ko-KR" sz="1100" dirty="0">
                <a:solidFill>
                  <a:schemeClr val="bg1"/>
                </a:solidFill>
              </a:rPr>
              <a:t> Co2</a:t>
            </a:r>
            <a:r>
              <a:rPr lang="ko-KR" altLang="en-US" sz="1100" dirty="0">
                <a:solidFill>
                  <a:schemeClr val="bg1"/>
                </a:solidFill>
              </a:rPr>
              <a:t> 배출량을 줄일 수 있답니다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6BD4-6773-46FA-89BB-BD5086452285}"/>
              </a:ext>
            </a:extLst>
          </p:cNvPr>
          <p:cNvSpPr txBox="1"/>
          <p:nvPr/>
        </p:nvSpPr>
        <p:spPr>
          <a:xfrm>
            <a:off x="3771900" y="1150054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14583-40E6-42EA-8BB8-EFDF1A42A8E7}"/>
              </a:ext>
            </a:extLst>
          </p:cNvPr>
          <p:cNvSpPr/>
          <p:nvPr/>
        </p:nvSpPr>
        <p:spPr>
          <a:xfrm>
            <a:off x="3985260" y="156210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494C-3830-48A2-AD93-7E92C0811107}"/>
              </a:ext>
            </a:extLst>
          </p:cNvPr>
          <p:cNvSpPr txBox="1"/>
          <p:nvPr/>
        </p:nvSpPr>
        <p:spPr>
          <a:xfrm>
            <a:off x="4034790" y="3282151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DFFA30C-06D9-4E8E-B1A7-9C670A560987}"/>
              </a:ext>
            </a:extLst>
          </p:cNvPr>
          <p:cNvSpPr/>
          <p:nvPr/>
        </p:nvSpPr>
        <p:spPr>
          <a:xfrm>
            <a:off x="3985260" y="367284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ABC2B-9E3F-43C3-A651-5BA819CEB68F}"/>
              </a:ext>
            </a:extLst>
          </p:cNvPr>
          <p:cNvSpPr/>
          <p:nvPr/>
        </p:nvSpPr>
        <p:spPr>
          <a:xfrm>
            <a:off x="5269060" y="2999765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AI 머신 러닝 노력, 탄소 발자국 흠집에 직면 |">
            <a:extLst>
              <a:ext uri="{FF2B5EF4-FFF2-40B4-BE49-F238E27FC236}">
                <a16:creationId xmlns:a16="http://schemas.microsoft.com/office/drawing/2014/main" id="{B2F560D0-C8F8-4071-B31E-576A4E8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3819296"/>
            <a:ext cx="1405636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336090-A2E0-40B6-9957-3E0A71D92C6F}"/>
              </a:ext>
            </a:extLst>
          </p:cNvPr>
          <p:cNvSpPr txBox="1"/>
          <p:nvPr/>
        </p:nvSpPr>
        <p:spPr>
          <a:xfrm rot="1724168">
            <a:off x="6676946" y="2197251"/>
            <a:ext cx="464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☜</a:t>
            </a:r>
          </a:p>
        </p:txBody>
      </p:sp>
      <p:pic>
        <p:nvPicPr>
          <p:cNvPr id="2052" name="Picture 4" descr="저수시설 물에 대한 스톡 벡터 아트 및 기타 이미지 - iStock">
            <a:extLst>
              <a:ext uri="{FF2B5EF4-FFF2-40B4-BE49-F238E27FC236}">
                <a16:creationId xmlns:a16="http://schemas.microsoft.com/office/drawing/2014/main" id="{CBA9AE55-DDB8-4E62-A6A3-815994C2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78" y="3543633"/>
            <a:ext cx="786018" cy="7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0178E7D-E5F4-4D88-B6E4-89732246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11887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108DB6-6AFF-47E7-AD6A-F2FA7D11581F}"/>
              </a:ext>
            </a:extLst>
          </p:cNvPr>
          <p:cNvSpPr/>
          <p:nvPr/>
        </p:nvSpPr>
        <p:spPr>
          <a:xfrm>
            <a:off x="5269061" y="733959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9BC5F-4E79-4A47-8B33-FFD8CDDB44D6}"/>
              </a:ext>
            </a:extLst>
          </p:cNvPr>
          <p:cNvSpPr/>
          <p:nvPr/>
        </p:nvSpPr>
        <p:spPr>
          <a:xfrm>
            <a:off x="5269060" y="718513"/>
            <a:ext cx="1855433" cy="1811044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물 끄고 설거지하기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설거지 하는 동안 물을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콸콸 틀던 습관은 이제 </a:t>
            </a:r>
            <a:r>
              <a:rPr lang="en-US" altLang="ko-KR" sz="1100" dirty="0">
                <a:solidFill>
                  <a:schemeClr val="bg1"/>
                </a:solidFill>
              </a:rPr>
              <a:t>NO!</a:t>
            </a: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물 받아 설거지를 하면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연간 </a:t>
            </a:r>
            <a:r>
              <a:rPr lang="en-US" altLang="ko-KR" sz="1200" dirty="0">
                <a:solidFill>
                  <a:schemeClr val="bg1"/>
                </a:solidFill>
              </a:rPr>
              <a:t>74L</a:t>
            </a:r>
            <a:r>
              <a:rPr lang="ko-KR" altLang="en-US" sz="1200" dirty="0">
                <a:solidFill>
                  <a:schemeClr val="bg1"/>
                </a:solidFill>
              </a:rPr>
              <a:t>의 물과 </a:t>
            </a:r>
            <a:r>
              <a:rPr lang="en-US" altLang="ko-KR" sz="1200" dirty="0">
                <a:solidFill>
                  <a:schemeClr val="bg1"/>
                </a:solidFill>
              </a:rPr>
              <a:t>4.4kg</a:t>
            </a:r>
            <a:r>
              <a:rPr lang="ko-KR" altLang="en-US" sz="1200" dirty="0">
                <a:solidFill>
                  <a:schemeClr val="bg1"/>
                </a:solidFill>
              </a:rPr>
              <a:t>의 탄소 배출을 아낄 수 있어요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6BD4-6773-46FA-89BB-BD5086452285}"/>
              </a:ext>
            </a:extLst>
          </p:cNvPr>
          <p:cNvSpPr txBox="1"/>
          <p:nvPr/>
        </p:nvSpPr>
        <p:spPr>
          <a:xfrm>
            <a:off x="3771900" y="1150054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14583-40E6-42EA-8BB8-EFDF1A42A8E7}"/>
              </a:ext>
            </a:extLst>
          </p:cNvPr>
          <p:cNvSpPr/>
          <p:nvPr/>
        </p:nvSpPr>
        <p:spPr>
          <a:xfrm>
            <a:off x="3985260" y="156210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494C-3830-48A2-AD93-7E92C0811107}"/>
              </a:ext>
            </a:extLst>
          </p:cNvPr>
          <p:cNvSpPr txBox="1"/>
          <p:nvPr/>
        </p:nvSpPr>
        <p:spPr>
          <a:xfrm>
            <a:off x="4034790" y="3282151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DFFA30C-06D9-4E8E-B1A7-9C670A560987}"/>
              </a:ext>
            </a:extLst>
          </p:cNvPr>
          <p:cNvSpPr/>
          <p:nvPr/>
        </p:nvSpPr>
        <p:spPr>
          <a:xfrm>
            <a:off x="3985260" y="367284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ABC2B-9E3F-43C3-A651-5BA819CEB68F}"/>
              </a:ext>
            </a:extLst>
          </p:cNvPr>
          <p:cNvSpPr/>
          <p:nvPr/>
        </p:nvSpPr>
        <p:spPr>
          <a:xfrm>
            <a:off x="5269060" y="2999765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물 끄고 설거지하기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AI 머신 러닝 노력, 탄소 발자국 흠집에 직면 |">
            <a:extLst>
              <a:ext uri="{FF2B5EF4-FFF2-40B4-BE49-F238E27FC236}">
                <a16:creationId xmlns:a16="http://schemas.microsoft.com/office/drawing/2014/main" id="{B2F560D0-C8F8-4071-B31E-576A4E8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21" y="3634098"/>
            <a:ext cx="1405636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D251A4-B4C2-4618-9F3A-C6B6E5350887}"/>
              </a:ext>
            </a:extLst>
          </p:cNvPr>
          <p:cNvSpPr/>
          <p:nvPr/>
        </p:nvSpPr>
        <p:spPr>
          <a:xfrm>
            <a:off x="1747488" y="688110"/>
            <a:ext cx="1853132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0000" rIns="0" bIns="0"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물 끄고 설거지하기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7" name="Picture 16" descr="황규인의 잡학사전]설거지를 설겆이라고 틀리는 게 김치 때문? : 뉴스 : 동아닷컴">
            <a:extLst>
              <a:ext uri="{FF2B5EF4-FFF2-40B4-BE49-F238E27FC236}">
                <a16:creationId xmlns:a16="http://schemas.microsoft.com/office/drawing/2014/main" id="{43E10E9B-CE54-450B-A03F-2967CE45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32" y="1212456"/>
            <a:ext cx="1727076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2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0178E7D-E5F4-4D88-B6E4-89732246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11887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108DB6-6AFF-47E7-AD6A-F2FA7D11581F}"/>
              </a:ext>
            </a:extLst>
          </p:cNvPr>
          <p:cNvSpPr/>
          <p:nvPr/>
        </p:nvSpPr>
        <p:spPr>
          <a:xfrm>
            <a:off x="5269061" y="733959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9BC5F-4E79-4A47-8B33-FFD8CDDB44D6}"/>
              </a:ext>
            </a:extLst>
          </p:cNvPr>
          <p:cNvSpPr/>
          <p:nvPr/>
        </p:nvSpPr>
        <p:spPr>
          <a:xfrm>
            <a:off x="5269060" y="718513"/>
            <a:ext cx="1855433" cy="1811044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대중교통 이용하기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승용차 대신 대중교통을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이용하는 당신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연간 무려 </a:t>
            </a:r>
            <a:r>
              <a:rPr lang="en-US" altLang="ko-KR" sz="1200" dirty="0">
                <a:solidFill>
                  <a:schemeClr val="bg1"/>
                </a:solidFill>
              </a:rPr>
              <a:t>455.5kg</a:t>
            </a:r>
            <a:r>
              <a:rPr lang="ko-KR" altLang="en-US" sz="1200" dirty="0">
                <a:solidFill>
                  <a:schemeClr val="bg1"/>
                </a:solidFill>
              </a:rPr>
              <a:t>의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Co2</a:t>
            </a:r>
            <a:r>
              <a:rPr lang="ko-KR" altLang="en-US" sz="1200" dirty="0">
                <a:solidFill>
                  <a:schemeClr val="bg1"/>
                </a:solidFill>
              </a:rPr>
              <a:t>를 절약하셨어요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6BD4-6773-46FA-89BB-BD5086452285}"/>
              </a:ext>
            </a:extLst>
          </p:cNvPr>
          <p:cNvSpPr txBox="1"/>
          <p:nvPr/>
        </p:nvSpPr>
        <p:spPr>
          <a:xfrm>
            <a:off x="3771900" y="1150054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14583-40E6-42EA-8BB8-EFDF1A42A8E7}"/>
              </a:ext>
            </a:extLst>
          </p:cNvPr>
          <p:cNvSpPr/>
          <p:nvPr/>
        </p:nvSpPr>
        <p:spPr>
          <a:xfrm>
            <a:off x="3985260" y="156210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494C-3830-48A2-AD93-7E92C0811107}"/>
              </a:ext>
            </a:extLst>
          </p:cNvPr>
          <p:cNvSpPr txBox="1"/>
          <p:nvPr/>
        </p:nvSpPr>
        <p:spPr>
          <a:xfrm>
            <a:off x="4034790" y="3282151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DFFA30C-06D9-4E8E-B1A7-9C670A560987}"/>
              </a:ext>
            </a:extLst>
          </p:cNvPr>
          <p:cNvSpPr/>
          <p:nvPr/>
        </p:nvSpPr>
        <p:spPr>
          <a:xfrm>
            <a:off x="3985260" y="367284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ABC2B-9E3F-43C3-A651-5BA819CEB68F}"/>
              </a:ext>
            </a:extLst>
          </p:cNvPr>
          <p:cNvSpPr/>
          <p:nvPr/>
        </p:nvSpPr>
        <p:spPr>
          <a:xfrm>
            <a:off x="5269060" y="2999765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대중교통 이용하기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AI 머신 러닝 노력, 탄소 발자국 흠집에 직면 |">
            <a:extLst>
              <a:ext uri="{FF2B5EF4-FFF2-40B4-BE49-F238E27FC236}">
                <a16:creationId xmlns:a16="http://schemas.microsoft.com/office/drawing/2014/main" id="{B2F560D0-C8F8-4071-B31E-576A4E8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21" y="3634098"/>
            <a:ext cx="1405636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FCCBED-8BF7-48E8-A1EE-72D9BC31ABCC}"/>
              </a:ext>
            </a:extLst>
          </p:cNvPr>
          <p:cNvSpPr/>
          <p:nvPr/>
        </p:nvSpPr>
        <p:spPr>
          <a:xfrm>
            <a:off x="1747727" y="718512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대중교통 이용하기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A78FE1-BDB2-499C-BBCD-2F8A520DC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28751" r="10010" b="22132"/>
          <a:stretch/>
        </p:blipFill>
        <p:spPr bwMode="auto">
          <a:xfrm>
            <a:off x="1810184" y="1296021"/>
            <a:ext cx="1779095" cy="11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4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0178E7D-E5F4-4D88-B6E4-89732246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11887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108DB6-6AFF-47E7-AD6A-F2FA7D11581F}"/>
              </a:ext>
            </a:extLst>
          </p:cNvPr>
          <p:cNvSpPr/>
          <p:nvPr/>
        </p:nvSpPr>
        <p:spPr>
          <a:xfrm>
            <a:off x="5253873" y="718513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9BC5F-4E79-4A47-8B33-FFD8CDDB44D6}"/>
              </a:ext>
            </a:extLst>
          </p:cNvPr>
          <p:cNvSpPr/>
          <p:nvPr/>
        </p:nvSpPr>
        <p:spPr>
          <a:xfrm>
            <a:off x="5269060" y="718513"/>
            <a:ext cx="1855433" cy="1811044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계단 이용하기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엘리베이터 대신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대신 계단을 이용해볼까요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번 계단을 이용한 것 만으로도 </a:t>
            </a:r>
            <a:r>
              <a:rPr lang="en-US" altLang="ko-KR" sz="1200" dirty="0">
                <a:solidFill>
                  <a:schemeClr val="bg1"/>
                </a:solidFill>
              </a:rPr>
              <a:t>12.7g</a:t>
            </a:r>
            <a:r>
              <a:rPr lang="ko-KR" altLang="en-US" sz="1200" dirty="0">
                <a:solidFill>
                  <a:schemeClr val="bg1"/>
                </a:solidFill>
              </a:rPr>
              <a:t>의 </a:t>
            </a:r>
            <a:r>
              <a:rPr lang="en-US" altLang="ko-KR" sz="1200" dirty="0">
                <a:solidFill>
                  <a:schemeClr val="bg1"/>
                </a:solidFill>
              </a:rPr>
              <a:t>co2</a:t>
            </a:r>
            <a:r>
              <a:rPr lang="ko-KR" altLang="en-US" sz="1200" dirty="0">
                <a:solidFill>
                  <a:schemeClr val="bg1"/>
                </a:solidFill>
              </a:rPr>
              <a:t>를 절약할 수 있어요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6BD4-6773-46FA-89BB-BD5086452285}"/>
              </a:ext>
            </a:extLst>
          </p:cNvPr>
          <p:cNvSpPr txBox="1"/>
          <p:nvPr/>
        </p:nvSpPr>
        <p:spPr>
          <a:xfrm>
            <a:off x="3666706" y="1091892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14583-40E6-42EA-8BB8-EFDF1A42A8E7}"/>
              </a:ext>
            </a:extLst>
          </p:cNvPr>
          <p:cNvSpPr/>
          <p:nvPr/>
        </p:nvSpPr>
        <p:spPr>
          <a:xfrm>
            <a:off x="3985260" y="156210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494C-3830-48A2-AD93-7E92C0811107}"/>
              </a:ext>
            </a:extLst>
          </p:cNvPr>
          <p:cNvSpPr txBox="1"/>
          <p:nvPr/>
        </p:nvSpPr>
        <p:spPr>
          <a:xfrm>
            <a:off x="4034790" y="3282151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DFFA30C-06D9-4E8E-B1A7-9C670A560987}"/>
              </a:ext>
            </a:extLst>
          </p:cNvPr>
          <p:cNvSpPr/>
          <p:nvPr/>
        </p:nvSpPr>
        <p:spPr>
          <a:xfrm>
            <a:off x="3985260" y="367284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ABC2B-9E3F-43C3-A651-5BA819CEB68F}"/>
              </a:ext>
            </a:extLst>
          </p:cNvPr>
          <p:cNvSpPr/>
          <p:nvPr/>
        </p:nvSpPr>
        <p:spPr>
          <a:xfrm>
            <a:off x="5269060" y="2999765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대중교통 이용하기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EA6B50-B573-42EE-AD34-3D317C36EB40}"/>
              </a:ext>
            </a:extLst>
          </p:cNvPr>
          <p:cNvSpPr/>
          <p:nvPr/>
        </p:nvSpPr>
        <p:spPr>
          <a:xfrm>
            <a:off x="1633442" y="718513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#5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계단 이용하기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ADC0A86-06E6-4454-B601-6C5EA866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12528"/>
          <a:stretch/>
        </p:blipFill>
        <p:spPr>
          <a:xfrm>
            <a:off x="1695899" y="1164043"/>
            <a:ext cx="1759116" cy="1303096"/>
          </a:xfrm>
          <a:prstGeom prst="rect">
            <a:avLst/>
          </a:prstGeom>
        </p:spPr>
      </p:pic>
      <p:pic>
        <p:nvPicPr>
          <p:cNvPr id="16" name="Picture 2" descr="AI 머신 러닝 노력, 탄소 발자국 흠집에 직면 |">
            <a:extLst>
              <a:ext uri="{FF2B5EF4-FFF2-40B4-BE49-F238E27FC236}">
                <a16:creationId xmlns:a16="http://schemas.microsoft.com/office/drawing/2014/main" id="{B2F560D0-C8F8-4071-B31E-576A4E8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96" y="3868624"/>
            <a:ext cx="1195702" cy="8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CEB32-D2EE-4793-AC0D-7644C78B5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63" y="3466817"/>
            <a:ext cx="912530" cy="8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0178E7D-E5F4-4D88-B6E4-89732246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11887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108DB6-6AFF-47E7-AD6A-F2FA7D11581F}"/>
              </a:ext>
            </a:extLst>
          </p:cNvPr>
          <p:cNvSpPr/>
          <p:nvPr/>
        </p:nvSpPr>
        <p:spPr>
          <a:xfrm>
            <a:off x="5253873" y="718513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9BC5F-4E79-4A47-8B33-FFD8CDDB44D6}"/>
              </a:ext>
            </a:extLst>
          </p:cNvPr>
          <p:cNvSpPr/>
          <p:nvPr/>
        </p:nvSpPr>
        <p:spPr>
          <a:xfrm>
            <a:off x="5269060" y="718513"/>
            <a:ext cx="1855433" cy="1811044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난방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도 낮추기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난방온도를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1</a:t>
            </a:r>
            <a:r>
              <a:rPr lang="ko-KR" altLang="en-US" sz="1100" b="0" i="0" dirty="0" err="1">
                <a:solidFill>
                  <a:schemeClr val="bg1"/>
                </a:solidFill>
                <a:effectLst/>
                <a:latin typeface="Nanum Gothic"/>
              </a:rPr>
              <a:t>도씩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 낮추면 가구당 연간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231kg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의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co2</a:t>
            </a:r>
            <a:r>
              <a:rPr lang="ko-KR" altLang="en-US" sz="1100" dirty="0">
                <a:solidFill>
                  <a:schemeClr val="bg1"/>
                </a:solidFill>
                <a:latin typeface="Nanum Gothic"/>
              </a:rPr>
              <a:t>를 감소할 수 있습니다</a:t>
            </a:r>
            <a:r>
              <a:rPr lang="en-US" altLang="ko-KR" sz="1100" dirty="0">
                <a:solidFill>
                  <a:schemeClr val="bg1"/>
                </a:solidFill>
                <a:latin typeface="Nanum Gothic"/>
              </a:rPr>
              <a:t>.</a:t>
            </a:r>
          </a:p>
          <a:p>
            <a:pPr algn="ctr"/>
            <a:endParaRPr lang="en-US" altLang="ko-KR" sz="1100" b="0" i="0" dirty="0">
              <a:solidFill>
                <a:schemeClr val="bg1"/>
              </a:solidFill>
              <a:effectLst/>
              <a:latin typeface="Nanum Gothic"/>
            </a:endParaRPr>
          </a:p>
          <a:p>
            <a:pPr algn="ctr"/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231kg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의 이산화탄소는 </a:t>
            </a:r>
            <a:r>
              <a:rPr lang="ko-KR" altLang="en-US" sz="1100" dirty="0">
                <a:solidFill>
                  <a:schemeClr val="bg1"/>
                </a:solidFill>
                <a:latin typeface="Nanum Gothic"/>
              </a:rPr>
              <a:t>무려 </a:t>
            </a:r>
            <a:endParaRPr lang="en-US" altLang="ko-KR" sz="1100" dirty="0">
              <a:solidFill>
                <a:schemeClr val="bg1"/>
              </a:solidFill>
              <a:latin typeface="Nanum Gothic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Nanum Gothic"/>
              </a:rPr>
              <a:t>나무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Nanum Gothic"/>
              </a:rPr>
              <a:t>46.2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Nanum Gothic"/>
              </a:rPr>
              <a:t>그루로</a:t>
            </a:r>
            <a:r>
              <a:rPr lang="en-US" altLang="ko-KR" sz="1100" dirty="0">
                <a:solidFill>
                  <a:schemeClr val="bg1"/>
                </a:solidFill>
                <a:latin typeface="Nanum Gothic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Nanum Gothic"/>
              </a:rPr>
              <a:t>환산되는 </a:t>
            </a:r>
            <a:endParaRPr lang="en-US" altLang="ko-KR" sz="1100" dirty="0">
              <a:solidFill>
                <a:schemeClr val="bg1"/>
              </a:solidFill>
              <a:latin typeface="Nanum Gothic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Nanum Gothic"/>
              </a:rPr>
              <a:t>어마어마한 양입니다</a:t>
            </a:r>
            <a:r>
              <a:rPr lang="en-US" altLang="ko-KR" sz="1200" dirty="0">
                <a:solidFill>
                  <a:schemeClr val="bg1"/>
                </a:solidFill>
                <a:latin typeface="Nanum Gothic"/>
              </a:rPr>
              <a:t>.</a:t>
            </a:r>
            <a:br>
              <a:rPr lang="ko-KR" altLang="en-US" sz="1200" dirty="0">
                <a:solidFill>
                  <a:schemeClr val="bg1"/>
                </a:solidFill>
              </a:rPr>
            </a:b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6BD4-6773-46FA-89BB-BD5086452285}"/>
              </a:ext>
            </a:extLst>
          </p:cNvPr>
          <p:cNvSpPr txBox="1"/>
          <p:nvPr/>
        </p:nvSpPr>
        <p:spPr>
          <a:xfrm>
            <a:off x="3666706" y="1091892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14583-40E6-42EA-8BB8-EFDF1A42A8E7}"/>
              </a:ext>
            </a:extLst>
          </p:cNvPr>
          <p:cNvSpPr/>
          <p:nvPr/>
        </p:nvSpPr>
        <p:spPr>
          <a:xfrm>
            <a:off x="3985260" y="156210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494C-3830-48A2-AD93-7E92C0811107}"/>
              </a:ext>
            </a:extLst>
          </p:cNvPr>
          <p:cNvSpPr txBox="1"/>
          <p:nvPr/>
        </p:nvSpPr>
        <p:spPr>
          <a:xfrm>
            <a:off x="4034790" y="3282151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DFFA30C-06D9-4E8E-B1A7-9C670A560987}"/>
              </a:ext>
            </a:extLst>
          </p:cNvPr>
          <p:cNvSpPr/>
          <p:nvPr/>
        </p:nvSpPr>
        <p:spPr>
          <a:xfrm>
            <a:off x="3985260" y="367284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ABC2B-9E3F-43C3-A651-5BA819CEB68F}"/>
              </a:ext>
            </a:extLst>
          </p:cNvPr>
          <p:cNvSpPr/>
          <p:nvPr/>
        </p:nvSpPr>
        <p:spPr>
          <a:xfrm>
            <a:off x="5269060" y="2999765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#6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난방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도 낮추기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AI 머신 러닝 노력, 탄소 발자국 흠집에 직면 |">
            <a:extLst>
              <a:ext uri="{FF2B5EF4-FFF2-40B4-BE49-F238E27FC236}">
                <a16:creationId xmlns:a16="http://schemas.microsoft.com/office/drawing/2014/main" id="{B2F560D0-C8F8-4071-B31E-576A4E8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21" y="3634098"/>
            <a:ext cx="1405636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22B1C8-D966-4F05-B4C3-A0556909A528}"/>
              </a:ext>
            </a:extLst>
          </p:cNvPr>
          <p:cNvSpPr/>
          <p:nvPr/>
        </p:nvSpPr>
        <p:spPr>
          <a:xfrm>
            <a:off x="1511256" y="718513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#6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난방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도 낮추기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D68F0B-708A-48AD-A393-628C7A78A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77" y="1226983"/>
            <a:ext cx="1769246" cy="1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0178E7D-E5F4-4D88-B6E4-89732246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9" y="1188720"/>
            <a:ext cx="1718820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108DB6-6AFF-47E7-AD6A-F2FA7D11581F}"/>
              </a:ext>
            </a:extLst>
          </p:cNvPr>
          <p:cNvSpPr/>
          <p:nvPr/>
        </p:nvSpPr>
        <p:spPr>
          <a:xfrm>
            <a:off x="5269061" y="733959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플러그 </a:t>
            </a:r>
            <a:r>
              <a:rPr lang="en-US" altLang="ko-KR" sz="1400" b="1" dirty="0">
                <a:solidFill>
                  <a:schemeClr val="tx1"/>
                </a:solidFill>
              </a:rPr>
              <a:t>OFF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9BC5F-4E79-4A47-8B33-FFD8CDDB44D6}"/>
              </a:ext>
            </a:extLst>
          </p:cNvPr>
          <p:cNvSpPr/>
          <p:nvPr/>
        </p:nvSpPr>
        <p:spPr>
          <a:xfrm>
            <a:off x="5269060" y="718513"/>
            <a:ext cx="1855433" cy="1811044"/>
          </a:xfrm>
          <a:prstGeom prst="rect">
            <a:avLst/>
          </a:prstGeom>
          <a:solidFill>
            <a:srgbClr val="3B383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#</a:t>
            </a:r>
            <a:r>
              <a:rPr lang="ko-KR" altLang="en-US" sz="1400" b="1" dirty="0">
                <a:solidFill>
                  <a:schemeClr val="bg1"/>
                </a:solidFill>
              </a:rPr>
              <a:t>샤워시간 </a:t>
            </a:r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</a:rPr>
              <a:t>분 줄이기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오늘부터 샤워시간을 </a:t>
            </a:r>
            <a:r>
              <a:rPr lang="en-US" altLang="ko-KR" sz="1100" dirty="0">
                <a:solidFill>
                  <a:schemeClr val="bg1"/>
                </a:solidFill>
              </a:rPr>
              <a:t>5</a:t>
            </a:r>
            <a:r>
              <a:rPr lang="ko-KR" altLang="en-US" sz="1100" dirty="0">
                <a:solidFill>
                  <a:schemeClr val="bg1"/>
                </a:solidFill>
              </a:rPr>
              <a:t>분만 줄여볼까요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연간 </a:t>
            </a:r>
            <a:r>
              <a:rPr lang="en-US" altLang="ko-KR" sz="1100" dirty="0">
                <a:solidFill>
                  <a:schemeClr val="bg1"/>
                </a:solidFill>
              </a:rPr>
              <a:t>6.6kg co2</a:t>
            </a:r>
            <a:r>
              <a:rPr lang="ko-KR" altLang="en-US" sz="1100" dirty="0">
                <a:solidFill>
                  <a:schemeClr val="bg1"/>
                </a:solidFill>
              </a:rPr>
              <a:t>는 물론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하루에 무려 </a:t>
            </a:r>
            <a:r>
              <a:rPr lang="en-US" altLang="ko-KR" sz="1100" dirty="0">
                <a:solidFill>
                  <a:schemeClr val="bg1"/>
                </a:solidFill>
              </a:rPr>
              <a:t>54L</a:t>
            </a:r>
            <a:r>
              <a:rPr lang="ko-KR" altLang="en-US" sz="1100" dirty="0">
                <a:solidFill>
                  <a:schemeClr val="bg1"/>
                </a:solidFill>
              </a:rPr>
              <a:t>의 물을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절약하는 효과가 있어요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6BD4-6773-46FA-89BB-BD5086452285}"/>
              </a:ext>
            </a:extLst>
          </p:cNvPr>
          <p:cNvSpPr txBox="1"/>
          <p:nvPr/>
        </p:nvSpPr>
        <p:spPr>
          <a:xfrm>
            <a:off x="3771900" y="1150054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14583-40E6-42EA-8BB8-EFDF1A42A8E7}"/>
              </a:ext>
            </a:extLst>
          </p:cNvPr>
          <p:cNvSpPr/>
          <p:nvPr/>
        </p:nvSpPr>
        <p:spPr>
          <a:xfrm>
            <a:off x="3985260" y="156210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3494C-3830-48A2-AD93-7E92C0811107}"/>
              </a:ext>
            </a:extLst>
          </p:cNvPr>
          <p:cNvSpPr txBox="1"/>
          <p:nvPr/>
        </p:nvSpPr>
        <p:spPr>
          <a:xfrm>
            <a:off x="4034790" y="3282151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DFFA30C-06D9-4E8E-B1A7-9C670A560987}"/>
              </a:ext>
            </a:extLst>
          </p:cNvPr>
          <p:cNvSpPr/>
          <p:nvPr/>
        </p:nvSpPr>
        <p:spPr>
          <a:xfrm>
            <a:off x="3985260" y="3672840"/>
            <a:ext cx="899160" cy="23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ABC2B-9E3F-43C3-A651-5BA819CEB68F}"/>
              </a:ext>
            </a:extLst>
          </p:cNvPr>
          <p:cNvSpPr/>
          <p:nvPr/>
        </p:nvSpPr>
        <p:spPr>
          <a:xfrm>
            <a:off x="5269060" y="2999765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#9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샤워시간 </a:t>
            </a:r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</a:rPr>
              <a:t>분 줄이기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AI 머신 러닝 노력, 탄소 발자국 흠집에 직면 |">
            <a:extLst>
              <a:ext uri="{FF2B5EF4-FFF2-40B4-BE49-F238E27FC236}">
                <a16:creationId xmlns:a16="http://schemas.microsoft.com/office/drawing/2014/main" id="{B2F560D0-C8F8-4071-B31E-576A4E8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21" y="3634098"/>
            <a:ext cx="1405636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401D5-E4AA-4371-A527-64CE9DD780F7}"/>
              </a:ext>
            </a:extLst>
          </p:cNvPr>
          <p:cNvSpPr/>
          <p:nvPr/>
        </p:nvSpPr>
        <p:spPr>
          <a:xfrm>
            <a:off x="1857923" y="685133"/>
            <a:ext cx="1855433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#9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샤워시간 </a:t>
            </a:r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</a:rPr>
              <a:t>분 줄이기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9D6F48A-B98B-472D-A1DD-3CB8FD294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t="18335" r="27055" b="45863"/>
          <a:stretch/>
        </p:blipFill>
        <p:spPr bwMode="auto">
          <a:xfrm>
            <a:off x="1929068" y="1227189"/>
            <a:ext cx="1706880" cy="121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1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691</Words>
  <Application>Microsoft Office PowerPoint</Application>
  <PresentationFormat>와이드스크린</PresentationFormat>
  <Paragraphs>202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Gothic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 혜미</dc:creator>
  <cp:lastModifiedBy>천 혜미</cp:lastModifiedBy>
  <cp:revision>43</cp:revision>
  <dcterms:created xsi:type="dcterms:W3CDTF">2021-01-08T01:38:10Z</dcterms:created>
  <dcterms:modified xsi:type="dcterms:W3CDTF">2021-03-16T08:11:51Z</dcterms:modified>
</cp:coreProperties>
</file>