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16" r:id="rId3"/>
    <p:sldId id="289" r:id="rId4"/>
    <p:sldId id="304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5" r:id="rId22"/>
    <p:sldId id="336" r:id="rId23"/>
    <p:sldId id="337" r:id="rId24"/>
    <p:sldId id="338" r:id="rId25"/>
    <p:sldId id="339" r:id="rId26"/>
    <p:sldId id="30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1FFDCB-29A4-47F0-A048-6C2D589D94F9}">
          <p14:sldIdLst>
            <p14:sldId id="256"/>
            <p14:sldId id="316"/>
            <p14:sldId id="289"/>
            <p14:sldId id="30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2228" userDrawn="1">
          <p15:clr>
            <a:srgbClr val="A4A3A4"/>
          </p15:clr>
        </p15:guide>
        <p15:guide id="5" pos="551" userDrawn="1">
          <p15:clr>
            <a:srgbClr val="A4A3A4"/>
          </p15:clr>
        </p15:guide>
        <p15:guide id="6" pos="7129" userDrawn="1">
          <p15:clr>
            <a:srgbClr val="A4A3A4"/>
          </p15:clr>
        </p15:guide>
        <p15:guide id="7" orient="horz" pos="845" userDrawn="1">
          <p15:clr>
            <a:srgbClr val="A4A3A4"/>
          </p15:clr>
        </p15:guide>
        <p15:guide id="8" pos="3659" userDrawn="1">
          <p15:clr>
            <a:srgbClr val="A4A3A4"/>
          </p15:clr>
        </p15:guide>
        <p15:guide id="9" pos="4021" userDrawn="1">
          <p15:clr>
            <a:srgbClr val="A4A3A4"/>
          </p15:clr>
        </p15:guide>
        <p15:guide id="10" orient="horz" pos="2500" userDrawn="1">
          <p15:clr>
            <a:srgbClr val="A4A3A4"/>
          </p15:clr>
        </p15:guide>
        <p15:guide id="11" orient="horz" pos="1071" userDrawn="1">
          <p15:clr>
            <a:srgbClr val="A4A3A4"/>
          </p15:clr>
        </p15:guide>
        <p15:guide id="12" pos="778" userDrawn="1">
          <p15:clr>
            <a:srgbClr val="A4A3A4"/>
          </p15:clr>
        </p15:guide>
        <p15:guide id="1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466"/>
    <a:srgbClr val="F2F2F2"/>
    <a:srgbClr val="548235"/>
    <a:srgbClr val="C5E0B4"/>
    <a:srgbClr val="D9D9D9"/>
    <a:srgbClr val="2E8B5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82353" autoAdjust="0"/>
  </p:normalViewPr>
  <p:slideViewPr>
    <p:cSldViewPr snapToGrid="0" showGuides="1">
      <p:cViewPr varScale="1">
        <p:scale>
          <a:sx n="110" d="100"/>
          <a:sy n="110" d="100"/>
        </p:scale>
        <p:origin x="636" y="108"/>
      </p:cViewPr>
      <p:guideLst>
        <p:guide pos="3840"/>
        <p:guide orient="horz" pos="3929"/>
        <p:guide orient="horz" pos="2228"/>
        <p:guide pos="551"/>
        <p:guide pos="7129"/>
        <p:guide orient="horz" pos="845"/>
        <p:guide pos="3659"/>
        <p:guide pos="4021"/>
        <p:guide orient="horz" pos="2500"/>
        <p:guide orient="horz" pos="1071"/>
        <p:guide pos="778"/>
        <p:guide pos="4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E1E6-A2FB-4694-9064-8E00EE7BA60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B573E-8923-46FD-AEA8-1A5BE7B39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1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98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3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5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9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36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2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3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88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6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4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0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4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6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8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9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5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B573E-8923-46FD-AEA8-1A5BE7B399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5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대각선 방향 모서리 4">
            <a:extLst>
              <a:ext uri="{FF2B5EF4-FFF2-40B4-BE49-F238E27FC236}">
                <a16:creationId xmlns:a16="http://schemas.microsoft.com/office/drawing/2014/main" id="{DB6FE691-7CA9-47EB-BDC6-C96D062C7C7C}"/>
              </a:ext>
            </a:extLst>
          </p:cNvPr>
          <p:cNvSpPr/>
          <p:nvPr userDrawn="1"/>
        </p:nvSpPr>
        <p:spPr>
          <a:xfrm>
            <a:off x="144087" y="104775"/>
            <a:ext cx="11903825" cy="6648450"/>
          </a:xfrm>
          <a:prstGeom prst="snip2DiagRect">
            <a:avLst/>
          </a:prstGeom>
          <a:solidFill>
            <a:srgbClr val="368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C3A7C6-1D05-4E6A-8556-7274CED2D28F}"/>
              </a:ext>
            </a:extLst>
          </p:cNvPr>
          <p:cNvSpPr/>
          <p:nvPr userDrawn="1"/>
        </p:nvSpPr>
        <p:spPr>
          <a:xfrm>
            <a:off x="5184475" y="6314536"/>
            <a:ext cx="1725283" cy="362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9AF592-4E46-4AE7-91F0-42BB24A0670E}"/>
              </a:ext>
            </a:extLst>
          </p:cNvPr>
          <p:cNvSpPr/>
          <p:nvPr userDrawn="1"/>
        </p:nvSpPr>
        <p:spPr>
          <a:xfrm>
            <a:off x="0" y="0"/>
            <a:ext cx="2685011" cy="6858000"/>
          </a:xfrm>
          <a:prstGeom prst="rect">
            <a:avLst/>
          </a:prstGeom>
          <a:solidFill>
            <a:srgbClr val="368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7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C3A7C6-1D05-4E6A-8556-7274CED2D28F}"/>
              </a:ext>
            </a:extLst>
          </p:cNvPr>
          <p:cNvSpPr/>
          <p:nvPr userDrawn="1"/>
        </p:nvSpPr>
        <p:spPr>
          <a:xfrm>
            <a:off x="5184475" y="6314536"/>
            <a:ext cx="1725283" cy="362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5A5308D-3107-4FA8-9458-86E0E57E3750}"/>
              </a:ext>
            </a:extLst>
          </p:cNvPr>
          <p:cNvSpPr/>
          <p:nvPr userDrawn="1"/>
        </p:nvSpPr>
        <p:spPr>
          <a:xfrm>
            <a:off x="2421147" y="2346385"/>
            <a:ext cx="7349706" cy="698740"/>
          </a:xfrm>
          <a:prstGeom prst="snip2DiagRect">
            <a:avLst>
              <a:gd name="adj1" fmla="val 0"/>
              <a:gd name="adj2" fmla="val 42593"/>
            </a:avLst>
          </a:prstGeom>
          <a:solidFill>
            <a:srgbClr val="368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0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E32086-3D34-4174-996C-47FAB17FA030}"/>
              </a:ext>
            </a:extLst>
          </p:cNvPr>
          <p:cNvSpPr/>
          <p:nvPr userDrawn="1"/>
        </p:nvSpPr>
        <p:spPr>
          <a:xfrm>
            <a:off x="0" y="-1"/>
            <a:ext cx="12192000" cy="685801"/>
          </a:xfrm>
          <a:prstGeom prst="rect">
            <a:avLst/>
          </a:prstGeom>
          <a:solidFill>
            <a:srgbClr val="368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59019B7-54E4-42CF-AB36-F0D67979390C}"/>
              </a:ext>
            </a:extLst>
          </p:cNvPr>
          <p:cNvSpPr txBox="1"/>
          <p:nvPr userDrawn="1"/>
        </p:nvSpPr>
        <p:spPr>
          <a:xfrm>
            <a:off x="4651075" y="6374921"/>
            <a:ext cx="288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- </a:t>
            </a:r>
            <a:fld id="{EE1BAB0D-40F1-491F-B630-7078A5BAEAF1}" type="slidenum">
              <a:rPr lang="en-US" altLang="ko-KR" sz="1200" smtClean="0"/>
              <a:pPr algn="ctr"/>
              <a:t>‹#›</a:t>
            </a:fld>
            <a:r>
              <a:rPr lang="en-US" altLang="ko-KR" sz="1200" dirty="0"/>
              <a:t> 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4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49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DEEDC-C92E-4316-9694-DF0FFB6B9E85}"/>
              </a:ext>
            </a:extLst>
          </p:cNvPr>
          <p:cNvSpPr txBox="1"/>
          <p:nvPr/>
        </p:nvSpPr>
        <p:spPr>
          <a:xfrm>
            <a:off x="2575560" y="2231472"/>
            <a:ext cx="704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APPROXIMATE NEAREST NEIGHBOR 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en-US" altLang="ko-KR" sz="2000" b="1" dirty="0">
                <a:solidFill>
                  <a:schemeClr val="bg1"/>
                </a:solidFill>
              </a:rPr>
              <a:t>NEGATIVE CONTRASTIVE LEARNING 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FOR DENSE TEXT RETRIEVAL</a:t>
            </a:r>
          </a:p>
          <a:p>
            <a:pPr algn="ctr"/>
            <a:r>
              <a:rPr lang="en-US" altLang="ko-KR" sz="2000" b="1" i="1" dirty="0">
                <a:solidFill>
                  <a:schemeClr val="bg1"/>
                </a:solidFill>
              </a:rPr>
              <a:t>Lee </a:t>
            </a:r>
            <a:r>
              <a:rPr lang="en-US" altLang="ko-KR" sz="2000" b="1" i="1" dirty="0" err="1">
                <a:solidFill>
                  <a:schemeClr val="bg1"/>
                </a:solidFill>
              </a:rPr>
              <a:t>Xiong</a:t>
            </a:r>
            <a:r>
              <a:rPr lang="en-US" altLang="ko-KR" sz="2000" b="1" i="1" dirty="0">
                <a:solidFill>
                  <a:schemeClr val="bg1"/>
                </a:solidFill>
              </a:rPr>
              <a:t> et</a:t>
            </a:r>
            <a:r>
              <a:rPr lang="en-US" altLang="ko-KR" sz="2000" dirty="0"/>
              <a:t> </a:t>
            </a:r>
            <a:r>
              <a:rPr lang="en-US" altLang="ko-KR" sz="2000" b="1" i="1" dirty="0">
                <a:solidFill>
                  <a:schemeClr val="bg1"/>
                </a:solidFill>
              </a:rPr>
              <a:t>al.</a:t>
            </a:r>
            <a:endParaRPr lang="en-US" altLang="ko-KR" sz="24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6B660-749E-465C-82ED-80415DD04F8C}"/>
              </a:ext>
            </a:extLst>
          </p:cNvPr>
          <p:cNvSpPr txBox="1"/>
          <p:nvPr/>
        </p:nvSpPr>
        <p:spPr>
          <a:xfrm>
            <a:off x="4489508" y="4462942"/>
            <a:ext cx="321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집현전 </a:t>
            </a:r>
            <a:r>
              <a:rPr lang="ko-KR" altLang="en-US" sz="1600" b="1" dirty="0" err="1">
                <a:solidFill>
                  <a:schemeClr val="bg1"/>
                </a:solidFill>
              </a:rPr>
              <a:t>최신반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10</a:t>
            </a:r>
            <a:r>
              <a:rPr lang="ko-KR" altLang="en-US" sz="1600" b="1" dirty="0">
                <a:solidFill>
                  <a:schemeClr val="bg1"/>
                </a:solidFill>
              </a:rPr>
              <a:t>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2021-10-31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구혜연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김은희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박한솔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그림 8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A898B1DC-389A-460A-9980-BA37A3BD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3" y="247106"/>
            <a:ext cx="847998" cy="8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AC035-EDAE-459C-BF36-A7A737A41738}"/>
              </a:ext>
            </a:extLst>
          </p:cNvPr>
          <p:cNvSpPr txBox="1"/>
          <p:nvPr/>
        </p:nvSpPr>
        <p:spPr>
          <a:xfrm>
            <a:off x="2165845" y="2455816"/>
            <a:ext cx="787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04. ANN NOISE CONTRASTIVE ESTIMATION</a:t>
            </a:r>
          </a:p>
        </p:txBody>
      </p:sp>
    </p:spTree>
    <p:extLst>
      <p:ext uri="{BB962C8B-B14F-4D97-AF65-F5344CB8AC3E}">
        <p14:creationId xmlns:p14="http://schemas.microsoft.com/office/powerpoint/2010/main" val="14119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ANCE : Approximate nearest neighbor Negative Contrastive Estimation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B8FEC2-321F-4410-BA55-C0AD6A6DC371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231C7-250E-4F78-BEAF-6642AE9F5B6A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ANCE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7F2D51-2FCD-4832-939D-6E92EEF5BCBB}"/>
              </a:ext>
            </a:extLst>
          </p:cNvPr>
          <p:cNvSpPr/>
          <p:nvPr/>
        </p:nvSpPr>
        <p:spPr>
          <a:xfrm>
            <a:off x="6383338" y="1341438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74170-E5D2-4E88-BB3D-0565C8222507}"/>
              </a:ext>
            </a:extLst>
          </p:cNvPr>
          <p:cNvSpPr txBox="1"/>
          <p:nvPr/>
        </p:nvSpPr>
        <p:spPr>
          <a:xfrm>
            <a:off x="6400756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Asynchronous Index Refresh</a:t>
            </a:r>
            <a:endParaRPr lang="ko-KR" altLang="en-US" sz="1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9BA1C-0320-4C56-9CC6-B38814313459}"/>
                  </a:ext>
                </a:extLst>
              </p:cNvPr>
              <p:cNvSpPr txBox="1"/>
              <p:nvPr/>
            </p:nvSpPr>
            <p:spPr>
              <a:xfrm>
                <a:off x="1243784" y="1710461"/>
                <a:ext cx="4408079" cy="4434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ANCE</a:t>
                </a:r>
                <a:r>
                  <a:rPr lang="ko-KR" altLang="en-US" sz="1200" dirty="0">
                    <a:latin typeface="+mj-ea"/>
                    <a:ea typeface="+mj-ea"/>
                  </a:rPr>
                  <a:t>는 </a:t>
                </a:r>
                <a:r>
                  <a:rPr lang="en-US" altLang="ko-KR" sz="1200" dirty="0">
                    <a:latin typeface="+mj-ea"/>
                    <a:ea typeface="+mj-ea"/>
                  </a:rPr>
                  <a:t>ANN index</a:t>
                </a:r>
                <a:r>
                  <a:rPr lang="ko-KR" altLang="en-US" sz="1200" dirty="0">
                    <a:latin typeface="+mj-ea"/>
                    <a:ea typeface="+mj-ea"/>
                  </a:rPr>
                  <a:t>로부터 </a:t>
                </a:r>
                <a:r>
                  <a:rPr lang="en-US" altLang="ko-KR" sz="1200" dirty="0">
                    <a:latin typeface="+mj-ea"/>
                    <a:ea typeface="+mj-ea"/>
                  </a:rPr>
                  <a:t>DR </a:t>
                </a:r>
                <a:r>
                  <a:rPr lang="ko-KR" altLang="en-US" sz="1200" dirty="0">
                    <a:latin typeface="+mj-ea"/>
                    <a:ea typeface="+mj-ea"/>
                  </a:rPr>
                  <a:t>모델을 통해 검색된 상위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ko-KR" altLang="en-US" sz="1200" dirty="0" err="1">
                    <a:latin typeface="+mj-ea"/>
                    <a:ea typeface="+mj-ea"/>
                  </a:rPr>
                  <a:t>문서들로부터</a:t>
                </a:r>
                <a:r>
                  <a:rPr lang="ko-KR" altLang="en-US" sz="1200" dirty="0">
                    <a:latin typeface="+mj-ea"/>
                    <a:ea typeface="+mj-ea"/>
                  </a:rPr>
                  <a:t> </a:t>
                </a:r>
                <a:r>
                  <a:rPr lang="en-US" altLang="ko-KR" sz="1200" dirty="0">
                    <a:latin typeface="+mj-ea"/>
                    <a:ea typeface="+mj-ea"/>
                  </a:rPr>
                  <a:t>negative</a:t>
                </a:r>
                <a:r>
                  <a:rPr lang="ko-KR" altLang="en-US" sz="1200" dirty="0">
                    <a:latin typeface="+mj-ea"/>
                    <a:ea typeface="+mj-ea"/>
                  </a:rPr>
                  <a:t>를 선택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𝑎𝑟𝑔𝑚𝑖𝑛</m:t>
                          </m:r>
                        </m:e>
                        <m:sub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𝐴𝑁𝐶𝐸</m:t>
                                      </m:r>
                                    </m:sub>
                                    <m:sup>
                                      <m:r>
                                        <a:rPr lang="en-US" altLang="ko-KR" sz="12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𝑙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𝑞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 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𝑞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𝐷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𝐴𝑁𝐶𝐸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𝐴𝑁𝑁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\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𝐷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𝐴𝑁𝑁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ANN index</a:t>
                </a:r>
                <a:r>
                  <a:rPr lang="ko-KR" altLang="en-US" sz="1200" dirty="0">
                    <a:latin typeface="+mj-ea"/>
                    <a:ea typeface="+mj-ea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()</m:t>
                    </m:r>
                  </m:oMath>
                </a14:m>
                <a:r>
                  <a:rPr lang="ko-KR" altLang="en-US" sz="1200" dirty="0">
                    <a:latin typeface="+mj-ea"/>
                    <a:ea typeface="+mj-ea"/>
                  </a:rPr>
                  <a:t>에 의해 상위로 검색된 문서들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따라서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𝑨𝑵𝑪𝑬</m:t>
                        </m:r>
                      </m:sub>
                      <m:sup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는 현재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DR 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모델의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hardest negatives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가 됨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𝑨𝑵𝑪𝑬</m:t>
                        </m:r>
                      </m:sub>
                      <m:sup>
                        <m: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1200" b="1" i="1">
                        <a:solidFill>
                          <a:srgbClr val="3684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−∗</m:t>
                        </m:r>
                      </m:sup>
                    </m:sSup>
                  </m:oMath>
                </a14:m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)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이러한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informative negatives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는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higher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training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loss,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higher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upper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bound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on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gradient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norms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를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가지므로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training convergence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를 향상시킴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9BA1C-0320-4C56-9CC6-B38814313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84" y="1710461"/>
                <a:ext cx="4408079" cy="4434868"/>
              </a:xfrm>
              <a:prstGeom prst="rect">
                <a:avLst/>
              </a:prstGeom>
              <a:blipFill>
                <a:blip r:embed="rId3"/>
                <a:stretch>
                  <a:fillRect b="-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8EBFEAA-A8B2-4B45-8A15-BDCBCF7744F3}"/>
              </a:ext>
            </a:extLst>
          </p:cNvPr>
          <p:cNvSpPr txBox="1"/>
          <p:nvPr/>
        </p:nvSpPr>
        <p:spPr>
          <a:xfrm>
            <a:off x="6752409" y="1710461"/>
            <a:ext cx="4638402" cy="2549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hardest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negative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sample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선택을 위해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ANN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index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를 </a:t>
            </a:r>
            <a:b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매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mini-batch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마다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update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하는 것은 매우 비싼 비용이 듦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(1) inference : </a:t>
            </a:r>
            <a:r>
              <a:rPr lang="ko-KR" altLang="en-US" sz="1200" dirty="0">
                <a:latin typeface="+mj-ea"/>
                <a:ea typeface="+mj-ea"/>
              </a:rPr>
              <a:t>업데이트된 </a:t>
            </a:r>
            <a:r>
              <a:rPr lang="en-US" altLang="ko-KR" sz="1200" dirty="0">
                <a:latin typeface="+mj-ea"/>
                <a:ea typeface="+mj-ea"/>
              </a:rPr>
              <a:t>DR </a:t>
            </a:r>
            <a:r>
              <a:rPr lang="ko-KR" altLang="en-US" sz="1200" dirty="0">
                <a:latin typeface="+mj-ea"/>
                <a:ea typeface="+mj-ea"/>
              </a:rPr>
              <a:t>모델에 따라 모든 문서의 </a:t>
            </a:r>
            <a:r>
              <a:rPr lang="en-US" altLang="ko-KR" sz="1200" dirty="0">
                <a:latin typeface="+mj-ea"/>
                <a:ea typeface="+mj-ea"/>
              </a:rPr>
              <a:t>representation</a:t>
            </a:r>
            <a:r>
              <a:rPr lang="ko-KR" altLang="en-US" sz="1200" dirty="0">
                <a:latin typeface="+mj-ea"/>
                <a:ea typeface="+mj-ea"/>
              </a:rPr>
              <a:t>을 새로 추론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(2) index : </a:t>
            </a:r>
            <a:r>
              <a:rPr lang="ko-KR" altLang="en-US" sz="1200" dirty="0">
                <a:latin typeface="+mj-ea"/>
                <a:ea typeface="+mj-ea"/>
              </a:rPr>
              <a:t>새로 추론된 </a:t>
            </a:r>
            <a:r>
              <a:rPr lang="en-US" altLang="ko-KR" sz="1200" dirty="0">
                <a:latin typeface="+mj-ea"/>
                <a:ea typeface="+mj-ea"/>
              </a:rPr>
              <a:t>representation</a:t>
            </a:r>
            <a:r>
              <a:rPr lang="ko-KR" altLang="en-US" sz="1200" dirty="0">
                <a:latin typeface="+mj-ea"/>
                <a:ea typeface="+mj-ea"/>
              </a:rPr>
              <a:t>들을 이용해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ANN index</a:t>
            </a:r>
            <a:r>
              <a:rPr lang="ko-KR" altLang="en-US" sz="1200" dirty="0">
                <a:latin typeface="+mj-ea"/>
                <a:ea typeface="+mj-ea"/>
              </a:rPr>
              <a:t>를 업데이트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병렬적으로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trainer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는 계속 학습을 진행하고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, </a:t>
            </a:r>
            <a:r>
              <a:rPr lang="en-US" altLang="ko-KR" sz="1200" b="1" dirty="0" err="1">
                <a:solidFill>
                  <a:srgbClr val="368466"/>
                </a:solidFill>
                <a:latin typeface="+mj-ea"/>
                <a:ea typeface="+mj-ea"/>
              </a:rPr>
              <a:t>inferencer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는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negative sample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을 뽑아 학습 코퍼스를 업데이트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9AB94-3C89-4FD5-AA08-E7213A4CE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4305462"/>
            <a:ext cx="4455428" cy="18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AC035-EDAE-459C-BF36-A7A737A41738}"/>
              </a:ext>
            </a:extLst>
          </p:cNvPr>
          <p:cNvSpPr txBox="1"/>
          <p:nvPr/>
        </p:nvSpPr>
        <p:spPr>
          <a:xfrm>
            <a:off x="2165845" y="2455816"/>
            <a:ext cx="787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05. EXPERIMENTAL METHODOLOGIES</a:t>
            </a:r>
          </a:p>
        </p:txBody>
      </p:sp>
    </p:spTree>
    <p:extLst>
      <p:ext uri="{BB962C8B-B14F-4D97-AF65-F5344CB8AC3E}">
        <p14:creationId xmlns:p14="http://schemas.microsoft.com/office/powerpoint/2010/main" val="265218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Benchmarks &amp; Baseline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B8FEC2-321F-4410-BA55-C0AD6A6DC371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231C7-250E-4F78-BEAF-6642AE9F5B6A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Benchmarks : web search, </a:t>
            </a:r>
            <a:r>
              <a:rPr lang="en-US" altLang="ko-KR" sz="1400" b="1" dirty="0" err="1">
                <a:latin typeface="+mj-ea"/>
                <a:ea typeface="+mj-ea"/>
              </a:rPr>
              <a:t>OpenQA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7F2D51-2FCD-4832-939D-6E92EEF5BCBB}"/>
              </a:ext>
            </a:extLst>
          </p:cNvPr>
          <p:cNvSpPr/>
          <p:nvPr/>
        </p:nvSpPr>
        <p:spPr>
          <a:xfrm>
            <a:off x="6383338" y="1341438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74170-E5D2-4E88-BB3D-0565C8222507}"/>
              </a:ext>
            </a:extLst>
          </p:cNvPr>
          <p:cNvSpPr txBox="1"/>
          <p:nvPr/>
        </p:nvSpPr>
        <p:spPr>
          <a:xfrm>
            <a:off x="6400756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Baseline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470CD-59BD-43E3-A121-2957C8233867}"/>
              </a:ext>
            </a:extLst>
          </p:cNvPr>
          <p:cNvSpPr txBox="1"/>
          <p:nvPr/>
        </p:nvSpPr>
        <p:spPr>
          <a:xfrm>
            <a:off x="1243784" y="1710461"/>
            <a:ext cx="4408079" cy="44886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TREC 2019 Deep Learning (DL) Track benchmark</a:t>
            </a:r>
            <a:endParaRPr lang="en-US" altLang="ko-KR" sz="1200" dirty="0">
              <a:latin typeface="+mj-ea"/>
              <a:ea typeface="+mj-ea"/>
            </a:endParaRPr>
          </a:p>
          <a:p>
            <a:pPr marL="357188" lvl="1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MS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MARCO</a:t>
            </a:r>
            <a:r>
              <a:rPr lang="ko-KR" altLang="en-US" sz="1200" dirty="0">
                <a:latin typeface="+mj-ea"/>
                <a:ea typeface="+mj-ea"/>
              </a:rPr>
              <a:t> 데이터 셋 중 일부</a:t>
            </a:r>
            <a:endParaRPr lang="en-US" altLang="ko-KR" sz="1200" dirty="0">
              <a:latin typeface="+mj-ea"/>
              <a:ea typeface="+mj-ea"/>
            </a:endParaRPr>
          </a:p>
          <a:p>
            <a:pPr marL="357188" lvl="1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Bing</a:t>
            </a:r>
            <a:r>
              <a:rPr lang="ko-KR" altLang="en-US" sz="1200" dirty="0">
                <a:latin typeface="+mj-ea"/>
                <a:ea typeface="+mj-ea"/>
              </a:rPr>
              <a:t>으로 들어온 백만 개 이상의 질의에 대해 관련된 </a:t>
            </a:r>
            <a:r>
              <a:rPr lang="en-US" altLang="ko-KR" sz="1200" dirty="0">
                <a:latin typeface="+mj-ea"/>
                <a:ea typeface="+mj-ea"/>
              </a:rPr>
              <a:t>passage</a:t>
            </a:r>
            <a:r>
              <a:rPr lang="ko-KR" altLang="en-US" sz="1200" dirty="0">
                <a:latin typeface="+mj-ea"/>
                <a:ea typeface="+mj-ea"/>
              </a:rPr>
              <a:t>가 </a:t>
            </a:r>
            <a:r>
              <a:rPr lang="en-US" altLang="ko-KR" sz="1200" dirty="0">
                <a:latin typeface="+mj-ea"/>
                <a:ea typeface="+mj-ea"/>
              </a:rPr>
              <a:t>annotation</a:t>
            </a:r>
            <a:r>
              <a:rPr lang="ko-KR" altLang="en-US" sz="1200" dirty="0">
                <a:latin typeface="+mj-ea"/>
                <a:ea typeface="+mj-ea"/>
              </a:rPr>
              <a:t>된 데이터셋</a:t>
            </a:r>
            <a:endParaRPr lang="en-US" altLang="ko-KR" sz="1200" dirty="0"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평가 </a:t>
            </a:r>
            <a:r>
              <a:rPr lang="ko-KR" altLang="en-US" sz="1200" dirty="0" err="1">
                <a:latin typeface="+mj-ea"/>
                <a:ea typeface="+mj-ea"/>
              </a:rPr>
              <a:t>메트릭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: NDCG@10, MRR@10, Recall@1k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Natural Question (NQ), </a:t>
            </a:r>
            <a:r>
              <a:rPr lang="en-US" altLang="ko-KR" sz="1200" b="1" dirty="0" err="1">
                <a:solidFill>
                  <a:srgbClr val="368466"/>
                </a:solidFill>
                <a:latin typeface="+mj-ea"/>
                <a:ea typeface="+mj-ea"/>
              </a:rPr>
              <a:t>TriviaQA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 (TQA)</a:t>
            </a:r>
          </a:p>
          <a:p>
            <a:pPr marL="528638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DPR</a:t>
            </a:r>
            <a:r>
              <a:rPr lang="ko-KR" altLang="en-US" sz="1200" dirty="0">
                <a:latin typeface="+mj-ea"/>
                <a:ea typeface="+mj-ea"/>
              </a:rPr>
              <a:t>과 동일하게 도메인에 제한이 없는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 err="1">
                <a:latin typeface="+mj-ea"/>
                <a:ea typeface="+mj-ea"/>
              </a:rPr>
              <a:t>OpenQA</a:t>
            </a:r>
            <a:r>
              <a:rPr lang="ko-KR" altLang="en-US" sz="1200" dirty="0">
                <a:latin typeface="+mj-ea"/>
                <a:ea typeface="+mj-ea"/>
              </a:rPr>
              <a:t>에서도 평가를 진행</a:t>
            </a:r>
            <a:endParaRPr lang="en-US" altLang="ko-KR" sz="1200" dirty="0">
              <a:latin typeface="+mj-ea"/>
              <a:ea typeface="+mj-ea"/>
            </a:endParaRPr>
          </a:p>
          <a:p>
            <a:pPr marL="528638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평가 </a:t>
            </a:r>
            <a:r>
              <a:rPr lang="ko-KR" altLang="en-US" sz="1200" dirty="0" err="1">
                <a:latin typeface="+mj-ea"/>
                <a:ea typeface="+mj-ea"/>
              </a:rPr>
              <a:t>메트릭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: Coverage@20/100</a:t>
            </a:r>
          </a:p>
          <a:p>
            <a:pPr marL="528638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DPR </a:t>
            </a:r>
            <a:r>
              <a:rPr lang="ko-KR" altLang="en-US" sz="1200" dirty="0">
                <a:latin typeface="+mj-ea"/>
                <a:ea typeface="+mj-ea"/>
              </a:rPr>
              <a:t>대신 </a:t>
            </a:r>
            <a:r>
              <a:rPr lang="en-US" altLang="ko-KR" sz="1200" dirty="0">
                <a:latin typeface="+mj-ea"/>
                <a:ea typeface="+mj-ea"/>
              </a:rPr>
              <a:t>ANCE</a:t>
            </a:r>
            <a:r>
              <a:rPr lang="ko-KR" altLang="en-US" sz="1200" dirty="0">
                <a:latin typeface="+mj-ea"/>
                <a:ea typeface="+mj-ea"/>
              </a:rPr>
              <a:t>를 </a:t>
            </a:r>
            <a:r>
              <a:rPr lang="en-US" altLang="ko-KR" sz="1200" dirty="0">
                <a:latin typeface="+mj-ea"/>
                <a:ea typeface="+mj-ea"/>
              </a:rPr>
              <a:t>SOTA-Reader</a:t>
            </a:r>
            <a:r>
              <a:rPr lang="ko-KR" altLang="en-US" sz="1200" dirty="0">
                <a:latin typeface="+mj-ea"/>
                <a:ea typeface="+mj-ea"/>
              </a:rPr>
              <a:t>와 결합했을 때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더 나은 정확도를 보이는지 평가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(ANCE+RAG-Token, ANCE+DPR Reader)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실제 사용되고 있는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production quality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의 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DR 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모델을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ANCE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로 교체해 평가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다양한 코퍼스 크기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인코딩 차원 수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, exact/approximate search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에 대한 평가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83FA0-0E66-41B3-9E48-CDDF8D686339}"/>
              </a:ext>
            </a:extLst>
          </p:cNvPr>
          <p:cNvSpPr txBox="1"/>
          <p:nvPr/>
        </p:nvSpPr>
        <p:spPr>
          <a:xfrm>
            <a:off x="6752409" y="1710461"/>
            <a:ext cx="4638402" cy="33806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TREC DL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BERT-Siamese </a:t>
            </a:r>
            <a:r>
              <a:rPr lang="ko-KR" altLang="en-US" sz="1200" dirty="0">
                <a:latin typeface="+mj-ea"/>
                <a:ea typeface="+mj-ea"/>
              </a:rPr>
              <a:t>구조에 </a:t>
            </a:r>
            <a:r>
              <a:rPr lang="en-US" altLang="ko-KR" sz="1200" dirty="0">
                <a:latin typeface="+mj-ea"/>
                <a:ea typeface="+mj-ea"/>
              </a:rPr>
              <a:t>negative construction</a:t>
            </a:r>
            <a:r>
              <a:rPr lang="ko-KR" altLang="en-US" sz="1200" dirty="0">
                <a:latin typeface="+mj-ea"/>
                <a:ea typeface="+mj-ea"/>
              </a:rPr>
              <a:t>을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다양하게 설정</a:t>
            </a:r>
            <a:endParaRPr lang="en-US" altLang="ko-KR" sz="1200" dirty="0"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Rand Neg : in-batch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random sampling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BM25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Neg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BM25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top 100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random sampling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BM25 +Rand Neg : BM25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Random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1:1 sampling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NCE Neg : in-batch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hardest negative sample</a:t>
            </a:r>
            <a:r>
              <a:rPr lang="ko-KR" altLang="en-US" sz="1200" dirty="0">
                <a:latin typeface="+mj-ea"/>
                <a:ea typeface="+mj-ea"/>
              </a:rPr>
              <a:t>을 선택</a:t>
            </a:r>
            <a:endParaRPr lang="en-US" altLang="ko-KR" sz="1200" dirty="0"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368466"/>
                </a:solidFill>
                <a:latin typeface="+mj-ea"/>
                <a:ea typeface="+mj-ea"/>
              </a:rPr>
              <a:t>OpenQA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DPR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BM25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BM25+DPR</a:t>
            </a:r>
          </a:p>
        </p:txBody>
      </p:sp>
    </p:spTree>
    <p:extLst>
      <p:ext uri="{BB962C8B-B14F-4D97-AF65-F5344CB8AC3E}">
        <p14:creationId xmlns:p14="http://schemas.microsoft.com/office/powerpoint/2010/main" val="196367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</a:rPr>
              <a:t>별첨</a:t>
            </a:r>
            <a:r>
              <a:rPr lang="en-US" altLang="ko-KR" sz="2400" b="1" dirty="0">
                <a:solidFill>
                  <a:schemeClr val="bg1"/>
                </a:solidFill>
              </a:rPr>
              <a:t>] DPR, RAG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EB8756-FEB0-4470-88F2-45B6E9978A97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76D23-74C9-441E-BE6A-02ABB02FEFA3}"/>
              </a:ext>
            </a:extLst>
          </p:cNvPr>
          <p:cNvSpPr txBox="1"/>
          <p:nvPr/>
        </p:nvSpPr>
        <p:spPr>
          <a:xfrm>
            <a:off x="892131" y="1348891"/>
            <a:ext cx="491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DPR : Dense Passage Retrieval for Open-Domain Question Answering (</a:t>
            </a:r>
            <a:r>
              <a:rPr lang="en-US" altLang="ko-KR" sz="1400" b="1" dirty="0" err="1">
                <a:latin typeface="Lucida Grande"/>
                <a:ea typeface="+mj-ea"/>
              </a:rPr>
              <a:t>Karpukhin</a:t>
            </a:r>
            <a:r>
              <a:rPr lang="en-US" altLang="ko-KR" sz="1400" b="1" dirty="0">
                <a:latin typeface="Lucida Grande"/>
                <a:ea typeface="+mj-ea"/>
              </a:rPr>
              <a:t> et al., 2020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B51D9B-D1B4-485C-81E0-241C9F28F183}"/>
              </a:ext>
            </a:extLst>
          </p:cNvPr>
          <p:cNvSpPr/>
          <p:nvPr/>
        </p:nvSpPr>
        <p:spPr>
          <a:xfrm>
            <a:off x="6383338" y="1341438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C8CF5-6B1C-4B08-836B-74946C6E52A6}"/>
              </a:ext>
            </a:extLst>
          </p:cNvPr>
          <p:cNvSpPr txBox="1"/>
          <p:nvPr/>
        </p:nvSpPr>
        <p:spPr>
          <a:xfrm>
            <a:off x="6400755" y="1348891"/>
            <a:ext cx="489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RAG : Retrieval-Augmented Generation for Knowledge-Intensive NLP Tasks (Lewis et al., 2020) </a:t>
            </a:r>
            <a:endParaRPr lang="ko-KR" altLang="en-US" sz="1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04A50-8BA2-4638-AA81-2D92896C6ED9}"/>
                  </a:ext>
                </a:extLst>
              </p:cNvPr>
              <p:cNvSpPr txBox="1"/>
              <p:nvPr/>
            </p:nvSpPr>
            <p:spPr>
              <a:xfrm>
                <a:off x="1243784" y="1936885"/>
                <a:ext cx="4408079" cy="4211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Open domain QA step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(1) query</a:t>
                </a:r>
                <a:r>
                  <a:rPr lang="ko-KR" altLang="en-US" sz="1200" dirty="0">
                    <a:latin typeface="+mj-ea"/>
                    <a:ea typeface="+mj-ea"/>
                  </a:rPr>
                  <a:t>에 대한 답변을 포함하는 </a:t>
                </a:r>
                <a:r>
                  <a:rPr lang="en-US" altLang="ko-KR" sz="1200" dirty="0">
                    <a:latin typeface="+mj-ea"/>
                    <a:ea typeface="+mj-ea"/>
                  </a:rPr>
                  <a:t>passage </a:t>
                </a:r>
                <a:r>
                  <a:rPr lang="ko-KR" altLang="en-US" sz="1200" dirty="0">
                    <a:latin typeface="+mj-ea"/>
                    <a:ea typeface="+mj-ea"/>
                  </a:rPr>
                  <a:t>검색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(2) </a:t>
                </a:r>
                <a:r>
                  <a:rPr lang="ko-KR" altLang="en-US" sz="1200" dirty="0">
                    <a:latin typeface="+mj-ea"/>
                    <a:ea typeface="+mj-ea"/>
                  </a:rPr>
                  <a:t>검색된 </a:t>
                </a:r>
                <a:r>
                  <a:rPr lang="en-US" altLang="ko-KR" sz="1200" dirty="0">
                    <a:latin typeface="+mj-ea"/>
                    <a:ea typeface="+mj-ea"/>
                  </a:rPr>
                  <a:t>context</a:t>
                </a:r>
                <a:r>
                  <a:rPr lang="ko-KR" altLang="en-US" sz="1200" dirty="0">
                    <a:latin typeface="+mj-ea"/>
                    <a:ea typeface="+mj-ea"/>
                  </a:rPr>
                  <a:t>에서 실제 답변을 찾는 </a:t>
                </a:r>
                <a:r>
                  <a:rPr lang="en-US" altLang="ko-KR" sz="1200" dirty="0">
                    <a:latin typeface="+mj-ea"/>
                    <a:ea typeface="+mj-ea"/>
                  </a:rPr>
                  <a:t>reading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+mj-ea"/>
                    <a:ea typeface="+mj-ea"/>
                  </a:rPr>
                  <a:t>본 논문에서는 </a:t>
                </a:r>
                <a:r>
                  <a:rPr lang="en-US" altLang="ko-KR" sz="1200" dirty="0" err="1">
                    <a:latin typeface="+mj-ea"/>
                    <a:ea typeface="+mj-ea"/>
                  </a:rPr>
                  <a:t>OpenQA</a:t>
                </a:r>
                <a:r>
                  <a:rPr lang="ko-KR" altLang="en-US" sz="1200" dirty="0">
                    <a:latin typeface="+mj-ea"/>
                    <a:ea typeface="+mj-ea"/>
                  </a:rPr>
                  <a:t>의 성능 향상을 위해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(1)</a:t>
                </a:r>
                <a:r>
                  <a:rPr lang="ko-KR" altLang="en-US" sz="1200" dirty="0">
                    <a:latin typeface="+mj-ea"/>
                    <a:ea typeface="+mj-ea"/>
                  </a:rPr>
                  <a:t>의 </a:t>
                </a:r>
                <a:r>
                  <a:rPr lang="en-US" altLang="ko-KR" sz="1200" dirty="0">
                    <a:latin typeface="+mj-ea"/>
                    <a:ea typeface="+mj-ea"/>
                  </a:rPr>
                  <a:t>passage </a:t>
                </a:r>
                <a:r>
                  <a:rPr lang="ko-KR" altLang="en-US" sz="1200" dirty="0">
                    <a:latin typeface="+mj-ea"/>
                    <a:ea typeface="+mj-ea"/>
                  </a:rPr>
                  <a:t>검색 과정을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기존에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BM25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등을 이용한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IR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방식에서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DR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로 변경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BERT </a:t>
                </a:r>
                <a:r>
                  <a:rPr lang="ko-KR" altLang="en-US" sz="1200" dirty="0">
                    <a:latin typeface="+mj-ea"/>
                    <a:ea typeface="+mj-ea"/>
                  </a:rPr>
                  <a:t>기반 두 개의 </a:t>
                </a:r>
                <a:r>
                  <a:rPr lang="en-US" altLang="ko-KR" sz="1200" dirty="0">
                    <a:latin typeface="+mj-ea"/>
                    <a:ea typeface="+mj-ea"/>
                  </a:rPr>
                  <a:t>Encoder</a:t>
                </a:r>
                <a:r>
                  <a:rPr lang="ko-KR" altLang="en-US" sz="1200" dirty="0">
                    <a:latin typeface="+mj-ea"/>
                    <a:ea typeface="+mj-ea"/>
                  </a:rPr>
                  <a:t>를 사용해 질의와 문단을 </a:t>
                </a:r>
                <a:r>
                  <a:rPr lang="en-US" altLang="ko-KR" sz="1200" dirty="0">
                    <a:latin typeface="+mj-ea"/>
                    <a:ea typeface="+mj-ea"/>
                  </a:rPr>
                  <a:t>encoding</a:t>
                </a:r>
                <a:r>
                  <a:rPr lang="ko-KR" altLang="en-US" sz="1200" dirty="0">
                    <a:latin typeface="+mj-ea"/>
                    <a:ea typeface="+mj-ea"/>
                  </a:rPr>
                  <a:t>하고 </a:t>
                </a:r>
                <a:r>
                  <a:rPr lang="en-US" altLang="ko-KR" sz="1200" dirty="0">
                    <a:latin typeface="+mj-ea"/>
                    <a:ea typeface="+mj-ea"/>
                  </a:rPr>
                  <a:t>dot-product</a:t>
                </a:r>
                <a:r>
                  <a:rPr lang="ko-KR" altLang="en-US" sz="1200" dirty="0">
                    <a:latin typeface="+mj-ea"/>
                    <a:ea typeface="+mj-ea"/>
                  </a:rPr>
                  <a:t>로 점수를 계산해 </a:t>
                </a:r>
                <a:r>
                  <a:rPr lang="en-US" altLang="ko-KR" sz="1200" dirty="0">
                    <a:latin typeface="+mj-ea"/>
                    <a:ea typeface="+mj-ea"/>
                  </a:rPr>
                  <a:t>top-k</a:t>
                </a:r>
                <a:r>
                  <a:rPr lang="ko-KR" altLang="en-US" sz="1200" dirty="0">
                    <a:latin typeface="+mj-ea"/>
                    <a:ea typeface="+mj-ea"/>
                  </a:rPr>
                  <a:t>개의 </a:t>
                </a:r>
                <a:r>
                  <a:rPr lang="en-US" altLang="ko-KR" sz="1200" dirty="0">
                    <a:latin typeface="+mj-ea"/>
                    <a:ea typeface="+mj-ea"/>
                  </a:rPr>
                  <a:t>passage</a:t>
                </a:r>
                <a:r>
                  <a:rPr lang="ko-KR" altLang="en-US" sz="1200" dirty="0">
                    <a:latin typeface="+mj-ea"/>
                    <a:ea typeface="+mj-ea"/>
                  </a:rPr>
                  <a:t>를 검색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latin typeface="+mj-ea"/>
                    <a:ea typeface="+mj-ea"/>
                  </a:rPr>
                  <a:t>Faiss</a:t>
                </a:r>
                <a:r>
                  <a:rPr lang="ko-KR" altLang="en-US" sz="1200" dirty="0">
                    <a:latin typeface="+mj-ea"/>
                    <a:ea typeface="+mj-ea"/>
                  </a:rPr>
                  <a:t>의 </a:t>
                </a:r>
                <a:r>
                  <a:rPr lang="en-US" altLang="ko-KR" sz="1200" dirty="0">
                    <a:latin typeface="+mj-ea"/>
                    <a:ea typeface="+mj-ea"/>
                  </a:rPr>
                  <a:t>ANN</a:t>
                </a:r>
                <a:r>
                  <a:rPr lang="ko-KR" altLang="en-US" sz="1200" dirty="0">
                    <a:latin typeface="+mj-ea"/>
                    <a:ea typeface="+mj-ea"/>
                  </a:rPr>
                  <a:t>을 이용해 빠르게 추론 수행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batch </a:t>
                </a:r>
                <a:r>
                  <a:rPr lang="ko-KR" altLang="en-US" sz="1200" dirty="0">
                    <a:latin typeface="+mj-ea"/>
                    <a:ea typeface="+mj-ea"/>
                  </a:rPr>
                  <a:t>내에서 </a:t>
                </a:r>
                <a:r>
                  <a:rPr lang="en-US" altLang="ko-KR" sz="1200" dirty="0">
                    <a:latin typeface="+mj-ea"/>
                    <a:ea typeface="+mj-ea"/>
                  </a:rPr>
                  <a:t>negative sample</a:t>
                </a:r>
                <a:r>
                  <a:rPr lang="ko-KR" altLang="en-US" sz="1200" dirty="0">
                    <a:latin typeface="+mj-ea"/>
                    <a:ea typeface="+mj-ea"/>
                  </a:rPr>
                  <a:t>을 선택해 학습 수행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기존의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BM25 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기반의 방법보다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retrieval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에서 우수한 성능을 보임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BM25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로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top-2000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개의 후보를 추리고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BM25+</a:t>
                </a:r>
                <a14:m>
                  <m:oMath xmlns:m="http://schemas.openxmlformats.org/officeDocument/2006/math">
                    <m:r>
                      <a:rPr lang="ko-KR" altLang="en-US" sz="1200" b="1" i="1" smtClean="0">
                        <a:solidFill>
                          <a:srgbClr val="368466"/>
                        </a:solidFill>
                        <a:latin typeface="Cambria Math" panose="02040503050406030204" pitchFamily="18" charset="0"/>
                        <a:ea typeface="+mj-ea"/>
                      </a:rPr>
                      <m:t>𝝀</m:t>
                    </m:r>
                  </m:oMath>
                </a14:m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sim 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식을 이용해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reranking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을 수행하는 것이 가장 좋은 결과를 보임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F04A50-8BA2-4638-AA81-2D92896C6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84" y="1936885"/>
                <a:ext cx="4408079" cy="4211602"/>
              </a:xfrm>
              <a:prstGeom prst="rect">
                <a:avLst/>
              </a:prstGeom>
              <a:blipFill>
                <a:blip r:embed="rId3"/>
                <a:stretch>
                  <a:fillRect b="-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6F64402-8D5F-43D1-80AE-7AA5BD9E1798}"/>
              </a:ext>
            </a:extLst>
          </p:cNvPr>
          <p:cNvSpPr txBox="1"/>
          <p:nvPr/>
        </p:nvSpPr>
        <p:spPr>
          <a:xfrm>
            <a:off x="6743700" y="1936885"/>
            <a:ext cx="4556168" cy="4211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pre-trained model</a:t>
            </a:r>
            <a:r>
              <a:rPr lang="ko-KR" altLang="en-US" sz="1200" dirty="0">
                <a:latin typeface="+mj-ea"/>
                <a:ea typeface="+mj-ea"/>
              </a:rPr>
              <a:t>은 </a:t>
            </a:r>
            <a:r>
              <a:rPr lang="en-US" altLang="ko-KR" sz="1200" dirty="0">
                <a:latin typeface="+mj-ea"/>
                <a:ea typeface="+mj-ea"/>
              </a:rPr>
              <a:t>memory</a:t>
            </a:r>
            <a:r>
              <a:rPr lang="ko-KR" altLang="en-US" sz="1200" dirty="0">
                <a:latin typeface="+mj-ea"/>
                <a:ea typeface="+mj-ea"/>
              </a:rPr>
              <a:t>가 제한적이므로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knowledge-intensive task</a:t>
            </a:r>
            <a:r>
              <a:rPr lang="ko-KR" altLang="en-US" sz="1200" dirty="0">
                <a:latin typeface="+mj-ea"/>
                <a:ea typeface="+mj-ea"/>
              </a:rPr>
              <a:t>에서는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task-specific architecture</a:t>
            </a:r>
            <a:r>
              <a:rPr lang="ko-KR" altLang="en-US" sz="1200" dirty="0">
                <a:latin typeface="+mj-ea"/>
                <a:ea typeface="+mj-ea"/>
              </a:rPr>
              <a:t>보다 성능이 떨어짐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본 논문에서는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non-parametric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memory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인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pre-trained BERT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retrieve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와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parametric memory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인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seq2seq transformer(Bart)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를 결합해 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task specific task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에서 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더 좋은 성능을 보이는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RAG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를 제안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Retriever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Generator</a:t>
            </a:r>
            <a:r>
              <a:rPr lang="ko-KR" altLang="en-US" sz="1200" dirty="0">
                <a:latin typeface="+mj-ea"/>
                <a:ea typeface="+mj-ea"/>
              </a:rPr>
              <a:t>를 </a:t>
            </a:r>
            <a:r>
              <a:rPr lang="en-US" altLang="ko-KR" sz="1200" dirty="0">
                <a:latin typeface="+mj-ea"/>
                <a:ea typeface="+mj-ea"/>
              </a:rPr>
              <a:t>End-to-End</a:t>
            </a:r>
            <a:r>
              <a:rPr lang="ko-KR" altLang="en-US" sz="1200" dirty="0">
                <a:latin typeface="+mj-ea"/>
                <a:ea typeface="+mj-ea"/>
              </a:rPr>
              <a:t>로 학습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RAG-Sequence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 각 </a:t>
            </a:r>
            <a:r>
              <a:rPr lang="en-US" altLang="ko-KR" sz="1200" dirty="0">
                <a:latin typeface="+mj-ea"/>
                <a:ea typeface="+mj-ea"/>
              </a:rPr>
              <a:t>target token</a:t>
            </a:r>
            <a:r>
              <a:rPr lang="ko-KR" altLang="en-US" sz="1200" dirty="0">
                <a:latin typeface="+mj-ea"/>
                <a:ea typeface="+mj-ea"/>
              </a:rPr>
              <a:t>을 예측하기 위해 동일한 </a:t>
            </a:r>
            <a:r>
              <a:rPr lang="en-US" altLang="ko-KR" sz="1200" dirty="0">
                <a:latin typeface="+mj-ea"/>
                <a:ea typeface="+mj-ea"/>
              </a:rPr>
              <a:t>document</a:t>
            </a:r>
            <a:r>
              <a:rPr lang="ko-KR" altLang="en-US" sz="1200" dirty="0">
                <a:latin typeface="+mj-ea"/>
                <a:ea typeface="+mj-ea"/>
              </a:rPr>
              <a:t>를 사용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RAG-Token : </a:t>
            </a:r>
            <a:r>
              <a:rPr lang="ko-KR" altLang="en-US" sz="1200" dirty="0">
                <a:latin typeface="+mj-ea"/>
                <a:ea typeface="+mj-ea"/>
              </a:rPr>
              <a:t>각 </a:t>
            </a:r>
            <a:r>
              <a:rPr lang="en-US" altLang="ko-KR" sz="1200" dirty="0">
                <a:latin typeface="+mj-ea"/>
                <a:ea typeface="+mj-ea"/>
              </a:rPr>
              <a:t>target token</a:t>
            </a:r>
            <a:r>
              <a:rPr lang="ko-KR" altLang="en-US" sz="1200" dirty="0">
                <a:latin typeface="+mj-ea"/>
                <a:ea typeface="+mj-ea"/>
              </a:rPr>
              <a:t>을 예측하기 위해 다양한 </a:t>
            </a:r>
            <a:r>
              <a:rPr lang="en-US" altLang="ko-KR" sz="1200" dirty="0">
                <a:latin typeface="+mj-ea"/>
                <a:ea typeface="+mj-ea"/>
              </a:rPr>
              <a:t>document</a:t>
            </a:r>
            <a:r>
              <a:rPr lang="ko-KR" altLang="en-US" sz="1200" dirty="0">
                <a:latin typeface="+mj-ea"/>
                <a:ea typeface="+mj-ea"/>
              </a:rPr>
              <a:t>를 사용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현재 리뷰하는 논문에서는 </a:t>
            </a:r>
            <a:r>
              <a:rPr lang="en-US" altLang="ko-KR" sz="1200" b="1" dirty="0">
                <a:latin typeface="+mj-ea"/>
                <a:ea typeface="+mj-ea"/>
              </a:rPr>
              <a:t>RAG-Sequence</a:t>
            </a:r>
            <a:r>
              <a:rPr lang="ko-KR" altLang="en-US" sz="1200" b="1" dirty="0">
                <a:latin typeface="+mj-ea"/>
                <a:ea typeface="+mj-ea"/>
              </a:rPr>
              <a:t>가 </a:t>
            </a:r>
            <a:br>
              <a:rPr lang="en-US" altLang="ko-KR" sz="1200" b="1" dirty="0">
                <a:latin typeface="+mj-ea"/>
                <a:ea typeface="+mj-ea"/>
              </a:rPr>
            </a:br>
            <a:r>
              <a:rPr lang="en-US" altLang="ko-KR" sz="1200" b="1" dirty="0" err="1">
                <a:latin typeface="+mj-ea"/>
                <a:ea typeface="+mj-ea"/>
              </a:rPr>
              <a:t>huggingface</a:t>
            </a:r>
            <a:r>
              <a:rPr lang="ko-KR" altLang="en-US" sz="1200" b="1" dirty="0">
                <a:latin typeface="+mj-ea"/>
                <a:ea typeface="+mj-ea"/>
              </a:rPr>
              <a:t>에 </a:t>
            </a:r>
            <a:r>
              <a:rPr lang="ko-KR" altLang="en-US" sz="1200" b="1" dirty="0" err="1">
                <a:latin typeface="+mj-ea"/>
                <a:ea typeface="+mj-ea"/>
              </a:rPr>
              <a:t>배포되어있지</a:t>
            </a:r>
            <a:r>
              <a:rPr lang="ko-KR" altLang="en-US" sz="1200" b="1" dirty="0">
                <a:latin typeface="+mj-ea"/>
                <a:ea typeface="+mj-ea"/>
              </a:rPr>
              <a:t> 않아 </a:t>
            </a:r>
            <a:r>
              <a:rPr lang="en-US" altLang="ko-KR" sz="1200" b="1" dirty="0">
                <a:latin typeface="+mj-ea"/>
                <a:ea typeface="+mj-ea"/>
              </a:rPr>
              <a:t>RAG-Token</a:t>
            </a:r>
            <a:r>
              <a:rPr lang="ko-KR" altLang="en-US" sz="1200" b="1" dirty="0">
                <a:latin typeface="+mj-ea"/>
                <a:ea typeface="+mj-ea"/>
              </a:rPr>
              <a:t>만 사용해</a:t>
            </a:r>
            <a:br>
              <a:rPr lang="en-US" altLang="ko-KR" sz="1200" b="1" dirty="0">
                <a:latin typeface="+mj-ea"/>
                <a:ea typeface="+mj-ea"/>
              </a:rPr>
            </a:br>
            <a:r>
              <a:rPr lang="ko-KR" altLang="en-US" sz="1200" b="1" dirty="0">
                <a:latin typeface="+mj-ea"/>
                <a:ea typeface="+mj-ea"/>
              </a:rPr>
              <a:t>실험 진행</a:t>
            </a:r>
            <a:endParaRPr lang="en-US" altLang="ko-KR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585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2. Implementation Details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B8FEC2-321F-4410-BA55-C0AD6A6DC371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231C7-250E-4F78-BEAF-6642AE9F5B6A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Warm Up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7F2D51-2FCD-4832-939D-6E92EEF5BCBB}"/>
              </a:ext>
            </a:extLst>
          </p:cNvPr>
          <p:cNvSpPr/>
          <p:nvPr/>
        </p:nvSpPr>
        <p:spPr>
          <a:xfrm>
            <a:off x="6383338" y="1341438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74170-E5D2-4E88-BB3D-0565C8222507}"/>
              </a:ext>
            </a:extLst>
          </p:cNvPr>
          <p:cNvSpPr txBox="1"/>
          <p:nvPr/>
        </p:nvSpPr>
        <p:spPr>
          <a:xfrm>
            <a:off x="6400756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Training Settings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6C85F-9B02-4E0D-9A1C-461446AF7469}"/>
              </a:ext>
            </a:extLst>
          </p:cNvPr>
          <p:cNvSpPr txBox="1"/>
          <p:nvPr/>
        </p:nvSpPr>
        <p:spPr>
          <a:xfrm>
            <a:off x="1243784" y="1708922"/>
            <a:ext cx="4564833" cy="3103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TREC DL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최근</a:t>
            </a:r>
            <a:r>
              <a:rPr lang="en-US" altLang="ko-KR" sz="1200" dirty="0">
                <a:latin typeface="+mj-ea"/>
                <a:ea typeface="+mj-ea"/>
              </a:rPr>
              <a:t>, BM25 negative</a:t>
            </a:r>
            <a:r>
              <a:rPr lang="ko-KR" altLang="en-US" sz="1200" dirty="0">
                <a:latin typeface="+mj-ea"/>
                <a:ea typeface="+mj-ea"/>
              </a:rPr>
              <a:t>가 </a:t>
            </a:r>
            <a:r>
              <a:rPr lang="en-US" altLang="ko-KR" sz="1200" dirty="0">
                <a:latin typeface="+mj-ea"/>
                <a:ea typeface="+mj-ea"/>
              </a:rPr>
              <a:t>DR </a:t>
            </a:r>
            <a:r>
              <a:rPr lang="ko-KR" altLang="en-US" sz="1200" dirty="0">
                <a:latin typeface="+mj-ea"/>
                <a:ea typeface="+mj-ea"/>
              </a:rPr>
              <a:t>학습에 도움이 된다는 연구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Karpukhin</a:t>
            </a:r>
            <a:r>
              <a:rPr lang="en-US" altLang="ko-KR" sz="1200" dirty="0">
                <a:latin typeface="+mj-ea"/>
                <a:ea typeface="+mj-ea"/>
              </a:rPr>
              <a:t> et al., 2020)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따라서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BM25 Warm-up </a:t>
            </a:r>
            <a:r>
              <a:rPr lang="ko-KR" altLang="en-US" sz="1200" dirty="0">
                <a:latin typeface="+mj-ea"/>
                <a:ea typeface="+mj-ea"/>
              </a:rPr>
              <a:t>후 </a:t>
            </a:r>
            <a:r>
              <a:rPr lang="en-US" altLang="ko-KR" sz="1200" dirty="0">
                <a:latin typeface="+mj-ea"/>
                <a:ea typeface="+mj-ea"/>
              </a:rPr>
              <a:t>DR </a:t>
            </a:r>
            <a:r>
              <a:rPr lang="ko-KR" altLang="en-US" sz="1200" dirty="0">
                <a:latin typeface="+mj-ea"/>
                <a:ea typeface="+mj-ea"/>
              </a:rPr>
              <a:t>학습을 진행하는 </a:t>
            </a:r>
            <a:r>
              <a:rPr lang="en-US" altLang="ko-KR" sz="1200" dirty="0">
                <a:latin typeface="+mj-ea"/>
                <a:ea typeface="+mj-ea"/>
              </a:rPr>
              <a:t>setting</a:t>
            </a:r>
            <a:r>
              <a:rPr lang="ko-KR" altLang="en-US" sz="1200" dirty="0">
                <a:latin typeface="+mj-ea"/>
                <a:ea typeface="+mj-ea"/>
              </a:rPr>
              <a:t>도 실험에 포함 </a:t>
            </a:r>
            <a:r>
              <a:rPr lang="en-US" altLang="ko-KR" sz="1200" dirty="0">
                <a:latin typeface="+mj-ea"/>
                <a:ea typeface="+mj-ea"/>
              </a:rPr>
              <a:t>: BM25→*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모든 </a:t>
            </a:r>
            <a:r>
              <a:rPr lang="en-US" altLang="ko-KR" sz="1200" dirty="0">
                <a:latin typeface="+mj-ea"/>
                <a:ea typeface="+mj-ea"/>
              </a:rPr>
              <a:t>TREC DL </a:t>
            </a:r>
            <a:r>
              <a:rPr lang="ko-KR" altLang="en-US" sz="1200" dirty="0">
                <a:latin typeface="+mj-ea"/>
                <a:ea typeface="+mj-ea"/>
              </a:rPr>
              <a:t>모델은 </a:t>
            </a:r>
            <a:r>
              <a:rPr lang="en-US" altLang="ko-KR" sz="1200" dirty="0" err="1">
                <a:latin typeface="+mj-ea"/>
                <a:ea typeface="+mj-ea"/>
              </a:rPr>
              <a:t>RoBERTa</a:t>
            </a:r>
            <a:r>
              <a:rPr lang="en-US" altLang="ko-KR" sz="1200" dirty="0">
                <a:latin typeface="+mj-ea"/>
                <a:ea typeface="+mj-ea"/>
              </a:rPr>
              <a:t> base</a:t>
            </a:r>
            <a:r>
              <a:rPr lang="ko-KR" altLang="en-US" sz="1200" dirty="0">
                <a:latin typeface="+mj-ea"/>
                <a:ea typeface="+mj-ea"/>
              </a:rPr>
              <a:t>를 </a:t>
            </a:r>
            <a:r>
              <a:rPr lang="en-US" altLang="ko-KR" sz="1200" dirty="0">
                <a:latin typeface="+mj-ea"/>
                <a:ea typeface="+mj-ea"/>
              </a:rPr>
              <a:t>fine-tuning</a:t>
            </a:r>
            <a:r>
              <a:rPr lang="ko-KR" altLang="en-US" sz="1200" dirty="0">
                <a:latin typeface="+mj-ea"/>
                <a:ea typeface="+mj-ea"/>
              </a:rPr>
              <a:t>해 사용</a:t>
            </a:r>
            <a:endParaRPr lang="en-US" altLang="ko-KR" sz="1200" dirty="0"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368466"/>
                </a:solidFill>
                <a:latin typeface="+mj-ea"/>
                <a:ea typeface="+mj-ea"/>
              </a:rPr>
              <a:t>OpenQA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release</a:t>
            </a:r>
            <a:r>
              <a:rPr lang="ko-KR" altLang="en-US" sz="1200" dirty="0">
                <a:latin typeface="+mj-ea"/>
                <a:ea typeface="+mj-ea"/>
              </a:rPr>
              <a:t>된 </a:t>
            </a:r>
            <a:r>
              <a:rPr lang="en-US" altLang="ko-KR" sz="1200" dirty="0">
                <a:latin typeface="+mj-ea"/>
                <a:ea typeface="+mj-ea"/>
              </a:rPr>
              <a:t>DPR checkpoint</a:t>
            </a:r>
            <a:r>
              <a:rPr lang="ko-KR" altLang="en-US" sz="1200" dirty="0">
                <a:latin typeface="+mj-ea"/>
                <a:ea typeface="+mj-ea"/>
              </a:rPr>
              <a:t>를 사용해 </a:t>
            </a:r>
            <a:r>
              <a:rPr lang="en-US" altLang="ko-KR" sz="1200" dirty="0">
                <a:latin typeface="+mj-ea"/>
                <a:ea typeface="+mj-ea"/>
              </a:rPr>
              <a:t>ANCE</a:t>
            </a:r>
            <a:r>
              <a:rPr lang="ko-KR" altLang="en-US" sz="1200" dirty="0">
                <a:latin typeface="+mj-ea"/>
                <a:ea typeface="+mj-ea"/>
              </a:rPr>
              <a:t>를 </a:t>
            </a:r>
            <a:r>
              <a:rPr lang="en-US" altLang="ko-KR" sz="1200" dirty="0">
                <a:latin typeface="+mj-ea"/>
                <a:ea typeface="+mj-ea"/>
              </a:rPr>
              <a:t>warm-up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5DC11-51BF-4A4E-B0F2-8A922A03F0DB}"/>
              </a:ext>
            </a:extLst>
          </p:cNvPr>
          <p:cNvSpPr txBox="1"/>
          <p:nvPr/>
        </p:nvSpPr>
        <p:spPr>
          <a:xfrm>
            <a:off x="6743700" y="1708922"/>
            <a:ext cx="4564833" cy="44886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long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document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 처리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길이가 긴 문서를 처리하기 위한 </a:t>
            </a:r>
            <a:r>
              <a:rPr lang="en-US" altLang="ko-KR" sz="1200" dirty="0">
                <a:latin typeface="+mj-ea"/>
                <a:ea typeface="+mj-ea"/>
              </a:rPr>
              <a:t>setting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+mj-ea"/>
                <a:ea typeface="+mj-ea"/>
              </a:rPr>
              <a:t>FirstP</a:t>
            </a:r>
            <a:r>
              <a:rPr lang="en-US" altLang="ko-KR" sz="1200" dirty="0">
                <a:latin typeface="+mj-ea"/>
                <a:ea typeface="+mj-ea"/>
              </a:rPr>
              <a:t> : </a:t>
            </a:r>
            <a:r>
              <a:rPr lang="ko-KR" altLang="en-US" sz="1200" dirty="0">
                <a:latin typeface="+mj-ea"/>
                <a:ea typeface="+mj-ea"/>
              </a:rPr>
              <a:t>첫 </a:t>
            </a:r>
            <a:r>
              <a:rPr lang="en-US" altLang="ko-KR" sz="1200" dirty="0">
                <a:latin typeface="+mj-ea"/>
                <a:ea typeface="+mj-ea"/>
              </a:rPr>
              <a:t>512</a:t>
            </a:r>
            <a:r>
              <a:rPr lang="ko-KR" altLang="en-US" sz="1200" dirty="0">
                <a:latin typeface="+mj-ea"/>
                <a:ea typeface="+mj-ea"/>
              </a:rPr>
              <a:t>개의 토큰만 사용</a:t>
            </a:r>
            <a:endParaRPr lang="en-US" altLang="ko-KR" sz="1200" dirty="0"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+mj-ea"/>
                <a:ea typeface="+mj-ea"/>
              </a:rPr>
              <a:t>MaxP</a:t>
            </a:r>
            <a:r>
              <a:rPr lang="en-US" altLang="ko-KR" sz="1200" dirty="0">
                <a:latin typeface="+mj-ea"/>
                <a:ea typeface="+mj-ea"/>
              </a:rPr>
              <a:t> : </a:t>
            </a:r>
            <a:r>
              <a:rPr lang="ko-KR" altLang="en-US" sz="1200" dirty="0">
                <a:latin typeface="+mj-ea"/>
                <a:ea typeface="+mj-ea"/>
              </a:rPr>
              <a:t>최대 </a:t>
            </a:r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개의 </a:t>
            </a:r>
            <a:r>
              <a:rPr lang="en-US" altLang="ko-KR" sz="1200" dirty="0">
                <a:latin typeface="+mj-ea"/>
                <a:ea typeface="+mj-ea"/>
              </a:rPr>
              <a:t>512</a:t>
            </a:r>
            <a:r>
              <a:rPr lang="ko-KR" altLang="en-US" sz="1200" dirty="0">
                <a:latin typeface="+mj-ea"/>
                <a:ea typeface="+mj-ea"/>
              </a:rPr>
              <a:t>개 토큰으로 이루어진 문단을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max-pool</a:t>
            </a:r>
            <a:r>
              <a:rPr lang="ko-KR" altLang="en-US" sz="1200" dirty="0">
                <a:latin typeface="+mj-ea"/>
                <a:ea typeface="+mj-ea"/>
              </a:rPr>
              <a:t>해서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사용</a:t>
            </a:r>
            <a:endParaRPr lang="en-US" altLang="ko-KR" sz="1200" dirty="0">
              <a:latin typeface="+mj-ea"/>
              <a:ea typeface="+mj-ea"/>
            </a:endParaRP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ANN search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+mj-ea"/>
                <a:ea typeface="+mj-ea"/>
              </a:rPr>
              <a:t>Faiss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 err="1">
                <a:latin typeface="+mj-ea"/>
                <a:ea typeface="+mj-ea"/>
              </a:rPr>
              <a:t>IndexFlatIP</a:t>
            </a:r>
            <a:r>
              <a:rPr lang="en-US" altLang="ko-KR" sz="1200" dirty="0">
                <a:latin typeface="+mj-ea"/>
                <a:ea typeface="+mj-ea"/>
              </a:rPr>
              <a:t> Index (Johnson et al., 2019) </a:t>
            </a:r>
            <a:r>
              <a:rPr lang="ko-KR" altLang="en-US" sz="1200" dirty="0">
                <a:latin typeface="+mj-ea"/>
                <a:ea typeface="+mj-ea"/>
              </a:rPr>
              <a:t>사용</a:t>
            </a:r>
            <a:endParaRPr lang="en-US" altLang="ko-KR" sz="1200" dirty="0">
              <a:latin typeface="+mj-ea"/>
              <a:ea typeface="+mj-ea"/>
            </a:endParaRP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Training Setting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+mj-ea"/>
                <a:ea typeface="+mj-ea"/>
              </a:rPr>
              <a:t>Trainer:Inferencer</a:t>
            </a:r>
            <a:r>
              <a:rPr lang="en-US" altLang="ko-KR" sz="1200" dirty="0">
                <a:latin typeface="+mj-ea"/>
                <a:ea typeface="+mj-ea"/>
              </a:rPr>
              <a:t>=1:1 GPU </a:t>
            </a:r>
            <a:r>
              <a:rPr lang="ko-KR" altLang="en-US" sz="1200" dirty="0">
                <a:latin typeface="+mj-ea"/>
                <a:ea typeface="+mj-ea"/>
              </a:rPr>
              <a:t>할당</a:t>
            </a:r>
            <a:endParaRPr lang="en-US" altLang="ko-KR" sz="1200" dirty="0">
              <a:latin typeface="+mj-ea"/>
              <a:ea typeface="+mj-ea"/>
            </a:endParaRP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indexing refreshing per 10k batches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batch size=8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gradient accumulation step 2 on 4 GPUs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각 </a:t>
            </a:r>
            <a:r>
              <a:rPr lang="en-US" altLang="ko-KR" sz="1200" dirty="0">
                <a:latin typeface="+mj-ea"/>
                <a:ea typeface="+mj-ea"/>
              </a:rPr>
              <a:t>positive</a:t>
            </a:r>
            <a:r>
              <a:rPr lang="ko-KR" altLang="en-US" sz="1200" dirty="0">
                <a:latin typeface="+mj-ea"/>
                <a:ea typeface="+mj-ea"/>
              </a:rPr>
              <a:t>마다 </a:t>
            </a:r>
            <a:r>
              <a:rPr lang="en-US" altLang="ko-KR" sz="1200" dirty="0">
                <a:latin typeface="+mj-ea"/>
                <a:ea typeface="+mj-ea"/>
              </a:rPr>
              <a:t>ANN top 200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negative sampling</a:t>
            </a:r>
          </a:p>
          <a:p>
            <a:pPr marL="35718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ANCE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efficiency </a:t>
            </a:r>
            <a:r>
              <a:rPr lang="ko-KR" altLang="en-US" sz="1200" dirty="0">
                <a:latin typeface="+mj-ea"/>
                <a:ea typeface="+mj-ea"/>
              </a:rPr>
              <a:t>평가 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single 32GB V100 GPU, 650GB memory,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Intel(R) Xeon(R) Platinum 8168 CPU </a:t>
            </a:r>
            <a:r>
              <a:rPr lang="ko-KR" altLang="en-US" sz="1200" dirty="0">
                <a:latin typeface="+mj-ea"/>
                <a:ea typeface="+mj-ea"/>
              </a:rPr>
              <a:t>사용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786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AC035-EDAE-459C-BF36-A7A737A41738}"/>
              </a:ext>
            </a:extLst>
          </p:cNvPr>
          <p:cNvSpPr txBox="1"/>
          <p:nvPr/>
        </p:nvSpPr>
        <p:spPr>
          <a:xfrm>
            <a:off x="2165845" y="2455816"/>
            <a:ext cx="787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06. EVALUATION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932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EE8809-CF55-4605-808B-6D9A9DD65F41}"/>
              </a:ext>
            </a:extLst>
          </p:cNvPr>
          <p:cNvSpPr/>
          <p:nvPr/>
        </p:nvSpPr>
        <p:spPr>
          <a:xfrm>
            <a:off x="883423" y="1350147"/>
            <a:ext cx="4925240" cy="4887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EFFECTIVENESS AND EFFICIENCY(1)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01179-D0E8-4B92-9866-740F52636538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TREC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DL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0EB8D-F83D-4686-B7E5-C41E1FE23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6" t="1714" b="33018"/>
          <a:stretch/>
        </p:blipFill>
        <p:spPr>
          <a:xfrm>
            <a:off x="1243784" y="1708923"/>
            <a:ext cx="4420169" cy="24083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6992D8-ED2D-46A8-96D1-103E7A59730A}"/>
              </a:ext>
            </a:extLst>
          </p:cNvPr>
          <p:cNvSpPr txBox="1"/>
          <p:nvPr/>
        </p:nvSpPr>
        <p:spPr>
          <a:xfrm>
            <a:off x="1243953" y="4117297"/>
            <a:ext cx="4189350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Cascade IR : sparse retrieval + reranking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j-ea"/>
                <a:ea typeface="+mj-ea"/>
              </a:rPr>
              <a:t>DeepCT</a:t>
            </a:r>
            <a:r>
              <a:rPr lang="en-US" altLang="ko-KR" sz="1200" dirty="0">
                <a:latin typeface="+mj-ea"/>
                <a:ea typeface="+mj-ea"/>
              </a:rPr>
              <a:t> : BERT</a:t>
            </a:r>
            <a:r>
              <a:rPr lang="ko-KR" altLang="en-US" sz="1200" dirty="0">
                <a:latin typeface="+mj-ea"/>
                <a:ea typeface="+mj-ea"/>
              </a:rPr>
              <a:t>를 이용해 </a:t>
            </a:r>
            <a:r>
              <a:rPr lang="en-US" altLang="ko-KR" sz="1200" dirty="0">
                <a:latin typeface="+mj-ea"/>
                <a:ea typeface="+mj-ea"/>
              </a:rPr>
              <a:t>term weight</a:t>
            </a:r>
            <a:r>
              <a:rPr lang="ko-KR" altLang="en-US" sz="1200" dirty="0">
                <a:latin typeface="+mj-ea"/>
                <a:ea typeface="+mj-ea"/>
              </a:rPr>
              <a:t>를 학습하는 방식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37A30-AF8F-45C6-BE74-7FB33A4A85AB}"/>
              </a:ext>
            </a:extLst>
          </p:cNvPr>
          <p:cNvSpPr txBox="1"/>
          <p:nvPr/>
        </p:nvSpPr>
        <p:spPr>
          <a:xfrm>
            <a:off x="1243953" y="4917170"/>
            <a:ext cx="4564710" cy="11646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ANCE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는 모든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Sparse Retrieval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보다 성능이 좋음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모든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negative construction mechanism 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중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,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ANCE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는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sparse method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를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robustly exceed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하는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유일한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BERT-Siamese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임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9F846-E7E6-4C08-B5D4-D2906B8CC3B4}"/>
              </a:ext>
            </a:extLst>
          </p:cNvPr>
          <p:cNvSpPr/>
          <p:nvPr/>
        </p:nvSpPr>
        <p:spPr>
          <a:xfrm>
            <a:off x="1243784" y="3816433"/>
            <a:ext cx="4420169" cy="224287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87029D-192C-4633-806D-E706CB842FC6}"/>
              </a:ext>
            </a:extLst>
          </p:cNvPr>
          <p:cNvSpPr/>
          <p:nvPr/>
        </p:nvSpPr>
        <p:spPr>
          <a:xfrm>
            <a:off x="6383721" y="1346431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09E8A-9EC0-433D-9331-8346B8C30908}"/>
              </a:ext>
            </a:extLst>
          </p:cNvPr>
          <p:cNvSpPr txBox="1"/>
          <p:nvPr/>
        </p:nvSpPr>
        <p:spPr>
          <a:xfrm>
            <a:off x="6401139" y="1347932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+mj-ea"/>
                <a:ea typeface="+mj-ea"/>
              </a:rPr>
              <a:t>OpenQA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88F9DF1-C1AD-424B-9C8E-6FF815BA7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961" y="1715759"/>
            <a:ext cx="4362488" cy="188761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A0D410-53E4-45A6-8E53-60AC0B82E803}"/>
              </a:ext>
            </a:extLst>
          </p:cNvPr>
          <p:cNvSpPr/>
          <p:nvPr/>
        </p:nvSpPr>
        <p:spPr>
          <a:xfrm>
            <a:off x="6744083" y="3334356"/>
            <a:ext cx="4362488" cy="166406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84F5DB-E13F-4396-BEF4-DED927D1250D}"/>
              </a:ext>
            </a:extLst>
          </p:cNvPr>
          <p:cNvSpPr txBox="1"/>
          <p:nvPr/>
        </p:nvSpPr>
        <p:spPr>
          <a:xfrm>
            <a:off x="6754842" y="3717095"/>
            <a:ext cx="3827914" cy="3336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ANCE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는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 DPR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보다 성능이 좋음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06FC7F-7CDF-47B5-A5B2-D89F49B5F761}"/>
              </a:ext>
            </a:extLst>
          </p:cNvPr>
          <p:cNvSpPr/>
          <p:nvPr/>
        </p:nvSpPr>
        <p:spPr>
          <a:xfrm>
            <a:off x="1252662" y="2812869"/>
            <a:ext cx="4420169" cy="138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1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EFFECTIVENESS AND EFFICIENCY(2)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94844F-D2EF-445A-948C-C2BBD8301891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53EAB-D16A-4A1D-838B-363F1055950E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Relative Gains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D2643B-658B-45A4-BD80-D52A1600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4" y="1704975"/>
            <a:ext cx="2550595" cy="18319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41305C-0427-4ED6-80BF-1313C43FFFA4}"/>
              </a:ext>
            </a:extLst>
          </p:cNvPr>
          <p:cNvSpPr/>
          <p:nvPr/>
        </p:nvSpPr>
        <p:spPr>
          <a:xfrm>
            <a:off x="3034160" y="2840430"/>
            <a:ext cx="623440" cy="588570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869AF-A1D2-43A9-83DC-5165A68758AA}"/>
              </a:ext>
            </a:extLst>
          </p:cNvPr>
          <p:cNvSpPr txBox="1"/>
          <p:nvPr/>
        </p:nvSpPr>
        <p:spPr>
          <a:xfrm>
            <a:off x="1243952" y="3585257"/>
            <a:ext cx="3827914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real production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에 적용했을 때에도 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약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15%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의 성능 향상을 얻음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A99A21-CA6A-4AB4-BA60-C63B5633EBE4}"/>
              </a:ext>
            </a:extLst>
          </p:cNvPr>
          <p:cNvSpPr/>
          <p:nvPr/>
        </p:nvSpPr>
        <p:spPr>
          <a:xfrm>
            <a:off x="6383385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71012-792E-4553-BE88-26AFE48F0D76}"/>
              </a:ext>
            </a:extLst>
          </p:cNvPr>
          <p:cNvSpPr txBox="1"/>
          <p:nvPr/>
        </p:nvSpPr>
        <p:spPr>
          <a:xfrm>
            <a:off x="6400803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Relative Gains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971A750-4ECC-4438-AF62-1F78E5990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75" y="1712715"/>
            <a:ext cx="3076575" cy="2476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4B88126-10D2-4E7F-B5B9-411F032A7229}"/>
              </a:ext>
            </a:extLst>
          </p:cNvPr>
          <p:cNvSpPr txBox="1"/>
          <p:nvPr/>
        </p:nvSpPr>
        <p:spPr>
          <a:xfrm>
            <a:off x="6751575" y="4281143"/>
            <a:ext cx="4108014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같은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RAG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 및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DPR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 등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Reader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를 사용하더라도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ANCE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의 더 나은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retrieval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이 더 나은 정답율을 보임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08228A-83FA-4415-AF9C-AF78129C088B}"/>
              </a:ext>
            </a:extLst>
          </p:cNvPr>
          <p:cNvSpPr/>
          <p:nvPr/>
        </p:nvSpPr>
        <p:spPr>
          <a:xfrm>
            <a:off x="6755356" y="3980960"/>
            <a:ext cx="3076575" cy="152704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1AAD65-540F-4287-8EA8-3254D19B1379}"/>
              </a:ext>
            </a:extLst>
          </p:cNvPr>
          <p:cNvCxnSpPr/>
          <p:nvPr/>
        </p:nvCxnSpPr>
        <p:spPr>
          <a:xfrm>
            <a:off x="2882538" y="2107475"/>
            <a:ext cx="783771" cy="0"/>
          </a:xfrm>
          <a:prstGeom prst="line">
            <a:avLst/>
          </a:prstGeom>
          <a:ln w="28575">
            <a:solidFill>
              <a:srgbClr val="368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1919A2-335D-449A-A7E5-6B0AD5F6C9B2}"/>
              </a:ext>
            </a:extLst>
          </p:cNvPr>
          <p:cNvCxnSpPr>
            <a:cxnSpLocks/>
          </p:cNvCxnSpPr>
          <p:nvPr/>
        </p:nvCxnSpPr>
        <p:spPr>
          <a:xfrm>
            <a:off x="1301932" y="2286000"/>
            <a:ext cx="953588" cy="0"/>
          </a:xfrm>
          <a:prstGeom prst="line">
            <a:avLst/>
          </a:prstGeom>
          <a:ln w="28575">
            <a:solidFill>
              <a:srgbClr val="368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56003-427F-49F8-BBA4-ACA8A54DF890}"/>
              </a:ext>
            </a:extLst>
          </p:cNvPr>
          <p:cNvCxnSpPr>
            <a:cxnSpLocks/>
          </p:cNvCxnSpPr>
          <p:nvPr/>
        </p:nvCxnSpPr>
        <p:spPr>
          <a:xfrm>
            <a:off x="1301932" y="2473235"/>
            <a:ext cx="2364377" cy="0"/>
          </a:xfrm>
          <a:prstGeom prst="line">
            <a:avLst/>
          </a:prstGeom>
          <a:ln w="28575">
            <a:solidFill>
              <a:srgbClr val="368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9B0FE7-BA64-4C24-BDF4-BBC5D26B9D91}"/>
              </a:ext>
            </a:extLst>
          </p:cNvPr>
          <p:cNvCxnSpPr>
            <a:cxnSpLocks/>
          </p:cNvCxnSpPr>
          <p:nvPr/>
        </p:nvCxnSpPr>
        <p:spPr>
          <a:xfrm>
            <a:off x="1301932" y="2660469"/>
            <a:ext cx="1658982" cy="0"/>
          </a:xfrm>
          <a:prstGeom prst="line">
            <a:avLst/>
          </a:prstGeom>
          <a:ln w="28575">
            <a:solidFill>
              <a:srgbClr val="368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123726B-419B-4605-B312-786273B96E98}"/>
              </a:ext>
            </a:extLst>
          </p:cNvPr>
          <p:cNvCxnSpPr>
            <a:cxnSpLocks/>
          </p:cNvCxnSpPr>
          <p:nvPr/>
        </p:nvCxnSpPr>
        <p:spPr>
          <a:xfrm>
            <a:off x="7350036" y="2094412"/>
            <a:ext cx="2364377" cy="0"/>
          </a:xfrm>
          <a:prstGeom prst="line">
            <a:avLst/>
          </a:prstGeom>
          <a:ln w="28575">
            <a:solidFill>
              <a:srgbClr val="368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B123C4-59EC-413D-B7C7-072818165D4C}"/>
              </a:ext>
            </a:extLst>
          </p:cNvPr>
          <p:cNvCxnSpPr>
            <a:cxnSpLocks/>
          </p:cNvCxnSpPr>
          <p:nvPr/>
        </p:nvCxnSpPr>
        <p:spPr>
          <a:xfrm>
            <a:off x="6814459" y="2277291"/>
            <a:ext cx="2016032" cy="0"/>
          </a:xfrm>
          <a:prstGeom prst="line">
            <a:avLst/>
          </a:prstGeom>
          <a:ln w="28575">
            <a:solidFill>
              <a:srgbClr val="368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89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EFFECTIVENESS AND EFFICIENCY(3)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94844F-D2EF-445A-948C-C2BBD8301891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53EAB-D16A-4A1D-838B-363F1055950E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Effectiveness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A99A21-CA6A-4AB4-BA60-C63B5633EBE4}"/>
              </a:ext>
            </a:extLst>
          </p:cNvPr>
          <p:cNvSpPr/>
          <p:nvPr/>
        </p:nvSpPr>
        <p:spPr>
          <a:xfrm>
            <a:off x="6383385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673CA-C8F3-4525-B0AC-32A4C058944E}"/>
              </a:ext>
            </a:extLst>
          </p:cNvPr>
          <p:cNvSpPr txBox="1"/>
          <p:nvPr/>
        </p:nvSpPr>
        <p:spPr>
          <a:xfrm>
            <a:off x="1243784" y="1710459"/>
            <a:ext cx="4408079" cy="33806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모든 </a:t>
            </a:r>
            <a:r>
              <a:rPr lang="en-US" altLang="ko-KR" sz="1200" dirty="0">
                <a:latin typeface="+mj-ea"/>
                <a:ea typeface="+mj-ea"/>
              </a:rPr>
              <a:t>DR </a:t>
            </a:r>
            <a:r>
              <a:rPr lang="ko-KR" altLang="en-US" sz="1200" dirty="0">
                <a:latin typeface="+mj-ea"/>
                <a:ea typeface="+mj-ea"/>
              </a:rPr>
              <a:t>모델 중</a:t>
            </a:r>
            <a:r>
              <a:rPr lang="en-US" altLang="ko-KR" sz="1200" dirty="0">
                <a:latin typeface="+mj-ea"/>
                <a:ea typeface="+mj-ea"/>
              </a:rPr>
              <a:t>, ANCE</a:t>
            </a:r>
            <a:r>
              <a:rPr lang="ko-KR" altLang="en-US" sz="1200" dirty="0">
                <a:latin typeface="+mj-ea"/>
                <a:ea typeface="+mj-ea"/>
              </a:rPr>
              <a:t>는 가장 작은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reranking </a:t>
            </a:r>
            <a:r>
              <a:rPr lang="ko-KR" altLang="en-US" sz="1200" dirty="0">
                <a:latin typeface="+mj-ea"/>
                <a:ea typeface="+mj-ea"/>
              </a:rPr>
              <a:t>모델과의 정확도 차이를 보임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ANCE</a:t>
            </a:r>
            <a:r>
              <a:rPr lang="ko-KR" altLang="en-US" sz="1200" dirty="0">
                <a:latin typeface="+mj-ea"/>
                <a:ea typeface="+mj-ea"/>
              </a:rPr>
              <a:t>는 거의 </a:t>
            </a:r>
            <a:r>
              <a:rPr lang="en-US" altLang="ko-KR" sz="1200" dirty="0">
                <a:latin typeface="+mj-ea"/>
                <a:ea typeface="+mj-ea"/>
              </a:rPr>
              <a:t>BERT </a:t>
            </a:r>
            <a:r>
              <a:rPr lang="en-US" altLang="ko-KR" sz="1200" dirty="0" err="1">
                <a:latin typeface="+mj-ea"/>
                <a:ea typeface="+mj-ea"/>
              </a:rPr>
              <a:t>Reranker</a:t>
            </a:r>
            <a:r>
              <a:rPr lang="ko-KR" altLang="en-US" sz="1200" dirty="0">
                <a:latin typeface="+mj-ea"/>
                <a:ea typeface="+mj-ea"/>
              </a:rPr>
              <a:t>를 기반으로 한 </a:t>
            </a:r>
            <a:r>
              <a:rPr lang="en-US" altLang="ko-KR" sz="1200" dirty="0">
                <a:latin typeface="+mj-ea"/>
                <a:ea typeface="+mj-ea"/>
              </a:rPr>
              <a:t>cascade IR</a:t>
            </a:r>
            <a:r>
              <a:rPr lang="ko-KR" altLang="en-US" sz="1200" dirty="0">
                <a:latin typeface="+mj-ea"/>
                <a:ea typeface="+mj-ea"/>
              </a:rPr>
              <a:t>과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거의 유사한 정확도를 보임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이는  기존에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"</a:t>
            </a:r>
            <a:r>
              <a:rPr lang="ko-KR" altLang="en-US" sz="1200" dirty="0">
                <a:latin typeface="+mj-ea"/>
                <a:ea typeface="+mj-ea"/>
              </a:rPr>
              <a:t>검색에서 </a:t>
            </a:r>
            <a:r>
              <a:rPr lang="en-US" altLang="ko-KR" sz="1200" dirty="0">
                <a:latin typeface="+mj-ea"/>
                <a:ea typeface="+mj-ea"/>
              </a:rPr>
              <a:t>term-level interaction</a:t>
            </a:r>
            <a:r>
              <a:rPr lang="ko-KR" altLang="en-US" sz="1200" dirty="0">
                <a:latin typeface="+mj-ea"/>
                <a:ea typeface="+mj-ea"/>
              </a:rPr>
              <a:t>을 모델링하는 것이 반드시 필요하다</a:t>
            </a:r>
            <a:r>
              <a:rPr lang="en-US" altLang="ko-KR" sz="1200" dirty="0">
                <a:latin typeface="+mj-ea"/>
                <a:ea typeface="+mj-ea"/>
              </a:rPr>
              <a:t>" (</a:t>
            </a:r>
            <a:r>
              <a:rPr lang="en-US" altLang="ko-KR" sz="1200" dirty="0" err="1">
                <a:latin typeface="+mj-ea"/>
                <a:ea typeface="+mj-ea"/>
              </a:rPr>
              <a:t>Xiong</a:t>
            </a:r>
            <a:r>
              <a:rPr lang="en-US" altLang="ko-KR" sz="1200" dirty="0">
                <a:latin typeface="+mj-ea"/>
                <a:ea typeface="+mj-ea"/>
              </a:rPr>
              <a:t> et al., 2017)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라는 믿음을 바꾸는 것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ANCE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를 통해 검색 관련도를 효과적으로 </a:t>
            </a:r>
            <a:r>
              <a:rPr lang="en-US" altLang="ko-KR" sz="1200" b="1">
                <a:solidFill>
                  <a:srgbClr val="368466"/>
                </a:solidFill>
                <a:latin typeface="+mj-ea"/>
                <a:ea typeface="+mj-ea"/>
              </a:rPr>
              <a:t>capture</a:t>
            </a:r>
            <a:r>
              <a:rPr lang="ko-KR" altLang="en-US" sz="1200" b="1">
                <a:solidFill>
                  <a:srgbClr val="368466"/>
                </a:solidFill>
                <a:latin typeface="+mj-ea"/>
                <a:ea typeface="+mj-ea"/>
              </a:rPr>
              <a:t>해내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representation space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를 학습시킬 수 있음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997FC-5C89-4695-B4D7-F99971D5AE04}"/>
              </a:ext>
            </a:extLst>
          </p:cNvPr>
          <p:cNvSpPr txBox="1"/>
          <p:nvPr/>
        </p:nvSpPr>
        <p:spPr>
          <a:xfrm>
            <a:off x="6400803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Efficiency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B9DA7-D28A-453E-B8F6-0C10EF6B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09" y="1708922"/>
            <a:ext cx="3324225" cy="2514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C145A0-EF5C-421E-A5BB-977314AD5D4A}"/>
              </a:ext>
            </a:extLst>
          </p:cNvPr>
          <p:cNvSpPr/>
          <p:nvPr/>
        </p:nvSpPr>
        <p:spPr>
          <a:xfrm>
            <a:off x="6743700" y="2699656"/>
            <a:ext cx="3324225" cy="711926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F9BF2-FE12-4C0F-8F8C-F1D76E7C5B28}"/>
              </a:ext>
            </a:extLst>
          </p:cNvPr>
          <p:cNvSpPr txBox="1"/>
          <p:nvPr/>
        </p:nvSpPr>
        <p:spPr>
          <a:xfrm>
            <a:off x="6743699" y="4275776"/>
            <a:ext cx="4573587" cy="19956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한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개의 쿼리 당 </a:t>
            </a:r>
            <a:r>
              <a:rPr lang="en-US" altLang="ko-KR" sz="1200" dirty="0">
                <a:latin typeface="+mj-ea"/>
                <a:ea typeface="+mj-ea"/>
              </a:rPr>
              <a:t>100</a:t>
            </a:r>
            <a:r>
              <a:rPr lang="ko-KR" altLang="en-US" sz="1200" dirty="0">
                <a:latin typeface="+mj-ea"/>
                <a:ea typeface="+mj-ea"/>
              </a:rPr>
              <a:t>개의 문서를 검색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368466"/>
                </a:solidFill>
                <a:latin typeface="+mj-ea"/>
                <a:ea typeface="+mj-ea"/>
              </a:rPr>
              <a:t>siamese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 network 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자체의 장점과 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pre-computable document encoding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의 효과로 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BERT </a:t>
            </a:r>
            <a:r>
              <a:rPr lang="en-US" altLang="ko-KR" sz="1200" b="1" dirty="0" err="1">
                <a:solidFill>
                  <a:srgbClr val="368466"/>
                </a:solidFill>
                <a:latin typeface="+mj-ea"/>
                <a:ea typeface="+mj-ea"/>
              </a:rPr>
              <a:t>Rerank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를 사용한 것보다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100x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의 속도 향상을 보임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학습 시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new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checkpoint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를 통해 </a:t>
            </a:r>
            <a:b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encoding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을 업데이트 하는 과정은 불가피하지만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b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asynchronous index refresh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완화할 수 있음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CE35B-482A-493D-AFE8-33F38B327630}"/>
              </a:ext>
            </a:extLst>
          </p:cNvPr>
          <p:cNvSpPr/>
          <p:nvPr/>
        </p:nvSpPr>
        <p:spPr>
          <a:xfrm>
            <a:off x="6743699" y="3690390"/>
            <a:ext cx="3324225" cy="150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0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5A26C-D0C0-4BD2-826D-F30236123C1A}"/>
              </a:ext>
            </a:extLst>
          </p:cNvPr>
          <p:cNvSpPr txBox="1"/>
          <p:nvPr/>
        </p:nvSpPr>
        <p:spPr>
          <a:xfrm>
            <a:off x="612395" y="295576"/>
            <a:ext cx="183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INDEX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151E79-F1DD-4F45-A973-6ED49C927217}"/>
              </a:ext>
            </a:extLst>
          </p:cNvPr>
          <p:cNvGrpSpPr/>
          <p:nvPr/>
        </p:nvGrpSpPr>
        <p:grpSpPr>
          <a:xfrm>
            <a:off x="3159050" y="806023"/>
            <a:ext cx="8150995" cy="523220"/>
            <a:chOff x="3892492" y="1024901"/>
            <a:chExt cx="6736359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AE4A27-E186-4E62-BF32-782B3700578C}"/>
                </a:ext>
              </a:extLst>
            </p:cNvPr>
            <p:cNvSpPr txBox="1"/>
            <p:nvPr/>
          </p:nvSpPr>
          <p:spPr>
            <a:xfrm>
              <a:off x="3892492" y="1024901"/>
              <a:ext cx="805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368466"/>
                  </a:solidFill>
                </a:rPr>
                <a:t>01</a:t>
              </a:r>
              <a:endParaRPr lang="ko-KR" altLang="en-US" sz="2800" b="1" dirty="0">
                <a:solidFill>
                  <a:srgbClr val="368466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43323E4-244C-4D79-B739-46869ED069D2}"/>
                </a:ext>
              </a:extLst>
            </p:cNvPr>
            <p:cNvCxnSpPr/>
            <p:nvPr/>
          </p:nvCxnSpPr>
          <p:spPr>
            <a:xfrm>
              <a:off x="4068661" y="1548121"/>
              <a:ext cx="6560190" cy="0"/>
            </a:xfrm>
            <a:prstGeom prst="line">
              <a:avLst/>
            </a:prstGeom>
            <a:ln w="28575">
              <a:solidFill>
                <a:srgbClr val="368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22435-5420-4AB2-91B1-4A9052DC62D9}"/>
                </a:ext>
              </a:extLst>
            </p:cNvPr>
            <p:cNvSpPr txBox="1"/>
            <p:nvPr/>
          </p:nvSpPr>
          <p:spPr>
            <a:xfrm>
              <a:off x="4790114" y="1107347"/>
              <a:ext cx="5343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INTRODUCTION</a:t>
              </a:r>
              <a:endParaRPr lang="ko-KR" altLang="en-US" sz="16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A0392EB-8B39-4763-B8B5-A3D0E87D107B}"/>
              </a:ext>
            </a:extLst>
          </p:cNvPr>
          <p:cNvGrpSpPr/>
          <p:nvPr/>
        </p:nvGrpSpPr>
        <p:grpSpPr>
          <a:xfrm>
            <a:off x="3159050" y="1491218"/>
            <a:ext cx="8150995" cy="523220"/>
            <a:chOff x="3892492" y="1024901"/>
            <a:chExt cx="6736359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F6F66E-B2D6-46B8-AFAF-590B3F2EF4A0}"/>
                </a:ext>
              </a:extLst>
            </p:cNvPr>
            <p:cNvSpPr txBox="1"/>
            <p:nvPr/>
          </p:nvSpPr>
          <p:spPr>
            <a:xfrm>
              <a:off x="3892492" y="1024901"/>
              <a:ext cx="805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368466"/>
                  </a:solidFill>
                </a:rPr>
                <a:t>02</a:t>
              </a:r>
              <a:endParaRPr lang="ko-KR" altLang="en-US" sz="2800" b="1" dirty="0">
                <a:solidFill>
                  <a:srgbClr val="368466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7340E53-E25A-4132-8537-67E978623997}"/>
                </a:ext>
              </a:extLst>
            </p:cNvPr>
            <p:cNvCxnSpPr/>
            <p:nvPr/>
          </p:nvCxnSpPr>
          <p:spPr>
            <a:xfrm>
              <a:off x="4068661" y="1548121"/>
              <a:ext cx="6560190" cy="0"/>
            </a:xfrm>
            <a:prstGeom prst="line">
              <a:avLst/>
            </a:prstGeom>
            <a:ln w="28575">
              <a:solidFill>
                <a:srgbClr val="368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240226-0025-491F-A057-2AF051C25A6D}"/>
                </a:ext>
              </a:extLst>
            </p:cNvPr>
            <p:cNvSpPr txBox="1"/>
            <p:nvPr/>
          </p:nvSpPr>
          <p:spPr>
            <a:xfrm>
              <a:off x="4790114" y="1107347"/>
              <a:ext cx="5343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PRELIMINARIES</a:t>
              </a:r>
              <a:endParaRPr lang="ko-KR" altLang="en-US" sz="14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C4404E4-411B-434A-A8FB-3B8BB2FD9A78}"/>
              </a:ext>
            </a:extLst>
          </p:cNvPr>
          <p:cNvGrpSpPr/>
          <p:nvPr/>
        </p:nvGrpSpPr>
        <p:grpSpPr>
          <a:xfrm>
            <a:off x="3159050" y="5602390"/>
            <a:ext cx="8150995" cy="523220"/>
            <a:chOff x="3892492" y="1024901"/>
            <a:chExt cx="6736359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EBF506-3310-48E4-8D1F-9C131ED71FAD}"/>
                </a:ext>
              </a:extLst>
            </p:cNvPr>
            <p:cNvSpPr txBox="1"/>
            <p:nvPr/>
          </p:nvSpPr>
          <p:spPr>
            <a:xfrm>
              <a:off x="3892492" y="1024901"/>
              <a:ext cx="805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368466"/>
                  </a:solidFill>
                </a:rPr>
                <a:t>08</a:t>
              </a:r>
              <a:endParaRPr lang="ko-KR" altLang="en-US" sz="2800" b="1" dirty="0">
                <a:solidFill>
                  <a:srgbClr val="368466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FB5A116-13A1-441F-8389-8A9055D4E816}"/>
                </a:ext>
              </a:extLst>
            </p:cNvPr>
            <p:cNvCxnSpPr/>
            <p:nvPr/>
          </p:nvCxnSpPr>
          <p:spPr>
            <a:xfrm>
              <a:off x="4068661" y="1548121"/>
              <a:ext cx="6560190" cy="0"/>
            </a:xfrm>
            <a:prstGeom prst="line">
              <a:avLst/>
            </a:prstGeom>
            <a:ln w="28575">
              <a:solidFill>
                <a:srgbClr val="368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3AC482-A1D4-442D-858F-92F4BDAF8CAD}"/>
                </a:ext>
              </a:extLst>
            </p:cNvPr>
            <p:cNvSpPr txBox="1"/>
            <p:nvPr/>
          </p:nvSpPr>
          <p:spPr>
            <a:xfrm>
              <a:off x="4790114" y="1107347"/>
              <a:ext cx="5343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CONCLUSION</a:t>
              </a:r>
              <a:endParaRPr lang="ko-KR" altLang="en-US" sz="16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05850C-6BA9-4AFC-9B47-5DA28B2A3D41}"/>
              </a:ext>
            </a:extLst>
          </p:cNvPr>
          <p:cNvGrpSpPr/>
          <p:nvPr/>
        </p:nvGrpSpPr>
        <p:grpSpPr>
          <a:xfrm>
            <a:off x="3132080" y="2176413"/>
            <a:ext cx="8185208" cy="523220"/>
            <a:chOff x="3892492" y="1024901"/>
            <a:chExt cx="6764635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7F83E5-363B-459F-A8AF-1B44AE47396B}"/>
                </a:ext>
              </a:extLst>
            </p:cNvPr>
            <p:cNvSpPr txBox="1"/>
            <p:nvPr/>
          </p:nvSpPr>
          <p:spPr>
            <a:xfrm>
              <a:off x="3892492" y="1024901"/>
              <a:ext cx="805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368466"/>
                  </a:solidFill>
                </a:rPr>
                <a:t>03</a:t>
              </a:r>
              <a:endParaRPr lang="ko-KR" altLang="en-US" sz="2800" b="1" dirty="0">
                <a:solidFill>
                  <a:srgbClr val="368466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C473AB-EF0A-437C-B30A-E2F96F45CAF9}"/>
                </a:ext>
              </a:extLst>
            </p:cNvPr>
            <p:cNvCxnSpPr/>
            <p:nvPr/>
          </p:nvCxnSpPr>
          <p:spPr>
            <a:xfrm>
              <a:off x="4068661" y="1548121"/>
              <a:ext cx="6560190" cy="0"/>
            </a:xfrm>
            <a:prstGeom prst="line">
              <a:avLst/>
            </a:prstGeom>
            <a:ln w="28575">
              <a:solidFill>
                <a:srgbClr val="368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2BAACC-7C42-4367-93EC-28A8AA8313D4}"/>
                </a:ext>
              </a:extLst>
            </p:cNvPr>
            <p:cNvSpPr txBox="1"/>
            <p:nvPr/>
          </p:nvSpPr>
          <p:spPr>
            <a:xfrm>
              <a:off x="4790114" y="1107347"/>
              <a:ext cx="5867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ANALYSES ON THE CONVERGENCE OF DENSE RETRIEVAL TRAINING</a:t>
              </a:r>
              <a:endParaRPr lang="ko-KR" altLang="en-US" sz="16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83BD245-BB46-481B-85EE-8000883B5C07}"/>
              </a:ext>
            </a:extLst>
          </p:cNvPr>
          <p:cNvGrpSpPr/>
          <p:nvPr/>
        </p:nvGrpSpPr>
        <p:grpSpPr>
          <a:xfrm>
            <a:off x="3159050" y="2861608"/>
            <a:ext cx="8623646" cy="523220"/>
            <a:chOff x="3892492" y="1024901"/>
            <a:chExt cx="7126980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F6D030-83D6-42E7-B497-EF07C2721C76}"/>
                </a:ext>
              </a:extLst>
            </p:cNvPr>
            <p:cNvSpPr txBox="1"/>
            <p:nvPr/>
          </p:nvSpPr>
          <p:spPr>
            <a:xfrm>
              <a:off x="3892492" y="1024901"/>
              <a:ext cx="805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368466"/>
                  </a:solidFill>
                </a:rPr>
                <a:t>04</a:t>
              </a:r>
              <a:endParaRPr lang="ko-KR" altLang="en-US" sz="2800" b="1" dirty="0">
                <a:solidFill>
                  <a:srgbClr val="368466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21177B3-23F4-48BB-9CB4-8A5058A293C9}"/>
                </a:ext>
              </a:extLst>
            </p:cNvPr>
            <p:cNvCxnSpPr/>
            <p:nvPr/>
          </p:nvCxnSpPr>
          <p:spPr>
            <a:xfrm>
              <a:off x="4068661" y="1548121"/>
              <a:ext cx="6560190" cy="0"/>
            </a:xfrm>
            <a:prstGeom prst="line">
              <a:avLst/>
            </a:prstGeom>
            <a:ln w="28575">
              <a:solidFill>
                <a:srgbClr val="368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447E97-5CDC-4509-BFD9-031DD29BA9B5}"/>
                </a:ext>
              </a:extLst>
            </p:cNvPr>
            <p:cNvSpPr txBox="1"/>
            <p:nvPr/>
          </p:nvSpPr>
          <p:spPr>
            <a:xfrm>
              <a:off x="4790114" y="1107347"/>
              <a:ext cx="6229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APPROXIMATE NEAREST NEIGHBOR NOISE CONTRASTIVE ESTIMATION</a:t>
              </a:r>
              <a:endParaRPr lang="ko-KR" altLang="en-US" sz="16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A629914-217D-4404-BB8A-525BADCC2A10}"/>
              </a:ext>
            </a:extLst>
          </p:cNvPr>
          <p:cNvGrpSpPr/>
          <p:nvPr/>
        </p:nvGrpSpPr>
        <p:grpSpPr>
          <a:xfrm>
            <a:off x="3159050" y="3546803"/>
            <a:ext cx="8150995" cy="523220"/>
            <a:chOff x="3892492" y="1024901"/>
            <a:chExt cx="6736359" cy="52322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FDB18B-79FA-43E2-B96C-B1424FF46C5C}"/>
                </a:ext>
              </a:extLst>
            </p:cNvPr>
            <p:cNvSpPr txBox="1"/>
            <p:nvPr/>
          </p:nvSpPr>
          <p:spPr>
            <a:xfrm>
              <a:off x="3892492" y="1024901"/>
              <a:ext cx="805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368466"/>
                  </a:solidFill>
                </a:rPr>
                <a:t>05</a:t>
              </a:r>
              <a:endParaRPr lang="ko-KR" altLang="en-US" sz="2800" b="1" dirty="0">
                <a:solidFill>
                  <a:srgbClr val="368466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CE68166-5AE5-4C72-8093-F7BE006ABD5F}"/>
                </a:ext>
              </a:extLst>
            </p:cNvPr>
            <p:cNvCxnSpPr/>
            <p:nvPr/>
          </p:nvCxnSpPr>
          <p:spPr>
            <a:xfrm>
              <a:off x="4068661" y="1548121"/>
              <a:ext cx="6560190" cy="0"/>
            </a:xfrm>
            <a:prstGeom prst="line">
              <a:avLst/>
            </a:prstGeom>
            <a:ln w="28575">
              <a:solidFill>
                <a:srgbClr val="368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3420C2-CE37-43ED-8D4F-5279E63FBB12}"/>
                </a:ext>
              </a:extLst>
            </p:cNvPr>
            <p:cNvSpPr txBox="1"/>
            <p:nvPr/>
          </p:nvSpPr>
          <p:spPr>
            <a:xfrm>
              <a:off x="4790114" y="1107347"/>
              <a:ext cx="5343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EXPERIMENTAL METHODOLOGIES</a:t>
              </a:r>
              <a:endParaRPr lang="ko-KR" altLang="en-US" sz="16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F84E161-9583-4C10-85BB-B2E4E74DB9ED}"/>
              </a:ext>
            </a:extLst>
          </p:cNvPr>
          <p:cNvGrpSpPr/>
          <p:nvPr/>
        </p:nvGrpSpPr>
        <p:grpSpPr>
          <a:xfrm>
            <a:off x="3159050" y="4231998"/>
            <a:ext cx="8150995" cy="523220"/>
            <a:chOff x="3892492" y="1024901"/>
            <a:chExt cx="6736359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2575F5-D589-4059-86CF-037C8915771E}"/>
                </a:ext>
              </a:extLst>
            </p:cNvPr>
            <p:cNvSpPr txBox="1"/>
            <p:nvPr/>
          </p:nvSpPr>
          <p:spPr>
            <a:xfrm>
              <a:off x="3892492" y="1024901"/>
              <a:ext cx="805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368466"/>
                  </a:solidFill>
                </a:rPr>
                <a:t>06</a:t>
              </a:r>
              <a:endParaRPr lang="ko-KR" altLang="en-US" sz="2800" b="1" dirty="0">
                <a:solidFill>
                  <a:srgbClr val="368466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6CFE324-24CA-4137-8E7C-A694BFF53484}"/>
                </a:ext>
              </a:extLst>
            </p:cNvPr>
            <p:cNvCxnSpPr/>
            <p:nvPr/>
          </p:nvCxnSpPr>
          <p:spPr>
            <a:xfrm>
              <a:off x="4068661" y="1548121"/>
              <a:ext cx="6560190" cy="0"/>
            </a:xfrm>
            <a:prstGeom prst="line">
              <a:avLst/>
            </a:prstGeom>
            <a:ln w="28575">
              <a:solidFill>
                <a:srgbClr val="368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32C176-D70F-4361-B03D-2A78CB339677}"/>
                </a:ext>
              </a:extLst>
            </p:cNvPr>
            <p:cNvSpPr txBox="1"/>
            <p:nvPr/>
          </p:nvSpPr>
          <p:spPr>
            <a:xfrm>
              <a:off x="4790114" y="1107346"/>
              <a:ext cx="5343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EVALUATION RESULTS</a:t>
              </a:r>
              <a:endParaRPr lang="ko-KR" altLang="en-US" sz="16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FCFE338-B2CE-4A8B-9BE5-194B8E57AFE2}"/>
              </a:ext>
            </a:extLst>
          </p:cNvPr>
          <p:cNvGrpSpPr/>
          <p:nvPr/>
        </p:nvGrpSpPr>
        <p:grpSpPr>
          <a:xfrm>
            <a:off x="3159050" y="4917193"/>
            <a:ext cx="8150995" cy="523220"/>
            <a:chOff x="3892492" y="1024901"/>
            <a:chExt cx="6736359" cy="5232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C71D26-89FC-4959-AA2A-31E322F0D5A5}"/>
                </a:ext>
              </a:extLst>
            </p:cNvPr>
            <p:cNvSpPr txBox="1"/>
            <p:nvPr/>
          </p:nvSpPr>
          <p:spPr>
            <a:xfrm>
              <a:off x="3892492" y="1024901"/>
              <a:ext cx="805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trike="sngStrike" dirty="0">
                  <a:solidFill>
                    <a:srgbClr val="368466"/>
                  </a:solidFill>
                </a:rPr>
                <a:t>07</a:t>
              </a:r>
              <a:endParaRPr lang="ko-KR" altLang="en-US" sz="2800" b="1" strike="sngStrike" dirty="0">
                <a:solidFill>
                  <a:srgbClr val="368466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C3224E1-B473-4FB3-936C-DD71184F23A2}"/>
                </a:ext>
              </a:extLst>
            </p:cNvPr>
            <p:cNvCxnSpPr/>
            <p:nvPr/>
          </p:nvCxnSpPr>
          <p:spPr>
            <a:xfrm>
              <a:off x="4068661" y="1548121"/>
              <a:ext cx="6560190" cy="0"/>
            </a:xfrm>
            <a:prstGeom prst="line">
              <a:avLst/>
            </a:prstGeom>
            <a:ln w="28575">
              <a:solidFill>
                <a:srgbClr val="3684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481D36-5685-4AFE-A457-348206A1EE57}"/>
                </a:ext>
              </a:extLst>
            </p:cNvPr>
            <p:cNvSpPr txBox="1"/>
            <p:nvPr/>
          </p:nvSpPr>
          <p:spPr>
            <a:xfrm>
              <a:off x="4790114" y="1107347"/>
              <a:ext cx="5343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trike="sngStrike" dirty="0"/>
                <a:t>RELATED WORK</a:t>
              </a:r>
              <a:endParaRPr lang="ko-KR" altLang="en-US" sz="1600" b="1" strike="sngStrike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49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2. EMPIRICAL ANALYSES on TRAINING CONVERGENCE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C65A44-1499-4477-A90A-E003E3CC4C1C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979A9-5B71-4B05-8CF7-84857D73E39B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Informative Negative Overlap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A0E736-3EF1-4D37-B807-670D8D0E5E93}"/>
              </a:ext>
            </a:extLst>
          </p:cNvPr>
          <p:cNvSpPr/>
          <p:nvPr/>
        </p:nvSpPr>
        <p:spPr>
          <a:xfrm>
            <a:off x="6383385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D2200-5F3A-4F78-9088-64C35527FD6B}"/>
              </a:ext>
            </a:extLst>
          </p:cNvPr>
          <p:cNvSpPr txBox="1"/>
          <p:nvPr/>
        </p:nvSpPr>
        <p:spPr>
          <a:xfrm>
            <a:off x="6400803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Local negatives lead to lower loss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EC0F00-8295-474D-ABE7-B1AE7B7D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96" y="1708923"/>
            <a:ext cx="2181057" cy="2462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5D9B31-112E-45BE-8EA8-F8CD14F8D815}"/>
                  </a:ext>
                </a:extLst>
              </p:cNvPr>
              <p:cNvSpPr txBox="1"/>
              <p:nvPr/>
            </p:nvSpPr>
            <p:spPr>
              <a:xfrm>
                <a:off x="1243951" y="4264523"/>
                <a:ext cx="4564711" cy="1995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retrieval</a:t>
                </a:r>
                <a:r>
                  <a:rPr lang="ko-KR" altLang="en-US" sz="1200" dirty="0">
                    <a:latin typeface="+mj-ea"/>
                    <a:ea typeface="+mj-ea"/>
                  </a:rPr>
                  <a:t>과 </a:t>
                </a:r>
                <a:r>
                  <a:rPr lang="en-US" altLang="ko-KR" sz="1200" dirty="0">
                    <a:latin typeface="+mj-ea"/>
                    <a:ea typeface="+mj-ea"/>
                  </a:rPr>
                  <a:t>reranking</a:t>
                </a:r>
                <a:r>
                  <a:rPr lang="ko-KR" altLang="en-US" sz="1200" dirty="0">
                    <a:latin typeface="+mj-ea"/>
                    <a:ea typeface="+mj-ea"/>
                  </a:rPr>
                  <a:t>에서 </a:t>
                </a:r>
                <a:r>
                  <a:rPr lang="en-US" altLang="ko-KR" sz="1200" dirty="0">
                    <a:latin typeface="+mj-ea"/>
                    <a:ea typeface="+mj-ea"/>
                  </a:rPr>
                  <a:t>key challenge</a:t>
                </a:r>
                <a:r>
                  <a:rPr lang="ko-KR" altLang="en-US" sz="1200" dirty="0">
                    <a:latin typeface="+mj-ea"/>
                    <a:ea typeface="+mj-ea"/>
                  </a:rPr>
                  <a:t>는 높은 유사도를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ko-KR" altLang="en-US" sz="1200" dirty="0">
                    <a:latin typeface="+mj-ea"/>
                    <a:ea typeface="+mj-ea"/>
                  </a:rPr>
                  <a:t>얻는 </a:t>
                </a:r>
                <a:r>
                  <a:rPr lang="ko-KR" altLang="en-US" sz="1200" dirty="0" err="1">
                    <a:latin typeface="+mj-ea"/>
                    <a:ea typeface="+mj-ea"/>
                  </a:rPr>
                  <a:t>문서들에서</a:t>
                </a:r>
                <a:r>
                  <a:rPr lang="ko-KR" altLang="en-US" sz="1200" dirty="0">
                    <a:latin typeface="+mj-ea"/>
                    <a:ea typeface="+mj-ea"/>
                  </a:rPr>
                  <a:t> 관련 있는 문서들을 구별해내는 것임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latin typeface="+mj-ea"/>
                    <a:ea typeface="+mj-ea"/>
                  </a:rPr>
                  <a:t>overlap</a:t>
                </a:r>
                <a:r>
                  <a:rPr lang="en-US" altLang="ko-KR" sz="1200" dirty="0">
                    <a:latin typeface="+mj-ea"/>
                    <a:ea typeface="+mj-ea"/>
                  </a:rPr>
                  <a:t> : top100 highest scored negative</a:t>
                </a:r>
                <a:r>
                  <a:rPr lang="ko-KR" altLang="en-US" sz="1200" dirty="0">
                    <a:latin typeface="+mj-ea"/>
                    <a:ea typeface="+mj-ea"/>
                  </a:rPr>
                  <a:t>로부터 얻은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informative negative(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−∗</m:t>
                        </m:r>
                      </m:sup>
                    </m:sSup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)</a:t>
                </a:r>
                <a:r>
                  <a:rPr lang="ko-KR" altLang="en-US" sz="1200" dirty="0">
                    <a:latin typeface="+mj-ea"/>
                    <a:ea typeface="+mj-ea"/>
                  </a:rPr>
                  <a:t>가</a:t>
                </a:r>
                <a:r>
                  <a:rPr lang="en-US" altLang="ko-KR" sz="1200" dirty="0">
                    <a:latin typeface="+mj-ea"/>
                    <a:ea typeface="+mj-ea"/>
                  </a:rPr>
                  <a:t> in-batch negative</a:t>
                </a:r>
                <a:r>
                  <a:rPr lang="ko-KR" altLang="en-US" sz="1200" dirty="0">
                    <a:latin typeface="+mj-ea"/>
                    <a:ea typeface="+mj-ea"/>
                  </a:rPr>
                  <a:t>에 포함될 확률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357188" indent="-174625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latin typeface="+mj-ea"/>
                    <a:ea typeface="+mj-ea"/>
                  </a:rPr>
                  <a:t>NCE neg</a:t>
                </a:r>
                <a:r>
                  <a:rPr lang="ko-KR" altLang="en-US" sz="1200" dirty="0">
                    <a:latin typeface="+mj-ea"/>
                    <a:ea typeface="+mj-ea"/>
                  </a:rPr>
                  <a:t>와</a:t>
                </a:r>
                <a:r>
                  <a:rPr lang="en-US" altLang="ko-KR" sz="1200" dirty="0">
                    <a:latin typeface="+mj-ea"/>
                    <a:ea typeface="+mj-ea"/>
                  </a:rPr>
                  <a:t> Rand Neg</a:t>
                </a:r>
                <a:r>
                  <a:rPr lang="ko-KR" altLang="en-US" sz="1200" dirty="0">
                    <a:latin typeface="+mj-ea"/>
                    <a:ea typeface="+mj-ea"/>
                  </a:rPr>
                  <a:t>는 </a:t>
                </a:r>
                <a:r>
                  <a:rPr lang="en-US" altLang="ko-KR" sz="1200" dirty="0">
                    <a:latin typeface="+mj-ea"/>
                    <a:ea typeface="+mj-ea"/>
                  </a:rPr>
                  <a:t>0</a:t>
                </a:r>
              </a:p>
              <a:p>
                <a:pPr marL="357188" indent="-174625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latin typeface="+mj-ea"/>
                    <a:ea typeface="+mj-ea"/>
                  </a:rPr>
                  <a:t>BM25+DR</a:t>
                </a:r>
                <a:r>
                  <a:rPr lang="ko-KR" altLang="en-US" sz="1200" dirty="0">
                    <a:latin typeface="+mj-ea"/>
                    <a:ea typeface="+mj-ea"/>
                  </a:rPr>
                  <a:t> </a:t>
                </a:r>
                <a:r>
                  <a:rPr lang="en-US" altLang="ko-KR" sz="1200" dirty="0">
                    <a:latin typeface="+mj-ea"/>
                    <a:ea typeface="+mj-ea"/>
                  </a:rPr>
                  <a:t>retrieve</a:t>
                </a:r>
                <a:r>
                  <a:rPr lang="ko-KR" altLang="en-US" sz="1200" dirty="0">
                    <a:latin typeface="+mj-ea"/>
                    <a:ea typeface="+mj-ea"/>
                  </a:rPr>
                  <a:t>는 </a:t>
                </a:r>
                <a:r>
                  <a:rPr lang="en-US" altLang="ko-KR" sz="1200" dirty="0">
                    <a:latin typeface="+mj-ea"/>
                    <a:ea typeface="+mj-ea"/>
                  </a:rPr>
                  <a:t>15%</a:t>
                </a:r>
              </a:p>
              <a:p>
                <a:pPr marL="357188" indent="-174625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ANCE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는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63%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에서 시작해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100%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에 수렴함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5D9B31-112E-45BE-8EA8-F8CD14F8D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51" y="4264523"/>
                <a:ext cx="4564711" cy="1995611"/>
              </a:xfrm>
              <a:prstGeom prst="rect">
                <a:avLst/>
              </a:prstGeom>
              <a:blipFill>
                <a:blip r:embed="rId4"/>
                <a:stretch>
                  <a:fillRect b="-1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F999411A-0A0F-4DF2-B6DD-E0917C2ED294}"/>
              </a:ext>
            </a:extLst>
          </p:cNvPr>
          <p:cNvSpPr/>
          <p:nvPr/>
        </p:nvSpPr>
        <p:spPr>
          <a:xfrm>
            <a:off x="1532709" y="2159726"/>
            <a:ext cx="374468" cy="374468"/>
          </a:xfrm>
          <a:prstGeom prst="ellipse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8A40C-C15C-4F1E-9DF7-3B6E3E623E60}"/>
              </a:ext>
            </a:extLst>
          </p:cNvPr>
          <p:cNvSpPr txBox="1"/>
          <p:nvPr/>
        </p:nvSpPr>
        <p:spPr>
          <a:xfrm>
            <a:off x="3620584" y="2346960"/>
            <a:ext cx="205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query</a:t>
            </a:r>
            <a:r>
              <a:rPr lang="ko-KR" altLang="en-US" sz="1200" dirty="0"/>
              <a:t>당 몇 </a:t>
            </a:r>
            <a:r>
              <a:rPr lang="en-US" altLang="ko-KR" sz="1200" dirty="0"/>
              <a:t>instance</a:t>
            </a:r>
            <a:r>
              <a:rPr lang="ko-KR" altLang="en-US" sz="1200" dirty="0"/>
              <a:t>만 </a:t>
            </a:r>
            <a:br>
              <a:rPr lang="en-US" altLang="ko-KR" sz="1200" dirty="0"/>
            </a:br>
            <a:r>
              <a:rPr lang="ko-KR" altLang="en-US" sz="1200" dirty="0"/>
              <a:t>높은 유사도를 보이고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주로 </a:t>
            </a:r>
            <a:r>
              <a:rPr lang="en-US" altLang="ko-KR" sz="1200" dirty="0"/>
              <a:t>long tail </a:t>
            </a:r>
            <a:r>
              <a:rPr lang="ko-KR" altLang="en-US" sz="1200" dirty="0"/>
              <a:t>분포를 보임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9172418-4BF8-4E0A-B2B0-E836E3DD21E3}"/>
              </a:ext>
            </a:extLst>
          </p:cNvPr>
          <p:cNvCxnSpPr>
            <a:stCxn id="6" idx="5"/>
            <a:endCxn id="7" idx="1"/>
          </p:cNvCxnSpPr>
          <p:nvPr/>
        </p:nvCxnSpPr>
        <p:spPr>
          <a:xfrm rot="16200000" flipH="1">
            <a:off x="2641074" y="1690616"/>
            <a:ext cx="190772" cy="1768247"/>
          </a:xfrm>
          <a:prstGeom prst="bentConnector2">
            <a:avLst/>
          </a:prstGeom>
          <a:ln w="28575">
            <a:solidFill>
              <a:srgbClr val="368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B130ACC-24C7-488B-8CA2-856DBAF3E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278" y="1708847"/>
            <a:ext cx="5509107" cy="1774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863B7-B9FB-49D6-A576-CED07FA7A4D2}"/>
                  </a:ext>
                </a:extLst>
              </p:cNvPr>
              <p:cNvSpPr txBox="1"/>
              <p:nvPr/>
            </p:nvSpPr>
            <p:spPr>
              <a:xfrm>
                <a:off x="6753126" y="3547302"/>
                <a:ext cx="4564711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uninformative local negatives</a:t>
                </a:r>
                <a:r>
                  <a:rPr lang="ko-KR" altLang="en-US" sz="1200" dirty="0">
                    <a:latin typeface="+mj-ea"/>
                    <a:ea typeface="+mj-ea"/>
                  </a:rPr>
                  <a:t>는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ko-KR" altLang="en-US" sz="1200" dirty="0">
                    <a:latin typeface="+mj-ea"/>
                    <a:ea typeface="+mj-ea"/>
                  </a:rPr>
                  <a:t>거의 </a:t>
                </a:r>
                <a:r>
                  <a:rPr lang="en-US" altLang="ko-KR" sz="1200" dirty="0">
                    <a:latin typeface="+mj-ea"/>
                    <a:ea typeface="+mj-ea"/>
                  </a:rPr>
                  <a:t>0</a:t>
                </a:r>
                <a:r>
                  <a:rPr lang="ko-KR" altLang="en-US" sz="1200" dirty="0">
                    <a:latin typeface="+mj-ea"/>
                    <a:ea typeface="+mj-ea"/>
                  </a:rPr>
                  <a:t>에 가까운 </a:t>
                </a:r>
                <a:r>
                  <a:rPr lang="en-US" altLang="ko-KR" sz="1200" dirty="0">
                    <a:latin typeface="+mj-ea"/>
                    <a:ea typeface="+mj-ea"/>
                  </a:rPr>
                  <a:t>training loss</a:t>
                </a:r>
                <a:r>
                  <a:rPr lang="ko-KR" altLang="en-US" sz="1200" dirty="0">
                    <a:latin typeface="+mj-ea"/>
                    <a:ea typeface="+mj-ea"/>
                  </a:rPr>
                  <a:t>를 보이는 것에 반해</a:t>
                </a:r>
                <a:r>
                  <a:rPr lang="en-US" altLang="ko-KR" sz="1200" dirty="0">
                    <a:latin typeface="+mj-ea"/>
                    <a:ea typeface="+mj-ea"/>
                  </a:rPr>
                  <a:t>,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ANCE global</a:t>
                </a:r>
                <a:r>
                  <a:rPr lang="ko-KR" altLang="en-US" sz="1200" dirty="0">
                    <a:latin typeface="+mj-ea"/>
                    <a:ea typeface="+mj-ea"/>
                  </a:rPr>
                  <a:t> </a:t>
                </a:r>
                <a:r>
                  <a:rPr lang="en-US" altLang="ko-KR" sz="1200" dirty="0">
                    <a:latin typeface="+mj-ea"/>
                    <a:ea typeface="+mj-ea"/>
                  </a:rPr>
                  <a:t>negatives</a:t>
                </a:r>
                <a:r>
                  <a:rPr lang="ko-KR" altLang="en-US" sz="1200" dirty="0">
                    <a:latin typeface="+mj-ea"/>
                    <a:ea typeface="+mj-ea"/>
                  </a:rPr>
                  <a:t>는 더 높은 </a:t>
                </a:r>
                <a:r>
                  <a:rPr lang="en-US" altLang="ko-KR" sz="1200" dirty="0">
                    <a:latin typeface="+mj-ea"/>
                    <a:ea typeface="+mj-ea"/>
                  </a:rPr>
                  <a:t>training loss</a:t>
                </a:r>
                <a:r>
                  <a:rPr lang="ko-KR" altLang="en-US" sz="1200" dirty="0">
                    <a:latin typeface="+mj-ea"/>
                    <a:ea typeface="+mj-ea"/>
                  </a:rPr>
                  <a:t>를 유지함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local</a:t>
                </a:r>
                <a:r>
                  <a:rPr lang="ko-KR" altLang="en-US" sz="1200" dirty="0">
                    <a:latin typeface="+mj-ea"/>
                    <a:ea typeface="+mj-ea"/>
                  </a:rPr>
                  <a:t> </a:t>
                </a:r>
                <a:r>
                  <a:rPr lang="en-US" altLang="ko-KR" sz="1200" dirty="0">
                    <a:latin typeface="+mj-ea"/>
                    <a:ea typeface="+mj-ea"/>
                  </a:rPr>
                  <a:t>negatives</a:t>
                </a:r>
                <a:r>
                  <a:rPr lang="ko-KR" altLang="en-US" sz="1200" dirty="0">
                    <a:latin typeface="+mj-ea"/>
                    <a:ea typeface="+mj-ea"/>
                  </a:rPr>
                  <a:t>의 </a:t>
                </a:r>
                <a:r>
                  <a:rPr lang="en-US" altLang="ko-KR" sz="1200" dirty="0">
                    <a:latin typeface="+mj-ea"/>
                    <a:ea typeface="+mj-ea"/>
                  </a:rPr>
                  <a:t>gradient norm</a:t>
                </a:r>
                <a:r>
                  <a:rPr lang="ko-KR" altLang="en-US" sz="1200" dirty="0">
                    <a:latin typeface="+mj-ea"/>
                    <a:ea typeface="+mj-ea"/>
                  </a:rPr>
                  <a:t>은 </a:t>
                </a:r>
                <a:r>
                  <a:rPr lang="en-US" altLang="ko-KR" sz="1200" dirty="0">
                    <a:latin typeface="+mj-ea"/>
                    <a:ea typeface="+mj-ea"/>
                  </a:rPr>
                  <a:t>0</a:t>
                </a:r>
                <a:r>
                  <a:rPr lang="ko-KR" altLang="en-US" sz="1200" dirty="0">
                    <a:latin typeface="+mj-ea"/>
                    <a:ea typeface="+mj-ea"/>
                  </a:rPr>
                  <a:t>에 가깝게 제한됨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이는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ANCE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가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importance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sampling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distribution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ko-KR" sz="1200" b="1" i="1" smtClean="0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 smtClean="0">
                        <a:solidFill>
                          <a:srgbClr val="3684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d>
                              <m:dPr>
                                <m:ctrlPr>
                                  <a:rPr lang="en-US" altLang="ko-KR" sz="1200" b="1" i="1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ko-KR" sz="1200" b="1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을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더욱 잘 근사하고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,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learning convergence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를 향상시켰음을 의미함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2863B7-B9FB-49D6-A576-CED07FA7A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126" y="3547302"/>
                <a:ext cx="4564711" cy="25853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72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DISCUSSUIONS(1)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ABF7B2-CE21-4C70-8F23-2B3C1D9F5EEE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84C50-A96C-45FB-A258-8944E5CD84EA}"/>
              </a:ext>
            </a:extLst>
          </p:cNvPr>
          <p:cNvSpPr txBox="1"/>
          <p:nvPr/>
        </p:nvSpPr>
        <p:spPr>
          <a:xfrm>
            <a:off x="892130" y="1348891"/>
            <a:ext cx="493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Overlap with Sparse Retrieval in TREC 2019 DL Track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E00C0D-044D-4CF4-87C0-3900F4AC8A22}"/>
              </a:ext>
            </a:extLst>
          </p:cNvPr>
          <p:cNvSpPr/>
          <p:nvPr/>
        </p:nvSpPr>
        <p:spPr>
          <a:xfrm>
            <a:off x="6383385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02F6-40AE-4789-A69F-1EDE2F8BDE61}"/>
              </a:ext>
            </a:extLst>
          </p:cNvPr>
          <p:cNvSpPr txBox="1"/>
          <p:nvPr/>
        </p:nvSpPr>
        <p:spPr>
          <a:xfrm>
            <a:off x="6400803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Impact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of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ASYNCHRONOUS GAP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61509-6687-4C35-AC18-5DE530434644}"/>
              </a:ext>
            </a:extLst>
          </p:cNvPr>
          <p:cNvSpPr txBox="1"/>
          <p:nvPr/>
        </p:nvSpPr>
        <p:spPr>
          <a:xfrm>
            <a:off x="1243784" y="1710459"/>
            <a:ext cx="4408079" cy="17186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TREC 2019</a:t>
            </a:r>
            <a:r>
              <a:rPr lang="ko-KR" altLang="en-US" sz="1200" dirty="0">
                <a:latin typeface="+mj-ea"/>
                <a:ea typeface="+mj-ea"/>
              </a:rPr>
              <a:t>에서는 </a:t>
            </a:r>
            <a:r>
              <a:rPr lang="en-US" altLang="ko-KR" sz="1200" dirty="0">
                <a:latin typeface="+mj-ea"/>
                <a:ea typeface="+mj-ea"/>
              </a:rPr>
              <a:t>sparse retrieval </a:t>
            </a:r>
            <a:r>
              <a:rPr lang="ko-KR" altLang="en-US" sz="1200" dirty="0">
                <a:latin typeface="+mj-ea"/>
                <a:ea typeface="+mj-ea"/>
              </a:rPr>
              <a:t>방식으로 상위 </a:t>
            </a:r>
            <a:r>
              <a:rPr lang="en-US" altLang="ko-KR" sz="1200" dirty="0">
                <a:latin typeface="+mj-ea"/>
                <a:ea typeface="+mj-ea"/>
              </a:rPr>
              <a:t>10</a:t>
            </a:r>
            <a:r>
              <a:rPr lang="ko-KR" altLang="en-US" sz="1200" dirty="0">
                <a:latin typeface="+mj-ea"/>
                <a:ea typeface="+mj-ea"/>
              </a:rPr>
              <a:t>개에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들지 못하는 문서는 모두 관련 없는 문서로 간주됨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DR </a:t>
            </a:r>
            <a:r>
              <a:rPr lang="ko-KR" altLang="en-US" sz="1200" dirty="0">
                <a:latin typeface="+mj-ea"/>
                <a:ea typeface="+mj-ea"/>
              </a:rPr>
              <a:t>모델에서 관련 있는 다른 많은 문서가 검색될 수 있음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ea"/>
                <a:ea typeface="+mj-ea"/>
              </a:rPr>
              <a:t>hole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rate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: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TREC label</a:t>
            </a:r>
            <a:r>
              <a:rPr lang="ko-KR" altLang="en-US" sz="1200" b="1" dirty="0">
                <a:latin typeface="+mj-ea"/>
                <a:ea typeface="+mj-ea"/>
              </a:rPr>
              <a:t>에 속하지 않은 </a:t>
            </a:r>
            <a:r>
              <a:rPr lang="en-US" altLang="ko-KR" sz="1200" b="1" dirty="0">
                <a:latin typeface="+mj-ea"/>
                <a:ea typeface="+mj-ea"/>
              </a:rPr>
              <a:t>top K </a:t>
            </a:r>
            <a:r>
              <a:rPr lang="ko-KR" altLang="en-US" sz="1200" b="1" dirty="0">
                <a:latin typeface="+mj-ea"/>
                <a:ea typeface="+mj-ea"/>
              </a:rPr>
              <a:t>결과의 비율</a:t>
            </a:r>
            <a:endParaRPr lang="en-US" altLang="ko-KR" sz="12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large hole rate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는 시스템에 따라 평가 방법이 다르고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b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평가 결과가 완벽하지 않다는 것을 보임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BC007F-8FF9-4208-BB7E-D6A5D426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30" y="3437991"/>
            <a:ext cx="4916533" cy="126901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481F41-0420-4696-9C1A-8946E26BEE33}"/>
              </a:ext>
            </a:extLst>
          </p:cNvPr>
          <p:cNvSpPr/>
          <p:nvPr/>
        </p:nvSpPr>
        <p:spPr>
          <a:xfrm>
            <a:off x="5072878" y="4227711"/>
            <a:ext cx="439647" cy="434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F9CB56-C242-42D2-A44C-E74EA4B57042}"/>
              </a:ext>
            </a:extLst>
          </p:cNvPr>
          <p:cNvSpPr/>
          <p:nvPr/>
        </p:nvSpPr>
        <p:spPr>
          <a:xfrm>
            <a:off x="4404699" y="4227711"/>
            <a:ext cx="439647" cy="434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F476DD-B8EA-4075-B643-568F84C827F3}"/>
              </a:ext>
            </a:extLst>
          </p:cNvPr>
          <p:cNvSpPr/>
          <p:nvPr/>
        </p:nvSpPr>
        <p:spPr>
          <a:xfrm>
            <a:off x="4395990" y="4102322"/>
            <a:ext cx="448356" cy="116930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2FA6A3-2CD5-411C-AFF4-81B731C6E8DA}"/>
              </a:ext>
            </a:extLst>
          </p:cNvPr>
          <p:cNvSpPr/>
          <p:nvPr/>
        </p:nvSpPr>
        <p:spPr>
          <a:xfrm>
            <a:off x="5064192" y="4102322"/>
            <a:ext cx="448356" cy="116930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A8C4D-289C-4C12-8092-B8A3ED032D75}"/>
              </a:ext>
            </a:extLst>
          </p:cNvPr>
          <p:cNvSpPr txBox="1"/>
          <p:nvPr/>
        </p:nvSpPr>
        <p:spPr>
          <a:xfrm>
            <a:off x="1243951" y="4717369"/>
            <a:ext cx="4564711" cy="14416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MS MARCO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ranking label</a:t>
            </a:r>
            <a:r>
              <a:rPr lang="ko-KR" altLang="en-US" sz="1200" dirty="0">
                <a:latin typeface="+mj-ea"/>
                <a:ea typeface="+mj-ea"/>
              </a:rPr>
              <a:t>은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sparse retrieval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term overlap</a:t>
            </a:r>
            <a:r>
              <a:rPr lang="ko-KR" altLang="en-US" sz="1200" dirty="0">
                <a:latin typeface="+mj-ea"/>
                <a:ea typeface="+mj-ea"/>
              </a:rPr>
              <a:t>뿐만 아니라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다양한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signal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을 기반으로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labeling</a:t>
            </a:r>
            <a:r>
              <a:rPr lang="ko-KR" altLang="en-US" sz="1200" dirty="0">
                <a:latin typeface="+mj-ea"/>
                <a:ea typeface="+mj-ea"/>
              </a:rPr>
              <a:t>하므로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recall metric</a:t>
            </a:r>
            <a:r>
              <a:rPr lang="ko-KR" altLang="en-US" sz="1200" dirty="0">
                <a:latin typeface="+mj-ea"/>
                <a:ea typeface="+mj-ea"/>
              </a:rPr>
              <a:t>을 더욱 </a:t>
            </a:r>
            <a:r>
              <a:rPr lang="en-US" altLang="ko-KR" sz="1200" dirty="0">
                <a:latin typeface="+mj-ea"/>
                <a:ea typeface="+mj-ea"/>
              </a:rPr>
              <a:t>robust</a:t>
            </a:r>
            <a:r>
              <a:rPr lang="ko-KR" altLang="en-US" sz="1200" dirty="0">
                <a:latin typeface="+mj-ea"/>
                <a:ea typeface="+mj-ea"/>
              </a:rPr>
              <a:t>하게 해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model</a:t>
            </a:r>
            <a:r>
              <a:rPr lang="ko-KR" altLang="en-US" sz="1200" dirty="0">
                <a:latin typeface="+mj-ea"/>
                <a:ea typeface="+mj-ea"/>
              </a:rPr>
              <a:t>이 </a:t>
            </a:r>
            <a:r>
              <a:rPr lang="en-US" altLang="ko-KR" sz="1200" dirty="0">
                <a:latin typeface="+mj-ea"/>
                <a:ea typeface="+mj-ea"/>
              </a:rPr>
              <a:t>complex online system</a:t>
            </a:r>
            <a:r>
              <a:rPr lang="ko-KR" altLang="en-US" sz="1200" dirty="0">
                <a:latin typeface="+mj-ea"/>
                <a:ea typeface="+mj-ea"/>
              </a:rPr>
              <a:t>을 잘 반영할 수 있게 함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C5CE9F-D257-4880-92CB-DAED81FF2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339" y="1710459"/>
            <a:ext cx="4933950" cy="18820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A83B253-99D5-43EF-952C-4B699F037369}"/>
              </a:ext>
            </a:extLst>
          </p:cNvPr>
          <p:cNvSpPr txBox="1"/>
          <p:nvPr/>
        </p:nvSpPr>
        <p:spPr>
          <a:xfrm>
            <a:off x="6752577" y="3602228"/>
            <a:ext cx="4564711" cy="2549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5(a), 5(b) : large learning rate </a:t>
            </a:r>
            <a:r>
              <a:rPr lang="ko-KR" altLang="en-US" sz="1200" dirty="0">
                <a:latin typeface="+mj-ea"/>
                <a:ea typeface="+mj-ea"/>
              </a:rPr>
              <a:t>또는 </a:t>
            </a:r>
            <a:r>
              <a:rPr lang="en-US" altLang="ko-KR" sz="1200" dirty="0">
                <a:latin typeface="+mj-ea"/>
                <a:ea typeface="+mj-ea"/>
              </a:rPr>
              <a:t>low refreshing rate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en-US" altLang="ko-KR" sz="1200" dirty="0">
                <a:latin typeface="+mj-ea"/>
                <a:ea typeface="+mj-ea"/>
              </a:rPr>
              <a:t>ANN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index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async gap</a:t>
            </a:r>
            <a:r>
              <a:rPr lang="ko-KR" altLang="en-US" sz="1200" dirty="0">
                <a:latin typeface="+mj-ea"/>
                <a:ea typeface="+mj-ea"/>
              </a:rPr>
              <a:t>이</a:t>
            </a:r>
            <a:r>
              <a:rPr lang="en-US" altLang="ko-KR" sz="1200" dirty="0">
                <a:latin typeface="+mj-ea"/>
                <a:ea typeface="+mj-ea"/>
              </a:rPr>
              <a:t> representation learning</a:t>
            </a:r>
            <a:r>
              <a:rPr lang="ko-KR" altLang="en-US" sz="1200" dirty="0">
                <a:latin typeface="+mj-ea"/>
                <a:ea typeface="+mj-ea"/>
              </a:rPr>
              <a:t>을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local optima</a:t>
            </a:r>
            <a:r>
              <a:rPr lang="ko-KR" altLang="en-US" sz="1200" dirty="0">
                <a:latin typeface="+mj-ea"/>
                <a:ea typeface="+mj-ea"/>
              </a:rPr>
              <a:t>에 수렴하게 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5(c)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 매 </a:t>
            </a:r>
            <a:r>
              <a:rPr lang="en-US" altLang="ko-KR" sz="1200" dirty="0">
                <a:latin typeface="+mj-ea"/>
                <a:ea typeface="+mj-ea"/>
              </a:rPr>
              <a:t>5K </a:t>
            </a:r>
            <a:r>
              <a:rPr lang="ko-KR" altLang="en-US" sz="1200" dirty="0">
                <a:latin typeface="+mj-ea"/>
                <a:ea typeface="+mj-ea"/>
              </a:rPr>
              <a:t>배치마다 </a:t>
            </a:r>
            <a:r>
              <a:rPr lang="en-US" altLang="ko-KR" sz="1200" dirty="0">
                <a:latin typeface="+mj-ea"/>
                <a:ea typeface="+mj-ea"/>
              </a:rPr>
              <a:t>refreshing</a:t>
            </a:r>
            <a:r>
              <a:rPr lang="ko-KR" altLang="en-US" sz="1200" dirty="0">
                <a:latin typeface="+mj-ea"/>
                <a:ea typeface="+mj-ea"/>
              </a:rPr>
              <a:t>하는 것은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안정적으로 수렴하게 하지만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 err="1">
                <a:latin typeface="+mj-ea"/>
                <a:ea typeface="+mj-ea"/>
              </a:rPr>
              <a:t>Inferencer</a:t>
            </a:r>
            <a:r>
              <a:rPr lang="ko-KR" altLang="en-US" sz="1200" dirty="0">
                <a:latin typeface="+mj-ea"/>
                <a:ea typeface="+mj-ea"/>
              </a:rPr>
              <a:t>에 두 배 많은 </a:t>
            </a:r>
            <a:r>
              <a:rPr lang="en-US" altLang="ko-KR" sz="1200">
                <a:latin typeface="+mj-ea"/>
                <a:ea typeface="+mj-ea"/>
              </a:rPr>
              <a:t>GPU</a:t>
            </a:r>
            <a:r>
              <a:rPr lang="ko-KR" altLang="en-US" sz="1200" dirty="0">
                <a:latin typeface="+mj-ea"/>
                <a:ea typeface="+mj-ea"/>
              </a:rPr>
              <a:t>를 할당해야 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5(d)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적절한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learning rate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에 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en-US" altLang="ko-KR" sz="1200" b="1" dirty="0" err="1">
                <a:solidFill>
                  <a:srgbClr val="368466"/>
                </a:solidFill>
                <a:latin typeface="+mj-ea"/>
                <a:ea typeface="+mj-ea"/>
              </a:rPr>
              <a:t>Trainer:Inferencer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=1:1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로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GPU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를 할당하면 </a:t>
            </a:r>
            <a:b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</a:br>
            <a:r>
              <a:rPr lang="en-US" altLang="ko-KR" sz="1200" b="1" dirty="0" err="1">
                <a:solidFill>
                  <a:srgbClr val="368466"/>
                </a:solidFill>
                <a:latin typeface="+mj-ea"/>
                <a:ea typeface="+mj-ea"/>
              </a:rPr>
              <a:t>asynce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 gap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의 효과를 최소화 할  수 있음</a:t>
            </a:r>
            <a:endParaRPr lang="en-US" altLang="ko-KR" sz="1200" b="1" dirty="0">
              <a:solidFill>
                <a:srgbClr val="368466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B83688-CB74-44F4-BBDC-14119322CDF2}"/>
              </a:ext>
            </a:extLst>
          </p:cNvPr>
          <p:cNvCxnSpPr/>
          <p:nvPr/>
        </p:nvCxnSpPr>
        <p:spPr>
          <a:xfrm>
            <a:off x="1697363" y="3727270"/>
            <a:ext cx="402198" cy="0"/>
          </a:xfrm>
          <a:prstGeom prst="line">
            <a:avLst/>
          </a:prstGeom>
          <a:ln w="28575">
            <a:solidFill>
              <a:srgbClr val="368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0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DISCUSSUIONS(2)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61EBA7-6A4D-4499-AA6E-AFB6D0C4231E}"/>
              </a:ext>
            </a:extLst>
          </p:cNvPr>
          <p:cNvSpPr/>
          <p:nvPr/>
        </p:nvSpPr>
        <p:spPr>
          <a:xfrm>
            <a:off x="874712" y="1347390"/>
            <a:ext cx="10442575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6CF07-F4E9-4757-92BE-7B541542F61F}"/>
              </a:ext>
            </a:extLst>
          </p:cNvPr>
          <p:cNvSpPr txBox="1"/>
          <p:nvPr/>
        </p:nvSpPr>
        <p:spPr>
          <a:xfrm>
            <a:off x="892130" y="1348891"/>
            <a:ext cx="493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CASE STUDIES(1)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DDC31-636F-487D-81BB-160BF2868B6F}"/>
              </a:ext>
            </a:extLst>
          </p:cNvPr>
          <p:cNvSpPr txBox="1"/>
          <p:nvPr/>
        </p:nvSpPr>
        <p:spPr>
          <a:xfrm>
            <a:off x="1243784" y="1710459"/>
            <a:ext cx="9964147" cy="3336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일반적으로 </a:t>
            </a:r>
            <a:r>
              <a:rPr lang="en-US" altLang="ko-KR" sz="1200" dirty="0">
                <a:latin typeface="+mj-ea"/>
                <a:ea typeface="+mj-ea"/>
              </a:rPr>
              <a:t>ANCE</a:t>
            </a:r>
            <a:r>
              <a:rPr lang="ko-KR" altLang="en-US" sz="1200" dirty="0">
                <a:latin typeface="+mj-ea"/>
                <a:ea typeface="+mj-ea"/>
              </a:rPr>
              <a:t>가 </a:t>
            </a:r>
            <a:r>
              <a:rPr lang="en-US" altLang="ko-KR" sz="1200" dirty="0">
                <a:latin typeface="+mj-ea"/>
                <a:ea typeface="+mj-ea"/>
              </a:rPr>
              <a:t>document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semantic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query</a:t>
            </a:r>
            <a:r>
              <a:rPr lang="ko-KR" altLang="en-US" sz="1200" dirty="0">
                <a:latin typeface="+mj-ea"/>
                <a:ea typeface="+mj-ea"/>
              </a:rPr>
              <a:t>와의 관련성을 더 잘 포착함 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931F31-BB9D-46E8-B33D-FDCA5FBB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5" y="2347005"/>
            <a:ext cx="3856057" cy="38902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1247AE-70CF-4CA9-97CD-8BB02F91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469" y="2347004"/>
            <a:ext cx="3525073" cy="389028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2DC8A-899D-4B37-A41B-444C68F7DB57}"/>
              </a:ext>
            </a:extLst>
          </p:cNvPr>
          <p:cNvSpPr/>
          <p:nvPr/>
        </p:nvSpPr>
        <p:spPr>
          <a:xfrm>
            <a:off x="4369864" y="2358065"/>
            <a:ext cx="721267" cy="125556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CCA7A1-7C83-4994-9B22-17C6E9D558B9}"/>
              </a:ext>
            </a:extLst>
          </p:cNvPr>
          <p:cNvSpPr/>
          <p:nvPr/>
        </p:nvSpPr>
        <p:spPr>
          <a:xfrm>
            <a:off x="1239121" y="2466920"/>
            <a:ext cx="721267" cy="125556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1F6C5-7A4A-40B2-A4B5-7C346323F37A}"/>
              </a:ext>
            </a:extLst>
          </p:cNvPr>
          <p:cNvSpPr/>
          <p:nvPr/>
        </p:nvSpPr>
        <p:spPr>
          <a:xfrm>
            <a:off x="8114560" y="2366765"/>
            <a:ext cx="616621" cy="125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6A53A0-FB49-4730-A6E5-2AB632BA10A1}"/>
              </a:ext>
            </a:extLst>
          </p:cNvPr>
          <p:cNvSpPr/>
          <p:nvPr/>
        </p:nvSpPr>
        <p:spPr>
          <a:xfrm>
            <a:off x="5192830" y="2466911"/>
            <a:ext cx="702873" cy="125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56CFA4-DE10-4B9E-A83C-96FACA8AA042}"/>
              </a:ext>
            </a:extLst>
          </p:cNvPr>
          <p:cNvSpPr/>
          <p:nvPr/>
        </p:nvSpPr>
        <p:spPr>
          <a:xfrm>
            <a:off x="3002609" y="3901617"/>
            <a:ext cx="654991" cy="130452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7ECCF0-8568-4B83-9F16-10B84C7E3582}"/>
              </a:ext>
            </a:extLst>
          </p:cNvPr>
          <p:cNvSpPr/>
          <p:nvPr/>
        </p:nvSpPr>
        <p:spPr>
          <a:xfrm>
            <a:off x="2475915" y="4015125"/>
            <a:ext cx="563061" cy="125556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00A7FF-35EE-40FB-A4CA-747BA3836F90}"/>
              </a:ext>
            </a:extLst>
          </p:cNvPr>
          <p:cNvSpPr/>
          <p:nvPr/>
        </p:nvSpPr>
        <p:spPr>
          <a:xfrm>
            <a:off x="4088334" y="4008603"/>
            <a:ext cx="474958" cy="103765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71F3E2-2EF4-4D87-BDC6-904A61548221}"/>
              </a:ext>
            </a:extLst>
          </p:cNvPr>
          <p:cNvSpPr/>
          <p:nvPr/>
        </p:nvSpPr>
        <p:spPr>
          <a:xfrm>
            <a:off x="3550633" y="4108749"/>
            <a:ext cx="183117" cy="103765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E03FD3-67A3-44B8-A2A7-8035B22B9AC8}"/>
              </a:ext>
            </a:extLst>
          </p:cNvPr>
          <p:cNvSpPr/>
          <p:nvPr/>
        </p:nvSpPr>
        <p:spPr>
          <a:xfrm>
            <a:off x="4076664" y="4119377"/>
            <a:ext cx="256728" cy="94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47022D-5FB9-41F9-845B-BCE3CC0C4A94}"/>
              </a:ext>
            </a:extLst>
          </p:cNvPr>
          <p:cNvSpPr txBox="1"/>
          <p:nvPr/>
        </p:nvSpPr>
        <p:spPr>
          <a:xfrm>
            <a:off x="8819991" y="2366765"/>
            <a:ext cx="2500901" cy="28266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그러나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종종 </a:t>
            </a:r>
            <a:r>
              <a:rPr lang="en-US" altLang="ko-KR" sz="1200" dirty="0">
                <a:latin typeface="+mj-ea"/>
                <a:ea typeface="+mj-ea"/>
              </a:rPr>
              <a:t>DR</a:t>
            </a:r>
            <a:r>
              <a:rPr lang="ko-KR" altLang="en-US" sz="1200" dirty="0">
                <a:latin typeface="+mj-ea"/>
                <a:ea typeface="+mj-ea"/>
              </a:rPr>
              <a:t>은 쿼리와 전혀 관련이 없는 문서를 검색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관련성이 있지만 완전히 해당 </a:t>
            </a:r>
            <a:r>
              <a:rPr lang="en-US" altLang="ko-KR" sz="1200" dirty="0">
                <a:latin typeface="+mj-ea"/>
                <a:ea typeface="+mj-ea"/>
              </a:rPr>
              <a:t>query</a:t>
            </a:r>
            <a:r>
              <a:rPr lang="ko-KR" altLang="en-US" sz="1200" dirty="0">
                <a:latin typeface="+mj-ea"/>
                <a:ea typeface="+mj-ea"/>
              </a:rPr>
              <a:t>와 관련이 있지는 않은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문서를 검색하기도 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model</a:t>
            </a:r>
            <a:r>
              <a:rPr lang="ko-KR" altLang="en-US" sz="1200" dirty="0">
                <a:latin typeface="+mj-ea"/>
                <a:ea typeface="+mj-ea"/>
              </a:rPr>
              <a:t>이 학습할 도메인 지식이 충분하지 않아서 잘못된 검색 결과를 </a:t>
            </a:r>
            <a:r>
              <a:rPr lang="ko-KR" altLang="en-US" sz="1200" dirty="0" err="1">
                <a:latin typeface="+mj-ea"/>
                <a:ea typeface="+mj-ea"/>
              </a:rPr>
              <a:t>되돌려주기도</a:t>
            </a:r>
            <a:r>
              <a:rPr lang="ko-KR" altLang="en-US" sz="1200" dirty="0">
                <a:latin typeface="+mj-ea"/>
                <a:ea typeface="+mj-ea"/>
              </a:rPr>
              <a:t> 함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F998E2-93BE-4C41-BAAB-981BC344BC3E}"/>
              </a:ext>
            </a:extLst>
          </p:cNvPr>
          <p:cNvSpPr/>
          <p:nvPr/>
        </p:nvSpPr>
        <p:spPr>
          <a:xfrm>
            <a:off x="7074965" y="5173179"/>
            <a:ext cx="430736" cy="92242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52FD3C-8143-4ABF-A908-D18ACEC85D3A}"/>
              </a:ext>
            </a:extLst>
          </p:cNvPr>
          <p:cNvSpPr/>
          <p:nvPr/>
        </p:nvSpPr>
        <p:spPr>
          <a:xfrm>
            <a:off x="8207502" y="5265421"/>
            <a:ext cx="430736" cy="92242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960E15-FAC7-4887-980A-22644964CEF9}"/>
              </a:ext>
            </a:extLst>
          </p:cNvPr>
          <p:cNvSpPr/>
          <p:nvPr/>
        </p:nvSpPr>
        <p:spPr>
          <a:xfrm>
            <a:off x="7328433" y="5357663"/>
            <a:ext cx="253467" cy="92242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105AA0-694D-438D-9C35-BAB28AE2FD88}"/>
              </a:ext>
            </a:extLst>
          </p:cNvPr>
          <p:cNvSpPr/>
          <p:nvPr/>
        </p:nvSpPr>
        <p:spPr>
          <a:xfrm>
            <a:off x="6210617" y="5339589"/>
            <a:ext cx="342583" cy="110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43793E-A566-41C8-8C8C-4864CC932477}"/>
              </a:ext>
            </a:extLst>
          </p:cNvPr>
          <p:cNvSpPr/>
          <p:nvPr/>
        </p:nvSpPr>
        <p:spPr>
          <a:xfrm>
            <a:off x="6813878" y="4159830"/>
            <a:ext cx="430736" cy="92242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EE9CFD-AF0B-431B-BC72-F96012FE10AE}"/>
              </a:ext>
            </a:extLst>
          </p:cNvPr>
          <p:cNvSpPr/>
          <p:nvPr/>
        </p:nvSpPr>
        <p:spPr>
          <a:xfrm>
            <a:off x="6362958" y="4252072"/>
            <a:ext cx="578862" cy="92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EE80C2-DBD6-4F9C-9C55-81F447F14D8F}"/>
              </a:ext>
            </a:extLst>
          </p:cNvPr>
          <p:cNvSpPr/>
          <p:nvPr/>
        </p:nvSpPr>
        <p:spPr>
          <a:xfrm>
            <a:off x="8021485" y="4339676"/>
            <a:ext cx="261455" cy="92242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E4513D-A660-40FF-8FDE-55A86FE67C3E}"/>
              </a:ext>
            </a:extLst>
          </p:cNvPr>
          <p:cNvSpPr/>
          <p:nvPr/>
        </p:nvSpPr>
        <p:spPr>
          <a:xfrm>
            <a:off x="7374973" y="4426035"/>
            <a:ext cx="261455" cy="92242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62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DISCUSSUIONS(3)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61EBA7-6A4D-4499-AA6E-AFB6D0C4231E}"/>
              </a:ext>
            </a:extLst>
          </p:cNvPr>
          <p:cNvSpPr/>
          <p:nvPr/>
        </p:nvSpPr>
        <p:spPr>
          <a:xfrm>
            <a:off x="874712" y="1347390"/>
            <a:ext cx="10442575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6CF07-F4E9-4757-92BE-7B541542F61F}"/>
              </a:ext>
            </a:extLst>
          </p:cNvPr>
          <p:cNvSpPr txBox="1"/>
          <p:nvPr/>
        </p:nvSpPr>
        <p:spPr>
          <a:xfrm>
            <a:off x="892130" y="1348891"/>
            <a:ext cx="493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CASE STUDIES(2)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F8DE2-2CE7-4AC3-879D-4C0C192F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5" y="1706363"/>
            <a:ext cx="6289249" cy="2055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2241C0-1550-40FF-B3A5-475F4D13F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75" y="4024237"/>
            <a:ext cx="6289249" cy="20685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3CFFDB-4EB3-4BAB-AD96-52F17E8DA0F7}"/>
              </a:ext>
            </a:extLst>
          </p:cNvPr>
          <p:cNvSpPr txBox="1"/>
          <p:nvPr/>
        </p:nvSpPr>
        <p:spPr>
          <a:xfrm>
            <a:off x="7600791" y="1706363"/>
            <a:ext cx="3716496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ANCE winning case</a:t>
            </a:r>
            <a:r>
              <a:rPr lang="ko-KR" altLang="en-US" sz="1200" dirty="0">
                <a:latin typeface="+mj-ea"/>
                <a:ea typeface="+mj-ea"/>
              </a:rPr>
              <a:t>에서는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서로 다른 </a:t>
            </a:r>
            <a:r>
              <a:rPr lang="en-US" altLang="ko-KR" sz="1200" dirty="0">
                <a:latin typeface="+mj-ea"/>
                <a:ea typeface="+mj-ea"/>
              </a:rPr>
              <a:t>document group</a:t>
            </a:r>
            <a:r>
              <a:rPr lang="ko-KR" altLang="en-US" sz="1200" dirty="0">
                <a:latin typeface="+mj-ea"/>
                <a:ea typeface="+mj-ea"/>
              </a:rPr>
              <a:t>이 명확하게 분리됨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92A74A-CE47-487D-8EB8-28A87423A4AF}"/>
              </a:ext>
            </a:extLst>
          </p:cNvPr>
          <p:cNvSpPr/>
          <p:nvPr/>
        </p:nvSpPr>
        <p:spPr>
          <a:xfrm>
            <a:off x="4317613" y="3536950"/>
            <a:ext cx="1003324" cy="225152"/>
          </a:xfrm>
          <a:prstGeom prst="rect">
            <a:avLst/>
          </a:prstGeom>
          <a:noFill/>
          <a:ln w="28575">
            <a:solidFill>
              <a:srgbClr val="368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199DD8-92A0-4ED9-AAB0-22DF76D55E46}"/>
              </a:ext>
            </a:extLst>
          </p:cNvPr>
          <p:cNvSpPr/>
          <p:nvPr/>
        </p:nvSpPr>
        <p:spPr>
          <a:xfrm>
            <a:off x="4317613" y="5869578"/>
            <a:ext cx="898821" cy="223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307F08-3E2C-401B-B4A6-C4E57F648E64}"/>
              </a:ext>
            </a:extLst>
          </p:cNvPr>
          <p:cNvSpPr txBox="1"/>
          <p:nvPr/>
        </p:nvSpPr>
        <p:spPr>
          <a:xfrm>
            <a:off x="7600791" y="4043696"/>
            <a:ext cx="3716496" cy="11646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ANCE losing case</a:t>
            </a:r>
            <a:r>
              <a:rPr lang="ko-KR" altLang="en-US" sz="1200" dirty="0">
                <a:latin typeface="+mj-ea"/>
                <a:ea typeface="+mj-ea"/>
              </a:rPr>
              <a:t>에서는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representation space</a:t>
            </a:r>
            <a:r>
              <a:rPr lang="ko-KR" altLang="en-US" sz="1200" dirty="0">
                <a:latin typeface="+mj-ea"/>
                <a:ea typeface="+mj-ea"/>
              </a:rPr>
              <a:t>가 더 섞여 있는 모습이거나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관련 있는 문서가 너무 적어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model performance</a:t>
            </a:r>
            <a:r>
              <a:rPr lang="ko-KR" altLang="en-US" sz="1200" dirty="0">
                <a:latin typeface="+mj-ea"/>
                <a:ea typeface="+mj-ea"/>
              </a:rPr>
              <a:t>의 분산을 높임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1244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AC035-EDAE-459C-BF36-A7A737A41738}"/>
              </a:ext>
            </a:extLst>
          </p:cNvPr>
          <p:cNvSpPr txBox="1"/>
          <p:nvPr/>
        </p:nvSpPr>
        <p:spPr>
          <a:xfrm>
            <a:off x="2165845" y="2455816"/>
            <a:ext cx="787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08. CONCLUSION</a:t>
            </a:r>
          </a:p>
        </p:txBody>
      </p:sp>
    </p:spTree>
    <p:extLst>
      <p:ext uri="{BB962C8B-B14F-4D97-AF65-F5344CB8AC3E}">
        <p14:creationId xmlns:p14="http://schemas.microsoft.com/office/powerpoint/2010/main" val="261113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CONCLUSION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61EBA7-6A4D-4499-AA6E-AFB6D0C4231E}"/>
              </a:ext>
            </a:extLst>
          </p:cNvPr>
          <p:cNvSpPr/>
          <p:nvPr/>
        </p:nvSpPr>
        <p:spPr>
          <a:xfrm>
            <a:off x="874712" y="1347391"/>
            <a:ext cx="10442575" cy="3102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6CF07-F4E9-4757-92BE-7B541542F61F}"/>
              </a:ext>
            </a:extLst>
          </p:cNvPr>
          <p:cNvSpPr txBox="1"/>
          <p:nvPr/>
        </p:nvSpPr>
        <p:spPr>
          <a:xfrm>
            <a:off x="892130" y="1348891"/>
            <a:ext cx="493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In this paper,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749CD-6CFE-4D58-905F-F4AF9C6B2C24}"/>
              </a:ext>
            </a:extLst>
          </p:cNvPr>
          <p:cNvSpPr txBox="1"/>
          <p:nvPr/>
        </p:nvSpPr>
        <p:spPr>
          <a:xfrm>
            <a:off x="1243784" y="1710459"/>
            <a:ext cx="9964147" cy="2549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Dense Retrieval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representation learning</a:t>
            </a:r>
            <a:r>
              <a:rPr lang="ko-KR" altLang="en-US" sz="1200" dirty="0">
                <a:latin typeface="+mj-ea"/>
                <a:ea typeface="+mj-ea"/>
              </a:rPr>
              <a:t>의 수렴에 대한 이론적 분석 제공</a:t>
            </a:r>
            <a:endParaRPr lang="en-US" altLang="ko-KR" sz="1200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DR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training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local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negative</a:t>
            </a:r>
            <a:r>
              <a:rPr lang="ko-KR" altLang="en-US" sz="1200" dirty="0">
                <a:latin typeface="+mj-ea"/>
                <a:ea typeface="+mj-ea"/>
              </a:rPr>
              <a:t>를 사용하면 작은 </a:t>
            </a:r>
            <a:r>
              <a:rPr lang="en-US" altLang="ko-KR" sz="1200" dirty="0">
                <a:latin typeface="+mj-ea"/>
                <a:ea typeface="+mj-ea"/>
              </a:rPr>
              <a:t>gradient norm</a:t>
            </a:r>
            <a:r>
              <a:rPr lang="ko-KR" altLang="en-US" sz="1200" dirty="0">
                <a:latin typeface="+mj-ea"/>
                <a:ea typeface="+mj-ea"/>
              </a:rPr>
              <a:t>을 가져 </a:t>
            </a:r>
            <a:r>
              <a:rPr lang="en-US" altLang="ko-KR" sz="1200" dirty="0">
                <a:latin typeface="+mj-ea"/>
                <a:ea typeface="+mj-ea"/>
              </a:rPr>
              <a:t>learning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convergence</a:t>
            </a:r>
            <a:r>
              <a:rPr lang="ko-KR" altLang="en-US" sz="1200" dirty="0">
                <a:latin typeface="+mj-ea"/>
                <a:ea typeface="+mj-ea"/>
              </a:rPr>
              <a:t>를 어렵게 함</a:t>
            </a:r>
            <a:endParaRPr lang="en-US" altLang="ko-KR" sz="1200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ANCE</a:t>
            </a:r>
            <a:r>
              <a:rPr lang="ko-KR" altLang="en-US" sz="1200" dirty="0">
                <a:latin typeface="+mj-ea"/>
                <a:ea typeface="+mj-ea"/>
              </a:rPr>
              <a:t>를 제안</a:t>
            </a:r>
            <a:endParaRPr lang="en-US" altLang="ko-KR" sz="1200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APPROXIMATE nearest neighbor NEGATIVE CONTRASTIVE LEARNING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전체 </a:t>
            </a:r>
            <a:r>
              <a:rPr lang="en-US" altLang="ko-KR" sz="1200" dirty="0">
                <a:latin typeface="+mj-ea"/>
                <a:ea typeface="+mj-ea"/>
              </a:rPr>
              <a:t>corpus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training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negatives</a:t>
            </a:r>
            <a:r>
              <a:rPr lang="ko-KR" altLang="en-US" sz="1200" dirty="0">
                <a:latin typeface="+mj-ea"/>
                <a:ea typeface="+mj-ea"/>
              </a:rPr>
              <a:t>를 구축해 </a:t>
            </a:r>
            <a:r>
              <a:rPr lang="en-US" altLang="ko-KR" sz="1200" dirty="0">
                <a:latin typeface="+mj-ea"/>
                <a:ea typeface="+mj-ea"/>
              </a:rPr>
              <a:t>gradient norm</a:t>
            </a:r>
            <a:r>
              <a:rPr lang="ko-KR" altLang="en-US" sz="1200" dirty="0">
                <a:latin typeface="+mj-ea"/>
                <a:ea typeface="+mj-ea"/>
              </a:rPr>
              <a:t>이 작아지는 </a:t>
            </a:r>
            <a:r>
              <a:rPr lang="en-US" altLang="ko-KR" sz="1200" dirty="0">
                <a:latin typeface="+mj-ea"/>
                <a:ea typeface="+mj-ea"/>
              </a:rPr>
              <a:t>bottleneck</a:t>
            </a:r>
            <a:r>
              <a:rPr lang="ko-KR" altLang="en-US" sz="1200" dirty="0">
                <a:latin typeface="+mj-ea"/>
                <a:ea typeface="+mj-ea"/>
              </a:rPr>
              <a:t>을 해결</a:t>
            </a:r>
            <a:endParaRPr lang="en-US" altLang="ko-KR" sz="1200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실험</a:t>
            </a:r>
            <a:endParaRPr lang="en-US" altLang="ko-KR" sz="1200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web search, </a:t>
            </a:r>
            <a:r>
              <a:rPr lang="en-US" altLang="ko-KR" sz="1200" dirty="0" err="1">
                <a:latin typeface="+mj-ea"/>
                <a:ea typeface="+mj-ea"/>
              </a:rPr>
              <a:t>OpenQA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commercial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search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engine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production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system</a:t>
            </a:r>
            <a:r>
              <a:rPr lang="ko-KR" altLang="en-US" sz="1200" dirty="0">
                <a:latin typeface="+mj-ea"/>
                <a:ea typeface="+mj-ea"/>
              </a:rPr>
              <a:t>에 대해 </a:t>
            </a:r>
            <a:r>
              <a:rPr lang="en-US" altLang="ko-KR" sz="1200" dirty="0">
                <a:latin typeface="+mj-ea"/>
                <a:ea typeface="+mj-ea"/>
              </a:rPr>
              <a:t>ANCE</a:t>
            </a:r>
            <a:r>
              <a:rPr lang="ko-KR" altLang="en-US" sz="1200" dirty="0">
                <a:latin typeface="+mj-ea"/>
                <a:ea typeface="+mj-ea"/>
              </a:rPr>
              <a:t>의 장점을 보임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1DF993-1B99-4226-A5EC-363B540C1E52}"/>
              </a:ext>
            </a:extLst>
          </p:cNvPr>
          <p:cNvSpPr/>
          <p:nvPr/>
        </p:nvSpPr>
        <p:spPr>
          <a:xfrm>
            <a:off x="874713" y="4813150"/>
            <a:ext cx="10442575" cy="1424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31965-A8A0-4B87-9D5E-4FA2F9628CD8}"/>
              </a:ext>
            </a:extLst>
          </p:cNvPr>
          <p:cNvSpPr txBox="1"/>
          <p:nvPr/>
        </p:nvSpPr>
        <p:spPr>
          <a:xfrm>
            <a:off x="892130" y="4805213"/>
            <a:ext cx="493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CONCLUSION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85A622-E3AF-45E8-BF18-BCD6D8942682}"/>
              </a:ext>
            </a:extLst>
          </p:cNvPr>
          <p:cNvSpPr txBox="1"/>
          <p:nvPr/>
        </p:nvSpPr>
        <p:spPr>
          <a:xfrm>
            <a:off x="1243784" y="5162814"/>
            <a:ext cx="9964147" cy="8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ANCE negatives</a:t>
            </a:r>
            <a:r>
              <a:rPr lang="ko-KR" altLang="en-US" sz="1200" dirty="0">
                <a:latin typeface="+mj-ea"/>
                <a:ea typeface="+mj-ea"/>
              </a:rPr>
              <a:t>는 더 큰 </a:t>
            </a:r>
            <a:r>
              <a:rPr lang="en-US" altLang="ko-KR" sz="1200" dirty="0">
                <a:latin typeface="+mj-ea"/>
                <a:ea typeface="+mj-ea"/>
              </a:rPr>
              <a:t>gradient norm</a:t>
            </a:r>
            <a:r>
              <a:rPr lang="ko-KR" altLang="en-US" sz="1200" dirty="0">
                <a:latin typeface="+mj-ea"/>
                <a:ea typeface="+mj-ea"/>
              </a:rPr>
              <a:t>을 가져 </a:t>
            </a:r>
            <a:r>
              <a:rPr lang="en-US" altLang="ko-KR" sz="1200" dirty="0">
                <a:latin typeface="+mj-ea"/>
                <a:ea typeface="+mj-ea"/>
              </a:rPr>
              <a:t>stochastic gradient variance</a:t>
            </a:r>
            <a:r>
              <a:rPr lang="ko-KR" altLang="en-US" sz="1200" dirty="0">
                <a:latin typeface="+mj-ea"/>
                <a:ea typeface="+mj-ea"/>
              </a:rPr>
              <a:t>를 줄이고 </a:t>
            </a:r>
            <a:r>
              <a:rPr lang="en-US" altLang="ko-KR" sz="1200" dirty="0">
                <a:latin typeface="+mj-ea"/>
                <a:ea typeface="+mj-ea"/>
              </a:rPr>
              <a:t>training convergence</a:t>
            </a:r>
            <a:r>
              <a:rPr lang="ko-KR" altLang="en-US" sz="1200" dirty="0">
                <a:latin typeface="+mj-ea"/>
                <a:ea typeface="+mj-ea"/>
              </a:rPr>
              <a:t>를 향상시킴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asynchronous ANN index update</a:t>
            </a:r>
            <a:r>
              <a:rPr lang="ko-KR" altLang="en-US" sz="1200" dirty="0">
                <a:latin typeface="+mj-ea"/>
                <a:ea typeface="+mj-ea"/>
              </a:rPr>
              <a:t>를 통해 학습 효율성을 향상시킴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term</a:t>
            </a:r>
            <a:r>
              <a:rPr lang="ko-KR" altLang="en-US" sz="1200" dirty="0">
                <a:latin typeface="+mj-ea"/>
                <a:ea typeface="+mj-ea"/>
              </a:rPr>
              <a:t> 기반의 </a:t>
            </a:r>
            <a:r>
              <a:rPr lang="en-US" altLang="ko-KR" sz="1200" dirty="0">
                <a:latin typeface="+mj-ea"/>
                <a:ea typeface="+mj-ea"/>
              </a:rPr>
              <a:t>sparse retrieval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dense retrieval</a:t>
            </a:r>
            <a:r>
              <a:rPr lang="ko-KR" altLang="en-US" sz="1200" dirty="0">
                <a:latin typeface="+mj-ea"/>
                <a:ea typeface="+mj-ea"/>
              </a:rPr>
              <a:t>의 결과 차이를 분석함 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124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DEEDC-C92E-4316-9694-DF0FFB6B9E85}"/>
              </a:ext>
            </a:extLst>
          </p:cNvPr>
          <p:cNvSpPr txBox="1"/>
          <p:nvPr/>
        </p:nvSpPr>
        <p:spPr>
          <a:xfrm>
            <a:off x="2895600" y="3198167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en-US" altLang="ko-KR" sz="2400" b="1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530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AC035-EDAE-459C-BF36-A7A737A41738}"/>
              </a:ext>
            </a:extLst>
          </p:cNvPr>
          <p:cNvSpPr txBox="1"/>
          <p:nvPr/>
        </p:nvSpPr>
        <p:spPr>
          <a:xfrm>
            <a:off x="4267200" y="2455816"/>
            <a:ext cx="367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01.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60C9AC-AF8A-4848-8A3D-FE7524A2C758}"/>
              </a:ext>
            </a:extLst>
          </p:cNvPr>
          <p:cNvSpPr/>
          <p:nvPr/>
        </p:nvSpPr>
        <p:spPr>
          <a:xfrm>
            <a:off x="874713" y="1347391"/>
            <a:ext cx="4933904" cy="21895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57F8E9-EE35-4A13-ACD5-5E4781496090}"/>
              </a:ext>
            </a:extLst>
          </p:cNvPr>
          <p:cNvSpPr/>
          <p:nvPr/>
        </p:nvSpPr>
        <p:spPr>
          <a:xfrm>
            <a:off x="6383337" y="1347391"/>
            <a:ext cx="4933904" cy="21895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Google Shape;285;ge972d6cad7_1_12">
            <a:extLst>
              <a:ext uri="{FF2B5EF4-FFF2-40B4-BE49-F238E27FC236}">
                <a16:creationId xmlns:a16="http://schemas.microsoft.com/office/drawing/2014/main" id="{247E9495-9A19-4050-AE08-A506E98B94B3}"/>
              </a:ext>
            </a:extLst>
          </p:cNvPr>
          <p:cNvSpPr/>
          <p:nvPr/>
        </p:nvSpPr>
        <p:spPr>
          <a:xfrm rot="5400000">
            <a:off x="5001218" y="2301159"/>
            <a:ext cx="2189559" cy="282023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B2AA9-6559-44CB-A246-375084F2CD37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Sparse Retrieval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F9B01-2EA6-4AD2-8062-8DD9850065D9}"/>
              </a:ext>
            </a:extLst>
          </p:cNvPr>
          <p:cNvSpPr txBox="1"/>
          <p:nvPr/>
        </p:nvSpPr>
        <p:spPr>
          <a:xfrm>
            <a:off x="6383337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Dense Retrieval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57B31-41BB-4B53-B191-A08DCD86AF62}"/>
              </a:ext>
            </a:extLst>
          </p:cNvPr>
          <p:cNvSpPr txBox="1"/>
          <p:nvPr/>
        </p:nvSpPr>
        <p:spPr>
          <a:xfrm>
            <a:off x="1243784" y="1710461"/>
            <a:ext cx="4408079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Discrete Bag-of-words</a:t>
            </a:r>
            <a:r>
              <a:rPr lang="ko-KR" altLang="en-US" sz="1200" dirty="0">
                <a:latin typeface="+mj-ea"/>
                <a:ea typeface="+mj-ea"/>
              </a:rPr>
              <a:t>에 의존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BM25 : TF-IDF </a:t>
            </a:r>
            <a:r>
              <a:rPr lang="ko-KR" altLang="en-US" sz="1200" dirty="0">
                <a:latin typeface="+mj-ea"/>
                <a:ea typeface="+mj-ea"/>
              </a:rPr>
              <a:t>계열의 </a:t>
            </a:r>
            <a:r>
              <a:rPr lang="en-US" altLang="ko-KR" sz="1200" dirty="0">
                <a:latin typeface="+mj-ea"/>
                <a:ea typeface="+mj-ea"/>
              </a:rPr>
              <a:t>SOTA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3B2A9-D5D4-43C0-89C3-DE0E527EDD61}"/>
                  </a:ext>
                </a:extLst>
              </p:cNvPr>
              <p:cNvSpPr txBox="1"/>
              <p:nvPr/>
            </p:nvSpPr>
            <p:spPr>
              <a:xfrm>
                <a:off x="1501593" y="2421514"/>
                <a:ext cx="3674596" cy="69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3B2A9-D5D4-43C0-89C3-DE0E527E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93" y="2421514"/>
                <a:ext cx="3674596" cy="698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C6BA5D6-0F9D-4BB7-BEE2-65E2B960505E}"/>
              </a:ext>
            </a:extLst>
          </p:cNvPr>
          <p:cNvSpPr txBox="1"/>
          <p:nvPr/>
        </p:nvSpPr>
        <p:spPr>
          <a:xfrm>
            <a:off x="6743700" y="1710461"/>
            <a:ext cx="4408079" cy="11646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Vocabulary mismatch</a:t>
            </a:r>
            <a:r>
              <a:rPr lang="ko-KR" altLang="en-US" sz="1200" dirty="0">
                <a:latin typeface="+mj-ea"/>
                <a:ea typeface="+mj-ea"/>
              </a:rPr>
              <a:t>와 같은 한계를 극복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representation </a:t>
            </a:r>
            <a:r>
              <a:rPr lang="ko-KR" altLang="en-US" sz="1200" dirty="0">
                <a:latin typeface="+mj-ea"/>
                <a:ea typeface="+mj-ea"/>
              </a:rPr>
              <a:t>학습 후 </a:t>
            </a:r>
            <a:r>
              <a:rPr lang="en-US" altLang="ko-KR" sz="1200" dirty="0">
                <a:latin typeface="+mj-ea"/>
                <a:ea typeface="+mj-ea"/>
              </a:rPr>
              <a:t>approximate nearest neighbor</a:t>
            </a:r>
            <a:r>
              <a:rPr lang="ko-KR" altLang="en-US" sz="1200" dirty="0">
                <a:latin typeface="+mj-ea"/>
                <a:ea typeface="+mj-ea"/>
              </a:rPr>
              <a:t>를 통해 문서를 검색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j-ea"/>
                <a:ea typeface="+mj-ea"/>
              </a:rPr>
              <a:t>Faiss</a:t>
            </a:r>
            <a:endParaRPr lang="en-US" altLang="ko-KR" sz="1200" dirty="0"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DC07FF-AC9F-4620-827B-2DCDD45BE552}"/>
              </a:ext>
            </a:extLst>
          </p:cNvPr>
          <p:cNvGrpSpPr/>
          <p:nvPr/>
        </p:nvGrpSpPr>
        <p:grpSpPr>
          <a:xfrm>
            <a:off x="874713" y="3740991"/>
            <a:ext cx="10442528" cy="832900"/>
            <a:chOff x="874713" y="3854208"/>
            <a:chExt cx="10442528" cy="8329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9AF8A9-3F0A-4685-A3EA-F1D68D4C1F7C}"/>
                </a:ext>
              </a:extLst>
            </p:cNvPr>
            <p:cNvSpPr txBox="1"/>
            <p:nvPr/>
          </p:nvSpPr>
          <p:spPr>
            <a:xfrm>
              <a:off x="874713" y="4040777"/>
              <a:ext cx="10442528" cy="64633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representation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learning</a:t>
              </a:r>
              <a:r>
                <a:rPr lang="ko-KR" altLang="en-US" sz="1200" dirty="0"/>
                <a:t>을 위한 적절한 </a:t>
              </a:r>
              <a:r>
                <a:rPr lang="en-US" altLang="ko-KR" sz="1200" dirty="0"/>
                <a:t>negative instance</a:t>
              </a:r>
              <a:r>
                <a:rPr lang="ko-KR" altLang="en-US" sz="1200" dirty="0"/>
                <a:t>가 필요</a:t>
              </a:r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contrastive learning</a:t>
              </a:r>
              <a:r>
                <a:rPr lang="ko-KR" altLang="en-US" sz="1200" dirty="0"/>
                <a:t>을 이용한 </a:t>
              </a:r>
              <a:r>
                <a:rPr lang="en-US" altLang="ko-KR" sz="1200" dirty="0"/>
                <a:t>recent mini-batch</a:t>
              </a:r>
              <a:r>
                <a:rPr lang="ko-KR" altLang="en-US" sz="1200" dirty="0"/>
                <a:t>에서의 </a:t>
              </a:r>
              <a:r>
                <a:rPr lang="en-US" altLang="ko-KR" sz="1200" dirty="0"/>
                <a:t>hard negative </a:t>
              </a:r>
              <a:r>
                <a:rPr lang="ko-KR" altLang="en-US" sz="1200" dirty="0"/>
                <a:t>선택은 종종 </a:t>
              </a:r>
              <a:r>
                <a:rPr lang="en-US" altLang="ko-KR" sz="1200" dirty="0"/>
                <a:t>sparse-retrieval</a:t>
              </a:r>
              <a:r>
                <a:rPr lang="ko-KR" altLang="en-US" sz="1200" dirty="0"/>
                <a:t>보다도 좋지 않은 결과를 보임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A1B1F4-9A94-448C-B2EA-948CD3ED137B}"/>
                </a:ext>
              </a:extLst>
            </p:cNvPr>
            <p:cNvSpPr txBox="1"/>
            <p:nvPr/>
          </p:nvSpPr>
          <p:spPr>
            <a:xfrm>
              <a:off x="5105487" y="3854208"/>
              <a:ext cx="1981025" cy="307777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368466"/>
                  </a:solidFill>
                </a:rPr>
                <a:t>[ Key</a:t>
              </a:r>
              <a:r>
                <a:rPr lang="ko-KR" altLang="en-US" sz="1400" b="1" dirty="0">
                  <a:solidFill>
                    <a:srgbClr val="368466"/>
                  </a:solidFill>
                </a:rPr>
                <a:t> </a:t>
              </a:r>
              <a:r>
                <a:rPr lang="en-US" altLang="ko-KR" sz="1400" b="1" dirty="0">
                  <a:solidFill>
                    <a:srgbClr val="368466"/>
                  </a:solidFill>
                </a:rPr>
                <a:t>Challenge</a:t>
              </a:r>
              <a:r>
                <a:rPr lang="ko-KR" altLang="en-US" sz="1400" b="1" dirty="0">
                  <a:solidFill>
                    <a:srgbClr val="368466"/>
                  </a:solidFill>
                </a:rPr>
                <a:t> </a:t>
              </a:r>
              <a:r>
                <a:rPr lang="en-US" altLang="ko-KR" sz="1400" b="1" dirty="0">
                  <a:solidFill>
                    <a:srgbClr val="368466"/>
                  </a:solidFill>
                </a:rPr>
                <a:t>]</a:t>
              </a:r>
              <a:endParaRPr lang="ko-KR" altLang="en-US" sz="1400" b="1" dirty="0">
                <a:solidFill>
                  <a:srgbClr val="368466"/>
                </a:solidFill>
              </a:endParaRPr>
            </a:p>
          </p:txBody>
        </p: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EC368F2-E387-4841-BE9C-B38B92783B5D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6200000" flipH="1">
            <a:off x="6095977" y="782637"/>
            <a:ext cx="12700" cy="5508624"/>
          </a:xfrm>
          <a:prstGeom prst="bentConnector3">
            <a:avLst>
              <a:gd name="adj1" fmla="val 1800000"/>
            </a:avLst>
          </a:prstGeom>
          <a:ln w="19050">
            <a:solidFill>
              <a:srgbClr val="3684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85;ge972d6cad7_1_12">
            <a:extLst>
              <a:ext uri="{FF2B5EF4-FFF2-40B4-BE49-F238E27FC236}">
                <a16:creationId xmlns:a16="http://schemas.microsoft.com/office/drawing/2014/main" id="{A1C9AAC3-F7B0-430D-8322-CEB62BF65C66}"/>
              </a:ext>
            </a:extLst>
          </p:cNvPr>
          <p:cNvSpPr/>
          <p:nvPr/>
        </p:nvSpPr>
        <p:spPr>
          <a:xfrm rot="10800000">
            <a:off x="2660088" y="4694551"/>
            <a:ext cx="6871776" cy="211888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9706CB-29C7-4DB1-8A42-C58843B80356}"/>
              </a:ext>
            </a:extLst>
          </p:cNvPr>
          <p:cNvSpPr/>
          <p:nvPr/>
        </p:nvSpPr>
        <p:spPr>
          <a:xfrm>
            <a:off x="883422" y="5027100"/>
            <a:ext cx="10433866" cy="1210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C7267-1F80-4B3F-9797-218F2DBECB80}"/>
              </a:ext>
            </a:extLst>
          </p:cNvPr>
          <p:cNvSpPr txBox="1"/>
          <p:nvPr/>
        </p:nvSpPr>
        <p:spPr>
          <a:xfrm>
            <a:off x="892131" y="5033450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In this paper,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35FA3-9117-492A-963F-010DB13F9788}"/>
              </a:ext>
            </a:extLst>
          </p:cNvPr>
          <p:cNvSpPr txBox="1"/>
          <p:nvPr/>
        </p:nvSpPr>
        <p:spPr>
          <a:xfrm>
            <a:off x="1243784" y="5421198"/>
            <a:ext cx="9907995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in-batch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negative sample</a:t>
            </a:r>
            <a:r>
              <a:rPr lang="ko-KR" altLang="en-US" sz="1200" dirty="0">
                <a:latin typeface="+mj-ea"/>
                <a:ea typeface="+mj-ea"/>
              </a:rPr>
              <a:t>을 선택하는 것이 수렴을 느리게 함을 보이고 </a:t>
            </a:r>
            <a:r>
              <a:rPr lang="en-US" altLang="ko-KR" sz="1200" dirty="0">
                <a:latin typeface="+mj-ea"/>
                <a:ea typeface="+mj-ea"/>
              </a:rPr>
              <a:t>entire corpus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negative</a:t>
            </a:r>
            <a:r>
              <a:rPr lang="ko-KR" altLang="en-US" sz="1200" dirty="0">
                <a:latin typeface="+mj-ea"/>
                <a:ea typeface="+mj-ea"/>
              </a:rPr>
              <a:t>를 선택하는 </a:t>
            </a:r>
            <a:r>
              <a:rPr lang="en-US" altLang="ko-KR" sz="1200" b="1" dirty="0">
                <a:solidFill>
                  <a:srgbClr val="368466"/>
                </a:solidFill>
                <a:latin typeface="+mj-ea"/>
                <a:ea typeface="+mj-ea"/>
              </a:rPr>
              <a:t>ANCE</a:t>
            </a:r>
            <a:r>
              <a:rPr lang="ko-KR" altLang="en-US" sz="1200" dirty="0">
                <a:latin typeface="+mj-ea"/>
                <a:ea typeface="+mj-ea"/>
              </a:rPr>
              <a:t>를 제안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학습과 </a:t>
            </a:r>
            <a:r>
              <a:rPr lang="en-US" altLang="ko-KR" sz="1200" dirty="0">
                <a:latin typeface="+mj-ea"/>
                <a:ea typeface="+mj-ea"/>
              </a:rPr>
              <a:t>ANN index update</a:t>
            </a:r>
            <a:r>
              <a:rPr lang="ko-KR" altLang="en-US" sz="1200" dirty="0">
                <a:latin typeface="+mj-ea"/>
                <a:ea typeface="+mj-ea"/>
              </a:rPr>
              <a:t>를 병렬적으로 수행하는 </a:t>
            </a:r>
            <a:r>
              <a:rPr lang="ko-KR" altLang="en-US" sz="1200" b="1" dirty="0">
                <a:solidFill>
                  <a:srgbClr val="368466"/>
                </a:solidFill>
                <a:latin typeface="+mj-ea"/>
                <a:ea typeface="+mj-ea"/>
              </a:rPr>
              <a:t>비동기 학습 방법</a:t>
            </a:r>
            <a:r>
              <a:rPr lang="ko-KR" altLang="en-US" sz="1200" dirty="0">
                <a:latin typeface="+mj-ea"/>
                <a:ea typeface="+mj-ea"/>
              </a:rPr>
              <a:t> 제안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446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AC035-EDAE-459C-BF36-A7A737A41738}"/>
              </a:ext>
            </a:extLst>
          </p:cNvPr>
          <p:cNvSpPr txBox="1"/>
          <p:nvPr/>
        </p:nvSpPr>
        <p:spPr>
          <a:xfrm>
            <a:off x="4267200" y="2455816"/>
            <a:ext cx="367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02. PRELIMINARIES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8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변수 및 </a:t>
            </a:r>
            <a:r>
              <a:rPr lang="en-US" altLang="ko-KR" sz="2400" b="1" dirty="0">
                <a:solidFill>
                  <a:schemeClr val="bg1"/>
                </a:solidFill>
              </a:rPr>
              <a:t>task </a:t>
            </a:r>
            <a:r>
              <a:rPr lang="ko-KR" altLang="en-US" sz="2400" b="1" dirty="0">
                <a:solidFill>
                  <a:schemeClr val="bg1"/>
                </a:solidFill>
              </a:rPr>
              <a:t>정의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FA99B2-F2EF-4C06-BE28-E65769F93417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860AF-3A98-437E-9CEC-9D7F2907FF6D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Task Definition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1A0C95-9A1A-4686-B399-5F5AB36ABCFC}"/>
              </a:ext>
            </a:extLst>
          </p:cNvPr>
          <p:cNvSpPr/>
          <p:nvPr/>
        </p:nvSpPr>
        <p:spPr>
          <a:xfrm>
            <a:off x="638338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7D734-B430-4C76-BD83-3DB63EC277D9}"/>
              </a:ext>
            </a:extLst>
          </p:cNvPr>
          <p:cNvSpPr txBox="1"/>
          <p:nvPr/>
        </p:nvSpPr>
        <p:spPr>
          <a:xfrm>
            <a:off x="640080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Learning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with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Negative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Sampling</a:t>
            </a:r>
            <a:endParaRPr lang="ko-KR" altLang="en-US" sz="1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B8550C-C337-4F25-8334-60145A5D6839}"/>
                  </a:ext>
                </a:extLst>
              </p:cNvPr>
              <p:cNvSpPr txBox="1"/>
              <p:nvPr/>
            </p:nvSpPr>
            <p:spPr>
              <a:xfrm>
                <a:off x="1243784" y="1710461"/>
                <a:ext cx="4408079" cy="1719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ea typeface="+mj-ea"/>
                  </a:rPr>
                  <a:t>first stage retrieval</a:t>
                </a:r>
                <a:r>
                  <a:rPr lang="ko-KR" altLang="en-US" sz="1200" dirty="0">
                    <a:ea typeface="+mj-ea"/>
                  </a:rPr>
                  <a:t>은 </a:t>
                </a:r>
                <a:r>
                  <a:rPr lang="en-US" altLang="ko-KR" sz="1200" dirty="0">
                    <a:ea typeface="+mj-ea"/>
                  </a:rPr>
                  <a:t>query</a:t>
                </a:r>
                <a:r>
                  <a:rPr lang="ko-KR" altLang="en-US" sz="1200" dirty="0">
                    <a:ea typeface="+mj-ea"/>
                  </a:rPr>
                  <a:t>와 관련 있는 문서 집합을 </a:t>
                </a:r>
                <a:br>
                  <a:rPr lang="en-US" altLang="ko-KR" sz="1200" dirty="0">
                    <a:ea typeface="+mj-ea"/>
                  </a:rPr>
                </a:br>
                <a:r>
                  <a:rPr lang="en-US" altLang="ko-KR" sz="1200" dirty="0">
                    <a:ea typeface="+mj-ea"/>
                  </a:rPr>
                  <a:t>term match</a:t>
                </a:r>
                <a:r>
                  <a:rPr lang="ko-KR" altLang="en-US" sz="1200" dirty="0">
                    <a:ea typeface="+mj-ea"/>
                  </a:rPr>
                  <a:t>를 이용해서 찾아냄</a:t>
                </a:r>
                <a:endParaRPr lang="en-US" altLang="ko-KR" sz="1200" dirty="0"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</a:t>
                </a:r>
                <a:r>
                  <a:rPr lang="ko-KR" altLang="en-US" sz="1200" dirty="0">
                    <a:latin typeface="+mj-ea"/>
                    <a:ea typeface="+mj-ea"/>
                  </a:rPr>
                  <a:t>주어진 </a:t>
                </a:r>
                <a:r>
                  <a:rPr lang="en-US" altLang="ko-KR" sz="1200" dirty="0">
                    <a:latin typeface="+mj-ea"/>
                    <a:ea typeface="+mj-ea"/>
                  </a:rPr>
                  <a:t>query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corpus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𝐷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, …,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query</a:t>
                </a:r>
                <a:r>
                  <a:rPr lang="ko-KR" altLang="en-US" sz="1200" dirty="0">
                    <a:latin typeface="+mj-ea"/>
                    <a:ea typeface="+mj-ea"/>
                  </a:rPr>
                  <a:t>와 관련 있는 문서 집합</a:t>
                </a:r>
                <a:r>
                  <a:rPr lang="en-US" altLang="ko-KR" sz="1200" dirty="0">
                    <a:latin typeface="+mj-ea"/>
                    <a:ea typeface="+mj-ea"/>
                  </a:rPr>
                  <a:t> </a:t>
                </a:r>
              </a:p>
              <a:p>
                <a:pPr indent="182563">
                  <a:lnSpc>
                    <a:spcPct val="150000"/>
                  </a:lnSpc>
                </a:pPr>
                <a:r>
                  <a:rPr lang="en-US" altLang="ko-KR" sz="12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|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𝐷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|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≪|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B8550C-C337-4F25-8334-60145A5D6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84" y="1710461"/>
                <a:ext cx="4408079" cy="1719125"/>
              </a:xfrm>
              <a:prstGeom prst="rect">
                <a:avLst/>
              </a:prstGeom>
              <a:blipFill>
                <a:blip r:embed="rId3"/>
                <a:stretch>
                  <a:fillRect b="-17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2B116D-8BF5-4C4F-AA33-C68D4E3A8B01}"/>
                  </a:ext>
                </a:extLst>
              </p:cNvPr>
              <p:cNvSpPr txBox="1"/>
              <p:nvPr/>
            </p:nvSpPr>
            <p:spPr>
              <a:xfrm>
                <a:off x="1243784" y="3982027"/>
                <a:ext cx="4408079" cy="2007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368466"/>
                    </a:solidFill>
                  </a:rPr>
                  <a:t>Dense Retrieval</a:t>
                </a:r>
                <a:r>
                  <a:rPr lang="ko-KR" altLang="en-US" sz="1200" b="1" dirty="0">
                    <a:solidFill>
                      <a:srgbClr val="368466"/>
                    </a:solidFill>
                  </a:rPr>
                  <a:t>은 학습된 </a:t>
                </a:r>
                <a:r>
                  <a:rPr lang="en-US" altLang="ko-KR" sz="1200" b="1" dirty="0">
                    <a:solidFill>
                      <a:srgbClr val="368466"/>
                    </a:solidFill>
                  </a:rPr>
                  <a:t>embedding space</a:t>
                </a:r>
                <a:r>
                  <a:rPr lang="ko-KR" altLang="en-US" sz="1200" b="1" dirty="0">
                    <a:solidFill>
                      <a:srgbClr val="368466"/>
                    </a:solidFill>
                  </a:rPr>
                  <a:t>에서 </a:t>
                </a:r>
                <a:br>
                  <a:rPr lang="en-US" altLang="ko-KR" sz="1200" b="1" dirty="0">
                    <a:solidFill>
                      <a:srgbClr val="368466"/>
                    </a:solidFill>
                  </a:rPr>
                </a:br>
                <a:r>
                  <a:rPr lang="ko-KR" altLang="en-US" sz="1200" b="1" dirty="0">
                    <a:solidFill>
                      <a:srgbClr val="368466"/>
                    </a:solidFill>
                  </a:rPr>
                  <a:t>유사도를 이용해 관련도를 계산함</a:t>
                </a:r>
                <a:endParaRPr lang="en-US" altLang="ko-KR" sz="1200" b="1" dirty="0">
                  <a:solidFill>
                    <a:srgbClr val="368466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m:rPr>
                        <m:nor/>
                      </m:rPr>
                      <a:rPr lang="en-US" altLang="ko-KR" sz="1200" dirty="0">
                        <a:latin typeface="+mj-ea"/>
                      </a:rPr>
                      <m:t> : </m:t>
                    </m:r>
                    <m:r>
                      <m:rPr>
                        <m:nor/>
                      </m:rPr>
                      <a:rPr lang="en-US" altLang="ko-KR" sz="1200" dirty="0">
                        <a:latin typeface="+mj-ea"/>
                      </a:rPr>
                      <m:t>similarity</m:t>
                    </m:r>
                    <m:r>
                      <m:rPr>
                        <m:nor/>
                      </m:rPr>
                      <a:rPr lang="ko-KR" altLang="en-US" sz="1200" dirty="0">
                        <a:latin typeface="+mj-ea"/>
                      </a:rPr>
                      <m:t>를</m:t>
                    </m:r>
                    <m:r>
                      <m:rPr>
                        <m:nor/>
                      </m:rPr>
                      <a:rPr lang="ko-KR" altLang="en-US" sz="1200" dirty="0">
                        <a:latin typeface="+mj-ea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200" dirty="0">
                        <a:latin typeface="+mj-ea"/>
                      </a:rPr>
                      <m:t>이용해</m:t>
                    </m:r>
                    <m:r>
                      <m:rPr>
                        <m:nor/>
                      </m:rPr>
                      <a:rPr lang="ko-KR" altLang="en-US" sz="1200" dirty="0">
                        <a:latin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>
                        <a:latin typeface="+mj-ea"/>
                      </a:rPr>
                      <m:t>retrieve</m:t>
                    </m:r>
                    <m:r>
                      <m:rPr>
                        <m:nor/>
                      </m:rPr>
                      <a:rPr lang="en-US" altLang="ko-KR" sz="1200" dirty="0">
                        <a:latin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>
                        <a:latin typeface="+mj-ea"/>
                      </a:rPr>
                      <m:t>score</m:t>
                    </m:r>
                    <m:r>
                      <m:rPr>
                        <m:nor/>
                      </m:rPr>
                      <a:rPr lang="ko-KR" altLang="en-US" sz="1200" dirty="0">
                        <a:latin typeface="+mj-ea"/>
                      </a:rPr>
                      <m:t>를</m:t>
                    </m:r>
                    <m:r>
                      <m:rPr>
                        <m:nor/>
                      </m:rPr>
                      <a:rPr lang="ko-KR" altLang="en-US" sz="1200" dirty="0">
                        <a:latin typeface="+mj-ea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200" dirty="0">
                        <a:latin typeface="+mj-ea"/>
                      </a:rPr>
                      <m:t>계산하는</m:t>
                    </m:r>
                    <m:r>
                      <m:rPr>
                        <m:nor/>
                      </m:rPr>
                      <a:rPr lang="ko-KR" altLang="en-US" sz="1200" dirty="0">
                        <a:latin typeface="+mj-ea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200" dirty="0">
                        <a:latin typeface="+mj-ea"/>
                      </a:rPr>
                      <m:t>함수</m:t>
                    </m:r>
                  </m:oMath>
                </a14:m>
                <a:endParaRPr lang="en-US" altLang="ko-KR" sz="1200" dirty="0">
                  <a:latin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>
                  <a:latin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ko-KR" sz="1200" dirty="0">
                    <a:latin typeface="+mj-ea"/>
                  </a:rPr>
                  <a:t> : representation model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200" dirty="0">
                    <a:latin typeface="+mj-ea"/>
                  </a:rPr>
                  <a:t> : main capacity(</a:t>
                </a:r>
                <a:r>
                  <a:rPr lang="ko-KR" altLang="en-US" sz="1200" dirty="0">
                    <a:latin typeface="+mj-ea"/>
                  </a:rPr>
                  <a:t>벡터 차원</a:t>
                </a:r>
                <a:r>
                  <a:rPr lang="en-US" altLang="ko-KR" sz="1200" dirty="0">
                    <a:latin typeface="+mj-ea"/>
                  </a:rPr>
                  <a:t>)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ko-KR" sz="1200" dirty="0">
                    <a:latin typeface="+mj-ea"/>
                  </a:rPr>
                  <a:t> : cosine </a:t>
                </a:r>
                <a:r>
                  <a:rPr lang="ko-KR" altLang="en-US" sz="1200" dirty="0">
                    <a:latin typeface="+mj-ea"/>
                  </a:rPr>
                  <a:t>또는 </a:t>
                </a:r>
                <a:r>
                  <a:rPr lang="en-US" altLang="ko-KR" sz="1200" dirty="0">
                    <a:latin typeface="+mj-ea"/>
                  </a:rPr>
                  <a:t>simply dot product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2B116D-8BF5-4C4F-AA33-C68D4E3A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84" y="3982027"/>
                <a:ext cx="4408079" cy="2007024"/>
              </a:xfrm>
              <a:prstGeom prst="rect">
                <a:avLst/>
              </a:prstGeom>
              <a:blipFill>
                <a:blip r:embed="rId4"/>
                <a:stretch>
                  <a:fillRect b="-15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8116C-0C4E-430D-899E-9EF236129C76}"/>
                  </a:ext>
                </a:extLst>
              </p:cNvPr>
              <p:cNvSpPr txBox="1"/>
              <p:nvPr/>
            </p:nvSpPr>
            <p:spPr>
              <a:xfrm>
                <a:off x="6743700" y="1710461"/>
                <a:ext cx="4408079" cy="4508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DR</a:t>
                </a:r>
                <a:r>
                  <a:rPr lang="ko-KR" altLang="en-US" sz="1200" dirty="0">
                    <a:latin typeface="+mj-ea"/>
                    <a:ea typeface="+mj-ea"/>
                  </a:rPr>
                  <a:t>은 </a:t>
                </a:r>
                <a:r>
                  <a:rPr lang="en-US" altLang="ko-KR" sz="1200" dirty="0">
                    <a:latin typeface="+mj-ea"/>
                    <a:ea typeface="+mj-ea"/>
                  </a:rPr>
                  <a:t>query, relevant document, irrelevant document </a:t>
                </a:r>
                <a:r>
                  <a:rPr lang="ko-KR" altLang="en-US" sz="1200" dirty="0">
                    <a:latin typeface="+mj-ea"/>
                    <a:ea typeface="+mj-ea"/>
                  </a:rPr>
                  <a:t>간 연산을 통해 </a:t>
                </a:r>
                <a:r>
                  <a:rPr lang="en-US" altLang="ko-KR" sz="1200" dirty="0">
                    <a:latin typeface="+mj-ea"/>
                    <a:ea typeface="+mj-ea"/>
                  </a:rPr>
                  <a:t>loss</a:t>
                </a:r>
                <a:r>
                  <a:rPr lang="ko-KR" altLang="en-US" sz="1200" dirty="0">
                    <a:latin typeface="+mj-ea"/>
                    <a:ea typeface="+mj-ea"/>
                  </a:rPr>
                  <a:t>를 최소화하도록 학습해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best model parameter</a:t>
                </a:r>
                <a:r>
                  <a:rPr lang="ko-KR" altLang="en-US" sz="1200" dirty="0">
                    <a:latin typeface="+mj-ea"/>
                    <a:ea typeface="+mj-ea"/>
                  </a:rPr>
                  <a:t>를 찾음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𝑎𝑟𝑔𝑚𝑖𝑛</m:t>
                          </m:r>
                        </m:e>
                        <m:sub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𝑙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𝑞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 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𝑞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0" i="1" dirty="0">
                  <a:latin typeface="Cambria Math" panose="02040503050406030204" pitchFamily="18" charset="0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()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BCE, hinge, NLL </a:t>
                </a:r>
                <a:r>
                  <a:rPr lang="ko-KR" altLang="en-US" sz="1200" dirty="0">
                    <a:latin typeface="+mj-ea"/>
                    <a:ea typeface="+mj-ea"/>
                  </a:rPr>
                  <a:t>등의 </a:t>
                </a:r>
                <a:r>
                  <a:rPr lang="en-US" altLang="ko-KR" sz="1200" dirty="0">
                    <a:latin typeface="+mj-ea"/>
                    <a:ea typeface="+mj-ea"/>
                  </a:rPr>
                  <a:t>loss </a:t>
                </a:r>
                <a:r>
                  <a:rPr lang="ko-KR" altLang="en-US" sz="1200" dirty="0">
                    <a:latin typeface="+mj-ea"/>
                    <a:ea typeface="+mj-ea"/>
                  </a:rPr>
                  <a:t>함수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+mj-ea"/>
                    <a:ea typeface="+mj-ea"/>
                  </a:rPr>
                  <a:t>일반적으로 특정 문서와 관련 있는 </a:t>
                </a:r>
                <a:r>
                  <a:rPr lang="en-US" altLang="ko-KR" sz="1200" dirty="0">
                    <a:latin typeface="+mj-ea"/>
                    <a:ea typeface="+mj-ea"/>
                  </a:rPr>
                  <a:t>positive sample</a:t>
                </a:r>
                <a:r>
                  <a:rPr lang="ko-KR" altLang="en-US" sz="1200" dirty="0">
                    <a:latin typeface="+mj-ea"/>
                    <a:ea typeface="+mj-ea"/>
                  </a:rPr>
                  <a:t>보다 </a:t>
                </a:r>
                <a:r>
                  <a:rPr lang="en-US" altLang="ko-KR" sz="1200" dirty="0">
                    <a:latin typeface="+mj-ea"/>
                    <a:ea typeface="+mj-ea"/>
                  </a:rPr>
                  <a:t>negative sample</a:t>
                </a:r>
                <a:r>
                  <a:rPr lang="ko-KR" altLang="en-US" sz="1200" dirty="0">
                    <a:latin typeface="+mj-ea"/>
                    <a:ea typeface="+mj-ea"/>
                  </a:rPr>
                  <a:t>이 월등히 많으므로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sampling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필요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𝑎𝑟𝑔𝑚𝑖𝑛</m:t>
                          </m:r>
                        </m:e>
                        <m:sub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200" b="0" i="1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𝑙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𝑞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 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𝑞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2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BM25, local mini-batch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를 이용한 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negative sampling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은 </a:t>
                </a:r>
                <a:br>
                  <a:rPr lang="en-US" altLang="ko-KR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</a:br>
                <a:r>
                  <a:rPr lang="en-US" altLang="ko-KR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DR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이 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BM25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보다 좋은 성능을 보여주지 못함</a:t>
                </a:r>
                <a:endParaRPr lang="en-US" altLang="ko-KR" sz="12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8116C-0C4E-430D-899E-9EF23612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1710461"/>
                <a:ext cx="4408079" cy="4508991"/>
              </a:xfrm>
              <a:prstGeom prst="rect">
                <a:avLst/>
              </a:prstGeom>
              <a:blipFill>
                <a:blip r:embed="rId5"/>
                <a:stretch>
                  <a:fillRect b="-1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50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AC035-EDAE-459C-BF36-A7A737A41738}"/>
              </a:ext>
            </a:extLst>
          </p:cNvPr>
          <p:cNvSpPr txBox="1"/>
          <p:nvPr/>
        </p:nvSpPr>
        <p:spPr>
          <a:xfrm>
            <a:off x="2165845" y="2455816"/>
            <a:ext cx="7877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03. ANALYSES ON THE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CONVERGENCE OF DR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0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Convergence rate &amp; Gradient Norms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B8FEC2-321F-4410-BA55-C0AD6A6DC371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231C7-250E-4F78-BEAF-6642AE9F5B6A}"/>
              </a:ext>
            </a:extLst>
          </p:cNvPr>
          <p:cNvSpPr txBox="1"/>
          <p:nvPr/>
        </p:nvSpPr>
        <p:spPr>
          <a:xfrm>
            <a:off x="892131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SGD with importance sampling</a:t>
            </a:r>
            <a:endParaRPr lang="ko-KR" altLang="en-US" sz="1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B4E6D-3A5F-42BD-A1CE-CAB190722707}"/>
                  </a:ext>
                </a:extLst>
              </p:cNvPr>
              <p:cNvSpPr txBox="1"/>
              <p:nvPr/>
            </p:nvSpPr>
            <p:spPr>
              <a:xfrm>
                <a:off x="1243784" y="1710461"/>
                <a:ext cx="4408079" cy="44678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training triple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</m:sup>
                    </m:sSup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ko-KR" altLang="en-US" sz="1200" dirty="0">
                    <a:latin typeface="+mj-ea"/>
                    <a:ea typeface="+mj-ea"/>
                  </a:rPr>
                  <a:t>에 따라 </a:t>
                </a:r>
                <a:r>
                  <a:rPr lang="en-US" altLang="ko-KR" sz="1200" dirty="0">
                    <a:latin typeface="+mj-ea"/>
                    <a:ea typeface="+mj-ea"/>
                  </a:rPr>
                  <a:t>loss function</a:t>
                </a:r>
                <a:r>
                  <a:rPr lang="ko-KR" altLang="en-US" sz="1200" dirty="0">
                    <a:latin typeface="+mj-ea"/>
                    <a:ea typeface="+mj-ea"/>
                  </a:rPr>
                  <a:t>은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𝑙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))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ea typeface="+mj-ea"/>
                      </a:rPr>
                      <m:t>가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</a:t>
                </a:r>
                <a:r>
                  <a:rPr lang="ko-KR" altLang="en-US" sz="1200" dirty="0">
                    <a:latin typeface="+mj-ea"/>
                    <a:ea typeface="+mj-ea"/>
                  </a:rPr>
                  <a:t>됨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latin typeface="+mj-ea"/>
                    <a:ea typeface="+mj-ea"/>
                  </a:rPr>
                  <a:t>에</a:t>
                </a:r>
                <a:r>
                  <a:rPr lang="en-US" altLang="ko-KR" sz="1200" dirty="0">
                    <a:latin typeface="+mj-ea"/>
                    <a:ea typeface="+mj-ea"/>
                  </a:rPr>
                  <a:t> </a:t>
                </a:r>
                <a:r>
                  <a:rPr lang="ko-KR" altLang="en-US" sz="1200" dirty="0">
                    <a:latin typeface="+mj-ea"/>
                    <a:ea typeface="+mj-ea"/>
                  </a:rPr>
                  <a:t>따른 </a:t>
                </a:r>
                <a:r>
                  <a:rPr lang="en-US" altLang="ko-KR" sz="1200" dirty="0">
                    <a:latin typeface="+mj-ea"/>
                    <a:ea typeface="+mj-ea"/>
                  </a:rPr>
                  <a:t>negative sampling distribution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sampling probability of negative instance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2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SGD with importance sampling 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ko-KR" altLang="en-US" sz="1200" b="0" i="1" smtClean="0">
                          <a:latin typeface="Cambria Math" panose="02040503050406030204" pitchFamily="18" charset="0"/>
                          <a:ea typeface="+mj-ea"/>
                        </a:rPr>
                        <m:t>𝜂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</m:sSub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+mj-ea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1200" b="1" i="1" smtClean="0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1" i="1" smtClean="0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200" b="1" i="1" smtClean="0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altLang="ko-KR" sz="1200" b="1" i="1" smtClean="0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: scaling factor.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full gradient</a:t>
                </a:r>
                <a:r>
                  <a:rPr lang="ko-KR" altLang="en-US" sz="1200" dirty="0">
                    <a:latin typeface="+mj-ea"/>
                    <a:ea typeface="+mj-ea"/>
                  </a:rPr>
                  <a:t>가 편향되지 않도록 하는 효과가 있음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 err="1">
                    <a:latin typeface="+mj-ea"/>
                    <a:ea typeface="+mj-ea"/>
                  </a:rPr>
                  <a:t>Katharopoulos</a:t>
                </a:r>
                <a:r>
                  <a:rPr lang="en-US" altLang="ko-KR" sz="1200" dirty="0">
                    <a:latin typeface="+mj-ea"/>
                    <a:ea typeface="+mj-ea"/>
                  </a:rPr>
                  <a:t> &amp; Fleuret, 2018</a:t>
                </a:r>
                <a:r>
                  <a:rPr lang="ko-KR" altLang="en-US" sz="1200" dirty="0">
                    <a:latin typeface="+mj-ea"/>
                    <a:ea typeface="+mj-ea"/>
                  </a:rPr>
                  <a:t>에서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ko-KR" altLang="en-US" sz="1200" dirty="0">
                    <a:latin typeface="+mj-ea"/>
                    <a:ea typeface="+mj-ea"/>
                  </a:rPr>
                  <a:t>균등분포에서 </a:t>
                </a:r>
                <a:r>
                  <a:rPr lang="en-US" altLang="ko-KR" sz="1200" dirty="0">
                    <a:latin typeface="+mj-ea"/>
                    <a:ea typeface="+mj-ea"/>
                  </a:rPr>
                  <a:t>1</a:t>
                </a:r>
                <a:r>
                  <a:rPr lang="ko-KR" altLang="en-US" sz="1200" dirty="0">
                    <a:latin typeface="+mj-ea"/>
                    <a:ea typeface="+mj-ea"/>
                  </a:rPr>
                  <a:t>을 가지는 </a:t>
                </a:r>
                <a:r>
                  <a:rPr lang="en-US" altLang="ko-KR" sz="1200" dirty="0">
                    <a:latin typeface="+mj-ea"/>
                    <a:ea typeface="+mj-ea"/>
                  </a:rPr>
                  <a:t>coefficient</a:t>
                </a:r>
                <a:r>
                  <a:rPr lang="ko-KR" altLang="en-US" sz="1200" dirty="0">
                    <a:latin typeface="+mj-ea"/>
                    <a:ea typeface="+mj-ea"/>
                  </a:rPr>
                  <a:t>라고 설명하고 있음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N : negative sample </a:t>
                </a:r>
                <a:r>
                  <a:rPr lang="ko-KR" altLang="en-US" sz="1200" dirty="0">
                    <a:latin typeface="+mj-ea"/>
                    <a:ea typeface="+mj-ea"/>
                  </a:rPr>
                  <a:t>수</a:t>
                </a:r>
                <a:endParaRPr lang="en-US" altLang="ko-KR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B4E6D-3A5F-42BD-A1CE-CAB190722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84" y="1710461"/>
                <a:ext cx="4408079" cy="4467826"/>
              </a:xfrm>
              <a:prstGeom prst="rect">
                <a:avLst/>
              </a:prstGeom>
              <a:blipFill>
                <a:blip r:embed="rId3"/>
                <a:stretch>
                  <a:fillRect b="-1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7F2D51-2FCD-4832-939D-6E92EEF5BCBB}"/>
              </a:ext>
            </a:extLst>
          </p:cNvPr>
          <p:cNvSpPr/>
          <p:nvPr/>
        </p:nvSpPr>
        <p:spPr>
          <a:xfrm>
            <a:off x="6383338" y="1341438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74170-E5D2-4E88-BB3D-0565C8222507}"/>
              </a:ext>
            </a:extLst>
          </p:cNvPr>
          <p:cNvSpPr txBox="1"/>
          <p:nvPr/>
        </p:nvSpPr>
        <p:spPr>
          <a:xfrm>
            <a:off x="6400756" y="1348891"/>
            <a:ext cx="42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Convergence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Rate</a:t>
            </a:r>
            <a:endParaRPr lang="ko-KR" altLang="en-US" sz="1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47F198-7C16-4E02-B549-F9C66C9AD9B0}"/>
                  </a:ext>
                </a:extLst>
              </p:cNvPr>
              <p:cNvSpPr txBox="1"/>
              <p:nvPr/>
            </p:nvSpPr>
            <p:spPr>
              <a:xfrm>
                <a:off x="6743700" y="1710461"/>
                <a:ext cx="4573588" cy="4491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sz="120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Convergence rate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br>
                  <a:rPr lang="en-US" altLang="ko-KR" sz="1200" dirty="0">
                    <a:latin typeface="+mj-ea"/>
                    <a:ea typeface="+mj-ea"/>
                  </a:rPr>
                </a:br>
                <a:br>
                  <a:rPr lang="en-US" altLang="ko-KR" sz="1200" dirty="0">
                    <a:latin typeface="+mj-ea"/>
                    <a:ea typeface="+mj-ea"/>
                  </a:rPr>
                </a:br>
                <a:br>
                  <a:rPr lang="en-US" altLang="ko-KR" sz="1200" dirty="0">
                    <a:latin typeface="+mj-ea"/>
                    <a:ea typeface="+mj-ea"/>
                  </a:rPr>
                </a:b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(5) : </a:t>
                </a:r>
                <a:r>
                  <a:rPr lang="ko-KR" altLang="en-US" sz="1200" dirty="0">
                    <a:latin typeface="+mj-ea"/>
                    <a:ea typeface="+mj-ea"/>
                  </a:rPr>
                  <a:t>얼마나 빠르게 최적해와 추정치의 차이가 </a:t>
                </a:r>
                <a:r>
                  <a:rPr lang="en-US" altLang="ko-KR" sz="1200" dirty="0">
                    <a:latin typeface="+mj-ea"/>
                    <a:ea typeface="+mj-ea"/>
                  </a:rPr>
                  <a:t>0</a:t>
                </a:r>
                <a:r>
                  <a:rPr lang="ko-KR" altLang="en-US" sz="1200" dirty="0">
                    <a:latin typeface="+mj-ea"/>
                    <a:ea typeface="+mj-ea"/>
                  </a:rPr>
                  <a:t>이 되는가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(5) ~ (9) : </a:t>
                </a:r>
                <a:r>
                  <a:rPr lang="en-US" altLang="ko-KR" sz="1200" dirty="0" err="1">
                    <a:latin typeface="+mj-ea"/>
                    <a:ea typeface="+mj-ea"/>
                  </a:rPr>
                  <a:t>Jhonson</a:t>
                </a:r>
                <a:r>
                  <a:rPr lang="en-US" altLang="ko-KR" sz="1200" dirty="0">
                    <a:latin typeface="+mj-ea"/>
                    <a:ea typeface="+mj-ea"/>
                  </a:rPr>
                  <a:t> &amp; </a:t>
                </a:r>
                <a:r>
                  <a:rPr lang="en-US" altLang="ko-KR" sz="1200" dirty="0" err="1">
                    <a:latin typeface="+mj-ea"/>
                    <a:ea typeface="+mj-ea"/>
                  </a:rPr>
                  <a:t>Guestrin</a:t>
                </a:r>
                <a:r>
                  <a:rPr lang="en-US" altLang="ko-KR" sz="1200" dirty="0">
                    <a:latin typeface="+mj-ea"/>
                    <a:ea typeface="+mj-ea"/>
                  </a:rPr>
                  <a:t>, 2018</a:t>
                </a:r>
                <a:r>
                  <a:rPr lang="ko-KR" altLang="en-US" sz="1200" dirty="0">
                    <a:latin typeface="+mj-ea"/>
                    <a:ea typeface="+mj-ea"/>
                  </a:rPr>
                  <a:t>에서 제시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(8) ~ (9) 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𝑉𝑎𝑟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200" dirty="0">
                    <a:latin typeface="+mj-ea"/>
                  </a:rPr>
                  <a:t>을 이용</a:t>
                </a:r>
                <a:endParaRPr lang="en-US" altLang="ko-KR" sz="1200" dirty="0">
                  <a:latin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rgbClr val="368466"/>
                    </a:solidFill>
                  </a:rPr>
                  <a:t>분</a:t>
                </a:r>
                <a14:m>
                  <m:oMath xmlns:m="http://schemas.openxmlformats.org/officeDocument/2006/math">
                    <m:r>
                      <a:rPr lang="ko-KR" altLang="en-US" sz="1200" b="1" i="1">
                        <a:solidFill>
                          <a:srgbClr val="368466"/>
                        </a:solidFill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sz="1200" b="1" i="1" smtClean="0">
                        <a:solidFill>
                          <a:srgbClr val="3684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로부터 샘플링은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200" b="1" i="1" smtClean="0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200" b="1" i="1" smtClean="0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altLang="ko-KR" sz="1200" b="1" i="1" smtClean="0">
                        <a:solidFill>
                          <a:srgbClr val="36846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altLang="ko-KR" sz="1200" b="1" i="1">
                                        <a:solidFill>
                                          <a:srgbClr val="3684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  <m: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200" b="1" i="1" smtClean="0">
                        <a:solidFill>
                          <a:srgbClr val="3684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나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rgbClr val="368466"/>
                        </a:solidFill>
                        <a:latin typeface="Cambria Math" panose="02040503050406030204" pitchFamily="18" charset="0"/>
                      </a:rPr>
                      <m:t>𝑻𝒓</m:t>
                    </m:r>
                    <m:r>
                      <a:rPr lang="en-US" altLang="ko-KR" sz="1200" b="1" i="1" smtClean="0">
                        <a:solidFill>
                          <a:srgbClr val="36846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 smtClean="0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𝓥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368466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altLang="ko-KR" sz="1200" b="1" i="1" smtClean="0">
                        <a:solidFill>
                          <a:srgbClr val="36846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36846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ko-KR" sz="1200" b="1" i="1">
                                <a:solidFill>
                                  <a:srgbClr val="3684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altLang="ko-KR" sz="1200" b="1" i="1" smtClean="0">
                        <a:solidFill>
                          <a:srgbClr val="368466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를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  <a:t>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</a:b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최소화해 더 나은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  <a:t>convergence rate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를 얻을 수 있음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lang="en-US" altLang="ko-KR" sz="120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200" dirty="0">
                  <a:latin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큰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  <a:t>gradient norm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을 가진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  <a:t>negative instance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는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  <a:t>training loss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를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  <a:t> 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더 줄일 수 있고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  <a:t>,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</a:rPr>
                  <a:t>gradient diminishing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</a:rPr>
                  <a:t>을 방지할 수 있음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47F198-7C16-4E02-B549-F9C66C9A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1710461"/>
                <a:ext cx="4573588" cy="4491294"/>
              </a:xfrm>
              <a:prstGeom prst="rect">
                <a:avLst/>
              </a:prstGeom>
              <a:blipFill>
                <a:blip r:embed="rId4"/>
                <a:stretch>
                  <a:fillRect b="-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83A4053C-50BD-4DE9-A05B-22FB979D88AB}"/>
              </a:ext>
            </a:extLst>
          </p:cNvPr>
          <p:cNvGrpSpPr/>
          <p:nvPr/>
        </p:nvGrpSpPr>
        <p:grpSpPr>
          <a:xfrm>
            <a:off x="6743700" y="2515543"/>
            <a:ext cx="4490357" cy="1016685"/>
            <a:chOff x="6743700" y="2794219"/>
            <a:chExt cx="4490357" cy="101668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5D7991-49F6-46CD-AEAD-55E382D2B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3700" y="2794219"/>
              <a:ext cx="4490357" cy="101668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8CF748-8F4C-4EEE-8A69-23506F3A40D6}"/>
                </a:ext>
              </a:extLst>
            </p:cNvPr>
            <p:cNvSpPr/>
            <p:nvPr/>
          </p:nvSpPr>
          <p:spPr>
            <a:xfrm>
              <a:off x="8647611" y="3429000"/>
              <a:ext cx="757646" cy="168423"/>
            </a:xfrm>
            <a:prstGeom prst="rect">
              <a:avLst/>
            </a:prstGeom>
            <a:noFill/>
            <a:ln w="19050">
              <a:solidFill>
                <a:srgbClr val="368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438066E-B6C1-4677-8CE0-5C385C84A437}"/>
                </a:ext>
              </a:extLst>
            </p:cNvPr>
            <p:cNvSpPr/>
            <p:nvPr/>
          </p:nvSpPr>
          <p:spPr>
            <a:xfrm>
              <a:off x="10205963" y="3624699"/>
              <a:ext cx="595128" cy="177906"/>
            </a:xfrm>
            <a:prstGeom prst="rect">
              <a:avLst/>
            </a:prstGeom>
            <a:noFill/>
            <a:ln w="19050">
              <a:solidFill>
                <a:srgbClr val="368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29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9B1AF-E75F-4E34-BE4C-3A9354CCE955}"/>
              </a:ext>
            </a:extLst>
          </p:cNvPr>
          <p:cNvSpPr txBox="1"/>
          <p:nvPr/>
        </p:nvSpPr>
        <p:spPr>
          <a:xfrm>
            <a:off x="179027" y="87085"/>
            <a:ext cx="111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2. Negative</a:t>
            </a:r>
            <a:r>
              <a:rPr lang="ko-KR" altLang="en-US" sz="2400" b="1" dirty="0">
                <a:solidFill>
                  <a:schemeClr val="bg1"/>
                </a:solidFill>
              </a:rPr>
              <a:t> 관련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0D0D79-43A3-4D44-996E-67AA89880612}"/>
              </a:ext>
            </a:extLst>
          </p:cNvPr>
          <p:cNvSpPr/>
          <p:nvPr/>
        </p:nvSpPr>
        <p:spPr>
          <a:xfrm>
            <a:off x="874713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23A4E1-81CE-43F9-A062-E1B32E52A865}"/>
              </a:ext>
            </a:extLst>
          </p:cNvPr>
          <p:cNvSpPr txBox="1"/>
          <p:nvPr/>
        </p:nvSpPr>
        <p:spPr>
          <a:xfrm>
            <a:off x="892130" y="1348891"/>
            <a:ext cx="449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Diminishing Gradient of Uninformative Negatives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E53FD4-20B2-4753-958C-74218E3A6B0C}"/>
              </a:ext>
            </a:extLst>
          </p:cNvPr>
          <p:cNvSpPr/>
          <p:nvPr/>
        </p:nvSpPr>
        <p:spPr>
          <a:xfrm>
            <a:off x="6383385" y="1347390"/>
            <a:ext cx="4933904" cy="48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E0853-8B48-4BFE-999F-FA961818334F}"/>
              </a:ext>
            </a:extLst>
          </p:cNvPr>
          <p:cNvSpPr txBox="1"/>
          <p:nvPr/>
        </p:nvSpPr>
        <p:spPr>
          <a:xfrm>
            <a:off x="6400802" y="1348891"/>
            <a:ext cx="449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Inefficacy of Local In-Batch Negatives</a:t>
            </a:r>
            <a:endParaRPr lang="ko-KR" altLang="en-US" sz="1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39D0DA-27BF-494F-9130-7B5923F51EED}"/>
                  </a:ext>
                </a:extLst>
              </p:cNvPr>
              <p:cNvSpPr txBox="1"/>
              <p:nvPr/>
            </p:nvSpPr>
            <p:spPr>
              <a:xfrm>
                <a:off x="1243784" y="1710461"/>
                <a:ext cx="4408079" cy="4309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ko-KR" altLang="en-US" sz="1200" dirty="0">
                    <a:latin typeface="+mj-ea"/>
                    <a:ea typeface="+mj-ea"/>
                  </a:rPr>
                  <a:t>해당 식은 </a:t>
                </a:r>
                <a:r>
                  <a:rPr lang="en-US" altLang="ko-KR" sz="1200" dirty="0">
                    <a:latin typeface="+mj-ea"/>
                    <a:ea typeface="+mj-ea"/>
                  </a:rPr>
                  <a:t>computing </a:t>
                </a:r>
                <a:r>
                  <a:rPr lang="ko-KR" altLang="en-US" sz="1200" dirty="0">
                    <a:latin typeface="+mj-ea"/>
                    <a:ea typeface="+mj-ea"/>
                  </a:rPr>
                  <a:t>비용이 비싸고</a:t>
                </a:r>
                <a:r>
                  <a:rPr lang="en-US" altLang="ko-KR" sz="1200" dirty="0">
                    <a:latin typeface="+mj-ea"/>
                    <a:ea typeface="+mj-ea"/>
                  </a:rPr>
                  <a:t>,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DNN</a:t>
                </a:r>
                <a:r>
                  <a:rPr lang="ko-KR" altLang="en-US" sz="1200" dirty="0">
                    <a:latin typeface="+mj-ea"/>
                    <a:ea typeface="+mj-ea"/>
                  </a:rPr>
                  <a:t>에서 </a:t>
                </a:r>
                <a:r>
                  <a:rPr lang="en-US" altLang="ko-KR" sz="1200" dirty="0">
                    <a:latin typeface="+mj-ea"/>
                    <a:ea typeface="+mj-ea"/>
                  </a:rPr>
                  <a:t>closed form</a:t>
                </a:r>
                <a:r>
                  <a:rPr lang="ko-KR" altLang="en-US" sz="1200" dirty="0">
                    <a:latin typeface="+mj-ea"/>
                    <a:ea typeface="+mj-ea"/>
                  </a:rPr>
                  <a:t>으로 해를 구하기 어려움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latin typeface="+mj-ea"/>
                    <a:ea typeface="+mj-ea"/>
                  </a:rPr>
                  <a:t>Katharopoulos&amp;Fleuret</a:t>
                </a:r>
                <a:r>
                  <a:rPr lang="en-US" altLang="ko-KR" sz="1200" dirty="0">
                    <a:latin typeface="+mj-ea"/>
                    <a:ea typeface="+mj-ea"/>
                  </a:rPr>
                  <a:t>, 2018</a:t>
                </a:r>
                <a:r>
                  <a:rPr lang="ko-KR" altLang="en-US" sz="1200" dirty="0">
                    <a:latin typeface="+mj-ea"/>
                    <a:ea typeface="+mj-ea"/>
                  </a:rPr>
                  <a:t>은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MLP network</a:t>
                </a:r>
                <a:r>
                  <a:rPr lang="ko-KR" altLang="en-US" sz="1200" dirty="0">
                    <a:latin typeface="+mj-ea"/>
                    <a:ea typeface="+mj-ea"/>
                  </a:rPr>
                  <a:t>의 </a:t>
                </a:r>
                <a:r>
                  <a:rPr lang="en-US" altLang="ko-KR" sz="1200" dirty="0">
                    <a:latin typeface="+mj-ea"/>
                    <a:ea typeface="+mj-ea"/>
                  </a:rPr>
                  <a:t>per sample gradient norm</a:t>
                </a:r>
                <a:r>
                  <a:rPr lang="ko-KR" altLang="en-US" sz="1200" dirty="0">
                    <a:latin typeface="+mj-ea"/>
                    <a:ea typeface="+mj-ea"/>
                  </a:rPr>
                  <a:t>의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upper bound </a:t>
                </a:r>
                <a:r>
                  <a:rPr lang="ko-KR" altLang="en-US" sz="1200" dirty="0">
                    <a:latin typeface="+mj-ea"/>
                    <a:ea typeface="+mj-ea"/>
                  </a:rPr>
                  <a:t>를 정해 계산을 용이하게 함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  <m:r>
                                        <a:rPr lang="en-US" altLang="ko-KR" sz="12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2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ko-KR" altLang="en-US" sz="12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200" i="1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200" i="1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  <m:r>
                                        <a:rPr lang="en-US" altLang="ko-KR" sz="12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sz="12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: layer </a:t>
                </a:r>
                <a:r>
                  <a:rPr lang="ko-KR" altLang="en-US" sz="1200" dirty="0">
                    <a:latin typeface="+mj-ea"/>
                    <a:ea typeface="+mj-ea"/>
                  </a:rPr>
                  <a:t>수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2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intermediate layers</a:t>
                </a:r>
                <a:r>
                  <a:rPr lang="ko-KR" altLang="en-US" sz="1200" dirty="0">
                    <a:latin typeface="+mj-ea"/>
                    <a:ea typeface="+mj-ea"/>
                  </a:rPr>
                  <a:t>의 </a:t>
                </a:r>
                <a:r>
                  <a:rPr lang="en-US" altLang="ko-KR" sz="1200" dirty="0">
                    <a:latin typeface="+mj-ea"/>
                    <a:ea typeface="+mj-ea"/>
                  </a:rPr>
                  <a:t>pre-activation weight</a:t>
                </a:r>
                <a:r>
                  <a:rPr lang="ko-KR" altLang="en-US" sz="1200" dirty="0">
                    <a:latin typeface="+mj-ea"/>
                    <a:ea typeface="+mj-ea"/>
                  </a:rPr>
                  <a:t>와 </a:t>
                </a:r>
                <a:r>
                  <a:rPr lang="en-US" altLang="ko-KR" sz="1200" dirty="0">
                    <a:latin typeface="+mj-ea"/>
                    <a:ea typeface="+mj-ea"/>
                  </a:rPr>
                  <a:t>gradient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ko-KR" sz="12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</a:t>
                </a:r>
                <a:r>
                  <a:rPr lang="ko-KR" altLang="en-US" sz="1200" dirty="0">
                    <a:latin typeface="+mj-ea"/>
                    <a:ea typeface="+mj-ea"/>
                  </a:rPr>
                  <a:t>마지막 </a:t>
                </a:r>
                <a:r>
                  <a:rPr lang="en-US" altLang="ko-KR" sz="1200" dirty="0">
                    <a:latin typeface="+mj-ea"/>
                    <a:ea typeface="+mj-ea"/>
                  </a:rPr>
                  <a:t>layer</a:t>
                </a:r>
                <a:r>
                  <a:rPr lang="ko-KR" altLang="en-US" sz="1200" dirty="0">
                    <a:latin typeface="+mj-ea"/>
                    <a:ea typeface="+mj-ea"/>
                  </a:rPr>
                  <a:t>의 </a:t>
                </a:r>
                <a:r>
                  <a:rPr lang="en-US" altLang="ko-KR" sz="1200" dirty="0">
                    <a:latin typeface="+mj-ea"/>
                    <a:ea typeface="+mj-ea"/>
                  </a:rPr>
                  <a:t>gradient norm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따라서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, DR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 모델의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training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은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constructed negatives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의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informativeness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에 의존함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39D0DA-27BF-494F-9130-7B5923F51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84" y="1710461"/>
                <a:ext cx="4408079" cy="4309321"/>
              </a:xfrm>
              <a:prstGeom prst="rect">
                <a:avLst/>
              </a:prstGeom>
              <a:blipFill>
                <a:blip r:embed="rId3"/>
                <a:stretch>
                  <a:fillRect b="-2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BA3142-8927-4871-B07D-B32B2EACEE9E}"/>
                  </a:ext>
                </a:extLst>
              </p:cNvPr>
              <p:cNvSpPr txBox="1"/>
              <p:nvPr/>
            </p:nvSpPr>
            <p:spPr>
              <a:xfrm>
                <a:off x="6747610" y="1710461"/>
                <a:ext cx="4408079" cy="4413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𝐷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−∗</m:t>
                        </m:r>
                      </m:sup>
                    </m:sSup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informative negatives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sz="1200" dirty="0">
                    <a:latin typeface="+mj-ea"/>
                    <a:ea typeface="+mj-ea"/>
                  </a:rPr>
                  <a:t>와 구별하기 힘든 </a:t>
                </a:r>
                <a:r>
                  <a:rPr lang="en-US" altLang="ko-KR" sz="1200" dirty="0">
                    <a:latin typeface="+mj-ea"/>
                    <a:ea typeface="+mj-ea"/>
                  </a:rPr>
                  <a:t>hard negative sample)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 : batch size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batch</a:t>
                </a:r>
                <a:r>
                  <a:rPr lang="ko-KR" altLang="en-US" sz="1200" dirty="0">
                    <a:latin typeface="+mj-ea"/>
                    <a:ea typeface="+mj-ea"/>
                  </a:rPr>
                  <a:t> </a:t>
                </a:r>
                <a:r>
                  <a:rPr lang="en-US" altLang="ko-KR" sz="1200" dirty="0">
                    <a:latin typeface="+mj-ea"/>
                    <a:ea typeface="+mj-ea"/>
                  </a:rPr>
                  <a:t>size</a:t>
                </a:r>
                <a:r>
                  <a:rPr lang="ko-KR" altLang="en-US" sz="1200" dirty="0">
                    <a:latin typeface="+mj-ea"/>
                    <a:ea typeface="+mj-ea"/>
                  </a:rPr>
                  <a:t>는 </a:t>
                </a:r>
                <a:r>
                  <a:rPr lang="en-US" altLang="ko-KR" sz="1200" dirty="0">
                    <a:latin typeface="+mj-ea"/>
                    <a:ea typeface="+mj-ea"/>
                  </a:rPr>
                  <a:t>corpus size</a:t>
                </a:r>
                <a:r>
                  <a:rPr lang="ko-KR" altLang="en-US" sz="1200" dirty="0">
                    <a:latin typeface="+mj-ea"/>
                    <a:ea typeface="+mj-ea"/>
                  </a:rPr>
                  <a:t>보다 매우 작음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+mj-ea"/>
                    <a:ea typeface="+mj-ea"/>
                  </a:rPr>
                  <a:t>아주 작은 수의 </a:t>
                </a:r>
                <a:r>
                  <a:rPr lang="en-US" altLang="ko-KR" sz="1200" dirty="0">
                    <a:latin typeface="+mj-ea"/>
                    <a:ea typeface="+mj-ea"/>
                  </a:rPr>
                  <a:t>negatives</a:t>
                </a:r>
                <a:r>
                  <a:rPr lang="ko-KR" altLang="en-US" sz="1200" dirty="0">
                    <a:latin typeface="+mj-ea"/>
                    <a:ea typeface="+mj-ea"/>
                  </a:rPr>
                  <a:t>만 </a:t>
                </a:r>
                <a:r>
                  <a:rPr lang="en-US" altLang="ko-KR" sz="1200" dirty="0">
                    <a:latin typeface="+mj-ea"/>
                    <a:ea typeface="+mj-ea"/>
                  </a:rPr>
                  <a:t>informative</a:t>
                </a:r>
                <a:r>
                  <a:rPr lang="ko-KR" altLang="en-US" sz="1200" dirty="0">
                    <a:latin typeface="+mj-ea"/>
                    <a:ea typeface="+mj-ea"/>
                  </a:rPr>
                  <a:t>하고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ko-KR" altLang="en-US" sz="1200" dirty="0">
                    <a:latin typeface="+mj-ea"/>
                    <a:ea typeface="+mj-ea"/>
                  </a:rPr>
                  <a:t>대부분의 </a:t>
                </a:r>
                <a:r>
                  <a:rPr lang="en-US" altLang="ko-KR" sz="1200" dirty="0">
                    <a:latin typeface="+mj-ea"/>
                    <a:ea typeface="+mj-ea"/>
                  </a:rPr>
                  <a:t>corpus</a:t>
                </a:r>
                <a:r>
                  <a:rPr lang="ko-KR" altLang="en-US" sz="1200" dirty="0">
                    <a:latin typeface="+mj-ea"/>
                    <a:ea typeface="+mj-ea"/>
                  </a:rPr>
                  <a:t>는 별로 관련이 없음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−∗</m:t>
                        </m:r>
                      </m:sup>
                    </m:sSup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≪|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+mj-ea"/>
                    <a:ea typeface="+mj-ea"/>
                  </a:rPr>
                  <a:t>(1)</a:t>
                </a:r>
                <a:r>
                  <a:rPr lang="ko-KR" altLang="en-US" sz="1200" dirty="0">
                    <a:latin typeface="+mj-ea"/>
                    <a:ea typeface="+mj-ea"/>
                  </a:rPr>
                  <a:t>과 </a:t>
                </a:r>
                <a:r>
                  <a:rPr lang="en-US" altLang="ko-KR" sz="1200" dirty="0">
                    <a:latin typeface="+mj-ea"/>
                    <a:ea typeface="+mj-ea"/>
                  </a:rPr>
                  <a:t>(2)</a:t>
                </a:r>
                <a:r>
                  <a:rPr lang="ko-KR" altLang="en-US" sz="1200" dirty="0">
                    <a:latin typeface="+mj-ea"/>
                    <a:ea typeface="+mj-ea"/>
                  </a:rPr>
                  <a:t>는 </a:t>
                </a:r>
                <a:r>
                  <a:rPr lang="en-US" altLang="ko-KR" sz="1200" dirty="0">
                    <a:latin typeface="+mj-ea"/>
                    <a:ea typeface="+mj-ea"/>
                  </a:rPr>
                  <a:t>random mini-batch</a:t>
                </a:r>
                <a:r>
                  <a:rPr lang="ko-KR" altLang="en-US" sz="1200" dirty="0">
                    <a:latin typeface="+mj-ea"/>
                    <a:ea typeface="+mj-ea"/>
                  </a:rPr>
                  <a:t>가 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ko-KR" altLang="en-US" sz="1200" dirty="0">
                    <a:latin typeface="+mj-ea"/>
                    <a:ea typeface="+mj-ea"/>
                  </a:rPr>
                  <a:t>의미 있는 </a:t>
                </a:r>
                <a:r>
                  <a:rPr lang="en-US" altLang="ko-KR" sz="1200" dirty="0">
                    <a:latin typeface="+mj-ea"/>
                    <a:ea typeface="+mj-ea"/>
                  </a:rPr>
                  <a:t>negative</a:t>
                </a:r>
                <a:r>
                  <a:rPr lang="ko-KR" altLang="en-US" sz="1200" dirty="0">
                    <a:latin typeface="+mj-ea"/>
                    <a:ea typeface="+mj-ea"/>
                  </a:rPr>
                  <a:t>를 포함할 확률</a:t>
                </a:r>
                <a:r>
                  <a:rPr lang="en-US" altLang="ko-KR" sz="12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|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j-ea"/>
                          </a:rPr>
                          <m:t>|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−∗|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∙|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−∗|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)</a:t>
                </a:r>
                <a:r>
                  <a:rPr lang="ko-KR" altLang="en-US" sz="1200" dirty="0">
                    <a:latin typeface="+mj-ea"/>
                    <a:ea typeface="+mj-ea"/>
                  </a:rPr>
                  <a:t>을</a:t>
                </a:r>
                <a:br>
                  <a:rPr lang="en-US" altLang="ko-KR" sz="1200" dirty="0">
                    <a:latin typeface="+mj-ea"/>
                    <a:ea typeface="+mj-ea"/>
                  </a:rPr>
                </a:br>
                <a:r>
                  <a:rPr lang="en-US" altLang="ko-KR" sz="1200" dirty="0">
                    <a:latin typeface="+mj-ea"/>
                    <a:ea typeface="+mj-ea"/>
                  </a:rPr>
                  <a:t>0</a:t>
                </a:r>
                <a:r>
                  <a:rPr lang="ko-KR" altLang="en-US" sz="1200" dirty="0">
                    <a:latin typeface="+mj-ea"/>
                    <a:ea typeface="+mj-ea"/>
                  </a:rPr>
                  <a:t>에 가깝게 함</a:t>
                </a:r>
                <a:endParaRPr lang="en-US" altLang="ko-KR" sz="12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200" dirty="0"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local training batch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에서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negative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를 선택하는 것은 </a:t>
                </a:r>
                <a:b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</a:b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DR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에서 </a:t>
                </a:r>
                <a:r>
                  <a:rPr lang="en-US" altLang="ko-KR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optimal training signal</a:t>
                </a:r>
                <a:r>
                  <a:rPr lang="ko-KR" altLang="en-US" sz="1200" b="1" dirty="0">
                    <a:solidFill>
                      <a:srgbClr val="368466"/>
                    </a:solidFill>
                    <a:latin typeface="+mj-ea"/>
                    <a:ea typeface="+mj-ea"/>
                  </a:rPr>
                  <a:t>을 제공하지 못함</a:t>
                </a:r>
                <a:endParaRPr lang="en-US" altLang="ko-KR" sz="1200" b="1" dirty="0">
                  <a:solidFill>
                    <a:srgbClr val="368466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BA3142-8927-4871-B07D-B32B2EACE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610" y="1710461"/>
                <a:ext cx="4408079" cy="4413581"/>
              </a:xfrm>
              <a:prstGeom prst="rect">
                <a:avLst/>
              </a:prstGeom>
              <a:blipFill>
                <a:blip r:embed="rId4"/>
                <a:stretch>
                  <a:fillRect b="-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13182</TotalTime>
  <Words>2428</Words>
  <Application>Microsoft Office PowerPoint</Application>
  <PresentationFormat>와이드스크린</PresentationFormat>
  <Paragraphs>277</Paragraphs>
  <Slides>26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Lucida Grande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Koo, Hyeyeon</dc:creator>
  <cp:lastModifiedBy>Koo, Hyeyeon</cp:lastModifiedBy>
  <cp:revision>519</cp:revision>
  <dcterms:created xsi:type="dcterms:W3CDTF">2021-01-17T09:52:05Z</dcterms:created>
  <dcterms:modified xsi:type="dcterms:W3CDTF">2021-10-31T12:01:12Z</dcterms:modified>
</cp:coreProperties>
</file>