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6"/>
  </p:notesMasterIdLst>
  <p:sldIdLst>
    <p:sldId id="301" r:id="rId5"/>
    <p:sldId id="302" r:id="rId6"/>
    <p:sldId id="305" r:id="rId7"/>
    <p:sldId id="306" r:id="rId8"/>
    <p:sldId id="307" r:id="rId9"/>
    <p:sldId id="309" r:id="rId10"/>
    <p:sldId id="310" r:id="rId11"/>
    <p:sldId id="311" r:id="rId12"/>
    <p:sldId id="312" r:id="rId13"/>
    <p:sldId id="304" r:id="rId14"/>
    <p:sldId id="313" r:id="rId15"/>
    <p:sldId id="319" r:id="rId16"/>
    <p:sldId id="315" r:id="rId17"/>
    <p:sldId id="258" r:id="rId18"/>
    <p:sldId id="330" r:id="rId19"/>
    <p:sldId id="291" r:id="rId20"/>
    <p:sldId id="321" r:id="rId21"/>
    <p:sldId id="283" r:id="rId22"/>
    <p:sldId id="284" r:id="rId23"/>
    <p:sldId id="314" r:id="rId24"/>
    <p:sldId id="331" r:id="rId25"/>
    <p:sldId id="323" r:id="rId26"/>
    <p:sldId id="324" r:id="rId27"/>
    <p:sldId id="325" r:id="rId28"/>
    <p:sldId id="326" r:id="rId29"/>
    <p:sldId id="317" r:id="rId30"/>
    <p:sldId id="329" r:id="rId31"/>
    <p:sldId id="263" r:id="rId32"/>
    <p:sldId id="260" r:id="rId33"/>
    <p:sldId id="327" r:id="rId34"/>
    <p:sldId id="328" r:id="rId35"/>
    <p:sldId id="282" r:id="rId36"/>
    <p:sldId id="303" r:id="rId37"/>
    <p:sldId id="272" r:id="rId38"/>
    <p:sldId id="274" r:id="rId39"/>
    <p:sldId id="270" r:id="rId40"/>
    <p:sldId id="275" r:id="rId41"/>
    <p:sldId id="292" r:id="rId42"/>
    <p:sldId id="295" r:id="rId43"/>
    <p:sldId id="293" r:id="rId44"/>
    <p:sldId id="298" r:id="rId45"/>
    <p:sldId id="294" r:id="rId46"/>
    <p:sldId id="296" r:id="rId47"/>
    <p:sldId id="273" r:id="rId48"/>
    <p:sldId id="276" r:id="rId49"/>
    <p:sldId id="280" r:id="rId50"/>
    <p:sldId id="297" r:id="rId51"/>
    <p:sldId id="281" r:id="rId52"/>
    <p:sldId id="300" r:id="rId53"/>
    <p:sldId id="299" r:id="rId54"/>
    <p:sldId id="290" r:id="rId55"/>
  </p:sldIdLst>
  <p:sldSz cx="9144000" cy="5143500" type="screen16x9"/>
  <p:notesSz cx="6858000" cy="9144000"/>
  <p:embeddedFontLst>
    <p:embeddedFont>
      <p:font typeface="HY태백B" panose="020B0600000101010101" charset="-127"/>
      <p:regular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mbria Math" panose="02040503050406030204" pitchFamily="18" charset="0"/>
      <p:regular r:id="rId62"/>
    </p:embeddedFont>
    <p:embeddedFont>
      <p:font typeface="HY견고딕" panose="02030600000101010101" pitchFamily="18" charset="-127"/>
      <p:regular r:id="rId63"/>
    </p:embeddedFont>
    <p:embeddedFont>
      <p:font typeface="맑은 고딕" panose="020B0503020000020004" pitchFamily="50" charset="-127"/>
      <p:regular r:id="rId64"/>
      <p:bold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허치영" initials="허" lastIdx="1" clrIdx="0">
    <p:extLst>
      <p:ext uri="{19B8F6BF-5375-455C-9EA6-DF929625EA0E}">
        <p15:presenceInfo xmlns:p15="http://schemas.microsoft.com/office/powerpoint/2012/main" userId="허치영" providerId="None"/>
      </p:ext>
    </p:extLst>
  </p:cmAuthor>
  <p:cmAuthor id="2" name="ImJinho" initials="I" lastIdx="2" clrIdx="1">
    <p:extLst>
      <p:ext uri="{19B8F6BF-5375-455C-9EA6-DF929625EA0E}">
        <p15:presenceInfo xmlns:p15="http://schemas.microsoft.com/office/powerpoint/2012/main" userId="S::jason1152@knou.ac.kr::feea23af-e879-495b-bb9d-05b67f2505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0A3"/>
    <a:srgbClr val="F59C95"/>
    <a:srgbClr val="F1786F"/>
    <a:srgbClr val="DEBAAC"/>
    <a:srgbClr val="EA382A"/>
    <a:srgbClr val="EE5F54"/>
    <a:srgbClr val="DA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64533-E61F-41E4-9727-1BA43D2CB444}" v="82" dt="2021-07-27T14:14:3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706" autoAdjust="0"/>
  </p:normalViewPr>
  <p:slideViewPr>
    <p:cSldViewPr>
      <p:cViewPr varScale="1">
        <p:scale>
          <a:sx n="142" d="100"/>
          <a:sy n="142" d="100"/>
        </p:scale>
        <p:origin x="520" y="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2T23:17:22.646" idx="1">
    <p:pos x="7395" y="47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2T23:17:22.646" idx="2">
    <p:pos x="7395" y="47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1C2D-B41F-4C3F-AA7D-A7311F8B181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A6F6B-22E0-403F-93B6-9D1F38018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7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6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6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0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8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9" y="892528"/>
            <a:ext cx="80778" cy="74311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5706788" cy="4924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GPT-1 &amp; GPT-2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1436" y="1446044"/>
            <a:ext cx="5922812" cy="1169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Improving Language Understanding by Generative Pre-Training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Alec Radford, Karthik Narasimhan, Tim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Salimans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Ilya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Sutskever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June. 11. 2018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Language Models Are Unsupervised Multitask Learners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Alec Radford, Jeffrey Wu, Rewon Child, David Luan, Dario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Amodei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Ilya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Sutskever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Feb 14. 2019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8344" y="4630646"/>
            <a:ext cx="135594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임진호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허치영</a:t>
            </a:r>
            <a:endParaRPr lang="en-US" altLang="ko-KR" sz="1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1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GPT-1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59B93-9A18-4C22-B76D-85FE87B19304}"/>
              </a:ext>
            </a:extLst>
          </p:cNvPr>
          <p:cNvSpPr txBox="1"/>
          <p:nvPr/>
        </p:nvSpPr>
        <p:spPr>
          <a:xfrm>
            <a:off x="3311352" y="45895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Improving Language Understanding by Generative Pre-Training</a:t>
            </a:r>
            <a:br>
              <a:rPr lang="en-US" altLang="ko-KR" sz="1000" b="1" dirty="0">
                <a:latin typeface="+mn-ea"/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Alec Radford, Karthik Narasimhan, Tim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Salimans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Ilya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Sutskever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June. 11. 2018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2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70511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7A21994-643B-4E88-9C39-304C8CD5EAEA}"/>
              </a:ext>
            </a:extLst>
          </p:cNvPr>
          <p:cNvSpPr txBox="1">
            <a:spLocks/>
          </p:cNvSpPr>
          <p:nvPr/>
        </p:nvSpPr>
        <p:spPr>
          <a:xfrm>
            <a:off x="3753568" y="1183024"/>
            <a:ext cx="4778871" cy="9566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/>
              <a:t>대부분의 데이터는 </a:t>
            </a:r>
            <a:r>
              <a:rPr lang="en-US" altLang="ko-KR" sz="1200" dirty="0"/>
              <a:t>unlabeled </a:t>
            </a:r>
            <a:r>
              <a:rPr lang="ko-KR" altLang="en-US" sz="1200" dirty="0"/>
              <a:t>이므로</a:t>
            </a:r>
            <a:r>
              <a:rPr lang="en-US" altLang="ko-KR" sz="1200" dirty="0"/>
              <a:t> </a:t>
            </a:r>
            <a:r>
              <a:rPr lang="ko-KR" altLang="en-US" sz="1200" dirty="0"/>
              <a:t>많은 데이터를 쓸 수 있게 </a:t>
            </a:r>
            <a:r>
              <a:rPr lang="en-US" altLang="ko-KR" sz="1200" dirty="0"/>
              <a:t>Language model </a:t>
            </a:r>
            <a:r>
              <a:rPr lang="ko-KR" altLang="en-US" sz="1200" dirty="0"/>
              <a:t>방식으로 </a:t>
            </a:r>
            <a:r>
              <a:rPr lang="en-US" altLang="ko-KR" sz="1200" dirty="0"/>
              <a:t>Unsupervised learning</a:t>
            </a:r>
            <a:r>
              <a:rPr lang="ko-KR" altLang="en-US" sz="1200" dirty="0"/>
              <a:t>을 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이렇게 </a:t>
            </a:r>
            <a:r>
              <a:rPr lang="en-US" altLang="ko-KR" sz="1200" dirty="0"/>
              <a:t>Pre-train</a:t>
            </a:r>
            <a:r>
              <a:rPr lang="ko-KR" altLang="en-US" sz="1200" dirty="0"/>
              <a:t> 시킨 후 </a:t>
            </a:r>
            <a:r>
              <a:rPr lang="en-US" altLang="ko-KR" sz="1200" dirty="0"/>
              <a:t>fine-tuning</a:t>
            </a:r>
            <a:r>
              <a:rPr lang="ko-KR" altLang="en-US" sz="1200" dirty="0"/>
              <a:t>하여 뛰어난 성능을 보여준다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C9BFF-E88D-41B4-8D46-992AC8CB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6" y="978935"/>
            <a:ext cx="3379466" cy="3593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09F897-F0C6-4670-9A7F-797EA7ED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82" y="2292183"/>
            <a:ext cx="2429214" cy="22791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AB025F-2B09-43FB-81AD-633394586EA2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04AF1-A50C-4D1A-B6B3-8917AE2B2DBB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GPT1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모델이 왜 나왔는가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E5E274-DD4B-436A-A558-DD400FDFC399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9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Architecture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22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A497F0-B43D-4FAC-9A70-A63658CF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620" y="1008974"/>
            <a:ext cx="8221860" cy="3910331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>
                <a:solidFill>
                  <a:schemeClr val="tx1"/>
                </a:solidFill>
              </a:rPr>
              <a:t>GPT1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Unsupervised pre-training 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</a:rPr>
              <a:t>supervised fine-tuning</a:t>
            </a:r>
            <a:r>
              <a:rPr lang="ko-KR" altLang="en-US" sz="1200" dirty="0">
                <a:solidFill>
                  <a:schemeClr val="tx1"/>
                </a:solidFill>
              </a:rPr>
              <a:t>을 결합한 </a:t>
            </a:r>
            <a:r>
              <a:rPr lang="en-US" altLang="ko-KR" sz="1200" dirty="0">
                <a:solidFill>
                  <a:schemeClr val="tx1"/>
                </a:solidFill>
              </a:rPr>
              <a:t>semi-supervised </a:t>
            </a:r>
            <a:r>
              <a:rPr lang="ko-KR" altLang="en-US" sz="1200" dirty="0">
                <a:solidFill>
                  <a:schemeClr val="tx1"/>
                </a:solidFill>
              </a:rPr>
              <a:t>접근 사용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GPT</a:t>
            </a:r>
            <a:r>
              <a:rPr lang="ko-KR" altLang="en-US" sz="1400" dirty="0">
                <a:solidFill>
                  <a:schemeClr val="tx1"/>
                </a:solidFill>
              </a:rPr>
              <a:t>는 크게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단계</a:t>
            </a:r>
            <a:r>
              <a:rPr lang="en-US" altLang="ko-KR" sz="1200" dirty="0">
                <a:solidFill>
                  <a:schemeClr val="tx1"/>
                </a:solidFill>
              </a:rPr>
              <a:t>:  </a:t>
            </a:r>
            <a:r>
              <a:rPr lang="ko-KR" altLang="en-US" sz="1200" dirty="0">
                <a:solidFill>
                  <a:schemeClr val="tx1"/>
                </a:solidFill>
              </a:rPr>
              <a:t>신경망의 초기 매개변수를 학습</a:t>
            </a:r>
            <a:r>
              <a:rPr lang="en-US" altLang="ko-KR" sz="1200" dirty="0">
                <a:solidFill>
                  <a:schemeClr val="tx1"/>
                </a:solidFill>
              </a:rPr>
              <a:t>(Pre-train)</a:t>
            </a:r>
            <a:r>
              <a:rPr lang="ko-KR" altLang="en-US" sz="1200" dirty="0">
                <a:solidFill>
                  <a:schemeClr val="tx1"/>
                </a:solidFill>
              </a:rPr>
              <a:t>하기 위해 </a:t>
            </a:r>
            <a:r>
              <a:rPr lang="en-US" altLang="ko-KR" sz="1200" dirty="0">
                <a:solidFill>
                  <a:schemeClr val="tx1"/>
                </a:solidFill>
              </a:rPr>
              <a:t>Unlabeled data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</a:rPr>
              <a:t>LM objective</a:t>
            </a:r>
            <a:r>
              <a:rPr lang="ko-KR" altLang="en-US" sz="1200" dirty="0">
                <a:solidFill>
                  <a:schemeClr val="tx1"/>
                </a:solidFill>
              </a:rPr>
              <a:t>를 사용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단계</a:t>
            </a:r>
            <a:r>
              <a:rPr lang="en-US" altLang="ko-KR" sz="1200" dirty="0">
                <a:solidFill>
                  <a:schemeClr val="tx1"/>
                </a:solidFill>
              </a:rPr>
              <a:t>:  Pre-train</a:t>
            </a:r>
            <a:r>
              <a:rPr lang="ko-KR" altLang="en-US" sz="1200" dirty="0">
                <a:solidFill>
                  <a:schemeClr val="tx1"/>
                </a:solidFill>
              </a:rPr>
              <a:t>으로 얻은 </a:t>
            </a:r>
            <a:r>
              <a:rPr lang="en-US" altLang="ko-KR" sz="1200" dirty="0">
                <a:solidFill>
                  <a:schemeClr val="tx1"/>
                </a:solidFill>
              </a:rPr>
              <a:t>parameter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supervised objective</a:t>
            </a:r>
            <a:r>
              <a:rPr lang="ko-KR" altLang="en-US" sz="1200" dirty="0">
                <a:solidFill>
                  <a:schemeClr val="tx1"/>
                </a:solidFill>
              </a:rPr>
              <a:t>를 사용하여 </a:t>
            </a:r>
            <a:r>
              <a:rPr lang="en-US" altLang="ko-KR" sz="1200" dirty="0">
                <a:solidFill>
                  <a:schemeClr val="tx1"/>
                </a:solidFill>
              </a:rPr>
              <a:t>fine-tuning</a:t>
            </a:r>
            <a:r>
              <a:rPr lang="ko-KR" altLang="en-US" sz="1200" dirty="0">
                <a:solidFill>
                  <a:schemeClr val="tx1"/>
                </a:solidFill>
              </a:rPr>
              <a:t>한 후 </a:t>
            </a:r>
            <a:r>
              <a:rPr lang="en-US" altLang="ko-KR" sz="1200" dirty="0">
                <a:solidFill>
                  <a:schemeClr val="tx1"/>
                </a:solidFill>
              </a:rPr>
              <a:t>target task</a:t>
            </a:r>
            <a:r>
              <a:rPr lang="ko-KR" altLang="en-US" sz="1200" dirty="0">
                <a:solidFill>
                  <a:schemeClr val="tx1"/>
                </a:solidFill>
              </a:rPr>
              <a:t>에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14313" indent="-214313"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Transformer decoder </a:t>
            </a:r>
            <a:r>
              <a:rPr lang="ko-KR" altLang="en-US" sz="1400" dirty="0">
                <a:solidFill>
                  <a:schemeClr val="tx1"/>
                </a:solidFill>
              </a:rPr>
              <a:t>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long-term dependencies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</a:rPr>
              <a:t>robust</a:t>
            </a:r>
            <a:r>
              <a:rPr lang="ko-KR" altLang="en-US" sz="1200" dirty="0">
                <a:solidFill>
                  <a:schemeClr val="tx1"/>
                </a:solidFill>
              </a:rPr>
              <a:t>한 결과를 보여줌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기존 </a:t>
            </a:r>
            <a:r>
              <a:rPr lang="en-US" altLang="ko-KR" sz="1200" dirty="0">
                <a:solidFill>
                  <a:schemeClr val="tx1"/>
                </a:solidFill>
              </a:rPr>
              <a:t>RNN </a:t>
            </a:r>
            <a:r>
              <a:rPr lang="ko-KR" altLang="en-US" sz="1200" dirty="0">
                <a:solidFill>
                  <a:schemeClr val="tx1"/>
                </a:solidFill>
              </a:rPr>
              <a:t>등에 비해 구조화 된</a:t>
            </a:r>
            <a:r>
              <a:rPr lang="en-US" altLang="ko-KR" sz="1200" dirty="0">
                <a:solidFill>
                  <a:schemeClr val="tx1"/>
                </a:solidFill>
              </a:rPr>
              <a:t> memory</a:t>
            </a:r>
            <a:r>
              <a:rPr lang="ko-KR" altLang="en-US" sz="1200" dirty="0">
                <a:solidFill>
                  <a:schemeClr val="tx1"/>
                </a:solidFill>
              </a:rPr>
              <a:t>를 쓸 수 있게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2866EB-B54D-48F6-A28B-0BA5CE97181D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48886-4E5B-443C-92A4-62FF70E139F0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Overall Architecture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41CD32-DEB0-484E-AD6D-8A0BAD99AB23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1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2A497F0-B43D-4FAC-9A70-A63658CFBBF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70620" y="1008974"/>
                <a:ext cx="8221860" cy="391033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ko-KR" sz="1600" dirty="0">
                    <a:solidFill>
                      <a:schemeClr val="tx1"/>
                    </a:solidFill>
                  </a:rPr>
                  <a:t>Unsupervised Pre-training Objective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ko-KR" sz="1200" dirty="0">
                    <a:solidFill>
                      <a:schemeClr val="tx1"/>
                    </a:solidFill>
                  </a:rPr>
                  <a:t>Unlabeled corpus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토큰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ko-KR" altLang="en-US" sz="1200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standard Language Modeling objective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사용하여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ko-KR" sz="1200" dirty="0">
                    <a:solidFill>
                      <a:schemeClr val="tx1"/>
                    </a:solidFill>
                  </a:rPr>
                  <a:t>likelihood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최대화 하는 방향으로 학습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func>
                          <m:r>
                            <a:rPr lang="ko-KR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l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2A497F0-B43D-4FAC-9A70-A63658CFB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0620" y="1008974"/>
                <a:ext cx="8221860" cy="3910331"/>
              </a:xfrm>
              <a:blipFill>
                <a:blip r:embed="rId2"/>
                <a:stretch>
                  <a:fillRect l="-371" t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D32866EB-B54D-48F6-A28B-0BA5CE97181D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48886-4E5B-443C-92A4-62FF70E139F0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Unsupervised Pre-training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41CD32-DEB0-484E-AD6D-8A0BAD99AB23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8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B1350-D80B-459B-B776-D4003926633B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A493A-43D2-43BF-BE94-AF21B7609F03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Unsupervised Pre-training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45BAEE-012A-47AB-B715-06ABFD46BDF4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6CB18324-1294-4DF8-A79C-69B40F583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620" y="987574"/>
                <a:ext cx="8221860" cy="394085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Unsupervised </a:t>
                </a:r>
                <a:r>
                  <a:rPr lang="en-US" altLang="ko-KR" sz="1600" dirty="0">
                    <a:cs typeface="Calibri" panose="020F0502020204030204" pitchFamily="34" charset="0"/>
                  </a:rPr>
                  <a:t>P</a:t>
                </a:r>
                <a:r>
                  <a:rPr lang="en-US" altLang="ko-KR" sz="16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re-training</a:t>
                </a:r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:endParaRPr lang="en-US" altLang="ko-KR" sz="1400" dirty="0">
                  <a:cs typeface="Calibri" panose="020F0502020204030204" pitchFamily="34" charset="0"/>
                </a:endParaRPr>
              </a:p>
              <a:p>
                <a:pPr algn="just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𝑈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cs typeface="Calibri" panose="020F0502020204030204" pitchFamily="34" charset="0"/>
                </a:endParaRPr>
              </a:p>
              <a:p>
                <a:pPr algn="l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𝑡𝑟𝑎𝑛𝑠𝑓𝑜𝑟𝑚𝑒𝑟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𝑏𝑙𝑜𝑐𝑘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l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cs typeface="Calibri" panose="020F0502020204030204" pitchFamily="34" charset="0"/>
                </a:endParaRPr>
              </a:p>
              <a:p>
                <a:pPr algn="l"/>
                <a:endParaRPr lang="en-US" altLang="ko-KR" sz="1400" dirty="0"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ko-KR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LM</a:t>
                </a:r>
                <a:r>
                  <a:rPr lang="ko-KR" alt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에는 </a:t>
                </a:r>
                <a:r>
                  <a:rPr lang="en-US" altLang="ko-KR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Multi-layer Transformer decoder</a:t>
                </a:r>
                <a:r>
                  <a:rPr lang="ko-KR" alt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를 사용</a:t>
                </a:r>
                <a:endParaRPr lang="en-US" altLang="ko-KR" sz="14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algn="l"/>
                <a:r>
                  <a:rPr lang="ko-KR" alt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해당 모델에는 </a:t>
                </a:r>
                <a:r>
                  <a:rPr lang="en-US" altLang="ko-KR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multi-headed self-attention </a:t>
                </a:r>
                <a:r>
                  <a:rPr lang="ko-KR" alt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연산을 모든 입력 토큰에 대해서 수행하고</a:t>
                </a:r>
                <a:r>
                  <a:rPr lang="en-US" altLang="ko-KR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,</a:t>
                </a:r>
              </a:p>
              <a:p>
                <a:pPr algn="l"/>
                <a:r>
                  <a:rPr lang="ko-KR" alt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해당 결과를 </a:t>
                </a:r>
                <a:r>
                  <a:rPr lang="en-US" altLang="ko-KR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position-wise feedforward layer</a:t>
                </a:r>
                <a:r>
                  <a:rPr lang="ko-KR" alt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의 입력으로 제공한다</a:t>
                </a:r>
                <a:r>
                  <a:rPr lang="en-US" altLang="ko-KR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.</a:t>
                </a:r>
                <a:endParaRPr lang="ko-KR" altLang="en-US" sz="14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algn="l"/>
                <a:endParaRPr lang="en-US" altLang="ko-KR" sz="1400" dirty="0">
                  <a:cs typeface="Calibri" panose="020F0502020204030204" pitchFamily="34" charset="0"/>
                </a:endParaRPr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cs typeface="Calibri" panose="020F0502020204030204" pitchFamily="34" charset="0"/>
                  </a:rPr>
                  <a:t> : context vector U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의 </a:t>
                </a:r>
                <a:r>
                  <a:rPr lang="en-US" altLang="ko-KR" sz="1200" dirty="0">
                    <a:cs typeface="Calibri" panose="020F0502020204030204" pitchFamily="34" charset="0"/>
                  </a:rPr>
                  <a:t>word embedding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에 </a:t>
                </a:r>
                <a:r>
                  <a:rPr lang="en-US" altLang="ko-KR" sz="1200" dirty="0">
                    <a:cs typeface="Calibri" panose="020F0502020204030204" pitchFamily="34" charset="0"/>
                  </a:rPr>
                  <a:t>position embedding 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더해 계산</a:t>
                </a:r>
                <a:endParaRPr lang="en-US" altLang="ko-KR" sz="1200" dirty="0">
                  <a:cs typeface="Calibri" panose="020F0502020204030204" pitchFamily="34" charset="0"/>
                </a:endParaRPr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200" dirty="0">
                    <a:cs typeface="Calibri" panose="020F0502020204030204" pitchFamily="34" charset="0"/>
                  </a:rPr>
                  <a:t>를</a:t>
                </a:r>
                <a:r>
                  <a:rPr lang="en-US" altLang="ko-KR" sz="1200" dirty="0">
                    <a:cs typeface="Calibri" panose="020F0502020204030204" pitchFamily="34" charset="0"/>
                  </a:rPr>
                  <a:t> </a:t>
                </a:r>
                <a:r>
                  <a:rPr lang="en-US" altLang="ko-KR" sz="1200" dirty="0" err="1">
                    <a:cs typeface="Calibri" panose="020F0502020204030204" pitchFamily="34" charset="0"/>
                  </a:rPr>
                  <a:t>transformer_block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에 입력해 학습을 진행</a:t>
                </a:r>
                <a:endParaRPr lang="en-US" altLang="ko-KR" sz="1200" dirty="0">
                  <a:cs typeface="Calibri" panose="020F0502020204030204" pitchFamily="34" charset="0"/>
                </a:endParaRPr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cs typeface="Calibri" panose="020F0502020204030204" pitchFamily="34" charset="0"/>
                  </a:rPr>
                  <a:t> :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 학습된 마지막 값을 </a:t>
                </a:r>
                <a:r>
                  <a:rPr lang="ko-KR" altLang="en-US" sz="1200" dirty="0" err="1">
                    <a:cs typeface="Calibri" panose="020F0502020204030204" pitchFamily="34" charset="0"/>
                  </a:rPr>
                  <a:t>행렬곱하여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 </a:t>
                </a:r>
                <a:r>
                  <a:rPr lang="en-US" altLang="ko-KR" sz="1200" dirty="0">
                    <a:cs typeface="Calibri" panose="020F0502020204030204" pitchFamily="34" charset="0"/>
                  </a:rPr>
                  <a:t>text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 </a:t>
                </a:r>
                <a:r>
                  <a:rPr lang="en-US" altLang="ko-KR" sz="1200" dirty="0">
                    <a:cs typeface="Calibri" panose="020F0502020204030204" pitchFamily="34" charset="0"/>
                  </a:rPr>
                  <a:t>dictionary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만큼 </a:t>
                </a:r>
                <a:r>
                  <a:rPr lang="en-US" altLang="ko-KR" sz="1200" dirty="0" err="1">
                    <a:cs typeface="Calibri" panose="020F0502020204030204" pitchFamily="34" charset="0"/>
                  </a:rPr>
                  <a:t>softmax</a:t>
                </a:r>
                <a:r>
                  <a:rPr lang="ko-KR" altLang="en-US" sz="1200" dirty="0">
                    <a:cs typeface="Calibri" panose="020F0502020204030204" pitchFamily="34" charset="0"/>
                  </a:rPr>
                  <a:t>로 가장 확률이 높은 다음 단어를 뽑음</a:t>
                </a:r>
                <a:endParaRPr lang="en-US" altLang="ko-KR" sz="1200" dirty="0">
                  <a:cs typeface="Calibri" panose="020F0502020204030204" pitchFamily="34" charset="0"/>
                </a:endParaRPr>
              </a:p>
              <a:p>
                <a:pPr algn="l"/>
                <a:endParaRPr lang="ko-KR" altLang="en-US" sz="14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6CB18324-1294-4DF8-A79C-69B40F58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0" y="987574"/>
                <a:ext cx="8221860" cy="3940853"/>
              </a:xfrm>
              <a:prstGeom prst="rect">
                <a:avLst/>
              </a:prstGeom>
              <a:blipFill>
                <a:blip r:embed="rId2"/>
                <a:stretch>
                  <a:fillRect l="-667" t="-1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67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88461F12-E9E0-41AA-A4D4-7C8E0D7F1E41}"/>
              </a:ext>
            </a:extLst>
          </p:cNvPr>
          <p:cNvSpPr txBox="1">
            <a:spLocks/>
          </p:cNvSpPr>
          <p:nvPr/>
        </p:nvSpPr>
        <p:spPr>
          <a:xfrm>
            <a:off x="700048" y="950481"/>
            <a:ext cx="7279106" cy="4537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cs typeface="Calibri" panose="020F0502020204030204" pitchFamily="34" charset="0"/>
              </a:rPr>
              <a:t>pre-trained</a:t>
            </a:r>
            <a:r>
              <a:rPr lang="ko-KR" altLang="en-US" sz="1600" dirty="0"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cs typeface="Calibri" panose="020F0502020204030204" pitchFamily="34" charset="0"/>
              </a:rPr>
              <a:t>parameter</a:t>
            </a:r>
            <a:r>
              <a:rPr lang="ko-KR" altLang="en-US" sz="1600" dirty="0">
                <a:cs typeface="Calibri" panose="020F0502020204030204" pitchFamily="34" charset="0"/>
              </a:rPr>
              <a:t>를 </a:t>
            </a:r>
            <a:r>
              <a:rPr lang="en-US" altLang="ko-KR" sz="1600" dirty="0">
                <a:cs typeface="Calibri" panose="020F0502020204030204" pitchFamily="34" charset="0"/>
              </a:rPr>
              <a:t>target task</a:t>
            </a:r>
            <a:r>
              <a:rPr lang="ko-KR" altLang="en-US" sz="1600" dirty="0">
                <a:cs typeface="Calibri" panose="020F0502020204030204" pitchFamily="34" charset="0"/>
              </a:rPr>
              <a:t>에</a:t>
            </a:r>
            <a:r>
              <a:rPr lang="en-US" altLang="ko-KR" sz="1600" dirty="0"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cs typeface="Calibri" panose="020F0502020204030204" pitchFamily="34" charset="0"/>
              </a:rPr>
              <a:t>맞춰 </a:t>
            </a:r>
            <a:r>
              <a:rPr lang="en-US" altLang="ko-KR" sz="1600" dirty="0">
                <a:cs typeface="Calibri" panose="020F0502020204030204" pitchFamily="34" charset="0"/>
              </a:rPr>
              <a:t>fine tuning</a:t>
            </a:r>
            <a:r>
              <a:rPr lang="ko-KR" altLang="en-US" sz="1600" dirty="0">
                <a:cs typeface="Calibri" panose="020F0502020204030204" pitchFamily="34" charset="0"/>
              </a:rPr>
              <a:t> 수행</a:t>
            </a:r>
            <a:endParaRPr lang="en-US" altLang="ko-KR" sz="1600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659BB6DE-5753-4193-97F8-AB0F35E789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048" y="3735745"/>
                <a:ext cx="7279106" cy="96489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400" dirty="0">
                    <a:cs typeface="Calibri" panose="020F0502020204030204" pitchFamily="34" charset="0"/>
                  </a:rPr>
                  <a:t>Language modeling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을 </a:t>
                </a:r>
                <a:r>
                  <a:rPr lang="en-US" altLang="ko-KR" sz="1400" dirty="0">
                    <a:cs typeface="Calibri" panose="020F0502020204030204" pitchFamily="34" charset="0"/>
                  </a:rPr>
                  <a:t>fine-tuning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 과정에서 </a:t>
                </a:r>
                <a:r>
                  <a:rPr lang="en-US" altLang="ko-KR" sz="1400" dirty="0">
                    <a:cs typeface="Calibri" panose="020F0502020204030204" pitchFamily="34" charset="0"/>
                  </a:rPr>
                  <a:t>auxiliary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 </a:t>
                </a:r>
                <a:r>
                  <a:rPr lang="en-US" altLang="ko-KR" sz="1400" dirty="0">
                    <a:cs typeface="Calibri" panose="020F0502020204030204" pitchFamily="34" charset="0"/>
                  </a:rPr>
                  <a:t>objective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로 사용했을 때</a:t>
                </a:r>
                <a:r>
                  <a:rPr lang="en-US" altLang="ko-KR" sz="1400" dirty="0">
                    <a:cs typeface="Calibri" panose="020F0502020204030204" pitchFamily="34" charset="0"/>
                  </a:rPr>
                  <a:t>, </a:t>
                </a:r>
              </a:p>
              <a:p>
                <a:pPr algn="l"/>
                <a:r>
                  <a:rPr lang="en-US" altLang="ko-KR" sz="1400" dirty="0">
                    <a:cs typeface="Calibri" panose="020F0502020204030204" pitchFamily="34" charset="0"/>
                  </a:rPr>
                  <a:t>supervised model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의 </a:t>
                </a:r>
                <a:r>
                  <a:rPr lang="en-US" altLang="ko-KR" sz="1400" dirty="0">
                    <a:cs typeface="Calibri" panose="020F0502020204030204" pitchFamily="34" charset="0"/>
                  </a:rPr>
                  <a:t>generalization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을 향상하고 빠르게 수렴할 수 있도록 함</a:t>
                </a:r>
                <a:endParaRPr lang="en-US" altLang="ko-KR" sz="1400" dirty="0"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𝑤𝑒𝑖𝑔h𝑡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ko-KR" altLang="en-US" sz="1400" dirty="0">
                    <a:cs typeface="Calibri" panose="020F0502020204030204" pitchFamily="34" charset="0"/>
                  </a:rPr>
                  <a:t>에 대해서는 </a:t>
                </a:r>
                <a:r>
                  <a:rPr lang="en-US" altLang="ko-KR" sz="1400" dirty="0">
                    <a:cs typeface="Calibri" panose="020F0502020204030204" pitchFamily="34" charset="0"/>
                  </a:rPr>
                  <a:t>(5) </a:t>
                </a:r>
                <a:r>
                  <a:rPr lang="ko-KR" altLang="en-US" sz="1400" dirty="0">
                    <a:cs typeface="Calibri" panose="020F0502020204030204" pitchFamily="34" charset="0"/>
                  </a:rPr>
                  <a:t>식으로 최적화</a:t>
                </a:r>
              </a:p>
            </p:txBody>
          </p:sp>
        </mc:Choice>
        <mc:Fallback xmlns=""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659BB6DE-5753-4193-97F8-AB0F35E7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8" y="3735745"/>
                <a:ext cx="7279106" cy="964892"/>
              </a:xfrm>
              <a:prstGeom prst="rect">
                <a:avLst/>
              </a:prstGeom>
              <a:blipFill>
                <a:blip r:embed="rId2"/>
                <a:stretch>
                  <a:fillRect l="-586" t="-5063" b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D59F7-44A8-4306-AC4F-8190B41563AB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80268-69E4-4497-8C58-5EAFC1728C58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Supervised Fine-tuning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9C2DA-C7D6-4DB3-91E7-FDF8C6088661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423A97-5EF9-41CE-B449-132685D3EADE}"/>
                  </a:ext>
                </a:extLst>
              </p:cNvPr>
              <p:cNvSpPr txBox="1"/>
              <p:nvPr/>
            </p:nvSpPr>
            <p:spPr>
              <a:xfrm>
                <a:off x="667401" y="1418477"/>
                <a:ext cx="8208912" cy="2389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inputs are passed through our pre-trained model to obtain the final transformer block’s 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400" dirty="0"/>
                  <a:t>, </a:t>
                </a:r>
                <a:br>
                  <a:rPr lang="en-US" altLang="ko-KR" sz="1400" dirty="0"/>
                </a:br>
                <a:r>
                  <a:rPr lang="en-US" altLang="ko-KR" sz="1400" dirty="0"/>
                  <a:t>which is then fed into an added linear output layer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 to predict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br>
                  <a:rPr lang="en-US" altLang="ko-KR" sz="1600" dirty="0"/>
                </a:br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sz="1600" b="0" dirty="0"/>
                </a:br>
                <a:endParaRPr lang="en-US" altLang="ko-KR" sz="1600" b="0" dirty="0"/>
              </a:p>
              <a:p>
                <a:endParaRPr lang="en-US" altLang="ko-KR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This gives us the following objective to maximize:</a:t>
                </a:r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423A97-5EF9-41CE-B449-132685D3E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" y="1418477"/>
                <a:ext cx="8208912" cy="2389885"/>
              </a:xfrm>
              <a:prstGeom prst="rect">
                <a:avLst/>
              </a:prstGeom>
              <a:blipFill>
                <a:blip r:embed="rId3"/>
                <a:stretch>
                  <a:fillRect l="-74" t="-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D1EB-ADC0-468E-B005-D948D6B08450}"/>
                  </a:ext>
                </a:extLst>
              </p:cNvPr>
              <p:cNvSpPr txBox="1"/>
              <p:nvPr/>
            </p:nvSpPr>
            <p:spPr>
              <a:xfrm>
                <a:off x="1924588" y="4628020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D1EB-ADC0-468E-B005-D948D6B0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88" y="4628020"/>
                <a:ext cx="4572000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39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D7AFC2-B566-42A0-AAD2-C7FFF9331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" t="5002" r="1898" b="4128"/>
          <a:stretch/>
        </p:blipFill>
        <p:spPr>
          <a:xfrm>
            <a:off x="2267744" y="666897"/>
            <a:ext cx="4608512" cy="4151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4DCCD7-9088-4936-8A88-D55D9EEA281E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48294-E449-4901-8EED-E863ED5F8AA3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 Architecture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425783-09C7-4152-B893-09755BDCC962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4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47EB63-0F87-4D49-A76B-44A4D725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4" y="1007798"/>
            <a:ext cx="7572416" cy="39206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3FEB18-65DB-402C-BE5E-AA0621EEF958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05352-0253-4DE7-B982-19A7287DA65C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Task-Specific Input Transformations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C2DF7-4E79-4C8F-B4D1-8A27377550D7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8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411510"/>
            <a:ext cx="4968552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8531" y="586230"/>
            <a:ext cx="28083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EA382A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000" b="1" spc="-150" dirty="0">
              <a:solidFill>
                <a:srgbClr val="EA38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923928" y="1131590"/>
            <a:ext cx="4536503" cy="0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818531" y="1203598"/>
            <a:ext cx="3241639" cy="523220"/>
            <a:chOff x="5076056" y="1707654"/>
            <a:chExt cx="3241639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541493" y="1893433"/>
              <a:ext cx="277620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Background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170765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태백B" pitchFamily="18" charset="-127"/>
                  <a:ea typeface="HY태백B" pitchFamily="18" charset="-127"/>
                </a:rPr>
                <a:t>01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C5C1D6-589C-4AC5-AB48-598DCA434AAE}"/>
              </a:ext>
            </a:extLst>
          </p:cNvPr>
          <p:cNvSpPr txBox="1"/>
          <p:nvPr/>
        </p:nvSpPr>
        <p:spPr>
          <a:xfrm>
            <a:off x="4350769" y="1697154"/>
            <a:ext cx="255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Transformer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BPE / Pre-train + Fine-tuning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D95E2F-62D8-494C-BFCD-D8E92C3F21F0}"/>
              </a:ext>
            </a:extLst>
          </p:cNvPr>
          <p:cNvGrpSpPr/>
          <p:nvPr/>
        </p:nvGrpSpPr>
        <p:grpSpPr>
          <a:xfrm>
            <a:off x="3785367" y="2039373"/>
            <a:ext cx="3241639" cy="523220"/>
            <a:chOff x="5076056" y="1707654"/>
            <a:chExt cx="3241639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3813A5-9AEC-4A79-9CCE-26B8D1F15AEA}"/>
                </a:ext>
              </a:extLst>
            </p:cNvPr>
            <p:cNvSpPr txBox="1"/>
            <p:nvPr/>
          </p:nvSpPr>
          <p:spPr>
            <a:xfrm>
              <a:off x="5541493" y="1893433"/>
              <a:ext cx="277620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GPT-1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108409-D804-434B-AD08-051A01A0CD7F}"/>
                </a:ext>
              </a:extLst>
            </p:cNvPr>
            <p:cNvSpPr txBox="1"/>
            <p:nvPr/>
          </p:nvSpPr>
          <p:spPr>
            <a:xfrm>
              <a:off x="5076056" y="170765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태백B" pitchFamily="18" charset="-127"/>
                  <a:ea typeface="HY태백B" pitchFamily="18" charset="-127"/>
                </a:rPr>
                <a:t>02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7B079D5-763B-45C5-B699-6BA81E371165}"/>
              </a:ext>
            </a:extLst>
          </p:cNvPr>
          <p:cNvSpPr txBox="1"/>
          <p:nvPr/>
        </p:nvSpPr>
        <p:spPr>
          <a:xfrm>
            <a:off x="4317605" y="2532929"/>
            <a:ext cx="2558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342900" indent="-342900">
              <a:buAutoNum type="arabicPeriod"/>
            </a:pP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FB1766-32E7-4F36-BE95-666FF8BFFEC3}"/>
              </a:ext>
            </a:extLst>
          </p:cNvPr>
          <p:cNvGrpSpPr/>
          <p:nvPr/>
        </p:nvGrpSpPr>
        <p:grpSpPr>
          <a:xfrm>
            <a:off x="3785367" y="3404042"/>
            <a:ext cx="3241639" cy="523220"/>
            <a:chOff x="5076056" y="1707654"/>
            <a:chExt cx="3241639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653898-6FA3-42E2-AA28-A486E617D4ED}"/>
                </a:ext>
              </a:extLst>
            </p:cNvPr>
            <p:cNvSpPr txBox="1"/>
            <p:nvPr/>
          </p:nvSpPr>
          <p:spPr>
            <a:xfrm>
              <a:off x="5541493" y="1893433"/>
              <a:ext cx="277620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GPT-2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55DE7-66B0-4F28-B470-DA4FA002471E}"/>
                </a:ext>
              </a:extLst>
            </p:cNvPr>
            <p:cNvSpPr txBox="1"/>
            <p:nvPr/>
          </p:nvSpPr>
          <p:spPr>
            <a:xfrm>
              <a:off x="5076056" y="170765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태백B" pitchFamily="18" charset="-127"/>
                  <a:ea typeface="HY태백B" pitchFamily="18" charset="-127"/>
                </a:rPr>
                <a:t>03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38113F-C313-4460-B150-419B733C1EB0}"/>
              </a:ext>
            </a:extLst>
          </p:cNvPr>
          <p:cNvSpPr txBox="1"/>
          <p:nvPr/>
        </p:nvSpPr>
        <p:spPr>
          <a:xfrm>
            <a:off x="4317605" y="3897598"/>
            <a:ext cx="255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Specification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5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Experiments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8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8CCEE94-0492-4368-8312-331F9037B5B8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EA80C-526A-4948-8F24-23D2E767935B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Datasets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90047-9F0F-4CCF-8366-966C9825F1CC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0109A-D453-4A23-8402-71905831680B}"/>
              </a:ext>
            </a:extLst>
          </p:cNvPr>
          <p:cNvSpPr txBox="1"/>
          <p:nvPr/>
        </p:nvSpPr>
        <p:spPr>
          <a:xfrm>
            <a:off x="670620" y="915566"/>
            <a:ext cx="82218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Unsupervised Pre-training Dataset</a:t>
            </a:r>
          </a:p>
          <a:p>
            <a:endParaRPr lang="en-US" altLang="ko-KR" sz="1600" dirty="0"/>
          </a:p>
          <a:p>
            <a:r>
              <a:rPr lang="en-US" altLang="ko-KR" sz="1400" dirty="0" err="1"/>
              <a:t>BooksCorpus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다양한 장르의 미 출판 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Long-range</a:t>
            </a:r>
            <a:r>
              <a:rPr lang="ko-KR" altLang="en-US" sz="1200" dirty="0"/>
              <a:t> </a:t>
            </a:r>
            <a:r>
              <a:rPr lang="en-US" altLang="ko-KR" sz="1200" dirty="0"/>
              <a:t>information</a:t>
            </a:r>
            <a:r>
              <a:rPr lang="ko-KR" altLang="en-US" sz="1200" dirty="0"/>
              <a:t> 학습할 수 있게 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600" dirty="0"/>
              <a:t>Supervised</a:t>
            </a:r>
            <a:r>
              <a:rPr lang="ko-KR" altLang="en-US" sz="1600" dirty="0"/>
              <a:t> </a:t>
            </a:r>
            <a:r>
              <a:rPr lang="en-US" altLang="ko-KR" sz="1600" dirty="0"/>
              <a:t>Fine-tuning Datasets</a:t>
            </a:r>
          </a:p>
          <a:p>
            <a:endParaRPr lang="en-US" altLang="ko-KR" sz="1400" dirty="0"/>
          </a:p>
          <a:p>
            <a:endParaRPr lang="en-US" altLang="ko-KR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060997-E680-4C22-9235-332823E0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" t="25426" r="3222" b="6968"/>
          <a:stretch/>
        </p:blipFill>
        <p:spPr>
          <a:xfrm>
            <a:off x="744000" y="2781970"/>
            <a:ext cx="5688632" cy="9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B35759-7677-4426-A77B-8E7038B6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62" y="987574"/>
            <a:ext cx="6223075" cy="2643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6A966F-86D2-4485-B8F7-EE15D3671004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41BDC-9555-4F47-A3F5-0949C46F9710}"/>
              </a:ext>
            </a:extLst>
          </p:cNvPr>
          <p:cNvSpPr txBox="1"/>
          <p:nvPr/>
        </p:nvSpPr>
        <p:spPr>
          <a:xfrm>
            <a:off x="670620" y="375928"/>
            <a:ext cx="40453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Natural Language Inference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69978B-2935-415E-8042-7913214EC337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4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C2BC16-D416-4E8D-AEB5-3E137D3A2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4" b="3867"/>
          <a:stretch/>
        </p:blipFill>
        <p:spPr>
          <a:xfrm>
            <a:off x="1570993" y="1203598"/>
            <a:ext cx="6002014" cy="22322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CB2E7D-123E-4933-AE69-EFFF1017DE11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439B7-89D7-4C31-8C32-DE61DEF9D699}"/>
              </a:ext>
            </a:extLst>
          </p:cNvPr>
          <p:cNvSpPr txBox="1"/>
          <p:nvPr/>
        </p:nvSpPr>
        <p:spPr>
          <a:xfrm>
            <a:off x="670620" y="375928"/>
            <a:ext cx="50535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Question Answering &amp; Commonsense Reasoning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9C575A-2A25-435E-95F7-66B28D6B1B25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2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23CDE6-012A-4BE9-A605-0B3816E4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89550"/>
            <a:ext cx="7078561" cy="40347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7931D4-0260-4C00-ADC2-37EA050EAE64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FAC7E-FA1E-4EB4-B4BC-9B23168F5076}"/>
              </a:ext>
            </a:extLst>
          </p:cNvPr>
          <p:cNvSpPr txBox="1"/>
          <p:nvPr/>
        </p:nvSpPr>
        <p:spPr>
          <a:xfrm>
            <a:off x="670620" y="375928"/>
            <a:ext cx="368535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Layer Transfer &amp; Zero-shot Performance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15AC1-CDA8-474B-B631-AB4EC6752458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3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856061-5D48-4F2F-9470-D8BE5B60E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t="5610" r="4757" b="10246"/>
          <a:stretch/>
        </p:blipFill>
        <p:spPr>
          <a:xfrm>
            <a:off x="318523" y="1203598"/>
            <a:ext cx="8429941" cy="22990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CAD7A1-A684-4BBF-AB02-8537716FF34B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C273C-8CCE-4640-8A91-5086B0357751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Ablation Study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851-9B80-4940-97EA-5ABBD46C6F7D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Conclusion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33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7033-A9ED-4733-9EEB-90FF7355BDFA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ADE5E-E308-433D-A3FF-A288FA6E3A58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2226E2-617D-4475-BE1D-B3D08499557B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0F939-7AA9-44C3-8808-EA52F45ABA2D}"/>
              </a:ext>
            </a:extLst>
          </p:cNvPr>
          <p:cNvSpPr txBox="1"/>
          <p:nvPr/>
        </p:nvSpPr>
        <p:spPr>
          <a:xfrm>
            <a:off x="539552" y="1131590"/>
            <a:ext cx="8148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본 논문은 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Generative pre-training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과 특정 과제에 특화된 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fine-tuning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을 통해 </a:t>
            </a:r>
            <a:b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학습한 </a:t>
            </a:r>
            <a:r>
              <a:rPr lang="en-US" altLang="ko-KR" sz="1400" b="0" i="0" dirty="0">
                <a:effectLst/>
              </a:rPr>
              <a:t>task-agnostic model</a:t>
            </a:r>
            <a:r>
              <a:rPr lang="ko-KR" altLang="en-US" sz="1400" b="0" i="0" dirty="0">
                <a:effectLst/>
              </a:rPr>
              <a:t>로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여러 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NLP task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에 뛰어난 성능을 보여준다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ko-KR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Question and Answering, Segment Similarity Assessment, Text Entailment, Classification 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등의 분야에서 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12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개 과제 중 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9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개 과제에서 </a:t>
            </a:r>
            <a: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  <a:t>SOTA</a:t>
            </a:r>
            <a:r>
              <a:rPr lang="ko-KR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달성</a:t>
            </a:r>
            <a:endParaRPr lang="en-US" altLang="ko-KR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</a:br>
            <a:br>
              <a:rPr lang="en-US" altLang="ko-KR" sz="1400" dirty="0">
                <a:solidFill>
                  <a:srgbClr val="000000"/>
                </a:solidFill>
                <a:cs typeface="Calibri" panose="020F0502020204030204" pitchFamily="34" charset="0"/>
              </a:rPr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40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F66D42B-A806-4A94-AF6B-11E424077448}"/>
              </a:ext>
            </a:extLst>
          </p:cNvPr>
          <p:cNvSpPr txBox="1">
            <a:spLocks/>
          </p:cNvSpPr>
          <p:nvPr/>
        </p:nvSpPr>
        <p:spPr>
          <a:xfrm>
            <a:off x="4442411" y="4587974"/>
            <a:ext cx="4695825" cy="50101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US" altLang="ko-KR" sz="1200" dirty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cs typeface="Calibri" panose="020F0502020204030204" pitchFamily="34" charset="0"/>
              </a:rPr>
              <a:t>출처</a:t>
            </a:r>
            <a:r>
              <a:rPr lang="en-US" altLang="ko-KR" sz="1200" dirty="0">
                <a:solidFill>
                  <a:srgbClr val="000000"/>
                </a:solidFill>
                <a:cs typeface="Calibri" panose="020F0502020204030204" pitchFamily="34" charset="0"/>
              </a:rPr>
              <a:t>: https://media-ai.tistory.com/7</a:t>
            </a:r>
            <a:endParaRPr lang="ko-KR" altLang="en-US" sz="1200" dirty="0">
              <a:solidFill>
                <a:srgbClr val="555555"/>
              </a:solidFill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737033-A9ED-4733-9EEB-90FF7355BDFA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ADE5E-E308-433D-A3FF-A288FA6E3A58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2226E2-617D-4475-BE1D-B3D08499557B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170FA-9B9F-48C1-B897-A07968D4A415}"/>
              </a:ext>
            </a:extLst>
          </p:cNvPr>
          <p:cNvSpPr txBox="1"/>
          <p:nvPr/>
        </p:nvSpPr>
        <p:spPr>
          <a:xfrm>
            <a:off x="670620" y="1094422"/>
            <a:ext cx="82218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논문을 읽고 나면 다음 질문에 답해보세요</a:t>
            </a:r>
            <a:r>
              <a:rPr lang="en-US" altLang="ko-KR" sz="16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.</a:t>
            </a:r>
            <a:br>
              <a:rPr lang="ko-KR" altLang="en-US" sz="20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  <a:t> 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저자가 뭘 해내고 싶어했는가</a:t>
            </a: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?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  <a:t> 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이 연구의 접근에서 중요한 요소는 무엇인가</a:t>
            </a: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?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  <a:t> 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당신</a:t>
            </a: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논문독자</a:t>
            </a: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은 스스로 이 논문을 이용할 수 있는가</a:t>
            </a: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? 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  <a:t> </a:t>
            </a:r>
            <a:br>
              <a:rPr lang="ko-KR" altLang="en-US" sz="1400" dirty="0">
                <a:solidFill>
                  <a:srgbClr val="555555"/>
                </a:solidFill>
                <a:latin typeface="+mn-lt"/>
                <a:cs typeface="Calibri" panose="020F050202020403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당신이 참고하고 싶은 다른 레퍼런스에는 어떤 것이 있는가</a:t>
            </a:r>
            <a:r>
              <a:rPr lang="en-US" altLang="ko-KR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801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0D3F9F-E421-458D-9957-8D60494E3270}"/>
              </a:ext>
            </a:extLst>
          </p:cNvPr>
          <p:cNvSpPr txBox="1">
            <a:spLocks/>
          </p:cNvSpPr>
          <p:nvPr/>
        </p:nvSpPr>
        <p:spPr>
          <a:xfrm>
            <a:off x="647700" y="1108710"/>
            <a:ext cx="7848600" cy="35585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0000"/>
                </a:solidFill>
                <a:cs typeface="Calibri" panose="020F0502020204030204" pitchFamily="34" charset="0"/>
              </a:rPr>
              <a:t>1. </a:t>
            </a:r>
            <a:r>
              <a:rPr lang="ko-KR" altLang="en-US" sz="1600" b="1" dirty="0">
                <a:solidFill>
                  <a:srgbClr val="000000"/>
                </a:solidFill>
                <a:cs typeface="Calibri" panose="020F0502020204030204" pitchFamily="34" charset="0"/>
              </a:rPr>
              <a:t>저자가 뭘 해내고 싶어했는가</a:t>
            </a:r>
            <a:r>
              <a:rPr lang="en-US" altLang="ko-KR" sz="1600" b="1" dirty="0">
                <a:solidFill>
                  <a:srgbClr val="000000"/>
                </a:solidFill>
                <a:cs typeface="Calibri" panose="020F0502020204030204" pitchFamily="34" charset="0"/>
              </a:rPr>
              <a:t>?</a:t>
            </a:r>
          </a:p>
          <a:p>
            <a:pPr algn="l"/>
            <a:endParaRPr lang="en-US" altLang="ko-KR"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l"/>
            <a:r>
              <a:rPr lang="ko-KR" altLang="en-US" sz="1400" dirty="0">
                <a:cs typeface="Calibri" panose="020F0502020204030204" pitchFamily="34" charset="0"/>
              </a:rPr>
              <a:t>   </a:t>
            </a:r>
            <a:r>
              <a:rPr lang="en-US" altLang="ko-KR" sz="1400" dirty="0">
                <a:cs typeface="Calibri" panose="020F0502020204030204" pitchFamily="34" charset="0"/>
              </a:rPr>
              <a:t>Language model</a:t>
            </a:r>
            <a:r>
              <a:rPr lang="ko-KR" altLang="en-US" sz="1400" dirty="0">
                <a:cs typeface="Calibri" panose="020F0502020204030204" pitchFamily="34" charset="0"/>
              </a:rPr>
              <a:t>을 통해서 </a:t>
            </a:r>
            <a:r>
              <a:rPr lang="en-US" altLang="ko-KR" sz="1400" dirty="0">
                <a:cs typeface="Calibri" panose="020F0502020204030204" pitchFamily="34" charset="0"/>
              </a:rPr>
              <a:t>Unsupervised learning</a:t>
            </a:r>
            <a:r>
              <a:rPr lang="ko-KR" altLang="en-US" sz="1400" dirty="0">
                <a:cs typeface="Calibri" panose="020F0502020204030204" pitchFamily="34" charset="0"/>
              </a:rPr>
              <a:t>을 한다</a:t>
            </a:r>
            <a:r>
              <a:rPr lang="en-US" altLang="ko-KR" sz="1400" dirty="0"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ko-KR" altLang="en-US" sz="1400" dirty="0">
                <a:cs typeface="Calibri" panose="020F0502020204030204" pitchFamily="34" charset="0"/>
              </a:rPr>
              <a:t>   엄청난 데이터를 학습 가능하게 하며 그를 통해 별도의 추가 </a:t>
            </a:r>
            <a:r>
              <a:rPr lang="en-US" altLang="ko-KR" sz="1400" dirty="0">
                <a:cs typeface="Calibri" panose="020F0502020204030204" pitchFamily="34" charset="0"/>
              </a:rPr>
              <a:t>fine-tuning Layer</a:t>
            </a:r>
            <a:r>
              <a:rPr lang="ko-KR" altLang="en-US" sz="1400" dirty="0">
                <a:cs typeface="Calibri" panose="020F0502020204030204" pitchFamily="34" charset="0"/>
              </a:rPr>
              <a:t> 없이</a:t>
            </a:r>
            <a:endParaRPr lang="en-US" altLang="ko-KR" sz="1400" dirty="0">
              <a:cs typeface="Calibri" panose="020F0502020204030204" pitchFamily="34" charset="0"/>
            </a:endParaRPr>
          </a:p>
          <a:p>
            <a:pPr algn="l"/>
            <a:r>
              <a:rPr lang="en-US" altLang="ko-KR" sz="1400" dirty="0">
                <a:cs typeface="Calibri" panose="020F0502020204030204" pitchFamily="34" charset="0"/>
              </a:rPr>
              <a:t>    Transformer decoder layer</a:t>
            </a:r>
            <a:r>
              <a:rPr lang="ko-KR" altLang="en-US" sz="1400" dirty="0">
                <a:cs typeface="Calibri" panose="020F0502020204030204" pitchFamily="34" charset="0"/>
              </a:rPr>
              <a:t>만으로 여러 </a:t>
            </a:r>
            <a:r>
              <a:rPr lang="en-US" altLang="ko-KR" sz="1400" dirty="0">
                <a:cs typeface="Calibri" panose="020F0502020204030204" pitchFamily="34" charset="0"/>
              </a:rPr>
              <a:t>task</a:t>
            </a:r>
            <a:r>
              <a:rPr lang="ko-KR" altLang="en-US" sz="1400" dirty="0">
                <a:cs typeface="Calibri" panose="020F0502020204030204" pitchFamily="34" charset="0"/>
              </a:rPr>
              <a:t>에서도 뛰어난 성능을 유지한다</a:t>
            </a:r>
            <a:r>
              <a:rPr lang="en-US" altLang="ko-KR" sz="1400" dirty="0">
                <a:cs typeface="Calibri" panose="020F0502020204030204" pitchFamily="34" charset="0"/>
              </a:rPr>
              <a:t>.</a:t>
            </a:r>
            <a:endParaRPr lang="ko-KR" altLang="en-US" sz="1400" dirty="0">
              <a:cs typeface="Calibri" panose="020F0502020204030204" pitchFamily="34" charset="0"/>
            </a:endParaRPr>
          </a:p>
          <a:p>
            <a:pPr algn="l"/>
            <a:r>
              <a:rPr lang="ko-KR" altLang="en-US" sz="1800" dirty="0">
                <a:solidFill>
                  <a:srgbClr val="555555"/>
                </a:solidFill>
                <a:cs typeface="Calibri" panose="020F0502020204030204" pitchFamily="34" charset="0"/>
              </a:rPr>
              <a:t> </a:t>
            </a:r>
            <a:endParaRPr lang="ko-KR" altLang="en-US" sz="1800" dirty="0"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D3E0F3-78C9-475A-8B58-3F89FF19336C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31869-7BA5-4562-A9C7-417556FCC335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711753-10C2-4A88-87C9-B09772B3C382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Background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5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0D3F9F-E421-458D-9957-8D60494E3270}"/>
              </a:ext>
            </a:extLst>
          </p:cNvPr>
          <p:cNvSpPr txBox="1">
            <a:spLocks/>
          </p:cNvSpPr>
          <p:nvPr/>
        </p:nvSpPr>
        <p:spPr>
          <a:xfrm>
            <a:off x="647700" y="1108710"/>
            <a:ext cx="7848600" cy="35585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 연구의 접근에서 중요한 요소는 무엇인가</a:t>
            </a:r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l"/>
            <a:endParaRPr lang="ko-KR" altLang="en-US" sz="1800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Language model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을 통해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Generative pre-training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으로 별도의 추가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없이 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학습에 사용했던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Transformer decoder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만으로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을 효과적으로 해낸 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2E0E5-67AB-4515-A833-5CBDE24E082A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A822-364C-4B84-9F73-14DC15E73FB2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C18A5-3BF9-4A63-94D1-290FCB972D12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0D3F9F-E421-458D-9957-8D60494E3270}"/>
              </a:ext>
            </a:extLst>
          </p:cNvPr>
          <p:cNvSpPr txBox="1">
            <a:spLocks/>
          </p:cNvSpPr>
          <p:nvPr/>
        </p:nvSpPr>
        <p:spPr>
          <a:xfrm>
            <a:off x="647700" y="1108710"/>
            <a:ext cx="7848600" cy="35585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ko-KR" altLang="en-US" sz="16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당신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논문독자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은 스스로 이 논문을 이용할 수 있는가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? </a:t>
            </a:r>
            <a:endParaRPr lang="ko-KR" altLang="en-US" sz="1600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endParaRPr lang="en-US" altLang="ko-KR" sz="1800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    어떻게 이용하는가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?</a:t>
            </a:r>
          </a:p>
          <a:p>
            <a:pPr algn="l"/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1.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GPT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를 구현하여 사용</a:t>
            </a:r>
            <a:endParaRPr lang="en-US" altLang="ko-KR" sz="1400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다른 모델과 합치거나</a:t>
            </a:r>
            <a:endParaRPr lang="en-US" altLang="ko-KR" sz="1400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   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새로운 모델을 만드는데 아이디어를 차용</a:t>
            </a: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BCA36A-7EEA-4F2B-BC63-3BACA1A11990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64F67-66DD-4D3F-AD2D-6DD4DB037FB3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GPT1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C34689-87B2-4472-9DFA-23BCB2DEF8E6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90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0D3F9F-E421-458D-9957-8D60494E3270}"/>
              </a:ext>
            </a:extLst>
          </p:cNvPr>
          <p:cNvSpPr txBox="1">
            <a:spLocks/>
          </p:cNvSpPr>
          <p:nvPr/>
        </p:nvSpPr>
        <p:spPr>
          <a:xfrm>
            <a:off x="647700" y="1108710"/>
            <a:ext cx="7956748" cy="35585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당신이 참고하고 싶은 다른 레퍼런스에는 어떤 것이 있는가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?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    1. Transformer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Attention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is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All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You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Need</a:t>
            </a:r>
          </a:p>
          <a:p>
            <a:pPr lvl="1" algn="l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    2. Language model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논문 레퍼런스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dirty="0"/>
              <a:t>Semi-supervised sequence tagging with bidirectional language models. ACL, 2017.</a:t>
            </a:r>
            <a:r>
              <a:rPr lang="en-US" altLang="ko-KR" sz="12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dirty="0"/>
              <a:t>Deep contextualized word representations. NAACL, 2018.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    3. Unsupervised Learning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논문 레퍼런스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dirty="0"/>
              <a:t>Split-brain autoencoders: Unsupervised learning by cross-channel prediction. In CVPR, volume 1, page 6, 2017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l" latinLnBrk="1"/>
            <a:endParaRPr lang="ko-KR" altLang="en-US" sz="1800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31941-A49C-49D7-94FE-DC3F3939C6A8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3E2D9-2328-4F6C-A570-BDB88618D5BE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GPT1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5942C8-AFC5-4709-8B6D-9AA77B0739DD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8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GPT-2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10630-267B-4A3A-9E9A-3C5F9126C308}"/>
              </a:ext>
            </a:extLst>
          </p:cNvPr>
          <p:cNvSpPr txBox="1"/>
          <p:nvPr/>
        </p:nvSpPr>
        <p:spPr>
          <a:xfrm>
            <a:off x="2321496" y="4589502"/>
            <a:ext cx="68225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Language Models Are Unsupervised Multitask Learners</a:t>
            </a:r>
          </a:p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Alec Radford, Jeffrey Wu, Rewon Child, David Luan, Dario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Amodei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Ilya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Sutskever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Feb 14. 2019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973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Abstract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23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Why GPT-2?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18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Unsupervised Model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이전까지의 </a:t>
            </a:r>
            <a:r>
              <a:rPr lang="en-US" altLang="ko-KR" sz="1200" dirty="0"/>
              <a:t>Machine Learning system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Large</a:t>
            </a:r>
            <a:r>
              <a:rPr lang="ko-KR" altLang="en-US" sz="1000" dirty="0"/>
              <a:t> </a:t>
            </a:r>
            <a:r>
              <a:rPr lang="en-US" altLang="ko-KR" sz="1000" dirty="0"/>
              <a:t>dataset</a:t>
            </a:r>
            <a:r>
              <a:rPr lang="ko-KR" altLang="en-US" sz="1000" dirty="0"/>
              <a:t> </a:t>
            </a:r>
            <a:r>
              <a:rPr lang="en-US" altLang="ko-KR" sz="1000" dirty="0"/>
              <a:t>+</a:t>
            </a:r>
            <a:r>
              <a:rPr lang="ko-KR" altLang="en-US" sz="1000" dirty="0"/>
              <a:t> </a:t>
            </a:r>
            <a:r>
              <a:rPr lang="en-US" altLang="ko-KR" sz="1000" dirty="0"/>
              <a:t>high-capacity model + supervised learning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특정한 </a:t>
            </a:r>
            <a:r>
              <a:rPr lang="en-US" altLang="ko-KR" sz="1000" dirty="0"/>
              <a:t>task</a:t>
            </a:r>
            <a:r>
              <a:rPr lang="ko-KR" altLang="en-US" sz="1000" dirty="0"/>
              <a:t>에서는 좋은 성능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But, task</a:t>
            </a:r>
            <a:r>
              <a:rPr lang="ko-KR" altLang="en-US" sz="1000" dirty="0"/>
              <a:t>별로 </a:t>
            </a:r>
            <a:r>
              <a:rPr lang="en-US" altLang="ko-KR" sz="1000" dirty="0"/>
              <a:t>dataset</a:t>
            </a:r>
            <a:r>
              <a:rPr lang="ko-KR" altLang="en-US" sz="1000" dirty="0"/>
              <a:t> </a:t>
            </a:r>
            <a:r>
              <a:rPr lang="en-US" altLang="ko-KR" sz="1000" dirty="0"/>
              <a:t>&amp;</a:t>
            </a:r>
            <a:r>
              <a:rPr lang="ko-KR" altLang="en-US" sz="1000" dirty="0"/>
              <a:t> </a:t>
            </a:r>
            <a:r>
              <a:rPr lang="en-US" altLang="ko-KR" sz="1000" dirty="0"/>
              <a:t>model</a:t>
            </a:r>
            <a:r>
              <a:rPr lang="ko-KR" altLang="en-US" sz="1000" dirty="0"/>
              <a:t> 필요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</a:t>
            </a:r>
            <a:r>
              <a:rPr lang="ko-KR" altLang="en-US" sz="1000" dirty="0"/>
              <a:t> </a:t>
            </a:r>
            <a:r>
              <a:rPr lang="en-US" altLang="ko-KR" sz="1000" dirty="0"/>
              <a:t>distribution</a:t>
            </a:r>
            <a:r>
              <a:rPr lang="ko-KR" altLang="en-US" sz="1000" dirty="0"/>
              <a:t>과 </a:t>
            </a:r>
            <a:r>
              <a:rPr lang="en-US" altLang="ko-KR" sz="1000" dirty="0"/>
              <a:t>task specification</a:t>
            </a:r>
            <a:r>
              <a:rPr lang="ko-KR" altLang="en-US" sz="1000" dirty="0"/>
              <a:t>에 민감 </a:t>
            </a:r>
            <a:r>
              <a:rPr lang="en-US" altLang="ko-KR" sz="1000" dirty="0"/>
              <a:t>(Narrow experts)</a:t>
            </a:r>
          </a:p>
        </p:txBody>
      </p:sp>
    </p:spTree>
    <p:extLst>
      <p:ext uri="{BB962C8B-B14F-4D97-AF65-F5344CB8AC3E}">
        <p14:creationId xmlns:p14="http://schemas.microsoft.com/office/powerpoint/2010/main" val="329687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Previous Work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357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Pre-training + Fine-tuning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BERT, GPT-1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Pros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Task-specific architecture </a:t>
            </a:r>
            <a:r>
              <a:rPr lang="ko-KR" altLang="en-US" sz="1000" dirty="0"/>
              <a:t>필요 </a:t>
            </a:r>
            <a:r>
              <a:rPr lang="en-US" altLang="ko-KR" sz="1000" dirty="0"/>
              <a:t>X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Self-attention block </a:t>
            </a:r>
            <a:r>
              <a:rPr lang="ko-KR" altLang="en-US" sz="1000" dirty="0"/>
              <a:t>많이 </a:t>
            </a:r>
            <a:r>
              <a:rPr lang="en-US" altLang="ko-KR" sz="1000" dirty="0"/>
              <a:t>transfer</a:t>
            </a:r>
            <a:r>
              <a:rPr lang="ko-KR" altLang="en-US" sz="1000" dirty="0"/>
              <a:t>하면 됨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Cons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b="0" dirty="0"/>
              <a:t>Fine-tuning </a:t>
            </a:r>
            <a:r>
              <a:rPr lang="ko-KR" altLang="en-US" sz="1000" b="0" dirty="0"/>
              <a:t>시 여전히 필요한 </a:t>
            </a:r>
            <a:r>
              <a:rPr lang="en-US" altLang="ko-KR" sz="1000" b="0" dirty="0"/>
              <a:t>supervised data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Multi-tasking general system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Task-specific dataset &amp; model </a:t>
            </a:r>
            <a:r>
              <a:rPr lang="ko-KR" altLang="en-US" sz="1200" dirty="0"/>
              <a:t>필요 없는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</a:t>
            </a:r>
            <a:r>
              <a:rPr lang="en-US" altLang="ko-KR" sz="1200" dirty="0"/>
              <a:t>task </a:t>
            </a:r>
            <a:r>
              <a:rPr lang="ko-KR" altLang="en-US" sz="1200" dirty="0"/>
              <a:t>수행 가능한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F4C44E-D67E-40BE-A01A-101DF1FD36F7}"/>
              </a:ext>
            </a:extLst>
          </p:cNvPr>
          <p:cNvSpPr/>
          <p:nvPr/>
        </p:nvSpPr>
        <p:spPr>
          <a:xfrm>
            <a:off x="4180083" y="3800532"/>
            <a:ext cx="936104" cy="216024"/>
          </a:xfrm>
          <a:prstGeom prst="rightArrow">
            <a:avLst/>
          </a:prstGeom>
          <a:solidFill>
            <a:srgbClr val="F1786F"/>
          </a:solidFill>
          <a:ln>
            <a:solidFill>
              <a:srgbClr val="F178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7DB70-5965-4CD6-96AB-E3A87906867E}"/>
              </a:ext>
            </a:extLst>
          </p:cNvPr>
          <p:cNvSpPr txBox="1"/>
          <p:nvPr/>
        </p:nvSpPr>
        <p:spPr>
          <a:xfrm>
            <a:off x="5508104" y="3640837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1786F"/>
                </a:solidFill>
              </a:rPr>
              <a:t>?</a:t>
            </a:r>
            <a:endParaRPr lang="ko-KR" altLang="en-US" sz="3000" b="1" dirty="0">
              <a:solidFill>
                <a:srgbClr val="F17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GPT-2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F198C-A835-4935-9A14-08D50159D626}"/>
                  </a:ext>
                </a:extLst>
              </p:cNvPr>
              <p:cNvSpPr txBox="1"/>
              <p:nvPr/>
            </p:nvSpPr>
            <p:spPr>
              <a:xfrm>
                <a:off x="683568" y="915566"/>
                <a:ext cx="8208912" cy="2187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Language Modeling for General system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Supervised data</a:t>
                </a:r>
                <a:r>
                  <a:rPr lang="ko-KR" altLang="en-US" sz="1000" dirty="0"/>
                  <a:t>가 얼마 없거나 없을 때 </a:t>
                </a:r>
                <a:r>
                  <a:rPr lang="en-US" altLang="ko-KR" sz="1000" dirty="0"/>
                  <a:t>Language Model</a:t>
                </a:r>
                <a:r>
                  <a:rPr lang="ko-KR" altLang="en-US" sz="1000" dirty="0"/>
                  <a:t>이 </a:t>
                </a:r>
                <a:r>
                  <a:rPr lang="en-US" altLang="ko-KR" sz="1000" dirty="0"/>
                  <a:t>task </a:t>
                </a:r>
                <a:r>
                  <a:rPr lang="ko-KR" altLang="en-US" sz="1000" dirty="0"/>
                  <a:t>수행하도록 하자</a:t>
                </a:r>
                <a:endParaRPr lang="en-US" altLang="ko-KR" sz="10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Zero-shot setting (Parameter &amp; architecture </a:t>
                </a:r>
                <a:r>
                  <a:rPr lang="ko-KR" altLang="en-US" sz="1000" dirty="0"/>
                  <a:t>수정</a:t>
                </a:r>
                <a:r>
                  <a:rPr lang="en-US" altLang="ko-KR" sz="1000" dirty="0"/>
                  <a:t>X)</a:t>
                </a:r>
                <a:r>
                  <a:rPr lang="ko-KR" altLang="en-US" sz="1000" dirty="0"/>
                  <a:t>에서 </a:t>
                </a:r>
                <a:r>
                  <a:rPr lang="en-US" altLang="ko-KR" sz="1000" dirty="0"/>
                  <a:t>LM</a:t>
                </a:r>
                <a:r>
                  <a:rPr lang="ko-KR" altLang="en-US" sz="1000" dirty="0"/>
                  <a:t>이 </a:t>
                </a:r>
                <a:r>
                  <a:rPr lang="en-US" altLang="ko-KR" sz="1000" dirty="0"/>
                  <a:t>down-stream task </a:t>
                </a:r>
                <a:r>
                  <a:rPr lang="ko-KR" altLang="en-US" sz="1000" dirty="0"/>
                  <a:t>수행</a:t>
                </a:r>
                <a:endParaRPr lang="en-US" altLang="ko-KR" sz="10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LM</a:t>
                </a:r>
                <a:r>
                  <a:rPr lang="ko-KR" altLang="en-US" sz="1000" dirty="0"/>
                  <a:t>은 보통 </a:t>
                </a:r>
                <a:r>
                  <a:rPr lang="en-US" altLang="ko-KR" sz="1000" dirty="0"/>
                  <a:t>symbol sequence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dirty="0"/>
                  <a:t> </a:t>
                </a:r>
                <a:r>
                  <a:rPr lang="ko-KR" altLang="en-US" sz="1000" dirty="0"/>
                  <a:t>의 분포 추정하는 것으로 정의</a:t>
                </a:r>
                <a:endParaRPr lang="en-US" altLang="ko-KR" sz="10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dirty="0"/>
                  <a:t>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Single task 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e>
                    </m:d>
                  </m:oMath>
                </a14:m>
                <a:endParaRPr lang="en-US" altLang="ko-KR" sz="10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Multi task 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</m:e>
                    </m:d>
                  </m:oMath>
                </a14:m>
                <a:endParaRPr lang="en-US" altLang="ko-KR" sz="10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Language model</a:t>
                </a:r>
                <a:r>
                  <a:rPr lang="ko-KR" altLang="en-US" sz="1000" dirty="0"/>
                  <a:t>이 충분한 용량을 가진다면 </a:t>
                </a:r>
                <a:r>
                  <a:rPr lang="en-US" altLang="ko-KR" sz="1000" dirty="0"/>
                  <a:t>unsupervised multitask learning</a:t>
                </a:r>
                <a:r>
                  <a:rPr lang="ko-KR" altLang="en-US" sz="1000" dirty="0"/>
                  <a:t>이 가능해질 것</a:t>
                </a:r>
                <a:endParaRPr lang="en-US" altLang="ko-KR" sz="10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endParaRPr lang="en-US" altLang="ko-KR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F198C-A835-4935-9A14-08D50159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15566"/>
                <a:ext cx="8208912" cy="2187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27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GPT-1 vs. GPT-2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347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GPT-1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Transformer Decoder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Pre-training + Fine-tuning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Auxiliary objective (Fine-tuning)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BooksCorpus</a:t>
            </a:r>
            <a:r>
              <a:rPr lang="en-US" altLang="ko-KR" sz="1200" dirty="0"/>
              <a:t> dataset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GPT-2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Transformer Decoder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Language Model (without fine-tuning)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No auxiliary objective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WebText</a:t>
            </a:r>
            <a:r>
              <a:rPr lang="en-US" altLang="ko-KR" sz="1200" dirty="0"/>
              <a:t> dataset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296043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 Specification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9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Transformer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25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Training Dataset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366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Prior works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Single domain dataset</a:t>
            </a:r>
            <a:r>
              <a:rPr lang="ko-KR" altLang="en-US" sz="1200" dirty="0"/>
              <a:t>에서 </a:t>
            </a:r>
            <a:r>
              <a:rPr lang="en-US" altLang="ko-KR" sz="1200" dirty="0"/>
              <a:t>LM </a:t>
            </a:r>
            <a:r>
              <a:rPr lang="ko-KR" altLang="en-US" sz="1200" dirty="0"/>
              <a:t>훈련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Common Crawl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웹 스크랩 데이터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quality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WebText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Common Crawl</a:t>
            </a:r>
            <a:r>
              <a:rPr lang="ko-KR" altLang="en-US" sz="1200" dirty="0"/>
              <a:t>같은 웹 스크랩 데이터셋의 </a:t>
            </a:r>
            <a:r>
              <a:rPr lang="en-US" altLang="ko-KR" sz="1200" dirty="0"/>
              <a:t>quality issue </a:t>
            </a:r>
            <a:r>
              <a:rPr lang="ko-KR" altLang="en-US" sz="1200" dirty="0"/>
              <a:t>해결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Reddit</a:t>
            </a:r>
            <a:r>
              <a:rPr lang="ko-KR" altLang="en-US" sz="1200" dirty="0"/>
              <a:t>에서 </a:t>
            </a:r>
            <a:r>
              <a:rPr lang="en-US" altLang="ko-KR" sz="1200" dirty="0"/>
              <a:t>3 karma </a:t>
            </a:r>
            <a:r>
              <a:rPr lang="ko-KR" altLang="en-US" sz="1200" dirty="0"/>
              <a:t>넘는 외부링크만 스크랩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40GB text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ENGLISH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GPT-2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WebText</a:t>
            </a:r>
            <a:r>
              <a:rPr lang="ko-KR" altLang="en-US" sz="1200" dirty="0"/>
              <a:t>에 </a:t>
            </a:r>
            <a:r>
              <a:rPr lang="en-US" altLang="ko-KR" sz="1200" dirty="0"/>
              <a:t>underfit</a:t>
            </a:r>
            <a:r>
              <a:rPr lang="ko-KR" altLang="en-US" sz="1200" dirty="0"/>
              <a:t>됨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21F697-8AD0-4A90-AC87-0CE0462D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86" y="2716717"/>
            <a:ext cx="240429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Training Dataset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227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WebText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Common Crawl</a:t>
            </a:r>
            <a:r>
              <a:rPr lang="ko-KR" altLang="en-US" sz="1200" dirty="0"/>
              <a:t>같은 웹 스크랩 데이터셋의 </a:t>
            </a:r>
            <a:r>
              <a:rPr lang="en-US" altLang="ko-KR" sz="1200" dirty="0"/>
              <a:t>quality issue </a:t>
            </a:r>
            <a:r>
              <a:rPr lang="ko-KR" altLang="en-US" sz="1200" dirty="0"/>
              <a:t>해결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Reddit</a:t>
            </a:r>
            <a:r>
              <a:rPr lang="ko-KR" altLang="en-US" sz="1200" dirty="0"/>
              <a:t>에서 </a:t>
            </a:r>
            <a:r>
              <a:rPr lang="en-US" altLang="ko-KR" sz="1200" dirty="0"/>
              <a:t>3 karma </a:t>
            </a:r>
            <a:r>
              <a:rPr lang="ko-KR" altLang="en-US" sz="1200" dirty="0"/>
              <a:t>넘는 외부링크만 스크랩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40GB text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ENGLISH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430CD-6CB0-4084-BE7B-F689CC6F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86" y="2716717"/>
            <a:ext cx="240429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6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 Representation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BPE (Byte Pair Encoding)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Character level</a:t>
            </a:r>
            <a:r>
              <a:rPr lang="ko-KR" altLang="en-US" sz="1200" dirty="0"/>
              <a:t>과 </a:t>
            </a:r>
            <a:r>
              <a:rPr lang="en-US" altLang="ko-KR" sz="1200" dirty="0"/>
              <a:t>word level </a:t>
            </a:r>
            <a:r>
              <a:rPr lang="ko-KR" altLang="en-US" sz="1200" dirty="0"/>
              <a:t>중간정도의 방식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둘의 장점 합쳐 놓음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Character (infrequent symbol sequence) / word (frequent symbol sequence)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For any dataset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Unicode string</a:t>
            </a:r>
            <a:r>
              <a:rPr lang="ko-KR" altLang="en-US" sz="1000" dirty="0"/>
              <a:t>에 확률 할당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어떠한 </a:t>
            </a:r>
            <a:r>
              <a:rPr lang="en-US" altLang="ko-KR" sz="1000" dirty="0"/>
              <a:t>dataset</a:t>
            </a:r>
            <a:r>
              <a:rPr lang="ko-KR" altLang="en-US" sz="1000" dirty="0"/>
              <a:t>에도 </a:t>
            </a:r>
            <a:r>
              <a:rPr lang="en-US" altLang="ko-KR" sz="1000" dirty="0"/>
              <a:t>LM </a:t>
            </a:r>
            <a:r>
              <a:rPr lang="ko-KR" altLang="en-US" sz="1000" dirty="0"/>
              <a:t>평가 가능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361180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F198C-A835-4935-9A14-08D50159D626}"/>
                  </a:ext>
                </a:extLst>
              </p:cNvPr>
              <p:cNvSpPr txBox="1"/>
              <p:nvPr/>
            </p:nvSpPr>
            <p:spPr>
              <a:xfrm>
                <a:off x="683568" y="915566"/>
                <a:ext cx="8208912" cy="301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Architecture</a:t>
                </a:r>
                <a:endParaRPr lang="en-US" altLang="ko-KR" sz="1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GPT-1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detail</a:t>
                </a:r>
                <a:r>
                  <a:rPr lang="ko-KR" altLang="en-US" sz="1200" dirty="0"/>
                  <a:t>에 약간의 수정</a:t>
                </a:r>
                <a:endParaRPr lang="en-US" altLang="ko-KR" sz="12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Layer Normalization :</a:t>
                </a:r>
                <a:r>
                  <a:rPr lang="en-US" altLang="ko-KR" sz="1200" dirty="0"/>
                  <a:t> </a:t>
                </a:r>
                <a:r>
                  <a:rPr lang="ko-KR" altLang="en-US" sz="800" dirty="0"/>
                  <a:t>각 </a:t>
                </a:r>
                <a:r>
                  <a:rPr lang="en-US" altLang="ko-KR" sz="800" dirty="0"/>
                  <a:t>sub-block input</a:t>
                </a:r>
                <a:r>
                  <a:rPr lang="ko-KR" altLang="en-US" sz="800" dirty="0"/>
                  <a:t>으로 이동</a:t>
                </a:r>
                <a:r>
                  <a:rPr lang="en-US" altLang="ko-KR" sz="800" dirty="0"/>
                  <a:t> / self-attention </a:t>
                </a:r>
                <a:r>
                  <a:rPr lang="ko-KR" altLang="en-US" sz="800" dirty="0"/>
                  <a:t>마지막에 추가</a:t>
                </a:r>
                <a:endParaRPr lang="en-US" altLang="ko-KR" sz="8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Initialization : </a:t>
                </a:r>
                <a:r>
                  <a:rPr lang="en-US" altLang="ko-KR" sz="800" dirty="0"/>
                  <a:t>scale weight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800" dirty="0"/>
                  <a:t> (N : residual layer </a:t>
                </a:r>
                <a:r>
                  <a:rPr lang="ko-KR" altLang="en-US" sz="800" dirty="0"/>
                  <a:t>수</a:t>
                </a:r>
                <a:r>
                  <a:rPr lang="en-US" altLang="ko-KR" sz="800" dirty="0"/>
                  <a:t>)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Vocabulary size</a:t>
                </a:r>
                <a:r>
                  <a:rPr lang="en-US" altLang="ko-KR" sz="800" dirty="0"/>
                  <a:t> : 50,257</a:t>
                </a:r>
                <a:r>
                  <a:rPr lang="ko-KR" altLang="en-US" sz="800" dirty="0"/>
                  <a:t>로 증가</a:t>
                </a:r>
                <a:endParaRPr lang="en-US" altLang="ko-KR" sz="8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Context size </a:t>
                </a:r>
                <a:r>
                  <a:rPr lang="en-US" altLang="ko-KR" sz="800" dirty="0"/>
                  <a:t>: 512 -&gt; 1024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000" dirty="0"/>
                  <a:t>Batch size</a:t>
                </a:r>
                <a:r>
                  <a:rPr lang="en-US" altLang="ko-KR" sz="800" dirty="0"/>
                  <a:t> : 512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Hyperparameters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endParaRPr lang="en-US" altLang="ko-KR" sz="1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F198C-A835-4935-9A14-08D50159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15566"/>
                <a:ext cx="8208912" cy="3017236"/>
              </a:xfrm>
              <a:prstGeom prst="rect">
                <a:avLst/>
              </a:prstGeom>
              <a:blipFill>
                <a:blip r:embed="rId2"/>
                <a:stretch>
                  <a:fillRect l="-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5F3D670-29B4-4427-9A4D-B3BE9E72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0" y="3353873"/>
            <a:ext cx="2300481" cy="1157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6DDC5-BC43-4F8C-9195-60C9E2881448}"/>
              </a:ext>
            </a:extLst>
          </p:cNvPr>
          <p:cNvSpPr txBox="1"/>
          <p:nvPr/>
        </p:nvSpPr>
        <p:spPr>
          <a:xfrm>
            <a:off x="278192" y="366419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Small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2754-70C8-41B8-94C2-5141A9B48FCC}"/>
              </a:ext>
            </a:extLst>
          </p:cNvPr>
          <p:cNvSpPr txBox="1"/>
          <p:nvPr/>
        </p:nvSpPr>
        <p:spPr>
          <a:xfrm>
            <a:off x="125318" y="3837474"/>
            <a:ext cx="71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Medium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D2242-D1C6-459D-9E9C-CB5DAC5B9075}"/>
              </a:ext>
            </a:extLst>
          </p:cNvPr>
          <p:cNvSpPr txBox="1"/>
          <p:nvPr/>
        </p:nvSpPr>
        <p:spPr>
          <a:xfrm>
            <a:off x="278192" y="399330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Large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A5C57-A385-4B75-9D32-7C0FC5CCAD8E}"/>
              </a:ext>
            </a:extLst>
          </p:cNvPr>
          <p:cNvSpPr txBox="1"/>
          <p:nvPr/>
        </p:nvSpPr>
        <p:spPr>
          <a:xfrm>
            <a:off x="418592" y="419683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905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Experiments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71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Zero-shot results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B815EA-665B-4249-9D35-BCC179BB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5" y="843558"/>
            <a:ext cx="8458269" cy="1728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D2DD60-2A97-41D3-B69B-12E049DDF048}"/>
              </a:ext>
            </a:extLst>
          </p:cNvPr>
          <p:cNvSpPr txBox="1"/>
          <p:nvPr/>
        </p:nvSpPr>
        <p:spPr>
          <a:xfrm>
            <a:off x="342865" y="2715766"/>
            <a:ext cx="8549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1BW (One Billion Word Benchmark) </a:t>
            </a:r>
            <a:r>
              <a:rPr lang="ko-KR" altLang="en-US" sz="1200" dirty="0"/>
              <a:t>제외 모두 </a:t>
            </a:r>
            <a:r>
              <a:rPr lang="en-US" altLang="ko-KR" sz="1200" dirty="0" err="1"/>
              <a:t>SoTA</a:t>
            </a:r>
            <a:r>
              <a:rPr lang="en-US" altLang="ko-KR" sz="1200" dirty="0"/>
              <a:t> </a:t>
            </a:r>
            <a:r>
              <a:rPr lang="ko-KR" altLang="en-US" sz="1200" dirty="0"/>
              <a:t>달성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1BW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전처리</a:t>
            </a:r>
            <a:r>
              <a:rPr lang="ko-KR" altLang="en-US" sz="1000" dirty="0"/>
              <a:t> 방식 때문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Sentence level shuffling </a:t>
            </a:r>
            <a:r>
              <a:rPr lang="ko-KR" altLang="en-US" sz="1000" dirty="0"/>
              <a:t>때문에 </a:t>
            </a:r>
            <a:r>
              <a:rPr lang="en-US" altLang="ko-KR" sz="1000" dirty="0"/>
              <a:t>long-range structure </a:t>
            </a:r>
            <a:r>
              <a:rPr lang="ko-KR" altLang="en-US" sz="1000" dirty="0"/>
              <a:t>파괴됨</a:t>
            </a:r>
            <a:endParaRPr lang="en-US" altLang="ko-KR" sz="1000" dirty="0"/>
          </a:p>
          <a:p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B9CA7-C72D-428E-A447-ACDFB793EC48}"/>
              </a:ext>
            </a:extLst>
          </p:cNvPr>
          <p:cNvSpPr txBox="1"/>
          <p:nvPr/>
        </p:nvSpPr>
        <p:spPr>
          <a:xfrm>
            <a:off x="342865" y="3723878"/>
            <a:ext cx="8208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CBT </a:t>
            </a:r>
            <a:r>
              <a:rPr lang="en-US" altLang="ko-KR" sz="1000" dirty="0"/>
              <a:t>(Children’s Book Test)</a:t>
            </a:r>
            <a:endParaRPr lang="en-US" altLang="ko-KR" sz="1000" b="0" i="1" dirty="0">
              <a:latin typeface="Cambria Math" panose="02040503050406030204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여러 종류의 단어에 대한 </a:t>
            </a:r>
            <a:r>
              <a:rPr lang="en-US" altLang="ko-KR" sz="1000" dirty="0"/>
              <a:t>LM </a:t>
            </a:r>
            <a:r>
              <a:rPr lang="ko-KR" altLang="en-US" sz="1000" dirty="0"/>
              <a:t>성능 평가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Named-entities, nouns, verbs, prepositions</a:t>
            </a:r>
          </a:p>
          <a:p>
            <a:pPr marL="628650" lvl="1" indent="-171450">
              <a:buFontTx/>
              <a:buChar char="-"/>
            </a:pP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LAMBADA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LAnguage</a:t>
            </a:r>
            <a:r>
              <a:rPr lang="en-US" altLang="ko-KR" sz="1000" dirty="0"/>
              <a:t> Modeling Broadcasted to Account for Discourse Aspects)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Long-range dependency modeling </a:t>
            </a:r>
            <a:r>
              <a:rPr lang="ko-KR" altLang="en-US" sz="1000" dirty="0"/>
              <a:t>성능 평가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최소 </a:t>
            </a:r>
            <a:r>
              <a:rPr lang="en-US" altLang="ko-KR" sz="1000" dirty="0"/>
              <a:t>50</a:t>
            </a:r>
            <a:r>
              <a:rPr lang="ko-KR" altLang="en-US" sz="1000" dirty="0"/>
              <a:t>개 </a:t>
            </a:r>
            <a:r>
              <a:rPr lang="en-US" altLang="ko-KR" sz="1000" dirty="0"/>
              <a:t>context token </a:t>
            </a:r>
            <a:r>
              <a:rPr lang="ko-KR" altLang="en-US" sz="1000" dirty="0"/>
              <a:t>이상 필요한 문장 마지막 단어 예측</a:t>
            </a:r>
            <a:endParaRPr lang="en-US" altLang="ko-KR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3B5210-EBD5-48EA-AD3D-35EEB5492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36" y="3293550"/>
            <a:ext cx="3088938" cy="16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4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Winograd Schema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Text ambiguities </a:t>
            </a:r>
            <a:r>
              <a:rPr lang="ko-KR" altLang="en-US" sz="1200" dirty="0"/>
              <a:t>해결 </a:t>
            </a:r>
            <a:r>
              <a:rPr lang="en-US" altLang="ko-KR" sz="1200" dirty="0"/>
              <a:t>task</a:t>
            </a:r>
            <a:endParaRPr lang="en-US" altLang="ko-KR" sz="1000" b="0" i="1" dirty="0">
              <a:latin typeface="Cambria Math" panose="02040503050406030204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Commonsense</a:t>
            </a:r>
            <a:r>
              <a:rPr lang="ko-KR" altLang="en-US" sz="1000" dirty="0"/>
              <a:t> </a:t>
            </a:r>
            <a:r>
              <a:rPr lang="en-US" altLang="ko-KR" sz="1000" dirty="0"/>
              <a:t>reasoning </a:t>
            </a:r>
            <a:r>
              <a:rPr lang="ko-KR" altLang="en-US" sz="1000" dirty="0"/>
              <a:t>성능 평가 가능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Named-entities, nouns, verbs, prepositions</a:t>
            </a:r>
          </a:p>
          <a:p>
            <a:pPr marL="628650" lvl="1" indent="-171450">
              <a:buFontTx/>
              <a:buChar char="-"/>
            </a:pP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Full score : </a:t>
            </a:r>
            <a:r>
              <a:rPr lang="ko-KR" altLang="en-US" sz="1200" dirty="0"/>
              <a:t>전체 문장이 얼마나 자연스러운지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Partial score : </a:t>
            </a:r>
            <a:r>
              <a:rPr lang="ko-KR" altLang="en-US" sz="1200" dirty="0"/>
              <a:t>앞 부분이 주어졌을 때 나머지가 얼마나 자연스러운지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A4F76-BCEF-44CD-8243-F24DBAC4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70" y="375928"/>
            <a:ext cx="2935786" cy="2139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522EC-2CFD-4112-9315-B8A5DB4B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8" y="3924905"/>
            <a:ext cx="5768034" cy="9318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15005A-191F-4655-97B1-01338F125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4" y="3325363"/>
            <a:ext cx="4355976" cy="2001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ED5BE5-443F-4AF1-8DDB-BF0A049C8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64" y="3525502"/>
            <a:ext cx="4355976" cy="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97338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Other tasks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Reading Comprehension</a:t>
            </a:r>
            <a:endParaRPr lang="en-US" altLang="ko-KR" sz="1000" b="0" i="1" dirty="0">
              <a:latin typeface="Cambria Math" panose="02040503050406030204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000" dirty="0" err="1"/>
              <a:t>CoQA</a:t>
            </a:r>
            <a:r>
              <a:rPr lang="en-US" altLang="ko-KR" sz="1000" dirty="0"/>
              <a:t> dataset </a:t>
            </a:r>
            <a:r>
              <a:rPr lang="en-US" altLang="ko-KR" sz="800" dirty="0"/>
              <a:t>(Conversation Question Answering)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55 F1 score (</a:t>
            </a:r>
            <a:r>
              <a:rPr lang="en-US" altLang="ko-KR" sz="1000" dirty="0" err="1"/>
              <a:t>SoTA</a:t>
            </a:r>
            <a:r>
              <a:rPr lang="en-US" altLang="ko-KR" sz="1000" dirty="0"/>
              <a:t> : BERT, 89 F1 score)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Supervised training</a:t>
            </a:r>
            <a:r>
              <a:rPr lang="ko-KR" altLang="en-US" sz="1000" dirty="0"/>
              <a:t>없이 이정도 성능 나옴에 기대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Summarization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CNN and Daily Mail dataset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Task </a:t>
            </a:r>
            <a:r>
              <a:rPr lang="ko-KR" altLang="en-US" sz="1000" dirty="0"/>
              <a:t>유도용으로 </a:t>
            </a:r>
            <a:r>
              <a:rPr lang="en-US" altLang="ko-KR" sz="1000" dirty="0"/>
              <a:t>TL;DR: </a:t>
            </a:r>
            <a:r>
              <a:rPr lang="ko-KR" altLang="en-US" sz="1000" dirty="0"/>
              <a:t>추가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성능 별로 안 좋음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Article</a:t>
            </a:r>
            <a:r>
              <a:rPr lang="ko-KR" altLang="en-US" sz="1000" dirty="0"/>
              <a:t>의 최근 </a:t>
            </a:r>
            <a:r>
              <a:rPr lang="en-US" altLang="ko-KR" sz="1000" dirty="0"/>
              <a:t>content</a:t>
            </a:r>
            <a:r>
              <a:rPr lang="ko-KR" altLang="en-US" sz="1000" dirty="0"/>
              <a:t>나 </a:t>
            </a:r>
            <a:r>
              <a:rPr lang="en-US" altLang="ko-KR" sz="1000" dirty="0"/>
              <a:t>detail </a:t>
            </a:r>
            <a:r>
              <a:rPr lang="ko-KR" altLang="en-US" sz="1000" dirty="0"/>
              <a:t>부분에 </a:t>
            </a:r>
            <a:r>
              <a:rPr lang="en-US" altLang="ko-KR" sz="1000" dirty="0"/>
              <a:t>focusing</a:t>
            </a:r>
            <a:r>
              <a:rPr lang="ko-KR" altLang="en-US" sz="1000" dirty="0"/>
              <a:t>하는 경우 많아서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D2F30-411F-496B-8F90-CD7A5A7967B0}"/>
              </a:ext>
            </a:extLst>
          </p:cNvPr>
          <p:cNvSpPr txBox="1"/>
          <p:nvPr/>
        </p:nvSpPr>
        <p:spPr>
          <a:xfrm>
            <a:off x="683568" y="278777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Translation</a:t>
            </a:r>
            <a:endParaRPr lang="en-US" altLang="ko-KR" sz="1000" b="0" i="1" dirty="0">
              <a:latin typeface="Cambria Math" panose="02040503050406030204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WMT-14 English-French, WMT-14 French-English</a:t>
            </a:r>
            <a:endParaRPr lang="en-US" altLang="ko-KR" sz="8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English-French : 5 BLEU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French-English : 11.5 BLEU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 err="1"/>
              <a:t>WebText</a:t>
            </a:r>
            <a:r>
              <a:rPr lang="en-US" altLang="ko-KR" sz="1000" dirty="0"/>
              <a:t> dataset</a:t>
            </a:r>
            <a:r>
              <a:rPr lang="ko-KR" altLang="en-US" sz="1000" dirty="0"/>
              <a:t>에 프랑스어 </a:t>
            </a:r>
            <a:r>
              <a:rPr lang="en-US" altLang="ko-KR" sz="1000" dirty="0"/>
              <a:t>10MB </a:t>
            </a:r>
            <a:r>
              <a:rPr lang="ko-KR" altLang="en-US" sz="1000" dirty="0"/>
              <a:t>밖에 없어서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Question Answering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Natural Questions dataset, </a:t>
            </a:r>
            <a:r>
              <a:rPr lang="en-US" altLang="ko-KR" sz="1000" dirty="0" err="1"/>
              <a:t>SQuAD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4.1% </a:t>
            </a:r>
            <a:r>
              <a:rPr lang="ko-KR" altLang="en-US" sz="1000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98195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Generalization vs Memorization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342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Data overlap</a:t>
            </a:r>
            <a:endParaRPr lang="en-US" altLang="ko-KR" sz="1000" b="0" i="1" dirty="0">
              <a:latin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Train data</a:t>
            </a:r>
            <a:r>
              <a:rPr lang="ko-KR" altLang="en-US" sz="1000" dirty="0"/>
              <a:t>와 </a:t>
            </a:r>
            <a:r>
              <a:rPr lang="en-US" altLang="ko-KR" sz="1000" dirty="0"/>
              <a:t>test data</a:t>
            </a:r>
            <a:r>
              <a:rPr lang="ko-KR" altLang="en-US" sz="1000" dirty="0"/>
              <a:t>가 많이 중복될 경우 생김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중복 많을 경우 </a:t>
            </a:r>
            <a:r>
              <a:rPr lang="en-US" altLang="ko-KR" sz="1000" dirty="0"/>
              <a:t>generalization </a:t>
            </a:r>
            <a:r>
              <a:rPr lang="ko-KR" altLang="en-US" sz="1000" dirty="0"/>
              <a:t>성능 </a:t>
            </a:r>
            <a:r>
              <a:rPr lang="en-US" altLang="ko-KR" sz="1000" dirty="0"/>
              <a:t>over-reporting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얼마나 겹치는지 분석하는 것 중요함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WebText</a:t>
            </a:r>
            <a:r>
              <a:rPr lang="en-US" altLang="ko-KR" sz="1200" dirty="0"/>
              <a:t> dataset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LM benchmark datasets</a:t>
            </a:r>
            <a:r>
              <a:rPr lang="ko-KR" altLang="en-US" sz="1000" dirty="0"/>
              <a:t>와 평균 </a:t>
            </a:r>
            <a:r>
              <a:rPr lang="en-US" altLang="ko-KR" sz="1000" dirty="0"/>
              <a:t>3.2% overlap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datasets</a:t>
            </a:r>
            <a:r>
              <a:rPr lang="ko-KR" altLang="en-US" sz="1000" dirty="0"/>
              <a:t>는 평균 </a:t>
            </a:r>
            <a:r>
              <a:rPr lang="en-US" altLang="ko-KR" sz="1000" dirty="0"/>
              <a:t>5.9% overlap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9C22D-E6E8-4CF7-A975-B50BDAD0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6" y="2097236"/>
            <a:ext cx="4501104" cy="9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2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1223628" y="2217807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Conclusion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89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43088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Transformer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Attention is All You Need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RNN Encoder-Decoder (seq2seq) </a:t>
            </a:r>
            <a:r>
              <a:rPr lang="ko-KR" altLang="en-US" sz="1200" dirty="0"/>
              <a:t>구조의 단점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병렬 계산 불가능한 </a:t>
            </a:r>
            <a:r>
              <a:rPr lang="en-US" altLang="ko-KR" sz="1000" dirty="0"/>
              <a:t>recurrent model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Sequence </a:t>
            </a:r>
            <a:r>
              <a:rPr lang="ko-KR" altLang="en-US" sz="1000" dirty="0"/>
              <a:t>길어지면 </a:t>
            </a:r>
            <a:r>
              <a:rPr lang="en-US" altLang="ko-KR" sz="1000" dirty="0"/>
              <a:t>long-term dependency </a:t>
            </a:r>
            <a:r>
              <a:rPr lang="ko-KR" altLang="en-US" sz="1000" dirty="0"/>
              <a:t>처리 능력 저하</a:t>
            </a:r>
            <a:endParaRPr lang="en-US" altLang="ko-KR" sz="10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/>
              <a:t>Attention mechanism </a:t>
            </a:r>
            <a:r>
              <a:rPr lang="ko-KR" altLang="en-US" sz="1000" dirty="0"/>
              <a:t>적용하여 해결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Transformer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recurrence </a:t>
            </a:r>
            <a:r>
              <a:rPr lang="ko-KR" altLang="en-US" sz="1000" dirty="0"/>
              <a:t>없애 </a:t>
            </a:r>
            <a:r>
              <a:rPr lang="en-US" altLang="ko-KR" sz="1000" dirty="0"/>
              <a:t>parallelization </a:t>
            </a:r>
            <a:r>
              <a:rPr lang="ko-KR" altLang="en-US" sz="1000" dirty="0"/>
              <a:t>가능하게 함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8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715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Conclusion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한계</a:t>
            </a:r>
            <a:endParaRPr lang="en-US" altLang="ko-KR" sz="1000" b="0" i="1" dirty="0">
              <a:latin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많은 </a:t>
            </a:r>
            <a:r>
              <a:rPr lang="en-US" altLang="ko-KR" sz="1000" dirty="0"/>
              <a:t>task</a:t>
            </a:r>
            <a:r>
              <a:rPr lang="ko-KR" altLang="en-US" sz="1000" dirty="0"/>
              <a:t>에서 좋은 결과는 내지 못함 </a:t>
            </a:r>
            <a:r>
              <a:rPr lang="en-US" altLang="ko-KR" sz="800" dirty="0"/>
              <a:t>(baseline </a:t>
            </a:r>
            <a:r>
              <a:rPr lang="ko-KR" altLang="en-US" sz="800" dirty="0"/>
              <a:t>겨우 넘기거나 성능 </a:t>
            </a:r>
            <a:r>
              <a:rPr lang="ko-KR" altLang="en-US" sz="800" dirty="0" err="1"/>
              <a:t>안좋은</a:t>
            </a:r>
            <a:r>
              <a:rPr lang="ko-KR" altLang="en-US" sz="800" dirty="0"/>
              <a:t> 경우 많음</a:t>
            </a:r>
            <a:r>
              <a:rPr lang="en-US" altLang="ko-KR" sz="800" dirty="0"/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Training data </a:t>
            </a:r>
            <a:r>
              <a:rPr lang="en-US" altLang="ko-KR" sz="1000" dirty="0" err="1"/>
              <a:t>WebText</a:t>
            </a:r>
            <a:r>
              <a:rPr lang="ko-KR" altLang="en-US" sz="1000" dirty="0"/>
              <a:t>에 </a:t>
            </a:r>
            <a:r>
              <a:rPr lang="en-US" altLang="ko-KR" sz="1000" dirty="0"/>
              <a:t>underfitting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Uni-directional representation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기대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Language Model</a:t>
            </a:r>
            <a:r>
              <a:rPr lang="ko-KR" altLang="en-US" sz="1000" dirty="0"/>
              <a:t>의 </a:t>
            </a:r>
            <a:r>
              <a:rPr lang="en-US" altLang="ko-KR" sz="1000" dirty="0"/>
              <a:t>capacity</a:t>
            </a:r>
            <a:r>
              <a:rPr lang="ko-KR" altLang="en-US" sz="1000" dirty="0"/>
              <a:t>가 </a:t>
            </a:r>
            <a:r>
              <a:rPr lang="en-US" altLang="ko-KR" sz="1000" dirty="0"/>
              <a:t>down-stream task  </a:t>
            </a:r>
            <a:r>
              <a:rPr lang="ko-KR" altLang="en-US" sz="1000" dirty="0"/>
              <a:t>성능에 영향 주는 것을 확인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더 큰 </a:t>
            </a:r>
            <a:r>
              <a:rPr lang="en-US" altLang="ko-KR" sz="1000" dirty="0"/>
              <a:t>capacity</a:t>
            </a:r>
            <a:r>
              <a:rPr lang="ko-KR" altLang="en-US" sz="1000" dirty="0"/>
              <a:t>의 </a:t>
            </a:r>
            <a:r>
              <a:rPr lang="en-US" altLang="ko-KR" sz="1000" dirty="0"/>
              <a:t>LM</a:t>
            </a:r>
            <a:r>
              <a:rPr lang="ko-KR" altLang="en-US" sz="1000" dirty="0"/>
              <a:t> 만든다면 성능 더 좋아질 것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Fine-tuning </a:t>
            </a:r>
            <a:r>
              <a:rPr lang="ko-KR" altLang="en-US" sz="1000" dirty="0"/>
              <a:t>추가 시 성능 개선 기대 </a:t>
            </a:r>
            <a:r>
              <a:rPr lang="en-US" altLang="ko-KR" sz="1000" dirty="0"/>
              <a:t>( + </a:t>
            </a:r>
            <a:r>
              <a:rPr lang="en-US" altLang="ko-KR" sz="1000" dirty="0" err="1"/>
              <a:t>uni</a:t>
            </a:r>
            <a:r>
              <a:rPr lang="en-US" altLang="ko-KR" sz="1000" dirty="0"/>
              <a:t>-directional representation </a:t>
            </a:r>
            <a:r>
              <a:rPr lang="ko-KR" altLang="en-US" sz="1000" dirty="0"/>
              <a:t>단점 극복 기대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0014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0D3F9F-E421-458D-9957-8D60494E3270}"/>
              </a:ext>
            </a:extLst>
          </p:cNvPr>
          <p:cNvSpPr txBox="1">
            <a:spLocks/>
          </p:cNvSpPr>
          <p:nvPr/>
        </p:nvSpPr>
        <p:spPr>
          <a:xfrm>
            <a:off x="476250" y="1014203"/>
            <a:ext cx="7848600" cy="3960000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555555"/>
                </a:solidFill>
              </a:rPr>
              <a:t>[</a:t>
            </a:r>
            <a:r>
              <a:rPr lang="ko-KR" altLang="en-US" sz="1800" dirty="0">
                <a:solidFill>
                  <a:srgbClr val="555555"/>
                </a:solidFill>
              </a:rPr>
              <a:t>관련 논문</a:t>
            </a:r>
            <a:r>
              <a:rPr lang="en-US" altLang="ko-KR" sz="1800" dirty="0">
                <a:solidFill>
                  <a:srgbClr val="555555"/>
                </a:solidFill>
              </a:rPr>
              <a:t>]</a:t>
            </a:r>
            <a:endParaRPr lang="en-US" altLang="ko-KR" sz="2200" dirty="0">
              <a:solidFill>
                <a:srgbClr val="555555"/>
              </a:solidFill>
            </a:endParaRPr>
          </a:p>
          <a:p>
            <a:pPr marL="714375" lvl="1" indent="-257175" algn="l">
              <a:buFont typeface="Arial" panose="020B0604020202020204" pitchFamily="34" charset="0"/>
              <a:buChar char="•"/>
            </a:pPr>
            <a:r>
              <a:rPr lang="en-US" altLang="ko-KR" sz="14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Neural Machine Translation by Jointly Learning to Align and Translate</a:t>
            </a:r>
            <a:endParaRPr lang="en-US" altLang="ko-KR" sz="1400" i="1" dirty="0"/>
          </a:p>
          <a:p>
            <a:pPr marL="714375" lvl="1" indent="-257175" algn="l">
              <a:buFont typeface="Arial" panose="020B0604020202020204" pitchFamily="34" charset="0"/>
              <a:buChar char="•"/>
            </a:pPr>
            <a:r>
              <a:rPr lang="en-US" altLang="ko-KR" sz="1400" i="1" dirty="0"/>
              <a:t>Attention Is All You Need</a:t>
            </a:r>
          </a:p>
          <a:p>
            <a:pPr marL="714375" lvl="1" indent="-257175" algn="l">
              <a:buFont typeface="Arial" panose="020B0604020202020204" pitchFamily="34" charset="0"/>
              <a:buChar char="•"/>
            </a:pP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 New Algorithm for Data Compression</a:t>
            </a:r>
            <a:endParaRPr lang="en-US" altLang="ko-KR" sz="1400" i="1" dirty="0"/>
          </a:p>
          <a:p>
            <a:pPr marL="714375" lvl="1" indent="-257175" algn="l">
              <a:buFont typeface="Arial" panose="020B0604020202020204" pitchFamily="34" charset="0"/>
              <a:buChar char="•"/>
            </a:pPr>
            <a:r>
              <a:rPr lang="en-US" altLang="ko-KR" sz="1400" i="1" dirty="0"/>
              <a:t>Improving Language Understanding by Generative Pre-Training</a:t>
            </a:r>
          </a:p>
          <a:p>
            <a:pPr marL="714375" lvl="1" indent="-257175" algn="l">
              <a:buFont typeface="Arial" panose="020B0604020202020204" pitchFamily="34" charset="0"/>
              <a:buChar char="•"/>
            </a:pPr>
            <a:r>
              <a:rPr lang="en-US" altLang="ko-KR" sz="1400" i="1" dirty="0"/>
              <a:t>Language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Models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are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Unsupervised Multitask Learners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555555"/>
                </a:solidFill>
              </a:rPr>
              <a:t>[</a:t>
            </a:r>
            <a:r>
              <a:rPr lang="ko-KR" altLang="en-US" sz="1800" dirty="0">
                <a:solidFill>
                  <a:srgbClr val="555555"/>
                </a:solidFill>
              </a:rPr>
              <a:t>유튜브</a:t>
            </a:r>
            <a:r>
              <a:rPr lang="en-US" altLang="ko-KR" sz="1800" dirty="0">
                <a:solidFill>
                  <a:srgbClr val="555555"/>
                </a:solidFill>
              </a:rPr>
              <a:t>]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https://www.youtube.com/watch?v=FeEmmylAF0o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https://www.youtube.com/watch?v=mxGCEWOxfe8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https://www.youtube.com/watch?v=6F4zxCN0Wtc</a:t>
            </a:r>
            <a:endParaRPr lang="en-US" altLang="ko-KR" sz="1800" dirty="0">
              <a:solidFill>
                <a:srgbClr val="555555"/>
              </a:solidFill>
            </a:endParaRP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https://www.youtube.com/watch?v=o_Wl29aW5XM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555555"/>
                </a:solidFill>
              </a:rPr>
              <a:t>[</a:t>
            </a:r>
            <a:r>
              <a:rPr lang="ko-KR" altLang="en-US" sz="1800" dirty="0">
                <a:solidFill>
                  <a:srgbClr val="555555"/>
                </a:solidFill>
              </a:rPr>
              <a:t>블로그</a:t>
            </a:r>
            <a:r>
              <a:rPr lang="en-US" altLang="ko-KR" sz="1800" dirty="0">
                <a:solidFill>
                  <a:srgbClr val="555555"/>
                </a:solidFill>
              </a:rPr>
              <a:t>]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https://greeksharifa.github.io/nlp(natural%20language%20processing)%20/%20rnns/2019/08/21/OpenAI-GPT-1-Improving-Language-Understanding-by-Generative-Pre-Training/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https://jalammar.github.io/illustrated-transformer/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https://jalammar.github.io/illustrated-gpt2/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https://dsbook.tistory.com/321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https://vanche.github.io/NLP_Pretrained_Model_GPT/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https://www.quantumdl.com/entry/12%EC%A3%BC%EC%B0%A81-Improving-Language-Understanding-by-Generative-Pre-Training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https://www.slideshare.net/ceradam/gpt-generative-pretraining-model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https://jiho-ml.com/weekly-nlp-29/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55555"/>
                </a:solidFill>
              </a:rPr>
              <a:t>https://ainote.tistory.com/17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10780-DBCE-4AC0-89BD-246B3381ED7F}"/>
              </a:ext>
            </a:extLst>
          </p:cNvPr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695C7-7B8C-44F2-A3FC-4A96BC3F3F1C}"/>
              </a:ext>
            </a:extLst>
          </p:cNvPr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Reference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1D147D-BC54-4F5F-9671-9851C8AC81B0}"/>
              </a:ext>
            </a:extLst>
          </p:cNvPr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1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Attention &amp; Self-Attention</a:t>
            </a:r>
          </a:p>
          <a:p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Neural Machine Translation by Jointly Learning to Align and Translate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264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Attention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RNN Encoder-Decoder </a:t>
            </a:r>
            <a:r>
              <a:rPr lang="ko-KR" altLang="en-US" sz="1000" dirty="0"/>
              <a:t>번역 모델의 단점 보완하고자 나옴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중요한 부분에 더 집중</a:t>
            </a:r>
            <a:r>
              <a:rPr lang="en-US" altLang="ko-KR" sz="1000" dirty="0"/>
              <a:t>(attention weight)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처음 나왔을 때는 </a:t>
            </a:r>
            <a:r>
              <a:rPr lang="en-US" altLang="ko-KR" sz="1000" dirty="0"/>
              <a:t>RNN</a:t>
            </a:r>
            <a:r>
              <a:rPr lang="ko-KR" altLang="en-US" sz="1000" dirty="0"/>
              <a:t> </a:t>
            </a:r>
            <a:r>
              <a:rPr lang="en-US" altLang="ko-KR" sz="1000" dirty="0"/>
              <a:t>ENC-DEC</a:t>
            </a:r>
            <a:r>
              <a:rPr lang="ko-KR" altLang="en-US" sz="1000" dirty="0"/>
              <a:t>의 보조 장치</a:t>
            </a:r>
            <a:endParaRPr lang="en-US" altLang="ko-KR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Self-Attention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Attention mechanism</a:t>
            </a:r>
            <a:r>
              <a:rPr lang="ko-KR" altLang="en-US" sz="1000" dirty="0"/>
              <a:t>과 비슷함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문장 내 단어들 간의 연관성 포착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Long-term</a:t>
            </a:r>
            <a:r>
              <a:rPr lang="ko-KR" altLang="en-US" sz="1000" dirty="0"/>
              <a:t> </a:t>
            </a:r>
            <a:r>
              <a:rPr lang="en-US" altLang="ko-KR" sz="1000" dirty="0"/>
              <a:t>dependency</a:t>
            </a:r>
            <a:r>
              <a:rPr lang="ko-KR" altLang="en-US" sz="1000" dirty="0"/>
              <a:t> 포착 성능 향상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Computation complexity </a:t>
            </a:r>
            <a:r>
              <a:rPr lang="ko-KR" altLang="en-US" sz="1000" dirty="0"/>
              <a:t>감소 목적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8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8E08A-D660-4DC3-A65F-EE208911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42" y="440985"/>
            <a:ext cx="1480538" cy="20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Positional Encoding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Non-sequential Input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RNN</a:t>
            </a:r>
            <a:r>
              <a:rPr lang="ko-KR" altLang="en-US" sz="1000" dirty="0"/>
              <a:t>처럼 </a:t>
            </a:r>
            <a:r>
              <a:rPr lang="en-US" altLang="ko-KR" sz="1000" dirty="0"/>
              <a:t>sequential input </a:t>
            </a:r>
            <a:r>
              <a:rPr lang="ko-KR" altLang="en-US" sz="1000" dirty="0"/>
              <a:t>아님</a:t>
            </a:r>
            <a:endParaRPr lang="en-US" altLang="ko-KR" sz="10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위치 정보 따로 줘야함</a:t>
            </a:r>
            <a:endParaRPr lang="en-US" altLang="ko-KR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6D18D-3C14-4694-9EEC-B103FA4F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0" y="1995686"/>
            <a:ext cx="2876547" cy="538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4FCBD-FD50-4500-9996-BAE73EE3A2E0}"/>
                  </a:ext>
                </a:extLst>
              </p:cNvPr>
              <p:cNvSpPr txBox="1"/>
              <p:nvPr/>
            </p:nvSpPr>
            <p:spPr>
              <a:xfrm>
                <a:off x="744000" y="2643758"/>
                <a:ext cx="31079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: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sentence</a:t>
                </a:r>
                <a:r>
                  <a:rPr lang="ko-KR" altLang="en-US" sz="1000" dirty="0"/>
                  <a:t>내 단어 위치</a:t>
                </a:r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000" dirty="0"/>
                  <a:t> : pos </a:t>
                </a:r>
                <a:r>
                  <a:rPr lang="ko-KR" altLang="en-US" sz="1000" dirty="0"/>
                  <a:t>위치에 있는 단어 벡터의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000" dirty="0"/>
                  <a:t>번째 </a:t>
                </a:r>
                <a:r>
                  <a:rPr lang="en-US" altLang="ko-KR" sz="1000" dirty="0"/>
                  <a:t>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sz="1000" dirty="0"/>
                  <a:t> : encoder, decoder</a:t>
                </a:r>
                <a:r>
                  <a:rPr lang="ko-KR" altLang="en-US" sz="1000" dirty="0"/>
                  <a:t>의</a:t>
                </a:r>
                <a:r>
                  <a:rPr lang="en-US" altLang="ko-KR" sz="1000" dirty="0"/>
                  <a:t> input, output  </a:t>
                </a:r>
                <a:r>
                  <a:rPr lang="ko-KR" altLang="en-US" sz="1000" dirty="0"/>
                  <a:t>크기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4FCBD-FD50-4500-9996-BAE73EE3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0" y="2643758"/>
                <a:ext cx="3107920" cy="553998"/>
              </a:xfrm>
              <a:prstGeom prst="rect">
                <a:avLst/>
              </a:prstGeom>
              <a:blipFill>
                <a:blip r:embed="rId4"/>
                <a:stretch>
                  <a:fillRect t="-1099" b="-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0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72727E-87D2-4B10-9F83-E6F200D6BE2D}"/>
              </a:ext>
            </a:extLst>
          </p:cNvPr>
          <p:cNvSpPr txBox="1"/>
          <p:nvPr/>
        </p:nvSpPr>
        <p:spPr>
          <a:xfrm>
            <a:off x="647564" y="1910030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 Pair Encoding,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Pre-training</a:t>
            </a: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Fine-tuning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75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40453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Byte Pair Encoding / Pre-train + Fine-tuning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F198C-A835-4935-9A14-08D50159D626}"/>
              </a:ext>
            </a:extLst>
          </p:cNvPr>
          <p:cNvSpPr txBox="1"/>
          <p:nvPr/>
        </p:nvSpPr>
        <p:spPr>
          <a:xfrm>
            <a:off x="683568" y="915566"/>
            <a:ext cx="8208912" cy="264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Byte Pair Encoding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 New Algorithm for Data Compression</a:t>
            </a:r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OOV</a:t>
            </a:r>
            <a:r>
              <a:rPr lang="en-US" altLang="ko-KR" sz="800" dirty="0"/>
              <a:t>(Out-of-Vocabulary)</a:t>
            </a:r>
            <a:r>
              <a:rPr lang="en-US" altLang="ko-KR" sz="1200" dirty="0"/>
              <a:t> </a:t>
            </a:r>
            <a:r>
              <a:rPr lang="ko-KR" altLang="en-US" sz="1200" dirty="0"/>
              <a:t>문제 해결위해 제안됨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단어를 의미 가지는 더 작은 </a:t>
            </a:r>
            <a:r>
              <a:rPr lang="en-US" altLang="ko-KR" sz="1200" dirty="0" err="1"/>
              <a:t>subword</a:t>
            </a:r>
            <a:r>
              <a:rPr lang="en-US" altLang="ko-KR" sz="1200" dirty="0"/>
              <a:t> </a:t>
            </a:r>
            <a:r>
              <a:rPr lang="ko-KR" altLang="en-US" sz="1200" dirty="0"/>
              <a:t>단위로 쪼개 </a:t>
            </a:r>
            <a:r>
              <a:rPr lang="en-US" altLang="ko-KR" sz="1200" dirty="0"/>
              <a:t>encoding (</a:t>
            </a:r>
            <a:r>
              <a:rPr lang="en-US" altLang="ko-KR" sz="1200" dirty="0" err="1"/>
              <a:t>Subword</a:t>
            </a:r>
            <a:r>
              <a:rPr lang="en-US" altLang="ko-KR" sz="1200" dirty="0"/>
              <a:t> segmentation)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연속으로 가장 많이 등장한 글자 쌍</a:t>
            </a:r>
            <a:r>
              <a:rPr lang="en-US" altLang="ko-KR" sz="1200" dirty="0"/>
              <a:t>(character/Unicode) </a:t>
            </a:r>
            <a:r>
              <a:rPr lang="ko-KR" altLang="en-US" sz="1200" dirty="0"/>
              <a:t>병합 반복하며 수행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Pre-training + Fine-tuning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사전학습 후 </a:t>
            </a:r>
            <a:r>
              <a:rPr lang="en-US" altLang="ko-KR" sz="1200" dirty="0"/>
              <a:t>task</a:t>
            </a:r>
            <a:r>
              <a:rPr lang="ko-KR" altLang="en-US" sz="1200" dirty="0"/>
              <a:t>에 맞춰 재 학습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Pre-train</a:t>
            </a:r>
            <a:r>
              <a:rPr lang="ko-KR" altLang="en-US" sz="1200" dirty="0"/>
              <a:t>시 큰 </a:t>
            </a:r>
            <a:r>
              <a:rPr lang="en-US" altLang="ko-KR" sz="1200" dirty="0"/>
              <a:t>unlabeled dataset</a:t>
            </a:r>
            <a:r>
              <a:rPr lang="ko-KR" altLang="en-US" sz="1200" dirty="0"/>
              <a:t>으로 학습 후 </a:t>
            </a:r>
            <a:r>
              <a:rPr lang="en-US" altLang="ko-KR" sz="1200" dirty="0"/>
              <a:t>fine-tuning</a:t>
            </a:r>
            <a:r>
              <a:rPr lang="ko-KR" altLang="en-US" sz="1200" dirty="0"/>
              <a:t>시 적은 양의 </a:t>
            </a:r>
            <a:r>
              <a:rPr lang="en-US" altLang="ko-KR" sz="1200" dirty="0"/>
              <a:t>labeled dataset</a:t>
            </a:r>
            <a:r>
              <a:rPr lang="ko-KR" altLang="en-US" sz="1200" dirty="0"/>
              <a:t>으로 재 학습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Labeled dataset </a:t>
            </a:r>
            <a:r>
              <a:rPr lang="ko-KR" altLang="en-US" sz="1000" dirty="0"/>
              <a:t>비교적 적게 요구함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5590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D506DB62DC75438F67AE6E8CE897BC" ma:contentTypeVersion="4" ma:contentTypeDescription="새 문서를 만듭니다." ma:contentTypeScope="" ma:versionID="82ebe69befadd4d4f172c83c45d7a789">
  <xsd:schema xmlns:xsd="http://www.w3.org/2001/XMLSchema" xmlns:xs="http://www.w3.org/2001/XMLSchema" xmlns:p="http://schemas.microsoft.com/office/2006/metadata/properties" xmlns:ns3="37dd026d-3adf-40d2-a0ec-345411d82231" targetNamespace="http://schemas.microsoft.com/office/2006/metadata/properties" ma:root="true" ma:fieldsID="5234fa90e6fde08c83d65ca999e4d041" ns3:_="">
    <xsd:import namespace="37dd026d-3adf-40d2-a0ec-345411d82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d026d-3adf-40d2-a0ec-345411d82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72EBFE-0104-45D3-A025-B1C95DE05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dd026d-3adf-40d2-a0ec-345411d82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360E05-9C89-474F-A8F6-2A72CA9D6E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D3C3E8-5B11-4D09-84EC-96266B53FA61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37dd026d-3adf-40d2-a0ec-345411d82231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2001</Words>
  <Application>Microsoft Office PowerPoint</Application>
  <PresentationFormat>화면 슬라이드 쇼(16:9)</PresentationFormat>
  <Paragraphs>393</Paragraphs>
  <Slides>51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Cambria Math</vt:lpstr>
      <vt:lpstr>Calibri</vt:lpstr>
      <vt:lpstr>HY견고딕</vt:lpstr>
      <vt:lpstr>HY태백B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허치영</cp:lastModifiedBy>
  <cp:revision>342</cp:revision>
  <dcterms:created xsi:type="dcterms:W3CDTF">2006-10-05T04:04:58Z</dcterms:created>
  <dcterms:modified xsi:type="dcterms:W3CDTF">2021-08-01T12:57:55Z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0x010100E9D506DB62DC75438F67AE6E8CE897BC</vt:lpwstr>
  </property>
</Properties>
</file>