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2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4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1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8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79D9-C29C-4AD6-A3D2-25818BC0933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7795-7EAA-40F1-84EC-FF75EFBD5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building, skating, graffiti&#10;&#10;Description automatically generated">
            <a:extLst>
              <a:ext uri="{FF2B5EF4-FFF2-40B4-BE49-F238E27FC236}">
                <a16:creationId xmlns:a16="http://schemas.microsoft.com/office/drawing/2014/main" id="{F193498A-0CDB-4F95-87FF-86B39CD1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571500"/>
            <a:ext cx="8239125" cy="5715000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13148-B997-4871-AEED-FEC4F9C40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W200 Project 2</a:t>
            </a:r>
            <a:br>
              <a:rPr lang="en-US" sz="2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Graffiti Analysis in Saint Paul, Minnesota</a:t>
            </a:r>
            <a:br>
              <a:rPr lang="en-US" sz="2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FDE91-CD68-485D-851A-25D26382D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1" dirty="0"/>
              <a:t>Spring 2021 Section 5</a:t>
            </a:r>
          </a:p>
          <a:p>
            <a:pPr algn="l"/>
            <a:r>
              <a:rPr lang="en-US" sz="1600" b="1" dirty="0"/>
              <a:t>Mia Yin</a:t>
            </a:r>
          </a:p>
          <a:p>
            <a:pPr algn="l"/>
            <a:r>
              <a:rPr lang="en-US" sz="1600" b="1" dirty="0"/>
              <a:t>Jude </a:t>
            </a:r>
            <a:r>
              <a:rPr lang="en-US" sz="1600" b="1" dirty="0" err="1"/>
              <a:t>Wentian</a:t>
            </a:r>
            <a:r>
              <a:rPr lang="en-US" sz="1600" b="1" dirty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33620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F84B333-B73D-40D2-B12F-D8733F9D4474}"/>
              </a:ext>
            </a:extLst>
          </p:cNvPr>
          <p:cNvSpPr txBox="1"/>
          <p:nvPr/>
        </p:nvSpPr>
        <p:spPr>
          <a:xfrm>
            <a:off x="381740" y="1766926"/>
            <a:ext cx="8608256" cy="309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1. Graffiti occurs more frequently in parks 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than</a:t>
            </a: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 non-parks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Graffiti clustering does seem to be present in some districts.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3. The association between graffiti and crime rate in St. Paul is weak.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4. 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epeated cleanups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5. Building, wall, bridge, park, sidewalk, tot lot, parking lot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are the favorite graffiti places for vandals.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6. Graffiti cleanup does display time trend and seasonality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 – peak in summer and trough in winter.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7. Graffiti cleanup is labor intensive work, as demonstrated by high labor cost as proportion of the total.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8. 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inear relationship between cleanup cases and total costs</a:t>
            </a:r>
            <a:r>
              <a:rPr lang="en-US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 - </a:t>
            </a:r>
            <a:r>
              <a:rPr lang="zh-CN" altLang="zh-CN" sz="1400" dirty="0">
                <a:latin typeface="Arial" panose="020B0604020202020204" pitchFamily="34" charset="0"/>
                <a:ea typeface="Calibri" panose="020F0502020204030204" pitchFamily="34" charset="0"/>
              </a:rPr>
              <a:t>stable unit cleanup price.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20CB89-AD7F-4F6D-AEC8-FFDE111EE4EA}"/>
              </a:ext>
            </a:extLst>
          </p:cNvPr>
          <p:cNvGrpSpPr/>
          <p:nvPr/>
        </p:nvGrpSpPr>
        <p:grpSpPr>
          <a:xfrm>
            <a:off x="3341295" y="341308"/>
            <a:ext cx="1230705" cy="980180"/>
            <a:chOff x="332239" y="515543"/>
            <a:chExt cx="2027617" cy="159929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096813-5172-4816-B6C8-D695DA7B2291}"/>
                </a:ext>
              </a:extLst>
            </p:cNvPr>
            <p:cNvGrpSpPr/>
            <p:nvPr/>
          </p:nvGrpSpPr>
          <p:grpSpPr>
            <a:xfrm>
              <a:off x="332239" y="515543"/>
              <a:ext cx="2027617" cy="1599294"/>
              <a:chOff x="475911" y="3441623"/>
              <a:chExt cx="2027617" cy="1599294"/>
            </a:xfrm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0AEF01C3-A710-4372-BA0C-A0683610F42F}"/>
                  </a:ext>
                </a:extLst>
              </p:cNvPr>
              <p:cNvSpPr/>
              <p:nvPr/>
            </p:nvSpPr>
            <p:spPr>
              <a:xfrm>
                <a:off x="475911" y="4923838"/>
                <a:ext cx="2027617" cy="1170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8" name="Group 35">
                <a:extLst>
                  <a:ext uri="{FF2B5EF4-FFF2-40B4-BE49-F238E27FC236}">
                    <a16:creationId xmlns:a16="http://schemas.microsoft.com/office/drawing/2014/main" id="{4D0BAF3E-CA24-4CDB-9BD0-24FE25BE7437}"/>
                  </a:ext>
                </a:extLst>
              </p:cNvPr>
              <p:cNvGrpSpPr/>
              <p:nvPr/>
            </p:nvGrpSpPr>
            <p:grpSpPr>
              <a:xfrm>
                <a:off x="950221" y="3441623"/>
                <a:ext cx="1078992" cy="1078992"/>
                <a:chOff x="950221" y="3441623"/>
                <a:chExt cx="1078992" cy="1078992"/>
              </a:xfrm>
            </p:grpSpPr>
            <p:sp>
              <p:nvSpPr>
                <p:cNvPr id="9" name="Teardrop 30">
                  <a:extLst>
                    <a:ext uri="{FF2B5EF4-FFF2-40B4-BE49-F238E27FC236}">
                      <a16:creationId xmlns:a16="http://schemas.microsoft.com/office/drawing/2014/main" id="{65E5CE98-8E27-42BD-A283-5133AC23671B}"/>
                    </a:ext>
                  </a:extLst>
                </p:cNvPr>
                <p:cNvSpPr/>
                <p:nvPr/>
              </p:nvSpPr>
              <p:spPr>
                <a:xfrm rot="8100000">
                  <a:off x="950221" y="3441623"/>
                  <a:ext cx="1078992" cy="1078992"/>
                </a:xfrm>
                <a:prstGeom prst="teardrop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10" name="Picture 26">
                  <a:extLst>
                    <a:ext uri="{FF2B5EF4-FFF2-40B4-BE49-F238E27FC236}">
                      <a16:creationId xmlns:a16="http://schemas.microsoft.com/office/drawing/2014/main" id="{83A3A8BD-9158-4235-8316-B30EAE6CD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909" y="3553911"/>
                  <a:ext cx="849616" cy="854416"/>
                </a:xfrm>
                <a:custGeom>
                  <a:avLst/>
                  <a:gdLst>
                    <a:gd name="connsiteX0" fmla="*/ 397380 w 794760"/>
                    <a:gd name="connsiteY0" fmla="*/ 0 h 794760"/>
                    <a:gd name="connsiteX1" fmla="*/ 794760 w 794760"/>
                    <a:gd name="connsiteY1" fmla="*/ 397380 h 794760"/>
                    <a:gd name="connsiteX2" fmla="*/ 397380 w 794760"/>
                    <a:gd name="connsiteY2" fmla="*/ 794760 h 794760"/>
                    <a:gd name="connsiteX3" fmla="*/ 0 w 794760"/>
                    <a:gd name="connsiteY3" fmla="*/ 397380 h 794760"/>
                    <a:gd name="connsiteX4" fmla="*/ 397380 w 794760"/>
                    <a:gd name="connsiteY4" fmla="*/ 0 h 794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760" h="794760">
                      <a:moveTo>
                        <a:pt x="397380" y="0"/>
                      </a:moveTo>
                      <a:cubicBezTo>
                        <a:pt x="616847" y="0"/>
                        <a:pt x="794760" y="177913"/>
                        <a:pt x="794760" y="397380"/>
                      </a:cubicBezTo>
                      <a:cubicBezTo>
                        <a:pt x="794760" y="616847"/>
                        <a:pt x="616847" y="794760"/>
                        <a:pt x="397380" y="794760"/>
                      </a:cubicBezTo>
                      <a:cubicBezTo>
                        <a:pt x="177913" y="794760"/>
                        <a:pt x="0" y="616847"/>
                        <a:pt x="0" y="397380"/>
                      </a:cubicBezTo>
                      <a:cubicBezTo>
                        <a:pt x="0" y="177913"/>
                        <a:pt x="177913" y="0"/>
                        <a:pt x="397380" y="0"/>
                      </a:cubicBezTo>
                      <a:close/>
                    </a:path>
                  </a:pathLst>
                </a:custGeom>
                <a:ln>
                  <a:solidFill>
                    <a:schemeClr val="bg1"/>
                  </a:solidFill>
                </a:ln>
              </p:spPr>
            </p:pic>
          </p:grpSp>
          <p:sp>
            <p:nvSpPr>
              <p:cNvPr id="11" name="Oval 52">
                <a:extLst>
                  <a:ext uri="{FF2B5EF4-FFF2-40B4-BE49-F238E27FC236}">
                    <a16:creationId xmlns:a16="http://schemas.microsoft.com/office/drawing/2014/main" id="{9F00211B-A809-4494-8071-755E32F0DA67}"/>
                  </a:ext>
                </a:extLst>
              </p:cNvPr>
              <p:cNvSpPr/>
              <p:nvPr/>
            </p:nvSpPr>
            <p:spPr>
              <a:xfrm>
                <a:off x="1091093" y="3582495"/>
                <a:ext cx="797248" cy="797248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" name="Group 79">
              <a:extLst>
                <a:ext uri="{FF2B5EF4-FFF2-40B4-BE49-F238E27FC236}">
                  <a16:creationId xmlns:a16="http://schemas.microsoft.com/office/drawing/2014/main" id="{10B3CBB1-B52A-4E6D-B0D1-578E680B51CD}"/>
                </a:ext>
              </a:extLst>
            </p:cNvPr>
            <p:cNvGrpSpPr/>
            <p:nvPr/>
          </p:nvGrpSpPr>
          <p:grpSpPr>
            <a:xfrm>
              <a:off x="1202376" y="925658"/>
              <a:ext cx="287338" cy="258762"/>
              <a:chOff x="879475" y="817563"/>
              <a:chExt cx="287338" cy="25876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4" name="Freeform 1593">
                <a:extLst>
                  <a:ext uri="{FF2B5EF4-FFF2-40B4-BE49-F238E27FC236}">
                    <a16:creationId xmlns:a16="http://schemas.microsoft.com/office/drawing/2014/main" id="{C2685489-3D8A-49A3-AFDC-6C351ED5D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817563"/>
                <a:ext cx="287338" cy="171450"/>
              </a:xfrm>
              <a:custGeom>
                <a:avLst/>
                <a:gdLst>
                  <a:gd name="T0" fmla="*/ 829 w 904"/>
                  <a:gd name="T1" fmla="*/ 0 h 544"/>
                  <a:gd name="T2" fmla="*/ 75 w 904"/>
                  <a:gd name="T3" fmla="*/ 0 h 544"/>
                  <a:gd name="T4" fmla="*/ 67 w 904"/>
                  <a:gd name="T5" fmla="*/ 2 h 544"/>
                  <a:gd name="T6" fmla="*/ 59 w 904"/>
                  <a:gd name="T7" fmla="*/ 3 h 544"/>
                  <a:gd name="T8" fmla="*/ 53 w 904"/>
                  <a:gd name="T9" fmla="*/ 4 h 544"/>
                  <a:gd name="T10" fmla="*/ 46 w 904"/>
                  <a:gd name="T11" fmla="*/ 7 h 544"/>
                  <a:gd name="T12" fmla="*/ 40 w 904"/>
                  <a:gd name="T13" fmla="*/ 10 h 544"/>
                  <a:gd name="T14" fmla="*/ 33 w 904"/>
                  <a:gd name="T15" fmla="*/ 14 h 544"/>
                  <a:gd name="T16" fmla="*/ 27 w 904"/>
                  <a:gd name="T17" fmla="*/ 18 h 544"/>
                  <a:gd name="T18" fmla="*/ 22 w 904"/>
                  <a:gd name="T19" fmla="*/ 23 h 544"/>
                  <a:gd name="T20" fmla="*/ 16 w 904"/>
                  <a:gd name="T21" fmla="*/ 28 h 544"/>
                  <a:gd name="T22" fmla="*/ 12 w 904"/>
                  <a:gd name="T23" fmla="*/ 34 h 544"/>
                  <a:gd name="T24" fmla="*/ 9 w 904"/>
                  <a:gd name="T25" fmla="*/ 40 h 544"/>
                  <a:gd name="T26" fmla="*/ 5 w 904"/>
                  <a:gd name="T27" fmla="*/ 47 h 544"/>
                  <a:gd name="T28" fmla="*/ 3 w 904"/>
                  <a:gd name="T29" fmla="*/ 54 h 544"/>
                  <a:gd name="T30" fmla="*/ 1 w 904"/>
                  <a:gd name="T31" fmla="*/ 61 h 544"/>
                  <a:gd name="T32" fmla="*/ 0 w 904"/>
                  <a:gd name="T33" fmla="*/ 69 h 544"/>
                  <a:gd name="T34" fmla="*/ 0 w 904"/>
                  <a:gd name="T35" fmla="*/ 77 h 544"/>
                  <a:gd name="T36" fmla="*/ 0 w 904"/>
                  <a:gd name="T37" fmla="*/ 544 h 544"/>
                  <a:gd name="T38" fmla="*/ 904 w 904"/>
                  <a:gd name="T39" fmla="*/ 544 h 544"/>
                  <a:gd name="T40" fmla="*/ 904 w 904"/>
                  <a:gd name="T41" fmla="*/ 77 h 544"/>
                  <a:gd name="T42" fmla="*/ 904 w 904"/>
                  <a:gd name="T43" fmla="*/ 69 h 544"/>
                  <a:gd name="T44" fmla="*/ 903 w 904"/>
                  <a:gd name="T45" fmla="*/ 61 h 544"/>
                  <a:gd name="T46" fmla="*/ 901 w 904"/>
                  <a:gd name="T47" fmla="*/ 54 h 544"/>
                  <a:gd name="T48" fmla="*/ 899 w 904"/>
                  <a:gd name="T49" fmla="*/ 47 h 544"/>
                  <a:gd name="T50" fmla="*/ 896 w 904"/>
                  <a:gd name="T51" fmla="*/ 40 h 544"/>
                  <a:gd name="T52" fmla="*/ 892 w 904"/>
                  <a:gd name="T53" fmla="*/ 34 h 544"/>
                  <a:gd name="T54" fmla="*/ 888 w 904"/>
                  <a:gd name="T55" fmla="*/ 28 h 544"/>
                  <a:gd name="T56" fmla="*/ 882 w 904"/>
                  <a:gd name="T57" fmla="*/ 23 h 544"/>
                  <a:gd name="T58" fmla="*/ 877 w 904"/>
                  <a:gd name="T59" fmla="*/ 18 h 544"/>
                  <a:gd name="T60" fmla="*/ 871 w 904"/>
                  <a:gd name="T61" fmla="*/ 14 h 544"/>
                  <a:gd name="T62" fmla="*/ 866 w 904"/>
                  <a:gd name="T63" fmla="*/ 10 h 544"/>
                  <a:gd name="T64" fmla="*/ 859 w 904"/>
                  <a:gd name="T65" fmla="*/ 7 h 544"/>
                  <a:gd name="T66" fmla="*/ 851 w 904"/>
                  <a:gd name="T67" fmla="*/ 4 h 544"/>
                  <a:gd name="T68" fmla="*/ 845 w 904"/>
                  <a:gd name="T69" fmla="*/ 3 h 544"/>
                  <a:gd name="T70" fmla="*/ 837 w 904"/>
                  <a:gd name="T71" fmla="*/ 2 h 544"/>
                  <a:gd name="T72" fmla="*/ 829 w 904"/>
                  <a:gd name="T73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4" h="544">
                    <a:moveTo>
                      <a:pt x="829" y="0"/>
                    </a:moveTo>
                    <a:lnTo>
                      <a:pt x="75" y="0"/>
                    </a:lnTo>
                    <a:lnTo>
                      <a:pt x="67" y="2"/>
                    </a:lnTo>
                    <a:lnTo>
                      <a:pt x="59" y="3"/>
                    </a:lnTo>
                    <a:lnTo>
                      <a:pt x="53" y="4"/>
                    </a:lnTo>
                    <a:lnTo>
                      <a:pt x="46" y="7"/>
                    </a:lnTo>
                    <a:lnTo>
                      <a:pt x="40" y="10"/>
                    </a:lnTo>
                    <a:lnTo>
                      <a:pt x="33" y="14"/>
                    </a:lnTo>
                    <a:lnTo>
                      <a:pt x="27" y="18"/>
                    </a:lnTo>
                    <a:lnTo>
                      <a:pt x="22" y="23"/>
                    </a:lnTo>
                    <a:lnTo>
                      <a:pt x="16" y="28"/>
                    </a:lnTo>
                    <a:lnTo>
                      <a:pt x="12" y="34"/>
                    </a:lnTo>
                    <a:lnTo>
                      <a:pt x="9" y="40"/>
                    </a:lnTo>
                    <a:lnTo>
                      <a:pt x="5" y="47"/>
                    </a:lnTo>
                    <a:lnTo>
                      <a:pt x="3" y="54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544"/>
                    </a:lnTo>
                    <a:lnTo>
                      <a:pt x="904" y="544"/>
                    </a:lnTo>
                    <a:lnTo>
                      <a:pt x="904" y="77"/>
                    </a:lnTo>
                    <a:lnTo>
                      <a:pt x="904" y="69"/>
                    </a:lnTo>
                    <a:lnTo>
                      <a:pt x="903" y="61"/>
                    </a:lnTo>
                    <a:lnTo>
                      <a:pt x="901" y="54"/>
                    </a:lnTo>
                    <a:lnTo>
                      <a:pt x="899" y="47"/>
                    </a:lnTo>
                    <a:lnTo>
                      <a:pt x="896" y="40"/>
                    </a:lnTo>
                    <a:lnTo>
                      <a:pt x="892" y="34"/>
                    </a:lnTo>
                    <a:lnTo>
                      <a:pt x="888" y="28"/>
                    </a:lnTo>
                    <a:lnTo>
                      <a:pt x="882" y="23"/>
                    </a:lnTo>
                    <a:lnTo>
                      <a:pt x="877" y="18"/>
                    </a:lnTo>
                    <a:lnTo>
                      <a:pt x="871" y="14"/>
                    </a:lnTo>
                    <a:lnTo>
                      <a:pt x="866" y="10"/>
                    </a:lnTo>
                    <a:lnTo>
                      <a:pt x="859" y="7"/>
                    </a:lnTo>
                    <a:lnTo>
                      <a:pt x="851" y="4"/>
                    </a:lnTo>
                    <a:lnTo>
                      <a:pt x="845" y="3"/>
                    </a:lnTo>
                    <a:lnTo>
                      <a:pt x="837" y="2"/>
                    </a:lnTo>
                    <a:lnTo>
                      <a:pt x="8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5" name="Freeform 1594">
                <a:extLst>
                  <a:ext uri="{FF2B5EF4-FFF2-40B4-BE49-F238E27FC236}">
                    <a16:creationId xmlns:a16="http://schemas.microsoft.com/office/drawing/2014/main" id="{8A580345-ED78-482E-A394-E9B4F0DD3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475" y="1000125"/>
                <a:ext cx="287338" cy="76200"/>
              </a:xfrm>
              <a:custGeom>
                <a:avLst/>
                <a:gdLst>
                  <a:gd name="T0" fmla="*/ 459 w 904"/>
                  <a:gd name="T1" fmla="*/ 29 h 241"/>
                  <a:gd name="T2" fmla="*/ 469 w 904"/>
                  <a:gd name="T3" fmla="*/ 35 h 241"/>
                  <a:gd name="T4" fmla="*/ 478 w 904"/>
                  <a:gd name="T5" fmla="*/ 43 h 241"/>
                  <a:gd name="T6" fmla="*/ 482 w 904"/>
                  <a:gd name="T7" fmla="*/ 54 h 241"/>
                  <a:gd name="T8" fmla="*/ 482 w 904"/>
                  <a:gd name="T9" fmla="*/ 66 h 241"/>
                  <a:gd name="T10" fmla="*/ 478 w 904"/>
                  <a:gd name="T11" fmla="*/ 77 h 241"/>
                  <a:gd name="T12" fmla="*/ 469 w 904"/>
                  <a:gd name="T13" fmla="*/ 85 h 241"/>
                  <a:gd name="T14" fmla="*/ 459 w 904"/>
                  <a:gd name="T15" fmla="*/ 89 h 241"/>
                  <a:gd name="T16" fmla="*/ 447 w 904"/>
                  <a:gd name="T17" fmla="*/ 89 h 241"/>
                  <a:gd name="T18" fmla="*/ 436 w 904"/>
                  <a:gd name="T19" fmla="*/ 85 h 241"/>
                  <a:gd name="T20" fmla="*/ 427 w 904"/>
                  <a:gd name="T21" fmla="*/ 77 h 241"/>
                  <a:gd name="T22" fmla="*/ 422 w 904"/>
                  <a:gd name="T23" fmla="*/ 66 h 241"/>
                  <a:gd name="T24" fmla="*/ 422 w 904"/>
                  <a:gd name="T25" fmla="*/ 54 h 241"/>
                  <a:gd name="T26" fmla="*/ 427 w 904"/>
                  <a:gd name="T27" fmla="*/ 43 h 241"/>
                  <a:gd name="T28" fmla="*/ 436 w 904"/>
                  <a:gd name="T29" fmla="*/ 35 h 241"/>
                  <a:gd name="T30" fmla="*/ 447 w 904"/>
                  <a:gd name="T31" fmla="*/ 31 h 241"/>
                  <a:gd name="T32" fmla="*/ 452 w 904"/>
                  <a:gd name="T33" fmla="*/ 29 h 241"/>
                  <a:gd name="T34" fmla="*/ 0 w 904"/>
                  <a:gd name="T35" fmla="*/ 83 h 241"/>
                  <a:gd name="T36" fmla="*/ 3 w 904"/>
                  <a:gd name="T37" fmla="*/ 97 h 241"/>
                  <a:gd name="T38" fmla="*/ 9 w 904"/>
                  <a:gd name="T39" fmla="*/ 110 h 241"/>
                  <a:gd name="T40" fmla="*/ 16 w 904"/>
                  <a:gd name="T41" fmla="*/ 122 h 241"/>
                  <a:gd name="T42" fmla="*/ 27 w 904"/>
                  <a:gd name="T43" fmla="*/ 132 h 241"/>
                  <a:gd name="T44" fmla="*/ 40 w 904"/>
                  <a:gd name="T45" fmla="*/ 141 h 241"/>
                  <a:gd name="T46" fmla="*/ 53 w 904"/>
                  <a:gd name="T47" fmla="*/ 147 h 241"/>
                  <a:gd name="T48" fmla="*/ 67 w 904"/>
                  <a:gd name="T49" fmla="*/ 150 h 241"/>
                  <a:gd name="T50" fmla="*/ 437 w 904"/>
                  <a:gd name="T51" fmla="*/ 150 h 241"/>
                  <a:gd name="T52" fmla="*/ 195 w 904"/>
                  <a:gd name="T53" fmla="*/ 211 h 241"/>
                  <a:gd name="T54" fmla="*/ 190 w 904"/>
                  <a:gd name="T55" fmla="*/ 212 h 241"/>
                  <a:gd name="T56" fmla="*/ 186 w 904"/>
                  <a:gd name="T57" fmla="*/ 215 h 241"/>
                  <a:gd name="T58" fmla="*/ 182 w 904"/>
                  <a:gd name="T59" fmla="*/ 220 h 241"/>
                  <a:gd name="T60" fmla="*/ 181 w 904"/>
                  <a:gd name="T61" fmla="*/ 225 h 241"/>
                  <a:gd name="T62" fmla="*/ 182 w 904"/>
                  <a:gd name="T63" fmla="*/ 232 h 241"/>
                  <a:gd name="T64" fmla="*/ 186 w 904"/>
                  <a:gd name="T65" fmla="*/ 236 h 241"/>
                  <a:gd name="T66" fmla="*/ 190 w 904"/>
                  <a:gd name="T67" fmla="*/ 240 h 241"/>
                  <a:gd name="T68" fmla="*/ 195 w 904"/>
                  <a:gd name="T69" fmla="*/ 241 h 241"/>
                  <a:gd name="T70" fmla="*/ 742 w 904"/>
                  <a:gd name="T71" fmla="*/ 241 h 241"/>
                  <a:gd name="T72" fmla="*/ 747 w 904"/>
                  <a:gd name="T73" fmla="*/ 239 h 241"/>
                  <a:gd name="T74" fmla="*/ 752 w 904"/>
                  <a:gd name="T75" fmla="*/ 234 h 241"/>
                  <a:gd name="T76" fmla="*/ 754 w 904"/>
                  <a:gd name="T77" fmla="*/ 229 h 241"/>
                  <a:gd name="T78" fmla="*/ 754 w 904"/>
                  <a:gd name="T79" fmla="*/ 223 h 241"/>
                  <a:gd name="T80" fmla="*/ 752 w 904"/>
                  <a:gd name="T81" fmla="*/ 218 h 241"/>
                  <a:gd name="T82" fmla="*/ 747 w 904"/>
                  <a:gd name="T83" fmla="*/ 213 h 241"/>
                  <a:gd name="T84" fmla="*/ 742 w 904"/>
                  <a:gd name="T85" fmla="*/ 211 h 241"/>
                  <a:gd name="T86" fmla="*/ 468 w 904"/>
                  <a:gd name="T87" fmla="*/ 211 h 241"/>
                  <a:gd name="T88" fmla="*/ 829 w 904"/>
                  <a:gd name="T89" fmla="*/ 150 h 241"/>
                  <a:gd name="T90" fmla="*/ 845 w 904"/>
                  <a:gd name="T91" fmla="*/ 149 h 241"/>
                  <a:gd name="T92" fmla="*/ 859 w 904"/>
                  <a:gd name="T93" fmla="*/ 145 h 241"/>
                  <a:gd name="T94" fmla="*/ 871 w 904"/>
                  <a:gd name="T95" fmla="*/ 137 h 241"/>
                  <a:gd name="T96" fmla="*/ 882 w 904"/>
                  <a:gd name="T97" fmla="*/ 128 h 241"/>
                  <a:gd name="T98" fmla="*/ 892 w 904"/>
                  <a:gd name="T99" fmla="*/ 117 h 241"/>
                  <a:gd name="T100" fmla="*/ 899 w 904"/>
                  <a:gd name="T101" fmla="*/ 104 h 241"/>
                  <a:gd name="T102" fmla="*/ 903 w 904"/>
                  <a:gd name="T103" fmla="*/ 90 h 241"/>
                  <a:gd name="T104" fmla="*/ 904 w 904"/>
                  <a:gd name="T105" fmla="*/ 75 h 241"/>
                  <a:gd name="T106" fmla="*/ 0 w 904"/>
                  <a:gd name="T10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4" h="241">
                    <a:moveTo>
                      <a:pt x="452" y="29"/>
                    </a:moveTo>
                    <a:lnTo>
                      <a:pt x="459" y="29"/>
                    </a:lnTo>
                    <a:lnTo>
                      <a:pt x="464" y="32"/>
                    </a:lnTo>
                    <a:lnTo>
                      <a:pt x="469" y="35"/>
                    </a:lnTo>
                    <a:lnTo>
                      <a:pt x="473" y="38"/>
                    </a:lnTo>
                    <a:lnTo>
                      <a:pt x="478" y="43"/>
                    </a:lnTo>
                    <a:lnTo>
                      <a:pt x="480" y="48"/>
                    </a:lnTo>
                    <a:lnTo>
                      <a:pt x="482" y="54"/>
                    </a:lnTo>
                    <a:lnTo>
                      <a:pt x="482" y="59"/>
                    </a:lnTo>
                    <a:lnTo>
                      <a:pt x="482" y="66"/>
                    </a:lnTo>
                    <a:lnTo>
                      <a:pt x="480" y="71"/>
                    </a:lnTo>
                    <a:lnTo>
                      <a:pt x="478" y="77"/>
                    </a:lnTo>
                    <a:lnTo>
                      <a:pt x="473" y="81"/>
                    </a:lnTo>
                    <a:lnTo>
                      <a:pt x="469" y="85"/>
                    </a:lnTo>
                    <a:lnTo>
                      <a:pt x="464" y="87"/>
                    </a:lnTo>
                    <a:lnTo>
                      <a:pt x="459" y="89"/>
                    </a:lnTo>
                    <a:lnTo>
                      <a:pt x="452" y="90"/>
                    </a:lnTo>
                    <a:lnTo>
                      <a:pt x="447" y="89"/>
                    </a:lnTo>
                    <a:lnTo>
                      <a:pt x="440" y="87"/>
                    </a:lnTo>
                    <a:lnTo>
                      <a:pt x="436" y="85"/>
                    </a:lnTo>
                    <a:lnTo>
                      <a:pt x="431" y="81"/>
                    </a:lnTo>
                    <a:lnTo>
                      <a:pt x="427" y="77"/>
                    </a:lnTo>
                    <a:lnTo>
                      <a:pt x="424" y="71"/>
                    </a:lnTo>
                    <a:lnTo>
                      <a:pt x="422" y="66"/>
                    </a:lnTo>
                    <a:lnTo>
                      <a:pt x="422" y="59"/>
                    </a:lnTo>
                    <a:lnTo>
                      <a:pt x="422" y="54"/>
                    </a:lnTo>
                    <a:lnTo>
                      <a:pt x="424" y="48"/>
                    </a:lnTo>
                    <a:lnTo>
                      <a:pt x="427" y="43"/>
                    </a:lnTo>
                    <a:lnTo>
                      <a:pt x="431" y="38"/>
                    </a:lnTo>
                    <a:lnTo>
                      <a:pt x="436" y="35"/>
                    </a:lnTo>
                    <a:lnTo>
                      <a:pt x="440" y="32"/>
                    </a:lnTo>
                    <a:lnTo>
                      <a:pt x="447" y="31"/>
                    </a:lnTo>
                    <a:lnTo>
                      <a:pt x="452" y="29"/>
                    </a:lnTo>
                    <a:lnTo>
                      <a:pt x="452" y="29"/>
                    </a:lnTo>
                    <a:close/>
                    <a:moveTo>
                      <a:pt x="0" y="75"/>
                    </a:moveTo>
                    <a:lnTo>
                      <a:pt x="0" y="83"/>
                    </a:lnTo>
                    <a:lnTo>
                      <a:pt x="1" y="90"/>
                    </a:lnTo>
                    <a:lnTo>
                      <a:pt x="3" y="97"/>
                    </a:lnTo>
                    <a:lnTo>
                      <a:pt x="5" y="104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6" y="122"/>
                    </a:lnTo>
                    <a:lnTo>
                      <a:pt x="22" y="128"/>
                    </a:lnTo>
                    <a:lnTo>
                      <a:pt x="27" y="132"/>
                    </a:lnTo>
                    <a:lnTo>
                      <a:pt x="33" y="137"/>
                    </a:lnTo>
                    <a:lnTo>
                      <a:pt x="40" y="141"/>
                    </a:lnTo>
                    <a:lnTo>
                      <a:pt x="46" y="145"/>
                    </a:lnTo>
                    <a:lnTo>
                      <a:pt x="53" y="147"/>
                    </a:lnTo>
                    <a:lnTo>
                      <a:pt x="59" y="149"/>
                    </a:lnTo>
                    <a:lnTo>
                      <a:pt x="67" y="150"/>
                    </a:lnTo>
                    <a:lnTo>
                      <a:pt x="75" y="150"/>
                    </a:lnTo>
                    <a:lnTo>
                      <a:pt x="437" y="150"/>
                    </a:lnTo>
                    <a:lnTo>
                      <a:pt x="437" y="211"/>
                    </a:lnTo>
                    <a:lnTo>
                      <a:pt x="195" y="211"/>
                    </a:lnTo>
                    <a:lnTo>
                      <a:pt x="192" y="211"/>
                    </a:lnTo>
                    <a:lnTo>
                      <a:pt x="190" y="212"/>
                    </a:lnTo>
                    <a:lnTo>
                      <a:pt x="188" y="213"/>
                    </a:lnTo>
                    <a:lnTo>
                      <a:pt x="186" y="215"/>
                    </a:lnTo>
                    <a:lnTo>
                      <a:pt x="183" y="218"/>
                    </a:lnTo>
                    <a:lnTo>
                      <a:pt x="182" y="220"/>
                    </a:lnTo>
                    <a:lnTo>
                      <a:pt x="181" y="223"/>
                    </a:lnTo>
                    <a:lnTo>
                      <a:pt x="181" y="225"/>
                    </a:lnTo>
                    <a:lnTo>
                      <a:pt x="181" y="229"/>
                    </a:lnTo>
                    <a:lnTo>
                      <a:pt x="182" y="232"/>
                    </a:lnTo>
                    <a:lnTo>
                      <a:pt x="183" y="234"/>
                    </a:lnTo>
                    <a:lnTo>
                      <a:pt x="186" y="236"/>
                    </a:lnTo>
                    <a:lnTo>
                      <a:pt x="188" y="239"/>
                    </a:lnTo>
                    <a:lnTo>
                      <a:pt x="190" y="240"/>
                    </a:lnTo>
                    <a:lnTo>
                      <a:pt x="192" y="241"/>
                    </a:lnTo>
                    <a:lnTo>
                      <a:pt x="195" y="241"/>
                    </a:lnTo>
                    <a:lnTo>
                      <a:pt x="739" y="241"/>
                    </a:lnTo>
                    <a:lnTo>
                      <a:pt x="742" y="241"/>
                    </a:lnTo>
                    <a:lnTo>
                      <a:pt x="745" y="240"/>
                    </a:lnTo>
                    <a:lnTo>
                      <a:pt x="747" y="239"/>
                    </a:lnTo>
                    <a:lnTo>
                      <a:pt x="750" y="236"/>
                    </a:lnTo>
                    <a:lnTo>
                      <a:pt x="752" y="234"/>
                    </a:lnTo>
                    <a:lnTo>
                      <a:pt x="753" y="232"/>
                    </a:lnTo>
                    <a:lnTo>
                      <a:pt x="754" y="229"/>
                    </a:lnTo>
                    <a:lnTo>
                      <a:pt x="754" y="225"/>
                    </a:lnTo>
                    <a:lnTo>
                      <a:pt x="754" y="223"/>
                    </a:lnTo>
                    <a:lnTo>
                      <a:pt x="753" y="220"/>
                    </a:lnTo>
                    <a:lnTo>
                      <a:pt x="752" y="218"/>
                    </a:lnTo>
                    <a:lnTo>
                      <a:pt x="750" y="215"/>
                    </a:lnTo>
                    <a:lnTo>
                      <a:pt x="747" y="213"/>
                    </a:lnTo>
                    <a:lnTo>
                      <a:pt x="745" y="212"/>
                    </a:lnTo>
                    <a:lnTo>
                      <a:pt x="742" y="211"/>
                    </a:lnTo>
                    <a:lnTo>
                      <a:pt x="739" y="211"/>
                    </a:lnTo>
                    <a:lnTo>
                      <a:pt x="468" y="211"/>
                    </a:lnTo>
                    <a:lnTo>
                      <a:pt x="468" y="150"/>
                    </a:lnTo>
                    <a:lnTo>
                      <a:pt x="829" y="150"/>
                    </a:lnTo>
                    <a:lnTo>
                      <a:pt x="837" y="150"/>
                    </a:lnTo>
                    <a:lnTo>
                      <a:pt x="845" y="149"/>
                    </a:lnTo>
                    <a:lnTo>
                      <a:pt x="851" y="147"/>
                    </a:lnTo>
                    <a:lnTo>
                      <a:pt x="859" y="145"/>
                    </a:lnTo>
                    <a:lnTo>
                      <a:pt x="866" y="141"/>
                    </a:lnTo>
                    <a:lnTo>
                      <a:pt x="871" y="137"/>
                    </a:lnTo>
                    <a:lnTo>
                      <a:pt x="877" y="132"/>
                    </a:lnTo>
                    <a:lnTo>
                      <a:pt x="882" y="128"/>
                    </a:lnTo>
                    <a:lnTo>
                      <a:pt x="888" y="122"/>
                    </a:lnTo>
                    <a:lnTo>
                      <a:pt x="892" y="117"/>
                    </a:lnTo>
                    <a:lnTo>
                      <a:pt x="896" y="110"/>
                    </a:lnTo>
                    <a:lnTo>
                      <a:pt x="899" y="104"/>
                    </a:lnTo>
                    <a:lnTo>
                      <a:pt x="901" y="97"/>
                    </a:lnTo>
                    <a:lnTo>
                      <a:pt x="903" y="90"/>
                    </a:lnTo>
                    <a:lnTo>
                      <a:pt x="904" y="83"/>
                    </a:lnTo>
                    <a:lnTo>
                      <a:pt x="904" y="75"/>
                    </a:lnTo>
                    <a:lnTo>
                      <a:pt x="904" y="0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1252ED1-4131-494C-AD59-90C211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96" y="27634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864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 note big outline | Graffiti words, Clip art, Words">
            <a:extLst>
              <a:ext uri="{FF2B5EF4-FFF2-40B4-BE49-F238E27FC236}">
                <a16:creationId xmlns:a16="http://schemas.microsoft.com/office/drawing/2014/main" id="{94661278-4226-4AFA-BF42-0AAEC78F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18" y="1546108"/>
            <a:ext cx="5759905" cy="32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8EC6-D0F6-4309-A0B9-5ADBC431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96" y="27634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4272-4E20-4890-9D38-B27A88B9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8444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Graffiti in St. Paul, MN</a:t>
            </a:r>
          </a:p>
          <a:p>
            <a:pPr marL="0" indent="0">
              <a:buNone/>
            </a:pPr>
            <a:r>
              <a:rPr lang="en-US" sz="2400" dirty="0"/>
              <a:t>▪Location  ▪ Graffiti Surface  ▪ Time Series ▪ Cleanup Cost Analysis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2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宋体" panose="02010600030101010101" pitchFamily="2" charset="-122"/>
              </a:rPr>
              <a:t>Question: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How is graffiti distributed across St. Paul? 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graffiti clustering associated with crime rate in St. Paul as suggested in many research articles?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How likely does graffiti tend to recur at the same location?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there any visible trend of what surface do the vandals prefer?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general trends of graffiti cases from 2013 to 2015, any seasonality?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insight can we draw from the cost analysis for graffiti cleanup work?</a:t>
            </a:r>
            <a:endParaRPr lang="en-US" sz="22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/>
              <a:t>Dataset:</a:t>
            </a:r>
            <a:r>
              <a:rPr lang="en-US" sz="2800" dirty="0"/>
              <a:t> </a:t>
            </a:r>
            <a:r>
              <a:rPr lang="en-US" sz="2400" dirty="0"/>
              <a:t>G</a:t>
            </a:r>
            <a:r>
              <a:rPr 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raffiti related issues responded to by the Parks and Recreation Department from 2013 to 2015.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AE1868A8-AE3A-4110-B1F8-1C91D8F4CEC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1625" y="6059782"/>
            <a:ext cx="5943600" cy="457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588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310050" y="493049"/>
            <a:ext cx="671602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How is graffiti distributed across St. Paul? </a:t>
            </a:r>
            <a:endParaRPr lang="en-US" sz="1800" b="1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473028" y="418524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2606-189D-46DD-84E6-AC99E21EDB15}"/>
              </a:ext>
            </a:extLst>
          </p:cNvPr>
          <p:cNvSpPr txBox="1"/>
          <p:nvPr/>
        </p:nvSpPr>
        <p:spPr>
          <a:xfrm>
            <a:off x="223438" y="1076874"/>
            <a:ext cx="826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dataset: </a:t>
            </a:r>
            <a:r>
              <a:rPr lang="en-US" dirty="0" err="1"/>
              <a:t>St.Paul</a:t>
            </a:r>
            <a:r>
              <a:rPr lang="en-US" dirty="0"/>
              <a:t> district map shapefile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Park more popular than non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Graffiti scatters across the city, with no oblivious signs of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3 has a surge of cases in 2015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8185D-470C-41FE-A1FF-75D79E47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202"/>
            <a:ext cx="9144000" cy="1749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C4F2C-6CA4-4F4E-897D-6BF87C1F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2045"/>
            <a:ext cx="3437316" cy="2039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6BC572-37BB-4C5A-9C8E-CD77498F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92" y="4143513"/>
            <a:ext cx="3437317" cy="22483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79C313-FAD2-41AD-AC99-1534EF08B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547" y="4345277"/>
            <a:ext cx="3160453" cy="2005138"/>
          </a:xfrm>
          <a:prstGeom prst="rect">
            <a:avLst/>
          </a:prstGeom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82507E5A-22AC-49FE-AC96-2E5543220B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95093" y="6213257"/>
            <a:ext cx="3160453" cy="639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140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173769" y="341107"/>
            <a:ext cx="671602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Is graffiti clustering associated with crime rate in St. Paul?</a:t>
            </a:r>
            <a:endParaRPr lang="en-US" sz="1800" b="1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473028" y="418524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2606-189D-46DD-84E6-AC99E21EDB15}"/>
              </a:ext>
            </a:extLst>
          </p:cNvPr>
          <p:cNvSpPr txBox="1"/>
          <p:nvPr/>
        </p:nvSpPr>
        <p:spPr>
          <a:xfrm>
            <a:off x="213813" y="1125994"/>
            <a:ext cx="8265110" cy="193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Supplemental dataset: St. Paul crime report 2015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Assumption: higher graffiti density leads to increased crime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heatmap represents the density of crime reports (number of crimes reported in the district).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Unfortunately, the comparison does not support my assumption.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09ECE4-5ABE-47EC-8317-EA167CA217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t="19111" r="15333" b="20890"/>
          <a:stretch/>
        </p:blipFill>
        <p:spPr bwMode="auto">
          <a:xfrm>
            <a:off x="1801741" y="2550502"/>
            <a:ext cx="5540518" cy="3888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43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223785" y="479295"/>
            <a:ext cx="671602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How likely do graffiti tend to recur at the same location?</a:t>
            </a:r>
            <a:endParaRPr lang="en-US" sz="1800" b="1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473028" y="418524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2606-189D-46DD-84E6-AC99E21EDB15}"/>
              </a:ext>
            </a:extLst>
          </p:cNvPr>
          <p:cNvSpPr txBox="1"/>
          <p:nvPr/>
        </p:nvSpPr>
        <p:spPr>
          <a:xfrm>
            <a:off x="3977457" y="2690336"/>
            <a:ext cx="48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Many locations incur repeated graffiti cleanups.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Most locations has around 5 repeated graffiti cleanups, some locations undergo 30+ cleanups but such case is rare. </a:t>
            </a:r>
            <a:endParaRPr lang="en-US" sz="1800" u="none" strike="noStrike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A54B5-A23F-4CF6-94AF-762189C84B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2175" y="2408440"/>
            <a:ext cx="2903220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132497" y="1335157"/>
            <a:ext cx="6716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Calibri" panose="020F0502020204030204" pitchFamily="34" charset="0"/>
              </a:rPr>
              <a:t>Is there any visible trend of what surface do the vandals prefer?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83371D-0EFE-44DF-B939-897B7B112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" y="2129603"/>
            <a:ext cx="5692493" cy="293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295475" y="1260632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84B333-B73D-40D2-B12F-D8733F9D4474}"/>
              </a:ext>
            </a:extLst>
          </p:cNvPr>
          <p:cNvSpPr txBox="1"/>
          <p:nvPr/>
        </p:nvSpPr>
        <p:spPr>
          <a:xfrm>
            <a:off x="5933976" y="2129603"/>
            <a:ext cx="269447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 of the word represents the frequency</a:t>
            </a: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 is interesting to notice that building, wall, bridge, park, sidewalk, tot lot, parking lot are among the most frequent graffities surface.</a:t>
            </a:r>
          </a:p>
          <a:p>
            <a:endParaRPr lang="en-US" altLang="zh-CN" sz="15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Among these, building appears to be vandals’ favorite spots.</a:t>
            </a:r>
            <a:endParaRPr lang="zh-CN" altLang="zh-CN" sz="15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769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140595" y="1242825"/>
            <a:ext cx="59301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500" b="1" dirty="0">
                <a:ea typeface="Calibri" panose="020F0502020204030204" pitchFamily="34" charset="0"/>
              </a:rPr>
              <a:t>What are the general trends of graffiti cases from 2013 to 2015, any seasonality?</a:t>
            </a:r>
            <a:endParaRPr lang="zh-CN" altLang="en-US" sz="2100" b="1" dirty="0"/>
          </a:p>
        </p:txBody>
      </p:sp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295475" y="1260632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84B333-B73D-40D2-B12F-D8733F9D4474}"/>
              </a:ext>
            </a:extLst>
          </p:cNvPr>
          <p:cNvSpPr txBox="1"/>
          <p:nvPr/>
        </p:nvSpPr>
        <p:spPr>
          <a:xfrm>
            <a:off x="1366788" y="4762900"/>
            <a:ext cx="64104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May, July, August are the months when graffities counts are the highest.</a:t>
            </a:r>
            <a:endParaRPr lang="en-US" altLang="zh-CN" sz="15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zh-CN" sz="15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December always has the lowest graffiti counts which seems reasonable, because December is a holiday season.</a:t>
            </a:r>
            <a:endParaRPr lang="en-US" altLang="zh-CN" sz="15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72188-ED7F-4606-9E31-345350AC3F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214" y="2062011"/>
            <a:ext cx="8677026" cy="25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93A5C-AB10-4B67-8782-95513397FC05}"/>
              </a:ext>
            </a:extLst>
          </p:cNvPr>
          <p:cNvSpPr txBox="1"/>
          <p:nvPr/>
        </p:nvSpPr>
        <p:spPr>
          <a:xfrm>
            <a:off x="2132497" y="1335157"/>
            <a:ext cx="6716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500" b="1">
                <a:ea typeface="Calibri" panose="020F0502020204030204" pitchFamily="34" charset="0"/>
              </a:defRPr>
            </a:lvl1pPr>
          </a:lstStyle>
          <a:p>
            <a:r>
              <a:rPr lang="zh-CN" altLang="zh-CN" sz="1600" dirty="0"/>
              <a:t>What insight</a:t>
            </a:r>
            <a:r>
              <a:rPr lang="en-US" altLang="zh-CN" sz="1600" dirty="0"/>
              <a:t>s</a:t>
            </a:r>
            <a:r>
              <a:rPr lang="zh-CN" altLang="zh-CN" sz="1600" dirty="0"/>
              <a:t> can we draw from the cost analysis for graffiti cleanup work?</a:t>
            </a:r>
            <a:endParaRPr lang="zh-CN" altLang="en-US" sz="1600" dirty="0"/>
          </a:p>
        </p:txBody>
      </p:sp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295475" y="1260632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84B333-B73D-40D2-B12F-D8733F9D4474}"/>
              </a:ext>
            </a:extLst>
          </p:cNvPr>
          <p:cNvSpPr txBox="1"/>
          <p:nvPr/>
        </p:nvSpPr>
        <p:spPr>
          <a:xfrm>
            <a:off x="295475" y="4569769"/>
            <a:ext cx="8430728" cy="1075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500" dirty="0"/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altLang="zh-CN" sz="13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Total cost trend is consistent with the total graffiti case trend, indicating a consistent unit cost for graffiti cleanup.</a:t>
            </a:r>
            <a:endParaRPr lang="zh-CN" altLang="zh-CN" sz="135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3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Labor cost is consistently higher than material cost. Graffiti removal is indeed heavy labor work!</a:t>
            </a:r>
            <a:endParaRPr lang="zh-CN" altLang="zh-CN" sz="135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0F27E7-DBCD-4248-9451-63940F5FF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474" y="1925308"/>
            <a:ext cx="8606890" cy="26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Chevron 4">
            <a:extLst>
              <a:ext uri="{FF2B5EF4-FFF2-40B4-BE49-F238E27FC236}">
                <a16:creationId xmlns:a16="http://schemas.microsoft.com/office/drawing/2014/main" id="{30166EE0-A593-4F82-A202-AC82147D6D97}"/>
              </a:ext>
            </a:extLst>
          </p:cNvPr>
          <p:cNvSpPr/>
          <p:nvPr/>
        </p:nvSpPr>
        <p:spPr>
          <a:xfrm>
            <a:off x="295475" y="1260632"/>
            <a:ext cx="1700741" cy="495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84B333-B73D-40D2-B12F-D8733F9D4474}"/>
              </a:ext>
            </a:extLst>
          </p:cNvPr>
          <p:cNvSpPr txBox="1"/>
          <p:nvPr/>
        </p:nvSpPr>
        <p:spPr>
          <a:xfrm>
            <a:off x="5890662" y="2310077"/>
            <a:ext cx="2694472" cy="263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CN" sz="13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3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3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arger bubbles correspond to higher total cost</a:t>
            </a:r>
            <a:endParaRPr lang="en-US" altLang="zh-CN" sz="13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zh-CN" sz="1350" dirty="0"/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35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Bubble size grows in proportion with total graffiti cases, which further validates the close association between case count and total cost.</a:t>
            </a:r>
            <a:endParaRPr lang="zh-CN" altLang="zh-CN" sz="135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endParaRPr lang="zh-CN" altLang="en-US" sz="1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FBB1FB-B618-415D-9A03-CE7769A968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7" y="2129603"/>
            <a:ext cx="5308934" cy="35222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E9A2DA-5C31-4BA1-A48F-9704603B3964}"/>
              </a:ext>
            </a:extLst>
          </p:cNvPr>
          <p:cNvSpPr txBox="1"/>
          <p:nvPr/>
        </p:nvSpPr>
        <p:spPr>
          <a:xfrm>
            <a:off x="2064356" y="1284574"/>
            <a:ext cx="6852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effectLst/>
                <a:ea typeface="Calibri" panose="020F0502020204030204" pitchFamily="34" charset="0"/>
              </a:rPr>
              <a:t>Is there any </a:t>
            </a:r>
            <a:r>
              <a:rPr lang="en-US" altLang="zh-CN" sz="2000" b="1" dirty="0">
                <a:effectLst/>
                <a:ea typeface="Calibri" panose="020F0502020204030204" pitchFamily="34" charset="0"/>
              </a:rPr>
              <a:t>correlation between incident and total cost?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84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629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主题​​</vt:lpstr>
      <vt:lpstr>W200 Project 2 Graffiti Analysis in Saint Paul, Minnesota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Yin</dc:creator>
  <cp:lastModifiedBy>Jude Zhu</cp:lastModifiedBy>
  <cp:revision>29</cp:revision>
  <dcterms:created xsi:type="dcterms:W3CDTF">2021-04-16T17:42:06Z</dcterms:created>
  <dcterms:modified xsi:type="dcterms:W3CDTF">2021-04-17T16:37:15Z</dcterms:modified>
</cp:coreProperties>
</file>