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19" r:id="rId1"/>
    <p:sldMasterId id="2147484531" r:id="rId2"/>
  </p:sldMasterIdLst>
  <p:notesMasterIdLst>
    <p:notesMasterId r:id="rId28"/>
  </p:notesMasterIdLst>
  <p:sldIdLst>
    <p:sldId id="282" r:id="rId3"/>
    <p:sldId id="256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66" r:id="rId14"/>
    <p:sldId id="274" r:id="rId15"/>
    <p:sldId id="267" r:id="rId16"/>
    <p:sldId id="273" r:id="rId17"/>
    <p:sldId id="276" r:id="rId18"/>
    <p:sldId id="281" r:id="rId19"/>
    <p:sldId id="268" r:id="rId20"/>
    <p:sldId id="269" r:id="rId21"/>
    <p:sldId id="277" r:id="rId22"/>
    <p:sldId id="278" r:id="rId23"/>
    <p:sldId id="279" r:id="rId24"/>
    <p:sldId id="270" r:id="rId25"/>
    <p:sldId id="280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19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272C0-9FA9-9448-AE4F-1FE13E7A6DBE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9BF50-2C0D-4E46-80D0-1737951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00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Seen in this light, FE is ubiquitous</a:t>
            </a:r>
            <a:r>
              <a:rPr lang="en-US" baseline="0" dirty="0" smtClean="0"/>
              <a:t> (as all truly important concepts are)</a:t>
            </a:r>
          </a:p>
          <a:p>
            <a:r>
              <a:rPr lang="en-US" baseline="0" dirty="0" smtClean="0"/>
              <a:t>Any time you construct an intermediate variable, you’re doing 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9BF50-2C0D-4E46-80D0-1737951512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3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FFF3-7D86-ED40-93A2-945708FB7FF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2E6-DA21-B040-8C38-B61213E6F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FFF3-7D86-ED40-93A2-945708FB7FF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2E6-DA21-B040-8C38-B61213E6F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6/3/2015</a:t>
            </a:fld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62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6/3/2015</a:t>
            </a:fld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38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6/3/2015</a:t>
            </a:fld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82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6/3/2015</a:t>
            </a:fld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45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6/3/2015</a:t>
            </a:fld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205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6/3/2015</a:t>
            </a:fld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997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6/3/2015</a:t>
            </a:fld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657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6/3/2015</a:t>
            </a:fld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21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FFF3-7D86-ED40-93A2-945708FB7FF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2E6-DA21-B040-8C38-B61213E6F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6/3/2015</a:t>
            </a:fld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65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6/3/2015</a:t>
            </a:fld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923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6/3/2015</a:t>
            </a:fld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13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FFF3-7D86-ED40-93A2-945708FB7FF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2E6-DA21-B040-8C38-B61213E6F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FFF3-7D86-ED40-93A2-945708FB7FF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2E6-DA21-B040-8C38-B61213E6F92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FFF3-7D86-ED40-93A2-945708FB7FF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2E6-DA21-B040-8C38-B61213E6F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FFF3-7D86-ED40-93A2-945708FB7FF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2E6-DA21-B040-8C38-B61213E6F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FFF3-7D86-ED40-93A2-945708FB7FF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FFF3-7D86-ED40-93A2-945708FB7FF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2E6-DA21-B040-8C38-B61213E6F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C62FFF3-7D86-ED40-93A2-945708FB7FF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5AA52E6-DA21-B040-8C38-B61213E6F9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2286000"/>
            <a:ext cx="729005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6/3/2015</a:t>
            </a:fld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26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2" r:id="rId1"/>
    <p:sldLayoutId id="2147484533" r:id="rId2"/>
    <p:sldLayoutId id="2147484534" r:id="rId3"/>
    <p:sldLayoutId id="2147484535" r:id="rId4"/>
    <p:sldLayoutId id="2147484536" r:id="rId5"/>
    <p:sldLayoutId id="2147484537" r:id="rId6"/>
    <p:sldLayoutId id="2147484538" r:id="rId7"/>
    <p:sldLayoutId id="2147484539" r:id="rId8"/>
    <p:sldLayoutId id="2147484540" r:id="rId9"/>
    <p:sldLayoutId id="2147484541" r:id="rId10"/>
    <p:sldLayoutId id="214748454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emf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831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ource Sans Pro Light" panose="020B0403030403020204" pitchFamily="34" charset="0"/>
              </a:rPr>
              <a:t>Feature engineering</a:t>
            </a:r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latin typeface="Source Code Pro Black" panose="020B0809030403020204" pitchFamily="49" charset="0"/>
              </a:rPr>
              <a:t>David Epstein</a:t>
            </a:r>
            <a:endParaRPr lang="en-US" dirty="0" smtClean="0">
              <a:latin typeface="Source Code Pro Black" panose="020B08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547" y="776268"/>
            <a:ext cx="70180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4400" dirty="0" smtClean="0">
                <a:solidFill>
                  <a:prstClr val="white"/>
                </a:solidFill>
                <a:latin typeface="Source Code Pro Black" panose="020B0809030403020204" pitchFamily="49" charset="0"/>
              </a:rPr>
              <a:t>O P E N</a:t>
            </a:r>
          </a:p>
          <a:p>
            <a:pPr defTabSz="914400"/>
            <a:r>
              <a:rPr lang="en-US" sz="4400" dirty="0" smtClean="0">
                <a:solidFill>
                  <a:prstClr val="white"/>
                </a:solidFill>
                <a:latin typeface="Source Code Pro Black" panose="020B0809030403020204" pitchFamily="49" charset="0"/>
              </a:rPr>
              <a:t>D A T A</a:t>
            </a:r>
          </a:p>
          <a:p>
            <a:pPr defTabSz="914400"/>
            <a:r>
              <a:rPr lang="en-US" sz="4400" dirty="0" smtClean="0">
                <a:solidFill>
                  <a:prstClr val="white"/>
                </a:solidFill>
                <a:latin typeface="Source Code Pro Black" panose="020B0809030403020204" pitchFamily="49" charset="0"/>
              </a:rPr>
              <a:t>S C I E N C E</a:t>
            </a:r>
          </a:p>
          <a:p>
            <a:pPr defTabSz="914400"/>
            <a:r>
              <a:rPr lang="en-US" sz="4400" dirty="0" smtClean="0">
                <a:solidFill>
                  <a:prstClr val="white"/>
                </a:solidFill>
                <a:latin typeface="Source Code Pro Black" panose="020B0809030403020204" pitchFamily="49" charset="0"/>
              </a:rPr>
              <a:t>C O N F E R E N C E</a:t>
            </a:r>
            <a:r>
              <a:rPr lang="en-US" sz="4400" dirty="0">
                <a:solidFill>
                  <a:prstClr val="white"/>
                </a:solidFill>
                <a:latin typeface="Source Code Pro Black" panose="020B0809030403020204" pitchFamily="49" charset="0"/>
              </a:rPr>
              <a:t>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72618" y="2292324"/>
            <a:ext cx="179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  <a:latin typeface="Source Code Pro Light" panose="020B0409030403020204" pitchFamily="49" charset="0"/>
              </a:rPr>
              <a:t>BOSTON 2015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6461" y="2661656"/>
            <a:ext cx="218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  <a:latin typeface="Source Code Pro Light" panose="020B0409030403020204" pitchFamily="49" charset="0"/>
              </a:rPr>
              <a:t>@</a:t>
            </a:r>
            <a:r>
              <a:rPr lang="en-US" dirty="0" err="1" smtClean="0">
                <a:solidFill>
                  <a:prstClr val="white"/>
                </a:solidFill>
                <a:latin typeface="Source Code Pro Light" panose="020B0409030403020204" pitchFamily="49" charset="0"/>
              </a:rPr>
              <a:t>opendatasci</a:t>
            </a:r>
            <a:endParaRPr lang="en-US" dirty="0" smtClean="0">
              <a:solidFill>
                <a:prstClr val="white"/>
              </a:solidFill>
              <a:latin typeface="Source Code Pro Light" panose="020B0409030403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83" y="130028"/>
            <a:ext cx="2302636" cy="22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on 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257" y="1606712"/>
            <a:ext cx="8596922" cy="4977749"/>
          </a:xfrm>
        </p:spPr>
        <p:txBody>
          <a:bodyPr>
            <a:noAutofit/>
          </a:bodyPr>
          <a:lstStyle/>
          <a:p>
            <a:r>
              <a:rPr lang="en-US" dirty="0" smtClean="0"/>
              <a:t>In most modern data science applications, neither is an issue</a:t>
            </a:r>
          </a:p>
          <a:p>
            <a:pPr lvl="1"/>
            <a:r>
              <a:rPr lang="en-US" dirty="0" smtClean="0"/>
              <a:t>We start with lots of data, and </a:t>
            </a:r>
          </a:p>
          <a:p>
            <a:pPr lvl="1"/>
            <a:r>
              <a:rPr lang="en-US" dirty="0" smtClean="0"/>
              <a:t>Care more about prediction than explanation</a:t>
            </a:r>
          </a:p>
          <a:p>
            <a:r>
              <a:rPr lang="en-US" dirty="0" smtClean="0"/>
              <a:t>So why not add in lots of extra variables?</a:t>
            </a:r>
          </a:p>
          <a:p>
            <a:pPr lvl="1"/>
            <a:r>
              <a:rPr lang="en-US" dirty="0" smtClean="0"/>
              <a:t>Think of your data not as what goes into your model, but a starting point for the creation of new variables, which can then be combined…</a:t>
            </a:r>
          </a:p>
        </p:txBody>
      </p:sp>
      <p:pic>
        <p:nvPicPr>
          <p:cNvPr id="4" name="Picture 3" descr="tumblr_m8x5o6Nzc71rdkg05o1_500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151" y="3964208"/>
            <a:ext cx="3740816" cy="28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on 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257" y="1606712"/>
            <a:ext cx="8596922" cy="1389185"/>
          </a:xfrm>
        </p:spPr>
        <p:txBody>
          <a:bodyPr>
            <a:noAutofit/>
          </a:bodyPr>
          <a:lstStyle/>
          <a:p>
            <a:r>
              <a:rPr lang="en-US" dirty="0" smtClean="0"/>
              <a:t>First, adding many correlated predictors can decrease model performance</a:t>
            </a:r>
          </a:p>
          <a:p>
            <a:pPr lvl="1"/>
            <a:r>
              <a:rPr lang="en-US" dirty="0" smtClean="0"/>
              <a:t>Adding an x</a:t>
            </a:r>
            <a:r>
              <a:rPr lang="en-US" baseline="30000" dirty="0" smtClean="0"/>
              <a:t>4</a:t>
            </a:r>
            <a:r>
              <a:rPr lang="en-US" dirty="0" smtClean="0"/>
              <a:t> term to above example actually reduces model fit: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858" y="4845544"/>
            <a:ext cx="8596922" cy="1589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More variables make models less interpretable</a:t>
            </a:r>
          </a:p>
          <a:p>
            <a:r>
              <a:rPr lang="en-US" dirty="0"/>
              <a:t>M</a:t>
            </a:r>
            <a:r>
              <a:rPr lang="en-US" dirty="0" smtClean="0"/>
              <a:t>odels have to be generalizable to other data</a:t>
            </a:r>
          </a:p>
          <a:p>
            <a:pPr lvl="1"/>
            <a:r>
              <a:rPr lang="en-US" dirty="0" smtClean="0"/>
              <a:t>Too much feature engineering can lead to </a:t>
            </a:r>
            <a:r>
              <a:rPr lang="en-US" u="sng" dirty="0" smtClean="0"/>
              <a:t>overfitting</a:t>
            </a:r>
          </a:p>
          <a:p>
            <a:pPr lvl="1"/>
            <a:r>
              <a:rPr lang="en-US" dirty="0" smtClean="0"/>
              <a:t>Close connection between feature engineering and cross-validation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56159" y="2904719"/>
            <a:ext cx="516843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/>
                <a:cs typeface="Courier New"/>
              </a:rPr>
              <a:t>Coefficients: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     Estimate Std. Error t value </a:t>
            </a:r>
            <a:r>
              <a:rPr lang="en-US" sz="1100" b="1" dirty="0" err="1">
                <a:latin typeface="Courier New"/>
                <a:cs typeface="Courier New"/>
              </a:rPr>
              <a:t>Pr</a:t>
            </a:r>
            <a:r>
              <a:rPr lang="en-US" sz="1100" b="1" dirty="0">
                <a:latin typeface="Courier New"/>
                <a:cs typeface="Courier New"/>
              </a:rPr>
              <a:t>(&gt;|t|)    </a:t>
            </a:r>
          </a:p>
          <a:p>
            <a:r>
              <a:rPr lang="en-US" sz="1100" b="1" dirty="0">
                <a:latin typeface="Courier New"/>
                <a:cs typeface="Courier New"/>
              </a:rPr>
              <a:t>(Intercept)  0.648123   0.628178   1.032 0.336513    </a:t>
            </a:r>
          </a:p>
          <a:p>
            <a:r>
              <a:rPr lang="en-US" sz="1100" b="1" dirty="0">
                <a:latin typeface="Courier New"/>
                <a:cs typeface="Courier New"/>
              </a:rPr>
              <a:t>x           -0.009230   0.103740  -0.089 0.931593    </a:t>
            </a:r>
          </a:p>
          <a:p>
            <a:r>
              <a:rPr lang="en-US" sz="1100" b="1" dirty="0">
                <a:latin typeface="Courier New"/>
                <a:cs typeface="Courier New"/>
              </a:rPr>
              <a:t>x2           0.866738   0.139087   6.232 0.000432 ***</a:t>
            </a:r>
          </a:p>
          <a:p>
            <a:r>
              <a:rPr lang="en-US" sz="1100" b="1" dirty="0">
                <a:latin typeface="Courier New"/>
                <a:cs typeface="Courier New"/>
              </a:rPr>
              <a:t>x4           0.004852   0.005361   0.905 0.395572    </a:t>
            </a:r>
          </a:p>
          <a:p>
            <a:r>
              <a:rPr lang="en-US" sz="1100" b="1" dirty="0">
                <a:latin typeface="Courier New"/>
                <a:cs typeface="Courier New"/>
              </a:rPr>
              <a:t>--</a:t>
            </a:r>
            <a:r>
              <a:rPr lang="en-US" sz="1100" b="1" dirty="0" smtClean="0">
                <a:latin typeface="Courier New"/>
                <a:cs typeface="Courier New"/>
              </a:rPr>
              <a:t>-</a:t>
            </a:r>
            <a:endParaRPr lang="en-US" sz="1100" b="1" dirty="0">
              <a:latin typeface="Courier New"/>
              <a:cs typeface="Courier New"/>
            </a:endParaRPr>
          </a:p>
          <a:p>
            <a:r>
              <a:rPr lang="en-US" sz="1100" b="1" dirty="0">
                <a:latin typeface="Courier New"/>
                <a:cs typeface="Courier New"/>
              </a:rPr>
              <a:t>Residual standard error: 1.088 on 7 degrees of freedom</a:t>
            </a:r>
          </a:p>
          <a:p>
            <a:r>
              <a:rPr lang="en-US" sz="1100" b="1" dirty="0">
                <a:latin typeface="Courier New"/>
                <a:cs typeface="Courier New"/>
              </a:rPr>
              <a:t>Multiple R-squared:  0.9902,	Adjusted R-squared:  0.986 </a:t>
            </a:r>
          </a:p>
          <a:p>
            <a:r>
              <a:rPr lang="en-US" sz="1100" b="1" dirty="0">
                <a:latin typeface="Courier New"/>
                <a:cs typeface="Courier New"/>
              </a:rPr>
              <a:t>F-statistic: 236.1 on 3 and 7 DF,  p-value: 2.15e-07</a:t>
            </a:r>
          </a:p>
        </p:txBody>
      </p:sp>
    </p:spTree>
    <p:extLst>
      <p:ext uri="{BB962C8B-B14F-4D97-AF65-F5344CB8AC3E}">
        <p14:creationId xmlns:p14="http://schemas.microsoft.com/office/powerpoint/2010/main" val="20292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Select a “Good” Set of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</a:t>
            </a:r>
            <a:r>
              <a:rPr lang="en-US" u="sng" dirty="0" smtClean="0"/>
              <a:t>the</a:t>
            </a:r>
            <a:r>
              <a:rPr lang="en-US" dirty="0" smtClean="0"/>
              <a:t> open-ended question in the field</a:t>
            </a:r>
          </a:p>
          <a:p>
            <a:r>
              <a:rPr lang="en-US" dirty="0" smtClean="0"/>
              <a:t>Separate (but related to) the question of feature selection – which variables to retain in a model.</a:t>
            </a:r>
          </a:p>
          <a:p>
            <a:r>
              <a:rPr lang="en-US" dirty="0" smtClean="0"/>
              <a:t>You can use some metrics to tell which features are useful, one at a time, like Pearson correlation coefficient</a:t>
            </a:r>
          </a:p>
          <a:p>
            <a:pPr lvl="1"/>
            <a:r>
              <a:rPr lang="en-US" dirty="0" smtClean="0"/>
              <a:t>But this can’t tell you which </a:t>
            </a:r>
            <a:r>
              <a:rPr lang="en-US" u="sng" dirty="0" smtClean="0"/>
              <a:t>set</a:t>
            </a:r>
            <a:r>
              <a:rPr lang="en-US" dirty="0" smtClean="0"/>
              <a:t> of features works best together</a:t>
            </a:r>
          </a:p>
          <a:p>
            <a:pPr lvl="1"/>
            <a:r>
              <a:rPr lang="en-US" dirty="0" smtClean="0"/>
              <a:t>This is an NP complete problem, clearly too computationally hard</a:t>
            </a:r>
          </a:p>
          <a:p>
            <a:r>
              <a:rPr lang="en-US" dirty="0" smtClean="0"/>
              <a:t>Many new data analysis services include automated feature engineering as part of their packages</a:t>
            </a:r>
          </a:p>
          <a:p>
            <a:pPr lvl="1"/>
            <a:r>
              <a:rPr lang="en-US" dirty="0" smtClean="0"/>
              <a:t>But if there are features you want in your model, it’s best to add them in explicitly, rather than depend on these generators.</a:t>
            </a:r>
          </a:p>
        </p:txBody>
      </p:sp>
    </p:spTree>
    <p:extLst>
      <p:ext uri="{BB962C8B-B14F-4D97-AF65-F5344CB8AC3E}">
        <p14:creationId xmlns:p14="http://schemas.microsoft.com/office/powerpoint/2010/main" val="36860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“Middle Theory” of 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with a reasonable-sized set of features</a:t>
            </a:r>
          </a:p>
          <a:p>
            <a:pPr lvl="1"/>
            <a:r>
              <a:rPr lang="en-US" dirty="0" smtClean="0"/>
              <a:t>Include features suggested by domain knowledge</a:t>
            </a:r>
          </a:p>
          <a:p>
            <a:pPr lvl="1"/>
            <a:r>
              <a:rPr lang="en-US" dirty="0" smtClean="0"/>
              <a:t>Test these out individually, build from the bottom up</a:t>
            </a:r>
          </a:p>
          <a:p>
            <a:r>
              <a:rPr lang="en-US" dirty="0" smtClean="0"/>
              <a:t>Number and type of features depend on model used</a:t>
            </a:r>
          </a:p>
          <a:p>
            <a:pPr lvl="1"/>
            <a:r>
              <a:rPr lang="en-US" dirty="0" smtClean="0"/>
              <a:t>Can include more features if models does some feature selection</a:t>
            </a:r>
          </a:p>
          <a:p>
            <a:pPr lvl="2"/>
            <a:r>
              <a:rPr lang="en-US" dirty="0" smtClean="0"/>
              <a:t>Lasso regression, e.g., </a:t>
            </a:r>
            <a:r>
              <a:rPr lang="en-US" dirty="0" err="1" smtClean="0"/>
              <a:t>logit</a:t>
            </a:r>
            <a:r>
              <a:rPr lang="en-US" dirty="0" smtClean="0"/>
              <a:t> with ||L</a:t>
            </a:r>
            <a:r>
              <a:rPr lang="en-US" baseline="-25000" dirty="0" smtClean="0"/>
              <a:t>1</a:t>
            </a:r>
            <a:r>
              <a:rPr lang="en-US" dirty="0" smtClean="0"/>
              <a:t>|| regularization (</a:t>
            </a:r>
            <a:r>
              <a:rPr lang="en-US" dirty="0"/>
              <a:t>but not ||</a:t>
            </a:r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dirty="0"/>
              <a:t>| </a:t>
            </a:r>
            <a:r>
              <a:rPr lang="en-US" dirty="0" smtClean="0"/>
              <a:t>ridge)</a:t>
            </a:r>
          </a:p>
          <a:p>
            <a:pPr lvl="2"/>
            <a:r>
              <a:rPr lang="en-US" dirty="0" smtClean="0"/>
              <a:t>GBM with backward pruning (but not random forests)</a:t>
            </a:r>
          </a:p>
          <a:p>
            <a:pPr lvl="2"/>
            <a:r>
              <a:rPr lang="en-US" dirty="0" smtClean="0"/>
              <a:t>Stepwise regression, with either forward or backward feature selection</a:t>
            </a:r>
          </a:p>
          <a:p>
            <a:pPr lvl="1"/>
            <a:r>
              <a:rPr lang="en-US" dirty="0" smtClean="0"/>
              <a:t>Some models are invariant to monotonic variable transformations </a:t>
            </a:r>
          </a:p>
          <a:p>
            <a:pPr lvl="2"/>
            <a:r>
              <a:rPr lang="en-US" dirty="0" smtClean="0"/>
              <a:t>Tree-based approaches divide variables into two groups at each branch</a:t>
            </a:r>
          </a:p>
          <a:p>
            <a:r>
              <a:rPr lang="en-US" dirty="0" smtClean="0"/>
              <a:t>So, no perfect answer. But there are some standard techniques every data scientist should have in their bag of tricks.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Non-numeric to numeric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64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Count # of times each value appears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14687"/>
              </p:ext>
            </p:extLst>
          </p:nvPr>
        </p:nvGraphicFramePr>
        <p:xfrm>
          <a:off x="1009148" y="2291120"/>
          <a:ext cx="6096000" cy="4079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Zip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94304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06443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06443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06443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8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Non-numeric to numeric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6419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One-hot encoding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611438"/>
              </p:ext>
            </p:extLst>
          </p:nvPr>
        </p:nvGraphicFramePr>
        <p:xfrm>
          <a:off x="1009148" y="2280796"/>
          <a:ext cx="6911004" cy="4079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64785"/>
                <a:gridCol w="1173615"/>
                <a:gridCol w="1598009"/>
                <a:gridCol w="1106934"/>
                <a:gridCol w="17676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Religion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Catholic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Jewish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Muslim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Catholic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Muslim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Jewish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Catholic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Catholic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Jewish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Muslim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6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Non-numeric to numeric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6419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The “hash trick”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251744"/>
              </p:ext>
            </p:extLst>
          </p:nvPr>
        </p:nvGraphicFramePr>
        <p:xfrm>
          <a:off x="1009148" y="2476952"/>
          <a:ext cx="6096000" cy="3708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h(string)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“The”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“quick”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“brown”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“fox”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“jumps”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“over”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“the”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“lazy”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“dog”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1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Non-numeric to numeric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6419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Leave-one-out encoding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29" y="2539541"/>
            <a:ext cx="50800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8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Variable Transformations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4116" y="1951317"/>
            <a:ext cx="57819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28005" y="2874570"/>
            <a:ext cx="89041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30000" dirty="0" smtClean="0"/>
              <a:t>2</a:t>
            </a:r>
            <a:endParaRPr lang="en-US" sz="3200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600294" y="4853832"/>
            <a:ext cx="15458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Log(x)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81095" y="5777085"/>
            <a:ext cx="15842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scaling</a:t>
            </a:r>
            <a:endParaRPr lang="en-US" sz="32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39966"/>
              </p:ext>
            </p:extLst>
          </p:nvPr>
        </p:nvGraphicFramePr>
        <p:xfrm>
          <a:off x="972240" y="3797823"/>
          <a:ext cx="801947" cy="717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241300" imgH="215900" progId="Equation.3">
                  <p:embed/>
                </p:oleObj>
              </mc:Choice>
              <mc:Fallback>
                <p:oleObj name="Equation" r:id="rId3" imgW="241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2240" y="3797823"/>
                        <a:ext cx="801947" cy="717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801" y="3459346"/>
            <a:ext cx="1607430" cy="13736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1076" y="1951317"/>
            <a:ext cx="1280982" cy="10946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8272" y="2426241"/>
            <a:ext cx="1806659" cy="15438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8272" y="4248139"/>
            <a:ext cx="1789192" cy="15289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0057" y="4956159"/>
            <a:ext cx="1921315" cy="164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Two-variable combinations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64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Add: Sum similar-scaled variables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482900"/>
              </p:ext>
            </p:extLst>
          </p:nvPr>
        </p:nvGraphicFramePr>
        <p:xfrm>
          <a:off x="1009148" y="2280796"/>
          <a:ext cx="6911004" cy="4079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64785"/>
                <a:gridCol w="1173615"/>
                <a:gridCol w="1598009"/>
                <a:gridCol w="1106934"/>
                <a:gridCol w="17676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Q1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Q2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Q3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Q4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251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176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276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107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211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238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269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4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6400800" cy="2883877"/>
          </a:xfrm>
        </p:spPr>
        <p:txBody>
          <a:bodyPr>
            <a:normAutofit/>
          </a:bodyPr>
          <a:lstStyle/>
          <a:p>
            <a:r>
              <a:rPr lang="en-US" dirty="0" smtClean="0"/>
              <a:t>David Epstein</a:t>
            </a:r>
          </a:p>
          <a:p>
            <a:r>
              <a:rPr lang="en-US" dirty="0" smtClean="0"/>
              <a:t>Senior Data Scientist, </a:t>
            </a:r>
            <a:r>
              <a:rPr lang="en-US" dirty="0" err="1" smtClean="0"/>
              <a:t>Socure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Open Data </a:t>
            </a:r>
            <a:r>
              <a:rPr lang="en-US" dirty="0"/>
              <a:t>Science </a:t>
            </a:r>
            <a:r>
              <a:rPr lang="en-US" dirty="0" smtClean="0"/>
              <a:t>Conference, Boston, MA</a:t>
            </a:r>
          </a:p>
          <a:p>
            <a:r>
              <a:rPr lang="en-US" dirty="0" smtClean="0"/>
              <a:t>May 30-31, 2015</a:t>
            </a:r>
          </a:p>
          <a:p>
            <a:r>
              <a:rPr lang="en-US" dirty="0" smtClean="0"/>
              <a:t>#ODSC, @</a:t>
            </a:r>
            <a:r>
              <a:rPr lang="en-US" dirty="0" err="1" smtClean="0"/>
              <a:t>opendatasci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255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Two-variable combinations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6419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Subtract: Difference relative to baseline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8432"/>
              </p:ext>
            </p:extLst>
          </p:nvPr>
        </p:nvGraphicFramePr>
        <p:xfrm>
          <a:off x="1009148" y="2280796"/>
          <a:ext cx="6911004" cy="4348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64785"/>
                <a:gridCol w="1173615"/>
                <a:gridCol w="1598009"/>
                <a:gridCol w="1106934"/>
                <a:gridCol w="17676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ViewerID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MovieID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Days Since First Rating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44972004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1/1/13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44972004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2/1/13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44972004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3/1/13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44972004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4/1/13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44972004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44972004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44972004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7/1/13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44972004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8/1/13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44972004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9/1/13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44972004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10/1/13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35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Two-variable combinations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6419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Multiply: Interactive effects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701151"/>
              </p:ext>
            </p:extLst>
          </p:nvPr>
        </p:nvGraphicFramePr>
        <p:xfrm>
          <a:off x="1009148" y="2280796"/>
          <a:ext cx="6911004" cy="4079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64785"/>
                <a:gridCol w="1350111"/>
                <a:gridCol w="1421513"/>
                <a:gridCol w="1106934"/>
                <a:gridCol w="17676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ViewerID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Domestic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DSFR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Dom*DSFR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7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Two-variable combinations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6419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Divide: Scaling/Normalizing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36432"/>
              </p:ext>
            </p:extLst>
          </p:nvPr>
        </p:nvGraphicFramePr>
        <p:xfrm>
          <a:off x="1009148" y="2280796"/>
          <a:ext cx="6528038" cy="4348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5291"/>
                <a:gridCol w="1713589"/>
                <a:gridCol w="1804214"/>
                <a:gridCol w="1404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GDP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Population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GDP/Capita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159849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275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581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731812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111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6593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826320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9181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573494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7169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609223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27692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717673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11961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605257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40350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687944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124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5548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203319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402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506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744983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292934"/>
                          </a:solidFill>
                          <a:effectLst/>
                          <a:latin typeface="Arial"/>
                        </a:rPr>
                        <a:t>18625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72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Multivariate/Model-based Methods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64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PCA/Factor Analysis/Clustering: Dimension reduction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9560"/>
            <a:ext cx="9144000" cy="362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Multivariate/Model-based Methods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556449" cy="21475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Model Stacking: Outputs of one model are inputs </a:t>
            </a:r>
            <a:br>
              <a:rPr lang="en-US" dirty="0" smtClean="0"/>
            </a:br>
            <a:r>
              <a:rPr lang="en-US" dirty="0" smtClean="0"/>
              <a:t>to the next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r>
              <a:rPr lang="en-US" dirty="0" smtClean="0"/>
              <a:t>Do this, e.g., on half the data and use as input to the other half, and vice-versa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03" t="30714" r="-903" b="37972"/>
          <a:stretch/>
        </p:blipFill>
        <p:spPr>
          <a:xfrm>
            <a:off x="0" y="4119448"/>
            <a:ext cx="9144000" cy="16106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8954" y="6380495"/>
            <a:ext cx="290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(Figure from Owen Zhang)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7788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science grew over the last decade due to improved modeling algorithms, better cross-validation procedures</a:t>
            </a:r>
          </a:p>
          <a:p>
            <a:r>
              <a:rPr lang="en-US" sz="2800" dirty="0" smtClean="0"/>
              <a:t>Now we have a number of good models, can get at problem from lots of different angles</a:t>
            </a:r>
          </a:p>
          <a:p>
            <a:r>
              <a:rPr lang="en-US" sz="2800" dirty="0" smtClean="0"/>
              <a:t>Most improvement will come from thinking carefully about what we put into our models = Feature Engineering</a:t>
            </a:r>
          </a:p>
          <a:p>
            <a:r>
              <a:rPr lang="en-US" sz="2800" dirty="0" smtClean="0"/>
              <a:t>This can be (semi-) automated, but it’s still one of the true arts of the profession </a:t>
            </a:r>
          </a:p>
          <a:p>
            <a:pPr lvl="1"/>
            <a:r>
              <a:rPr lang="en-US" dirty="0" smtClean="0"/>
              <a:t>Domain knowledge remains very important 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feature engineering?</a:t>
            </a:r>
          </a:p>
          <a:p>
            <a:r>
              <a:rPr lang="en-US" sz="3200" dirty="0" smtClean="0"/>
              <a:t>Limits on number of features</a:t>
            </a:r>
          </a:p>
          <a:p>
            <a:r>
              <a:rPr lang="en-US" sz="3200" dirty="0" smtClean="0"/>
              <a:t>How to select a “good” set of features</a:t>
            </a:r>
          </a:p>
          <a:p>
            <a:r>
              <a:rPr lang="en-US" sz="3200" dirty="0" smtClean="0"/>
              <a:t>Standard FE techniques</a:t>
            </a:r>
          </a:p>
          <a:p>
            <a:endParaRPr lang="en-US" sz="3200" dirty="0"/>
          </a:p>
          <a:p>
            <a:r>
              <a:rPr lang="en-US" sz="3200" dirty="0" smtClean="0"/>
              <a:t>TL;DR: As we get better and better models, focus shifts to what we put into them</a:t>
            </a:r>
          </a:p>
          <a:p>
            <a:r>
              <a:rPr lang="en-US" sz="3200" dirty="0" smtClean="0"/>
              <a:t>FE interacts with other key areas of 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316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Engineering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4590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(My) Definition: Transforming data to create model inputs.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047" r="76994"/>
          <a:stretch/>
        </p:blipFill>
        <p:spPr>
          <a:xfrm>
            <a:off x="403790" y="3588414"/>
            <a:ext cx="1566882" cy="1207637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 flipV="1">
            <a:off x="1970672" y="4192232"/>
            <a:ext cx="47963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310" y="3655169"/>
            <a:ext cx="1918081" cy="10741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029" y="3719277"/>
            <a:ext cx="1607029" cy="9459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695" y="3726892"/>
            <a:ext cx="1770005" cy="93068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4368391" y="4192232"/>
            <a:ext cx="4796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>
            <a:off x="6455058" y="4192232"/>
            <a:ext cx="4796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53181" y="4952572"/>
            <a:ext cx="672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Raw 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61734" y="4952572"/>
            <a:ext cx="1095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35780" y="4952572"/>
            <a:ext cx="1416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Feature</a:t>
            </a:r>
          </a:p>
          <a:p>
            <a:pPr algn="ct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18994" y="4952572"/>
            <a:ext cx="1005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Model</a:t>
            </a:r>
          </a:p>
          <a:p>
            <a:pPr algn="ctr"/>
            <a:r>
              <a:rPr lang="en-US" dirty="0" smtClean="0"/>
              <a:t>Building</a:t>
            </a:r>
            <a:endParaRPr lang="en-US" dirty="0"/>
          </a:p>
        </p:txBody>
      </p:sp>
      <p:sp>
        <p:nvSpPr>
          <p:cNvPr id="31" name="Left Brace 30"/>
          <p:cNvSpPr/>
          <p:nvPr/>
        </p:nvSpPr>
        <p:spPr>
          <a:xfrm rot="16200000">
            <a:off x="4497528" y="4125455"/>
            <a:ext cx="234462" cy="368059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732805" y="6277277"/>
            <a:ext cx="176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Pre-Processing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85873" y="2734305"/>
            <a:ext cx="28520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Data Workflow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600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 animBg="1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from </a:t>
            </a:r>
            <a:r>
              <a:rPr lang="en-US" dirty="0" err="1" smtClean="0"/>
              <a:t>Kaggle</a:t>
            </a:r>
            <a:r>
              <a:rPr lang="en-US" dirty="0" smtClean="0"/>
              <a:t> Competitions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65328"/>
            <a:ext cx="3451795" cy="1933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697" y="2469337"/>
            <a:ext cx="3441700" cy="236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78726" y="3738359"/>
            <a:ext cx="82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Netflix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86305" y="4978402"/>
            <a:ext cx="85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Titanic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88642" y="6345049"/>
            <a:ext cx="195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Portuguese Taxis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13795" y="5628639"/>
            <a:ext cx="479994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“Golden Features”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2" name="Picture 11" descr="Screen Shot 2015-05-28 at 6.55.53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9" b="17052"/>
          <a:stretch/>
        </p:blipFill>
        <p:spPr>
          <a:xfrm>
            <a:off x="722923" y="4153281"/>
            <a:ext cx="3554324" cy="21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7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61348" y="4532058"/>
            <a:ext cx="476284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urier New"/>
                <a:cs typeface="Courier New"/>
              </a:rPr>
              <a:t>Coefficients:</a:t>
            </a:r>
          </a:p>
          <a:p>
            <a:r>
              <a:rPr lang="en-US" sz="1100" b="1" dirty="0" smtClean="0">
                <a:latin typeface="Courier New"/>
                <a:cs typeface="Courier New"/>
              </a:rPr>
              <a:t>            Estimate Std. Error t value </a:t>
            </a:r>
            <a:r>
              <a:rPr lang="en-US" sz="1100" b="1" dirty="0" err="1" smtClean="0">
                <a:latin typeface="Courier New"/>
                <a:cs typeface="Courier New"/>
              </a:rPr>
              <a:t>Pr</a:t>
            </a:r>
            <a:r>
              <a:rPr lang="en-US" sz="1100" b="1" dirty="0" smtClean="0">
                <a:latin typeface="Courier New"/>
                <a:cs typeface="Courier New"/>
              </a:rPr>
              <a:t>(&gt;|t|)    </a:t>
            </a:r>
          </a:p>
          <a:p>
            <a:r>
              <a:rPr lang="en-US" sz="1100" b="1" dirty="0" smtClean="0">
                <a:latin typeface="Courier New"/>
                <a:cs typeface="Courier New"/>
              </a:rPr>
              <a:t>(Intercept)  0.29879    0.48994    0.61    0.559    </a:t>
            </a:r>
          </a:p>
          <a:p>
            <a:r>
              <a:rPr lang="en-US" sz="1100" b="1" dirty="0" smtClean="0">
                <a:latin typeface="Courier New"/>
                <a:cs typeface="Courier New"/>
              </a:rPr>
              <a:t>x           -0.00923    0.10256   -0.09    0.930    </a:t>
            </a:r>
          </a:p>
          <a:p>
            <a:r>
              <a:rPr lang="en-US" sz="1100" b="1" dirty="0" smtClean="0">
                <a:latin typeface="Courier New"/>
                <a:cs typeface="Courier New"/>
              </a:rPr>
              <a:t>x2           0.98803    0.03672   26.91 3.92e-09 ***</a:t>
            </a:r>
          </a:p>
          <a:p>
            <a:r>
              <a:rPr lang="en-US" sz="1100" b="1" dirty="0" smtClean="0">
                <a:latin typeface="Courier New"/>
                <a:cs typeface="Courier New"/>
              </a:rPr>
              <a:t>---</a:t>
            </a:r>
          </a:p>
          <a:p>
            <a:r>
              <a:rPr lang="en-US" sz="1100" b="1" dirty="0" smtClean="0">
                <a:latin typeface="Courier New"/>
                <a:cs typeface="Courier New"/>
              </a:rPr>
              <a:t>Residual standard error: 1.076 on 8 degrees of freedom</a:t>
            </a:r>
          </a:p>
          <a:p>
            <a:r>
              <a:rPr lang="en-US" sz="1100" b="1" dirty="0" smtClean="0">
                <a:latin typeface="Courier New"/>
                <a:cs typeface="Courier New"/>
              </a:rPr>
              <a:t>Multiple R-squared: 0.9891, Adjusted R-squared: 0.9863 </a:t>
            </a:r>
          </a:p>
          <a:p>
            <a:r>
              <a:rPr lang="en-US" sz="1100" b="1" dirty="0" smtClean="0">
                <a:latin typeface="Courier New"/>
                <a:cs typeface="Courier New"/>
              </a:rPr>
              <a:t>F-statistic: 362 on 2 and 8 DF, p-value: 1.427e-08</a:t>
            </a:r>
            <a:endParaRPr lang="en-US" sz="1100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1348" y="2106888"/>
            <a:ext cx="50945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urier New"/>
                <a:cs typeface="Courier New"/>
              </a:rPr>
              <a:t>Coefficients:</a:t>
            </a:r>
          </a:p>
          <a:p>
            <a:r>
              <a:rPr lang="en-US" sz="1100" b="1" dirty="0" smtClean="0">
                <a:latin typeface="Courier New"/>
                <a:cs typeface="Courier New"/>
              </a:rPr>
              <a:t>            Estimate Std. Error t value </a:t>
            </a:r>
            <a:r>
              <a:rPr lang="en-US" sz="1100" b="1" dirty="0" err="1" smtClean="0">
                <a:latin typeface="Courier New"/>
                <a:cs typeface="Courier New"/>
              </a:rPr>
              <a:t>Pr</a:t>
            </a:r>
            <a:r>
              <a:rPr lang="en-US" sz="1100" b="1" dirty="0" smtClean="0">
                <a:latin typeface="Courier New"/>
                <a:cs typeface="Courier New"/>
              </a:rPr>
              <a:t>(&gt;|t|)   </a:t>
            </a:r>
          </a:p>
          <a:p>
            <a:r>
              <a:rPr lang="en-US" sz="1100" b="1" dirty="0" smtClean="0">
                <a:latin typeface="Courier New"/>
                <a:cs typeface="Courier New"/>
              </a:rPr>
              <a:t>(Intercept) 10.17912    2.92472    3.48  0.00693 **</a:t>
            </a:r>
          </a:p>
          <a:p>
            <a:r>
              <a:rPr lang="en-US" sz="1100" b="1" dirty="0" smtClean="0">
                <a:latin typeface="Courier New"/>
                <a:cs typeface="Courier New"/>
              </a:rPr>
              <a:t>x           -0.00923    0.92488   -0.01  0.99225   </a:t>
            </a:r>
          </a:p>
          <a:p>
            <a:r>
              <a:rPr lang="en-US" sz="1100" b="1" dirty="0" smtClean="0">
                <a:latin typeface="Courier New"/>
                <a:cs typeface="Courier New"/>
              </a:rPr>
              <a:t>---</a:t>
            </a:r>
          </a:p>
          <a:p>
            <a:r>
              <a:rPr lang="en-US" sz="1100" b="1" dirty="0" smtClean="0">
                <a:latin typeface="Courier New"/>
                <a:cs typeface="Courier New"/>
              </a:rPr>
              <a:t>Residual standard error: 9.7 on 9 degrees of freedom</a:t>
            </a:r>
          </a:p>
          <a:p>
            <a:r>
              <a:rPr lang="en-US" sz="1100" b="1" dirty="0" smtClean="0">
                <a:latin typeface="Courier New"/>
                <a:cs typeface="Courier New"/>
              </a:rPr>
              <a:t>Multiple R-squared: 1.107e-05, Adjusted R-squared: -0.11 </a:t>
            </a:r>
          </a:p>
          <a:p>
            <a:r>
              <a:rPr lang="en-US" sz="1100" b="1" dirty="0" smtClean="0">
                <a:latin typeface="Courier New"/>
                <a:cs typeface="Courier New"/>
              </a:rPr>
              <a:t>F-statistic: 9.96e-05 on 1 and 9 DF,  p-value: 0.9923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53" y="1683564"/>
            <a:ext cx="2736203" cy="2293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54" y="4200228"/>
            <a:ext cx="2719842" cy="227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are engineered everywhere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3" y="5633589"/>
            <a:ext cx="3021949" cy="1204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2" y="5633589"/>
            <a:ext cx="3021949" cy="1204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577" y="5633589"/>
            <a:ext cx="3021949" cy="12048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70" y="1532027"/>
            <a:ext cx="2298374" cy="1128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789" y="1599761"/>
            <a:ext cx="2298374" cy="11284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059" y="1667495"/>
            <a:ext cx="2298374" cy="112848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30405" y="5839489"/>
            <a:ext cx="37882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Raw Data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8895" y="1803941"/>
            <a:ext cx="7238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  <a:latin typeface="Monotype Corsiva"/>
                <a:cs typeface="Monotype Corsiva"/>
              </a:rPr>
              <a:t>Things to be explained/measured/predicted</a:t>
            </a:r>
            <a:endParaRPr lang="en-US" sz="3600" dirty="0">
              <a:solidFill>
                <a:schemeClr val="accent4"/>
              </a:solidFill>
              <a:latin typeface="Monotype Corsiva"/>
              <a:cs typeface="Monotype Corsiva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1791" y="2727450"/>
            <a:ext cx="1758614" cy="2973081"/>
            <a:chOff x="671791" y="2660508"/>
            <a:chExt cx="1758614" cy="2973081"/>
          </a:xfrm>
        </p:grpSpPr>
        <p:sp>
          <p:nvSpPr>
            <p:cNvPr id="14" name="TextBox 13"/>
            <p:cNvSpPr txBox="1"/>
            <p:nvPr/>
          </p:nvSpPr>
          <p:spPr>
            <a:xfrm>
              <a:off x="671791" y="3413841"/>
              <a:ext cx="175861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/>
                <a:t>Finance: </a:t>
              </a:r>
            </a:p>
            <a:p>
              <a:pPr algn="ctr"/>
              <a:r>
                <a:rPr lang="en-US" sz="3200" dirty="0" smtClean="0"/>
                <a:t>EBITDA</a:t>
              </a:r>
              <a:endParaRPr lang="en-US" sz="3200" dirty="0"/>
            </a:p>
          </p:txBody>
        </p:sp>
        <p:cxnSp>
          <p:nvCxnSpPr>
            <p:cNvPr id="16" name="Straight Arrow Connector 15"/>
            <p:cNvCxnSpPr>
              <a:stCxn id="4" idx="0"/>
            </p:cNvCxnSpPr>
            <p:nvPr/>
          </p:nvCxnSpPr>
          <p:spPr>
            <a:xfrm flipV="1">
              <a:off x="1537028" y="4617202"/>
              <a:ext cx="13229" cy="10163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8" idx="2"/>
            </p:cNvCxnSpPr>
            <p:nvPr/>
          </p:nvCxnSpPr>
          <p:spPr>
            <a:xfrm flipH="1" flipV="1">
              <a:off x="1550257" y="2660508"/>
              <a:ext cx="841" cy="7533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396376" y="2727450"/>
            <a:ext cx="2367355" cy="2973080"/>
            <a:chOff x="367421" y="2660509"/>
            <a:chExt cx="2367355" cy="2973080"/>
          </a:xfrm>
        </p:grpSpPr>
        <p:sp>
          <p:nvSpPr>
            <p:cNvPr id="24" name="TextBox 23"/>
            <p:cNvSpPr txBox="1"/>
            <p:nvPr/>
          </p:nvSpPr>
          <p:spPr>
            <a:xfrm>
              <a:off x="367421" y="3413841"/>
              <a:ext cx="236735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/>
                <a:t>Baseball: </a:t>
              </a:r>
            </a:p>
            <a:p>
              <a:pPr algn="ctr"/>
              <a:r>
                <a:rPr lang="en-US" sz="3200" dirty="0" smtClean="0"/>
                <a:t>Batting Avg.</a:t>
              </a:r>
              <a:endParaRPr lang="en-US" sz="32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1537028" y="4617202"/>
              <a:ext cx="13229" cy="10163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4" idx="0"/>
            </p:cNvCxnSpPr>
            <p:nvPr/>
          </p:nvCxnSpPr>
          <p:spPr>
            <a:xfrm flipH="1" flipV="1">
              <a:off x="1550259" y="2660509"/>
              <a:ext cx="840" cy="7533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030122" y="2790522"/>
            <a:ext cx="3161142" cy="2846937"/>
            <a:chOff x="-29470" y="2786652"/>
            <a:chExt cx="3161142" cy="2846937"/>
          </a:xfrm>
        </p:grpSpPr>
        <p:sp>
          <p:nvSpPr>
            <p:cNvPr id="28" name="TextBox 27"/>
            <p:cNvSpPr txBox="1"/>
            <p:nvPr/>
          </p:nvSpPr>
          <p:spPr>
            <a:xfrm>
              <a:off x="-29470" y="3539984"/>
              <a:ext cx="316114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/>
                <a:t>Politics: </a:t>
              </a:r>
            </a:p>
            <a:p>
              <a:pPr algn="ctr"/>
              <a:r>
                <a:rPr lang="en-US" sz="2400" dirty="0" smtClean="0"/>
                <a:t>Partisan Performance</a:t>
              </a:r>
              <a:endParaRPr lang="en-US" sz="24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537028" y="4617202"/>
              <a:ext cx="13229" cy="10163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8" idx="0"/>
            </p:cNvCxnSpPr>
            <p:nvPr/>
          </p:nvCxnSpPr>
          <p:spPr>
            <a:xfrm flipH="1" flipV="1">
              <a:off x="1550261" y="2786652"/>
              <a:ext cx="840" cy="7533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31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Seen in this light, FE is ubiquitous (as all truly important concepts are)</a:t>
            </a:r>
          </a:p>
          <a:p>
            <a:r>
              <a:rPr lang="en-US" sz="3200" dirty="0" smtClean="0"/>
              <a:t>Any time you construct an intermediate variable, you’re doing FE</a:t>
            </a:r>
          </a:p>
          <a:p>
            <a:r>
              <a:rPr lang="en-US" sz="3200" dirty="0" smtClean="0"/>
              <a:t>Two questions naturally arise: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dirty="0" smtClean="0"/>
              <a:t>How do you construct “good” features?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dirty="0" smtClean="0"/>
              <a:t>What are the limits on this process?</a:t>
            </a:r>
          </a:p>
          <a:p>
            <a:r>
              <a:rPr lang="en-US" sz="3200" dirty="0" smtClean="0"/>
              <a:t>I’ll answer the second one first, because it’s easier….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700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on 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6713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In medical studies, social science, financial analysis, etc., two main problems emerge</a:t>
            </a:r>
          </a:p>
          <a:p>
            <a:r>
              <a:rPr lang="en-US" dirty="0" smtClean="0"/>
              <a:t>Eating up degrees of freedom: relatively small data sets</a:t>
            </a:r>
          </a:p>
          <a:p>
            <a:pPr lvl="2"/>
            <a:r>
              <a:rPr lang="en-US" dirty="0" smtClean="0"/>
              <a:t># of respondents in survey</a:t>
            </a:r>
          </a:p>
          <a:p>
            <a:pPr lvl="2"/>
            <a:r>
              <a:rPr lang="en-US" dirty="0" smtClean="0"/>
              <a:t># of patients in trial</a:t>
            </a:r>
          </a:p>
          <a:p>
            <a:pPr lvl="2"/>
            <a:r>
              <a:rPr lang="en-US" dirty="0" smtClean="0"/>
              <a:t># of elections to Congress</a:t>
            </a:r>
          </a:p>
          <a:p>
            <a:pPr lvl="2"/>
            <a:r>
              <a:rPr lang="en-US" dirty="0" smtClean="0"/>
              <a:t>If your data lives in an </a:t>
            </a:r>
            <a:r>
              <a:rPr lang="en-US" i="1" dirty="0" err="1" smtClean="0"/>
              <a:t>NxK</a:t>
            </a:r>
            <a:r>
              <a:rPr lang="en-US" dirty="0" smtClean="0"/>
              <a:t> matrix, you want to make sure that </a:t>
            </a:r>
            <a:r>
              <a:rPr lang="en-US" i="1" dirty="0" smtClean="0"/>
              <a:t>K</a:t>
            </a:r>
            <a:r>
              <a:rPr lang="en-US" dirty="0" smtClean="0"/>
              <a:t> is small relative to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Relevance to hypothesis testing, emphasis on explanation</a:t>
            </a:r>
          </a:p>
          <a:p>
            <a:pPr lvl="1"/>
            <a:r>
              <a:rPr lang="en-US" dirty="0" smtClean="0"/>
              <a:t>You generally start with an equation defining the relationship between the key independent and dependent variables</a:t>
            </a:r>
          </a:p>
          <a:p>
            <a:pPr lvl="1"/>
            <a:r>
              <a:rPr lang="en-US" dirty="0" smtClean="0"/>
              <a:t>Other variables enter your model as controls, not really interested in their functional form</a:t>
            </a:r>
          </a:p>
        </p:txBody>
      </p:sp>
    </p:spTree>
    <p:extLst>
      <p:ext uri="{BB962C8B-B14F-4D97-AF65-F5344CB8AC3E}">
        <p14:creationId xmlns:p14="http://schemas.microsoft.com/office/powerpoint/2010/main" val="17965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090DCB5F-146D-478A-852A-34B16FE9F3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4673</TotalTime>
  <Words>1418</Words>
  <Application>Microsoft Office PowerPoint</Application>
  <PresentationFormat>On-screen Show (4:3)</PresentationFormat>
  <Paragraphs>470</Paragraphs>
  <Slides>25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Clarity</vt:lpstr>
      <vt:lpstr>1_Integral</vt:lpstr>
      <vt:lpstr>Equation</vt:lpstr>
      <vt:lpstr>Feature engineering</vt:lpstr>
      <vt:lpstr>Feature Engineering</vt:lpstr>
      <vt:lpstr>Talk Outline</vt:lpstr>
      <vt:lpstr>Feature Engineering </vt:lpstr>
      <vt:lpstr>Examples from Kaggle Competitions</vt:lpstr>
      <vt:lpstr>How does it work?</vt:lpstr>
      <vt:lpstr>Features are engineered everywhere</vt:lpstr>
      <vt:lpstr>The Big Questions</vt:lpstr>
      <vt:lpstr>Limits on Feature Engineering</vt:lpstr>
      <vt:lpstr>Limits on Feature Engineering</vt:lpstr>
      <vt:lpstr>Limits on Feature Engineering</vt:lpstr>
      <vt:lpstr>How To Select a “Good” Set of Features</vt:lpstr>
      <vt:lpstr>A “Middle Theory” of FE</vt:lpstr>
      <vt:lpstr>Non-numeric to numeric</vt:lpstr>
      <vt:lpstr>Non-numeric to numeric</vt:lpstr>
      <vt:lpstr>Non-numeric to numeric</vt:lpstr>
      <vt:lpstr>Non-numeric to numeric</vt:lpstr>
      <vt:lpstr>Single Variable Transformations</vt:lpstr>
      <vt:lpstr>Two-variable combinations</vt:lpstr>
      <vt:lpstr>Two-variable combinations</vt:lpstr>
      <vt:lpstr>Two-variable combinations</vt:lpstr>
      <vt:lpstr>Two-variable combinations</vt:lpstr>
      <vt:lpstr>Multivariate/Model-based Methods</vt:lpstr>
      <vt:lpstr>Multivariate/Model-based Methods</vt:lpstr>
      <vt:lpstr>Conclusion</vt:lpstr>
    </vt:vector>
  </TitlesOfParts>
  <Company>Paradox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Epstein</dc:creator>
  <cp:lastModifiedBy>Alicia Strong</cp:lastModifiedBy>
  <cp:revision>63</cp:revision>
  <dcterms:created xsi:type="dcterms:W3CDTF">2015-05-26T19:15:51Z</dcterms:created>
  <dcterms:modified xsi:type="dcterms:W3CDTF">2015-06-03T20:16:08Z</dcterms:modified>
</cp:coreProperties>
</file>