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howSpecialPlsOnTitleSld="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1879263" cy="6840538"/>
  <p:notesSz cx="11879263" cy="6840538"/>
  <p:defaultTextStyle>
    <a:defPPr>
      <a:defRPr lang="ru-RU"/>
    </a:defPPr>
    <a:lvl1pPr marL="0" algn="l" defTabSz="898489">
      <a:defRPr sz="1750">
        <a:solidFill>
          <a:schemeClr val="tx1"/>
        </a:solidFill>
        <a:latin typeface="+mn-lt"/>
        <a:ea typeface="+mn-ea"/>
        <a:cs typeface="+mn-cs"/>
      </a:defRPr>
    </a:lvl1pPr>
    <a:lvl2pPr marL="449245" algn="l" defTabSz="898489">
      <a:defRPr sz="1750">
        <a:solidFill>
          <a:schemeClr val="tx1"/>
        </a:solidFill>
        <a:latin typeface="+mn-lt"/>
        <a:ea typeface="+mn-ea"/>
        <a:cs typeface="+mn-cs"/>
      </a:defRPr>
    </a:lvl2pPr>
    <a:lvl3pPr marL="898489" algn="l" defTabSz="898489">
      <a:defRPr sz="1750">
        <a:solidFill>
          <a:schemeClr val="tx1"/>
        </a:solidFill>
        <a:latin typeface="+mn-lt"/>
        <a:ea typeface="+mn-ea"/>
        <a:cs typeface="+mn-cs"/>
      </a:defRPr>
    </a:lvl3pPr>
    <a:lvl4pPr marL="1347734" algn="l" defTabSz="898489">
      <a:defRPr sz="1750">
        <a:solidFill>
          <a:schemeClr val="tx1"/>
        </a:solidFill>
        <a:latin typeface="+mn-lt"/>
        <a:ea typeface="+mn-ea"/>
        <a:cs typeface="+mn-cs"/>
      </a:defRPr>
    </a:lvl4pPr>
    <a:lvl5pPr marL="1796979" algn="l" defTabSz="898489">
      <a:defRPr sz="1750">
        <a:solidFill>
          <a:schemeClr val="tx1"/>
        </a:solidFill>
        <a:latin typeface="+mn-lt"/>
        <a:ea typeface="+mn-ea"/>
        <a:cs typeface="+mn-cs"/>
      </a:defRPr>
    </a:lvl5pPr>
    <a:lvl6pPr marL="2246224" algn="l" defTabSz="898489">
      <a:defRPr sz="1750">
        <a:solidFill>
          <a:schemeClr val="tx1"/>
        </a:solidFill>
        <a:latin typeface="+mn-lt"/>
        <a:ea typeface="+mn-ea"/>
        <a:cs typeface="+mn-cs"/>
      </a:defRPr>
    </a:lvl6pPr>
    <a:lvl7pPr marL="2695468" algn="l" defTabSz="898489">
      <a:defRPr sz="1750">
        <a:solidFill>
          <a:schemeClr val="tx1"/>
        </a:solidFill>
        <a:latin typeface="+mn-lt"/>
        <a:ea typeface="+mn-ea"/>
        <a:cs typeface="+mn-cs"/>
      </a:defRPr>
    </a:lvl7pPr>
    <a:lvl8pPr marL="3144713" algn="l" defTabSz="898489">
      <a:defRPr sz="1750">
        <a:solidFill>
          <a:schemeClr val="tx1"/>
        </a:solidFill>
        <a:latin typeface="+mn-lt"/>
        <a:ea typeface="+mn-ea"/>
        <a:cs typeface="+mn-cs"/>
      </a:defRPr>
    </a:lvl8pPr>
    <a:lvl9pPr marL="3593958" algn="l" defTabSz="898489">
      <a:defRPr sz="175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8" d="100"/>
          <a:sy n="88" d="100"/>
        </p:scale>
        <p:origin x="235" y="77"/>
      </p:cViewPr>
      <p:guideLst>
        <p:guide pos="3741"/>
        <p:guide pos="2154"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Титульный слайд">
    <p:spTree>
      <p:nvGrpSpPr>
        <p:cNvPr id="1" name=""/>
        <p:cNvGrpSpPr/>
        <p:nvPr/>
      </p:nvGrpSpPr>
      <p:grpSpPr bwMode="auto">
        <a:xfrm>
          <a:off x="0" y="0"/>
          <a:ext cx="0" cy="0"/>
          <a:chOff x="0" y="0"/>
          <a:chExt cx="0" cy="0"/>
        </a:xfrm>
      </p:grpSpPr>
      <p:sp>
        <p:nvSpPr>
          <p:cNvPr id="2" name="Title 1"/>
          <p:cNvSpPr>
            <a:spLocks noGrp="1"/>
          </p:cNvSpPr>
          <p:nvPr>
            <p:ph type="ctrTitle" hasCustomPrompt="1"/>
          </p:nvPr>
        </p:nvSpPr>
        <p:spPr bwMode="auto">
          <a:xfrm>
            <a:off x="2743201" y="4267200"/>
            <a:ext cx="7528560" cy="757826"/>
          </a:xfrm>
        </p:spPr>
        <p:txBody>
          <a:bodyPr anchor="b">
            <a:normAutofit/>
          </a:bodyPr>
          <a:lstStyle>
            <a:lvl1pPr algn="l">
              <a:defRPr sz="4000"/>
            </a:lvl1pPr>
          </a:lstStyle>
          <a:p>
            <a:pPr>
              <a:defRPr/>
            </a:pPr>
            <a:r>
              <a:rPr lang="ru-RU"/>
              <a:t>НАЗВАНИЕ ПРЕЗЕНТАЦИИ</a:t>
            </a:r>
            <a:endParaRPr lang="en-US"/>
          </a:p>
        </p:txBody>
      </p:sp>
      <p:sp>
        <p:nvSpPr>
          <p:cNvPr id="3" name="Subtitle 2"/>
          <p:cNvSpPr>
            <a:spLocks noGrp="1"/>
          </p:cNvSpPr>
          <p:nvPr>
            <p:ph type="subTitle" idx="1" hasCustomPrompt="1"/>
          </p:nvPr>
        </p:nvSpPr>
        <p:spPr bwMode="auto">
          <a:xfrm>
            <a:off x="2750821" y="5110480"/>
            <a:ext cx="6957487" cy="608912"/>
          </a:xfrm>
        </p:spPr>
        <p:txBody>
          <a:bodyPr>
            <a:noAutofit/>
          </a:bodyPr>
          <a:lstStyle>
            <a:lvl1pPr marL="0" indent="0" algn="l">
              <a:buNone/>
              <a:defRPr sz="2000"/>
            </a:lvl1pPr>
            <a:lvl2pPr marL="445450" indent="0" algn="ctr">
              <a:buNone/>
              <a:defRPr sz="1950"/>
            </a:lvl2pPr>
            <a:lvl3pPr marL="890900" indent="0" algn="ctr">
              <a:buNone/>
              <a:defRPr sz="1750"/>
            </a:lvl3pPr>
            <a:lvl4pPr marL="1336349" indent="0" algn="ctr">
              <a:buNone/>
              <a:defRPr sz="1550"/>
            </a:lvl4pPr>
            <a:lvl5pPr marL="1781800" indent="0" algn="ctr">
              <a:buNone/>
              <a:defRPr sz="1550"/>
            </a:lvl5pPr>
            <a:lvl6pPr marL="2227250" indent="0" algn="ctr">
              <a:buNone/>
              <a:defRPr sz="1550"/>
            </a:lvl6pPr>
            <a:lvl7pPr marL="2672699" indent="0" algn="ctr">
              <a:buNone/>
              <a:defRPr sz="1550"/>
            </a:lvl7pPr>
            <a:lvl8pPr marL="3118150" indent="0" algn="ctr">
              <a:buNone/>
              <a:defRPr sz="1550"/>
            </a:lvl8pPr>
            <a:lvl9pPr marL="3563600" indent="0" algn="ctr">
              <a:buNone/>
              <a:defRPr sz="1550"/>
            </a:lvl9pPr>
          </a:lstStyle>
          <a:p>
            <a:pPr>
              <a:defRPr/>
            </a:pPr>
            <a:r>
              <a:rPr lang="ru-RU"/>
              <a:t>НАЗВАНИЕ ПОДЗАГОЛОВКА ПРЕЗЕНТАЦИИ</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AF21BC70-217C-4487-AA7F-B34715C5834A}" type="datetime1">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501098" y="364195"/>
            <a:ext cx="2561466" cy="5797040"/>
          </a:xfrm>
        </p:spPr>
        <p:txBody>
          <a:bodyPr vert="eaVert"/>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816700" y="364195"/>
            <a:ext cx="7535907" cy="579704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78AE7BF3-B61C-45C2-AEA2-B70A5FFE8BFB}" type="datetime1">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3685C004-5CD4-4C2F-BE0D-45D3A80F2641}" type="datetime1">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10512" y="1705385"/>
            <a:ext cx="10245864" cy="2845473"/>
          </a:xfrm>
        </p:spPr>
        <p:txBody>
          <a:bodyPr anchor="b"/>
          <a:lstStyle>
            <a:lvl1pPr>
              <a:defRPr sz="5850"/>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810512" y="4577778"/>
            <a:ext cx="10245864" cy="1496367"/>
          </a:xfrm>
        </p:spPr>
        <p:txBody>
          <a:bodyPr/>
          <a:lstStyle>
            <a:lvl1pPr marL="0" indent="0">
              <a:buNone/>
              <a:defRPr sz="2350">
                <a:solidFill>
                  <a:schemeClr val="tx1">
                    <a:tint val="75000"/>
                  </a:schemeClr>
                </a:solidFill>
              </a:defRPr>
            </a:lvl1pPr>
            <a:lvl2pPr marL="445450" indent="0">
              <a:buNone/>
              <a:defRPr sz="1950">
                <a:solidFill>
                  <a:schemeClr val="tx1">
                    <a:tint val="75000"/>
                  </a:schemeClr>
                </a:solidFill>
              </a:defRPr>
            </a:lvl2pPr>
            <a:lvl3pPr marL="890900" indent="0">
              <a:buNone/>
              <a:defRPr sz="1750">
                <a:solidFill>
                  <a:schemeClr val="tx1">
                    <a:tint val="75000"/>
                  </a:schemeClr>
                </a:solidFill>
              </a:defRPr>
            </a:lvl3pPr>
            <a:lvl4pPr marL="1336349" indent="0">
              <a:buNone/>
              <a:defRPr sz="1550">
                <a:solidFill>
                  <a:schemeClr val="tx1">
                    <a:tint val="75000"/>
                  </a:schemeClr>
                </a:solidFill>
              </a:defRPr>
            </a:lvl4pPr>
            <a:lvl5pPr marL="1781800" indent="0">
              <a:buNone/>
              <a:defRPr sz="1550">
                <a:solidFill>
                  <a:schemeClr val="tx1">
                    <a:tint val="75000"/>
                  </a:schemeClr>
                </a:solidFill>
              </a:defRPr>
            </a:lvl5pPr>
            <a:lvl6pPr marL="2227250" indent="0">
              <a:buNone/>
              <a:defRPr sz="1550">
                <a:solidFill>
                  <a:schemeClr val="tx1">
                    <a:tint val="75000"/>
                  </a:schemeClr>
                </a:solidFill>
              </a:defRPr>
            </a:lvl6pPr>
            <a:lvl7pPr marL="2672699" indent="0">
              <a:buNone/>
              <a:defRPr sz="1550">
                <a:solidFill>
                  <a:schemeClr val="tx1">
                    <a:tint val="75000"/>
                  </a:schemeClr>
                </a:solidFill>
              </a:defRPr>
            </a:lvl7pPr>
            <a:lvl8pPr marL="3118150" indent="0">
              <a:buNone/>
              <a:defRPr sz="1550">
                <a:solidFill>
                  <a:schemeClr val="tx1">
                    <a:tint val="75000"/>
                  </a:schemeClr>
                </a:solidFill>
              </a:defRPr>
            </a:lvl8pPr>
            <a:lvl9pPr marL="3563600" indent="0">
              <a:buNone/>
              <a:defRPr sz="155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9D03B862-C489-4421-A959-26B4546E8111}" type="datetime1">
              <a:rPr lang="ru-RU"/>
              <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816699" y="1820976"/>
            <a:ext cx="5048687" cy="4340259"/>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6013877" y="1820976"/>
            <a:ext cx="5048687" cy="4340259"/>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5FA7770C-0BA8-4BEF-A800-43AD259DBADB}" type="datetime1">
              <a:rPr lang="ru-RU"/>
              <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18247" y="364196"/>
            <a:ext cx="10245864" cy="1322188"/>
          </a:xfrm>
        </p:spPr>
        <p:txBody>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818247" y="1676882"/>
            <a:ext cx="5025485" cy="821814"/>
          </a:xfrm>
        </p:spPr>
        <p:txBody>
          <a:bodyPr anchor="b"/>
          <a:lstStyle>
            <a:lvl1pPr marL="0" indent="0">
              <a:buNone/>
              <a:defRPr sz="2350" b="1"/>
            </a:lvl1pPr>
            <a:lvl2pPr marL="445450" indent="0">
              <a:buNone/>
              <a:defRPr sz="1950" b="1"/>
            </a:lvl2pPr>
            <a:lvl3pPr marL="890900" indent="0">
              <a:buNone/>
              <a:defRPr sz="1750" b="1"/>
            </a:lvl3pPr>
            <a:lvl4pPr marL="1336349" indent="0">
              <a:buNone/>
              <a:defRPr sz="1550" b="1"/>
            </a:lvl4pPr>
            <a:lvl5pPr marL="1781800" indent="0">
              <a:buNone/>
              <a:defRPr sz="1550" b="1"/>
            </a:lvl5pPr>
            <a:lvl6pPr marL="2227250" indent="0">
              <a:buNone/>
              <a:defRPr sz="1550" b="1"/>
            </a:lvl6pPr>
            <a:lvl7pPr marL="2672699" indent="0">
              <a:buNone/>
              <a:defRPr sz="1550" b="1"/>
            </a:lvl7pPr>
            <a:lvl8pPr marL="3118150" indent="0">
              <a:buNone/>
              <a:defRPr sz="1550" b="1"/>
            </a:lvl8pPr>
            <a:lvl9pPr marL="3563600" indent="0">
              <a:buNone/>
              <a:defRPr sz="1550" b="1"/>
            </a:lvl9pPr>
          </a:lstStyle>
          <a:p>
            <a:pPr lvl="0">
              <a:defRPr/>
            </a:pPr>
            <a:r>
              <a:rPr lang="ru-RU"/>
              <a:t>Образец текста</a:t>
            </a:r>
            <a:endParaRPr/>
          </a:p>
        </p:txBody>
      </p:sp>
      <p:sp>
        <p:nvSpPr>
          <p:cNvPr id="4" name="Content Placeholder 3"/>
          <p:cNvSpPr>
            <a:spLocks noGrp="1"/>
          </p:cNvSpPr>
          <p:nvPr>
            <p:ph sz="half" idx="2"/>
          </p:nvPr>
        </p:nvSpPr>
        <p:spPr bwMode="auto">
          <a:xfrm>
            <a:off x="818247" y="2498697"/>
            <a:ext cx="5025485" cy="3675206"/>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6013877" y="1676882"/>
            <a:ext cx="5050234" cy="821814"/>
          </a:xfrm>
        </p:spPr>
        <p:txBody>
          <a:bodyPr anchor="b"/>
          <a:lstStyle>
            <a:lvl1pPr marL="0" indent="0">
              <a:buNone/>
              <a:defRPr sz="2350" b="1"/>
            </a:lvl1pPr>
            <a:lvl2pPr marL="445450" indent="0">
              <a:buNone/>
              <a:defRPr sz="1950" b="1"/>
            </a:lvl2pPr>
            <a:lvl3pPr marL="890900" indent="0">
              <a:buNone/>
              <a:defRPr sz="1750" b="1"/>
            </a:lvl3pPr>
            <a:lvl4pPr marL="1336349" indent="0">
              <a:buNone/>
              <a:defRPr sz="1550" b="1"/>
            </a:lvl4pPr>
            <a:lvl5pPr marL="1781800" indent="0">
              <a:buNone/>
              <a:defRPr sz="1550" b="1"/>
            </a:lvl5pPr>
            <a:lvl6pPr marL="2227250" indent="0">
              <a:buNone/>
              <a:defRPr sz="1550" b="1"/>
            </a:lvl6pPr>
            <a:lvl7pPr marL="2672699" indent="0">
              <a:buNone/>
              <a:defRPr sz="1550" b="1"/>
            </a:lvl7pPr>
            <a:lvl8pPr marL="3118150" indent="0">
              <a:buNone/>
              <a:defRPr sz="1550" b="1"/>
            </a:lvl8pPr>
            <a:lvl9pPr marL="3563600" indent="0">
              <a:buNone/>
              <a:defRPr sz="155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6013877" y="2498697"/>
            <a:ext cx="5050234" cy="3675206"/>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5DC8121A-E5FF-4E1B-989F-A951C24D8EF9}" type="datetime1">
              <a:rPr lang="ru-RU"/>
              <a:t/>
            </a:fld>
            <a:endParaRPr lang="ru-RU"/>
          </a:p>
        </p:txBody>
      </p:sp>
      <p:sp>
        <p:nvSpPr>
          <p:cNvPr id="8" name="Footer Placeholder 7"/>
          <p:cNvSpPr>
            <a:spLocks noGrp="1"/>
          </p:cNvSpPr>
          <p:nvPr>
            <p:ph type="ftr" sz="quarter" idx="11"/>
          </p:nvPr>
        </p:nvSpPr>
        <p:spPr bwMode="auto"/>
        <p:txBody>
          <a:bodyPr/>
          <a:lstStyle/>
          <a:p>
            <a:pPr>
              <a:defRPr/>
            </a:pPr>
            <a:endParaRPr lang="ru-RU"/>
          </a:p>
        </p:txBody>
      </p:sp>
      <p:sp>
        <p:nvSpPr>
          <p:cNvPr id="9" name="Slide Number Placeholder 8"/>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CECE3E63-37C4-46D0-9DC6-3287C4280D41}" type="datetime1">
              <a:rPr lang="ru-RU"/>
              <a:t/>
            </a:fld>
            <a:endParaRPr lang="ru-RU"/>
          </a:p>
        </p:txBody>
      </p:sp>
      <p:sp>
        <p:nvSpPr>
          <p:cNvPr id="4" name="Footer Placeholder 3"/>
          <p:cNvSpPr>
            <a:spLocks noGrp="1"/>
          </p:cNvSpPr>
          <p:nvPr>
            <p:ph type="ftr" sz="quarter" idx="11"/>
          </p:nvPr>
        </p:nvSpPr>
        <p:spPr bwMode="auto"/>
        <p:txBody>
          <a:bodyPr/>
          <a:lstStyle/>
          <a:p>
            <a:pPr>
              <a:defRPr/>
            </a:pPr>
            <a:endParaRPr lang="ru-RU"/>
          </a:p>
        </p:txBody>
      </p:sp>
      <p:sp>
        <p:nvSpPr>
          <p:cNvPr id="5" name="Slide Number Placeholder 4"/>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58572DF-252E-4B22-A0DB-8839B02EB848}" type="datetime1">
              <a:rPr lang="ru-RU"/>
              <a:t/>
            </a:fld>
            <a:endParaRPr lang="ru-RU"/>
          </a:p>
        </p:txBody>
      </p:sp>
      <p:sp>
        <p:nvSpPr>
          <p:cNvPr id="3" name="Footer Placeholder 2"/>
          <p:cNvSpPr>
            <a:spLocks noGrp="1"/>
          </p:cNvSpPr>
          <p:nvPr>
            <p:ph type="ftr" sz="quarter" idx="11"/>
          </p:nvPr>
        </p:nvSpPr>
        <p:spPr bwMode="auto"/>
        <p:txBody>
          <a:bodyPr/>
          <a:lstStyle/>
          <a:p>
            <a:pPr>
              <a:defRPr/>
            </a:pPr>
            <a:endParaRPr lang="ru-RU"/>
          </a:p>
        </p:txBody>
      </p:sp>
      <p:sp>
        <p:nvSpPr>
          <p:cNvPr id="4" name="Slide Number Placeholder 3"/>
          <p:cNvSpPr>
            <a:spLocks noGrp="1"/>
          </p:cNvSpPr>
          <p:nvPr>
            <p:ph type="sldNum" sz="quarter" idx="12"/>
          </p:nvPr>
        </p:nvSpPr>
        <p:spPr bwMode="auto">
          <a:xfrm>
            <a:off x="8993404" y="6476343"/>
            <a:ext cx="2672834" cy="364195"/>
          </a:xfrm>
        </p:spPr>
        <p:txBody>
          <a:bodyPr/>
          <a:lstStyle>
            <a:lvl1pPr>
              <a:defRPr sz="1400" b="1">
                <a:solidFill>
                  <a:srgbClr val="D40032"/>
                </a:solidFill>
              </a:defRPr>
            </a:lvl1pPr>
          </a:lstStyle>
          <a:p>
            <a:pPr>
              <a:defRPr/>
            </a:pPr>
            <a:fld id="{EE7CC5E5-24C7-41B7-83A8-7F0F7DA65A4E}"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18247" y="456036"/>
            <a:ext cx="3831371" cy="1596126"/>
          </a:xfrm>
        </p:spPr>
        <p:txBody>
          <a:bodyPr anchor="b"/>
          <a:lstStyle>
            <a:lvl1pPr>
              <a:defRPr sz="3100"/>
            </a:lvl1pPr>
          </a:lstStyle>
          <a:p>
            <a:pPr>
              <a:defRPr/>
            </a:pPr>
            <a:r>
              <a:rPr lang="ru-RU"/>
              <a:t>Образец заголовка</a:t>
            </a:r>
            <a:endParaRPr lang="en-US"/>
          </a:p>
        </p:txBody>
      </p:sp>
      <p:sp>
        <p:nvSpPr>
          <p:cNvPr id="3" name="Content Placeholder 2"/>
          <p:cNvSpPr>
            <a:spLocks noGrp="1"/>
          </p:cNvSpPr>
          <p:nvPr>
            <p:ph idx="1"/>
          </p:nvPr>
        </p:nvSpPr>
        <p:spPr bwMode="auto">
          <a:xfrm>
            <a:off x="5050234" y="984911"/>
            <a:ext cx="6013877" cy="4861216"/>
          </a:xfrm>
        </p:spPr>
        <p:txBody>
          <a:bodyPr/>
          <a:lstStyle>
            <a:lvl1pPr>
              <a:defRPr sz="3100"/>
            </a:lvl1pPr>
            <a:lvl2pPr>
              <a:defRPr sz="2750"/>
            </a:lvl2pPr>
            <a:lvl3pPr>
              <a:defRPr sz="2350"/>
            </a:lvl3pPr>
            <a:lvl4pPr>
              <a:defRPr sz="1950"/>
            </a:lvl4pPr>
            <a:lvl5pPr>
              <a:defRPr sz="1950"/>
            </a:lvl5pPr>
            <a:lvl6pPr>
              <a:defRPr sz="1950"/>
            </a:lvl6pPr>
            <a:lvl7pPr>
              <a:defRPr sz="1950"/>
            </a:lvl7pPr>
            <a:lvl8pPr>
              <a:defRPr sz="1950"/>
            </a:lvl8pPr>
            <a:lvl9pPr>
              <a:defRPr sz="195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818247" y="2052161"/>
            <a:ext cx="3831371" cy="3801883"/>
          </a:xfrm>
        </p:spPr>
        <p:txBody>
          <a:bodyPr/>
          <a:lstStyle>
            <a:lvl1pPr marL="0" indent="0">
              <a:buNone/>
              <a:defRPr sz="1550"/>
            </a:lvl1pPr>
            <a:lvl2pPr marL="445450" indent="0">
              <a:buNone/>
              <a:defRPr sz="1350"/>
            </a:lvl2pPr>
            <a:lvl3pPr marL="890900" indent="0">
              <a:buNone/>
              <a:defRPr sz="1150"/>
            </a:lvl3pPr>
            <a:lvl4pPr marL="1336349" indent="0">
              <a:buNone/>
              <a:defRPr sz="950"/>
            </a:lvl4pPr>
            <a:lvl5pPr marL="1781800" indent="0">
              <a:buNone/>
              <a:defRPr sz="950"/>
            </a:lvl5pPr>
            <a:lvl6pPr marL="2227250" indent="0">
              <a:buNone/>
              <a:defRPr sz="950"/>
            </a:lvl6pPr>
            <a:lvl7pPr marL="2672699" indent="0">
              <a:buNone/>
              <a:defRPr sz="950"/>
            </a:lvl7pPr>
            <a:lvl8pPr marL="3118150" indent="0">
              <a:buNone/>
              <a:defRPr sz="950"/>
            </a:lvl8pPr>
            <a:lvl9pPr marL="3563600" indent="0">
              <a:buNone/>
              <a:defRPr sz="95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80B2BBAD-85BD-4E54-BEBF-BC3955384C6E}" type="datetime1">
              <a:rPr lang="ru-RU"/>
              <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18247" y="456036"/>
            <a:ext cx="3831371" cy="1596126"/>
          </a:xfrm>
        </p:spPr>
        <p:txBody>
          <a:bodyPr anchor="b"/>
          <a:lstStyle>
            <a:lvl1pPr>
              <a:defRPr sz="3100"/>
            </a:lvl1pPr>
          </a:lstStyle>
          <a:p>
            <a:pPr>
              <a:defRPr/>
            </a:pPr>
            <a:r>
              <a:rPr lang="ru-RU"/>
              <a:t>Образец заголовка</a:t>
            </a:r>
            <a:endParaRPr lang="en-US"/>
          </a:p>
        </p:txBody>
      </p:sp>
      <p:sp>
        <p:nvSpPr>
          <p:cNvPr id="3" name="Picture Placeholder 2"/>
          <p:cNvSpPr>
            <a:spLocks noChangeAspect="1" noGrp="1"/>
          </p:cNvSpPr>
          <p:nvPr>
            <p:ph type="pic" idx="1"/>
          </p:nvPr>
        </p:nvSpPr>
        <p:spPr bwMode="auto">
          <a:xfrm>
            <a:off x="5050234" y="984911"/>
            <a:ext cx="6013877" cy="4861216"/>
          </a:xfrm>
        </p:spPr>
        <p:txBody>
          <a:bodyPr anchor="t"/>
          <a:lstStyle>
            <a:lvl1pPr marL="0" indent="0">
              <a:buNone/>
              <a:defRPr sz="3100"/>
            </a:lvl1pPr>
            <a:lvl2pPr marL="445450" indent="0">
              <a:buNone/>
              <a:defRPr sz="2750"/>
            </a:lvl2pPr>
            <a:lvl3pPr marL="890900" indent="0">
              <a:buNone/>
              <a:defRPr sz="2350"/>
            </a:lvl3pPr>
            <a:lvl4pPr marL="1336349" indent="0">
              <a:buNone/>
              <a:defRPr sz="1950"/>
            </a:lvl4pPr>
            <a:lvl5pPr marL="1781800" indent="0">
              <a:buNone/>
              <a:defRPr sz="1950"/>
            </a:lvl5pPr>
            <a:lvl6pPr marL="2227250" indent="0">
              <a:buNone/>
              <a:defRPr sz="1950"/>
            </a:lvl6pPr>
            <a:lvl7pPr marL="2672699" indent="0">
              <a:buNone/>
              <a:defRPr sz="1950"/>
            </a:lvl7pPr>
            <a:lvl8pPr marL="3118150" indent="0">
              <a:buNone/>
              <a:defRPr sz="1950"/>
            </a:lvl8pPr>
            <a:lvl9pPr marL="3563600" indent="0">
              <a:buNone/>
              <a:defRPr sz="195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818247" y="2052161"/>
            <a:ext cx="3831371" cy="3801883"/>
          </a:xfrm>
        </p:spPr>
        <p:txBody>
          <a:bodyPr/>
          <a:lstStyle>
            <a:lvl1pPr marL="0" indent="0">
              <a:buNone/>
              <a:defRPr sz="1550"/>
            </a:lvl1pPr>
            <a:lvl2pPr marL="445450" indent="0">
              <a:buNone/>
              <a:defRPr sz="1350"/>
            </a:lvl2pPr>
            <a:lvl3pPr marL="890900" indent="0">
              <a:buNone/>
              <a:defRPr sz="1150"/>
            </a:lvl3pPr>
            <a:lvl4pPr marL="1336349" indent="0">
              <a:buNone/>
              <a:defRPr sz="950"/>
            </a:lvl4pPr>
            <a:lvl5pPr marL="1781800" indent="0">
              <a:buNone/>
              <a:defRPr sz="950"/>
            </a:lvl5pPr>
            <a:lvl6pPr marL="2227250" indent="0">
              <a:buNone/>
              <a:defRPr sz="950"/>
            </a:lvl6pPr>
            <a:lvl7pPr marL="2672699" indent="0">
              <a:buNone/>
              <a:defRPr sz="950"/>
            </a:lvl7pPr>
            <a:lvl8pPr marL="3118150" indent="0">
              <a:buNone/>
              <a:defRPr sz="950"/>
            </a:lvl8pPr>
            <a:lvl9pPr marL="3563600" indent="0">
              <a:buNone/>
              <a:defRPr sz="95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A1A1878F-2510-46C2-9ED2-4EF1571CA37E}" type="datetime1">
              <a:rPr lang="ru-RU"/>
              <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EE7CC5E5-24C7-41B7-83A8-7F0F7DA65A4E}"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3"/>
          <a:stretch/>
        </a:blipFill>
      </p:bgPr>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16700" y="364196"/>
            <a:ext cx="10245864" cy="1322188"/>
          </a:xfrm>
          <a:prstGeom prst="rect">
            <a:avLst/>
          </a:prstGeom>
        </p:spPr>
        <p:txBody>
          <a:bodyPr vert="horz" lIns="91440" tIns="45720" rIns="91440" bIns="45720" rtlCol="0" anchor="ctr">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816700" y="1820976"/>
            <a:ext cx="10245864" cy="4340259"/>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816699" y="6340166"/>
            <a:ext cx="2672834" cy="364195"/>
          </a:xfrm>
          <a:prstGeom prst="rect">
            <a:avLst/>
          </a:prstGeom>
        </p:spPr>
        <p:txBody>
          <a:bodyPr vert="horz" lIns="91440" tIns="45720" rIns="91440" bIns="45720" rtlCol="0" anchor="ctr"/>
          <a:lstStyle>
            <a:lvl1pPr algn="l">
              <a:defRPr sz="1150">
                <a:solidFill>
                  <a:schemeClr val="tx1">
                    <a:tint val="75000"/>
                  </a:schemeClr>
                </a:solidFill>
              </a:defRPr>
            </a:lvl1pPr>
          </a:lstStyle>
          <a:p>
            <a:pPr>
              <a:defRPr/>
            </a:pPr>
            <a:fld id="{ED54CAC6-6DDC-4688-97AC-2AF3F03CA6A8}" type="datetime1">
              <a:rPr lang="ru-RU"/>
              <a:t/>
            </a:fld>
            <a:endParaRPr lang="ru-RU"/>
          </a:p>
        </p:txBody>
      </p:sp>
      <p:sp>
        <p:nvSpPr>
          <p:cNvPr id="5" name="Footer Placeholder 4"/>
          <p:cNvSpPr>
            <a:spLocks noGrp="1"/>
          </p:cNvSpPr>
          <p:nvPr>
            <p:ph type="ftr" sz="quarter" idx="3"/>
          </p:nvPr>
        </p:nvSpPr>
        <p:spPr bwMode="auto">
          <a:xfrm>
            <a:off x="3935005" y="6340166"/>
            <a:ext cx="4009251" cy="364195"/>
          </a:xfrm>
          <a:prstGeom prst="rect">
            <a:avLst/>
          </a:prstGeom>
        </p:spPr>
        <p:txBody>
          <a:bodyPr vert="horz" lIns="91440" tIns="45720" rIns="91440" bIns="45720" rtlCol="0" anchor="ctr"/>
          <a:lstStyle>
            <a:lvl1pPr algn="ctr">
              <a:defRPr sz="115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8389730" y="6340166"/>
            <a:ext cx="2672834" cy="364195"/>
          </a:xfrm>
          <a:prstGeom prst="rect">
            <a:avLst/>
          </a:prstGeom>
        </p:spPr>
        <p:txBody>
          <a:bodyPr vert="horz" lIns="91440" tIns="45720" rIns="91440" bIns="45720" rtlCol="0" anchor="ctr"/>
          <a:lstStyle>
            <a:lvl1pPr algn="r">
              <a:defRPr sz="1150">
                <a:solidFill>
                  <a:schemeClr val="tx1">
                    <a:tint val="75000"/>
                  </a:schemeClr>
                </a:solidFill>
              </a:defRPr>
            </a:lvl1pPr>
          </a:lstStyle>
          <a:p>
            <a:pPr>
              <a:defRPr/>
            </a:pPr>
            <a:fld id="{EE7CC5E5-24C7-41B7-83A8-7F0F7DA65A4E}"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890900">
        <a:lnSpc>
          <a:spcPct val="90000"/>
        </a:lnSpc>
        <a:spcBef>
          <a:spcPts val="0"/>
        </a:spcBef>
        <a:buNone/>
        <a:defRPr sz="4300">
          <a:solidFill>
            <a:schemeClr val="tx1"/>
          </a:solidFill>
          <a:latin typeface="+mj-lt"/>
          <a:ea typeface="+mj-ea"/>
          <a:cs typeface="+mj-cs"/>
        </a:defRPr>
      </a:lvl1pPr>
    </p:titleStyle>
    <p:bodyStyle>
      <a:lvl1pPr marL="222725" indent="-222725" algn="l" defTabSz="890900">
        <a:lnSpc>
          <a:spcPct val="90000"/>
        </a:lnSpc>
        <a:spcBef>
          <a:spcPts val="974"/>
        </a:spcBef>
        <a:buFont typeface="Arial"/>
        <a:buChar char="•"/>
        <a:defRPr sz="2750">
          <a:solidFill>
            <a:schemeClr val="tx1"/>
          </a:solidFill>
          <a:latin typeface="+mn-lt"/>
          <a:ea typeface="+mn-ea"/>
          <a:cs typeface="+mn-cs"/>
        </a:defRPr>
      </a:lvl1pPr>
      <a:lvl2pPr marL="668174" indent="-222725" algn="l" defTabSz="890900">
        <a:lnSpc>
          <a:spcPct val="90000"/>
        </a:lnSpc>
        <a:spcBef>
          <a:spcPts val="487"/>
        </a:spcBef>
        <a:buFont typeface="Arial"/>
        <a:buChar char="•"/>
        <a:defRPr sz="2350">
          <a:solidFill>
            <a:schemeClr val="tx1"/>
          </a:solidFill>
          <a:latin typeface="+mn-lt"/>
          <a:ea typeface="+mn-ea"/>
          <a:cs typeface="+mn-cs"/>
        </a:defRPr>
      </a:lvl2pPr>
      <a:lvl3pPr marL="1113625" indent="-222725" algn="l" defTabSz="890900">
        <a:lnSpc>
          <a:spcPct val="90000"/>
        </a:lnSpc>
        <a:spcBef>
          <a:spcPts val="487"/>
        </a:spcBef>
        <a:buFont typeface="Arial"/>
        <a:buChar char="•"/>
        <a:defRPr sz="1950">
          <a:solidFill>
            <a:schemeClr val="tx1"/>
          </a:solidFill>
          <a:latin typeface="+mn-lt"/>
          <a:ea typeface="+mn-ea"/>
          <a:cs typeface="+mn-cs"/>
        </a:defRPr>
      </a:lvl3pPr>
      <a:lvl4pPr marL="1559075" indent="-222725" algn="l" defTabSz="890900">
        <a:lnSpc>
          <a:spcPct val="90000"/>
        </a:lnSpc>
        <a:spcBef>
          <a:spcPts val="487"/>
        </a:spcBef>
        <a:buFont typeface="Arial"/>
        <a:buChar char="•"/>
        <a:defRPr sz="1750">
          <a:solidFill>
            <a:schemeClr val="tx1"/>
          </a:solidFill>
          <a:latin typeface="+mn-lt"/>
          <a:ea typeface="+mn-ea"/>
          <a:cs typeface="+mn-cs"/>
        </a:defRPr>
      </a:lvl4pPr>
      <a:lvl5pPr marL="2004525" indent="-222725" algn="l" defTabSz="890900">
        <a:lnSpc>
          <a:spcPct val="90000"/>
        </a:lnSpc>
        <a:spcBef>
          <a:spcPts val="487"/>
        </a:spcBef>
        <a:buFont typeface="Arial"/>
        <a:buChar char="•"/>
        <a:defRPr sz="1750">
          <a:solidFill>
            <a:schemeClr val="tx1"/>
          </a:solidFill>
          <a:latin typeface="+mn-lt"/>
          <a:ea typeface="+mn-ea"/>
          <a:cs typeface="+mn-cs"/>
        </a:defRPr>
      </a:lvl5pPr>
      <a:lvl6pPr marL="2449975" indent="-222725" algn="l" defTabSz="890900">
        <a:lnSpc>
          <a:spcPct val="90000"/>
        </a:lnSpc>
        <a:spcBef>
          <a:spcPts val="487"/>
        </a:spcBef>
        <a:buFont typeface="Arial"/>
        <a:buChar char="•"/>
        <a:defRPr sz="1750">
          <a:solidFill>
            <a:schemeClr val="tx1"/>
          </a:solidFill>
          <a:latin typeface="+mn-lt"/>
          <a:ea typeface="+mn-ea"/>
          <a:cs typeface="+mn-cs"/>
        </a:defRPr>
      </a:lvl6pPr>
      <a:lvl7pPr marL="2895425" indent="-222725" algn="l" defTabSz="890900">
        <a:lnSpc>
          <a:spcPct val="90000"/>
        </a:lnSpc>
        <a:spcBef>
          <a:spcPts val="487"/>
        </a:spcBef>
        <a:buFont typeface="Arial"/>
        <a:buChar char="•"/>
        <a:defRPr sz="1750">
          <a:solidFill>
            <a:schemeClr val="tx1"/>
          </a:solidFill>
          <a:latin typeface="+mn-lt"/>
          <a:ea typeface="+mn-ea"/>
          <a:cs typeface="+mn-cs"/>
        </a:defRPr>
      </a:lvl7pPr>
      <a:lvl8pPr marL="3340875" indent="-222725" algn="l" defTabSz="890900">
        <a:lnSpc>
          <a:spcPct val="90000"/>
        </a:lnSpc>
        <a:spcBef>
          <a:spcPts val="487"/>
        </a:spcBef>
        <a:buFont typeface="Arial"/>
        <a:buChar char="•"/>
        <a:defRPr sz="1750">
          <a:solidFill>
            <a:schemeClr val="tx1"/>
          </a:solidFill>
          <a:latin typeface="+mn-lt"/>
          <a:ea typeface="+mn-ea"/>
          <a:cs typeface="+mn-cs"/>
        </a:defRPr>
      </a:lvl8pPr>
      <a:lvl9pPr marL="3786325" indent="-222725" algn="l" defTabSz="890900">
        <a:lnSpc>
          <a:spcPct val="90000"/>
        </a:lnSpc>
        <a:spcBef>
          <a:spcPts val="487"/>
        </a:spcBef>
        <a:buFont typeface="Arial"/>
        <a:buChar char="•"/>
        <a:defRPr sz="1750">
          <a:solidFill>
            <a:schemeClr val="tx1"/>
          </a:solidFill>
          <a:latin typeface="+mn-lt"/>
          <a:ea typeface="+mn-ea"/>
          <a:cs typeface="+mn-cs"/>
        </a:defRPr>
      </a:lvl9pPr>
    </p:bodyStyle>
    <p:otherStyle>
      <a:defPPr>
        <a:defRPr lang="en-US"/>
      </a:defPPr>
      <a:lvl1pPr marL="0" algn="l" defTabSz="890900">
        <a:defRPr sz="1750">
          <a:solidFill>
            <a:schemeClr val="tx1"/>
          </a:solidFill>
          <a:latin typeface="+mn-lt"/>
          <a:ea typeface="+mn-ea"/>
          <a:cs typeface="+mn-cs"/>
        </a:defRPr>
      </a:lvl1pPr>
      <a:lvl2pPr marL="445450" algn="l" defTabSz="890900">
        <a:defRPr sz="1750">
          <a:solidFill>
            <a:schemeClr val="tx1"/>
          </a:solidFill>
          <a:latin typeface="+mn-lt"/>
          <a:ea typeface="+mn-ea"/>
          <a:cs typeface="+mn-cs"/>
        </a:defRPr>
      </a:lvl2pPr>
      <a:lvl3pPr marL="890900" algn="l" defTabSz="890900">
        <a:defRPr sz="1750">
          <a:solidFill>
            <a:schemeClr val="tx1"/>
          </a:solidFill>
          <a:latin typeface="+mn-lt"/>
          <a:ea typeface="+mn-ea"/>
          <a:cs typeface="+mn-cs"/>
        </a:defRPr>
      </a:lvl3pPr>
      <a:lvl4pPr marL="1336349" algn="l" defTabSz="890900">
        <a:defRPr sz="1750">
          <a:solidFill>
            <a:schemeClr val="tx1"/>
          </a:solidFill>
          <a:latin typeface="+mn-lt"/>
          <a:ea typeface="+mn-ea"/>
          <a:cs typeface="+mn-cs"/>
        </a:defRPr>
      </a:lvl4pPr>
      <a:lvl5pPr marL="1781800" algn="l" defTabSz="890900">
        <a:defRPr sz="1750">
          <a:solidFill>
            <a:schemeClr val="tx1"/>
          </a:solidFill>
          <a:latin typeface="+mn-lt"/>
          <a:ea typeface="+mn-ea"/>
          <a:cs typeface="+mn-cs"/>
        </a:defRPr>
      </a:lvl5pPr>
      <a:lvl6pPr marL="2227250" algn="l" defTabSz="890900">
        <a:defRPr sz="1750">
          <a:solidFill>
            <a:schemeClr val="tx1"/>
          </a:solidFill>
          <a:latin typeface="+mn-lt"/>
          <a:ea typeface="+mn-ea"/>
          <a:cs typeface="+mn-cs"/>
        </a:defRPr>
      </a:lvl6pPr>
      <a:lvl7pPr marL="2672699" algn="l" defTabSz="890900">
        <a:defRPr sz="1750">
          <a:solidFill>
            <a:schemeClr val="tx1"/>
          </a:solidFill>
          <a:latin typeface="+mn-lt"/>
          <a:ea typeface="+mn-ea"/>
          <a:cs typeface="+mn-cs"/>
        </a:defRPr>
      </a:lvl7pPr>
      <a:lvl8pPr marL="3118150" algn="l" defTabSz="890900">
        <a:defRPr sz="1750">
          <a:solidFill>
            <a:schemeClr val="tx1"/>
          </a:solidFill>
          <a:latin typeface="+mn-lt"/>
          <a:ea typeface="+mn-ea"/>
          <a:cs typeface="+mn-cs"/>
        </a:defRPr>
      </a:lvl8pPr>
      <a:lvl9pPr marL="3563600" algn="l" defTabSz="890900">
        <a:defRPr sz="175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 Id="rId3" Type="http://schemas.openxmlformats.org/officeDocument/2006/relationships/image" Target="../media/image21.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 Id="rId3" Type="http://schemas.openxmlformats.org/officeDocument/2006/relationships/image" Target="../media/image13.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 name="Рисунок 4"/>
          <p:cNvPicPr>
            <a:picLocks noChangeAspect="1"/>
          </p:cNvPicPr>
          <p:nvPr/>
        </p:nvPicPr>
        <p:blipFill>
          <a:blip r:embed="rId2"/>
          <a:stretch/>
        </p:blipFill>
        <p:spPr bwMode="auto">
          <a:xfrm>
            <a:off x="0" y="-38911"/>
            <a:ext cx="12181720" cy="6858000"/>
          </a:xfrm>
          <a:prstGeom prst="rect">
            <a:avLst/>
          </a:prstGeom>
        </p:spPr>
      </p:pic>
      <p:sp>
        <p:nvSpPr>
          <p:cNvPr id="6" name="Заголовок 1"/>
          <p:cNvSpPr>
            <a:spLocks noGrp="1"/>
          </p:cNvSpPr>
          <p:nvPr>
            <p:ph type="ctrTitle"/>
          </p:nvPr>
        </p:nvSpPr>
        <p:spPr bwMode="auto">
          <a:xfrm>
            <a:off x="518160" y="5087388"/>
            <a:ext cx="9623367" cy="1130386"/>
          </a:xfrm>
        </p:spPr>
        <p:txBody>
          <a:bodyPr>
            <a:normAutofit/>
          </a:bodyPr>
          <a:lstStyle/>
          <a:p>
            <a:pPr algn="l">
              <a:defRPr/>
            </a:pPr>
            <a:r>
              <a:rPr lang="kk-KZ" sz="2400">
                <a:latin typeface="Times New Roman"/>
                <a:cs typeface="Times New Roman"/>
              </a:rPr>
              <a:t>  </a:t>
            </a:r>
            <a:r>
              <a:rPr lang="kk-KZ" sz="2400">
                <a:solidFill>
                  <a:schemeClr val="bg1"/>
                </a:solidFill>
                <a:latin typeface="Times New Roman"/>
                <a:cs typeface="Times New Roman"/>
              </a:rPr>
              <a:t>          </a:t>
            </a:r>
            <a:r>
              <a:rPr lang="kk-KZ" sz="2400">
                <a:latin typeface="Times New Roman"/>
                <a:cs typeface="Times New Roman"/>
              </a:rPr>
              <a:t>               </a:t>
            </a:r>
            <a:endParaRPr lang="ru-RU" sz="2400">
              <a:latin typeface="Times New Roman"/>
              <a:cs typeface="Times New Roman"/>
            </a:endParaRPr>
          </a:p>
        </p:txBody>
      </p:sp>
      <p:sp>
        <p:nvSpPr>
          <p:cNvPr id="7" name="Прямоугольник 6"/>
          <p:cNvSpPr/>
          <p:nvPr/>
        </p:nvSpPr>
        <p:spPr bwMode="auto">
          <a:xfrm>
            <a:off x="590204" y="5261956"/>
            <a:ext cx="1108086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pic>
        <p:nvPicPr>
          <p:cNvPr id="8" name="Рисунок 7"/>
          <p:cNvPicPr>
            <a:picLocks noChangeAspect="1"/>
          </p:cNvPicPr>
          <p:nvPr/>
        </p:nvPicPr>
        <p:blipFill>
          <a:blip r:embed="rId3"/>
          <a:stretch/>
        </p:blipFill>
        <p:spPr bwMode="auto">
          <a:xfrm>
            <a:off x="9836727" y="5449386"/>
            <a:ext cx="1989945" cy="888672"/>
          </a:xfrm>
          <a:prstGeom prst="rect">
            <a:avLst/>
          </a:prstGeom>
        </p:spPr>
      </p:pic>
      <p:sp>
        <p:nvSpPr>
          <p:cNvPr id="9" name="TextBox 8"/>
          <p:cNvSpPr txBox="1"/>
          <p:nvPr/>
        </p:nvSpPr>
        <p:spPr bwMode="auto">
          <a:xfrm>
            <a:off x="-151229" y="1037570"/>
            <a:ext cx="12181720" cy="646331"/>
          </a:xfrm>
          <a:prstGeom prst="rect">
            <a:avLst/>
          </a:prstGeom>
          <a:noFill/>
        </p:spPr>
        <p:txBody>
          <a:bodyPr wrap="square">
            <a:spAutoFit/>
          </a:bodyPr>
          <a:lstStyle/>
          <a:p>
            <a:pPr algn="ctr">
              <a:defRPr/>
            </a:pPr>
            <a:r>
              <a:rPr lang="en-US" sz="3600">
                <a:solidFill>
                  <a:srgbClr val="FFFFFF"/>
                </a:solidFill>
                <a:latin typeface="Barlow Medium"/>
                <a:ea typeface="Barlow Medium"/>
                <a:cs typeface="Barlow Medium"/>
              </a:rPr>
              <a:t>Developing an </a:t>
            </a:r>
            <a:r>
              <a:rPr lang="en-US" sz="3600">
                <a:solidFill>
                  <a:srgbClr val="FFFFFF"/>
                </a:solidFill>
                <a:latin typeface="Barlow Medium"/>
                <a:ea typeface="Barlow Medium"/>
                <a:cs typeface="Barlow Medium"/>
              </a:rPr>
              <a:t>Blog </a:t>
            </a:r>
            <a:r>
              <a:rPr lang="en-US" sz="3600">
                <a:solidFill>
                  <a:srgbClr val="FFFFFF"/>
                </a:solidFill>
                <a:latin typeface="Barlow Medium"/>
                <a:ea typeface="Barlow Medium"/>
                <a:cs typeface="Barlow Medium"/>
              </a:rPr>
              <a:t>P</a:t>
            </a:r>
            <a:r>
              <a:rPr lang="en-US" sz="3600">
                <a:solidFill>
                  <a:srgbClr val="FFFFFF"/>
                </a:solidFill>
                <a:latin typeface="Barlow Medium"/>
                <a:ea typeface="Barlow Medium"/>
                <a:cs typeface="Barlow Medium"/>
              </a:rPr>
              <a:t>ost Application</a:t>
            </a:r>
            <a:endParaRPr lang="ru-RU" sz="3600">
              <a:latin typeface="Times New Roman"/>
              <a:cs typeface="Times New Roman"/>
            </a:endParaRPr>
          </a:p>
        </p:txBody>
      </p:sp>
      <p:sp>
        <p:nvSpPr>
          <p:cNvPr id="10" name="TextBox 9"/>
          <p:cNvSpPr txBox="1"/>
          <p:nvPr/>
        </p:nvSpPr>
        <p:spPr bwMode="auto">
          <a:xfrm>
            <a:off x="7474664" y="3540430"/>
            <a:ext cx="3839670" cy="646331"/>
          </a:xfrm>
          <a:prstGeom prst="rect">
            <a:avLst/>
          </a:prstGeom>
          <a:noFill/>
        </p:spPr>
        <p:txBody>
          <a:bodyPr wrap="square">
            <a:spAutoFit/>
          </a:bodyPr>
          <a:lstStyle/>
          <a:p>
            <a:pPr algn="r">
              <a:defRPr/>
            </a:pPr>
            <a:r>
              <a:rPr lang="en-US" sz="1800" b="1">
                <a:latin typeface="Times New Roman"/>
                <a:ea typeface="Times New Roman"/>
                <a:cs typeface="Times New Roman"/>
              </a:rPr>
              <a:t> 		</a:t>
            </a:r>
            <a:r>
              <a:rPr lang="kk-KZ" sz="1800" b="1">
                <a:latin typeface="Times New Roman"/>
                <a:ea typeface="Times New Roman"/>
                <a:cs typeface="Times New Roman"/>
              </a:rPr>
              <a:t>        	    </a:t>
            </a:r>
            <a:r>
              <a:rPr lang="en-US" sz="1800" b="1">
                <a:latin typeface="Times New Roman"/>
                <a:ea typeface="Times New Roman"/>
                <a:cs typeface="Times New Roman"/>
              </a:rPr>
              <a:t>Checked By</a:t>
            </a:r>
            <a:r>
              <a:rPr lang="en-US" sz="1800" b="1">
                <a:latin typeface="Times New Roman"/>
                <a:ea typeface="Times New Roman"/>
                <a:cs typeface="Times New Roman"/>
              </a:rPr>
              <a:t>:</a:t>
            </a:r>
            <a:r>
              <a:rPr lang="en-US" sz="1800">
                <a:latin typeface="Times New Roman"/>
                <a:ea typeface="Times New Roman"/>
                <a:cs typeface="Times New Roman"/>
              </a:rPr>
              <a:t> </a:t>
            </a:r>
            <a:r>
              <a:rPr lang="en-US" sz="1800">
                <a:latin typeface="Times New Roman"/>
                <a:ea typeface="Times New Roman"/>
                <a:cs typeface="Times New Roman"/>
              </a:rPr>
              <a:t>Anarbekova</a:t>
            </a:r>
            <a:r>
              <a:rPr lang="en-US" sz="1800">
                <a:latin typeface="Times New Roman"/>
                <a:ea typeface="Times New Roman"/>
                <a:cs typeface="Times New Roman"/>
              </a:rPr>
              <a:t> T.M </a:t>
            </a:r>
            <a:endParaRPr lang="ru-RU" sz="2000">
              <a:latin typeface="Times New Roman"/>
              <a:cs typeface="Times New Roman"/>
            </a:endParaRPr>
          </a:p>
        </p:txBody>
      </p:sp>
      <p:sp>
        <p:nvSpPr>
          <p:cNvPr id="12" name="TextBox 11"/>
          <p:cNvSpPr txBox="1"/>
          <p:nvPr/>
        </p:nvSpPr>
        <p:spPr bwMode="auto">
          <a:xfrm>
            <a:off x="6959525" y="2028807"/>
            <a:ext cx="4354809" cy="1304460"/>
          </a:xfrm>
          <a:prstGeom prst="rect">
            <a:avLst/>
          </a:prstGeom>
          <a:noFill/>
        </p:spPr>
        <p:txBody>
          <a:bodyPr wrap="square">
            <a:spAutoFit/>
          </a:bodyPr>
          <a:lstStyle/>
          <a:p>
            <a:pPr algn="r">
              <a:lnSpc>
                <a:spcPct val="114999"/>
              </a:lnSpc>
              <a:spcAft>
                <a:spcPts val="1000"/>
              </a:spcAft>
              <a:defRPr/>
            </a:pPr>
            <a:r>
              <a:rPr lang="en-US" sz="1800" b="1">
                <a:latin typeface="Times New Roman"/>
                <a:ea typeface="Times New Roman"/>
                <a:cs typeface="Times New Roman"/>
              </a:rPr>
              <a:t> Performed by: 2nd year student </a:t>
            </a:r>
            <a:endParaRPr lang="ru-RU" sz="1800">
              <a:latin typeface="Calibri"/>
              <a:ea typeface="Calibri"/>
              <a:cs typeface="Times New Roman"/>
            </a:endParaRPr>
          </a:p>
          <a:p>
            <a:pPr algn="r">
              <a:lnSpc>
                <a:spcPct val="114999"/>
              </a:lnSpc>
              <a:spcAft>
                <a:spcPts val="1000"/>
              </a:spcAft>
              <a:defRPr/>
            </a:pPr>
            <a:r>
              <a:rPr lang="en-US" sz="1800" b="1">
                <a:latin typeface="Times New Roman"/>
                <a:ea typeface="Times New Roman"/>
                <a:cs typeface="Times New Roman"/>
              </a:rPr>
              <a:t>of the specialty "Digital Engineering"</a:t>
            </a:r>
            <a:endParaRPr lang="ru-RU" sz="1800">
              <a:latin typeface="Calibri"/>
              <a:ea typeface="Calibri"/>
              <a:cs typeface="Times New Roman"/>
            </a:endParaRPr>
          </a:p>
          <a:p>
            <a:pPr algn="r">
              <a:lnSpc>
                <a:spcPct val="114999"/>
              </a:lnSpc>
              <a:spcAft>
                <a:spcPts val="1000"/>
              </a:spcAft>
              <a:defRPr/>
            </a:pPr>
            <a:r>
              <a:rPr lang="en-US" sz="1800" b="1">
                <a:latin typeface="Times New Roman"/>
                <a:ea typeface="Times New Roman"/>
                <a:cs typeface="Times New Roman"/>
              </a:rPr>
              <a:t> </a:t>
            </a:r>
            <a:r>
              <a:rPr lang="en-US" sz="1800">
                <a:latin typeface="Times New Roman"/>
                <a:ea typeface="Times New Roman"/>
                <a:cs typeface="Times New Roman"/>
              </a:rPr>
              <a:t>Sakenov</a:t>
            </a:r>
            <a:r>
              <a:rPr lang="en-US" sz="1800">
                <a:latin typeface="Times New Roman"/>
                <a:ea typeface="Times New Roman"/>
                <a:cs typeface="Times New Roman"/>
              </a:rPr>
              <a:t> </a:t>
            </a:r>
            <a:r>
              <a:rPr lang="en-US" sz="1800">
                <a:latin typeface="Times New Roman"/>
                <a:ea typeface="Times New Roman"/>
                <a:cs typeface="Times New Roman"/>
              </a:rPr>
              <a:t>Abdurrauf</a:t>
            </a:r>
            <a:endParaRPr lang="ru-RU" sz="2000">
              <a:latin typeface="Times New Roman"/>
              <a:cs typeface="Times New Roman"/>
            </a:endParaRPr>
          </a:p>
        </p:txBody>
      </p:sp>
      <p:sp>
        <p:nvSpPr>
          <p:cNvPr id="16" name="TextBox 15"/>
          <p:cNvSpPr txBox="1"/>
          <p:nvPr/>
        </p:nvSpPr>
        <p:spPr bwMode="auto">
          <a:xfrm>
            <a:off x="590204" y="5652581"/>
            <a:ext cx="3260269" cy="369332"/>
          </a:xfrm>
          <a:prstGeom prst="rect">
            <a:avLst/>
          </a:prstGeom>
          <a:noFill/>
        </p:spPr>
        <p:txBody>
          <a:bodyPr wrap="square">
            <a:spAutoFit/>
          </a:bodyPr>
          <a:lstStyle/>
          <a:p>
            <a:pPr>
              <a:defRPr/>
            </a:pPr>
            <a:r>
              <a:rPr lang="en-US" sz="1800" b="1">
                <a:latin typeface="Times New Roman"/>
                <a:ea typeface="Times New Roman"/>
              </a:rPr>
              <a:t>Database management system</a:t>
            </a:r>
            <a:endParaRPr lang="ru-RU"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Tags and </a:t>
            </a:r>
            <a:r>
              <a:rPr lang="en-US" sz="3650">
                <a:solidFill>
                  <a:srgbClr val="FF0000"/>
                </a:solidFill>
              </a:rPr>
              <a:t>post_tags</a:t>
            </a:r>
            <a:r>
              <a:rPr lang="en-US" sz="3650">
                <a:solidFill>
                  <a:srgbClr val="FF0000"/>
                </a:solidFill>
              </a:rPr>
              <a:t>:</a:t>
            </a:r>
            <a:endParaRPr/>
          </a:p>
          <a:p>
            <a:pPr marL="0" indent="0">
              <a:lnSpc>
                <a:spcPts val="4600"/>
              </a:lnSpc>
              <a:buNone/>
              <a:defRPr/>
            </a:pPr>
            <a:r>
              <a:rPr lang="en-US" sz="3650">
                <a:solidFill>
                  <a:srgbClr val="FF0000"/>
                </a:solidFill>
              </a:rPr>
              <a:t>relation between posts and tags</a:t>
            </a:r>
            <a:endParaRPr lang="en-US" sz="3650">
              <a:solidFill>
                <a:srgbClr val="FF0000"/>
              </a:solidFill>
            </a:endParaRPr>
          </a:p>
        </p:txBody>
      </p:sp>
      <p:sp>
        <p:nvSpPr>
          <p:cNvPr id="17" name="Прямоугольник 16"/>
          <p:cNvSpPr/>
          <p:nvPr/>
        </p:nvSpPr>
        <p:spPr bwMode="auto">
          <a:xfrm>
            <a:off x="742756" y="1964031"/>
            <a:ext cx="8888924" cy="1181349"/>
          </a:xfrm>
          <a:prstGeom prst="rect">
            <a:avLst/>
          </a:prstGeom>
        </p:spPr>
        <p:txBody>
          <a:bodyPr wrap="square">
            <a:spAutoFit/>
          </a:bodyPr>
          <a:lstStyle/>
          <a:p>
            <a:pPr>
              <a:defRPr/>
            </a:pPr>
            <a:r>
              <a:rPr lang="en-US">
                <a:solidFill>
                  <a:srgbClr val="002060"/>
                </a:solidFill>
                <a:latin typeface="Consolas"/>
              </a:rPr>
              <a:t>CREATE TABLE tags (</a:t>
            </a:r>
            <a:endParaRPr/>
          </a:p>
          <a:p>
            <a:pPr>
              <a:defRPr/>
            </a:pPr>
            <a:r>
              <a:rPr lang="en-US">
                <a:solidFill>
                  <a:srgbClr val="002060"/>
                </a:solidFill>
                <a:latin typeface="Consolas"/>
              </a:rPr>
              <a:t>    id </a:t>
            </a:r>
            <a:r>
              <a:rPr lang="en-US">
                <a:solidFill>
                  <a:srgbClr val="002060"/>
                </a:solidFill>
                <a:latin typeface="Consolas"/>
              </a:rPr>
              <a:t>text DEFAULT </a:t>
            </a:r>
            <a:r>
              <a:rPr lang="en-US">
                <a:solidFill>
                  <a:srgbClr val="002060"/>
                </a:solidFill>
                <a:latin typeface="Consolas"/>
              </a:rPr>
              <a:t>gen_random_uuid</a:t>
            </a:r>
            <a:r>
              <a:rPr lang="en-US">
                <a:solidFill>
                  <a:srgbClr val="002060"/>
                </a:solidFill>
                <a:latin typeface="Consolas"/>
              </a:rPr>
              <a:t>() PRIMARY KEY,</a:t>
            </a:r>
            <a:endParaRPr/>
          </a:p>
          <a:p>
            <a:pPr>
              <a:defRPr/>
            </a:pPr>
            <a:r>
              <a:rPr lang="en-US">
                <a:solidFill>
                  <a:srgbClr val="002060"/>
                </a:solidFill>
                <a:latin typeface="Consolas"/>
              </a:rPr>
              <a:t>    name TEXT UNIQUE NOT NULL</a:t>
            </a:r>
            <a:endParaRPr/>
          </a:p>
          <a:p>
            <a:pPr>
              <a:defRPr/>
            </a:pPr>
            <a:r>
              <a:rPr lang="en-US">
                <a:solidFill>
                  <a:srgbClr val="002060"/>
                </a:solidFill>
                <a:latin typeface="Consolas"/>
              </a:rPr>
              <a:t>);</a:t>
            </a:r>
            <a:endParaRPr lang="ru-RU">
              <a:solidFill>
                <a:srgbClr val="002060"/>
              </a:solidFill>
              <a:latin typeface="Consolas"/>
            </a:endParaRPr>
          </a:p>
        </p:txBody>
      </p:sp>
      <p:sp>
        <p:nvSpPr>
          <p:cNvPr id="2" name="TextBox 1"/>
          <p:cNvSpPr txBox="1"/>
          <p:nvPr/>
        </p:nvSpPr>
        <p:spPr bwMode="auto">
          <a:xfrm>
            <a:off x="742756" y="3614057"/>
            <a:ext cx="8311890" cy="1453603"/>
          </a:xfrm>
          <a:prstGeom prst="rect">
            <a:avLst/>
          </a:prstGeom>
          <a:noFill/>
        </p:spPr>
        <p:txBody>
          <a:bodyPr wrap="none" rtlCol="0">
            <a:spAutoFit/>
          </a:bodyPr>
          <a:lstStyle/>
          <a:p>
            <a:pPr>
              <a:defRPr/>
            </a:pPr>
            <a:r>
              <a:rPr lang="en-US">
                <a:solidFill>
                  <a:srgbClr val="002060"/>
                </a:solidFill>
                <a:latin typeface="Consolas"/>
              </a:rPr>
              <a:t>CREATE TABLE </a:t>
            </a:r>
            <a:r>
              <a:rPr lang="en-US">
                <a:solidFill>
                  <a:srgbClr val="002060"/>
                </a:solidFill>
                <a:latin typeface="Consolas"/>
              </a:rPr>
              <a:t>post_tags</a:t>
            </a:r>
            <a:r>
              <a:rPr lang="en-US">
                <a:solidFill>
                  <a:srgbClr val="002060"/>
                </a:solidFill>
                <a:latin typeface="Consolas"/>
              </a:rPr>
              <a:t> (</a:t>
            </a:r>
            <a:endParaRPr/>
          </a:p>
          <a:p>
            <a:pPr>
              <a:defRPr/>
            </a:pPr>
            <a:r>
              <a:rPr lang="en-US">
                <a:solidFill>
                  <a:srgbClr val="002060"/>
                </a:solidFill>
                <a:latin typeface="Consolas"/>
              </a:rPr>
              <a:t>    </a:t>
            </a:r>
            <a:r>
              <a:rPr lang="en-US">
                <a:solidFill>
                  <a:srgbClr val="002060"/>
                </a:solidFill>
                <a:latin typeface="Consolas"/>
              </a:rPr>
              <a:t>post_id</a:t>
            </a:r>
            <a:r>
              <a:rPr lang="en-US">
                <a:solidFill>
                  <a:srgbClr val="002060"/>
                </a:solidFill>
                <a:latin typeface="Consolas"/>
              </a:rPr>
              <a:t> </a:t>
            </a:r>
            <a:r>
              <a:rPr lang="en-US">
                <a:solidFill>
                  <a:srgbClr val="002060"/>
                </a:solidFill>
                <a:latin typeface="Consolas"/>
              </a:rPr>
              <a:t>text NOT </a:t>
            </a:r>
            <a:r>
              <a:rPr lang="en-US">
                <a:solidFill>
                  <a:srgbClr val="002060"/>
                </a:solidFill>
                <a:latin typeface="Consolas"/>
              </a:rPr>
              <a:t>NULL REFERENCES posts(id) ON DELETE CASCADE,</a:t>
            </a:r>
            <a:endParaRPr/>
          </a:p>
          <a:p>
            <a:pPr>
              <a:defRPr/>
            </a:pPr>
            <a:r>
              <a:rPr lang="en-US">
                <a:solidFill>
                  <a:srgbClr val="002060"/>
                </a:solidFill>
                <a:latin typeface="Consolas"/>
              </a:rPr>
              <a:t>    </a:t>
            </a:r>
            <a:r>
              <a:rPr lang="en-US">
                <a:solidFill>
                  <a:srgbClr val="002060"/>
                </a:solidFill>
                <a:latin typeface="Consolas"/>
              </a:rPr>
              <a:t>tag_id</a:t>
            </a:r>
            <a:r>
              <a:rPr lang="en-US">
                <a:solidFill>
                  <a:srgbClr val="002060"/>
                </a:solidFill>
                <a:latin typeface="Consolas"/>
              </a:rPr>
              <a:t> </a:t>
            </a:r>
            <a:r>
              <a:rPr lang="en-US">
                <a:solidFill>
                  <a:srgbClr val="002060"/>
                </a:solidFill>
                <a:latin typeface="Consolas"/>
              </a:rPr>
              <a:t>text NOT </a:t>
            </a:r>
            <a:r>
              <a:rPr lang="en-US">
                <a:solidFill>
                  <a:srgbClr val="002060"/>
                </a:solidFill>
                <a:latin typeface="Consolas"/>
              </a:rPr>
              <a:t>NULL REFERENCES tags(id) ON DELETE CASCADE,</a:t>
            </a:r>
            <a:endParaRPr/>
          </a:p>
          <a:p>
            <a:pPr>
              <a:defRPr/>
            </a:pPr>
            <a:r>
              <a:rPr lang="en-US">
                <a:solidFill>
                  <a:srgbClr val="002060"/>
                </a:solidFill>
                <a:latin typeface="Consolas"/>
              </a:rPr>
              <a:t>    PRIMARY KEY (</a:t>
            </a:r>
            <a:r>
              <a:rPr lang="en-US">
                <a:solidFill>
                  <a:srgbClr val="002060"/>
                </a:solidFill>
                <a:latin typeface="Consolas"/>
              </a:rPr>
              <a:t>post_id</a:t>
            </a:r>
            <a:r>
              <a:rPr lang="en-US">
                <a:solidFill>
                  <a:srgbClr val="002060"/>
                </a:solidFill>
                <a:latin typeface="Consolas"/>
              </a:rPr>
              <a:t>, </a:t>
            </a:r>
            <a:r>
              <a:rPr lang="en-US">
                <a:solidFill>
                  <a:srgbClr val="002060"/>
                </a:solidFill>
                <a:latin typeface="Consolas"/>
              </a:rPr>
              <a:t>tag_id</a:t>
            </a:r>
            <a:r>
              <a:rPr lang="en-US">
                <a:solidFill>
                  <a:srgbClr val="002060"/>
                </a:solidFill>
                <a:latin typeface="Consolas"/>
              </a:rPr>
              <a:t>)</a:t>
            </a:r>
            <a:endParaRPr/>
          </a:p>
          <a:p>
            <a:pPr>
              <a:defRPr/>
            </a:pPr>
            <a:r>
              <a:rPr lang="en-US">
                <a:solidFill>
                  <a:srgbClr val="002060"/>
                </a:solidFill>
                <a:latin typeface="Consolas"/>
              </a:rPr>
              <a:t>);</a:t>
            </a:r>
            <a:endParaRPr lang="ru-RU">
              <a:solidFill>
                <a:srgbClr val="002060"/>
              </a:solidFill>
              <a:latin typeface="Consola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Interaction between app and database</a:t>
            </a:r>
            <a:endParaRPr lang="en-US" sz="3650">
              <a:solidFill>
                <a:srgbClr val="FF0000"/>
              </a:solidFill>
            </a:endParaRPr>
          </a:p>
        </p:txBody>
      </p:sp>
      <p:pic>
        <p:nvPicPr>
          <p:cNvPr id="1028" name="Picture 4" descr="136,000+ Database Stock Photos, Pictures &amp; Royalty-Free Images - iStock |  Data icon, Big data, Infographic"/>
          <p:cNvPicPr>
            <a:picLocks noChangeAspect="1" noChangeArrowheads="1"/>
          </p:cNvPicPr>
          <p:nvPr/>
        </p:nvPicPr>
        <p:blipFill>
          <a:blip r:embed="rId2"/>
          <a:stretch/>
        </p:blipFill>
        <p:spPr bwMode="auto">
          <a:xfrm>
            <a:off x="7328784" y="1998704"/>
            <a:ext cx="3237616" cy="3237616"/>
          </a:xfrm>
          <a:prstGeom prst="rect">
            <a:avLst/>
          </a:prstGeom>
          <a:noFill/>
        </p:spPr>
      </p:pic>
      <p:sp>
        <p:nvSpPr>
          <p:cNvPr id="7" name="Стрелка вправо 6"/>
          <p:cNvSpPr/>
          <p:nvPr/>
        </p:nvSpPr>
        <p:spPr bwMode="auto">
          <a:xfrm rot="21320808">
            <a:off x="5069840" y="2804160"/>
            <a:ext cx="2042160" cy="71175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accent2">
                  <a:lumMod val="10000"/>
                </a:schemeClr>
              </a:solidFill>
            </a:endParaRPr>
          </a:p>
        </p:txBody>
      </p:sp>
      <p:sp>
        <p:nvSpPr>
          <p:cNvPr id="13" name="Стрелка вправо 12"/>
          <p:cNvSpPr/>
          <p:nvPr/>
        </p:nvSpPr>
        <p:spPr bwMode="auto">
          <a:xfrm rot="11027682">
            <a:off x="5069840" y="3650878"/>
            <a:ext cx="2042160" cy="71175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Box 10"/>
          <p:cNvSpPr txBox="1"/>
          <p:nvPr/>
        </p:nvSpPr>
        <p:spPr bwMode="auto">
          <a:xfrm>
            <a:off x="653559" y="583728"/>
            <a:ext cx="6675225" cy="364587"/>
          </a:xfrm>
          <a:prstGeom prst="rect">
            <a:avLst/>
          </a:prstGeom>
          <a:noFill/>
        </p:spPr>
        <p:txBody>
          <a:bodyPr wrap="none" rtlCol="0">
            <a:spAutoFit/>
          </a:bodyPr>
          <a:lstStyle/>
          <a:p>
            <a:pPr>
              <a:defRPr/>
            </a:pPr>
            <a:r>
              <a:rPr lang="en-US">
                <a:solidFill>
                  <a:schemeClr val="bg1"/>
                </a:solidFill>
              </a:rPr>
              <a:t>how actually html elements could interact with database?</a:t>
            </a:r>
            <a:endParaRPr lang="ru-RU">
              <a:solidFill>
                <a:schemeClr val="bg1"/>
              </a:solidFill>
            </a:endParaRPr>
          </a:p>
        </p:txBody>
      </p:sp>
      <p:sp>
        <p:nvSpPr>
          <p:cNvPr id="14" name="TextBox 13"/>
          <p:cNvSpPr txBox="1"/>
          <p:nvPr/>
        </p:nvSpPr>
        <p:spPr bwMode="auto">
          <a:xfrm>
            <a:off x="3926705" y="5479238"/>
            <a:ext cx="4328429" cy="364587"/>
          </a:xfrm>
          <a:prstGeom prst="rect">
            <a:avLst/>
          </a:prstGeom>
          <a:noFill/>
        </p:spPr>
        <p:txBody>
          <a:bodyPr wrap="none" rtlCol="0">
            <a:spAutoFit/>
          </a:bodyPr>
          <a:lstStyle/>
          <a:p>
            <a:pPr>
              <a:defRPr/>
            </a:pPr>
            <a:r>
              <a:rPr lang="en-US">
                <a:solidFill>
                  <a:schemeClr val="bg1"/>
                </a:solidFill>
              </a:rPr>
              <a:t>Form =&gt; hook =&gt; server =&gt; database</a:t>
            </a:r>
            <a:endParaRPr lang="ru-RU">
              <a:solidFill>
                <a:schemeClr val="bg1"/>
              </a:solidFill>
            </a:endParaRPr>
          </a:p>
        </p:txBody>
      </p:sp>
      <p:pic>
        <p:nvPicPr>
          <p:cNvPr id="2" name="Рисунок 1"/>
          <p:cNvPicPr>
            <a:picLocks noChangeAspect="1"/>
          </p:cNvPicPr>
          <p:nvPr/>
        </p:nvPicPr>
        <p:blipFill>
          <a:blip r:embed="rId3"/>
          <a:stretch/>
        </p:blipFill>
        <p:spPr bwMode="auto">
          <a:xfrm>
            <a:off x="1038519" y="2296995"/>
            <a:ext cx="3542388" cy="264103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Our sign up form as example</a:t>
            </a:r>
            <a:endParaRPr lang="en-US" sz="3650">
              <a:solidFill>
                <a:srgbClr val="FF0000"/>
              </a:solidFill>
            </a:endParaRPr>
          </a:p>
        </p:txBody>
      </p:sp>
      <p:sp>
        <p:nvSpPr>
          <p:cNvPr id="2" name="TextBox 1"/>
          <p:cNvSpPr txBox="1"/>
          <p:nvPr/>
        </p:nvSpPr>
        <p:spPr bwMode="auto">
          <a:xfrm>
            <a:off x="718791" y="1270724"/>
            <a:ext cx="7058342" cy="1725857"/>
          </a:xfrm>
          <a:prstGeom prst="rect">
            <a:avLst/>
          </a:prstGeom>
          <a:noFill/>
        </p:spPr>
        <p:txBody>
          <a:bodyPr wrap="none" rtlCol="0">
            <a:spAutoFit/>
          </a:bodyPr>
          <a:lstStyle/>
          <a:p>
            <a:pPr>
              <a:defRPr/>
            </a:pPr>
            <a:r>
              <a:rPr lang="en-US">
                <a:solidFill>
                  <a:srgbClr val="002060"/>
                </a:solidFill>
              </a:rPr>
              <a:t>Export default function </a:t>
            </a:r>
            <a:r>
              <a:rPr lang="en-US">
                <a:solidFill>
                  <a:srgbClr val="002060"/>
                </a:solidFill>
              </a:rPr>
              <a:t>SignUpForm</a:t>
            </a:r>
            <a:r>
              <a:rPr lang="en-US">
                <a:solidFill>
                  <a:srgbClr val="002060"/>
                </a:solidFill>
              </a:rPr>
              <a:t>() {</a:t>
            </a:r>
            <a:endParaRPr/>
          </a:p>
          <a:p>
            <a:pPr>
              <a:defRPr/>
            </a:pPr>
            <a:r>
              <a:rPr lang="en-US">
                <a:solidFill>
                  <a:srgbClr val="002060"/>
                </a:solidFill>
              </a:rPr>
              <a:t> </a:t>
            </a:r>
            <a:r>
              <a:rPr lang="en-US">
                <a:solidFill>
                  <a:srgbClr val="002060"/>
                </a:solidFill>
              </a:rPr>
              <a:t>   </a:t>
            </a:r>
            <a:r>
              <a:rPr lang="en-US">
                <a:solidFill>
                  <a:srgbClr val="002060"/>
                </a:solidFill>
              </a:rPr>
              <a:t>const</a:t>
            </a:r>
            <a:r>
              <a:rPr lang="en-US">
                <a:solidFill>
                  <a:srgbClr val="002060"/>
                </a:solidFill>
              </a:rPr>
              <a:t> { </a:t>
            </a:r>
            <a:r>
              <a:rPr lang="en-US">
                <a:solidFill>
                  <a:srgbClr val="002060"/>
                </a:solidFill>
              </a:rPr>
              <a:t>isLoading</a:t>
            </a:r>
            <a:r>
              <a:rPr lang="en-US">
                <a:solidFill>
                  <a:srgbClr val="002060"/>
                </a:solidFill>
              </a:rPr>
              <a:t>, error, </a:t>
            </a:r>
            <a:r>
              <a:rPr lang="en-US">
                <a:solidFill>
                  <a:srgbClr val="002060"/>
                </a:solidFill>
              </a:rPr>
              <a:t>signUp</a:t>
            </a:r>
            <a:r>
              <a:rPr lang="en-US">
                <a:solidFill>
                  <a:srgbClr val="002060"/>
                </a:solidFill>
              </a:rPr>
              <a:t> } = </a:t>
            </a:r>
            <a:r>
              <a:rPr lang="en-US">
                <a:solidFill>
                  <a:srgbClr val="002060"/>
                </a:solidFill>
              </a:rPr>
              <a:t>useSignUp</a:t>
            </a:r>
            <a:r>
              <a:rPr lang="en-US">
                <a:solidFill>
                  <a:srgbClr val="002060"/>
                </a:solidFill>
              </a:rPr>
              <a:t>()</a:t>
            </a:r>
            <a:endParaRPr/>
          </a:p>
          <a:p>
            <a:pPr>
              <a:defRPr/>
            </a:pPr>
            <a:r>
              <a:rPr lang="en-US">
                <a:solidFill>
                  <a:srgbClr val="002060"/>
                </a:solidFill>
              </a:rPr>
              <a:t> </a:t>
            </a:r>
            <a:r>
              <a:rPr lang="en-US">
                <a:solidFill>
                  <a:srgbClr val="002060"/>
                </a:solidFill>
              </a:rPr>
              <a:t>   </a:t>
            </a:r>
            <a:r>
              <a:rPr lang="en-US">
                <a:solidFill>
                  <a:srgbClr val="B5A43D"/>
                </a:solidFill>
              </a:rPr>
              <a:t>// rest of the code</a:t>
            </a:r>
            <a:endParaRPr/>
          </a:p>
          <a:p>
            <a:pPr>
              <a:defRPr/>
            </a:pPr>
            <a:r>
              <a:rPr lang="en-US">
                <a:solidFill>
                  <a:srgbClr val="B5A43D"/>
                </a:solidFill>
              </a:rPr>
              <a:t> </a:t>
            </a:r>
            <a:r>
              <a:rPr lang="en-US">
                <a:solidFill>
                  <a:srgbClr val="B5A43D"/>
                </a:solidFill>
              </a:rPr>
              <a:t>   </a:t>
            </a:r>
            <a:r>
              <a:rPr lang="en-US">
                <a:solidFill>
                  <a:srgbClr val="002060"/>
                </a:solidFill>
              </a:rPr>
              <a:t>&lt;button </a:t>
            </a:r>
            <a:r>
              <a:rPr lang="en-US">
                <a:solidFill>
                  <a:srgbClr val="002060"/>
                </a:solidFill>
              </a:rPr>
              <a:t>onClick</a:t>
            </a:r>
            <a:r>
              <a:rPr lang="en-US">
                <a:solidFill>
                  <a:srgbClr val="002060"/>
                </a:solidFill>
              </a:rPr>
              <a:t>={ () =&gt; </a:t>
            </a:r>
            <a:r>
              <a:rPr lang="en-US">
                <a:solidFill>
                  <a:srgbClr val="002060"/>
                </a:solidFill>
              </a:rPr>
              <a:t>signUp</a:t>
            </a:r>
            <a:r>
              <a:rPr lang="en-US">
                <a:solidFill>
                  <a:srgbClr val="002060"/>
                </a:solidFill>
              </a:rPr>
              <a:t>(email) }&gt;Sign Up&lt;/button&gt;</a:t>
            </a:r>
            <a:endParaRPr/>
          </a:p>
          <a:p>
            <a:pPr>
              <a:defRPr/>
            </a:pPr>
            <a:r>
              <a:rPr lang="en-US">
                <a:solidFill>
                  <a:srgbClr val="002060"/>
                </a:solidFill>
              </a:rPr>
              <a:t> </a:t>
            </a:r>
            <a:r>
              <a:rPr lang="en-US">
                <a:solidFill>
                  <a:srgbClr val="002060"/>
                </a:solidFill>
              </a:rPr>
              <a:t>   </a:t>
            </a:r>
            <a:r>
              <a:rPr lang="en-US">
                <a:solidFill>
                  <a:srgbClr val="B5A43D"/>
                </a:solidFill>
              </a:rPr>
              <a:t>// rest of the code</a:t>
            </a:r>
            <a:endParaRPr/>
          </a:p>
          <a:p>
            <a:pPr>
              <a:defRPr/>
            </a:pPr>
            <a:r>
              <a:rPr lang="en-US">
                <a:solidFill>
                  <a:srgbClr val="002060"/>
                </a:solidFill>
              </a:rPr>
              <a:t>}</a:t>
            </a:r>
            <a:endParaRPr/>
          </a:p>
        </p:txBody>
      </p:sp>
      <p:sp>
        <p:nvSpPr>
          <p:cNvPr id="4" name="TextBox 3"/>
          <p:cNvSpPr txBox="1"/>
          <p:nvPr/>
        </p:nvSpPr>
        <p:spPr bwMode="auto">
          <a:xfrm>
            <a:off x="718791" y="932170"/>
            <a:ext cx="3840480" cy="338554"/>
          </a:xfrm>
          <a:prstGeom prst="rect">
            <a:avLst/>
          </a:prstGeom>
          <a:noFill/>
        </p:spPr>
        <p:txBody>
          <a:bodyPr wrap="square" rtlCol="0">
            <a:spAutoFit/>
          </a:bodyPr>
          <a:lstStyle/>
          <a:p>
            <a:pPr>
              <a:defRPr/>
            </a:pPr>
            <a:r>
              <a:rPr lang="en-US" sz="1600" b="1">
                <a:solidFill>
                  <a:schemeClr val="accent2">
                    <a:lumMod val="10000"/>
                  </a:schemeClr>
                </a:solidFill>
              </a:rPr>
              <a:t>/components/sign-</a:t>
            </a:r>
            <a:r>
              <a:rPr lang="en-US" sz="1600" b="1">
                <a:solidFill>
                  <a:schemeClr val="accent2">
                    <a:lumMod val="10000"/>
                  </a:schemeClr>
                </a:solidFill>
              </a:rPr>
              <a:t>up.form.tsx</a:t>
            </a:r>
            <a:endParaRPr lang="ru-RU" sz="1600" b="1">
              <a:solidFill>
                <a:schemeClr val="accent2">
                  <a:lumMod val="10000"/>
                </a:schemeClr>
              </a:solidFill>
            </a:endParaRPr>
          </a:p>
        </p:txBody>
      </p:sp>
      <p:sp>
        <p:nvSpPr>
          <p:cNvPr id="17" name="TextBox 16"/>
          <p:cNvSpPr txBox="1"/>
          <p:nvPr/>
        </p:nvSpPr>
        <p:spPr bwMode="auto">
          <a:xfrm>
            <a:off x="718791" y="3576305"/>
            <a:ext cx="5402936" cy="1958700"/>
          </a:xfrm>
          <a:prstGeom prst="rect">
            <a:avLst/>
          </a:prstGeom>
          <a:noFill/>
        </p:spPr>
        <p:txBody>
          <a:bodyPr wrap="none" rtlCol="0">
            <a:spAutoFit/>
          </a:bodyPr>
          <a:lstStyle/>
          <a:p>
            <a:pPr>
              <a:defRPr/>
            </a:pPr>
            <a:r>
              <a:rPr lang="en-US">
                <a:solidFill>
                  <a:srgbClr val="002060"/>
                </a:solidFill>
              </a:rPr>
              <a:t>c</a:t>
            </a:r>
            <a:r>
              <a:rPr lang="en-US">
                <a:solidFill>
                  <a:srgbClr val="002060"/>
                </a:solidFill>
              </a:rPr>
              <a:t>onst</a:t>
            </a:r>
            <a:r>
              <a:rPr lang="en-US">
                <a:solidFill>
                  <a:srgbClr val="002060"/>
                </a:solidFill>
              </a:rPr>
              <a:t> </a:t>
            </a:r>
            <a:r>
              <a:rPr lang="en-US">
                <a:solidFill>
                  <a:srgbClr val="002060"/>
                </a:solidFill>
              </a:rPr>
              <a:t>signUp</a:t>
            </a:r>
            <a:r>
              <a:rPr lang="en-US">
                <a:solidFill>
                  <a:srgbClr val="002060"/>
                </a:solidFill>
              </a:rPr>
              <a:t> = </a:t>
            </a:r>
            <a:r>
              <a:rPr lang="en-US">
                <a:solidFill>
                  <a:srgbClr val="002060"/>
                </a:solidFill>
              </a:rPr>
              <a:t>async</a:t>
            </a:r>
            <a:r>
              <a:rPr lang="en-US">
                <a:solidFill>
                  <a:srgbClr val="002060"/>
                </a:solidFill>
              </a:rPr>
              <a:t> (email: string) =&gt; {</a:t>
            </a:r>
            <a:endParaRPr/>
          </a:p>
          <a:p>
            <a:pPr>
              <a:defRPr/>
            </a:pPr>
            <a:r>
              <a:rPr lang="en-US">
                <a:solidFill>
                  <a:srgbClr val="002060"/>
                </a:solidFill>
              </a:rPr>
              <a:t>    </a:t>
            </a:r>
            <a:r>
              <a:rPr lang="en-US">
                <a:solidFill>
                  <a:srgbClr val="002060"/>
                </a:solidFill>
              </a:rPr>
              <a:t>const</a:t>
            </a:r>
            <a:r>
              <a:rPr lang="en-US">
                <a:solidFill>
                  <a:srgbClr val="002060"/>
                </a:solidFill>
              </a:rPr>
              <a:t> res = await fetch(‘</a:t>
            </a:r>
            <a:r>
              <a:rPr lang="en-US">
                <a:solidFill>
                  <a:srgbClr val="92D050"/>
                </a:solidFill>
              </a:rPr>
              <a:t>/</a:t>
            </a:r>
            <a:r>
              <a:rPr lang="en-US">
                <a:solidFill>
                  <a:srgbClr val="92D050"/>
                </a:solidFill>
              </a:rPr>
              <a:t>api</a:t>
            </a:r>
            <a:r>
              <a:rPr lang="en-US">
                <a:solidFill>
                  <a:srgbClr val="92D050"/>
                </a:solidFill>
              </a:rPr>
              <a:t>/</a:t>
            </a:r>
            <a:r>
              <a:rPr lang="en-US">
                <a:solidFill>
                  <a:srgbClr val="92D050"/>
                </a:solidFill>
              </a:rPr>
              <a:t>auth</a:t>
            </a:r>
            <a:r>
              <a:rPr lang="en-US">
                <a:solidFill>
                  <a:srgbClr val="92D050"/>
                </a:solidFill>
              </a:rPr>
              <a:t>/create-account</a:t>
            </a:r>
            <a:r>
              <a:rPr lang="en-US">
                <a:solidFill>
                  <a:srgbClr val="002060"/>
                </a:solidFill>
              </a:rPr>
              <a:t>’, {</a:t>
            </a:r>
            <a:endParaRPr/>
          </a:p>
          <a:p>
            <a:pPr>
              <a:defRPr/>
            </a:pPr>
            <a:r>
              <a:rPr lang="en-US">
                <a:solidFill>
                  <a:srgbClr val="002060"/>
                </a:solidFill>
              </a:rPr>
              <a:t> </a:t>
            </a:r>
            <a:r>
              <a:rPr lang="en-US">
                <a:solidFill>
                  <a:srgbClr val="002060"/>
                </a:solidFill>
              </a:rPr>
              <a:t>       body: { email }.</a:t>
            </a:r>
            <a:r>
              <a:rPr lang="en-US">
                <a:solidFill>
                  <a:srgbClr val="002060"/>
                </a:solidFill>
              </a:rPr>
              <a:t>toString</a:t>
            </a:r>
            <a:r>
              <a:rPr lang="en-US">
                <a:solidFill>
                  <a:srgbClr val="002060"/>
                </a:solidFill>
              </a:rPr>
              <a:t>(),</a:t>
            </a:r>
            <a:endParaRPr/>
          </a:p>
          <a:p>
            <a:pPr>
              <a:defRPr/>
            </a:pPr>
            <a:r>
              <a:rPr lang="en-US">
                <a:solidFill>
                  <a:srgbClr val="002060"/>
                </a:solidFill>
              </a:rPr>
              <a:t> </a:t>
            </a:r>
            <a:r>
              <a:rPr lang="en-US">
                <a:solidFill>
                  <a:srgbClr val="002060"/>
                </a:solidFill>
              </a:rPr>
              <a:t>       method: ‘</a:t>
            </a:r>
            <a:r>
              <a:rPr lang="en-US">
                <a:solidFill>
                  <a:srgbClr val="92D050"/>
                </a:solidFill>
              </a:rPr>
              <a:t>post</a:t>
            </a:r>
            <a:r>
              <a:rPr lang="en-US">
                <a:solidFill>
                  <a:srgbClr val="002060"/>
                </a:solidFill>
              </a:rPr>
              <a:t>’</a:t>
            </a:r>
            <a:endParaRPr/>
          </a:p>
          <a:p>
            <a:pPr>
              <a:defRPr/>
            </a:pPr>
            <a:r>
              <a:rPr lang="en-US">
                <a:solidFill>
                  <a:srgbClr val="002060"/>
                </a:solidFill>
              </a:rPr>
              <a:t> </a:t>
            </a:r>
            <a:r>
              <a:rPr lang="en-US">
                <a:solidFill>
                  <a:srgbClr val="002060"/>
                </a:solidFill>
              </a:rPr>
              <a:t>   })</a:t>
            </a:r>
            <a:endParaRPr/>
          </a:p>
          <a:p>
            <a:pPr>
              <a:defRPr/>
            </a:pPr>
            <a:r>
              <a:rPr lang="en-US">
                <a:solidFill>
                  <a:srgbClr val="002060"/>
                </a:solidFill>
              </a:rPr>
              <a:t> </a:t>
            </a:r>
            <a:r>
              <a:rPr lang="en-US">
                <a:solidFill>
                  <a:srgbClr val="002060"/>
                </a:solidFill>
              </a:rPr>
              <a:t>   </a:t>
            </a:r>
            <a:r>
              <a:rPr lang="en-US">
                <a:solidFill>
                  <a:srgbClr val="B5A43D"/>
                </a:solidFill>
              </a:rPr>
              <a:t>// rest of the </a:t>
            </a:r>
            <a:r>
              <a:rPr lang="en-US">
                <a:solidFill>
                  <a:srgbClr val="B5A43D"/>
                </a:solidFill>
              </a:rPr>
              <a:t>code</a:t>
            </a:r>
            <a:endParaRPr lang="en-US">
              <a:solidFill>
                <a:srgbClr val="002060"/>
              </a:solidFill>
            </a:endParaRPr>
          </a:p>
          <a:p>
            <a:pPr>
              <a:defRPr/>
            </a:pPr>
            <a:r>
              <a:rPr lang="en-US">
                <a:solidFill>
                  <a:srgbClr val="002060"/>
                </a:solidFill>
              </a:rPr>
              <a:t>}</a:t>
            </a:r>
            <a:endParaRPr/>
          </a:p>
        </p:txBody>
      </p:sp>
      <p:sp>
        <p:nvSpPr>
          <p:cNvPr id="18" name="TextBox 17"/>
          <p:cNvSpPr txBox="1"/>
          <p:nvPr/>
        </p:nvSpPr>
        <p:spPr bwMode="auto">
          <a:xfrm>
            <a:off x="718791" y="3237751"/>
            <a:ext cx="3840480" cy="338554"/>
          </a:xfrm>
          <a:prstGeom prst="rect">
            <a:avLst/>
          </a:prstGeom>
          <a:noFill/>
        </p:spPr>
        <p:txBody>
          <a:bodyPr wrap="square" rtlCol="0">
            <a:spAutoFit/>
          </a:bodyPr>
          <a:lstStyle/>
          <a:p>
            <a:pPr>
              <a:defRPr/>
            </a:pPr>
            <a:r>
              <a:rPr lang="en-US" sz="1600" b="1">
                <a:solidFill>
                  <a:schemeClr val="accent2">
                    <a:lumMod val="10000"/>
                  </a:schemeClr>
                </a:solidFill>
              </a:rPr>
              <a:t>/actions/</a:t>
            </a:r>
            <a:r>
              <a:rPr lang="en-US" sz="1600" b="1">
                <a:solidFill>
                  <a:schemeClr val="accent2">
                    <a:lumMod val="10000"/>
                  </a:schemeClr>
                </a:solidFill>
              </a:rPr>
              <a:t>auth</a:t>
            </a:r>
            <a:r>
              <a:rPr lang="en-US" sz="1600" b="1">
                <a:solidFill>
                  <a:schemeClr val="accent2">
                    <a:lumMod val="10000"/>
                  </a:schemeClr>
                </a:solidFill>
              </a:rPr>
              <a:t>/sign-</a:t>
            </a:r>
            <a:r>
              <a:rPr lang="en-US" sz="1600" b="1">
                <a:solidFill>
                  <a:schemeClr val="accent2">
                    <a:lumMod val="10000"/>
                  </a:schemeClr>
                </a:solidFill>
              </a:rPr>
              <a:t>in.ts</a:t>
            </a:r>
            <a:endParaRPr lang="ru-RU" sz="1600" b="1">
              <a:solidFill>
                <a:schemeClr val="accent2">
                  <a:lumMod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API endpoint: </a:t>
            </a:r>
            <a:endParaRPr lang="en-US" sz="3650">
              <a:solidFill>
                <a:srgbClr val="FF0000"/>
              </a:solidFill>
            </a:endParaRPr>
          </a:p>
        </p:txBody>
      </p:sp>
      <p:sp>
        <p:nvSpPr>
          <p:cNvPr id="2" name="TextBox 1"/>
          <p:cNvSpPr txBox="1"/>
          <p:nvPr/>
        </p:nvSpPr>
        <p:spPr bwMode="auto">
          <a:xfrm>
            <a:off x="718791" y="1029554"/>
            <a:ext cx="9626992" cy="3631635"/>
          </a:xfrm>
          <a:prstGeom prst="rect">
            <a:avLst/>
          </a:prstGeom>
          <a:noFill/>
        </p:spPr>
        <p:txBody>
          <a:bodyPr wrap="square" rtlCol="0">
            <a:spAutoFit/>
          </a:bodyPr>
          <a:lstStyle/>
          <a:p>
            <a:pPr>
              <a:defRPr/>
            </a:pPr>
            <a:r>
              <a:rPr lang="en-US">
                <a:solidFill>
                  <a:srgbClr val="002060"/>
                </a:solidFill>
              </a:rPr>
              <a:t>Export default function POST() {</a:t>
            </a:r>
            <a:endParaRPr/>
          </a:p>
          <a:p>
            <a:pPr>
              <a:defRPr/>
            </a:pPr>
            <a:r>
              <a:rPr lang="en-US">
                <a:solidFill>
                  <a:srgbClr val="002060"/>
                </a:solidFill>
              </a:rPr>
              <a:t> </a:t>
            </a:r>
            <a:r>
              <a:rPr lang="en-US">
                <a:solidFill>
                  <a:srgbClr val="002060"/>
                </a:solidFill>
              </a:rPr>
              <a:t>   </a:t>
            </a:r>
            <a:r>
              <a:rPr lang="en-US">
                <a:solidFill>
                  <a:srgbClr val="002060"/>
                </a:solidFill>
              </a:rPr>
              <a:t>const</a:t>
            </a:r>
            <a:r>
              <a:rPr lang="en-US">
                <a:solidFill>
                  <a:srgbClr val="002060"/>
                </a:solidFill>
              </a:rPr>
              <a:t> { email } = await </a:t>
            </a:r>
            <a:r>
              <a:rPr lang="en-US">
                <a:solidFill>
                  <a:srgbClr val="002060"/>
                </a:solidFill>
              </a:rPr>
              <a:t>request.body</a:t>
            </a:r>
            <a:r>
              <a:rPr lang="en-US">
                <a:solidFill>
                  <a:srgbClr val="002060"/>
                </a:solidFill>
              </a:rPr>
              <a:t>()</a:t>
            </a:r>
            <a:endParaRPr/>
          </a:p>
          <a:p>
            <a:pPr>
              <a:defRPr/>
            </a:pPr>
            <a:r>
              <a:rPr lang="en-US">
                <a:solidFill>
                  <a:srgbClr val="002060"/>
                </a:solidFill>
              </a:rPr>
              <a:t> </a:t>
            </a:r>
            <a:r>
              <a:rPr lang="en-US">
                <a:solidFill>
                  <a:srgbClr val="002060"/>
                </a:solidFill>
              </a:rPr>
              <a:t>   </a:t>
            </a:r>
            <a:r>
              <a:rPr lang="en-US">
                <a:solidFill>
                  <a:srgbClr val="B5A43D"/>
                </a:solidFill>
              </a:rPr>
              <a:t>// validate incoming data</a:t>
            </a:r>
            <a:endParaRPr/>
          </a:p>
          <a:p>
            <a:pPr>
              <a:defRPr/>
            </a:pPr>
            <a:r>
              <a:rPr lang="en-US">
                <a:solidFill>
                  <a:srgbClr val="B5A43D"/>
                </a:solidFill>
              </a:rPr>
              <a:t> </a:t>
            </a:r>
            <a:r>
              <a:rPr lang="en-US">
                <a:solidFill>
                  <a:srgbClr val="B5A43D"/>
                </a:solidFill>
              </a:rPr>
              <a:t>   </a:t>
            </a:r>
            <a:r>
              <a:rPr lang="en-US">
                <a:solidFill>
                  <a:srgbClr val="002060"/>
                </a:solidFill>
              </a:rPr>
              <a:t>const</a:t>
            </a:r>
            <a:r>
              <a:rPr lang="en-US">
                <a:solidFill>
                  <a:srgbClr val="002060"/>
                </a:solidFill>
              </a:rPr>
              <a:t> </a:t>
            </a:r>
            <a:r>
              <a:rPr lang="en-US">
                <a:solidFill>
                  <a:srgbClr val="002060"/>
                </a:solidFill>
              </a:rPr>
              <a:t>isUserExists</a:t>
            </a:r>
            <a:r>
              <a:rPr lang="en-US">
                <a:solidFill>
                  <a:srgbClr val="002060"/>
                </a:solidFill>
              </a:rPr>
              <a:t> = </a:t>
            </a:r>
            <a:r>
              <a:rPr lang="en-US">
                <a:solidFill>
                  <a:schemeClr val="bg1"/>
                </a:solidFill>
                <a:latin typeface="Consolas"/>
              </a:rPr>
              <a:t>‘select * from users where email = ${email}’</a:t>
            </a:r>
            <a:endParaRPr/>
          </a:p>
          <a:p>
            <a:pPr>
              <a:defRPr/>
            </a:pPr>
            <a:r>
              <a:rPr lang="en-US">
                <a:solidFill>
                  <a:schemeClr val="bg1"/>
                </a:solidFill>
                <a:latin typeface="Consolas"/>
              </a:rPr>
              <a:t> </a:t>
            </a:r>
            <a:r>
              <a:rPr lang="en-US">
                <a:solidFill>
                  <a:schemeClr val="bg1"/>
                </a:solidFill>
                <a:latin typeface="Consolas"/>
              </a:rPr>
              <a:t> </a:t>
            </a:r>
            <a:r>
              <a:rPr lang="en-US">
                <a:solidFill>
                  <a:srgbClr val="002060"/>
                </a:solidFill>
                <a:latin typeface="Consolas"/>
              </a:rPr>
              <a:t>const</a:t>
            </a:r>
            <a:r>
              <a:rPr lang="en-US">
                <a:solidFill>
                  <a:srgbClr val="002060"/>
                </a:solidFill>
                <a:latin typeface="Consolas"/>
              </a:rPr>
              <a:t> res = </a:t>
            </a:r>
            <a:r>
              <a:rPr lang="en-US">
                <a:solidFill>
                  <a:srgbClr val="002060"/>
                </a:solidFill>
                <a:latin typeface="Consolas"/>
              </a:rPr>
              <a:t>pool.query</a:t>
            </a:r>
            <a:r>
              <a:rPr lang="en-US">
                <a:solidFill>
                  <a:srgbClr val="002060"/>
                </a:solidFill>
                <a:latin typeface="Consolas"/>
              </a:rPr>
              <a:t>(</a:t>
            </a:r>
            <a:r>
              <a:rPr lang="en-US">
                <a:solidFill>
                  <a:srgbClr val="002060"/>
                </a:solidFill>
                <a:latin typeface="Consolas"/>
              </a:rPr>
              <a:t>isUserExists</a:t>
            </a:r>
            <a:r>
              <a:rPr lang="en-US">
                <a:solidFill>
                  <a:srgbClr val="002060"/>
                </a:solidFill>
                <a:latin typeface="Consolas"/>
              </a:rPr>
              <a:t>)  </a:t>
            </a:r>
            <a:r>
              <a:rPr lang="en-US">
                <a:solidFill>
                  <a:srgbClr val="B5A43D"/>
                </a:solidFill>
                <a:latin typeface="Consolas"/>
              </a:rPr>
              <a:t>// execute</a:t>
            </a:r>
            <a:endParaRPr/>
          </a:p>
          <a:p>
            <a:pPr>
              <a:defRPr/>
            </a:pPr>
            <a:r>
              <a:rPr lang="en-US">
                <a:solidFill>
                  <a:srgbClr val="002060"/>
                </a:solidFill>
              </a:rPr>
              <a:t> </a:t>
            </a:r>
            <a:r>
              <a:rPr lang="en-US">
                <a:solidFill>
                  <a:srgbClr val="002060"/>
                </a:solidFill>
              </a:rPr>
              <a:t>   </a:t>
            </a:r>
            <a:r>
              <a:rPr lang="en-US">
                <a:solidFill>
                  <a:srgbClr val="B5A43D"/>
                </a:solidFill>
              </a:rPr>
              <a:t>// check if user exists</a:t>
            </a:r>
            <a:endParaRPr/>
          </a:p>
          <a:p>
            <a:pPr>
              <a:defRPr/>
            </a:pPr>
            <a:endParaRPr lang="en-US">
              <a:solidFill>
                <a:srgbClr val="B5A43D"/>
              </a:solidFill>
            </a:endParaRPr>
          </a:p>
          <a:p>
            <a:pPr>
              <a:defRPr/>
            </a:pPr>
            <a:r>
              <a:rPr lang="en-US">
                <a:solidFill>
                  <a:srgbClr val="B5A43D"/>
                </a:solidFill>
              </a:rPr>
              <a:t> </a:t>
            </a:r>
            <a:r>
              <a:rPr lang="en-US">
                <a:solidFill>
                  <a:srgbClr val="B5A43D"/>
                </a:solidFill>
              </a:rPr>
              <a:t>   </a:t>
            </a:r>
            <a:r>
              <a:rPr lang="en-US">
                <a:solidFill>
                  <a:srgbClr val="002060"/>
                </a:solidFill>
              </a:rPr>
              <a:t>const</a:t>
            </a:r>
            <a:r>
              <a:rPr lang="en-US">
                <a:solidFill>
                  <a:srgbClr val="002060"/>
                </a:solidFill>
              </a:rPr>
              <a:t> </a:t>
            </a:r>
            <a:r>
              <a:rPr lang="en-US">
                <a:solidFill>
                  <a:srgbClr val="002060"/>
                </a:solidFill>
              </a:rPr>
              <a:t>createUser</a:t>
            </a:r>
            <a:r>
              <a:rPr lang="en-US">
                <a:solidFill>
                  <a:srgbClr val="002060"/>
                </a:solidFill>
              </a:rPr>
              <a:t> </a:t>
            </a:r>
            <a:r>
              <a:rPr lang="en-US">
                <a:solidFill>
                  <a:srgbClr val="002060"/>
                </a:solidFill>
              </a:rPr>
              <a:t>= </a:t>
            </a:r>
            <a:r>
              <a:rPr lang="en-US">
                <a:solidFill>
                  <a:schemeClr val="bg1"/>
                </a:solidFill>
                <a:latin typeface="Consolas"/>
              </a:rPr>
              <a:t>‘insert into users (email, “</a:t>
            </a:r>
            <a:r>
              <a:rPr lang="en-US">
                <a:solidFill>
                  <a:schemeClr val="bg1"/>
                </a:solidFill>
                <a:latin typeface="Consolas"/>
              </a:rPr>
              <a:t>verifyToken</a:t>
            </a:r>
            <a:r>
              <a:rPr lang="en-US">
                <a:solidFill>
                  <a:schemeClr val="bg1"/>
                </a:solidFill>
                <a:latin typeface="Consolas"/>
              </a:rPr>
              <a:t>”)</a:t>
            </a:r>
            <a:endParaRPr/>
          </a:p>
          <a:p>
            <a:pPr>
              <a:defRPr/>
            </a:pPr>
            <a:r>
              <a:rPr lang="en-US">
                <a:solidFill>
                  <a:schemeClr val="bg1"/>
                </a:solidFill>
                <a:latin typeface="Consolas"/>
              </a:rPr>
              <a:t> </a:t>
            </a:r>
            <a:r>
              <a:rPr lang="en-US">
                <a:solidFill>
                  <a:schemeClr val="bg1"/>
                </a:solidFill>
                <a:latin typeface="Consolas"/>
              </a:rPr>
              <a:t>   values (${ email },  ${ </a:t>
            </a:r>
            <a:r>
              <a:rPr lang="en-US">
                <a:solidFill>
                  <a:schemeClr val="bg1"/>
                </a:solidFill>
                <a:latin typeface="Consolas"/>
              </a:rPr>
              <a:t>generateVerifyToken</a:t>
            </a:r>
            <a:r>
              <a:rPr lang="en-US">
                <a:solidFill>
                  <a:schemeClr val="bg1"/>
                </a:solidFill>
                <a:latin typeface="Consolas"/>
              </a:rPr>
              <a:t> })’</a:t>
            </a:r>
            <a:endParaRPr/>
          </a:p>
          <a:p>
            <a:pPr>
              <a:defRPr/>
            </a:pPr>
            <a:r>
              <a:rPr lang="en-US">
                <a:solidFill>
                  <a:schemeClr val="bg1"/>
                </a:solidFill>
                <a:latin typeface="Consolas"/>
              </a:rPr>
              <a:t> </a:t>
            </a:r>
            <a:r>
              <a:rPr lang="en-US">
                <a:solidFill>
                  <a:schemeClr val="bg1"/>
                </a:solidFill>
                <a:latin typeface="Consolas"/>
              </a:rPr>
              <a:t>   </a:t>
            </a:r>
            <a:r>
              <a:rPr lang="en-US">
                <a:solidFill>
                  <a:srgbClr val="002060"/>
                </a:solidFill>
                <a:latin typeface="Consolas"/>
              </a:rPr>
              <a:t>const</a:t>
            </a:r>
            <a:r>
              <a:rPr lang="en-US">
                <a:solidFill>
                  <a:srgbClr val="002060"/>
                </a:solidFill>
                <a:latin typeface="Consolas"/>
              </a:rPr>
              <a:t> res = </a:t>
            </a:r>
            <a:r>
              <a:rPr lang="en-US">
                <a:solidFill>
                  <a:srgbClr val="002060"/>
                </a:solidFill>
                <a:latin typeface="Consolas"/>
              </a:rPr>
              <a:t>pool.query</a:t>
            </a:r>
            <a:r>
              <a:rPr lang="en-US">
                <a:solidFill>
                  <a:srgbClr val="002060"/>
                </a:solidFill>
                <a:latin typeface="Consolas"/>
              </a:rPr>
              <a:t>(</a:t>
            </a:r>
            <a:r>
              <a:rPr lang="en-US">
                <a:solidFill>
                  <a:srgbClr val="002060"/>
                </a:solidFill>
                <a:latin typeface="Consolas"/>
              </a:rPr>
              <a:t>createUser</a:t>
            </a:r>
            <a:r>
              <a:rPr lang="en-US">
                <a:solidFill>
                  <a:srgbClr val="002060"/>
                </a:solidFill>
                <a:latin typeface="Consolas"/>
              </a:rPr>
              <a:t>)  </a:t>
            </a:r>
            <a:r>
              <a:rPr lang="en-US">
                <a:solidFill>
                  <a:srgbClr val="B5A43D"/>
                </a:solidFill>
                <a:latin typeface="Consolas"/>
              </a:rPr>
              <a:t>// execute</a:t>
            </a:r>
            <a:endParaRPr lang="en-US">
              <a:solidFill>
                <a:srgbClr val="B5A43D"/>
              </a:solidFill>
              <a:latin typeface="Consolas"/>
            </a:endParaRPr>
          </a:p>
          <a:p>
            <a:pPr>
              <a:defRPr/>
            </a:pPr>
            <a:r>
              <a:rPr lang="en-US">
                <a:solidFill>
                  <a:srgbClr val="B5A43D"/>
                </a:solidFill>
              </a:rPr>
              <a:t>    // rest of the code</a:t>
            </a:r>
            <a:endParaRPr/>
          </a:p>
          <a:p>
            <a:pPr>
              <a:defRPr/>
            </a:pPr>
            <a:r>
              <a:rPr lang="en-US">
                <a:solidFill>
                  <a:srgbClr val="B5A43D"/>
                </a:solidFill>
              </a:rPr>
              <a:t> </a:t>
            </a:r>
            <a:r>
              <a:rPr lang="en-US">
                <a:solidFill>
                  <a:srgbClr val="B5A43D"/>
                </a:solidFill>
              </a:rPr>
              <a:t>   </a:t>
            </a:r>
            <a:r>
              <a:rPr lang="en-US">
                <a:solidFill>
                  <a:srgbClr val="002060"/>
                </a:solidFill>
              </a:rPr>
              <a:t>await </a:t>
            </a:r>
            <a:r>
              <a:rPr lang="en-US">
                <a:solidFill>
                  <a:srgbClr val="002060"/>
                </a:solidFill>
              </a:rPr>
              <a:t>sendVerificationEmail</a:t>
            </a:r>
            <a:r>
              <a:rPr lang="en-US">
                <a:solidFill>
                  <a:srgbClr val="002060"/>
                </a:solidFill>
              </a:rPr>
              <a:t>(email, </a:t>
            </a:r>
            <a:r>
              <a:rPr lang="en-US">
                <a:solidFill>
                  <a:srgbClr val="002060"/>
                </a:solidFill>
              </a:rPr>
              <a:t>verifyToken</a:t>
            </a:r>
            <a:r>
              <a:rPr lang="en-US">
                <a:solidFill>
                  <a:srgbClr val="002060"/>
                </a:solidFill>
              </a:rPr>
              <a:t>)</a:t>
            </a:r>
            <a:endParaRPr lang="en-US">
              <a:solidFill>
                <a:srgbClr val="B5A43D"/>
              </a:solidFill>
            </a:endParaRPr>
          </a:p>
          <a:p>
            <a:pPr>
              <a:defRPr/>
            </a:pPr>
            <a:r>
              <a:rPr lang="en-US">
                <a:solidFill>
                  <a:srgbClr val="002060"/>
                </a:solidFill>
              </a:rPr>
              <a:t>}</a:t>
            </a:r>
            <a:endParaRPr/>
          </a:p>
        </p:txBody>
      </p:sp>
      <p:sp>
        <p:nvSpPr>
          <p:cNvPr id="4" name="TextBox 3"/>
          <p:cNvSpPr txBox="1"/>
          <p:nvPr/>
        </p:nvSpPr>
        <p:spPr bwMode="auto">
          <a:xfrm>
            <a:off x="718791" y="691000"/>
            <a:ext cx="3840480" cy="338554"/>
          </a:xfrm>
          <a:prstGeom prst="rect">
            <a:avLst/>
          </a:prstGeom>
          <a:noFill/>
        </p:spPr>
        <p:txBody>
          <a:bodyPr wrap="square" rtlCol="0">
            <a:spAutoFit/>
          </a:bodyPr>
          <a:lstStyle/>
          <a:p>
            <a:pPr>
              <a:defRPr/>
            </a:pPr>
            <a:r>
              <a:rPr lang="en-US" sz="1600" b="1">
                <a:solidFill>
                  <a:schemeClr val="accent2">
                    <a:lumMod val="10000"/>
                  </a:schemeClr>
                </a:solidFill>
              </a:rPr>
              <a:t>/</a:t>
            </a:r>
            <a:r>
              <a:rPr lang="en-US" sz="1600" b="1">
                <a:solidFill>
                  <a:schemeClr val="accent2">
                    <a:lumMod val="10000"/>
                  </a:schemeClr>
                </a:solidFill>
              </a:rPr>
              <a:t>api</a:t>
            </a:r>
            <a:r>
              <a:rPr lang="en-US" sz="1600" b="1">
                <a:solidFill>
                  <a:schemeClr val="accent2">
                    <a:lumMod val="10000"/>
                  </a:schemeClr>
                </a:solidFill>
              </a:rPr>
              <a:t>/</a:t>
            </a:r>
            <a:r>
              <a:rPr lang="en-US" sz="1600" b="1">
                <a:solidFill>
                  <a:schemeClr val="accent2">
                    <a:lumMod val="10000"/>
                  </a:schemeClr>
                </a:solidFill>
              </a:rPr>
              <a:t>auth</a:t>
            </a:r>
            <a:r>
              <a:rPr lang="en-US" sz="1600" b="1">
                <a:solidFill>
                  <a:schemeClr val="accent2">
                    <a:lumMod val="10000"/>
                  </a:schemeClr>
                </a:solidFill>
              </a:rPr>
              <a:t>/sign-up/</a:t>
            </a:r>
            <a:r>
              <a:rPr lang="en-US" sz="1600" b="1">
                <a:solidFill>
                  <a:schemeClr val="accent2">
                    <a:lumMod val="10000"/>
                  </a:schemeClr>
                </a:solidFill>
              </a:rPr>
              <a:t>route.ts</a:t>
            </a:r>
            <a:endParaRPr lang="ru-RU" sz="1600" b="1">
              <a:solidFill>
                <a:schemeClr val="accent2">
                  <a:lumMod val="10000"/>
                </a:schemeClr>
              </a:solidFill>
            </a:endParaRPr>
          </a:p>
        </p:txBody>
      </p:sp>
      <p:pic>
        <p:nvPicPr>
          <p:cNvPr id="6" name="Рисунок 5"/>
          <p:cNvPicPr>
            <a:picLocks noChangeAspect="1"/>
          </p:cNvPicPr>
          <p:nvPr/>
        </p:nvPicPr>
        <p:blipFill>
          <a:blip r:embed="rId2"/>
          <a:stretch/>
        </p:blipFill>
        <p:spPr bwMode="auto">
          <a:xfrm>
            <a:off x="2639031" y="4617591"/>
            <a:ext cx="6658904" cy="1524213"/>
          </a:xfrm>
          <a:prstGeom prst="rect">
            <a:avLst/>
          </a:prstGeom>
          <a:ln>
            <a:solidFill>
              <a:schemeClr val="accent3">
                <a:lumMod val="10000"/>
              </a:schemeClr>
            </a:solid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Pool: </a:t>
            </a:r>
            <a:r>
              <a:rPr lang="en-US" sz="3650">
                <a:solidFill>
                  <a:srgbClr val="FF0000"/>
                </a:solidFill>
              </a:rPr>
              <a:t>realising</a:t>
            </a:r>
            <a:r>
              <a:rPr lang="en-US" sz="3650">
                <a:solidFill>
                  <a:srgbClr val="FF0000"/>
                </a:solidFill>
              </a:rPr>
              <a:t> </a:t>
            </a:r>
            <a:endParaRPr lang="en-US" sz="3650">
              <a:solidFill>
                <a:srgbClr val="FF0000"/>
              </a:solidFill>
            </a:endParaRPr>
          </a:p>
        </p:txBody>
      </p:sp>
      <p:sp>
        <p:nvSpPr>
          <p:cNvPr id="2" name="TextBox 1"/>
          <p:cNvSpPr txBox="1"/>
          <p:nvPr/>
        </p:nvSpPr>
        <p:spPr bwMode="auto">
          <a:xfrm>
            <a:off x="718791" y="1029554"/>
            <a:ext cx="9626992" cy="3087127"/>
          </a:xfrm>
          <a:prstGeom prst="rect">
            <a:avLst/>
          </a:prstGeom>
          <a:noFill/>
        </p:spPr>
        <p:txBody>
          <a:bodyPr wrap="square" rtlCol="0">
            <a:spAutoFit/>
          </a:bodyPr>
          <a:lstStyle/>
          <a:p>
            <a:pPr>
              <a:defRPr/>
            </a:pPr>
            <a:r>
              <a:rPr lang="en-US">
                <a:solidFill>
                  <a:srgbClr val="002060"/>
                </a:solidFill>
                <a:latin typeface="Consolas"/>
              </a:rPr>
              <a:t>import { Pool } from '</a:t>
            </a:r>
            <a:r>
              <a:rPr lang="en-US">
                <a:solidFill>
                  <a:srgbClr val="002060"/>
                </a:solidFill>
                <a:latin typeface="Consolas"/>
              </a:rPr>
              <a:t>pg</a:t>
            </a:r>
            <a:r>
              <a:rPr lang="en-US">
                <a:solidFill>
                  <a:srgbClr val="002060"/>
                </a:solidFill>
                <a:latin typeface="Consolas"/>
              </a:rPr>
              <a:t>'</a:t>
            </a:r>
            <a:endParaRPr/>
          </a:p>
          <a:p>
            <a:pPr>
              <a:defRPr/>
            </a:pPr>
            <a:endParaRPr lang="en-US">
              <a:solidFill>
                <a:srgbClr val="002060"/>
              </a:solidFill>
              <a:latin typeface="Consolas"/>
            </a:endParaRPr>
          </a:p>
          <a:p>
            <a:pPr>
              <a:defRPr/>
            </a:pPr>
            <a:r>
              <a:rPr lang="en-US">
                <a:solidFill>
                  <a:srgbClr val="002060"/>
                </a:solidFill>
                <a:latin typeface="Consolas"/>
              </a:rPr>
              <a:t>const</a:t>
            </a:r>
            <a:r>
              <a:rPr lang="en-US">
                <a:solidFill>
                  <a:srgbClr val="002060"/>
                </a:solidFill>
                <a:latin typeface="Consolas"/>
              </a:rPr>
              <a:t> pool = new Pool({</a:t>
            </a:r>
            <a:endParaRPr/>
          </a:p>
          <a:p>
            <a:pPr>
              <a:defRPr/>
            </a:pPr>
            <a:r>
              <a:rPr lang="en-US">
                <a:solidFill>
                  <a:srgbClr val="002060"/>
                </a:solidFill>
                <a:latin typeface="Consolas"/>
              </a:rPr>
              <a:t> user: </a:t>
            </a:r>
            <a:r>
              <a:rPr lang="en-US">
                <a:solidFill>
                  <a:schemeClr val="bg1"/>
                </a:solidFill>
                <a:latin typeface="Consolas"/>
              </a:rPr>
              <a:t>process.env.DB_USERNAME</a:t>
            </a:r>
            <a:r>
              <a:rPr lang="en-US">
                <a:solidFill>
                  <a:srgbClr val="002060"/>
                </a:solidFill>
                <a:latin typeface="Consolas"/>
              </a:rPr>
              <a:t>,</a:t>
            </a:r>
            <a:endParaRPr/>
          </a:p>
          <a:p>
            <a:pPr>
              <a:defRPr/>
            </a:pPr>
            <a:r>
              <a:rPr lang="en-US">
                <a:solidFill>
                  <a:srgbClr val="002060"/>
                </a:solidFill>
                <a:latin typeface="Consolas"/>
              </a:rPr>
              <a:t> host: </a:t>
            </a:r>
            <a:r>
              <a:rPr lang="en-US">
                <a:solidFill>
                  <a:schemeClr val="bg1"/>
                </a:solidFill>
                <a:latin typeface="Consolas"/>
              </a:rPr>
              <a:t>process.env.DB_URL</a:t>
            </a:r>
            <a:r>
              <a:rPr lang="en-US">
                <a:solidFill>
                  <a:srgbClr val="002060"/>
                </a:solidFill>
                <a:latin typeface="Consolas"/>
              </a:rPr>
              <a:t>,</a:t>
            </a:r>
            <a:endParaRPr/>
          </a:p>
          <a:p>
            <a:pPr>
              <a:defRPr/>
            </a:pPr>
            <a:r>
              <a:rPr lang="en-US">
                <a:solidFill>
                  <a:srgbClr val="002060"/>
                </a:solidFill>
                <a:latin typeface="Consolas"/>
              </a:rPr>
              <a:t> database: </a:t>
            </a:r>
            <a:r>
              <a:rPr lang="en-US">
                <a:solidFill>
                  <a:schemeClr val="bg1"/>
                </a:solidFill>
                <a:latin typeface="Consolas"/>
              </a:rPr>
              <a:t>process.env.DB_DATABASE</a:t>
            </a:r>
            <a:r>
              <a:rPr lang="en-US">
                <a:solidFill>
                  <a:srgbClr val="002060"/>
                </a:solidFill>
                <a:latin typeface="Consolas"/>
              </a:rPr>
              <a:t>,</a:t>
            </a:r>
            <a:endParaRPr/>
          </a:p>
          <a:p>
            <a:pPr>
              <a:defRPr/>
            </a:pPr>
            <a:r>
              <a:rPr lang="en-US">
                <a:solidFill>
                  <a:srgbClr val="002060"/>
                </a:solidFill>
                <a:latin typeface="Consolas"/>
              </a:rPr>
              <a:t> password: </a:t>
            </a:r>
            <a:r>
              <a:rPr lang="en-US">
                <a:solidFill>
                  <a:schemeClr val="bg1"/>
                </a:solidFill>
                <a:latin typeface="Consolas"/>
              </a:rPr>
              <a:t>process.env.DB_PASSWORD</a:t>
            </a:r>
            <a:r>
              <a:rPr lang="en-US">
                <a:solidFill>
                  <a:srgbClr val="002060"/>
                </a:solidFill>
                <a:latin typeface="Consolas"/>
              </a:rPr>
              <a:t>,</a:t>
            </a:r>
            <a:endParaRPr/>
          </a:p>
          <a:p>
            <a:pPr>
              <a:defRPr/>
            </a:pPr>
            <a:r>
              <a:rPr lang="en-US">
                <a:solidFill>
                  <a:srgbClr val="002060"/>
                </a:solidFill>
                <a:latin typeface="Consolas"/>
              </a:rPr>
              <a:t> port: </a:t>
            </a:r>
            <a:r>
              <a:rPr lang="en-US">
                <a:solidFill>
                  <a:schemeClr val="bg1"/>
                </a:solidFill>
                <a:latin typeface="Consolas"/>
              </a:rPr>
              <a:t>5432</a:t>
            </a:r>
            <a:r>
              <a:rPr lang="en-US">
                <a:solidFill>
                  <a:srgbClr val="002060"/>
                </a:solidFill>
                <a:latin typeface="Consolas"/>
              </a:rPr>
              <a:t>,</a:t>
            </a:r>
            <a:endParaRPr/>
          </a:p>
          <a:p>
            <a:pPr>
              <a:defRPr/>
            </a:pPr>
            <a:r>
              <a:rPr lang="en-US">
                <a:solidFill>
                  <a:srgbClr val="002060"/>
                </a:solidFill>
                <a:latin typeface="Consolas"/>
              </a:rPr>
              <a:t>})</a:t>
            </a:r>
            <a:endParaRPr/>
          </a:p>
          <a:p>
            <a:pPr>
              <a:defRPr/>
            </a:pPr>
            <a:endParaRPr lang="en-US">
              <a:solidFill>
                <a:srgbClr val="002060"/>
              </a:solidFill>
              <a:latin typeface="Consolas"/>
            </a:endParaRPr>
          </a:p>
          <a:p>
            <a:pPr>
              <a:defRPr/>
            </a:pPr>
            <a:r>
              <a:rPr lang="en-US">
                <a:solidFill>
                  <a:srgbClr val="002060"/>
                </a:solidFill>
                <a:latin typeface="Consolas"/>
              </a:rPr>
              <a:t>export default pool</a:t>
            </a:r>
            <a:endParaRPr lang="en-US">
              <a:solidFill>
                <a:srgbClr val="002060"/>
              </a:solidFill>
              <a:latin typeface="Consolas"/>
            </a:endParaRPr>
          </a:p>
        </p:txBody>
      </p:sp>
      <p:sp>
        <p:nvSpPr>
          <p:cNvPr id="4" name="TextBox 3"/>
          <p:cNvSpPr txBox="1"/>
          <p:nvPr/>
        </p:nvSpPr>
        <p:spPr bwMode="auto">
          <a:xfrm>
            <a:off x="718791" y="691000"/>
            <a:ext cx="3840480" cy="338554"/>
          </a:xfrm>
          <a:prstGeom prst="rect">
            <a:avLst/>
          </a:prstGeom>
          <a:noFill/>
        </p:spPr>
        <p:txBody>
          <a:bodyPr wrap="square" rtlCol="0">
            <a:spAutoFit/>
          </a:bodyPr>
          <a:lstStyle/>
          <a:p>
            <a:pPr>
              <a:defRPr/>
            </a:pPr>
            <a:r>
              <a:rPr lang="en-US" sz="1600" b="1">
                <a:solidFill>
                  <a:schemeClr val="accent2">
                    <a:lumMod val="10000"/>
                  </a:schemeClr>
                </a:solidFill>
              </a:rPr>
              <a:t>/lib/</a:t>
            </a:r>
            <a:r>
              <a:rPr lang="en-US" sz="1600" b="1">
                <a:solidFill>
                  <a:schemeClr val="accent2">
                    <a:lumMod val="10000"/>
                  </a:schemeClr>
                </a:solidFill>
              </a:rPr>
              <a:t>db.ts</a:t>
            </a:r>
            <a:endParaRPr lang="ru-RU" sz="1600" b="1">
              <a:solidFill>
                <a:schemeClr val="accent2">
                  <a:lumMod val="10000"/>
                </a:schemeClr>
              </a:solidFill>
            </a:endParaRPr>
          </a:p>
        </p:txBody>
      </p:sp>
      <p:sp>
        <p:nvSpPr>
          <p:cNvPr id="5" name="TextBox 4"/>
          <p:cNvSpPr txBox="1"/>
          <p:nvPr/>
        </p:nvSpPr>
        <p:spPr bwMode="auto">
          <a:xfrm>
            <a:off x="718791" y="4455235"/>
            <a:ext cx="5061001" cy="1181349"/>
          </a:xfrm>
          <a:prstGeom prst="rect">
            <a:avLst/>
          </a:prstGeom>
          <a:noFill/>
        </p:spPr>
        <p:txBody>
          <a:bodyPr wrap="none" rtlCol="0">
            <a:spAutoFit/>
          </a:bodyPr>
          <a:lstStyle/>
          <a:p>
            <a:pPr>
              <a:defRPr/>
            </a:pPr>
            <a:r>
              <a:rPr lang="en-US" b="1">
                <a:solidFill>
                  <a:schemeClr val="accent2">
                    <a:lumMod val="10000"/>
                  </a:schemeClr>
                </a:solidFill>
                <a:latin typeface="Gotham"/>
              </a:rPr>
              <a:t>**/**/*.{</a:t>
            </a:r>
            <a:r>
              <a:rPr lang="en-US" b="1">
                <a:solidFill>
                  <a:schemeClr val="accent2">
                    <a:lumMod val="10000"/>
                  </a:schemeClr>
                </a:solidFill>
                <a:latin typeface="Gotham"/>
              </a:rPr>
              <a:t>ts</a:t>
            </a:r>
            <a:r>
              <a:rPr lang="en-US" b="1">
                <a:solidFill>
                  <a:schemeClr val="accent2">
                    <a:lumMod val="10000"/>
                  </a:schemeClr>
                </a:solidFill>
                <a:latin typeface="Gotham"/>
              </a:rPr>
              <a:t>, </a:t>
            </a:r>
            <a:r>
              <a:rPr lang="en-US" b="1">
                <a:solidFill>
                  <a:schemeClr val="accent2">
                    <a:lumMod val="10000"/>
                  </a:schemeClr>
                </a:solidFill>
                <a:latin typeface="Gotham"/>
              </a:rPr>
              <a:t>tsx</a:t>
            </a:r>
            <a:r>
              <a:rPr lang="en-US" b="1">
                <a:solidFill>
                  <a:schemeClr val="accent2">
                    <a:lumMod val="10000"/>
                  </a:schemeClr>
                </a:solidFill>
                <a:latin typeface="Gotham"/>
              </a:rPr>
              <a:t>}</a:t>
            </a:r>
            <a:endParaRPr/>
          </a:p>
          <a:p>
            <a:pPr>
              <a:defRPr/>
            </a:pPr>
            <a:r>
              <a:rPr lang="en-US">
                <a:solidFill>
                  <a:srgbClr val="002060"/>
                </a:solidFill>
                <a:latin typeface="Consolas"/>
              </a:rPr>
              <a:t>import pool from ‘</a:t>
            </a:r>
            <a:r>
              <a:rPr lang="en-US">
                <a:solidFill>
                  <a:schemeClr val="bg1"/>
                </a:solidFill>
                <a:latin typeface="Consolas"/>
              </a:rPr>
              <a:t>lib/</a:t>
            </a:r>
            <a:r>
              <a:rPr lang="en-US">
                <a:solidFill>
                  <a:schemeClr val="bg1"/>
                </a:solidFill>
                <a:latin typeface="Consolas"/>
              </a:rPr>
              <a:t>db.ts</a:t>
            </a:r>
            <a:r>
              <a:rPr lang="en-US">
                <a:solidFill>
                  <a:srgbClr val="002060"/>
                </a:solidFill>
                <a:latin typeface="Consolas"/>
              </a:rPr>
              <a:t>’</a:t>
            </a:r>
            <a:endParaRPr/>
          </a:p>
          <a:p>
            <a:pPr>
              <a:defRPr/>
            </a:pPr>
            <a:r>
              <a:rPr lang="en-US">
                <a:solidFill>
                  <a:srgbClr val="B5A43D"/>
                </a:solidFill>
                <a:latin typeface="Consolas"/>
              </a:rPr>
              <a:t>// execute </a:t>
            </a:r>
            <a:r>
              <a:rPr lang="en-US">
                <a:solidFill>
                  <a:srgbClr val="B5A43D"/>
                </a:solidFill>
                <a:latin typeface="Consolas"/>
              </a:rPr>
              <a:t>sintaxis</a:t>
            </a:r>
            <a:endParaRPr lang="en-US">
              <a:solidFill>
                <a:srgbClr val="B5A43D"/>
              </a:solidFill>
              <a:latin typeface="Consolas"/>
            </a:endParaRPr>
          </a:p>
          <a:p>
            <a:pPr>
              <a:defRPr/>
            </a:pPr>
            <a:r>
              <a:rPr lang="en-US">
                <a:solidFill>
                  <a:srgbClr val="002060"/>
                </a:solidFill>
                <a:latin typeface="Consolas"/>
              </a:rPr>
              <a:t>await </a:t>
            </a:r>
            <a:r>
              <a:rPr lang="en-US">
                <a:solidFill>
                  <a:srgbClr val="002060"/>
                </a:solidFill>
                <a:latin typeface="Consolas"/>
              </a:rPr>
              <a:t>pool.query</a:t>
            </a:r>
            <a:r>
              <a:rPr lang="en-US">
                <a:solidFill>
                  <a:srgbClr val="002060"/>
                </a:solidFill>
                <a:latin typeface="Consolas"/>
              </a:rPr>
              <a:t>(‘</a:t>
            </a:r>
            <a:r>
              <a:rPr lang="en-US">
                <a:solidFill>
                  <a:schemeClr val="bg1"/>
                </a:solidFill>
                <a:latin typeface="Consolas"/>
              </a:rPr>
              <a:t>select * from users</a:t>
            </a:r>
            <a:r>
              <a:rPr lang="en-US">
                <a:solidFill>
                  <a:srgbClr val="002060"/>
                </a:solidFill>
                <a:latin typeface="Consolas"/>
              </a:rPr>
              <a:t>’)</a:t>
            </a:r>
            <a:endParaRPr lang="ru-RU">
              <a:solidFill>
                <a:srgbClr val="002060"/>
              </a:solidFill>
              <a:latin typeface="Consola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Verify account creating</a:t>
            </a:r>
            <a:endParaRPr lang="en-US" sz="3650">
              <a:solidFill>
                <a:srgbClr val="FF0000"/>
              </a:solidFill>
            </a:endParaRPr>
          </a:p>
        </p:txBody>
      </p:sp>
      <p:pic>
        <p:nvPicPr>
          <p:cNvPr id="5" name="Рисунок 4"/>
          <p:cNvPicPr>
            <a:picLocks noChangeAspect="1"/>
          </p:cNvPicPr>
          <p:nvPr/>
        </p:nvPicPr>
        <p:blipFill>
          <a:blip r:embed="rId2"/>
          <a:stretch/>
        </p:blipFill>
        <p:spPr bwMode="auto">
          <a:xfrm>
            <a:off x="718791" y="1857987"/>
            <a:ext cx="2932497" cy="3880962"/>
          </a:xfrm>
          <a:prstGeom prst="rect">
            <a:avLst/>
          </a:prstGeom>
        </p:spPr>
      </p:pic>
      <p:sp>
        <p:nvSpPr>
          <p:cNvPr id="7" name="TextBox 6"/>
          <p:cNvSpPr txBox="1"/>
          <p:nvPr/>
        </p:nvSpPr>
        <p:spPr bwMode="auto">
          <a:xfrm>
            <a:off x="718791" y="1419497"/>
            <a:ext cx="3368230" cy="364587"/>
          </a:xfrm>
          <a:prstGeom prst="rect">
            <a:avLst/>
          </a:prstGeom>
          <a:noFill/>
        </p:spPr>
        <p:txBody>
          <a:bodyPr wrap="none" rtlCol="0">
            <a:spAutoFit/>
          </a:bodyPr>
          <a:lstStyle/>
          <a:p>
            <a:pPr>
              <a:defRPr/>
            </a:pPr>
            <a:r>
              <a:rPr lang="en-US">
                <a:solidFill>
                  <a:schemeClr val="accent3">
                    <a:lumMod val="10000"/>
                  </a:schemeClr>
                </a:solidFill>
              </a:rPr>
              <a:t>.../</a:t>
            </a:r>
            <a:r>
              <a:rPr lang="en-US">
                <a:solidFill>
                  <a:schemeClr val="accent3">
                    <a:lumMod val="10000"/>
                  </a:schemeClr>
                </a:solidFill>
              </a:rPr>
              <a:t>auth</a:t>
            </a:r>
            <a:r>
              <a:rPr lang="en-US">
                <a:solidFill>
                  <a:schemeClr val="accent3">
                    <a:lumMod val="10000"/>
                  </a:schemeClr>
                </a:solidFill>
              </a:rPr>
              <a:t>/verify/[</a:t>
            </a:r>
            <a:r>
              <a:rPr lang="en-US">
                <a:solidFill>
                  <a:schemeClr val="accent3">
                    <a:lumMod val="10000"/>
                  </a:schemeClr>
                </a:solidFill>
              </a:rPr>
              <a:t>verifyToken</a:t>
            </a:r>
            <a:r>
              <a:rPr lang="en-US">
                <a:solidFill>
                  <a:schemeClr val="accent3">
                    <a:lumMod val="10000"/>
                  </a:schemeClr>
                </a:solidFill>
              </a:rPr>
              <a:t>]</a:t>
            </a:r>
            <a:endParaRPr lang="ru-RU">
              <a:solidFill>
                <a:schemeClr val="accent3">
                  <a:lumMod val="10000"/>
                </a:schemeClr>
              </a:solidFill>
            </a:endParaRPr>
          </a:p>
        </p:txBody>
      </p:sp>
      <p:sp>
        <p:nvSpPr>
          <p:cNvPr id="8" name="TextBox 7"/>
          <p:cNvSpPr txBox="1"/>
          <p:nvPr/>
        </p:nvSpPr>
        <p:spPr bwMode="auto">
          <a:xfrm>
            <a:off x="4711337" y="1063956"/>
            <a:ext cx="5811206" cy="1181349"/>
          </a:xfrm>
          <a:prstGeom prst="rect">
            <a:avLst/>
          </a:prstGeom>
          <a:noFill/>
        </p:spPr>
        <p:txBody>
          <a:bodyPr wrap="none" rtlCol="0">
            <a:spAutoFit/>
          </a:bodyPr>
          <a:lstStyle/>
          <a:p>
            <a:pPr>
              <a:defRPr/>
            </a:pPr>
            <a:r>
              <a:rPr lang="en-US">
                <a:solidFill>
                  <a:schemeClr val="accent3">
                    <a:lumMod val="10000"/>
                  </a:schemeClr>
                </a:solidFill>
              </a:rPr>
              <a:t>c</a:t>
            </a:r>
            <a:r>
              <a:rPr lang="en-US">
                <a:solidFill>
                  <a:schemeClr val="accent3">
                    <a:lumMod val="10000"/>
                  </a:schemeClr>
                </a:solidFill>
              </a:rPr>
              <a:t>onst</a:t>
            </a:r>
            <a:r>
              <a:rPr lang="en-US">
                <a:solidFill>
                  <a:schemeClr val="accent3">
                    <a:lumMod val="10000"/>
                  </a:schemeClr>
                </a:solidFill>
              </a:rPr>
              <a:t> user = </a:t>
            </a:r>
            <a:r>
              <a:rPr lang="en-US">
                <a:solidFill>
                  <a:schemeClr val="bg1"/>
                </a:solidFill>
                <a:latin typeface="Consolas"/>
              </a:rPr>
              <a:t>‘select * from users</a:t>
            </a:r>
            <a:endParaRPr/>
          </a:p>
          <a:p>
            <a:pPr>
              <a:defRPr/>
            </a:pPr>
            <a:r>
              <a:rPr lang="en-US">
                <a:solidFill>
                  <a:schemeClr val="bg1"/>
                </a:solidFill>
                <a:latin typeface="Consolas"/>
              </a:rPr>
              <a:t>where “</a:t>
            </a:r>
            <a:r>
              <a:rPr lang="en-US">
                <a:solidFill>
                  <a:schemeClr val="bg1"/>
                </a:solidFill>
                <a:latin typeface="Consolas"/>
              </a:rPr>
              <a:t>verifyToken</a:t>
            </a:r>
            <a:r>
              <a:rPr lang="en-US">
                <a:solidFill>
                  <a:schemeClr val="bg1"/>
                </a:solidFill>
                <a:latin typeface="Consolas"/>
              </a:rPr>
              <a:t>” = ${</a:t>
            </a:r>
            <a:r>
              <a:rPr lang="en-US">
                <a:solidFill>
                  <a:schemeClr val="bg1"/>
                </a:solidFill>
                <a:latin typeface="Consolas"/>
              </a:rPr>
              <a:t>verifyToken</a:t>
            </a:r>
            <a:r>
              <a:rPr lang="en-US">
                <a:solidFill>
                  <a:schemeClr val="bg1"/>
                </a:solidFill>
                <a:latin typeface="Consolas"/>
              </a:rPr>
              <a:t>} limit 1’</a:t>
            </a:r>
            <a:endParaRPr/>
          </a:p>
          <a:p>
            <a:pPr>
              <a:defRPr/>
            </a:pPr>
            <a:endParaRPr lang="en-US">
              <a:solidFill>
                <a:schemeClr val="bg1"/>
              </a:solidFill>
              <a:latin typeface="Consolas"/>
            </a:endParaRPr>
          </a:p>
          <a:p>
            <a:pPr>
              <a:defRPr/>
            </a:pPr>
            <a:r>
              <a:rPr lang="en-US">
                <a:solidFill>
                  <a:srgbClr val="B5A43D"/>
                </a:solidFill>
                <a:latin typeface="Consolas"/>
              </a:rPr>
              <a:t>// check if user exists</a:t>
            </a:r>
            <a:endParaRPr lang="ru-RU">
              <a:solidFill>
                <a:srgbClr val="B5A43D"/>
              </a:solidFill>
              <a:latin typeface="Consolas"/>
            </a:endParaRPr>
          </a:p>
        </p:txBody>
      </p:sp>
      <p:sp>
        <p:nvSpPr>
          <p:cNvPr id="9" name="TextBox 8"/>
          <p:cNvSpPr txBox="1"/>
          <p:nvPr/>
        </p:nvSpPr>
        <p:spPr bwMode="auto">
          <a:xfrm>
            <a:off x="4711337" y="2163713"/>
            <a:ext cx="5745484" cy="909095"/>
          </a:xfrm>
          <a:prstGeom prst="rect">
            <a:avLst/>
          </a:prstGeom>
          <a:noFill/>
        </p:spPr>
        <p:txBody>
          <a:bodyPr wrap="none" rtlCol="0">
            <a:spAutoFit/>
          </a:bodyPr>
          <a:lstStyle/>
          <a:p>
            <a:pPr>
              <a:defRPr/>
            </a:pPr>
            <a:r>
              <a:rPr lang="en-US">
                <a:solidFill>
                  <a:schemeClr val="accent3">
                    <a:lumMod val="10000"/>
                  </a:schemeClr>
                </a:solidFill>
              </a:rPr>
              <a:t>If (</a:t>
            </a:r>
            <a:r>
              <a:rPr lang="en-US">
                <a:solidFill>
                  <a:schemeClr val="accent3">
                    <a:lumMod val="10000"/>
                  </a:schemeClr>
                </a:solidFill>
              </a:rPr>
              <a:t>user.rows.length</a:t>
            </a:r>
            <a:r>
              <a:rPr lang="en-US">
                <a:solidFill>
                  <a:schemeClr val="accent3">
                    <a:lumMod val="10000"/>
                  </a:schemeClr>
                </a:solidFill>
              </a:rPr>
              <a:t> == 0) redirect(‘</a:t>
            </a:r>
            <a:r>
              <a:rPr lang="en-US">
                <a:solidFill>
                  <a:schemeClr val="accent3">
                    <a:lumMod val="10000"/>
                  </a:schemeClr>
                </a:solidFill>
              </a:rPr>
              <a:t>auth</a:t>
            </a:r>
            <a:r>
              <a:rPr lang="en-US">
                <a:solidFill>
                  <a:schemeClr val="accent3">
                    <a:lumMod val="10000"/>
                  </a:schemeClr>
                </a:solidFill>
              </a:rPr>
              <a:t>/sign-up’)</a:t>
            </a:r>
            <a:endParaRPr/>
          </a:p>
          <a:p>
            <a:pPr>
              <a:defRPr/>
            </a:pPr>
            <a:endParaRPr lang="en-US">
              <a:solidFill>
                <a:schemeClr val="accent3">
                  <a:lumMod val="10000"/>
                </a:schemeClr>
              </a:solidFill>
            </a:endParaRPr>
          </a:p>
          <a:p>
            <a:pPr>
              <a:defRPr/>
            </a:pPr>
            <a:r>
              <a:rPr lang="en-US">
                <a:solidFill>
                  <a:srgbClr val="B5A43D"/>
                </a:solidFill>
              </a:rPr>
              <a:t>// set new </a:t>
            </a:r>
            <a:r>
              <a:rPr lang="en-US">
                <a:solidFill>
                  <a:srgbClr val="B5A43D"/>
                </a:solidFill>
              </a:rPr>
              <a:t>informations</a:t>
            </a:r>
            <a:r>
              <a:rPr lang="en-US">
                <a:solidFill>
                  <a:srgbClr val="B5A43D"/>
                </a:solidFill>
              </a:rPr>
              <a:t> bout user </a:t>
            </a:r>
            <a:endParaRPr lang="ru-RU">
              <a:solidFill>
                <a:srgbClr val="B5A43D"/>
              </a:solidFill>
              <a:latin typeface="Consolas"/>
            </a:endParaRPr>
          </a:p>
        </p:txBody>
      </p:sp>
      <p:sp>
        <p:nvSpPr>
          <p:cNvPr id="10" name="TextBox 9"/>
          <p:cNvSpPr txBox="1"/>
          <p:nvPr/>
        </p:nvSpPr>
        <p:spPr bwMode="auto">
          <a:xfrm>
            <a:off x="4711337" y="3004872"/>
            <a:ext cx="6686446" cy="3087127"/>
          </a:xfrm>
          <a:prstGeom prst="rect">
            <a:avLst/>
          </a:prstGeom>
          <a:noFill/>
        </p:spPr>
        <p:txBody>
          <a:bodyPr wrap="none" rtlCol="0">
            <a:spAutoFit/>
          </a:bodyPr>
          <a:lstStyle/>
          <a:p>
            <a:pPr>
              <a:defRPr/>
            </a:pPr>
            <a:r>
              <a:rPr lang="en-US">
                <a:solidFill>
                  <a:schemeClr val="accent3">
                    <a:lumMod val="10000"/>
                  </a:schemeClr>
                </a:solidFill>
              </a:rPr>
              <a:t>c</a:t>
            </a:r>
            <a:r>
              <a:rPr lang="en-US">
                <a:solidFill>
                  <a:schemeClr val="accent3">
                    <a:lumMod val="10000"/>
                  </a:schemeClr>
                </a:solidFill>
              </a:rPr>
              <a:t>onst</a:t>
            </a:r>
            <a:r>
              <a:rPr lang="en-US">
                <a:solidFill>
                  <a:schemeClr val="accent3">
                    <a:lumMod val="10000"/>
                  </a:schemeClr>
                </a:solidFill>
              </a:rPr>
              <a:t> query = </a:t>
            </a:r>
            <a:r>
              <a:rPr lang="en-US">
                <a:solidFill>
                  <a:schemeClr val="bg1"/>
                </a:solidFill>
                <a:latin typeface="Consolas"/>
              </a:rPr>
              <a:t>‘update users </a:t>
            </a:r>
            <a:endParaRPr/>
          </a:p>
          <a:p>
            <a:pPr>
              <a:defRPr/>
            </a:pPr>
            <a:r>
              <a:rPr lang="en-US">
                <a:solidFill>
                  <a:schemeClr val="bg1"/>
                </a:solidFill>
                <a:latin typeface="Consolas"/>
              </a:rPr>
              <a:t>s</a:t>
            </a:r>
            <a:r>
              <a:rPr lang="en-US">
                <a:solidFill>
                  <a:schemeClr val="bg1"/>
                </a:solidFill>
                <a:latin typeface="Consolas"/>
              </a:rPr>
              <a:t>et name = ${</a:t>
            </a:r>
            <a:r>
              <a:rPr lang="en-US">
                <a:solidFill>
                  <a:schemeClr val="bg1"/>
                </a:solidFill>
                <a:latin typeface="Consolas"/>
              </a:rPr>
              <a:t>newName</a:t>
            </a:r>
            <a:r>
              <a:rPr lang="en-US">
                <a:solidFill>
                  <a:schemeClr val="bg1"/>
                </a:solidFill>
                <a:latin typeface="Consolas"/>
              </a:rPr>
              <a:t>}</a:t>
            </a:r>
            <a:endParaRPr/>
          </a:p>
          <a:p>
            <a:pPr>
              <a:defRPr/>
            </a:pPr>
            <a:r>
              <a:rPr lang="en-US">
                <a:solidFill>
                  <a:schemeClr val="bg1"/>
                </a:solidFill>
                <a:latin typeface="Consolas"/>
              </a:rPr>
              <a:t>p</a:t>
            </a:r>
            <a:r>
              <a:rPr lang="en-US">
                <a:solidFill>
                  <a:schemeClr val="bg1"/>
                </a:solidFill>
                <a:latin typeface="Consolas"/>
              </a:rPr>
              <a:t>assword = ${</a:t>
            </a:r>
            <a:r>
              <a:rPr lang="en-US">
                <a:solidFill>
                  <a:schemeClr val="bg1"/>
                </a:solidFill>
                <a:latin typeface="Consolas"/>
              </a:rPr>
              <a:t>newPassword.hash</a:t>
            </a:r>
            <a:r>
              <a:rPr lang="en-US">
                <a:solidFill>
                  <a:schemeClr val="bg1"/>
                </a:solidFill>
                <a:latin typeface="Consolas"/>
              </a:rPr>
              <a:t>()}</a:t>
            </a:r>
            <a:endParaRPr/>
          </a:p>
          <a:p>
            <a:pPr>
              <a:defRPr/>
            </a:pPr>
            <a:r>
              <a:rPr lang="en-US">
                <a:solidFill>
                  <a:schemeClr val="bg1"/>
                </a:solidFill>
                <a:latin typeface="Consolas"/>
              </a:rPr>
              <a:t>w</a:t>
            </a:r>
            <a:r>
              <a:rPr lang="en-US">
                <a:solidFill>
                  <a:schemeClr val="bg1"/>
                </a:solidFill>
                <a:latin typeface="Consolas"/>
              </a:rPr>
              <a:t>here </a:t>
            </a:r>
            <a:r>
              <a:rPr lang="en-US">
                <a:solidFill>
                  <a:schemeClr val="bg1"/>
                </a:solidFill>
                <a:latin typeface="Consolas"/>
              </a:rPr>
              <a:t>verifyToken</a:t>
            </a:r>
            <a:r>
              <a:rPr lang="en-US">
                <a:solidFill>
                  <a:schemeClr val="bg1"/>
                </a:solidFill>
                <a:latin typeface="Consolas"/>
              </a:rPr>
              <a:t> = ${</a:t>
            </a:r>
            <a:r>
              <a:rPr lang="en-US">
                <a:solidFill>
                  <a:schemeClr val="bg1"/>
                </a:solidFill>
                <a:latin typeface="Consolas"/>
              </a:rPr>
              <a:t>tokenFromUrl</a:t>
            </a:r>
            <a:r>
              <a:rPr lang="en-US">
                <a:solidFill>
                  <a:schemeClr val="bg1"/>
                </a:solidFill>
                <a:latin typeface="Consolas"/>
              </a:rPr>
              <a:t>}’</a:t>
            </a:r>
            <a:endParaRPr/>
          </a:p>
          <a:p>
            <a:pPr>
              <a:defRPr/>
            </a:pPr>
            <a:endParaRPr lang="en-US">
              <a:solidFill>
                <a:schemeClr val="bg1"/>
              </a:solidFill>
              <a:latin typeface="Consolas"/>
            </a:endParaRPr>
          </a:p>
          <a:p>
            <a:pPr>
              <a:defRPr/>
            </a:pPr>
            <a:r>
              <a:rPr lang="en-US">
                <a:solidFill>
                  <a:schemeClr val="accent2">
                    <a:lumMod val="10000"/>
                  </a:schemeClr>
                </a:solidFill>
                <a:latin typeface="Consolas"/>
              </a:rPr>
              <a:t>const</a:t>
            </a:r>
            <a:r>
              <a:rPr lang="en-US">
                <a:solidFill>
                  <a:schemeClr val="accent2">
                    <a:lumMod val="10000"/>
                  </a:schemeClr>
                </a:solidFill>
                <a:latin typeface="Consolas"/>
              </a:rPr>
              <a:t> token = </a:t>
            </a:r>
            <a:r>
              <a:rPr lang="en-US">
                <a:solidFill>
                  <a:schemeClr val="accent2">
                    <a:lumMod val="10000"/>
                  </a:schemeClr>
                </a:solidFill>
                <a:latin typeface="Consolas"/>
              </a:rPr>
              <a:t>generateJWToken</a:t>
            </a:r>
            <a:r>
              <a:rPr lang="en-US">
                <a:solidFill>
                  <a:schemeClr val="accent2">
                    <a:lumMod val="10000"/>
                  </a:schemeClr>
                </a:solidFill>
                <a:latin typeface="Consolas"/>
              </a:rPr>
              <a:t>({user.id, </a:t>
            </a:r>
            <a:r>
              <a:rPr lang="en-US">
                <a:solidFill>
                  <a:schemeClr val="accent2">
                    <a:lumMod val="10000"/>
                  </a:schemeClr>
                </a:solidFill>
                <a:latin typeface="Consolas"/>
              </a:rPr>
              <a:t>user.email</a:t>
            </a:r>
            <a:r>
              <a:rPr lang="en-US">
                <a:solidFill>
                  <a:schemeClr val="accent2">
                    <a:lumMod val="10000"/>
                  </a:schemeClr>
                </a:solidFill>
                <a:latin typeface="Consolas"/>
              </a:rPr>
              <a:t>})</a:t>
            </a:r>
            <a:endParaRPr lang="en-US">
              <a:solidFill>
                <a:schemeClr val="accent2">
                  <a:lumMod val="10000"/>
                </a:schemeClr>
              </a:solidFill>
              <a:latin typeface="Consolas"/>
            </a:endParaRPr>
          </a:p>
          <a:p>
            <a:pPr>
              <a:defRPr/>
            </a:pPr>
            <a:r>
              <a:rPr lang="en-US">
                <a:solidFill>
                  <a:schemeClr val="accent2">
                    <a:lumMod val="10000"/>
                  </a:schemeClr>
                </a:solidFill>
                <a:latin typeface="Consolas"/>
              </a:rPr>
              <a:t>res.headers.set</a:t>
            </a:r>
            <a:r>
              <a:rPr lang="en-US">
                <a:solidFill>
                  <a:schemeClr val="accent2">
                    <a:lumMod val="10000"/>
                  </a:schemeClr>
                </a:solidFill>
                <a:latin typeface="Consolas"/>
              </a:rPr>
              <a:t>(</a:t>
            </a:r>
            <a:endParaRPr/>
          </a:p>
          <a:p>
            <a:pPr>
              <a:defRPr/>
            </a:pPr>
            <a:r>
              <a:rPr lang="en-US">
                <a:solidFill>
                  <a:schemeClr val="accent2">
                    <a:lumMod val="10000"/>
                  </a:schemeClr>
                </a:solidFill>
                <a:latin typeface="Consolas"/>
              </a:rPr>
              <a:t> </a:t>
            </a:r>
            <a:r>
              <a:rPr lang="en-US">
                <a:solidFill>
                  <a:schemeClr val="accent2">
                    <a:lumMod val="10000"/>
                  </a:schemeClr>
                </a:solidFill>
                <a:latin typeface="Consolas"/>
              </a:rPr>
              <a:t>   </a:t>
            </a:r>
            <a:r>
              <a:rPr lang="en-US">
                <a:solidFill>
                  <a:schemeClr val="bg1"/>
                </a:solidFill>
                <a:latin typeface="Consolas"/>
              </a:rPr>
              <a:t>‘set-cookie’,</a:t>
            </a:r>
            <a:endParaRPr/>
          </a:p>
          <a:p>
            <a:pPr>
              <a:defRPr/>
            </a:pPr>
            <a:r>
              <a:rPr lang="en-US">
                <a:solidFill>
                  <a:schemeClr val="bg1"/>
                </a:solidFill>
                <a:latin typeface="Consolas"/>
              </a:rPr>
              <a:t>    ‘</a:t>
            </a:r>
            <a:r>
              <a:rPr lang="en-US">
                <a:solidFill>
                  <a:schemeClr val="bg1"/>
                </a:solidFill>
                <a:latin typeface="Consolas"/>
              </a:rPr>
              <a:t>authtoken</a:t>
            </a:r>
            <a:r>
              <a:rPr lang="en-US">
                <a:solidFill>
                  <a:schemeClr val="bg1"/>
                </a:solidFill>
                <a:latin typeface="Consolas"/>
              </a:rPr>
              <a:t>=${token}’</a:t>
            </a:r>
            <a:endParaRPr lang="en-US">
              <a:solidFill>
                <a:schemeClr val="bg1"/>
              </a:solidFill>
              <a:latin typeface="Consolas"/>
            </a:endParaRPr>
          </a:p>
          <a:p>
            <a:pPr>
              <a:defRPr/>
            </a:pPr>
            <a:r>
              <a:rPr lang="en-US">
                <a:solidFill>
                  <a:schemeClr val="accent2">
                    <a:lumMod val="10000"/>
                  </a:schemeClr>
                </a:solidFill>
                <a:latin typeface="Consolas"/>
              </a:rPr>
              <a:t>)</a:t>
            </a:r>
            <a:endParaRPr/>
          </a:p>
          <a:p>
            <a:pPr>
              <a:defRPr/>
            </a:pPr>
            <a:r>
              <a:rPr lang="en-US">
                <a:solidFill>
                  <a:srgbClr val="B5A43D"/>
                </a:solidFill>
                <a:latin typeface="Consolas"/>
              </a:rPr>
              <a:t>// redirect to home page</a:t>
            </a:r>
            <a:endParaRPr lang="en-US">
              <a:solidFill>
                <a:srgbClr val="B5A43D"/>
              </a:solidFill>
              <a:latin typeface="Consola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Home page: create post form</a:t>
            </a:r>
            <a:endParaRPr lang="en-US" sz="3650">
              <a:solidFill>
                <a:srgbClr val="FF0000"/>
              </a:solidFill>
            </a:endParaRPr>
          </a:p>
        </p:txBody>
      </p:sp>
      <p:sp>
        <p:nvSpPr>
          <p:cNvPr id="8" name="TextBox 7"/>
          <p:cNvSpPr txBox="1"/>
          <p:nvPr/>
        </p:nvSpPr>
        <p:spPr bwMode="auto">
          <a:xfrm>
            <a:off x="4293157" y="1321400"/>
            <a:ext cx="7061549" cy="4720651"/>
          </a:xfrm>
          <a:prstGeom prst="rect">
            <a:avLst/>
          </a:prstGeom>
          <a:noFill/>
        </p:spPr>
        <p:txBody>
          <a:bodyPr wrap="none" rtlCol="0">
            <a:spAutoFit/>
          </a:bodyPr>
          <a:lstStyle/>
          <a:p>
            <a:pPr>
              <a:defRPr/>
            </a:pPr>
            <a:r>
              <a:rPr lang="en-US">
                <a:solidFill>
                  <a:srgbClr val="B5A43D"/>
                </a:solidFill>
                <a:latin typeface="Consolas"/>
              </a:rPr>
              <a:t>// fetch existing categories first</a:t>
            </a:r>
            <a:endParaRPr lang="en-US">
              <a:solidFill>
                <a:schemeClr val="accent3">
                  <a:lumMod val="10000"/>
                </a:schemeClr>
              </a:solidFill>
            </a:endParaRPr>
          </a:p>
          <a:p>
            <a:pPr>
              <a:defRPr/>
            </a:pPr>
            <a:r>
              <a:rPr lang="en-US">
                <a:solidFill>
                  <a:schemeClr val="accent3">
                    <a:lumMod val="10000"/>
                  </a:schemeClr>
                </a:solidFill>
              </a:rPr>
              <a:t>const</a:t>
            </a:r>
            <a:r>
              <a:rPr lang="en-US">
                <a:solidFill>
                  <a:schemeClr val="accent3">
                    <a:lumMod val="10000"/>
                  </a:schemeClr>
                </a:solidFill>
              </a:rPr>
              <a:t> categories = ‘</a:t>
            </a:r>
            <a:r>
              <a:rPr lang="en-US">
                <a:solidFill>
                  <a:schemeClr val="bg1"/>
                </a:solidFill>
              </a:rPr>
              <a:t>select * from </a:t>
            </a:r>
            <a:r>
              <a:rPr lang="en-US">
                <a:solidFill>
                  <a:schemeClr val="bg1"/>
                </a:solidFill>
              </a:rPr>
              <a:t>categoires</a:t>
            </a:r>
            <a:r>
              <a:rPr lang="en-US">
                <a:solidFill>
                  <a:schemeClr val="accent3">
                    <a:lumMod val="10000"/>
                  </a:schemeClr>
                </a:solidFill>
              </a:rPr>
              <a:t>’</a:t>
            </a:r>
            <a:endParaRPr lang="en-US">
              <a:solidFill>
                <a:schemeClr val="bg1"/>
              </a:solidFill>
              <a:latin typeface="Consolas"/>
            </a:endParaRPr>
          </a:p>
          <a:p>
            <a:pPr>
              <a:defRPr/>
            </a:pPr>
            <a:endParaRPr lang="en-US">
              <a:solidFill>
                <a:schemeClr val="bg1"/>
              </a:solidFill>
              <a:latin typeface="Consolas"/>
            </a:endParaRPr>
          </a:p>
          <a:p>
            <a:pPr>
              <a:defRPr/>
            </a:pPr>
            <a:r>
              <a:rPr lang="en-US">
                <a:solidFill>
                  <a:srgbClr val="B5A43D"/>
                </a:solidFill>
                <a:latin typeface="Consolas"/>
              </a:rPr>
              <a:t>// creating a post</a:t>
            </a:r>
            <a:endParaRPr/>
          </a:p>
          <a:p>
            <a:pPr>
              <a:defRPr/>
            </a:pPr>
            <a:r>
              <a:rPr lang="en-US">
                <a:solidFill>
                  <a:schemeClr val="accent3">
                    <a:lumMod val="10000"/>
                  </a:schemeClr>
                </a:solidFill>
              </a:rPr>
              <a:t>const</a:t>
            </a:r>
            <a:r>
              <a:rPr lang="en-US">
                <a:solidFill>
                  <a:schemeClr val="accent3">
                    <a:lumMod val="10000"/>
                  </a:schemeClr>
                </a:solidFill>
              </a:rPr>
              <a:t> </a:t>
            </a:r>
            <a:r>
              <a:rPr lang="en-US">
                <a:solidFill>
                  <a:schemeClr val="accent3">
                    <a:lumMod val="10000"/>
                  </a:schemeClr>
                </a:solidFill>
              </a:rPr>
              <a:t>postId</a:t>
            </a:r>
            <a:r>
              <a:rPr lang="en-US">
                <a:solidFill>
                  <a:schemeClr val="accent3">
                    <a:lumMod val="10000"/>
                  </a:schemeClr>
                </a:solidFill>
              </a:rPr>
              <a:t> = ‘</a:t>
            </a:r>
            <a:r>
              <a:rPr lang="en-US">
                <a:solidFill>
                  <a:schemeClr val="bg1"/>
                </a:solidFill>
                <a:latin typeface="Consolas"/>
              </a:rPr>
              <a:t>insert into posts</a:t>
            </a:r>
            <a:endParaRPr/>
          </a:p>
          <a:p>
            <a:pPr>
              <a:defRPr/>
            </a:pPr>
            <a:r>
              <a:rPr lang="en-US">
                <a:solidFill>
                  <a:schemeClr val="bg1"/>
                </a:solidFill>
                <a:latin typeface="Consolas"/>
              </a:rPr>
              <a:t>(title, content, published, “</a:t>
            </a:r>
            <a:r>
              <a:rPr lang="en-US">
                <a:solidFill>
                  <a:schemeClr val="bg1"/>
                </a:solidFill>
                <a:latin typeface="Consolas"/>
              </a:rPr>
              <a:t>authorId</a:t>
            </a:r>
            <a:r>
              <a:rPr lang="en-US">
                <a:solidFill>
                  <a:schemeClr val="bg1"/>
                </a:solidFill>
                <a:latin typeface="Consolas"/>
              </a:rPr>
              <a:t>”, </a:t>
            </a:r>
            <a:r>
              <a:rPr lang="en-US">
                <a:solidFill>
                  <a:schemeClr val="bg1"/>
                </a:solidFill>
                <a:latin typeface="Consolas"/>
              </a:rPr>
              <a:t>categoryId</a:t>
            </a:r>
            <a:r>
              <a:rPr lang="en-US">
                <a:solidFill>
                  <a:schemeClr val="bg1"/>
                </a:solidFill>
                <a:latin typeface="Consolas"/>
              </a:rPr>
              <a:t>) </a:t>
            </a:r>
            <a:endParaRPr/>
          </a:p>
          <a:p>
            <a:pPr>
              <a:defRPr/>
            </a:pPr>
            <a:r>
              <a:rPr lang="en-US">
                <a:solidFill>
                  <a:schemeClr val="bg1"/>
                </a:solidFill>
                <a:latin typeface="Consolas"/>
              </a:rPr>
              <a:t>values (</a:t>
            </a:r>
            <a:r>
              <a:rPr lang="en-US">
                <a:solidFill>
                  <a:schemeClr val="bg1"/>
                </a:solidFill>
                <a:latin typeface="Consolas"/>
              </a:rPr>
              <a:t>newTitle</a:t>
            </a:r>
            <a:r>
              <a:rPr lang="en-US">
                <a:solidFill>
                  <a:schemeClr val="bg1"/>
                </a:solidFill>
                <a:latin typeface="Consolas"/>
              </a:rPr>
              <a:t>, </a:t>
            </a:r>
            <a:r>
              <a:rPr lang="en-US">
                <a:solidFill>
                  <a:schemeClr val="bg1"/>
                </a:solidFill>
                <a:latin typeface="Consolas"/>
              </a:rPr>
              <a:t>newContent</a:t>
            </a:r>
            <a:r>
              <a:rPr lang="en-US">
                <a:solidFill>
                  <a:schemeClr val="bg1"/>
                </a:solidFill>
                <a:latin typeface="Consolas"/>
              </a:rPr>
              <a:t>, published, </a:t>
            </a:r>
            <a:r>
              <a:rPr lang="en-US">
                <a:solidFill>
                  <a:schemeClr val="bg1"/>
                </a:solidFill>
                <a:latin typeface="Consolas"/>
              </a:rPr>
              <a:t>authorId</a:t>
            </a:r>
            <a:r>
              <a:rPr lang="en-US">
                <a:solidFill>
                  <a:schemeClr val="bg1"/>
                </a:solidFill>
                <a:latin typeface="Consolas"/>
              </a:rPr>
              <a:t>, </a:t>
            </a:r>
            <a:r>
              <a:rPr lang="en-US">
                <a:solidFill>
                  <a:schemeClr val="bg1"/>
                </a:solidFill>
                <a:latin typeface="Consolas"/>
              </a:rPr>
              <a:t>cId</a:t>
            </a:r>
            <a:r>
              <a:rPr lang="en-US">
                <a:solidFill>
                  <a:schemeClr val="bg1"/>
                </a:solidFill>
                <a:latin typeface="Consolas"/>
              </a:rPr>
              <a:t>)</a:t>
            </a:r>
            <a:endParaRPr/>
          </a:p>
          <a:p>
            <a:pPr>
              <a:defRPr/>
            </a:pPr>
            <a:r>
              <a:rPr lang="en-US">
                <a:solidFill>
                  <a:schemeClr val="bg1"/>
                </a:solidFill>
                <a:latin typeface="Consolas"/>
              </a:rPr>
              <a:t>r</a:t>
            </a:r>
            <a:r>
              <a:rPr lang="en-US">
                <a:solidFill>
                  <a:schemeClr val="bg1"/>
                </a:solidFill>
                <a:latin typeface="Consolas"/>
              </a:rPr>
              <a:t>eturning id</a:t>
            </a:r>
            <a:r>
              <a:rPr lang="en-US">
                <a:solidFill>
                  <a:schemeClr val="accent3">
                    <a:lumMod val="10000"/>
                  </a:schemeClr>
                </a:solidFill>
              </a:rPr>
              <a:t>’</a:t>
            </a:r>
            <a:endParaRPr lang="en-US">
              <a:solidFill>
                <a:schemeClr val="accent3">
                  <a:lumMod val="10000"/>
                </a:schemeClr>
              </a:solidFill>
            </a:endParaRPr>
          </a:p>
          <a:p>
            <a:pPr>
              <a:defRPr/>
            </a:pPr>
            <a:endParaRPr lang="en-US">
              <a:solidFill>
                <a:schemeClr val="bg1"/>
              </a:solidFill>
              <a:latin typeface="Consolas"/>
            </a:endParaRPr>
          </a:p>
          <a:p>
            <a:pPr>
              <a:defRPr/>
            </a:pPr>
            <a:r>
              <a:rPr lang="en-US">
                <a:solidFill>
                  <a:schemeClr val="accent2">
                    <a:lumMod val="10000"/>
                  </a:schemeClr>
                </a:solidFill>
                <a:latin typeface="Consolas"/>
              </a:rPr>
              <a:t>f</a:t>
            </a:r>
            <a:r>
              <a:rPr lang="en-US">
                <a:solidFill>
                  <a:schemeClr val="accent2">
                    <a:lumMod val="10000"/>
                  </a:schemeClr>
                </a:solidFill>
                <a:latin typeface="Consolas"/>
              </a:rPr>
              <a:t>or (tag in tags) {</a:t>
            </a:r>
            <a:endParaRPr/>
          </a:p>
          <a:p>
            <a:pPr>
              <a:defRPr/>
            </a:pPr>
            <a:r>
              <a:rPr lang="en-US">
                <a:solidFill>
                  <a:schemeClr val="accent2">
                    <a:lumMod val="10000"/>
                  </a:schemeClr>
                </a:solidFill>
                <a:latin typeface="Consolas"/>
              </a:rPr>
              <a:t> </a:t>
            </a:r>
            <a:r>
              <a:rPr lang="en-US">
                <a:solidFill>
                  <a:schemeClr val="accent2">
                    <a:lumMod val="10000"/>
                  </a:schemeClr>
                </a:solidFill>
                <a:latin typeface="Consolas"/>
              </a:rPr>
              <a:t>  </a:t>
            </a:r>
            <a:r>
              <a:rPr lang="en-US">
                <a:solidFill>
                  <a:schemeClr val="accent2">
                    <a:lumMod val="10000"/>
                  </a:schemeClr>
                </a:solidFill>
                <a:latin typeface="Consolas"/>
              </a:rPr>
              <a:t>const</a:t>
            </a:r>
            <a:r>
              <a:rPr lang="en-US">
                <a:solidFill>
                  <a:schemeClr val="accent2">
                    <a:lumMod val="10000"/>
                  </a:schemeClr>
                </a:solidFill>
                <a:latin typeface="Consolas"/>
              </a:rPr>
              <a:t> </a:t>
            </a:r>
            <a:r>
              <a:rPr lang="en-US">
                <a:solidFill>
                  <a:schemeClr val="accent2">
                    <a:lumMod val="10000"/>
                  </a:schemeClr>
                </a:solidFill>
                <a:latin typeface="Consolas"/>
              </a:rPr>
              <a:t>tagId</a:t>
            </a:r>
            <a:r>
              <a:rPr lang="en-US">
                <a:solidFill>
                  <a:schemeClr val="accent2">
                    <a:lumMod val="10000"/>
                  </a:schemeClr>
                </a:solidFill>
                <a:latin typeface="Consolas"/>
              </a:rPr>
              <a:t> = </a:t>
            </a:r>
            <a:r>
              <a:rPr lang="en-US">
                <a:solidFill>
                  <a:srgbClr val="B5A43D"/>
                </a:solidFill>
                <a:latin typeface="Consolas"/>
              </a:rPr>
              <a:t>// </a:t>
            </a:r>
            <a:r>
              <a:rPr lang="en-US">
                <a:solidFill>
                  <a:srgbClr val="B5A43D"/>
                </a:solidFill>
                <a:latin typeface="Consolas"/>
              </a:rPr>
              <a:t>insert tags one by one</a:t>
            </a:r>
            <a:endParaRPr lang="en-US">
              <a:solidFill>
                <a:schemeClr val="accent2">
                  <a:lumMod val="10000"/>
                </a:schemeClr>
              </a:solidFill>
              <a:latin typeface="Consolas"/>
            </a:endParaRPr>
          </a:p>
          <a:p>
            <a:pPr>
              <a:defRPr/>
            </a:pPr>
            <a:r>
              <a:rPr lang="en-US">
                <a:solidFill>
                  <a:schemeClr val="accent2">
                    <a:lumMod val="10000"/>
                  </a:schemeClr>
                </a:solidFill>
                <a:latin typeface="Consolas"/>
              </a:rPr>
              <a:t> </a:t>
            </a:r>
            <a:r>
              <a:rPr lang="en-US">
                <a:solidFill>
                  <a:schemeClr val="accent2">
                    <a:lumMod val="10000"/>
                  </a:schemeClr>
                </a:solidFill>
                <a:latin typeface="Consolas"/>
              </a:rPr>
              <a:t>  ‘</a:t>
            </a:r>
            <a:r>
              <a:rPr lang="en-US">
                <a:solidFill>
                  <a:schemeClr val="bg1"/>
                </a:solidFill>
                <a:latin typeface="Consolas"/>
              </a:rPr>
              <a:t>insert into tags (name) values (tag) returning id</a:t>
            </a:r>
            <a:r>
              <a:rPr lang="en-US">
                <a:solidFill>
                  <a:schemeClr val="accent2">
                    <a:lumMod val="10000"/>
                  </a:schemeClr>
                </a:solidFill>
                <a:latin typeface="Consolas"/>
              </a:rPr>
              <a:t>’</a:t>
            </a:r>
            <a:endParaRPr/>
          </a:p>
          <a:p>
            <a:pPr>
              <a:defRPr/>
            </a:pPr>
            <a:r>
              <a:rPr lang="en-US">
                <a:solidFill>
                  <a:schemeClr val="accent2">
                    <a:lumMod val="10000"/>
                  </a:schemeClr>
                </a:solidFill>
                <a:latin typeface="Consolas"/>
              </a:rPr>
              <a:t> </a:t>
            </a:r>
            <a:r>
              <a:rPr lang="en-US">
                <a:solidFill>
                  <a:schemeClr val="accent2">
                    <a:lumMod val="10000"/>
                  </a:schemeClr>
                </a:solidFill>
                <a:latin typeface="Consolas"/>
              </a:rPr>
              <a:t>   </a:t>
            </a:r>
            <a:r>
              <a:rPr lang="en-US">
                <a:solidFill>
                  <a:srgbClr val="B5A43D"/>
                </a:solidFill>
                <a:latin typeface="Consolas"/>
              </a:rPr>
              <a:t>// link created tags to post one by one</a:t>
            </a:r>
            <a:endParaRPr lang="en-US">
              <a:solidFill>
                <a:schemeClr val="accent2">
                  <a:lumMod val="10000"/>
                </a:schemeClr>
              </a:solidFill>
              <a:latin typeface="Consolas"/>
            </a:endParaRPr>
          </a:p>
          <a:p>
            <a:pPr>
              <a:defRPr/>
            </a:pPr>
            <a:r>
              <a:rPr lang="en-US">
                <a:solidFill>
                  <a:schemeClr val="accent2">
                    <a:lumMod val="10000"/>
                  </a:schemeClr>
                </a:solidFill>
                <a:latin typeface="Consolas"/>
              </a:rPr>
              <a:t> </a:t>
            </a:r>
            <a:r>
              <a:rPr lang="en-US">
                <a:solidFill>
                  <a:schemeClr val="accent2">
                    <a:lumMod val="10000"/>
                  </a:schemeClr>
                </a:solidFill>
                <a:latin typeface="Consolas"/>
              </a:rPr>
              <a:t>  ‘</a:t>
            </a:r>
            <a:r>
              <a:rPr lang="en-US">
                <a:solidFill>
                  <a:schemeClr val="bg1"/>
                </a:solidFill>
                <a:latin typeface="Consolas"/>
              </a:rPr>
              <a:t>insert into </a:t>
            </a:r>
            <a:r>
              <a:rPr lang="en-US">
                <a:solidFill>
                  <a:schemeClr val="bg1"/>
                </a:solidFill>
                <a:latin typeface="Consolas"/>
              </a:rPr>
              <a:t>post_tags</a:t>
            </a:r>
            <a:r>
              <a:rPr lang="en-US">
                <a:solidFill>
                  <a:schemeClr val="bg1"/>
                </a:solidFill>
                <a:latin typeface="Consolas"/>
              </a:rPr>
              <a:t> (</a:t>
            </a:r>
            <a:r>
              <a:rPr lang="en-US">
                <a:solidFill>
                  <a:schemeClr val="bg1"/>
                </a:solidFill>
                <a:latin typeface="Consolas"/>
              </a:rPr>
              <a:t>post_id</a:t>
            </a:r>
            <a:r>
              <a:rPr lang="en-US">
                <a:solidFill>
                  <a:schemeClr val="bg1"/>
                </a:solidFill>
                <a:latin typeface="Consolas"/>
              </a:rPr>
              <a:t>, </a:t>
            </a:r>
            <a:r>
              <a:rPr lang="en-US">
                <a:solidFill>
                  <a:schemeClr val="bg1"/>
                </a:solidFill>
                <a:latin typeface="Consolas"/>
              </a:rPr>
              <a:t>tag_id</a:t>
            </a:r>
            <a:r>
              <a:rPr lang="en-US">
                <a:solidFill>
                  <a:schemeClr val="bg1"/>
                </a:solidFill>
                <a:latin typeface="Consolas"/>
              </a:rPr>
              <a:t>)</a:t>
            </a:r>
            <a:endParaRPr/>
          </a:p>
          <a:p>
            <a:pPr>
              <a:defRPr/>
            </a:pPr>
            <a:r>
              <a:rPr lang="en-US">
                <a:solidFill>
                  <a:schemeClr val="bg1"/>
                </a:solidFill>
                <a:latin typeface="Consolas"/>
              </a:rPr>
              <a:t> </a:t>
            </a:r>
            <a:r>
              <a:rPr lang="en-US">
                <a:solidFill>
                  <a:schemeClr val="bg1"/>
                </a:solidFill>
                <a:latin typeface="Consolas"/>
              </a:rPr>
              <a:t>   values (</a:t>
            </a:r>
            <a:r>
              <a:rPr lang="en-US">
                <a:solidFill>
                  <a:schemeClr val="bg1"/>
                </a:solidFill>
                <a:latin typeface="Consolas"/>
              </a:rPr>
              <a:t>postId</a:t>
            </a:r>
            <a:r>
              <a:rPr lang="en-US">
                <a:solidFill>
                  <a:schemeClr val="bg1"/>
                </a:solidFill>
                <a:latin typeface="Consolas"/>
              </a:rPr>
              <a:t>, </a:t>
            </a:r>
            <a:r>
              <a:rPr lang="en-US">
                <a:solidFill>
                  <a:schemeClr val="bg1"/>
                </a:solidFill>
                <a:latin typeface="Consolas"/>
              </a:rPr>
              <a:t>tagId</a:t>
            </a:r>
            <a:r>
              <a:rPr lang="en-US">
                <a:solidFill>
                  <a:schemeClr val="bg1"/>
                </a:solidFill>
                <a:latin typeface="Consolas"/>
              </a:rPr>
              <a:t>) on conflict do nothing</a:t>
            </a:r>
            <a:r>
              <a:rPr lang="en-US">
                <a:solidFill>
                  <a:schemeClr val="accent2">
                    <a:lumMod val="10000"/>
                  </a:schemeClr>
                </a:solidFill>
                <a:latin typeface="Consolas"/>
              </a:rPr>
              <a:t>’</a:t>
            </a:r>
            <a:endParaRPr lang="en-US">
              <a:solidFill>
                <a:schemeClr val="accent2">
                  <a:lumMod val="10000"/>
                </a:schemeClr>
              </a:solidFill>
              <a:latin typeface="Consolas"/>
            </a:endParaRPr>
          </a:p>
          <a:p>
            <a:pPr>
              <a:defRPr/>
            </a:pPr>
            <a:r>
              <a:rPr lang="en-US">
                <a:solidFill>
                  <a:schemeClr val="accent2">
                    <a:lumMod val="10000"/>
                  </a:schemeClr>
                </a:solidFill>
                <a:latin typeface="Consolas"/>
              </a:rPr>
              <a:t>}</a:t>
            </a:r>
            <a:endParaRPr lang="en-US">
              <a:solidFill>
                <a:schemeClr val="accent2">
                  <a:lumMod val="10000"/>
                </a:schemeClr>
              </a:solidFill>
              <a:latin typeface="Consolas"/>
            </a:endParaRPr>
          </a:p>
          <a:p>
            <a:pPr>
              <a:defRPr/>
            </a:pPr>
            <a:endParaRPr lang="en-US">
              <a:solidFill>
                <a:srgbClr val="B5A43D"/>
              </a:solidFill>
              <a:latin typeface="Consolas"/>
            </a:endParaRPr>
          </a:p>
        </p:txBody>
      </p:sp>
      <p:pic>
        <p:nvPicPr>
          <p:cNvPr id="2" name="Рисунок 1"/>
          <p:cNvPicPr>
            <a:picLocks noChangeAspect="1"/>
          </p:cNvPicPr>
          <p:nvPr/>
        </p:nvPicPr>
        <p:blipFill>
          <a:blip r:embed="rId2"/>
          <a:stretch/>
        </p:blipFill>
        <p:spPr bwMode="auto">
          <a:xfrm>
            <a:off x="1032299" y="1654629"/>
            <a:ext cx="2920262" cy="405419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Home page: get all the posts from DB</a:t>
            </a:r>
            <a:endParaRPr lang="en-US" sz="3650">
              <a:solidFill>
                <a:srgbClr val="FF0000"/>
              </a:solidFill>
            </a:endParaRPr>
          </a:p>
        </p:txBody>
      </p:sp>
      <p:sp>
        <p:nvSpPr>
          <p:cNvPr id="8" name="TextBox 7"/>
          <p:cNvSpPr txBox="1"/>
          <p:nvPr/>
        </p:nvSpPr>
        <p:spPr bwMode="auto">
          <a:xfrm>
            <a:off x="3890956" y="1138197"/>
            <a:ext cx="7478329" cy="4770537"/>
          </a:xfrm>
          <a:prstGeom prst="rect">
            <a:avLst/>
          </a:prstGeom>
          <a:noFill/>
        </p:spPr>
        <p:txBody>
          <a:bodyPr wrap="none" rtlCol="0">
            <a:spAutoFit/>
          </a:bodyPr>
          <a:lstStyle/>
          <a:p>
            <a:pPr>
              <a:defRPr/>
            </a:pPr>
            <a:r>
              <a:rPr lang="en-US" sz="1600">
                <a:solidFill>
                  <a:schemeClr val="bg1"/>
                </a:solidFill>
                <a:latin typeface="Consolas"/>
              </a:rPr>
              <a:t>SELECT </a:t>
            </a:r>
            <a:endParaRPr lang="en-US" sz="1600">
              <a:solidFill>
                <a:schemeClr val="bg1"/>
              </a:solidFill>
              <a:latin typeface="Consolas"/>
            </a:endParaRPr>
          </a:p>
          <a:p>
            <a:pPr>
              <a:defRPr/>
            </a:pPr>
            <a:r>
              <a:rPr lang="en-US" sz="1600">
                <a:solidFill>
                  <a:schemeClr val="bg1"/>
                </a:solidFill>
                <a:latin typeface="Consolas"/>
              </a:rPr>
              <a:t>  p.id, </a:t>
            </a:r>
            <a:endParaRPr/>
          </a:p>
          <a:p>
            <a:pPr>
              <a:defRPr/>
            </a:pPr>
            <a:r>
              <a:rPr lang="en-US" sz="1600">
                <a:solidFill>
                  <a:schemeClr val="bg1"/>
                </a:solidFill>
                <a:latin typeface="Consolas"/>
              </a:rPr>
              <a:t>  </a:t>
            </a:r>
            <a:r>
              <a:rPr lang="en-US" sz="1600">
                <a:solidFill>
                  <a:schemeClr val="bg1"/>
                </a:solidFill>
                <a:latin typeface="Consolas"/>
              </a:rPr>
              <a:t>p.title</a:t>
            </a:r>
            <a:r>
              <a:rPr lang="en-US" sz="1600">
                <a:solidFill>
                  <a:schemeClr val="bg1"/>
                </a:solidFill>
                <a:latin typeface="Consolas"/>
              </a:rPr>
              <a:t>, </a:t>
            </a:r>
            <a:endParaRPr/>
          </a:p>
          <a:p>
            <a:pPr>
              <a:defRPr/>
            </a:pPr>
            <a:r>
              <a:rPr lang="en-US" sz="1600">
                <a:solidFill>
                  <a:schemeClr val="bg1"/>
                </a:solidFill>
                <a:latin typeface="Consolas"/>
              </a:rPr>
              <a:t>  </a:t>
            </a:r>
            <a:r>
              <a:rPr lang="en-US" sz="1600">
                <a:solidFill>
                  <a:schemeClr val="bg1"/>
                </a:solidFill>
                <a:latin typeface="Consolas"/>
              </a:rPr>
              <a:t>p.content</a:t>
            </a:r>
            <a:r>
              <a:rPr lang="en-US" sz="1600">
                <a:solidFill>
                  <a:schemeClr val="bg1"/>
                </a:solidFill>
                <a:latin typeface="Consolas"/>
              </a:rPr>
              <a:t>, </a:t>
            </a:r>
            <a:endParaRPr/>
          </a:p>
          <a:p>
            <a:pPr>
              <a:defRPr/>
            </a:pPr>
            <a:r>
              <a:rPr lang="en-US" sz="1600">
                <a:solidFill>
                  <a:schemeClr val="bg1"/>
                </a:solidFill>
                <a:latin typeface="Consolas"/>
              </a:rPr>
              <a:t>  </a:t>
            </a:r>
            <a:r>
              <a:rPr lang="en-US" sz="1600">
                <a:solidFill>
                  <a:schemeClr val="bg1"/>
                </a:solidFill>
                <a:latin typeface="Consolas"/>
              </a:rPr>
              <a:t>p.published</a:t>
            </a:r>
            <a:r>
              <a:rPr lang="en-US" sz="1600">
                <a:solidFill>
                  <a:schemeClr val="bg1"/>
                </a:solidFill>
                <a:latin typeface="Consolas"/>
              </a:rPr>
              <a:t>, </a:t>
            </a:r>
            <a:endParaRPr/>
          </a:p>
          <a:p>
            <a:pPr>
              <a:defRPr/>
            </a:pPr>
            <a:r>
              <a:rPr lang="en-US" sz="1600">
                <a:solidFill>
                  <a:schemeClr val="bg1"/>
                </a:solidFill>
                <a:latin typeface="Consolas"/>
              </a:rPr>
              <a:t>  p."</a:t>
            </a:r>
            <a:r>
              <a:rPr lang="en-US" sz="1600">
                <a:solidFill>
                  <a:schemeClr val="bg1"/>
                </a:solidFill>
                <a:latin typeface="Consolas"/>
              </a:rPr>
              <a:t>createdAt</a:t>
            </a:r>
            <a:r>
              <a:rPr lang="en-US" sz="1600">
                <a:solidFill>
                  <a:schemeClr val="bg1"/>
                </a:solidFill>
                <a:latin typeface="Consolas"/>
              </a:rPr>
              <a:t>", </a:t>
            </a:r>
            <a:endParaRPr/>
          </a:p>
          <a:p>
            <a:pPr>
              <a:defRPr/>
            </a:pPr>
            <a:r>
              <a:rPr lang="en-US" sz="1600">
                <a:solidFill>
                  <a:schemeClr val="bg1"/>
                </a:solidFill>
                <a:latin typeface="Consolas"/>
              </a:rPr>
              <a:t>  p."</a:t>
            </a:r>
            <a:r>
              <a:rPr lang="en-US" sz="1600">
                <a:solidFill>
                  <a:schemeClr val="bg1"/>
                </a:solidFill>
                <a:latin typeface="Consolas"/>
              </a:rPr>
              <a:t>updatedAt</a:t>
            </a:r>
            <a:r>
              <a:rPr lang="en-US" sz="1600">
                <a:solidFill>
                  <a:schemeClr val="bg1"/>
                </a:solidFill>
                <a:latin typeface="Consolas"/>
              </a:rPr>
              <a:t>", </a:t>
            </a:r>
            <a:endParaRPr/>
          </a:p>
          <a:p>
            <a:pPr>
              <a:defRPr/>
            </a:pPr>
            <a:r>
              <a:rPr lang="en-US" sz="1600">
                <a:solidFill>
                  <a:schemeClr val="bg1"/>
                </a:solidFill>
                <a:latin typeface="Consolas"/>
              </a:rPr>
              <a:t>  p."</a:t>
            </a:r>
            <a:r>
              <a:rPr lang="en-US" sz="1600">
                <a:solidFill>
                  <a:schemeClr val="bg1"/>
                </a:solidFill>
                <a:latin typeface="Consolas"/>
              </a:rPr>
              <a:t>viewCount</a:t>
            </a:r>
            <a:r>
              <a:rPr lang="en-US" sz="1600">
                <a:solidFill>
                  <a:schemeClr val="bg1"/>
                </a:solidFill>
                <a:latin typeface="Consolas"/>
              </a:rPr>
              <a:t>",</a:t>
            </a:r>
            <a:endParaRPr/>
          </a:p>
          <a:p>
            <a:pPr>
              <a:defRPr/>
            </a:pPr>
            <a:r>
              <a:rPr lang="en-US" sz="1600">
                <a:solidFill>
                  <a:schemeClr val="bg1"/>
                </a:solidFill>
                <a:latin typeface="Consolas"/>
              </a:rPr>
              <a:t>  </a:t>
            </a:r>
            <a:r>
              <a:rPr lang="en-US" sz="1600">
                <a:solidFill>
                  <a:schemeClr val="bg1"/>
                </a:solidFill>
                <a:latin typeface="Consolas"/>
              </a:rPr>
              <a:t>jsonb_build_object</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 (</a:t>
            </a:r>
            <a:r>
              <a:rPr lang="en-US" sz="1600">
                <a:solidFill>
                  <a:schemeClr val="bg1"/>
                </a:solidFill>
                <a:latin typeface="Consolas"/>
              </a:rPr>
              <a:t>'id', u.id, 'name', u.name, 'username', </a:t>
            </a:r>
            <a:r>
              <a:rPr lang="en-US" sz="1600">
                <a:solidFill>
                  <a:schemeClr val="bg1"/>
                </a:solidFill>
                <a:latin typeface="Consolas"/>
              </a:rPr>
              <a:t>u.username</a:t>
            </a:r>
            <a:r>
              <a:rPr lang="en-US" sz="1600">
                <a:solidFill>
                  <a:schemeClr val="bg1"/>
                </a:solidFill>
                <a:latin typeface="Consolas"/>
              </a:rPr>
              <a:t>) AS author,</a:t>
            </a:r>
            <a:endParaRPr/>
          </a:p>
          <a:p>
            <a:pPr>
              <a:defRPr/>
            </a:pPr>
            <a:r>
              <a:rPr lang="en-US" sz="1600">
                <a:solidFill>
                  <a:schemeClr val="bg1"/>
                </a:solidFill>
                <a:latin typeface="Consolas"/>
              </a:rPr>
              <a:t>  </a:t>
            </a:r>
            <a:r>
              <a:rPr lang="en-US" sz="1600">
                <a:solidFill>
                  <a:schemeClr val="bg1"/>
                </a:solidFill>
                <a:latin typeface="Consolas"/>
              </a:rPr>
              <a:t>jsonb_agg</a:t>
            </a:r>
            <a:r>
              <a:rPr lang="en-US" sz="1600">
                <a:solidFill>
                  <a:schemeClr val="bg1"/>
                </a:solidFill>
                <a:latin typeface="Consolas"/>
              </a:rPr>
              <a:t>(DISTINCT </a:t>
            </a:r>
            <a:r>
              <a:rPr lang="en-US" sz="1600">
                <a:solidFill>
                  <a:schemeClr val="bg1"/>
                </a:solidFill>
                <a:latin typeface="Consolas"/>
              </a:rPr>
              <a:t>jsonb_build_object</a:t>
            </a:r>
            <a:r>
              <a:rPr lang="en-US" sz="1600">
                <a:solidFill>
                  <a:schemeClr val="bg1"/>
                </a:solidFill>
                <a:latin typeface="Consolas"/>
              </a:rPr>
              <a:t>('name', t.name)) AS tags,</a:t>
            </a:r>
            <a:endParaRPr/>
          </a:p>
          <a:p>
            <a:pPr>
              <a:defRPr/>
            </a:pPr>
            <a:r>
              <a:rPr lang="en-US" sz="1600">
                <a:solidFill>
                  <a:schemeClr val="bg1"/>
                </a:solidFill>
                <a:latin typeface="Consolas"/>
              </a:rPr>
              <a:t>  </a:t>
            </a:r>
            <a:r>
              <a:rPr lang="en-US" sz="1600">
                <a:solidFill>
                  <a:schemeClr val="bg1"/>
                </a:solidFill>
                <a:latin typeface="Consolas"/>
              </a:rPr>
              <a:t>jsonb_build_object</a:t>
            </a:r>
            <a:r>
              <a:rPr lang="en-US" sz="1600">
                <a:solidFill>
                  <a:schemeClr val="bg1"/>
                </a:solidFill>
                <a:latin typeface="Consolas"/>
              </a:rPr>
              <a:t>('id', c.id, 'name', c.name) AS category</a:t>
            </a:r>
            <a:endParaRPr/>
          </a:p>
          <a:p>
            <a:pPr>
              <a:defRPr/>
            </a:pPr>
            <a:r>
              <a:rPr lang="en-US" sz="1600">
                <a:solidFill>
                  <a:schemeClr val="bg1"/>
                </a:solidFill>
                <a:latin typeface="Consolas"/>
              </a:rPr>
              <a:t>FROM </a:t>
            </a:r>
            <a:r>
              <a:rPr lang="en-US" sz="1600">
                <a:solidFill>
                  <a:schemeClr val="bg1"/>
                </a:solidFill>
                <a:latin typeface="Consolas"/>
              </a:rPr>
              <a:t>posts p</a:t>
            </a:r>
            <a:endParaRPr/>
          </a:p>
          <a:p>
            <a:pPr>
              <a:defRPr/>
            </a:pPr>
            <a:r>
              <a:rPr lang="en-US" sz="1600">
                <a:solidFill>
                  <a:schemeClr val="bg1"/>
                </a:solidFill>
                <a:latin typeface="Consolas"/>
              </a:rPr>
              <a:t>LEFT </a:t>
            </a:r>
            <a:r>
              <a:rPr lang="en-US" sz="1600">
                <a:solidFill>
                  <a:schemeClr val="bg1"/>
                </a:solidFill>
                <a:latin typeface="Consolas"/>
              </a:rPr>
              <a:t>JOIN users u ON p."</a:t>
            </a:r>
            <a:r>
              <a:rPr lang="en-US" sz="1600">
                <a:solidFill>
                  <a:schemeClr val="bg1"/>
                </a:solidFill>
                <a:latin typeface="Consolas"/>
              </a:rPr>
              <a:t>authorId</a:t>
            </a:r>
            <a:r>
              <a:rPr lang="en-US" sz="1600">
                <a:solidFill>
                  <a:schemeClr val="bg1"/>
                </a:solidFill>
                <a:latin typeface="Consolas"/>
              </a:rPr>
              <a:t>" = u.id</a:t>
            </a:r>
            <a:endParaRPr/>
          </a:p>
          <a:p>
            <a:pPr>
              <a:defRPr/>
            </a:pPr>
            <a:r>
              <a:rPr lang="en-US" sz="1600">
                <a:solidFill>
                  <a:schemeClr val="bg1"/>
                </a:solidFill>
                <a:latin typeface="Consolas"/>
              </a:rPr>
              <a:t>LEFT </a:t>
            </a:r>
            <a:r>
              <a:rPr lang="en-US" sz="1600">
                <a:solidFill>
                  <a:schemeClr val="bg1"/>
                </a:solidFill>
                <a:latin typeface="Consolas"/>
              </a:rPr>
              <a:t>JOIN </a:t>
            </a:r>
            <a:r>
              <a:rPr lang="en-US" sz="1600">
                <a:solidFill>
                  <a:schemeClr val="bg1"/>
                </a:solidFill>
                <a:latin typeface="Consolas"/>
              </a:rPr>
              <a:t>post_tags</a:t>
            </a:r>
            <a:r>
              <a:rPr lang="en-US" sz="1600">
                <a:solidFill>
                  <a:schemeClr val="bg1"/>
                </a:solidFill>
                <a:latin typeface="Consolas"/>
              </a:rPr>
              <a:t> </a:t>
            </a:r>
            <a:r>
              <a:rPr lang="en-US" sz="1600">
                <a:solidFill>
                  <a:schemeClr val="bg1"/>
                </a:solidFill>
                <a:latin typeface="Consolas"/>
              </a:rPr>
              <a:t>pt</a:t>
            </a:r>
            <a:r>
              <a:rPr lang="en-US" sz="1600">
                <a:solidFill>
                  <a:schemeClr val="bg1"/>
                </a:solidFill>
                <a:latin typeface="Consolas"/>
              </a:rPr>
              <a:t> ON p.id = </a:t>
            </a:r>
            <a:r>
              <a:rPr lang="en-US" sz="1600">
                <a:solidFill>
                  <a:schemeClr val="bg1"/>
                </a:solidFill>
                <a:latin typeface="Consolas"/>
              </a:rPr>
              <a:t>pt.post_id</a:t>
            </a:r>
            <a:endParaRPr lang="en-US" sz="1600">
              <a:solidFill>
                <a:schemeClr val="bg1"/>
              </a:solidFill>
              <a:latin typeface="Consolas"/>
            </a:endParaRPr>
          </a:p>
          <a:p>
            <a:pPr>
              <a:defRPr/>
            </a:pPr>
            <a:r>
              <a:rPr lang="en-US" sz="1600">
                <a:solidFill>
                  <a:schemeClr val="bg1"/>
                </a:solidFill>
                <a:latin typeface="Consolas"/>
              </a:rPr>
              <a:t>LEFT </a:t>
            </a:r>
            <a:r>
              <a:rPr lang="en-US" sz="1600">
                <a:solidFill>
                  <a:schemeClr val="bg1"/>
                </a:solidFill>
                <a:latin typeface="Consolas"/>
              </a:rPr>
              <a:t>JOIN tags t ON </a:t>
            </a:r>
            <a:r>
              <a:rPr lang="en-US" sz="1600">
                <a:solidFill>
                  <a:schemeClr val="bg1"/>
                </a:solidFill>
                <a:latin typeface="Consolas"/>
              </a:rPr>
              <a:t>pt.tag_id</a:t>
            </a:r>
            <a:r>
              <a:rPr lang="en-US" sz="1600">
                <a:solidFill>
                  <a:schemeClr val="bg1"/>
                </a:solidFill>
                <a:latin typeface="Consolas"/>
              </a:rPr>
              <a:t> = t.id</a:t>
            </a:r>
            <a:endParaRPr/>
          </a:p>
          <a:p>
            <a:pPr>
              <a:defRPr/>
            </a:pPr>
            <a:r>
              <a:rPr lang="en-US" sz="1600">
                <a:solidFill>
                  <a:schemeClr val="bg1"/>
                </a:solidFill>
                <a:latin typeface="Consolas"/>
              </a:rPr>
              <a:t>LEFT </a:t>
            </a:r>
            <a:r>
              <a:rPr lang="en-US" sz="1600">
                <a:solidFill>
                  <a:schemeClr val="bg1"/>
                </a:solidFill>
                <a:latin typeface="Consolas"/>
              </a:rPr>
              <a:t>JOIN categories c ON </a:t>
            </a:r>
            <a:r>
              <a:rPr lang="en-US" sz="1600">
                <a:solidFill>
                  <a:schemeClr val="bg1"/>
                </a:solidFill>
                <a:latin typeface="Consolas"/>
              </a:rPr>
              <a:t>p.category_id</a:t>
            </a:r>
            <a:r>
              <a:rPr lang="en-US" sz="1600">
                <a:solidFill>
                  <a:schemeClr val="bg1"/>
                </a:solidFill>
                <a:latin typeface="Consolas"/>
              </a:rPr>
              <a:t> = c.id</a:t>
            </a:r>
            <a:endParaRPr/>
          </a:p>
          <a:p>
            <a:pPr>
              <a:defRPr/>
            </a:pPr>
            <a:r>
              <a:rPr lang="en-US" sz="1600">
                <a:solidFill>
                  <a:schemeClr val="bg1"/>
                </a:solidFill>
                <a:latin typeface="Consolas"/>
              </a:rPr>
              <a:t>GROUP </a:t>
            </a:r>
            <a:r>
              <a:rPr lang="en-US" sz="1600">
                <a:solidFill>
                  <a:schemeClr val="bg1"/>
                </a:solidFill>
                <a:latin typeface="Consolas"/>
              </a:rPr>
              <a:t>BY p.id, u.id, c.id</a:t>
            </a:r>
            <a:endParaRPr/>
          </a:p>
          <a:p>
            <a:pPr>
              <a:defRPr/>
            </a:pPr>
            <a:r>
              <a:rPr lang="en-US" sz="1600">
                <a:solidFill>
                  <a:schemeClr val="bg1"/>
                </a:solidFill>
                <a:latin typeface="Consolas"/>
              </a:rPr>
              <a:t>ORDER </a:t>
            </a:r>
            <a:r>
              <a:rPr lang="en-US" sz="1600">
                <a:solidFill>
                  <a:schemeClr val="bg1"/>
                </a:solidFill>
                <a:latin typeface="Consolas"/>
              </a:rPr>
              <a:t>BY p."</a:t>
            </a:r>
            <a:r>
              <a:rPr lang="en-US" sz="1600">
                <a:solidFill>
                  <a:schemeClr val="bg1"/>
                </a:solidFill>
                <a:latin typeface="Consolas"/>
              </a:rPr>
              <a:t>createdAt</a:t>
            </a:r>
            <a:r>
              <a:rPr lang="en-US" sz="1600">
                <a:solidFill>
                  <a:schemeClr val="bg1"/>
                </a:solidFill>
                <a:latin typeface="Consolas"/>
              </a:rPr>
              <a:t>" DESC;</a:t>
            </a:r>
            <a:endParaRPr/>
          </a:p>
        </p:txBody>
      </p:sp>
      <p:pic>
        <p:nvPicPr>
          <p:cNvPr id="5" name="Рисунок 4"/>
          <p:cNvPicPr>
            <a:picLocks noChangeAspect="1"/>
          </p:cNvPicPr>
          <p:nvPr/>
        </p:nvPicPr>
        <p:blipFill>
          <a:blip r:embed="rId2"/>
          <a:stretch/>
        </p:blipFill>
        <p:spPr bwMode="auto">
          <a:xfrm>
            <a:off x="854228" y="1095967"/>
            <a:ext cx="2751408" cy="51715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Home page: response from DB</a:t>
            </a:r>
            <a:endParaRPr lang="en-US" sz="3650">
              <a:solidFill>
                <a:srgbClr val="FF0000"/>
              </a:solidFill>
            </a:endParaRPr>
          </a:p>
        </p:txBody>
      </p:sp>
      <p:sp>
        <p:nvSpPr>
          <p:cNvPr id="8" name="TextBox 7"/>
          <p:cNvSpPr txBox="1"/>
          <p:nvPr/>
        </p:nvSpPr>
        <p:spPr bwMode="auto">
          <a:xfrm>
            <a:off x="3864830" y="715813"/>
            <a:ext cx="5907385" cy="6001643"/>
          </a:xfrm>
          <a:prstGeom prst="rect">
            <a:avLst/>
          </a:prstGeom>
          <a:noFill/>
        </p:spPr>
        <p:txBody>
          <a:bodyPr wrap="none" rtlCol="0">
            <a:spAutoFit/>
          </a:bodyPr>
          <a:lstStyle/>
          <a:p>
            <a:pPr>
              <a:defRPr/>
            </a:pPr>
            <a:r>
              <a:rPr lang="en-US" sz="1600">
                <a:solidFill>
                  <a:schemeClr val="bg1"/>
                </a:solidFill>
                <a:latin typeface="Consolas"/>
              </a:rPr>
              <a:t>[</a:t>
            </a:r>
            <a:endParaRPr/>
          </a:p>
          <a:p>
            <a:pPr>
              <a:defRPr/>
            </a:pPr>
            <a:r>
              <a:rPr lang="en-US" sz="1600">
                <a:solidFill>
                  <a:schemeClr val="bg1"/>
                </a:solidFill>
                <a:latin typeface="Consolas"/>
              </a:rPr>
              <a:t>  {</a:t>
            </a:r>
            <a:endParaRPr/>
          </a:p>
          <a:p>
            <a:pPr>
              <a:defRPr/>
            </a:pPr>
            <a:r>
              <a:rPr lang="en-US" sz="1600">
                <a:solidFill>
                  <a:schemeClr val="bg1"/>
                </a:solidFill>
                <a:latin typeface="Consolas"/>
              </a:rPr>
              <a:t>    "id": 1,</a:t>
            </a:r>
            <a:endParaRPr/>
          </a:p>
          <a:p>
            <a:pPr>
              <a:defRPr/>
            </a:pPr>
            <a:r>
              <a:rPr lang="en-US" sz="1600">
                <a:solidFill>
                  <a:schemeClr val="bg1"/>
                </a:solidFill>
                <a:latin typeface="Consolas"/>
              </a:rPr>
              <a:t>    "title": "My First Post",</a:t>
            </a:r>
            <a:endParaRPr/>
          </a:p>
          <a:p>
            <a:pPr>
              <a:defRPr/>
            </a:pPr>
            <a:r>
              <a:rPr lang="en-US" sz="1600">
                <a:solidFill>
                  <a:schemeClr val="bg1"/>
                </a:solidFill>
                <a:latin typeface="Consolas"/>
              </a:rPr>
              <a:t>    "content": "This is the content of the post.",</a:t>
            </a:r>
            <a:endParaRPr/>
          </a:p>
          <a:p>
            <a:pPr>
              <a:defRPr/>
            </a:pPr>
            <a:r>
              <a:rPr lang="en-US" sz="1600">
                <a:solidFill>
                  <a:schemeClr val="bg1"/>
                </a:solidFill>
                <a:latin typeface="Consolas"/>
              </a:rPr>
              <a:t>    "published": true,</a:t>
            </a:r>
            <a:endParaRPr/>
          </a:p>
          <a:p>
            <a:pPr>
              <a:defRPr/>
            </a:pPr>
            <a:r>
              <a:rPr lang="en-US" sz="1600">
                <a:solidFill>
                  <a:schemeClr val="bg1"/>
                </a:solidFill>
                <a:latin typeface="Consolas"/>
              </a:rPr>
              <a:t>    "</a:t>
            </a:r>
            <a:r>
              <a:rPr lang="en-US" sz="1600">
                <a:solidFill>
                  <a:schemeClr val="bg1"/>
                </a:solidFill>
                <a:latin typeface="Consolas"/>
              </a:rPr>
              <a:t>createdAt</a:t>
            </a:r>
            <a:r>
              <a:rPr lang="en-US" sz="1600">
                <a:solidFill>
                  <a:schemeClr val="bg1"/>
                </a:solidFill>
                <a:latin typeface="Consolas"/>
              </a:rPr>
              <a:t>": "2025-01-01T12:00:00Z",</a:t>
            </a:r>
            <a:endParaRPr/>
          </a:p>
          <a:p>
            <a:pPr>
              <a:defRPr/>
            </a:pPr>
            <a:r>
              <a:rPr lang="en-US" sz="1600">
                <a:solidFill>
                  <a:schemeClr val="bg1"/>
                </a:solidFill>
                <a:latin typeface="Consolas"/>
              </a:rPr>
              <a:t>    "</a:t>
            </a:r>
            <a:r>
              <a:rPr lang="en-US" sz="1600">
                <a:solidFill>
                  <a:schemeClr val="bg1"/>
                </a:solidFill>
                <a:latin typeface="Consolas"/>
              </a:rPr>
              <a:t>updatedAt</a:t>
            </a:r>
            <a:r>
              <a:rPr lang="en-US" sz="1600">
                <a:solidFill>
                  <a:schemeClr val="bg1"/>
                </a:solidFill>
                <a:latin typeface="Consolas"/>
              </a:rPr>
              <a:t>": "2025-01-02T12:00:00Z",</a:t>
            </a:r>
            <a:endParaRPr/>
          </a:p>
          <a:p>
            <a:pPr>
              <a:defRPr/>
            </a:pPr>
            <a:r>
              <a:rPr lang="en-US" sz="1600">
                <a:solidFill>
                  <a:schemeClr val="bg1"/>
                </a:solidFill>
                <a:latin typeface="Consolas"/>
              </a:rPr>
              <a:t>    "</a:t>
            </a:r>
            <a:r>
              <a:rPr lang="en-US" sz="1600">
                <a:solidFill>
                  <a:schemeClr val="bg1"/>
                </a:solidFill>
                <a:latin typeface="Consolas"/>
              </a:rPr>
              <a:t>viewCount</a:t>
            </a:r>
            <a:r>
              <a:rPr lang="en-US" sz="1600">
                <a:solidFill>
                  <a:schemeClr val="bg1"/>
                </a:solidFill>
                <a:latin typeface="Consolas"/>
              </a:rPr>
              <a:t>": 100,</a:t>
            </a:r>
            <a:endParaRPr/>
          </a:p>
          <a:p>
            <a:pPr>
              <a:defRPr/>
            </a:pPr>
            <a:r>
              <a:rPr lang="en-US" sz="1600">
                <a:solidFill>
                  <a:schemeClr val="bg1"/>
                </a:solidFill>
                <a:latin typeface="Consolas"/>
              </a:rPr>
              <a:t>    "author": {</a:t>
            </a:r>
            <a:endParaRPr/>
          </a:p>
          <a:p>
            <a:pPr>
              <a:defRPr/>
            </a:pPr>
            <a:r>
              <a:rPr lang="en-US" sz="1600">
                <a:solidFill>
                  <a:schemeClr val="bg1"/>
                </a:solidFill>
                <a:latin typeface="Consolas"/>
              </a:rPr>
              <a:t>      "id": 1,</a:t>
            </a:r>
            <a:endParaRPr/>
          </a:p>
          <a:p>
            <a:pPr>
              <a:defRPr/>
            </a:pPr>
            <a:r>
              <a:rPr lang="en-US" sz="1600">
                <a:solidFill>
                  <a:schemeClr val="bg1"/>
                </a:solidFill>
                <a:latin typeface="Consolas"/>
              </a:rPr>
              <a:t>      "name": </a:t>
            </a:r>
            <a:r>
              <a:rPr lang="en-US" sz="1600">
                <a:solidFill>
                  <a:schemeClr val="bg1"/>
                </a:solidFill>
                <a:latin typeface="Consolas"/>
              </a:rPr>
              <a:t>“Antonio </a:t>
            </a:r>
            <a:r>
              <a:rPr lang="en-US" sz="1600">
                <a:solidFill>
                  <a:schemeClr val="bg1"/>
                </a:solidFill>
                <a:latin typeface="Consolas"/>
              </a:rPr>
              <a:t>Dicappo</a:t>
            </a:r>
            <a:r>
              <a:rPr lang="en-US" sz="1600">
                <a:solidFill>
                  <a:schemeClr val="bg1"/>
                </a:solidFill>
                <a:latin typeface="Consolas"/>
              </a:rPr>
              <a:t>",</a:t>
            </a:r>
            <a:endParaRPr lang="en-US" sz="1600">
              <a:solidFill>
                <a:schemeClr val="bg1"/>
              </a:solidFill>
              <a:latin typeface="Consolas"/>
            </a:endParaRPr>
          </a:p>
          <a:p>
            <a:pPr>
              <a:defRPr/>
            </a:pPr>
            <a:r>
              <a:rPr lang="en-US" sz="1600">
                <a:solidFill>
                  <a:schemeClr val="bg1"/>
                </a:solidFill>
                <a:latin typeface="Consolas"/>
              </a:rPr>
              <a:t>      "username": </a:t>
            </a:r>
            <a:r>
              <a:rPr lang="en-US" sz="1600">
                <a:solidFill>
                  <a:schemeClr val="bg1"/>
                </a:solidFill>
                <a:latin typeface="Consolas"/>
              </a:rPr>
              <a:t>“anton222"</a:t>
            </a:r>
            <a:endParaRPr lang="en-US" sz="1600">
              <a:solidFill>
                <a:schemeClr val="bg1"/>
              </a:solidFill>
              <a:latin typeface="Consolas"/>
            </a:endParaRPr>
          </a:p>
          <a:p>
            <a:pPr>
              <a:defRPr/>
            </a:pPr>
            <a:r>
              <a:rPr lang="en-US" sz="1600">
                <a:solidFill>
                  <a:schemeClr val="bg1"/>
                </a:solidFill>
                <a:latin typeface="Consolas"/>
              </a:rPr>
              <a:t>    },</a:t>
            </a:r>
            <a:endParaRPr/>
          </a:p>
          <a:p>
            <a:pPr>
              <a:defRPr/>
            </a:pPr>
            <a:r>
              <a:rPr lang="en-US" sz="1600">
                <a:solidFill>
                  <a:schemeClr val="bg1"/>
                </a:solidFill>
                <a:latin typeface="Consolas"/>
              </a:rPr>
              <a:t>    "tags": [</a:t>
            </a:r>
            <a:endParaRPr/>
          </a:p>
          <a:p>
            <a:pPr>
              <a:defRPr/>
            </a:pPr>
            <a:r>
              <a:rPr lang="en-US" sz="1600">
                <a:solidFill>
                  <a:schemeClr val="bg1"/>
                </a:solidFill>
                <a:latin typeface="Consolas"/>
              </a:rPr>
              <a:t>      { "name": "tech" },</a:t>
            </a:r>
            <a:endParaRPr/>
          </a:p>
          <a:p>
            <a:pPr>
              <a:defRPr/>
            </a:pPr>
            <a:r>
              <a:rPr lang="en-US" sz="1600">
                <a:solidFill>
                  <a:schemeClr val="bg1"/>
                </a:solidFill>
                <a:latin typeface="Consolas"/>
              </a:rPr>
              <a:t>      { "name": "</a:t>
            </a:r>
            <a:r>
              <a:rPr lang="en-US" sz="1600">
                <a:solidFill>
                  <a:schemeClr val="bg1"/>
                </a:solidFill>
                <a:latin typeface="Consolas"/>
              </a:rPr>
              <a:t>javascript</a:t>
            </a:r>
            <a:r>
              <a:rPr lang="en-US" sz="1600">
                <a:solidFill>
                  <a:schemeClr val="bg1"/>
                </a:solidFill>
                <a:latin typeface="Consolas"/>
              </a:rPr>
              <a:t>" }</a:t>
            </a:r>
            <a:endParaRPr/>
          </a:p>
          <a:p>
            <a:pPr>
              <a:defRPr/>
            </a:pPr>
            <a:r>
              <a:rPr lang="en-US" sz="1600">
                <a:solidFill>
                  <a:schemeClr val="bg1"/>
                </a:solidFill>
                <a:latin typeface="Consolas"/>
              </a:rPr>
              <a:t>    ],</a:t>
            </a:r>
            <a:endParaRPr/>
          </a:p>
          <a:p>
            <a:pPr>
              <a:defRPr/>
            </a:pPr>
            <a:r>
              <a:rPr lang="en-US" sz="1600">
                <a:solidFill>
                  <a:schemeClr val="bg1"/>
                </a:solidFill>
                <a:latin typeface="Consolas"/>
              </a:rPr>
              <a:t>    "category": {</a:t>
            </a:r>
            <a:endParaRPr/>
          </a:p>
          <a:p>
            <a:pPr>
              <a:defRPr/>
            </a:pPr>
            <a:r>
              <a:rPr lang="en-US" sz="1600">
                <a:solidFill>
                  <a:schemeClr val="bg1"/>
                </a:solidFill>
                <a:latin typeface="Consolas"/>
              </a:rPr>
              <a:t>      "id": </a:t>
            </a:r>
            <a:r>
              <a:rPr lang="en-US" sz="1600">
                <a:solidFill>
                  <a:schemeClr val="bg1"/>
                </a:solidFill>
                <a:latin typeface="Consolas"/>
              </a:rPr>
              <a:t>“519502-4bbb-4966-97a9-a0240”,</a:t>
            </a:r>
            <a:endParaRPr lang="en-US" sz="1600">
              <a:solidFill>
                <a:schemeClr val="bg1"/>
              </a:solidFill>
              <a:latin typeface="Consolas"/>
            </a:endParaRPr>
          </a:p>
          <a:p>
            <a:pPr>
              <a:defRPr/>
            </a:pPr>
            <a:r>
              <a:rPr lang="en-US" sz="1600">
                <a:solidFill>
                  <a:schemeClr val="bg1"/>
                </a:solidFill>
                <a:latin typeface="Consolas"/>
              </a:rPr>
              <a:t>      "name": "Programming"</a:t>
            </a:r>
            <a:endParaRPr/>
          </a:p>
          <a:p>
            <a:pPr>
              <a:defRPr/>
            </a:pPr>
            <a:r>
              <a:rPr lang="en-US" sz="1600">
                <a:solidFill>
                  <a:schemeClr val="bg1"/>
                </a:solidFill>
                <a:latin typeface="Consolas"/>
              </a:rPr>
              <a:t>    }</a:t>
            </a:r>
            <a:endParaRPr/>
          </a:p>
          <a:p>
            <a:pPr>
              <a:defRPr/>
            </a:pPr>
            <a:r>
              <a:rPr lang="en-US" sz="1600">
                <a:solidFill>
                  <a:schemeClr val="bg1"/>
                </a:solidFill>
                <a:latin typeface="Consolas"/>
              </a:rPr>
              <a:t>  </a:t>
            </a:r>
            <a:r>
              <a:rPr lang="en-US" sz="1600">
                <a:solidFill>
                  <a:schemeClr val="bg1"/>
                </a:solidFill>
                <a:latin typeface="Consolas"/>
              </a:rPr>
              <a:t>}, </a:t>
            </a:r>
            <a:r>
              <a:rPr lang="en-US" sz="1600">
                <a:solidFill>
                  <a:srgbClr val="B5A43D"/>
                </a:solidFill>
                <a:latin typeface="Consolas"/>
              </a:rPr>
              <a:t>// another posts</a:t>
            </a:r>
            <a:endParaRPr lang="en-US" sz="1600">
              <a:solidFill>
                <a:srgbClr val="B5A43D"/>
              </a:solidFill>
              <a:latin typeface="Consolas"/>
            </a:endParaRPr>
          </a:p>
          <a:p>
            <a:pPr>
              <a:defRPr/>
            </a:pPr>
            <a:r>
              <a:rPr lang="en-US" sz="1600">
                <a:solidFill>
                  <a:schemeClr val="bg1"/>
                </a:solidFill>
                <a:latin typeface="Consolas"/>
              </a:rPr>
              <a:t>]</a:t>
            </a:r>
            <a:endParaRPr/>
          </a:p>
        </p:txBody>
      </p:sp>
      <p:pic>
        <p:nvPicPr>
          <p:cNvPr id="5" name="Рисунок 4"/>
          <p:cNvPicPr>
            <a:picLocks noChangeAspect="1"/>
          </p:cNvPicPr>
          <p:nvPr/>
        </p:nvPicPr>
        <p:blipFill>
          <a:blip r:embed="rId2"/>
          <a:stretch/>
        </p:blipFill>
        <p:spPr bwMode="auto">
          <a:xfrm>
            <a:off x="854228" y="1095967"/>
            <a:ext cx="2751408" cy="51715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a:lnSpc>
                <a:spcPts val="4600"/>
              </a:lnSpc>
              <a:defRPr/>
            </a:pPr>
            <a:r>
              <a:rPr lang="en-US" sz="3650">
                <a:solidFill>
                  <a:srgbClr val="FF0000"/>
                </a:solidFill>
              </a:rPr>
              <a:t>Post page</a:t>
            </a:r>
            <a:r>
              <a:rPr lang="en-US" sz="3650">
                <a:solidFill>
                  <a:srgbClr val="FF0000"/>
                </a:solidFill>
              </a:rPr>
              <a:t>: get </a:t>
            </a:r>
            <a:r>
              <a:rPr lang="en-US" sz="3650">
                <a:solidFill>
                  <a:srgbClr val="FF0000"/>
                </a:solidFill>
              </a:rPr>
              <a:t>post details </a:t>
            </a:r>
            <a:r>
              <a:rPr lang="en-US" sz="3650">
                <a:solidFill>
                  <a:srgbClr val="FF0000"/>
                </a:solidFill>
              </a:rPr>
              <a:t>by post id</a:t>
            </a:r>
            <a:endParaRPr/>
          </a:p>
        </p:txBody>
      </p:sp>
      <p:sp>
        <p:nvSpPr>
          <p:cNvPr id="8" name="TextBox 7"/>
          <p:cNvSpPr txBox="1"/>
          <p:nvPr/>
        </p:nvSpPr>
        <p:spPr bwMode="auto">
          <a:xfrm>
            <a:off x="3678399" y="691000"/>
            <a:ext cx="7478329" cy="5755422"/>
          </a:xfrm>
          <a:prstGeom prst="rect">
            <a:avLst/>
          </a:prstGeom>
          <a:noFill/>
        </p:spPr>
        <p:txBody>
          <a:bodyPr wrap="none" rtlCol="0">
            <a:spAutoFit/>
          </a:bodyPr>
          <a:lstStyle/>
          <a:p>
            <a:pPr>
              <a:defRPr/>
            </a:pPr>
            <a:r>
              <a:rPr lang="en-US" sz="1600">
                <a:solidFill>
                  <a:schemeClr val="bg1"/>
                </a:solidFill>
                <a:latin typeface="Consolas"/>
              </a:rPr>
              <a:t>SELECT posts.id, </a:t>
            </a:r>
            <a:r>
              <a:rPr lang="en-US" sz="1600">
                <a:solidFill>
                  <a:schemeClr val="bg1"/>
                </a:solidFill>
                <a:latin typeface="Consolas"/>
              </a:rPr>
              <a:t>posts.title</a:t>
            </a:r>
            <a:r>
              <a:rPr lang="en-US" sz="1600">
                <a:solidFill>
                  <a:schemeClr val="bg1"/>
                </a:solidFill>
                <a:latin typeface="Consolas"/>
              </a:rPr>
              <a:t>, </a:t>
            </a:r>
            <a:r>
              <a:rPr lang="en-US" sz="1600">
                <a:solidFill>
                  <a:schemeClr val="bg1"/>
                </a:solidFill>
                <a:latin typeface="Consolas"/>
              </a:rPr>
              <a:t>posts.content</a:t>
            </a:r>
            <a:r>
              <a:rPr lang="en-US" sz="1600">
                <a:solidFill>
                  <a:schemeClr val="bg1"/>
                </a:solidFill>
                <a:latin typeface="Consolas"/>
              </a:rPr>
              <a:t>, posts</a:t>
            </a:r>
            <a:r>
              <a:rPr lang="en-US" sz="1600">
                <a:solidFill>
                  <a:schemeClr val="bg1"/>
                </a:solidFill>
                <a:latin typeface="Consolas"/>
              </a:rPr>
              <a:t>."</a:t>
            </a:r>
            <a:r>
              <a:rPr lang="en-US" sz="1600">
                <a:solidFill>
                  <a:schemeClr val="bg1"/>
                </a:solidFill>
                <a:latin typeface="Consolas"/>
              </a:rPr>
              <a:t>createdAt</a:t>
            </a:r>
            <a:r>
              <a:rPr lang="en-US" sz="1600">
                <a:solidFill>
                  <a:schemeClr val="bg1"/>
                </a:solidFill>
                <a:latin typeface="Consolas"/>
              </a:rPr>
              <a:t>",</a:t>
            </a:r>
            <a:endParaRPr/>
          </a:p>
          <a:p>
            <a:pPr>
              <a:defRPr/>
            </a:pPr>
            <a:r>
              <a:rPr lang="en-US" sz="1600">
                <a:solidFill>
                  <a:schemeClr val="bg1"/>
                </a:solidFill>
                <a:latin typeface="Consolas"/>
              </a:rPr>
              <a:t>    posts."</a:t>
            </a:r>
            <a:r>
              <a:rPr lang="en-US" sz="1600">
                <a:solidFill>
                  <a:schemeClr val="bg1"/>
                </a:solidFill>
                <a:latin typeface="Consolas"/>
              </a:rPr>
              <a:t>updatedAt</a:t>
            </a:r>
            <a:r>
              <a:rPr lang="en-US" sz="1600">
                <a:solidFill>
                  <a:schemeClr val="bg1"/>
                </a:solidFill>
                <a:latin typeface="Consolas"/>
              </a:rPr>
              <a:t>",</a:t>
            </a:r>
            <a:endParaRPr/>
          </a:p>
          <a:p>
            <a:pPr>
              <a:defRPr/>
            </a:pPr>
            <a:r>
              <a:rPr lang="en-US" sz="1600">
                <a:solidFill>
                  <a:schemeClr val="bg1"/>
                </a:solidFill>
                <a:latin typeface="Consolas"/>
              </a:rPr>
              <a:t>    posts."</a:t>
            </a:r>
            <a:r>
              <a:rPr lang="en-US" sz="1600">
                <a:solidFill>
                  <a:schemeClr val="bg1"/>
                </a:solidFill>
                <a:latin typeface="Consolas"/>
              </a:rPr>
              <a:t>viewCount</a:t>
            </a:r>
            <a:r>
              <a:rPr lang="en-US" sz="1600">
                <a:solidFill>
                  <a:schemeClr val="bg1"/>
                </a:solidFill>
                <a:latin typeface="Consolas"/>
              </a:rPr>
              <a:t>",</a:t>
            </a:r>
            <a:endParaRPr/>
          </a:p>
          <a:p>
            <a:pPr>
              <a:defRPr/>
            </a:pPr>
            <a:r>
              <a:rPr lang="en-US" sz="1600">
                <a:solidFill>
                  <a:schemeClr val="bg1"/>
                </a:solidFill>
                <a:latin typeface="Consolas"/>
              </a:rPr>
              <a:t>    posts."</a:t>
            </a:r>
            <a:r>
              <a:rPr lang="en-US" sz="1600">
                <a:solidFill>
                  <a:schemeClr val="bg1"/>
                </a:solidFill>
                <a:latin typeface="Consolas"/>
              </a:rPr>
              <a:t>authorId</a:t>
            </a:r>
            <a:r>
              <a:rPr lang="en-US" sz="1600">
                <a:solidFill>
                  <a:schemeClr val="bg1"/>
                </a:solidFill>
                <a:latin typeface="Consolas"/>
              </a:rPr>
              <a:t>",</a:t>
            </a:r>
            <a:endParaRPr/>
          </a:p>
          <a:p>
            <a:pPr>
              <a:defRPr/>
            </a:pPr>
            <a:r>
              <a:rPr lang="en-US" sz="1600">
                <a:solidFill>
                  <a:schemeClr val="bg1"/>
                </a:solidFill>
                <a:latin typeface="Consolas"/>
              </a:rPr>
              <a:t>    </a:t>
            </a:r>
            <a:r>
              <a:rPr lang="en-US" sz="1600">
                <a:solidFill>
                  <a:schemeClr val="bg1"/>
                </a:solidFill>
                <a:latin typeface="Consolas"/>
              </a:rPr>
              <a:t>json_build_object</a:t>
            </a:r>
            <a:r>
              <a:rPr lang="en-US" sz="1600">
                <a:solidFill>
                  <a:schemeClr val="bg1"/>
                </a:solidFill>
                <a:latin typeface="Consolas"/>
              </a:rPr>
              <a:t>(</a:t>
            </a:r>
            <a:endParaRPr/>
          </a:p>
          <a:p>
            <a:pPr>
              <a:defRPr/>
            </a:pPr>
            <a:r>
              <a:rPr lang="en-US" sz="1600">
                <a:solidFill>
                  <a:schemeClr val="bg1"/>
                </a:solidFill>
                <a:latin typeface="Consolas"/>
              </a:rPr>
              <a:t>        'id', users.id,</a:t>
            </a:r>
            <a:endParaRPr/>
          </a:p>
          <a:p>
            <a:pPr>
              <a:defRPr/>
            </a:pPr>
            <a:r>
              <a:rPr lang="en-US" sz="1600">
                <a:solidFill>
                  <a:schemeClr val="bg1"/>
                </a:solidFill>
                <a:latin typeface="Consolas"/>
              </a:rPr>
              <a:t>        'name', users.name,</a:t>
            </a:r>
            <a:endParaRPr/>
          </a:p>
          <a:p>
            <a:pPr>
              <a:defRPr/>
            </a:pPr>
            <a:r>
              <a:rPr lang="en-US" sz="1600">
                <a:solidFill>
                  <a:schemeClr val="bg1"/>
                </a:solidFill>
                <a:latin typeface="Consolas"/>
              </a:rPr>
              <a:t>        'username', </a:t>
            </a:r>
            <a:r>
              <a:rPr lang="en-US" sz="1600">
                <a:solidFill>
                  <a:schemeClr val="bg1"/>
                </a:solidFill>
                <a:latin typeface="Consolas"/>
              </a:rPr>
              <a:t>users.username</a:t>
            </a:r>
            <a:endParaRPr lang="en-US" sz="1600">
              <a:solidFill>
                <a:schemeClr val="bg1"/>
              </a:solidFill>
              <a:latin typeface="Consolas"/>
            </a:endParaRPr>
          </a:p>
          <a:p>
            <a:pPr>
              <a:defRPr/>
            </a:pPr>
            <a:r>
              <a:rPr lang="en-US" sz="1600">
                <a:solidFill>
                  <a:schemeClr val="bg1"/>
                </a:solidFill>
                <a:latin typeface="Consolas"/>
              </a:rPr>
              <a:t>    ) AS author,</a:t>
            </a:r>
            <a:endParaRPr/>
          </a:p>
          <a:p>
            <a:pPr>
              <a:defRPr/>
            </a:pPr>
            <a:r>
              <a:rPr lang="en-US" sz="1600">
                <a:solidFill>
                  <a:schemeClr val="bg1"/>
                </a:solidFill>
                <a:latin typeface="Consolas"/>
              </a:rPr>
              <a:t>    COALESCE(</a:t>
            </a:r>
            <a:endParaRPr/>
          </a:p>
          <a:p>
            <a:pPr>
              <a:defRPr/>
            </a:pPr>
            <a:r>
              <a:rPr lang="en-US" sz="1600">
                <a:solidFill>
                  <a:schemeClr val="bg1"/>
                </a:solidFill>
                <a:latin typeface="Consolas"/>
              </a:rPr>
              <a:t>        </a:t>
            </a:r>
            <a:r>
              <a:rPr lang="en-US" sz="1600">
                <a:solidFill>
                  <a:schemeClr val="bg1"/>
                </a:solidFill>
                <a:latin typeface="Consolas"/>
              </a:rPr>
              <a:t>json_agg</a:t>
            </a:r>
            <a:r>
              <a:rPr lang="en-US" sz="1600">
                <a:solidFill>
                  <a:schemeClr val="bg1"/>
                </a:solidFill>
                <a:latin typeface="Consolas"/>
              </a:rPr>
              <a:t>(DISTINCT </a:t>
            </a:r>
            <a:r>
              <a:rPr lang="en-US" sz="1600">
                <a:solidFill>
                  <a:schemeClr val="bg1"/>
                </a:solidFill>
                <a:latin typeface="Consolas"/>
              </a:rPr>
              <a:t>jsonb_build_object</a:t>
            </a:r>
            <a:r>
              <a:rPr lang="en-US" sz="1600">
                <a:solidFill>
                  <a:schemeClr val="bg1"/>
                </a:solidFill>
                <a:latin typeface="Consolas"/>
              </a:rPr>
              <a:t>('name', tags.name)) </a:t>
            </a:r>
            <a:endParaRPr/>
          </a:p>
          <a:p>
            <a:pPr>
              <a:defRPr/>
            </a:pPr>
            <a:r>
              <a:rPr lang="en-US" sz="1600">
                <a:solidFill>
                  <a:schemeClr val="bg1"/>
                </a:solidFill>
                <a:latin typeface="Consolas"/>
              </a:rPr>
              <a:t>        FILTER (WHERE tags.name IS NOT NULL),</a:t>
            </a:r>
            <a:endParaRPr/>
          </a:p>
          <a:p>
            <a:pPr>
              <a:defRPr/>
            </a:pPr>
            <a:r>
              <a:rPr lang="en-US" sz="1600">
                <a:solidFill>
                  <a:schemeClr val="bg1"/>
                </a:solidFill>
                <a:latin typeface="Consolas"/>
              </a:rPr>
              <a:t>        </a:t>
            </a:r>
            <a:r>
              <a:rPr lang="en-US" sz="1600">
                <a:solidFill>
                  <a:schemeClr val="bg1"/>
                </a:solidFill>
                <a:latin typeface="Consolas"/>
              </a:rPr>
              <a:t>'[]') </a:t>
            </a:r>
            <a:r>
              <a:rPr lang="en-US" sz="1600">
                <a:solidFill>
                  <a:schemeClr val="bg1"/>
                </a:solidFill>
                <a:latin typeface="Consolas"/>
              </a:rPr>
              <a:t>AS tags,</a:t>
            </a:r>
            <a:endParaRPr/>
          </a:p>
          <a:p>
            <a:pPr>
              <a:defRPr/>
            </a:pPr>
            <a:r>
              <a:rPr lang="en-US" sz="1600">
                <a:solidFill>
                  <a:schemeClr val="bg1"/>
                </a:solidFill>
                <a:latin typeface="Consolas"/>
              </a:rPr>
              <a:t>    </a:t>
            </a:r>
            <a:r>
              <a:rPr lang="en-US" sz="1600">
                <a:solidFill>
                  <a:schemeClr val="bg1"/>
                </a:solidFill>
                <a:latin typeface="Consolas"/>
              </a:rPr>
              <a:t>json_build_object</a:t>
            </a:r>
            <a:r>
              <a:rPr lang="en-US" sz="1600">
                <a:solidFill>
                  <a:schemeClr val="bg1"/>
                </a:solidFill>
                <a:latin typeface="Consolas"/>
              </a:rPr>
              <a:t>(</a:t>
            </a:r>
            <a:endParaRPr/>
          </a:p>
          <a:p>
            <a:pPr>
              <a:defRPr/>
            </a:pPr>
            <a:r>
              <a:rPr lang="en-US" sz="1600">
                <a:solidFill>
                  <a:schemeClr val="bg1"/>
                </a:solidFill>
                <a:latin typeface="Consolas"/>
              </a:rPr>
              <a:t>        'id', categories.id,</a:t>
            </a:r>
            <a:endParaRPr/>
          </a:p>
          <a:p>
            <a:pPr>
              <a:defRPr/>
            </a:pPr>
            <a:r>
              <a:rPr lang="en-US" sz="1600">
                <a:solidFill>
                  <a:schemeClr val="bg1"/>
                </a:solidFill>
                <a:latin typeface="Consolas"/>
              </a:rPr>
              <a:t>        'name', </a:t>
            </a:r>
            <a:r>
              <a:rPr lang="en-US" sz="1600">
                <a:solidFill>
                  <a:schemeClr val="bg1"/>
                </a:solidFill>
                <a:latin typeface="Consolas"/>
              </a:rPr>
              <a:t>categories.name) </a:t>
            </a:r>
            <a:r>
              <a:rPr lang="en-US" sz="1600">
                <a:solidFill>
                  <a:schemeClr val="bg1"/>
                </a:solidFill>
                <a:latin typeface="Consolas"/>
              </a:rPr>
              <a:t>AS category</a:t>
            </a:r>
            <a:endParaRPr/>
          </a:p>
          <a:p>
            <a:pPr>
              <a:defRPr/>
            </a:pPr>
            <a:r>
              <a:rPr lang="en-US" sz="1600">
                <a:solidFill>
                  <a:schemeClr val="bg1"/>
                </a:solidFill>
                <a:latin typeface="Consolas"/>
              </a:rPr>
              <a:t>FROM posts</a:t>
            </a:r>
            <a:endParaRPr lang="en-US" sz="1600">
              <a:solidFill>
                <a:schemeClr val="bg1"/>
              </a:solidFill>
              <a:latin typeface="Consolas"/>
            </a:endParaRPr>
          </a:p>
          <a:p>
            <a:pPr>
              <a:defRPr/>
            </a:pPr>
            <a:r>
              <a:rPr lang="en-US" sz="1600">
                <a:solidFill>
                  <a:schemeClr val="bg1"/>
                </a:solidFill>
                <a:latin typeface="Consolas"/>
              </a:rPr>
              <a:t>LEFT JOIN users ON posts."</a:t>
            </a:r>
            <a:r>
              <a:rPr lang="en-US" sz="1600">
                <a:solidFill>
                  <a:schemeClr val="bg1"/>
                </a:solidFill>
                <a:latin typeface="Consolas"/>
              </a:rPr>
              <a:t>authorId</a:t>
            </a:r>
            <a:r>
              <a:rPr lang="en-US" sz="1600">
                <a:solidFill>
                  <a:schemeClr val="bg1"/>
                </a:solidFill>
                <a:latin typeface="Consolas"/>
              </a:rPr>
              <a:t>" = users.id</a:t>
            </a:r>
            <a:endParaRPr/>
          </a:p>
          <a:p>
            <a:pPr>
              <a:defRPr/>
            </a:pPr>
            <a:r>
              <a:rPr lang="en-US" sz="1600">
                <a:solidFill>
                  <a:schemeClr val="bg1"/>
                </a:solidFill>
                <a:latin typeface="Consolas"/>
              </a:rPr>
              <a:t>LEFT JOIN </a:t>
            </a:r>
            <a:r>
              <a:rPr lang="en-US" sz="1600">
                <a:solidFill>
                  <a:schemeClr val="bg1"/>
                </a:solidFill>
                <a:latin typeface="Consolas"/>
              </a:rPr>
              <a:t>post_tags</a:t>
            </a:r>
            <a:r>
              <a:rPr lang="en-US" sz="1600">
                <a:solidFill>
                  <a:schemeClr val="bg1"/>
                </a:solidFill>
                <a:latin typeface="Consolas"/>
              </a:rPr>
              <a:t> ON posts.id = </a:t>
            </a:r>
            <a:r>
              <a:rPr lang="en-US" sz="1600">
                <a:solidFill>
                  <a:schemeClr val="bg1"/>
                </a:solidFill>
                <a:latin typeface="Consolas"/>
              </a:rPr>
              <a:t>post_tags.post_id</a:t>
            </a:r>
            <a:endParaRPr lang="en-US" sz="1600">
              <a:solidFill>
                <a:schemeClr val="bg1"/>
              </a:solidFill>
              <a:latin typeface="Consolas"/>
            </a:endParaRPr>
          </a:p>
          <a:p>
            <a:pPr>
              <a:defRPr/>
            </a:pPr>
            <a:r>
              <a:rPr lang="en-US" sz="1600">
                <a:solidFill>
                  <a:schemeClr val="bg1"/>
                </a:solidFill>
                <a:latin typeface="Consolas"/>
              </a:rPr>
              <a:t>LEFT JOIN tags ON </a:t>
            </a:r>
            <a:r>
              <a:rPr lang="en-US" sz="1600">
                <a:solidFill>
                  <a:schemeClr val="bg1"/>
                </a:solidFill>
                <a:latin typeface="Consolas"/>
              </a:rPr>
              <a:t>post_tags.tag_id</a:t>
            </a:r>
            <a:r>
              <a:rPr lang="en-US" sz="1600">
                <a:solidFill>
                  <a:schemeClr val="bg1"/>
                </a:solidFill>
                <a:latin typeface="Consolas"/>
              </a:rPr>
              <a:t> = tags.id</a:t>
            </a:r>
            <a:endParaRPr/>
          </a:p>
          <a:p>
            <a:pPr>
              <a:defRPr/>
            </a:pPr>
            <a:r>
              <a:rPr lang="en-US" sz="1600">
                <a:solidFill>
                  <a:schemeClr val="bg1"/>
                </a:solidFill>
                <a:latin typeface="Consolas"/>
              </a:rPr>
              <a:t>LEFT JOIN categories ON posts."</a:t>
            </a:r>
            <a:r>
              <a:rPr lang="en-US" sz="1600">
                <a:solidFill>
                  <a:schemeClr val="bg1"/>
                </a:solidFill>
                <a:latin typeface="Consolas"/>
              </a:rPr>
              <a:t>category_id</a:t>
            </a:r>
            <a:r>
              <a:rPr lang="en-US" sz="1600">
                <a:solidFill>
                  <a:schemeClr val="bg1"/>
                </a:solidFill>
                <a:latin typeface="Consolas"/>
              </a:rPr>
              <a:t>" = categories.id</a:t>
            </a:r>
            <a:endParaRPr/>
          </a:p>
          <a:p>
            <a:pPr>
              <a:defRPr/>
            </a:pPr>
            <a:r>
              <a:rPr lang="en-US" sz="1600">
                <a:solidFill>
                  <a:schemeClr val="bg1"/>
                </a:solidFill>
                <a:latin typeface="Consolas"/>
              </a:rPr>
              <a:t>WHERE posts.id </a:t>
            </a:r>
            <a:r>
              <a:rPr lang="en-US" sz="1600">
                <a:solidFill>
                  <a:schemeClr val="bg1"/>
                </a:solidFill>
                <a:latin typeface="Consolas"/>
              </a:rPr>
              <a:t>= $1</a:t>
            </a:r>
            <a:endParaRPr/>
          </a:p>
          <a:p>
            <a:pPr>
              <a:defRPr/>
            </a:pPr>
            <a:r>
              <a:rPr lang="en-US" sz="1600">
                <a:solidFill>
                  <a:schemeClr val="bg1"/>
                </a:solidFill>
                <a:latin typeface="Consolas"/>
              </a:rPr>
              <a:t>GROUP </a:t>
            </a:r>
            <a:r>
              <a:rPr lang="en-US" sz="1600">
                <a:solidFill>
                  <a:schemeClr val="bg1"/>
                </a:solidFill>
                <a:latin typeface="Consolas"/>
              </a:rPr>
              <a:t>BY posts.id, users.id, categories.id</a:t>
            </a:r>
            <a:r>
              <a:rPr lang="en-US" sz="1600">
                <a:solidFill>
                  <a:schemeClr val="bg1"/>
                </a:solidFill>
                <a:latin typeface="Consolas"/>
              </a:rPr>
              <a:t>;</a:t>
            </a:r>
            <a:endParaRPr/>
          </a:p>
        </p:txBody>
      </p:sp>
      <p:pic>
        <p:nvPicPr>
          <p:cNvPr id="2" name="Рисунок 1"/>
          <p:cNvPicPr>
            <a:picLocks noChangeAspect="1"/>
          </p:cNvPicPr>
          <p:nvPr/>
        </p:nvPicPr>
        <p:blipFill>
          <a:blip r:embed="rId2"/>
          <a:stretch/>
        </p:blipFill>
        <p:spPr bwMode="auto">
          <a:xfrm>
            <a:off x="718791" y="1645919"/>
            <a:ext cx="2729802" cy="4683835"/>
          </a:xfrm>
          <a:prstGeom prst="rect">
            <a:avLst/>
          </a:prstGeom>
        </p:spPr>
      </p:pic>
      <p:sp>
        <p:nvSpPr>
          <p:cNvPr id="4" name="TextBox 3"/>
          <p:cNvSpPr txBox="1"/>
          <p:nvPr/>
        </p:nvSpPr>
        <p:spPr bwMode="auto">
          <a:xfrm>
            <a:off x="718791" y="1220372"/>
            <a:ext cx="2106667" cy="364587"/>
          </a:xfrm>
          <a:prstGeom prst="rect">
            <a:avLst/>
          </a:prstGeom>
          <a:noFill/>
        </p:spPr>
        <p:txBody>
          <a:bodyPr wrap="none" rtlCol="0">
            <a:spAutoFit/>
          </a:bodyPr>
          <a:lstStyle/>
          <a:p>
            <a:pPr>
              <a:defRPr/>
            </a:pPr>
            <a:r>
              <a:rPr lang="en-US">
                <a:solidFill>
                  <a:schemeClr val="accent2">
                    <a:lumMod val="10000"/>
                  </a:schemeClr>
                </a:solidFill>
              </a:rPr>
              <a:t>…/posts/[</a:t>
            </a:r>
            <a:r>
              <a:rPr lang="en-US">
                <a:solidFill>
                  <a:schemeClr val="accent2">
                    <a:lumMod val="10000"/>
                  </a:schemeClr>
                </a:solidFill>
              </a:rPr>
              <a:t>postId</a:t>
            </a:r>
            <a:r>
              <a:rPr lang="en-US">
                <a:solidFill>
                  <a:schemeClr val="accent2">
                    <a:lumMod val="10000"/>
                  </a:schemeClr>
                </a:solidFill>
              </a:rPr>
              <a:t>]</a:t>
            </a:r>
            <a:endParaRPr lang="ru-RU">
              <a:solidFill>
                <a:schemeClr val="accent2">
                  <a:lumMod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0"/>
          <p:cNvSpPr/>
          <p:nvPr/>
        </p:nvSpPr>
        <p:spPr bwMode="auto">
          <a:xfrm>
            <a:off x="668867" y="85428"/>
            <a:ext cx="6347817" cy="685800"/>
          </a:xfrm>
          <a:prstGeom prst="rect">
            <a:avLst/>
          </a:prstGeom>
          <a:noFill/>
          <a:ln/>
        </p:spPr>
        <p:txBody>
          <a:bodyPr wrap="none" lIns="0" tIns="0" rIns="0" bIns="0" rtlCol="0" anchor="t"/>
          <a:lstStyle/>
          <a:p>
            <a:pPr marL="0" indent="0">
              <a:lnSpc>
                <a:spcPts val="5400"/>
              </a:lnSpc>
              <a:buNone/>
              <a:defRPr/>
            </a:pPr>
            <a:r>
              <a:rPr lang="en-US" sz="4300">
                <a:solidFill>
                  <a:srgbClr val="FF0000"/>
                </a:solidFill>
                <a:latin typeface="Barlow Medium"/>
                <a:ea typeface="Barlow Medium"/>
                <a:cs typeface="Barlow Medium"/>
              </a:rPr>
              <a:t>Introduction to the Project</a:t>
            </a:r>
            <a:endParaRPr lang="en-US" sz="4300">
              <a:solidFill>
                <a:srgbClr val="FF0000"/>
              </a:solidFill>
            </a:endParaRPr>
          </a:p>
        </p:txBody>
      </p:sp>
      <p:sp>
        <p:nvSpPr>
          <p:cNvPr id="3" name="Text 1"/>
          <p:cNvSpPr/>
          <p:nvPr/>
        </p:nvSpPr>
        <p:spPr bwMode="auto">
          <a:xfrm>
            <a:off x="668867" y="1502748"/>
            <a:ext cx="2743200" cy="342900"/>
          </a:xfrm>
          <a:prstGeom prst="rect">
            <a:avLst/>
          </a:prstGeom>
          <a:noFill/>
          <a:ln/>
        </p:spPr>
        <p:txBody>
          <a:bodyPr wrap="none" lIns="0" tIns="0" rIns="0" bIns="0" rtlCol="0" anchor="t"/>
          <a:lstStyle/>
          <a:p>
            <a:pPr marL="0" indent="0">
              <a:lnSpc>
                <a:spcPts val="2700"/>
              </a:lnSpc>
              <a:buNone/>
              <a:defRPr/>
            </a:pPr>
            <a:r>
              <a:rPr lang="en-US" sz="2150">
                <a:solidFill>
                  <a:srgbClr val="FF0000"/>
                </a:solidFill>
                <a:latin typeface="Barlow Medium"/>
                <a:ea typeface="Barlow Medium"/>
                <a:cs typeface="Barlow Medium"/>
              </a:rPr>
              <a:t>Goal of Project</a:t>
            </a:r>
            <a:endParaRPr lang="en-US" sz="2150">
              <a:solidFill>
                <a:srgbClr val="FF0000"/>
              </a:solidFill>
            </a:endParaRPr>
          </a:p>
        </p:txBody>
      </p:sp>
      <p:sp>
        <p:nvSpPr>
          <p:cNvPr id="4" name="Text 2"/>
          <p:cNvSpPr/>
          <p:nvPr/>
        </p:nvSpPr>
        <p:spPr bwMode="auto">
          <a:xfrm>
            <a:off x="668866" y="2092464"/>
            <a:ext cx="4791287" cy="2370296"/>
          </a:xfrm>
          <a:prstGeom prst="rect">
            <a:avLst/>
          </a:prstGeom>
          <a:noFill/>
          <a:ln/>
        </p:spPr>
        <p:txBody>
          <a:bodyPr wrap="square" lIns="0" tIns="0" rIns="0" bIns="0" rtlCol="0" anchor="t"/>
          <a:lstStyle/>
          <a:p>
            <a:pPr>
              <a:lnSpc>
                <a:spcPts val="3099"/>
              </a:lnSpc>
              <a:defRPr/>
            </a:pPr>
            <a:r>
              <a:rPr lang="en-US" sz="2000">
                <a:solidFill>
                  <a:srgbClr val="FF0000"/>
                </a:solidFill>
                <a:latin typeface="Barlow"/>
              </a:rPr>
              <a:t>The app lets users create, save, and view blog posts. It uses a database to store all the content safely and makes it easy to find information. The project shows how databases are important for organizing and managing data in real-life apps.</a:t>
            </a:r>
            <a:endParaRPr/>
          </a:p>
          <a:p>
            <a:pPr marL="0" indent="0">
              <a:lnSpc>
                <a:spcPts val="3099"/>
              </a:lnSpc>
              <a:buNone/>
              <a:defRPr/>
            </a:pPr>
            <a:endParaRPr lang="en-US" sz="1900">
              <a:solidFill>
                <a:srgbClr val="FF0000"/>
              </a:solidFill>
            </a:endParaRPr>
          </a:p>
        </p:txBody>
      </p:sp>
      <p:sp>
        <p:nvSpPr>
          <p:cNvPr id="5" name="Text 3"/>
          <p:cNvSpPr/>
          <p:nvPr/>
        </p:nvSpPr>
        <p:spPr bwMode="auto">
          <a:xfrm>
            <a:off x="6419109" y="1502748"/>
            <a:ext cx="2743200" cy="342900"/>
          </a:xfrm>
          <a:prstGeom prst="rect">
            <a:avLst/>
          </a:prstGeom>
          <a:noFill/>
          <a:ln/>
        </p:spPr>
        <p:txBody>
          <a:bodyPr wrap="none" lIns="0" tIns="0" rIns="0" bIns="0" rtlCol="0" anchor="t"/>
          <a:lstStyle/>
          <a:p>
            <a:pPr marL="0" indent="0">
              <a:lnSpc>
                <a:spcPts val="2700"/>
              </a:lnSpc>
              <a:buNone/>
              <a:defRPr/>
            </a:pPr>
            <a:r>
              <a:rPr lang="en-US" sz="2150">
                <a:solidFill>
                  <a:srgbClr val="FF0000"/>
                </a:solidFill>
                <a:latin typeface="Barlow Medium"/>
                <a:ea typeface="Barlow Medium"/>
                <a:cs typeface="Barlow Medium"/>
              </a:rPr>
              <a:t>Key Technologies</a:t>
            </a:r>
            <a:endParaRPr lang="en-US" sz="2150">
              <a:solidFill>
                <a:srgbClr val="FF0000"/>
              </a:solidFill>
            </a:endParaRPr>
          </a:p>
        </p:txBody>
      </p:sp>
      <p:sp>
        <p:nvSpPr>
          <p:cNvPr id="7" name="Text 4"/>
          <p:cNvSpPr/>
          <p:nvPr/>
        </p:nvSpPr>
        <p:spPr bwMode="auto">
          <a:xfrm>
            <a:off x="6419109" y="2092464"/>
            <a:ext cx="4229841" cy="1975247"/>
          </a:xfrm>
          <a:prstGeom prst="rect">
            <a:avLst/>
          </a:prstGeom>
          <a:noFill/>
          <a:ln/>
        </p:spPr>
        <p:txBody>
          <a:bodyPr wrap="square" lIns="0" tIns="0" rIns="0" bIns="0" rtlCol="0" anchor="t"/>
          <a:lstStyle/>
          <a:p>
            <a:pPr marL="342900" indent="-342900">
              <a:lnSpc>
                <a:spcPts val="3099"/>
              </a:lnSpc>
              <a:buFont typeface="Arial"/>
              <a:buChar char="•"/>
              <a:defRPr/>
            </a:pPr>
            <a:r>
              <a:rPr lang="en-US" sz="1900">
                <a:solidFill>
                  <a:srgbClr val="FF0000"/>
                </a:solidFill>
              </a:rPr>
              <a:t>Nextjs</a:t>
            </a:r>
            <a:r>
              <a:rPr lang="en-US" sz="1900">
                <a:solidFill>
                  <a:srgbClr val="FF0000"/>
                </a:solidFill>
              </a:rPr>
              <a:t> with typescript for GUI</a:t>
            </a:r>
            <a:endParaRPr/>
          </a:p>
          <a:p>
            <a:pPr marL="342900" indent="-342900">
              <a:lnSpc>
                <a:spcPts val="3099"/>
              </a:lnSpc>
              <a:buFont typeface="Arial"/>
              <a:buChar char="•"/>
              <a:defRPr/>
            </a:pPr>
            <a:r>
              <a:rPr lang="en-US" sz="1900">
                <a:solidFill>
                  <a:srgbClr val="FF0000"/>
                </a:solidFill>
              </a:rPr>
              <a:t>@</a:t>
            </a:r>
            <a:r>
              <a:rPr lang="en-US" sz="1900">
                <a:solidFill>
                  <a:srgbClr val="FF0000"/>
                </a:solidFill>
              </a:rPr>
              <a:t>shadcn</a:t>
            </a:r>
            <a:r>
              <a:rPr lang="en-US" sz="1900">
                <a:solidFill>
                  <a:srgbClr val="FF0000"/>
                </a:solidFill>
              </a:rPr>
              <a:t>/</a:t>
            </a:r>
            <a:r>
              <a:rPr lang="en-US" sz="1900">
                <a:solidFill>
                  <a:srgbClr val="FF0000"/>
                </a:solidFill>
              </a:rPr>
              <a:t>ui</a:t>
            </a:r>
            <a:r>
              <a:rPr lang="en-US" sz="1900">
                <a:solidFill>
                  <a:srgbClr val="FF0000"/>
                </a:solidFill>
              </a:rPr>
              <a:t> for styling</a:t>
            </a:r>
            <a:endParaRPr/>
          </a:p>
          <a:p>
            <a:pPr marL="342900" indent="-342900">
              <a:lnSpc>
                <a:spcPts val="3099"/>
              </a:lnSpc>
              <a:buFont typeface="Arial"/>
              <a:buChar char="•"/>
              <a:defRPr/>
            </a:pPr>
            <a:r>
              <a:rPr lang="en-US" sz="1900">
                <a:solidFill>
                  <a:srgbClr val="FF0000"/>
                </a:solidFill>
              </a:rPr>
              <a:t>Bcrypt</a:t>
            </a:r>
            <a:r>
              <a:rPr lang="en-US" sz="1900">
                <a:solidFill>
                  <a:srgbClr val="FF0000"/>
                </a:solidFill>
              </a:rPr>
              <a:t> for hashing passwords</a:t>
            </a:r>
            <a:endParaRPr/>
          </a:p>
          <a:p>
            <a:pPr marL="342900" indent="-342900">
              <a:lnSpc>
                <a:spcPts val="3099"/>
              </a:lnSpc>
              <a:buFont typeface="Arial"/>
              <a:buChar char="•"/>
              <a:defRPr/>
            </a:pPr>
            <a:r>
              <a:rPr lang="en-US" sz="1900">
                <a:solidFill>
                  <a:srgbClr val="FF0000"/>
                </a:solidFill>
              </a:rPr>
              <a:t>JWT for safe authorizations</a:t>
            </a:r>
            <a:endParaRPr/>
          </a:p>
          <a:p>
            <a:pPr marL="342900" indent="-342900">
              <a:lnSpc>
                <a:spcPts val="3099"/>
              </a:lnSpc>
              <a:buFont typeface="Arial"/>
              <a:buChar char="•"/>
              <a:defRPr/>
            </a:pPr>
            <a:r>
              <a:rPr lang="en-US" sz="1900">
                <a:solidFill>
                  <a:srgbClr val="FF0000"/>
                </a:solidFill>
              </a:rPr>
              <a:t>Postgresql</a:t>
            </a:r>
            <a:r>
              <a:rPr lang="en-US" sz="1900">
                <a:solidFill>
                  <a:srgbClr val="FF0000"/>
                </a:solidFill>
              </a:rPr>
              <a:t> as storage</a:t>
            </a:r>
            <a:endParaRPr lang="en-US" sz="1900">
              <a:solidFill>
                <a:srgbClr val="FF0000"/>
              </a:solidFill>
            </a:endParaRPr>
          </a:p>
        </p:txBody>
      </p:sp>
      <p:sp>
        <p:nvSpPr>
          <p:cNvPr id="8" name="Прямоугольник 7"/>
          <p:cNvSpPr/>
          <p:nvPr/>
        </p:nvSpPr>
        <p:spPr bwMode="auto">
          <a:xfrm>
            <a:off x="668867" y="771227"/>
            <a:ext cx="11210396" cy="4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endParaRPr lang="ru-RU"/>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Post page: fetch comments by post Id</a:t>
            </a:r>
            <a:endParaRPr lang="en-US" sz="3650">
              <a:solidFill>
                <a:srgbClr val="FF0000"/>
              </a:solidFill>
            </a:endParaRPr>
          </a:p>
        </p:txBody>
      </p:sp>
      <p:sp>
        <p:nvSpPr>
          <p:cNvPr id="8" name="TextBox 7"/>
          <p:cNvSpPr txBox="1"/>
          <p:nvPr/>
        </p:nvSpPr>
        <p:spPr bwMode="auto">
          <a:xfrm>
            <a:off x="4215375" y="814833"/>
            <a:ext cx="6356227" cy="5781583"/>
          </a:xfrm>
          <a:prstGeom prst="rect">
            <a:avLst/>
          </a:prstGeom>
          <a:noFill/>
        </p:spPr>
        <p:txBody>
          <a:bodyPr wrap="none" rtlCol="0">
            <a:spAutoFit/>
          </a:bodyPr>
          <a:lstStyle/>
          <a:p>
            <a:pPr>
              <a:defRPr/>
            </a:pPr>
            <a:r>
              <a:rPr lang="en-US" sz="1600">
                <a:solidFill>
                  <a:schemeClr val="bg1"/>
                </a:solidFill>
                <a:latin typeface="Consolas"/>
              </a:rPr>
              <a:t>SELECT </a:t>
            </a:r>
            <a:endParaRPr/>
          </a:p>
          <a:p>
            <a:pPr>
              <a:defRPr/>
            </a:pPr>
            <a:r>
              <a:rPr lang="en-US" sz="1600">
                <a:solidFill>
                  <a:schemeClr val="bg1"/>
                </a:solidFill>
                <a:latin typeface="Consolas"/>
              </a:rPr>
              <a:t>      c.id, </a:t>
            </a:r>
            <a:endParaRPr/>
          </a:p>
          <a:p>
            <a:pPr>
              <a:defRPr/>
            </a:pPr>
            <a:r>
              <a:rPr lang="en-US" sz="1600">
                <a:solidFill>
                  <a:schemeClr val="bg1"/>
                </a:solidFill>
                <a:latin typeface="Consolas"/>
              </a:rPr>
              <a:t>      </a:t>
            </a:r>
            <a:r>
              <a:rPr lang="en-US" sz="1600">
                <a:solidFill>
                  <a:schemeClr val="bg1"/>
                </a:solidFill>
                <a:latin typeface="Consolas"/>
              </a:rPr>
              <a:t>c."content</a:t>
            </a:r>
            <a:r>
              <a:rPr lang="en-US" sz="1600">
                <a:solidFill>
                  <a:schemeClr val="bg1"/>
                </a:solidFill>
                <a:latin typeface="Consolas"/>
              </a:rPr>
              <a:t>", </a:t>
            </a:r>
            <a:endParaRPr/>
          </a:p>
          <a:p>
            <a:pPr>
              <a:defRPr/>
            </a:pPr>
            <a:r>
              <a:rPr lang="en-US" sz="1600">
                <a:solidFill>
                  <a:schemeClr val="bg1"/>
                </a:solidFill>
                <a:latin typeface="Consolas"/>
              </a:rPr>
              <a:t>      c."</a:t>
            </a:r>
            <a:r>
              <a:rPr lang="en-US" sz="1600">
                <a:solidFill>
                  <a:schemeClr val="bg1"/>
                </a:solidFill>
                <a:latin typeface="Consolas"/>
              </a:rPr>
              <a:t>createdAt</a:t>
            </a:r>
            <a:r>
              <a:rPr lang="en-US" sz="1600">
                <a:solidFill>
                  <a:schemeClr val="bg1"/>
                </a:solidFill>
                <a:latin typeface="Consolas"/>
              </a:rPr>
              <a:t>", </a:t>
            </a:r>
            <a:endParaRPr/>
          </a:p>
          <a:p>
            <a:pPr>
              <a:defRPr/>
            </a:pPr>
            <a:r>
              <a:rPr lang="en-US" sz="1600">
                <a:solidFill>
                  <a:schemeClr val="bg1"/>
                </a:solidFill>
                <a:latin typeface="Consolas"/>
              </a:rPr>
              <a:t>      u.id AS "</a:t>
            </a:r>
            <a:r>
              <a:rPr lang="en-US" sz="1600">
                <a:solidFill>
                  <a:schemeClr val="bg1"/>
                </a:solidFill>
                <a:latin typeface="Consolas"/>
              </a:rPr>
              <a:t>authorId</a:t>
            </a:r>
            <a:r>
              <a:rPr lang="en-US" sz="1600">
                <a:solidFill>
                  <a:schemeClr val="bg1"/>
                </a:solidFill>
                <a:latin typeface="Consolas"/>
              </a:rPr>
              <a:t>", </a:t>
            </a:r>
            <a:endParaRPr/>
          </a:p>
          <a:p>
            <a:pPr>
              <a:defRPr/>
            </a:pPr>
            <a:r>
              <a:rPr lang="en-US" sz="1600">
                <a:solidFill>
                  <a:schemeClr val="bg1"/>
                </a:solidFill>
                <a:latin typeface="Consolas"/>
              </a:rPr>
              <a:t>      u.name AS "</a:t>
            </a:r>
            <a:r>
              <a:rPr lang="en-US" sz="1600">
                <a:solidFill>
                  <a:schemeClr val="bg1"/>
                </a:solidFill>
                <a:latin typeface="Consolas"/>
              </a:rPr>
              <a:t>authorName</a:t>
            </a:r>
            <a:r>
              <a:rPr lang="en-US" sz="1600">
                <a:solidFill>
                  <a:schemeClr val="bg1"/>
                </a:solidFill>
                <a:latin typeface="Consolas"/>
              </a:rPr>
              <a:t>", </a:t>
            </a:r>
            <a:endParaRPr/>
          </a:p>
          <a:p>
            <a:pPr>
              <a:defRPr/>
            </a:pPr>
            <a:r>
              <a:rPr lang="en-US" sz="1600">
                <a:solidFill>
                  <a:schemeClr val="bg1"/>
                </a:solidFill>
                <a:latin typeface="Consolas"/>
              </a:rPr>
              <a:t>      </a:t>
            </a:r>
            <a:r>
              <a:rPr lang="en-US" sz="1600">
                <a:solidFill>
                  <a:schemeClr val="bg1"/>
                </a:solidFill>
                <a:latin typeface="Consolas"/>
              </a:rPr>
              <a:t>u.username</a:t>
            </a:r>
            <a:r>
              <a:rPr lang="en-US" sz="1600">
                <a:solidFill>
                  <a:schemeClr val="bg1"/>
                </a:solidFill>
                <a:latin typeface="Consolas"/>
              </a:rPr>
              <a:t> AS "</a:t>
            </a:r>
            <a:r>
              <a:rPr lang="en-US" sz="1600">
                <a:solidFill>
                  <a:schemeClr val="bg1"/>
                </a:solidFill>
                <a:latin typeface="Consolas"/>
              </a:rPr>
              <a:t>authorUsername</a:t>
            </a:r>
            <a:r>
              <a:rPr lang="en-US" sz="1600">
                <a:solidFill>
                  <a:schemeClr val="bg1"/>
                </a:solidFill>
                <a:latin typeface="Consolas"/>
              </a:rPr>
              <a:t>"</a:t>
            </a:r>
            <a:endParaRPr/>
          </a:p>
          <a:p>
            <a:pPr>
              <a:defRPr/>
            </a:pPr>
            <a:r>
              <a:rPr lang="en-US" sz="1600">
                <a:solidFill>
                  <a:schemeClr val="bg1"/>
                </a:solidFill>
                <a:latin typeface="Consolas"/>
              </a:rPr>
              <a:t>    FROM comments c</a:t>
            </a:r>
            <a:endParaRPr/>
          </a:p>
          <a:p>
            <a:pPr>
              <a:defRPr/>
            </a:pPr>
            <a:r>
              <a:rPr lang="en-US" sz="1600">
                <a:solidFill>
                  <a:schemeClr val="bg1"/>
                </a:solidFill>
                <a:latin typeface="Consolas"/>
              </a:rPr>
              <a:t>    INNER JOIN users u ON c."</a:t>
            </a:r>
            <a:r>
              <a:rPr lang="en-US" sz="1600">
                <a:solidFill>
                  <a:schemeClr val="bg1"/>
                </a:solidFill>
                <a:latin typeface="Consolas"/>
              </a:rPr>
              <a:t>authorId</a:t>
            </a:r>
            <a:r>
              <a:rPr lang="en-US" sz="1600">
                <a:solidFill>
                  <a:schemeClr val="bg1"/>
                </a:solidFill>
                <a:latin typeface="Consolas"/>
              </a:rPr>
              <a:t>" = u.id</a:t>
            </a:r>
            <a:endParaRPr/>
          </a:p>
          <a:p>
            <a:pPr>
              <a:defRPr/>
            </a:pPr>
            <a:r>
              <a:rPr lang="en-US" sz="1600">
                <a:solidFill>
                  <a:schemeClr val="bg1"/>
                </a:solidFill>
                <a:latin typeface="Consolas"/>
              </a:rPr>
              <a:t>    WHERE c."</a:t>
            </a:r>
            <a:r>
              <a:rPr lang="en-US" sz="1600">
                <a:solidFill>
                  <a:schemeClr val="bg1"/>
                </a:solidFill>
                <a:latin typeface="Consolas"/>
              </a:rPr>
              <a:t>postId</a:t>
            </a:r>
            <a:r>
              <a:rPr lang="en-US" sz="1600">
                <a:solidFill>
                  <a:schemeClr val="bg1"/>
                </a:solidFill>
                <a:latin typeface="Consolas"/>
              </a:rPr>
              <a:t>" = </a:t>
            </a:r>
            <a:r>
              <a:rPr lang="en-US" sz="1600">
                <a:solidFill>
                  <a:schemeClr val="bg1"/>
                </a:solidFill>
                <a:latin typeface="Consolas"/>
              </a:rPr>
              <a:t>${</a:t>
            </a:r>
            <a:r>
              <a:rPr lang="en-US" sz="1600">
                <a:solidFill>
                  <a:schemeClr val="bg1"/>
                </a:solidFill>
                <a:latin typeface="Consolas"/>
              </a:rPr>
              <a:t>postId</a:t>
            </a:r>
            <a:r>
              <a:rPr lang="en-US" sz="1600">
                <a:solidFill>
                  <a:schemeClr val="bg1"/>
                </a:solidFill>
                <a:latin typeface="Consolas"/>
              </a:rPr>
              <a:t>}</a:t>
            </a:r>
            <a:endParaRPr lang="en-US" sz="1600">
              <a:solidFill>
                <a:schemeClr val="bg1"/>
              </a:solidFill>
              <a:latin typeface="Consolas"/>
            </a:endParaRPr>
          </a:p>
          <a:p>
            <a:pPr>
              <a:defRPr/>
            </a:pPr>
            <a:r>
              <a:rPr lang="en-US" sz="1600">
                <a:solidFill>
                  <a:schemeClr val="bg1"/>
                </a:solidFill>
                <a:latin typeface="Consolas"/>
              </a:rPr>
              <a:t>    ORDER BY c."</a:t>
            </a:r>
            <a:r>
              <a:rPr lang="en-US" sz="1600">
                <a:solidFill>
                  <a:schemeClr val="bg1"/>
                </a:solidFill>
                <a:latin typeface="Consolas"/>
              </a:rPr>
              <a:t>createdAt</a:t>
            </a:r>
            <a:r>
              <a:rPr lang="en-US" sz="1600">
                <a:solidFill>
                  <a:schemeClr val="bg1"/>
                </a:solidFill>
                <a:latin typeface="Consolas"/>
              </a:rPr>
              <a:t>" </a:t>
            </a:r>
            <a:r>
              <a:rPr lang="en-US" sz="1600">
                <a:solidFill>
                  <a:schemeClr val="bg1"/>
                </a:solidFill>
                <a:latin typeface="Consolas"/>
              </a:rPr>
              <a:t>DESC;</a:t>
            </a:r>
            <a:endParaRPr/>
          </a:p>
          <a:p>
            <a:pPr>
              <a:defRPr/>
            </a:pPr>
            <a:r>
              <a:rPr lang="en-US" sz="1600">
                <a:solidFill>
                  <a:srgbClr val="002060"/>
                </a:solidFill>
                <a:latin typeface="Consolas"/>
              </a:rPr>
              <a:t>Example response:</a:t>
            </a:r>
            <a:endParaRPr lang="en-US" sz="1600">
              <a:solidFill>
                <a:srgbClr val="002060"/>
              </a:solidFill>
              <a:latin typeface="Consolas"/>
            </a:endParaRPr>
          </a:p>
          <a:p>
            <a:pPr>
              <a:defRPr/>
            </a:pPr>
            <a:r>
              <a:rPr lang="en-US" sz="1600">
                <a:solidFill>
                  <a:schemeClr val="bg1"/>
                </a:solidFill>
                <a:latin typeface="Consolas"/>
              </a:rPr>
              <a:t>[</a:t>
            </a:r>
            <a:endParaRPr/>
          </a:p>
          <a:p>
            <a:pPr>
              <a:defRPr/>
            </a:pPr>
            <a:r>
              <a:rPr lang="en-US" sz="1600">
                <a:solidFill>
                  <a:schemeClr val="bg1"/>
                </a:solidFill>
                <a:latin typeface="Consolas"/>
              </a:rPr>
              <a:t>  {</a:t>
            </a:r>
            <a:endParaRPr/>
          </a:p>
          <a:p>
            <a:pPr>
              <a:defRPr/>
            </a:pPr>
            <a:r>
              <a:rPr lang="en-US" sz="1600">
                <a:solidFill>
                  <a:schemeClr val="bg1"/>
                </a:solidFill>
                <a:latin typeface="Consolas"/>
              </a:rPr>
              <a:t>    "id": "634b5e7c-7ad7-4957-8f25-5dcf97cccecd",</a:t>
            </a:r>
            <a:endParaRPr/>
          </a:p>
          <a:p>
            <a:pPr>
              <a:defRPr/>
            </a:pPr>
            <a:r>
              <a:rPr lang="en-US" sz="1600">
                <a:solidFill>
                  <a:schemeClr val="bg1"/>
                </a:solidFill>
                <a:latin typeface="Consolas"/>
              </a:rPr>
              <a:t>    "content": </a:t>
            </a:r>
            <a:r>
              <a:rPr lang="en-US" sz="1600">
                <a:solidFill>
                  <a:schemeClr val="bg1"/>
                </a:solidFill>
                <a:latin typeface="Consolas"/>
              </a:rPr>
              <a:t>“and its my first comment with form",</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createdAt</a:t>
            </a:r>
            <a:r>
              <a:rPr lang="en-US" sz="1600">
                <a:solidFill>
                  <a:schemeClr val="bg1"/>
                </a:solidFill>
                <a:latin typeface="Consolas"/>
              </a:rPr>
              <a:t>": "2025-01-11T15:37:26.208Z",</a:t>
            </a:r>
            <a:endParaRPr/>
          </a:p>
          <a:p>
            <a:pPr>
              <a:defRPr/>
            </a:pPr>
            <a:r>
              <a:rPr lang="en-US" sz="1600">
                <a:solidFill>
                  <a:schemeClr val="bg1"/>
                </a:solidFill>
                <a:latin typeface="Consolas"/>
              </a:rPr>
              <a:t>    "</a:t>
            </a:r>
            <a:r>
              <a:rPr lang="en-US" sz="1600">
                <a:solidFill>
                  <a:schemeClr val="bg1"/>
                </a:solidFill>
                <a:latin typeface="Consolas"/>
              </a:rPr>
              <a:t>authorId</a:t>
            </a:r>
            <a:r>
              <a:rPr lang="en-US" sz="1600">
                <a:solidFill>
                  <a:schemeClr val="bg1"/>
                </a:solidFill>
                <a:latin typeface="Consolas"/>
              </a:rPr>
              <a:t>": "6738f70e-cbf9-4be4-b515-98af30ee61c9",</a:t>
            </a:r>
            <a:endParaRPr/>
          </a:p>
          <a:p>
            <a:pPr>
              <a:defRPr/>
            </a:pPr>
            <a:r>
              <a:rPr lang="en-US" sz="1600">
                <a:solidFill>
                  <a:schemeClr val="bg1"/>
                </a:solidFill>
                <a:latin typeface="Consolas"/>
              </a:rPr>
              <a:t>    "</a:t>
            </a:r>
            <a:r>
              <a:rPr lang="en-US" sz="1600">
                <a:solidFill>
                  <a:schemeClr val="bg1"/>
                </a:solidFill>
                <a:latin typeface="Consolas"/>
              </a:rPr>
              <a:t>authorName</a:t>
            </a:r>
            <a:r>
              <a:rPr lang="en-US" sz="1600">
                <a:solidFill>
                  <a:schemeClr val="bg1"/>
                </a:solidFill>
                <a:latin typeface="Consolas"/>
              </a:rPr>
              <a:t>": </a:t>
            </a:r>
            <a:r>
              <a:rPr lang="en-US" sz="1600">
                <a:solidFill>
                  <a:schemeClr val="bg1"/>
                </a:solidFill>
                <a:latin typeface="Consolas"/>
              </a:rPr>
              <a:t>“XBDURRXUF I",</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authorUsername</a:t>
            </a:r>
            <a:r>
              <a:rPr lang="en-US" sz="1600">
                <a:solidFill>
                  <a:schemeClr val="bg1"/>
                </a:solidFill>
                <a:latin typeface="Consolas"/>
              </a:rPr>
              <a:t>": </a:t>
            </a:r>
            <a:r>
              <a:rPr lang="en-US" sz="1600">
                <a:solidFill>
                  <a:schemeClr val="bg1"/>
                </a:solidFill>
                <a:latin typeface="Consolas"/>
              </a:rPr>
              <a:t>“dearm762",</a:t>
            </a:r>
            <a:endParaRPr lang="en-US" sz="1600">
              <a:solidFill>
                <a:schemeClr val="bg1"/>
              </a:solidFill>
              <a:latin typeface="Consolas"/>
            </a:endParaRPr>
          </a:p>
          <a:p>
            <a:pPr>
              <a:defRPr/>
            </a:pPr>
            <a:r>
              <a:rPr lang="en-US" sz="1600">
                <a:solidFill>
                  <a:schemeClr val="bg1"/>
                </a:solidFill>
                <a:latin typeface="Consolas"/>
              </a:rPr>
              <a:t>  }, </a:t>
            </a:r>
            <a:r>
              <a:rPr lang="en-US" sz="1600">
                <a:solidFill>
                  <a:srgbClr val="B5A43D"/>
                </a:solidFill>
                <a:latin typeface="Consolas"/>
              </a:rPr>
              <a:t>// rest of the comments</a:t>
            </a:r>
            <a:endParaRPr lang="en-US" sz="1600">
              <a:solidFill>
                <a:srgbClr val="B5A43D"/>
              </a:solidFill>
              <a:latin typeface="Consolas"/>
            </a:endParaRPr>
          </a:p>
          <a:p>
            <a:pPr>
              <a:defRPr/>
            </a:pPr>
            <a:r>
              <a:rPr lang="en-US" sz="1600">
                <a:solidFill>
                  <a:schemeClr val="bg1"/>
                </a:solidFill>
                <a:latin typeface="Consolas"/>
              </a:rPr>
              <a:t>]</a:t>
            </a:r>
            <a:endParaRPr/>
          </a:p>
          <a:p>
            <a:pPr>
              <a:defRPr/>
            </a:pPr>
            <a:endParaRPr lang="en-US" sz="1750">
              <a:solidFill>
                <a:schemeClr val="bg1"/>
              </a:solidFill>
              <a:latin typeface="Consolas"/>
            </a:endParaRPr>
          </a:p>
        </p:txBody>
      </p:sp>
      <p:pic>
        <p:nvPicPr>
          <p:cNvPr id="2" name="Рисунок 1"/>
          <p:cNvPicPr>
            <a:picLocks noChangeAspect="1"/>
          </p:cNvPicPr>
          <p:nvPr/>
        </p:nvPicPr>
        <p:blipFill>
          <a:blip r:embed="rId2"/>
          <a:stretch/>
        </p:blipFill>
        <p:spPr bwMode="auto">
          <a:xfrm>
            <a:off x="718791" y="1645919"/>
            <a:ext cx="2729802" cy="4683835"/>
          </a:xfrm>
          <a:prstGeom prst="rect">
            <a:avLst/>
          </a:prstGeom>
        </p:spPr>
      </p:pic>
      <p:sp>
        <p:nvSpPr>
          <p:cNvPr id="4" name="TextBox 3"/>
          <p:cNvSpPr txBox="1"/>
          <p:nvPr/>
        </p:nvSpPr>
        <p:spPr bwMode="auto">
          <a:xfrm>
            <a:off x="718791" y="1220372"/>
            <a:ext cx="2106667" cy="364587"/>
          </a:xfrm>
          <a:prstGeom prst="rect">
            <a:avLst/>
          </a:prstGeom>
          <a:noFill/>
        </p:spPr>
        <p:txBody>
          <a:bodyPr wrap="none" rtlCol="0">
            <a:spAutoFit/>
          </a:bodyPr>
          <a:lstStyle/>
          <a:p>
            <a:pPr>
              <a:defRPr/>
            </a:pPr>
            <a:r>
              <a:rPr lang="en-US">
                <a:solidFill>
                  <a:schemeClr val="accent2">
                    <a:lumMod val="10000"/>
                  </a:schemeClr>
                </a:solidFill>
              </a:rPr>
              <a:t>…/posts/[</a:t>
            </a:r>
            <a:r>
              <a:rPr lang="en-US">
                <a:solidFill>
                  <a:schemeClr val="accent2">
                    <a:lumMod val="10000"/>
                  </a:schemeClr>
                </a:solidFill>
              </a:rPr>
              <a:t>postId</a:t>
            </a:r>
            <a:r>
              <a:rPr lang="en-US">
                <a:solidFill>
                  <a:schemeClr val="accent2">
                    <a:lumMod val="10000"/>
                  </a:schemeClr>
                </a:solidFill>
              </a:rPr>
              <a:t>]</a:t>
            </a:r>
            <a:endParaRPr lang="ru-RU">
              <a:solidFill>
                <a:schemeClr val="accent2">
                  <a:lumMod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9235106"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Post page: increment views counter</a:t>
            </a:r>
            <a:endParaRPr lang="en-US" sz="3650">
              <a:solidFill>
                <a:srgbClr val="FF0000"/>
              </a:solidFill>
            </a:endParaRPr>
          </a:p>
        </p:txBody>
      </p:sp>
      <p:sp>
        <p:nvSpPr>
          <p:cNvPr id="8" name="TextBox 7"/>
          <p:cNvSpPr txBox="1"/>
          <p:nvPr/>
        </p:nvSpPr>
        <p:spPr bwMode="auto">
          <a:xfrm>
            <a:off x="4158721" y="1220372"/>
            <a:ext cx="6526696" cy="2062103"/>
          </a:xfrm>
          <a:prstGeom prst="rect">
            <a:avLst/>
          </a:prstGeom>
          <a:noFill/>
        </p:spPr>
        <p:txBody>
          <a:bodyPr wrap="square" rtlCol="0">
            <a:spAutoFit/>
          </a:bodyPr>
          <a:lstStyle/>
          <a:p>
            <a:pPr>
              <a:defRPr/>
            </a:pPr>
            <a:r>
              <a:rPr lang="en-US" sz="1600">
                <a:solidFill>
                  <a:schemeClr val="bg1"/>
                </a:solidFill>
                <a:latin typeface="Consolas"/>
              </a:rPr>
              <a:t>CREATE </a:t>
            </a:r>
            <a:r>
              <a:rPr lang="en-US" sz="1600">
                <a:solidFill>
                  <a:schemeClr val="bg1"/>
                </a:solidFill>
                <a:latin typeface="Consolas"/>
              </a:rPr>
              <a:t>FUNCTION </a:t>
            </a:r>
            <a:r>
              <a:rPr lang="en-US" sz="1600">
                <a:solidFill>
                  <a:schemeClr val="bg1"/>
                </a:solidFill>
                <a:latin typeface="Consolas"/>
              </a:rPr>
              <a:t>increment_view_count</a:t>
            </a:r>
            <a:r>
              <a:rPr lang="en-US" sz="1600">
                <a:solidFill>
                  <a:schemeClr val="bg1"/>
                </a:solidFill>
                <a:latin typeface="Consolas"/>
              </a:rPr>
              <a:t>(</a:t>
            </a:r>
            <a:r>
              <a:rPr lang="en-US" sz="1600">
                <a:solidFill>
                  <a:schemeClr val="bg1"/>
                </a:solidFill>
                <a:latin typeface="Consolas"/>
              </a:rPr>
              <a:t>post_id</a:t>
            </a:r>
            <a:r>
              <a:rPr lang="en-US" sz="1600">
                <a:solidFill>
                  <a:schemeClr val="bg1"/>
                </a:solidFill>
                <a:latin typeface="Consolas"/>
              </a:rPr>
              <a:t> TEXT)</a:t>
            </a:r>
            <a:endParaRPr/>
          </a:p>
          <a:p>
            <a:pPr>
              <a:defRPr/>
            </a:pPr>
            <a:r>
              <a:rPr lang="en-US" sz="1600">
                <a:solidFill>
                  <a:schemeClr val="bg1"/>
                </a:solidFill>
                <a:latin typeface="Consolas"/>
              </a:rPr>
              <a:t>RETURNS VOID AS $$</a:t>
            </a:r>
            <a:endParaRPr/>
          </a:p>
          <a:p>
            <a:pPr>
              <a:defRPr/>
            </a:pPr>
            <a:r>
              <a:rPr lang="en-US" sz="1600">
                <a:solidFill>
                  <a:schemeClr val="bg1"/>
                </a:solidFill>
                <a:latin typeface="Consolas"/>
              </a:rPr>
              <a:t>BEGIN</a:t>
            </a:r>
            <a:endParaRPr/>
          </a:p>
          <a:p>
            <a:pPr>
              <a:defRPr/>
            </a:pPr>
            <a:r>
              <a:rPr lang="en-US" sz="1600">
                <a:solidFill>
                  <a:schemeClr val="bg1"/>
                </a:solidFill>
                <a:latin typeface="Consolas"/>
              </a:rPr>
              <a:t>  </a:t>
            </a:r>
            <a:r>
              <a:rPr lang="en-US" sz="1600">
                <a:solidFill>
                  <a:schemeClr val="bg1"/>
                </a:solidFill>
                <a:latin typeface="Consolas"/>
              </a:rPr>
              <a:t>   UPDATE </a:t>
            </a:r>
            <a:r>
              <a:rPr lang="en-US" sz="1600">
                <a:solidFill>
                  <a:schemeClr val="bg1"/>
                </a:solidFill>
                <a:latin typeface="Consolas"/>
              </a:rPr>
              <a:t>posts</a:t>
            </a:r>
            <a:endParaRPr/>
          </a:p>
          <a:p>
            <a:pPr>
              <a:defRPr/>
            </a:pPr>
            <a:r>
              <a:rPr lang="en-US" sz="1600">
                <a:solidFill>
                  <a:schemeClr val="bg1"/>
                </a:solidFill>
                <a:latin typeface="Consolas"/>
              </a:rPr>
              <a:t>  </a:t>
            </a:r>
            <a:r>
              <a:rPr lang="en-US" sz="1600">
                <a:solidFill>
                  <a:schemeClr val="bg1"/>
                </a:solidFill>
                <a:latin typeface="Consolas"/>
              </a:rPr>
              <a:t>   SET </a:t>
            </a:r>
            <a:r>
              <a:rPr lang="en-US" sz="1600">
                <a:solidFill>
                  <a:schemeClr val="bg1"/>
                </a:solidFill>
                <a:latin typeface="Consolas"/>
              </a:rPr>
              <a:t>"</a:t>
            </a:r>
            <a:r>
              <a:rPr lang="en-US" sz="1600">
                <a:solidFill>
                  <a:schemeClr val="bg1"/>
                </a:solidFill>
                <a:latin typeface="Consolas"/>
              </a:rPr>
              <a:t>viewCount</a:t>
            </a:r>
            <a:r>
              <a:rPr lang="en-US" sz="1600">
                <a:solidFill>
                  <a:schemeClr val="bg1"/>
                </a:solidFill>
                <a:latin typeface="Consolas"/>
              </a:rPr>
              <a:t>" = "</a:t>
            </a:r>
            <a:r>
              <a:rPr lang="en-US" sz="1600">
                <a:solidFill>
                  <a:schemeClr val="bg1"/>
                </a:solidFill>
                <a:latin typeface="Consolas"/>
              </a:rPr>
              <a:t>viewCount</a:t>
            </a:r>
            <a:r>
              <a:rPr lang="en-US" sz="1600">
                <a:solidFill>
                  <a:schemeClr val="bg1"/>
                </a:solidFill>
                <a:latin typeface="Consolas"/>
              </a:rPr>
              <a:t>" + 1</a:t>
            </a:r>
            <a:endParaRPr/>
          </a:p>
          <a:p>
            <a:pPr>
              <a:defRPr/>
            </a:pPr>
            <a:r>
              <a:rPr lang="en-US" sz="1600">
                <a:solidFill>
                  <a:schemeClr val="bg1"/>
                </a:solidFill>
                <a:latin typeface="Consolas"/>
              </a:rPr>
              <a:t>  </a:t>
            </a:r>
            <a:r>
              <a:rPr lang="en-US" sz="1600">
                <a:solidFill>
                  <a:schemeClr val="bg1"/>
                </a:solidFill>
                <a:latin typeface="Consolas"/>
              </a:rPr>
              <a:t>   WHERE </a:t>
            </a:r>
            <a:r>
              <a:rPr lang="en-US" sz="1600">
                <a:solidFill>
                  <a:schemeClr val="bg1"/>
                </a:solidFill>
                <a:latin typeface="Consolas"/>
              </a:rPr>
              <a:t>id = </a:t>
            </a:r>
            <a:r>
              <a:rPr lang="en-US" sz="1600">
                <a:solidFill>
                  <a:schemeClr val="bg1"/>
                </a:solidFill>
                <a:latin typeface="Consolas"/>
              </a:rPr>
              <a:t>post_id</a:t>
            </a:r>
            <a:r>
              <a:rPr lang="en-US" sz="1600">
                <a:solidFill>
                  <a:schemeClr val="bg1"/>
                </a:solidFill>
                <a:latin typeface="Consolas"/>
              </a:rPr>
              <a:t>;</a:t>
            </a:r>
            <a:endParaRPr/>
          </a:p>
          <a:p>
            <a:pPr>
              <a:defRPr/>
            </a:pPr>
            <a:r>
              <a:rPr lang="en-US" sz="1600">
                <a:solidFill>
                  <a:schemeClr val="bg1"/>
                </a:solidFill>
                <a:latin typeface="Consolas"/>
              </a:rPr>
              <a:t>END;</a:t>
            </a:r>
            <a:endParaRPr/>
          </a:p>
          <a:p>
            <a:pPr>
              <a:defRPr/>
            </a:pPr>
            <a:r>
              <a:rPr lang="en-US" sz="1600">
                <a:solidFill>
                  <a:schemeClr val="bg1"/>
                </a:solidFill>
                <a:latin typeface="Consolas"/>
              </a:rPr>
              <a:t>$$ </a:t>
            </a:r>
            <a:r>
              <a:rPr lang="en-US" sz="1600">
                <a:solidFill>
                  <a:schemeClr val="bg1"/>
                </a:solidFill>
                <a:latin typeface="Consolas"/>
              </a:rPr>
              <a:t>LANGUAGE </a:t>
            </a:r>
            <a:r>
              <a:rPr lang="en-US" sz="1600">
                <a:solidFill>
                  <a:schemeClr val="bg1"/>
                </a:solidFill>
                <a:latin typeface="Consolas"/>
              </a:rPr>
              <a:t>plpgsql</a:t>
            </a:r>
            <a:r>
              <a:rPr lang="en-US" sz="1600">
                <a:solidFill>
                  <a:schemeClr val="bg1"/>
                </a:solidFill>
                <a:latin typeface="Consolas"/>
              </a:rPr>
              <a:t>;</a:t>
            </a:r>
            <a:endParaRPr lang="en-US" sz="1600">
              <a:solidFill>
                <a:srgbClr val="002060"/>
              </a:solidFill>
              <a:latin typeface="Consolas"/>
            </a:endParaRPr>
          </a:p>
        </p:txBody>
      </p:sp>
      <p:pic>
        <p:nvPicPr>
          <p:cNvPr id="2" name="Рисунок 1"/>
          <p:cNvPicPr>
            <a:picLocks noChangeAspect="1"/>
          </p:cNvPicPr>
          <p:nvPr/>
        </p:nvPicPr>
        <p:blipFill>
          <a:blip r:embed="rId2"/>
          <a:stretch/>
        </p:blipFill>
        <p:spPr bwMode="auto">
          <a:xfrm>
            <a:off x="718791" y="1645919"/>
            <a:ext cx="2729802" cy="4683835"/>
          </a:xfrm>
          <a:prstGeom prst="rect">
            <a:avLst/>
          </a:prstGeom>
        </p:spPr>
      </p:pic>
      <p:sp>
        <p:nvSpPr>
          <p:cNvPr id="4" name="TextBox 3"/>
          <p:cNvSpPr txBox="1"/>
          <p:nvPr/>
        </p:nvSpPr>
        <p:spPr bwMode="auto">
          <a:xfrm>
            <a:off x="718791" y="1220372"/>
            <a:ext cx="2106667" cy="364587"/>
          </a:xfrm>
          <a:prstGeom prst="rect">
            <a:avLst/>
          </a:prstGeom>
          <a:noFill/>
        </p:spPr>
        <p:txBody>
          <a:bodyPr wrap="none" rtlCol="0">
            <a:spAutoFit/>
          </a:bodyPr>
          <a:lstStyle/>
          <a:p>
            <a:pPr>
              <a:defRPr/>
            </a:pPr>
            <a:r>
              <a:rPr lang="en-US">
                <a:solidFill>
                  <a:schemeClr val="accent2">
                    <a:lumMod val="10000"/>
                  </a:schemeClr>
                </a:solidFill>
              </a:rPr>
              <a:t>…/posts/[</a:t>
            </a:r>
            <a:r>
              <a:rPr lang="en-US">
                <a:solidFill>
                  <a:schemeClr val="accent2">
                    <a:lumMod val="10000"/>
                  </a:schemeClr>
                </a:solidFill>
              </a:rPr>
              <a:t>postId</a:t>
            </a:r>
            <a:r>
              <a:rPr lang="en-US">
                <a:solidFill>
                  <a:schemeClr val="accent2">
                    <a:lumMod val="10000"/>
                  </a:schemeClr>
                </a:solidFill>
              </a:rPr>
              <a:t>]</a:t>
            </a:r>
            <a:endParaRPr lang="ru-RU">
              <a:solidFill>
                <a:schemeClr val="accent2">
                  <a:lumMod val="10000"/>
                </a:schemeClr>
              </a:solidFill>
            </a:endParaRPr>
          </a:p>
        </p:txBody>
      </p:sp>
      <p:pic>
        <p:nvPicPr>
          <p:cNvPr id="6" name="Рисунок 5"/>
          <p:cNvPicPr>
            <a:picLocks noChangeAspect="1"/>
          </p:cNvPicPr>
          <p:nvPr/>
        </p:nvPicPr>
        <p:blipFill>
          <a:blip r:embed="rId3"/>
          <a:stretch/>
        </p:blipFill>
        <p:spPr bwMode="auto">
          <a:xfrm>
            <a:off x="4158721" y="3489284"/>
            <a:ext cx="6526696" cy="19268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User profile page: fetch user data</a:t>
            </a:r>
            <a:endParaRPr lang="en-US" sz="3650">
              <a:solidFill>
                <a:srgbClr val="FF0000"/>
              </a:solidFill>
            </a:endParaRPr>
          </a:p>
        </p:txBody>
      </p:sp>
      <p:sp>
        <p:nvSpPr>
          <p:cNvPr id="8" name="TextBox 7"/>
          <p:cNvSpPr txBox="1"/>
          <p:nvPr/>
        </p:nvSpPr>
        <p:spPr bwMode="auto">
          <a:xfrm>
            <a:off x="4215375" y="814833"/>
            <a:ext cx="6356227" cy="5535361"/>
          </a:xfrm>
          <a:prstGeom prst="rect">
            <a:avLst/>
          </a:prstGeom>
          <a:noFill/>
        </p:spPr>
        <p:txBody>
          <a:bodyPr wrap="none" rtlCol="0">
            <a:spAutoFit/>
          </a:bodyPr>
          <a:lstStyle/>
          <a:p>
            <a:pPr>
              <a:defRPr/>
            </a:pPr>
            <a:r>
              <a:rPr lang="en-US" sz="1600">
                <a:solidFill>
                  <a:schemeClr val="bg1"/>
                </a:solidFill>
                <a:latin typeface="Consolas"/>
              </a:rPr>
              <a:t>SELECT </a:t>
            </a:r>
            <a:endParaRPr lang="en-US" sz="1600">
              <a:solidFill>
                <a:schemeClr val="bg1"/>
              </a:solidFill>
              <a:latin typeface="Consolas"/>
            </a:endParaRPr>
          </a:p>
          <a:p>
            <a:pPr>
              <a:defRPr/>
            </a:pPr>
            <a:r>
              <a:rPr lang="en-US" sz="1600">
                <a:solidFill>
                  <a:schemeClr val="bg1"/>
                </a:solidFill>
                <a:latin typeface="Consolas"/>
              </a:rPr>
              <a:t>  id</a:t>
            </a:r>
            <a:r>
              <a:rPr lang="en-US" sz="1600">
                <a:solidFill>
                  <a:schemeClr val="bg1"/>
                </a:solidFill>
                <a:latin typeface="Consolas"/>
              </a:rPr>
              <a:t>, </a:t>
            </a:r>
            <a:endParaRPr lang="en-US" sz="1600">
              <a:solidFill>
                <a:schemeClr val="bg1"/>
              </a:solidFill>
              <a:latin typeface="Consolas"/>
            </a:endParaRPr>
          </a:p>
          <a:p>
            <a:pPr>
              <a:defRPr/>
            </a:pPr>
            <a:r>
              <a:rPr lang="en-US" sz="1600">
                <a:solidFill>
                  <a:schemeClr val="bg1"/>
                </a:solidFill>
                <a:latin typeface="Consolas"/>
              </a:rPr>
              <a:t>  name</a:t>
            </a:r>
            <a:r>
              <a:rPr lang="en-US" sz="1600">
                <a:solidFill>
                  <a:schemeClr val="bg1"/>
                </a:solidFill>
                <a:latin typeface="Consolas"/>
              </a:rPr>
              <a:t>, </a:t>
            </a:r>
            <a:endParaRPr lang="en-US" sz="1600">
              <a:solidFill>
                <a:schemeClr val="bg1"/>
              </a:solidFill>
              <a:latin typeface="Consolas"/>
            </a:endParaRPr>
          </a:p>
          <a:p>
            <a:pPr>
              <a:defRPr/>
            </a:pPr>
            <a:r>
              <a:rPr lang="en-US" sz="1600">
                <a:solidFill>
                  <a:schemeClr val="bg1"/>
                </a:solidFill>
                <a:latin typeface="Consolas"/>
              </a:rPr>
              <a:t>  username</a:t>
            </a:r>
            <a:r>
              <a:rPr lang="en-US" sz="1600">
                <a:solidFill>
                  <a:schemeClr val="bg1"/>
                </a:solidFill>
                <a:latin typeface="Consolas"/>
              </a:rPr>
              <a:t>, </a:t>
            </a:r>
            <a:endParaRPr lang="en-US" sz="1600">
              <a:solidFill>
                <a:schemeClr val="bg1"/>
              </a:solidFill>
              <a:latin typeface="Consolas"/>
            </a:endParaRPr>
          </a:p>
          <a:p>
            <a:pPr>
              <a:defRPr/>
            </a:pPr>
            <a:r>
              <a:rPr lang="en-US" sz="1600">
                <a:solidFill>
                  <a:schemeClr val="bg1"/>
                </a:solidFill>
                <a:latin typeface="Consolas"/>
              </a:rPr>
              <a:t>  email</a:t>
            </a:r>
            <a:r>
              <a:rPr lang="en-US" sz="1600">
                <a:solidFill>
                  <a:schemeClr val="bg1"/>
                </a:solidFill>
                <a:latin typeface="Consolas"/>
              </a:rPr>
              <a:t>, </a:t>
            </a:r>
            <a:endParaRPr lang="en-US" sz="1600">
              <a:solidFill>
                <a:schemeClr val="bg1"/>
              </a:solidFill>
              <a:latin typeface="Consolas"/>
            </a:endParaRPr>
          </a:p>
          <a:p>
            <a:pPr>
              <a:defRPr/>
            </a:pPr>
            <a:r>
              <a:rPr lang="en-US" sz="1600">
                <a:solidFill>
                  <a:schemeClr val="bg1"/>
                </a:solidFill>
                <a:latin typeface="Consolas"/>
              </a:rPr>
              <a:t>  avatar</a:t>
            </a:r>
            <a:r>
              <a:rPr lang="en-US" sz="1600">
                <a:solidFill>
                  <a:schemeClr val="bg1"/>
                </a:solidFill>
                <a:latin typeface="Consolas"/>
              </a:rPr>
              <a:t>, </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createdAt</a:t>
            </a:r>
            <a:r>
              <a:rPr lang="en-US" sz="1600">
                <a:solidFill>
                  <a:schemeClr val="bg1"/>
                </a:solidFill>
                <a:latin typeface="Consolas"/>
              </a:rPr>
              <a:t>", </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updatedAt</a:t>
            </a:r>
            <a:r>
              <a:rPr lang="en-US" sz="1600">
                <a:solidFill>
                  <a:schemeClr val="bg1"/>
                </a:solidFill>
                <a:latin typeface="Consolas"/>
              </a:rPr>
              <a:t>"</a:t>
            </a:r>
            <a:endParaRPr/>
          </a:p>
          <a:p>
            <a:pPr>
              <a:defRPr/>
            </a:pPr>
            <a:r>
              <a:rPr lang="en-US" sz="1600">
                <a:solidFill>
                  <a:schemeClr val="bg1"/>
                </a:solidFill>
                <a:latin typeface="Consolas"/>
              </a:rPr>
              <a:t>FROM </a:t>
            </a:r>
            <a:r>
              <a:rPr lang="en-US" sz="1600">
                <a:solidFill>
                  <a:schemeClr val="bg1"/>
                </a:solidFill>
                <a:latin typeface="Consolas"/>
              </a:rPr>
              <a:t>users</a:t>
            </a:r>
            <a:endParaRPr/>
          </a:p>
          <a:p>
            <a:pPr>
              <a:defRPr/>
            </a:pPr>
            <a:r>
              <a:rPr lang="en-US" sz="1600">
                <a:solidFill>
                  <a:schemeClr val="bg1"/>
                </a:solidFill>
                <a:latin typeface="Consolas"/>
              </a:rPr>
              <a:t>WHERE </a:t>
            </a:r>
            <a:r>
              <a:rPr lang="en-US" sz="1600">
                <a:solidFill>
                  <a:schemeClr val="bg1"/>
                </a:solidFill>
                <a:latin typeface="Consolas"/>
              </a:rPr>
              <a:t>id = $</a:t>
            </a:r>
            <a:r>
              <a:rPr lang="en-US" sz="1600">
                <a:solidFill>
                  <a:schemeClr val="bg1"/>
                </a:solidFill>
                <a:latin typeface="Consolas"/>
              </a:rPr>
              <a:t>1</a:t>
            </a:r>
            <a:endParaRPr/>
          </a:p>
          <a:p>
            <a:pPr>
              <a:defRPr/>
            </a:pPr>
            <a:endParaRPr lang="en-US" sz="1600">
              <a:solidFill>
                <a:schemeClr val="bg1"/>
              </a:solidFill>
              <a:latin typeface="Consolas"/>
            </a:endParaRPr>
          </a:p>
          <a:p>
            <a:pPr>
              <a:defRPr/>
            </a:pPr>
            <a:r>
              <a:rPr lang="en-US" sz="1600">
                <a:solidFill>
                  <a:srgbClr val="002060"/>
                </a:solidFill>
                <a:latin typeface="Consolas"/>
              </a:rPr>
              <a:t>Example response:</a:t>
            </a:r>
            <a:endParaRPr lang="en-US" sz="1600">
              <a:solidFill>
                <a:srgbClr val="002060"/>
              </a:solidFill>
              <a:latin typeface="Consolas"/>
            </a:endParaRPr>
          </a:p>
          <a:p>
            <a:pPr>
              <a:defRPr/>
            </a:pPr>
            <a:r>
              <a:rPr lang="en-US" sz="1600">
                <a:solidFill>
                  <a:schemeClr val="bg1"/>
                </a:solidFill>
                <a:latin typeface="Consolas"/>
              </a:rPr>
              <a:t>{</a:t>
            </a:r>
            <a:endParaRPr/>
          </a:p>
          <a:p>
            <a:pPr>
              <a:defRPr/>
            </a:pPr>
            <a:r>
              <a:rPr lang="en-US" sz="1600">
                <a:solidFill>
                  <a:schemeClr val="bg1"/>
                </a:solidFill>
                <a:latin typeface="Consolas"/>
              </a:rPr>
              <a:t>  "id": "73dc2f5c-6cbb-4dcd-ba47-6566a0ddaaba",</a:t>
            </a:r>
            <a:endParaRPr/>
          </a:p>
          <a:p>
            <a:pPr>
              <a:defRPr/>
            </a:pPr>
            <a:r>
              <a:rPr lang="en-US" sz="1600">
                <a:solidFill>
                  <a:schemeClr val="bg1"/>
                </a:solidFill>
                <a:latin typeface="Consolas"/>
              </a:rPr>
              <a:t>  "name": "XBDURRXUF I",</a:t>
            </a:r>
            <a:endParaRPr/>
          </a:p>
          <a:p>
            <a:pPr>
              <a:defRPr/>
            </a:pPr>
            <a:r>
              <a:rPr lang="en-US" sz="1600">
                <a:solidFill>
                  <a:schemeClr val="bg1"/>
                </a:solidFill>
                <a:latin typeface="Consolas"/>
              </a:rPr>
              <a:t>  "username": "dearm762",</a:t>
            </a:r>
            <a:endParaRPr/>
          </a:p>
          <a:p>
            <a:pPr>
              <a:defRPr/>
            </a:pPr>
            <a:r>
              <a:rPr lang="en-US" sz="1600">
                <a:solidFill>
                  <a:schemeClr val="bg1"/>
                </a:solidFill>
                <a:latin typeface="Consolas"/>
              </a:rPr>
              <a:t>  "email": "abdurrauf.sakenov@narxoz.kz",</a:t>
            </a:r>
            <a:endParaRPr/>
          </a:p>
          <a:p>
            <a:pPr>
              <a:defRPr/>
            </a:pPr>
            <a:r>
              <a:rPr lang="en-US" sz="1600">
                <a:solidFill>
                  <a:schemeClr val="bg1"/>
                </a:solidFill>
                <a:latin typeface="Consolas"/>
              </a:rPr>
              <a:t>  "avatar": </a:t>
            </a:r>
            <a:r>
              <a:rPr lang="en-US" sz="1600">
                <a:solidFill>
                  <a:schemeClr val="bg1"/>
                </a:solidFill>
                <a:latin typeface="Consolas"/>
              </a:rPr>
              <a:t>“...githubusercontent.com/u/125138460?v=4",</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createdAt</a:t>
            </a:r>
            <a:r>
              <a:rPr lang="en-US" sz="1600">
                <a:solidFill>
                  <a:schemeClr val="bg1"/>
                </a:solidFill>
                <a:latin typeface="Consolas"/>
              </a:rPr>
              <a:t>": "</a:t>
            </a:r>
            <a:r>
              <a:rPr lang="en-US" sz="1600">
                <a:solidFill>
                  <a:schemeClr val="bg1"/>
                </a:solidFill>
                <a:latin typeface="Consolas"/>
              </a:rPr>
              <a:t>2024-12-20T16:18:32.502Z</a:t>
            </a:r>
            <a:r>
              <a:rPr lang="en-US" sz="1600">
                <a:solidFill>
                  <a:schemeClr val="bg1"/>
                </a:solidFill>
                <a:latin typeface="Consolas"/>
              </a:rPr>
              <a:t>",</a:t>
            </a:r>
            <a:endParaRPr/>
          </a:p>
          <a:p>
            <a:pPr>
              <a:defRPr/>
            </a:pPr>
            <a:r>
              <a:rPr lang="en-US" sz="1600">
                <a:solidFill>
                  <a:schemeClr val="bg1"/>
                </a:solidFill>
                <a:latin typeface="Consolas"/>
              </a:rPr>
              <a:t>  "</a:t>
            </a:r>
            <a:r>
              <a:rPr lang="en-US" sz="1600">
                <a:solidFill>
                  <a:schemeClr val="bg1"/>
                </a:solidFill>
                <a:latin typeface="Consolas"/>
              </a:rPr>
              <a:t>updatedAt</a:t>
            </a:r>
            <a:r>
              <a:rPr lang="en-US" sz="1600">
                <a:solidFill>
                  <a:schemeClr val="bg1"/>
                </a:solidFill>
                <a:latin typeface="Consolas"/>
              </a:rPr>
              <a:t>": "2025-01-09T16:21:25.102Z",</a:t>
            </a:r>
            <a:endParaRPr/>
          </a:p>
          <a:p>
            <a:pPr>
              <a:defRPr/>
            </a:pPr>
            <a:r>
              <a:rPr lang="en-US" sz="1600">
                <a:solidFill>
                  <a:schemeClr val="bg1"/>
                </a:solidFill>
                <a:latin typeface="Consolas"/>
              </a:rPr>
              <a:t>}</a:t>
            </a:r>
            <a:endParaRPr lang="en-US" sz="1600">
              <a:solidFill>
                <a:schemeClr val="bg1"/>
              </a:solidFill>
              <a:latin typeface="Consolas"/>
            </a:endParaRPr>
          </a:p>
          <a:p>
            <a:pPr>
              <a:defRPr/>
            </a:pPr>
            <a:endParaRPr lang="en-US" sz="1750">
              <a:solidFill>
                <a:schemeClr val="bg1"/>
              </a:solidFill>
              <a:latin typeface="Consolas"/>
            </a:endParaRPr>
          </a:p>
        </p:txBody>
      </p:sp>
      <p:sp>
        <p:nvSpPr>
          <p:cNvPr id="4" name="TextBox 3"/>
          <p:cNvSpPr txBox="1"/>
          <p:nvPr/>
        </p:nvSpPr>
        <p:spPr bwMode="auto">
          <a:xfrm>
            <a:off x="718791" y="955686"/>
            <a:ext cx="2061783" cy="364587"/>
          </a:xfrm>
          <a:prstGeom prst="rect">
            <a:avLst/>
          </a:prstGeom>
          <a:noFill/>
        </p:spPr>
        <p:txBody>
          <a:bodyPr wrap="none" rtlCol="0">
            <a:spAutoFit/>
          </a:bodyPr>
          <a:lstStyle/>
          <a:p>
            <a:pPr>
              <a:defRPr/>
            </a:pPr>
            <a:r>
              <a:rPr lang="en-US">
                <a:solidFill>
                  <a:schemeClr val="accent2">
                    <a:lumMod val="10000"/>
                  </a:schemeClr>
                </a:solidFill>
              </a:rPr>
              <a:t>…/users/[</a:t>
            </a:r>
            <a:r>
              <a:rPr lang="en-US">
                <a:solidFill>
                  <a:schemeClr val="accent2">
                    <a:lumMod val="10000"/>
                  </a:schemeClr>
                </a:solidFill>
              </a:rPr>
              <a:t>userId</a:t>
            </a:r>
            <a:r>
              <a:rPr lang="en-US">
                <a:solidFill>
                  <a:schemeClr val="accent2">
                    <a:lumMod val="10000"/>
                  </a:schemeClr>
                </a:solidFill>
              </a:rPr>
              <a:t>]</a:t>
            </a:r>
            <a:endParaRPr lang="ru-RU">
              <a:solidFill>
                <a:schemeClr val="accent2">
                  <a:lumMod val="10000"/>
                </a:schemeClr>
              </a:solidFill>
            </a:endParaRPr>
          </a:p>
        </p:txBody>
      </p:sp>
      <p:pic>
        <p:nvPicPr>
          <p:cNvPr id="5" name="Рисунок 4"/>
          <p:cNvPicPr>
            <a:picLocks noChangeAspect="1"/>
          </p:cNvPicPr>
          <p:nvPr/>
        </p:nvPicPr>
        <p:blipFill>
          <a:blip r:embed="rId2"/>
          <a:stretch/>
        </p:blipFill>
        <p:spPr bwMode="auto">
          <a:xfrm>
            <a:off x="763305" y="1319566"/>
            <a:ext cx="2711415" cy="4772115"/>
          </a:xfrm>
          <a:prstGeom prst="rect">
            <a:avLst/>
          </a:prstGeom>
        </p:spPr>
      </p:pic>
      <p:sp>
        <p:nvSpPr>
          <p:cNvPr id="9" name="Прямоугольник 8"/>
          <p:cNvSpPr/>
          <p:nvPr/>
        </p:nvSpPr>
        <p:spPr bwMode="auto">
          <a:xfrm>
            <a:off x="879566" y="1767840"/>
            <a:ext cx="2516778" cy="1907177"/>
          </a:xfrm>
          <a:prstGeom prst="rect">
            <a:avLst/>
          </a:prstGeom>
          <a:noFill/>
          <a:ln w="38100"/>
        </p:spPr>
        <p:style>
          <a:lnRef idx="3">
            <a:schemeClr val="lt1"/>
          </a:lnRef>
          <a:fillRef idx="1">
            <a:schemeClr val="dk1"/>
          </a:fillRef>
          <a:effectRef idx="1">
            <a:schemeClr val="dk1"/>
          </a:effectRef>
          <a:fontRef idx="minor">
            <a:schemeClr val="lt1"/>
          </a:fontRef>
        </p:style>
        <p:txBody>
          <a:bodyPr rtlCol="0" anchor="ctr"/>
          <a:lstStyle/>
          <a:p>
            <a:pPr algn="ctr">
              <a:defRPr/>
            </a:pPr>
            <a:endParaRPr lang="ru-RU"/>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User profile page: fetch posts by user Id</a:t>
            </a:r>
            <a:endParaRPr lang="en-US" sz="3650">
              <a:solidFill>
                <a:srgbClr val="FF0000"/>
              </a:solidFill>
            </a:endParaRPr>
          </a:p>
        </p:txBody>
      </p:sp>
      <p:sp>
        <p:nvSpPr>
          <p:cNvPr id="8" name="TextBox 7"/>
          <p:cNvSpPr txBox="1"/>
          <p:nvPr/>
        </p:nvSpPr>
        <p:spPr bwMode="auto">
          <a:xfrm>
            <a:off x="4215374" y="814833"/>
            <a:ext cx="6975139" cy="5535361"/>
          </a:xfrm>
          <a:prstGeom prst="rect">
            <a:avLst/>
          </a:prstGeom>
          <a:noFill/>
        </p:spPr>
        <p:txBody>
          <a:bodyPr wrap="square" rtlCol="0">
            <a:spAutoFit/>
          </a:bodyPr>
          <a:lstStyle/>
          <a:p>
            <a:pPr>
              <a:defRPr/>
            </a:pPr>
            <a:r>
              <a:rPr lang="en-US" sz="1600">
                <a:solidFill>
                  <a:schemeClr val="bg1"/>
                </a:solidFill>
                <a:latin typeface="Consolas"/>
              </a:rPr>
              <a:t>SELECT </a:t>
            </a:r>
            <a:r>
              <a:rPr lang="en-US" sz="1600">
                <a:solidFill>
                  <a:schemeClr val="bg1"/>
                </a:solidFill>
                <a:latin typeface="Consolas"/>
              </a:rPr>
              <a:t>posts.id, </a:t>
            </a:r>
            <a:r>
              <a:rPr lang="en-US" sz="1600">
                <a:solidFill>
                  <a:schemeClr val="bg1"/>
                </a:solidFill>
                <a:latin typeface="Consolas"/>
              </a:rPr>
              <a:t>posts.title</a:t>
            </a:r>
            <a:r>
              <a:rPr lang="en-US" sz="1600">
                <a:solidFill>
                  <a:schemeClr val="bg1"/>
                </a:solidFill>
                <a:latin typeface="Consolas"/>
              </a:rPr>
              <a:t>,</a:t>
            </a:r>
            <a:endParaRPr/>
          </a:p>
          <a:p>
            <a:pPr>
              <a:defRPr/>
            </a:pPr>
            <a:r>
              <a:rPr lang="en-US" sz="1600">
                <a:solidFill>
                  <a:schemeClr val="bg1"/>
                </a:solidFill>
                <a:latin typeface="Consolas"/>
              </a:rPr>
              <a:t>  LEFT(</a:t>
            </a:r>
            <a:r>
              <a:rPr lang="en-US" sz="1600">
                <a:solidFill>
                  <a:schemeClr val="bg1"/>
                </a:solidFill>
                <a:latin typeface="Consolas"/>
              </a:rPr>
              <a:t>posts.content</a:t>
            </a:r>
            <a:r>
              <a:rPr lang="en-US" sz="1600">
                <a:solidFill>
                  <a:schemeClr val="bg1"/>
                </a:solidFill>
                <a:latin typeface="Consolas"/>
              </a:rPr>
              <a:t>, 200) AS </a:t>
            </a:r>
            <a:r>
              <a:rPr lang="en-US" sz="1600">
                <a:solidFill>
                  <a:schemeClr val="bg1"/>
                </a:solidFill>
                <a:latin typeface="Consolas"/>
              </a:rPr>
              <a:t>content_preview</a:t>
            </a:r>
            <a:r>
              <a:rPr lang="en-US" sz="1600">
                <a:solidFill>
                  <a:schemeClr val="bg1"/>
                </a:solidFill>
                <a:latin typeface="Consolas"/>
              </a:rPr>
              <a:t>,</a:t>
            </a:r>
            <a:endParaRPr/>
          </a:p>
          <a:p>
            <a:pPr>
              <a:defRPr/>
            </a:pPr>
            <a:r>
              <a:rPr lang="en-US" sz="1600">
                <a:solidFill>
                  <a:schemeClr val="bg1"/>
                </a:solidFill>
                <a:latin typeface="Consolas"/>
              </a:rPr>
              <a:t>  posts."</a:t>
            </a:r>
            <a:r>
              <a:rPr lang="en-US" sz="1600">
                <a:solidFill>
                  <a:schemeClr val="bg1"/>
                </a:solidFill>
                <a:latin typeface="Consolas"/>
              </a:rPr>
              <a:t>createdAt</a:t>
            </a:r>
            <a:r>
              <a:rPr lang="en-US" sz="1600">
                <a:solidFill>
                  <a:schemeClr val="bg1"/>
                </a:solidFill>
                <a:latin typeface="Consolas"/>
              </a:rPr>
              <a:t>", posts</a:t>
            </a:r>
            <a:r>
              <a:rPr lang="en-US" sz="1600">
                <a:solidFill>
                  <a:schemeClr val="bg1"/>
                </a:solidFill>
                <a:latin typeface="Consolas"/>
              </a:rPr>
              <a:t>."</a:t>
            </a:r>
            <a:r>
              <a:rPr lang="en-US" sz="1600">
                <a:solidFill>
                  <a:schemeClr val="bg1"/>
                </a:solidFill>
                <a:latin typeface="Consolas"/>
              </a:rPr>
              <a:t>updatedAt</a:t>
            </a:r>
            <a:r>
              <a:rPr lang="en-US" sz="1600">
                <a:solidFill>
                  <a:schemeClr val="bg1"/>
                </a:solidFill>
                <a:latin typeface="Consolas"/>
              </a:rPr>
              <a:t>",</a:t>
            </a:r>
            <a:endParaRPr/>
          </a:p>
          <a:p>
            <a:pPr>
              <a:defRPr/>
            </a:pPr>
            <a:r>
              <a:rPr lang="en-US" sz="1600">
                <a:solidFill>
                  <a:schemeClr val="bg1"/>
                </a:solidFill>
                <a:latin typeface="Consolas"/>
              </a:rPr>
              <a:t>  posts</a:t>
            </a:r>
            <a:r>
              <a:rPr lang="en-US" sz="1600">
                <a:solidFill>
                  <a:schemeClr val="bg1"/>
                </a:solidFill>
                <a:latin typeface="Consolas"/>
              </a:rPr>
              <a:t>."</a:t>
            </a:r>
            <a:r>
              <a:rPr lang="en-US" sz="1600">
                <a:solidFill>
                  <a:schemeClr val="bg1"/>
                </a:solidFill>
                <a:latin typeface="Consolas"/>
              </a:rPr>
              <a:t>viewCount</a:t>
            </a:r>
            <a:r>
              <a:rPr lang="en-US" sz="1600">
                <a:solidFill>
                  <a:schemeClr val="bg1"/>
                </a:solidFill>
                <a:latin typeface="Consolas"/>
              </a:rPr>
              <a:t>", ARRAY_AGG(tags.name</a:t>
            </a:r>
            <a:r>
              <a:rPr lang="en-US" sz="1600">
                <a:solidFill>
                  <a:schemeClr val="bg1"/>
                </a:solidFill>
                <a:latin typeface="Consolas"/>
              </a:rPr>
              <a:t>) AS tags</a:t>
            </a:r>
            <a:endParaRPr/>
          </a:p>
          <a:p>
            <a:pPr>
              <a:defRPr/>
            </a:pPr>
            <a:r>
              <a:rPr lang="en-US" sz="1600">
                <a:solidFill>
                  <a:schemeClr val="bg1"/>
                </a:solidFill>
                <a:latin typeface="Consolas"/>
              </a:rPr>
              <a:t>FROM </a:t>
            </a:r>
            <a:r>
              <a:rPr lang="en-US" sz="1600">
                <a:solidFill>
                  <a:schemeClr val="bg1"/>
                </a:solidFill>
                <a:latin typeface="Consolas"/>
              </a:rPr>
              <a:t>posts</a:t>
            </a:r>
            <a:endParaRPr/>
          </a:p>
          <a:p>
            <a:pPr>
              <a:defRPr/>
            </a:pPr>
            <a:r>
              <a:rPr lang="en-US" sz="1600">
                <a:solidFill>
                  <a:schemeClr val="bg1"/>
                </a:solidFill>
                <a:latin typeface="Consolas"/>
              </a:rPr>
              <a:t>LEFT </a:t>
            </a:r>
            <a:r>
              <a:rPr lang="en-US" sz="1600">
                <a:solidFill>
                  <a:schemeClr val="bg1"/>
                </a:solidFill>
                <a:latin typeface="Consolas"/>
              </a:rPr>
              <a:t>JOIN </a:t>
            </a:r>
            <a:r>
              <a:rPr lang="en-US" sz="1600">
                <a:solidFill>
                  <a:schemeClr val="bg1"/>
                </a:solidFill>
                <a:latin typeface="Consolas"/>
              </a:rPr>
              <a:t>post_tags</a:t>
            </a:r>
            <a:r>
              <a:rPr lang="en-US" sz="1600">
                <a:solidFill>
                  <a:schemeClr val="bg1"/>
                </a:solidFill>
                <a:latin typeface="Consolas"/>
              </a:rPr>
              <a:t> ON posts.id = </a:t>
            </a:r>
            <a:r>
              <a:rPr lang="en-US" sz="1600">
                <a:solidFill>
                  <a:schemeClr val="bg1"/>
                </a:solidFill>
                <a:latin typeface="Consolas"/>
              </a:rPr>
              <a:t>post_tags.post_id</a:t>
            </a:r>
            <a:endParaRPr lang="en-US" sz="1600">
              <a:solidFill>
                <a:schemeClr val="bg1"/>
              </a:solidFill>
              <a:latin typeface="Consolas"/>
            </a:endParaRPr>
          </a:p>
          <a:p>
            <a:pPr>
              <a:defRPr/>
            </a:pPr>
            <a:r>
              <a:rPr lang="en-US" sz="1600">
                <a:solidFill>
                  <a:schemeClr val="bg1"/>
                </a:solidFill>
                <a:latin typeface="Consolas"/>
              </a:rPr>
              <a:t>LEFT </a:t>
            </a:r>
            <a:r>
              <a:rPr lang="en-US" sz="1600">
                <a:solidFill>
                  <a:schemeClr val="bg1"/>
                </a:solidFill>
                <a:latin typeface="Consolas"/>
              </a:rPr>
              <a:t>JOIN tags ON </a:t>
            </a:r>
            <a:r>
              <a:rPr lang="en-US" sz="1600">
                <a:solidFill>
                  <a:schemeClr val="bg1"/>
                </a:solidFill>
                <a:latin typeface="Consolas"/>
              </a:rPr>
              <a:t>post_tags.tag_id</a:t>
            </a:r>
            <a:r>
              <a:rPr lang="en-US" sz="1600">
                <a:solidFill>
                  <a:schemeClr val="bg1"/>
                </a:solidFill>
                <a:latin typeface="Consolas"/>
              </a:rPr>
              <a:t> = tags.id</a:t>
            </a:r>
            <a:endParaRPr/>
          </a:p>
          <a:p>
            <a:pPr>
              <a:defRPr/>
            </a:pPr>
            <a:r>
              <a:rPr lang="en-US" sz="1600">
                <a:solidFill>
                  <a:schemeClr val="bg1"/>
                </a:solidFill>
                <a:latin typeface="Consolas"/>
              </a:rPr>
              <a:t>WHERE </a:t>
            </a:r>
            <a:r>
              <a:rPr lang="en-US" sz="1600">
                <a:solidFill>
                  <a:schemeClr val="bg1"/>
                </a:solidFill>
                <a:latin typeface="Consolas"/>
              </a:rPr>
              <a:t>posts."</a:t>
            </a:r>
            <a:r>
              <a:rPr lang="en-US" sz="1600">
                <a:solidFill>
                  <a:schemeClr val="bg1"/>
                </a:solidFill>
                <a:latin typeface="Consolas"/>
              </a:rPr>
              <a:t>authorId</a:t>
            </a:r>
            <a:r>
              <a:rPr lang="en-US" sz="1600">
                <a:solidFill>
                  <a:schemeClr val="bg1"/>
                </a:solidFill>
                <a:latin typeface="Consolas"/>
              </a:rPr>
              <a:t>" = $1</a:t>
            </a:r>
            <a:endParaRPr/>
          </a:p>
          <a:p>
            <a:pPr>
              <a:defRPr/>
            </a:pPr>
            <a:r>
              <a:rPr lang="en-US" sz="1600">
                <a:solidFill>
                  <a:schemeClr val="bg1"/>
                </a:solidFill>
                <a:latin typeface="Consolas"/>
              </a:rPr>
              <a:t>GROUP </a:t>
            </a:r>
            <a:r>
              <a:rPr lang="en-US" sz="1600">
                <a:solidFill>
                  <a:schemeClr val="bg1"/>
                </a:solidFill>
                <a:latin typeface="Consolas"/>
              </a:rPr>
              <a:t>BY posts.id</a:t>
            </a:r>
            <a:endParaRPr/>
          </a:p>
          <a:p>
            <a:pPr>
              <a:defRPr/>
            </a:pPr>
            <a:r>
              <a:rPr lang="en-US" sz="1600">
                <a:solidFill>
                  <a:schemeClr val="bg1"/>
                </a:solidFill>
                <a:latin typeface="Consolas"/>
              </a:rPr>
              <a:t>ORDER </a:t>
            </a:r>
            <a:r>
              <a:rPr lang="en-US" sz="1600">
                <a:solidFill>
                  <a:schemeClr val="bg1"/>
                </a:solidFill>
                <a:latin typeface="Consolas"/>
              </a:rPr>
              <a:t>BY posts."</a:t>
            </a:r>
            <a:r>
              <a:rPr lang="en-US" sz="1600">
                <a:solidFill>
                  <a:schemeClr val="bg1"/>
                </a:solidFill>
                <a:latin typeface="Consolas"/>
              </a:rPr>
              <a:t>createdAt</a:t>
            </a:r>
            <a:r>
              <a:rPr lang="en-US" sz="1600">
                <a:solidFill>
                  <a:schemeClr val="bg1"/>
                </a:solidFill>
                <a:latin typeface="Consolas"/>
              </a:rPr>
              <a:t>" </a:t>
            </a:r>
            <a:r>
              <a:rPr lang="en-US" sz="1600">
                <a:solidFill>
                  <a:schemeClr val="bg1"/>
                </a:solidFill>
                <a:latin typeface="Consolas"/>
              </a:rPr>
              <a:t>DESC</a:t>
            </a:r>
            <a:endParaRPr/>
          </a:p>
          <a:p>
            <a:pPr>
              <a:defRPr/>
            </a:pPr>
            <a:endParaRPr lang="en-US" sz="1600">
              <a:solidFill>
                <a:schemeClr val="bg1"/>
              </a:solidFill>
              <a:latin typeface="Consolas"/>
            </a:endParaRPr>
          </a:p>
          <a:p>
            <a:pPr>
              <a:defRPr/>
            </a:pPr>
            <a:r>
              <a:rPr lang="en-US" sz="1600">
                <a:solidFill>
                  <a:srgbClr val="002060"/>
                </a:solidFill>
                <a:latin typeface="Consolas"/>
              </a:rPr>
              <a:t>Example response:</a:t>
            </a:r>
            <a:endParaRPr lang="en-US" sz="1600">
              <a:solidFill>
                <a:srgbClr val="002060"/>
              </a:solidFill>
              <a:latin typeface="Consolas"/>
            </a:endParaRPr>
          </a:p>
          <a:p>
            <a:pPr>
              <a:defRPr/>
            </a:pPr>
            <a:r>
              <a:rPr lang="en-US" sz="1600">
                <a:solidFill>
                  <a:schemeClr val="bg1"/>
                </a:solidFill>
                <a:latin typeface="Consolas"/>
              </a:rPr>
              <a:t>[</a:t>
            </a:r>
            <a:r>
              <a:rPr lang="en-US" sz="1600">
                <a:solidFill>
                  <a:schemeClr val="bg1"/>
                </a:solidFill>
                <a:latin typeface="Consolas"/>
              </a:rPr>
              <a:t>{</a:t>
            </a:r>
            <a:endParaRPr lang="en-US" sz="1600">
              <a:solidFill>
                <a:schemeClr val="bg1"/>
              </a:solidFill>
              <a:latin typeface="Consolas"/>
            </a:endParaRPr>
          </a:p>
          <a:p>
            <a:pPr>
              <a:defRPr/>
            </a:pPr>
            <a:r>
              <a:rPr lang="en-US" sz="1600">
                <a:solidFill>
                  <a:schemeClr val="bg1"/>
                </a:solidFill>
                <a:latin typeface="Consolas"/>
              </a:rPr>
              <a:t>    "id": "5794a9b2-4ee9-4e82-96b4-734138fd6a42",</a:t>
            </a:r>
            <a:endParaRPr/>
          </a:p>
          <a:p>
            <a:pPr>
              <a:defRPr/>
            </a:pPr>
            <a:r>
              <a:rPr lang="en-US" sz="1600">
                <a:solidFill>
                  <a:schemeClr val="bg1"/>
                </a:solidFill>
                <a:latin typeface="Consolas"/>
              </a:rPr>
              <a:t>    "title": "new test post with </a:t>
            </a:r>
            <a:r>
              <a:rPr lang="en-US" sz="1600">
                <a:solidFill>
                  <a:schemeClr val="bg1"/>
                </a:solidFill>
                <a:latin typeface="Consolas"/>
              </a:rPr>
              <a:t>lotta</a:t>
            </a:r>
            <a:r>
              <a:rPr lang="en-US" sz="1600">
                <a:solidFill>
                  <a:schemeClr val="bg1"/>
                </a:solidFill>
                <a:latin typeface="Consolas"/>
              </a:rPr>
              <a:t> tags",</a:t>
            </a:r>
            <a:endParaRPr/>
          </a:p>
          <a:p>
            <a:pPr>
              <a:defRPr/>
            </a:pPr>
            <a:r>
              <a:rPr lang="en-US" sz="1600">
                <a:solidFill>
                  <a:schemeClr val="bg1"/>
                </a:solidFill>
                <a:latin typeface="Consolas"/>
              </a:rPr>
              <a:t>    "</a:t>
            </a:r>
            <a:r>
              <a:rPr lang="en-US" sz="1600">
                <a:solidFill>
                  <a:schemeClr val="bg1"/>
                </a:solidFill>
                <a:latin typeface="Consolas"/>
              </a:rPr>
              <a:t>content_preview</a:t>
            </a:r>
            <a:r>
              <a:rPr lang="en-US" sz="1600">
                <a:solidFill>
                  <a:schemeClr val="bg1"/>
                </a:solidFill>
                <a:latin typeface="Consolas"/>
              </a:rPr>
              <a:t>": "its new post to fix </a:t>
            </a:r>
            <a:r>
              <a:rPr lang="en-US" sz="1600">
                <a:solidFill>
                  <a:schemeClr val="bg1"/>
                </a:solidFill>
                <a:latin typeface="Consolas"/>
              </a:rPr>
              <a:t>renderings…</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createdAt</a:t>
            </a:r>
            <a:r>
              <a:rPr lang="en-US" sz="1600">
                <a:solidFill>
                  <a:schemeClr val="bg1"/>
                </a:solidFill>
                <a:latin typeface="Consolas"/>
              </a:rPr>
              <a:t>": "2025-01-07T16:45:46.181Z",</a:t>
            </a:r>
            <a:endParaRPr/>
          </a:p>
          <a:p>
            <a:pPr>
              <a:defRPr/>
            </a:pPr>
            <a:r>
              <a:rPr lang="en-US" sz="1600">
                <a:solidFill>
                  <a:schemeClr val="bg1"/>
                </a:solidFill>
                <a:latin typeface="Consolas"/>
              </a:rPr>
              <a:t>    "</a:t>
            </a:r>
            <a:r>
              <a:rPr lang="en-US" sz="1600">
                <a:solidFill>
                  <a:schemeClr val="bg1"/>
                </a:solidFill>
                <a:latin typeface="Consolas"/>
              </a:rPr>
              <a:t>updatedAt</a:t>
            </a:r>
            <a:r>
              <a:rPr lang="en-US" sz="1600">
                <a:solidFill>
                  <a:schemeClr val="bg1"/>
                </a:solidFill>
                <a:latin typeface="Consolas"/>
              </a:rPr>
              <a:t>": "2025-01-07T16:45:46.181Z",</a:t>
            </a:r>
            <a:endParaRPr/>
          </a:p>
          <a:p>
            <a:pPr>
              <a:defRPr/>
            </a:pPr>
            <a:r>
              <a:rPr lang="en-US" sz="1600">
                <a:solidFill>
                  <a:schemeClr val="bg1"/>
                </a:solidFill>
                <a:latin typeface="Consolas"/>
              </a:rPr>
              <a:t>    "</a:t>
            </a:r>
            <a:r>
              <a:rPr lang="en-US" sz="1600">
                <a:solidFill>
                  <a:schemeClr val="bg1"/>
                </a:solidFill>
                <a:latin typeface="Consolas"/>
              </a:rPr>
              <a:t>viewCount</a:t>
            </a:r>
            <a:r>
              <a:rPr lang="en-US" sz="1600">
                <a:solidFill>
                  <a:schemeClr val="bg1"/>
                </a:solidFill>
                <a:latin typeface="Consolas"/>
              </a:rPr>
              <a:t>": 65,</a:t>
            </a:r>
            <a:endParaRPr/>
          </a:p>
          <a:p>
            <a:pPr>
              <a:defRPr/>
            </a:pPr>
            <a:r>
              <a:rPr lang="en-US" sz="1600">
                <a:solidFill>
                  <a:schemeClr val="bg1"/>
                </a:solidFill>
                <a:latin typeface="Consolas"/>
              </a:rPr>
              <a:t>    "tags": </a:t>
            </a:r>
            <a:r>
              <a:rPr lang="en-US" sz="1600">
                <a:solidFill>
                  <a:schemeClr val="bg1"/>
                </a:solidFill>
                <a:latin typeface="Consolas"/>
              </a:rPr>
              <a:t>["</a:t>
            </a:r>
            <a:r>
              <a:rPr lang="en-US" sz="1600">
                <a:solidFill>
                  <a:schemeClr val="bg1"/>
                </a:solidFill>
                <a:latin typeface="Consolas"/>
              </a:rPr>
              <a:t>test</a:t>
            </a:r>
            <a:r>
              <a:rPr lang="en-US" sz="1600">
                <a:solidFill>
                  <a:schemeClr val="bg1"/>
                </a:solidFill>
                <a:latin typeface="Consolas"/>
              </a:rPr>
              <a:t>", "</a:t>
            </a:r>
            <a:r>
              <a:rPr lang="en-US" sz="1600">
                <a:solidFill>
                  <a:schemeClr val="bg1"/>
                </a:solidFill>
                <a:latin typeface="Consolas"/>
              </a:rPr>
              <a:t>render</a:t>
            </a:r>
            <a:r>
              <a:rPr lang="en-US" sz="1600">
                <a:solidFill>
                  <a:schemeClr val="bg1"/>
                </a:solidFill>
                <a:latin typeface="Consolas"/>
              </a:rPr>
              <a:t>", "</a:t>
            </a:r>
            <a:r>
              <a:rPr lang="en-US" sz="1600">
                <a:solidFill>
                  <a:schemeClr val="bg1"/>
                </a:solidFill>
                <a:latin typeface="Consolas"/>
              </a:rPr>
              <a:t>oursite</a:t>
            </a:r>
            <a:r>
              <a:rPr lang="en-US" sz="1600">
                <a:solidFill>
                  <a:schemeClr val="bg1"/>
                </a:solidFill>
                <a:latin typeface="Consolas"/>
              </a:rPr>
              <a:t>", "</a:t>
            </a:r>
            <a:r>
              <a:rPr lang="en-US" sz="1600">
                <a:solidFill>
                  <a:schemeClr val="bg1"/>
                </a:solidFill>
                <a:latin typeface="Consolas"/>
              </a:rPr>
              <a:t>newpost</a:t>
            </a:r>
            <a:r>
              <a:rPr lang="en-US" sz="1600">
                <a:solidFill>
                  <a:schemeClr val="bg1"/>
                </a:solidFill>
                <a:latin typeface="Consolas"/>
              </a:rPr>
              <a:t>"]</a:t>
            </a:r>
            <a:endParaRPr lang="en-US" sz="1600">
              <a:solidFill>
                <a:schemeClr val="bg1"/>
              </a:solidFill>
              <a:latin typeface="Consolas"/>
            </a:endParaRPr>
          </a:p>
          <a:p>
            <a:pPr>
              <a:defRPr/>
            </a:pPr>
            <a:r>
              <a:rPr lang="en-US" sz="1600">
                <a:solidFill>
                  <a:schemeClr val="bg1"/>
                </a:solidFill>
                <a:latin typeface="Consolas"/>
              </a:rPr>
              <a:t>}, </a:t>
            </a:r>
            <a:r>
              <a:rPr lang="en-US" sz="1600">
                <a:solidFill>
                  <a:srgbClr val="B5A43D"/>
                </a:solidFill>
                <a:latin typeface="Consolas"/>
              </a:rPr>
              <a:t>//another posts of user </a:t>
            </a:r>
            <a:r>
              <a:rPr lang="en-US" sz="1600">
                <a:solidFill>
                  <a:schemeClr val="bg1"/>
                </a:solidFill>
                <a:latin typeface="Consolas"/>
              </a:rPr>
              <a:t>]</a:t>
            </a:r>
            <a:endParaRPr lang="en-US" sz="1600">
              <a:solidFill>
                <a:schemeClr val="bg1"/>
              </a:solidFill>
              <a:latin typeface="Consolas"/>
            </a:endParaRPr>
          </a:p>
          <a:p>
            <a:pPr>
              <a:defRPr/>
            </a:pPr>
            <a:endParaRPr lang="en-US" sz="1750">
              <a:solidFill>
                <a:schemeClr val="bg1"/>
              </a:solidFill>
              <a:latin typeface="Consolas"/>
            </a:endParaRPr>
          </a:p>
        </p:txBody>
      </p:sp>
      <p:sp>
        <p:nvSpPr>
          <p:cNvPr id="4" name="TextBox 3"/>
          <p:cNvSpPr txBox="1"/>
          <p:nvPr/>
        </p:nvSpPr>
        <p:spPr bwMode="auto">
          <a:xfrm>
            <a:off x="718791" y="955686"/>
            <a:ext cx="2061783" cy="364587"/>
          </a:xfrm>
          <a:prstGeom prst="rect">
            <a:avLst/>
          </a:prstGeom>
          <a:noFill/>
        </p:spPr>
        <p:txBody>
          <a:bodyPr wrap="none" rtlCol="0">
            <a:spAutoFit/>
          </a:bodyPr>
          <a:lstStyle/>
          <a:p>
            <a:pPr>
              <a:defRPr/>
            </a:pPr>
            <a:r>
              <a:rPr lang="en-US">
                <a:solidFill>
                  <a:schemeClr val="accent2">
                    <a:lumMod val="10000"/>
                  </a:schemeClr>
                </a:solidFill>
              </a:rPr>
              <a:t>…/users/[</a:t>
            </a:r>
            <a:r>
              <a:rPr lang="en-US">
                <a:solidFill>
                  <a:schemeClr val="accent2">
                    <a:lumMod val="10000"/>
                  </a:schemeClr>
                </a:solidFill>
              </a:rPr>
              <a:t>userId</a:t>
            </a:r>
            <a:r>
              <a:rPr lang="en-US">
                <a:solidFill>
                  <a:schemeClr val="accent2">
                    <a:lumMod val="10000"/>
                  </a:schemeClr>
                </a:solidFill>
              </a:rPr>
              <a:t>]</a:t>
            </a:r>
            <a:endParaRPr lang="ru-RU">
              <a:solidFill>
                <a:schemeClr val="accent2">
                  <a:lumMod val="10000"/>
                </a:schemeClr>
              </a:solidFill>
            </a:endParaRPr>
          </a:p>
        </p:txBody>
      </p:sp>
      <p:pic>
        <p:nvPicPr>
          <p:cNvPr id="5" name="Рисунок 4"/>
          <p:cNvPicPr>
            <a:picLocks noChangeAspect="1"/>
          </p:cNvPicPr>
          <p:nvPr/>
        </p:nvPicPr>
        <p:blipFill>
          <a:blip r:embed="rId2"/>
          <a:stretch/>
        </p:blipFill>
        <p:spPr bwMode="auto">
          <a:xfrm>
            <a:off x="782247" y="1320273"/>
            <a:ext cx="2711415" cy="4772115"/>
          </a:xfrm>
          <a:prstGeom prst="rect">
            <a:avLst/>
          </a:prstGeom>
        </p:spPr>
      </p:pic>
      <p:sp>
        <p:nvSpPr>
          <p:cNvPr id="9" name="Прямоугольник 8"/>
          <p:cNvSpPr/>
          <p:nvPr/>
        </p:nvSpPr>
        <p:spPr bwMode="auto">
          <a:xfrm>
            <a:off x="879565" y="3979817"/>
            <a:ext cx="2516778" cy="1907177"/>
          </a:xfrm>
          <a:prstGeom prst="rect">
            <a:avLst/>
          </a:prstGeom>
          <a:noFill/>
          <a:ln w="38100"/>
        </p:spPr>
        <p:style>
          <a:lnRef idx="3">
            <a:schemeClr val="lt1"/>
          </a:lnRef>
          <a:fillRef idx="1">
            <a:schemeClr val="dk1"/>
          </a:fillRef>
          <a:effectRef idx="1">
            <a:schemeClr val="dk1"/>
          </a:effectRef>
          <a:fontRef idx="minor">
            <a:schemeClr val="lt1"/>
          </a:fontRef>
        </p:style>
        <p:txBody>
          <a:bodyPr rtlCol="0" anchor="ctr"/>
          <a:lstStyle/>
          <a:p>
            <a:pPr algn="ctr">
              <a:defRPr/>
            </a:pPr>
            <a:endParaRPr lang="ru-RU"/>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7833026"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Settings: modify user information</a:t>
            </a:r>
            <a:endParaRPr lang="en-US" sz="3650">
              <a:solidFill>
                <a:srgbClr val="FF0000"/>
              </a:solidFill>
            </a:endParaRPr>
          </a:p>
        </p:txBody>
      </p:sp>
      <p:sp>
        <p:nvSpPr>
          <p:cNvPr id="8" name="TextBox 7"/>
          <p:cNvSpPr txBox="1"/>
          <p:nvPr/>
        </p:nvSpPr>
        <p:spPr bwMode="auto">
          <a:xfrm>
            <a:off x="4145704" y="691000"/>
            <a:ext cx="6975139" cy="5535361"/>
          </a:xfrm>
          <a:prstGeom prst="rect">
            <a:avLst/>
          </a:prstGeom>
          <a:noFill/>
        </p:spPr>
        <p:txBody>
          <a:bodyPr wrap="square" rtlCol="0">
            <a:spAutoFit/>
          </a:bodyPr>
          <a:lstStyle/>
          <a:p>
            <a:pPr>
              <a:defRPr/>
            </a:pPr>
            <a:r>
              <a:rPr lang="en-US" sz="1600">
                <a:solidFill>
                  <a:schemeClr val="bg1"/>
                </a:solidFill>
                <a:latin typeface="Consolas"/>
              </a:rPr>
              <a:t>UPDATE </a:t>
            </a:r>
            <a:r>
              <a:rPr lang="en-US" sz="1600">
                <a:solidFill>
                  <a:schemeClr val="bg1"/>
                </a:solidFill>
                <a:latin typeface="Consolas"/>
              </a:rPr>
              <a:t>users SET </a:t>
            </a:r>
            <a:endParaRPr/>
          </a:p>
          <a:p>
            <a:pPr>
              <a:defRPr/>
            </a:pPr>
            <a:r>
              <a:rPr lang="en-US" sz="1600">
                <a:solidFill>
                  <a:schemeClr val="bg1"/>
                </a:solidFill>
                <a:latin typeface="Consolas"/>
              </a:rPr>
              <a:t> </a:t>
            </a:r>
            <a:r>
              <a:rPr lang="en-US" sz="1600">
                <a:solidFill>
                  <a:schemeClr val="bg1"/>
                </a:solidFill>
                <a:latin typeface="Consolas"/>
              </a:rPr>
              <a:t>   name </a:t>
            </a:r>
            <a:r>
              <a:rPr lang="en-US" sz="1600">
                <a:solidFill>
                  <a:schemeClr val="bg1"/>
                </a:solidFill>
                <a:latin typeface="Consolas"/>
              </a:rPr>
              <a:t>= $1</a:t>
            </a:r>
            <a:r>
              <a:rPr lang="en-US" sz="1600">
                <a:solidFill>
                  <a:schemeClr val="bg1"/>
                </a:solidFill>
                <a:latin typeface="Consolas"/>
              </a:rPr>
              <a:t>,</a:t>
            </a:r>
            <a:endParaRPr/>
          </a:p>
          <a:p>
            <a:pPr>
              <a:defRPr/>
            </a:pPr>
            <a:r>
              <a:rPr lang="en-US" sz="1600">
                <a:solidFill>
                  <a:schemeClr val="bg1"/>
                </a:solidFill>
                <a:latin typeface="Consolas"/>
              </a:rPr>
              <a:t> </a:t>
            </a:r>
            <a:r>
              <a:rPr lang="en-US" sz="1600">
                <a:solidFill>
                  <a:schemeClr val="bg1"/>
                </a:solidFill>
                <a:latin typeface="Consolas"/>
              </a:rPr>
              <a:t>   </a:t>
            </a:r>
            <a:r>
              <a:rPr lang="en-US" sz="1600">
                <a:solidFill>
                  <a:schemeClr val="bg1"/>
                </a:solidFill>
                <a:latin typeface="Consolas"/>
              </a:rPr>
              <a:t>username = $2, </a:t>
            </a:r>
            <a:endParaRPr lang="en-US" sz="1600">
              <a:solidFill>
                <a:schemeClr val="bg1"/>
              </a:solidFill>
              <a:latin typeface="Consolas"/>
            </a:endParaRPr>
          </a:p>
          <a:p>
            <a:pPr>
              <a:defRPr/>
            </a:pPr>
            <a:r>
              <a:rPr lang="en-US" sz="1600">
                <a:solidFill>
                  <a:schemeClr val="bg1"/>
                </a:solidFill>
                <a:latin typeface="Consolas"/>
              </a:rPr>
              <a:t>    email </a:t>
            </a:r>
            <a:r>
              <a:rPr lang="en-US" sz="1600">
                <a:solidFill>
                  <a:schemeClr val="bg1"/>
                </a:solidFill>
                <a:latin typeface="Consolas"/>
              </a:rPr>
              <a:t>= $</a:t>
            </a:r>
            <a:r>
              <a:rPr lang="en-US" sz="1600">
                <a:solidFill>
                  <a:schemeClr val="bg1"/>
                </a:solidFill>
                <a:latin typeface="Consolas"/>
              </a:rPr>
              <a:t>3,</a:t>
            </a:r>
            <a:endParaRPr/>
          </a:p>
          <a:p>
            <a:pPr>
              <a:defRPr/>
            </a:pPr>
            <a:r>
              <a:rPr lang="en-US" sz="1600">
                <a:solidFill>
                  <a:schemeClr val="bg1"/>
                </a:solidFill>
                <a:latin typeface="Consolas"/>
              </a:rPr>
              <a:t> </a:t>
            </a:r>
            <a:r>
              <a:rPr lang="en-US" sz="1600">
                <a:solidFill>
                  <a:schemeClr val="bg1"/>
                </a:solidFill>
                <a:latin typeface="Consolas"/>
              </a:rPr>
              <a:t>   avatar </a:t>
            </a:r>
            <a:r>
              <a:rPr lang="en-US" sz="1600">
                <a:solidFill>
                  <a:schemeClr val="bg1"/>
                </a:solidFill>
                <a:latin typeface="Consolas"/>
              </a:rPr>
              <a:t>= $4</a:t>
            </a:r>
            <a:r>
              <a:rPr lang="en-US" sz="1600">
                <a:solidFill>
                  <a:schemeClr val="bg1"/>
                </a:solidFill>
                <a:latin typeface="Consolas"/>
              </a:rPr>
              <a:t>,</a:t>
            </a:r>
            <a:endParaRPr/>
          </a:p>
          <a:p>
            <a:pPr>
              <a:defRPr/>
            </a:pPr>
            <a:r>
              <a:rPr lang="en-US" sz="1600">
                <a:solidFill>
                  <a:schemeClr val="bg1"/>
                </a:solidFill>
                <a:latin typeface="Consolas"/>
              </a:rPr>
              <a:t> </a:t>
            </a:r>
            <a:r>
              <a:rPr lang="en-US" sz="1600">
                <a:solidFill>
                  <a:schemeClr val="bg1"/>
                </a:solidFill>
                <a:latin typeface="Consolas"/>
              </a:rPr>
              <a:t>   "</a:t>
            </a:r>
            <a:r>
              <a:rPr lang="en-US" sz="1600">
                <a:solidFill>
                  <a:schemeClr val="bg1"/>
                </a:solidFill>
                <a:latin typeface="Consolas"/>
              </a:rPr>
              <a:t>updatedAt</a:t>
            </a:r>
            <a:r>
              <a:rPr lang="en-US" sz="1600">
                <a:solidFill>
                  <a:schemeClr val="bg1"/>
                </a:solidFill>
                <a:latin typeface="Consolas"/>
              </a:rPr>
              <a:t>" = NOW()</a:t>
            </a:r>
            <a:endParaRPr/>
          </a:p>
          <a:p>
            <a:pPr>
              <a:defRPr/>
            </a:pPr>
            <a:r>
              <a:rPr lang="en-US" sz="1600">
                <a:solidFill>
                  <a:schemeClr val="bg1"/>
                </a:solidFill>
                <a:latin typeface="Consolas"/>
              </a:rPr>
              <a:t>    WHERE id = $5</a:t>
            </a:r>
            <a:endParaRPr/>
          </a:p>
          <a:p>
            <a:pPr>
              <a:defRPr/>
            </a:pPr>
            <a:r>
              <a:rPr lang="en-US" sz="1600">
                <a:solidFill>
                  <a:schemeClr val="bg1"/>
                </a:solidFill>
                <a:latin typeface="Consolas"/>
              </a:rPr>
              <a:t>    RETURNING id, name, username, email, avatar, "</a:t>
            </a:r>
            <a:r>
              <a:rPr lang="en-US" sz="1600">
                <a:solidFill>
                  <a:schemeClr val="bg1"/>
                </a:solidFill>
                <a:latin typeface="Consolas"/>
              </a:rPr>
              <a:t>updatedAt</a:t>
            </a:r>
            <a:r>
              <a:rPr lang="en-US" sz="1600">
                <a:solidFill>
                  <a:schemeClr val="bg1"/>
                </a:solidFill>
                <a:latin typeface="Consolas"/>
              </a:rPr>
              <a:t>“</a:t>
            </a:r>
            <a:endParaRPr/>
          </a:p>
          <a:p>
            <a:pPr>
              <a:defRPr/>
            </a:pPr>
            <a:endParaRPr lang="en-US" sz="1600">
              <a:solidFill>
                <a:schemeClr val="bg1"/>
              </a:solidFill>
              <a:latin typeface="Consolas"/>
            </a:endParaRPr>
          </a:p>
          <a:p>
            <a:pPr>
              <a:defRPr/>
            </a:pPr>
            <a:r>
              <a:rPr lang="en-US" sz="1600">
                <a:solidFill>
                  <a:schemeClr val="bg1"/>
                </a:solidFill>
                <a:latin typeface="Consolas"/>
              </a:rPr>
              <a:t>If (</a:t>
            </a:r>
            <a:r>
              <a:rPr lang="en-US" sz="1600">
                <a:solidFill>
                  <a:schemeClr val="bg1"/>
                </a:solidFill>
                <a:latin typeface="Consolas"/>
              </a:rPr>
              <a:t>res.rows.length</a:t>
            </a:r>
            <a:r>
              <a:rPr lang="en-US" sz="1600">
                <a:solidFill>
                  <a:schemeClr val="bg1"/>
                </a:solidFill>
                <a:latin typeface="Consolas"/>
              </a:rPr>
              <a:t> === 0) { </a:t>
            </a:r>
            <a:r>
              <a:rPr lang="en-US" sz="1600">
                <a:solidFill>
                  <a:srgbClr val="B5A43D"/>
                </a:solidFill>
                <a:latin typeface="Consolas"/>
              </a:rPr>
              <a:t>// handle error case</a:t>
            </a:r>
            <a:endParaRPr/>
          </a:p>
          <a:p>
            <a:pPr>
              <a:defRPr/>
            </a:pPr>
            <a:endParaRPr lang="en-US" sz="1600">
              <a:solidFill>
                <a:schemeClr val="bg1"/>
              </a:solidFill>
              <a:latin typeface="Consolas"/>
            </a:endParaRPr>
          </a:p>
          <a:p>
            <a:pPr>
              <a:defRPr/>
            </a:pPr>
            <a:r>
              <a:rPr lang="en-US" sz="1600">
                <a:solidFill>
                  <a:srgbClr val="002060"/>
                </a:solidFill>
                <a:latin typeface="Consolas"/>
              </a:rPr>
              <a:t>Example response:</a:t>
            </a:r>
            <a:endParaRPr lang="en-US" sz="1600">
              <a:solidFill>
                <a:srgbClr val="002060"/>
              </a:solidFill>
              <a:latin typeface="Consolas"/>
            </a:endParaRPr>
          </a:p>
          <a:p>
            <a:pPr>
              <a:defRPr/>
            </a:pPr>
            <a:r>
              <a:rPr lang="en-US" sz="1600">
                <a:solidFill>
                  <a:schemeClr val="bg1"/>
                </a:solidFill>
                <a:latin typeface="Consolas"/>
              </a:rPr>
              <a:t>[</a:t>
            </a:r>
            <a:r>
              <a:rPr lang="en-US" sz="1600">
                <a:solidFill>
                  <a:schemeClr val="bg1"/>
                </a:solidFill>
                <a:latin typeface="Consolas"/>
              </a:rPr>
              <a:t>{</a:t>
            </a:r>
            <a:endParaRPr lang="en-US" sz="1600">
              <a:solidFill>
                <a:schemeClr val="bg1"/>
              </a:solidFill>
              <a:latin typeface="Consolas"/>
            </a:endParaRPr>
          </a:p>
          <a:p>
            <a:pPr>
              <a:defRPr/>
            </a:pPr>
            <a:r>
              <a:rPr lang="en-US" sz="1600">
                <a:solidFill>
                  <a:schemeClr val="bg1"/>
                </a:solidFill>
                <a:latin typeface="Consolas"/>
              </a:rPr>
              <a:t>    "id": "5794a9b2-4ee9-4e82-96b4-734138fd6a42",</a:t>
            </a:r>
            <a:endParaRPr/>
          </a:p>
          <a:p>
            <a:pPr>
              <a:defRPr/>
            </a:pPr>
            <a:r>
              <a:rPr lang="en-US" sz="1600">
                <a:solidFill>
                  <a:schemeClr val="bg1"/>
                </a:solidFill>
                <a:latin typeface="Consolas"/>
              </a:rPr>
              <a:t>    "title": "new test post with </a:t>
            </a:r>
            <a:r>
              <a:rPr lang="en-US" sz="1600">
                <a:solidFill>
                  <a:schemeClr val="bg1"/>
                </a:solidFill>
                <a:latin typeface="Consolas"/>
              </a:rPr>
              <a:t>lotta</a:t>
            </a:r>
            <a:r>
              <a:rPr lang="en-US" sz="1600">
                <a:solidFill>
                  <a:schemeClr val="bg1"/>
                </a:solidFill>
                <a:latin typeface="Consolas"/>
              </a:rPr>
              <a:t> tags",</a:t>
            </a:r>
            <a:endParaRPr/>
          </a:p>
          <a:p>
            <a:pPr>
              <a:defRPr/>
            </a:pPr>
            <a:r>
              <a:rPr lang="en-US" sz="1600">
                <a:solidFill>
                  <a:schemeClr val="bg1"/>
                </a:solidFill>
                <a:latin typeface="Consolas"/>
              </a:rPr>
              <a:t>    "</a:t>
            </a:r>
            <a:r>
              <a:rPr lang="en-US" sz="1600">
                <a:solidFill>
                  <a:schemeClr val="bg1"/>
                </a:solidFill>
                <a:latin typeface="Consolas"/>
              </a:rPr>
              <a:t>content_preview</a:t>
            </a:r>
            <a:r>
              <a:rPr lang="en-US" sz="1600">
                <a:solidFill>
                  <a:schemeClr val="bg1"/>
                </a:solidFill>
                <a:latin typeface="Consolas"/>
              </a:rPr>
              <a:t>": "its new post to fix </a:t>
            </a:r>
            <a:r>
              <a:rPr lang="en-US" sz="1600">
                <a:solidFill>
                  <a:schemeClr val="bg1"/>
                </a:solidFill>
                <a:latin typeface="Consolas"/>
              </a:rPr>
              <a:t>renderings…</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createdAt</a:t>
            </a:r>
            <a:r>
              <a:rPr lang="en-US" sz="1600">
                <a:solidFill>
                  <a:schemeClr val="bg1"/>
                </a:solidFill>
                <a:latin typeface="Consolas"/>
              </a:rPr>
              <a:t>": "2025-01-07T16:45:46.181Z",</a:t>
            </a:r>
            <a:endParaRPr/>
          </a:p>
          <a:p>
            <a:pPr>
              <a:defRPr/>
            </a:pPr>
            <a:r>
              <a:rPr lang="en-US" sz="1600">
                <a:solidFill>
                  <a:schemeClr val="bg1"/>
                </a:solidFill>
                <a:latin typeface="Consolas"/>
              </a:rPr>
              <a:t>    "</a:t>
            </a:r>
            <a:r>
              <a:rPr lang="en-US" sz="1600">
                <a:solidFill>
                  <a:schemeClr val="bg1"/>
                </a:solidFill>
                <a:latin typeface="Consolas"/>
              </a:rPr>
              <a:t>updatedAt</a:t>
            </a:r>
            <a:r>
              <a:rPr lang="en-US" sz="1600">
                <a:solidFill>
                  <a:schemeClr val="bg1"/>
                </a:solidFill>
                <a:latin typeface="Consolas"/>
              </a:rPr>
              <a:t>": "2025-01-07T16:45:46.181Z",</a:t>
            </a:r>
            <a:endParaRPr/>
          </a:p>
          <a:p>
            <a:pPr>
              <a:defRPr/>
            </a:pPr>
            <a:r>
              <a:rPr lang="en-US" sz="1600">
                <a:solidFill>
                  <a:schemeClr val="bg1"/>
                </a:solidFill>
                <a:latin typeface="Consolas"/>
              </a:rPr>
              <a:t>    "</a:t>
            </a:r>
            <a:r>
              <a:rPr lang="en-US" sz="1600">
                <a:solidFill>
                  <a:schemeClr val="bg1"/>
                </a:solidFill>
                <a:latin typeface="Consolas"/>
              </a:rPr>
              <a:t>viewCount</a:t>
            </a:r>
            <a:r>
              <a:rPr lang="en-US" sz="1600">
                <a:solidFill>
                  <a:schemeClr val="bg1"/>
                </a:solidFill>
                <a:latin typeface="Consolas"/>
              </a:rPr>
              <a:t>": 65,</a:t>
            </a:r>
            <a:endParaRPr/>
          </a:p>
          <a:p>
            <a:pPr>
              <a:defRPr/>
            </a:pPr>
            <a:r>
              <a:rPr lang="en-US" sz="1600">
                <a:solidFill>
                  <a:schemeClr val="bg1"/>
                </a:solidFill>
                <a:latin typeface="Consolas"/>
              </a:rPr>
              <a:t>    "tags": </a:t>
            </a:r>
            <a:r>
              <a:rPr lang="en-US" sz="1600">
                <a:solidFill>
                  <a:schemeClr val="bg1"/>
                </a:solidFill>
                <a:latin typeface="Consolas"/>
              </a:rPr>
              <a:t>["</a:t>
            </a:r>
            <a:r>
              <a:rPr lang="en-US" sz="1600">
                <a:solidFill>
                  <a:schemeClr val="bg1"/>
                </a:solidFill>
                <a:latin typeface="Consolas"/>
              </a:rPr>
              <a:t>test</a:t>
            </a:r>
            <a:r>
              <a:rPr lang="en-US" sz="1600">
                <a:solidFill>
                  <a:schemeClr val="bg1"/>
                </a:solidFill>
                <a:latin typeface="Consolas"/>
              </a:rPr>
              <a:t>", "</a:t>
            </a:r>
            <a:r>
              <a:rPr lang="en-US" sz="1600">
                <a:solidFill>
                  <a:schemeClr val="bg1"/>
                </a:solidFill>
                <a:latin typeface="Consolas"/>
              </a:rPr>
              <a:t>render</a:t>
            </a:r>
            <a:r>
              <a:rPr lang="en-US" sz="1600">
                <a:solidFill>
                  <a:schemeClr val="bg1"/>
                </a:solidFill>
                <a:latin typeface="Consolas"/>
              </a:rPr>
              <a:t>", "</a:t>
            </a:r>
            <a:r>
              <a:rPr lang="en-US" sz="1600">
                <a:solidFill>
                  <a:schemeClr val="bg1"/>
                </a:solidFill>
                <a:latin typeface="Consolas"/>
              </a:rPr>
              <a:t>oursite</a:t>
            </a:r>
            <a:r>
              <a:rPr lang="en-US" sz="1600">
                <a:solidFill>
                  <a:schemeClr val="bg1"/>
                </a:solidFill>
                <a:latin typeface="Consolas"/>
              </a:rPr>
              <a:t>", "</a:t>
            </a:r>
            <a:r>
              <a:rPr lang="en-US" sz="1600">
                <a:solidFill>
                  <a:schemeClr val="bg1"/>
                </a:solidFill>
                <a:latin typeface="Consolas"/>
              </a:rPr>
              <a:t>newpost</a:t>
            </a:r>
            <a:r>
              <a:rPr lang="en-US" sz="1600">
                <a:solidFill>
                  <a:schemeClr val="bg1"/>
                </a:solidFill>
                <a:latin typeface="Consolas"/>
              </a:rPr>
              <a:t>"]</a:t>
            </a:r>
            <a:endParaRPr lang="en-US" sz="1600">
              <a:solidFill>
                <a:schemeClr val="bg1"/>
              </a:solidFill>
              <a:latin typeface="Consolas"/>
            </a:endParaRPr>
          </a:p>
          <a:p>
            <a:pPr>
              <a:defRPr/>
            </a:pPr>
            <a:r>
              <a:rPr lang="en-US" sz="1600">
                <a:solidFill>
                  <a:schemeClr val="bg1"/>
                </a:solidFill>
                <a:latin typeface="Consolas"/>
              </a:rPr>
              <a:t>}, </a:t>
            </a:r>
            <a:r>
              <a:rPr lang="en-US" sz="1600">
                <a:solidFill>
                  <a:srgbClr val="B5A43D"/>
                </a:solidFill>
                <a:latin typeface="Consolas"/>
              </a:rPr>
              <a:t>//another posts of user </a:t>
            </a:r>
            <a:r>
              <a:rPr lang="en-US" sz="1600">
                <a:solidFill>
                  <a:schemeClr val="bg1"/>
                </a:solidFill>
                <a:latin typeface="Consolas"/>
              </a:rPr>
              <a:t>]</a:t>
            </a:r>
            <a:endParaRPr lang="en-US" sz="1600">
              <a:solidFill>
                <a:schemeClr val="bg1"/>
              </a:solidFill>
              <a:latin typeface="Consolas"/>
            </a:endParaRPr>
          </a:p>
          <a:p>
            <a:pPr>
              <a:defRPr/>
            </a:pPr>
            <a:endParaRPr lang="en-US" sz="1750">
              <a:solidFill>
                <a:schemeClr val="bg1"/>
              </a:solidFill>
              <a:latin typeface="Consolas"/>
            </a:endParaRPr>
          </a:p>
        </p:txBody>
      </p:sp>
      <p:sp>
        <p:nvSpPr>
          <p:cNvPr id="4" name="TextBox 3"/>
          <p:cNvSpPr txBox="1"/>
          <p:nvPr/>
        </p:nvSpPr>
        <p:spPr bwMode="auto">
          <a:xfrm>
            <a:off x="718791" y="955686"/>
            <a:ext cx="1354858" cy="364587"/>
          </a:xfrm>
          <a:prstGeom prst="rect">
            <a:avLst/>
          </a:prstGeom>
          <a:noFill/>
        </p:spPr>
        <p:txBody>
          <a:bodyPr wrap="none" rtlCol="0">
            <a:spAutoFit/>
          </a:bodyPr>
          <a:lstStyle/>
          <a:p>
            <a:pPr>
              <a:defRPr/>
            </a:pPr>
            <a:r>
              <a:rPr lang="en-US">
                <a:solidFill>
                  <a:schemeClr val="accent2">
                    <a:lumMod val="10000"/>
                  </a:schemeClr>
                </a:solidFill>
              </a:rPr>
              <a:t>…/settings</a:t>
            </a:r>
            <a:endParaRPr lang="ru-RU">
              <a:solidFill>
                <a:schemeClr val="accent2">
                  <a:lumMod val="10000"/>
                </a:schemeClr>
              </a:solidFill>
            </a:endParaRPr>
          </a:p>
        </p:txBody>
      </p:sp>
      <p:pic>
        <p:nvPicPr>
          <p:cNvPr id="2" name="Рисунок 1"/>
          <p:cNvPicPr>
            <a:picLocks noChangeAspect="1"/>
          </p:cNvPicPr>
          <p:nvPr/>
        </p:nvPicPr>
        <p:blipFill>
          <a:blip r:embed="rId2"/>
          <a:stretch/>
        </p:blipFill>
        <p:spPr bwMode="auto">
          <a:xfrm>
            <a:off x="718791" y="1420633"/>
            <a:ext cx="2874132" cy="45153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7833026"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Search users by name, username and email:</a:t>
            </a:r>
            <a:endParaRPr lang="en-US" sz="3650">
              <a:solidFill>
                <a:srgbClr val="FF0000"/>
              </a:solidFill>
            </a:endParaRPr>
          </a:p>
        </p:txBody>
      </p:sp>
      <p:sp>
        <p:nvSpPr>
          <p:cNvPr id="8" name="TextBox 7"/>
          <p:cNvSpPr txBox="1"/>
          <p:nvPr/>
        </p:nvSpPr>
        <p:spPr bwMode="auto">
          <a:xfrm>
            <a:off x="4206665" y="955686"/>
            <a:ext cx="6975139" cy="4853636"/>
          </a:xfrm>
          <a:prstGeom prst="rect">
            <a:avLst/>
          </a:prstGeom>
          <a:noFill/>
        </p:spPr>
        <p:txBody>
          <a:bodyPr wrap="square" rtlCol="0">
            <a:spAutoFit/>
          </a:bodyPr>
          <a:lstStyle/>
          <a:p>
            <a:pPr>
              <a:defRPr/>
            </a:pPr>
            <a:r>
              <a:rPr lang="en-US" sz="1600">
                <a:solidFill>
                  <a:schemeClr val="bg1"/>
                </a:solidFill>
                <a:latin typeface="Consolas"/>
              </a:rPr>
              <a:t>SELECT id, name, username, email</a:t>
            </a:r>
            <a:endParaRPr/>
          </a:p>
          <a:p>
            <a:pPr>
              <a:defRPr/>
            </a:pPr>
            <a:r>
              <a:rPr lang="en-US" sz="1600">
                <a:solidFill>
                  <a:schemeClr val="bg1"/>
                </a:solidFill>
                <a:latin typeface="Consolas"/>
              </a:rPr>
              <a:t>FROM </a:t>
            </a:r>
            <a:r>
              <a:rPr lang="en-US" sz="1600">
                <a:solidFill>
                  <a:schemeClr val="bg1"/>
                </a:solidFill>
                <a:latin typeface="Consolas"/>
              </a:rPr>
              <a:t>users</a:t>
            </a:r>
            <a:endParaRPr/>
          </a:p>
          <a:p>
            <a:pPr>
              <a:defRPr/>
            </a:pPr>
            <a:r>
              <a:rPr lang="en-US" sz="1600">
                <a:solidFill>
                  <a:schemeClr val="bg1"/>
                </a:solidFill>
                <a:latin typeface="Consolas"/>
              </a:rPr>
              <a:t>WHERE </a:t>
            </a:r>
            <a:r>
              <a:rPr lang="en-US" sz="1600">
                <a:solidFill>
                  <a:schemeClr val="bg1"/>
                </a:solidFill>
                <a:latin typeface="Consolas"/>
              </a:rPr>
              <a:t>name ILIKE $1</a:t>
            </a:r>
            <a:endParaRPr/>
          </a:p>
          <a:p>
            <a:pPr>
              <a:defRPr/>
            </a:pPr>
            <a:r>
              <a:rPr lang="en-US" sz="1600">
                <a:solidFill>
                  <a:schemeClr val="bg1"/>
                </a:solidFill>
                <a:latin typeface="Consolas"/>
              </a:rPr>
              <a:t>OR </a:t>
            </a:r>
            <a:r>
              <a:rPr lang="en-US" sz="1600">
                <a:solidFill>
                  <a:schemeClr val="bg1"/>
                </a:solidFill>
                <a:latin typeface="Consolas"/>
              </a:rPr>
              <a:t>username ILIKE $1</a:t>
            </a:r>
            <a:endParaRPr/>
          </a:p>
          <a:p>
            <a:pPr>
              <a:defRPr/>
            </a:pPr>
            <a:r>
              <a:rPr lang="en-US" sz="1600">
                <a:solidFill>
                  <a:schemeClr val="bg1"/>
                </a:solidFill>
                <a:latin typeface="Consolas"/>
              </a:rPr>
              <a:t>OR </a:t>
            </a:r>
            <a:r>
              <a:rPr lang="en-US" sz="1600">
                <a:solidFill>
                  <a:schemeClr val="bg1"/>
                </a:solidFill>
                <a:latin typeface="Consolas"/>
              </a:rPr>
              <a:t>email ILIKE $1</a:t>
            </a:r>
            <a:endParaRPr/>
          </a:p>
          <a:p>
            <a:pPr>
              <a:defRPr/>
            </a:pPr>
            <a:r>
              <a:rPr lang="en-US" sz="1600">
                <a:solidFill>
                  <a:schemeClr val="bg1"/>
                </a:solidFill>
                <a:latin typeface="Consolas"/>
              </a:rPr>
              <a:t>LIMIT 20</a:t>
            </a:r>
            <a:endParaRPr/>
          </a:p>
          <a:p>
            <a:pPr>
              <a:defRPr/>
            </a:pPr>
            <a:endParaRPr lang="en-US" sz="1600">
              <a:solidFill>
                <a:schemeClr val="bg1"/>
              </a:solidFill>
              <a:latin typeface="Consolas"/>
            </a:endParaRPr>
          </a:p>
          <a:p>
            <a:pPr>
              <a:defRPr/>
            </a:pPr>
            <a:r>
              <a:rPr lang="en-US" sz="1600">
                <a:solidFill>
                  <a:srgbClr val="002060"/>
                </a:solidFill>
                <a:latin typeface="Consolas"/>
              </a:rPr>
              <a:t>Example response:</a:t>
            </a:r>
            <a:endParaRPr lang="en-US" sz="1600">
              <a:solidFill>
                <a:srgbClr val="002060"/>
              </a:solidFill>
              <a:latin typeface="Consolas"/>
            </a:endParaRPr>
          </a:p>
          <a:p>
            <a:pPr>
              <a:defRPr/>
            </a:pPr>
            <a:r>
              <a:rPr lang="en-US" sz="1600">
                <a:solidFill>
                  <a:schemeClr val="bg1"/>
                </a:solidFill>
                <a:latin typeface="Consolas"/>
              </a:rPr>
              <a:t>[</a:t>
            </a:r>
            <a:endParaRPr/>
          </a:p>
          <a:p>
            <a:pPr>
              <a:defRPr/>
            </a:pPr>
            <a:r>
              <a:rPr lang="en-US" sz="1600">
                <a:solidFill>
                  <a:schemeClr val="bg1"/>
                </a:solidFill>
                <a:latin typeface="Consolas"/>
              </a:rPr>
              <a:t>  {</a:t>
            </a:r>
            <a:endParaRPr/>
          </a:p>
          <a:p>
            <a:pPr>
              <a:defRPr/>
            </a:pPr>
            <a:r>
              <a:rPr lang="en-US" sz="1600">
                <a:solidFill>
                  <a:schemeClr val="bg1"/>
                </a:solidFill>
                <a:latin typeface="Consolas"/>
              </a:rPr>
              <a:t>    "id": "73dc2f5c-6cbb-4dcd-ba47-6566a0ddaaba",</a:t>
            </a:r>
            <a:endParaRPr/>
          </a:p>
          <a:p>
            <a:pPr>
              <a:defRPr/>
            </a:pPr>
            <a:r>
              <a:rPr lang="en-US" sz="1600">
                <a:solidFill>
                  <a:schemeClr val="bg1"/>
                </a:solidFill>
                <a:latin typeface="Consolas"/>
              </a:rPr>
              <a:t>    "name": "XBDURRXUF I",</a:t>
            </a:r>
            <a:endParaRPr/>
          </a:p>
          <a:p>
            <a:pPr>
              <a:defRPr/>
            </a:pPr>
            <a:r>
              <a:rPr lang="en-US" sz="1600">
                <a:solidFill>
                  <a:schemeClr val="bg1"/>
                </a:solidFill>
                <a:latin typeface="Consolas"/>
              </a:rPr>
              <a:t>    "username": "dearm762",</a:t>
            </a:r>
            <a:endParaRPr/>
          </a:p>
          <a:p>
            <a:pPr>
              <a:defRPr/>
            </a:pPr>
            <a:r>
              <a:rPr lang="en-US" sz="1600">
                <a:solidFill>
                  <a:schemeClr val="bg1"/>
                </a:solidFill>
                <a:latin typeface="Consolas"/>
              </a:rPr>
              <a:t>    "email": "abdurrauf.sakenov@narxoz.kz"</a:t>
            </a:r>
            <a:endParaRPr/>
          </a:p>
          <a:p>
            <a:pPr>
              <a:defRPr/>
            </a:pPr>
            <a:r>
              <a:rPr lang="en-US" sz="1600">
                <a:solidFill>
                  <a:schemeClr val="bg1"/>
                </a:solidFill>
                <a:latin typeface="Consolas"/>
              </a:rPr>
              <a:t>  </a:t>
            </a:r>
            <a:r>
              <a:rPr lang="en-US" sz="1600">
                <a:solidFill>
                  <a:schemeClr val="bg1"/>
                </a:solidFill>
                <a:latin typeface="Consolas"/>
              </a:rPr>
              <a:t>} </a:t>
            </a:r>
            <a:r>
              <a:rPr lang="en-US" sz="1600">
                <a:solidFill>
                  <a:srgbClr val="B5A43D"/>
                </a:solidFill>
                <a:latin typeface="Consolas"/>
              </a:rPr>
              <a:t>// rest of the array</a:t>
            </a:r>
            <a:endParaRPr lang="en-US" sz="1600">
              <a:solidFill>
                <a:srgbClr val="B5A43D"/>
              </a:solidFill>
              <a:latin typeface="Consolas"/>
            </a:endParaRPr>
          </a:p>
          <a:p>
            <a:pPr>
              <a:defRPr/>
            </a:pPr>
            <a:r>
              <a:rPr lang="en-US" sz="1600">
                <a:solidFill>
                  <a:schemeClr val="bg1"/>
                </a:solidFill>
                <a:latin typeface="Consolas"/>
              </a:rPr>
              <a:t>]</a:t>
            </a:r>
            <a:endParaRPr/>
          </a:p>
          <a:p>
            <a:pPr>
              <a:defRPr/>
            </a:pPr>
            <a:endParaRPr lang="en-US" sz="1750">
              <a:solidFill>
                <a:schemeClr val="bg1"/>
              </a:solidFill>
              <a:latin typeface="Consolas"/>
            </a:endParaRPr>
          </a:p>
          <a:p>
            <a:pPr>
              <a:defRPr/>
            </a:pPr>
            <a:r>
              <a:rPr lang="en-US" sz="1750">
                <a:solidFill>
                  <a:srgbClr val="B5A43D"/>
                </a:solidFill>
                <a:latin typeface="Consolas"/>
              </a:rPr>
              <a:t>// XBDURRXUF I’s profile link</a:t>
            </a:r>
            <a:endParaRPr/>
          </a:p>
          <a:p>
            <a:pPr>
              <a:defRPr/>
            </a:pPr>
            <a:r>
              <a:rPr lang="en-US" sz="1800">
                <a:solidFill>
                  <a:schemeClr val="bg1"/>
                </a:solidFill>
                <a:latin typeface="Consolas"/>
              </a:rPr>
              <a:t>https://…users/73dc2f5c-6cbb-4dcd-ba47-6566a0ddaaba</a:t>
            </a:r>
            <a:endParaRPr lang="en-US" sz="1800">
              <a:solidFill>
                <a:schemeClr val="bg1"/>
              </a:solidFill>
              <a:latin typeface="Consolas"/>
            </a:endParaRPr>
          </a:p>
        </p:txBody>
      </p:sp>
      <p:sp>
        <p:nvSpPr>
          <p:cNvPr id="4" name="TextBox 3"/>
          <p:cNvSpPr txBox="1"/>
          <p:nvPr/>
        </p:nvSpPr>
        <p:spPr bwMode="auto">
          <a:xfrm>
            <a:off x="718791" y="955686"/>
            <a:ext cx="3257623" cy="364587"/>
          </a:xfrm>
          <a:prstGeom prst="rect">
            <a:avLst/>
          </a:prstGeom>
          <a:noFill/>
        </p:spPr>
        <p:txBody>
          <a:bodyPr wrap="none" rtlCol="0">
            <a:spAutoFit/>
          </a:bodyPr>
          <a:lstStyle/>
          <a:p>
            <a:pPr>
              <a:defRPr/>
            </a:pPr>
            <a:r>
              <a:rPr lang="en-US">
                <a:solidFill>
                  <a:schemeClr val="accent2">
                    <a:lumMod val="10000"/>
                  </a:schemeClr>
                </a:solidFill>
              </a:rPr>
              <a:t>…/</a:t>
            </a:r>
            <a:r>
              <a:rPr lang="en-US">
                <a:solidFill>
                  <a:schemeClr val="accent2">
                    <a:lumMod val="10000"/>
                  </a:schemeClr>
                </a:solidFill>
              </a:rPr>
              <a:t>search?query</a:t>
            </a:r>
            <a:r>
              <a:rPr lang="en-US">
                <a:solidFill>
                  <a:schemeClr val="accent2">
                    <a:lumMod val="10000"/>
                  </a:schemeClr>
                </a:solidFill>
              </a:rPr>
              <a:t>=dearm762</a:t>
            </a:r>
            <a:endParaRPr lang="ru-RU">
              <a:solidFill>
                <a:schemeClr val="accent2">
                  <a:lumMod val="10000"/>
                </a:schemeClr>
              </a:solidFill>
            </a:endParaRPr>
          </a:p>
        </p:txBody>
      </p:sp>
      <p:pic>
        <p:nvPicPr>
          <p:cNvPr id="5" name="Рисунок 4"/>
          <p:cNvPicPr>
            <a:picLocks noChangeAspect="1"/>
          </p:cNvPicPr>
          <p:nvPr/>
        </p:nvPicPr>
        <p:blipFill>
          <a:blip r:embed="rId2"/>
          <a:stretch/>
        </p:blipFill>
        <p:spPr bwMode="auto">
          <a:xfrm>
            <a:off x="718791" y="1454438"/>
            <a:ext cx="3011651" cy="47719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0" y="104617"/>
            <a:ext cx="1034980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Post tags: search posts by tag name</a:t>
            </a:r>
            <a:endParaRPr lang="en-US" sz="3650">
              <a:solidFill>
                <a:srgbClr val="FF0000"/>
              </a:solidFill>
            </a:endParaRPr>
          </a:p>
        </p:txBody>
      </p:sp>
      <p:sp>
        <p:nvSpPr>
          <p:cNvPr id="8" name="TextBox 7"/>
          <p:cNvSpPr txBox="1"/>
          <p:nvPr/>
        </p:nvSpPr>
        <p:spPr bwMode="auto">
          <a:xfrm>
            <a:off x="3735979" y="854747"/>
            <a:ext cx="7872548" cy="5262979"/>
          </a:xfrm>
          <a:prstGeom prst="rect">
            <a:avLst/>
          </a:prstGeom>
          <a:noFill/>
        </p:spPr>
        <p:txBody>
          <a:bodyPr wrap="square" rtlCol="0">
            <a:spAutoFit/>
          </a:bodyPr>
          <a:lstStyle/>
          <a:p>
            <a:pPr>
              <a:defRPr/>
            </a:pPr>
            <a:r>
              <a:rPr lang="en-US" sz="1600">
                <a:solidFill>
                  <a:schemeClr val="bg1"/>
                </a:solidFill>
                <a:latin typeface="Consolas"/>
              </a:rPr>
              <a:t>SELECT </a:t>
            </a:r>
            <a:r>
              <a:rPr lang="en-US" sz="1600">
                <a:solidFill>
                  <a:schemeClr val="bg1"/>
                </a:solidFill>
                <a:latin typeface="Consolas"/>
              </a:rPr>
              <a:t>p.id</a:t>
            </a:r>
            <a:r>
              <a:rPr lang="en-US" sz="1600">
                <a:solidFill>
                  <a:schemeClr val="bg1"/>
                </a:solidFill>
                <a:latin typeface="Consolas"/>
              </a:rPr>
              <a:t>,</a:t>
            </a:r>
            <a:endParaRPr/>
          </a:p>
          <a:p>
            <a:pPr>
              <a:defRPr/>
            </a:pPr>
            <a:r>
              <a:rPr lang="en-US" sz="1600">
                <a:solidFill>
                  <a:schemeClr val="bg1"/>
                </a:solidFill>
                <a:latin typeface="Consolas"/>
              </a:rPr>
              <a:t>        </a:t>
            </a:r>
            <a:r>
              <a:rPr lang="en-US" sz="1600">
                <a:solidFill>
                  <a:schemeClr val="bg1"/>
                </a:solidFill>
                <a:latin typeface="Consolas"/>
              </a:rPr>
              <a:t>p.title</a:t>
            </a:r>
            <a:r>
              <a:rPr lang="en-US" sz="1600">
                <a:solidFill>
                  <a:schemeClr val="bg1"/>
                </a:solidFill>
                <a:latin typeface="Consolas"/>
              </a:rPr>
              <a:t>,</a:t>
            </a:r>
            <a:endParaRPr/>
          </a:p>
          <a:p>
            <a:pPr>
              <a:defRPr/>
            </a:pPr>
            <a:r>
              <a:rPr lang="en-US" sz="1600">
                <a:solidFill>
                  <a:schemeClr val="bg1"/>
                </a:solidFill>
                <a:latin typeface="Consolas"/>
              </a:rPr>
              <a:t>        LEFT(</a:t>
            </a:r>
            <a:r>
              <a:rPr lang="en-US" sz="1600">
                <a:solidFill>
                  <a:schemeClr val="bg1"/>
                </a:solidFill>
                <a:latin typeface="Consolas"/>
              </a:rPr>
              <a:t>p.content</a:t>
            </a:r>
            <a:r>
              <a:rPr lang="en-US" sz="1600">
                <a:solidFill>
                  <a:schemeClr val="bg1"/>
                </a:solidFill>
                <a:latin typeface="Consolas"/>
              </a:rPr>
              <a:t>, 200) AS content,</a:t>
            </a:r>
            <a:endParaRPr/>
          </a:p>
          <a:p>
            <a:pPr>
              <a:defRPr/>
            </a:pPr>
            <a:r>
              <a:rPr lang="en-US" sz="1600">
                <a:solidFill>
                  <a:schemeClr val="bg1"/>
                </a:solidFill>
                <a:latin typeface="Consolas"/>
              </a:rPr>
              <a:t>        </a:t>
            </a:r>
            <a:r>
              <a:rPr lang="en-US" sz="1600">
                <a:solidFill>
                  <a:schemeClr val="bg1"/>
                </a:solidFill>
                <a:latin typeface="Consolas"/>
              </a:rPr>
              <a:t>p.published</a:t>
            </a:r>
            <a:r>
              <a:rPr lang="en-US" sz="1600">
                <a:solidFill>
                  <a:schemeClr val="bg1"/>
                </a:solidFill>
                <a:latin typeface="Consolas"/>
              </a:rPr>
              <a:t>,</a:t>
            </a:r>
            <a:endParaRPr/>
          </a:p>
          <a:p>
            <a:pPr>
              <a:defRPr/>
            </a:pPr>
            <a:r>
              <a:rPr lang="en-US" sz="1600">
                <a:solidFill>
                  <a:schemeClr val="bg1"/>
                </a:solidFill>
                <a:latin typeface="Consolas"/>
              </a:rPr>
              <a:t>        p."</a:t>
            </a:r>
            <a:r>
              <a:rPr lang="en-US" sz="1600">
                <a:solidFill>
                  <a:schemeClr val="bg1"/>
                </a:solidFill>
                <a:latin typeface="Consolas"/>
              </a:rPr>
              <a:t>viewCount</a:t>
            </a:r>
            <a:r>
              <a:rPr lang="en-US" sz="1600">
                <a:solidFill>
                  <a:schemeClr val="bg1"/>
                </a:solidFill>
                <a:latin typeface="Consolas"/>
              </a:rPr>
              <a:t>",</a:t>
            </a:r>
            <a:endParaRPr/>
          </a:p>
          <a:p>
            <a:pPr>
              <a:defRPr/>
            </a:pPr>
            <a:r>
              <a:rPr lang="en-US" sz="1600">
                <a:solidFill>
                  <a:schemeClr val="bg1"/>
                </a:solidFill>
                <a:latin typeface="Consolas"/>
              </a:rPr>
              <a:t>        p."</a:t>
            </a:r>
            <a:r>
              <a:rPr lang="en-US" sz="1600">
                <a:solidFill>
                  <a:schemeClr val="bg1"/>
                </a:solidFill>
                <a:latin typeface="Consolas"/>
              </a:rPr>
              <a:t>createdAt</a:t>
            </a:r>
            <a:r>
              <a:rPr lang="en-US" sz="1600">
                <a:solidFill>
                  <a:schemeClr val="bg1"/>
                </a:solidFill>
                <a:latin typeface="Consolas"/>
              </a:rPr>
              <a:t>",</a:t>
            </a:r>
            <a:endParaRPr/>
          </a:p>
          <a:p>
            <a:pPr>
              <a:defRPr/>
            </a:pPr>
            <a:r>
              <a:rPr lang="en-US" sz="1600">
                <a:solidFill>
                  <a:schemeClr val="bg1"/>
                </a:solidFill>
                <a:latin typeface="Consolas"/>
              </a:rPr>
              <a:t>        p."</a:t>
            </a:r>
            <a:r>
              <a:rPr lang="en-US" sz="1600">
                <a:solidFill>
                  <a:schemeClr val="bg1"/>
                </a:solidFill>
                <a:latin typeface="Consolas"/>
              </a:rPr>
              <a:t>updatedAt</a:t>
            </a:r>
            <a:r>
              <a:rPr lang="en-US" sz="1600">
                <a:solidFill>
                  <a:schemeClr val="bg1"/>
                </a:solidFill>
                <a:latin typeface="Consolas"/>
              </a:rPr>
              <a:t>",</a:t>
            </a:r>
            <a:endParaRPr/>
          </a:p>
          <a:p>
            <a:pPr>
              <a:defRPr/>
            </a:pPr>
            <a:r>
              <a:rPr lang="en-US" sz="1600">
                <a:solidFill>
                  <a:schemeClr val="bg1"/>
                </a:solidFill>
                <a:latin typeface="Consolas"/>
              </a:rPr>
              <a:t>        </a:t>
            </a:r>
            <a:r>
              <a:rPr lang="en-US" sz="1600">
                <a:solidFill>
                  <a:schemeClr val="bg1"/>
                </a:solidFill>
                <a:latin typeface="Consolas"/>
              </a:rPr>
              <a:t>jsonb_build_object</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a:t>
            </a:r>
            <a:r>
              <a:rPr lang="en-US" sz="1600">
                <a:solidFill>
                  <a:schemeClr val="bg1"/>
                </a:solidFill>
                <a:latin typeface="Consolas"/>
              </a:rPr>
              <a:t>'id', u.id, 'name', u.name, 'username', </a:t>
            </a:r>
            <a:r>
              <a:rPr lang="en-US" sz="1600">
                <a:solidFill>
                  <a:schemeClr val="bg1"/>
                </a:solidFill>
                <a:latin typeface="Consolas"/>
              </a:rPr>
              <a:t>u.username</a:t>
            </a:r>
            <a:r>
              <a:rPr lang="en-US" sz="1600">
                <a:solidFill>
                  <a:schemeClr val="bg1"/>
                </a:solidFill>
                <a:latin typeface="Consolas"/>
              </a:rPr>
              <a:t>) AS </a:t>
            </a:r>
            <a:r>
              <a:rPr lang="en-US" sz="1600">
                <a:solidFill>
                  <a:schemeClr val="bg1"/>
                </a:solidFill>
                <a:latin typeface="Consolas"/>
              </a:rPr>
              <a:t>                author</a:t>
            </a:r>
            <a:r>
              <a:rPr lang="en-US" sz="1600">
                <a:solidFill>
                  <a:schemeClr val="bg1"/>
                </a:solidFill>
                <a:latin typeface="Consolas"/>
              </a:rPr>
              <a:t>,</a:t>
            </a:r>
            <a:endParaRPr/>
          </a:p>
          <a:p>
            <a:pPr>
              <a:defRPr/>
            </a:pPr>
            <a:r>
              <a:rPr lang="en-US" sz="1600">
                <a:solidFill>
                  <a:schemeClr val="bg1"/>
                </a:solidFill>
                <a:latin typeface="Consolas"/>
              </a:rPr>
              <a:t>        </a:t>
            </a:r>
            <a:r>
              <a:rPr lang="en-US" sz="1600">
                <a:solidFill>
                  <a:schemeClr val="bg1"/>
                </a:solidFill>
                <a:latin typeface="Consolas"/>
              </a:rPr>
              <a:t>jsonb_agg</a:t>
            </a:r>
            <a:r>
              <a:rPr lang="en-US" sz="1600">
                <a:solidFill>
                  <a:schemeClr val="bg1"/>
                </a:solidFill>
                <a:latin typeface="Consolas"/>
              </a:rPr>
              <a:t>(DISTINCT </a:t>
            </a:r>
            <a:r>
              <a:rPr lang="en-US" sz="1600">
                <a:solidFill>
                  <a:schemeClr val="bg1"/>
                </a:solidFill>
                <a:latin typeface="Consolas"/>
              </a:rPr>
              <a:t>jsonb_build_object</a:t>
            </a:r>
            <a:r>
              <a:rPr lang="en-US" sz="1600">
                <a:solidFill>
                  <a:schemeClr val="bg1"/>
                </a:solidFill>
                <a:latin typeface="Consolas"/>
              </a:rPr>
              <a:t>('name', t.name)) AS </a:t>
            </a:r>
            <a:r>
              <a:rPr lang="en-US" sz="1600">
                <a:solidFill>
                  <a:schemeClr val="bg1"/>
                </a:solidFill>
                <a:latin typeface="Consolas"/>
              </a:rPr>
              <a:t>  tags,</a:t>
            </a:r>
            <a:endParaRPr lang="en-US" sz="1600">
              <a:solidFill>
                <a:schemeClr val="bg1"/>
              </a:solidFill>
              <a:latin typeface="Consolas"/>
            </a:endParaRPr>
          </a:p>
          <a:p>
            <a:pPr>
              <a:defRPr/>
            </a:pPr>
            <a:r>
              <a:rPr lang="en-US" sz="1600">
                <a:solidFill>
                  <a:schemeClr val="bg1"/>
                </a:solidFill>
                <a:latin typeface="Consolas"/>
              </a:rPr>
              <a:t>        </a:t>
            </a:r>
            <a:r>
              <a:rPr lang="en-US" sz="1600">
                <a:solidFill>
                  <a:schemeClr val="bg1"/>
                </a:solidFill>
                <a:latin typeface="Consolas"/>
              </a:rPr>
              <a:t>jsonb_build_object</a:t>
            </a:r>
            <a:r>
              <a:rPr lang="en-US" sz="1600">
                <a:solidFill>
                  <a:schemeClr val="bg1"/>
                </a:solidFill>
                <a:latin typeface="Consolas"/>
              </a:rPr>
              <a:t>('id', c.id, 'name', c.name) AS category</a:t>
            </a:r>
            <a:endParaRPr/>
          </a:p>
          <a:p>
            <a:pPr>
              <a:defRPr/>
            </a:pPr>
            <a:r>
              <a:rPr lang="en-US" sz="1600">
                <a:solidFill>
                  <a:schemeClr val="bg1"/>
                </a:solidFill>
                <a:latin typeface="Consolas"/>
              </a:rPr>
              <a:t>    FROM </a:t>
            </a:r>
            <a:r>
              <a:rPr lang="en-US" sz="1600">
                <a:solidFill>
                  <a:schemeClr val="bg1"/>
                </a:solidFill>
                <a:latin typeface="Consolas"/>
              </a:rPr>
              <a:t>posts </a:t>
            </a:r>
            <a:r>
              <a:rPr lang="en-US" sz="1600">
                <a:solidFill>
                  <a:schemeClr val="bg1"/>
                </a:solidFill>
                <a:latin typeface="Consolas"/>
              </a:rPr>
              <a:t>p</a:t>
            </a:r>
            <a:endParaRPr/>
          </a:p>
          <a:p>
            <a:pPr>
              <a:defRPr/>
            </a:pPr>
            <a:r>
              <a:rPr lang="en-US" sz="1600">
                <a:solidFill>
                  <a:schemeClr val="bg1"/>
                </a:solidFill>
                <a:latin typeface="Consolas"/>
              </a:rPr>
              <a:t>    LEFT JOIN users u ON p."</a:t>
            </a:r>
            <a:r>
              <a:rPr lang="en-US" sz="1600">
                <a:solidFill>
                  <a:schemeClr val="bg1"/>
                </a:solidFill>
                <a:latin typeface="Consolas"/>
              </a:rPr>
              <a:t>authorId</a:t>
            </a:r>
            <a:r>
              <a:rPr lang="en-US" sz="1600">
                <a:solidFill>
                  <a:schemeClr val="bg1"/>
                </a:solidFill>
                <a:latin typeface="Consolas"/>
              </a:rPr>
              <a:t>" = u.id</a:t>
            </a:r>
            <a:endParaRPr/>
          </a:p>
          <a:p>
            <a:pPr>
              <a:defRPr/>
            </a:pPr>
            <a:r>
              <a:rPr lang="en-US" sz="1600">
                <a:solidFill>
                  <a:schemeClr val="bg1"/>
                </a:solidFill>
                <a:latin typeface="Consolas"/>
              </a:rPr>
              <a:t>    LEFT JOIN </a:t>
            </a:r>
            <a:r>
              <a:rPr lang="en-US" sz="1600">
                <a:solidFill>
                  <a:schemeClr val="bg1"/>
                </a:solidFill>
                <a:latin typeface="Consolas"/>
              </a:rPr>
              <a:t>post_tags</a:t>
            </a:r>
            <a:r>
              <a:rPr lang="en-US" sz="1600">
                <a:solidFill>
                  <a:schemeClr val="bg1"/>
                </a:solidFill>
                <a:latin typeface="Consolas"/>
              </a:rPr>
              <a:t> </a:t>
            </a:r>
            <a:r>
              <a:rPr lang="en-US" sz="1600">
                <a:solidFill>
                  <a:schemeClr val="bg1"/>
                </a:solidFill>
                <a:latin typeface="Consolas"/>
              </a:rPr>
              <a:t>pt</a:t>
            </a:r>
            <a:r>
              <a:rPr lang="en-US" sz="1600">
                <a:solidFill>
                  <a:schemeClr val="bg1"/>
                </a:solidFill>
                <a:latin typeface="Consolas"/>
              </a:rPr>
              <a:t> ON p.id = </a:t>
            </a:r>
            <a:r>
              <a:rPr lang="en-US" sz="1600">
                <a:solidFill>
                  <a:schemeClr val="bg1"/>
                </a:solidFill>
                <a:latin typeface="Consolas"/>
              </a:rPr>
              <a:t>pt.post_id</a:t>
            </a:r>
            <a:endParaRPr lang="en-US" sz="1600">
              <a:solidFill>
                <a:schemeClr val="bg1"/>
              </a:solidFill>
              <a:latin typeface="Consolas"/>
            </a:endParaRPr>
          </a:p>
          <a:p>
            <a:pPr>
              <a:defRPr/>
            </a:pPr>
            <a:r>
              <a:rPr lang="en-US" sz="1600">
                <a:solidFill>
                  <a:schemeClr val="bg1"/>
                </a:solidFill>
                <a:latin typeface="Consolas"/>
              </a:rPr>
              <a:t>    LEFT JOIN tags t ON </a:t>
            </a:r>
            <a:r>
              <a:rPr lang="en-US" sz="1600">
                <a:solidFill>
                  <a:schemeClr val="bg1"/>
                </a:solidFill>
                <a:latin typeface="Consolas"/>
              </a:rPr>
              <a:t>pt.tag_id</a:t>
            </a:r>
            <a:r>
              <a:rPr lang="en-US" sz="1600">
                <a:solidFill>
                  <a:schemeClr val="bg1"/>
                </a:solidFill>
                <a:latin typeface="Consolas"/>
              </a:rPr>
              <a:t> = t.id</a:t>
            </a:r>
            <a:endParaRPr/>
          </a:p>
          <a:p>
            <a:pPr>
              <a:defRPr/>
            </a:pPr>
            <a:r>
              <a:rPr lang="en-US" sz="1600">
                <a:solidFill>
                  <a:schemeClr val="bg1"/>
                </a:solidFill>
                <a:latin typeface="Consolas"/>
              </a:rPr>
              <a:t>    LEFT JOIN categories c ON </a:t>
            </a:r>
            <a:r>
              <a:rPr lang="en-US" sz="1600">
                <a:solidFill>
                  <a:schemeClr val="bg1"/>
                </a:solidFill>
                <a:latin typeface="Consolas"/>
              </a:rPr>
              <a:t>p.category_id</a:t>
            </a:r>
            <a:r>
              <a:rPr lang="en-US" sz="1600">
                <a:solidFill>
                  <a:schemeClr val="bg1"/>
                </a:solidFill>
                <a:latin typeface="Consolas"/>
              </a:rPr>
              <a:t> = c.id</a:t>
            </a:r>
            <a:endParaRPr/>
          </a:p>
          <a:p>
            <a:pPr>
              <a:defRPr/>
            </a:pPr>
            <a:r>
              <a:rPr lang="en-US" sz="1600">
                <a:solidFill>
                  <a:schemeClr val="bg1"/>
                </a:solidFill>
                <a:latin typeface="Consolas"/>
              </a:rPr>
              <a:t>    WHERE </a:t>
            </a:r>
            <a:r>
              <a:rPr lang="en-US" sz="1600">
                <a:solidFill>
                  <a:schemeClr val="bg1"/>
                </a:solidFill>
                <a:latin typeface="Consolas"/>
              </a:rPr>
              <a:t>t.name </a:t>
            </a:r>
            <a:r>
              <a:rPr lang="en-US" sz="1600">
                <a:solidFill>
                  <a:schemeClr val="bg1"/>
                </a:solidFill>
                <a:latin typeface="Consolas"/>
              </a:rPr>
              <a:t>= $</a:t>
            </a:r>
            <a:r>
              <a:rPr lang="en-US" sz="1600">
                <a:solidFill>
                  <a:schemeClr val="bg1"/>
                </a:solidFill>
                <a:latin typeface="Consolas"/>
              </a:rPr>
              <a:t>1 AND </a:t>
            </a:r>
            <a:r>
              <a:rPr lang="en-US" sz="1600">
                <a:solidFill>
                  <a:schemeClr val="bg1"/>
                </a:solidFill>
                <a:latin typeface="Consolas"/>
              </a:rPr>
              <a:t>p.published</a:t>
            </a:r>
            <a:r>
              <a:rPr lang="en-US" sz="1600">
                <a:solidFill>
                  <a:schemeClr val="bg1"/>
                </a:solidFill>
                <a:latin typeface="Consolas"/>
              </a:rPr>
              <a:t> = true</a:t>
            </a:r>
            <a:endParaRPr/>
          </a:p>
          <a:p>
            <a:pPr>
              <a:defRPr/>
            </a:pPr>
            <a:r>
              <a:rPr lang="en-US" sz="1600">
                <a:solidFill>
                  <a:schemeClr val="bg1"/>
                </a:solidFill>
                <a:latin typeface="Consolas"/>
              </a:rPr>
              <a:t>    GROUP BY </a:t>
            </a:r>
            <a:r>
              <a:rPr lang="en-US" sz="1600">
                <a:solidFill>
                  <a:schemeClr val="bg1"/>
                </a:solidFill>
                <a:latin typeface="Consolas"/>
              </a:rPr>
              <a:t>p.id</a:t>
            </a:r>
            <a:r>
              <a:rPr lang="en-US" sz="1600">
                <a:solidFill>
                  <a:schemeClr val="bg1"/>
                </a:solidFill>
                <a:latin typeface="Consolas"/>
              </a:rPr>
              <a:t>, u.id, c.id, c.name</a:t>
            </a:r>
            <a:endParaRPr/>
          </a:p>
          <a:p>
            <a:pPr>
              <a:defRPr/>
            </a:pPr>
            <a:r>
              <a:rPr lang="en-US" sz="1600">
                <a:solidFill>
                  <a:schemeClr val="bg1"/>
                </a:solidFill>
                <a:latin typeface="Consolas"/>
              </a:rPr>
              <a:t>    ORDER BY </a:t>
            </a:r>
            <a:r>
              <a:rPr lang="en-US" sz="1600">
                <a:solidFill>
                  <a:schemeClr val="bg1"/>
                </a:solidFill>
                <a:latin typeface="Consolas"/>
              </a:rPr>
              <a:t>p</a:t>
            </a:r>
            <a:r>
              <a:rPr lang="en-US" sz="1600">
                <a:solidFill>
                  <a:schemeClr val="bg1"/>
                </a:solidFill>
                <a:latin typeface="Consolas"/>
              </a:rPr>
              <a:t>."</a:t>
            </a:r>
            <a:r>
              <a:rPr lang="en-US" sz="1600">
                <a:solidFill>
                  <a:schemeClr val="bg1"/>
                </a:solidFill>
                <a:latin typeface="Consolas"/>
              </a:rPr>
              <a:t>viewCount</a:t>
            </a:r>
            <a:r>
              <a:rPr lang="en-US" sz="1600">
                <a:solidFill>
                  <a:schemeClr val="bg1"/>
                </a:solidFill>
                <a:latin typeface="Consolas"/>
              </a:rPr>
              <a:t>" DESC;</a:t>
            </a:r>
            <a:endParaRPr lang="en-US" sz="1800">
              <a:solidFill>
                <a:schemeClr val="bg1"/>
              </a:solidFill>
              <a:latin typeface="Consolas"/>
            </a:endParaRPr>
          </a:p>
        </p:txBody>
      </p:sp>
      <p:sp>
        <p:nvSpPr>
          <p:cNvPr id="4" name="TextBox 3"/>
          <p:cNvSpPr txBox="1"/>
          <p:nvPr/>
        </p:nvSpPr>
        <p:spPr bwMode="auto">
          <a:xfrm>
            <a:off x="718791" y="955686"/>
            <a:ext cx="1840568" cy="364587"/>
          </a:xfrm>
          <a:prstGeom prst="rect">
            <a:avLst/>
          </a:prstGeom>
          <a:noFill/>
        </p:spPr>
        <p:txBody>
          <a:bodyPr wrap="none" rtlCol="0">
            <a:spAutoFit/>
          </a:bodyPr>
          <a:lstStyle/>
          <a:p>
            <a:pPr>
              <a:defRPr/>
            </a:pPr>
            <a:r>
              <a:rPr lang="en-US">
                <a:solidFill>
                  <a:schemeClr val="accent2">
                    <a:lumMod val="10000"/>
                  </a:schemeClr>
                </a:solidFill>
              </a:rPr>
              <a:t>…/tags/bitcoin</a:t>
            </a:r>
            <a:endParaRPr lang="ru-RU">
              <a:solidFill>
                <a:schemeClr val="accent2">
                  <a:lumMod val="10000"/>
                </a:schemeClr>
              </a:solidFill>
            </a:endParaRPr>
          </a:p>
        </p:txBody>
      </p:sp>
      <p:pic>
        <p:nvPicPr>
          <p:cNvPr id="2" name="Рисунок 1"/>
          <p:cNvPicPr>
            <a:picLocks noChangeAspect="1"/>
          </p:cNvPicPr>
          <p:nvPr/>
        </p:nvPicPr>
        <p:blipFill>
          <a:blip r:embed="rId2"/>
          <a:stretch/>
        </p:blipFill>
        <p:spPr bwMode="auto">
          <a:xfrm>
            <a:off x="718790" y="1400919"/>
            <a:ext cx="2913322" cy="47168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0" y="104617"/>
            <a:ext cx="1034980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Conclusion</a:t>
            </a:r>
            <a:endParaRPr lang="en-US" sz="3650">
              <a:solidFill>
                <a:srgbClr val="FF0000"/>
              </a:solidFill>
            </a:endParaRPr>
          </a:p>
        </p:txBody>
      </p:sp>
      <p:sp>
        <p:nvSpPr>
          <p:cNvPr id="2" name="TextBox 1"/>
          <p:cNvSpPr txBox="1"/>
          <p:nvPr/>
        </p:nvSpPr>
        <p:spPr bwMode="auto">
          <a:xfrm>
            <a:off x="862149" y="1097280"/>
            <a:ext cx="9779725" cy="4448397"/>
          </a:xfrm>
          <a:prstGeom prst="rect">
            <a:avLst/>
          </a:prstGeom>
          <a:noFill/>
        </p:spPr>
        <p:txBody>
          <a:bodyPr wrap="square" rtlCol="0">
            <a:spAutoFit/>
          </a:bodyPr>
          <a:lstStyle/>
          <a:p>
            <a:pPr>
              <a:defRPr/>
            </a:pPr>
            <a:r>
              <a:rPr lang="en-US">
                <a:solidFill>
                  <a:srgbClr val="FF0000"/>
                </a:solidFill>
                <a:latin typeface="Consolas"/>
              </a:rPr>
              <a:t>The blog post application serves as a comprehensive example of how database management systems (DBMS) are crucial in modern application development. By integrating robust technologies like Next.js, </a:t>
            </a:r>
            <a:r>
              <a:rPr lang="en-US">
                <a:solidFill>
                  <a:srgbClr val="FF0000"/>
                </a:solidFill>
                <a:latin typeface="Consolas"/>
              </a:rPr>
              <a:t>TypeScript</a:t>
            </a:r>
            <a:r>
              <a:rPr lang="en-US">
                <a:solidFill>
                  <a:srgbClr val="FF0000"/>
                </a:solidFill>
                <a:latin typeface="Consolas"/>
              </a:rPr>
              <a:t>, PostgreSQL, and secure authorization mechanisms, this project demonstrates the effective design and interaction of database entities to deliver user-centric functionalities such as post creation, categorization, and tag management.</a:t>
            </a:r>
            <a:endParaRPr/>
          </a:p>
          <a:p>
            <a:pPr>
              <a:defRPr/>
            </a:pPr>
            <a:r>
              <a:rPr lang="en-US">
                <a:solidFill>
                  <a:srgbClr val="FF0000"/>
                </a:solidFill>
                <a:latin typeface="Consolas"/>
              </a:rPr>
              <a:t>This project highlights the importance of a well-structured data model, the application of industry-standard security practices, and seamless integration of front-end elements with backend logic. Through this work, we emphasize the practicality of database systems in real-world applications, showcasing their ability to organize, retrieve, and secure data efficiently.</a:t>
            </a:r>
            <a:endParaRPr/>
          </a:p>
          <a:p>
            <a:pPr>
              <a:defRPr/>
            </a:pPr>
            <a:r>
              <a:rPr lang="en-US">
                <a:solidFill>
                  <a:srgbClr val="FF0000"/>
                </a:solidFill>
                <a:latin typeface="Consolas"/>
              </a:rPr>
              <a:t>Ultimately, the successful implementation of this application not only fulfills its goal of providing an intuitive blogging platform but also underscores the broader role of databases in powering scalable and secure digital solutions.</a:t>
            </a:r>
            <a:endParaRPr/>
          </a:p>
          <a:p>
            <a:pPr>
              <a:defRPr/>
            </a:pPr>
            <a:endParaRPr lang="ru-RU">
              <a:solidFill>
                <a:srgbClr val="FF0000"/>
              </a:solidFill>
              <a:latin typeface="Consola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Tables and data structure:</a:t>
            </a:r>
            <a:endParaRPr lang="en-US" sz="3650">
              <a:solidFill>
                <a:srgbClr val="FF0000"/>
              </a:solidFill>
            </a:endParaRPr>
          </a:p>
        </p:txBody>
      </p:sp>
      <p:sp>
        <p:nvSpPr>
          <p:cNvPr id="2" name="Скругленный прямоугольник 1"/>
          <p:cNvSpPr/>
          <p:nvPr/>
        </p:nvSpPr>
        <p:spPr bwMode="auto">
          <a:xfrm>
            <a:off x="1772527" y="914397"/>
            <a:ext cx="2002972" cy="2090057"/>
          </a:xfrm>
          <a:prstGeom prst="roundRect">
            <a:avLst>
              <a:gd name="adj" fmla="val 16667"/>
            </a:avLst>
          </a:prstGeom>
        </p:spPr>
        <p:style>
          <a:lnRef idx="3">
            <a:schemeClr val="lt1"/>
          </a:lnRef>
          <a:fillRef idx="1">
            <a:schemeClr val="dk1"/>
          </a:fillRef>
          <a:effectRef idx="1">
            <a:schemeClr val="dk1"/>
          </a:effectRef>
          <a:fontRef idx="minor">
            <a:schemeClr val="lt1"/>
          </a:fontRef>
        </p:style>
        <p:txBody>
          <a:bodyPr rtlCol="0" anchor="t" anchorCtr="0"/>
          <a:lstStyle/>
          <a:p>
            <a:pPr algn="ctr">
              <a:defRPr/>
            </a:pPr>
            <a:r>
              <a:rPr lang="en-US">
                <a:solidFill>
                  <a:schemeClr val="bg1"/>
                </a:solidFill>
              </a:rPr>
              <a:t>users</a:t>
            </a:r>
            <a:endParaRPr lang="ru-RU">
              <a:solidFill>
                <a:schemeClr val="bg1"/>
              </a:solidFill>
            </a:endParaRPr>
          </a:p>
        </p:txBody>
      </p:sp>
      <p:sp>
        <p:nvSpPr>
          <p:cNvPr id="5" name="Скругленный прямоугольник 4"/>
          <p:cNvSpPr/>
          <p:nvPr/>
        </p:nvSpPr>
        <p:spPr bwMode="auto">
          <a:xfrm>
            <a:off x="4938145" y="914398"/>
            <a:ext cx="2002972" cy="2090057"/>
          </a:xfrm>
          <a:prstGeom prst="roundRect">
            <a:avLst>
              <a:gd name="adj" fmla="val 16667"/>
            </a:avLst>
          </a:prstGeom>
        </p:spPr>
        <p:style>
          <a:lnRef idx="3">
            <a:schemeClr val="lt1"/>
          </a:lnRef>
          <a:fillRef idx="1">
            <a:schemeClr val="dk1"/>
          </a:fillRef>
          <a:effectRef idx="1">
            <a:schemeClr val="dk1"/>
          </a:effectRef>
          <a:fontRef idx="minor">
            <a:schemeClr val="lt1"/>
          </a:fontRef>
        </p:style>
        <p:txBody>
          <a:bodyPr rtlCol="0" anchor="t" anchorCtr="0"/>
          <a:lstStyle/>
          <a:p>
            <a:pPr algn="ctr">
              <a:defRPr/>
            </a:pPr>
            <a:r>
              <a:rPr lang="en-US"/>
              <a:t>posts</a:t>
            </a:r>
            <a:endParaRPr lang="ru-RU"/>
          </a:p>
        </p:txBody>
      </p:sp>
      <p:sp>
        <p:nvSpPr>
          <p:cNvPr id="6" name="Скругленный прямоугольник 5"/>
          <p:cNvSpPr/>
          <p:nvPr/>
        </p:nvSpPr>
        <p:spPr bwMode="auto">
          <a:xfrm>
            <a:off x="8103763" y="914396"/>
            <a:ext cx="2002972" cy="2090057"/>
          </a:xfrm>
          <a:prstGeom prst="roundRect">
            <a:avLst>
              <a:gd name="adj" fmla="val 16667"/>
            </a:avLst>
          </a:prstGeom>
        </p:spPr>
        <p:style>
          <a:lnRef idx="3">
            <a:schemeClr val="lt1"/>
          </a:lnRef>
          <a:fillRef idx="1">
            <a:schemeClr val="dk1"/>
          </a:fillRef>
          <a:effectRef idx="1">
            <a:schemeClr val="dk1"/>
          </a:effectRef>
          <a:fontRef idx="minor">
            <a:schemeClr val="lt1"/>
          </a:fontRef>
        </p:style>
        <p:txBody>
          <a:bodyPr rtlCol="0" anchor="t" anchorCtr="0"/>
          <a:lstStyle/>
          <a:p>
            <a:pPr algn="ctr">
              <a:defRPr/>
            </a:pPr>
            <a:r>
              <a:rPr lang="en-US"/>
              <a:t>comments</a:t>
            </a:r>
            <a:endParaRPr lang="ru-RU"/>
          </a:p>
        </p:txBody>
      </p:sp>
      <p:sp>
        <p:nvSpPr>
          <p:cNvPr id="7" name="Скругленный прямоугольник 6"/>
          <p:cNvSpPr/>
          <p:nvPr/>
        </p:nvSpPr>
        <p:spPr bwMode="auto">
          <a:xfrm>
            <a:off x="1772527" y="3931916"/>
            <a:ext cx="2002972" cy="2090057"/>
          </a:xfrm>
          <a:prstGeom prst="roundRect">
            <a:avLst>
              <a:gd name="adj" fmla="val 16667"/>
            </a:avLst>
          </a:prstGeom>
        </p:spPr>
        <p:style>
          <a:lnRef idx="3">
            <a:schemeClr val="lt1"/>
          </a:lnRef>
          <a:fillRef idx="1">
            <a:schemeClr val="dk1"/>
          </a:fillRef>
          <a:effectRef idx="1">
            <a:schemeClr val="dk1"/>
          </a:effectRef>
          <a:fontRef idx="minor">
            <a:schemeClr val="lt1"/>
          </a:fontRef>
        </p:style>
        <p:txBody>
          <a:bodyPr rtlCol="0" anchor="t" anchorCtr="0"/>
          <a:lstStyle/>
          <a:p>
            <a:pPr algn="ctr">
              <a:defRPr/>
            </a:pPr>
            <a:r>
              <a:rPr lang="en-US"/>
              <a:t>categories</a:t>
            </a:r>
            <a:endParaRPr lang="ru-RU"/>
          </a:p>
        </p:txBody>
      </p:sp>
      <p:sp>
        <p:nvSpPr>
          <p:cNvPr id="8" name="Скругленный прямоугольник 7"/>
          <p:cNvSpPr/>
          <p:nvPr/>
        </p:nvSpPr>
        <p:spPr bwMode="auto">
          <a:xfrm>
            <a:off x="4938145" y="3931918"/>
            <a:ext cx="2002972" cy="2090057"/>
          </a:xfrm>
          <a:prstGeom prst="roundRect">
            <a:avLst>
              <a:gd name="adj" fmla="val 16667"/>
            </a:avLst>
          </a:prstGeom>
        </p:spPr>
        <p:style>
          <a:lnRef idx="3">
            <a:schemeClr val="lt1"/>
          </a:lnRef>
          <a:fillRef idx="1">
            <a:schemeClr val="dk1"/>
          </a:fillRef>
          <a:effectRef idx="1">
            <a:schemeClr val="dk1"/>
          </a:effectRef>
          <a:fontRef idx="minor">
            <a:schemeClr val="lt1"/>
          </a:fontRef>
        </p:style>
        <p:txBody>
          <a:bodyPr rtlCol="0" anchor="t" anchorCtr="0"/>
          <a:lstStyle/>
          <a:p>
            <a:pPr algn="ctr">
              <a:defRPr/>
            </a:pPr>
            <a:r>
              <a:rPr lang="en-US"/>
              <a:t>tags</a:t>
            </a:r>
            <a:endParaRPr lang="ru-RU"/>
          </a:p>
        </p:txBody>
      </p:sp>
      <p:sp>
        <p:nvSpPr>
          <p:cNvPr id="9" name="Скругленный прямоугольник 8"/>
          <p:cNvSpPr/>
          <p:nvPr/>
        </p:nvSpPr>
        <p:spPr bwMode="auto">
          <a:xfrm>
            <a:off x="8103763" y="3931916"/>
            <a:ext cx="2002972" cy="2090057"/>
          </a:xfrm>
          <a:prstGeom prst="roundRect">
            <a:avLst>
              <a:gd name="adj" fmla="val 16667"/>
            </a:avLst>
          </a:prstGeom>
        </p:spPr>
        <p:style>
          <a:lnRef idx="2">
            <a:schemeClr val="accent3"/>
          </a:lnRef>
          <a:fillRef idx="1">
            <a:schemeClr val="lt1"/>
          </a:fillRef>
          <a:effectRef idx="0">
            <a:schemeClr val="accent3"/>
          </a:effectRef>
          <a:fontRef idx="minor">
            <a:schemeClr val="dk1"/>
          </a:fontRef>
        </p:style>
        <p:txBody>
          <a:bodyPr rtlCol="0" anchor="t" anchorCtr="0"/>
          <a:lstStyle/>
          <a:p>
            <a:pPr algn="ctr">
              <a:defRPr/>
            </a:pPr>
            <a:r>
              <a:rPr lang="en-US"/>
              <a:t>p</a:t>
            </a:r>
            <a:r>
              <a:rPr lang="en-US"/>
              <a:t>ost_tags</a:t>
            </a:r>
            <a:endParaRPr lang="ru-RU"/>
          </a:p>
        </p:txBody>
      </p:sp>
      <p:pic>
        <p:nvPicPr>
          <p:cNvPr id="10" name="Рисунок 9"/>
          <p:cNvPicPr>
            <a:picLocks noChangeAspect="1"/>
          </p:cNvPicPr>
          <p:nvPr/>
        </p:nvPicPr>
        <p:blipFill>
          <a:blip r:embed="rId2"/>
          <a:stretch/>
        </p:blipFill>
        <p:spPr bwMode="auto">
          <a:xfrm>
            <a:off x="2482818" y="1729068"/>
            <a:ext cx="576000" cy="576000"/>
          </a:xfrm>
          <a:prstGeom prst="rect">
            <a:avLst/>
          </a:prstGeom>
        </p:spPr>
      </p:pic>
      <p:pic>
        <p:nvPicPr>
          <p:cNvPr id="11" name="Рисунок 10"/>
          <p:cNvPicPr>
            <a:picLocks noChangeAspect="1"/>
          </p:cNvPicPr>
          <p:nvPr/>
        </p:nvPicPr>
        <p:blipFill>
          <a:blip r:embed="rId3"/>
          <a:stretch/>
        </p:blipFill>
        <p:spPr bwMode="auto">
          <a:xfrm>
            <a:off x="5651630" y="1671424"/>
            <a:ext cx="576000" cy="576000"/>
          </a:xfrm>
          <a:prstGeom prst="rect">
            <a:avLst/>
          </a:prstGeom>
        </p:spPr>
      </p:pic>
      <p:pic>
        <p:nvPicPr>
          <p:cNvPr id="12" name="Рисунок 11"/>
          <p:cNvPicPr>
            <a:picLocks noChangeAspect="1"/>
          </p:cNvPicPr>
          <p:nvPr/>
        </p:nvPicPr>
        <p:blipFill>
          <a:blip r:embed="rId4"/>
          <a:stretch/>
        </p:blipFill>
        <p:spPr bwMode="auto">
          <a:xfrm>
            <a:off x="8817249" y="1729068"/>
            <a:ext cx="576000" cy="576000"/>
          </a:xfrm>
          <a:prstGeom prst="rect">
            <a:avLst/>
          </a:prstGeom>
        </p:spPr>
      </p:pic>
      <p:pic>
        <p:nvPicPr>
          <p:cNvPr id="13" name="Рисунок 12"/>
          <p:cNvPicPr>
            <a:picLocks noChangeAspect="1"/>
          </p:cNvPicPr>
          <p:nvPr/>
        </p:nvPicPr>
        <p:blipFill>
          <a:blip r:embed="rId5"/>
          <a:stretch/>
        </p:blipFill>
        <p:spPr bwMode="auto">
          <a:xfrm>
            <a:off x="2482818" y="4688943"/>
            <a:ext cx="576000" cy="576000"/>
          </a:xfrm>
          <a:prstGeom prst="rect">
            <a:avLst/>
          </a:prstGeom>
        </p:spPr>
      </p:pic>
      <p:pic>
        <p:nvPicPr>
          <p:cNvPr id="14" name="Рисунок 13"/>
          <p:cNvPicPr>
            <a:picLocks noChangeAspect="1"/>
          </p:cNvPicPr>
          <p:nvPr/>
        </p:nvPicPr>
        <p:blipFill>
          <a:blip r:embed="rId6"/>
          <a:stretch/>
        </p:blipFill>
        <p:spPr bwMode="auto">
          <a:xfrm>
            <a:off x="5651630" y="4688943"/>
            <a:ext cx="576000" cy="576000"/>
          </a:xfrm>
          <a:prstGeom prst="rect">
            <a:avLst/>
          </a:prstGeom>
        </p:spPr>
      </p:pic>
      <p:pic>
        <p:nvPicPr>
          <p:cNvPr id="15" name="Рисунок 14"/>
          <p:cNvPicPr>
            <a:picLocks noChangeAspect="1"/>
          </p:cNvPicPr>
          <p:nvPr/>
        </p:nvPicPr>
        <p:blipFill>
          <a:blip r:embed="rId7"/>
          <a:stretch/>
        </p:blipFill>
        <p:spPr bwMode="auto">
          <a:xfrm>
            <a:off x="8817249" y="4688943"/>
            <a:ext cx="576000" cy="57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ER diagram:</a:t>
            </a:r>
            <a:endParaRPr lang="en-US" sz="3650">
              <a:solidFill>
                <a:srgbClr val="FF0000"/>
              </a:solidFill>
            </a:endParaRPr>
          </a:p>
        </p:txBody>
      </p:sp>
      <p:pic>
        <p:nvPicPr>
          <p:cNvPr id="4" name="Рисунок 3"/>
          <p:cNvPicPr>
            <a:picLocks noChangeAspect="1"/>
          </p:cNvPicPr>
          <p:nvPr/>
        </p:nvPicPr>
        <p:blipFill>
          <a:blip r:embed="rId2"/>
          <a:stretch/>
        </p:blipFill>
        <p:spPr bwMode="auto">
          <a:xfrm>
            <a:off x="461554" y="618310"/>
            <a:ext cx="10868297" cy="59131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users: overview of table creation</a:t>
            </a:r>
            <a:endParaRPr lang="en-US" sz="3650">
              <a:solidFill>
                <a:srgbClr val="FF0000"/>
              </a:solidFill>
            </a:endParaRPr>
          </a:p>
        </p:txBody>
      </p:sp>
      <p:sp>
        <p:nvSpPr>
          <p:cNvPr id="17" name="Прямоугольник 16"/>
          <p:cNvSpPr/>
          <p:nvPr/>
        </p:nvSpPr>
        <p:spPr bwMode="auto">
          <a:xfrm>
            <a:off x="752226" y="1728900"/>
            <a:ext cx="6576558" cy="3359381"/>
          </a:xfrm>
          <a:prstGeom prst="rect">
            <a:avLst/>
          </a:prstGeom>
        </p:spPr>
        <p:txBody>
          <a:bodyPr wrap="square">
            <a:spAutoFit/>
          </a:bodyPr>
          <a:lstStyle/>
          <a:p>
            <a:pPr>
              <a:defRPr/>
            </a:pPr>
            <a:r>
              <a:rPr lang="ru-RU">
                <a:solidFill>
                  <a:srgbClr val="002060"/>
                </a:solidFill>
                <a:latin typeface="Consolas"/>
              </a:rPr>
              <a:t>create</a:t>
            </a:r>
            <a:r>
              <a:rPr lang="ru-RU">
                <a:solidFill>
                  <a:srgbClr val="002060"/>
                </a:solidFill>
                <a:latin typeface="Consolas"/>
              </a:rPr>
              <a:t> </a:t>
            </a:r>
            <a:r>
              <a:rPr lang="ru-RU">
                <a:solidFill>
                  <a:srgbClr val="002060"/>
                </a:solidFill>
                <a:latin typeface="Consolas"/>
              </a:rPr>
              <a:t>table</a:t>
            </a:r>
            <a:r>
              <a:rPr lang="ru-RU">
                <a:solidFill>
                  <a:srgbClr val="002060"/>
                </a:solidFill>
                <a:latin typeface="Consolas"/>
              </a:rPr>
              <a:t> </a:t>
            </a:r>
            <a:r>
              <a:rPr lang="ru-RU">
                <a:solidFill>
                  <a:srgbClr val="002060"/>
                </a:solidFill>
                <a:latin typeface="Consolas"/>
              </a:rPr>
              <a:t>users</a:t>
            </a:r>
            <a:r>
              <a:rPr lang="ru-RU">
                <a:solidFill>
                  <a:srgbClr val="002060"/>
                </a:solidFill>
                <a:latin typeface="Consolas"/>
              </a:rPr>
              <a:t> (</a:t>
            </a:r>
            <a:endParaRPr/>
          </a:p>
          <a:p>
            <a:pPr>
              <a:defRPr/>
            </a:pPr>
            <a:r>
              <a:rPr lang="ru-RU">
                <a:solidFill>
                  <a:srgbClr val="002060"/>
                </a:solidFill>
                <a:latin typeface="Consolas"/>
              </a:rPr>
              <a:t>    </a:t>
            </a:r>
            <a:r>
              <a:rPr lang="ru-RU">
                <a:solidFill>
                  <a:srgbClr val="002060"/>
                </a:solidFill>
                <a:latin typeface="Consolas"/>
              </a:rPr>
              <a:t>id</a:t>
            </a:r>
            <a:r>
              <a:rPr lang="ru-RU">
                <a:solidFill>
                  <a:srgbClr val="002060"/>
                </a:solidFill>
                <a:latin typeface="Consolas"/>
              </a:rPr>
              <a:t> </a:t>
            </a:r>
            <a:r>
              <a:rPr lang="en-US">
                <a:solidFill>
                  <a:srgbClr val="002060"/>
                </a:solidFill>
                <a:latin typeface="Consolas"/>
              </a:rPr>
              <a:t>text </a:t>
            </a:r>
            <a:r>
              <a:rPr lang="ru-RU">
                <a:solidFill>
                  <a:schemeClr val="bg1"/>
                </a:solidFill>
                <a:latin typeface="Consolas"/>
              </a:rPr>
              <a:t>default</a:t>
            </a:r>
            <a:r>
              <a:rPr lang="ru-RU">
                <a:solidFill>
                  <a:schemeClr val="bg1"/>
                </a:solidFill>
                <a:latin typeface="Consolas"/>
              </a:rPr>
              <a:t> </a:t>
            </a:r>
            <a:r>
              <a:rPr lang="ru-RU">
                <a:solidFill>
                  <a:schemeClr val="bg1"/>
                </a:solidFill>
                <a:latin typeface="Consolas"/>
              </a:rPr>
              <a:t>gen_random_uuid</a:t>
            </a:r>
            <a:r>
              <a:rPr lang="ru-RU">
                <a:solidFill>
                  <a:schemeClr val="bg1"/>
                </a:solidFill>
                <a:latin typeface="Consolas"/>
              </a:rPr>
              <a:t>() </a:t>
            </a:r>
            <a:r>
              <a:rPr lang="ru-RU">
                <a:solidFill>
                  <a:srgbClr val="002060"/>
                </a:solidFill>
                <a:latin typeface="Consolas"/>
              </a:rPr>
              <a:t>primary</a:t>
            </a:r>
            <a:r>
              <a:rPr lang="ru-RU">
                <a:solidFill>
                  <a:srgbClr val="002060"/>
                </a:solidFill>
                <a:latin typeface="Consolas"/>
              </a:rPr>
              <a:t> </a:t>
            </a:r>
            <a:r>
              <a:rPr lang="ru-RU">
                <a:solidFill>
                  <a:srgbClr val="002060"/>
                </a:solidFill>
                <a:latin typeface="Consolas"/>
              </a:rPr>
              <a:t>key</a:t>
            </a:r>
            <a:r>
              <a:rPr lang="ru-RU">
                <a:solidFill>
                  <a:srgbClr val="002060"/>
                </a:solidFill>
                <a:latin typeface="Consolas"/>
              </a:rPr>
              <a:t>,</a:t>
            </a:r>
            <a:endParaRPr/>
          </a:p>
          <a:p>
            <a:pPr>
              <a:defRPr/>
            </a:pPr>
            <a:r>
              <a:rPr lang="ru-RU">
                <a:solidFill>
                  <a:srgbClr val="002060"/>
                </a:solidFill>
                <a:latin typeface="Consolas"/>
              </a:rPr>
              <a:t>    </a:t>
            </a:r>
            <a:r>
              <a:rPr lang="ru-RU">
                <a:solidFill>
                  <a:srgbClr val="002060"/>
                </a:solidFill>
                <a:latin typeface="Consolas"/>
              </a:rPr>
              <a:t>name</a:t>
            </a:r>
            <a:r>
              <a:rPr lang="ru-RU">
                <a:solidFill>
                  <a:srgbClr val="002060"/>
                </a:solidFill>
                <a:latin typeface="Consolas"/>
              </a:rPr>
              <a:t> </a:t>
            </a:r>
            <a:r>
              <a:rPr lang="ru-RU">
                <a:solidFill>
                  <a:srgbClr val="002060"/>
                </a:solidFill>
                <a:latin typeface="Consolas"/>
              </a:rPr>
              <a:t>text</a:t>
            </a:r>
            <a:r>
              <a:rPr lang="ru-RU">
                <a:solidFill>
                  <a:srgbClr val="002060"/>
                </a:solidFill>
                <a:latin typeface="Consolas"/>
              </a:rPr>
              <a:t>,</a:t>
            </a:r>
            <a:endParaRPr/>
          </a:p>
          <a:p>
            <a:pPr>
              <a:defRPr/>
            </a:pPr>
            <a:r>
              <a:rPr lang="ru-RU">
                <a:solidFill>
                  <a:srgbClr val="002060"/>
                </a:solidFill>
                <a:latin typeface="Consolas"/>
              </a:rPr>
              <a:t>    </a:t>
            </a:r>
            <a:r>
              <a:rPr lang="ru-RU">
                <a:solidFill>
                  <a:srgbClr val="002060"/>
                </a:solidFill>
                <a:latin typeface="Consolas"/>
              </a:rPr>
              <a:t>username</a:t>
            </a:r>
            <a:r>
              <a:rPr lang="ru-RU">
                <a:solidFill>
                  <a:srgbClr val="002060"/>
                </a:solidFill>
                <a:latin typeface="Consolas"/>
              </a:rPr>
              <a:t> </a:t>
            </a:r>
            <a:r>
              <a:rPr lang="ru-RU">
                <a:solidFill>
                  <a:srgbClr val="002060"/>
                </a:solidFill>
                <a:latin typeface="Consolas"/>
              </a:rPr>
              <a:t>text</a:t>
            </a:r>
            <a:r>
              <a:rPr lang="ru-RU">
                <a:solidFill>
                  <a:srgbClr val="002060"/>
                </a:solidFill>
                <a:latin typeface="Consolas"/>
              </a:rPr>
              <a:t> </a:t>
            </a:r>
            <a:r>
              <a:rPr lang="ru-RU">
                <a:solidFill>
                  <a:srgbClr val="002060"/>
                </a:solidFill>
                <a:latin typeface="Consolas"/>
              </a:rPr>
              <a:t>unique</a:t>
            </a:r>
            <a:r>
              <a:rPr lang="ru-RU">
                <a:solidFill>
                  <a:srgbClr val="002060"/>
                </a:solidFill>
                <a:latin typeface="Consolas"/>
              </a:rPr>
              <a:t>,</a:t>
            </a:r>
            <a:endParaRPr/>
          </a:p>
          <a:p>
            <a:pPr>
              <a:defRPr/>
            </a:pPr>
            <a:r>
              <a:rPr lang="ru-RU">
                <a:solidFill>
                  <a:srgbClr val="002060"/>
                </a:solidFill>
                <a:latin typeface="Consolas"/>
              </a:rPr>
              <a:t>    </a:t>
            </a:r>
            <a:r>
              <a:rPr lang="ru-RU">
                <a:solidFill>
                  <a:srgbClr val="002060"/>
                </a:solidFill>
                <a:latin typeface="Consolas"/>
              </a:rPr>
              <a:t>email</a:t>
            </a:r>
            <a:r>
              <a:rPr lang="ru-RU">
                <a:solidFill>
                  <a:srgbClr val="002060"/>
                </a:solidFill>
                <a:latin typeface="Consolas"/>
              </a:rPr>
              <a:t> </a:t>
            </a:r>
            <a:r>
              <a:rPr lang="ru-RU">
                <a:solidFill>
                  <a:srgbClr val="002060"/>
                </a:solidFill>
                <a:latin typeface="Consolas"/>
              </a:rPr>
              <a:t>text</a:t>
            </a:r>
            <a:r>
              <a:rPr lang="ru-RU">
                <a:solidFill>
                  <a:srgbClr val="002060"/>
                </a:solidFill>
                <a:latin typeface="Consolas"/>
              </a:rPr>
              <a:t> </a:t>
            </a:r>
            <a:r>
              <a:rPr lang="ru-RU">
                <a:solidFill>
                  <a:srgbClr val="002060"/>
                </a:solidFill>
                <a:latin typeface="Consolas"/>
              </a:rPr>
              <a:t>unique</a:t>
            </a:r>
            <a:r>
              <a:rPr lang="ru-RU">
                <a:solidFill>
                  <a:srgbClr val="002060"/>
                </a:solidFill>
                <a:latin typeface="Consolas"/>
              </a:rPr>
              <a:t> </a:t>
            </a:r>
            <a:r>
              <a:rPr lang="ru-RU">
                <a:solidFill>
                  <a:srgbClr val="002060"/>
                </a:solidFill>
                <a:latin typeface="Consolas"/>
              </a:rPr>
              <a:t>not</a:t>
            </a:r>
            <a:r>
              <a:rPr lang="ru-RU">
                <a:solidFill>
                  <a:srgbClr val="002060"/>
                </a:solidFill>
                <a:latin typeface="Consolas"/>
              </a:rPr>
              <a:t> </a:t>
            </a:r>
            <a:r>
              <a:rPr lang="ru-RU">
                <a:solidFill>
                  <a:srgbClr val="002060"/>
                </a:solidFill>
                <a:latin typeface="Consolas"/>
              </a:rPr>
              <a:t>null</a:t>
            </a:r>
            <a:r>
              <a:rPr lang="ru-RU">
                <a:solidFill>
                  <a:srgbClr val="002060"/>
                </a:solidFill>
                <a:latin typeface="Consolas"/>
              </a:rPr>
              <a:t>,</a:t>
            </a:r>
            <a:endParaRPr/>
          </a:p>
          <a:p>
            <a:pPr>
              <a:defRPr/>
            </a:pPr>
            <a:r>
              <a:rPr lang="ru-RU">
                <a:solidFill>
                  <a:srgbClr val="002060"/>
                </a:solidFill>
                <a:latin typeface="Consolas"/>
              </a:rPr>
              <a:t>    </a:t>
            </a:r>
            <a:r>
              <a:rPr lang="ru-RU">
                <a:solidFill>
                  <a:srgbClr val="002060"/>
                </a:solidFill>
                <a:latin typeface="Consolas"/>
              </a:rPr>
              <a:t>password</a:t>
            </a:r>
            <a:r>
              <a:rPr lang="ru-RU">
                <a:solidFill>
                  <a:srgbClr val="002060"/>
                </a:solidFill>
                <a:latin typeface="Consolas"/>
              </a:rPr>
              <a:t> </a:t>
            </a:r>
            <a:r>
              <a:rPr lang="ru-RU">
                <a:solidFill>
                  <a:srgbClr val="002060"/>
                </a:solidFill>
                <a:latin typeface="Consolas"/>
              </a:rPr>
              <a:t>text</a:t>
            </a:r>
            <a:r>
              <a:rPr lang="ru-RU">
                <a:solidFill>
                  <a:srgbClr val="002060"/>
                </a:solidFill>
                <a:latin typeface="Consolas"/>
              </a:rPr>
              <a:t>,</a:t>
            </a:r>
            <a:endParaRPr/>
          </a:p>
          <a:p>
            <a:pPr>
              <a:defRPr/>
            </a:pPr>
            <a:r>
              <a:rPr lang="ru-RU">
                <a:solidFill>
                  <a:srgbClr val="002060"/>
                </a:solidFill>
                <a:latin typeface="Consolas"/>
              </a:rPr>
              <a:t>    </a:t>
            </a:r>
            <a:r>
              <a:rPr lang="en-US">
                <a:solidFill>
                  <a:srgbClr val="002060"/>
                </a:solidFill>
                <a:latin typeface="Consolas"/>
              </a:rPr>
              <a:t>“</a:t>
            </a:r>
            <a:r>
              <a:rPr lang="ru-RU">
                <a:solidFill>
                  <a:srgbClr val="002060"/>
                </a:solidFill>
                <a:latin typeface="Consolas"/>
              </a:rPr>
              <a:t>verifyToken</a:t>
            </a:r>
            <a:r>
              <a:rPr lang="en-US">
                <a:solidFill>
                  <a:srgbClr val="002060"/>
                </a:solidFill>
                <a:latin typeface="Consolas"/>
              </a:rPr>
              <a:t>”</a:t>
            </a:r>
            <a:r>
              <a:rPr lang="ru-RU">
                <a:solidFill>
                  <a:srgbClr val="002060"/>
                </a:solidFill>
                <a:latin typeface="Consolas"/>
              </a:rPr>
              <a:t> </a:t>
            </a:r>
            <a:r>
              <a:rPr lang="ru-RU">
                <a:solidFill>
                  <a:srgbClr val="002060"/>
                </a:solidFill>
                <a:latin typeface="Consolas"/>
              </a:rPr>
              <a:t>text</a:t>
            </a:r>
            <a:r>
              <a:rPr lang="ru-RU">
                <a:solidFill>
                  <a:srgbClr val="002060"/>
                </a:solidFill>
                <a:latin typeface="Consolas"/>
              </a:rPr>
              <a:t>,</a:t>
            </a:r>
            <a:endParaRPr/>
          </a:p>
          <a:p>
            <a:pPr>
              <a:defRPr/>
            </a:pPr>
            <a:r>
              <a:rPr lang="ru-RU">
                <a:solidFill>
                  <a:srgbClr val="002060"/>
                </a:solidFill>
                <a:latin typeface="Consolas"/>
              </a:rPr>
              <a:t>    </a:t>
            </a:r>
            <a:r>
              <a:rPr lang="en-US">
                <a:solidFill>
                  <a:srgbClr val="002060"/>
                </a:solidFill>
                <a:latin typeface="Consolas"/>
              </a:rPr>
              <a:t>“</a:t>
            </a:r>
            <a:r>
              <a:rPr lang="ru-RU">
                <a:solidFill>
                  <a:srgbClr val="002060"/>
                </a:solidFill>
                <a:latin typeface="Consolas"/>
              </a:rPr>
              <a:t>authToken</a:t>
            </a:r>
            <a:r>
              <a:rPr lang="en-US">
                <a:solidFill>
                  <a:srgbClr val="002060"/>
                </a:solidFill>
                <a:latin typeface="Consolas"/>
              </a:rPr>
              <a:t>”</a:t>
            </a:r>
            <a:r>
              <a:rPr lang="ru-RU">
                <a:solidFill>
                  <a:srgbClr val="002060"/>
                </a:solidFill>
                <a:latin typeface="Consolas"/>
              </a:rPr>
              <a:t> </a:t>
            </a:r>
            <a:r>
              <a:rPr lang="ru-RU">
                <a:solidFill>
                  <a:srgbClr val="002060"/>
                </a:solidFill>
                <a:latin typeface="Consolas"/>
              </a:rPr>
              <a:t>text</a:t>
            </a:r>
            <a:r>
              <a:rPr lang="ru-RU">
                <a:solidFill>
                  <a:srgbClr val="002060"/>
                </a:solidFill>
                <a:latin typeface="Consolas"/>
              </a:rPr>
              <a:t>,</a:t>
            </a:r>
            <a:endParaRPr/>
          </a:p>
          <a:p>
            <a:pPr>
              <a:defRPr/>
            </a:pPr>
            <a:r>
              <a:rPr lang="ru-RU">
                <a:solidFill>
                  <a:srgbClr val="002060"/>
                </a:solidFill>
                <a:latin typeface="Consolas"/>
              </a:rPr>
              <a:t>    </a:t>
            </a:r>
            <a:r>
              <a:rPr lang="ru-RU">
                <a:solidFill>
                  <a:srgbClr val="002060"/>
                </a:solidFill>
                <a:latin typeface="Consolas"/>
              </a:rPr>
              <a:t>avatar</a:t>
            </a:r>
            <a:r>
              <a:rPr lang="ru-RU">
                <a:solidFill>
                  <a:srgbClr val="002060"/>
                </a:solidFill>
                <a:latin typeface="Consolas"/>
              </a:rPr>
              <a:t> </a:t>
            </a:r>
            <a:r>
              <a:rPr lang="ru-RU">
                <a:solidFill>
                  <a:srgbClr val="002060"/>
                </a:solidFill>
                <a:latin typeface="Consolas"/>
              </a:rPr>
              <a:t>text</a:t>
            </a:r>
            <a:r>
              <a:rPr lang="ru-RU">
                <a:solidFill>
                  <a:srgbClr val="002060"/>
                </a:solidFill>
                <a:latin typeface="Consolas"/>
              </a:rPr>
              <a:t>,</a:t>
            </a:r>
            <a:endParaRPr/>
          </a:p>
          <a:p>
            <a:pPr>
              <a:defRPr/>
            </a:pPr>
            <a:r>
              <a:rPr lang="ru-RU">
                <a:solidFill>
                  <a:srgbClr val="002060"/>
                </a:solidFill>
                <a:latin typeface="Consolas"/>
              </a:rPr>
              <a:t>    </a:t>
            </a:r>
            <a:r>
              <a:rPr lang="en-US">
                <a:solidFill>
                  <a:srgbClr val="002060"/>
                </a:solidFill>
                <a:latin typeface="Consolas"/>
              </a:rPr>
              <a:t>“</a:t>
            </a:r>
            <a:r>
              <a:rPr lang="ru-RU">
                <a:solidFill>
                  <a:srgbClr val="002060"/>
                </a:solidFill>
                <a:latin typeface="Consolas"/>
              </a:rPr>
              <a:t>createdAt</a:t>
            </a:r>
            <a:r>
              <a:rPr lang="en-US">
                <a:solidFill>
                  <a:srgbClr val="002060"/>
                </a:solidFill>
                <a:latin typeface="Consolas"/>
              </a:rPr>
              <a:t>”</a:t>
            </a:r>
            <a:r>
              <a:rPr lang="ru-RU">
                <a:solidFill>
                  <a:srgbClr val="002060"/>
                </a:solidFill>
                <a:latin typeface="Consolas"/>
              </a:rPr>
              <a:t> </a:t>
            </a:r>
            <a:r>
              <a:rPr lang="ru-RU">
                <a:solidFill>
                  <a:srgbClr val="002060"/>
                </a:solidFill>
                <a:latin typeface="Consolas"/>
              </a:rPr>
              <a:t>timestamp</a:t>
            </a:r>
            <a:r>
              <a:rPr lang="ru-RU">
                <a:solidFill>
                  <a:srgbClr val="002060"/>
                </a:solidFill>
                <a:latin typeface="Consolas"/>
              </a:rPr>
              <a:t> </a:t>
            </a:r>
            <a:r>
              <a:rPr lang="ru-RU">
                <a:solidFill>
                  <a:schemeClr val="bg1"/>
                </a:solidFill>
                <a:latin typeface="Consolas"/>
              </a:rPr>
              <a:t>default</a:t>
            </a:r>
            <a:r>
              <a:rPr lang="ru-RU">
                <a:solidFill>
                  <a:schemeClr val="bg1"/>
                </a:solidFill>
                <a:latin typeface="Consolas"/>
              </a:rPr>
              <a:t> </a:t>
            </a:r>
            <a:r>
              <a:rPr lang="ru-RU">
                <a:solidFill>
                  <a:schemeClr val="bg1"/>
                </a:solidFill>
                <a:latin typeface="Consolas"/>
              </a:rPr>
              <a:t>now</a:t>
            </a:r>
            <a:r>
              <a:rPr lang="ru-RU">
                <a:solidFill>
                  <a:schemeClr val="bg1"/>
                </a:solidFill>
                <a:latin typeface="Consolas"/>
              </a:rPr>
              <a:t>() </a:t>
            </a:r>
            <a:r>
              <a:rPr lang="ru-RU">
                <a:solidFill>
                  <a:srgbClr val="002060"/>
                </a:solidFill>
                <a:latin typeface="Consolas"/>
              </a:rPr>
              <a:t>not</a:t>
            </a:r>
            <a:r>
              <a:rPr lang="ru-RU">
                <a:solidFill>
                  <a:srgbClr val="002060"/>
                </a:solidFill>
                <a:latin typeface="Consolas"/>
              </a:rPr>
              <a:t> </a:t>
            </a:r>
            <a:r>
              <a:rPr lang="ru-RU">
                <a:solidFill>
                  <a:srgbClr val="002060"/>
                </a:solidFill>
                <a:latin typeface="Consolas"/>
              </a:rPr>
              <a:t>null</a:t>
            </a:r>
            <a:r>
              <a:rPr lang="ru-RU">
                <a:solidFill>
                  <a:srgbClr val="002060"/>
                </a:solidFill>
                <a:latin typeface="Consolas"/>
              </a:rPr>
              <a:t>,</a:t>
            </a:r>
            <a:endParaRPr/>
          </a:p>
          <a:p>
            <a:pPr>
              <a:defRPr/>
            </a:pPr>
            <a:r>
              <a:rPr lang="ru-RU">
                <a:solidFill>
                  <a:srgbClr val="002060"/>
                </a:solidFill>
                <a:latin typeface="Consolas"/>
              </a:rPr>
              <a:t>    </a:t>
            </a:r>
            <a:r>
              <a:rPr lang="en-US">
                <a:solidFill>
                  <a:srgbClr val="002060"/>
                </a:solidFill>
                <a:latin typeface="Consolas"/>
              </a:rPr>
              <a:t>“</a:t>
            </a:r>
            <a:r>
              <a:rPr lang="ru-RU">
                <a:solidFill>
                  <a:srgbClr val="002060"/>
                </a:solidFill>
                <a:latin typeface="Consolas"/>
              </a:rPr>
              <a:t>updatedAt</a:t>
            </a:r>
            <a:r>
              <a:rPr lang="en-US">
                <a:solidFill>
                  <a:srgbClr val="002060"/>
                </a:solidFill>
                <a:latin typeface="Consolas"/>
              </a:rPr>
              <a:t>”</a:t>
            </a:r>
            <a:r>
              <a:rPr lang="ru-RU">
                <a:solidFill>
                  <a:srgbClr val="002060"/>
                </a:solidFill>
                <a:latin typeface="Consolas"/>
              </a:rPr>
              <a:t> </a:t>
            </a:r>
            <a:r>
              <a:rPr lang="ru-RU">
                <a:solidFill>
                  <a:srgbClr val="002060"/>
                </a:solidFill>
                <a:latin typeface="Consolas"/>
              </a:rPr>
              <a:t>timestamp</a:t>
            </a:r>
            <a:r>
              <a:rPr lang="ru-RU">
                <a:solidFill>
                  <a:srgbClr val="002060"/>
                </a:solidFill>
                <a:latin typeface="Consolas"/>
              </a:rPr>
              <a:t> </a:t>
            </a:r>
            <a:r>
              <a:rPr lang="ru-RU">
                <a:solidFill>
                  <a:schemeClr val="bg1"/>
                </a:solidFill>
                <a:latin typeface="Consolas"/>
              </a:rPr>
              <a:t>default</a:t>
            </a:r>
            <a:r>
              <a:rPr lang="ru-RU">
                <a:solidFill>
                  <a:schemeClr val="bg1"/>
                </a:solidFill>
                <a:latin typeface="Consolas"/>
              </a:rPr>
              <a:t> </a:t>
            </a:r>
            <a:r>
              <a:rPr lang="ru-RU">
                <a:solidFill>
                  <a:schemeClr val="bg1"/>
                </a:solidFill>
                <a:latin typeface="Consolas"/>
              </a:rPr>
              <a:t>now</a:t>
            </a:r>
            <a:r>
              <a:rPr lang="ru-RU">
                <a:solidFill>
                  <a:schemeClr val="bg1"/>
                </a:solidFill>
                <a:latin typeface="Consolas"/>
              </a:rPr>
              <a:t>() </a:t>
            </a:r>
            <a:r>
              <a:rPr lang="ru-RU">
                <a:solidFill>
                  <a:srgbClr val="002060"/>
                </a:solidFill>
                <a:latin typeface="Consolas"/>
              </a:rPr>
              <a:t>not</a:t>
            </a:r>
            <a:r>
              <a:rPr lang="ru-RU">
                <a:solidFill>
                  <a:srgbClr val="002060"/>
                </a:solidFill>
                <a:latin typeface="Consolas"/>
              </a:rPr>
              <a:t> </a:t>
            </a:r>
            <a:r>
              <a:rPr lang="ru-RU">
                <a:solidFill>
                  <a:srgbClr val="002060"/>
                </a:solidFill>
                <a:latin typeface="Consolas"/>
              </a:rPr>
              <a:t>null</a:t>
            </a:r>
            <a:endParaRPr lang="ru-RU">
              <a:solidFill>
                <a:srgbClr val="002060"/>
              </a:solidFill>
              <a:latin typeface="Consolas"/>
            </a:endParaRPr>
          </a:p>
          <a:p>
            <a:pPr>
              <a:defRPr/>
            </a:pPr>
            <a:r>
              <a:rPr lang="ru-RU">
                <a:solidFill>
                  <a:srgbClr val="002060"/>
                </a:solidFill>
                <a:latin typeface="Consolas"/>
              </a:rPr>
              <a:t>);</a:t>
            </a:r>
            <a:endParaRPr lang="ru-RU">
              <a:solidFill>
                <a:srgbClr val="002060"/>
              </a:solidFill>
              <a:latin typeface="Consolas"/>
            </a:endParaRPr>
          </a:p>
        </p:txBody>
      </p:sp>
      <p:pic>
        <p:nvPicPr>
          <p:cNvPr id="20" name="Рисунок 19"/>
          <p:cNvPicPr>
            <a:picLocks noChangeAspect="1"/>
          </p:cNvPicPr>
          <p:nvPr/>
        </p:nvPicPr>
        <p:blipFill>
          <a:blip r:embed="rId2"/>
          <a:stretch/>
        </p:blipFill>
        <p:spPr bwMode="auto">
          <a:xfrm>
            <a:off x="7100183" y="2086769"/>
            <a:ext cx="228600" cy="228600"/>
          </a:xfrm>
          <a:prstGeom prst="rect">
            <a:avLst/>
          </a:prstGeom>
        </p:spPr>
      </p:pic>
      <p:sp>
        <p:nvSpPr>
          <p:cNvPr id="2" name="TextBox 1"/>
          <p:cNvSpPr txBox="1"/>
          <p:nvPr/>
        </p:nvSpPr>
        <p:spPr bwMode="auto">
          <a:xfrm>
            <a:off x="7100183" y="4184257"/>
            <a:ext cx="5564777" cy="364587"/>
          </a:xfrm>
          <a:prstGeom prst="rect">
            <a:avLst/>
          </a:prstGeom>
          <a:noFill/>
        </p:spPr>
        <p:txBody>
          <a:bodyPr wrap="square" rtlCol="0">
            <a:spAutoFit/>
          </a:bodyPr>
          <a:lstStyle/>
          <a:p>
            <a:pPr>
              <a:defRPr/>
            </a:pPr>
            <a:r>
              <a:rPr lang="en-US">
                <a:solidFill>
                  <a:srgbClr val="B5A43D"/>
                </a:solidFill>
              </a:rPr>
              <a:t>--</a:t>
            </a:r>
            <a:r>
              <a:rPr lang="ru-RU">
                <a:solidFill>
                  <a:srgbClr val="B5A43D"/>
                </a:solidFill>
              </a:rPr>
              <a:t>2025-01-16 </a:t>
            </a:r>
            <a:r>
              <a:rPr lang="ru-RU">
                <a:solidFill>
                  <a:srgbClr val="B5A43D"/>
                </a:solidFill>
              </a:rPr>
              <a:t>21:26:42.190311+05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Where did </a:t>
            </a:r>
            <a:r>
              <a:rPr lang="en-US" sz="3650">
                <a:solidFill>
                  <a:srgbClr val="FF0000"/>
                </a:solidFill>
              </a:rPr>
              <a:t>gen_random_uuid</a:t>
            </a:r>
            <a:r>
              <a:rPr lang="en-US" sz="3650">
                <a:solidFill>
                  <a:srgbClr val="FF0000"/>
                </a:solidFill>
              </a:rPr>
              <a:t>() came from?</a:t>
            </a:r>
            <a:endParaRPr lang="en-US" sz="3650">
              <a:solidFill>
                <a:srgbClr val="FF0000"/>
              </a:solidFill>
            </a:endParaRPr>
          </a:p>
        </p:txBody>
      </p:sp>
      <p:cxnSp>
        <p:nvCxnSpPr>
          <p:cNvPr id="4" name="Прямая соединительная линия 3"/>
          <p:cNvCxnSpPr>
            <a:cxnSpLocks/>
          </p:cNvCxnSpPr>
          <p:nvPr/>
        </p:nvCxnSpPr>
        <p:spPr bwMode="auto">
          <a:xfrm>
            <a:off x="718791" y="3448594"/>
            <a:ext cx="10820066"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 name="Рисунок 4"/>
          <p:cNvPicPr>
            <a:picLocks noChangeAspect="1"/>
          </p:cNvPicPr>
          <p:nvPr/>
        </p:nvPicPr>
        <p:blipFill>
          <a:blip r:embed="rId2"/>
          <a:stretch/>
        </p:blipFill>
        <p:spPr bwMode="auto">
          <a:xfrm>
            <a:off x="2651057" y="780747"/>
            <a:ext cx="6629400" cy="2578100"/>
          </a:xfrm>
          <a:prstGeom prst="rect">
            <a:avLst/>
          </a:prstGeom>
        </p:spPr>
      </p:pic>
      <p:pic>
        <p:nvPicPr>
          <p:cNvPr id="8" name="Рисунок 7"/>
          <p:cNvPicPr>
            <a:picLocks noChangeAspect="1"/>
          </p:cNvPicPr>
          <p:nvPr/>
        </p:nvPicPr>
        <p:blipFill>
          <a:blip r:embed="rId3"/>
          <a:stretch/>
        </p:blipFill>
        <p:spPr bwMode="auto">
          <a:xfrm>
            <a:off x="2651057" y="3538342"/>
            <a:ext cx="6629400" cy="28276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posts: overview of table creation</a:t>
            </a:r>
            <a:endParaRPr lang="en-US" sz="3650">
              <a:solidFill>
                <a:srgbClr val="FF0000"/>
              </a:solidFill>
            </a:endParaRPr>
          </a:p>
        </p:txBody>
      </p:sp>
      <p:sp>
        <p:nvSpPr>
          <p:cNvPr id="17" name="Прямоугольник 16"/>
          <p:cNvSpPr/>
          <p:nvPr/>
        </p:nvSpPr>
        <p:spPr bwMode="auto">
          <a:xfrm>
            <a:off x="752226" y="1728900"/>
            <a:ext cx="8888924" cy="3087127"/>
          </a:xfrm>
          <a:prstGeom prst="rect">
            <a:avLst/>
          </a:prstGeom>
        </p:spPr>
        <p:txBody>
          <a:bodyPr wrap="square">
            <a:spAutoFit/>
          </a:bodyPr>
          <a:lstStyle/>
          <a:p>
            <a:pPr>
              <a:defRPr/>
            </a:pPr>
            <a:r>
              <a:rPr lang="en-US">
                <a:solidFill>
                  <a:srgbClr val="002060"/>
                </a:solidFill>
                <a:latin typeface="Consolas"/>
              </a:rPr>
              <a:t>CREATE TABLE posts (</a:t>
            </a:r>
            <a:endParaRPr/>
          </a:p>
          <a:p>
            <a:pPr>
              <a:defRPr/>
            </a:pPr>
            <a:r>
              <a:rPr lang="en-US">
                <a:solidFill>
                  <a:srgbClr val="002060"/>
                </a:solidFill>
                <a:latin typeface="Consolas"/>
              </a:rPr>
              <a:t>    id </a:t>
            </a:r>
            <a:r>
              <a:rPr lang="en-US">
                <a:solidFill>
                  <a:srgbClr val="002060"/>
                </a:solidFill>
                <a:latin typeface="Consolas"/>
              </a:rPr>
              <a:t>text DEFAULT </a:t>
            </a:r>
            <a:r>
              <a:rPr lang="en-US">
                <a:solidFill>
                  <a:srgbClr val="002060"/>
                </a:solidFill>
                <a:latin typeface="Consolas"/>
              </a:rPr>
              <a:t>gen_random_uuid</a:t>
            </a:r>
            <a:r>
              <a:rPr lang="en-US">
                <a:solidFill>
                  <a:srgbClr val="002060"/>
                </a:solidFill>
                <a:latin typeface="Consolas"/>
              </a:rPr>
              <a:t>() PRIMARY KEY,</a:t>
            </a:r>
            <a:endParaRPr/>
          </a:p>
          <a:p>
            <a:pPr>
              <a:defRPr/>
            </a:pPr>
            <a:r>
              <a:rPr lang="en-US">
                <a:solidFill>
                  <a:srgbClr val="002060"/>
                </a:solidFill>
                <a:latin typeface="Consolas"/>
              </a:rPr>
              <a:t>    title TEXT NOT NULL,</a:t>
            </a:r>
            <a:endParaRPr/>
          </a:p>
          <a:p>
            <a:pPr>
              <a:defRPr/>
            </a:pPr>
            <a:r>
              <a:rPr lang="en-US">
                <a:solidFill>
                  <a:srgbClr val="002060"/>
                </a:solidFill>
                <a:latin typeface="Consolas"/>
              </a:rPr>
              <a:t>    content TEXT NOT NULL,</a:t>
            </a:r>
            <a:endParaRPr/>
          </a:p>
          <a:p>
            <a:pPr>
              <a:defRPr/>
            </a:pPr>
            <a:r>
              <a:rPr lang="en-US">
                <a:solidFill>
                  <a:srgbClr val="002060"/>
                </a:solidFill>
                <a:latin typeface="Consolas"/>
              </a:rPr>
              <a:t>    published BOOLEAN DEFAULT FALSE NOT NULL</a:t>
            </a:r>
            <a:r>
              <a:rPr lang="en-US">
                <a:solidFill>
                  <a:srgbClr val="002060"/>
                </a:solidFill>
                <a:latin typeface="Consolas"/>
              </a:rPr>
              <a:t>,</a:t>
            </a:r>
            <a:endParaRPr/>
          </a:p>
          <a:p>
            <a:pPr>
              <a:defRPr/>
            </a:pPr>
            <a:r>
              <a:rPr lang="en-US">
                <a:solidFill>
                  <a:srgbClr val="002060"/>
                </a:solidFill>
                <a:latin typeface="Consolas"/>
              </a:rPr>
              <a:t>    “</a:t>
            </a:r>
            <a:r>
              <a:rPr lang="en-US">
                <a:solidFill>
                  <a:srgbClr val="002060"/>
                </a:solidFill>
                <a:latin typeface="Consolas"/>
              </a:rPr>
              <a:t>viewCount</a:t>
            </a:r>
            <a:r>
              <a:rPr lang="en-US">
                <a:solidFill>
                  <a:srgbClr val="002060"/>
                </a:solidFill>
                <a:latin typeface="Consolas"/>
              </a:rPr>
              <a:t>” </a:t>
            </a:r>
            <a:r>
              <a:rPr lang="en-US">
                <a:solidFill>
                  <a:srgbClr val="002060"/>
                </a:solidFill>
                <a:latin typeface="Consolas"/>
              </a:rPr>
              <a:t>INT DEFAULT 0 NOT NULL</a:t>
            </a:r>
            <a:r>
              <a:rPr lang="en-US">
                <a:solidFill>
                  <a:srgbClr val="002060"/>
                </a:solidFill>
                <a:latin typeface="Consolas"/>
              </a:rPr>
              <a:t>,</a:t>
            </a:r>
            <a:endParaRPr lang="en-US">
              <a:solidFill>
                <a:srgbClr val="002060"/>
              </a:solidFill>
              <a:latin typeface="Consolas"/>
            </a:endParaRPr>
          </a:p>
          <a:p>
            <a:pPr>
              <a:defRPr/>
            </a:pPr>
            <a:r>
              <a:rPr lang="en-US">
                <a:solidFill>
                  <a:srgbClr val="002060"/>
                </a:solidFill>
                <a:latin typeface="Consolas"/>
              </a:rPr>
              <a:t>    </a:t>
            </a:r>
            <a:r>
              <a:rPr lang="en-US">
                <a:solidFill>
                  <a:srgbClr val="002060"/>
                </a:solidFill>
                <a:latin typeface="Consolas"/>
              </a:rPr>
              <a:t>“</a:t>
            </a:r>
            <a:r>
              <a:rPr lang="en-US">
                <a:solidFill>
                  <a:srgbClr val="002060"/>
                </a:solidFill>
                <a:latin typeface="Consolas"/>
              </a:rPr>
              <a:t>authorId</a:t>
            </a:r>
            <a:r>
              <a:rPr lang="en-US">
                <a:solidFill>
                  <a:srgbClr val="002060"/>
                </a:solidFill>
                <a:latin typeface="Consolas"/>
              </a:rPr>
              <a:t>” text NOT </a:t>
            </a:r>
            <a:r>
              <a:rPr lang="en-US">
                <a:solidFill>
                  <a:srgbClr val="002060"/>
                </a:solidFill>
                <a:latin typeface="Consolas"/>
              </a:rPr>
              <a:t>NULL REFERENCES users(id) ON DELETE CASCADE,</a:t>
            </a:r>
            <a:endParaRPr/>
          </a:p>
          <a:p>
            <a:pPr>
              <a:defRPr/>
            </a:pPr>
            <a:r>
              <a:rPr lang="en-US">
                <a:solidFill>
                  <a:srgbClr val="002060"/>
                </a:solidFill>
                <a:latin typeface="Consolas"/>
              </a:rPr>
              <a:t>    </a:t>
            </a:r>
            <a:r>
              <a:rPr lang="en-US">
                <a:solidFill>
                  <a:srgbClr val="002060"/>
                </a:solidFill>
                <a:latin typeface="Consolas"/>
              </a:rPr>
              <a:t>category_id</a:t>
            </a:r>
            <a:r>
              <a:rPr lang="en-US">
                <a:solidFill>
                  <a:srgbClr val="002060"/>
                </a:solidFill>
                <a:latin typeface="Consolas"/>
              </a:rPr>
              <a:t> text REFERENCES </a:t>
            </a:r>
            <a:r>
              <a:rPr lang="en-US">
                <a:solidFill>
                  <a:srgbClr val="002060"/>
                </a:solidFill>
                <a:latin typeface="Consolas"/>
              </a:rPr>
              <a:t>categories(id) ON DELETE SET </a:t>
            </a:r>
            <a:r>
              <a:rPr lang="en-US">
                <a:solidFill>
                  <a:srgbClr val="002060"/>
                </a:solidFill>
                <a:latin typeface="Consolas"/>
              </a:rPr>
              <a:t>NULL,</a:t>
            </a:r>
            <a:endParaRPr/>
          </a:p>
          <a:p>
            <a:pPr>
              <a:defRPr/>
            </a:pPr>
            <a:r>
              <a:rPr lang="en-US">
                <a:solidFill>
                  <a:srgbClr val="002060"/>
                </a:solidFill>
                <a:latin typeface="Consolas"/>
              </a:rPr>
              <a:t> </a:t>
            </a:r>
            <a:r>
              <a:rPr lang="en-US">
                <a:solidFill>
                  <a:srgbClr val="002060"/>
                </a:solidFill>
                <a:latin typeface="Consolas"/>
              </a:rPr>
              <a:t>   “</a:t>
            </a:r>
            <a:r>
              <a:rPr lang="en-US">
                <a:solidFill>
                  <a:srgbClr val="002060"/>
                </a:solidFill>
                <a:latin typeface="Consolas"/>
              </a:rPr>
              <a:t>createdAt</a:t>
            </a:r>
            <a:r>
              <a:rPr lang="en-US">
                <a:solidFill>
                  <a:srgbClr val="002060"/>
                </a:solidFill>
                <a:latin typeface="Consolas"/>
              </a:rPr>
              <a:t>” </a:t>
            </a:r>
            <a:r>
              <a:rPr lang="en-US">
                <a:solidFill>
                  <a:srgbClr val="002060"/>
                </a:solidFill>
                <a:latin typeface="Consolas"/>
              </a:rPr>
              <a:t>TIMESTAMP DEFAULT now() NOT NULL,</a:t>
            </a:r>
            <a:endParaRPr/>
          </a:p>
          <a:p>
            <a:pPr>
              <a:defRPr/>
            </a:pPr>
            <a:r>
              <a:rPr lang="en-US">
                <a:solidFill>
                  <a:srgbClr val="002060"/>
                </a:solidFill>
                <a:latin typeface="Consolas"/>
              </a:rPr>
              <a:t>    </a:t>
            </a:r>
            <a:r>
              <a:rPr lang="en-US">
                <a:solidFill>
                  <a:srgbClr val="002060"/>
                </a:solidFill>
                <a:latin typeface="Consolas"/>
              </a:rPr>
              <a:t>“</a:t>
            </a:r>
            <a:r>
              <a:rPr lang="en-US">
                <a:solidFill>
                  <a:srgbClr val="002060"/>
                </a:solidFill>
                <a:latin typeface="Consolas"/>
              </a:rPr>
              <a:t>updatedAt</a:t>
            </a:r>
            <a:r>
              <a:rPr lang="en-US">
                <a:solidFill>
                  <a:srgbClr val="002060"/>
                </a:solidFill>
                <a:latin typeface="Consolas"/>
              </a:rPr>
              <a:t>” </a:t>
            </a:r>
            <a:r>
              <a:rPr lang="en-US">
                <a:solidFill>
                  <a:srgbClr val="002060"/>
                </a:solidFill>
                <a:latin typeface="Consolas"/>
              </a:rPr>
              <a:t>TIMESTAMP DEFAULT now() NOT NULL</a:t>
            </a:r>
            <a:r>
              <a:rPr lang="en-US">
                <a:solidFill>
                  <a:srgbClr val="002060"/>
                </a:solidFill>
                <a:latin typeface="Consolas"/>
              </a:rPr>
              <a:t>,</a:t>
            </a:r>
            <a:endParaRPr lang="en-US" b="1">
              <a:solidFill>
                <a:srgbClr val="002060"/>
              </a:solidFill>
              <a:latin typeface="Consolas"/>
            </a:endParaRPr>
          </a:p>
          <a:p>
            <a:pPr>
              <a:defRPr/>
            </a:pPr>
            <a:r>
              <a:rPr lang="en-US">
                <a:solidFill>
                  <a:srgbClr val="002060"/>
                </a:solidFill>
                <a:latin typeface="Consolas"/>
              </a:rPr>
              <a:t>);</a:t>
            </a:r>
            <a:endParaRPr lang="ru-RU">
              <a:solidFill>
                <a:srgbClr val="002060"/>
              </a:solidFill>
              <a:latin typeface="Consola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comments: overview of table creation</a:t>
            </a:r>
            <a:endParaRPr lang="en-US" sz="3650">
              <a:solidFill>
                <a:srgbClr val="FF0000"/>
              </a:solidFill>
            </a:endParaRPr>
          </a:p>
        </p:txBody>
      </p:sp>
      <p:sp>
        <p:nvSpPr>
          <p:cNvPr id="17" name="Прямоугольник 16"/>
          <p:cNvSpPr/>
          <p:nvPr/>
        </p:nvSpPr>
        <p:spPr bwMode="auto">
          <a:xfrm>
            <a:off x="752226" y="1728900"/>
            <a:ext cx="8888924" cy="2270365"/>
          </a:xfrm>
          <a:prstGeom prst="rect">
            <a:avLst/>
          </a:prstGeom>
        </p:spPr>
        <p:txBody>
          <a:bodyPr wrap="square">
            <a:spAutoFit/>
          </a:bodyPr>
          <a:lstStyle/>
          <a:p>
            <a:pPr>
              <a:defRPr/>
            </a:pPr>
            <a:r>
              <a:rPr lang="en-US">
                <a:solidFill>
                  <a:srgbClr val="002060"/>
                </a:solidFill>
                <a:latin typeface="Consolas"/>
              </a:rPr>
              <a:t>CREATE TABLE comments (</a:t>
            </a:r>
            <a:endParaRPr/>
          </a:p>
          <a:p>
            <a:pPr>
              <a:defRPr/>
            </a:pPr>
            <a:r>
              <a:rPr lang="en-US">
                <a:solidFill>
                  <a:srgbClr val="002060"/>
                </a:solidFill>
                <a:latin typeface="Consolas"/>
              </a:rPr>
              <a:t>    id </a:t>
            </a:r>
            <a:r>
              <a:rPr lang="en-US">
                <a:solidFill>
                  <a:srgbClr val="002060"/>
                </a:solidFill>
                <a:latin typeface="Consolas"/>
              </a:rPr>
              <a:t>text DEFAULT </a:t>
            </a:r>
            <a:r>
              <a:rPr lang="en-US">
                <a:solidFill>
                  <a:srgbClr val="002060"/>
                </a:solidFill>
                <a:latin typeface="Consolas"/>
              </a:rPr>
              <a:t>gen_random_uuid</a:t>
            </a:r>
            <a:r>
              <a:rPr lang="en-US">
                <a:solidFill>
                  <a:srgbClr val="002060"/>
                </a:solidFill>
                <a:latin typeface="Consolas"/>
              </a:rPr>
              <a:t>() PRIMARY KEY,</a:t>
            </a:r>
            <a:endParaRPr/>
          </a:p>
          <a:p>
            <a:pPr>
              <a:defRPr/>
            </a:pPr>
            <a:r>
              <a:rPr lang="en-US">
                <a:solidFill>
                  <a:srgbClr val="002060"/>
                </a:solidFill>
                <a:latin typeface="Consolas"/>
              </a:rPr>
              <a:t>    content TEXT NOT NULL,</a:t>
            </a:r>
            <a:endParaRPr/>
          </a:p>
          <a:p>
            <a:pPr>
              <a:defRPr/>
            </a:pPr>
            <a:r>
              <a:rPr lang="en-US">
                <a:solidFill>
                  <a:srgbClr val="002060"/>
                </a:solidFill>
                <a:latin typeface="Consolas"/>
              </a:rPr>
              <a:t>    </a:t>
            </a:r>
            <a:r>
              <a:rPr lang="en-US">
                <a:solidFill>
                  <a:srgbClr val="002060"/>
                </a:solidFill>
                <a:latin typeface="Consolas"/>
              </a:rPr>
              <a:t>“</a:t>
            </a:r>
            <a:r>
              <a:rPr lang="en-US">
                <a:solidFill>
                  <a:srgbClr val="002060"/>
                </a:solidFill>
                <a:latin typeface="Consolas"/>
              </a:rPr>
              <a:t>authorId</a:t>
            </a:r>
            <a:r>
              <a:rPr lang="en-US">
                <a:solidFill>
                  <a:srgbClr val="002060"/>
                </a:solidFill>
                <a:latin typeface="Consolas"/>
              </a:rPr>
              <a:t>” text NOT </a:t>
            </a:r>
            <a:r>
              <a:rPr lang="en-US">
                <a:solidFill>
                  <a:srgbClr val="002060"/>
                </a:solidFill>
                <a:latin typeface="Consolas"/>
              </a:rPr>
              <a:t>NULL REFERENCES users(id) ON DELETE CASCADE,</a:t>
            </a:r>
            <a:endParaRPr/>
          </a:p>
          <a:p>
            <a:pPr>
              <a:defRPr/>
            </a:pPr>
            <a:r>
              <a:rPr lang="en-US">
                <a:solidFill>
                  <a:srgbClr val="002060"/>
                </a:solidFill>
                <a:latin typeface="Consolas"/>
              </a:rPr>
              <a:t>    </a:t>
            </a:r>
            <a:r>
              <a:rPr lang="en-US">
                <a:solidFill>
                  <a:srgbClr val="002060"/>
                </a:solidFill>
                <a:latin typeface="Consolas"/>
              </a:rPr>
              <a:t>“</a:t>
            </a:r>
            <a:r>
              <a:rPr lang="en-US">
                <a:solidFill>
                  <a:srgbClr val="002060"/>
                </a:solidFill>
                <a:latin typeface="Consolas"/>
              </a:rPr>
              <a:t>postId</a:t>
            </a:r>
            <a:r>
              <a:rPr lang="en-US">
                <a:solidFill>
                  <a:srgbClr val="002060"/>
                </a:solidFill>
                <a:latin typeface="Consolas"/>
              </a:rPr>
              <a:t>” text NOT </a:t>
            </a:r>
            <a:r>
              <a:rPr lang="en-US">
                <a:solidFill>
                  <a:srgbClr val="002060"/>
                </a:solidFill>
                <a:latin typeface="Consolas"/>
              </a:rPr>
              <a:t>NULL REFERENCES posts(id) ON DELETE CASCADE,</a:t>
            </a:r>
            <a:endParaRPr/>
          </a:p>
          <a:p>
            <a:pPr>
              <a:defRPr/>
            </a:pPr>
            <a:r>
              <a:rPr lang="en-US">
                <a:solidFill>
                  <a:srgbClr val="002060"/>
                </a:solidFill>
                <a:latin typeface="Consolas"/>
              </a:rPr>
              <a:t>    </a:t>
            </a:r>
            <a:r>
              <a:rPr lang="en-US">
                <a:solidFill>
                  <a:srgbClr val="002060"/>
                </a:solidFill>
                <a:latin typeface="Consolas"/>
              </a:rPr>
              <a:t>“</a:t>
            </a:r>
            <a:r>
              <a:rPr lang="en-US">
                <a:solidFill>
                  <a:srgbClr val="002060"/>
                </a:solidFill>
                <a:latin typeface="Consolas"/>
              </a:rPr>
              <a:t>createdAt</a:t>
            </a:r>
            <a:r>
              <a:rPr lang="en-US">
                <a:solidFill>
                  <a:srgbClr val="002060"/>
                </a:solidFill>
                <a:latin typeface="Consolas"/>
              </a:rPr>
              <a:t>” </a:t>
            </a:r>
            <a:r>
              <a:rPr lang="en-US">
                <a:solidFill>
                  <a:srgbClr val="002060"/>
                </a:solidFill>
                <a:latin typeface="Consolas"/>
              </a:rPr>
              <a:t>TIMESTAMP DEFAULT </a:t>
            </a:r>
            <a:r>
              <a:rPr lang="en-US">
                <a:solidFill>
                  <a:srgbClr val="002060"/>
                </a:solidFill>
                <a:latin typeface="Consolas"/>
              </a:rPr>
              <a:t>nOw</a:t>
            </a:r>
            <a:r>
              <a:rPr lang="en-US">
                <a:solidFill>
                  <a:srgbClr val="002060"/>
                </a:solidFill>
                <a:latin typeface="Consolas"/>
              </a:rPr>
              <a:t>() NOT NULL,</a:t>
            </a:r>
            <a:endParaRPr/>
          </a:p>
          <a:p>
            <a:pPr>
              <a:defRPr/>
            </a:pPr>
            <a:r>
              <a:rPr lang="en-US">
                <a:solidFill>
                  <a:srgbClr val="002060"/>
                </a:solidFill>
                <a:latin typeface="Consolas"/>
              </a:rPr>
              <a:t>    </a:t>
            </a:r>
            <a:r>
              <a:rPr lang="en-US">
                <a:solidFill>
                  <a:srgbClr val="002060"/>
                </a:solidFill>
                <a:latin typeface="Consolas"/>
              </a:rPr>
              <a:t>“</a:t>
            </a:r>
            <a:r>
              <a:rPr lang="en-US">
                <a:solidFill>
                  <a:srgbClr val="002060"/>
                </a:solidFill>
                <a:latin typeface="Consolas"/>
              </a:rPr>
              <a:t>updatedAt</a:t>
            </a:r>
            <a:r>
              <a:rPr lang="en-US">
                <a:solidFill>
                  <a:srgbClr val="002060"/>
                </a:solidFill>
                <a:latin typeface="Consolas"/>
              </a:rPr>
              <a:t>” </a:t>
            </a:r>
            <a:r>
              <a:rPr lang="en-US">
                <a:solidFill>
                  <a:srgbClr val="002060"/>
                </a:solidFill>
                <a:latin typeface="Consolas"/>
              </a:rPr>
              <a:t>TIMESTAMP DEFAULT now() NOT NULL</a:t>
            </a:r>
            <a:endParaRPr/>
          </a:p>
          <a:p>
            <a:pPr>
              <a:defRPr/>
            </a:pPr>
            <a:r>
              <a:rPr lang="en-US">
                <a:solidFill>
                  <a:srgbClr val="002060"/>
                </a:solidFill>
                <a:latin typeface="Consolas"/>
              </a:rPr>
              <a:t>);</a:t>
            </a:r>
            <a:endParaRPr lang="ru-RU">
              <a:solidFill>
                <a:srgbClr val="002060"/>
              </a:solidFill>
              <a:latin typeface="Consola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 0"/>
          <p:cNvSpPr/>
          <p:nvPr/>
        </p:nvSpPr>
        <p:spPr bwMode="auto">
          <a:xfrm>
            <a:off x="718791" y="104617"/>
            <a:ext cx="6609993" cy="586383"/>
          </a:xfrm>
          <a:prstGeom prst="rect">
            <a:avLst/>
          </a:prstGeom>
          <a:noFill/>
          <a:ln/>
        </p:spPr>
        <p:txBody>
          <a:bodyPr wrap="none" lIns="0" tIns="0" rIns="0" bIns="0" rtlCol="0" anchor="t"/>
          <a:lstStyle/>
          <a:p>
            <a:pPr marL="0" indent="0">
              <a:lnSpc>
                <a:spcPts val="4600"/>
              </a:lnSpc>
              <a:buNone/>
              <a:defRPr/>
            </a:pPr>
            <a:r>
              <a:rPr lang="en-US" sz="3650">
                <a:solidFill>
                  <a:srgbClr val="FF0000"/>
                </a:solidFill>
              </a:rPr>
              <a:t>categories: overview of table creation</a:t>
            </a:r>
            <a:endParaRPr lang="en-US" sz="3650">
              <a:solidFill>
                <a:srgbClr val="FF0000"/>
              </a:solidFill>
            </a:endParaRPr>
          </a:p>
        </p:txBody>
      </p:sp>
      <p:sp>
        <p:nvSpPr>
          <p:cNvPr id="17" name="Прямоугольник 16"/>
          <p:cNvSpPr/>
          <p:nvPr/>
        </p:nvSpPr>
        <p:spPr bwMode="auto">
          <a:xfrm>
            <a:off x="742756" y="1964031"/>
            <a:ext cx="8888924" cy="1181349"/>
          </a:xfrm>
          <a:prstGeom prst="rect">
            <a:avLst/>
          </a:prstGeom>
        </p:spPr>
        <p:txBody>
          <a:bodyPr wrap="square">
            <a:spAutoFit/>
          </a:bodyPr>
          <a:lstStyle/>
          <a:p>
            <a:pPr>
              <a:defRPr/>
            </a:pPr>
            <a:r>
              <a:rPr lang="en-US">
                <a:solidFill>
                  <a:srgbClr val="405888"/>
                </a:solidFill>
                <a:latin typeface="Consolas"/>
              </a:rPr>
              <a:t>CREATE</a:t>
            </a:r>
            <a:r>
              <a:rPr lang="en-US">
                <a:solidFill>
                  <a:srgbClr val="002060"/>
                </a:solidFill>
                <a:latin typeface="Consolas"/>
              </a:rPr>
              <a:t> </a:t>
            </a:r>
            <a:r>
              <a:rPr lang="en-US">
                <a:solidFill>
                  <a:srgbClr val="002060"/>
                </a:solidFill>
                <a:latin typeface="Consolas"/>
              </a:rPr>
              <a:t>TABLE categories </a:t>
            </a:r>
            <a:r>
              <a:rPr lang="en-US">
                <a:solidFill>
                  <a:srgbClr val="002060"/>
                </a:solidFill>
                <a:latin typeface="Consolas"/>
              </a:rPr>
              <a:t>(</a:t>
            </a:r>
            <a:endParaRPr/>
          </a:p>
          <a:p>
            <a:pPr>
              <a:defRPr/>
            </a:pPr>
            <a:r>
              <a:rPr lang="en-US">
                <a:solidFill>
                  <a:srgbClr val="002060"/>
                </a:solidFill>
                <a:latin typeface="Consolas"/>
              </a:rPr>
              <a:t>    id </a:t>
            </a:r>
            <a:r>
              <a:rPr lang="en-US">
                <a:solidFill>
                  <a:srgbClr val="002060"/>
                </a:solidFill>
                <a:latin typeface="Consolas"/>
              </a:rPr>
              <a:t>text DEFAULT </a:t>
            </a:r>
            <a:r>
              <a:rPr lang="en-US">
                <a:solidFill>
                  <a:srgbClr val="002060"/>
                </a:solidFill>
                <a:latin typeface="Consolas"/>
              </a:rPr>
              <a:t>gen_random_uuid</a:t>
            </a:r>
            <a:r>
              <a:rPr lang="en-US">
                <a:solidFill>
                  <a:srgbClr val="002060"/>
                </a:solidFill>
                <a:latin typeface="Consolas"/>
              </a:rPr>
              <a:t>() PRIMARY KEY,</a:t>
            </a:r>
            <a:endParaRPr/>
          </a:p>
          <a:p>
            <a:pPr>
              <a:defRPr/>
            </a:pPr>
            <a:r>
              <a:rPr lang="en-US">
                <a:solidFill>
                  <a:srgbClr val="002060"/>
                </a:solidFill>
                <a:latin typeface="Consolas"/>
              </a:rPr>
              <a:t>    name TEXT UNIQUE NOT NULL</a:t>
            </a:r>
            <a:endParaRPr/>
          </a:p>
          <a:p>
            <a:pPr>
              <a:defRPr/>
            </a:pPr>
            <a:r>
              <a:rPr lang="en-US">
                <a:solidFill>
                  <a:srgbClr val="002060"/>
                </a:solidFill>
                <a:latin typeface="Consolas"/>
              </a:rPr>
              <a:t>);</a:t>
            </a:r>
            <a:endParaRPr lang="ru-RU">
              <a:solidFill>
                <a:srgbClr val="002060"/>
              </a:solidFill>
              <a:latin typeface="Consolas"/>
            </a:endParaRPr>
          </a:p>
        </p:txBody>
      </p:sp>
      <p:sp>
        <p:nvSpPr>
          <p:cNvPr id="4" name="TextBox 3"/>
          <p:cNvSpPr txBox="1"/>
          <p:nvPr/>
        </p:nvSpPr>
        <p:spPr bwMode="auto">
          <a:xfrm>
            <a:off x="718791" y="3492137"/>
            <a:ext cx="8912889" cy="1793966"/>
          </a:xfrm>
          <a:prstGeom prst="rect">
            <a:avLst/>
          </a:prstGeom>
          <a:noFill/>
        </p:spPr>
        <p:txBody>
          <a:bodyPr wrap="square" rtlCol="0">
            <a:spAutoFit/>
          </a:bodyPr>
          <a:lstStyle/>
          <a:p>
            <a:pPr>
              <a:defRPr/>
            </a:pPr>
            <a:r>
              <a:rPr lang="en-US">
                <a:solidFill>
                  <a:srgbClr val="002060"/>
                </a:solidFill>
                <a:latin typeface="Consolas"/>
              </a:rPr>
              <a:t>INSERT INTO categories (name)</a:t>
            </a:r>
            <a:endParaRPr/>
          </a:p>
          <a:p>
            <a:pPr>
              <a:defRPr/>
            </a:pPr>
            <a:r>
              <a:rPr lang="en-US">
                <a:solidFill>
                  <a:srgbClr val="002060"/>
                </a:solidFill>
                <a:latin typeface="Consolas"/>
              </a:rPr>
              <a:t>VALUES </a:t>
            </a:r>
            <a:endParaRPr/>
          </a:p>
          <a:p>
            <a:pPr>
              <a:defRPr/>
            </a:pPr>
            <a:r>
              <a:rPr lang="en-US">
                <a:solidFill>
                  <a:srgbClr val="002060"/>
                </a:solidFill>
                <a:latin typeface="Consolas"/>
              </a:rPr>
              <a:t>  ('Technology'),</a:t>
            </a:r>
            <a:endParaRPr/>
          </a:p>
          <a:p>
            <a:pPr>
              <a:defRPr/>
            </a:pPr>
            <a:r>
              <a:rPr lang="en-US">
                <a:solidFill>
                  <a:srgbClr val="002060"/>
                </a:solidFill>
                <a:latin typeface="Consolas"/>
              </a:rPr>
              <a:t>  ('Business'),</a:t>
            </a:r>
            <a:endParaRPr/>
          </a:p>
          <a:p>
            <a:pPr>
              <a:defRPr/>
            </a:pPr>
            <a:r>
              <a:rPr lang="en-US">
                <a:solidFill>
                  <a:srgbClr val="002060"/>
                </a:solidFill>
                <a:latin typeface="Consolas"/>
              </a:rPr>
              <a:t>  ...</a:t>
            </a:r>
            <a:endParaRPr/>
          </a:p>
          <a:p>
            <a:pPr>
              <a:defRPr/>
            </a:pPr>
            <a:r>
              <a:rPr lang="en-US">
                <a:solidFill>
                  <a:srgbClr val="002060"/>
                </a:solidFill>
                <a:latin typeface="Consolas"/>
              </a:rPr>
              <a:t>  ('Finances</a:t>
            </a:r>
            <a:r>
              <a:rPr lang="en-US">
                <a:solidFill>
                  <a:srgbClr val="002060"/>
                </a:solidFill>
                <a:latin typeface="Consolas"/>
              </a:rPr>
              <a:t>');  </a:t>
            </a:r>
            <a:r>
              <a:rPr lang="en-US">
                <a:solidFill>
                  <a:srgbClr val="B5A43D"/>
                </a:solidFill>
                <a:latin typeface="Consolas"/>
              </a:rPr>
              <a:t>-- top 50 categories of the world</a:t>
            </a:r>
            <a:endParaRPr lang="ru-RU">
              <a:solidFill>
                <a:srgbClr val="B5A43D"/>
              </a:solidFill>
              <a:latin typeface="Consola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Тема Office">
  <a:themeElements>
    <a:clrScheme name="Другая 2">
      <a:dk1>
        <a:srgbClr val="FFFFFF"/>
      </a:dk1>
      <a:lt1>
        <a:srgbClr val="D50032"/>
      </a:lt1>
      <a:dk2>
        <a:srgbClr val="FFFFFF"/>
      </a:dk2>
      <a:lt2>
        <a:srgbClr val="D50032"/>
      </a:lt2>
      <a:accent1>
        <a:srgbClr val="D50032"/>
      </a:accent1>
      <a:accent2>
        <a:srgbClr val="F2F2F2"/>
      </a:accent2>
      <a:accent3>
        <a:srgbClr val="D8D8D8"/>
      </a:accent3>
      <a:accent4>
        <a:srgbClr val="BFBFBF"/>
      </a:accent4>
      <a:accent5>
        <a:srgbClr val="A5A5A5"/>
      </a:accent5>
      <a:accent6>
        <a:srgbClr val="7F7F7F"/>
      </a:accent6>
      <a:hlink>
        <a:srgbClr val="FFD965"/>
      </a:hlink>
      <a:folHlink>
        <a:srgbClr val="7F7F7F"/>
      </a:folHlink>
    </a:clrScheme>
    <a:fontScheme name="Другая 1">
      <a:majorFont>
        <a:latin typeface="Gotham"/>
        <a:ea typeface="Arial"/>
        <a:cs typeface="Arial"/>
      </a:majorFont>
      <a:minorFont>
        <a:latin typeface="Gotham"/>
        <a:ea typeface="Arial"/>
        <a:cs typeface="Arial"/>
      </a:minorFont>
    </a:fontScheme>
    <a:fmtScheme name="Тема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ONLYOFFICE/7.3.3.0</Application>
  <DocSecurity>0</DocSecurity>
  <PresentationFormat>Произвольный</PresentationFormat>
  <Paragraphs>0</Paragraphs>
  <Slides>27</Slides>
  <Notes>27</Notes>
  <HiddenSlides>0</HiddenSlides>
  <MMClips>2</MMClips>
  <ScaleCrop>0</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Vika</dc:creator>
  <cp:keywords/>
  <dc:description/>
  <dc:identifier/>
  <dc:language/>
  <cp:lastModifiedBy>Guset_248</cp:lastModifiedBy>
  <cp:revision>86</cp:revision>
  <dcterms:created xsi:type="dcterms:W3CDTF">2020-05-06T14:26:17Z</dcterms:created>
  <dcterms:modified xsi:type="dcterms:W3CDTF">2025-01-18T04:48:42Z</dcterms:modified>
  <cp:category/>
  <cp:contentStatus/>
  <cp:version/>
</cp:coreProperties>
</file>