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hF3BGokP1D2+wEAatksm/HQtg/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34af95d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734af95d9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34ac44fa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g734ac44fa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5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 name="Google Shape;17;p5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5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6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6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6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6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6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63"/>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63"/>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6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6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6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5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5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5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3"/>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5" name="Google Shape;25;p5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p5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5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5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5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5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5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5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5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5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5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5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5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5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5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5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6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6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6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6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1"/>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1"/>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61"/>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6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52"/>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5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5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5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5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5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913300" y="199604"/>
            <a:ext cx="10058400" cy="8019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Types of AE</a:t>
            </a:r>
            <a:endParaRPr/>
          </a:p>
        </p:txBody>
      </p:sp>
      <p:sp>
        <p:nvSpPr>
          <p:cNvPr id="102" name="Google Shape;102;p23"/>
          <p:cNvSpPr txBox="1">
            <a:spLocks noGrp="1"/>
          </p:cNvSpPr>
          <p:nvPr>
            <p:ph type="body" idx="1"/>
          </p:nvPr>
        </p:nvSpPr>
        <p:spPr>
          <a:xfrm>
            <a:off x="846350" y="1118572"/>
            <a:ext cx="10058400" cy="52029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3000"/>
              <a:buChar char=" "/>
            </a:pPr>
            <a:r>
              <a:rPr lang="en-US" sz="3000"/>
              <a:t>There are, basically, 7 types of autoencoders:</a:t>
            </a:r>
            <a:endParaRPr sz="3000"/>
          </a:p>
          <a:p>
            <a:pPr marL="457200" lvl="0" indent="-457200" algn="l" rtl="0">
              <a:lnSpc>
                <a:spcPct val="90000"/>
              </a:lnSpc>
              <a:spcBef>
                <a:spcPts val="1400"/>
              </a:spcBef>
              <a:spcAft>
                <a:spcPts val="0"/>
              </a:spcAft>
              <a:buSzPts val="3000"/>
              <a:buFont typeface="Calibri"/>
              <a:buAutoNum type="arabicPeriod"/>
            </a:pPr>
            <a:r>
              <a:rPr lang="en-US" sz="3000"/>
              <a:t>Stack Autoencoder</a:t>
            </a:r>
            <a:endParaRPr sz="3000"/>
          </a:p>
          <a:p>
            <a:pPr marL="457200" lvl="0" indent="-457200" algn="l" rtl="0">
              <a:lnSpc>
                <a:spcPct val="90000"/>
              </a:lnSpc>
              <a:spcBef>
                <a:spcPts val="1400"/>
              </a:spcBef>
              <a:spcAft>
                <a:spcPts val="0"/>
              </a:spcAft>
              <a:buSzPts val="3000"/>
              <a:buFont typeface="Calibri"/>
              <a:buAutoNum type="arabicPeriod"/>
            </a:pPr>
            <a:r>
              <a:rPr lang="en-US" sz="3000"/>
              <a:t>Denoising Autoencoder</a:t>
            </a:r>
            <a:endParaRPr sz="3000"/>
          </a:p>
          <a:p>
            <a:pPr marL="457200" lvl="0" indent="-457200" algn="l" rtl="0">
              <a:lnSpc>
                <a:spcPct val="90000"/>
              </a:lnSpc>
              <a:spcBef>
                <a:spcPts val="1400"/>
              </a:spcBef>
              <a:spcAft>
                <a:spcPts val="0"/>
              </a:spcAft>
              <a:buSzPts val="3000"/>
              <a:buFont typeface="Calibri"/>
              <a:buAutoNum type="arabicPeriod"/>
            </a:pPr>
            <a:r>
              <a:rPr lang="en-US" sz="3000"/>
              <a:t>Sparse Autoencoder</a:t>
            </a:r>
            <a:endParaRPr sz="3000"/>
          </a:p>
          <a:p>
            <a:pPr marL="457200" lvl="0" indent="-457200" algn="l" rtl="0">
              <a:lnSpc>
                <a:spcPct val="90000"/>
              </a:lnSpc>
              <a:spcBef>
                <a:spcPts val="1400"/>
              </a:spcBef>
              <a:spcAft>
                <a:spcPts val="0"/>
              </a:spcAft>
              <a:buSzPts val="3000"/>
              <a:buFont typeface="Calibri"/>
              <a:buAutoNum type="arabicPeriod"/>
            </a:pPr>
            <a:r>
              <a:rPr lang="en-US" sz="3000"/>
              <a:t>Deep Autoencoder</a:t>
            </a:r>
            <a:endParaRPr sz="3000"/>
          </a:p>
          <a:p>
            <a:pPr marL="457200" lvl="0" indent="-457200" algn="l" rtl="0">
              <a:lnSpc>
                <a:spcPct val="90000"/>
              </a:lnSpc>
              <a:spcBef>
                <a:spcPts val="1400"/>
              </a:spcBef>
              <a:spcAft>
                <a:spcPts val="0"/>
              </a:spcAft>
              <a:buSzPts val="3000"/>
              <a:buFont typeface="Calibri"/>
              <a:buAutoNum type="arabicPeriod"/>
            </a:pPr>
            <a:r>
              <a:rPr lang="en-US" sz="3000"/>
              <a:t>Contractive Autoencoder</a:t>
            </a:r>
            <a:endParaRPr sz="3000"/>
          </a:p>
          <a:p>
            <a:pPr marL="457200" lvl="0" indent="-457200" algn="l" rtl="0">
              <a:lnSpc>
                <a:spcPct val="90000"/>
              </a:lnSpc>
              <a:spcBef>
                <a:spcPts val="1400"/>
              </a:spcBef>
              <a:spcAft>
                <a:spcPts val="0"/>
              </a:spcAft>
              <a:buSzPts val="3000"/>
              <a:buFont typeface="Calibri"/>
              <a:buAutoNum type="arabicPeriod"/>
            </a:pPr>
            <a:r>
              <a:rPr lang="en-US" sz="3000"/>
              <a:t>Undercomplete Autoencoder</a:t>
            </a:r>
            <a:endParaRPr sz="3000"/>
          </a:p>
          <a:p>
            <a:pPr marL="457200" lvl="0" indent="-457200" algn="l" rtl="0">
              <a:lnSpc>
                <a:spcPct val="90000"/>
              </a:lnSpc>
              <a:spcBef>
                <a:spcPts val="1400"/>
              </a:spcBef>
              <a:spcAft>
                <a:spcPts val="0"/>
              </a:spcAft>
              <a:buSzPts val="3000"/>
              <a:buFont typeface="Calibri"/>
              <a:buAutoNum type="arabicPeriod"/>
            </a:pPr>
            <a:r>
              <a:rPr lang="en-US" sz="3000"/>
              <a:t>Convolutional Autoencoder</a:t>
            </a:r>
            <a:endParaRPr sz="3000"/>
          </a:p>
          <a:p>
            <a:pPr marL="457200" lvl="0" indent="-457200" algn="l" rtl="0">
              <a:lnSpc>
                <a:spcPct val="90000"/>
              </a:lnSpc>
              <a:spcBef>
                <a:spcPts val="1400"/>
              </a:spcBef>
              <a:spcAft>
                <a:spcPts val="0"/>
              </a:spcAft>
              <a:buSzPts val="3000"/>
              <a:buFont typeface="Calibri"/>
              <a:buAutoNum type="arabicPeriod"/>
            </a:pPr>
            <a:r>
              <a:rPr lang="en-US" sz="3000"/>
              <a:t>Variational Autoencoder</a:t>
            </a:r>
            <a:endParaRPr sz="3000"/>
          </a:p>
          <a:p>
            <a:pPr marL="91440" lvl="0" indent="0" algn="l" rtl="0">
              <a:lnSpc>
                <a:spcPct val="90000"/>
              </a:lnSpc>
              <a:spcBef>
                <a:spcPts val="1400"/>
              </a:spcBef>
              <a:spcAft>
                <a:spcPts val="0"/>
              </a:spcAft>
              <a:buSzPts val="1800"/>
              <a:buNone/>
            </a:pP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body" idx="1"/>
          </p:nvPr>
        </p:nvSpPr>
        <p:spPr>
          <a:xfrm>
            <a:off x="177299" y="173050"/>
            <a:ext cx="114312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3000"/>
              <a:buChar char=" "/>
            </a:pPr>
            <a:r>
              <a:rPr lang="en-US" sz="3000" b="1"/>
              <a:t>Undercomplete Autoencoder</a:t>
            </a:r>
            <a:endParaRPr sz="3000" b="1"/>
          </a:p>
          <a:p>
            <a:pPr marL="457200" lvl="0" indent="-457200" algn="just" rtl="0">
              <a:lnSpc>
                <a:spcPct val="90000"/>
              </a:lnSpc>
              <a:spcBef>
                <a:spcPts val="1400"/>
              </a:spcBef>
              <a:spcAft>
                <a:spcPts val="0"/>
              </a:spcAft>
              <a:buSzPts val="3000"/>
              <a:buFont typeface="Calibri"/>
              <a:buAutoNum type="arabicPeriod"/>
            </a:pPr>
            <a:r>
              <a:rPr lang="en-US" sz="3000"/>
              <a:t>The objective of undercomplete autoencoder is to capture the most important features present in the data. </a:t>
            </a:r>
            <a:endParaRPr sz="3000"/>
          </a:p>
          <a:p>
            <a:pPr marL="457200" lvl="0" indent="-457200" algn="just" rtl="0">
              <a:lnSpc>
                <a:spcPct val="90000"/>
              </a:lnSpc>
              <a:spcBef>
                <a:spcPts val="1400"/>
              </a:spcBef>
              <a:spcAft>
                <a:spcPts val="0"/>
              </a:spcAft>
              <a:buSzPts val="3000"/>
              <a:buFont typeface="Calibri"/>
              <a:buAutoNum type="arabicPeriod"/>
            </a:pPr>
            <a:r>
              <a:rPr lang="en-US" sz="3000"/>
              <a:t>Undercomplete autoencoders have a smaller dimension for hidden layer compared to the input layer. This helps to obtain important features from the data. </a:t>
            </a:r>
            <a:endParaRPr sz="3000"/>
          </a:p>
          <a:p>
            <a:pPr marL="457200" lvl="0" indent="-457200" algn="just" rtl="0">
              <a:lnSpc>
                <a:spcPct val="90000"/>
              </a:lnSpc>
              <a:spcBef>
                <a:spcPts val="1400"/>
              </a:spcBef>
              <a:spcAft>
                <a:spcPts val="0"/>
              </a:spcAft>
              <a:buSzPts val="3000"/>
              <a:buFont typeface="Calibri"/>
              <a:buAutoNum type="arabicPeriod"/>
            </a:pPr>
            <a:r>
              <a:rPr lang="en-US" sz="3000"/>
              <a:t>It minimizes the loss function by penalizing the g(f(x)) for being different from the input x.</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a:off x="428199" y="390496"/>
            <a:ext cx="11631900" cy="5698200"/>
          </a:xfrm>
          <a:prstGeom prst="rect">
            <a:avLst/>
          </a:prstGeom>
          <a:noFill/>
          <a:ln>
            <a:noFill/>
          </a:ln>
        </p:spPr>
        <p:txBody>
          <a:bodyPr spcFirstLastPara="1" wrap="square" lIns="0" tIns="45700" rIns="0" bIns="45700" anchor="t" anchorCtr="0">
            <a:normAutofit/>
          </a:bodyPr>
          <a:lstStyle/>
          <a:p>
            <a:pPr marL="91440" lvl="0" indent="-91440" algn="l" rtl="0">
              <a:lnSpc>
                <a:spcPct val="80000"/>
              </a:lnSpc>
              <a:spcBef>
                <a:spcPts val="0"/>
              </a:spcBef>
              <a:spcAft>
                <a:spcPts val="0"/>
              </a:spcAft>
              <a:buSzPts val="2400"/>
              <a:buChar char=" "/>
            </a:pPr>
            <a:r>
              <a:rPr lang="en-US" sz="2400" b="1"/>
              <a:t>Convolutional Autoencoder</a:t>
            </a:r>
            <a:endParaRPr sz="2400" b="1"/>
          </a:p>
          <a:p>
            <a:pPr marL="457200" lvl="0" indent="-457200" algn="just" rtl="0">
              <a:lnSpc>
                <a:spcPct val="80000"/>
              </a:lnSpc>
              <a:spcBef>
                <a:spcPts val="1400"/>
              </a:spcBef>
              <a:spcAft>
                <a:spcPts val="0"/>
              </a:spcAft>
              <a:buSzPts val="2400"/>
              <a:buFont typeface="Calibri"/>
              <a:buAutoNum type="arabicPeriod"/>
            </a:pPr>
            <a:r>
              <a:rPr lang="en-US" sz="2400"/>
              <a:t>Autoencoders in their traditional formulation does not take into account the fact that a signal can be seen as a sum of other signals. </a:t>
            </a:r>
            <a:endParaRPr sz="2400"/>
          </a:p>
          <a:p>
            <a:pPr marL="457200" lvl="0" indent="-457200" algn="just" rtl="0">
              <a:lnSpc>
                <a:spcPct val="80000"/>
              </a:lnSpc>
              <a:spcBef>
                <a:spcPts val="1400"/>
              </a:spcBef>
              <a:spcAft>
                <a:spcPts val="0"/>
              </a:spcAft>
              <a:buSzPts val="2400"/>
              <a:buFont typeface="Calibri"/>
              <a:buAutoNum type="arabicPeriod"/>
            </a:pPr>
            <a:r>
              <a:rPr lang="en-US" sz="2400"/>
              <a:t>Convolutional Autoencoders use the convolution operator to exploit this observation. </a:t>
            </a:r>
            <a:endParaRPr sz="2400"/>
          </a:p>
          <a:p>
            <a:pPr marL="457200" lvl="0" indent="-457200" algn="just" rtl="0">
              <a:lnSpc>
                <a:spcPct val="80000"/>
              </a:lnSpc>
              <a:spcBef>
                <a:spcPts val="1400"/>
              </a:spcBef>
              <a:spcAft>
                <a:spcPts val="0"/>
              </a:spcAft>
              <a:buSzPts val="2400"/>
              <a:buFont typeface="Calibri"/>
              <a:buAutoNum type="arabicPeriod"/>
            </a:pPr>
            <a:r>
              <a:rPr lang="en-US" sz="2400"/>
              <a:t>They learn to encode the input in a set of simple signals and then try to reconstruct the input from them, modify the geometry or the reflectance of the image. </a:t>
            </a:r>
            <a:endParaRPr sz="2400"/>
          </a:p>
          <a:p>
            <a:pPr marL="457200" lvl="0" indent="-457200" algn="just" rtl="0">
              <a:lnSpc>
                <a:spcPct val="80000"/>
              </a:lnSpc>
              <a:spcBef>
                <a:spcPts val="1400"/>
              </a:spcBef>
              <a:spcAft>
                <a:spcPts val="0"/>
              </a:spcAft>
              <a:buSzPts val="2400"/>
              <a:buFont typeface="Calibri"/>
              <a:buAutoNum type="arabicPeriod"/>
            </a:pPr>
            <a:r>
              <a:rPr lang="en-US" sz="2400"/>
              <a:t>They are the state-of-art tools for unsupervised learning of convolutional filters. </a:t>
            </a:r>
            <a:endParaRPr sz="2400"/>
          </a:p>
          <a:p>
            <a:pPr marL="457200" lvl="0" indent="-457200" algn="just" rtl="0">
              <a:lnSpc>
                <a:spcPct val="80000"/>
              </a:lnSpc>
              <a:spcBef>
                <a:spcPts val="1400"/>
              </a:spcBef>
              <a:spcAft>
                <a:spcPts val="0"/>
              </a:spcAft>
              <a:buSzPts val="2400"/>
              <a:buFont typeface="Calibri"/>
              <a:buAutoNum type="arabicPeriod"/>
            </a:pPr>
            <a:r>
              <a:rPr lang="en-US" sz="2400"/>
              <a:t>Once these filters have been learned, they can be applied to any input in order to extract features. </a:t>
            </a:r>
            <a:endParaRPr sz="2400"/>
          </a:p>
          <a:p>
            <a:pPr marL="457200" lvl="0" indent="-457200" algn="just" rtl="0">
              <a:lnSpc>
                <a:spcPct val="80000"/>
              </a:lnSpc>
              <a:spcBef>
                <a:spcPts val="1400"/>
              </a:spcBef>
              <a:spcAft>
                <a:spcPts val="0"/>
              </a:spcAft>
              <a:buSzPts val="2400"/>
              <a:buFont typeface="Calibri"/>
              <a:buAutoNum type="arabicPeriod"/>
            </a:pPr>
            <a:r>
              <a:rPr lang="en-US" sz="2400"/>
              <a:t>These features, then, can be used to do any task that requires a compact representation of the input, like classification.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Types of AE - </a:t>
            </a:r>
            <a:r>
              <a:rPr lang="en-US" b="1"/>
              <a:t>Convolutional Autoencoder</a:t>
            </a:r>
            <a:endParaRPr/>
          </a:p>
        </p:txBody>
      </p:sp>
      <p:pic>
        <p:nvPicPr>
          <p:cNvPr id="163" name="Google Shape;163;p33" descr="The structure of proposed Convolutional AutoEncoders (CAE) for MNIST. In the middle there is a fully connected autoencoder whose embedded layer is composed of only 10 neurons. The rest are convolutional layers and convolutional transpose layers (some work refers to as Deconvolutional layer). The network can be trained directly in an end-to-end manner. "/>
          <p:cNvPicPr preferRelativeResize="0">
            <a:picLocks noGrp="1"/>
          </p:cNvPicPr>
          <p:nvPr>
            <p:ph type="body" idx="1"/>
          </p:nvPr>
        </p:nvPicPr>
        <p:blipFill rotWithShape="1">
          <a:blip r:embed="rId3">
            <a:alphaModFix/>
          </a:blip>
          <a:srcRect/>
          <a:stretch/>
        </p:blipFill>
        <p:spPr>
          <a:xfrm>
            <a:off x="2078038" y="2376488"/>
            <a:ext cx="8096250" cy="296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body" idx="1"/>
          </p:nvPr>
        </p:nvSpPr>
        <p:spPr>
          <a:xfrm>
            <a:off x="143849" y="323571"/>
            <a:ext cx="11916300" cy="58641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r>
              <a:rPr lang="en-US" sz="2400" b="1"/>
              <a:t>Variational Autoencoder</a:t>
            </a:r>
            <a:endParaRPr sz="2400" b="1"/>
          </a:p>
          <a:p>
            <a:pPr marL="457200" lvl="0" indent="-457200" algn="just" rtl="0">
              <a:lnSpc>
                <a:spcPct val="90000"/>
              </a:lnSpc>
              <a:spcBef>
                <a:spcPts val="1400"/>
              </a:spcBef>
              <a:spcAft>
                <a:spcPts val="0"/>
              </a:spcAft>
              <a:buSzPts val="2400"/>
              <a:buFont typeface="Calibri"/>
              <a:buAutoNum type="arabicPeriod"/>
            </a:pPr>
            <a:r>
              <a:rPr lang="en-US" sz="2400"/>
              <a:t>Variational autoencoder models make strong assumptions concerning the distribution of latent variables. </a:t>
            </a:r>
            <a:endParaRPr sz="2400"/>
          </a:p>
          <a:p>
            <a:pPr marL="457200" lvl="0" indent="-457200" algn="just" rtl="0">
              <a:lnSpc>
                <a:spcPct val="90000"/>
              </a:lnSpc>
              <a:spcBef>
                <a:spcPts val="1400"/>
              </a:spcBef>
              <a:spcAft>
                <a:spcPts val="0"/>
              </a:spcAft>
              <a:buSzPts val="2400"/>
              <a:buFont typeface="Calibri"/>
              <a:buAutoNum type="arabicPeriod"/>
            </a:pPr>
            <a:r>
              <a:rPr lang="en-US" sz="2400"/>
              <a:t>They use a variational approach for latent representation learning, which results in an additional loss component and a specific estimator for the training algorithm called the Stochastic Gradient Variational Bayes estimator. </a:t>
            </a:r>
            <a:endParaRPr sz="2400"/>
          </a:p>
          <a:p>
            <a:pPr marL="457200" lvl="0" indent="-457200" algn="just" rtl="0">
              <a:lnSpc>
                <a:spcPct val="90000"/>
              </a:lnSpc>
              <a:spcBef>
                <a:spcPts val="1400"/>
              </a:spcBef>
              <a:spcAft>
                <a:spcPts val="0"/>
              </a:spcAft>
              <a:buSzPts val="2400"/>
              <a:buFont typeface="Calibri"/>
              <a:buAutoNum type="arabicPeriod"/>
            </a:pPr>
            <a:r>
              <a:rPr lang="en-US" sz="2400"/>
              <a:t>It assumes that the data is generated by a directed graphical model and that the encoder is learning an approximation to the posterior distribution where Ф and θ denote the parameters of the encoder (recognition model) and decoder (generative model) respectively. </a:t>
            </a:r>
            <a:endParaRPr sz="2400"/>
          </a:p>
          <a:p>
            <a:pPr marL="457200" lvl="0" indent="-457200" algn="just" rtl="0">
              <a:lnSpc>
                <a:spcPct val="90000"/>
              </a:lnSpc>
              <a:spcBef>
                <a:spcPts val="1400"/>
              </a:spcBef>
              <a:spcAft>
                <a:spcPts val="0"/>
              </a:spcAft>
              <a:buSzPts val="2400"/>
              <a:buFont typeface="Calibri"/>
              <a:buAutoNum type="arabicPeriod"/>
            </a:pPr>
            <a:r>
              <a:rPr lang="en-US" sz="2400"/>
              <a:t>The probability distribution of the latent vector of a variational autoencoder typically matches that of the training data much closer than a standard autoencoder.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Types of AE - </a:t>
            </a:r>
            <a:r>
              <a:rPr lang="en-US" b="1"/>
              <a:t>Variational Autoencoder</a:t>
            </a:r>
            <a:endParaRPr/>
          </a:p>
        </p:txBody>
      </p:sp>
      <p:pic>
        <p:nvPicPr>
          <p:cNvPr id="174" name="Google Shape;174;p35" descr="https://miro.medium.com/max/1726/1*dCy4DDqnP60gxrccMvxGTQ.jpeg"/>
          <p:cNvPicPr preferRelativeResize="0">
            <a:picLocks noGrp="1"/>
          </p:cNvPicPr>
          <p:nvPr>
            <p:ph type="body" idx="1"/>
          </p:nvPr>
        </p:nvPicPr>
        <p:blipFill rotWithShape="1">
          <a:blip r:embed="rId3">
            <a:alphaModFix/>
          </a:blip>
          <a:srcRect/>
          <a:stretch/>
        </p:blipFill>
        <p:spPr>
          <a:xfrm>
            <a:off x="1200329" y="1891983"/>
            <a:ext cx="8626371" cy="402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AE Applications</a:t>
            </a:r>
            <a:endParaRPr/>
          </a:p>
        </p:txBody>
      </p:sp>
      <p:sp>
        <p:nvSpPr>
          <p:cNvPr id="180" name="Google Shape;180;p3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a:t>Dimensionality Reduction</a:t>
            </a:r>
            <a:endParaRPr/>
          </a:p>
          <a:p>
            <a:pPr marL="457200" lvl="0" indent="-457200" algn="l" rtl="0">
              <a:lnSpc>
                <a:spcPct val="90000"/>
              </a:lnSpc>
              <a:spcBef>
                <a:spcPts val="1400"/>
              </a:spcBef>
              <a:spcAft>
                <a:spcPts val="0"/>
              </a:spcAft>
              <a:buSzPts val="2000"/>
              <a:buFont typeface="Calibri"/>
              <a:buAutoNum type="arabicPeriod"/>
            </a:pPr>
            <a:r>
              <a:rPr lang="en-US"/>
              <a:t>Image Compression</a:t>
            </a:r>
            <a:endParaRPr/>
          </a:p>
          <a:p>
            <a:pPr marL="457200" lvl="0" indent="-457200" algn="l" rtl="0">
              <a:lnSpc>
                <a:spcPct val="90000"/>
              </a:lnSpc>
              <a:spcBef>
                <a:spcPts val="1400"/>
              </a:spcBef>
              <a:spcAft>
                <a:spcPts val="0"/>
              </a:spcAft>
              <a:buSzPts val="2000"/>
              <a:buFont typeface="Calibri"/>
              <a:buAutoNum type="arabicPeriod"/>
            </a:pPr>
            <a:r>
              <a:rPr lang="en-US"/>
              <a:t>Image Denoising</a:t>
            </a:r>
            <a:endParaRPr/>
          </a:p>
          <a:p>
            <a:pPr marL="457200" lvl="0" indent="-457200" algn="l" rtl="0">
              <a:lnSpc>
                <a:spcPct val="90000"/>
              </a:lnSpc>
              <a:spcBef>
                <a:spcPts val="1400"/>
              </a:spcBef>
              <a:spcAft>
                <a:spcPts val="0"/>
              </a:spcAft>
              <a:buSzPts val="2000"/>
              <a:buFont typeface="Calibri"/>
              <a:buAutoNum type="arabicPeriod"/>
            </a:pPr>
            <a:r>
              <a:rPr lang="en-US"/>
              <a:t>Feature Extraction</a:t>
            </a:r>
            <a:endParaRPr/>
          </a:p>
          <a:p>
            <a:pPr marL="457200" lvl="0" indent="-457200" algn="l" rtl="0">
              <a:lnSpc>
                <a:spcPct val="90000"/>
              </a:lnSpc>
              <a:spcBef>
                <a:spcPts val="1400"/>
              </a:spcBef>
              <a:spcAft>
                <a:spcPts val="0"/>
              </a:spcAft>
              <a:buSzPts val="2000"/>
              <a:buFont typeface="Calibri"/>
              <a:buAutoNum type="arabicPeriod"/>
            </a:pPr>
            <a:r>
              <a:rPr lang="en-US"/>
              <a:t>Image generation</a:t>
            </a:r>
            <a:endParaRPr/>
          </a:p>
          <a:p>
            <a:pPr marL="457200" lvl="0" indent="-457200" algn="l" rtl="0">
              <a:lnSpc>
                <a:spcPct val="90000"/>
              </a:lnSpc>
              <a:spcBef>
                <a:spcPts val="1400"/>
              </a:spcBef>
              <a:spcAft>
                <a:spcPts val="0"/>
              </a:spcAft>
              <a:buSzPts val="2000"/>
              <a:buFont typeface="Calibri"/>
              <a:buAutoNum type="arabicPeriod"/>
            </a:pPr>
            <a:r>
              <a:rPr lang="en-US"/>
              <a:t>Sequence to sequence prediction</a:t>
            </a:r>
            <a:endParaRPr/>
          </a:p>
          <a:p>
            <a:pPr marL="457200" lvl="0" indent="-457200" algn="l" rtl="0">
              <a:lnSpc>
                <a:spcPct val="90000"/>
              </a:lnSpc>
              <a:spcBef>
                <a:spcPts val="1400"/>
              </a:spcBef>
              <a:spcAft>
                <a:spcPts val="0"/>
              </a:spcAft>
              <a:buSzPts val="2000"/>
              <a:buFont typeface="Calibri"/>
              <a:buAutoNum type="arabicPeriod"/>
            </a:pPr>
            <a:r>
              <a:rPr lang="en-US"/>
              <a:t>Recommendation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1"/>
          <p:cNvSpPr txBox="1"/>
          <p:nvPr/>
        </p:nvSpPr>
        <p:spPr>
          <a:xfrm>
            <a:off x="2023950" y="0"/>
            <a:ext cx="7543800" cy="10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rgbClr val="000000"/>
                </a:solidFill>
                <a:latin typeface="Calibri"/>
                <a:ea typeface="Calibri"/>
                <a:cs typeface="Calibri"/>
                <a:sym typeface="Calibri"/>
              </a:rPr>
              <a:t>PCA VS Autoencoder</a:t>
            </a:r>
            <a:endParaRPr sz="6000" b="1" i="0" u="none" strike="noStrike" cap="none">
              <a:solidFill>
                <a:srgbClr val="000000"/>
              </a:solidFill>
              <a:latin typeface="Calibri"/>
              <a:ea typeface="Calibri"/>
              <a:cs typeface="Calibri"/>
              <a:sym typeface="Calibri"/>
            </a:endParaRPr>
          </a:p>
        </p:txBody>
      </p:sp>
      <p:pic>
        <p:nvPicPr>
          <p:cNvPr id="186" name="Google Shape;186;p51"/>
          <p:cNvPicPr preferRelativeResize="0"/>
          <p:nvPr/>
        </p:nvPicPr>
        <p:blipFill rotWithShape="1">
          <a:blip r:embed="rId3">
            <a:alphaModFix/>
          </a:blip>
          <a:srcRect/>
          <a:stretch/>
        </p:blipFill>
        <p:spPr>
          <a:xfrm>
            <a:off x="988750" y="903250"/>
            <a:ext cx="9950600" cy="547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734af95d9f_0_0"/>
          <p:cNvSpPr txBox="1"/>
          <p:nvPr/>
        </p:nvSpPr>
        <p:spPr>
          <a:xfrm>
            <a:off x="2442125" y="0"/>
            <a:ext cx="4181700" cy="177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r>
              <a:rPr lang="en-US" sz="9600" b="1" i="0" u="none" strike="noStrike" cap="none">
                <a:solidFill>
                  <a:srgbClr val="000000"/>
                </a:solidFill>
                <a:latin typeface="Calibri"/>
                <a:ea typeface="Calibri"/>
                <a:cs typeface="Calibri"/>
                <a:sym typeface="Calibri"/>
              </a:rPr>
              <a:t>Thanks</a:t>
            </a:r>
            <a:endParaRPr sz="9600" b="1" i="0" u="none" strike="noStrike" cap="none">
              <a:solidFill>
                <a:srgbClr val="000000"/>
              </a:solidFill>
              <a:latin typeface="Calibri"/>
              <a:ea typeface="Calibri"/>
              <a:cs typeface="Calibri"/>
              <a:sym typeface="Calibri"/>
            </a:endParaRPr>
          </a:p>
        </p:txBody>
      </p:sp>
      <p:sp>
        <p:nvSpPr>
          <p:cNvPr id="192" name="Google Shape;192;g734af95d9f_0_0"/>
          <p:cNvSpPr txBox="1"/>
          <p:nvPr/>
        </p:nvSpPr>
        <p:spPr>
          <a:xfrm>
            <a:off x="0" y="2159575"/>
            <a:ext cx="12026700" cy="307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000000"/>
                </a:solidFill>
                <a:latin typeface="Calibri"/>
                <a:ea typeface="Calibri"/>
                <a:cs typeface="Calibri"/>
                <a:sym typeface="Calibri"/>
              </a:rPr>
              <a:t>https://en.wikipedia.org/wiki/Autoencoder</a:t>
            </a:r>
            <a:endParaRPr sz="4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rgbClr val="000000"/>
                </a:solidFill>
                <a:latin typeface="Calibri"/>
                <a:ea typeface="Calibri"/>
                <a:cs typeface="Calibri"/>
                <a:sym typeface="Calibri"/>
              </a:rPr>
              <a:t>Likes, Share and Subscribe...</a:t>
            </a:r>
            <a:endParaRPr sz="6000" b="1"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734ac44fa7_0_0"/>
          <p:cNvSpPr txBox="1">
            <a:spLocks noGrp="1"/>
          </p:cNvSpPr>
          <p:nvPr>
            <p:ph type="title"/>
          </p:nvPr>
        </p:nvSpPr>
        <p:spPr>
          <a:xfrm>
            <a:off x="913300" y="199604"/>
            <a:ext cx="10058400" cy="8019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Stack Autoencoder</a:t>
            </a:r>
            <a:endParaRPr/>
          </a:p>
        </p:txBody>
      </p:sp>
      <p:pic>
        <p:nvPicPr>
          <p:cNvPr id="108" name="Google Shape;108;g734ac44fa7_0_0"/>
          <p:cNvPicPr preferRelativeResize="0"/>
          <p:nvPr/>
        </p:nvPicPr>
        <p:blipFill rotWithShape="1">
          <a:blip r:embed="rId3">
            <a:alphaModFix/>
          </a:blip>
          <a:srcRect/>
          <a:stretch/>
        </p:blipFill>
        <p:spPr>
          <a:xfrm>
            <a:off x="2163175" y="1001500"/>
            <a:ext cx="7558650" cy="520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4"/>
          <p:cNvSpPr txBox="1">
            <a:spLocks noGrp="1"/>
          </p:cNvSpPr>
          <p:nvPr>
            <p:ph type="body" idx="1"/>
          </p:nvPr>
        </p:nvSpPr>
        <p:spPr>
          <a:xfrm>
            <a:off x="277675" y="290125"/>
            <a:ext cx="11799000" cy="56478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r>
              <a:rPr lang="en-US" sz="3000" b="1" i="1"/>
              <a:t>Denoising Autoencoder</a:t>
            </a:r>
            <a:endParaRPr sz="3000" b="1" i="1"/>
          </a:p>
          <a:p>
            <a:pPr marL="457200" lvl="0" indent="-457200" algn="just" rtl="0">
              <a:lnSpc>
                <a:spcPct val="90000"/>
              </a:lnSpc>
              <a:spcBef>
                <a:spcPts val="1400"/>
              </a:spcBef>
              <a:spcAft>
                <a:spcPts val="0"/>
              </a:spcAft>
              <a:buSzPts val="3000"/>
              <a:buFont typeface="Calibri"/>
              <a:buAutoNum type="arabicPeriod"/>
            </a:pPr>
            <a:r>
              <a:rPr lang="en-US" sz="3000"/>
              <a:t>Denoising autoencoders create a corrupted copy of the input by introducing some noise. </a:t>
            </a:r>
            <a:endParaRPr sz="3000"/>
          </a:p>
          <a:p>
            <a:pPr marL="457200" lvl="0" indent="-457200" algn="just" rtl="0">
              <a:lnSpc>
                <a:spcPct val="90000"/>
              </a:lnSpc>
              <a:spcBef>
                <a:spcPts val="1400"/>
              </a:spcBef>
              <a:spcAft>
                <a:spcPts val="0"/>
              </a:spcAft>
              <a:buSzPts val="3000"/>
              <a:buFont typeface="Calibri"/>
              <a:buAutoNum type="arabicPeriod"/>
            </a:pPr>
            <a:r>
              <a:rPr lang="en-US" sz="3000"/>
              <a:t>This helps to avoid the autoencoders to copy the input to the output without learning features about the data. </a:t>
            </a:r>
            <a:endParaRPr sz="3000"/>
          </a:p>
          <a:p>
            <a:pPr marL="457200" lvl="0" indent="-457200" algn="just" rtl="0">
              <a:lnSpc>
                <a:spcPct val="90000"/>
              </a:lnSpc>
              <a:spcBef>
                <a:spcPts val="1400"/>
              </a:spcBef>
              <a:spcAft>
                <a:spcPts val="0"/>
              </a:spcAft>
              <a:buSzPts val="3000"/>
              <a:buFont typeface="Calibri"/>
              <a:buAutoNum type="arabicPeriod"/>
            </a:pPr>
            <a:r>
              <a:rPr lang="en-US" sz="3000"/>
              <a:t>These autoencoders take a partially corrupted input while training to recover the original undistorted input. </a:t>
            </a:r>
            <a:endParaRPr sz="3000"/>
          </a:p>
          <a:p>
            <a:pPr marL="457200" lvl="0" indent="-457200" algn="just" rtl="0">
              <a:lnSpc>
                <a:spcPct val="90000"/>
              </a:lnSpc>
              <a:spcBef>
                <a:spcPts val="1400"/>
              </a:spcBef>
              <a:spcAft>
                <a:spcPts val="0"/>
              </a:spcAft>
              <a:buSzPts val="3000"/>
              <a:buFont typeface="Calibri"/>
              <a:buAutoNum type="arabicPeriod"/>
            </a:pPr>
            <a:r>
              <a:rPr lang="en-US" sz="3000"/>
              <a:t>The model learns a vector field for mapping the input data towards a lower dimensional manifold which describes the natural data to cancel out the added noise.</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Types of AE - </a:t>
            </a:r>
            <a:r>
              <a:rPr lang="en-US" b="1"/>
              <a:t>Denoising Autoencoder</a:t>
            </a:r>
            <a:endParaRPr/>
          </a:p>
        </p:txBody>
      </p:sp>
      <p:pic>
        <p:nvPicPr>
          <p:cNvPr id="119" name="Google Shape;119;p25" descr="Image result for Denoising Autoencoder application"/>
          <p:cNvPicPr preferRelativeResize="0">
            <a:picLocks noGrp="1"/>
          </p:cNvPicPr>
          <p:nvPr>
            <p:ph type="body" idx="1"/>
          </p:nvPr>
        </p:nvPicPr>
        <p:blipFill rotWithShape="1">
          <a:blip r:embed="rId3">
            <a:alphaModFix/>
          </a:blip>
          <a:srcRect/>
          <a:stretch/>
        </p:blipFill>
        <p:spPr>
          <a:xfrm>
            <a:off x="1096963" y="2808901"/>
            <a:ext cx="10058400" cy="2097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body" idx="1"/>
          </p:nvPr>
        </p:nvSpPr>
        <p:spPr>
          <a:xfrm>
            <a:off x="127100" y="106125"/>
            <a:ext cx="11983200" cy="5681400"/>
          </a:xfrm>
          <a:prstGeom prst="rect">
            <a:avLst/>
          </a:prstGeom>
          <a:noFill/>
          <a:ln>
            <a:noFill/>
          </a:ln>
        </p:spPr>
        <p:txBody>
          <a:bodyPr spcFirstLastPara="1" wrap="square" lIns="0" tIns="45700" rIns="0" bIns="45700" anchor="t" anchorCtr="0">
            <a:normAutofit/>
          </a:bodyPr>
          <a:lstStyle/>
          <a:p>
            <a:pPr marL="0" lvl="0" indent="0" algn="l" rtl="0">
              <a:lnSpc>
                <a:spcPct val="80000"/>
              </a:lnSpc>
              <a:spcBef>
                <a:spcPts val="0"/>
              </a:spcBef>
              <a:spcAft>
                <a:spcPts val="0"/>
              </a:spcAft>
              <a:buSzPts val="2000"/>
              <a:buNone/>
            </a:pPr>
            <a:r>
              <a:rPr lang="en-US" sz="3000" b="1"/>
              <a:t>Sparse Autoencoder</a:t>
            </a:r>
            <a:endParaRPr sz="3000" b="1"/>
          </a:p>
          <a:p>
            <a:pPr marL="457200" lvl="0" indent="-457200" algn="just" rtl="0">
              <a:lnSpc>
                <a:spcPct val="80000"/>
              </a:lnSpc>
              <a:spcBef>
                <a:spcPts val="1400"/>
              </a:spcBef>
              <a:spcAft>
                <a:spcPts val="0"/>
              </a:spcAft>
              <a:buSzPts val="3000"/>
              <a:buFont typeface="Calibri"/>
              <a:buAutoNum type="arabicPeriod"/>
            </a:pPr>
            <a:r>
              <a:rPr lang="en-US" sz="3000"/>
              <a:t>Sparse autoencoders have hidden nodes greater than input nodes. </a:t>
            </a:r>
            <a:endParaRPr sz="3000"/>
          </a:p>
          <a:p>
            <a:pPr marL="457200" lvl="0" indent="-457200" algn="just" rtl="0">
              <a:lnSpc>
                <a:spcPct val="80000"/>
              </a:lnSpc>
              <a:spcBef>
                <a:spcPts val="1400"/>
              </a:spcBef>
              <a:spcAft>
                <a:spcPts val="0"/>
              </a:spcAft>
              <a:buSzPts val="3000"/>
              <a:buFont typeface="Calibri"/>
              <a:buAutoNum type="arabicPeriod"/>
            </a:pPr>
            <a:r>
              <a:rPr lang="en-US" sz="3000"/>
              <a:t>They can still discover important features from the data.</a:t>
            </a:r>
            <a:endParaRPr sz="3000"/>
          </a:p>
          <a:p>
            <a:pPr marL="457200" lvl="0" indent="-457200" algn="just" rtl="0">
              <a:lnSpc>
                <a:spcPct val="80000"/>
              </a:lnSpc>
              <a:spcBef>
                <a:spcPts val="1400"/>
              </a:spcBef>
              <a:spcAft>
                <a:spcPts val="0"/>
              </a:spcAft>
              <a:buSzPts val="3000"/>
              <a:buFont typeface="Calibri"/>
              <a:buAutoNum type="arabicPeriod"/>
            </a:pPr>
            <a:r>
              <a:rPr lang="en-US" sz="3000"/>
              <a:t>A generic sparse autoencoder is visualized where the obscurity of a node corresponds with the level of activation. Sparsity constraint is introduced on the hidden layer. </a:t>
            </a:r>
            <a:endParaRPr sz="3000"/>
          </a:p>
          <a:p>
            <a:pPr marL="457200" lvl="0" indent="-457200" algn="just" rtl="0">
              <a:lnSpc>
                <a:spcPct val="80000"/>
              </a:lnSpc>
              <a:spcBef>
                <a:spcPts val="1400"/>
              </a:spcBef>
              <a:spcAft>
                <a:spcPts val="0"/>
              </a:spcAft>
              <a:buSzPts val="3000"/>
              <a:buFont typeface="Calibri"/>
              <a:buAutoNum type="arabicPeriod"/>
            </a:pPr>
            <a:r>
              <a:rPr lang="en-US" sz="3000"/>
              <a:t>This is to prevent output layer copy input data.</a:t>
            </a:r>
            <a:endParaRPr sz="3000"/>
          </a:p>
          <a:p>
            <a:pPr marL="457200" lvl="0" indent="-457200" algn="just" rtl="0">
              <a:lnSpc>
                <a:spcPct val="80000"/>
              </a:lnSpc>
              <a:spcBef>
                <a:spcPts val="1400"/>
              </a:spcBef>
              <a:spcAft>
                <a:spcPts val="0"/>
              </a:spcAft>
              <a:buSzPts val="3000"/>
              <a:buFont typeface="Calibri"/>
              <a:buAutoNum type="arabicPeriod"/>
            </a:pPr>
            <a:r>
              <a:rPr lang="en-US" sz="3000"/>
              <a:t> Sparsity may be obtained by additional terms in the loss function during the training process, either by comparing the probability distribution of the hidden unit activations with some low desired value,or by manually zeroing all but the strongest hidden unit activations.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963450" y="83629"/>
            <a:ext cx="10058400" cy="800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Types of AE - </a:t>
            </a:r>
            <a:r>
              <a:rPr lang="en-US" b="1"/>
              <a:t>Sparse Autoencoder</a:t>
            </a:r>
            <a:endParaRPr/>
          </a:p>
        </p:txBody>
      </p:sp>
      <p:pic>
        <p:nvPicPr>
          <p:cNvPr id="130" name="Google Shape;130;p27"/>
          <p:cNvPicPr preferRelativeResize="0"/>
          <p:nvPr/>
        </p:nvPicPr>
        <p:blipFill rotWithShape="1">
          <a:blip r:embed="rId3">
            <a:alphaModFix/>
          </a:blip>
          <a:srcRect/>
          <a:stretch/>
        </p:blipFill>
        <p:spPr>
          <a:xfrm>
            <a:off x="2126175" y="1270863"/>
            <a:ext cx="6939775" cy="4918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body" idx="1"/>
          </p:nvPr>
        </p:nvSpPr>
        <p:spPr>
          <a:xfrm>
            <a:off x="250900" y="139575"/>
            <a:ext cx="11859300" cy="6182100"/>
          </a:xfrm>
          <a:prstGeom prst="rect">
            <a:avLst/>
          </a:prstGeom>
          <a:noFill/>
          <a:ln>
            <a:noFill/>
          </a:ln>
        </p:spPr>
        <p:txBody>
          <a:bodyPr spcFirstLastPara="1" wrap="square" lIns="0" tIns="45700" rIns="0" bIns="45700" anchor="t" anchorCtr="0">
            <a:normAutofit/>
          </a:bodyPr>
          <a:lstStyle/>
          <a:p>
            <a:pPr marL="0" lvl="0" indent="0" algn="l" rtl="0">
              <a:lnSpc>
                <a:spcPct val="70000"/>
              </a:lnSpc>
              <a:spcBef>
                <a:spcPts val="0"/>
              </a:spcBef>
              <a:spcAft>
                <a:spcPts val="0"/>
              </a:spcAft>
              <a:buSzPts val="1850"/>
              <a:buFont typeface="Calibri"/>
              <a:buNone/>
            </a:pPr>
            <a:r>
              <a:rPr lang="en-US" sz="3000" b="1"/>
              <a:t>Deep Autoencoder</a:t>
            </a:r>
            <a:endParaRPr sz="3000" b="1"/>
          </a:p>
          <a:p>
            <a:pPr marL="457200" lvl="0" indent="-457200" algn="just" rtl="0">
              <a:lnSpc>
                <a:spcPct val="70000"/>
              </a:lnSpc>
              <a:spcBef>
                <a:spcPts val="1400"/>
              </a:spcBef>
              <a:spcAft>
                <a:spcPts val="0"/>
              </a:spcAft>
              <a:buSzPts val="3000"/>
              <a:buFont typeface="Calibri"/>
              <a:buAutoNum type="arabicPeriod"/>
            </a:pPr>
            <a:r>
              <a:rPr lang="en-US" sz="3000"/>
              <a:t>Deep Autoencoders consist of two identical deep belief networks, One network for encoding and another for decoding.</a:t>
            </a:r>
            <a:endParaRPr sz="3000"/>
          </a:p>
          <a:p>
            <a:pPr marL="457200" lvl="0" indent="-457200" algn="just" rtl="0">
              <a:lnSpc>
                <a:spcPct val="70000"/>
              </a:lnSpc>
              <a:spcBef>
                <a:spcPts val="1400"/>
              </a:spcBef>
              <a:spcAft>
                <a:spcPts val="0"/>
              </a:spcAft>
              <a:buSzPts val="3000"/>
              <a:buFont typeface="Calibri"/>
              <a:buAutoNum type="arabicPeriod"/>
            </a:pPr>
            <a:r>
              <a:rPr lang="en-US" sz="3000"/>
              <a:t>Typically deep autoencoders have 4 to 5 layers for encoding and the next 4 to 5 layers for decoding. </a:t>
            </a:r>
            <a:endParaRPr sz="3000"/>
          </a:p>
          <a:p>
            <a:pPr marL="457200" lvl="0" indent="-457200" algn="just" rtl="0">
              <a:lnSpc>
                <a:spcPct val="70000"/>
              </a:lnSpc>
              <a:spcBef>
                <a:spcPts val="1400"/>
              </a:spcBef>
              <a:spcAft>
                <a:spcPts val="0"/>
              </a:spcAft>
              <a:buSzPts val="3000"/>
              <a:buFont typeface="Calibri"/>
              <a:buAutoNum type="arabicPeriod"/>
            </a:pPr>
            <a:r>
              <a:rPr lang="en-US" sz="3000"/>
              <a:t>We use unsupervised layer by layer pre-training for this model. </a:t>
            </a:r>
            <a:endParaRPr sz="3000"/>
          </a:p>
          <a:p>
            <a:pPr marL="457200" lvl="0" indent="-457200" algn="just" rtl="0">
              <a:lnSpc>
                <a:spcPct val="70000"/>
              </a:lnSpc>
              <a:spcBef>
                <a:spcPts val="1400"/>
              </a:spcBef>
              <a:spcAft>
                <a:spcPts val="0"/>
              </a:spcAft>
              <a:buSzPts val="3000"/>
              <a:buFont typeface="Calibri"/>
              <a:buAutoNum type="arabicPeriod"/>
            </a:pPr>
            <a:r>
              <a:rPr lang="en-US" sz="3000"/>
              <a:t>The layers are Restricted Boltzmann Machines which are the building blocks of deep-belief networks. </a:t>
            </a:r>
            <a:endParaRPr sz="3000"/>
          </a:p>
          <a:p>
            <a:pPr marL="457200" lvl="0" indent="-457200" algn="just" rtl="0">
              <a:lnSpc>
                <a:spcPct val="70000"/>
              </a:lnSpc>
              <a:spcBef>
                <a:spcPts val="1400"/>
              </a:spcBef>
              <a:spcAft>
                <a:spcPts val="0"/>
              </a:spcAft>
              <a:buSzPts val="3000"/>
              <a:buFont typeface="Calibri"/>
              <a:buAutoNum type="arabicPeriod"/>
            </a:pPr>
            <a:r>
              <a:rPr lang="en-US" sz="3000"/>
              <a:t>Processing the benchmark dataset MNIST, a deep autoencoder would use binary transformations after each RBM. </a:t>
            </a:r>
            <a:endParaRPr sz="3000"/>
          </a:p>
          <a:p>
            <a:pPr marL="457200" lvl="0" indent="-457200" algn="just" rtl="0">
              <a:lnSpc>
                <a:spcPct val="70000"/>
              </a:lnSpc>
              <a:spcBef>
                <a:spcPts val="1400"/>
              </a:spcBef>
              <a:spcAft>
                <a:spcPts val="0"/>
              </a:spcAft>
              <a:buSzPts val="3000"/>
              <a:buFont typeface="Calibri"/>
              <a:buAutoNum type="arabicPeriod"/>
            </a:pPr>
            <a:r>
              <a:rPr lang="en-US" sz="3000"/>
              <a:t>Deep autoencoders are useful in topic modeling, or statistically modeling abstract topics that are distributed across a collection of documents. They are also capable of compressing images into 30 number vectors.</a:t>
            </a:r>
            <a:endParaRPr sz="3000"/>
          </a:p>
          <a:p>
            <a:pPr marL="91440" lvl="0" indent="0" algn="l" rtl="0">
              <a:lnSpc>
                <a:spcPct val="70000"/>
              </a:lnSpc>
              <a:spcBef>
                <a:spcPts val="1400"/>
              </a:spcBef>
              <a:spcAft>
                <a:spcPts val="0"/>
              </a:spcAft>
              <a:buSzPts val="1850"/>
              <a:buNone/>
            </a:pP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9"/>
          <p:cNvSpPr txBox="1">
            <a:spLocks noGrp="1"/>
          </p:cNvSpPr>
          <p:nvPr>
            <p:ph type="title"/>
          </p:nvPr>
        </p:nvSpPr>
        <p:spPr>
          <a:xfrm>
            <a:off x="796200" y="284356"/>
            <a:ext cx="10058400" cy="5499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 </a:t>
            </a:r>
            <a:r>
              <a:rPr lang="en-US" b="1"/>
              <a:t>Deep Autoencoder</a:t>
            </a:r>
            <a:endParaRPr/>
          </a:p>
        </p:txBody>
      </p:sp>
      <p:pic>
        <p:nvPicPr>
          <p:cNvPr id="141" name="Google Shape;141;p29"/>
          <p:cNvPicPr preferRelativeResize="0"/>
          <p:nvPr/>
        </p:nvPicPr>
        <p:blipFill rotWithShape="1">
          <a:blip r:embed="rId3">
            <a:alphaModFix/>
          </a:blip>
          <a:srcRect/>
          <a:stretch/>
        </p:blipFill>
        <p:spPr>
          <a:xfrm>
            <a:off x="2177479" y="949425"/>
            <a:ext cx="7295850" cy="495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body" idx="1"/>
          </p:nvPr>
        </p:nvSpPr>
        <p:spPr>
          <a:xfrm>
            <a:off x="194024" y="122845"/>
            <a:ext cx="11865900" cy="60816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r>
              <a:rPr lang="en-US" sz="1800" b="1"/>
              <a:t>Contractive Autoencoder</a:t>
            </a:r>
            <a:endParaRPr sz="1800" b="1"/>
          </a:p>
          <a:p>
            <a:pPr marL="457200" lvl="0" indent="-444500" algn="just" rtl="0">
              <a:lnSpc>
                <a:spcPct val="90000"/>
              </a:lnSpc>
              <a:spcBef>
                <a:spcPts val="1400"/>
              </a:spcBef>
              <a:spcAft>
                <a:spcPts val="0"/>
              </a:spcAft>
              <a:buSzPts val="1800"/>
              <a:buFont typeface="Calibri"/>
              <a:buAutoNum type="arabicPeriod"/>
            </a:pPr>
            <a:r>
              <a:rPr lang="en-US" sz="1800"/>
              <a:t>The objective of a contractive autoencoder is to have a robust learned representation which is less sensitive to small variation in the data.</a:t>
            </a:r>
            <a:endParaRPr sz="1800"/>
          </a:p>
          <a:p>
            <a:pPr marL="457200" lvl="0" indent="-444500" algn="just" rtl="0">
              <a:lnSpc>
                <a:spcPct val="90000"/>
              </a:lnSpc>
              <a:spcBef>
                <a:spcPts val="1400"/>
              </a:spcBef>
              <a:spcAft>
                <a:spcPts val="0"/>
              </a:spcAft>
              <a:buSzPts val="1800"/>
              <a:buFont typeface="Calibri"/>
              <a:buAutoNum type="arabicPeriod"/>
            </a:pPr>
            <a:r>
              <a:rPr lang="en-US" sz="1800"/>
              <a:t>Robustness of the representation for the data is done by applying a penalty term to the loss function. </a:t>
            </a:r>
            <a:endParaRPr sz="1800"/>
          </a:p>
          <a:p>
            <a:pPr marL="457200" lvl="0" indent="-444500" algn="just" rtl="0">
              <a:lnSpc>
                <a:spcPct val="90000"/>
              </a:lnSpc>
              <a:spcBef>
                <a:spcPts val="1400"/>
              </a:spcBef>
              <a:spcAft>
                <a:spcPts val="0"/>
              </a:spcAft>
              <a:buSzPts val="1800"/>
              <a:buFont typeface="Calibri"/>
              <a:buAutoNum type="arabicPeriod"/>
            </a:pPr>
            <a:r>
              <a:rPr lang="en-US" sz="1800"/>
              <a:t>Contractive autoencoder is another regularization technique just like sparse and denoising autoencoders. </a:t>
            </a:r>
            <a:endParaRPr sz="1800"/>
          </a:p>
          <a:p>
            <a:pPr marL="457200" lvl="0" indent="-444500" algn="just" rtl="0">
              <a:lnSpc>
                <a:spcPct val="90000"/>
              </a:lnSpc>
              <a:spcBef>
                <a:spcPts val="1400"/>
              </a:spcBef>
              <a:spcAft>
                <a:spcPts val="0"/>
              </a:spcAft>
              <a:buSzPts val="1800"/>
              <a:buFont typeface="Calibri"/>
              <a:buAutoNum type="arabicPeriod"/>
            </a:pPr>
            <a:r>
              <a:rPr lang="en-US" sz="1800"/>
              <a:t>However, this regularizer corresponds to the Frobenius norm of the Jacobian matrix of the encoder activations with respect to the input. </a:t>
            </a:r>
            <a:endParaRPr sz="1800"/>
          </a:p>
          <a:p>
            <a:pPr marL="457200" lvl="0" indent="-444500" algn="just" rtl="0">
              <a:lnSpc>
                <a:spcPct val="90000"/>
              </a:lnSpc>
              <a:spcBef>
                <a:spcPts val="1400"/>
              </a:spcBef>
              <a:spcAft>
                <a:spcPts val="0"/>
              </a:spcAft>
              <a:buSzPts val="1800"/>
              <a:buFont typeface="Calibri"/>
              <a:buAutoNum type="arabicPeriod"/>
            </a:pPr>
            <a:r>
              <a:rPr lang="en-US" sz="1800"/>
              <a:t>Frobenius norm of the Jacobian matrix for the hidden layer is calculated with respect to input and it is basically the sum of square of all elements.</a:t>
            </a:r>
            <a:endParaRPr sz="1800"/>
          </a:p>
        </p:txBody>
      </p:sp>
      <p:pic>
        <p:nvPicPr>
          <p:cNvPr id="147" name="Google Shape;147;p30"/>
          <p:cNvPicPr preferRelativeResize="0"/>
          <p:nvPr/>
        </p:nvPicPr>
        <p:blipFill rotWithShape="1">
          <a:blip r:embed="rId3">
            <a:alphaModFix/>
          </a:blip>
          <a:srcRect/>
          <a:stretch/>
        </p:blipFill>
        <p:spPr>
          <a:xfrm>
            <a:off x="3164850" y="3118925"/>
            <a:ext cx="7038524" cy="321477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821</Words>
  <Application>Microsoft Office PowerPoint</Application>
  <PresentationFormat>Widescreen</PresentationFormat>
  <Paragraphs>69</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Retrospect</vt:lpstr>
      <vt:lpstr>Types of AE</vt:lpstr>
      <vt:lpstr>Stack Autoencoder</vt:lpstr>
      <vt:lpstr>PowerPoint Presentation</vt:lpstr>
      <vt:lpstr>Types of AE - Denoising Autoencoder</vt:lpstr>
      <vt:lpstr>PowerPoint Presentation</vt:lpstr>
      <vt:lpstr>Types of AE - Sparse Autoencoder</vt:lpstr>
      <vt:lpstr>PowerPoint Presentation</vt:lpstr>
      <vt:lpstr> Deep Autoencoder</vt:lpstr>
      <vt:lpstr>PowerPoint Presentation</vt:lpstr>
      <vt:lpstr>PowerPoint Presentation</vt:lpstr>
      <vt:lpstr>PowerPoint Presentation</vt:lpstr>
      <vt:lpstr>Types of AE - Convolutional Autoencoder</vt:lpstr>
      <vt:lpstr>PowerPoint Presentation</vt:lpstr>
      <vt:lpstr>Types of AE - Variational Autoencoder</vt:lpstr>
      <vt:lpstr>AE 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AE</dc:title>
  <dc:creator>UMAIR Saeed</dc:creator>
  <cp:lastModifiedBy>Fahad Hussain</cp:lastModifiedBy>
  <cp:revision>1</cp:revision>
  <dcterms:created xsi:type="dcterms:W3CDTF">2019-11-24T16:25:47Z</dcterms:created>
  <dcterms:modified xsi:type="dcterms:W3CDTF">2020-06-02T09:13:29Z</dcterms:modified>
</cp:coreProperties>
</file>