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3"/>
  </p:notes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hF3BGokP1D2+wEAatksm/HQtg/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55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5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34af95d9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g734af95d9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34af95d9f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0" name="Google Shape;250;g734af95d9f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34af95d9f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6" name="Google Shape;256;g734af95d9f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34af95d9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1" name="Google Shape;261;g734af95d9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5152f54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7" name="Google Shape;267;g75152f54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5152f54b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3" name="Google Shape;273;g75152f54b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5152f54b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9" name="Google Shape;279;g75152f54b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5152f54b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5" name="Google Shape;285;g75152f54b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5152f54b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1" name="Google Shape;291;g75152f54b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5152f54bc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7" name="Google Shape;297;g75152f54b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437988d1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3" name="Google Shape;303;g8437988d1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34af95d9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2" name="Google Shape;202;g734af95d9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437988d1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9" name="Google Shape;309;g8437988d1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437988d1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5" name="Google Shape;315;g8437988d1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437988d1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1" name="Google Shape;321;g8437988d1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437988d1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7" name="Google Shape;327;g8437988d1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437988d1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3" name="Google Shape;333;g8437988d1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437988d14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8" name="Google Shape;338;g8437988d1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6e88792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3" name="Google Shape;343;g76e88792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76e88792a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0" name="Google Shape;350;g76e88792a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76e88792a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7" name="Google Shape;357;g76e88792a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76e88792a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4" name="Google Shape;364;g76e88792a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34af95d9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8" name="Google Shape;208;g734af95d9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6e88792a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1" name="Google Shape;371;g76e88792a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6e88792a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8" name="Google Shape;378;g76e88792a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34af95d9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4" name="Google Shape;214;g734af95d9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34af95d9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0" name="Google Shape;220;g734af95d9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34af95d9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6" name="Google Shape;226;g734af95d9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34af95d9f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2" name="Google Shape;232;g734af95d9f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34af95d9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8" name="Google Shape;238;g734af95d9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34af95d9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4" name="Google Shape;244;g734af95d9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7" name="Google Shape;17;p5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62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6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6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6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6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63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3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6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6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5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53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3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" name="Google Shape;25;p5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" name="Google Shape;28;p5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5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5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5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6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56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2" name="Google Shape;42;p5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7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57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57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57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5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5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5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0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60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60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0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60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60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0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1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61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61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61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00" tIns="457200" rIns="0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61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6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6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2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52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5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5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5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52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what-are-generative-adversarial-networks-gans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34af95d9f_0_7"/>
          <p:cNvSpPr txBox="1"/>
          <p:nvPr/>
        </p:nvSpPr>
        <p:spPr>
          <a:xfrm>
            <a:off x="100350" y="0"/>
            <a:ext cx="11943000" cy="10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GAN (Generative adversarial networks)</a:t>
            </a:r>
            <a:endParaRPr sz="4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734af95d9f_0_7"/>
          <p:cNvSpPr txBox="1"/>
          <p:nvPr/>
        </p:nvSpPr>
        <p:spPr>
          <a:xfrm>
            <a:off x="332625" y="1037100"/>
            <a:ext cx="7211100" cy="52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generative adversarial network is a class of machine learning frameworks invented by Ian Goodfellow and his colleagues in 2014. Two neural networks contest with each other in a game. Given a training set, this technique learns to generate new data with the same statistics as the training set.</a:t>
            </a:r>
            <a:endParaRPr sz="3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g734af95d9f_0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2875" y="805500"/>
            <a:ext cx="4127882" cy="55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34af95d9f_0_73"/>
          <p:cNvSpPr txBox="1"/>
          <p:nvPr/>
        </p:nvSpPr>
        <p:spPr>
          <a:xfrm>
            <a:off x="0" y="0"/>
            <a:ext cx="11943000" cy="10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CNN VS D-CNN</a:t>
            </a:r>
            <a:endParaRPr sz="6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g734af95d9f_0_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700" y="871700"/>
            <a:ext cx="10502600" cy="530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34af95d9f_0_79"/>
          <p:cNvSpPr txBox="1"/>
          <p:nvPr/>
        </p:nvSpPr>
        <p:spPr>
          <a:xfrm>
            <a:off x="934800" y="953425"/>
            <a:ext cx="10924500" cy="4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THANKS,</a:t>
            </a:r>
            <a:endParaRPr sz="4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SUBSCRIBE, LIKES AND SHARES….</a:t>
            </a:r>
            <a:endParaRPr sz="4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34af95d9f_0_55"/>
          <p:cNvSpPr txBox="1"/>
          <p:nvPr/>
        </p:nvSpPr>
        <p:spPr>
          <a:xfrm>
            <a:off x="0" y="0"/>
            <a:ext cx="11943000" cy="10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GAN, Working STEP:03</a:t>
            </a:r>
            <a:endParaRPr sz="6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g734af95d9f_0_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037100"/>
            <a:ext cx="11887200" cy="535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5152f54bc_0_0"/>
          <p:cNvSpPr txBox="1"/>
          <p:nvPr/>
        </p:nvSpPr>
        <p:spPr>
          <a:xfrm>
            <a:off x="1020325" y="0"/>
            <a:ext cx="48507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1">
                <a:latin typeface="Calibri"/>
                <a:ea typeface="Calibri"/>
                <a:cs typeface="Calibri"/>
                <a:sym typeface="Calibri"/>
              </a:rPr>
              <a:t>Loss function of GAN</a:t>
            </a:r>
            <a:endParaRPr sz="4000" b="1" i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g75152f54b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075" y="741800"/>
            <a:ext cx="9666250" cy="559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5152f54bc_0_6"/>
          <p:cNvSpPr txBox="1"/>
          <p:nvPr/>
        </p:nvSpPr>
        <p:spPr>
          <a:xfrm>
            <a:off x="1572300" y="0"/>
            <a:ext cx="6991800" cy="8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1">
                <a:latin typeface="Calibri"/>
                <a:ea typeface="Calibri"/>
                <a:cs typeface="Calibri"/>
                <a:sym typeface="Calibri"/>
              </a:rPr>
              <a:t>Loss function of GAN</a:t>
            </a:r>
            <a:endParaRPr sz="6000" b="1" i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g75152f54bc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525" y="1053700"/>
            <a:ext cx="10786949" cy="54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5152f54bc_0_13"/>
          <p:cNvSpPr txBox="1"/>
          <p:nvPr/>
        </p:nvSpPr>
        <p:spPr>
          <a:xfrm>
            <a:off x="1572300" y="0"/>
            <a:ext cx="6991800" cy="8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1">
                <a:latin typeface="Calibri"/>
                <a:ea typeface="Calibri"/>
                <a:cs typeface="Calibri"/>
                <a:sym typeface="Calibri"/>
              </a:rPr>
              <a:t>Loss function of GAN</a:t>
            </a:r>
            <a:endParaRPr sz="6000" b="1" i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g75152f54bc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750" y="1055550"/>
            <a:ext cx="10188499" cy="51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5152f54bc_0_19"/>
          <p:cNvSpPr txBox="1"/>
          <p:nvPr/>
        </p:nvSpPr>
        <p:spPr>
          <a:xfrm>
            <a:off x="1572300" y="0"/>
            <a:ext cx="6991800" cy="8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1">
                <a:latin typeface="Calibri"/>
                <a:ea typeface="Calibri"/>
                <a:cs typeface="Calibri"/>
                <a:sym typeface="Calibri"/>
              </a:rPr>
              <a:t>Loss function of GAN</a:t>
            </a:r>
            <a:endParaRPr sz="6000" b="1" i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g75152f54bc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725" y="938450"/>
            <a:ext cx="9716424" cy="525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5152f54bc_0_25"/>
          <p:cNvSpPr txBox="1"/>
          <p:nvPr/>
        </p:nvSpPr>
        <p:spPr>
          <a:xfrm>
            <a:off x="1572300" y="0"/>
            <a:ext cx="8430300" cy="6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1">
                <a:latin typeface="Calibri"/>
                <a:ea typeface="Calibri"/>
                <a:cs typeface="Calibri"/>
                <a:sym typeface="Calibri"/>
              </a:rPr>
              <a:t>Into depth, GAN function</a:t>
            </a:r>
            <a:endParaRPr sz="6000" b="1" i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g75152f54bc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00" y="869700"/>
            <a:ext cx="10340149" cy="536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5152f54bc_0_31"/>
          <p:cNvSpPr txBox="1"/>
          <p:nvPr/>
        </p:nvSpPr>
        <p:spPr>
          <a:xfrm>
            <a:off x="1572300" y="0"/>
            <a:ext cx="8430300" cy="11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1">
                <a:latin typeface="Calibri"/>
                <a:ea typeface="Calibri"/>
                <a:cs typeface="Calibri"/>
                <a:sym typeface="Calibri"/>
              </a:rPr>
              <a:t>Application of GAN</a:t>
            </a:r>
            <a:endParaRPr sz="6000" b="1" i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g75152f54bc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150" y="1290950"/>
            <a:ext cx="6272600" cy="48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437988d14_0_1"/>
          <p:cNvSpPr txBox="1"/>
          <p:nvPr/>
        </p:nvSpPr>
        <p:spPr>
          <a:xfrm>
            <a:off x="1572300" y="0"/>
            <a:ext cx="8430300" cy="11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1">
                <a:latin typeface="Calibri"/>
                <a:ea typeface="Calibri"/>
                <a:cs typeface="Calibri"/>
                <a:sym typeface="Calibri"/>
              </a:rPr>
              <a:t>Application of GAN</a:t>
            </a:r>
            <a:endParaRPr sz="6000" b="1" i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6" name="Google Shape;306;g8437988d14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863" y="1405075"/>
            <a:ext cx="9365175" cy="47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34af95d9f_0_16"/>
          <p:cNvSpPr txBox="1"/>
          <p:nvPr/>
        </p:nvSpPr>
        <p:spPr>
          <a:xfrm>
            <a:off x="124500" y="669075"/>
            <a:ext cx="11943000" cy="10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GAN, has two Components …</a:t>
            </a:r>
            <a:endParaRPr sz="4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lang="en-US" sz="15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 and D</a:t>
            </a:r>
            <a:endParaRPr sz="15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g734af95d9f_0_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1250" y="3414175"/>
            <a:ext cx="807720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437988d14_0_7"/>
          <p:cNvSpPr txBox="1"/>
          <p:nvPr/>
        </p:nvSpPr>
        <p:spPr>
          <a:xfrm>
            <a:off x="1572300" y="0"/>
            <a:ext cx="8430300" cy="11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1">
                <a:latin typeface="Calibri"/>
                <a:ea typeface="Calibri"/>
                <a:cs typeface="Calibri"/>
                <a:sym typeface="Calibri"/>
              </a:rPr>
              <a:t>Application of GAN</a:t>
            </a:r>
            <a:endParaRPr sz="6000" b="1" i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2" name="Google Shape;312;g8437988d14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050" y="1340025"/>
            <a:ext cx="9632800" cy="48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437988d14_0_13"/>
          <p:cNvSpPr txBox="1"/>
          <p:nvPr/>
        </p:nvSpPr>
        <p:spPr>
          <a:xfrm>
            <a:off x="1572300" y="0"/>
            <a:ext cx="8430300" cy="11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1">
                <a:latin typeface="Calibri"/>
                <a:ea typeface="Calibri"/>
                <a:cs typeface="Calibri"/>
                <a:sym typeface="Calibri"/>
              </a:rPr>
              <a:t>Application of GAN</a:t>
            </a:r>
            <a:endParaRPr sz="6000" b="1" i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8" name="Google Shape;318;g8437988d14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950" y="1457125"/>
            <a:ext cx="11398601" cy="366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437988d14_0_24"/>
          <p:cNvSpPr txBox="1"/>
          <p:nvPr/>
        </p:nvSpPr>
        <p:spPr>
          <a:xfrm>
            <a:off x="1572300" y="0"/>
            <a:ext cx="8430300" cy="11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1">
                <a:latin typeface="Calibri"/>
                <a:ea typeface="Calibri"/>
                <a:cs typeface="Calibri"/>
                <a:sym typeface="Calibri"/>
              </a:rPr>
              <a:t>Application of GAN</a:t>
            </a:r>
            <a:endParaRPr sz="6000" b="1" i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g8437988d14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25" y="1170900"/>
            <a:ext cx="11472749" cy="501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437988d14_0_30"/>
          <p:cNvSpPr txBox="1"/>
          <p:nvPr/>
        </p:nvSpPr>
        <p:spPr>
          <a:xfrm>
            <a:off x="1572300" y="0"/>
            <a:ext cx="8430300" cy="11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1">
                <a:latin typeface="Calibri"/>
                <a:ea typeface="Calibri"/>
                <a:cs typeface="Calibri"/>
                <a:sym typeface="Calibri"/>
              </a:rPr>
              <a:t>Application of GAN</a:t>
            </a:r>
            <a:endParaRPr sz="6000" b="1" i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0" name="Google Shape;330;g8437988d14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825" y="1170900"/>
            <a:ext cx="10174324" cy="50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437988d14_0_36"/>
          <p:cNvSpPr txBox="1"/>
          <p:nvPr/>
        </p:nvSpPr>
        <p:spPr>
          <a:xfrm>
            <a:off x="150550" y="0"/>
            <a:ext cx="11943000" cy="61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1">
                <a:latin typeface="Calibri"/>
                <a:ea typeface="Calibri"/>
                <a:cs typeface="Calibri"/>
                <a:sym typeface="Calibri"/>
              </a:rPr>
              <a:t>Additional Reading</a:t>
            </a:r>
            <a:endParaRPr sz="5000" b="1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1">
                <a:latin typeface="Calibri"/>
                <a:ea typeface="Calibri"/>
                <a:cs typeface="Calibri"/>
                <a:sym typeface="Calibri"/>
              </a:rPr>
              <a:t>link:</a:t>
            </a:r>
            <a:endParaRPr sz="5000" b="1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1">
                <a:latin typeface="Calibri"/>
                <a:ea typeface="Calibri"/>
                <a:cs typeface="Calibri"/>
                <a:sym typeface="Calibri"/>
              </a:rPr>
              <a:t>Paper: </a:t>
            </a:r>
            <a:r>
              <a:rPr lang="en-US" sz="3000" b="1" i="1">
                <a:solidFill>
                  <a:schemeClr val="dk1"/>
                </a:solidFill>
              </a:rPr>
              <a:t>Generative Adversarial Nets (</a:t>
            </a:r>
            <a:r>
              <a:rPr lang="en-US" sz="3000">
                <a:solidFill>
                  <a:schemeClr val="dk1"/>
                </a:solidFill>
              </a:rPr>
              <a:t>Ian J. Goodfellow</a:t>
            </a:r>
            <a:r>
              <a:rPr lang="en-US" sz="3000" b="1" i="1">
                <a:solidFill>
                  <a:schemeClr val="dk1"/>
                </a:solidFill>
              </a:rPr>
              <a:t>)</a:t>
            </a:r>
            <a:endParaRPr sz="3000" b="1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1" u="sng">
                <a:solidFill>
                  <a:schemeClr val="hlink"/>
                </a:solidFill>
                <a:hlinkClick r:id="rId3"/>
              </a:rPr>
              <a:t>https://machinelearningmastery.com/what-are-generative-adversarial-networks-gans/</a:t>
            </a:r>
            <a:endParaRPr sz="3000" b="1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1">
                <a:solidFill>
                  <a:schemeClr val="dk1"/>
                </a:solidFill>
              </a:rPr>
              <a:t>Do Subscribe, like and Share...</a:t>
            </a:r>
            <a:endParaRPr sz="6000" b="1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8437988d14_0_44"/>
          <p:cNvSpPr txBox="1"/>
          <p:nvPr/>
        </p:nvSpPr>
        <p:spPr>
          <a:xfrm>
            <a:off x="249000" y="234175"/>
            <a:ext cx="11943000" cy="61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1">
                <a:latin typeface="Calibri"/>
                <a:ea typeface="Calibri"/>
                <a:cs typeface="Calibri"/>
                <a:sym typeface="Calibri"/>
              </a:rPr>
              <a:t>Types of GAN:</a:t>
            </a:r>
            <a:endParaRPr sz="8000" b="1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0" b="1" i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C1130"/>
              </a:buClr>
              <a:buSzPts val="3000"/>
              <a:buAutoNum type="arabicPeriod"/>
            </a:pPr>
            <a:r>
              <a:rPr lang="en-US" sz="3000" b="1" i="1">
                <a:solidFill>
                  <a:srgbClr val="4C1130"/>
                </a:solidFill>
              </a:rPr>
              <a:t>Vanila GAN</a:t>
            </a:r>
            <a:endParaRPr sz="3000" b="1" i="1">
              <a:solidFill>
                <a:srgbClr val="4C1130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3000"/>
              <a:buAutoNum type="arabicPeriod"/>
            </a:pPr>
            <a:r>
              <a:rPr lang="en-US" sz="3000" b="1" i="1">
                <a:solidFill>
                  <a:srgbClr val="4C1130"/>
                </a:solidFill>
              </a:rPr>
              <a:t>Deep Convolutional GANs (DCGAN) ...</a:t>
            </a:r>
            <a:endParaRPr sz="3000" b="1" i="1">
              <a:solidFill>
                <a:srgbClr val="4C1130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3000"/>
              <a:buAutoNum type="arabicPeriod"/>
            </a:pPr>
            <a:r>
              <a:rPr lang="en-US" sz="3000" b="1" i="1">
                <a:solidFill>
                  <a:srgbClr val="4C1130"/>
                </a:solidFill>
              </a:rPr>
              <a:t>Conditional GANs (CGAN) ...</a:t>
            </a:r>
            <a:endParaRPr sz="3000" b="1" i="1">
              <a:solidFill>
                <a:srgbClr val="4C1130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3000"/>
              <a:buAutoNum type="arabicPeriod"/>
            </a:pPr>
            <a:r>
              <a:rPr lang="en-US" sz="3000" b="1" i="1">
                <a:solidFill>
                  <a:srgbClr val="4C1130"/>
                </a:solidFill>
              </a:rPr>
              <a:t>Super Resolution GAN</a:t>
            </a:r>
            <a:endParaRPr sz="3000" b="1" i="1">
              <a:solidFill>
                <a:srgbClr val="4C1130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3000"/>
              <a:buAutoNum type="arabicPeriod"/>
            </a:pPr>
            <a:r>
              <a:rPr lang="en-US" sz="3000" b="1" i="1">
                <a:solidFill>
                  <a:srgbClr val="4C1130"/>
                </a:solidFill>
              </a:rPr>
              <a:t>info GAN</a:t>
            </a:r>
            <a:endParaRPr sz="3000" b="1" i="1">
              <a:solidFill>
                <a:srgbClr val="4C113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6e88792ab_0_0"/>
          <p:cNvSpPr txBox="1"/>
          <p:nvPr/>
        </p:nvSpPr>
        <p:spPr>
          <a:xfrm>
            <a:off x="150550" y="0"/>
            <a:ext cx="54528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1">
                <a:latin typeface="Calibri"/>
                <a:ea typeface="Calibri"/>
                <a:cs typeface="Calibri"/>
                <a:sym typeface="Calibri"/>
              </a:rPr>
              <a:t>Vanila GAN</a:t>
            </a:r>
            <a:endParaRPr sz="3000" b="1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</p:txBody>
      </p:sp>
      <p:pic>
        <p:nvPicPr>
          <p:cNvPr id="346" name="Google Shape;346;g76e88792a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000" y="2492325"/>
            <a:ext cx="8553300" cy="37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g76e88792a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38900"/>
            <a:ext cx="11878776" cy="18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6e88792ab_0_14"/>
          <p:cNvSpPr txBox="1"/>
          <p:nvPr/>
        </p:nvSpPr>
        <p:spPr>
          <a:xfrm>
            <a:off x="150550" y="0"/>
            <a:ext cx="54528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1">
                <a:latin typeface="Calibri"/>
                <a:ea typeface="Calibri"/>
                <a:cs typeface="Calibri"/>
                <a:sym typeface="Calibri"/>
              </a:rPr>
              <a:t>DC GAN</a:t>
            </a:r>
            <a:endParaRPr sz="3000" b="1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</p:txBody>
      </p:sp>
      <p:pic>
        <p:nvPicPr>
          <p:cNvPr id="353" name="Google Shape;353;g76e88792ab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50" y="890200"/>
            <a:ext cx="11811150" cy="19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g76e88792ab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550" y="2979225"/>
            <a:ext cx="12039600" cy="2805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76e88792ab_0_6"/>
          <p:cNvSpPr txBox="1"/>
          <p:nvPr/>
        </p:nvSpPr>
        <p:spPr>
          <a:xfrm>
            <a:off x="150550" y="0"/>
            <a:ext cx="54528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1">
                <a:latin typeface="Calibri"/>
                <a:ea typeface="Calibri"/>
                <a:cs typeface="Calibri"/>
                <a:sym typeface="Calibri"/>
              </a:rPr>
              <a:t>Conditional GAN</a:t>
            </a:r>
            <a:endParaRPr sz="3000" b="1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</p:txBody>
      </p:sp>
      <p:pic>
        <p:nvPicPr>
          <p:cNvPr id="360" name="Google Shape;360;g76e88792ab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8900"/>
            <a:ext cx="11384750" cy="230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g76e88792ab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6925" y="3345375"/>
            <a:ext cx="7541950" cy="297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76e88792ab_0_22"/>
          <p:cNvSpPr txBox="1"/>
          <p:nvPr/>
        </p:nvSpPr>
        <p:spPr>
          <a:xfrm>
            <a:off x="150550" y="0"/>
            <a:ext cx="68913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1">
                <a:latin typeface="Calibri"/>
                <a:ea typeface="Calibri"/>
                <a:cs typeface="Calibri"/>
                <a:sym typeface="Calibri"/>
              </a:rPr>
              <a:t>Super Resolution GAN</a:t>
            </a:r>
            <a:endParaRPr sz="3000" b="1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</p:txBody>
      </p:sp>
      <p:pic>
        <p:nvPicPr>
          <p:cNvPr id="367" name="Google Shape;367;g76e88792ab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50" y="886500"/>
            <a:ext cx="11121475" cy="231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g76e88792ab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6200" y="3206750"/>
            <a:ext cx="9565902" cy="365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34af95d9f_0_25"/>
          <p:cNvSpPr txBox="1"/>
          <p:nvPr/>
        </p:nvSpPr>
        <p:spPr>
          <a:xfrm>
            <a:off x="0" y="0"/>
            <a:ext cx="11943000" cy="10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GAN, Architecture and Working</a:t>
            </a:r>
            <a:endParaRPr sz="6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g734af95d9f_0_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3100" y="888425"/>
            <a:ext cx="9298250" cy="523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76e88792ab_0_31"/>
          <p:cNvSpPr txBox="1"/>
          <p:nvPr/>
        </p:nvSpPr>
        <p:spPr>
          <a:xfrm>
            <a:off x="150550" y="0"/>
            <a:ext cx="68913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1">
                <a:latin typeface="Calibri"/>
                <a:ea typeface="Calibri"/>
                <a:cs typeface="Calibri"/>
                <a:sym typeface="Calibri"/>
              </a:rPr>
              <a:t>Info GAN</a:t>
            </a:r>
            <a:endParaRPr sz="3000" b="1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</p:txBody>
      </p:sp>
      <p:sp>
        <p:nvSpPr>
          <p:cNvPr id="374" name="Google Shape;374;g76e88792ab_0_31"/>
          <p:cNvSpPr txBox="1"/>
          <p:nvPr/>
        </p:nvSpPr>
        <p:spPr>
          <a:xfrm>
            <a:off x="0" y="769400"/>
            <a:ext cx="12192000" cy="26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InfoGAN is a generative adversarial network that also maximizes the mutual information between a small subset of the latent variables and the observation. We derive a lower bound to the mutual information objective that can be optimized efficiently, and show that our training procedure can be interpreted as a variation of the Wake-Sleep algorithm</a:t>
            </a:r>
            <a:endParaRPr sz="2000"/>
          </a:p>
        </p:txBody>
      </p:sp>
      <p:pic>
        <p:nvPicPr>
          <p:cNvPr id="375" name="Google Shape;375;g76e88792ab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550" y="2078925"/>
            <a:ext cx="7792849" cy="426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6e88792ab_0_41"/>
          <p:cNvSpPr txBox="1"/>
          <p:nvPr/>
        </p:nvSpPr>
        <p:spPr>
          <a:xfrm>
            <a:off x="150550" y="0"/>
            <a:ext cx="11491200" cy="37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1">
                <a:latin typeface="Calibri"/>
                <a:ea typeface="Calibri"/>
                <a:cs typeface="Calibri"/>
                <a:sym typeface="Calibri"/>
              </a:rPr>
              <a:t>Thanks</a:t>
            </a:r>
            <a:endParaRPr sz="8000" b="1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0" b="1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1">
                <a:latin typeface="Calibri"/>
                <a:ea typeface="Calibri"/>
                <a:cs typeface="Calibri"/>
                <a:sym typeface="Calibri"/>
              </a:rPr>
              <a:t>Subscribe, like and Share...</a:t>
            </a:r>
            <a:endParaRPr sz="8000" b="1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0" b="1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0" b="1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34af95d9f_0_30"/>
          <p:cNvSpPr txBox="1"/>
          <p:nvPr/>
        </p:nvSpPr>
        <p:spPr>
          <a:xfrm>
            <a:off x="0" y="0"/>
            <a:ext cx="11943000" cy="10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GAN, Working STEP:01</a:t>
            </a:r>
            <a:endParaRPr sz="6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g734af95d9f_0_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825" y="1037100"/>
            <a:ext cx="115633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34af95d9f_0_37"/>
          <p:cNvSpPr txBox="1"/>
          <p:nvPr/>
        </p:nvSpPr>
        <p:spPr>
          <a:xfrm>
            <a:off x="0" y="0"/>
            <a:ext cx="11943000" cy="10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GAN, Working STEP:01</a:t>
            </a:r>
            <a:endParaRPr sz="6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g734af95d9f_0_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189500"/>
            <a:ext cx="11039475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34af95d9f_0_43"/>
          <p:cNvSpPr txBox="1"/>
          <p:nvPr/>
        </p:nvSpPr>
        <p:spPr>
          <a:xfrm>
            <a:off x="0" y="0"/>
            <a:ext cx="11943000" cy="10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GAN, Working STEP:02</a:t>
            </a:r>
            <a:endParaRPr sz="6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g734af95d9f_0_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955325"/>
            <a:ext cx="11887201" cy="5180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34af95d9f_0_61"/>
          <p:cNvSpPr txBox="1"/>
          <p:nvPr/>
        </p:nvSpPr>
        <p:spPr>
          <a:xfrm>
            <a:off x="0" y="0"/>
            <a:ext cx="11943000" cy="10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GAN, Working STEP:03</a:t>
            </a:r>
            <a:endParaRPr sz="6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g734af95d9f_0_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189500"/>
            <a:ext cx="11887200" cy="504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34af95d9f_0_49"/>
          <p:cNvSpPr txBox="1"/>
          <p:nvPr/>
        </p:nvSpPr>
        <p:spPr>
          <a:xfrm>
            <a:off x="0" y="0"/>
            <a:ext cx="11943000" cy="10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GAN, Working STEP:02</a:t>
            </a:r>
            <a:endParaRPr sz="6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g734af95d9f_0_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86525"/>
            <a:ext cx="11887199" cy="52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34af95d9f_0_67"/>
          <p:cNvSpPr txBox="1"/>
          <p:nvPr/>
        </p:nvSpPr>
        <p:spPr>
          <a:xfrm>
            <a:off x="0" y="0"/>
            <a:ext cx="11943000" cy="10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CNN VS D-CNN</a:t>
            </a:r>
            <a:endParaRPr sz="6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g734af95d9f_0_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7300" y="838225"/>
            <a:ext cx="10803674" cy="55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Office PowerPoint</Application>
  <PresentationFormat>Widescreen</PresentationFormat>
  <Paragraphs>65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UMAIR Saeed</dc:creator>
  <cp:lastModifiedBy>Fahad Hussain</cp:lastModifiedBy>
  <cp:revision>1</cp:revision>
  <dcterms:created xsi:type="dcterms:W3CDTF">2019-11-24T16:25:47Z</dcterms:created>
  <dcterms:modified xsi:type="dcterms:W3CDTF">2020-06-02T09:18:56Z</dcterms:modified>
</cp:coreProperties>
</file>