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Lst>
  <p:sldSz cx="9144000" cy="5143500" type="screen16x9"/>
  <p:notesSz cx="9144000" cy="5143500"/>
  <p:embeddedFontLst>
    <p:embeddedFont>
      <p:font typeface="Cambria" panose="02040503050406030204" pitchFamily="18" charset="0"/>
      <p:regular r:id="rId28"/>
      <p:bold r:id="rId29"/>
      <p:italic r:id="rId30"/>
      <p:boldItalic r:id="rId31"/>
    </p:embeddedFont>
    <p:embeddedFont>
      <p:font typeface="Quattrocento Sans" panose="020B0502050000020003"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9" roundtripDataSignature="AMtx7miVSzA9LAwhKZe82ybgg8TQpcJF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3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6faf82f5d_0_4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86faf82f5d_0_4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4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4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4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4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4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4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14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4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4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14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4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14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5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5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3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3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5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15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15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5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15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5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15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5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15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5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15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6faf82f5d_0_5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86faf82f5d_0_5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3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13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2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2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6faf82f5d_0_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86faf82f5d_0_16: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6faf82f5d_0_2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86faf82f5d_0_24: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6faf82f5d_0_3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86faf82f5d_0_35: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3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3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13"/>
          <p:cNvSpPr txBox="1">
            <a:spLocks noGrp="1"/>
          </p:cNvSpPr>
          <p:nvPr>
            <p:ph type="title"/>
          </p:nvPr>
        </p:nvSpPr>
        <p:spPr>
          <a:xfrm>
            <a:off x="213232" y="10109"/>
            <a:ext cx="8717534" cy="11239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13"/>
          <p:cNvSpPr txBox="1">
            <a:spLocks noGrp="1"/>
          </p:cNvSpPr>
          <p:nvPr>
            <p:ph type="body" idx="1"/>
          </p:nvPr>
        </p:nvSpPr>
        <p:spPr>
          <a:xfrm>
            <a:off x="685800" y="1258633"/>
            <a:ext cx="7772400" cy="339915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8000" b="1" i="1">
                <a:solidFill>
                  <a:srgbClr val="F79546"/>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2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8"/>
        <p:cNvGrpSpPr/>
        <p:nvPr/>
      </p:nvGrpSpPr>
      <p:grpSpPr>
        <a:xfrm>
          <a:off x="0" y="0"/>
          <a:ext cx="0" cy="0"/>
          <a:chOff x="0" y="0"/>
          <a:chExt cx="0" cy="0"/>
        </a:xfrm>
      </p:grpSpPr>
      <p:sp>
        <p:nvSpPr>
          <p:cNvPr id="19" name="Google Shape;19;p2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2"/>
        <p:cNvGrpSpPr/>
        <p:nvPr/>
      </p:nvGrpSpPr>
      <p:grpSpPr>
        <a:xfrm>
          <a:off x="0" y="0"/>
          <a:ext cx="0" cy="0"/>
          <a:chOff x="0" y="0"/>
          <a:chExt cx="0" cy="0"/>
        </a:xfrm>
      </p:grpSpPr>
      <p:sp>
        <p:nvSpPr>
          <p:cNvPr id="23" name="Google Shape;23;p215"/>
          <p:cNvSpPr txBox="1">
            <a:spLocks noGrp="1"/>
          </p:cNvSpPr>
          <p:nvPr>
            <p:ph type="title"/>
          </p:nvPr>
        </p:nvSpPr>
        <p:spPr>
          <a:xfrm>
            <a:off x="213232" y="10109"/>
            <a:ext cx="8717534" cy="11239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1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7"/>
        <p:cNvGrpSpPr/>
        <p:nvPr/>
      </p:nvGrpSpPr>
      <p:grpSpPr>
        <a:xfrm>
          <a:off x="0" y="0"/>
          <a:ext cx="0" cy="0"/>
          <a:chOff x="0" y="0"/>
          <a:chExt cx="0" cy="0"/>
        </a:xfrm>
      </p:grpSpPr>
      <p:sp>
        <p:nvSpPr>
          <p:cNvPr id="28" name="Google Shape;28;p216"/>
          <p:cNvSpPr txBox="1">
            <a:spLocks noGrp="1"/>
          </p:cNvSpPr>
          <p:nvPr>
            <p:ph type="ctrTitle"/>
          </p:nvPr>
        </p:nvSpPr>
        <p:spPr>
          <a:xfrm>
            <a:off x="307721" y="289636"/>
            <a:ext cx="8528557" cy="5746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1">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16"/>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217"/>
          <p:cNvSpPr txBox="1">
            <a:spLocks noGrp="1"/>
          </p:cNvSpPr>
          <p:nvPr>
            <p:ph type="title"/>
          </p:nvPr>
        </p:nvSpPr>
        <p:spPr>
          <a:xfrm>
            <a:off x="213232" y="10109"/>
            <a:ext cx="8717534" cy="11239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7"/>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217"/>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2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12"/>
          <p:cNvSpPr/>
          <p:nvPr/>
        </p:nvSpPr>
        <p:spPr>
          <a:xfrm>
            <a:off x="0" y="0"/>
            <a:ext cx="9144000" cy="514349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212"/>
          <p:cNvSpPr txBox="1">
            <a:spLocks noGrp="1"/>
          </p:cNvSpPr>
          <p:nvPr>
            <p:ph type="title"/>
          </p:nvPr>
        </p:nvSpPr>
        <p:spPr>
          <a:xfrm>
            <a:off x="213232" y="10109"/>
            <a:ext cx="8717534" cy="112395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12"/>
          <p:cNvSpPr txBox="1">
            <a:spLocks noGrp="1"/>
          </p:cNvSpPr>
          <p:nvPr>
            <p:ph type="body" idx="1"/>
          </p:nvPr>
        </p:nvSpPr>
        <p:spPr>
          <a:xfrm>
            <a:off x="685800" y="1258633"/>
            <a:ext cx="7772400" cy="339915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8000" b="1" i="1" u="none" strike="noStrike" cap="none">
                <a:solidFill>
                  <a:srgbClr val="F79546"/>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2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2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2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9.jp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sp>
        <p:nvSpPr>
          <p:cNvPr id="44" name="Google Shape;44;p1"/>
          <p:cNvSpPr/>
          <p:nvPr/>
        </p:nvSpPr>
        <p:spPr>
          <a:xfrm>
            <a:off x="0" y="0"/>
            <a:ext cx="9144000" cy="51434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 name="Google Shape;47;p1"/>
          <p:cNvSpPr txBox="1"/>
          <p:nvPr/>
        </p:nvSpPr>
        <p:spPr>
          <a:xfrm>
            <a:off x="139850" y="3227625"/>
            <a:ext cx="8365800" cy="937200"/>
          </a:xfrm>
          <a:prstGeom prst="rect">
            <a:avLst/>
          </a:prstGeom>
          <a:noFill/>
          <a:ln>
            <a:noFill/>
          </a:ln>
        </p:spPr>
        <p:txBody>
          <a:bodyPr spcFirstLastPara="1" wrap="square" lIns="91425" tIns="91425" rIns="91425" bIns="91425" anchor="t" anchorCtr="0">
            <a:noAutofit/>
          </a:bodyPr>
          <a:lstStyle/>
          <a:p>
            <a:pPr marL="12700" lvl="0" indent="0" algn="l" rtl="0">
              <a:spcBef>
                <a:spcPts val="0"/>
              </a:spcBef>
              <a:spcAft>
                <a:spcPts val="0"/>
              </a:spcAft>
              <a:buNone/>
            </a:pPr>
            <a:r>
              <a:rPr lang="en-US" sz="3600" b="1" i="1">
                <a:solidFill>
                  <a:schemeClr val="dk1"/>
                </a:solidFill>
                <a:latin typeface="Calibri"/>
                <a:ea typeface="Calibri"/>
                <a:cs typeface="Calibri"/>
                <a:sym typeface="Calibri"/>
              </a:rPr>
              <a:t>Deep Learning from Scratch  Course</a:t>
            </a:r>
            <a:endParaRPr sz="3600">
              <a:solidFill>
                <a:schemeClr val="dk1"/>
              </a:solidFill>
              <a:latin typeface="Calibri"/>
              <a:ea typeface="Calibri"/>
              <a:cs typeface="Calibri"/>
              <a:sym typeface="Calibri"/>
            </a:endParaRPr>
          </a:p>
        </p:txBody>
      </p:sp>
      <p:sp>
        <p:nvSpPr>
          <p:cNvPr id="48" name="Google Shape;48;p1"/>
          <p:cNvSpPr txBox="1"/>
          <p:nvPr/>
        </p:nvSpPr>
        <p:spPr>
          <a:xfrm>
            <a:off x="5692500" y="1914125"/>
            <a:ext cx="3451500" cy="1200600"/>
          </a:xfrm>
          <a:prstGeom prst="rect">
            <a:avLst/>
          </a:prstGeom>
          <a:noFill/>
          <a:ln>
            <a:noFill/>
          </a:ln>
        </p:spPr>
        <p:txBody>
          <a:bodyPr spcFirstLastPara="1" wrap="square" lIns="91425" tIns="91425" rIns="91425" bIns="91425" anchor="t" anchorCtr="0">
            <a:noAutofit/>
          </a:bodyPr>
          <a:lstStyle/>
          <a:p>
            <a:pPr marL="12700" lvl="0" indent="0" algn="l" rtl="0">
              <a:spcBef>
                <a:spcPts val="0"/>
              </a:spcBef>
              <a:spcAft>
                <a:spcPts val="0"/>
              </a:spcAft>
              <a:buNone/>
            </a:pPr>
            <a:r>
              <a:rPr lang="en-US" sz="2900" b="1" i="1">
                <a:solidFill>
                  <a:schemeClr val="dk1"/>
                </a:solidFill>
                <a:latin typeface="Calibri"/>
                <a:ea typeface="Calibri"/>
                <a:cs typeface="Calibri"/>
                <a:sym typeface="Calibri"/>
              </a:rPr>
              <a:t>Deep Learning from Scratch  Course</a:t>
            </a:r>
            <a:endParaRPr sz="2900" b="1" i="1">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7"/>
          <p:cNvSpPr/>
          <p:nvPr/>
        </p:nvSpPr>
        <p:spPr>
          <a:xfrm>
            <a:off x="4939284" y="1962911"/>
            <a:ext cx="3715512" cy="2971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6" name="Google Shape;136;p137"/>
          <p:cNvSpPr txBox="1"/>
          <p:nvPr/>
        </p:nvSpPr>
        <p:spPr>
          <a:xfrm>
            <a:off x="154939" y="378333"/>
            <a:ext cx="8766175" cy="1612900"/>
          </a:xfrm>
          <a:prstGeom prst="rect">
            <a:avLst/>
          </a:prstGeom>
          <a:noFill/>
          <a:ln>
            <a:noFill/>
          </a:ln>
        </p:spPr>
        <p:txBody>
          <a:bodyPr spcFirstLastPara="1" wrap="square" lIns="0" tIns="12700" rIns="0" bIns="0" anchor="t" anchorCtr="0">
            <a:spAutoFit/>
          </a:bodyPr>
          <a:lstStyle/>
          <a:p>
            <a:pPr marL="4585335" marR="0" lvl="0" indent="0" algn="l" rtl="0">
              <a:lnSpc>
                <a:spcPct val="100000"/>
              </a:lnSpc>
              <a:spcBef>
                <a:spcPts val="0"/>
              </a:spcBef>
              <a:spcAft>
                <a:spcPts val="0"/>
              </a:spcAft>
              <a:buNone/>
            </a:pPr>
            <a:r>
              <a:rPr lang="en-US" sz="2400" b="1" i="1">
                <a:latin typeface="Cambria"/>
                <a:ea typeface="Cambria"/>
                <a:cs typeface="Cambria"/>
                <a:sym typeface="Cambria"/>
              </a:rPr>
              <a:t>Hidden Markov model (HMM)</a:t>
            </a:r>
            <a:endParaRPr sz="2400">
              <a:latin typeface="Cambria"/>
              <a:ea typeface="Cambria"/>
              <a:cs typeface="Cambria"/>
              <a:sym typeface="Cambria"/>
            </a:endParaRPr>
          </a:p>
          <a:p>
            <a:pPr marL="0" marR="0" lvl="0" indent="0" algn="l" rtl="0">
              <a:lnSpc>
                <a:spcPct val="100000"/>
              </a:lnSpc>
              <a:spcBef>
                <a:spcPts val="30"/>
              </a:spcBef>
              <a:spcAft>
                <a:spcPts val="0"/>
              </a:spcAft>
              <a:buNone/>
            </a:pPr>
            <a:endParaRPr sz="2700">
              <a:latin typeface="Times New Roman"/>
              <a:ea typeface="Times New Roman"/>
              <a:cs typeface="Times New Roman"/>
              <a:sym typeface="Times New Roman"/>
            </a:endParaRPr>
          </a:p>
          <a:p>
            <a:pPr marL="12700" marR="5080" lvl="0" indent="0" algn="l" rtl="0">
              <a:lnSpc>
                <a:spcPct val="100000"/>
              </a:lnSpc>
              <a:spcBef>
                <a:spcPts val="0"/>
              </a:spcBef>
              <a:spcAft>
                <a:spcPts val="0"/>
              </a:spcAft>
              <a:buNone/>
            </a:pPr>
            <a:r>
              <a:rPr lang="en-US" sz="1800">
                <a:latin typeface="Calibri"/>
                <a:ea typeface="Calibri"/>
                <a:cs typeface="Calibri"/>
                <a:sym typeface="Calibri"/>
              </a:rPr>
              <a:t>The term hidden refers to the first order Markov process behind the observation. Observation  refers to the data we know and can observe. Markov process is shown by the interaction  between “Rainy” and “Sunny” in the below diagram and each of these are </a:t>
            </a:r>
            <a:r>
              <a:rPr lang="en-US" sz="1800" b="1">
                <a:latin typeface="Calibri"/>
                <a:ea typeface="Calibri"/>
                <a:cs typeface="Calibri"/>
                <a:sym typeface="Calibri"/>
              </a:rPr>
              <a:t>HIDDEN STATES</a:t>
            </a:r>
            <a:r>
              <a:rPr lang="en-US" sz="1800">
                <a:latin typeface="Calibri"/>
                <a:ea typeface="Calibri"/>
                <a:cs typeface="Calibri"/>
                <a:sym typeface="Calibri"/>
              </a:rPr>
              <a:t>.</a:t>
            </a:r>
            <a:endParaRPr sz="1800">
              <a:latin typeface="Calibri"/>
              <a:ea typeface="Calibri"/>
              <a:cs typeface="Calibri"/>
              <a:sym typeface="Calibri"/>
            </a:endParaRPr>
          </a:p>
        </p:txBody>
      </p:sp>
      <p:sp>
        <p:nvSpPr>
          <p:cNvPr id="137" name="Google Shape;137;p137"/>
          <p:cNvSpPr txBox="1"/>
          <p:nvPr/>
        </p:nvSpPr>
        <p:spPr>
          <a:xfrm>
            <a:off x="307340" y="2635757"/>
            <a:ext cx="3420745" cy="2159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Initial Probabilities</a:t>
            </a:r>
            <a:endParaRPr sz="2800">
              <a:latin typeface="Calibri"/>
              <a:ea typeface="Calibri"/>
              <a:cs typeface="Calibri"/>
              <a:sym typeface="Calibri"/>
            </a:endParaRPr>
          </a:p>
          <a:p>
            <a:pPr marL="12700" marR="5080" lvl="0" indent="0" algn="l" rtl="0">
              <a:lnSpc>
                <a:spcPct val="200000"/>
              </a:lnSpc>
              <a:spcBef>
                <a:spcPts val="0"/>
              </a:spcBef>
              <a:spcAft>
                <a:spcPts val="0"/>
              </a:spcAft>
              <a:buNone/>
            </a:pPr>
            <a:r>
              <a:rPr lang="en-US" sz="2800" b="1">
                <a:latin typeface="Calibri"/>
                <a:ea typeface="Calibri"/>
                <a:cs typeface="Calibri"/>
                <a:sym typeface="Calibri"/>
              </a:rPr>
              <a:t>Transition Probabilities  Emission Probabilities</a:t>
            </a:r>
            <a:endParaRPr sz="2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86faf82f5d_0_45"/>
          <p:cNvSpPr txBox="1"/>
          <p:nvPr/>
        </p:nvSpPr>
        <p:spPr>
          <a:xfrm>
            <a:off x="571876" y="1707400"/>
            <a:ext cx="8498100" cy="2864700"/>
          </a:xfrm>
          <a:prstGeom prst="rect">
            <a:avLst/>
          </a:prstGeom>
          <a:noFill/>
          <a:ln>
            <a:noFill/>
          </a:ln>
        </p:spPr>
        <p:txBody>
          <a:bodyPr spcFirstLastPara="1" wrap="square" lIns="0" tIns="12050" rIns="0" bIns="0" anchor="t" anchorCtr="0">
            <a:noAutofit/>
          </a:bodyPr>
          <a:lstStyle/>
          <a:p>
            <a:pPr marL="12700" marR="5080" lvl="0" indent="0" algn="ctr" rtl="0">
              <a:lnSpc>
                <a:spcPct val="200000"/>
              </a:lnSpc>
              <a:spcBef>
                <a:spcPts val="0"/>
              </a:spcBef>
              <a:spcAft>
                <a:spcPts val="0"/>
              </a:spcAft>
              <a:buNone/>
            </a:pPr>
            <a:r>
              <a:rPr lang="en-US" sz="5000" b="1" i="1">
                <a:latin typeface="Calibri"/>
                <a:ea typeface="Calibri"/>
                <a:cs typeface="Calibri"/>
                <a:sym typeface="Calibri"/>
              </a:rPr>
              <a:t>Thanks</a:t>
            </a:r>
            <a:endParaRPr sz="5000" b="1" i="1">
              <a:latin typeface="Calibri"/>
              <a:ea typeface="Calibri"/>
              <a:cs typeface="Calibri"/>
              <a:sym typeface="Calibri"/>
            </a:endParaRPr>
          </a:p>
          <a:p>
            <a:pPr marL="12700" marR="5080" lvl="0" indent="0" algn="ctr" rtl="0">
              <a:lnSpc>
                <a:spcPct val="200000"/>
              </a:lnSpc>
              <a:spcBef>
                <a:spcPts val="0"/>
              </a:spcBef>
              <a:spcAft>
                <a:spcPts val="0"/>
              </a:spcAft>
              <a:buNone/>
            </a:pPr>
            <a:r>
              <a:rPr lang="en-US" sz="5000" b="1" i="1">
                <a:latin typeface="Calibri"/>
                <a:ea typeface="Calibri"/>
                <a:cs typeface="Calibri"/>
                <a:sym typeface="Calibri"/>
              </a:rPr>
              <a:t>Do Subscribe, like and share ...</a:t>
            </a:r>
            <a:endParaRPr sz="5000" b="1" i="1">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3"/>
          <p:cNvSpPr txBox="1">
            <a:spLocks noGrp="1"/>
          </p:cNvSpPr>
          <p:nvPr>
            <p:ph type="title"/>
          </p:nvPr>
        </p:nvSpPr>
        <p:spPr>
          <a:xfrm>
            <a:off x="213232" y="10109"/>
            <a:ext cx="8717534" cy="1123950"/>
          </a:xfrm>
          <a:prstGeom prst="rect">
            <a:avLst/>
          </a:prstGeom>
          <a:noFill/>
          <a:ln>
            <a:noFill/>
          </a:ln>
        </p:spPr>
        <p:txBody>
          <a:bodyPr spcFirstLastPara="1" wrap="square" lIns="0" tIns="115600" rIns="0" bIns="0" anchor="t" anchorCtr="0">
            <a:spAutoFit/>
          </a:bodyPr>
          <a:lstStyle/>
          <a:p>
            <a:pPr marL="4755515" marR="5080" lvl="0" indent="0" algn="l" rtl="0">
              <a:lnSpc>
                <a:spcPct val="117083"/>
              </a:lnSpc>
              <a:spcBef>
                <a:spcPts val="0"/>
              </a:spcBef>
              <a:spcAft>
                <a:spcPts val="0"/>
              </a:spcAft>
              <a:buNone/>
            </a:pPr>
            <a:r>
              <a:rPr lang="en-US" sz="2400" i="1">
                <a:latin typeface="Cambria"/>
                <a:ea typeface="Cambria"/>
                <a:cs typeface="Cambria"/>
                <a:sym typeface="Cambria"/>
              </a:rPr>
              <a:t>Markov Decision process  Bellman Equation</a:t>
            </a:r>
            <a:endParaRPr sz="2400">
              <a:latin typeface="Cambria"/>
              <a:ea typeface="Cambria"/>
              <a:cs typeface="Cambria"/>
              <a:sym typeface="Cambria"/>
            </a:endParaRPr>
          </a:p>
        </p:txBody>
      </p:sp>
      <p:sp>
        <p:nvSpPr>
          <p:cNvPr id="246" name="Google Shape;246;p143"/>
          <p:cNvSpPr txBox="1"/>
          <p:nvPr/>
        </p:nvSpPr>
        <p:spPr>
          <a:xfrm>
            <a:off x="307340" y="1227582"/>
            <a:ext cx="8441055" cy="24949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i="1">
                <a:solidFill>
                  <a:srgbClr val="111111"/>
                </a:solidFill>
                <a:latin typeface="Quattrocento Sans"/>
                <a:ea typeface="Quattrocento Sans"/>
                <a:cs typeface="Quattrocento Sans"/>
                <a:sym typeface="Quattrocento Sans"/>
              </a:rPr>
              <a:t>A Bellman equation, named after Richard E. Bellman, is a necessary condition for</a:t>
            </a:r>
            <a:endParaRPr sz="1800">
              <a:latin typeface="Quattrocento Sans"/>
              <a:ea typeface="Quattrocento Sans"/>
              <a:cs typeface="Quattrocento Sans"/>
              <a:sym typeface="Quattrocento Sans"/>
            </a:endParaRPr>
          </a:p>
          <a:p>
            <a:pPr marL="12700" marR="0" lvl="0" indent="0" algn="l" rtl="0">
              <a:lnSpc>
                <a:spcPct val="100000"/>
              </a:lnSpc>
              <a:spcBef>
                <a:spcPts val="0"/>
              </a:spcBef>
              <a:spcAft>
                <a:spcPts val="0"/>
              </a:spcAft>
              <a:buNone/>
            </a:pPr>
            <a:r>
              <a:rPr lang="en-US" sz="1800" i="1">
                <a:solidFill>
                  <a:srgbClr val="111111"/>
                </a:solidFill>
                <a:latin typeface="Quattrocento Sans"/>
                <a:ea typeface="Quattrocento Sans"/>
                <a:cs typeface="Quattrocento Sans"/>
                <a:sym typeface="Quattrocento Sans"/>
              </a:rPr>
              <a:t>optimality associated with the mathematical optimization method known as dynamic</a:t>
            </a:r>
            <a:endParaRPr sz="1800">
              <a:latin typeface="Quattrocento Sans"/>
              <a:ea typeface="Quattrocento Sans"/>
              <a:cs typeface="Quattrocento Sans"/>
              <a:sym typeface="Quattrocento Sans"/>
            </a:endParaRPr>
          </a:p>
          <a:p>
            <a:pPr marL="12700" marR="0" lvl="0" indent="0" algn="l" rtl="0">
              <a:lnSpc>
                <a:spcPct val="100000"/>
              </a:lnSpc>
              <a:spcBef>
                <a:spcPts val="0"/>
              </a:spcBef>
              <a:spcAft>
                <a:spcPts val="0"/>
              </a:spcAft>
              <a:buNone/>
            </a:pPr>
            <a:r>
              <a:rPr lang="en-US" sz="1800" i="1">
                <a:solidFill>
                  <a:srgbClr val="111111"/>
                </a:solidFill>
                <a:latin typeface="Quattrocento Sans"/>
                <a:ea typeface="Quattrocento Sans"/>
                <a:cs typeface="Quattrocento Sans"/>
                <a:sym typeface="Quattrocento Sans"/>
              </a:rPr>
              <a:t>programming.</a:t>
            </a:r>
            <a:endParaRPr sz="1800">
              <a:latin typeface="Quattrocento Sans"/>
              <a:ea typeface="Quattrocento Sans"/>
              <a:cs typeface="Quattrocento Sans"/>
              <a:sym typeface="Quattrocento Sans"/>
            </a:endParaRPr>
          </a:p>
          <a:p>
            <a:pPr marL="0" marR="0" lvl="0" indent="0" algn="l" rtl="0">
              <a:lnSpc>
                <a:spcPct val="100000"/>
              </a:lnSpc>
              <a:spcBef>
                <a:spcPts val="30"/>
              </a:spcBef>
              <a:spcAft>
                <a:spcPts val="0"/>
              </a:spcAft>
              <a:buNone/>
            </a:pPr>
            <a:endParaRPr sz="1850">
              <a:latin typeface="Times New Roman"/>
              <a:ea typeface="Times New Roman"/>
              <a:cs typeface="Times New Roman"/>
              <a:sym typeface="Times New Roman"/>
            </a:endParaRPr>
          </a:p>
          <a:p>
            <a:pPr marL="12700" marR="274320" lvl="0" indent="0" algn="just" rtl="0">
              <a:lnSpc>
                <a:spcPct val="100000"/>
              </a:lnSpc>
              <a:spcBef>
                <a:spcPts val="5"/>
              </a:spcBef>
              <a:spcAft>
                <a:spcPts val="0"/>
              </a:spcAft>
              <a:buNone/>
            </a:pPr>
            <a:r>
              <a:rPr lang="en-US" sz="1800" i="1">
                <a:solidFill>
                  <a:srgbClr val="111111"/>
                </a:solidFill>
                <a:latin typeface="Quattrocento Sans"/>
                <a:ea typeface="Quattrocento Sans"/>
                <a:cs typeface="Quattrocento Sans"/>
                <a:sym typeface="Quattrocento Sans"/>
              </a:rPr>
              <a:t>It writes the "value" of a decision problem at a certain point in time in terms of the  payoff from some initial choices and the "value" of the remaining decision problem  that results from those initial choices.[citation needed] This breaks a dynamic</a:t>
            </a:r>
            <a:endParaRPr sz="1800">
              <a:latin typeface="Quattrocento Sans"/>
              <a:ea typeface="Quattrocento Sans"/>
              <a:cs typeface="Quattrocento Sans"/>
              <a:sym typeface="Quattrocento Sans"/>
            </a:endParaRPr>
          </a:p>
          <a:p>
            <a:pPr marL="12700" marR="5080" lvl="0" indent="0" algn="just" rtl="0">
              <a:lnSpc>
                <a:spcPct val="100000"/>
              </a:lnSpc>
              <a:spcBef>
                <a:spcPts val="0"/>
              </a:spcBef>
              <a:spcAft>
                <a:spcPts val="0"/>
              </a:spcAft>
              <a:buNone/>
            </a:pPr>
            <a:r>
              <a:rPr lang="en-US" sz="1800" i="1">
                <a:solidFill>
                  <a:srgbClr val="111111"/>
                </a:solidFill>
                <a:latin typeface="Quattrocento Sans"/>
                <a:ea typeface="Quattrocento Sans"/>
                <a:cs typeface="Quattrocento Sans"/>
                <a:sym typeface="Quattrocento Sans"/>
              </a:rPr>
              <a:t>optimization problem into a sequence of simpler subproblems, as Bellman's “principle  of optimality” prescribes!</a:t>
            </a:r>
            <a:endParaRPr sz="1800">
              <a:latin typeface="Quattrocento Sans"/>
              <a:ea typeface="Quattrocento Sans"/>
              <a:cs typeface="Quattrocento Sans"/>
              <a:sym typeface="Quattrocento Sans"/>
            </a:endParaRPr>
          </a:p>
        </p:txBody>
      </p:sp>
      <p:sp>
        <p:nvSpPr>
          <p:cNvPr id="247" name="Google Shape;247;p143"/>
          <p:cNvSpPr/>
          <p:nvPr/>
        </p:nvSpPr>
        <p:spPr>
          <a:xfrm>
            <a:off x="1981200" y="4326672"/>
            <a:ext cx="4248615" cy="7589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44"/>
          <p:cNvSpPr txBox="1">
            <a:spLocks noGrp="1"/>
          </p:cNvSpPr>
          <p:nvPr>
            <p:ph type="title"/>
          </p:nvPr>
        </p:nvSpPr>
        <p:spPr>
          <a:xfrm>
            <a:off x="213232" y="10109"/>
            <a:ext cx="8717534" cy="1123950"/>
          </a:xfrm>
          <a:prstGeom prst="rect">
            <a:avLst/>
          </a:prstGeom>
          <a:noFill/>
          <a:ln>
            <a:noFill/>
          </a:ln>
        </p:spPr>
        <p:txBody>
          <a:bodyPr spcFirstLastPara="1" wrap="square" lIns="0" tIns="332900" rIns="0" bIns="0" anchor="t" anchorCtr="0">
            <a:spAutoFit/>
          </a:bodyPr>
          <a:lstStyle/>
          <a:p>
            <a:pPr marL="4984115" marR="5080" lvl="0" indent="0" algn="l" rtl="0">
              <a:lnSpc>
                <a:spcPct val="117083"/>
              </a:lnSpc>
              <a:spcBef>
                <a:spcPts val="0"/>
              </a:spcBef>
              <a:spcAft>
                <a:spcPts val="0"/>
              </a:spcAft>
              <a:buNone/>
            </a:pPr>
            <a:r>
              <a:rPr lang="en-US" sz="2400" i="1">
                <a:latin typeface="Cambria"/>
                <a:ea typeface="Cambria"/>
                <a:cs typeface="Cambria"/>
                <a:sym typeface="Cambria"/>
              </a:rPr>
              <a:t>Markov Decision Process  Follow the Bellman</a:t>
            </a:r>
            <a:endParaRPr sz="2400">
              <a:latin typeface="Cambria"/>
              <a:ea typeface="Cambria"/>
              <a:cs typeface="Cambria"/>
              <a:sym typeface="Cambria"/>
            </a:endParaRPr>
          </a:p>
        </p:txBody>
      </p:sp>
      <p:sp>
        <p:nvSpPr>
          <p:cNvPr id="257" name="Google Shape;257;p144"/>
          <p:cNvSpPr/>
          <p:nvPr/>
        </p:nvSpPr>
        <p:spPr>
          <a:xfrm>
            <a:off x="2013204" y="2420111"/>
            <a:ext cx="4267200" cy="235458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8" name="Google Shape;258;p144"/>
          <p:cNvSpPr/>
          <p:nvPr/>
        </p:nvSpPr>
        <p:spPr>
          <a:xfrm>
            <a:off x="2514600" y="1277111"/>
            <a:ext cx="3781044" cy="105156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45"/>
          <p:cNvSpPr txBox="1"/>
          <p:nvPr/>
        </p:nvSpPr>
        <p:spPr>
          <a:xfrm>
            <a:off x="5947028" y="302133"/>
            <a:ext cx="24638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i="1">
                <a:latin typeface="Cambria"/>
                <a:ea typeface="Cambria"/>
                <a:cs typeface="Cambria"/>
                <a:sym typeface="Cambria"/>
              </a:rPr>
              <a:t>Bellman Equation</a:t>
            </a:r>
            <a:endParaRPr sz="2400">
              <a:latin typeface="Cambria"/>
              <a:ea typeface="Cambria"/>
              <a:cs typeface="Cambria"/>
              <a:sym typeface="Cambria"/>
            </a:endParaRPr>
          </a:p>
        </p:txBody>
      </p:sp>
      <p:sp>
        <p:nvSpPr>
          <p:cNvPr id="268" name="Google Shape;268;p145"/>
          <p:cNvSpPr/>
          <p:nvPr/>
        </p:nvSpPr>
        <p:spPr>
          <a:xfrm>
            <a:off x="1371600" y="1353311"/>
            <a:ext cx="6172200" cy="10576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9" name="Google Shape;269;p145"/>
          <p:cNvSpPr txBox="1"/>
          <p:nvPr/>
        </p:nvSpPr>
        <p:spPr>
          <a:xfrm>
            <a:off x="2540" y="2673857"/>
            <a:ext cx="9016365" cy="57404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800" b="1">
                <a:solidFill>
                  <a:srgbClr val="5EEB3B"/>
                </a:solidFill>
                <a:latin typeface="Calibri"/>
                <a:ea typeface="Calibri"/>
                <a:cs typeface="Calibri"/>
                <a:sym typeface="Calibri"/>
              </a:rPr>
              <a:t>Maximum of all possible action </a:t>
            </a:r>
            <a:r>
              <a:rPr lang="en-US" sz="1800" b="1">
                <a:solidFill>
                  <a:srgbClr val="A1013E"/>
                </a:solidFill>
                <a:latin typeface="Calibri"/>
                <a:ea typeface="Calibri"/>
                <a:cs typeface="Calibri"/>
                <a:sym typeface="Calibri"/>
              </a:rPr>
              <a:t>Reward acc. To state and action (gamma) </a:t>
            </a:r>
            <a:r>
              <a:rPr lang="en-US" sz="1800" b="1">
                <a:solidFill>
                  <a:srgbClr val="FF4646"/>
                </a:solidFill>
                <a:latin typeface="Calibri"/>
                <a:ea typeface="Calibri"/>
                <a:cs typeface="Calibri"/>
                <a:sym typeface="Calibri"/>
              </a:rPr>
              <a:t>Discount value to the  next state</a:t>
            </a:r>
            <a:endParaRPr sz="1800">
              <a:latin typeface="Calibri"/>
              <a:ea typeface="Calibri"/>
              <a:cs typeface="Calibri"/>
              <a:sym typeface="Calibri"/>
            </a:endParaRPr>
          </a:p>
        </p:txBody>
      </p:sp>
      <p:sp>
        <p:nvSpPr>
          <p:cNvPr id="270" name="Google Shape;270;p145"/>
          <p:cNvSpPr/>
          <p:nvPr/>
        </p:nvSpPr>
        <p:spPr>
          <a:xfrm>
            <a:off x="1295400" y="3105911"/>
            <a:ext cx="5562600" cy="139293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1" name="Google Shape;271;p145"/>
          <p:cNvSpPr/>
          <p:nvPr/>
        </p:nvSpPr>
        <p:spPr>
          <a:xfrm>
            <a:off x="5437632" y="4256530"/>
            <a:ext cx="3076956" cy="85496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46"/>
          <p:cNvSpPr txBox="1">
            <a:spLocks noGrp="1"/>
          </p:cNvSpPr>
          <p:nvPr>
            <p:ph type="title"/>
          </p:nvPr>
        </p:nvSpPr>
        <p:spPr>
          <a:xfrm>
            <a:off x="5947028" y="311277"/>
            <a:ext cx="2463165" cy="748030"/>
          </a:xfrm>
          <a:prstGeom prst="rect">
            <a:avLst/>
          </a:prstGeom>
          <a:noFill/>
          <a:ln>
            <a:noFill/>
          </a:ln>
        </p:spPr>
        <p:txBody>
          <a:bodyPr spcFirstLastPara="1" wrap="square" lIns="0" tIns="12700" rIns="0" bIns="0" anchor="t" anchorCtr="0">
            <a:spAutoFit/>
          </a:bodyPr>
          <a:lstStyle/>
          <a:p>
            <a:pPr marL="12700" lvl="0" indent="0" algn="l" rtl="0">
              <a:lnSpc>
                <a:spcPct val="118541"/>
              </a:lnSpc>
              <a:spcBef>
                <a:spcPts val="0"/>
              </a:spcBef>
              <a:spcAft>
                <a:spcPts val="0"/>
              </a:spcAft>
              <a:buNone/>
            </a:pPr>
            <a:r>
              <a:rPr lang="en-US" sz="2400" i="1">
                <a:latin typeface="Cambria"/>
                <a:ea typeface="Cambria"/>
                <a:cs typeface="Cambria"/>
                <a:sym typeface="Cambria"/>
              </a:rPr>
              <a:t>Bellman Equation</a:t>
            </a:r>
            <a:endParaRPr sz="2400">
              <a:latin typeface="Cambria"/>
              <a:ea typeface="Cambria"/>
              <a:cs typeface="Cambria"/>
              <a:sym typeface="Cambria"/>
            </a:endParaRPr>
          </a:p>
          <a:p>
            <a:pPr marL="12700" lvl="0" indent="0" algn="l" rtl="0">
              <a:lnSpc>
                <a:spcPct val="118541"/>
              </a:lnSpc>
              <a:spcBef>
                <a:spcPts val="0"/>
              </a:spcBef>
              <a:spcAft>
                <a:spcPts val="0"/>
              </a:spcAft>
              <a:buNone/>
            </a:pPr>
            <a:r>
              <a:rPr lang="en-US" sz="2400" i="1">
                <a:latin typeface="Cambria"/>
                <a:ea typeface="Cambria"/>
                <a:cs typeface="Cambria"/>
                <a:sym typeface="Cambria"/>
              </a:rPr>
              <a:t>Finally…</a:t>
            </a:r>
            <a:endParaRPr sz="2400">
              <a:latin typeface="Cambria"/>
              <a:ea typeface="Cambria"/>
              <a:cs typeface="Cambria"/>
              <a:sym typeface="Cambria"/>
            </a:endParaRPr>
          </a:p>
        </p:txBody>
      </p:sp>
      <p:sp>
        <p:nvSpPr>
          <p:cNvPr id="281" name="Google Shape;281;p146"/>
          <p:cNvSpPr/>
          <p:nvPr/>
        </p:nvSpPr>
        <p:spPr>
          <a:xfrm>
            <a:off x="228600" y="2648710"/>
            <a:ext cx="8514588" cy="23682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47"/>
          <p:cNvSpPr txBox="1">
            <a:spLocks noGrp="1"/>
          </p:cNvSpPr>
          <p:nvPr>
            <p:ph type="title"/>
          </p:nvPr>
        </p:nvSpPr>
        <p:spPr>
          <a:xfrm>
            <a:off x="213232" y="10109"/>
            <a:ext cx="8717534" cy="1123950"/>
          </a:xfrm>
          <a:prstGeom prst="rect">
            <a:avLst/>
          </a:prstGeom>
          <a:noFill/>
          <a:ln>
            <a:noFill/>
          </a:ln>
        </p:spPr>
        <p:txBody>
          <a:bodyPr spcFirstLastPara="1" wrap="square" lIns="0" tIns="332900" rIns="0" bIns="0" anchor="t" anchorCtr="0">
            <a:spAutoFit/>
          </a:bodyPr>
          <a:lstStyle/>
          <a:p>
            <a:pPr marL="5746115" marR="5080" lvl="0" indent="0" algn="l" rtl="0">
              <a:lnSpc>
                <a:spcPct val="117083"/>
              </a:lnSpc>
              <a:spcBef>
                <a:spcPts val="0"/>
              </a:spcBef>
              <a:spcAft>
                <a:spcPts val="0"/>
              </a:spcAft>
              <a:buNone/>
            </a:pPr>
            <a:r>
              <a:rPr lang="en-US" sz="2400" i="1">
                <a:latin typeface="Cambria"/>
                <a:ea typeface="Cambria"/>
                <a:cs typeface="Cambria"/>
                <a:sym typeface="Cambria"/>
              </a:rPr>
              <a:t>Bellman Equation  Practical work</a:t>
            </a:r>
            <a:endParaRPr sz="2400">
              <a:latin typeface="Cambria"/>
              <a:ea typeface="Cambria"/>
              <a:cs typeface="Cambria"/>
              <a:sym typeface="Cambria"/>
            </a:endParaRPr>
          </a:p>
        </p:txBody>
      </p:sp>
      <p:sp>
        <p:nvSpPr>
          <p:cNvPr id="291" name="Google Shape;291;p147"/>
          <p:cNvSpPr/>
          <p:nvPr/>
        </p:nvSpPr>
        <p:spPr>
          <a:xfrm>
            <a:off x="6128003" y="2420111"/>
            <a:ext cx="3015996" cy="5242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2" name="Google Shape;292;p147"/>
          <p:cNvSpPr/>
          <p:nvPr/>
        </p:nvSpPr>
        <p:spPr>
          <a:xfrm>
            <a:off x="533400" y="1277111"/>
            <a:ext cx="4572000" cy="362712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48"/>
          <p:cNvSpPr txBox="1">
            <a:spLocks noGrp="1"/>
          </p:cNvSpPr>
          <p:nvPr>
            <p:ph type="title"/>
          </p:nvPr>
        </p:nvSpPr>
        <p:spPr>
          <a:xfrm>
            <a:off x="213232" y="10109"/>
            <a:ext cx="8717534" cy="1123950"/>
          </a:xfrm>
          <a:prstGeom prst="rect">
            <a:avLst/>
          </a:prstGeom>
          <a:noFill/>
          <a:ln>
            <a:noFill/>
          </a:ln>
        </p:spPr>
        <p:txBody>
          <a:bodyPr spcFirstLastPara="1" wrap="square" lIns="0" tIns="332900" rIns="0" bIns="0" anchor="t" anchorCtr="0">
            <a:spAutoFit/>
          </a:bodyPr>
          <a:lstStyle/>
          <a:p>
            <a:pPr marL="5746115" marR="5080" lvl="0" indent="0" algn="l" rtl="0">
              <a:lnSpc>
                <a:spcPct val="117083"/>
              </a:lnSpc>
              <a:spcBef>
                <a:spcPts val="0"/>
              </a:spcBef>
              <a:spcAft>
                <a:spcPts val="0"/>
              </a:spcAft>
              <a:buNone/>
            </a:pPr>
            <a:r>
              <a:rPr lang="en-US" sz="2400" i="1">
                <a:latin typeface="Cambria"/>
                <a:ea typeface="Cambria"/>
                <a:cs typeface="Cambria"/>
                <a:sym typeface="Cambria"/>
              </a:rPr>
              <a:t>Bellman Equation  Practical work</a:t>
            </a:r>
            <a:endParaRPr sz="2400">
              <a:latin typeface="Cambria"/>
              <a:ea typeface="Cambria"/>
              <a:cs typeface="Cambria"/>
              <a:sym typeface="Cambria"/>
            </a:endParaRPr>
          </a:p>
        </p:txBody>
      </p:sp>
      <p:sp>
        <p:nvSpPr>
          <p:cNvPr id="302" name="Google Shape;302;p148"/>
          <p:cNvSpPr/>
          <p:nvPr/>
        </p:nvSpPr>
        <p:spPr>
          <a:xfrm>
            <a:off x="6128003" y="2420111"/>
            <a:ext cx="3015996" cy="5242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3" name="Google Shape;303;p148"/>
          <p:cNvSpPr/>
          <p:nvPr/>
        </p:nvSpPr>
        <p:spPr>
          <a:xfrm>
            <a:off x="152400" y="1277111"/>
            <a:ext cx="4953000" cy="362712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49"/>
          <p:cNvSpPr txBox="1">
            <a:spLocks noGrp="1"/>
          </p:cNvSpPr>
          <p:nvPr>
            <p:ph type="title"/>
          </p:nvPr>
        </p:nvSpPr>
        <p:spPr>
          <a:xfrm>
            <a:off x="213232" y="10109"/>
            <a:ext cx="8717534" cy="1123950"/>
          </a:xfrm>
          <a:prstGeom prst="rect">
            <a:avLst/>
          </a:prstGeom>
          <a:noFill/>
          <a:ln>
            <a:noFill/>
          </a:ln>
        </p:spPr>
        <p:txBody>
          <a:bodyPr spcFirstLastPara="1" wrap="square" lIns="0" tIns="332900" rIns="0" bIns="0" anchor="t" anchorCtr="0">
            <a:spAutoFit/>
          </a:bodyPr>
          <a:lstStyle/>
          <a:p>
            <a:pPr marL="5746115" marR="5080" lvl="0" indent="0" algn="l" rtl="0">
              <a:lnSpc>
                <a:spcPct val="117083"/>
              </a:lnSpc>
              <a:spcBef>
                <a:spcPts val="0"/>
              </a:spcBef>
              <a:spcAft>
                <a:spcPts val="0"/>
              </a:spcAft>
              <a:buNone/>
            </a:pPr>
            <a:r>
              <a:rPr lang="en-US" sz="2400" i="1">
                <a:latin typeface="Cambria"/>
                <a:ea typeface="Cambria"/>
                <a:cs typeface="Cambria"/>
                <a:sym typeface="Cambria"/>
              </a:rPr>
              <a:t>Bellman Equation  Practical work</a:t>
            </a:r>
            <a:endParaRPr sz="2400">
              <a:latin typeface="Cambria"/>
              <a:ea typeface="Cambria"/>
              <a:cs typeface="Cambria"/>
              <a:sym typeface="Cambria"/>
            </a:endParaRPr>
          </a:p>
        </p:txBody>
      </p:sp>
      <p:sp>
        <p:nvSpPr>
          <p:cNvPr id="313" name="Google Shape;313;p149"/>
          <p:cNvSpPr/>
          <p:nvPr/>
        </p:nvSpPr>
        <p:spPr>
          <a:xfrm>
            <a:off x="1981200" y="1200911"/>
            <a:ext cx="4343400" cy="375970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50"/>
          <p:cNvSpPr txBox="1">
            <a:spLocks noGrp="1"/>
          </p:cNvSpPr>
          <p:nvPr>
            <p:ph type="title"/>
          </p:nvPr>
        </p:nvSpPr>
        <p:spPr>
          <a:xfrm>
            <a:off x="5947028" y="302133"/>
            <a:ext cx="154432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i="1">
                <a:latin typeface="Cambria"/>
                <a:ea typeface="Cambria"/>
                <a:cs typeface="Cambria"/>
                <a:sym typeface="Cambria"/>
              </a:rPr>
              <a:t>Q Learning</a:t>
            </a:r>
            <a:endParaRPr sz="2400">
              <a:latin typeface="Cambria"/>
              <a:ea typeface="Cambria"/>
              <a:cs typeface="Cambria"/>
              <a:sym typeface="Cambria"/>
            </a:endParaRPr>
          </a:p>
        </p:txBody>
      </p:sp>
      <p:sp>
        <p:nvSpPr>
          <p:cNvPr id="323" name="Google Shape;323;p150"/>
          <p:cNvSpPr txBox="1"/>
          <p:nvPr/>
        </p:nvSpPr>
        <p:spPr>
          <a:xfrm>
            <a:off x="78739" y="1061465"/>
            <a:ext cx="8724265" cy="3700145"/>
          </a:xfrm>
          <a:prstGeom prst="rect">
            <a:avLst/>
          </a:prstGeom>
          <a:noFill/>
          <a:ln>
            <a:noFill/>
          </a:ln>
        </p:spPr>
        <p:txBody>
          <a:bodyPr spcFirstLastPara="1" wrap="square" lIns="0" tIns="12700" rIns="0" bIns="0" anchor="t" anchorCtr="0">
            <a:spAutoFit/>
          </a:bodyPr>
          <a:lstStyle/>
          <a:p>
            <a:pPr marL="2002789" marR="2230755" lvl="0" indent="-2539" algn="ctr" rtl="0">
              <a:lnSpc>
                <a:spcPct val="100000"/>
              </a:lnSpc>
              <a:spcBef>
                <a:spcPts val="0"/>
              </a:spcBef>
              <a:spcAft>
                <a:spcPts val="0"/>
              </a:spcAft>
              <a:buNone/>
            </a:pPr>
            <a:r>
              <a:rPr lang="en-US" sz="2400">
                <a:latin typeface="Calibri"/>
                <a:ea typeface="Calibri"/>
                <a:cs typeface="Calibri"/>
                <a:sym typeface="Calibri"/>
              </a:rPr>
              <a:t>Markov decision processes give us a  way to formalize sequential decision  making.</a:t>
            </a:r>
            <a:endParaRPr sz="2400">
              <a:latin typeface="Calibri"/>
              <a:ea typeface="Calibri"/>
              <a:cs typeface="Calibri"/>
              <a:sym typeface="Calibri"/>
            </a:endParaRPr>
          </a:p>
          <a:p>
            <a:pPr marL="0" marR="0" lvl="0" indent="0" algn="l" rtl="0">
              <a:lnSpc>
                <a:spcPct val="100000"/>
              </a:lnSpc>
              <a:spcBef>
                <a:spcPts val="5"/>
              </a:spcBef>
              <a:spcAft>
                <a:spcPts val="0"/>
              </a:spcAft>
              <a:buNone/>
            </a:pPr>
            <a:endParaRPr sz="2500">
              <a:latin typeface="Times New Roman"/>
              <a:ea typeface="Times New Roman"/>
              <a:cs typeface="Times New Roman"/>
              <a:sym typeface="Times New Roman"/>
            </a:endParaRPr>
          </a:p>
          <a:p>
            <a:pPr marL="0" marR="225425" lvl="0" indent="0" algn="ctr" rtl="0">
              <a:lnSpc>
                <a:spcPct val="100000"/>
              </a:lnSpc>
              <a:spcBef>
                <a:spcPts val="0"/>
              </a:spcBef>
              <a:spcAft>
                <a:spcPts val="0"/>
              </a:spcAft>
              <a:buNone/>
            </a:pPr>
            <a:r>
              <a:rPr lang="en-US" sz="2400">
                <a:latin typeface="Calibri"/>
                <a:ea typeface="Calibri"/>
                <a:cs typeface="Calibri"/>
                <a:sym typeface="Calibri"/>
              </a:rPr>
              <a:t>It is the agent’s goal to maximize the</a:t>
            </a:r>
            <a:endParaRPr sz="2400">
              <a:latin typeface="Calibri"/>
              <a:ea typeface="Calibri"/>
              <a:cs typeface="Calibri"/>
              <a:sym typeface="Calibri"/>
            </a:endParaRPr>
          </a:p>
          <a:p>
            <a:pPr marL="0" marR="224154" lvl="0" indent="0" algn="ctr" rtl="0">
              <a:lnSpc>
                <a:spcPct val="100000"/>
              </a:lnSpc>
              <a:spcBef>
                <a:spcPts val="5"/>
              </a:spcBef>
              <a:spcAft>
                <a:spcPts val="0"/>
              </a:spcAft>
              <a:buNone/>
            </a:pPr>
            <a:r>
              <a:rPr lang="en-US" sz="2400">
                <a:latin typeface="Calibri"/>
                <a:ea typeface="Calibri"/>
                <a:cs typeface="Calibri"/>
                <a:sym typeface="Calibri"/>
              </a:rPr>
              <a:t>cumulative rewards.</a:t>
            </a:r>
            <a:endParaRPr sz="2400">
              <a:latin typeface="Calibri"/>
              <a:ea typeface="Calibri"/>
              <a:cs typeface="Calibri"/>
              <a:sym typeface="Calibri"/>
            </a:endParaRPr>
          </a:p>
          <a:p>
            <a:pPr marL="12700" marR="5080" lvl="0" indent="0" algn="l" rtl="0">
              <a:lnSpc>
                <a:spcPct val="100000"/>
              </a:lnSpc>
              <a:spcBef>
                <a:spcPts val="844"/>
              </a:spcBef>
              <a:spcAft>
                <a:spcPts val="0"/>
              </a:spcAft>
              <a:buNone/>
            </a:pPr>
            <a:r>
              <a:rPr lang="en-US" sz="1800" i="1">
                <a:solidFill>
                  <a:srgbClr val="202429"/>
                </a:solidFill>
                <a:latin typeface="Calibri"/>
                <a:ea typeface="Calibri"/>
                <a:cs typeface="Calibri"/>
                <a:sym typeface="Calibri"/>
              </a:rPr>
              <a:t>Q-learning </a:t>
            </a:r>
            <a:r>
              <a:rPr lang="en-US" sz="1800">
                <a:solidFill>
                  <a:srgbClr val="202429"/>
                </a:solidFill>
                <a:latin typeface="Calibri"/>
                <a:ea typeface="Calibri"/>
                <a:cs typeface="Calibri"/>
                <a:sym typeface="Calibri"/>
              </a:rPr>
              <a:t>is one of the technique to find the optimal policy in an MDP. The objective of Q-  learning is to find a policy that is optimal in the sense that the expected value of the total  reward over all successive steps is the maximum achievable. So, in other words, the goal of Q-  learning is to find the optimal policy by learning the optimal</a:t>
            </a:r>
            <a:endParaRPr sz="1800">
              <a:latin typeface="Calibri"/>
              <a:ea typeface="Calibri"/>
              <a:cs typeface="Calibri"/>
              <a:sym typeface="Calibri"/>
            </a:endParaRPr>
          </a:p>
          <a:p>
            <a:pPr marL="12700" marR="0" lvl="0" indent="0" algn="l" rtl="0">
              <a:lnSpc>
                <a:spcPct val="100000"/>
              </a:lnSpc>
              <a:spcBef>
                <a:spcPts val="5"/>
              </a:spcBef>
              <a:spcAft>
                <a:spcPts val="0"/>
              </a:spcAft>
              <a:buNone/>
            </a:pPr>
            <a:r>
              <a:rPr lang="en-US" sz="1800">
                <a:solidFill>
                  <a:srgbClr val="202429"/>
                </a:solidFill>
                <a:latin typeface="Calibri"/>
                <a:ea typeface="Calibri"/>
                <a:cs typeface="Calibri"/>
                <a:sym typeface="Calibri"/>
              </a:rPr>
              <a:t>Q-values for each state-action pair.</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31"/>
          <p:cNvSpPr txBox="1">
            <a:spLocks noGrp="1"/>
          </p:cNvSpPr>
          <p:nvPr>
            <p:ph type="title"/>
          </p:nvPr>
        </p:nvSpPr>
        <p:spPr>
          <a:xfrm>
            <a:off x="4637278" y="292684"/>
            <a:ext cx="4208700" cy="5145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Markov Property</a:t>
            </a:r>
            <a:endParaRPr sz="3200"/>
          </a:p>
        </p:txBody>
      </p:sp>
      <p:sp>
        <p:nvSpPr>
          <p:cNvPr id="3" name="TextBox 2">
            <a:extLst>
              <a:ext uri="{FF2B5EF4-FFF2-40B4-BE49-F238E27FC236}">
                <a16:creationId xmlns:a16="http://schemas.microsoft.com/office/drawing/2014/main" id="{D829A7BD-1BF4-E589-C322-30BEDE70D235}"/>
              </a:ext>
            </a:extLst>
          </p:cNvPr>
          <p:cNvSpPr txBox="1"/>
          <p:nvPr/>
        </p:nvSpPr>
        <p:spPr>
          <a:xfrm>
            <a:off x="2286000" y="1304230"/>
            <a:ext cx="4572000" cy="3323987"/>
          </a:xfrm>
          <a:prstGeom prst="rect">
            <a:avLst/>
          </a:prstGeom>
          <a:noFill/>
        </p:spPr>
        <p:txBody>
          <a:bodyPr wrap="square">
            <a:spAutoFit/>
          </a:bodyPr>
          <a:lstStyle/>
          <a:p>
            <a:r>
              <a:rPr lang="en-IN" dirty="0"/>
              <a:t>Before understanding the MDP, first understand the Markov Property chain and process...</a:t>
            </a:r>
          </a:p>
          <a:p>
            <a:endParaRPr lang="en-IN" dirty="0"/>
          </a:p>
          <a:p>
            <a:r>
              <a:rPr lang="en-IN" dirty="0"/>
              <a:t>       A Markov chain is a stochastic model describing a sequence of possible events in which the probability of each event depends only on the state attained in the previous event. In continuous-time, it is known as a Markov process. It is named after the Russian mathematician Andrey Markov.</a:t>
            </a:r>
          </a:p>
          <a:p>
            <a:r>
              <a:rPr lang="en-IN" dirty="0"/>
              <a:t>          A Markov process is a random process in which the future is independent of the past, given the present. Thus, Markov processes are the natural stochastic </a:t>
            </a:r>
            <a:r>
              <a:rPr lang="en-IN" dirty="0" err="1"/>
              <a:t>analogs</a:t>
            </a:r>
            <a:r>
              <a:rPr lang="en-IN" dirty="0"/>
              <a:t> of the deterministic processes described by differential and difference equations. They form one of the most important classes of random processes.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51"/>
          <p:cNvSpPr txBox="1">
            <a:spLocks noGrp="1"/>
          </p:cNvSpPr>
          <p:nvPr>
            <p:ph type="title"/>
          </p:nvPr>
        </p:nvSpPr>
        <p:spPr>
          <a:xfrm>
            <a:off x="5947028" y="311277"/>
            <a:ext cx="154432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i="1">
                <a:latin typeface="Cambria"/>
                <a:ea typeface="Cambria"/>
                <a:cs typeface="Cambria"/>
                <a:sym typeface="Cambria"/>
              </a:rPr>
              <a:t>Q Learning</a:t>
            </a:r>
            <a:endParaRPr sz="2400">
              <a:latin typeface="Cambria"/>
              <a:ea typeface="Cambria"/>
              <a:cs typeface="Cambria"/>
              <a:sym typeface="Cambria"/>
            </a:endParaRPr>
          </a:p>
        </p:txBody>
      </p:sp>
      <p:sp>
        <p:nvSpPr>
          <p:cNvPr id="333" name="Google Shape;333;p151"/>
          <p:cNvSpPr/>
          <p:nvPr/>
        </p:nvSpPr>
        <p:spPr>
          <a:xfrm>
            <a:off x="4114800" y="1200911"/>
            <a:ext cx="4876800" cy="1524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4" name="Google Shape;334;p151"/>
          <p:cNvSpPr/>
          <p:nvPr/>
        </p:nvSpPr>
        <p:spPr>
          <a:xfrm>
            <a:off x="4093464" y="2877311"/>
            <a:ext cx="4898136" cy="9144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5" name="Google Shape;335;p151"/>
          <p:cNvSpPr/>
          <p:nvPr/>
        </p:nvSpPr>
        <p:spPr>
          <a:xfrm>
            <a:off x="618744" y="3924298"/>
            <a:ext cx="8372856" cy="11430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6" name="Google Shape;336;p151"/>
          <p:cNvSpPr/>
          <p:nvPr/>
        </p:nvSpPr>
        <p:spPr>
          <a:xfrm>
            <a:off x="533400" y="1232916"/>
            <a:ext cx="2362200" cy="281025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52"/>
          <p:cNvSpPr txBox="1">
            <a:spLocks noGrp="1"/>
          </p:cNvSpPr>
          <p:nvPr>
            <p:ph type="title"/>
          </p:nvPr>
        </p:nvSpPr>
        <p:spPr>
          <a:xfrm>
            <a:off x="5947028" y="311277"/>
            <a:ext cx="199771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i="1">
                <a:latin typeface="Cambria"/>
                <a:ea typeface="Cambria"/>
                <a:cs typeface="Cambria"/>
                <a:sym typeface="Cambria"/>
              </a:rPr>
              <a:t>What is SARSA</a:t>
            </a:r>
            <a:endParaRPr sz="2400">
              <a:latin typeface="Cambria"/>
              <a:ea typeface="Cambria"/>
              <a:cs typeface="Cambria"/>
              <a:sym typeface="Cambria"/>
            </a:endParaRPr>
          </a:p>
        </p:txBody>
      </p:sp>
      <p:sp>
        <p:nvSpPr>
          <p:cNvPr id="347" name="Google Shape;347;p152"/>
          <p:cNvSpPr txBox="1"/>
          <p:nvPr/>
        </p:nvSpPr>
        <p:spPr>
          <a:xfrm>
            <a:off x="612140" y="1988312"/>
            <a:ext cx="7799705" cy="155067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000">
                <a:solidFill>
                  <a:srgbClr val="212121"/>
                </a:solidFill>
                <a:latin typeface="Arial"/>
                <a:ea typeface="Arial"/>
                <a:cs typeface="Arial"/>
                <a:sym typeface="Arial"/>
              </a:rPr>
              <a:t>State–action–reward–state–action (SARSA) is an algorithm for  learning a Markov decision process policy, used in the reinforcement  learning area of machine learningIt is a technical note with the name  "Modified Connectionist Q-Learning" (MCQ-L). The alternative name  SARSA, proposed by Rich Sutton, was only mentioned as a footnote.</a:t>
            </a:r>
            <a:endParaRPr sz="20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53"/>
          <p:cNvSpPr txBox="1">
            <a:spLocks noGrp="1"/>
          </p:cNvSpPr>
          <p:nvPr>
            <p:ph type="title"/>
          </p:nvPr>
        </p:nvSpPr>
        <p:spPr>
          <a:xfrm>
            <a:off x="5947028" y="304876"/>
            <a:ext cx="131508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4000" i="1">
                <a:latin typeface="Cambria"/>
                <a:ea typeface="Cambria"/>
                <a:cs typeface="Cambria"/>
                <a:sym typeface="Cambria"/>
              </a:rPr>
              <a:t>Sarsa</a:t>
            </a:r>
            <a:endParaRPr sz="4000">
              <a:latin typeface="Cambria"/>
              <a:ea typeface="Cambria"/>
              <a:cs typeface="Cambria"/>
              <a:sym typeface="Cambria"/>
            </a:endParaRPr>
          </a:p>
        </p:txBody>
      </p:sp>
      <p:sp>
        <p:nvSpPr>
          <p:cNvPr id="357" name="Google Shape;357;p153"/>
          <p:cNvSpPr txBox="1"/>
          <p:nvPr/>
        </p:nvSpPr>
        <p:spPr>
          <a:xfrm>
            <a:off x="154939" y="1190955"/>
            <a:ext cx="8939530" cy="38560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a:latin typeface="Calibri"/>
                <a:ea typeface="Calibri"/>
                <a:cs typeface="Calibri"/>
                <a:sym typeface="Calibri"/>
              </a:rPr>
              <a:t>SARSA algorithm is a slight variation of the popular Q-Learning algorithm. For a learning agent in</a:t>
            </a:r>
            <a:endParaRPr sz="1800" dirty="0">
              <a:latin typeface="Calibri"/>
              <a:ea typeface="Calibri"/>
              <a:cs typeface="Calibri"/>
              <a:sym typeface="Calibri"/>
            </a:endParaRPr>
          </a:p>
          <a:p>
            <a:pPr marL="12700" marR="0" lvl="0" indent="0" algn="l" rtl="0">
              <a:lnSpc>
                <a:spcPct val="100000"/>
              </a:lnSpc>
              <a:spcBef>
                <a:spcPts val="5"/>
              </a:spcBef>
              <a:spcAft>
                <a:spcPts val="0"/>
              </a:spcAft>
              <a:buNone/>
            </a:pPr>
            <a:r>
              <a:rPr lang="en-US" sz="1800" dirty="0">
                <a:latin typeface="Calibri"/>
                <a:ea typeface="Calibri"/>
                <a:cs typeface="Calibri"/>
                <a:sym typeface="Calibri"/>
              </a:rPr>
              <a:t>any Reinforcement Learning algorithm it’s policy can be of two types</a:t>
            </a:r>
            <a:endParaRPr sz="1800" dirty="0">
              <a:latin typeface="Calibri"/>
              <a:ea typeface="Calibri"/>
              <a:cs typeface="Calibri"/>
              <a:sym typeface="Calibri"/>
            </a:endParaRPr>
          </a:p>
          <a:p>
            <a:pPr marL="0" marR="0" lvl="0" indent="0" algn="l" rtl="0">
              <a:lnSpc>
                <a:spcPct val="100000"/>
              </a:lnSpc>
              <a:spcBef>
                <a:spcPts val="30"/>
              </a:spcBef>
              <a:spcAft>
                <a:spcPts val="0"/>
              </a:spcAft>
              <a:buNone/>
            </a:pPr>
            <a:endParaRPr sz="1850" dirty="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800" b="1" dirty="0">
                <a:latin typeface="Calibri"/>
                <a:ea typeface="Calibri"/>
                <a:cs typeface="Calibri"/>
                <a:sym typeface="Calibri"/>
              </a:rPr>
              <a:t>On Policy: </a:t>
            </a:r>
            <a:r>
              <a:rPr lang="en-US" sz="1800" dirty="0">
                <a:latin typeface="Calibri"/>
                <a:ea typeface="Calibri"/>
                <a:cs typeface="Calibri"/>
                <a:sym typeface="Calibri"/>
              </a:rPr>
              <a:t>In this, the learning agent learns the value function according to the current action</a:t>
            </a:r>
            <a:endParaRPr sz="1800" dirty="0">
              <a:latin typeface="Calibri"/>
              <a:ea typeface="Calibri"/>
              <a:cs typeface="Calibri"/>
              <a:sym typeface="Calibri"/>
            </a:endParaRPr>
          </a:p>
          <a:p>
            <a:pPr marL="12700" marR="0" lvl="0" indent="0" algn="l" rtl="0">
              <a:lnSpc>
                <a:spcPct val="100000"/>
              </a:lnSpc>
              <a:spcBef>
                <a:spcPts val="0"/>
              </a:spcBef>
              <a:spcAft>
                <a:spcPts val="0"/>
              </a:spcAft>
              <a:buNone/>
            </a:pPr>
            <a:r>
              <a:rPr lang="en-US" sz="1800" dirty="0">
                <a:latin typeface="Calibri"/>
                <a:ea typeface="Calibri"/>
                <a:cs typeface="Calibri"/>
                <a:sym typeface="Calibri"/>
              </a:rPr>
              <a:t>derived from the policy currently being used.</a:t>
            </a:r>
            <a:endParaRPr sz="1800" dirty="0">
              <a:latin typeface="Calibri"/>
              <a:ea typeface="Calibri"/>
              <a:cs typeface="Calibri"/>
              <a:sym typeface="Calibri"/>
            </a:endParaRPr>
          </a:p>
          <a:p>
            <a:pPr marL="0" marR="0" lvl="0" indent="0" algn="l" rtl="0">
              <a:lnSpc>
                <a:spcPct val="100000"/>
              </a:lnSpc>
              <a:spcBef>
                <a:spcPts val="35"/>
              </a:spcBef>
              <a:spcAft>
                <a:spcPts val="0"/>
              </a:spcAft>
              <a:buNone/>
            </a:pPr>
            <a:endParaRPr sz="1850" dirty="0">
              <a:latin typeface="Times New Roman"/>
              <a:ea typeface="Times New Roman"/>
              <a:cs typeface="Times New Roman"/>
              <a:sym typeface="Times New Roman"/>
            </a:endParaRPr>
          </a:p>
          <a:p>
            <a:pPr marL="12700" marR="215900" lvl="0" indent="0" algn="l" rtl="0">
              <a:lnSpc>
                <a:spcPct val="100000"/>
              </a:lnSpc>
              <a:spcBef>
                <a:spcPts val="0"/>
              </a:spcBef>
              <a:spcAft>
                <a:spcPts val="0"/>
              </a:spcAft>
              <a:buNone/>
            </a:pPr>
            <a:r>
              <a:rPr lang="en-US" sz="1800" b="1" dirty="0">
                <a:latin typeface="Calibri"/>
                <a:ea typeface="Calibri"/>
                <a:cs typeface="Calibri"/>
                <a:sym typeface="Calibri"/>
              </a:rPr>
              <a:t>Off Policy: </a:t>
            </a:r>
            <a:r>
              <a:rPr lang="en-US" sz="1800" dirty="0">
                <a:latin typeface="Calibri"/>
                <a:ea typeface="Calibri"/>
                <a:cs typeface="Calibri"/>
                <a:sym typeface="Calibri"/>
              </a:rPr>
              <a:t>In this, the learning agent learns the value function according to the action derived  from another policy.</a:t>
            </a:r>
            <a:endParaRPr sz="1800" dirty="0">
              <a:latin typeface="Calibri"/>
              <a:ea typeface="Calibri"/>
              <a:cs typeface="Calibri"/>
              <a:sym typeface="Calibri"/>
            </a:endParaRPr>
          </a:p>
          <a:p>
            <a:pPr marL="0" marR="0" lvl="0" indent="0" algn="l" rtl="0">
              <a:lnSpc>
                <a:spcPct val="100000"/>
              </a:lnSpc>
              <a:spcBef>
                <a:spcPts val="35"/>
              </a:spcBef>
              <a:spcAft>
                <a:spcPts val="0"/>
              </a:spcAft>
              <a:buNone/>
            </a:pPr>
            <a:endParaRPr sz="1850" dirty="0">
              <a:latin typeface="Times New Roman"/>
              <a:ea typeface="Times New Roman"/>
              <a:cs typeface="Times New Roman"/>
              <a:sym typeface="Times New Roman"/>
            </a:endParaRPr>
          </a:p>
          <a:p>
            <a:pPr marL="12700" marR="219709" lvl="0" indent="0" algn="just" rtl="0">
              <a:lnSpc>
                <a:spcPct val="100000"/>
              </a:lnSpc>
              <a:spcBef>
                <a:spcPts val="0"/>
              </a:spcBef>
              <a:spcAft>
                <a:spcPts val="0"/>
              </a:spcAft>
              <a:buNone/>
            </a:pPr>
            <a:r>
              <a:rPr lang="en-US" sz="1800" dirty="0">
                <a:latin typeface="Calibri"/>
                <a:ea typeface="Calibri"/>
                <a:cs typeface="Calibri"/>
                <a:sym typeface="Calibri"/>
              </a:rPr>
              <a:t>Q-Learning technique is an </a:t>
            </a:r>
            <a:r>
              <a:rPr lang="en-US" sz="1800" b="1" dirty="0">
                <a:latin typeface="Calibri"/>
                <a:ea typeface="Calibri"/>
                <a:cs typeface="Calibri"/>
                <a:sym typeface="Calibri"/>
              </a:rPr>
              <a:t>Off Policy </a:t>
            </a:r>
            <a:r>
              <a:rPr lang="en-US" sz="1800" dirty="0">
                <a:latin typeface="Calibri"/>
                <a:ea typeface="Calibri"/>
                <a:cs typeface="Calibri"/>
                <a:sym typeface="Calibri"/>
              </a:rPr>
              <a:t>technique and uses the greedy approach to learn the Q-  value. SARSA technique, on the other hand, is an </a:t>
            </a:r>
            <a:r>
              <a:rPr lang="en-US" sz="1800" b="1" dirty="0">
                <a:latin typeface="Calibri"/>
                <a:ea typeface="Calibri"/>
                <a:cs typeface="Calibri"/>
                <a:sym typeface="Calibri"/>
              </a:rPr>
              <a:t>On Policy </a:t>
            </a:r>
            <a:r>
              <a:rPr lang="en-US" sz="1800" dirty="0">
                <a:latin typeface="Calibri"/>
                <a:ea typeface="Calibri"/>
                <a:cs typeface="Calibri"/>
                <a:sym typeface="Calibri"/>
              </a:rPr>
              <a:t>and uses the action performed by  the current policy to learn the Q-value.</a:t>
            </a:r>
            <a:endParaRPr sz="1800" dirty="0">
              <a:latin typeface="Calibri"/>
              <a:ea typeface="Calibri"/>
              <a:cs typeface="Calibri"/>
              <a:sym typeface="Calibri"/>
            </a:endParaRPr>
          </a:p>
          <a:p>
            <a:pPr marL="4890135" marR="0" lvl="0" indent="0" algn="just" rtl="0">
              <a:lnSpc>
                <a:spcPct val="89062"/>
              </a:lnSpc>
              <a:spcBef>
                <a:spcPts val="0"/>
              </a:spcBef>
              <a:spcAft>
                <a:spcPts val="0"/>
              </a:spcAft>
              <a:buNone/>
            </a:pPr>
            <a:endParaRPr sz="1600" dirty="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4"/>
          <p:cNvSpPr txBox="1"/>
          <p:nvPr/>
        </p:nvSpPr>
        <p:spPr>
          <a:xfrm>
            <a:off x="231140" y="1599438"/>
            <a:ext cx="8529320" cy="276987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800">
                <a:latin typeface="Calibri"/>
                <a:ea typeface="Calibri"/>
                <a:cs typeface="Calibri"/>
                <a:sym typeface="Calibri"/>
              </a:rPr>
              <a:t>A SARSA agent interacts with the environment and updates the policy based on actions  taken, hence this is known as an on-policy learning algorithm. The Q value for a state-action  is updated by an error, adjusted by the learning rate alpha. Q values represent the possible  reward received in the next time step for taking action a in state s, plus the discounted  future reward received from the next state-action observation.</a:t>
            </a:r>
            <a:endParaRPr sz="1800">
              <a:latin typeface="Calibri"/>
              <a:ea typeface="Calibri"/>
              <a:cs typeface="Calibri"/>
              <a:sym typeface="Calibri"/>
            </a:endParaRPr>
          </a:p>
          <a:p>
            <a:pPr marL="0" marR="0" lvl="0" indent="0" algn="l" rtl="0">
              <a:lnSpc>
                <a:spcPct val="100000"/>
              </a:lnSpc>
              <a:spcBef>
                <a:spcPts val="35"/>
              </a:spcBef>
              <a:spcAft>
                <a:spcPts val="0"/>
              </a:spcAft>
              <a:buNone/>
            </a:pPr>
            <a:endParaRPr sz="1850">
              <a:latin typeface="Times New Roman"/>
              <a:ea typeface="Times New Roman"/>
              <a:cs typeface="Times New Roman"/>
              <a:sym typeface="Times New Roman"/>
            </a:endParaRPr>
          </a:p>
          <a:p>
            <a:pPr marL="12700" marR="43180" lvl="0" indent="0" algn="l" rtl="0">
              <a:lnSpc>
                <a:spcPct val="100000"/>
              </a:lnSpc>
              <a:spcBef>
                <a:spcPts val="0"/>
              </a:spcBef>
              <a:spcAft>
                <a:spcPts val="0"/>
              </a:spcAft>
              <a:buNone/>
            </a:pPr>
            <a:r>
              <a:rPr lang="en-US" sz="1800">
                <a:latin typeface="Calibri"/>
                <a:ea typeface="Calibri"/>
                <a:cs typeface="Calibri"/>
                <a:sym typeface="Calibri"/>
              </a:rPr>
              <a:t>Watkin's Q-learning updates an estimate of the optimal state-action value function Q*  based on the maximum reward of available actions. While SARSA learns the Q values  associated with taking the policy it follows itself, Watkin's Q-learning learns the Q values  associated with taking the optimal policy while following an exploration/exploitation policy.</a:t>
            </a:r>
            <a:endParaRPr sz="1800">
              <a:latin typeface="Calibri"/>
              <a:ea typeface="Calibri"/>
              <a:cs typeface="Calibri"/>
              <a:sym typeface="Calibri"/>
            </a:endParaRPr>
          </a:p>
        </p:txBody>
      </p:sp>
      <p:sp>
        <p:nvSpPr>
          <p:cNvPr id="367" name="Google Shape;367;p154"/>
          <p:cNvSpPr txBox="1">
            <a:spLocks noGrp="1"/>
          </p:cNvSpPr>
          <p:nvPr>
            <p:ph type="title"/>
          </p:nvPr>
        </p:nvSpPr>
        <p:spPr>
          <a:xfrm>
            <a:off x="6251828" y="152476"/>
            <a:ext cx="131508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4000" i="1">
                <a:latin typeface="Cambria"/>
                <a:ea typeface="Cambria"/>
                <a:cs typeface="Cambria"/>
                <a:sym typeface="Cambria"/>
              </a:rPr>
              <a:t>Sarsa</a:t>
            </a:r>
            <a:endParaRPr sz="4000">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7" name="Google Shape;377;p155"/>
          <p:cNvSpPr/>
          <p:nvPr/>
        </p:nvSpPr>
        <p:spPr>
          <a:xfrm>
            <a:off x="1286255" y="1264919"/>
            <a:ext cx="5809488" cy="147065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8" name="Google Shape;378;p155"/>
          <p:cNvSpPr txBox="1"/>
          <p:nvPr/>
        </p:nvSpPr>
        <p:spPr>
          <a:xfrm>
            <a:off x="288442" y="2743022"/>
            <a:ext cx="8389620" cy="1743710"/>
          </a:xfrm>
          <a:prstGeom prst="rect">
            <a:avLst/>
          </a:prstGeom>
          <a:noFill/>
          <a:ln>
            <a:noFill/>
          </a:ln>
        </p:spPr>
        <p:txBody>
          <a:bodyPr spcFirstLastPara="1" wrap="square" lIns="0" tIns="13325" rIns="0" bIns="0" anchor="t" anchorCtr="0">
            <a:spAutoFit/>
          </a:bodyPr>
          <a:lstStyle/>
          <a:p>
            <a:pPr marL="869950" marR="0" lvl="0" indent="0" algn="l" rtl="0">
              <a:lnSpc>
                <a:spcPct val="100000"/>
              </a:lnSpc>
              <a:spcBef>
                <a:spcPts val="0"/>
              </a:spcBef>
              <a:spcAft>
                <a:spcPts val="0"/>
              </a:spcAft>
              <a:buNone/>
            </a:pPr>
            <a:r>
              <a:rPr lang="en-US" sz="2000" b="1">
                <a:latin typeface="Calibri"/>
                <a:ea typeface="Calibri"/>
                <a:cs typeface="Calibri"/>
                <a:sym typeface="Calibri"/>
              </a:rPr>
              <a:t>The action a_(t+1) is the action performed in</a:t>
            </a:r>
            <a:endParaRPr sz="2000">
              <a:latin typeface="Calibri"/>
              <a:ea typeface="Calibri"/>
              <a:cs typeface="Calibri"/>
              <a:sym typeface="Calibri"/>
            </a:endParaRPr>
          </a:p>
          <a:p>
            <a:pPr marL="869950" marR="0" lvl="0" indent="0" algn="l" rtl="0">
              <a:lnSpc>
                <a:spcPct val="100000"/>
              </a:lnSpc>
              <a:spcBef>
                <a:spcPts val="0"/>
              </a:spcBef>
              <a:spcAft>
                <a:spcPts val="0"/>
              </a:spcAft>
              <a:buNone/>
            </a:pPr>
            <a:r>
              <a:rPr lang="en-US" sz="2000" b="1">
                <a:latin typeface="Calibri"/>
                <a:ea typeface="Calibri"/>
                <a:cs typeface="Calibri"/>
                <a:sym typeface="Calibri"/>
              </a:rPr>
              <a:t>the next state s_(t+1) under current policy.</a:t>
            </a:r>
            <a:endParaRPr sz="2000">
              <a:latin typeface="Calibri"/>
              <a:ea typeface="Calibri"/>
              <a:cs typeface="Calibri"/>
              <a:sym typeface="Calibri"/>
            </a:endParaRPr>
          </a:p>
          <a:p>
            <a:pPr marL="0" marR="0" lvl="0" indent="0" algn="l" rtl="0">
              <a:lnSpc>
                <a:spcPct val="100000"/>
              </a:lnSpc>
              <a:spcBef>
                <a:spcPts val="55"/>
              </a:spcBef>
              <a:spcAft>
                <a:spcPts val="0"/>
              </a:spcAft>
              <a:buNone/>
            </a:pPr>
            <a:endParaRPr sz="1900">
              <a:latin typeface="Times New Roman"/>
              <a:ea typeface="Times New Roman"/>
              <a:cs typeface="Times New Roman"/>
              <a:sym typeface="Times New Roman"/>
            </a:endParaRPr>
          </a:p>
          <a:p>
            <a:pPr marL="12700" marR="5080" lvl="0" indent="0" algn="just" rtl="0">
              <a:lnSpc>
                <a:spcPct val="100000"/>
              </a:lnSpc>
              <a:spcBef>
                <a:spcPts val="0"/>
              </a:spcBef>
              <a:spcAft>
                <a:spcPts val="0"/>
              </a:spcAft>
              <a:buNone/>
            </a:pPr>
            <a:r>
              <a:rPr lang="en-US" sz="1800">
                <a:latin typeface="Arial"/>
                <a:ea typeface="Arial"/>
                <a:cs typeface="Arial"/>
                <a:sym typeface="Arial"/>
              </a:rPr>
              <a:t>Here, the update equation for SARSA depends on the current state, current action,  reward obtained, next state and next action. This observation lead to the naming of  the learning technique as SARSA stands for </a:t>
            </a:r>
            <a:r>
              <a:rPr lang="en-US" sz="1800" b="1">
                <a:latin typeface="Arial"/>
                <a:ea typeface="Arial"/>
                <a:cs typeface="Arial"/>
                <a:sym typeface="Arial"/>
              </a:rPr>
              <a:t>State Action Reward State</a:t>
            </a:r>
            <a:endParaRPr sz="1800">
              <a:latin typeface="Arial"/>
              <a:ea typeface="Arial"/>
              <a:cs typeface="Arial"/>
              <a:sym typeface="Arial"/>
            </a:endParaRPr>
          </a:p>
        </p:txBody>
      </p:sp>
      <p:sp>
        <p:nvSpPr>
          <p:cNvPr id="379" name="Google Shape;379;p155"/>
          <p:cNvSpPr txBox="1"/>
          <p:nvPr/>
        </p:nvSpPr>
        <p:spPr>
          <a:xfrm>
            <a:off x="288442" y="4454448"/>
            <a:ext cx="495300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latin typeface="Arial"/>
                <a:ea typeface="Arial"/>
                <a:cs typeface="Arial"/>
                <a:sym typeface="Arial"/>
              </a:rPr>
              <a:t>Action </a:t>
            </a:r>
            <a:r>
              <a:rPr lang="en-US" sz="1800">
                <a:latin typeface="Arial"/>
                <a:ea typeface="Arial"/>
                <a:cs typeface="Arial"/>
                <a:sym typeface="Arial"/>
              </a:rPr>
              <a:t>which symbolizes the tuple (s, a, r, s’, a’).</a:t>
            </a:r>
            <a:endParaRPr sz="1800">
              <a:latin typeface="Arial"/>
              <a:ea typeface="Arial"/>
              <a:cs typeface="Arial"/>
              <a:sym typeface="Arial"/>
            </a:endParaRPr>
          </a:p>
        </p:txBody>
      </p:sp>
      <p:sp>
        <p:nvSpPr>
          <p:cNvPr id="380" name="Google Shape;380;p155"/>
          <p:cNvSpPr txBox="1">
            <a:spLocks noGrp="1"/>
          </p:cNvSpPr>
          <p:nvPr>
            <p:ph type="title"/>
          </p:nvPr>
        </p:nvSpPr>
        <p:spPr>
          <a:xfrm>
            <a:off x="5947028" y="304876"/>
            <a:ext cx="131508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4000" i="1">
                <a:latin typeface="Cambria"/>
                <a:ea typeface="Cambria"/>
                <a:cs typeface="Cambria"/>
                <a:sym typeface="Cambria"/>
              </a:rPr>
              <a:t>Sarsa</a:t>
            </a:r>
            <a:endParaRPr sz="4000">
              <a:latin typeface="Cambria"/>
              <a:ea typeface="Cambria"/>
              <a:cs typeface="Cambria"/>
              <a:sym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6"/>
          <p:cNvSpPr txBox="1">
            <a:spLocks noGrp="1"/>
          </p:cNvSpPr>
          <p:nvPr>
            <p:ph type="title"/>
          </p:nvPr>
        </p:nvSpPr>
        <p:spPr>
          <a:xfrm>
            <a:off x="5947028" y="311277"/>
            <a:ext cx="278447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i="1">
                <a:latin typeface="Cambria"/>
                <a:ea typeface="Cambria"/>
                <a:cs typeface="Cambria"/>
                <a:sym typeface="Cambria"/>
              </a:rPr>
              <a:t>Q Learning VS Sarsa</a:t>
            </a:r>
            <a:endParaRPr sz="2400">
              <a:latin typeface="Cambria"/>
              <a:ea typeface="Cambria"/>
              <a:cs typeface="Cambria"/>
              <a:sym typeface="Cambria"/>
            </a:endParaRPr>
          </a:p>
        </p:txBody>
      </p:sp>
      <p:sp>
        <p:nvSpPr>
          <p:cNvPr id="391" name="Google Shape;391;p156"/>
          <p:cNvSpPr txBox="1"/>
          <p:nvPr/>
        </p:nvSpPr>
        <p:spPr>
          <a:xfrm>
            <a:off x="231140" y="1233678"/>
            <a:ext cx="8704580" cy="1671955"/>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800">
                <a:latin typeface="Calibri"/>
                <a:ea typeface="Calibri"/>
                <a:cs typeface="Calibri"/>
                <a:sym typeface="Calibri"/>
              </a:rPr>
              <a:t>In Q-Learning, the agent learns optimal policy using absolute greedy policy and behaves using  other policies such as ϵ-greedy policy. Because the update policy is different to the behavior  policy, so Q-Learning is off-policy.</a:t>
            </a:r>
            <a:endParaRPr sz="1800">
              <a:latin typeface="Calibri"/>
              <a:ea typeface="Calibri"/>
              <a:cs typeface="Calibri"/>
              <a:sym typeface="Calibri"/>
            </a:endParaRPr>
          </a:p>
          <a:p>
            <a:pPr marL="0" marR="0" lvl="0" indent="0" algn="l" rtl="0">
              <a:lnSpc>
                <a:spcPct val="100000"/>
              </a:lnSpc>
              <a:spcBef>
                <a:spcPts val="30"/>
              </a:spcBef>
              <a:spcAft>
                <a:spcPts val="0"/>
              </a:spcAft>
              <a:buNone/>
            </a:pPr>
            <a:endParaRPr sz="1850">
              <a:latin typeface="Times New Roman"/>
              <a:ea typeface="Times New Roman"/>
              <a:cs typeface="Times New Roman"/>
              <a:sym typeface="Times New Roman"/>
            </a:endParaRPr>
          </a:p>
          <a:p>
            <a:pPr marL="12700" marR="19685" lvl="0" indent="0" algn="l" rtl="0">
              <a:lnSpc>
                <a:spcPct val="100000"/>
              </a:lnSpc>
              <a:spcBef>
                <a:spcPts val="5"/>
              </a:spcBef>
              <a:spcAft>
                <a:spcPts val="0"/>
              </a:spcAft>
              <a:buNone/>
            </a:pPr>
            <a:r>
              <a:rPr lang="en-US" sz="1800">
                <a:latin typeface="Calibri"/>
                <a:ea typeface="Calibri"/>
                <a:cs typeface="Calibri"/>
                <a:sym typeface="Calibri"/>
              </a:rPr>
              <a:t>In SARSA, the agent learns optimal policy and behaves using the same policy such as ϵ-greedy  policy. Because the update policy is the same to the behavior policy, so SARSA is on-policy.</a:t>
            </a:r>
            <a:endParaRPr sz="1800">
              <a:latin typeface="Calibri"/>
              <a:ea typeface="Calibri"/>
              <a:cs typeface="Calibri"/>
              <a:sym typeface="Calibri"/>
            </a:endParaRPr>
          </a:p>
        </p:txBody>
      </p:sp>
      <p:sp>
        <p:nvSpPr>
          <p:cNvPr id="392" name="Google Shape;392;p156"/>
          <p:cNvSpPr/>
          <p:nvPr/>
        </p:nvSpPr>
        <p:spPr>
          <a:xfrm>
            <a:off x="609600" y="2970276"/>
            <a:ext cx="4343400" cy="214426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86faf82f5d_0_55"/>
          <p:cNvSpPr txBox="1">
            <a:spLocks noGrp="1"/>
          </p:cNvSpPr>
          <p:nvPr>
            <p:ph type="title"/>
          </p:nvPr>
        </p:nvSpPr>
        <p:spPr>
          <a:xfrm>
            <a:off x="4637278" y="292684"/>
            <a:ext cx="4208700" cy="5145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Markov Property</a:t>
            </a:r>
            <a:endParaRPr sz="3200"/>
          </a:p>
        </p:txBody>
      </p:sp>
      <p:pic>
        <p:nvPicPr>
          <p:cNvPr id="69" name="Google Shape;69;g86faf82f5d_0_55"/>
          <p:cNvPicPr preferRelativeResize="0"/>
          <p:nvPr/>
        </p:nvPicPr>
        <p:blipFill>
          <a:blip r:embed="rId3">
            <a:alphaModFix/>
          </a:blip>
          <a:stretch>
            <a:fillRect/>
          </a:stretch>
        </p:blipFill>
        <p:spPr>
          <a:xfrm>
            <a:off x="2124200" y="4572000"/>
            <a:ext cx="4127989" cy="514350"/>
          </a:xfrm>
          <a:prstGeom prst="rect">
            <a:avLst/>
          </a:prstGeom>
          <a:noFill/>
          <a:ln>
            <a:noFill/>
          </a:ln>
        </p:spPr>
      </p:pic>
      <p:sp>
        <p:nvSpPr>
          <p:cNvPr id="3" name="TextBox 2">
            <a:extLst>
              <a:ext uri="{FF2B5EF4-FFF2-40B4-BE49-F238E27FC236}">
                <a16:creationId xmlns:a16="http://schemas.microsoft.com/office/drawing/2014/main" id="{EA0FD58A-69B7-8349-EC5D-8E290A544B24}"/>
              </a:ext>
            </a:extLst>
          </p:cNvPr>
          <p:cNvSpPr txBox="1"/>
          <p:nvPr/>
        </p:nvSpPr>
        <p:spPr>
          <a:xfrm>
            <a:off x="542693" y="1337904"/>
            <a:ext cx="8422888" cy="2893100"/>
          </a:xfrm>
          <a:prstGeom prst="rect">
            <a:avLst/>
          </a:prstGeom>
          <a:noFill/>
        </p:spPr>
        <p:txBody>
          <a:bodyPr wrap="square">
            <a:spAutoFit/>
          </a:bodyPr>
          <a:lstStyle/>
          <a:p>
            <a:r>
              <a:rPr lang="en-IN" dirty="0"/>
              <a:t> 	The future is independent of the past given the present.”</a:t>
            </a:r>
          </a:p>
          <a:p>
            <a:endParaRPr lang="en-IN" dirty="0"/>
          </a:p>
          <a:p>
            <a:r>
              <a:rPr lang="en-IN" dirty="0"/>
              <a:t>Once the current state in known, the history of information encountered so far may be thrown away, and that state is a sufficient statistic that gives us the same characterization of the future as if we have all the history.</a:t>
            </a:r>
          </a:p>
          <a:p>
            <a:endParaRPr lang="en-IN" dirty="0"/>
          </a:p>
          <a:p>
            <a:r>
              <a:rPr lang="en-IN" dirty="0"/>
              <a:t>In mathematical terms, a state St has the Markov property, if and only if;</a:t>
            </a:r>
          </a:p>
          <a:p>
            <a:endParaRPr lang="en-IN" dirty="0"/>
          </a:p>
          <a:p>
            <a:r>
              <a:rPr lang="en-IN" dirty="0"/>
              <a:t>P[St+1 | St] = P[St+1 | S1, ….. , St],</a:t>
            </a:r>
          </a:p>
          <a:p>
            <a:endParaRPr lang="en-IN" dirty="0"/>
          </a:p>
          <a:p>
            <a:r>
              <a:rPr lang="en-IN" dirty="0"/>
              <a:t>the state captures all relevant information from history.</a:t>
            </a:r>
          </a:p>
          <a:p>
            <a:endParaRPr lang="en-IN" dirty="0"/>
          </a:p>
          <a:p>
            <a:r>
              <a:rPr lang="en-IN" dirty="0"/>
              <a:t>For a Markov state S and successor state S′, the state transition probability function is defined by,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32"/>
          <p:cNvSpPr txBox="1">
            <a:spLocks noGrp="1"/>
          </p:cNvSpPr>
          <p:nvPr>
            <p:ph type="title"/>
          </p:nvPr>
        </p:nvSpPr>
        <p:spPr>
          <a:xfrm>
            <a:off x="4670552" y="527380"/>
            <a:ext cx="3773700" cy="3918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2400"/>
              <a:t>Working Example by Example</a:t>
            </a:r>
            <a:endParaRPr sz="2400"/>
          </a:p>
        </p:txBody>
      </p:sp>
      <p:sp>
        <p:nvSpPr>
          <p:cNvPr id="4" name="TextBox 3">
            <a:extLst>
              <a:ext uri="{FF2B5EF4-FFF2-40B4-BE49-F238E27FC236}">
                <a16:creationId xmlns:a16="http://schemas.microsoft.com/office/drawing/2014/main" id="{D58A9249-A4D2-6582-83BD-AD9691D8421E}"/>
              </a:ext>
            </a:extLst>
          </p:cNvPr>
          <p:cNvSpPr txBox="1"/>
          <p:nvPr/>
        </p:nvSpPr>
        <p:spPr>
          <a:xfrm>
            <a:off x="2286000" y="2095161"/>
            <a:ext cx="4572000" cy="954107"/>
          </a:xfrm>
          <a:prstGeom prst="rect">
            <a:avLst/>
          </a:prstGeom>
          <a:noFill/>
        </p:spPr>
        <p:txBody>
          <a:bodyPr wrap="square">
            <a:spAutoFit/>
          </a:bodyPr>
          <a:lstStyle/>
          <a:p>
            <a:r>
              <a:rPr lang="en-IN" dirty="0"/>
              <a:t>MDP provide a mathematical  framework for </a:t>
            </a:r>
            <a:r>
              <a:rPr lang="en-IN" dirty="0" err="1"/>
              <a:t>modeling</a:t>
            </a:r>
            <a:r>
              <a:rPr lang="en-IN" dirty="0"/>
              <a:t>  decision making in situation  where outcomes are partly  random and partly under the  control of a decision maker.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26"/>
          <p:cNvSpPr txBox="1"/>
          <p:nvPr/>
        </p:nvSpPr>
        <p:spPr>
          <a:xfrm>
            <a:off x="1602994" y="2675382"/>
            <a:ext cx="3998100" cy="5136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200" b="1" i="1">
                <a:latin typeface="Calibri"/>
                <a:ea typeface="Calibri"/>
                <a:cs typeface="Calibri"/>
                <a:sym typeface="Calibri"/>
              </a:rPr>
              <a:t>Reinforcement learning</a:t>
            </a:r>
            <a:endParaRPr sz="3200">
              <a:latin typeface="Calibri"/>
              <a:ea typeface="Calibri"/>
              <a:cs typeface="Calibri"/>
              <a:sym typeface="Calibri"/>
            </a:endParaRPr>
          </a:p>
        </p:txBody>
      </p:sp>
      <p:sp>
        <p:nvSpPr>
          <p:cNvPr id="84" name="Google Shape;84;p126"/>
          <p:cNvSpPr/>
          <p:nvPr/>
        </p:nvSpPr>
        <p:spPr>
          <a:xfrm>
            <a:off x="4876800" y="0"/>
            <a:ext cx="4254900" cy="2439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 name="Google Shape;85;p126"/>
          <p:cNvSpPr/>
          <p:nvPr/>
        </p:nvSpPr>
        <p:spPr>
          <a:xfrm>
            <a:off x="0" y="0"/>
            <a:ext cx="4873800" cy="2535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 name="Google Shape;86;p126"/>
          <p:cNvSpPr txBox="1"/>
          <p:nvPr/>
        </p:nvSpPr>
        <p:spPr>
          <a:xfrm>
            <a:off x="1145844" y="3255391"/>
            <a:ext cx="6267300" cy="16719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1">
                <a:solidFill>
                  <a:srgbClr val="111111"/>
                </a:solidFill>
                <a:latin typeface="Quattrocento Sans"/>
                <a:ea typeface="Quattrocento Sans"/>
                <a:cs typeface="Quattrocento Sans"/>
                <a:sym typeface="Quattrocento Sans"/>
              </a:rPr>
              <a:t>Environment</a:t>
            </a:r>
            <a:r>
              <a:rPr lang="en-US" sz="1800">
                <a:solidFill>
                  <a:srgbClr val="111111"/>
                </a:solidFill>
                <a:latin typeface="Quattrocento Sans"/>
                <a:ea typeface="Quattrocento Sans"/>
                <a:cs typeface="Quattrocento Sans"/>
                <a:sym typeface="Quattrocento Sans"/>
              </a:rPr>
              <a:t>: Physical world in which the agent operates</a:t>
            </a:r>
            <a:endParaRPr sz="1800">
              <a:latin typeface="Quattrocento Sans"/>
              <a:ea typeface="Quattrocento Sans"/>
              <a:cs typeface="Quattrocento Sans"/>
              <a:sym typeface="Quattrocento Sans"/>
            </a:endParaRPr>
          </a:p>
          <a:p>
            <a:pPr marL="12700" marR="0" lvl="0" indent="0" algn="l" rtl="0">
              <a:lnSpc>
                <a:spcPct val="100000"/>
              </a:lnSpc>
              <a:spcBef>
                <a:spcPts val="0"/>
              </a:spcBef>
              <a:spcAft>
                <a:spcPts val="0"/>
              </a:spcAft>
              <a:buNone/>
            </a:pPr>
            <a:r>
              <a:rPr lang="en-US" sz="1800" b="1">
                <a:solidFill>
                  <a:srgbClr val="111111"/>
                </a:solidFill>
                <a:latin typeface="Quattrocento Sans"/>
                <a:ea typeface="Quattrocento Sans"/>
                <a:cs typeface="Quattrocento Sans"/>
                <a:sym typeface="Quattrocento Sans"/>
              </a:rPr>
              <a:t>State</a:t>
            </a:r>
            <a:r>
              <a:rPr lang="en-US" sz="1800">
                <a:solidFill>
                  <a:srgbClr val="111111"/>
                </a:solidFill>
                <a:latin typeface="Quattrocento Sans"/>
                <a:ea typeface="Quattrocento Sans"/>
                <a:cs typeface="Quattrocento Sans"/>
                <a:sym typeface="Quattrocento Sans"/>
              </a:rPr>
              <a:t>: Current situation of the agent</a:t>
            </a:r>
            <a:endParaRPr sz="1800">
              <a:latin typeface="Quattrocento Sans"/>
              <a:ea typeface="Quattrocento Sans"/>
              <a:cs typeface="Quattrocento Sans"/>
              <a:sym typeface="Quattrocento Sans"/>
            </a:endParaRPr>
          </a:p>
          <a:p>
            <a:pPr marL="12700" marR="0" lvl="0" indent="0" algn="l" rtl="0">
              <a:lnSpc>
                <a:spcPct val="100000"/>
              </a:lnSpc>
              <a:spcBef>
                <a:spcPts val="0"/>
              </a:spcBef>
              <a:spcAft>
                <a:spcPts val="0"/>
              </a:spcAft>
              <a:buNone/>
            </a:pPr>
            <a:r>
              <a:rPr lang="en-US" sz="1800" b="1">
                <a:solidFill>
                  <a:srgbClr val="111111"/>
                </a:solidFill>
                <a:latin typeface="Quattrocento Sans"/>
                <a:ea typeface="Quattrocento Sans"/>
                <a:cs typeface="Quattrocento Sans"/>
                <a:sym typeface="Quattrocento Sans"/>
              </a:rPr>
              <a:t>Reward</a:t>
            </a:r>
            <a:r>
              <a:rPr lang="en-US" sz="1800">
                <a:solidFill>
                  <a:srgbClr val="111111"/>
                </a:solidFill>
                <a:latin typeface="Quattrocento Sans"/>
                <a:ea typeface="Quattrocento Sans"/>
                <a:cs typeface="Quattrocento Sans"/>
                <a:sym typeface="Quattrocento Sans"/>
              </a:rPr>
              <a:t>: Feedback from the environment</a:t>
            </a:r>
            <a:endParaRPr sz="1800">
              <a:latin typeface="Quattrocento Sans"/>
              <a:ea typeface="Quattrocento Sans"/>
              <a:cs typeface="Quattrocento Sans"/>
              <a:sym typeface="Quattrocento Sans"/>
            </a:endParaRPr>
          </a:p>
          <a:p>
            <a:pPr marL="12700" marR="0" lvl="0" indent="0" algn="l" rtl="0">
              <a:lnSpc>
                <a:spcPct val="100000"/>
              </a:lnSpc>
              <a:spcBef>
                <a:spcPts val="0"/>
              </a:spcBef>
              <a:spcAft>
                <a:spcPts val="0"/>
              </a:spcAft>
              <a:buNone/>
            </a:pPr>
            <a:r>
              <a:rPr lang="en-US" sz="1800" b="1">
                <a:solidFill>
                  <a:srgbClr val="111111"/>
                </a:solidFill>
                <a:latin typeface="Quattrocento Sans"/>
                <a:ea typeface="Quattrocento Sans"/>
                <a:cs typeface="Quattrocento Sans"/>
                <a:sym typeface="Quattrocento Sans"/>
              </a:rPr>
              <a:t>Policy</a:t>
            </a:r>
            <a:r>
              <a:rPr lang="en-US" sz="1800">
                <a:solidFill>
                  <a:srgbClr val="111111"/>
                </a:solidFill>
                <a:latin typeface="Quattrocento Sans"/>
                <a:ea typeface="Quattrocento Sans"/>
                <a:cs typeface="Quattrocento Sans"/>
                <a:sym typeface="Quattrocento Sans"/>
              </a:rPr>
              <a:t>: Method to map agent’s state to actions</a:t>
            </a:r>
            <a:endParaRPr sz="1800">
              <a:latin typeface="Quattrocento Sans"/>
              <a:ea typeface="Quattrocento Sans"/>
              <a:cs typeface="Quattrocento Sans"/>
              <a:sym typeface="Quattrocento Sans"/>
            </a:endParaRPr>
          </a:p>
          <a:p>
            <a:pPr marL="12700" marR="5080" lvl="0" indent="0" algn="l" rtl="0">
              <a:lnSpc>
                <a:spcPct val="100000"/>
              </a:lnSpc>
              <a:spcBef>
                <a:spcPts val="0"/>
              </a:spcBef>
              <a:spcAft>
                <a:spcPts val="0"/>
              </a:spcAft>
              <a:buNone/>
            </a:pPr>
            <a:r>
              <a:rPr lang="en-US" sz="1800" b="1">
                <a:solidFill>
                  <a:srgbClr val="111111"/>
                </a:solidFill>
                <a:latin typeface="Quattrocento Sans"/>
                <a:ea typeface="Quattrocento Sans"/>
                <a:cs typeface="Quattrocento Sans"/>
                <a:sym typeface="Quattrocento Sans"/>
              </a:rPr>
              <a:t>Value</a:t>
            </a:r>
            <a:r>
              <a:rPr lang="en-US" sz="1800">
                <a:solidFill>
                  <a:srgbClr val="111111"/>
                </a:solidFill>
                <a:latin typeface="Quattrocento Sans"/>
                <a:ea typeface="Quattrocento Sans"/>
                <a:cs typeface="Quattrocento Sans"/>
                <a:sym typeface="Quattrocento Sans"/>
              </a:rPr>
              <a:t>: Future reward that an agent would receive by taking an  action in a particular state</a:t>
            </a:r>
            <a:endParaRPr sz="1800">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86faf82f5d_0_16"/>
          <p:cNvSpPr txBox="1">
            <a:spLocks noGrp="1"/>
          </p:cNvSpPr>
          <p:nvPr>
            <p:ph type="title"/>
          </p:nvPr>
        </p:nvSpPr>
        <p:spPr>
          <a:xfrm>
            <a:off x="4670550" y="201195"/>
            <a:ext cx="4010700" cy="838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3000"/>
              <a:t>Markov decision process</a:t>
            </a:r>
            <a:endParaRPr sz="3000"/>
          </a:p>
        </p:txBody>
      </p:sp>
      <p:sp>
        <p:nvSpPr>
          <p:cNvPr id="96" name="Google Shape;96;g86faf82f5d_0_16"/>
          <p:cNvSpPr/>
          <p:nvPr/>
        </p:nvSpPr>
        <p:spPr>
          <a:xfrm>
            <a:off x="7020559" y="2723895"/>
            <a:ext cx="1314000" cy="838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g86faf82f5d_0_16"/>
          <p:cNvSpPr/>
          <p:nvPr/>
        </p:nvSpPr>
        <p:spPr>
          <a:xfrm>
            <a:off x="1305560" y="1439291"/>
            <a:ext cx="1314000" cy="838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g86faf82f5d_0_16"/>
          <p:cNvSpPr/>
          <p:nvPr/>
        </p:nvSpPr>
        <p:spPr>
          <a:xfrm>
            <a:off x="810221" y="3183001"/>
            <a:ext cx="1314000" cy="838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g86faf82f5d_0_16"/>
          <p:cNvSpPr/>
          <p:nvPr/>
        </p:nvSpPr>
        <p:spPr>
          <a:xfrm>
            <a:off x="3903598" y="3405454"/>
            <a:ext cx="1314000" cy="8385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0" name="Google Shape;100;g86faf82f5d_0_16"/>
          <p:cNvPicPr preferRelativeResize="0"/>
          <p:nvPr/>
        </p:nvPicPr>
        <p:blipFill>
          <a:blip r:embed="rId7">
            <a:alphaModFix/>
          </a:blip>
          <a:stretch>
            <a:fillRect/>
          </a:stretch>
        </p:blipFill>
        <p:spPr>
          <a:xfrm>
            <a:off x="0" y="0"/>
            <a:ext cx="9144001" cy="507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86faf82f5d_0_24"/>
          <p:cNvSpPr txBox="1">
            <a:spLocks noGrp="1"/>
          </p:cNvSpPr>
          <p:nvPr>
            <p:ph type="title"/>
          </p:nvPr>
        </p:nvSpPr>
        <p:spPr>
          <a:xfrm>
            <a:off x="4720725" y="276470"/>
            <a:ext cx="4060800" cy="764700"/>
          </a:xfrm>
          <a:prstGeom prst="rect">
            <a:avLst/>
          </a:prstGeom>
          <a:noFill/>
          <a:ln>
            <a:noFill/>
          </a:ln>
        </p:spPr>
        <p:txBody>
          <a:bodyPr spcFirstLastPara="1" wrap="square" lIns="0" tIns="12700" rIns="0" bIns="0" anchor="t" anchorCtr="0">
            <a:noAutofit/>
          </a:bodyPr>
          <a:lstStyle/>
          <a:p>
            <a:pPr marL="12700" lvl="0" indent="0" algn="l" rtl="0">
              <a:spcBef>
                <a:spcPts val="0"/>
              </a:spcBef>
              <a:spcAft>
                <a:spcPts val="0"/>
              </a:spcAft>
              <a:buClr>
                <a:schemeClr val="dk1"/>
              </a:buClr>
              <a:buFont typeface="Arial"/>
              <a:buNone/>
            </a:pPr>
            <a:r>
              <a:rPr lang="en-US" sz="3000"/>
              <a:t>Markov decision process</a:t>
            </a:r>
            <a:endParaRPr sz="3000"/>
          </a:p>
          <a:p>
            <a:pPr marL="12700" lvl="0" indent="0" algn="l" rtl="0">
              <a:lnSpc>
                <a:spcPct val="100000"/>
              </a:lnSpc>
              <a:spcBef>
                <a:spcPts val="0"/>
              </a:spcBef>
              <a:spcAft>
                <a:spcPts val="0"/>
              </a:spcAft>
              <a:buNone/>
            </a:pPr>
            <a:endParaRPr sz="2400"/>
          </a:p>
        </p:txBody>
      </p:sp>
      <p:sp>
        <p:nvSpPr>
          <p:cNvPr id="106" name="Google Shape;106;g86faf82f5d_0_24"/>
          <p:cNvSpPr/>
          <p:nvPr/>
        </p:nvSpPr>
        <p:spPr>
          <a:xfrm>
            <a:off x="7020559" y="2723895"/>
            <a:ext cx="1314000" cy="838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g86faf82f5d_0_24"/>
          <p:cNvSpPr/>
          <p:nvPr/>
        </p:nvSpPr>
        <p:spPr>
          <a:xfrm>
            <a:off x="1305560" y="1439291"/>
            <a:ext cx="1314000" cy="838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 name="Google Shape;108;g86faf82f5d_0_24"/>
          <p:cNvSpPr/>
          <p:nvPr/>
        </p:nvSpPr>
        <p:spPr>
          <a:xfrm>
            <a:off x="810221" y="3183001"/>
            <a:ext cx="1314000" cy="838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g86faf82f5d_0_24"/>
          <p:cNvSpPr/>
          <p:nvPr/>
        </p:nvSpPr>
        <p:spPr>
          <a:xfrm>
            <a:off x="3903598" y="3405454"/>
            <a:ext cx="1314000" cy="8385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g86faf82f5d_0_24"/>
          <p:cNvPicPr preferRelativeResize="0"/>
          <p:nvPr/>
        </p:nvPicPr>
        <p:blipFill>
          <a:blip r:embed="rId7">
            <a:alphaModFix/>
          </a:blip>
          <a:stretch>
            <a:fillRect/>
          </a:stretch>
        </p:blipFill>
        <p:spPr>
          <a:xfrm>
            <a:off x="-27"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86faf82f5d_0_35"/>
          <p:cNvSpPr txBox="1">
            <a:spLocks noGrp="1"/>
          </p:cNvSpPr>
          <p:nvPr>
            <p:ph type="title"/>
          </p:nvPr>
        </p:nvSpPr>
        <p:spPr>
          <a:xfrm>
            <a:off x="4720725" y="276470"/>
            <a:ext cx="4060800" cy="764700"/>
          </a:xfrm>
          <a:prstGeom prst="rect">
            <a:avLst/>
          </a:prstGeom>
          <a:noFill/>
          <a:ln>
            <a:noFill/>
          </a:ln>
        </p:spPr>
        <p:txBody>
          <a:bodyPr spcFirstLastPara="1" wrap="square" lIns="0" tIns="12700" rIns="0" bIns="0" anchor="t" anchorCtr="0">
            <a:noAutofit/>
          </a:bodyPr>
          <a:lstStyle/>
          <a:p>
            <a:pPr marL="12700" lvl="0" indent="0" algn="l" rtl="0">
              <a:spcBef>
                <a:spcPts val="0"/>
              </a:spcBef>
              <a:spcAft>
                <a:spcPts val="0"/>
              </a:spcAft>
              <a:buNone/>
            </a:pPr>
            <a:r>
              <a:rPr lang="en-US" sz="3000"/>
              <a:t>Markov decision process</a:t>
            </a:r>
            <a:endParaRPr sz="3000"/>
          </a:p>
          <a:p>
            <a:pPr marL="12700" lvl="0" indent="0" algn="l" rtl="0">
              <a:lnSpc>
                <a:spcPct val="100000"/>
              </a:lnSpc>
              <a:spcBef>
                <a:spcPts val="0"/>
              </a:spcBef>
              <a:spcAft>
                <a:spcPts val="0"/>
              </a:spcAft>
              <a:buNone/>
            </a:pPr>
            <a:endParaRPr sz="2400"/>
          </a:p>
        </p:txBody>
      </p:sp>
      <p:sp>
        <p:nvSpPr>
          <p:cNvPr id="116" name="Google Shape;116;g86faf82f5d_0_35"/>
          <p:cNvSpPr/>
          <p:nvPr/>
        </p:nvSpPr>
        <p:spPr>
          <a:xfrm>
            <a:off x="7020559" y="2723895"/>
            <a:ext cx="1314000" cy="838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7" name="Google Shape;117;g86faf82f5d_0_35"/>
          <p:cNvSpPr/>
          <p:nvPr/>
        </p:nvSpPr>
        <p:spPr>
          <a:xfrm>
            <a:off x="1305560" y="1439291"/>
            <a:ext cx="1314000" cy="838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 name="Google Shape;118;g86faf82f5d_0_35"/>
          <p:cNvSpPr/>
          <p:nvPr/>
        </p:nvSpPr>
        <p:spPr>
          <a:xfrm>
            <a:off x="810221" y="3183001"/>
            <a:ext cx="1314000" cy="838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9" name="Google Shape;119;g86faf82f5d_0_35"/>
          <p:cNvSpPr/>
          <p:nvPr/>
        </p:nvSpPr>
        <p:spPr>
          <a:xfrm>
            <a:off x="3903598" y="3405454"/>
            <a:ext cx="1314000" cy="8385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0" name="Google Shape;120;g86faf82f5d_0_35"/>
          <p:cNvPicPr preferRelativeResize="0"/>
          <p:nvPr/>
        </p:nvPicPr>
        <p:blipFill>
          <a:blip r:embed="rId7">
            <a:alphaModFix/>
          </a:blip>
          <a:stretch>
            <a:fillRect/>
          </a:stretch>
        </p:blipFill>
        <p:spPr>
          <a:xfrm>
            <a:off x="-26" y="0"/>
            <a:ext cx="907015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36"/>
          <p:cNvSpPr txBox="1">
            <a:spLocks noGrp="1"/>
          </p:cNvSpPr>
          <p:nvPr>
            <p:ph type="title"/>
          </p:nvPr>
        </p:nvSpPr>
        <p:spPr>
          <a:xfrm>
            <a:off x="4727575" y="378333"/>
            <a:ext cx="40311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2400" i="1">
                <a:latin typeface="Cambria"/>
                <a:ea typeface="Cambria"/>
                <a:cs typeface="Cambria"/>
                <a:sym typeface="Cambria"/>
              </a:rPr>
              <a:t>Hidden Markov model (HMM)</a:t>
            </a:r>
            <a:endParaRPr sz="2400">
              <a:latin typeface="Cambria"/>
              <a:ea typeface="Cambria"/>
              <a:cs typeface="Cambria"/>
              <a:sym typeface="Cambria"/>
            </a:endParaRPr>
          </a:p>
        </p:txBody>
      </p:sp>
      <p:sp>
        <p:nvSpPr>
          <p:cNvPr id="126" name="Google Shape;126;p136"/>
          <p:cNvSpPr txBox="1"/>
          <p:nvPr/>
        </p:nvSpPr>
        <p:spPr>
          <a:xfrm>
            <a:off x="231140" y="1379982"/>
            <a:ext cx="8256300" cy="3592800"/>
          </a:xfrm>
          <a:prstGeom prst="rect">
            <a:avLst/>
          </a:prstGeom>
          <a:noFill/>
          <a:ln>
            <a:noFill/>
          </a:ln>
        </p:spPr>
        <p:txBody>
          <a:bodyPr spcFirstLastPara="1" wrap="square" lIns="0" tIns="14600" rIns="0" bIns="0" anchor="t" anchorCtr="0">
            <a:noAutofit/>
          </a:bodyPr>
          <a:lstStyle/>
          <a:p>
            <a:pPr marL="12700" marR="5080" lvl="0" indent="0" algn="l" rtl="0">
              <a:lnSpc>
                <a:spcPct val="99300"/>
              </a:lnSpc>
              <a:spcBef>
                <a:spcPts val="0"/>
              </a:spcBef>
              <a:spcAft>
                <a:spcPts val="0"/>
              </a:spcAft>
              <a:buNone/>
            </a:pPr>
            <a:r>
              <a:rPr lang="en-US" sz="1800" b="1">
                <a:solidFill>
                  <a:srgbClr val="212121"/>
                </a:solidFill>
                <a:latin typeface="Arial"/>
                <a:ea typeface="Arial"/>
                <a:cs typeface="Arial"/>
                <a:sym typeface="Arial"/>
              </a:rPr>
              <a:t>Hidden Markov Models </a:t>
            </a:r>
            <a:r>
              <a:rPr lang="en-US" sz="1800">
                <a:solidFill>
                  <a:srgbClr val="212121"/>
                </a:solidFill>
                <a:latin typeface="Arial"/>
                <a:ea typeface="Arial"/>
                <a:cs typeface="Arial"/>
                <a:sym typeface="Arial"/>
              </a:rPr>
              <a:t>(HMMs) are a class of probabilistic graphical </a:t>
            </a:r>
            <a:r>
              <a:rPr lang="en-US" sz="1800" b="1">
                <a:solidFill>
                  <a:srgbClr val="212121"/>
                </a:solidFill>
                <a:latin typeface="Arial"/>
                <a:ea typeface="Arial"/>
                <a:cs typeface="Arial"/>
                <a:sym typeface="Arial"/>
              </a:rPr>
              <a:t>model </a:t>
            </a:r>
            <a:r>
              <a:rPr lang="en-US" sz="1800">
                <a:solidFill>
                  <a:srgbClr val="212121"/>
                </a:solidFill>
                <a:latin typeface="Arial"/>
                <a:ea typeface="Arial"/>
                <a:cs typeface="Arial"/>
                <a:sym typeface="Arial"/>
              </a:rPr>
              <a:t>that  allow us to predict a sequence of unknown (</a:t>
            </a:r>
            <a:r>
              <a:rPr lang="en-US" sz="1800" b="1">
                <a:solidFill>
                  <a:srgbClr val="212121"/>
                </a:solidFill>
                <a:latin typeface="Arial"/>
                <a:ea typeface="Arial"/>
                <a:cs typeface="Arial"/>
                <a:sym typeface="Arial"/>
              </a:rPr>
              <a:t>hidden</a:t>
            </a:r>
            <a:r>
              <a:rPr lang="en-US" sz="1800">
                <a:solidFill>
                  <a:srgbClr val="212121"/>
                </a:solidFill>
                <a:latin typeface="Arial"/>
                <a:ea typeface="Arial"/>
                <a:cs typeface="Arial"/>
                <a:sym typeface="Arial"/>
              </a:rPr>
              <a:t>) variables from a set of  observed variables. A simple </a:t>
            </a:r>
            <a:r>
              <a:rPr lang="en-US" sz="1800" b="1">
                <a:solidFill>
                  <a:srgbClr val="212121"/>
                </a:solidFill>
                <a:latin typeface="Arial"/>
                <a:ea typeface="Arial"/>
                <a:cs typeface="Arial"/>
                <a:sym typeface="Arial"/>
              </a:rPr>
              <a:t>example </a:t>
            </a:r>
            <a:r>
              <a:rPr lang="en-US" sz="1800">
                <a:solidFill>
                  <a:srgbClr val="212121"/>
                </a:solidFill>
                <a:latin typeface="Arial"/>
                <a:ea typeface="Arial"/>
                <a:cs typeface="Arial"/>
                <a:sym typeface="Arial"/>
              </a:rPr>
              <a:t>of an </a:t>
            </a:r>
            <a:r>
              <a:rPr lang="en-US" sz="1800" b="1">
                <a:solidFill>
                  <a:srgbClr val="212121"/>
                </a:solidFill>
                <a:latin typeface="Arial"/>
                <a:ea typeface="Arial"/>
                <a:cs typeface="Arial"/>
                <a:sym typeface="Arial"/>
              </a:rPr>
              <a:t>HMM </a:t>
            </a:r>
            <a:r>
              <a:rPr lang="en-US" sz="1800">
                <a:solidFill>
                  <a:srgbClr val="212121"/>
                </a:solidFill>
                <a:latin typeface="Arial"/>
                <a:ea typeface="Arial"/>
                <a:cs typeface="Arial"/>
                <a:sym typeface="Arial"/>
              </a:rPr>
              <a:t>is predicting the weather  (</a:t>
            </a:r>
            <a:r>
              <a:rPr lang="en-US" sz="1800" b="1">
                <a:solidFill>
                  <a:srgbClr val="212121"/>
                </a:solidFill>
                <a:latin typeface="Arial"/>
                <a:ea typeface="Arial"/>
                <a:cs typeface="Arial"/>
                <a:sym typeface="Arial"/>
              </a:rPr>
              <a:t>hidden </a:t>
            </a:r>
            <a:r>
              <a:rPr lang="en-US" sz="1800">
                <a:solidFill>
                  <a:srgbClr val="212121"/>
                </a:solidFill>
                <a:latin typeface="Arial"/>
                <a:ea typeface="Arial"/>
                <a:cs typeface="Arial"/>
                <a:sym typeface="Arial"/>
              </a:rPr>
              <a:t>variable) based on the type of clothes that someone wears (observed)</a:t>
            </a:r>
            <a:endParaRPr sz="1800">
              <a:latin typeface="Arial"/>
              <a:ea typeface="Arial"/>
              <a:cs typeface="Arial"/>
              <a:sym typeface="Arial"/>
            </a:endParaRPr>
          </a:p>
          <a:p>
            <a:pPr marL="0" marR="0" lvl="0" indent="0" algn="l" rtl="0">
              <a:lnSpc>
                <a:spcPct val="100000"/>
              </a:lnSpc>
              <a:spcBef>
                <a:spcPts val="20"/>
              </a:spcBef>
              <a:spcAft>
                <a:spcPts val="0"/>
              </a:spcAft>
              <a:buNone/>
            </a:pPr>
            <a:endParaRPr sz="1900">
              <a:latin typeface="Times New Roman"/>
              <a:ea typeface="Times New Roman"/>
              <a:cs typeface="Times New Roman"/>
              <a:sym typeface="Times New Roman"/>
            </a:endParaRPr>
          </a:p>
          <a:p>
            <a:pPr marL="927100" marR="0" lvl="0" indent="0" algn="l" rtl="0">
              <a:lnSpc>
                <a:spcPct val="100000"/>
              </a:lnSpc>
              <a:spcBef>
                <a:spcPts val="0"/>
              </a:spcBef>
              <a:spcAft>
                <a:spcPts val="0"/>
              </a:spcAft>
              <a:buNone/>
            </a:pPr>
            <a:r>
              <a:rPr lang="en-US" sz="1800">
                <a:solidFill>
                  <a:srgbClr val="212535"/>
                </a:solidFill>
                <a:latin typeface="Cambria"/>
                <a:ea typeface="Cambria"/>
                <a:cs typeface="Cambria"/>
                <a:sym typeface="Cambria"/>
              </a:rPr>
              <a:t>A hidden Markov model (HMM) is a statistical Markov model</a:t>
            </a:r>
            <a:endParaRPr sz="1800">
              <a:latin typeface="Cambria"/>
              <a:ea typeface="Cambria"/>
              <a:cs typeface="Cambria"/>
              <a:sym typeface="Cambria"/>
            </a:endParaRPr>
          </a:p>
          <a:p>
            <a:pPr marL="927100" marR="1268730" lvl="0" indent="0" algn="l" rtl="0">
              <a:lnSpc>
                <a:spcPct val="100000"/>
              </a:lnSpc>
              <a:spcBef>
                <a:spcPts val="5"/>
              </a:spcBef>
              <a:spcAft>
                <a:spcPts val="0"/>
              </a:spcAft>
              <a:buNone/>
            </a:pPr>
            <a:r>
              <a:rPr lang="en-US" sz="1800">
                <a:solidFill>
                  <a:srgbClr val="212535"/>
                </a:solidFill>
                <a:latin typeface="Cambria"/>
                <a:ea typeface="Cambria"/>
                <a:cs typeface="Cambria"/>
                <a:sym typeface="Cambria"/>
              </a:rPr>
              <a:t>in which the system being modeled is assumed to be a Markov  process with unobserved (hidden) states. A HMM can be</a:t>
            </a:r>
            <a:endParaRPr sz="1800">
              <a:latin typeface="Cambria"/>
              <a:ea typeface="Cambria"/>
              <a:cs typeface="Cambria"/>
              <a:sym typeface="Cambria"/>
            </a:endParaRPr>
          </a:p>
          <a:p>
            <a:pPr marL="927100" marR="1463040" lvl="0" indent="0" algn="l" rtl="0">
              <a:lnSpc>
                <a:spcPct val="100000"/>
              </a:lnSpc>
              <a:spcBef>
                <a:spcPts val="0"/>
              </a:spcBef>
              <a:spcAft>
                <a:spcPts val="0"/>
              </a:spcAft>
              <a:buNone/>
            </a:pPr>
            <a:r>
              <a:rPr lang="en-US" sz="1800">
                <a:solidFill>
                  <a:srgbClr val="212535"/>
                </a:solidFill>
                <a:latin typeface="Cambria"/>
                <a:ea typeface="Cambria"/>
                <a:cs typeface="Cambria"/>
                <a:sym typeface="Cambria"/>
              </a:rPr>
              <a:t>considered the simplest dynamic Bayesian network. Hidden  Markov models are especially known for their application in  temporal pattern recognition such as speech, handwriting,  gesture recognition, part-of-speech tagging, musical score</a:t>
            </a:r>
            <a:endParaRPr sz="1800">
              <a:latin typeface="Cambria"/>
              <a:ea typeface="Cambria"/>
              <a:cs typeface="Cambria"/>
              <a:sym typeface="Cambria"/>
            </a:endParaRPr>
          </a:p>
          <a:p>
            <a:pPr marL="927100" marR="0" lvl="0" indent="0" algn="l" rtl="0">
              <a:lnSpc>
                <a:spcPct val="100000"/>
              </a:lnSpc>
              <a:spcBef>
                <a:spcPts val="0"/>
              </a:spcBef>
              <a:spcAft>
                <a:spcPts val="0"/>
              </a:spcAft>
              <a:buNone/>
            </a:pPr>
            <a:r>
              <a:rPr lang="en-US" sz="1800">
                <a:solidFill>
                  <a:srgbClr val="212535"/>
                </a:solidFill>
                <a:latin typeface="Cambria"/>
                <a:ea typeface="Cambria"/>
                <a:cs typeface="Cambria"/>
                <a:sym typeface="Cambria"/>
              </a:rPr>
              <a:t>following, partial discharges and bioinformatics.</a:t>
            </a:r>
            <a:endParaRPr sz="1800">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1295</Words>
  <Application>Microsoft Office PowerPoint</Application>
  <PresentationFormat>On-screen Show (16:9)</PresentationFormat>
  <Paragraphs>93</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Times New Roman</vt:lpstr>
      <vt:lpstr>Quattrocento Sans</vt:lpstr>
      <vt:lpstr>Calibri</vt:lpstr>
      <vt:lpstr>Cambria</vt:lpstr>
      <vt:lpstr>Office Theme</vt:lpstr>
      <vt:lpstr>PowerPoint Presentation</vt:lpstr>
      <vt:lpstr>Markov Property</vt:lpstr>
      <vt:lpstr>Markov Property</vt:lpstr>
      <vt:lpstr>Working Example by Example</vt:lpstr>
      <vt:lpstr>PowerPoint Presentation</vt:lpstr>
      <vt:lpstr>Markov decision process</vt:lpstr>
      <vt:lpstr>Markov decision process </vt:lpstr>
      <vt:lpstr>Markov decision process </vt:lpstr>
      <vt:lpstr>Hidden Markov model (HMM)</vt:lpstr>
      <vt:lpstr>PowerPoint Presentation</vt:lpstr>
      <vt:lpstr>PowerPoint Presentation</vt:lpstr>
      <vt:lpstr>Markov Decision process  Bellman Equation</vt:lpstr>
      <vt:lpstr>Markov Decision Process  Follow the Bellman</vt:lpstr>
      <vt:lpstr>PowerPoint Presentation</vt:lpstr>
      <vt:lpstr>Bellman Equation Finally…</vt:lpstr>
      <vt:lpstr>Bellman Equation  Practical work</vt:lpstr>
      <vt:lpstr>Bellman Equation  Practical work</vt:lpstr>
      <vt:lpstr>Bellman Equation  Practical work</vt:lpstr>
      <vt:lpstr>Q Learning</vt:lpstr>
      <vt:lpstr>Q Learning</vt:lpstr>
      <vt:lpstr>What is SARSA</vt:lpstr>
      <vt:lpstr>Sarsa</vt:lpstr>
      <vt:lpstr>Sarsa</vt:lpstr>
      <vt:lpstr>Sarsa</vt:lpstr>
      <vt:lpstr>Q Learning VS Sarsa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Neeraj Kumar</cp:lastModifiedBy>
  <cp:revision>2</cp:revision>
  <dcterms:created xsi:type="dcterms:W3CDTF">2020-05-06T09:38:48Z</dcterms:created>
  <dcterms:modified xsi:type="dcterms:W3CDTF">2025-01-13T16:14:56Z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2019-12-04T00:00:00Z</vt:filetime>
  </property>
  <property fmtid="{D5CDD505-2E9C-101B-9397-08002B2CF9AE}" pid="3" name="Creator">
    <vt:lpwstr>Microsoft® PowerPoint® for Office 365</vt:lpwstr>
  </property>
  <property fmtid="{D5CDD505-2E9C-101B-9397-08002B2CF9AE}" pid="4" name="LastSaved">
    <vt:filetime>2020-05-06T00:00:00Z</vt:filetime>
  </property>
</Properties>
</file>