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55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8489F-4446-45D5-BEF1-BF29A481A64A}"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58395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8489F-4446-45D5-BEF1-BF29A481A64A}"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192498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8489F-4446-45D5-BEF1-BF29A481A64A}"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166604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8489F-4446-45D5-BEF1-BF29A481A64A}"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300249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8489F-4446-45D5-BEF1-BF29A481A64A}"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227064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8489F-4446-45D5-BEF1-BF29A481A64A}"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242687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8489F-4446-45D5-BEF1-BF29A481A64A}"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154180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8489F-4446-45D5-BEF1-BF29A481A64A}"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147300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8489F-4446-45D5-BEF1-BF29A481A64A}"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379540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8489F-4446-45D5-BEF1-BF29A481A64A}"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115530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8489F-4446-45D5-BEF1-BF29A481A64A}"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1EA51-8118-4D57-B188-7245952FA24B}" type="slidenum">
              <a:rPr lang="en-US" smtClean="0"/>
              <a:t>‹#›</a:t>
            </a:fld>
            <a:endParaRPr lang="en-US"/>
          </a:p>
        </p:txBody>
      </p:sp>
    </p:spTree>
    <p:extLst>
      <p:ext uri="{BB962C8B-B14F-4D97-AF65-F5344CB8AC3E}">
        <p14:creationId xmlns:p14="http://schemas.microsoft.com/office/powerpoint/2010/main" val="338005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8489F-4446-45D5-BEF1-BF29A481A64A}" type="datetimeFigureOut">
              <a:rPr lang="en-US" smtClean="0"/>
              <a:t>4/2/2021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1EA51-8118-4D57-B188-7245952FA24B}" type="slidenum">
              <a:rPr lang="en-US" smtClean="0"/>
              <a:t>‹#›</a:t>
            </a:fld>
            <a:endParaRPr lang="en-US"/>
          </a:p>
        </p:txBody>
      </p:sp>
    </p:spTree>
    <p:extLst>
      <p:ext uri="{BB962C8B-B14F-4D97-AF65-F5344CB8AC3E}">
        <p14:creationId xmlns:p14="http://schemas.microsoft.com/office/powerpoint/2010/main" val="1771929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7">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56CC1FB-AC8B-4A92-AE3B-D1268D5BBC4C}"/>
              </a:ext>
            </a:extLst>
          </p:cNvPr>
          <p:cNvSpPr>
            <a:spLocks noGrp="1"/>
          </p:cNvSpPr>
          <p:nvPr>
            <p:ph type="ctrTitle"/>
          </p:nvPr>
        </p:nvSpPr>
        <p:spPr>
          <a:xfrm>
            <a:off x="942206" y="2271449"/>
            <a:ext cx="7259587" cy="2847058"/>
          </a:xfrm>
        </p:spPr>
        <p:txBody>
          <a:bodyPr anchor="b">
            <a:normAutofit/>
          </a:bodyPr>
          <a:lstStyle/>
          <a:p>
            <a:pPr algn="l"/>
            <a:r>
              <a:rPr lang="en-US" sz="4900">
                <a:solidFill>
                  <a:srgbClr val="FFFFFF"/>
                </a:solidFill>
              </a:rPr>
              <a:t>Travel Behavior Classification: </a:t>
            </a:r>
            <a:br>
              <a:rPr lang="en-US" sz="4900">
                <a:solidFill>
                  <a:srgbClr val="FFFFFF"/>
                </a:solidFill>
              </a:rPr>
            </a:br>
            <a:r>
              <a:rPr lang="en-US" sz="4900">
                <a:solidFill>
                  <a:srgbClr val="FFFFFF"/>
                </a:solidFill>
              </a:rPr>
              <a:t>An Approach with Social Network and Deep Learning</a:t>
            </a:r>
          </a:p>
        </p:txBody>
      </p:sp>
      <p:sp>
        <p:nvSpPr>
          <p:cNvPr id="3" name="Subtitle 2">
            <a:extLst>
              <a:ext uri="{FF2B5EF4-FFF2-40B4-BE49-F238E27FC236}">
                <a16:creationId xmlns:a16="http://schemas.microsoft.com/office/drawing/2014/main" id="{CEAD8767-97E5-4787-A651-DFFCF713D7C9}"/>
              </a:ext>
            </a:extLst>
          </p:cNvPr>
          <p:cNvSpPr>
            <a:spLocks noGrp="1"/>
          </p:cNvSpPr>
          <p:nvPr>
            <p:ph type="subTitle" idx="1"/>
          </p:nvPr>
        </p:nvSpPr>
        <p:spPr>
          <a:xfrm>
            <a:off x="942206" y="5098254"/>
            <a:ext cx="7259587" cy="750259"/>
          </a:xfrm>
        </p:spPr>
        <p:txBody>
          <a:bodyPr anchor="ctr">
            <a:normAutofit/>
          </a:bodyPr>
          <a:lstStyle/>
          <a:p>
            <a:pPr algn="l"/>
            <a:r>
              <a:rPr lang="en-US" sz="1700">
                <a:solidFill>
                  <a:srgbClr val="FFFFFF"/>
                </a:solidFill>
              </a:rPr>
              <a:t>Name : Vishal Brahmbhatt</a:t>
            </a:r>
          </a:p>
          <a:p>
            <a:pPr algn="l"/>
            <a:r>
              <a:rPr lang="en-US" sz="1700">
                <a:solidFill>
                  <a:srgbClr val="FFFFFF"/>
                </a:solidFill>
              </a:rPr>
              <a:t>UCID : vdb2@njit.edu</a:t>
            </a:r>
          </a:p>
        </p:txBody>
      </p:sp>
      <p:cxnSp>
        <p:nvCxnSpPr>
          <p:cNvPr id="54"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715" y="2875093"/>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5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7800" y="31043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5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060" y="3619532"/>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71145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kern="1200" dirty="0">
                <a:solidFill>
                  <a:srgbClr val="FFFFFF"/>
                </a:solidFill>
                <a:latin typeface="+mj-lt"/>
                <a:ea typeface="+mj-ea"/>
                <a:cs typeface="+mj-cs"/>
              </a:rPr>
              <a:t>Table 3</a:t>
            </a: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BC6E0B1-8E47-40A0-AF46-5C49A14F8AEF}"/>
              </a:ext>
            </a:extLst>
          </p:cNvPr>
          <p:cNvPicPr>
            <a:picLocks noChangeAspect="1"/>
          </p:cNvPicPr>
          <p:nvPr/>
        </p:nvPicPr>
        <p:blipFill rotWithShape="1">
          <a:blip r:embed="rId2"/>
          <a:srcRect l="21106" t="33622" r="22542" b="35298"/>
          <a:stretch/>
        </p:blipFill>
        <p:spPr>
          <a:xfrm>
            <a:off x="1418155" y="2024116"/>
            <a:ext cx="6307689" cy="2077648"/>
          </a:xfrm>
          <a:prstGeom prst="rect">
            <a:avLst/>
          </a:prstGeom>
        </p:spPr>
      </p:pic>
    </p:spTree>
    <p:extLst>
      <p:ext uri="{BB962C8B-B14F-4D97-AF65-F5344CB8AC3E}">
        <p14:creationId xmlns:p14="http://schemas.microsoft.com/office/powerpoint/2010/main" val="60581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92840A-1CFD-4BA4-B324-1F380F31AD7B}"/>
              </a:ext>
            </a:extLst>
          </p:cNvPr>
          <p:cNvSpPr>
            <a:spLocks noGrp="1"/>
          </p:cNvSpPr>
          <p:nvPr>
            <p:ph type="title"/>
          </p:nvPr>
        </p:nvSpPr>
        <p:spPr>
          <a:xfrm>
            <a:off x="891051" y="381935"/>
            <a:ext cx="3006438" cy="5974414"/>
          </a:xfrm>
        </p:spPr>
        <p:txBody>
          <a:bodyPr anchor="ctr">
            <a:normAutofit/>
          </a:bodyPr>
          <a:lstStyle/>
          <a:p>
            <a:r>
              <a:rPr lang="en-US" sz="2000" dirty="0">
                <a:solidFill>
                  <a:srgbClr val="FFFFFF"/>
                </a:solidFill>
              </a:rPr>
              <a:t>b) Community Detection</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FA6983C-0E59-4219-9D9B-6196FA38CFF8}"/>
              </a:ext>
            </a:extLst>
          </p:cNvPr>
          <p:cNvSpPr>
            <a:spLocks noGrp="1"/>
          </p:cNvSpPr>
          <p:nvPr>
            <p:ph idx="1"/>
          </p:nvPr>
        </p:nvSpPr>
        <p:spPr>
          <a:xfrm>
            <a:off x="4334933" y="510025"/>
            <a:ext cx="3578706" cy="5837949"/>
          </a:xfrm>
        </p:spPr>
        <p:txBody>
          <a:bodyPr anchor="ctr">
            <a:normAutofit/>
          </a:bodyPr>
          <a:lstStyle/>
          <a:p>
            <a:r>
              <a:rPr lang="en-US" sz="1200" dirty="0">
                <a:solidFill>
                  <a:schemeClr val="tx1">
                    <a:alpha val="80000"/>
                  </a:schemeClr>
                </a:solidFill>
              </a:rPr>
              <a:t>After building the social network, the fast-unfolding community detection method is employed to cluster nodes . This is a kind of modularity maximization algorithm which is one of the most widely used methods for community detection. </a:t>
            </a:r>
          </a:p>
          <a:p>
            <a:r>
              <a:rPr lang="en-US" sz="1200" dirty="0">
                <a:solidFill>
                  <a:schemeClr val="tx1">
                    <a:alpha val="80000"/>
                  </a:schemeClr>
                </a:solidFill>
              </a:rPr>
              <a:t>In community detection, the modularity of a partition measures the density of edges within communities while comparing with edges between communities and scales between –1 and 1. </a:t>
            </a:r>
          </a:p>
          <a:p>
            <a:r>
              <a:rPr lang="en-US" sz="1200" dirty="0">
                <a:solidFill>
                  <a:schemeClr val="tx1">
                    <a:alpha val="80000"/>
                  </a:schemeClr>
                </a:solidFill>
              </a:rPr>
              <a:t>First, each node is assigned to different communities so that each node is a community, and the initial number of communities is as many as nodes.</a:t>
            </a:r>
          </a:p>
          <a:p>
            <a:r>
              <a:rPr lang="en-US" sz="1200" dirty="0">
                <a:solidFill>
                  <a:schemeClr val="tx1">
                    <a:alpha val="80000"/>
                  </a:schemeClr>
                </a:solidFill>
              </a:rPr>
              <a:t>Then, for each node </a:t>
            </a:r>
            <a:r>
              <a:rPr lang="en-US" sz="1200" dirty="0" err="1">
                <a:solidFill>
                  <a:schemeClr val="tx1">
                    <a:alpha val="80000"/>
                  </a:schemeClr>
                </a:solidFill>
              </a:rPr>
              <a:t>i</a:t>
            </a:r>
            <a:r>
              <a:rPr lang="en-US" sz="1200" dirty="0">
                <a:solidFill>
                  <a:schemeClr val="tx1">
                    <a:alpha val="80000"/>
                  </a:schemeClr>
                </a:solidFill>
              </a:rPr>
              <a:t>, the gains of modularity are measured when removing </a:t>
            </a:r>
            <a:r>
              <a:rPr lang="en-US" sz="1200" dirty="0" err="1">
                <a:solidFill>
                  <a:schemeClr val="tx1">
                    <a:alpha val="80000"/>
                  </a:schemeClr>
                </a:solidFill>
              </a:rPr>
              <a:t>i</a:t>
            </a:r>
            <a:r>
              <a:rPr lang="en-US" sz="1200" dirty="0">
                <a:solidFill>
                  <a:schemeClr val="tx1">
                    <a:alpha val="80000"/>
                  </a:schemeClr>
                </a:solidFill>
              </a:rPr>
              <a:t> from its community and adding in neighboring communities, respectively. </a:t>
            </a:r>
          </a:p>
          <a:p>
            <a:r>
              <a:rPr lang="en-US" sz="1200" dirty="0">
                <a:solidFill>
                  <a:schemeClr val="tx1">
                    <a:alpha val="80000"/>
                  </a:schemeClr>
                </a:solidFill>
              </a:rPr>
              <a:t>Then for each isolated node </a:t>
            </a:r>
            <a:r>
              <a:rPr lang="en-US" sz="1200" dirty="0" err="1">
                <a:solidFill>
                  <a:schemeClr val="tx1">
                    <a:alpha val="80000"/>
                  </a:schemeClr>
                </a:solidFill>
              </a:rPr>
              <a:t>i</a:t>
            </a:r>
            <a:r>
              <a:rPr lang="en-US" sz="1200" dirty="0">
                <a:solidFill>
                  <a:schemeClr val="tx1">
                    <a:alpha val="80000"/>
                  </a:schemeClr>
                </a:solidFill>
              </a:rPr>
              <a:t>, the gain of modularity is measured when removing </a:t>
            </a:r>
            <a:r>
              <a:rPr lang="en-US" sz="1200" dirty="0" err="1">
                <a:solidFill>
                  <a:schemeClr val="tx1">
                    <a:alpha val="80000"/>
                  </a:schemeClr>
                </a:solidFill>
              </a:rPr>
              <a:t>i</a:t>
            </a:r>
            <a:r>
              <a:rPr lang="en-US" sz="1200" dirty="0">
                <a:solidFill>
                  <a:schemeClr val="tx1">
                    <a:alpha val="80000"/>
                  </a:schemeClr>
                </a:solidFill>
              </a:rPr>
              <a:t> from the origin community and adding in neighboring communities, respectively. </a:t>
            </a:r>
          </a:p>
          <a:p>
            <a:r>
              <a:rPr lang="en-US" sz="1200" dirty="0">
                <a:solidFill>
                  <a:schemeClr val="tx1">
                    <a:alpha val="80000"/>
                  </a:schemeClr>
                </a:solidFill>
              </a:rPr>
              <a:t>And the node </a:t>
            </a:r>
            <a:r>
              <a:rPr lang="en-US" sz="1200" dirty="0" err="1">
                <a:solidFill>
                  <a:schemeClr val="tx1">
                    <a:alpha val="80000"/>
                  </a:schemeClr>
                </a:solidFill>
              </a:rPr>
              <a:t>i</a:t>
            </a:r>
            <a:r>
              <a:rPr lang="en-US" sz="1200" dirty="0">
                <a:solidFill>
                  <a:schemeClr val="tx1">
                    <a:alpha val="80000"/>
                  </a:schemeClr>
                </a:solidFill>
              </a:rPr>
              <a:t> will be allocated into the community with the maximal gain, but only if this gain is positive. </a:t>
            </a:r>
          </a:p>
          <a:p>
            <a:r>
              <a:rPr lang="en-US" sz="1200" dirty="0">
                <a:solidFill>
                  <a:schemeClr val="tx1">
                    <a:alpha val="80000"/>
                  </a:schemeClr>
                </a:solidFill>
              </a:rPr>
              <a:t>If the maximum gain is not positive, node </a:t>
            </a:r>
            <a:r>
              <a:rPr lang="en-US" sz="1200" dirty="0" err="1">
                <a:solidFill>
                  <a:schemeClr val="tx1">
                    <a:alpha val="80000"/>
                  </a:schemeClr>
                </a:solidFill>
              </a:rPr>
              <a:t>i</a:t>
            </a:r>
            <a:r>
              <a:rPr lang="en-US" sz="1200" dirty="0">
                <a:solidFill>
                  <a:schemeClr val="tx1">
                    <a:alpha val="80000"/>
                  </a:schemeClr>
                </a:solidFill>
              </a:rPr>
              <a:t> will stay in the original community.</a:t>
            </a: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92840A-1CFD-4BA4-B324-1F380F31AD7B}"/>
              </a:ext>
            </a:extLst>
          </p:cNvPr>
          <p:cNvSpPr>
            <a:spLocks noGrp="1"/>
          </p:cNvSpPr>
          <p:nvPr>
            <p:ph type="title"/>
          </p:nvPr>
        </p:nvSpPr>
        <p:spPr>
          <a:xfrm>
            <a:off x="891051" y="381935"/>
            <a:ext cx="3006438" cy="5974414"/>
          </a:xfrm>
        </p:spPr>
        <p:txBody>
          <a:bodyPr anchor="ctr">
            <a:normAutofit/>
          </a:bodyPr>
          <a:lstStyle/>
          <a:p>
            <a:r>
              <a:rPr lang="en-US" sz="2000" dirty="0">
                <a:solidFill>
                  <a:srgbClr val="FFFFFF"/>
                </a:solidFill>
              </a:rPr>
              <a:t>c) Deep Learning</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FA6983C-0E59-4219-9D9B-6196FA38CFF8}"/>
              </a:ext>
            </a:extLst>
          </p:cNvPr>
          <p:cNvSpPr>
            <a:spLocks noGrp="1"/>
          </p:cNvSpPr>
          <p:nvPr>
            <p:ph idx="1"/>
          </p:nvPr>
        </p:nvSpPr>
        <p:spPr>
          <a:xfrm>
            <a:off x="4334933" y="510025"/>
            <a:ext cx="3578706" cy="5837949"/>
          </a:xfrm>
        </p:spPr>
        <p:txBody>
          <a:bodyPr anchor="ctr">
            <a:normAutofit/>
          </a:bodyPr>
          <a:lstStyle/>
          <a:p>
            <a:r>
              <a:rPr lang="en-US" sz="1200" dirty="0">
                <a:solidFill>
                  <a:schemeClr val="tx1">
                    <a:alpha val="80000"/>
                  </a:schemeClr>
                </a:solidFill>
              </a:rPr>
              <a:t>Compared with the traditional neural network, CNN not only contains more layers, but also learns from filters, represented by a vector of weights with which the input is convolved.</a:t>
            </a:r>
          </a:p>
          <a:p>
            <a:r>
              <a:rPr lang="en-US" sz="1200" dirty="0">
                <a:solidFill>
                  <a:schemeClr val="tx1">
                    <a:alpha val="80000"/>
                  </a:schemeClr>
                </a:solidFill>
              </a:rPr>
              <a:t>A CNN is composed of input and output layers, as well as multiple hidden layers between input and output layers. </a:t>
            </a:r>
          </a:p>
          <a:p>
            <a:r>
              <a:rPr lang="en-US" sz="1200" dirty="0">
                <a:solidFill>
                  <a:schemeClr val="tx1">
                    <a:alpha val="80000"/>
                  </a:schemeClr>
                </a:solidFill>
              </a:rPr>
              <a:t>There are three kinds of hidden layers, including convolutional layers, pooling layers, and fully connected layers. </a:t>
            </a:r>
          </a:p>
          <a:p>
            <a:r>
              <a:rPr lang="en-US" sz="1200" dirty="0">
                <a:solidFill>
                  <a:schemeClr val="tx1">
                    <a:alpha val="80000"/>
                  </a:schemeClr>
                </a:solidFill>
              </a:rPr>
              <a:t>The function of convolution layers is applying a convolution task to the input and passing the result to the next layer.</a:t>
            </a:r>
          </a:p>
          <a:p>
            <a:r>
              <a:rPr lang="en-US" sz="1200" dirty="0">
                <a:solidFill>
                  <a:schemeClr val="tx1">
                    <a:alpha val="80000"/>
                  </a:schemeClr>
                </a:solidFill>
              </a:rPr>
              <a:t>Pooling layers combine the output from one layer and pass it into a single neuron in the other layer.</a:t>
            </a:r>
          </a:p>
          <a:p>
            <a:r>
              <a:rPr lang="en-US" sz="1200" dirty="0">
                <a:solidFill>
                  <a:schemeClr val="tx1">
                    <a:alpha val="80000"/>
                  </a:schemeClr>
                </a:solidFill>
              </a:rPr>
              <a:t>In the CNN, every convolutional layer is followed by a pooling layer. </a:t>
            </a:r>
          </a:p>
          <a:p>
            <a:r>
              <a:rPr lang="en-US" sz="1200" dirty="0">
                <a:solidFill>
                  <a:schemeClr val="tx1">
                    <a:alpha val="80000"/>
                  </a:schemeClr>
                </a:solidFill>
              </a:rPr>
              <a:t>Fully connected layers aim to connect all neurons in the previous layer to all neurons in the next layer. </a:t>
            </a:r>
          </a:p>
          <a:p>
            <a:r>
              <a:rPr lang="en-US" sz="1200" dirty="0">
                <a:solidFill>
                  <a:schemeClr val="tx1">
                    <a:alpha val="80000"/>
                  </a:schemeClr>
                </a:solidFill>
              </a:rPr>
              <a:t>Figure 1 illustrates a CNN with two convolutional layers and two fully collected layers.</a:t>
            </a:r>
          </a:p>
          <a:p>
            <a:r>
              <a:rPr lang="en-US" sz="1200" dirty="0">
                <a:solidFill>
                  <a:schemeClr val="tx1">
                    <a:alpha val="80000"/>
                  </a:schemeClr>
                </a:solidFill>
              </a:rPr>
              <a:t>Cross entropy is utilized as the loss function </a:t>
            </a: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31F4C52-1A3E-4179-A311-A51F29E9C067}"/>
              </a:ext>
            </a:extLst>
          </p:cNvPr>
          <p:cNvPicPr>
            <a:picLocks noChangeAspect="1"/>
          </p:cNvPicPr>
          <p:nvPr/>
        </p:nvPicPr>
        <p:blipFill>
          <a:blip r:embed="rId2"/>
          <a:stretch>
            <a:fillRect/>
          </a:stretch>
        </p:blipFill>
        <p:spPr>
          <a:xfrm>
            <a:off x="4957473" y="5813424"/>
            <a:ext cx="2333625" cy="542925"/>
          </a:xfrm>
          <a:prstGeom prst="rect">
            <a:avLst/>
          </a:prstGeom>
        </p:spPr>
      </p:pic>
    </p:spTree>
    <p:extLst>
      <p:ext uri="{BB962C8B-B14F-4D97-AF65-F5344CB8AC3E}">
        <p14:creationId xmlns:p14="http://schemas.microsoft.com/office/powerpoint/2010/main" val="55172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dirty="0">
                <a:solidFill>
                  <a:srgbClr val="FFFFFF"/>
                </a:solidFill>
              </a:rPr>
              <a:t>Figure 1</a:t>
            </a:r>
            <a:endParaRPr lang="en-US" sz="3900" kern="1200" dirty="0">
              <a:solidFill>
                <a:srgbClr val="FFFFFF"/>
              </a:solidFill>
              <a:latin typeface="+mj-lt"/>
              <a:ea typeface="+mj-ea"/>
              <a:cs typeface="+mj-cs"/>
            </a:endParaRP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A8B5756-4BD2-460D-93D8-FC43F8B8A29D}"/>
              </a:ext>
            </a:extLst>
          </p:cNvPr>
          <p:cNvPicPr>
            <a:picLocks noChangeAspect="1"/>
          </p:cNvPicPr>
          <p:nvPr/>
        </p:nvPicPr>
        <p:blipFill rotWithShape="1">
          <a:blip r:embed="rId2"/>
          <a:srcRect l="17282" t="25087" r="20171" b="18277"/>
          <a:stretch/>
        </p:blipFill>
        <p:spPr>
          <a:xfrm>
            <a:off x="240052" y="1086372"/>
            <a:ext cx="8663896" cy="4685256"/>
          </a:xfrm>
          <a:prstGeom prst="rect">
            <a:avLst/>
          </a:prstGeom>
        </p:spPr>
      </p:pic>
    </p:spTree>
    <p:extLst>
      <p:ext uri="{BB962C8B-B14F-4D97-AF65-F5344CB8AC3E}">
        <p14:creationId xmlns:p14="http://schemas.microsoft.com/office/powerpoint/2010/main" val="2646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0E359B-70AB-49D8-B2CE-145D2F18369E}"/>
              </a:ext>
            </a:extLst>
          </p:cNvPr>
          <p:cNvSpPr>
            <a:spLocks noGrp="1"/>
          </p:cNvSpPr>
          <p:nvPr>
            <p:ph type="title"/>
          </p:nvPr>
        </p:nvSpPr>
        <p:spPr>
          <a:xfrm>
            <a:off x="891051" y="381935"/>
            <a:ext cx="3006438" cy="5974414"/>
          </a:xfrm>
        </p:spPr>
        <p:txBody>
          <a:bodyPr anchor="ctr">
            <a:normAutofit/>
          </a:bodyPr>
          <a:lstStyle/>
          <a:p>
            <a:r>
              <a:rPr lang="en-US" sz="3200" dirty="0">
                <a:solidFill>
                  <a:srgbClr val="FFFFFF"/>
                </a:solidFill>
              </a:rPr>
              <a:t>Numerical Examples</a:t>
            </a:r>
            <a:endParaRPr lang="en-US" sz="3900" dirty="0">
              <a:solidFill>
                <a:srgbClr val="FFFFFF"/>
              </a:solidFill>
            </a:endParaRPr>
          </a:p>
        </p:txBody>
      </p:sp>
      <p:grpSp>
        <p:nvGrpSpPr>
          <p:cNvPr id="35" name="Group 3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49567EE-56B9-482C-A6BC-D7E53F99E5E4}"/>
              </a:ext>
            </a:extLst>
          </p:cNvPr>
          <p:cNvSpPr>
            <a:spLocks noGrp="1"/>
          </p:cNvSpPr>
          <p:nvPr>
            <p:ph idx="1"/>
          </p:nvPr>
        </p:nvSpPr>
        <p:spPr>
          <a:xfrm>
            <a:off x="4334933" y="62345"/>
            <a:ext cx="4268737" cy="6684819"/>
          </a:xfrm>
        </p:spPr>
        <p:txBody>
          <a:bodyPr anchor="ctr">
            <a:normAutofit fontScale="92500"/>
          </a:bodyPr>
          <a:lstStyle/>
          <a:p>
            <a:r>
              <a:rPr lang="en-US" sz="1200" dirty="0">
                <a:solidFill>
                  <a:schemeClr val="tx1">
                    <a:alpha val="80000"/>
                  </a:schemeClr>
                </a:solidFill>
              </a:rPr>
              <a:t>In the first step, a 1 x 2,034 binary vector is constructed to represent the activity chain on the assigned travel date for each participant. </a:t>
            </a:r>
          </a:p>
          <a:p>
            <a:r>
              <a:rPr lang="en-US" sz="1200" dirty="0">
                <a:solidFill>
                  <a:schemeClr val="tx1">
                    <a:alpha val="80000"/>
                  </a:schemeClr>
                </a:solidFill>
              </a:rPr>
              <a:t>Then the Jaccard similarity coefficient is calculated for every pair of individuals according to their activity matrices. </a:t>
            </a:r>
          </a:p>
          <a:p>
            <a:r>
              <a:rPr lang="en-US" sz="1200" dirty="0">
                <a:solidFill>
                  <a:schemeClr val="tx1">
                    <a:alpha val="80000"/>
                  </a:schemeClr>
                </a:solidFill>
              </a:rPr>
              <a:t>The Jaccard similarity coefficient becomes the link weight between a pair of individuals. The Jaccard similarity coefficient ranges from 0 to 1.</a:t>
            </a:r>
          </a:p>
          <a:p>
            <a:r>
              <a:rPr lang="en-US" sz="1200" dirty="0">
                <a:solidFill>
                  <a:schemeClr val="tx1">
                    <a:alpha val="80000"/>
                  </a:schemeClr>
                </a:solidFill>
              </a:rPr>
              <a:t>In this paper, an edge is built between two individuals in the community structure when the matrix similarity is greater than 0.9 .</a:t>
            </a:r>
          </a:p>
          <a:p>
            <a:r>
              <a:rPr lang="en-US" sz="1200" dirty="0">
                <a:solidFill>
                  <a:schemeClr val="tx1">
                    <a:alpha val="80000"/>
                  </a:schemeClr>
                </a:solidFill>
              </a:rPr>
              <a:t>An undirected graph is constructed with 3,887 nodes and 98,026 edges, shown in Figure 5. An experiment is conducted to find an appropriate threshold u of matrix similarity on 0.85, 0.9, and 0.95.</a:t>
            </a:r>
          </a:p>
          <a:p>
            <a:r>
              <a:rPr lang="en-US" sz="1200" dirty="0">
                <a:solidFill>
                  <a:schemeClr val="tx1">
                    <a:alpha val="80000"/>
                  </a:schemeClr>
                </a:solidFill>
              </a:rPr>
              <a:t>When u is 0.85, there are too many edges and the ratio of edge to node is too high. When u is set as 0.95, the number of the node is too low and the ratio of edge to node is too low as well. </a:t>
            </a:r>
          </a:p>
          <a:p>
            <a:r>
              <a:rPr lang="en-US" sz="1200" dirty="0">
                <a:solidFill>
                  <a:schemeClr val="tx1">
                    <a:alpha val="80000"/>
                  </a:schemeClr>
                </a:solidFill>
              </a:rPr>
              <a:t>Gephi algorithm is applied with, a graph visualization tool. </a:t>
            </a:r>
          </a:p>
          <a:p>
            <a:r>
              <a:rPr lang="en-US" sz="1200" dirty="0">
                <a:solidFill>
                  <a:schemeClr val="tx1">
                    <a:alpha val="80000"/>
                  </a:schemeClr>
                </a:solidFill>
              </a:rPr>
              <a:t>The nodes isolated with others or not clustered in any groups are also displayed in the periphery in gray color, and they are considered as Cluster 7.</a:t>
            </a:r>
          </a:p>
          <a:p>
            <a:r>
              <a:rPr lang="en-US" sz="1200" dirty="0">
                <a:solidFill>
                  <a:schemeClr val="tx1">
                    <a:alpha val="80000"/>
                  </a:schemeClr>
                </a:solidFill>
              </a:rPr>
              <a:t>From Table 3, Cluster 1 and Cluster 2 represent individuals who do not go to work. Cluster 3, Cluster 4 and Cluster 5 need to work a lot. From Table 3, individuals in Cluster 1 conduct more shopping activities, whereas individuals in Cluster 2 do many more recreation activities. Figure 3a shows the starting time of the first working activity. To separate Cluster 3 and 4, refer to Figure 3b that presents the working duration distribution. Cluster 3 shows a high probability of working approximately 9 hours per day. However, for Cluster 4, the working duration, which is around 5 hours, is much shorter than Cluster 3.The working duration distribution for Cluster 5 is also flat and ranges from 4 to 12 hours. </a:t>
            </a:r>
          </a:p>
          <a:p>
            <a:r>
              <a:rPr lang="en-US" sz="1200" dirty="0">
                <a:solidFill>
                  <a:schemeClr val="tx1">
                    <a:alpha val="80000"/>
                  </a:schemeClr>
                </a:solidFill>
              </a:rPr>
              <a:t>There are 7 classes in classification task, in addition to the 6 classes which are identified by community detection algorithm.</a:t>
            </a: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9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dirty="0">
                <a:solidFill>
                  <a:srgbClr val="FFFFFF"/>
                </a:solidFill>
              </a:rPr>
              <a:t>Figure 2</a:t>
            </a:r>
            <a:endParaRPr lang="en-US" sz="3900" kern="1200" dirty="0">
              <a:solidFill>
                <a:srgbClr val="FFFFFF"/>
              </a:solidFill>
              <a:latin typeface="+mj-lt"/>
              <a:ea typeface="+mj-ea"/>
              <a:cs typeface="+mj-cs"/>
            </a:endParaRP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E3FBE6F-010A-4304-B557-DEFAEDA4EC9B}"/>
              </a:ext>
            </a:extLst>
          </p:cNvPr>
          <p:cNvPicPr>
            <a:picLocks noChangeAspect="1"/>
          </p:cNvPicPr>
          <p:nvPr/>
        </p:nvPicPr>
        <p:blipFill rotWithShape="1">
          <a:blip r:embed="rId2"/>
          <a:srcRect l="13750" t="42593" r="54479" b="2384"/>
          <a:stretch/>
        </p:blipFill>
        <p:spPr>
          <a:xfrm>
            <a:off x="2311500" y="1070407"/>
            <a:ext cx="4560651" cy="4717185"/>
          </a:xfrm>
          <a:prstGeom prst="rect">
            <a:avLst/>
          </a:prstGeom>
        </p:spPr>
      </p:pic>
    </p:spTree>
    <p:extLst>
      <p:ext uri="{BB962C8B-B14F-4D97-AF65-F5344CB8AC3E}">
        <p14:creationId xmlns:p14="http://schemas.microsoft.com/office/powerpoint/2010/main" val="183946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dirty="0">
                <a:solidFill>
                  <a:srgbClr val="FFFFFF"/>
                </a:solidFill>
              </a:rPr>
              <a:t>Figure 3</a:t>
            </a:r>
            <a:endParaRPr lang="en-US" sz="3900" kern="1200" dirty="0">
              <a:solidFill>
                <a:srgbClr val="FFFFFF"/>
              </a:solidFill>
              <a:latin typeface="+mj-lt"/>
              <a:ea typeface="+mj-ea"/>
              <a:cs typeface="+mj-cs"/>
            </a:endParaRP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BB9ED9-67C8-4D7C-9C4F-6409A707BDDB}"/>
              </a:ext>
            </a:extLst>
          </p:cNvPr>
          <p:cNvPicPr>
            <a:picLocks noChangeAspect="1"/>
          </p:cNvPicPr>
          <p:nvPr/>
        </p:nvPicPr>
        <p:blipFill rotWithShape="1">
          <a:blip r:embed="rId2"/>
          <a:srcRect l="20682" t="38556" r="26306" b="24794"/>
          <a:stretch/>
        </p:blipFill>
        <p:spPr>
          <a:xfrm>
            <a:off x="1183257" y="2021634"/>
            <a:ext cx="6817138" cy="2814732"/>
          </a:xfrm>
          <a:prstGeom prst="rect">
            <a:avLst/>
          </a:prstGeom>
        </p:spPr>
      </p:pic>
      <p:pic>
        <p:nvPicPr>
          <p:cNvPr id="7" name="Picture 6">
            <a:extLst>
              <a:ext uri="{FF2B5EF4-FFF2-40B4-BE49-F238E27FC236}">
                <a16:creationId xmlns:a16="http://schemas.microsoft.com/office/drawing/2014/main" id="{B01EBAE8-D352-4404-95B1-46FFB2BCEFC1}"/>
              </a:ext>
            </a:extLst>
          </p:cNvPr>
          <p:cNvPicPr>
            <a:picLocks noChangeAspect="1"/>
          </p:cNvPicPr>
          <p:nvPr/>
        </p:nvPicPr>
        <p:blipFill rotWithShape="1">
          <a:blip r:embed="rId2"/>
          <a:srcRect l="18749" t="78492" r="37084" b="18606"/>
          <a:stretch/>
        </p:blipFill>
        <p:spPr>
          <a:xfrm>
            <a:off x="1183257" y="4799041"/>
            <a:ext cx="6817138" cy="267583"/>
          </a:xfrm>
          <a:prstGeom prst="rect">
            <a:avLst/>
          </a:prstGeom>
        </p:spPr>
      </p:pic>
    </p:spTree>
    <p:extLst>
      <p:ext uri="{BB962C8B-B14F-4D97-AF65-F5344CB8AC3E}">
        <p14:creationId xmlns:p14="http://schemas.microsoft.com/office/powerpoint/2010/main" val="187809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kern="1200" dirty="0">
                <a:solidFill>
                  <a:srgbClr val="FFFFFF"/>
                </a:solidFill>
                <a:latin typeface="+mj-lt"/>
                <a:ea typeface="+mj-ea"/>
                <a:cs typeface="+mj-cs"/>
              </a:rPr>
              <a:t>Table 4</a:t>
            </a: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61C42B7-7048-44E7-ABC7-C6A295EC1669}"/>
              </a:ext>
            </a:extLst>
          </p:cNvPr>
          <p:cNvPicPr>
            <a:picLocks noChangeAspect="1"/>
          </p:cNvPicPr>
          <p:nvPr/>
        </p:nvPicPr>
        <p:blipFill rotWithShape="1">
          <a:blip r:embed="rId2"/>
          <a:srcRect l="13219" t="53187" r="18958" b="19350"/>
          <a:stretch/>
        </p:blipFill>
        <p:spPr>
          <a:xfrm>
            <a:off x="724159" y="1993413"/>
            <a:ext cx="7735333" cy="1870625"/>
          </a:xfrm>
          <a:prstGeom prst="rect">
            <a:avLst/>
          </a:prstGeom>
        </p:spPr>
      </p:pic>
    </p:spTree>
    <p:extLst>
      <p:ext uri="{BB962C8B-B14F-4D97-AF65-F5344CB8AC3E}">
        <p14:creationId xmlns:p14="http://schemas.microsoft.com/office/powerpoint/2010/main" val="30195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0E359B-70AB-49D8-B2CE-145D2F18369E}"/>
              </a:ext>
            </a:extLst>
          </p:cNvPr>
          <p:cNvSpPr>
            <a:spLocks noGrp="1"/>
          </p:cNvSpPr>
          <p:nvPr>
            <p:ph type="title"/>
          </p:nvPr>
        </p:nvSpPr>
        <p:spPr>
          <a:xfrm>
            <a:off x="891051" y="381935"/>
            <a:ext cx="3006438" cy="5974414"/>
          </a:xfrm>
        </p:spPr>
        <p:txBody>
          <a:bodyPr anchor="ctr">
            <a:normAutofit/>
          </a:bodyPr>
          <a:lstStyle/>
          <a:p>
            <a:r>
              <a:rPr lang="en-US" sz="3200" dirty="0">
                <a:solidFill>
                  <a:srgbClr val="FFFFFF"/>
                </a:solidFill>
              </a:rPr>
              <a:t>Conclusion</a:t>
            </a:r>
            <a:endParaRPr lang="en-US" sz="3900" dirty="0">
              <a:solidFill>
                <a:srgbClr val="FFFFFF"/>
              </a:solidFill>
            </a:endParaRPr>
          </a:p>
        </p:txBody>
      </p:sp>
      <p:grpSp>
        <p:nvGrpSpPr>
          <p:cNvPr id="35" name="Group 3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49567EE-56B9-482C-A6BC-D7E53F99E5E4}"/>
              </a:ext>
            </a:extLst>
          </p:cNvPr>
          <p:cNvSpPr>
            <a:spLocks noGrp="1"/>
          </p:cNvSpPr>
          <p:nvPr>
            <p:ph idx="1"/>
          </p:nvPr>
        </p:nvSpPr>
        <p:spPr>
          <a:xfrm>
            <a:off x="4334933" y="62345"/>
            <a:ext cx="4268737" cy="6684819"/>
          </a:xfrm>
        </p:spPr>
        <p:txBody>
          <a:bodyPr anchor="ctr">
            <a:normAutofit lnSpcReduction="10000"/>
          </a:bodyPr>
          <a:lstStyle/>
          <a:p>
            <a:r>
              <a:rPr lang="en-US" sz="1200" dirty="0">
                <a:solidFill>
                  <a:schemeClr val="tx1">
                    <a:alpha val="80000"/>
                  </a:schemeClr>
                </a:solidFill>
              </a:rPr>
              <a:t>In this paper, CHTS data is used to analyze and classify travel behavior. </a:t>
            </a:r>
          </a:p>
          <a:p>
            <a:r>
              <a:rPr lang="en-US" sz="1200" dirty="0">
                <a:solidFill>
                  <a:schemeClr val="tx1">
                    <a:alpha val="80000"/>
                  </a:schemeClr>
                </a:solidFill>
              </a:rPr>
              <a:t>After processing raw data, some interesting observations are made. </a:t>
            </a:r>
          </a:p>
          <a:p>
            <a:r>
              <a:rPr lang="en-US" sz="1200" dirty="0">
                <a:solidFill>
                  <a:schemeClr val="tx1">
                    <a:alpha val="80000"/>
                  </a:schemeClr>
                </a:solidFill>
              </a:rPr>
              <a:t>First, travelers make more commute trips to work and school during weekdays but more recreation, shopping, and personal business activities on weekends. </a:t>
            </a:r>
          </a:p>
          <a:p>
            <a:r>
              <a:rPr lang="en-US" sz="1200" dirty="0">
                <a:solidFill>
                  <a:schemeClr val="tx1">
                    <a:alpha val="80000"/>
                  </a:schemeClr>
                </a:solidFill>
              </a:rPr>
              <a:t>Third, most individuals have a low degree of spatial variability.</a:t>
            </a:r>
          </a:p>
          <a:p>
            <a:r>
              <a:rPr lang="en-US" sz="1200" dirty="0">
                <a:solidFill>
                  <a:schemeClr val="tx1">
                    <a:alpha val="80000"/>
                  </a:schemeClr>
                </a:solidFill>
              </a:rPr>
              <a:t>Based on 5-minute interval and eight activity types, an activity matrix is further constructed for each participant. </a:t>
            </a:r>
          </a:p>
          <a:p>
            <a:r>
              <a:rPr lang="en-US" sz="1200" dirty="0">
                <a:solidFill>
                  <a:schemeClr val="tx1">
                    <a:alpha val="80000"/>
                  </a:schemeClr>
                </a:solidFill>
              </a:rPr>
              <a:t>Jaccard similarity coefficient is employed to calculate the similarity between every pair of participants. </a:t>
            </a:r>
          </a:p>
          <a:p>
            <a:r>
              <a:rPr lang="en-US" sz="1200" dirty="0">
                <a:solidFill>
                  <a:schemeClr val="tx1">
                    <a:alpha val="80000"/>
                  </a:schemeClr>
                </a:solidFill>
              </a:rPr>
              <a:t>After this, a community detection algorithm is adopted to cluster individuals into groups with the same travel behavior.</a:t>
            </a:r>
          </a:p>
          <a:p>
            <a:r>
              <a:rPr lang="en-US" sz="1200" dirty="0">
                <a:solidFill>
                  <a:schemeClr val="tx1">
                    <a:alpha val="80000"/>
                  </a:schemeClr>
                </a:solidFill>
              </a:rPr>
              <a:t>The algorithm produces seven clusters: </a:t>
            </a:r>
          </a:p>
          <a:p>
            <a:r>
              <a:rPr lang="en-US" sz="1200" dirty="0">
                <a:solidFill>
                  <a:schemeClr val="tx1">
                    <a:alpha val="80000"/>
                  </a:schemeClr>
                </a:solidFill>
              </a:rPr>
              <a:t>1) non-working people with more shopping activities. </a:t>
            </a:r>
          </a:p>
          <a:p>
            <a:r>
              <a:rPr lang="en-US" sz="1200" dirty="0">
                <a:solidFill>
                  <a:schemeClr val="tx1">
                    <a:alpha val="80000"/>
                  </a:schemeClr>
                </a:solidFill>
              </a:rPr>
              <a:t>2) non-working people with more recreational activities.</a:t>
            </a:r>
          </a:p>
          <a:p>
            <a:r>
              <a:rPr lang="en-US" sz="1200" dirty="0">
                <a:solidFill>
                  <a:schemeClr val="tx1">
                    <a:alpha val="80000"/>
                  </a:schemeClr>
                </a:solidFill>
              </a:rPr>
              <a:t>3) individuals with normal working start time and a full-time job.</a:t>
            </a:r>
          </a:p>
          <a:p>
            <a:r>
              <a:rPr lang="en-US" sz="1200" dirty="0">
                <a:solidFill>
                  <a:schemeClr val="tx1">
                    <a:alpha val="80000"/>
                  </a:schemeClr>
                </a:solidFill>
              </a:rPr>
              <a:t>4) Individuals with part-time job.</a:t>
            </a:r>
          </a:p>
          <a:p>
            <a:r>
              <a:rPr lang="en-US" sz="1200" dirty="0">
                <a:solidFill>
                  <a:schemeClr val="tx1">
                    <a:alpha val="80000"/>
                  </a:schemeClr>
                </a:solidFill>
              </a:rPr>
              <a:t>5) individuals with late start working time.</a:t>
            </a:r>
          </a:p>
          <a:p>
            <a:r>
              <a:rPr lang="en-US" sz="1200" dirty="0">
                <a:solidFill>
                  <a:schemeClr val="tx1">
                    <a:alpha val="80000"/>
                  </a:schemeClr>
                </a:solidFill>
              </a:rPr>
              <a:t>6) individuals who need to attend school.</a:t>
            </a:r>
          </a:p>
          <a:p>
            <a:r>
              <a:rPr lang="en-US" sz="1200" dirty="0">
                <a:solidFill>
                  <a:schemeClr val="tx1">
                    <a:alpha val="80000"/>
                  </a:schemeClr>
                </a:solidFill>
              </a:rPr>
              <a:t>7) individuals that are not in any of the first 6 clusters. </a:t>
            </a:r>
          </a:p>
          <a:p>
            <a:r>
              <a:rPr lang="en-US" sz="1200" dirty="0">
                <a:solidFill>
                  <a:schemeClr val="tx1">
                    <a:alpha val="80000"/>
                  </a:schemeClr>
                </a:solidFill>
              </a:rPr>
              <a:t>Then individuals are classified by using a CNN and approximately 95% is achieved in accuracy. </a:t>
            </a:r>
          </a:p>
          <a:p>
            <a:r>
              <a:rPr lang="en-US" sz="1200" dirty="0">
                <a:solidFill>
                  <a:schemeClr val="tx1">
                    <a:alpha val="80000"/>
                  </a:schemeClr>
                </a:solidFill>
              </a:rPr>
              <a:t>In future, a variety of data sources, including passive trip trajectory data, transit smart card data, and social media data can be collected to provide more information about individual travel behavior.</a:t>
            </a: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21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E93FE6F-ACF3-4337-A306-8025157F21CE}"/>
              </a:ext>
            </a:extLst>
          </p:cNvPr>
          <p:cNvSpPr>
            <a:spLocks noGrp="1"/>
          </p:cNvSpPr>
          <p:nvPr>
            <p:ph type="title"/>
          </p:nvPr>
        </p:nvSpPr>
        <p:spPr>
          <a:xfrm>
            <a:off x="594869" y="1377146"/>
            <a:ext cx="3057345" cy="3626217"/>
          </a:xfrm>
        </p:spPr>
        <p:txBody>
          <a:bodyPr vert="horz" lIns="91440" tIns="45720" rIns="91440" bIns="45720" rtlCol="0" anchor="b">
            <a:normAutofit/>
          </a:bodyPr>
          <a:lstStyle/>
          <a:p>
            <a:pPr algn="r"/>
            <a:r>
              <a:rPr lang="en-US" sz="7000" kern="1200">
                <a:solidFill>
                  <a:srgbClr val="FFFFFF"/>
                </a:solidFill>
                <a:latin typeface="+mj-lt"/>
                <a:ea typeface="+mj-ea"/>
                <a:cs typeface="+mj-cs"/>
              </a:rPr>
              <a:t>Thank You</a:t>
            </a:r>
          </a:p>
        </p:txBody>
      </p:sp>
      <p:pic>
        <p:nvPicPr>
          <p:cNvPr id="38" name="Graphic 5" descr="Smiling Face with No Fill">
            <a:extLst>
              <a:ext uri="{FF2B5EF4-FFF2-40B4-BE49-F238E27FC236}">
                <a16:creationId xmlns:a16="http://schemas.microsoft.com/office/drawing/2014/main" id="{077BDFF6-C351-41D8-A19B-B40B61502AB2}"/>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770" y="1081393"/>
            <a:ext cx="4646225" cy="4646225"/>
          </a:xfrm>
          <a:prstGeom prst="rect">
            <a:avLst/>
          </a:prstGeom>
        </p:spPr>
      </p:pic>
      <p:grpSp>
        <p:nvGrpSpPr>
          <p:cNvPr id="39" name="Group 12">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06625" y="814999"/>
            <a:ext cx="349093" cy="581435"/>
            <a:chOff x="10942198" y="814999"/>
            <a:chExt cx="465458" cy="581435"/>
          </a:xfrm>
          <a:solidFill>
            <a:srgbClr val="FFFFFF"/>
          </a:solidFill>
        </p:grpSpPr>
        <p:sp>
          <p:nvSpPr>
            <p:cNvPr id="4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4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43"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991" y="6274341"/>
            <a:ext cx="851535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55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0D67B36-618E-498A-9036-45E6ACF03DA0}"/>
              </a:ext>
            </a:extLst>
          </p:cNvPr>
          <p:cNvSpPr>
            <a:spLocks noGrp="1"/>
          </p:cNvSpPr>
          <p:nvPr>
            <p:ph type="title"/>
          </p:nvPr>
        </p:nvSpPr>
        <p:spPr>
          <a:xfrm>
            <a:off x="891051" y="381935"/>
            <a:ext cx="3006438" cy="5974414"/>
          </a:xfrm>
        </p:spPr>
        <p:txBody>
          <a:bodyPr anchor="ctr">
            <a:normAutofit/>
          </a:bodyPr>
          <a:lstStyle/>
          <a:p>
            <a:r>
              <a:rPr lang="en-US" sz="6500">
                <a:solidFill>
                  <a:srgbClr val="FFFFFF"/>
                </a:solidFill>
              </a:rPr>
              <a:t>Abstract</a:t>
            </a:r>
          </a:p>
        </p:txBody>
      </p:sp>
      <p:grpSp>
        <p:nvGrpSpPr>
          <p:cNvPr id="25"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B21B975-744F-454D-B3B5-98EC6B894B66}"/>
              </a:ext>
            </a:extLst>
          </p:cNvPr>
          <p:cNvSpPr>
            <a:spLocks noGrp="1"/>
          </p:cNvSpPr>
          <p:nvPr>
            <p:ph idx="1"/>
          </p:nvPr>
        </p:nvSpPr>
        <p:spPr>
          <a:xfrm>
            <a:off x="4601566" y="352918"/>
            <a:ext cx="4030435" cy="6152163"/>
          </a:xfrm>
        </p:spPr>
        <p:txBody>
          <a:bodyPr anchor="ctr">
            <a:normAutofit/>
          </a:bodyPr>
          <a:lstStyle/>
          <a:p>
            <a:r>
              <a:rPr lang="en-US" sz="1200" dirty="0">
                <a:solidFill>
                  <a:schemeClr val="tx1">
                    <a:alpha val="80000"/>
                  </a:schemeClr>
                </a:solidFill>
              </a:rPr>
              <a:t>Not just for transport demand research, but also for ride-sharing opportunities, it's important to consider human travel behavior. </a:t>
            </a:r>
          </a:p>
          <a:p>
            <a:r>
              <a:rPr lang="en-US" sz="1200" dirty="0">
                <a:solidFill>
                  <a:schemeClr val="tx1">
                    <a:alpha val="80000"/>
                  </a:schemeClr>
                </a:solidFill>
              </a:rPr>
              <a:t>This paper introduces a deep-learning-driven approach to classifying travelers' habits based on trip features such as time of day and day of week for journeys, travel styles, prior trip reasons, personal demographics, and nearby location categories of trip ends to group similar travelers. </a:t>
            </a:r>
          </a:p>
          <a:p>
            <a:r>
              <a:rPr lang="en-US" sz="1200" dirty="0">
                <a:solidFill>
                  <a:schemeClr val="tx1">
                    <a:alpha val="80000"/>
                  </a:schemeClr>
                </a:solidFill>
              </a:rPr>
              <a:t>This study first examines the dataset of California Household Travel Survey (CHTS) between the years 2012 and 2013. </a:t>
            </a:r>
          </a:p>
          <a:p>
            <a:r>
              <a:rPr lang="en-US" sz="1200" dirty="0">
                <a:solidFill>
                  <a:schemeClr val="tx1">
                    <a:alpha val="80000"/>
                  </a:schemeClr>
                </a:solidFill>
              </a:rPr>
              <a:t>After preprocessing and exploring the raw data, an activity matrix for each participant is generated. </a:t>
            </a:r>
          </a:p>
          <a:p>
            <a:r>
              <a:rPr lang="en-US" sz="1200" dirty="0">
                <a:solidFill>
                  <a:schemeClr val="tx1">
                    <a:alpha val="80000"/>
                  </a:schemeClr>
                </a:solidFill>
              </a:rPr>
              <a:t>To measure matrix similarities between each pair of people, the Jaccard similarity coefficient is used.</a:t>
            </a:r>
          </a:p>
          <a:p>
            <a:r>
              <a:rPr lang="en-US" sz="1200" dirty="0">
                <a:solidFill>
                  <a:schemeClr val="tx1">
                    <a:alpha val="80000"/>
                  </a:schemeClr>
                </a:solidFill>
              </a:rPr>
              <a:t>Furthermore, based on matrix similarity metrics, a group social network is built for all members. A population recognition algorithm is then used to organize travelers who exhibit identical travel activity into the same categories. </a:t>
            </a:r>
          </a:p>
          <a:p>
            <a:r>
              <a:rPr lang="en-US" sz="1200" dirty="0">
                <a:solidFill>
                  <a:schemeClr val="tx1">
                    <a:alpha val="80000"/>
                  </a:schemeClr>
                </a:solidFill>
              </a:rPr>
              <a:t>There are five clusters detected: non-working people with more shopping activities, non-working people with more recreation activities, normal commute working people, shorter working duration people, later working time people, and individuals needing to attend school. An image of activity map is built from each participant’s activity matrix. Finally, a deep learning approach with convolutional neural network is employed to classify travelers into corresponding groups according to their activity maps. The accuracy of classification reaches up to 97%. The proposed approach offers a new perspective for travel behavior analysis and traveler classification.</a:t>
            </a:r>
          </a:p>
          <a:p>
            <a:endParaRPr lang="en-US" sz="12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45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0E359B-70AB-49D8-B2CE-145D2F18369E}"/>
              </a:ext>
            </a:extLst>
          </p:cNvPr>
          <p:cNvSpPr>
            <a:spLocks noGrp="1"/>
          </p:cNvSpPr>
          <p:nvPr>
            <p:ph type="title"/>
          </p:nvPr>
        </p:nvSpPr>
        <p:spPr>
          <a:xfrm>
            <a:off x="891051" y="381935"/>
            <a:ext cx="3006438" cy="5974414"/>
          </a:xfrm>
        </p:spPr>
        <p:txBody>
          <a:bodyPr anchor="ctr">
            <a:normAutofit/>
          </a:bodyPr>
          <a:lstStyle/>
          <a:p>
            <a:r>
              <a:rPr lang="en-US" sz="3200" dirty="0">
                <a:solidFill>
                  <a:srgbClr val="FFFFFF"/>
                </a:solidFill>
              </a:rPr>
              <a:t>Literature Review:</a:t>
            </a:r>
            <a:br>
              <a:rPr lang="en-US" sz="3900" dirty="0">
                <a:solidFill>
                  <a:srgbClr val="FFFFFF"/>
                </a:solidFill>
              </a:rPr>
            </a:br>
            <a:br>
              <a:rPr lang="en-US" sz="3900" dirty="0">
                <a:solidFill>
                  <a:srgbClr val="FFFFFF"/>
                </a:solidFill>
              </a:rPr>
            </a:br>
            <a:r>
              <a:rPr lang="en-US" sz="2000" dirty="0">
                <a:solidFill>
                  <a:srgbClr val="FFFFFF"/>
                </a:solidFill>
              </a:rPr>
              <a:t>a) Travel Behavior Data Analysis and Classification</a:t>
            </a:r>
            <a:endParaRPr lang="en-US" sz="3900" dirty="0">
              <a:solidFill>
                <a:srgbClr val="FFFFFF"/>
              </a:solidFill>
            </a:endParaRPr>
          </a:p>
        </p:txBody>
      </p:sp>
      <p:grpSp>
        <p:nvGrpSpPr>
          <p:cNvPr id="35" name="Group 3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49567EE-56B9-482C-A6BC-D7E53F99E5E4}"/>
              </a:ext>
            </a:extLst>
          </p:cNvPr>
          <p:cNvSpPr>
            <a:spLocks noGrp="1"/>
          </p:cNvSpPr>
          <p:nvPr>
            <p:ph idx="1"/>
          </p:nvPr>
        </p:nvSpPr>
        <p:spPr>
          <a:xfrm>
            <a:off x="4334933" y="159798"/>
            <a:ext cx="3960645" cy="6196551"/>
          </a:xfrm>
        </p:spPr>
        <p:txBody>
          <a:bodyPr anchor="ctr">
            <a:normAutofit/>
          </a:bodyPr>
          <a:lstStyle/>
          <a:p>
            <a:r>
              <a:rPr lang="en-US" sz="1200" dirty="0">
                <a:solidFill>
                  <a:schemeClr val="tx1">
                    <a:alpha val="80000"/>
                  </a:schemeClr>
                </a:solidFill>
              </a:rPr>
              <a:t>The survey-based methods used for trip data collection went through the stages of paper and pencil interviews (PAPI), computer-assisted telephone interviews (CATI), and computer-assisted-self- interviews (CASI).</a:t>
            </a:r>
          </a:p>
          <a:p>
            <a:r>
              <a:rPr lang="en-US" sz="1200" dirty="0">
                <a:solidFill>
                  <a:schemeClr val="tx1">
                    <a:alpha val="80000"/>
                  </a:schemeClr>
                </a:solidFill>
              </a:rPr>
              <a:t>GPS and GIS technologies have been used to supplement the traditional survey data.</a:t>
            </a:r>
          </a:p>
          <a:p>
            <a:r>
              <a:rPr lang="en-US" sz="1200" dirty="0">
                <a:solidFill>
                  <a:schemeClr val="tx1">
                    <a:alpha val="80000"/>
                  </a:schemeClr>
                </a:solidFill>
              </a:rPr>
              <a:t>GPS and GIS land use data can be used for trip identification, travel characteristics identification, trip end clustering, and trip purpose prediction.</a:t>
            </a:r>
          </a:p>
          <a:p>
            <a:r>
              <a:rPr lang="en-US" sz="1200" dirty="0">
                <a:solidFill>
                  <a:schemeClr val="tx1">
                    <a:alpha val="80000"/>
                  </a:schemeClr>
                </a:solidFill>
              </a:rPr>
              <a:t>The data collected by this method in Singapore was further implemented with an ensemble-learning- based classification method to recognize travel patterns.</a:t>
            </a:r>
          </a:p>
          <a:p>
            <a:r>
              <a:rPr lang="en-US" sz="1200" dirty="0">
                <a:solidFill>
                  <a:schemeClr val="tx1">
                    <a:alpha val="80000"/>
                  </a:schemeClr>
                </a:solidFill>
              </a:rPr>
              <a:t>Researchers  have  also  been  making  great  efforts to classify travelers by using daily travel data and sociodemographic data.</a:t>
            </a:r>
          </a:p>
          <a:p>
            <a:r>
              <a:rPr lang="en-US" sz="1200" dirty="0">
                <a:solidFill>
                  <a:schemeClr val="tx1">
                    <a:alpha val="80000"/>
                  </a:schemeClr>
                </a:solidFill>
              </a:rPr>
              <a:t>Individuals were divided into five homogeneous travel behavior groups by using complex multi-day travel data and explained variability in individual’s daily travels.</a:t>
            </a:r>
          </a:p>
          <a:p>
            <a:r>
              <a:rPr lang="en-US" sz="1200" dirty="0">
                <a:solidFill>
                  <a:schemeClr val="tx1">
                    <a:alpha val="80000"/>
                  </a:schemeClr>
                </a:solidFill>
              </a:rPr>
              <a:t>The data was grouped into three temporal– spatial time geographies using a sequence alignment approach based on GPS data.</a:t>
            </a:r>
          </a:p>
          <a:p>
            <a:r>
              <a:rPr lang="en-US" sz="1200" dirty="0">
                <a:solidFill>
                  <a:schemeClr val="tx1">
                    <a:alpha val="80000"/>
                  </a:schemeClr>
                </a:solidFill>
              </a:rPr>
              <a:t>Travel behavior classification not only differentiates individuals with different travel patterns, but also uncovers human mobility patterns.</a:t>
            </a:r>
          </a:p>
          <a:p>
            <a:r>
              <a:rPr lang="en-US" sz="1200" dirty="0">
                <a:solidFill>
                  <a:schemeClr val="tx1">
                    <a:alpha val="80000"/>
                  </a:schemeClr>
                </a:solidFill>
              </a:rPr>
              <a:t>With the combination of several machine learning algorithms, Ma et al. identified travel patterns for transit riders from smart transit card data in order to attract more users, retain loyal users, and finally improve overall transit services performance.</a:t>
            </a: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92840A-1CFD-4BA4-B324-1F380F31AD7B}"/>
              </a:ext>
            </a:extLst>
          </p:cNvPr>
          <p:cNvSpPr>
            <a:spLocks noGrp="1"/>
          </p:cNvSpPr>
          <p:nvPr>
            <p:ph type="title"/>
          </p:nvPr>
        </p:nvSpPr>
        <p:spPr>
          <a:xfrm>
            <a:off x="891051" y="381935"/>
            <a:ext cx="3006438" cy="5974414"/>
          </a:xfrm>
        </p:spPr>
        <p:txBody>
          <a:bodyPr anchor="ctr">
            <a:normAutofit/>
          </a:bodyPr>
          <a:lstStyle/>
          <a:p>
            <a:r>
              <a:rPr lang="en-US" sz="2000" dirty="0">
                <a:solidFill>
                  <a:srgbClr val="FFFFFF"/>
                </a:solidFill>
              </a:rPr>
              <a:t>b) Community Detection</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FA6983C-0E59-4219-9D9B-6196FA38CFF8}"/>
              </a:ext>
            </a:extLst>
          </p:cNvPr>
          <p:cNvSpPr>
            <a:spLocks noGrp="1"/>
          </p:cNvSpPr>
          <p:nvPr>
            <p:ph idx="1"/>
          </p:nvPr>
        </p:nvSpPr>
        <p:spPr>
          <a:xfrm>
            <a:off x="4334933" y="510025"/>
            <a:ext cx="3578706" cy="5837949"/>
          </a:xfrm>
        </p:spPr>
        <p:txBody>
          <a:bodyPr anchor="ctr">
            <a:normAutofit/>
          </a:bodyPr>
          <a:lstStyle/>
          <a:p>
            <a:r>
              <a:rPr lang="en-US" sz="1200" dirty="0">
                <a:solidFill>
                  <a:schemeClr val="tx1">
                    <a:alpha val="80000"/>
                  </a:schemeClr>
                </a:solidFill>
              </a:rPr>
              <a:t>A community is a collection of nodes that are homogeneous within the group and heterogeneous with other groups in the network, and this kind of network is known as a community structure.</a:t>
            </a:r>
          </a:p>
          <a:p>
            <a:r>
              <a:rPr lang="en-US" sz="1200" dirty="0">
                <a:solidFill>
                  <a:schemeClr val="tx1">
                    <a:alpha val="80000"/>
                  </a:schemeClr>
                </a:solidFill>
              </a:rPr>
              <a:t>They also developed a community detection algorithm and proposed a new community structure strength measurement.</a:t>
            </a:r>
          </a:p>
          <a:p>
            <a:r>
              <a:rPr lang="en-US" sz="1200" dirty="0" err="1">
                <a:solidFill>
                  <a:schemeClr val="tx1">
                    <a:alpha val="80000"/>
                  </a:schemeClr>
                </a:solidFill>
              </a:rPr>
              <a:t>Radicchi</a:t>
            </a:r>
            <a:r>
              <a:rPr lang="en-US" sz="1200" dirty="0">
                <a:solidFill>
                  <a:schemeClr val="tx1">
                    <a:alpha val="80000"/>
                  </a:schemeClr>
                </a:solidFill>
              </a:rPr>
              <a:t> et al. developed a fully self-contained new local algorithm for community detection and tested it on both artificial and real-world network graphs.</a:t>
            </a:r>
          </a:p>
          <a:p>
            <a:r>
              <a:rPr lang="en-US" sz="1200" dirty="0">
                <a:solidFill>
                  <a:schemeClr val="tx1">
                    <a:alpha val="80000"/>
                  </a:schemeClr>
                </a:solidFill>
              </a:rPr>
              <a:t>The group detection algorithm has many benefits over conventional clustering algorithms. </a:t>
            </a:r>
          </a:p>
          <a:p>
            <a:r>
              <a:rPr lang="en-US" sz="1200" dirty="0">
                <a:solidFill>
                  <a:schemeClr val="tx1">
                    <a:alpha val="80000"/>
                  </a:schemeClr>
                </a:solidFill>
              </a:rPr>
              <a:t>To start with, it is simple to execute, and the steps are straightforward.</a:t>
            </a:r>
          </a:p>
          <a:p>
            <a:r>
              <a:rPr lang="en-US" sz="1200" dirty="0">
                <a:solidFill>
                  <a:schemeClr val="tx1">
                    <a:alpha val="80000"/>
                  </a:schemeClr>
                </a:solidFill>
              </a:rPr>
              <a:t>Second, for various stages, final networks may be decomposed into populations. </a:t>
            </a:r>
          </a:p>
          <a:p>
            <a:r>
              <a:rPr lang="en-US" sz="1200" dirty="0">
                <a:solidFill>
                  <a:schemeClr val="tx1">
                    <a:alpha val="80000"/>
                  </a:schemeClr>
                </a:solidFill>
              </a:rPr>
              <a:t>Third, even for large and high-dimensional datasets, this algorithm is fast.</a:t>
            </a: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0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92840A-1CFD-4BA4-B324-1F380F31AD7B}"/>
              </a:ext>
            </a:extLst>
          </p:cNvPr>
          <p:cNvSpPr>
            <a:spLocks noGrp="1"/>
          </p:cNvSpPr>
          <p:nvPr>
            <p:ph type="title"/>
          </p:nvPr>
        </p:nvSpPr>
        <p:spPr>
          <a:xfrm>
            <a:off x="891051" y="381935"/>
            <a:ext cx="3006438" cy="5974414"/>
          </a:xfrm>
        </p:spPr>
        <p:txBody>
          <a:bodyPr anchor="ctr">
            <a:normAutofit/>
          </a:bodyPr>
          <a:lstStyle/>
          <a:p>
            <a:r>
              <a:rPr lang="en-US" sz="2000" dirty="0">
                <a:solidFill>
                  <a:srgbClr val="FFFFFF"/>
                </a:solidFill>
              </a:rPr>
              <a:t>c) Deep Learning</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FA6983C-0E59-4219-9D9B-6196FA38CFF8}"/>
              </a:ext>
            </a:extLst>
          </p:cNvPr>
          <p:cNvSpPr>
            <a:spLocks noGrp="1"/>
          </p:cNvSpPr>
          <p:nvPr>
            <p:ph idx="1"/>
          </p:nvPr>
        </p:nvSpPr>
        <p:spPr>
          <a:xfrm>
            <a:off x="4334933" y="144426"/>
            <a:ext cx="4266878" cy="6449432"/>
          </a:xfrm>
        </p:spPr>
        <p:txBody>
          <a:bodyPr anchor="ctr">
            <a:normAutofit/>
          </a:bodyPr>
          <a:lstStyle/>
          <a:p>
            <a:r>
              <a:rPr lang="en-US" sz="1200" dirty="0">
                <a:solidFill>
                  <a:schemeClr val="tx1">
                    <a:alpha val="80000"/>
                  </a:schemeClr>
                </a:solidFill>
              </a:rPr>
              <a:t>Deep learning or deep neural network, as a branch of machine learning and AI, is an artificial neural network that contains more than one hidden layer. </a:t>
            </a:r>
          </a:p>
          <a:p>
            <a:r>
              <a:rPr lang="en-US" sz="1200" dirty="0">
                <a:solidFill>
                  <a:schemeClr val="tx1">
                    <a:alpha val="80000"/>
                  </a:schemeClr>
                </a:solidFill>
              </a:rPr>
              <a:t>This kind of algorithm has shown superior performance especially in automatic speech recognition, image recognition, natural language processing, and recommendation systems. </a:t>
            </a:r>
          </a:p>
          <a:p>
            <a:r>
              <a:rPr lang="en-US" sz="1200" dirty="0">
                <a:solidFill>
                  <a:schemeClr val="tx1">
                    <a:alpha val="80000"/>
                  </a:schemeClr>
                </a:solidFill>
              </a:rPr>
              <a:t>Deep neural networks typically can be categorized into two types, recurrent neural networks and convolutional neural networks . </a:t>
            </a:r>
          </a:p>
          <a:p>
            <a:r>
              <a:rPr lang="en-US" sz="1200" dirty="0">
                <a:solidFill>
                  <a:schemeClr val="tx1">
                    <a:alpha val="80000"/>
                  </a:schemeClr>
                </a:solidFill>
              </a:rPr>
              <a:t>Long short-term memory RNNs is a widely used algorithm in the field of speech recognition . </a:t>
            </a:r>
          </a:p>
          <a:p>
            <a:r>
              <a:rPr lang="en-US" sz="1200" dirty="0">
                <a:solidFill>
                  <a:schemeClr val="tx1">
                    <a:alpha val="80000"/>
                  </a:schemeClr>
                </a:solidFill>
              </a:rPr>
              <a:t>However, in the field of image recognition, the CNN is the most prevailing algorithm. </a:t>
            </a:r>
          </a:p>
          <a:p>
            <a:r>
              <a:rPr lang="en-US" sz="1200" dirty="0" err="1">
                <a:solidFill>
                  <a:schemeClr val="tx1">
                    <a:alpha val="80000"/>
                  </a:schemeClr>
                </a:solidFill>
              </a:rPr>
              <a:t>Krizhevshy</a:t>
            </a:r>
            <a:r>
              <a:rPr lang="en-US" sz="1200" dirty="0">
                <a:solidFill>
                  <a:schemeClr val="tx1">
                    <a:alpha val="80000"/>
                  </a:schemeClr>
                </a:solidFill>
              </a:rPr>
              <a:t> et al. developed a CNN consisting of five convolutional layers, some of these followed by max pooling layers and three fully-connected layers. </a:t>
            </a:r>
          </a:p>
          <a:p>
            <a:r>
              <a:rPr lang="en-US" sz="1200" dirty="0">
                <a:solidFill>
                  <a:schemeClr val="tx1">
                    <a:alpha val="80000"/>
                  </a:schemeClr>
                </a:solidFill>
              </a:rPr>
              <a:t>This network achieved an error rate of 15.3% while implementing the ImageNet Large Scale Visual Recognition Challenge -2012 dataset . </a:t>
            </a:r>
          </a:p>
          <a:p>
            <a:r>
              <a:rPr lang="en-US" sz="1200" dirty="0" err="1">
                <a:solidFill>
                  <a:schemeClr val="tx1">
                    <a:alpha val="80000"/>
                  </a:schemeClr>
                </a:solidFill>
              </a:rPr>
              <a:t>Simonyan</a:t>
            </a:r>
            <a:r>
              <a:rPr lang="en-US" sz="1200" dirty="0">
                <a:solidFill>
                  <a:schemeClr val="tx1">
                    <a:alpha val="80000"/>
                  </a:schemeClr>
                </a:solidFill>
              </a:rPr>
              <a:t> and Zisserman improved CNNs with utilizing very small convolution filters and reached an error rate of 6.8% on the ILSVRC-2014 dataset. </a:t>
            </a:r>
          </a:p>
          <a:p>
            <a:r>
              <a:rPr lang="en-US" sz="1200" dirty="0">
                <a:solidFill>
                  <a:schemeClr val="tx1">
                    <a:alpha val="80000"/>
                  </a:schemeClr>
                </a:solidFill>
              </a:rPr>
              <a:t>This technique also has been applied in transportation, especially in the visual sensor data processing domain. </a:t>
            </a:r>
          </a:p>
          <a:p>
            <a:r>
              <a:rPr lang="en-US" sz="1200" dirty="0">
                <a:solidFill>
                  <a:schemeClr val="tx1">
                    <a:alpha val="80000"/>
                  </a:schemeClr>
                </a:solidFill>
              </a:rPr>
              <a:t>Dong et al. combined CNN and RNN to extract features to represent driver behaviors. </a:t>
            </a:r>
          </a:p>
          <a:p>
            <a:r>
              <a:rPr lang="en-US" sz="1200" dirty="0">
                <a:solidFill>
                  <a:schemeClr val="tx1">
                    <a:alpha val="80000"/>
                  </a:schemeClr>
                </a:solidFill>
              </a:rPr>
              <a:t>A driver classification task was also conducted, and they achieved significant outstanding performance compared with traditional machine learning algorithms .</a:t>
            </a: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43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92840A-1CFD-4BA4-B324-1F380F31AD7B}"/>
              </a:ext>
            </a:extLst>
          </p:cNvPr>
          <p:cNvSpPr>
            <a:spLocks noGrp="1"/>
          </p:cNvSpPr>
          <p:nvPr>
            <p:ph type="title"/>
          </p:nvPr>
        </p:nvSpPr>
        <p:spPr>
          <a:xfrm>
            <a:off x="891051" y="381935"/>
            <a:ext cx="3006438" cy="5974414"/>
          </a:xfrm>
        </p:spPr>
        <p:txBody>
          <a:bodyPr anchor="ctr">
            <a:normAutofit/>
          </a:bodyPr>
          <a:lstStyle/>
          <a:p>
            <a:r>
              <a:rPr lang="en-US" sz="3200" dirty="0">
                <a:solidFill>
                  <a:srgbClr val="FFFFFF"/>
                </a:solidFill>
              </a:rPr>
              <a:t>Data Description and Preliminary Analysis</a:t>
            </a:r>
          </a:p>
        </p:txBody>
      </p:sp>
      <p:grpSp>
        <p:nvGrpSpPr>
          <p:cNvPr id="23" name="Group 2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FA6983C-0E59-4219-9D9B-6196FA38CFF8}"/>
              </a:ext>
            </a:extLst>
          </p:cNvPr>
          <p:cNvSpPr>
            <a:spLocks noGrp="1"/>
          </p:cNvSpPr>
          <p:nvPr>
            <p:ph idx="1"/>
          </p:nvPr>
        </p:nvSpPr>
        <p:spPr>
          <a:xfrm>
            <a:off x="4334933" y="204284"/>
            <a:ext cx="4266878" cy="6449432"/>
          </a:xfrm>
        </p:spPr>
        <p:txBody>
          <a:bodyPr anchor="ctr">
            <a:normAutofit lnSpcReduction="10000"/>
          </a:bodyPr>
          <a:lstStyle/>
          <a:p>
            <a:r>
              <a:rPr lang="en-US" sz="1200" dirty="0">
                <a:solidFill>
                  <a:schemeClr val="tx1">
                    <a:alpha val="80000"/>
                  </a:schemeClr>
                </a:solidFill>
              </a:rPr>
              <a:t>In this paper, the raw data is acquired from the California Household Travel Survey conducted by the California Department of Transportation from February 2012 to January 2013.</a:t>
            </a:r>
          </a:p>
          <a:p>
            <a:r>
              <a:rPr lang="en-US" sz="1200" dirty="0">
                <a:solidFill>
                  <a:schemeClr val="tx1">
                    <a:alpha val="80000"/>
                  </a:schemeClr>
                </a:solidFill>
              </a:rPr>
              <a:t>Households who conducted the survey with GPS devices generated both survey and GPS data. The survey data includes activities they completed on the assigned travel date only.</a:t>
            </a:r>
          </a:p>
          <a:p>
            <a:r>
              <a:rPr lang="en-US" sz="1200" dirty="0">
                <a:solidFill>
                  <a:schemeClr val="tx1">
                    <a:alpha val="80000"/>
                  </a:schemeClr>
                </a:solidFill>
              </a:rPr>
              <a:t>There are 39 different trip purposes included in this household travel survey. </a:t>
            </a:r>
          </a:p>
          <a:p>
            <a:r>
              <a:rPr lang="en-US" sz="1200" dirty="0">
                <a:solidFill>
                  <a:schemeClr val="tx1">
                    <a:alpha val="80000"/>
                  </a:schemeClr>
                </a:solidFill>
              </a:rPr>
              <a:t>These trip purposes are categorized into eight groups, which are home, work, school, transportation or transitions , shopping or errands , personal business , recreation or entertainment , and other as shown in Table 1.</a:t>
            </a:r>
          </a:p>
          <a:p>
            <a:r>
              <a:rPr lang="en-US" sz="1200" dirty="0">
                <a:solidFill>
                  <a:schemeClr val="tx1">
                    <a:alpha val="80000"/>
                  </a:schemeClr>
                </a:solidFill>
              </a:rPr>
              <a:t>Table 2 verifies the common knowledge that there are more work and school activities during weekdays, while people have more recreation, shopping, and personal business activities on weekends.</a:t>
            </a:r>
          </a:p>
          <a:p>
            <a:r>
              <a:rPr lang="en-US" sz="1200" dirty="0">
                <a:solidFill>
                  <a:schemeClr val="tx1">
                    <a:alpha val="80000"/>
                  </a:schemeClr>
                </a:solidFill>
              </a:rPr>
              <a:t>It is found that the aver- age time individuals spend at home is 13.98 hours per day during weekdays and 16.77 hours on weekends, respectively. This study only utilizes data of participants who have both valid survey and GPS data. </a:t>
            </a:r>
          </a:p>
          <a:p>
            <a:r>
              <a:rPr lang="en-US" sz="1200" dirty="0">
                <a:solidFill>
                  <a:schemeClr val="tx1">
                    <a:alpha val="80000"/>
                  </a:schemeClr>
                </a:solidFill>
              </a:rPr>
              <a:t>Several rules are created as follows in order to screen the feasible </a:t>
            </a:r>
            <a:r>
              <a:rPr lang="en-US" sz="1200" dirty="0" err="1">
                <a:solidFill>
                  <a:schemeClr val="tx1">
                    <a:alpha val="80000"/>
                  </a:schemeClr>
                </a:solidFill>
              </a:rPr>
              <a:t>data.Both</a:t>
            </a:r>
            <a:r>
              <a:rPr lang="en-US" sz="1200" dirty="0">
                <a:solidFill>
                  <a:schemeClr val="tx1">
                    <a:alpha val="80000"/>
                  </a:schemeClr>
                </a:solidFill>
              </a:rPr>
              <a:t> the first and last activity location should be ‘home’. </a:t>
            </a:r>
          </a:p>
          <a:p>
            <a:r>
              <a:rPr lang="en-US" sz="1200" dirty="0">
                <a:solidFill>
                  <a:schemeClr val="tx1">
                    <a:alpha val="80000"/>
                  </a:schemeClr>
                </a:solidFill>
              </a:rPr>
              <a:t>If individuals stay at home for a whole assigned travel day, travel information cannot be retrieved. </a:t>
            </a:r>
          </a:p>
          <a:p>
            <a:r>
              <a:rPr lang="en-US" sz="1200" dirty="0">
                <a:solidFill>
                  <a:schemeClr val="tx1">
                    <a:alpha val="80000"/>
                  </a:schemeClr>
                </a:solidFill>
              </a:rPr>
              <a:t>From the household survey data, it is noticed that there might be more than one driver utilizing the same vehicles within a household. </a:t>
            </a:r>
          </a:p>
          <a:p>
            <a:r>
              <a:rPr lang="en-US" sz="1200" dirty="0">
                <a:solidFill>
                  <a:schemeClr val="tx1">
                    <a:alpha val="80000"/>
                  </a:schemeClr>
                </a:solidFill>
              </a:rPr>
              <a:t>After these rules are applied, 8,849 unique individuals remain with 50,103 trips in this research.</a:t>
            </a:r>
          </a:p>
          <a:p>
            <a:r>
              <a:rPr lang="en-US" sz="1200" dirty="0">
                <a:solidFill>
                  <a:schemeClr val="tx1">
                    <a:alpha val="80000"/>
                  </a:schemeClr>
                </a:solidFill>
              </a:rPr>
              <a:t>On the contrary, individuals’ departure and return times are restricted by work or study on weekdays.</a:t>
            </a: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5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kern="1200" dirty="0">
                <a:solidFill>
                  <a:srgbClr val="FFFFFF"/>
                </a:solidFill>
                <a:latin typeface="+mj-lt"/>
                <a:ea typeface="+mj-ea"/>
                <a:cs typeface="+mj-cs"/>
              </a:rPr>
              <a:t>Table 1</a:t>
            </a: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01B855E2-A031-4E19-A8A6-4F93D2C83A54}"/>
              </a:ext>
            </a:extLst>
          </p:cNvPr>
          <p:cNvPicPr>
            <a:picLocks noChangeAspect="1"/>
          </p:cNvPicPr>
          <p:nvPr/>
        </p:nvPicPr>
        <p:blipFill rotWithShape="1">
          <a:blip r:embed="rId2"/>
          <a:srcRect l="21106" t="17684" r="24430" b="1886"/>
          <a:stretch/>
        </p:blipFill>
        <p:spPr>
          <a:xfrm>
            <a:off x="1702755" y="1026270"/>
            <a:ext cx="5923167" cy="5223864"/>
          </a:xfrm>
          <a:prstGeom prst="rect">
            <a:avLst/>
          </a:prstGeom>
        </p:spPr>
      </p:pic>
    </p:spTree>
    <p:extLst>
      <p:ext uri="{BB962C8B-B14F-4D97-AF65-F5344CB8AC3E}">
        <p14:creationId xmlns:p14="http://schemas.microsoft.com/office/powerpoint/2010/main" val="223061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6A0A34-4D20-4D5A-B1E2-645FDC4153FE}"/>
              </a:ext>
            </a:extLst>
          </p:cNvPr>
          <p:cNvSpPr>
            <a:spLocks noGrp="1"/>
          </p:cNvSpPr>
          <p:nvPr>
            <p:ph type="title"/>
          </p:nvPr>
        </p:nvSpPr>
        <p:spPr>
          <a:xfrm>
            <a:off x="1140379" y="45839"/>
            <a:ext cx="6902894" cy="758810"/>
          </a:xfrm>
        </p:spPr>
        <p:txBody>
          <a:bodyPr vert="horz" lIns="91440" tIns="45720" rIns="91440" bIns="45720" rtlCol="0" anchor="b">
            <a:normAutofit/>
          </a:bodyPr>
          <a:lstStyle/>
          <a:p>
            <a:pPr algn="ctr"/>
            <a:r>
              <a:rPr lang="en-US" sz="3900" kern="1200" dirty="0">
                <a:solidFill>
                  <a:srgbClr val="FFFFFF"/>
                </a:solidFill>
                <a:latin typeface="+mj-lt"/>
                <a:ea typeface="+mj-ea"/>
                <a:cs typeface="+mj-cs"/>
              </a:rPr>
              <a:t>Table 2</a:t>
            </a: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1" y="2383077"/>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273" y="2265467"/>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8625" y="2537201"/>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039" y="2832967"/>
            <a:ext cx="71820"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199" y="28039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053" y="324249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9141714"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ABAA008-96D0-4F93-8EA6-25FB2A8F9FF1}"/>
              </a:ext>
            </a:extLst>
          </p:cNvPr>
          <p:cNvPicPr>
            <a:picLocks noChangeAspect="1"/>
          </p:cNvPicPr>
          <p:nvPr/>
        </p:nvPicPr>
        <p:blipFill rotWithShape="1">
          <a:blip r:embed="rId2"/>
          <a:srcRect l="21427" t="59161" r="23495" b="12163"/>
          <a:stretch/>
        </p:blipFill>
        <p:spPr>
          <a:xfrm>
            <a:off x="1244400" y="2201640"/>
            <a:ext cx="6694852" cy="2081718"/>
          </a:xfrm>
          <a:prstGeom prst="rect">
            <a:avLst/>
          </a:prstGeom>
        </p:spPr>
      </p:pic>
    </p:spTree>
    <p:extLst>
      <p:ext uri="{BB962C8B-B14F-4D97-AF65-F5344CB8AC3E}">
        <p14:creationId xmlns:p14="http://schemas.microsoft.com/office/powerpoint/2010/main" val="233247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0E359B-70AB-49D8-B2CE-145D2F18369E}"/>
              </a:ext>
            </a:extLst>
          </p:cNvPr>
          <p:cNvSpPr>
            <a:spLocks noGrp="1"/>
          </p:cNvSpPr>
          <p:nvPr>
            <p:ph type="title"/>
          </p:nvPr>
        </p:nvSpPr>
        <p:spPr>
          <a:xfrm>
            <a:off x="891051" y="381935"/>
            <a:ext cx="3006438" cy="5974414"/>
          </a:xfrm>
        </p:spPr>
        <p:txBody>
          <a:bodyPr anchor="ctr">
            <a:normAutofit/>
          </a:bodyPr>
          <a:lstStyle/>
          <a:p>
            <a:r>
              <a:rPr lang="en-US" sz="3200" dirty="0">
                <a:solidFill>
                  <a:srgbClr val="FFFFFF"/>
                </a:solidFill>
              </a:rPr>
              <a:t>Methodology:</a:t>
            </a:r>
            <a:br>
              <a:rPr lang="en-US" sz="3900" dirty="0">
                <a:solidFill>
                  <a:srgbClr val="FFFFFF"/>
                </a:solidFill>
              </a:rPr>
            </a:br>
            <a:br>
              <a:rPr lang="en-US" sz="3900" dirty="0">
                <a:solidFill>
                  <a:srgbClr val="FFFFFF"/>
                </a:solidFill>
              </a:rPr>
            </a:br>
            <a:r>
              <a:rPr lang="en-US" sz="2000" dirty="0">
                <a:solidFill>
                  <a:srgbClr val="FFFFFF"/>
                </a:solidFill>
              </a:rPr>
              <a:t>a) Matrix Similarities</a:t>
            </a:r>
            <a:endParaRPr lang="en-US" sz="3900" dirty="0">
              <a:solidFill>
                <a:srgbClr val="FFFFFF"/>
              </a:solidFill>
            </a:endParaRPr>
          </a:p>
        </p:txBody>
      </p:sp>
      <p:grpSp>
        <p:nvGrpSpPr>
          <p:cNvPr id="35" name="Group 3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49567EE-56B9-482C-A6BC-D7E53F99E5E4}"/>
              </a:ext>
            </a:extLst>
          </p:cNvPr>
          <p:cNvSpPr>
            <a:spLocks noGrp="1"/>
          </p:cNvSpPr>
          <p:nvPr>
            <p:ph idx="1"/>
          </p:nvPr>
        </p:nvSpPr>
        <p:spPr>
          <a:xfrm>
            <a:off x="4334933" y="159798"/>
            <a:ext cx="3960645" cy="6196551"/>
          </a:xfrm>
        </p:spPr>
        <p:txBody>
          <a:bodyPr anchor="ctr">
            <a:normAutofit/>
          </a:bodyPr>
          <a:lstStyle/>
          <a:p>
            <a:r>
              <a:rPr lang="en-US" sz="1200" dirty="0">
                <a:solidFill>
                  <a:schemeClr val="tx1">
                    <a:alpha val="80000"/>
                  </a:schemeClr>
                </a:solidFill>
              </a:rPr>
              <a:t>In this paper, individuals’ daily activities are represented using a matrix. In order to construct this matrix, all activity purposes are categorized into eight groups and 24 hours are divided into 288 five-minute bins.</a:t>
            </a:r>
          </a:p>
          <a:p>
            <a:r>
              <a:rPr lang="en-US" sz="1200" dirty="0">
                <a:solidFill>
                  <a:schemeClr val="tx1">
                    <a:alpha val="80000"/>
                  </a:schemeClr>
                </a:solidFill>
              </a:rPr>
              <a:t> Therefore, the dimension of the matrix is 8 x 288. Each activity starts from the trip starting time for this activity and ends when the activity ends.</a:t>
            </a:r>
          </a:p>
          <a:p>
            <a:r>
              <a:rPr lang="en-US" sz="1200" dirty="0">
                <a:solidFill>
                  <a:schemeClr val="tx1">
                    <a:alpha val="80000"/>
                  </a:schemeClr>
                </a:solidFill>
              </a:rPr>
              <a:t>Individuals only can conduct one of eight activities shown in Table 3 at one time. </a:t>
            </a:r>
          </a:p>
          <a:p>
            <a:endParaRPr lang="en-US" sz="1200" dirty="0">
              <a:solidFill>
                <a:schemeClr val="tx1">
                  <a:alpha val="80000"/>
                </a:schemeClr>
              </a:solidFill>
            </a:endParaRPr>
          </a:p>
          <a:p>
            <a:endParaRPr lang="en-US" sz="1200" dirty="0">
              <a:solidFill>
                <a:schemeClr val="tx1">
                  <a:alpha val="80000"/>
                </a:schemeClr>
              </a:solidFill>
            </a:endParaRPr>
          </a:p>
          <a:p>
            <a:pPr marL="0" indent="0">
              <a:buNone/>
            </a:pPr>
            <a:endParaRPr lang="en-US" sz="1200" dirty="0">
              <a:solidFill>
                <a:schemeClr val="tx1">
                  <a:alpha val="80000"/>
                </a:schemeClr>
              </a:solidFill>
            </a:endParaRPr>
          </a:p>
          <a:p>
            <a:r>
              <a:rPr lang="en-US" sz="1200" dirty="0">
                <a:solidFill>
                  <a:schemeClr val="tx1">
                    <a:alpha val="80000"/>
                  </a:schemeClr>
                </a:solidFill>
              </a:rPr>
              <a:t>In this fashion, a binary matrix is generated to represent daily activities. The two plots in Figure 3 are examples of color-coded daily activity matrices for two individuals. Figure 3a is a daily activity map of a student. </a:t>
            </a:r>
          </a:p>
          <a:p>
            <a:r>
              <a:rPr lang="en-US" sz="1200" dirty="0">
                <a:solidFill>
                  <a:schemeClr val="tx1">
                    <a:alpha val="80000"/>
                  </a:schemeClr>
                </a:solidFill>
              </a:rPr>
              <a:t>Given an individual’s activity matrix, the similarity between every pair of participants is now calculated for constructing the community structure.</a:t>
            </a:r>
          </a:p>
          <a:p>
            <a:r>
              <a:rPr lang="en-US" sz="1200" dirty="0">
                <a:solidFill>
                  <a:schemeClr val="tx1">
                    <a:alpha val="80000"/>
                  </a:schemeClr>
                </a:solidFill>
              </a:rPr>
              <a:t>In this paper, the Jaccard similarity coefficient is implemented to measure similarities for binary matrices of individuals’ daily trips.</a:t>
            </a: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032673-2C85-4747-AF24-442817BE3525}"/>
              </a:ext>
            </a:extLst>
          </p:cNvPr>
          <p:cNvPicPr>
            <a:picLocks noChangeAspect="1"/>
          </p:cNvPicPr>
          <p:nvPr/>
        </p:nvPicPr>
        <p:blipFill>
          <a:blip r:embed="rId2"/>
          <a:stretch>
            <a:fillRect/>
          </a:stretch>
        </p:blipFill>
        <p:spPr>
          <a:xfrm>
            <a:off x="4572001" y="2654425"/>
            <a:ext cx="3680948" cy="573912"/>
          </a:xfrm>
          <a:prstGeom prst="rect">
            <a:avLst/>
          </a:prstGeom>
        </p:spPr>
      </p:pic>
    </p:spTree>
    <p:extLst>
      <p:ext uri="{BB962C8B-B14F-4D97-AF65-F5344CB8AC3E}">
        <p14:creationId xmlns:p14="http://schemas.microsoft.com/office/powerpoint/2010/main" val="3375358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12DE6D861ECF498AC723153DC28DD4" ma:contentTypeVersion="4" ma:contentTypeDescription="Create a new document." ma:contentTypeScope="" ma:versionID="c69386b6c18099cea1320d990cb9e276">
  <xsd:schema xmlns:xsd="http://www.w3.org/2001/XMLSchema" xmlns:xs="http://www.w3.org/2001/XMLSchema" xmlns:p="http://schemas.microsoft.com/office/2006/metadata/properties" xmlns:ns3="4e919c43-7176-49ff-b95e-7d1e236c9634" targetNamespace="http://schemas.microsoft.com/office/2006/metadata/properties" ma:root="true" ma:fieldsID="42ccac327ce0c5471d5a9abfa2ceda5b" ns3:_="">
    <xsd:import namespace="4e919c43-7176-49ff-b95e-7d1e236c963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19c43-7176-49ff-b95e-7d1e236c96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945F45-36E0-4C3D-9CDC-3C35C4F4B9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919c43-7176-49ff-b95e-7d1e236c96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6D2AE4-BEFA-4B05-B84F-9D0810658114}">
  <ds:schemaRefs>
    <ds:schemaRef ds:uri="http://schemas.microsoft.com/sharepoint/v3/contenttype/forms"/>
  </ds:schemaRefs>
</ds:datastoreItem>
</file>

<file path=customXml/itemProps3.xml><?xml version="1.0" encoding="utf-8"?>
<ds:datastoreItem xmlns:ds="http://schemas.openxmlformats.org/officeDocument/2006/customXml" ds:itemID="{DBE72064-FEB1-4F86-A706-F2CB43951202}">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4e919c43-7176-49ff-b95e-7d1e236c9634"/>
    <ds:schemaRef ds:uri="http://purl.org/dc/dcmitype/"/>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211</TotalTime>
  <Words>2394</Words>
  <Application>Microsoft Office PowerPoint</Application>
  <PresentationFormat>On-screen Show (4:3)</PresentationFormat>
  <Paragraphs>118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Travel Behavior Classification:  An Approach with Social Network and Deep Learning</vt:lpstr>
      <vt:lpstr>Abstract</vt:lpstr>
      <vt:lpstr>Literature Review:  a) Travel Behavior Data Analysis and Classification</vt:lpstr>
      <vt:lpstr>b) Community Detection</vt:lpstr>
      <vt:lpstr>c) Deep Learning</vt:lpstr>
      <vt:lpstr>Data Description and Preliminary Analysis</vt:lpstr>
      <vt:lpstr>Table 1</vt:lpstr>
      <vt:lpstr>Table 2</vt:lpstr>
      <vt:lpstr>Methodology:  a) Matrix Similarities</vt:lpstr>
      <vt:lpstr>Table 3</vt:lpstr>
      <vt:lpstr>b) Community Detection</vt:lpstr>
      <vt:lpstr>c) Deep Learning</vt:lpstr>
      <vt:lpstr>Figure 1</vt:lpstr>
      <vt:lpstr>Numerical Examples</vt:lpstr>
      <vt:lpstr>Figure 2</vt:lpstr>
      <vt:lpstr>Figure 3</vt:lpstr>
      <vt:lpstr>Table 4</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Behavior Classification:  An Approach with Social Network and Deep Learning</dc:title>
  <dc:creator>Vishal Brahmbhatt</dc:creator>
  <cp:lastModifiedBy>Vishal Brahmbhatt</cp:lastModifiedBy>
  <cp:revision>20</cp:revision>
  <dcterms:created xsi:type="dcterms:W3CDTF">2021-03-27T23:11:20Z</dcterms:created>
  <dcterms:modified xsi:type="dcterms:W3CDTF">2021-04-02T22:00:25Z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0x0101009112DE6D861ECF498AC723153DC28DD4</vt:lpwstr>
  </property>
</Properties>
</file>