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1" r:id="rId5"/>
    <p:sldId id="272" r:id="rId6"/>
    <p:sldId id="260" r:id="rId7"/>
    <p:sldId id="259" r:id="rId8"/>
    <p:sldId id="273" r:id="rId9"/>
    <p:sldId id="276" r:id="rId10"/>
    <p:sldId id="275" r:id="rId11"/>
    <p:sldId id="265" r:id="rId12"/>
    <p:sldId id="268" r:id="rId13"/>
    <p:sldId id="274" r:id="rId14"/>
    <p:sldId id="267" r:id="rId15"/>
    <p:sldId id="277" r:id="rId16"/>
    <p:sldId id="269" r:id="rId17"/>
    <p:sldId id="270" r:id="rId18"/>
    <p:sldId id="278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Study\pmim-21\diploma_project\deathguard771\excel\parall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y\pmim-21\diploma_project\deathguard771\excel\parall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deathguard771-master\deathguard771-master\excel\parall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1045399216402298"/>
          <c:y val="2.6289736828449848E-2"/>
          <c:w val="0.6386885199132718"/>
          <c:h val="0.88620465705031426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val>
            <c:numRef>
              <c:f>'1'!$A$8:$C$8</c:f>
              <c:numCache>
                <c:formatCode>mm:ss.000</c:formatCode>
                <c:ptCount val="3"/>
                <c:pt idx="0">
                  <c:v>2.777777777777785E-7</c:v>
                </c:pt>
                <c:pt idx="1">
                  <c:v>3.7500000000000059E-7</c:v>
                </c:pt>
                <c:pt idx="2">
                  <c:v>2.7199074074074121E-6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val>
            <c:numRef>
              <c:f>'1'!$A$17:$C$17</c:f>
              <c:numCache>
                <c:formatCode>mm:ss.000</c:formatCode>
                <c:ptCount val="3"/>
                <c:pt idx="0">
                  <c:v>6.1574074074074118E-7</c:v>
                </c:pt>
                <c:pt idx="1">
                  <c:v>7.2685185185185279E-7</c:v>
                </c:pt>
                <c:pt idx="2">
                  <c:v>2.8564814814814837E-6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val>
            <c:numRef>
              <c:f>'1'!$A$26:$C$26</c:f>
              <c:numCache>
                <c:formatCode>mm:ss.000</c:formatCode>
                <c:ptCount val="3"/>
                <c:pt idx="0">
                  <c:v>2.6157407407407455E-7</c:v>
                </c:pt>
                <c:pt idx="1">
                  <c:v>4.4444444444444523E-7</c:v>
                </c:pt>
                <c:pt idx="2">
                  <c:v>1.9537037037037065E-6</c:v>
                </c:pt>
              </c:numCache>
            </c:numRef>
          </c:val>
        </c:ser>
        <c:dLbls/>
        <c:marker val="1"/>
        <c:axId val="61196928"/>
        <c:axId val="61428096"/>
      </c:lineChart>
      <c:catAx>
        <c:axId val="61196928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428096"/>
        <c:crosses val="autoZero"/>
        <c:auto val="1"/>
        <c:lblAlgn val="ctr"/>
        <c:lblOffset val="100"/>
      </c:catAx>
      <c:valAx>
        <c:axId val="61428096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61196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25845410628035"/>
          <c:y val="0.36415373845929683"/>
          <c:w val="0.21341787439613533"/>
          <c:h val="0.36217044044843216"/>
        </c:manualLayout>
      </c:layout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1045399216402296"/>
          <c:y val="2.6085309851820296E-2"/>
          <c:w val="0.67492040397124275"/>
          <c:h val="0.88620465705031415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'1'!$C$8:$D$8</c:f>
              <c:numCache>
                <c:formatCode>mm:ss.000</c:formatCode>
                <c:ptCount val="2"/>
                <c:pt idx="0">
                  <c:v>2.7199074074074113E-6</c:v>
                </c:pt>
                <c:pt idx="1">
                  <c:v>2.8718518518518535E-4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'1'!$C$17:$D$17</c:f>
              <c:numCache>
                <c:formatCode>mm:ss.000</c:formatCode>
                <c:ptCount val="2"/>
                <c:pt idx="0">
                  <c:v>2.8564814814814837E-6</c:v>
                </c:pt>
                <c:pt idx="1">
                  <c:v>2.7318981481481481E-4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'1'!$C$20:$D$20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cat>
          <c:val>
            <c:numRef>
              <c:f>'1'!$C$26:$D$26</c:f>
              <c:numCache>
                <c:formatCode>mm:ss.000</c:formatCode>
                <c:ptCount val="2"/>
                <c:pt idx="0">
                  <c:v>1.9537037037037065E-6</c:v>
                </c:pt>
                <c:pt idx="1">
                  <c:v>1.3932407407407424E-4</c:v>
                </c:pt>
              </c:numCache>
            </c:numRef>
          </c:val>
        </c:ser>
        <c:dLbls/>
        <c:marker val="1"/>
        <c:axId val="61409920"/>
        <c:axId val="61460864"/>
      </c:lineChart>
      <c:catAx>
        <c:axId val="6140992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460864"/>
        <c:crosses val="autoZero"/>
        <c:auto val="1"/>
        <c:lblAlgn val="ctr"/>
        <c:lblOffset val="100"/>
      </c:catAx>
      <c:valAx>
        <c:axId val="61460864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61409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295893719806764"/>
          <c:y val="0.39625880591211265"/>
          <c:w val="0.20979468599033818"/>
          <c:h val="0.33882130048274817"/>
        </c:manualLayout>
      </c:layout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10432776066035224"/>
          <c:y val="4.3093871356350628E-2"/>
          <c:w val="0.69300914831298266"/>
          <c:h val="0.85128987911304532"/>
        </c:manualLayout>
      </c:layout>
      <c:lineChart>
        <c:grouping val="standard"/>
        <c:ser>
          <c:idx val="0"/>
          <c:order val="0"/>
          <c:tx>
            <c:strRef>
              <c:f>'1'!$A$1:$E$1</c:f>
              <c:strCache>
                <c:ptCount val="1"/>
                <c:pt idx="0">
                  <c:v>Последовательно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'1'!$D$8:$E$8</c:f>
              <c:numCache>
                <c:formatCode>mm:ss.000</c:formatCode>
                <c:ptCount val="2"/>
                <c:pt idx="0">
                  <c:v>2.8718518518518524E-4</c:v>
                </c:pt>
                <c:pt idx="1">
                  <c:v>2.7150775462962969E-2</c:v>
                </c:pt>
              </c:numCache>
            </c:numRef>
          </c:val>
        </c:ser>
        <c:ser>
          <c:idx val="1"/>
          <c:order val="1"/>
          <c:tx>
            <c:strRef>
              <c:f>'1'!$A$10:$E$10</c:f>
              <c:strCache>
                <c:ptCount val="1"/>
                <c:pt idx="0">
                  <c:v>Параллельный внешний цикл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'1'!$D$17:$E$17</c:f>
              <c:numCache>
                <c:formatCode>mm:ss.000</c:formatCode>
                <c:ptCount val="2"/>
                <c:pt idx="0">
                  <c:v>2.7318981481481481E-4</c:v>
                </c:pt>
                <c:pt idx="1">
                  <c:v>2.1051539351851847E-2</c:v>
                </c:pt>
              </c:numCache>
            </c:numRef>
          </c:val>
        </c:ser>
        <c:ser>
          <c:idx val="2"/>
          <c:order val="2"/>
          <c:tx>
            <c:strRef>
              <c:f>'1'!$A$19:$E$19</c:f>
              <c:strCache>
                <c:ptCount val="1"/>
                <c:pt idx="0">
                  <c:v>Параллельный внутренний цикл</c:v>
                </c:pt>
              </c:strCache>
            </c:strRef>
          </c:tx>
          <c:cat>
            <c:numRef>
              <c:f>'1'!$D$20:$E$20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cat>
          <c:val>
            <c:numRef>
              <c:f>'1'!$D$26:$E$26</c:f>
              <c:numCache>
                <c:formatCode>mm:ss.000</c:formatCode>
                <c:ptCount val="2"/>
                <c:pt idx="0">
                  <c:v>1.3932407407407415E-4</c:v>
                </c:pt>
                <c:pt idx="1">
                  <c:v>1.5612442129629629E-2</c:v>
                </c:pt>
              </c:numCache>
            </c:numRef>
          </c:val>
        </c:ser>
        <c:dLbls/>
        <c:marker val="1"/>
        <c:axId val="61966976"/>
        <c:axId val="61981056"/>
      </c:lineChart>
      <c:catAx>
        <c:axId val="6196697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981056"/>
        <c:crosses val="autoZero"/>
        <c:auto val="1"/>
        <c:lblAlgn val="ctr"/>
        <c:lblOffset val="100"/>
      </c:catAx>
      <c:valAx>
        <c:axId val="61981056"/>
        <c:scaling>
          <c:orientation val="minMax"/>
        </c:scaling>
        <c:axPos val="l"/>
        <c:majorGridlines/>
        <c:numFmt formatCode="mm:ss.000" sourceLinked="1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61966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216782684773091"/>
          <c:y val="0.38908583980375705"/>
          <c:w val="0.1905857963406748"/>
          <c:h val="0.37067908767372248"/>
        </c:manualLayout>
      </c:layout>
      <c:txPr>
        <a:bodyPr/>
        <a:lstStyle/>
        <a:p>
          <a:pPr>
            <a:defRPr sz="1600"/>
          </a:pPr>
          <a:endParaRPr lang="ru-RU"/>
        </a:p>
      </c:txPr>
    </c:legend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0.75793</cdr:x>
      <cdr:y>0.92656</cdr:y>
    </cdr:from>
    <cdr:to>
      <cdr:x>0.97808</cdr:x>
      <cdr:y>0.99869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970134" y="4089039"/>
          <a:ext cx="2314937" cy="318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dirty="0" smtClean="0">
              <a:latin typeface="Arial" panose="020B0604020202020204" pitchFamily="34" charset="0"/>
              <a:cs typeface="Arial" panose="020B0604020202020204" pitchFamily="34" charset="0"/>
            </a:rPr>
            <a:t>Суммарная степень многочлена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1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07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3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2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6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13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1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46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7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33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1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2D7A-ECF8-4148-BD98-634934E7C471}" type="datetimeFigureOut">
              <a:rPr lang="ru-RU" smtClean="0"/>
              <a:pPr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7509-A1B0-4F98-916B-F7ACFC394D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26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859" y="995422"/>
            <a:ext cx="11477297" cy="18026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ВЫРАЖЕНИЕ ЦЕНТРАЛЬНЫХ ИДЕМПОТЕНТОВ </a:t>
            </a:r>
            <a:b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НЕПРИВОДИМЫХ ПРЕДСТАВЛЕНИЙ ГРУПП КОКСТЕРА</a:t>
            </a:r>
            <a:b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</a:b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 ЧЕРЕЗ </a:t>
            </a:r>
            <a:r>
              <a:rPr lang="en-US" sz="3200" dirty="0" smtClean="0">
                <a:latin typeface="Arial" pitchFamily="34" charset="0"/>
                <a:ea typeface="Times New Roman"/>
                <a:cs typeface="Arial" pitchFamily="34" charset="0"/>
              </a:rPr>
              <a:t>YJM</a:t>
            </a:r>
            <a:r>
              <a:rPr lang="ru-RU" sz="3200" dirty="0" smtClean="0">
                <a:latin typeface="Arial" pitchFamily="34" charset="0"/>
                <a:ea typeface="Times New Roman"/>
                <a:cs typeface="Arial" pitchFamily="34" charset="0"/>
              </a:rPr>
              <a:t>-ЭЛЕМЕНТЫ</a:t>
            </a:r>
            <a:endParaRPr lang="ru-RU" sz="3200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8993" y="3867807"/>
            <a:ext cx="10131973" cy="1681655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Разработал: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Стерлягов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А.А., магистрант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г. Киров</a:t>
            </a:r>
          </a:p>
          <a:p>
            <a:pPr algn="l"/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2600" dirty="0" smtClean="0">
                <a:latin typeface="Arial" pitchFamily="34" charset="0"/>
                <a:cs typeface="Arial" pitchFamily="34" charset="0"/>
              </a:rPr>
              <a:t>Руководитель: Пушкарёв 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И.А., к.ф.-м.н., доцент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ВятГУ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, г.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Киров</a:t>
            </a:r>
            <a:endParaRPr lang="ru-RU" sz="2600" b="1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29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987" y="295677"/>
            <a:ext cx="10515600" cy="119745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генерации всех разбиений натурального числа (Д. Кнут)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Содержимое 6" descr="Диаграмма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43087" y="1858169"/>
            <a:ext cx="8505825" cy="4286250"/>
          </a:xfrm>
        </p:spPr>
      </p:pic>
    </p:spTree>
    <p:extLst>
      <p:ext uri="{BB962C8B-B14F-4D97-AF65-F5344CB8AC3E}">
        <p14:creationId xmlns:p14="http://schemas.microsoft.com/office/powerpoint/2010/main" xmlns="" val="37402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7100538"/>
              </p:ext>
            </p:extLst>
          </p:nvPr>
        </p:nvGraphicFramePr>
        <p:xfrm>
          <a:off x="773009" y="1787308"/>
          <a:ext cx="10515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k=2, n=1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k=4, n=2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k=6, n=3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k=8, n=4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k=9, n=5</a:t>
                      </a:r>
                      <a:endParaRPr lang="ru-RU" sz="2800" i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  <a:endParaRPr lang="ru-RU" sz="28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762970" y="3095699"/>
            <a:ext cx="10590830" cy="308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все целочисленные,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невырожденные, определители 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них равны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±1. Следовательно, матрицы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целочисленно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обратимыми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обратимости матриц следует отсутствие ядра гомоморфизма.</a:t>
            </a:r>
          </a:p>
          <a:p>
            <a:pPr marL="514350" indent="-514350"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655860" y="1983926"/>
                <a:ext cx="7110088" cy="3599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600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ru-RU" sz="3600" i="1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36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+21=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20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71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+9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+6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60" y="1983926"/>
                <a:ext cx="7110088" cy="359912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разбиений натурального числа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количество разбиений натурального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Например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200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=3972999029388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Формула Харди-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Рамануджана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Радемахера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′(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ru-RU" b="0" i="1" smtClean="0">
                          <a:latin typeface="Cambria Math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𝑠h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panose="020B0604020202020204" pitchFamily="34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24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)=1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𝑖𝑛h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некоторый подходящий корень 24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-й степени из единицы.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28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360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полученных результатов</a:t>
            </a:r>
            <a:endParaRPr lang="ru-RU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090335" y="1992245"/>
                <a:ext cx="10011330" cy="384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36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2,1</m:t>
                                      </m:r>
                                    </m:e>
                                  </m:d>
                                  <m:r>
                                    <a:rPr lang="ru-RU" sz="36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=21+3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3,2,1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=−21−2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ru-RU" sz="3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ru-RU" sz="360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6,5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−7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3,2,1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5,4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=13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−12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+10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4,3,2,1</m:t>
                                          </m:r>
                                        </m:e>
                                      </m:d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=−11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ru-RU" sz="3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36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36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35" y="1992245"/>
                <a:ext cx="10011330" cy="384464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параллельных вычислений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Parallel.ForEach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.NET Framework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организации параллельного выполнения циклов.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Два варианта распараллеливания: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1) распараллеливание цикла по всем разбиениям;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2) распараллеливание цикла перемножения многочленов, соответствующих разбиению.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3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05676752"/>
              </p:ext>
            </p:extLst>
          </p:nvPr>
        </p:nvGraphicFramePr>
        <p:xfrm>
          <a:off x="855562" y="1987671"/>
          <a:ext cx="10515600" cy="441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5463" y="1644133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3051772"/>
              </p:ext>
            </p:extLst>
          </p:nvPr>
        </p:nvGraphicFramePr>
        <p:xfrm>
          <a:off x="885463" y="195873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9157504" y="5946494"/>
            <a:ext cx="2314937" cy="3183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Суммарная степень многочлена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975" y="1682869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Анализ эффективности распараллеливания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5721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9267463" y="5798916"/>
            <a:ext cx="2314937" cy="3183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Суммарная степень многочлена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63" y="1598362"/>
            <a:ext cx="138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Время, </a:t>
            </a:r>
            <a:r>
              <a:rPr lang="ru-RU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мм:сс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[,ccc]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Построены и решены системы уравнений, определяющие параметры и свойства вложения симметрических многочленов в центр групповой алгебры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рассмотренных групповых алгебр продемонстрировано отсутствие ядра у вложения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Стандартные элементы центра выражены через симметрические многочлены, тем самым эмпирически подтверждена теорема о том, что элементы центра являются симметрическими многочленами от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элементов, а также вычислены явные формулы.</a:t>
            </a:r>
          </a:p>
          <a:p>
            <a:pPr>
              <a:lnSpc>
                <a:spcPct val="110000"/>
              </a:lnSpc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Распараллеливание реализованных алгоритмов дает выигрыш порядка 50%.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0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проведения вычислений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в групповых алгебрах.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вычисления образа конкретного симметрического многочлена в групповой алгебре.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Разработать модуль для реализации построения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по конкретному стандартному элементу центра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его прообраза.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 помощи разработанного ПО эмпирически изучить свойства гомоморфизма из алгебры симметрических многочленов в центр групповой алгебры.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такой элемент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что никакой элемент, сопряжённый с ним в группе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не содержится ни в какой группе с меньшим номером. Символом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(при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 обозначим сумму всех элементов в групповой алгебре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которые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сопряжёны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и лежат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Эти суммы будем называть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YJM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-элементами (Юнг-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Юцис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Мёрфи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914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Основные определения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основном примере групповых алгебр симметрических групп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кокстеровские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образующие симметрической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группы, сопряжены транспозиции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ru-RU" b="0" i="1" smtClean="0">
                        <a:latin typeface="Cambria Math"/>
                      </a:rPr>
                      <m:t>=(1,2)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В описанной ситуации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классические элементы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Юнга-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Юциса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Мёрфи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/>
                      </a:rPr>
                      <m:t>=5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+(4,5)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560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017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Перечисление неприводимых представлений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Следствия из теоремы Фробениуса-Шура: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Базис центра групповой алгебры образуют суммы классов сопряженных элементов.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Количество неизоморфных неприводимых представлений группы равно количеству классов сопряженных элементов.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симметрической группе перестановки сопряжены тогда и только тогда, когда у них одинаковая циклическая структура.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7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Рассмотрим последовательность коммутативных алгебр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симметрических многочленов с целыми коэффициентами от формальных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Подстановка в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𝛯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индуцирует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гомоморфизм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в центр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групповой алгебры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-ой симметрической группы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u="sng" dirty="0" smtClean="0">
                    <a:latin typeface="Arial" pitchFamily="34" charset="0"/>
                    <a:cs typeface="Arial" pitchFamily="34" charset="0"/>
                  </a:rPr>
                  <a:t>Теорема.</a:t>
                </a:r>
                <a:r>
                  <a:rPr lang="ru-RU" dirty="0" smtClean="0">
                    <a:latin typeface="Arial" pitchFamily="34" charset="0"/>
                    <a:cs typeface="Arial" pitchFamily="34" charset="0"/>
                  </a:rPr>
                  <a:t> Элементы центра групповой алгебры являются симметрическими многочленами от YJM-элементов.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560" r="-290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46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Симметрические многочлены от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YJM-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183" y="1825625"/>
            <a:ext cx="824763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21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Описание работы программы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Задание исходных параметров.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элементарных симметрических многочленов и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YJM-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элементов.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Подстановка переменных.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разбиений чисел от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 до </a:t>
                </a:r>
                <a14:m>
                  <m:oMath xmlns:m="http://schemas.openxmlformats.org/officeDocument/2006/math">
                    <m:r>
                      <a:rPr lang="ru-RU" i="1"/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Перемножение многочленов.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Группировка сопряженных слагаемых.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Решение полученной системы.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531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Требуемый размер перестановок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многочлен имеет суммарную степень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необходимо выбрать размер группы так, чтобы не пропал ни один класс сопряженных элементов.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Худшим случаем является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непересекающихся транспозиций, поэтому размер группы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должен быть равен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75526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326</Words>
  <Application>Microsoft Office PowerPoint</Application>
  <PresentationFormat>Произвольный</PresentationFormat>
  <Paragraphs>66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ВЫРАЖЕНИЕ ЦЕНТРАЛЬНЫХ ИДЕМПОТЕНТОВ  НЕПРИВОДИМЫХ ПРЕДСТАВЛЕНИЙ ГРУПП КОКСТЕРА  ЧЕРЕЗ YJM-ЭЛЕМЕНТЫ</vt:lpstr>
      <vt:lpstr>Постановка задачи</vt:lpstr>
      <vt:lpstr>Основные определения</vt:lpstr>
      <vt:lpstr>Основные определения</vt:lpstr>
      <vt:lpstr>Перечисление неприводимых представлений</vt:lpstr>
      <vt:lpstr>Симметрические многочлены от YJM-элементов</vt:lpstr>
      <vt:lpstr>Симметрические многочлены от YJM-элементов</vt:lpstr>
      <vt:lpstr>Описание работы программы</vt:lpstr>
      <vt:lpstr>Требуемый размер перестановок</vt:lpstr>
      <vt:lpstr>Алгоритм генерации всех разбиений натурального числа (Д. Кнут)</vt:lpstr>
      <vt:lpstr>Анализ полученных результатов</vt:lpstr>
      <vt:lpstr>Анализ полученных результатов</vt:lpstr>
      <vt:lpstr>Количество разбиений натурального числа</vt:lpstr>
      <vt:lpstr>Анализ полученных результатов</vt:lpstr>
      <vt:lpstr>Организация параллельных вычислений</vt:lpstr>
      <vt:lpstr>Анализ эффективности распараллеливания</vt:lpstr>
      <vt:lpstr>Анализ эффективности распараллеливания</vt:lpstr>
      <vt:lpstr>Анализ эффективности распараллеливания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исследования YJM-элементов</dc:title>
  <dc:creator>Ирина</dc:creator>
  <cp:lastModifiedBy>Andrei Sterlyagov</cp:lastModifiedBy>
  <cp:revision>56</cp:revision>
  <dcterms:created xsi:type="dcterms:W3CDTF">2017-04-12T16:14:59Z</dcterms:created>
  <dcterms:modified xsi:type="dcterms:W3CDTF">2017-06-25T16:52:33Z</dcterms:modified>
</cp:coreProperties>
</file>