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1" r:id="rId5"/>
    <p:sldId id="272" r:id="rId6"/>
    <p:sldId id="260" r:id="rId7"/>
    <p:sldId id="259" r:id="rId8"/>
    <p:sldId id="273" r:id="rId9"/>
    <p:sldId id="276" r:id="rId10"/>
    <p:sldId id="275" r:id="rId11"/>
    <p:sldId id="265" r:id="rId12"/>
    <p:sldId id="268" r:id="rId13"/>
    <p:sldId id="274" r:id="rId14"/>
    <p:sldId id="267" r:id="rId15"/>
    <p:sldId id="277" r:id="rId16"/>
    <p:sldId id="269" r:id="rId17"/>
    <p:sldId id="270" r:id="rId18"/>
    <p:sldId id="278" r:id="rId19"/>
    <p:sldId id="264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D:\Study\pmim-21\diploma_project\deathguard771\excel\paralle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Study\pmim-21\diploma_project\deathguard771\excel\parallel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F:\study\deathguard771-master\deathguard771-master\excel\parall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plotArea>
      <c:layout>
        <c:manualLayout>
          <c:layoutTarget val="inner"/>
          <c:xMode val="edge"/>
          <c:yMode val="edge"/>
          <c:x val="0.11045399216402298"/>
          <c:y val="2.6289736828449848E-2"/>
          <c:w val="0.6386885199132718"/>
          <c:h val="0.88620465705031426"/>
        </c:manualLayout>
      </c:layout>
      <c:lineChart>
        <c:grouping val="standard"/>
        <c:ser>
          <c:idx val="0"/>
          <c:order val="0"/>
          <c:tx>
            <c:strRef>
              <c:f>'1'!$A$1:$E$1</c:f>
              <c:strCache>
                <c:ptCount val="1"/>
                <c:pt idx="0">
                  <c:v>Последовательно</c:v>
                </c:pt>
              </c:strCache>
            </c:strRef>
          </c:tx>
          <c:val>
            <c:numRef>
              <c:f>'1'!$A$8:$C$8</c:f>
              <c:numCache>
                <c:formatCode>mm:ss.000</c:formatCode>
                <c:ptCount val="3"/>
                <c:pt idx="0">
                  <c:v>2.777777777777785E-7</c:v>
                </c:pt>
                <c:pt idx="1">
                  <c:v>3.7500000000000059E-7</c:v>
                </c:pt>
                <c:pt idx="2">
                  <c:v>2.7199074074074121E-6</c:v>
                </c:pt>
              </c:numCache>
            </c:numRef>
          </c:val>
        </c:ser>
        <c:ser>
          <c:idx val="1"/>
          <c:order val="1"/>
          <c:tx>
            <c:strRef>
              <c:f>'1'!$A$10:$E$10</c:f>
              <c:strCache>
                <c:ptCount val="1"/>
                <c:pt idx="0">
                  <c:v>Параллельный внешний цикл</c:v>
                </c:pt>
              </c:strCache>
            </c:strRef>
          </c:tx>
          <c:val>
            <c:numRef>
              <c:f>'1'!$A$17:$C$17</c:f>
              <c:numCache>
                <c:formatCode>mm:ss.000</c:formatCode>
                <c:ptCount val="3"/>
                <c:pt idx="0">
                  <c:v>6.1574074074074118E-7</c:v>
                </c:pt>
                <c:pt idx="1">
                  <c:v>7.2685185185185279E-7</c:v>
                </c:pt>
                <c:pt idx="2">
                  <c:v>2.8564814814814837E-6</c:v>
                </c:pt>
              </c:numCache>
            </c:numRef>
          </c:val>
        </c:ser>
        <c:ser>
          <c:idx val="2"/>
          <c:order val="2"/>
          <c:tx>
            <c:strRef>
              <c:f>'1'!$A$19:$E$19</c:f>
              <c:strCache>
                <c:ptCount val="1"/>
                <c:pt idx="0">
                  <c:v>Параллельный внутренний цикл</c:v>
                </c:pt>
              </c:strCache>
            </c:strRef>
          </c:tx>
          <c:val>
            <c:numRef>
              <c:f>'1'!$A$26:$C$26</c:f>
              <c:numCache>
                <c:formatCode>mm:ss.000</c:formatCode>
                <c:ptCount val="3"/>
                <c:pt idx="0">
                  <c:v>2.6157407407407455E-7</c:v>
                </c:pt>
                <c:pt idx="1">
                  <c:v>4.4444444444444523E-7</c:v>
                </c:pt>
                <c:pt idx="2">
                  <c:v>1.9537037037037065E-6</c:v>
                </c:pt>
              </c:numCache>
            </c:numRef>
          </c:val>
        </c:ser>
        <c:dLbls/>
        <c:marker val="1"/>
        <c:axId val="61196928"/>
        <c:axId val="61428096"/>
      </c:lineChart>
      <c:catAx>
        <c:axId val="61196928"/>
        <c:scaling>
          <c:orientation val="minMax"/>
        </c:scaling>
        <c:axPos val="b"/>
        <c:tickLblPos val="nextTo"/>
        <c:txPr>
          <a:bodyPr/>
          <a:lstStyle/>
          <a:p>
            <a:pPr>
              <a:defRPr sz="1600"/>
            </a:pPr>
            <a:endParaRPr lang="ru-RU"/>
          </a:p>
        </c:txPr>
        <c:crossAx val="61428096"/>
        <c:crosses val="autoZero"/>
        <c:auto val="1"/>
        <c:lblAlgn val="ctr"/>
        <c:lblOffset val="100"/>
      </c:catAx>
      <c:valAx>
        <c:axId val="61428096"/>
        <c:scaling>
          <c:orientation val="minMax"/>
        </c:scaling>
        <c:axPos val="l"/>
        <c:majorGridlines/>
        <c:numFmt formatCode="mm:ss.000" sourceLinked="1"/>
        <c:tickLblPos val="nextTo"/>
        <c:txPr>
          <a:bodyPr/>
          <a:lstStyle/>
          <a:p>
            <a: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ru-RU"/>
          </a:p>
        </c:txPr>
        <c:crossAx val="6119692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6725845410628035"/>
          <c:y val="0.36415373845929683"/>
          <c:w val="0.21341787439613533"/>
          <c:h val="0.36217044044843216"/>
        </c:manualLayout>
      </c:layout>
      <c:txPr>
        <a:bodyPr/>
        <a:lstStyle/>
        <a:p>
          <a:pPr>
            <a:defRPr sz="1600">
              <a:latin typeface="Arial" panose="020B0604020202020204" pitchFamily="34" charset="0"/>
              <a:cs typeface="Arial" panose="020B0604020202020204" pitchFamily="34" charset="0"/>
            </a:defRPr>
          </a:pPr>
          <a:endParaRPr lang="ru-RU"/>
        </a:p>
      </c:txPr>
    </c:legend>
    <c:plotVisOnly val="1"/>
    <c:dispBlanksAs val="gap"/>
  </c:chart>
  <c:externalData r:id="rId1"/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plotArea>
      <c:layout>
        <c:manualLayout>
          <c:layoutTarget val="inner"/>
          <c:xMode val="edge"/>
          <c:yMode val="edge"/>
          <c:x val="0.11045399216402296"/>
          <c:y val="2.6085309851820296E-2"/>
          <c:w val="0.67492040397124275"/>
          <c:h val="0.88620465705031415"/>
        </c:manualLayout>
      </c:layout>
      <c:lineChart>
        <c:grouping val="standard"/>
        <c:ser>
          <c:idx val="0"/>
          <c:order val="0"/>
          <c:tx>
            <c:strRef>
              <c:f>'1'!$A$1:$E$1</c:f>
              <c:strCache>
                <c:ptCount val="1"/>
                <c:pt idx="0">
                  <c:v>Последовательно</c:v>
                </c:pt>
              </c:strCache>
            </c:strRef>
          </c:tx>
          <c:cat>
            <c:numRef>
              <c:f>'1'!$C$20:$D$20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cat>
          <c:val>
            <c:numRef>
              <c:f>'1'!$C$8:$D$8</c:f>
              <c:numCache>
                <c:formatCode>mm:ss.000</c:formatCode>
                <c:ptCount val="2"/>
                <c:pt idx="0">
                  <c:v>2.7199074074074113E-6</c:v>
                </c:pt>
                <c:pt idx="1">
                  <c:v>2.8718518518518535E-4</c:v>
                </c:pt>
              </c:numCache>
            </c:numRef>
          </c:val>
        </c:ser>
        <c:ser>
          <c:idx val="1"/>
          <c:order val="1"/>
          <c:tx>
            <c:strRef>
              <c:f>'1'!$A$10:$E$10</c:f>
              <c:strCache>
                <c:ptCount val="1"/>
                <c:pt idx="0">
                  <c:v>Параллельный внешний цикл</c:v>
                </c:pt>
              </c:strCache>
            </c:strRef>
          </c:tx>
          <c:cat>
            <c:numRef>
              <c:f>'1'!$C$20:$D$20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cat>
          <c:val>
            <c:numRef>
              <c:f>'1'!$C$17:$D$17</c:f>
              <c:numCache>
                <c:formatCode>mm:ss.000</c:formatCode>
                <c:ptCount val="2"/>
                <c:pt idx="0">
                  <c:v>2.8564814814814837E-6</c:v>
                </c:pt>
                <c:pt idx="1">
                  <c:v>2.7318981481481481E-4</c:v>
                </c:pt>
              </c:numCache>
            </c:numRef>
          </c:val>
        </c:ser>
        <c:ser>
          <c:idx val="2"/>
          <c:order val="2"/>
          <c:tx>
            <c:strRef>
              <c:f>'1'!$A$19:$E$19</c:f>
              <c:strCache>
                <c:ptCount val="1"/>
                <c:pt idx="0">
                  <c:v>Параллельный внутренний цикл</c:v>
                </c:pt>
              </c:strCache>
            </c:strRef>
          </c:tx>
          <c:cat>
            <c:numRef>
              <c:f>'1'!$C$20:$D$20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cat>
          <c:val>
            <c:numRef>
              <c:f>'1'!$C$26:$D$26</c:f>
              <c:numCache>
                <c:formatCode>mm:ss.000</c:formatCode>
                <c:ptCount val="2"/>
                <c:pt idx="0">
                  <c:v>1.9537037037037065E-6</c:v>
                </c:pt>
                <c:pt idx="1">
                  <c:v>1.3932407407407424E-4</c:v>
                </c:pt>
              </c:numCache>
            </c:numRef>
          </c:val>
        </c:ser>
        <c:dLbls/>
        <c:marker val="1"/>
        <c:axId val="61409920"/>
        <c:axId val="61460864"/>
      </c:lineChart>
      <c:catAx>
        <c:axId val="61409920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sz="1600"/>
            </a:pPr>
            <a:endParaRPr lang="ru-RU"/>
          </a:p>
        </c:txPr>
        <c:crossAx val="61460864"/>
        <c:crosses val="autoZero"/>
        <c:auto val="1"/>
        <c:lblAlgn val="ctr"/>
        <c:lblOffset val="100"/>
      </c:catAx>
      <c:valAx>
        <c:axId val="61460864"/>
        <c:scaling>
          <c:orientation val="minMax"/>
        </c:scaling>
        <c:axPos val="l"/>
        <c:majorGridlines/>
        <c:numFmt formatCode="mm:ss.000" sourceLinked="1"/>
        <c:tickLblPos val="nextTo"/>
        <c:txPr>
          <a:bodyPr/>
          <a:lstStyle/>
          <a:p>
            <a: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ru-RU"/>
          </a:p>
        </c:txPr>
        <c:crossAx val="6140992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8295893719806764"/>
          <c:y val="0.39625880591211265"/>
          <c:w val="0.20979468599033818"/>
          <c:h val="0.33882130048274817"/>
        </c:manualLayout>
      </c:layout>
      <c:txPr>
        <a:bodyPr/>
        <a:lstStyle/>
        <a:p>
          <a:pPr>
            <a:defRPr sz="1600">
              <a:latin typeface="Arial" panose="020B0604020202020204" pitchFamily="34" charset="0"/>
              <a:cs typeface="Arial" panose="020B0604020202020204" pitchFamily="34" charset="0"/>
            </a:defRPr>
          </a:pPr>
          <a:endParaRPr lang="ru-RU"/>
        </a:p>
      </c:txPr>
    </c:legend>
    <c:plotVisOnly val="1"/>
    <c:dispBlanksAs val="gap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plotArea>
      <c:layout>
        <c:manualLayout>
          <c:layoutTarget val="inner"/>
          <c:xMode val="edge"/>
          <c:yMode val="edge"/>
          <c:x val="0.10432776066035224"/>
          <c:y val="4.3093871356350628E-2"/>
          <c:w val="0.69300914831298266"/>
          <c:h val="0.85128987911304532"/>
        </c:manualLayout>
      </c:layout>
      <c:lineChart>
        <c:grouping val="standard"/>
        <c:ser>
          <c:idx val="0"/>
          <c:order val="0"/>
          <c:tx>
            <c:strRef>
              <c:f>'1'!$A$1:$E$1</c:f>
              <c:strCache>
                <c:ptCount val="1"/>
                <c:pt idx="0">
                  <c:v>Последовательно</c:v>
                </c:pt>
              </c:strCache>
            </c:strRef>
          </c:tx>
          <c:cat>
            <c:numRef>
              <c:f>'1'!$D$20:$E$20</c:f>
              <c:numCache>
                <c:formatCode>General</c:formatCode>
                <c:ptCount val="2"/>
                <c:pt idx="0">
                  <c:v>4</c:v>
                </c:pt>
                <c:pt idx="1">
                  <c:v>5</c:v>
                </c:pt>
              </c:numCache>
            </c:numRef>
          </c:cat>
          <c:val>
            <c:numRef>
              <c:f>'1'!$D$8:$E$8</c:f>
              <c:numCache>
                <c:formatCode>mm:ss.000</c:formatCode>
                <c:ptCount val="2"/>
                <c:pt idx="0">
                  <c:v>2.8718518518518524E-4</c:v>
                </c:pt>
                <c:pt idx="1">
                  <c:v>2.7150775462962969E-2</c:v>
                </c:pt>
              </c:numCache>
            </c:numRef>
          </c:val>
        </c:ser>
        <c:ser>
          <c:idx val="1"/>
          <c:order val="1"/>
          <c:tx>
            <c:strRef>
              <c:f>'1'!$A$10:$E$10</c:f>
              <c:strCache>
                <c:ptCount val="1"/>
                <c:pt idx="0">
                  <c:v>Параллельный внешний цикл</c:v>
                </c:pt>
              </c:strCache>
            </c:strRef>
          </c:tx>
          <c:cat>
            <c:numRef>
              <c:f>'1'!$D$20:$E$20</c:f>
              <c:numCache>
                <c:formatCode>General</c:formatCode>
                <c:ptCount val="2"/>
                <c:pt idx="0">
                  <c:v>4</c:v>
                </c:pt>
                <c:pt idx="1">
                  <c:v>5</c:v>
                </c:pt>
              </c:numCache>
            </c:numRef>
          </c:cat>
          <c:val>
            <c:numRef>
              <c:f>'1'!$D$17:$E$17</c:f>
              <c:numCache>
                <c:formatCode>mm:ss.000</c:formatCode>
                <c:ptCount val="2"/>
                <c:pt idx="0">
                  <c:v>2.7318981481481481E-4</c:v>
                </c:pt>
                <c:pt idx="1">
                  <c:v>2.1051539351851847E-2</c:v>
                </c:pt>
              </c:numCache>
            </c:numRef>
          </c:val>
        </c:ser>
        <c:ser>
          <c:idx val="2"/>
          <c:order val="2"/>
          <c:tx>
            <c:strRef>
              <c:f>'1'!$A$19:$E$19</c:f>
              <c:strCache>
                <c:ptCount val="1"/>
                <c:pt idx="0">
                  <c:v>Параллельный внутренний цикл</c:v>
                </c:pt>
              </c:strCache>
            </c:strRef>
          </c:tx>
          <c:cat>
            <c:numRef>
              <c:f>'1'!$D$20:$E$20</c:f>
              <c:numCache>
                <c:formatCode>General</c:formatCode>
                <c:ptCount val="2"/>
                <c:pt idx="0">
                  <c:v>4</c:v>
                </c:pt>
                <c:pt idx="1">
                  <c:v>5</c:v>
                </c:pt>
              </c:numCache>
            </c:numRef>
          </c:cat>
          <c:val>
            <c:numRef>
              <c:f>'1'!$D$26:$E$26</c:f>
              <c:numCache>
                <c:formatCode>mm:ss.000</c:formatCode>
                <c:ptCount val="2"/>
                <c:pt idx="0">
                  <c:v>1.3932407407407415E-4</c:v>
                </c:pt>
                <c:pt idx="1">
                  <c:v>1.5612442129629629E-2</c:v>
                </c:pt>
              </c:numCache>
            </c:numRef>
          </c:val>
        </c:ser>
        <c:dLbls/>
        <c:marker val="1"/>
        <c:axId val="61966976"/>
        <c:axId val="61981056"/>
      </c:lineChart>
      <c:catAx>
        <c:axId val="61966976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sz="1600"/>
            </a:pPr>
            <a:endParaRPr lang="ru-RU"/>
          </a:p>
        </c:txPr>
        <c:crossAx val="61981056"/>
        <c:crosses val="autoZero"/>
        <c:auto val="1"/>
        <c:lblAlgn val="ctr"/>
        <c:lblOffset val="100"/>
      </c:catAx>
      <c:valAx>
        <c:axId val="61981056"/>
        <c:scaling>
          <c:orientation val="minMax"/>
        </c:scaling>
        <c:axPos val="l"/>
        <c:majorGridlines/>
        <c:numFmt formatCode="mm:ss.000" sourceLinked="1"/>
        <c:tickLblPos val="nextTo"/>
        <c:txPr>
          <a:bodyPr/>
          <a:lstStyle/>
          <a:p>
            <a:pPr>
              <a:defRPr sz="1600"/>
            </a:pPr>
            <a:endParaRPr lang="ru-RU"/>
          </a:p>
        </c:txPr>
        <c:crossAx val="6196697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0216782684773091"/>
          <c:y val="0.38908583980375705"/>
          <c:w val="0.1905857963406748"/>
          <c:h val="0.37067908767372248"/>
        </c:manualLayout>
      </c:layout>
      <c:txPr>
        <a:bodyPr/>
        <a:lstStyle/>
        <a:p>
          <a:pPr>
            <a:defRPr sz="1600"/>
          </a:pPr>
          <a:endParaRPr lang="ru-RU"/>
        </a:p>
      </c:txPr>
    </c:legend>
    <c:plotVisOnly val="1"/>
    <c:dispBlanksAs val="gap"/>
  </c:chart>
  <c:externalData r:id="rId1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0.75793</cdr:x>
      <cdr:y>0.92656</cdr:y>
    </cdr:from>
    <cdr:to>
      <cdr:x>0.97808</cdr:x>
      <cdr:y>0.99869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7970134" y="4089039"/>
          <a:ext cx="2314937" cy="31830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ru-RU" dirty="0" smtClean="0">
              <a:latin typeface="Arial" panose="020B0604020202020204" pitchFamily="34" charset="0"/>
              <a:cs typeface="Arial" panose="020B0604020202020204" pitchFamily="34" charset="0"/>
            </a:rPr>
            <a:t>Суммарная степень многочлена</a:t>
          </a:r>
          <a:endParaRPr lang="ru-RU" sz="1100" dirty="0"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2D7A-ECF8-4148-BD98-634934E7C471}" type="datetimeFigureOut">
              <a:rPr lang="ru-RU" smtClean="0"/>
              <a:pPr/>
              <a:t>25.06.2017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7509-A1B0-4F98-916B-F7ACFC394D3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55138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2D7A-ECF8-4148-BD98-634934E7C471}" type="datetimeFigureOut">
              <a:rPr lang="ru-RU" smtClean="0"/>
              <a:pPr/>
              <a:t>25.06.2017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7509-A1B0-4F98-916B-F7ACFC394D3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10773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2D7A-ECF8-4148-BD98-634934E7C471}" type="datetimeFigureOut">
              <a:rPr lang="ru-RU" smtClean="0"/>
              <a:pPr/>
              <a:t>25.06.2017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7509-A1B0-4F98-916B-F7ACFC394D3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4338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2D7A-ECF8-4148-BD98-634934E7C471}" type="datetimeFigureOut">
              <a:rPr lang="ru-RU" smtClean="0"/>
              <a:pPr/>
              <a:t>25.06.2017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7509-A1B0-4F98-916B-F7ACFC394D3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92302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2D7A-ECF8-4148-BD98-634934E7C471}" type="datetimeFigureOut">
              <a:rPr lang="ru-RU" smtClean="0"/>
              <a:pPr/>
              <a:t>25.06.2017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7509-A1B0-4F98-916B-F7ACFC394D3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86424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2D7A-ECF8-4148-BD98-634934E7C471}" type="datetimeFigureOut">
              <a:rPr lang="ru-RU" smtClean="0"/>
              <a:pPr/>
              <a:t>25.06.2017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7509-A1B0-4F98-916B-F7ACFC394D3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21360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2D7A-ECF8-4148-BD98-634934E7C471}" type="datetimeFigureOut">
              <a:rPr lang="ru-RU" smtClean="0"/>
              <a:pPr/>
              <a:t>25.06.2017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7509-A1B0-4F98-916B-F7ACFC394D3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6114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2D7A-ECF8-4148-BD98-634934E7C471}" type="datetimeFigureOut">
              <a:rPr lang="ru-RU" smtClean="0"/>
              <a:pPr/>
              <a:t>25.06.2017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7509-A1B0-4F98-916B-F7ACFC394D3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0465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2D7A-ECF8-4148-BD98-634934E7C471}" type="datetimeFigureOut">
              <a:rPr lang="ru-RU" smtClean="0"/>
              <a:pPr/>
              <a:t>25.06.2017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7509-A1B0-4F98-916B-F7ACFC394D3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57755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2D7A-ECF8-4148-BD98-634934E7C471}" type="datetimeFigureOut">
              <a:rPr lang="ru-RU" smtClean="0"/>
              <a:pPr/>
              <a:t>25.06.2017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7509-A1B0-4F98-916B-F7ACFC394D3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83350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2D7A-ECF8-4148-BD98-634934E7C471}" type="datetimeFigureOut">
              <a:rPr lang="ru-RU" smtClean="0"/>
              <a:pPr/>
              <a:t>25.06.2017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7509-A1B0-4F98-916B-F7ACFC394D3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8917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82D7A-ECF8-4148-BD98-634934E7C471}" type="datetimeFigureOut">
              <a:rPr lang="ru-RU" smtClean="0"/>
              <a:pPr/>
              <a:t>25.06.2017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D7509-A1B0-4F98-916B-F7ACFC394D3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0260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29859" y="995422"/>
            <a:ext cx="11477297" cy="1802697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ru-RU" sz="3200" dirty="0" smtClean="0">
                <a:latin typeface="Arial" pitchFamily="34" charset="0"/>
                <a:ea typeface="Times New Roman"/>
                <a:cs typeface="Arial" pitchFamily="34" charset="0"/>
              </a:rPr>
              <a:t>ВЫРАЖЕНИЕ ЦЕНТРАЛЬНЫХ ИДЕМПОТЕНТОВ </a:t>
            </a:r>
            <a:br>
              <a:rPr lang="ru-RU" sz="3200" dirty="0" smtClean="0">
                <a:latin typeface="Arial" pitchFamily="34" charset="0"/>
                <a:ea typeface="Times New Roman"/>
                <a:cs typeface="Arial" pitchFamily="34" charset="0"/>
              </a:rPr>
            </a:br>
            <a:r>
              <a:rPr lang="ru-RU" sz="3200" dirty="0" smtClean="0">
                <a:latin typeface="Arial" pitchFamily="34" charset="0"/>
                <a:ea typeface="Times New Roman"/>
                <a:cs typeface="Arial" pitchFamily="34" charset="0"/>
              </a:rPr>
              <a:t>НЕПРИВОДИМЫХ ПРЕДСТАВЛЕНИЙ ГРУПП КОКСТЕРА</a:t>
            </a:r>
            <a:br>
              <a:rPr lang="ru-RU" sz="3200" dirty="0" smtClean="0">
                <a:latin typeface="Arial" pitchFamily="34" charset="0"/>
                <a:ea typeface="Times New Roman"/>
                <a:cs typeface="Arial" pitchFamily="34" charset="0"/>
              </a:rPr>
            </a:br>
            <a:r>
              <a:rPr lang="ru-RU" sz="3200" dirty="0" smtClean="0">
                <a:latin typeface="Arial" pitchFamily="34" charset="0"/>
                <a:ea typeface="Times New Roman"/>
                <a:cs typeface="Arial" pitchFamily="34" charset="0"/>
              </a:rPr>
              <a:t> ЧЕРЕЗ </a:t>
            </a:r>
            <a:r>
              <a:rPr lang="en-US" sz="3200" dirty="0" smtClean="0">
                <a:latin typeface="Arial" pitchFamily="34" charset="0"/>
                <a:ea typeface="Times New Roman"/>
                <a:cs typeface="Arial" pitchFamily="34" charset="0"/>
              </a:rPr>
              <a:t>YJM</a:t>
            </a:r>
            <a:r>
              <a:rPr lang="ru-RU" sz="3200" dirty="0" smtClean="0">
                <a:latin typeface="Arial" pitchFamily="34" charset="0"/>
                <a:ea typeface="Times New Roman"/>
                <a:cs typeface="Arial" pitchFamily="34" charset="0"/>
              </a:rPr>
              <a:t>-ЭЛЕМЕНТЫ</a:t>
            </a:r>
            <a:endParaRPr lang="ru-RU" sz="3200" dirty="0">
              <a:latin typeface="Arial" pitchFamily="34" charset="0"/>
              <a:ea typeface="Times New Roman"/>
              <a:cs typeface="Aria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08993" y="3867807"/>
            <a:ext cx="10131973" cy="1681655"/>
          </a:xfrm>
        </p:spPr>
        <p:txBody>
          <a:bodyPr>
            <a:normAutofit fontScale="92500" lnSpcReduction="10000"/>
          </a:bodyPr>
          <a:lstStyle/>
          <a:p>
            <a:pPr algn="l"/>
            <a:endParaRPr lang="ru-RU" sz="2600" dirty="0" smtClean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ru-RU" sz="2600" dirty="0" smtClean="0">
                <a:latin typeface="Arial" pitchFamily="34" charset="0"/>
                <a:cs typeface="Arial" pitchFamily="34" charset="0"/>
              </a:rPr>
              <a:t>Разработал: </a:t>
            </a:r>
            <a:r>
              <a:rPr lang="ru-RU" sz="2600" dirty="0" err="1" smtClean="0">
                <a:latin typeface="Arial" pitchFamily="34" charset="0"/>
                <a:cs typeface="Arial" pitchFamily="34" charset="0"/>
              </a:rPr>
              <a:t>Стерлягов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 А.А., магистрант </a:t>
            </a:r>
            <a:r>
              <a:rPr lang="ru-RU" sz="2600" dirty="0" err="1" smtClean="0">
                <a:latin typeface="Arial" pitchFamily="34" charset="0"/>
                <a:cs typeface="Arial" pitchFamily="34" charset="0"/>
              </a:rPr>
              <a:t>ВятГУ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, г. Киров</a:t>
            </a:r>
          </a:p>
          <a:p>
            <a:pPr algn="l"/>
            <a:endParaRPr lang="ru-RU" sz="2600" dirty="0" smtClean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ru-RU" sz="2600" dirty="0" smtClean="0">
                <a:latin typeface="Arial" pitchFamily="34" charset="0"/>
                <a:cs typeface="Arial" pitchFamily="34" charset="0"/>
              </a:rPr>
              <a:t>Руководитель: Пушкарёв </a:t>
            </a:r>
            <a:r>
              <a:rPr lang="ru-RU" sz="2600" dirty="0">
                <a:latin typeface="Arial" pitchFamily="34" charset="0"/>
                <a:cs typeface="Arial" pitchFamily="34" charset="0"/>
              </a:rPr>
              <a:t>И.А., к.ф.-м.н., доцент </a:t>
            </a:r>
            <a:r>
              <a:rPr lang="ru-RU" sz="2600" dirty="0" err="1">
                <a:latin typeface="Arial" pitchFamily="34" charset="0"/>
                <a:cs typeface="Arial" pitchFamily="34" charset="0"/>
              </a:rPr>
              <a:t>ВятГУ</a:t>
            </a:r>
            <a:r>
              <a:rPr lang="ru-RU" sz="2600" dirty="0">
                <a:latin typeface="Arial" pitchFamily="34" charset="0"/>
                <a:cs typeface="Arial" pitchFamily="34" charset="0"/>
              </a:rPr>
              <a:t>, г.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Киров</a:t>
            </a:r>
            <a:endParaRPr lang="ru-RU" sz="2600" b="1" dirty="0">
              <a:latin typeface="Arial" pitchFamily="34" charset="0"/>
              <a:cs typeface="Arial" pitchFamily="34" charset="0"/>
            </a:endParaRPr>
          </a:p>
          <a:p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66298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3987" y="295677"/>
            <a:ext cx="10515600" cy="1197458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генерации всех разбиений натурального числа (Д. Кнут)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6795"/>
                <a:ext cx="10515600" cy="4620168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Алгоритм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генерирует все 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разбиения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  <a:cs typeface="Arial" panose="020B0604020202020204" pitchFamily="34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  <a:cs typeface="Arial" panose="020B0604020202020204" pitchFamily="34" charset="0"/>
                      </a:rPr>
                      <m:t>≥ …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cs typeface="Arial" panose="020B0604020202020204" pitchFamily="34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/>
                        <a:cs typeface="Arial" panose="020B0604020202020204" pitchFamily="34" charset="0"/>
                      </a:rPr>
                      <m:t>≥1</m:t>
                    </m:r>
                  </m:oMath>
                </a14:m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  <a:cs typeface="Arial" panose="020B0604020202020204" pitchFamily="34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cs typeface="Arial" panose="020B0604020202020204" pitchFamily="34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/>
                        <a:cs typeface="Arial" panose="020B0604020202020204" pitchFamily="34" charset="0"/>
                      </a:rPr>
                      <m:t>=</m:t>
                    </m:r>
                    <m:r>
                      <a:rPr lang="en-US" b="0" i="1" smtClean="0">
                        <a:latin typeface="Cambria Math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и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Arial" panose="020B0604020202020204" pitchFamily="34" charset="0"/>
                      </a:rPr>
                      <m:t>1≤</m:t>
                    </m:r>
                    <m:r>
                      <a:rPr lang="en-US" b="0" i="1" smtClean="0">
                        <a:latin typeface="Cambria Math"/>
                        <a:cs typeface="Arial" panose="020B0604020202020204" pitchFamily="34" charset="0"/>
                      </a:rPr>
                      <m:t>𝑚</m:t>
                    </m:r>
                    <m:r>
                      <a:rPr lang="en-US" b="0" i="1" smtClean="0">
                        <a:latin typeface="Cambria Math"/>
                        <a:cs typeface="Arial" panose="020B0604020202020204" pitchFamily="34" charset="0"/>
                      </a:rPr>
                      <m:t>≤</m:t>
                    </m:r>
                    <m:r>
                      <a:rPr lang="en-US" b="0" i="1" smtClean="0">
                        <a:latin typeface="Cambria Math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при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Arial" panose="020B0604020202020204" pitchFamily="34" charset="0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cs typeface="Arial" panose="020B0604020202020204" pitchFamily="34" charset="0"/>
                      </a:rPr>
                      <m:t>≥1</m:t>
                    </m:r>
                  </m:oMath>
                </a14:m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1. Установить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cs typeface="Arial" panose="020B0604020202020204" pitchFamily="34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/>
                        <a:cs typeface="Arial" panose="020B0604020202020204" pitchFamily="34" charset="0"/>
                      </a:rPr>
                      <m:t>=1</m:t>
                    </m:r>
                    <m:r>
                      <a:rPr lang="en-US" i="1"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для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cs typeface="Arial" panose="020B0604020202020204" pitchFamily="34" charset="0"/>
                      </a:rPr>
                      <m:t>𝑛</m:t>
                    </m:r>
                    <m:r>
                      <a:rPr lang="en-US" i="1">
                        <a:latin typeface="Cambria Math"/>
                        <a:cs typeface="Arial" panose="020B0604020202020204" pitchFamily="34" charset="0"/>
                      </a:rPr>
                      <m:t>≥</m:t>
                    </m:r>
                    <m:r>
                      <a:rPr lang="en-US" b="0" i="1" smtClean="0">
                        <a:latin typeface="Cambria Math"/>
                        <a:cs typeface="Arial" panose="020B0604020202020204" pitchFamily="34" charset="0"/>
                      </a:rPr>
                      <m:t>𝑚</m:t>
                    </m:r>
                    <m:r>
                      <a:rPr lang="en-US" b="0" i="1" smtClean="0">
                        <a:latin typeface="Cambria Math"/>
                        <a:cs typeface="Arial" panose="020B0604020202020204" pitchFamily="34" charset="0"/>
                      </a:rPr>
                      <m:t>&gt;1</m:t>
                    </m:r>
                  </m:oMath>
                </a14:m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Затем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установить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cs typeface="Arial" panose="020B0604020202020204" pitchFamily="34" charset="0"/>
                      </a:rPr>
                      <m:t>𝑚</m:t>
                    </m:r>
                    <m:r>
                      <a:rPr lang="ru-RU" b="0" i="1" smtClean="0">
                        <a:latin typeface="Cambria Math"/>
                        <a:cs typeface="Arial" panose="020B0604020202020204" pitchFamily="34" charset="0"/>
                      </a:rPr>
                      <m:t>=</m:t>
                    </m:r>
                    <m:r>
                      <a:rPr lang="en-US" i="1">
                        <a:latin typeface="Cambria Math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ru-RU" i="1">
                            <a:latin typeface="Cambria Math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ru-RU" i="1">
                        <a:latin typeface="Cambria Math"/>
                        <a:cs typeface="Arial" panose="020B0604020202020204" pitchFamily="34" charset="0"/>
                      </a:rPr>
                      <m:t>=0</m:t>
                    </m:r>
                  </m:oMath>
                </a14:m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Установить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  <a:cs typeface="Arial" panose="020B0604020202020204" pitchFamily="34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/>
                        <a:cs typeface="Arial" panose="020B0604020202020204" pitchFamily="34" charset="0"/>
                      </a:rPr>
                      <m:t>=</m:t>
                    </m:r>
                    <m:r>
                      <a:rPr lang="en-US" b="0" i="1" smtClean="0">
                        <a:latin typeface="Cambria Math"/>
                        <a:cs typeface="Arial" panose="020B0604020202020204" pitchFamily="34" charset="0"/>
                      </a:rPr>
                      <m:t>𝑛</m:t>
                    </m:r>
                    <m:r>
                      <a:rPr lang="en-US" i="1"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и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  <a:cs typeface="Arial" panose="020B0604020202020204" pitchFamily="34" charset="0"/>
                      </a:rPr>
                      <m:t>𝑞</m:t>
                    </m:r>
                    <m:r>
                      <a:rPr lang="en-US" b="0" i="1" dirty="0" smtClean="0">
                        <a:latin typeface="Cambria Math"/>
                        <a:cs typeface="Arial" panose="020B0604020202020204" pitchFamily="34" charset="0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  <a:cs typeface="Arial" panose="020B0604020202020204" pitchFamily="34" charset="0"/>
                      </a:rPr>
                      <m:t>𝑚</m:t>
                    </m:r>
                    <m:r>
                      <a:rPr lang="en-US" b="0" i="1" dirty="0" smtClean="0">
                        <a:latin typeface="Cambria Math"/>
                        <a:cs typeface="Arial" panose="020B0604020202020204" pitchFamily="34" charset="0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/>
                            <a:cs typeface="Arial" panose="020B0604020202020204" pitchFamily="34" charset="0"/>
                          </a:rPr>
                          <m:t>=1</m:t>
                        </m:r>
                      </m:e>
                    </m:d>
                    <m:r>
                      <a:rPr lang="en-US" b="0" i="1" dirty="0" smtClean="0">
                        <a:latin typeface="Cambria Math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3. 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Посетить разбиение</a:t>
                </a:r>
                <a:r>
                  <a:rPr lang="en-US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  <a:cs typeface="Arial" panose="020B0604020202020204" pitchFamily="34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  <a:cs typeface="Arial" panose="020B0604020202020204" pitchFamily="34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 Затем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если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cs typeface="Arial" panose="020B0604020202020204" pitchFamily="34" charset="0"/>
                          </a:rPr>
                          <m:t>𝑞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≠</m:t>
                    </m:r>
                    <m:r>
                      <a:rPr lang="en-US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2</m:t>
                    </m:r>
                  </m:oMath>
                </a14:m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перейти к 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шагу 5. </a:t>
                </a:r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 Установить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  <a:cs typeface="Arial" panose="020B0604020202020204" pitchFamily="34" charset="0"/>
                          </a:rPr>
                          <m:t>𝑞</m:t>
                        </m:r>
                      </m:sub>
                    </m:sSub>
                    <m:r>
                      <a:rPr lang="ru-RU" b="0" i="1" smtClean="0">
                        <a:latin typeface="Cambria Math"/>
                        <a:cs typeface="Arial" panose="020B0604020202020204" pitchFamily="34" charset="0"/>
                      </a:rPr>
                      <m:t>=1</m:t>
                    </m:r>
                  </m:oMath>
                </a14:m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cs typeface="Arial" panose="020B0604020202020204" pitchFamily="34" charset="0"/>
                      </a:rPr>
                      <m:t>𝑞</m:t>
                    </m:r>
                    <m:r>
                      <a:rPr lang="en-US" i="1" dirty="0">
                        <a:latin typeface="Cambria Math"/>
                        <a:cs typeface="Arial" panose="020B0604020202020204" pitchFamily="34" charset="0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  <a:cs typeface="Arial" panose="020B0604020202020204" pitchFamily="34" charset="0"/>
                      </a:rPr>
                      <m:t>𝑞</m:t>
                    </m:r>
                    <m:r>
                      <a:rPr lang="ru-RU" b="0" i="1" dirty="0" smtClean="0">
                        <a:latin typeface="Cambria Math"/>
                        <a:cs typeface="Arial" panose="020B0604020202020204" pitchFamily="34" charset="0"/>
                      </a:rPr>
                      <m:t>−1</m:t>
                    </m:r>
                  </m:oMath>
                </a14:m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cs typeface="Arial" panose="020B0604020202020204" pitchFamily="34" charset="0"/>
                      </a:rPr>
                      <m:t>𝑚</m:t>
                    </m:r>
                    <m:r>
                      <a:rPr lang="ru-RU" i="1">
                        <a:latin typeface="Cambria Math"/>
                        <a:cs typeface="Arial" panose="020B0604020202020204" pitchFamily="34" charset="0"/>
                      </a:rPr>
                      <m:t>=</m:t>
                    </m:r>
                    <m:r>
                      <a:rPr lang="en-US" b="0" i="1" smtClean="0">
                        <a:latin typeface="Cambria Math"/>
                        <a:cs typeface="Arial" panose="020B0604020202020204" pitchFamily="34" charset="0"/>
                      </a:rPr>
                      <m:t>𝑚</m:t>
                    </m:r>
                    <m:r>
                      <a:rPr lang="en-US" b="0" i="1" smtClean="0">
                        <a:latin typeface="Cambria Math"/>
                        <a:cs typeface="Arial" panose="020B0604020202020204" pitchFamily="34" charset="0"/>
                      </a:rPr>
                      <m:t>+1 </m:t>
                    </m:r>
                  </m:oMath>
                </a14:m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и вернуться 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к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шагу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b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В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этот момент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/>
                        <a:cs typeface="Arial" panose="020B0604020202020204" pitchFamily="34" charset="0"/>
                      </a:rPr>
                      <m:t>=</m:t>
                    </m:r>
                    <m:r>
                      <a:rPr lang="en-US" b="0" i="1" smtClean="0">
                        <a:latin typeface="Cambria Math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для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/>
                        <a:cs typeface="Arial" panose="020B0604020202020204" pitchFamily="34" charset="0"/>
                      </a:rPr>
                      <m:t>q</m:t>
                    </m:r>
                    <m:r>
                      <a:rPr lang="en-US" b="0" i="1" dirty="0" smtClean="0">
                        <a:latin typeface="Cambria Math"/>
                        <a:cs typeface="Arial" panose="020B0604020202020204" pitchFamily="34" charset="0"/>
                      </a:rPr>
                      <m:t>&lt;</m:t>
                    </m:r>
                    <m:r>
                      <a:rPr lang="en-US" b="0" i="1" dirty="0" smtClean="0">
                        <a:latin typeface="Cambria Math"/>
                        <a:cs typeface="Arial" panose="020B0604020202020204" pitchFamily="34" charset="0"/>
                      </a:rPr>
                      <m:t>𝑘</m:t>
                    </m:r>
                    <m:r>
                      <a:rPr lang="en-US" i="1">
                        <a:latin typeface="Cambria Math"/>
                        <a:cs typeface="Arial" panose="020B0604020202020204" pitchFamily="34" charset="0"/>
                      </a:rPr>
                      <m:t>≤</m:t>
                    </m:r>
                    <m:r>
                      <a:rPr lang="en-US" i="1">
                        <a:latin typeface="Cambria Math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5.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Завершить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работу, если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cs typeface="Arial" panose="020B0604020202020204" pitchFamily="34" charset="0"/>
                      </a:rPr>
                      <m:t>𝑞</m:t>
                    </m:r>
                    <m:r>
                      <a:rPr lang="en-US" i="1" dirty="0">
                        <a:latin typeface="Cambria Math"/>
                        <a:cs typeface="Arial" panose="020B0604020202020204" pitchFamily="34" charset="0"/>
                      </a:rPr>
                      <m:t>=0</m:t>
                    </m:r>
                  </m:oMath>
                </a14:m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противном случае 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установить </a:t>
                </a:r>
                <a:r>
                  <a:rPr lang="ru-RU" b="0" i="1" dirty="0" smtClean="0">
                    <a:latin typeface="Cambria Math"/>
                    <a:cs typeface="Arial" panose="020B0604020202020204" pitchFamily="34" charset="0"/>
                  </a:rPr>
                  <a:t/>
                </a:r>
                <a:br>
                  <a:rPr lang="ru-RU" b="0" i="1" dirty="0" smtClean="0">
                    <a:latin typeface="Cambria Math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Arial" panose="020B0604020202020204" pitchFamily="34" charset="0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cs typeface="Arial" panose="020B0604020202020204" pitchFamily="34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/>
                        <a:cs typeface="Arial" panose="020B0604020202020204" pitchFamily="34" charset="0"/>
                      </a:rPr>
                      <m:t>−1, 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cs typeface="Arial" panose="020B0604020202020204" pitchFamily="34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/>
                        <a:cs typeface="Arial" panose="020B0604020202020204" pitchFamily="34" charset="0"/>
                      </a:rPr>
                      <m:t>=</m:t>
                    </m:r>
                    <m:r>
                      <a:rPr lang="en-US" b="0" i="1" smtClean="0">
                        <a:latin typeface="Cambria Math"/>
                        <a:cs typeface="Arial" panose="020B0604020202020204" pitchFamily="34" charset="0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cs typeface="Arial" panose="020B0604020202020204" pitchFamily="34" charset="0"/>
                      </a:rPr>
                      <m:t>, </m:t>
                    </m:r>
                    <m:r>
                      <a:rPr lang="en-US" b="0" i="1" smtClean="0">
                        <a:latin typeface="Cambria Math"/>
                        <a:cs typeface="Arial" panose="020B0604020202020204" pitchFamily="34" charset="0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cs typeface="Arial" panose="020B0604020202020204" pitchFamily="34" charset="0"/>
                      </a:rPr>
                      <m:t>=</m:t>
                    </m:r>
                    <m:r>
                      <a:rPr lang="en-US" b="0" i="1" smtClean="0">
                        <a:latin typeface="Cambria Math"/>
                        <a:cs typeface="Arial" panose="020B0604020202020204" pitchFamily="34" charset="0"/>
                      </a:rPr>
                      <m:t>𝑚</m:t>
                    </m:r>
                    <m:r>
                      <a:rPr lang="en-US" b="0" i="1" smtClean="0">
                        <a:latin typeface="Cambria Math"/>
                        <a:cs typeface="Arial" panose="020B0604020202020204" pitchFamily="34" charset="0"/>
                      </a:rPr>
                      <m:t>−</m:t>
                    </m:r>
                    <m:r>
                      <a:rPr lang="en-US" b="0" i="1" smtClean="0">
                        <a:latin typeface="Cambria Math"/>
                        <a:cs typeface="Arial" panose="020B0604020202020204" pitchFamily="34" charset="0"/>
                      </a:rPr>
                      <m:t>𝑞</m:t>
                    </m:r>
                    <m:r>
                      <a:rPr lang="en-US" b="0" i="1" smtClean="0">
                        <a:latin typeface="Cambria Math"/>
                        <a:cs typeface="Arial" panose="020B0604020202020204" pitchFamily="34" charset="0"/>
                      </a:rPr>
                      <m:t>+1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cs typeface="Arial" panose="020B0604020202020204" pitchFamily="34" charset="0"/>
                      </a:rPr>
                      <m:t>𝑚</m:t>
                    </m:r>
                    <m:r>
                      <a:rPr lang="ru-RU" i="1">
                        <a:latin typeface="Cambria Math"/>
                        <a:cs typeface="Arial" panose="020B0604020202020204" pitchFamily="34" charset="0"/>
                      </a:rPr>
                      <m:t>=</m:t>
                    </m:r>
                    <m:r>
                      <a:rPr lang="en-US" b="0" i="1" smtClean="0">
                        <a:latin typeface="Cambria Math"/>
                        <a:cs typeface="Arial" panose="020B0604020202020204" pitchFamily="34" charset="0"/>
                      </a:rPr>
                      <m:t>𝑞</m:t>
                    </m:r>
                    <m:r>
                      <a:rPr lang="en-US" i="1">
                        <a:latin typeface="Cambria Math"/>
                        <a:cs typeface="Arial" panose="020B0604020202020204" pitchFamily="34" charset="0"/>
                      </a:rPr>
                      <m:t>+1</m:t>
                    </m:r>
                  </m:oMath>
                </a14:m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/>
                        <a:cs typeface="Arial" panose="020B0604020202020204" pitchFamily="34" charset="0"/>
                      </a:rPr>
                      <m:t>n</m:t>
                    </m:r>
                    <m:r>
                      <a:rPr lang="en-US" i="1">
                        <a:latin typeface="Cambria Math"/>
                        <a:cs typeface="Arial" panose="020B0604020202020204" pitchFamily="34" charset="0"/>
                      </a:rPr>
                      <m:t>≤</m:t>
                    </m:r>
                    <m:r>
                      <a:rPr lang="en-US" b="0" i="1" smtClean="0">
                        <a:latin typeface="Cambria Math"/>
                        <a:cs typeface="Arial" panose="020B0604020202020204" pitchFamily="34" charset="0"/>
                      </a:rPr>
                      <m:t>𝑞</m:t>
                    </m:r>
                  </m:oMath>
                </a14:m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вернуться к шагу 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  противном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случае установить </a:t>
                </a:r>
                <a:r>
                  <a:rPr lang="ru-RU" i="1" dirty="0" smtClean="0">
                    <a:latin typeface="Cambria Math"/>
                    <a:cs typeface="Arial" panose="020B0604020202020204" pitchFamily="34" charset="0"/>
                  </a:rPr>
                  <a:t/>
                </a:r>
                <a:br>
                  <a:rPr lang="ru-RU" i="1" dirty="0" smtClean="0">
                    <a:latin typeface="Cambria Math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  <a:cs typeface="Arial" panose="020B0604020202020204" pitchFamily="34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/>
                        <a:cs typeface="Arial" panose="020B0604020202020204" pitchFamily="34" charset="0"/>
                      </a:rPr>
                      <m:t>=</m:t>
                    </m:r>
                    <m:r>
                      <a:rPr lang="en-US" b="0" i="1" smtClean="0">
                        <a:latin typeface="Cambria Math"/>
                        <a:cs typeface="Arial" panose="020B0604020202020204" pitchFamily="34" charset="0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cs typeface="Arial" panose="020B0604020202020204" pitchFamily="34" charset="0"/>
                      </a:rPr>
                      <m:t>, </m:t>
                    </m:r>
                    <m:r>
                      <a:rPr lang="en-US" b="0" i="1" smtClean="0">
                        <a:latin typeface="Cambria Math"/>
                        <a:cs typeface="Arial" panose="020B0604020202020204" pitchFamily="34" charset="0"/>
                      </a:rPr>
                      <m:t>𝑚</m:t>
                    </m:r>
                    <m:r>
                      <a:rPr lang="en-US" b="0" i="1" smtClean="0">
                        <a:latin typeface="Cambria Math"/>
                        <a:cs typeface="Arial" panose="020B0604020202020204" pitchFamily="34" charset="0"/>
                      </a:rPr>
                      <m:t>=</m:t>
                    </m:r>
                    <m:r>
                      <a:rPr lang="en-US" b="0" i="1" smtClean="0">
                        <a:latin typeface="Cambria Math"/>
                        <a:cs typeface="Arial" panose="020B0604020202020204" pitchFamily="34" charset="0"/>
                      </a:rPr>
                      <m:t>𝑚</m:t>
                    </m:r>
                    <m:r>
                      <a:rPr lang="en-US" b="0" i="1" smtClean="0">
                        <a:latin typeface="Cambria Math"/>
                        <a:cs typeface="Arial" panose="020B0604020202020204" pitchFamily="34" charset="0"/>
                      </a:rPr>
                      <m:t>+1, </m:t>
                    </m:r>
                    <m:r>
                      <a:rPr lang="en-US" b="0" i="1" smtClean="0">
                        <a:latin typeface="Cambria Math"/>
                        <a:cs typeface="Arial" panose="020B0604020202020204" pitchFamily="34" charset="0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cs typeface="Arial" panose="020B0604020202020204" pitchFamily="34" charset="0"/>
                      </a:rPr>
                      <m:t>=</m:t>
                    </m:r>
                    <m:r>
                      <a:rPr lang="en-US" b="0" i="1" smtClean="0">
                        <a:latin typeface="Cambria Math"/>
                        <a:cs typeface="Arial" panose="020B0604020202020204" pitchFamily="34" charset="0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cs typeface="Arial" panose="020B0604020202020204" pitchFamily="34" charset="0"/>
                      </a:rPr>
                      <m:t>−</m:t>
                    </m:r>
                    <m:r>
                      <a:rPr lang="en-US" b="0" i="1" smtClean="0">
                        <a:latin typeface="Cambria Math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и повторить данный 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шаг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6795"/>
                <a:ext cx="10515600" cy="4620168"/>
              </a:xfrm>
              <a:blipFill rotWithShape="1">
                <a:blip r:embed="rId2" cstate="print"/>
                <a:stretch>
                  <a:fillRect l="-754" t="-27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74022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Анализ полученных результатов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917100538"/>
              </p:ext>
            </p:extLst>
          </p:nvPr>
        </p:nvGraphicFramePr>
        <p:xfrm>
          <a:off x="773009" y="1787308"/>
          <a:ext cx="10515600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>
                          <a:latin typeface="Arial" pitchFamily="34" charset="0"/>
                          <a:cs typeface="Arial" pitchFamily="34" charset="0"/>
                        </a:rPr>
                        <a:t>k=2, n=1</a:t>
                      </a:r>
                      <a:endParaRPr lang="ru-RU" sz="2800" i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i="1" dirty="0" smtClean="0">
                          <a:latin typeface="Arial" pitchFamily="34" charset="0"/>
                          <a:cs typeface="Arial" pitchFamily="34" charset="0"/>
                        </a:rPr>
                        <a:t>k=4, n=2</a:t>
                      </a:r>
                      <a:endParaRPr lang="ru-RU" sz="2800" i="1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i="1" dirty="0" smtClean="0">
                          <a:latin typeface="Arial" pitchFamily="34" charset="0"/>
                          <a:cs typeface="Arial" pitchFamily="34" charset="0"/>
                        </a:rPr>
                        <a:t>k=6, n=3</a:t>
                      </a:r>
                      <a:endParaRPr lang="ru-RU" sz="2800" i="1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i="1" dirty="0" smtClean="0">
                          <a:latin typeface="Arial" pitchFamily="34" charset="0"/>
                          <a:cs typeface="Arial" pitchFamily="34" charset="0"/>
                        </a:rPr>
                        <a:t>k=8, n=4</a:t>
                      </a:r>
                      <a:endParaRPr lang="ru-RU" sz="2800" i="1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i="1" dirty="0" smtClean="0">
                          <a:latin typeface="Arial" pitchFamily="34" charset="0"/>
                          <a:cs typeface="Arial" pitchFamily="34" charset="0"/>
                        </a:rPr>
                        <a:t>k=9, n=5</a:t>
                      </a:r>
                      <a:endParaRPr lang="ru-RU" sz="2800" i="1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800" i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>
                          <a:latin typeface="Arial" pitchFamily="34" charset="0"/>
                          <a:cs typeface="Arial" pitchFamily="34" charset="0"/>
                        </a:rPr>
                        <a:t>-1</a:t>
                      </a:r>
                      <a:endParaRPr lang="ru-RU" sz="2800" i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800" i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800" i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>
                          <a:latin typeface="Arial" pitchFamily="34" charset="0"/>
                          <a:cs typeface="Arial" pitchFamily="34" charset="0"/>
                        </a:rPr>
                        <a:t>-1</a:t>
                      </a:r>
                      <a:endParaRPr lang="ru-RU" sz="2800" i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Объект 2"/>
          <p:cNvSpPr txBox="1">
            <a:spLocks/>
          </p:cNvSpPr>
          <p:nvPr/>
        </p:nvSpPr>
        <p:spPr>
          <a:xfrm>
            <a:off x="762970" y="3095699"/>
            <a:ext cx="10590830" cy="3081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Полученные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системы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все целочисленные,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невырожденные, определители у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них равны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±1. Следовательно, матрицы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являются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целочисленно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обратимыми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14350" indent="-514350">
              <a:buAutoNum type="arabicPeriod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Из обратимости матриц следует отсутствие ядра гомоморфизма.</a:t>
            </a:r>
          </a:p>
          <a:p>
            <a:pPr marL="514350" indent="-514350">
              <a:buAutoNum type="arabicPeriod"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Анализ полученных результатов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Прямоугольник 3"/>
              <p:cNvSpPr/>
              <p:nvPr/>
            </p:nvSpPr>
            <p:spPr>
              <a:xfrm>
                <a:off x="2655860" y="1983926"/>
                <a:ext cx="7110088" cy="35991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3600" i="1" smtClean="0"/>
                          </m:ctrlPr>
                        </m:dPr>
                        <m:e>
                          <m:eqArr>
                            <m:eqArrPr>
                              <m:ctrlPr>
                                <a:rPr lang="ru-RU" sz="3600" i="1">
                                  <a:latin typeface="Cambria Math"/>
                                </a:rPr>
                              </m:ctrlPr>
                            </m:eqArr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ru-RU" sz="360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3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36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36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ru-RU" sz="3600" i="1">
                                      <a:latin typeface="Cambria Math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ru-RU" sz="3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3600" i="1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sz="360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sz="3600" i="1" smtClean="0">
                                          <a:latin typeface="Cambria Math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ru-RU" sz="3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ru-RU" sz="3600" i="1">
                                          <a:latin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ru-RU" sz="3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ru-RU" sz="3600" i="1">
                                          <a:latin typeface="Cambria Math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ru-RU" sz="3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ru-RU" sz="3600" i="1">
                                          <a:latin typeface="Cambria Math"/>
                                        </a:rPr>
                                        <m:t>3</m:t>
                                      </m:r>
                                      <m:sSub>
                                        <m:sSubPr>
                                          <m:ctrlPr>
                                            <a:rPr lang="ru-RU" sz="3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ru-RU" sz="3600" i="1">
                                          <a:latin typeface="Cambria Math"/>
                                        </a:rPr>
                                        <m:t>+2</m:t>
                                      </m:r>
                                      <m:sSub>
                                        <m:sSubPr>
                                          <m:ctrlPr>
                                            <a:rPr lang="ru-RU" sz="3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ru-RU" sz="3600" i="1">
                                          <a:latin typeface="Cambria Math"/>
                                        </a:rPr>
                                        <m:t>+21=</m:t>
                                      </m:r>
                                      <m:sSubSup>
                                        <m:sSubSupPr>
                                          <m:ctrlPr>
                                            <a:rPr lang="ru-RU" sz="36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eqArr>
                                </m:e>
                              </m:d>
                            </m:e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ru-RU" sz="360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ru-RU" sz="3600" i="1" smtClean="0">
                                          <a:latin typeface="Cambria Math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ru-RU" sz="3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r>
                                        <a:rPr lang="ru-RU" sz="3600" i="1">
                                          <a:latin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ru-RU" sz="3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5</m:t>
                                          </m:r>
                                        </m:sub>
                                      </m:sSub>
                                      <m:r>
                                        <a:rPr lang="ru-RU" sz="3600" i="1">
                                          <a:latin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ru-RU" sz="3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6</m:t>
                                          </m:r>
                                        </m:sub>
                                      </m:sSub>
                                      <m:r>
                                        <a:rPr lang="ru-RU" sz="3600" i="1">
                                          <a:latin typeface="Cambria Math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ru-RU" sz="3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ru-RU" sz="3600" i="1">
                                          <a:latin typeface="Cambria Math"/>
                                        </a:rPr>
                                        <m:t>20</m:t>
                                      </m:r>
                                      <m:sSub>
                                        <m:sSubPr>
                                          <m:ctrlPr>
                                            <a:rPr lang="ru-RU" sz="3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ru-RU" sz="3600" i="1">
                                          <a:latin typeface="Cambria Math"/>
                                        </a:rPr>
                                        <m:t>+6</m:t>
                                      </m:r>
                                      <m:sSub>
                                        <m:sSubPr>
                                          <m:ctrlPr>
                                            <a:rPr lang="ru-RU" sz="3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r>
                                        <a:rPr lang="ru-RU" sz="3600" i="1">
                                          <a:latin typeface="Cambria Math"/>
                                        </a:rPr>
                                        <m:t>+4</m:t>
                                      </m:r>
                                      <m:sSub>
                                        <m:sSubPr>
                                          <m:ctrlPr>
                                            <a:rPr lang="ru-RU" sz="3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5</m:t>
                                          </m:r>
                                        </m:sub>
                                      </m:sSub>
                                      <m:r>
                                        <a:rPr lang="ru-RU" sz="3600" i="1">
                                          <a:latin typeface="Cambria Math"/>
                                        </a:rPr>
                                        <m:t>+3</m:t>
                                      </m:r>
                                      <m:sSub>
                                        <m:sSubPr>
                                          <m:ctrlPr>
                                            <a:rPr lang="ru-RU" sz="3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6</m:t>
                                          </m:r>
                                        </m:sub>
                                      </m:sSub>
                                      <m:r>
                                        <a:rPr lang="ru-RU" sz="3600" i="1">
                                          <a:latin typeface="Cambria Math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ru-RU" sz="3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ru-RU" sz="3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ru-RU" sz="3600" i="1">
                                          <a:latin typeface="Cambria Math"/>
                                        </a:rPr>
                                        <m:t>71</m:t>
                                      </m:r>
                                      <m:sSub>
                                        <m:sSubPr>
                                          <m:ctrlPr>
                                            <a:rPr lang="ru-RU" sz="3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ru-RU" sz="3600" i="1">
                                          <a:latin typeface="Cambria Math"/>
                                        </a:rPr>
                                        <m:t>+16</m:t>
                                      </m:r>
                                      <m:sSub>
                                        <m:sSubPr>
                                          <m:ctrlPr>
                                            <a:rPr lang="ru-RU" sz="3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r>
                                        <a:rPr lang="ru-RU" sz="3600" i="1">
                                          <a:latin typeface="Cambria Math"/>
                                        </a:rPr>
                                        <m:t>+9</m:t>
                                      </m:r>
                                      <m:sSub>
                                        <m:sSubPr>
                                          <m:ctrlPr>
                                            <a:rPr lang="ru-RU" sz="3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5</m:t>
                                          </m:r>
                                        </m:sub>
                                      </m:sSub>
                                      <m:r>
                                        <a:rPr lang="ru-RU" sz="3600" i="1">
                                          <a:latin typeface="Cambria Math"/>
                                        </a:rPr>
                                        <m:t>+6</m:t>
                                      </m:r>
                                      <m:sSub>
                                        <m:sSubPr>
                                          <m:ctrlPr>
                                            <a:rPr lang="ru-RU" sz="3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6</m:t>
                                          </m:r>
                                        </m:sub>
                                      </m:sSub>
                                      <m:r>
                                        <a:rPr lang="ru-RU" sz="3600" i="1">
                                          <a:latin typeface="Cambria Math"/>
                                        </a:rPr>
                                        <m:t>=</m:t>
                                      </m:r>
                                      <m:sSubSup>
                                        <m:sSubSupPr>
                                          <m:ctrlPr>
                                            <a:rPr lang="ru-RU" sz="36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p>
                                      </m:sSubSup>
                                    </m:e>
                                  </m:eqAr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ru-RU" sz="3600" dirty="0"/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860" y="1983926"/>
                <a:ext cx="7110088" cy="3599127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Количество разбиений натурального числа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– 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количество разбиений натурального числа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𝑛</m:t>
                    </m:r>
                  </m:oMath>
                </a14:m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 Например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ru-RU" b="0" i="1" smtClean="0">
                            <a:latin typeface="Cambria Math"/>
                          </a:rPr>
                          <m:t>200</m:t>
                        </m:r>
                      </m:e>
                    </m:d>
                    <m:r>
                      <a:rPr lang="ru-RU" b="0" i="1" smtClean="0">
                        <a:latin typeface="Cambria Math"/>
                      </a:rPr>
                      <m:t>=3972999029388</m:t>
                    </m:r>
                  </m:oMath>
                </a14:m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Формула Харди-</a:t>
                </a:r>
                <a:r>
                  <a:rPr lang="ru-RU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Рамануджана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ru-RU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Радемахера</a:t>
                </a:r>
                <a:endParaRPr lang="ru-RU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cs typeface="Arial" panose="020B0604020202020204" pitchFamily="34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cs typeface="Arial" panose="020B0604020202020204" pitchFamily="34" charset="0"/>
                            </a:rPr>
                            <m:t>𝜋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</m:d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</m:rad>
                          <m:r>
                            <a:rPr lang="en-US" b="0" i="1" smtClean="0">
                              <a:latin typeface="Cambria Math"/>
                              <a:cs typeface="Arial" panose="020B0604020202020204" pitchFamily="34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cs typeface="Arial" panose="020B0604020202020204" pitchFamily="34" charset="0"/>
                            </a:rPr>
                            <m:t>′(</m:t>
                          </m:r>
                          <m:r>
                            <a:rPr lang="en-US" b="0" i="1" smtClean="0">
                              <a:latin typeface="Cambria Math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  <a:cs typeface="Arial" panose="020B0604020202020204" pitchFamily="34" charset="0"/>
                            </a:rPr>
                            <m:t>)]</m:t>
                          </m:r>
                        </m:e>
                      </m:nary>
                      <m:r>
                        <a:rPr lang="ru-RU" b="0" i="1" smtClean="0">
                          <a:latin typeface="Cambria Math"/>
                          <a:cs typeface="Arial" panose="020B0604020202020204" pitchFamily="34" charset="0"/>
                        </a:rPr>
                        <m:t>,</m:t>
                      </m:r>
                    </m:oMath>
                  </m:oMathPara>
                </a14:m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г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/>
                            <a:cs typeface="Arial" panose="020B0604020202020204" pitchFamily="34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cs typeface="Arial" panose="020B0604020202020204" pitchFamily="34" charset="0"/>
                          </a:rPr>
                          <m:t>𝑠h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  <a:cs typeface="Arial" panose="020B0604020202020204" pitchFamily="34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den>
                                </m:f>
                              </m:e>
                            </m:d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den>
                                </m:f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/>
                                        <a:cs typeface="Arial" panose="020B0604020202020204" pitchFamily="34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cs typeface="Arial" panose="020B0604020202020204" pitchFamily="34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/>
                                            <a:cs typeface="Arial" panose="020B0604020202020204" pitchFamily="34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/>
                                            <a:cs typeface="Arial" panose="020B0604020202020204" pitchFamily="34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/>
                                            <a:cs typeface="Arial" panose="020B0604020202020204" pitchFamily="34" charset="0"/>
                                          </a:rPr>
                                          <m:t>24</m:t>
                                        </m:r>
                                      </m:den>
                                    </m:f>
                                  </m:e>
                                </m:rad>
                              </m:e>
                            </m:d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  <a:cs typeface="Arial" panose="020B0604020202020204" pitchFamily="34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  <a:cs typeface="Arial" panose="020B0604020202020204" pitchFamily="34" charset="0"/>
                                  </a:rPr>
                                  <m:t>24</m:t>
                                </m:r>
                              </m:den>
                            </m:f>
                          </m:e>
                        </m:rad>
                      </m:den>
                    </m:f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cs typeface="Arial" panose="020B060402020202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  <a:cs typeface="Arial" panose="020B0604020202020204" pitchFamily="34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naryPr>
                      <m:sub>
                        <m:eqArr>
                          <m:eqArrPr>
                            <m:ctrlPr>
                              <a:rPr lang="en-US" b="0" i="1" smtClean="0"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eqArrP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/>
                                <a:cs typeface="Arial" panose="020B0604020202020204" pitchFamily="34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  <a:cs typeface="Arial" panose="020B0604020202020204" pitchFamily="34" charset="0"/>
                              </a:rPr>
                              <m:t>𝑚𝑜𝑑</m:t>
                            </m:r>
                            <m:r>
                              <a:rPr lang="en-US" b="0" i="1" smtClean="0">
                                <a:latin typeface="Cambria Math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  <a:cs typeface="Arial" panose="020B0604020202020204" pitchFamily="34" charset="0"/>
                              </a:rPr>
                              <m:t>𝑘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  <a:cs typeface="Arial" panose="020B0604020202020204" pitchFamily="34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  <a:cs typeface="Arial" panose="020B0604020202020204" pitchFamily="34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/>
                                <a:cs typeface="Arial" panose="020B0604020202020204" pitchFamily="34" charset="0"/>
                              </a:rPr>
                              <m:t>)=1</m:t>
                            </m:r>
                          </m:e>
                        </m:eqAr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cs typeface="Arial" panose="020B0604020202020204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cs typeface="Arial" panose="020B0604020202020204" pitchFamily="34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  <a:cs typeface="Arial" panose="020B0604020202020204" pitchFamily="34" charset="0"/>
                                  </a:rPr>
                                  <m:t>−2</m:t>
                                </m:r>
                                <m:r>
                                  <a:rPr lang="en-US" b="0" i="1" smtClean="0">
                                    <a:latin typeface="Cambria Math"/>
                                    <a:cs typeface="Arial" panose="020B0604020202020204" pitchFamily="34" charset="0"/>
                                  </a:rPr>
                                  <m:t>𝜋</m:t>
                                </m:r>
                                <m:r>
                                  <a:rPr lang="en-US" b="0" i="1" smtClean="0">
                                    <a:latin typeface="Cambria Math"/>
                                    <a:cs typeface="Arial" panose="020B0604020202020204" pitchFamily="34" charset="0"/>
                                  </a:rPr>
                                  <m:t>𝑖𝑛h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</m:den>
                            </m:f>
                          </m:sup>
                        </m:sSup>
                      </m:e>
                    </m:nary>
                  </m:oMath>
                </a14:m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cs typeface="Arial" panose="020B0604020202020204" pitchFamily="34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/>
                            <a:cs typeface="Arial" panose="020B0604020202020204" pitchFamily="34" charset="0"/>
                          </a:rPr>
                          <m:t>h</m:t>
                        </m:r>
                        <m:r>
                          <a:rPr lang="en-US" i="1">
                            <a:latin typeface="Cambria Math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- 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некоторый подходящий корень 24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-й степени из единицы.</a:t>
                </a:r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928" t="-2661" b="-26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403607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Анализ полученных результатов</a:t>
            </a:r>
            <a:endParaRPr lang="ru-RU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TextBox 5"/>
              <p:cNvSpPr txBox="1"/>
              <p:nvPr/>
            </p:nvSpPr>
            <p:spPr>
              <a:xfrm>
                <a:off x="1090335" y="1992245"/>
                <a:ext cx="10011330" cy="3844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360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360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ru-RU" sz="360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ru-RU" sz="3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3600" i="1">
                                          <a:latin typeface="Cambria Math"/>
                                        </a:rPr>
                                        <m:t>2,1</m:t>
                                      </m:r>
                                    </m:e>
                                  </m:d>
                                  <m:r>
                                    <a:rPr lang="ru-RU" sz="3600" i="1">
                                      <a:latin typeface="Cambria Math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ru-RU" sz="3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3600" i="1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ru-RU" sz="360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ru-RU" sz="3600" i="1" smtClean="0">
                                          <a:latin typeface="Cambria Math"/>
                                        </a:rPr>
                                      </m:ctrlPr>
                                    </m:eqArrPr>
                                    <m:e>
                                      <m:d>
                                        <m:dPr>
                                          <m:ctrlPr>
                                            <a:rPr lang="ru-RU" sz="36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2,1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ctrlPr>
                                            <a:rPr lang="ru-RU" sz="36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4,3</m:t>
                                          </m:r>
                                        </m:e>
                                      </m:d>
                                      <m:r>
                                        <a:rPr lang="ru-RU" sz="3600" i="1">
                                          <a:latin typeface="Cambria Math"/>
                                        </a:rPr>
                                        <m:t>=21+3</m:t>
                                      </m:r>
                                      <m:sSub>
                                        <m:sSubPr>
                                          <m:ctrlPr>
                                            <a:rPr lang="ru-RU" sz="3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i="1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36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36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ru-RU" sz="36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600" i="1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36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36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d>
                                        <m:dPr>
                                          <m:ctrlPr>
                                            <a:rPr lang="ru-RU" sz="36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3,2,1</m:t>
                                          </m:r>
                                        </m:e>
                                      </m:d>
                                      <m:r>
                                        <a:rPr lang="ru-RU" sz="3600" i="1">
                                          <a:latin typeface="Cambria Math"/>
                                        </a:rPr>
                                        <m:t>=−21−2</m:t>
                                      </m:r>
                                      <m:sSub>
                                        <m:sSubPr>
                                          <m:ctrlPr>
                                            <a:rPr lang="ru-RU" sz="3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ru-RU" sz="3600" i="1">
                                          <a:latin typeface="Cambria Math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ru-RU" sz="36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eqArr>
                                </m:e>
                              </m:d>
                            </m:e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ru-RU" sz="360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ru-RU" sz="3600" i="1" smtClean="0">
                                          <a:latin typeface="Cambria Math"/>
                                        </a:rPr>
                                      </m:ctrlPr>
                                    </m:eqArrPr>
                                    <m:e>
                                      <m:d>
                                        <m:dPr>
                                          <m:ctrlPr>
                                            <a:rPr lang="ru-RU" sz="36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2,1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ctrlPr>
                                            <a:rPr lang="ru-RU" sz="36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4,3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ctrlPr>
                                            <a:rPr lang="ru-RU" sz="36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6,5</m:t>
                                          </m:r>
                                        </m:e>
                                      </m:d>
                                      <m:r>
                                        <a:rPr lang="ru-RU" sz="3600" i="1">
                                          <a:latin typeface="Cambria Math"/>
                                        </a:rPr>
                                        <m:t>=−2</m:t>
                                      </m:r>
                                      <m:sSub>
                                        <m:sSubPr>
                                          <m:ctrlPr>
                                            <a:rPr lang="ru-RU" sz="3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ru-RU" sz="3600" i="1">
                                          <a:latin typeface="Cambria Math"/>
                                        </a:rPr>
                                        <m:t>+10</m:t>
                                      </m:r>
                                      <m:sSub>
                                        <m:sSubPr>
                                          <m:ctrlPr>
                                            <a:rPr lang="ru-RU" sz="3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ru-RU" sz="3600" i="1">
                                          <a:latin typeface="Cambria Math"/>
                                        </a:rPr>
                                        <m:t>−7</m:t>
                                      </m:r>
                                      <m:sSub>
                                        <m:sSubPr>
                                          <m:ctrlPr>
                                            <a:rPr lang="ru-RU" sz="3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ru-RU" sz="3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ru-RU" sz="3600" i="1">
                                          <a:latin typeface="Cambria Math"/>
                                        </a:rPr>
                                        <m:t>+2</m:t>
                                      </m:r>
                                      <m:sSubSup>
                                        <m:sSubSupPr>
                                          <m:ctrlPr>
                                            <a:rPr lang="ru-RU" sz="36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d>
                                        <m:dPr>
                                          <m:ctrlPr>
                                            <a:rPr lang="ru-RU" sz="36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3,2,1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ctrlPr>
                                            <a:rPr lang="ru-RU" sz="36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5,4</m:t>
                                          </m:r>
                                        </m:e>
                                      </m:d>
                                      <m:r>
                                        <a:rPr lang="ru-RU" sz="3600" i="1">
                                          <a:latin typeface="Cambria Math"/>
                                        </a:rPr>
                                        <m:t>=13</m:t>
                                      </m:r>
                                      <m:sSub>
                                        <m:sSubPr>
                                          <m:ctrlPr>
                                            <a:rPr lang="ru-RU" sz="3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ru-RU" sz="3600" i="1">
                                          <a:latin typeface="Cambria Math"/>
                                        </a:rPr>
                                        <m:t>−12</m:t>
                                      </m:r>
                                      <m:sSub>
                                        <m:sSubPr>
                                          <m:ctrlPr>
                                            <a:rPr lang="ru-RU" sz="3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ru-RU" sz="3600" i="1">
                                          <a:latin typeface="Cambria Math"/>
                                        </a:rPr>
                                        <m:t>+10</m:t>
                                      </m:r>
                                      <m:sSub>
                                        <m:sSubPr>
                                          <m:ctrlPr>
                                            <a:rPr lang="ru-RU" sz="3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ru-RU" sz="3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ru-RU" sz="3600" i="1">
                                          <a:latin typeface="Cambria Math"/>
                                        </a:rPr>
                                        <m:t>−3</m:t>
                                      </m:r>
                                      <m:sSubSup>
                                        <m:sSubSupPr>
                                          <m:ctrlPr>
                                            <a:rPr lang="ru-RU" sz="36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d>
                                        <m:dPr>
                                          <m:ctrlPr>
                                            <a:rPr lang="ru-RU" sz="36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4,3,2,1</m:t>
                                          </m:r>
                                        </m:e>
                                      </m:d>
                                      <m:r>
                                        <a:rPr lang="ru-RU" sz="3600" i="1">
                                          <a:latin typeface="Cambria Math"/>
                                        </a:rPr>
                                        <m:t>=−11</m:t>
                                      </m:r>
                                      <m:sSub>
                                        <m:sSubPr>
                                          <m:ctrlPr>
                                            <a:rPr lang="ru-RU" sz="3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ru-RU" sz="3600" i="1">
                                          <a:latin typeface="Cambria Math"/>
                                        </a:rPr>
                                        <m:t>+3</m:t>
                                      </m:r>
                                      <m:sSub>
                                        <m:sSubPr>
                                          <m:ctrlPr>
                                            <a:rPr lang="ru-RU" sz="3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ru-RU" sz="3600" i="1">
                                          <a:latin typeface="Cambria Math"/>
                                        </a:rPr>
                                        <m:t>−3</m:t>
                                      </m:r>
                                      <m:sSub>
                                        <m:sSubPr>
                                          <m:ctrlPr>
                                            <a:rPr lang="ru-RU" sz="3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ru-RU" sz="3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ru-RU" sz="3600" i="1">
                                          <a:latin typeface="Cambria Math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ru-RU" sz="36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p>
                                      </m:sSubSup>
                                    </m:e>
                                  </m:eqAr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ru-RU" sz="36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335" y="1992245"/>
                <a:ext cx="10011330" cy="3844642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Организация параллельных вычислений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Использование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Parallel.ForEach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из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Microsoft .NET Framework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для организации параллельного выполнения циклов.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Два варианта распараллеливания: </a:t>
            </a:r>
          </a:p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 1) распараллеливание цикла по всем разбиениям;</a:t>
            </a:r>
          </a:p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2) распараллеливание цикла перемножения многочленов, соответствующих разбиению.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631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Анализ эффективности распараллеливания</a:t>
            </a:r>
            <a:endParaRPr lang="ru-RU" dirty="0"/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205676752"/>
              </p:ext>
            </p:extLst>
          </p:nvPr>
        </p:nvGraphicFramePr>
        <p:xfrm>
          <a:off x="855562" y="1987671"/>
          <a:ext cx="10515600" cy="44131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85463" y="1644133"/>
            <a:ext cx="1388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Время, </a:t>
            </a:r>
            <a:r>
              <a:rPr lang="ru-RU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мм:сс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[,ccc]</a:t>
            </a:r>
            <a:endParaRPr lang="ru-RU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Анализ эффективности распараллеливания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823051772"/>
              </p:ext>
            </p:extLst>
          </p:nvPr>
        </p:nvGraphicFramePr>
        <p:xfrm>
          <a:off x="885463" y="1958734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1"/>
          <p:cNvSpPr txBox="1"/>
          <p:nvPr/>
        </p:nvSpPr>
        <p:spPr>
          <a:xfrm>
            <a:off x="9157504" y="5946494"/>
            <a:ext cx="2314937" cy="318304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Суммарная степень многочлена</a:t>
            </a:r>
            <a:endParaRPr lang="ru-RU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5975" y="1682869"/>
            <a:ext cx="1388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Время, </a:t>
            </a:r>
            <a:r>
              <a:rPr lang="ru-RU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мм:сс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[,ccc]</a:t>
            </a:r>
            <a:endParaRPr lang="ru-RU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Анализ эффективности распараллеливания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89572151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1"/>
          <p:cNvSpPr txBox="1"/>
          <p:nvPr/>
        </p:nvSpPr>
        <p:spPr>
          <a:xfrm>
            <a:off x="9267463" y="5798916"/>
            <a:ext cx="2314937" cy="318304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Суммарная степень многочлена</a:t>
            </a:r>
            <a:endParaRPr lang="ru-RU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5463" y="1598362"/>
            <a:ext cx="1388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Время, </a:t>
            </a:r>
            <a:r>
              <a:rPr lang="ru-RU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мм:сс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[,ccc]</a:t>
            </a:r>
            <a:endParaRPr lang="ru-RU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735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Выводы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Построены и решены системы уравнений, определяющие параметры и свойства вложения симметрических многочленов в центр групповой алгебры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.</a:t>
            </a:r>
            <a:endParaRPr lang="ru-RU" sz="22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Для рассмотренных групповых алгебр продемонстрировано отсутствие ядра у вложения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.</a:t>
            </a:r>
            <a:endParaRPr lang="ru-RU" sz="22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Стандартные элементы центра выражены через симметрические многочлены, тем самым эмпирически подтверждена теорема о том, что элементы центра являются симметрическими многочленами от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YJM-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элементов, а также вычислены явные формулы.</a:t>
            </a:r>
          </a:p>
          <a:p>
            <a:pPr>
              <a:lnSpc>
                <a:spcPct val="110000"/>
              </a:lnSpc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Распараллеливание реализованных алгоритмов дает выигрыш порядка 50%.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401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Постановка задачи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Разработать модуль для проведения вычислений </a:t>
            </a:r>
            <a:br>
              <a:rPr lang="ru-RU" dirty="0" smtClean="0">
                <a:latin typeface="Arial" pitchFamily="34" charset="0"/>
                <a:cs typeface="Arial" pitchFamily="34" charset="0"/>
              </a:rPr>
            </a:br>
            <a:r>
              <a:rPr lang="ru-RU" dirty="0" smtClean="0">
                <a:latin typeface="Arial" pitchFamily="34" charset="0"/>
                <a:cs typeface="Arial" pitchFamily="34" charset="0"/>
              </a:rPr>
              <a:t>в групповых алгебрах.</a:t>
            </a: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Разработать модуль для вычисления образа конкретного симметрического многочлена в групповой алгебре.</a:t>
            </a: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Разработать модуль для реализации построения </a:t>
            </a:r>
            <a:br>
              <a:rPr lang="ru-RU" dirty="0" smtClean="0">
                <a:latin typeface="Arial" pitchFamily="34" charset="0"/>
                <a:cs typeface="Arial" pitchFamily="34" charset="0"/>
              </a:rPr>
            </a:br>
            <a:r>
              <a:rPr lang="ru-RU" dirty="0" smtClean="0">
                <a:latin typeface="Arial" pitchFamily="34" charset="0"/>
                <a:cs typeface="Arial" pitchFamily="34" charset="0"/>
              </a:rPr>
              <a:t>по конкретному стандартному элементу центра </a:t>
            </a:r>
            <a:r>
              <a:rPr lang="ru-RU" i="1" dirty="0" smtClean="0">
                <a:latin typeface="Arial" pitchFamily="34" charset="0"/>
                <a:cs typeface="Arial" pitchFamily="34" charset="0"/>
              </a:rPr>
              <a:t>Z</a:t>
            </a:r>
            <a:r>
              <a:rPr lang="en-US" i="1" baseline="-250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br>
              <a:rPr lang="ru-RU" dirty="0" smtClean="0">
                <a:latin typeface="Arial" pitchFamily="34" charset="0"/>
                <a:cs typeface="Arial" pitchFamily="34" charset="0"/>
              </a:rPr>
            </a:br>
            <a:r>
              <a:rPr lang="ru-RU" dirty="0" smtClean="0">
                <a:latin typeface="Arial" pitchFamily="34" charset="0"/>
                <a:cs typeface="Arial" pitchFamily="34" charset="0"/>
              </a:rPr>
              <a:t>его прообраза.</a:t>
            </a: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При помощи разработанного ПО эмпирически изучить свойства гомоморфизма из алгебры симметрических многочленов в центр групповой алгебры. 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461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Основные определения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Объект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30000"/>
                  </a:lnSpc>
                  <a:buNone/>
                </a:pP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Пусть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 – такой элемент группы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, что никакой элемент, сопряжённый с ним в группе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 не содержится ни в какой группе с меньшим номером. Символом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Ξ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 (при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) обозначим сумму всех элементов в групповой алгебре группы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, которые </a:t>
                </a:r>
                <a:r>
                  <a:rPr lang="ru-RU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сопряжёны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 с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 и лежат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\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. Эти суммы будем называть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YJM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-элементами (Юнг-</a:t>
                </a:r>
                <a:r>
                  <a:rPr lang="ru-RU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Юцис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ru-RU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Мёрфи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217" r="-18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49148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Основные определения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20000"/>
                  </a:lnSpc>
                </a:pP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 основном примере групповых алгебр симметрических групп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 – </a:t>
                </a:r>
                <a:r>
                  <a:rPr lang="ru-RU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кокстеровские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 образующие симметрической 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группы, сопряжены транспозиции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𝜎</m:t>
                    </m:r>
                    <m:r>
                      <a:rPr lang="ru-RU" b="0" i="1" smtClean="0">
                        <a:latin typeface="Cambria Math"/>
                      </a:rPr>
                      <m:t>=(1,2)</m:t>
                    </m:r>
                  </m:oMath>
                </a14:m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 В описанной ситуации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𝛯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ru-RU" i="1">
                            <a:latin typeface="Cambria Math"/>
                          </a:rPr>
                        </m:ctrlPr>
                      </m:naryPr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классические элементы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Юнга-</a:t>
                </a:r>
                <a:r>
                  <a:rPr lang="ru-RU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Юциса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ru-RU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Мёрфи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ru-RU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При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b="0" i="1" smtClean="0">
                        <a:latin typeface="Cambria Math"/>
                      </a:rPr>
                      <m:t>=5 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𝛯</m:t>
                        </m:r>
                      </m:e>
                      <m:sub>
                        <m:r>
                          <a:rPr lang="ru-RU" b="0" i="1" smtClean="0">
                            <a:latin typeface="Cambria Math"/>
                          </a:rPr>
                          <m:t>5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</m:d>
                    <m:r>
                      <a:rPr lang="ru-RU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1,5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2,5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3,5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+(4,5)</m:t>
                    </m:r>
                  </m:oMath>
                </a14:m>
                <a:r>
                  <a:rPr lang="ru-RU" dirty="0" smtClean="0"/>
                  <a:t>.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043" t="-560" r="-14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801780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Перечисление неприводимых представлений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Следствия из теоремы Фробениуса-Шура:</a:t>
            </a:r>
          </a:p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1) Базис центра групповой алгебры образуют суммы классов сопряженных элементов.</a:t>
            </a:r>
          </a:p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2) Количество неизоморфных неприводимых представлений группы равно количеству классов сопряженных элементов.</a:t>
            </a:r>
          </a:p>
          <a:p>
            <a:pPr marL="0" indent="0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 симметрической группе перестановки сопряжены тогда и только тогда, когда у них одинаковая циклическая структура.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1790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Симметрические многочлены от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YJM-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элементов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Содержимое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20000"/>
                  </a:lnSpc>
                </a:pP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Рассмотрим последовательность коммутативных алгебр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 симметрических многочленов с целыми коэффициентами от формальных переменных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. Подстановка в переменные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элементов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𝛯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</m:d>
                  </m:oMath>
                </a14:m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индуцирует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гомоморфизм алгебры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 в центр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 групповой алгебры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-ой симметрической группы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ru-RU" u="sng" dirty="0" smtClean="0">
                    <a:latin typeface="Arial" pitchFamily="34" charset="0"/>
                    <a:cs typeface="Arial" pitchFamily="34" charset="0"/>
                  </a:rPr>
                  <a:t>Теорема.</a:t>
                </a:r>
                <a:r>
                  <a:rPr lang="ru-RU" dirty="0" smtClean="0">
                    <a:latin typeface="Arial" pitchFamily="34" charset="0"/>
                    <a:cs typeface="Arial" pitchFamily="34" charset="0"/>
                  </a:rPr>
                  <a:t> Элементы центра групповой алгебры являются симметрическими многочленами от YJM-элементов.</a:t>
                </a:r>
              </a:p>
              <a:p>
                <a:endParaRPr lang="ru-RU" dirty="0"/>
              </a:p>
            </p:txBody>
          </p:sp>
        </mc:Choice>
        <mc:Fallback>
          <p:sp>
            <p:nvSpPr>
              <p:cNvPr id="4" name="Содержимое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043" t="-560" r="-290" b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4465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Симметрические многочлены от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YJM-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элементов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077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2183" y="1825625"/>
            <a:ext cx="8247634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1219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Описание работы программы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Задание исходных параметров.</a:t>
                </a:r>
              </a:p>
              <a:p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Генерация элементарных симметрических многочленов и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YJM-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элементов.</a:t>
                </a:r>
              </a:p>
              <a:p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Подстановка переменных.</a:t>
                </a:r>
              </a:p>
              <a:p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Генерация разбиений чисел от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2 до </a:t>
                </a:r>
                <a14:m>
                  <m:oMath xmlns:m="http://schemas.openxmlformats.org/officeDocument/2006/math">
                    <m:r>
                      <a:rPr lang="ru-RU" i="1"/>
                      <m:t>𝑛</m:t>
                    </m:r>
                  </m:oMath>
                </a14:m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Перемножение многочленов.</a:t>
                </a:r>
              </a:p>
              <a:p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Группировка сопряженных слагаемых.</a:t>
                </a:r>
              </a:p>
              <a:p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Решение полученной системы.</a:t>
                </a:r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653100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Требуемый размер перестановок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Если многочлен имеет суммарную степень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необходимо выбрать размер группы так, чтобы не пропал ни один класс сопряженных элементов.</a:t>
                </a:r>
              </a:p>
              <a:p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Худшим случаем является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непересекающихся транспозиций, поэтому размер группы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должен быть равен 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/>
                        <a:cs typeface="Arial" panose="020B0604020202020204" pitchFamily="34" charset="0"/>
                      </a:rPr>
                      <m:t>2</m:t>
                    </m:r>
                    <m:r>
                      <a:rPr lang="en-US" i="1">
                        <a:latin typeface="Cambria Math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043" t="-2381" r="-1043"/>
                </a:stretch>
              </a:blipFill>
            </p:spPr>
            <p:txBody>
              <a:bodyPr/>
              <a:lstStyle/>
              <a:p>
                <a:r>
                  <a:rPr lang="ru-RU" dirty="0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6755261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326</Words>
  <Application>Microsoft Office PowerPoint</Application>
  <PresentationFormat>Произвольный</PresentationFormat>
  <Paragraphs>67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ВЫРАЖЕНИЕ ЦЕНТРАЛЬНЫХ ИДЕМПОТЕНТОВ  НЕПРИВОДИМЫХ ПРЕДСТАВЛЕНИЙ ГРУПП КОКСТЕРА  ЧЕРЕЗ YJM-ЭЛЕМЕНТЫ</vt:lpstr>
      <vt:lpstr>Постановка задачи</vt:lpstr>
      <vt:lpstr>Основные определения</vt:lpstr>
      <vt:lpstr>Основные определения</vt:lpstr>
      <vt:lpstr>Перечисление неприводимых представлений</vt:lpstr>
      <vt:lpstr>Симметрические многочлены от YJM-элементов</vt:lpstr>
      <vt:lpstr>Симметрические многочлены от YJM-элементов</vt:lpstr>
      <vt:lpstr>Описание работы программы</vt:lpstr>
      <vt:lpstr>Требуемый размер перестановок</vt:lpstr>
      <vt:lpstr>Алгоритм генерации всех разбиений натурального числа (Д. Кнут)</vt:lpstr>
      <vt:lpstr>Анализ полученных результатов</vt:lpstr>
      <vt:lpstr>Анализ полученных результатов</vt:lpstr>
      <vt:lpstr>Количество разбиений натурального числа</vt:lpstr>
      <vt:lpstr>Анализ полученных результатов</vt:lpstr>
      <vt:lpstr>Организация параллельных вычислений</vt:lpstr>
      <vt:lpstr>Анализ эффективности распараллеливания</vt:lpstr>
      <vt:lpstr>Анализ эффективности распараллеливания</vt:lpstr>
      <vt:lpstr>Анализ эффективности распараллеливания</vt:lpstr>
      <vt:lpstr>Выводы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Программное обеспечение исследования YJM-элементов</dc:title>
  <dc:creator>Ирина</dc:creator>
  <cp:lastModifiedBy>Andrei Sterlyagov</cp:lastModifiedBy>
  <cp:revision>55</cp:revision>
  <dcterms:created xsi:type="dcterms:W3CDTF">2017-04-12T16:14:59Z</dcterms:created>
  <dcterms:modified xsi:type="dcterms:W3CDTF">2017-06-25T16:47:18Z</dcterms:modified>
</cp:coreProperties>
</file>