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5" r:id="rId7"/>
    <p:sldId id="266" r:id="rId8"/>
    <p:sldId id="268" r:id="rId9"/>
    <p:sldId id="267" r:id="rId10"/>
    <p:sldId id="269" r:id="rId11"/>
    <p:sldId id="270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tudy\pmim-21\diploma_project\deathguard771\excel\parall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tudy\pmim-21\diploma_project\deathguard771\excel\parall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lineChart>
        <c:grouping val="standard"/>
        <c:ser>
          <c:idx val="0"/>
          <c:order val="0"/>
          <c:tx>
            <c:strRef>
              <c:f>'1'!$A$1:$E$1</c:f>
              <c:strCache>
                <c:ptCount val="1"/>
                <c:pt idx="0">
                  <c:v>Последовательно</c:v>
                </c:pt>
              </c:strCache>
            </c:strRef>
          </c:tx>
          <c:val>
            <c:numRef>
              <c:f>'1'!$A$8:$C$8</c:f>
              <c:numCache>
                <c:formatCode>mm:ss.000</c:formatCode>
                <c:ptCount val="3"/>
                <c:pt idx="0">
                  <c:v>2.7777777777777824E-7</c:v>
                </c:pt>
                <c:pt idx="1">
                  <c:v>3.7500000000000038E-7</c:v>
                </c:pt>
                <c:pt idx="2">
                  <c:v>2.7199074074074104E-6</c:v>
                </c:pt>
              </c:numCache>
            </c:numRef>
          </c:val>
        </c:ser>
        <c:ser>
          <c:idx val="1"/>
          <c:order val="1"/>
          <c:tx>
            <c:strRef>
              <c:f>'1'!$A$10:$E$10</c:f>
              <c:strCache>
                <c:ptCount val="1"/>
                <c:pt idx="0">
                  <c:v>Параллельный внешний цикл</c:v>
                </c:pt>
              </c:strCache>
            </c:strRef>
          </c:tx>
          <c:val>
            <c:numRef>
              <c:f>'1'!$A$17:$C$17</c:f>
              <c:numCache>
                <c:formatCode>mm:ss.000</c:formatCode>
                <c:ptCount val="3"/>
                <c:pt idx="0">
                  <c:v>6.1574074074074108E-7</c:v>
                </c:pt>
                <c:pt idx="1">
                  <c:v>7.2685185185185248E-7</c:v>
                </c:pt>
                <c:pt idx="2">
                  <c:v>2.8564814814814829E-6</c:v>
                </c:pt>
              </c:numCache>
            </c:numRef>
          </c:val>
        </c:ser>
        <c:ser>
          <c:idx val="2"/>
          <c:order val="2"/>
          <c:tx>
            <c:strRef>
              <c:f>'1'!$A$19:$E$19</c:f>
              <c:strCache>
                <c:ptCount val="1"/>
                <c:pt idx="0">
                  <c:v>Параллельный внутренний цикл</c:v>
                </c:pt>
              </c:strCache>
            </c:strRef>
          </c:tx>
          <c:val>
            <c:numRef>
              <c:f>'1'!$A$26:$C$26</c:f>
              <c:numCache>
                <c:formatCode>mm:ss.000</c:formatCode>
                <c:ptCount val="3"/>
                <c:pt idx="0">
                  <c:v>2.615740740740744E-7</c:v>
                </c:pt>
                <c:pt idx="1">
                  <c:v>4.4444444444444497E-7</c:v>
                </c:pt>
                <c:pt idx="2">
                  <c:v>1.9537037037037057E-6</c:v>
                </c:pt>
              </c:numCache>
            </c:numRef>
          </c:val>
        </c:ser>
        <c:marker val="1"/>
        <c:axId val="108733952"/>
        <c:axId val="108735488"/>
      </c:lineChart>
      <c:catAx>
        <c:axId val="108733952"/>
        <c:scaling>
          <c:orientation val="minMax"/>
        </c:scaling>
        <c:axPos val="b"/>
        <c:tickLblPos val="nextTo"/>
        <c:crossAx val="108735488"/>
        <c:crosses val="autoZero"/>
        <c:auto val="1"/>
        <c:lblAlgn val="ctr"/>
        <c:lblOffset val="100"/>
      </c:catAx>
      <c:valAx>
        <c:axId val="108735488"/>
        <c:scaling>
          <c:orientation val="minMax"/>
        </c:scaling>
        <c:axPos val="l"/>
        <c:majorGridlines/>
        <c:numFmt formatCode="mm:ss.000" sourceLinked="1"/>
        <c:tickLblPos val="nextTo"/>
        <c:crossAx val="10873395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lineChart>
        <c:grouping val="standard"/>
        <c:ser>
          <c:idx val="0"/>
          <c:order val="0"/>
          <c:tx>
            <c:strRef>
              <c:f>'1'!$A$1:$E$1</c:f>
              <c:strCache>
                <c:ptCount val="1"/>
                <c:pt idx="0">
                  <c:v>Последовательно</c:v>
                </c:pt>
              </c:strCache>
            </c:strRef>
          </c:tx>
          <c:cat>
            <c:numRef>
              <c:f>'1'!$C$20:$D$20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cat>
          <c:val>
            <c:numRef>
              <c:f>'1'!$C$8:$D$8</c:f>
              <c:numCache>
                <c:formatCode>mm:ss.000</c:formatCode>
                <c:ptCount val="2"/>
                <c:pt idx="0">
                  <c:v>2.71990740740741E-6</c:v>
                </c:pt>
                <c:pt idx="1">
                  <c:v>2.871851851851853E-4</c:v>
                </c:pt>
              </c:numCache>
            </c:numRef>
          </c:val>
        </c:ser>
        <c:ser>
          <c:idx val="1"/>
          <c:order val="1"/>
          <c:tx>
            <c:strRef>
              <c:f>'1'!$A$10:$E$10</c:f>
              <c:strCache>
                <c:ptCount val="1"/>
                <c:pt idx="0">
                  <c:v>Параллельный внешний цикл</c:v>
                </c:pt>
              </c:strCache>
            </c:strRef>
          </c:tx>
          <c:cat>
            <c:numRef>
              <c:f>'1'!$C$20:$D$20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cat>
          <c:val>
            <c:numRef>
              <c:f>'1'!$C$17:$D$17</c:f>
              <c:numCache>
                <c:formatCode>mm:ss.000</c:formatCode>
                <c:ptCount val="2"/>
                <c:pt idx="0">
                  <c:v>2.8564814814814829E-6</c:v>
                </c:pt>
                <c:pt idx="1">
                  <c:v>2.7318981481481481E-4</c:v>
                </c:pt>
              </c:numCache>
            </c:numRef>
          </c:val>
        </c:ser>
        <c:ser>
          <c:idx val="2"/>
          <c:order val="2"/>
          <c:tx>
            <c:strRef>
              <c:f>'1'!$A$19:$E$19</c:f>
              <c:strCache>
                <c:ptCount val="1"/>
                <c:pt idx="0">
                  <c:v>Параллельный внутренний цикл</c:v>
                </c:pt>
              </c:strCache>
            </c:strRef>
          </c:tx>
          <c:cat>
            <c:numRef>
              <c:f>'1'!$C$20:$D$20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cat>
          <c:val>
            <c:numRef>
              <c:f>'1'!$C$26:$D$26</c:f>
              <c:numCache>
                <c:formatCode>mm:ss.000</c:formatCode>
                <c:ptCount val="2"/>
                <c:pt idx="0">
                  <c:v>1.9537037037037057E-6</c:v>
                </c:pt>
                <c:pt idx="1">
                  <c:v>1.3932407407407421E-4</c:v>
                </c:pt>
              </c:numCache>
            </c:numRef>
          </c:val>
        </c:ser>
        <c:marker val="1"/>
        <c:axId val="102114048"/>
        <c:axId val="102115584"/>
      </c:lineChart>
      <c:catAx>
        <c:axId val="102114048"/>
        <c:scaling>
          <c:orientation val="minMax"/>
        </c:scaling>
        <c:axPos val="b"/>
        <c:numFmt formatCode="General" sourceLinked="1"/>
        <c:tickLblPos val="nextTo"/>
        <c:crossAx val="102115584"/>
        <c:crosses val="autoZero"/>
        <c:auto val="1"/>
        <c:lblAlgn val="ctr"/>
        <c:lblOffset val="100"/>
      </c:catAx>
      <c:valAx>
        <c:axId val="102115584"/>
        <c:scaling>
          <c:orientation val="minMax"/>
        </c:scaling>
        <c:axPos val="l"/>
        <c:majorGridlines/>
        <c:numFmt formatCode="mm:ss.000" sourceLinked="1"/>
        <c:tickLblPos val="nextTo"/>
        <c:crossAx val="10211404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5513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1077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338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9230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8642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2136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12.06.2017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6114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12.06.2017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0465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12.06.2017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5775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8335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8917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2D7A-ECF8-4148-BD98-634934E7C471}" type="datetimeFigureOut">
              <a:rPr lang="ru-RU" smtClean="0"/>
              <a:pPr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0260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1433" y="1122363"/>
            <a:ext cx="11477297" cy="23876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4800" dirty="0" smtClean="0">
                <a:latin typeface="Arial" pitchFamily="34" charset="0"/>
                <a:ea typeface="Times New Roman"/>
                <a:cs typeface="Arial" pitchFamily="34" charset="0"/>
              </a:rPr>
              <a:t>ВЫРАЖЕНИЕ ЦЕНТРАЛЬНЫХ ИДЕМПОТЕНТОВ НЕПРИВОДИМЫХ ПРЕДСТАВЛЕНИЙ ГРУПП КОКСТЕРА ЧЕРЕЗ </a:t>
            </a:r>
            <a:r>
              <a:rPr lang="en-US" sz="4800" dirty="0" smtClean="0">
                <a:latin typeface="Arial" pitchFamily="34" charset="0"/>
                <a:ea typeface="Times New Roman"/>
                <a:cs typeface="Arial" pitchFamily="34" charset="0"/>
              </a:rPr>
              <a:t>YJM</a:t>
            </a:r>
            <a:r>
              <a:rPr lang="ru-RU" sz="4800" dirty="0" smtClean="0">
                <a:latin typeface="Arial" pitchFamily="34" charset="0"/>
                <a:ea typeface="Times New Roman"/>
                <a:cs typeface="Arial" pitchFamily="34" charset="0"/>
              </a:rPr>
              <a:t>-ЭЛЕМЕНТЫ</a:t>
            </a:r>
            <a:endParaRPr lang="ru-RU" sz="4800" dirty="0">
              <a:latin typeface="Arial" pitchFamily="34" charset="0"/>
              <a:ea typeface="Times New Roman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8993" y="3867807"/>
            <a:ext cx="10131973" cy="1681655"/>
          </a:xfrm>
        </p:spPr>
        <p:txBody>
          <a:bodyPr>
            <a:normAutofit fontScale="92500" lnSpcReduction="10000"/>
          </a:bodyPr>
          <a:lstStyle/>
          <a:p>
            <a:pPr algn="l"/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ru-RU" sz="2600" dirty="0" smtClean="0">
                <a:latin typeface="Arial" pitchFamily="34" charset="0"/>
                <a:cs typeface="Arial" pitchFamily="34" charset="0"/>
              </a:rPr>
              <a:t>Разработал: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Стерлягов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А.А., магистрант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ВятГУ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, г. Киров</a:t>
            </a:r>
          </a:p>
          <a:p>
            <a:pPr algn="l"/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ru-RU" sz="2600" dirty="0" smtClean="0">
                <a:latin typeface="Arial" pitchFamily="34" charset="0"/>
                <a:cs typeface="Arial" pitchFamily="34" charset="0"/>
              </a:rPr>
              <a:t>Руководитель: Пушкарёв 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И.А., к.ф.-м.н., доцент </a:t>
            </a:r>
            <a:r>
              <a:rPr lang="ru-RU" sz="2600" dirty="0" err="1">
                <a:latin typeface="Arial" pitchFamily="34" charset="0"/>
                <a:cs typeface="Arial" pitchFamily="34" charset="0"/>
              </a:rPr>
              <a:t>ВятГУ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, г.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Киров</a:t>
            </a:r>
            <a:endParaRPr lang="ru-RU" sz="2600" b="1" dirty="0">
              <a:latin typeface="Arial" pitchFamily="34" charset="0"/>
              <a:cs typeface="Arial" pitchFamily="34" charset="0"/>
            </a:endParaRPr>
          </a:p>
          <a:p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6298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Сравнение быстродействия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Сравнение быстродействия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Построены и решены системы уравнений, определяющие параметры отображения из множества симметрических многочленов в центр групповой алгебры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Для рассмотренных </a:t>
            </a:r>
            <a:r>
              <a:rPr lang="ru-RU" smtClean="0">
                <a:latin typeface="Arial" pitchFamily="34" charset="0"/>
                <a:cs typeface="Arial" pitchFamily="34" charset="0"/>
              </a:rPr>
              <a:t>групповых алгебр показано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что у этого отображения нет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ядра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Стандартные элементы центра выражены через симметрические многочлены, тем самым подтверждена справедливость теоремы о том, что элементы центра являются симметрическими многочленами от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YJM-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элементов.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401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Разработать модуль для проведения вычислений в групповой алгебре.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Разработать модуль для вычисления образа конкретного симметрического многочлена.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Разработать модуль для реализации построения по конкретному стандартному элементу центра 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i="1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его прообраза.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При помощи разработанного ПО изучить свойства гомоморфизма из множества симметрических многочленов в центр групповой алгебры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461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Основные определения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 cstate="print"/>
            <a:stretch>
              <a:fillRect l="-1043" t="-2381"/>
            </a:stretch>
          </a:blipFill>
        </p:spPr>
        <p:txBody>
          <a:bodyPr/>
          <a:lstStyle/>
          <a:p>
            <a:r>
              <a:rPr lang="ru-RU" dirty="0" smtClean="0">
                <a:noFill/>
              </a:rPr>
              <a:t> </a:t>
            </a:r>
            <a:endParaRPr lang="ru-RU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148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Симметрические многочлены от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YJM-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элементов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Рассмотрим последовательность коммутативных алгебр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i="1" baseline="-25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ru-RU" i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,…,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i="1" baseline="-25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симметрических многочленов с целыми коэффициентами от формальных переменных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ru-RU" i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,…,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i="1" baseline="-25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).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Подстановка в переменные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YJM-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элементов индуцирует гомоморфизм алгебры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i="1" baseline="-25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]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в центр  групповой алгебры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-ой симметрической группы .</a:t>
            </a:r>
          </a:p>
          <a:p>
            <a:r>
              <a:rPr lang="ru-RU" u="sng" dirty="0" smtClean="0">
                <a:latin typeface="Arial" pitchFamily="34" charset="0"/>
                <a:cs typeface="Arial" pitchFamily="34" charset="0"/>
              </a:rPr>
              <a:t>Теорема.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Элементы центра групповой алгебры являются симметрическими многочленами от YJM-элементов.</a:t>
            </a:r>
          </a:p>
          <a:p>
            <a:endParaRPr lang="ru-RU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4465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Симметрические многочлены от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YJM-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элементов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2183" y="1825625"/>
            <a:ext cx="824763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1219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Анализ полученных результатов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796158" y="3118397"/>
          <a:ext cx="105156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k=2, n=1</a:t>
                      </a:r>
                      <a:endParaRPr lang="ru-RU" sz="28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k=4, n=2</a:t>
                      </a:r>
                      <a:endParaRPr lang="ru-RU" sz="2800" i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k=6, n=3</a:t>
                      </a:r>
                      <a:endParaRPr lang="ru-RU" sz="2800" i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k=8, n=4</a:t>
                      </a:r>
                      <a:endParaRPr lang="ru-RU" sz="2800" i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k=9, n=5</a:t>
                      </a:r>
                      <a:endParaRPr lang="ru-RU" sz="2800" i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8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endParaRPr lang="ru-RU" sz="28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8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8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endParaRPr lang="ru-RU" sz="28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Анализ полученных результатов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6466" y="2328094"/>
            <a:ext cx="66675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24911" y="1681656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Arial" pitchFamily="34" charset="0"/>
                <a:cs typeface="Arial" pitchFamily="34" charset="0"/>
              </a:rPr>
              <a:t>k=4, n=2</a:t>
            </a:r>
            <a:endParaRPr lang="ru-RU" sz="28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790" y="2455648"/>
            <a:ext cx="5235748" cy="2025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Анализ полученных результатов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24911" y="1681656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Arial" pitchFamily="34" charset="0"/>
                <a:cs typeface="Arial" pitchFamily="34" charset="0"/>
              </a:rPr>
              <a:t>k=6, n=3</a:t>
            </a:r>
            <a:endParaRPr lang="ru-RU" sz="28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9534" y="2290119"/>
            <a:ext cx="5931818" cy="31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Анализ полученных результатов</a:t>
            </a:r>
            <a:endParaRPr lang="ru-RU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3987" y="1905794"/>
            <a:ext cx="93440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4911" y="1681656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Arial" pitchFamily="34" charset="0"/>
                <a:cs typeface="Arial" pitchFamily="34" charset="0"/>
              </a:rPr>
              <a:t>k=6, n=3</a:t>
            </a:r>
            <a:endParaRPr lang="ru-RU" sz="2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85725" cy="180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261</Words>
  <Application>Microsoft Office PowerPoint</Application>
  <PresentationFormat>Произвольный</PresentationFormat>
  <Paragraphs>39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ВЫРАЖЕНИЕ ЦЕНТРАЛЬНЫХ ИДЕМПОТЕНТОВ НЕПРИВОДИМЫХ ПРЕДСТАВЛЕНИЙ ГРУПП КОКСТЕРА ЧЕРЕЗ YJM-ЭЛЕМЕНТЫ</vt:lpstr>
      <vt:lpstr>Постановка задачи</vt:lpstr>
      <vt:lpstr>Основные определения</vt:lpstr>
      <vt:lpstr>Симметрические многочлены от YJM-элементов</vt:lpstr>
      <vt:lpstr>Симметрические многочлены от YJM-элементов</vt:lpstr>
      <vt:lpstr>Анализ полученных результатов</vt:lpstr>
      <vt:lpstr>Анализ полученных результатов</vt:lpstr>
      <vt:lpstr>Анализ полученных результатов</vt:lpstr>
      <vt:lpstr>Анализ полученных результатов</vt:lpstr>
      <vt:lpstr>Сравнение быстродействия</vt:lpstr>
      <vt:lpstr>Сравнение быстродействия</vt:lpstr>
      <vt:lpstr>Выводы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 исследования YJM-элементов</dc:title>
  <dc:creator>Ирина</dc:creator>
  <cp:lastModifiedBy>Andrei Sterlyagov</cp:lastModifiedBy>
  <cp:revision>30</cp:revision>
  <dcterms:created xsi:type="dcterms:W3CDTF">2017-04-12T16:14:59Z</dcterms:created>
  <dcterms:modified xsi:type="dcterms:W3CDTF">2017-06-12T09:51:37Z</dcterms:modified>
</cp:coreProperties>
</file>