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5" r:id="rId7"/>
    <p:sldId id="266" r:id="rId8"/>
    <p:sldId id="268" r:id="rId9"/>
    <p:sldId id="267" r:id="rId10"/>
    <p:sldId id="269" r:id="rId11"/>
    <p:sldId id="270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y\pmim-21\diploma_project\deathguard771\excel\parall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y\pmim-21\diploma_project\deathguard771\excel\parall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45399216402298"/>
          <c:y val="4.0678522330372863E-2"/>
          <c:w val="0.63868851991327169"/>
          <c:h val="0.88620465705031415"/>
        </c:manualLayout>
      </c:layout>
      <c:lineChart>
        <c:grouping val="standard"/>
        <c:varyColors val="0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val>
            <c:numRef>
              <c:f>'1'!$A$8:$C$8</c:f>
              <c:numCache>
                <c:formatCode>mm:ss.000</c:formatCode>
                <c:ptCount val="3"/>
                <c:pt idx="0">
                  <c:v>2.7777777777777824E-7</c:v>
                </c:pt>
                <c:pt idx="1">
                  <c:v>3.7500000000000038E-7</c:v>
                </c:pt>
                <c:pt idx="2">
                  <c:v>2.7199074074074104E-6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val>
            <c:numRef>
              <c:f>'1'!$A$17:$C$17</c:f>
              <c:numCache>
                <c:formatCode>mm:ss.000</c:formatCode>
                <c:ptCount val="3"/>
                <c:pt idx="0">
                  <c:v>6.1574074074074108E-7</c:v>
                </c:pt>
                <c:pt idx="1">
                  <c:v>7.2685185185185248E-7</c:v>
                </c:pt>
                <c:pt idx="2">
                  <c:v>2.8564814814814829E-6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val>
            <c:numRef>
              <c:f>'1'!$A$26:$C$26</c:f>
              <c:numCache>
                <c:formatCode>mm:ss.000</c:formatCode>
                <c:ptCount val="3"/>
                <c:pt idx="0">
                  <c:v>2.615740740740744E-7</c:v>
                </c:pt>
                <c:pt idx="1">
                  <c:v>4.4444444444444497E-7</c:v>
                </c:pt>
                <c:pt idx="2">
                  <c:v>1.9537037037037057E-6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941952"/>
        <c:axId val="240939232"/>
      </c:lineChart>
      <c:catAx>
        <c:axId val="240941952"/>
        <c:scaling>
          <c:orientation val="minMax"/>
        </c:scaling>
        <c:delete val="0"/>
        <c:axPos val="b"/>
        <c:majorTickMark val="out"/>
        <c:minorTickMark val="none"/>
        <c:tickLblPos val="nextTo"/>
        <c:crossAx val="240939232"/>
        <c:crosses val="autoZero"/>
        <c:auto val="1"/>
        <c:lblAlgn val="ctr"/>
        <c:lblOffset val="100"/>
        <c:noMultiLvlLbl val="0"/>
      </c:catAx>
      <c:valAx>
        <c:axId val="240939232"/>
        <c:scaling>
          <c:orientation val="minMax"/>
        </c:scaling>
        <c:delete val="0"/>
        <c:axPos val="l"/>
        <c:majorGridlines/>
        <c:numFmt formatCode="mm:ss.000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ru-RU"/>
          </a:p>
        </c:txPr>
        <c:crossAx val="240941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25845410628024"/>
          <c:y val="0.36415373845929688"/>
          <c:w val="0.21341787439613527"/>
          <c:h val="0.36217044044843216"/>
        </c:manualLayout>
      </c:layout>
      <c:overlay val="0"/>
      <c:txPr>
        <a:bodyPr/>
        <a:lstStyle/>
        <a:p>
          <a:pPr>
            <a:defRPr sz="1600">
              <a:latin typeface="Arial" panose="020B0604020202020204" pitchFamily="34" charset="0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45399216402298"/>
          <c:y val="4.0678522330372863E-2"/>
          <c:w val="0.67492040397124275"/>
          <c:h val="0.88620465705031415"/>
        </c:manualLayout>
      </c:layout>
      <c:lineChart>
        <c:grouping val="standard"/>
        <c:varyColors val="0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'1'!$C$8:$D$8</c:f>
              <c:numCache>
                <c:formatCode>mm:ss.000</c:formatCode>
                <c:ptCount val="2"/>
                <c:pt idx="0">
                  <c:v>2.71990740740741E-6</c:v>
                </c:pt>
                <c:pt idx="1">
                  <c:v>2.871851851851853E-4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'1'!$C$17:$D$17</c:f>
              <c:numCache>
                <c:formatCode>mm:ss.000</c:formatCode>
                <c:ptCount val="2"/>
                <c:pt idx="0">
                  <c:v>2.8564814814814829E-6</c:v>
                </c:pt>
                <c:pt idx="1">
                  <c:v>2.7318981481481481E-4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'1'!$C$26:$D$26</c:f>
              <c:numCache>
                <c:formatCode>mm:ss.000</c:formatCode>
                <c:ptCount val="2"/>
                <c:pt idx="0">
                  <c:v>1.9537037037037057E-6</c:v>
                </c:pt>
                <c:pt idx="1">
                  <c:v>1.3932407407407421E-4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942496"/>
        <c:axId val="240944672"/>
      </c:lineChart>
      <c:catAx>
        <c:axId val="240942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0944672"/>
        <c:crosses val="autoZero"/>
        <c:auto val="1"/>
        <c:lblAlgn val="ctr"/>
        <c:lblOffset val="100"/>
        <c:noMultiLvlLbl val="0"/>
      </c:catAx>
      <c:valAx>
        <c:axId val="240944672"/>
        <c:scaling>
          <c:orientation val="minMax"/>
        </c:scaling>
        <c:delete val="0"/>
        <c:axPos val="l"/>
        <c:majorGridlines/>
        <c:numFmt formatCode="mm:ss.000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ru-RU"/>
          </a:p>
        </c:txPr>
        <c:crossAx val="240942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295893719806753"/>
          <c:y val="0.39625880591211254"/>
          <c:w val="0.20979468599033813"/>
          <c:h val="0.33882130048274806"/>
        </c:manualLayout>
      </c:layout>
      <c:overlay val="0"/>
      <c:txPr>
        <a:bodyPr/>
        <a:lstStyle/>
        <a:p>
          <a:pPr>
            <a:defRPr sz="1600">
              <a:latin typeface="Arial" panose="020B0604020202020204" pitchFamily="34" charset="0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1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6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5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2D7A-ECF8-4148-BD98-634934E7C471}" type="datetimeFigureOut">
              <a:rPr lang="ru-RU" smtClean="0"/>
              <a:pPr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1433" y="1122363"/>
            <a:ext cx="11477297" cy="23876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4800" dirty="0" smtClean="0">
                <a:latin typeface="Arial" pitchFamily="34" charset="0"/>
                <a:ea typeface="Times New Roman"/>
                <a:cs typeface="Arial" pitchFamily="34" charset="0"/>
              </a:rPr>
              <a:t>ВЫРАЖЕНИЕ ЦЕНТРАЛЬНЫХ ИДЕМПОТЕНТОВ НЕПРИВОДИМЫХ ПРЕДСТАВЛЕНИЙ ГРУПП КОКСТЕРА ЧЕРЕЗ </a:t>
            </a:r>
            <a:r>
              <a:rPr lang="en-US" sz="4800" dirty="0" smtClean="0">
                <a:latin typeface="Arial" pitchFamily="34" charset="0"/>
                <a:ea typeface="Times New Roman"/>
                <a:cs typeface="Arial" pitchFamily="34" charset="0"/>
              </a:rPr>
              <a:t>YJM</a:t>
            </a:r>
            <a:r>
              <a:rPr lang="ru-RU" sz="4800" dirty="0" smtClean="0">
                <a:latin typeface="Arial" pitchFamily="34" charset="0"/>
                <a:ea typeface="Times New Roman"/>
                <a:cs typeface="Arial" pitchFamily="34" charset="0"/>
              </a:rPr>
              <a:t>-ЭЛЕМЕНТЫ</a:t>
            </a:r>
            <a:endParaRPr lang="ru-RU" sz="4800" dirty="0"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8993" y="3867807"/>
            <a:ext cx="10131973" cy="1681655"/>
          </a:xfrm>
        </p:spPr>
        <p:txBody>
          <a:bodyPr>
            <a:normAutofit fontScale="92500" lnSpcReduction="10000"/>
          </a:bodyPr>
          <a:lstStyle/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Разработал: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Стерлягов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А.А., магистрант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г. Киров</a:t>
            </a:r>
          </a:p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Руководитель: Пушкарёв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И.А., к.ф.-м.н., доцент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, г.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Киров</a:t>
            </a:r>
            <a:endParaRPr lang="ru-RU" sz="2600" b="1" dirty="0">
              <a:latin typeface="Arial" pitchFamily="34" charset="0"/>
              <a:cs typeface="Arial" pitchFamily="34" charset="0"/>
            </a:endParaRP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98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Сравнение быстродействия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20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Сравнение быстродействия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151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Построены и решены системы уравнений, определяющие параметры отображения из множества симметрических многочленов в центр групповой алгебры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Для рассмотренных групповых алгебр показано, что у этого отображения нет ядра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Стандартные элементы центра выражены через симметрические многочлены, тем самым подтверждена справедливость теоремы о том, что элементы центра являются симметрическими многочленами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проведения вычислений в групповой алгебре.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вычисления образа конкретного симметрического многочлена.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реализации построения по конкретному стандартному элементу центра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его прообраза.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При помощи разработанного ПО изучить свойства гомоморфизма из множества симметрических многочленов в центр групповой алгебры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1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Основные определения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– такой элемент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что никакой элемент, сопряжённый с ним в группе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не содержится ни в какой группе с меньшим номером. Символом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(при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) обозначим сумму всех элементов в групповой алгебре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которые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сопряжёны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с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и лежат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Эти суммы будем называть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элементами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YJM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-элементами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 основном примере групповых алгебр симметрических групп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кокстеровские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образующие симметрической группы.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𝛯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классические элементы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Юнга-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Юциса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Мерфи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48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Рассмотрим последовательность коммутативных алгебр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симметрических многочленов с целыми коэффициентами от формальных 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Подстановка в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элементов (8) индуцирует гомоморфизм алгебры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в центр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групповой алгебры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-ой симметрической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ru-RU" u="sng" dirty="0" smtClean="0">
                    <a:latin typeface="Arial" pitchFamily="34" charset="0"/>
                    <a:cs typeface="Arial" pitchFamily="34" charset="0"/>
                  </a:rPr>
                  <a:t>Теорема.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Элементы центра групповой алгебры являются симметрическими многочленами от YJM-элементов.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183" y="1825625"/>
            <a:ext cx="824763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219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96158" y="3118397"/>
          <a:ext cx="10515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k=2, n=1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k=4, n=2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k=6, n=3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k=8, n=4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k=9, n=5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466" y="2328094"/>
            <a:ext cx="6667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4911" y="16816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k=4, n=2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790" y="2455648"/>
            <a:ext cx="5235748" cy="202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24911" y="16816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k=6, n=3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9534" y="2290119"/>
            <a:ext cx="5931818" cy="31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7" y="1905794"/>
            <a:ext cx="93440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4911" y="16816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k=6, n=3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180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213</Words>
  <Application>Microsoft Office PowerPoint</Application>
  <PresentationFormat>Широкоэкранный</PresentationFormat>
  <Paragraphs>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ВЫРАЖЕНИЕ ЦЕНТРАЛЬНЫХ ИДЕМПОТЕНТОВ НЕПРИВОДИМЫХ ПРЕДСТАВЛЕНИЙ ГРУПП КОКСТЕРА ЧЕРЕЗ YJM-ЭЛЕМЕНТЫ</vt:lpstr>
      <vt:lpstr>Постановка задачи</vt:lpstr>
      <vt:lpstr>Основные определения</vt:lpstr>
      <vt:lpstr>Симметрические многочлены от YJM-элементов</vt:lpstr>
      <vt:lpstr>Симметрические многочлены от YJM-элементов</vt:lpstr>
      <vt:lpstr>Анализ полученных результатов</vt:lpstr>
      <vt:lpstr>Анализ полученных результатов</vt:lpstr>
      <vt:lpstr>Анализ полученных результатов</vt:lpstr>
      <vt:lpstr>Анализ полученных результатов</vt:lpstr>
      <vt:lpstr>Сравнение быстродействия</vt:lpstr>
      <vt:lpstr>Сравнение быстродействия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исследования YJM-элементов</dc:title>
  <dc:creator>Ирина</dc:creator>
  <cp:lastModifiedBy>Ирина</cp:lastModifiedBy>
  <cp:revision>32</cp:revision>
  <dcterms:created xsi:type="dcterms:W3CDTF">2017-04-12T16:14:59Z</dcterms:created>
  <dcterms:modified xsi:type="dcterms:W3CDTF">2017-06-22T19:53:58Z</dcterms:modified>
</cp:coreProperties>
</file>