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c317486aa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c317486aa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c317486aa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c317486aa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c317486aa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c317486aa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c317486aa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c317486aa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c317486aa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c317486aa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317486a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c317486a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c317486aa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c317486aa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c317486aa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c317486aa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c317486aa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c317486aa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c317486aa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c317486aa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c317486aa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c317486aa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c317486aa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c317486aa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3.jpg"/><Relationship Id="rId5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№3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Выполнил: студент АА-18-05 Дроздов М. А.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6. Наложить белый шум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5994800" y="1152475"/>
            <a:ext cx="28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Результат: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283075" y="1152475"/>
            <a:ext cx="28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Исходный код: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74" y="1715050"/>
            <a:ext cx="4703050" cy="16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4152" l="2001" r="10966" t="7124"/>
          <a:stretch/>
        </p:blipFill>
        <p:spPr>
          <a:xfrm>
            <a:off x="4986125" y="1715050"/>
            <a:ext cx="3705350" cy="28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6. Результат наложения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438" y="1068425"/>
            <a:ext cx="5079126" cy="38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7. Выполнить размытие по Гауссу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5994800" y="1152475"/>
            <a:ext cx="28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Результат: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283075" y="1152475"/>
            <a:ext cx="28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Исходный код: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63" y="1776938"/>
            <a:ext cx="498157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 rotWithShape="1">
          <a:blip r:embed="rId4">
            <a:alphaModFix/>
          </a:blip>
          <a:srcRect b="4689" l="1867" r="15480" t="6326"/>
          <a:stretch/>
        </p:blipFill>
        <p:spPr>
          <a:xfrm>
            <a:off x="4993275" y="1573800"/>
            <a:ext cx="4050574" cy="3270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7. Изолинии</a:t>
            </a:r>
            <a:endParaRPr/>
          </a:p>
        </p:txBody>
      </p:sp>
      <p:grpSp>
        <p:nvGrpSpPr>
          <p:cNvPr id="167" name="Google Shape;167;p25"/>
          <p:cNvGrpSpPr/>
          <p:nvPr/>
        </p:nvGrpSpPr>
        <p:grpSpPr>
          <a:xfrm>
            <a:off x="225850" y="1009400"/>
            <a:ext cx="2968774" cy="2277350"/>
            <a:chOff x="311700" y="1152475"/>
            <a:chExt cx="2968774" cy="2277350"/>
          </a:xfrm>
        </p:grpSpPr>
        <p:pic>
          <p:nvPicPr>
            <p:cNvPr id="168" name="Google Shape;168;p25"/>
            <p:cNvPicPr preferRelativeResize="0"/>
            <p:nvPr/>
          </p:nvPicPr>
          <p:blipFill rotWithShape="1">
            <a:blip r:embed="rId3">
              <a:alphaModFix/>
            </a:blip>
            <a:srcRect b="18937" l="7470" r="9706" t="8949"/>
            <a:stretch/>
          </p:blipFill>
          <p:spPr>
            <a:xfrm>
              <a:off x="311700" y="1152475"/>
              <a:ext cx="2968774" cy="1938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25"/>
            <p:cNvSpPr txBox="1"/>
            <p:nvPr/>
          </p:nvSpPr>
          <p:spPr>
            <a:xfrm>
              <a:off x="776688" y="3091125"/>
              <a:ext cx="2038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latin typeface="Source Sans Pro"/>
                  <a:ea typeface="Source Sans Pro"/>
                  <a:cs typeface="Source Sans Pro"/>
                  <a:sym typeface="Source Sans Pro"/>
                </a:rPr>
                <a:t>Изолинии полутонов</a:t>
              </a:r>
              <a:endParaRPr sz="1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70" name="Google Shape;170;p25"/>
          <p:cNvGrpSpPr/>
          <p:nvPr/>
        </p:nvGrpSpPr>
        <p:grpSpPr>
          <a:xfrm>
            <a:off x="3445025" y="1068425"/>
            <a:ext cx="2511250" cy="2218325"/>
            <a:chOff x="3445025" y="1068425"/>
            <a:chExt cx="2511250" cy="2218325"/>
          </a:xfrm>
        </p:grpSpPr>
        <p:pic>
          <p:nvPicPr>
            <p:cNvPr id="171" name="Google Shape;171;p25"/>
            <p:cNvPicPr preferRelativeResize="0"/>
            <p:nvPr/>
          </p:nvPicPr>
          <p:blipFill rotWithShape="1">
            <a:blip r:embed="rId4">
              <a:alphaModFix/>
            </a:blip>
            <a:srcRect b="10571" l="10753" r="8575" t="11352"/>
            <a:stretch/>
          </p:blipFill>
          <p:spPr>
            <a:xfrm>
              <a:off x="3445025" y="1068425"/>
              <a:ext cx="2511250" cy="1822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25"/>
            <p:cNvSpPr txBox="1"/>
            <p:nvPr/>
          </p:nvSpPr>
          <p:spPr>
            <a:xfrm>
              <a:off x="3681238" y="2948050"/>
              <a:ext cx="2038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latin typeface="Source Sans Pro"/>
                  <a:ea typeface="Source Sans Pro"/>
                  <a:cs typeface="Source Sans Pro"/>
                  <a:sym typeface="Source Sans Pro"/>
                </a:rPr>
                <a:t>Изолинии сигма = 15</a:t>
              </a:r>
              <a:endParaRPr sz="1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73" name="Google Shape;173;p25"/>
          <p:cNvGrpSpPr/>
          <p:nvPr/>
        </p:nvGrpSpPr>
        <p:grpSpPr>
          <a:xfrm>
            <a:off x="6101525" y="880975"/>
            <a:ext cx="2882925" cy="2405775"/>
            <a:chOff x="6101525" y="880975"/>
            <a:chExt cx="2882925" cy="2405775"/>
          </a:xfrm>
        </p:grpSpPr>
        <p:pic>
          <p:nvPicPr>
            <p:cNvPr id="174" name="Google Shape;174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1525" y="880975"/>
              <a:ext cx="2882925" cy="21621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5"/>
            <p:cNvSpPr txBox="1"/>
            <p:nvPr/>
          </p:nvSpPr>
          <p:spPr>
            <a:xfrm>
              <a:off x="6523575" y="2948050"/>
              <a:ext cx="2038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latin typeface="Source Sans Pro"/>
                  <a:ea typeface="Source Sans Pro"/>
                  <a:cs typeface="Source Sans Pro"/>
                  <a:sym typeface="Source Sans Pro"/>
                </a:rPr>
                <a:t>Изолинии сигма = 30</a:t>
              </a:r>
              <a:endParaRPr sz="1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76" name="Google Shape;176;p25"/>
          <p:cNvSpPr txBox="1"/>
          <p:nvPr/>
        </p:nvSpPr>
        <p:spPr>
          <a:xfrm>
            <a:off x="5973325" y="3820075"/>
            <a:ext cx="15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7" name="Google Shape;177;p25"/>
          <p:cNvGrpSpPr/>
          <p:nvPr/>
        </p:nvGrpSpPr>
        <p:grpSpPr>
          <a:xfrm>
            <a:off x="3491800" y="3369825"/>
            <a:ext cx="4291425" cy="1566224"/>
            <a:chOff x="3491800" y="3369825"/>
            <a:chExt cx="4291425" cy="1566224"/>
          </a:xfrm>
        </p:grpSpPr>
        <p:pic>
          <p:nvPicPr>
            <p:cNvPr id="178" name="Google Shape;178;p25"/>
            <p:cNvPicPr preferRelativeResize="0"/>
            <p:nvPr/>
          </p:nvPicPr>
          <p:blipFill rotWithShape="1">
            <a:blip r:embed="rId6">
              <a:alphaModFix/>
            </a:blip>
            <a:srcRect b="8219" l="8345" r="8453" t="11355"/>
            <a:stretch/>
          </p:blipFill>
          <p:spPr>
            <a:xfrm>
              <a:off x="3491800" y="3369825"/>
              <a:ext cx="2160400" cy="1566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25"/>
            <p:cNvSpPr txBox="1"/>
            <p:nvPr/>
          </p:nvSpPr>
          <p:spPr>
            <a:xfrm>
              <a:off x="5744425" y="3983588"/>
              <a:ext cx="2038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000">
                  <a:latin typeface="Source Sans Pro"/>
                  <a:ea typeface="Source Sans Pro"/>
                  <a:cs typeface="Source Sans Pro"/>
                  <a:sym typeface="Source Sans Pro"/>
                </a:rPr>
                <a:t>Изолинии сигма = 80</a:t>
              </a:r>
              <a:endParaRPr sz="1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функция main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29478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Она запускает программу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525" y="1152475"/>
            <a:ext cx="3266008" cy="37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1. Размер изображения.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994800" y="1152475"/>
            <a:ext cx="28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Результат: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92249" l="823" r="0" t="0"/>
          <a:stretch/>
        </p:blipFill>
        <p:spPr>
          <a:xfrm>
            <a:off x="357675" y="1616200"/>
            <a:ext cx="5523250" cy="1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4800" y="1676400"/>
            <a:ext cx="26289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83075" y="1152475"/>
            <a:ext cx="28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Исходный код: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8563" y="2746188"/>
            <a:ext cx="2028825" cy="113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>
            <a:stCxn id="78" idx="1"/>
          </p:cNvCxnSpPr>
          <p:nvPr/>
        </p:nvCxnSpPr>
        <p:spPr>
          <a:xfrm flipH="1">
            <a:off x="1931538" y="3009850"/>
            <a:ext cx="11709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3102438" y="2832850"/>
            <a:ext cx="283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Source Sans Pro"/>
                <a:ea typeface="Source Sans Pro"/>
                <a:cs typeface="Source Sans Pro"/>
                <a:sym typeface="Source Sans Pro"/>
              </a:rPr>
              <a:t>Метод, позволяющий узнать размер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5186" r="0" t="37099"/>
          <a:stretch/>
        </p:blipFill>
        <p:spPr>
          <a:xfrm>
            <a:off x="357675" y="2530138"/>
            <a:ext cx="5280024" cy="156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/>
          <p:nvPr/>
        </p:nvCxnSpPr>
        <p:spPr>
          <a:xfrm flipH="1">
            <a:off x="1631125" y="3090400"/>
            <a:ext cx="16095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3240625" y="2832850"/>
            <a:ext cx="139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Source Sans Pro"/>
                <a:ea typeface="Source Sans Pro"/>
                <a:cs typeface="Source Sans Pro"/>
                <a:sym typeface="Source Sans Pro"/>
              </a:rPr>
              <a:t>Метод, позволяющий узнать размеры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2. Создать цветную и ЧБ миниатюры.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5994800" y="1152475"/>
            <a:ext cx="28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Результат: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83075" y="1152475"/>
            <a:ext cx="28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Исходный код: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823" r="-9" t="0"/>
          <a:stretch/>
        </p:blipFill>
        <p:spPr>
          <a:xfrm>
            <a:off x="407750" y="1614725"/>
            <a:ext cx="3637125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14500"/>
            <a:ext cx="2034825" cy="15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6825" y="3240625"/>
            <a:ext cx="2094400" cy="1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3. Поворот области изображения.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5994800" y="1152475"/>
            <a:ext cx="28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Результат: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83075" y="1152475"/>
            <a:ext cx="28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Исходный код: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650" y="1569348"/>
            <a:ext cx="2017326" cy="151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75" y="1742610"/>
            <a:ext cx="5454175" cy="27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3850" y="3082350"/>
            <a:ext cx="2206275" cy="165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7632975" y="2125750"/>
            <a:ext cx="9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120</a:t>
            </a:r>
            <a:r>
              <a:rPr b="1" lang="ru" sz="1050">
                <a:solidFill>
                  <a:srgbClr val="202122"/>
                </a:solidFill>
                <a:highlight>
                  <a:srgbClr val="FFFFFF"/>
                </a:highlight>
              </a:rPr>
              <a:t>°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158450" y="3757875"/>
            <a:ext cx="5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-90</a:t>
            </a:r>
            <a:r>
              <a:rPr b="1" lang="ru" sz="1050">
                <a:solidFill>
                  <a:srgbClr val="202122"/>
                </a:solidFill>
                <a:highlight>
                  <a:srgbClr val="FFFFFF"/>
                </a:highlight>
              </a:rPr>
              <a:t>°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Вспомогательный модуль graph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294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данном модуле я написал 2 удобные функции: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save_hist - сохраняет гистограммы и изображения;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550" y="1278525"/>
            <a:ext cx="54102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Вспомогательный модуль graph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294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данном модуле я написал 2 удобные функции: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save_isolines - сохраняет изолинии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200" y="1466025"/>
            <a:ext cx="46005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4. Гистограммы.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5994800" y="1152475"/>
            <a:ext cx="28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Результат: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83075" y="1152475"/>
            <a:ext cx="28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Исходный код: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1941"/>
          <a:stretch/>
        </p:blipFill>
        <p:spPr>
          <a:xfrm>
            <a:off x="147150" y="1681100"/>
            <a:ext cx="5361176" cy="21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 rotWithShape="1">
          <a:blip r:embed="rId4">
            <a:alphaModFix/>
          </a:blip>
          <a:srcRect b="0" l="2244" r="16122" t="0"/>
          <a:stretch/>
        </p:blipFill>
        <p:spPr>
          <a:xfrm>
            <a:off x="5601325" y="1681100"/>
            <a:ext cx="3383701" cy="310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5. Выровнять гистограмму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5994800" y="1152475"/>
            <a:ext cx="28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Результат: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283075" y="1152475"/>
            <a:ext cx="28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Исходный код: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587700"/>
            <a:ext cx="5060726" cy="12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87725"/>
            <a:ext cx="3901825" cy="14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5">
            <a:alphaModFix/>
          </a:blip>
          <a:srcRect b="4453" l="2506" r="11649" t="6475"/>
          <a:stretch/>
        </p:blipFill>
        <p:spPr>
          <a:xfrm>
            <a:off x="5372425" y="1545200"/>
            <a:ext cx="3677000" cy="286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282938" y="4277925"/>
            <a:ext cx="254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Выравнивание с помощью кумулятивной суммы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