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5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C84A-9894-44DE-AD80-97755F6D0A9C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F85C-6DCA-4A43-8FD3-152AF35C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C84A-9894-44DE-AD80-97755F6D0A9C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F85C-6DCA-4A43-8FD3-152AF35C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C84A-9894-44DE-AD80-97755F6D0A9C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F85C-6DCA-4A43-8FD3-152AF35C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C84A-9894-44DE-AD80-97755F6D0A9C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F85C-6DCA-4A43-8FD3-152AF35C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C84A-9894-44DE-AD80-97755F6D0A9C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F85C-6DCA-4A43-8FD3-152AF35C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C84A-9894-44DE-AD80-97755F6D0A9C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F85C-6DCA-4A43-8FD3-152AF35C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C84A-9894-44DE-AD80-97755F6D0A9C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F85C-6DCA-4A43-8FD3-152AF35C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C84A-9894-44DE-AD80-97755F6D0A9C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F85C-6DCA-4A43-8FD3-152AF35C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C84A-9894-44DE-AD80-97755F6D0A9C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F85C-6DCA-4A43-8FD3-152AF35C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C84A-9894-44DE-AD80-97755F6D0A9C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F85C-6DCA-4A43-8FD3-152AF35C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C84A-9894-44DE-AD80-97755F6D0A9C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F85C-6DCA-4A43-8FD3-152AF35C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0C84A-9894-44DE-AD80-97755F6D0A9C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6F85C-6DCA-4A43-8FD3-152AF35CDE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Abstract Classes and Interfaces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0"/>
            <a:ext cx="9144000" cy="1143000"/>
          </a:xfrm>
        </p:spPr>
        <p:txBody>
          <a:bodyPr/>
          <a:lstStyle/>
          <a:p>
            <a:r>
              <a:rPr lang="en-IN" b="1" dirty="0" smtClean="0"/>
              <a:t>Using Abstract Class and Interface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70"/>
            <a:ext cx="9144000" cy="6215082"/>
          </a:xfrm>
        </p:spPr>
        <p:txBody>
          <a:bodyPr>
            <a:noAutofit/>
          </a:bodyPr>
          <a:lstStyle/>
          <a:p>
            <a:r>
              <a:rPr lang="en-GB" sz="2400" dirty="0" smtClean="0"/>
              <a:t>When </a:t>
            </a:r>
            <a:r>
              <a:rPr lang="en-GB" sz="2400" dirty="0"/>
              <a:t>the features you are implementing are not related to each </a:t>
            </a:r>
            <a:r>
              <a:rPr lang="en-GB" sz="2400" dirty="0" smtClean="0"/>
              <a:t>other</a:t>
            </a:r>
          </a:p>
          <a:p>
            <a:pPr lvl="1"/>
            <a:r>
              <a:rPr lang="en-GB" sz="2400" dirty="0" smtClean="0"/>
              <a:t>Interface is used</a:t>
            </a:r>
          </a:p>
          <a:p>
            <a:pPr lvl="1"/>
            <a:r>
              <a:rPr lang="en-GB" sz="2400" dirty="0" smtClean="0"/>
              <a:t>Every </a:t>
            </a:r>
            <a:r>
              <a:rPr lang="en-GB" sz="2400" dirty="0"/>
              <a:t>object is kind of </a:t>
            </a:r>
            <a:r>
              <a:rPr lang="en-GB" sz="2400" dirty="0" smtClean="0"/>
              <a:t>separate</a:t>
            </a:r>
          </a:p>
          <a:p>
            <a:endParaRPr lang="en-GB" sz="2400" dirty="0"/>
          </a:p>
          <a:p>
            <a:r>
              <a:rPr lang="en-GB" sz="2400" dirty="0" smtClean="0"/>
              <a:t>When </a:t>
            </a:r>
            <a:r>
              <a:rPr lang="en-GB" sz="2400" dirty="0" smtClean="0"/>
              <a:t>there is need to create </a:t>
            </a:r>
            <a:r>
              <a:rPr lang="en-GB" sz="2400" dirty="0"/>
              <a:t>multiple versions of a </a:t>
            </a:r>
            <a:r>
              <a:rPr lang="en-GB" sz="2400" dirty="0" smtClean="0"/>
              <a:t>feature</a:t>
            </a:r>
          </a:p>
          <a:p>
            <a:pPr lvl="1"/>
            <a:r>
              <a:rPr lang="en-GB" sz="2400" dirty="0" smtClean="0"/>
              <a:t>Abstract class is used</a:t>
            </a:r>
          </a:p>
          <a:p>
            <a:pPr lvl="1"/>
            <a:r>
              <a:rPr lang="en-GB" sz="2400" dirty="0" smtClean="0"/>
              <a:t>There </a:t>
            </a:r>
            <a:r>
              <a:rPr lang="en-GB" sz="2400" dirty="0"/>
              <a:t>is some relation between the created </a:t>
            </a:r>
            <a:r>
              <a:rPr lang="en-GB" sz="2400" dirty="0" smtClean="0"/>
              <a:t>objects</a:t>
            </a:r>
            <a:endParaRPr lang="en-GB" sz="2400" dirty="0"/>
          </a:p>
          <a:p>
            <a:pPr lvl="1">
              <a:lnSpc>
                <a:spcPct val="150000"/>
              </a:lnSpc>
            </a:pPr>
            <a:endParaRPr lang="en-GB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0"/>
            <a:ext cx="8229600" cy="1143000"/>
          </a:xfrm>
        </p:spPr>
        <p:txBody>
          <a:bodyPr/>
          <a:lstStyle/>
          <a:p>
            <a:r>
              <a:rPr lang="en-IN" b="1" dirty="0" smtClean="0"/>
              <a:t>Abstract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6143644"/>
          </a:xfrm>
        </p:spPr>
        <p:txBody>
          <a:bodyPr>
            <a:normAutofit/>
          </a:bodyPr>
          <a:lstStyle/>
          <a:p>
            <a:r>
              <a:rPr lang="en-GB" sz="2400" dirty="0"/>
              <a:t>An abstract class is, </a:t>
            </a:r>
            <a:r>
              <a:rPr lang="en-GB" sz="2400" dirty="0" smtClean="0"/>
              <a:t>conceptually </a:t>
            </a:r>
          </a:p>
          <a:p>
            <a:pPr lvl="1"/>
            <a:r>
              <a:rPr lang="en-GB" sz="2400" dirty="0" smtClean="0"/>
              <a:t>A </a:t>
            </a:r>
            <a:r>
              <a:rPr lang="en-GB" sz="2400" dirty="0"/>
              <a:t>class that cannot be instantiated and is usually implemented as a class that has one or more pure virtual (abstract) </a:t>
            </a:r>
            <a:r>
              <a:rPr lang="en-GB" sz="2400" dirty="0" smtClean="0"/>
              <a:t>functions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A </a:t>
            </a:r>
            <a:r>
              <a:rPr lang="en-GB" sz="2400" b="1" dirty="0"/>
              <a:t>virtual method</a:t>
            </a:r>
            <a:r>
              <a:rPr lang="en-GB" sz="2400" dirty="0"/>
              <a:t> in C++ is </a:t>
            </a:r>
            <a:endParaRPr lang="en-GB" sz="2400" dirty="0" smtClean="0"/>
          </a:p>
          <a:p>
            <a:pPr lvl="2"/>
            <a:r>
              <a:rPr lang="en-US" dirty="0" smtClean="0"/>
              <a:t>A non-static member function in the base class which is redefined in a derived class </a:t>
            </a:r>
          </a:p>
          <a:p>
            <a:pPr lvl="2"/>
            <a:r>
              <a:rPr lang="en-US" dirty="0" smtClean="0"/>
              <a:t>Must be declared by using the keyword virtual</a:t>
            </a:r>
          </a:p>
          <a:p>
            <a:pPr lvl="1"/>
            <a:endParaRPr lang="en-GB" sz="2400" dirty="0" smtClean="0"/>
          </a:p>
          <a:p>
            <a:pPr lvl="1"/>
            <a:r>
              <a:rPr lang="en-GB" sz="2400" dirty="0" smtClean="0"/>
              <a:t>A </a:t>
            </a:r>
            <a:r>
              <a:rPr lang="en-GB" sz="2400" b="1" dirty="0" smtClean="0"/>
              <a:t>pure virtual function </a:t>
            </a:r>
            <a:r>
              <a:rPr lang="en-GB" sz="2400" dirty="0" smtClean="0"/>
              <a:t>is one </a:t>
            </a:r>
          </a:p>
          <a:p>
            <a:pPr lvl="2"/>
            <a:r>
              <a:rPr lang="en-GB" dirty="0" smtClean="0"/>
              <a:t>Which must be overridden by any concrete (i.e., non-abstract) derived class</a:t>
            </a:r>
          </a:p>
          <a:p>
            <a:pPr lvl="2"/>
            <a:r>
              <a:rPr lang="en-GB" dirty="0" smtClean="0"/>
              <a:t>Declaration with the syntax " = 0" in the member function's declaration</a:t>
            </a:r>
            <a:endParaRPr lang="en-US" dirty="0" smtClean="0"/>
          </a:p>
          <a:p>
            <a:pPr lvl="1"/>
            <a:endParaRPr lang="en-GB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0"/>
            <a:ext cx="8229600" cy="1143000"/>
          </a:xfrm>
        </p:spPr>
        <p:txBody>
          <a:bodyPr/>
          <a:lstStyle/>
          <a:p>
            <a:r>
              <a:rPr lang="en-IN" b="1" dirty="0" smtClean="0"/>
              <a:t>Abstract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1504"/>
            <a:ext cx="9144000" cy="6286496"/>
          </a:xfrm>
        </p:spPr>
        <p:txBody>
          <a:bodyPr>
            <a:noAutofit/>
          </a:bodyPr>
          <a:lstStyle/>
          <a:p>
            <a:r>
              <a:rPr lang="en-GB" sz="2400" dirty="0"/>
              <a:t>An abstract class in C</a:t>
            </a:r>
            <a:r>
              <a:rPr lang="en-GB" sz="2400" dirty="0" smtClean="0"/>
              <a:t>++</a:t>
            </a:r>
          </a:p>
          <a:p>
            <a:pPr lvl="1"/>
            <a:r>
              <a:rPr lang="en-GB" sz="2400" dirty="0"/>
              <a:t>M</a:t>
            </a:r>
            <a:r>
              <a:rPr lang="en-GB" sz="2400" dirty="0" smtClean="0"/>
              <a:t>ust </a:t>
            </a:r>
            <a:r>
              <a:rPr lang="en-GB" sz="2400" dirty="0"/>
              <a:t>have at least one pure virtual </a:t>
            </a:r>
            <a:r>
              <a:rPr lang="en-GB" sz="2400" dirty="0" smtClean="0"/>
              <a:t>method</a:t>
            </a:r>
          </a:p>
          <a:p>
            <a:pPr lvl="1"/>
            <a:r>
              <a:rPr lang="en-GB" sz="2400" dirty="0"/>
              <a:t> </a:t>
            </a:r>
            <a:r>
              <a:rPr lang="en-GB" sz="2400" dirty="0" smtClean="0"/>
              <a:t>Can </a:t>
            </a:r>
            <a:r>
              <a:rPr lang="en-GB" sz="2400" dirty="0"/>
              <a:t>have implemented </a:t>
            </a:r>
            <a:r>
              <a:rPr lang="en-GB" sz="2400" dirty="0" smtClean="0"/>
              <a:t>methods and variables declaration</a:t>
            </a:r>
          </a:p>
          <a:p>
            <a:pPr lvl="1">
              <a:spcBef>
                <a:spcPts val="200"/>
              </a:spcBef>
              <a:buNone/>
            </a:pPr>
            <a:endParaRPr lang="en-US" sz="400" dirty="0" smtClean="0">
              <a:solidFill>
                <a:srgbClr val="0070C0"/>
              </a:solidFill>
            </a:endParaRPr>
          </a:p>
          <a:p>
            <a:pPr lvl="1">
              <a:spcBef>
                <a:spcPts val="200"/>
              </a:spcBef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class </a:t>
            </a:r>
            <a:r>
              <a:rPr lang="en-US" sz="1800" dirty="0" err="1" smtClean="0">
                <a:solidFill>
                  <a:srgbClr val="0070C0"/>
                </a:solidFill>
              </a:rPr>
              <a:t>AbstractClass</a:t>
            </a:r>
            <a:endParaRPr lang="en-US" sz="1800" dirty="0" smtClean="0">
              <a:solidFill>
                <a:srgbClr val="0070C0"/>
              </a:solidFill>
            </a:endParaRPr>
          </a:p>
          <a:p>
            <a:pPr lvl="1">
              <a:spcBef>
                <a:spcPts val="200"/>
              </a:spcBef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{ </a:t>
            </a:r>
          </a:p>
          <a:p>
            <a:pPr lvl="1">
              <a:spcBef>
                <a:spcPts val="200"/>
              </a:spcBef>
              <a:buNone/>
            </a:pPr>
            <a:r>
              <a:rPr lang="en-IN" sz="1800" dirty="0">
                <a:solidFill>
                  <a:srgbClr val="0070C0"/>
                </a:solidFill>
              </a:rPr>
              <a:t>	</a:t>
            </a:r>
            <a:r>
              <a:rPr lang="en-IN" sz="1800" dirty="0" smtClean="0">
                <a:solidFill>
                  <a:srgbClr val="0070C0"/>
                </a:solidFill>
              </a:rPr>
              <a:t>private:</a:t>
            </a:r>
          </a:p>
          <a:p>
            <a:pPr lvl="1">
              <a:spcBef>
                <a:spcPts val="200"/>
              </a:spcBef>
              <a:buNone/>
            </a:pPr>
            <a:r>
              <a:rPr lang="en-IN" sz="1800" dirty="0">
                <a:solidFill>
                  <a:srgbClr val="0070C0"/>
                </a:solidFill>
              </a:rPr>
              <a:t>	</a:t>
            </a:r>
            <a:r>
              <a:rPr lang="en-IN" sz="1800" dirty="0" smtClean="0">
                <a:solidFill>
                  <a:srgbClr val="0070C0"/>
                </a:solidFill>
              </a:rPr>
              <a:t>	     </a:t>
            </a:r>
            <a:r>
              <a:rPr lang="en-IN" sz="1800" dirty="0" err="1" smtClean="0">
                <a:solidFill>
                  <a:srgbClr val="0070C0"/>
                </a:solidFill>
              </a:rPr>
              <a:t>int</a:t>
            </a:r>
            <a:r>
              <a:rPr lang="en-IN" sz="1800" dirty="0" smtClean="0">
                <a:solidFill>
                  <a:srgbClr val="0070C0"/>
                </a:solidFill>
              </a:rPr>
              <a:t> a, b;</a:t>
            </a:r>
            <a:endParaRPr lang="en-US" sz="1800" dirty="0" smtClean="0">
              <a:solidFill>
                <a:srgbClr val="0070C0"/>
              </a:solidFill>
            </a:endParaRPr>
          </a:p>
          <a:p>
            <a:pPr lvl="1">
              <a:spcBef>
                <a:spcPts val="200"/>
              </a:spcBef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       public: </a:t>
            </a:r>
          </a:p>
          <a:p>
            <a:pPr marL="1431925" lvl="1">
              <a:spcBef>
                <a:spcPts val="200"/>
              </a:spcBef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virtual </a:t>
            </a:r>
            <a:r>
              <a:rPr lang="en-US" sz="1800" dirty="0">
                <a:solidFill>
                  <a:srgbClr val="0070C0"/>
                </a:solidFill>
              </a:rPr>
              <a:t>void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AbstractMemberFunction</a:t>
            </a:r>
            <a:r>
              <a:rPr lang="en-US" sz="1800" dirty="0" smtClean="0">
                <a:solidFill>
                  <a:srgbClr val="0070C0"/>
                </a:solidFill>
              </a:rPr>
              <a:t>() = 0;    </a:t>
            </a:r>
            <a:r>
              <a:rPr lang="en-US" sz="1800" dirty="0" smtClean="0">
                <a:solidFill>
                  <a:srgbClr val="0070C0"/>
                </a:solidFill>
              </a:rPr>
              <a:t>// </a:t>
            </a:r>
            <a:r>
              <a:rPr lang="en-US" sz="1800" dirty="0">
                <a:solidFill>
                  <a:srgbClr val="0070C0"/>
                </a:solidFill>
              </a:rPr>
              <a:t>Pure virtual function makes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</a:p>
          <a:p>
            <a:pPr marL="1431925" lvl="1">
              <a:spcBef>
                <a:spcPts val="200"/>
              </a:spcBef>
              <a:buNone/>
            </a:pP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                                                                         </a:t>
            </a:r>
            <a:r>
              <a:rPr lang="en-US" sz="1800" dirty="0" smtClean="0">
                <a:solidFill>
                  <a:srgbClr val="0070C0"/>
                </a:solidFill>
              </a:rPr>
              <a:t>           </a:t>
            </a:r>
            <a:r>
              <a:rPr lang="en-US" sz="1800" dirty="0" smtClean="0">
                <a:solidFill>
                  <a:srgbClr val="0070C0"/>
                </a:solidFill>
              </a:rPr>
              <a:t>// </a:t>
            </a:r>
            <a:r>
              <a:rPr lang="en-US" sz="1800" dirty="0">
                <a:solidFill>
                  <a:srgbClr val="0070C0"/>
                </a:solidFill>
              </a:rPr>
              <a:t>this class Abstract </a:t>
            </a:r>
            <a:r>
              <a:rPr lang="en-US" sz="1800" dirty="0" smtClean="0">
                <a:solidFill>
                  <a:srgbClr val="0070C0"/>
                </a:solidFill>
              </a:rPr>
              <a:t>class</a:t>
            </a:r>
          </a:p>
          <a:p>
            <a:pPr marL="1431925" lvl="1">
              <a:spcBef>
                <a:spcPts val="20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virtual </a:t>
            </a:r>
            <a:r>
              <a:rPr lang="en-US" sz="1800" dirty="0">
                <a:solidFill>
                  <a:srgbClr val="00B050"/>
                </a:solidFill>
              </a:rPr>
              <a:t>void</a:t>
            </a:r>
            <a:r>
              <a:rPr lang="en-US" sz="1800" dirty="0" smtClean="0">
                <a:solidFill>
                  <a:srgbClr val="00B050"/>
                </a:solidFill>
              </a:rPr>
              <a:t> NonAbstractMemberFunction1()   // </a:t>
            </a:r>
            <a:r>
              <a:rPr lang="en-US" sz="1800" dirty="0">
                <a:solidFill>
                  <a:srgbClr val="00B050"/>
                </a:solidFill>
              </a:rPr>
              <a:t>Virtual </a:t>
            </a:r>
            <a:r>
              <a:rPr lang="en-US" sz="1800" dirty="0" smtClean="0">
                <a:solidFill>
                  <a:srgbClr val="00B050"/>
                </a:solidFill>
              </a:rPr>
              <a:t>function</a:t>
            </a:r>
          </a:p>
          <a:p>
            <a:pPr marL="1431925" lvl="1">
              <a:spcBef>
                <a:spcPts val="200"/>
              </a:spcBef>
              <a:buNone/>
            </a:pPr>
            <a:r>
              <a:rPr lang="en-IN" sz="1800" dirty="0" smtClean="0">
                <a:solidFill>
                  <a:srgbClr val="00B050"/>
                </a:solidFill>
              </a:rPr>
              <a:t>{</a:t>
            </a:r>
          </a:p>
          <a:p>
            <a:pPr marL="1431925" lvl="1">
              <a:spcBef>
                <a:spcPts val="200"/>
              </a:spcBef>
              <a:buNone/>
            </a:pPr>
            <a:r>
              <a:rPr lang="en-IN" sz="1800" dirty="0" smtClean="0">
                <a:solidFill>
                  <a:srgbClr val="00B050"/>
                </a:solidFill>
              </a:rPr>
              <a:t>	.............................</a:t>
            </a:r>
            <a:endParaRPr lang="en-IN" sz="1800" dirty="0">
              <a:solidFill>
                <a:srgbClr val="00B050"/>
              </a:solidFill>
            </a:endParaRPr>
          </a:p>
          <a:p>
            <a:pPr marL="1431925" lvl="1">
              <a:spcBef>
                <a:spcPts val="200"/>
              </a:spcBef>
              <a:buNone/>
            </a:pPr>
            <a:r>
              <a:rPr lang="en-IN" sz="1800" dirty="0" smtClean="0">
                <a:solidFill>
                  <a:srgbClr val="00B050"/>
                </a:solidFill>
              </a:rPr>
              <a:t>}</a:t>
            </a:r>
            <a:endParaRPr lang="en-US" sz="1800" dirty="0" smtClean="0">
              <a:solidFill>
                <a:srgbClr val="00B050"/>
              </a:solidFill>
            </a:endParaRPr>
          </a:p>
          <a:p>
            <a:pPr marL="1431925" lvl="1">
              <a:spcBef>
                <a:spcPts val="20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Void NonAbstractMemberFunction2()</a:t>
            </a:r>
          </a:p>
          <a:p>
            <a:pPr marL="1431925" lvl="1">
              <a:spcBef>
                <a:spcPts val="200"/>
              </a:spcBef>
              <a:buNone/>
            </a:pPr>
            <a:r>
              <a:rPr lang="en-IN" sz="1800" dirty="0" smtClean="0">
                <a:solidFill>
                  <a:srgbClr val="FF0000"/>
                </a:solidFill>
              </a:rPr>
              <a:t>{</a:t>
            </a:r>
          </a:p>
          <a:p>
            <a:pPr marL="1431925" lvl="1">
              <a:spcBef>
                <a:spcPts val="200"/>
              </a:spcBef>
              <a:buNone/>
            </a:pPr>
            <a:r>
              <a:rPr lang="en-IN" sz="1800" dirty="0">
                <a:solidFill>
                  <a:srgbClr val="FF0000"/>
                </a:solidFill>
              </a:rPr>
              <a:t>	</a:t>
            </a:r>
            <a:r>
              <a:rPr lang="en-IN" sz="1800" dirty="0" smtClean="0">
                <a:solidFill>
                  <a:srgbClr val="FF0000"/>
                </a:solidFill>
              </a:rPr>
              <a:t>....................</a:t>
            </a:r>
          </a:p>
          <a:p>
            <a:pPr marL="1431925" lvl="1">
              <a:spcBef>
                <a:spcPts val="200"/>
              </a:spcBef>
              <a:buNone/>
            </a:pPr>
            <a:r>
              <a:rPr lang="en-IN" sz="1800" dirty="0">
                <a:solidFill>
                  <a:srgbClr val="FF0000"/>
                </a:solidFill>
              </a:rPr>
              <a:t>}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>
              <a:spcBef>
                <a:spcPts val="200"/>
              </a:spcBef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};</a:t>
            </a:r>
            <a:endParaRPr lang="en-GB" sz="180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96" y="2000240"/>
            <a:ext cx="8501122" cy="4857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/>
          <a:lstStyle/>
          <a:p>
            <a:pPr>
              <a:tabLst>
                <a:tab pos="1169988" algn="l"/>
              </a:tabLst>
            </a:pPr>
            <a:r>
              <a:rPr lang="en-IN" b="1" dirty="0" smtClean="0"/>
              <a:t>Example :: Abstract Class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06" y="785794"/>
          <a:ext cx="8929718" cy="6072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859"/>
                <a:gridCol w="4464859"/>
              </a:tblGrid>
              <a:tr h="400367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Example ::  C++ program to calculate the area of a square and a circle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71839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iostream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 </a:t>
                      </a:r>
                    </a:p>
                    <a:p>
                      <a:endParaRPr lang="en-US" sz="1800" b="0" i="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400" b="0" i="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class Shape                      // Abstract class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360363" indent="0"/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protected: </a:t>
                      </a:r>
                    </a:p>
                    <a:p>
                      <a:pPr marL="360363" indent="0"/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 float dimension; </a:t>
                      </a:r>
                    </a:p>
                    <a:p>
                      <a:pPr marL="360363" indent="0"/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900113" indent="0"/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void getDimension() </a:t>
                      </a:r>
                    </a:p>
                    <a:p>
                      <a:pPr marL="900113" indent="0"/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900113" indent="0"/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cin &gt;&gt; dimension; </a:t>
                      </a:r>
                    </a:p>
                    <a:p>
                      <a:pPr marL="900113" indent="0"/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900113" indent="0"/>
                      <a:endParaRPr lang="en-US" sz="1800" b="0" i="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// pure virtual Function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virtual float calculateArea() = 0;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}; </a:t>
                      </a:r>
                    </a:p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Derived class Square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class Square : public Shape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r>
                        <a:rPr lang="en-US" sz="1800" b="0" i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719138" indent="0"/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float calculateArea() </a:t>
                      </a:r>
                    </a:p>
                    <a:p>
                      <a:pPr marL="719138" indent="0"/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719138" indent="0"/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return dimension * dimension; </a:t>
                      </a:r>
                    </a:p>
                    <a:p>
                      <a:pPr marL="719138" indent="0"/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endParaRPr lang="en-US" sz="1800" b="0" i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// Derived class Circle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class Circle : public Shape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360363" indent="0"/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539750" indent="0"/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float calculateArea()</a:t>
                      </a:r>
                    </a:p>
                    <a:p>
                      <a:pPr marL="539750" indent="0"/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719138" indent="0"/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return 3.14 * dimension * dimension;</a:t>
                      </a:r>
                    </a:p>
                    <a:p>
                      <a:pPr marL="539750" indent="0"/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/>
          <a:lstStyle/>
          <a:p>
            <a:pPr>
              <a:tabLst>
                <a:tab pos="1169988" algn="l"/>
              </a:tabLst>
            </a:pPr>
            <a:r>
              <a:rPr lang="en-IN" b="1" dirty="0" smtClean="0"/>
              <a:t>Example :: Abstract Class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06" y="785794"/>
          <a:ext cx="8929718" cy="6072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9718"/>
              </a:tblGrid>
              <a:tr h="4003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Example ::  C++ program to calculate the area of a square and a circle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71839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int main()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269875" indent="0"/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Square square;</a:t>
                      </a:r>
                    </a:p>
                    <a:p>
                      <a:pPr marL="269875" indent="0"/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Circle circle; </a:t>
                      </a:r>
                    </a:p>
                    <a:p>
                      <a:pPr marL="269875" indent="0"/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"Enter the length of the square: "; </a:t>
                      </a:r>
                      <a:endParaRPr lang="en-US" sz="1800" b="0" i="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9875" indent="0"/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square.getDimension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pPr marL="269875" indent="0"/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"Area of square: " &lt;&lt; square.calculateArea() &lt;&lt; endl; </a:t>
                      </a:r>
                    </a:p>
                    <a:p>
                      <a:pPr marL="269875" indent="0"/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"\nEnter radius of the circle: "; </a:t>
                      </a:r>
                      <a:endParaRPr lang="en-US" sz="1800" b="0" i="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9875" indent="0"/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circle.getDimension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pPr marL="269875" indent="0"/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"Area of circle: " &lt;&lt; circle.calculateArea() &lt;&lt; endl;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return 0;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IN" sz="1800" b="0" i="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0238" indent="0"/>
                      <a:r>
                        <a:rPr lang="en-IN" sz="1800" b="1" dirty="0" smtClean="0">
                          <a:solidFill>
                            <a:srgbClr val="7030A0"/>
                          </a:solidFill>
                        </a:rPr>
                        <a:t>Output:</a:t>
                      </a:r>
                    </a:p>
                    <a:p>
                      <a:pPr marL="630238" indent="0"/>
                      <a:endParaRPr lang="en-IN" sz="1800" dirty="0" smtClean="0">
                        <a:solidFill>
                          <a:srgbClr val="7030A0"/>
                        </a:solidFill>
                      </a:endParaRPr>
                    </a:p>
                    <a:p>
                      <a:pPr marL="630238" indent="0"/>
                      <a:r>
                        <a:rPr lang="en-GB" sz="1800" dirty="0" smtClean="0">
                          <a:solidFill>
                            <a:srgbClr val="7030A0"/>
                          </a:solidFill>
                        </a:rPr>
                        <a:t>Enter the length of the square: 4 </a:t>
                      </a:r>
                    </a:p>
                    <a:p>
                      <a:pPr marL="630238" indent="0"/>
                      <a:r>
                        <a:rPr lang="en-GB" sz="1800" dirty="0" smtClean="0">
                          <a:solidFill>
                            <a:srgbClr val="7030A0"/>
                          </a:solidFill>
                        </a:rPr>
                        <a:t>Area of square: 16 </a:t>
                      </a:r>
                    </a:p>
                    <a:p>
                      <a:pPr marL="630238" indent="0"/>
                      <a:endParaRPr lang="en-GB" sz="1800" dirty="0" smtClean="0">
                        <a:solidFill>
                          <a:srgbClr val="7030A0"/>
                        </a:solidFill>
                      </a:endParaRPr>
                    </a:p>
                    <a:p>
                      <a:pPr marL="630238" indent="0"/>
                      <a:r>
                        <a:rPr lang="en-GB" sz="1800" dirty="0" smtClean="0">
                          <a:solidFill>
                            <a:srgbClr val="7030A0"/>
                          </a:solidFill>
                        </a:rPr>
                        <a:t>Enter radius of the circle: 5 </a:t>
                      </a:r>
                      <a:endParaRPr lang="en-GB" sz="1800" dirty="0" smtClean="0">
                        <a:solidFill>
                          <a:srgbClr val="7030A0"/>
                        </a:solidFill>
                      </a:endParaRPr>
                    </a:p>
                    <a:p>
                      <a:pPr marL="630238" indent="0"/>
                      <a:r>
                        <a:rPr lang="en-GB" sz="1800" dirty="0" smtClean="0">
                          <a:solidFill>
                            <a:srgbClr val="7030A0"/>
                          </a:solidFill>
                        </a:rPr>
                        <a:t>Area </a:t>
                      </a:r>
                      <a:r>
                        <a:rPr lang="en-GB" sz="1800" dirty="0" smtClean="0">
                          <a:solidFill>
                            <a:srgbClr val="7030A0"/>
                          </a:solidFill>
                        </a:rPr>
                        <a:t>of circle: </a:t>
                      </a:r>
                      <a:r>
                        <a:rPr lang="en-GB" sz="1800" dirty="0" smtClean="0">
                          <a:solidFill>
                            <a:srgbClr val="7030A0"/>
                          </a:solidFill>
                        </a:rPr>
                        <a:t>78.5</a:t>
                      </a:r>
                      <a:endParaRPr 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0"/>
            <a:ext cx="8229600" cy="1143000"/>
          </a:xfrm>
        </p:spPr>
        <p:txBody>
          <a:bodyPr/>
          <a:lstStyle/>
          <a:p>
            <a:r>
              <a:rPr lang="en-IN" b="1" dirty="0" smtClean="0"/>
              <a:t>Interface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6143644"/>
          </a:xfrm>
        </p:spPr>
        <p:txBody>
          <a:bodyPr>
            <a:noAutofit/>
          </a:bodyPr>
          <a:lstStyle/>
          <a:p>
            <a:r>
              <a:rPr lang="en-GB" sz="2400" dirty="0" smtClean="0"/>
              <a:t>An </a:t>
            </a:r>
            <a:r>
              <a:rPr lang="en-GB" sz="2400" dirty="0"/>
              <a:t>interface class, in C++ </a:t>
            </a:r>
            <a:endParaRPr lang="en-GB" sz="2400" dirty="0" smtClean="0"/>
          </a:p>
          <a:p>
            <a:pPr lvl="1"/>
            <a:r>
              <a:rPr lang="en-GB" sz="2400" dirty="0" smtClean="0"/>
              <a:t>Has </a:t>
            </a:r>
            <a:r>
              <a:rPr lang="en-GB" sz="2400" dirty="0"/>
              <a:t>all methods declared as pure virtual </a:t>
            </a:r>
            <a:r>
              <a:rPr lang="en-GB" sz="2400" dirty="0" smtClean="0"/>
              <a:t>methods</a:t>
            </a:r>
          </a:p>
          <a:p>
            <a:pPr lvl="1"/>
            <a:r>
              <a:rPr lang="en-GB" sz="2400" dirty="0" smtClean="0"/>
              <a:t>Has </a:t>
            </a:r>
            <a:r>
              <a:rPr lang="en-US" sz="2400" dirty="0" smtClean="0"/>
              <a:t>a </a:t>
            </a:r>
            <a:r>
              <a:rPr lang="en-US" sz="2400" dirty="0"/>
              <a:t>virtual destructor</a:t>
            </a:r>
            <a:endParaRPr lang="en-GB" sz="2400" dirty="0" smtClean="0"/>
          </a:p>
          <a:p>
            <a:pPr lvl="1"/>
            <a:r>
              <a:rPr lang="en-GB" sz="2400" dirty="0" smtClean="0"/>
              <a:t>Has </a:t>
            </a:r>
            <a:r>
              <a:rPr lang="en-GB" sz="2400" dirty="0"/>
              <a:t>no variable </a:t>
            </a:r>
            <a:r>
              <a:rPr lang="en-GB" sz="2400" dirty="0" smtClean="0"/>
              <a:t>declaration</a:t>
            </a:r>
          </a:p>
          <a:p>
            <a:pPr lvl="1"/>
            <a:r>
              <a:rPr lang="en-GB" sz="2400" dirty="0" smtClean="0"/>
              <a:t>Syntax</a:t>
            </a:r>
          </a:p>
          <a:p>
            <a:pPr lvl="1"/>
            <a:endParaRPr lang="en-GB" sz="800" dirty="0" smtClean="0"/>
          </a:p>
          <a:p>
            <a:pPr lvl="1">
              <a:buNone/>
            </a:pPr>
            <a:r>
              <a:rPr lang="en-GB" sz="2000" dirty="0" smtClean="0">
                <a:solidFill>
                  <a:srgbClr val="0070C0"/>
                </a:solidFill>
              </a:rPr>
              <a:t>class </a:t>
            </a:r>
            <a:r>
              <a:rPr lang="en-GB" sz="2000" dirty="0" err="1" smtClean="0">
                <a:solidFill>
                  <a:srgbClr val="0070C0"/>
                </a:solidFill>
              </a:rPr>
              <a:t>InterfaceClass</a:t>
            </a:r>
            <a:endParaRPr lang="en-GB" sz="2000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GB" sz="2000" dirty="0" smtClean="0">
                <a:solidFill>
                  <a:srgbClr val="0070C0"/>
                </a:solidFill>
              </a:rPr>
              <a:t>{ </a:t>
            </a:r>
          </a:p>
          <a:p>
            <a:pPr lvl="2">
              <a:buNone/>
            </a:pPr>
            <a:r>
              <a:rPr lang="en-GB" sz="2000" dirty="0" smtClean="0">
                <a:solidFill>
                  <a:srgbClr val="0070C0"/>
                </a:solidFill>
              </a:rPr>
              <a:t>public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en-GB" sz="2000" dirty="0" smtClean="0">
              <a:solidFill>
                <a:srgbClr val="0070C0"/>
              </a:solidFill>
            </a:endParaRPr>
          </a:p>
          <a:p>
            <a:pPr lvl="2">
              <a:buNone/>
            </a:pP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en-GB" sz="2000" dirty="0" smtClean="0">
                <a:solidFill>
                  <a:srgbClr val="0070C0"/>
                </a:solidFill>
              </a:rPr>
              <a:t>       </a:t>
            </a:r>
            <a:r>
              <a:rPr lang="en-GB" sz="2000" dirty="0" smtClean="0">
                <a:solidFill>
                  <a:srgbClr val="FF0000"/>
                </a:solidFill>
              </a:rPr>
              <a:t>virtual  ~ </a:t>
            </a:r>
            <a:r>
              <a:rPr lang="en-GB" sz="2000" dirty="0" err="1" smtClean="0">
                <a:solidFill>
                  <a:srgbClr val="FF0000"/>
                </a:solidFill>
              </a:rPr>
              <a:t>InterfaceClass</a:t>
            </a:r>
            <a:r>
              <a:rPr lang="en-GB" sz="2000" dirty="0" smtClean="0">
                <a:solidFill>
                  <a:srgbClr val="FF0000"/>
                </a:solidFill>
              </a:rPr>
              <a:t>();</a:t>
            </a:r>
          </a:p>
          <a:p>
            <a:pPr lvl="3">
              <a:buNone/>
            </a:pPr>
            <a:r>
              <a:rPr lang="en-GB" dirty="0" smtClean="0">
                <a:solidFill>
                  <a:srgbClr val="00B050"/>
                </a:solidFill>
              </a:rPr>
              <a:t>virtual </a:t>
            </a:r>
            <a:r>
              <a:rPr lang="en-GB" dirty="0">
                <a:solidFill>
                  <a:srgbClr val="00B050"/>
                </a:solidFill>
              </a:rPr>
              <a:t>void </a:t>
            </a:r>
            <a:r>
              <a:rPr lang="en-GB" dirty="0" err="1">
                <a:solidFill>
                  <a:srgbClr val="00B050"/>
                </a:solidFill>
              </a:rPr>
              <a:t>method_first</a:t>
            </a:r>
            <a:r>
              <a:rPr lang="en-GB" dirty="0">
                <a:solidFill>
                  <a:srgbClr val="00B050"/>
                </a:solidFill>
              </a:rPr>
              <a:t>() = 0 ; </a:t>
            </a:r>
            <a:endParaRPr lang="en-GB" dirty="0" smtClean="0">
              <a:solidFill>
                <a:srgbClr val="00B050"/>
              </a:solidFill>
            </a:endParaRPr>
          </a:p>
          <a:p>
            <a:pPr lvl="3">
              <a:buNone/>
            </a:pPr>
            <a:r>
              <a:rPr lang="en-GB" dirty="0" smtClean="0">
                <a:solidFill>
                  <a:srgbClr val="00B050"/>
                </a:solidFill>
              </a:rPr>
              <a:t>virtual </a:t>
            </a:r>
            <a:r>
              <a:rPr lang="en-GB" dirty="0">
                <a:solidFill>
                  <a:srgbClr val="00B050"/>
                </a:solidFill>
              </a:rPr>
              <a:t>void </a:t>
            </a:r>
            <a:r>
              <a:rPr lang="en-GB" dirty="0" err="1">
                <a:solidFill>
                  <a:srgbClr val="00B050"/>
                </a:solidFill>
              </a:rPr>
              <a:t>method_second</a:t>
            </a:r>
            <a:r>
              <a:rPr lang="en-GB" dirty="0">
                <a:solidFill>
                  <a:srgbClr val="00B050"/>
                </a:solidFill>
              </a:rPr>
              <a:t>() = 0</a:t>
            </a:r>
            <a:r>
              <a:rPr lang="en-GB" dirty="0" smtClean="0">
                <a:solidFill>
                  <a:srgbClr val="00B050"/>
                </a:solidFill>
              </a:rPr>
              <a:t>;</a:t>
            </a:r>
          </a:p>
          <a:p>
            <a:pPr lvl="3">
              <a:buNone/>
            </a:pPr>
            <a:r>
              <a:rPr lang="en-GB" dirty="0" smtClean="0">
                <a:solidFill>
                  <a:srgbClr val="0070C0"/>
                </a:solidFill>
              </a:rPr>
              <a:t>...............</a:t>
            </a:r>
          </a:p>
          <a:p>
            <a:pPr lvl="3">
              <a:buNone/>
            </a:pPr>
            <a:r>
              <a:rPr lang="en-GB" dirty="0" smtClean="0">
                <a:solidFill>
                  <a:srgbClr val="0070C0"/>
                </a:solidFill>
              </a:rPr>
              <a:t>...............</a:t>
            </a:r>
          </a:p>
          <a:p>
            <a:pPr lvl="3">
              <a:buNone/>
            </a:pPr>
            <a:r>
              <a:rPr lang="en-GB" dirty="0" smtClean="0">
                <a:solidFill>
                  <a:srgbClr val="0070C0"/>
                </a:solidFill>
              </a:rPr>
              <a:t>...............</a:t>
            </a:r>
          </a:p>
          <a:p>
            <a:pPr marL="536575" lvl="3">
              <a:buNone/>
            </a:pP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smtClean="0">
                <a:solidFill>
                  <a:srgbClr val="0070C0"/>
                </a:solidFill>
              </a:rPr>
              <a:t>    };</a:t>
            </a:r>
          </a:p>
        </p:txBody>
      </p:sp>
      <p:sp>
        <p:nvSpPr>
          <p:cNvPr id="4" name="Rectangle 3"/>
          <p:cNvSpPr/>
          <p:nvPr/>
        </p:nvSpPr>
        <p:spPr>
          <a:xfrm>
            <a:off x="428596" y="3071810"/>
            <a:ext cx="8215370" cy="3714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/>
          <a:lstStyle/>
          <a:p>
            <a:pPr>
              <a:tabLst>
                <a:tab pos="1169988" algn="l"/>
              </a:tabLst>
            </a:pPr>
            <a:r>
              <a:rPr lang="en-IN" b="1" dirty="0" smtClean="0"/>
              <a:t>Example :: Interface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06" y="711231"/>
          <a:ext cx="8929718" cy="6164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859"/>
                <a:gridCol w="4464859"/>
              </a:tblGrid>
              <a:tr h="348407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Example ::  C++ program to calculate the area of a square and a circle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98362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7030A0"/>
                          </a:solidFill>
                        </a:rPr>
                        <a:t>class Shape                // Interface class</a:t>
                      </a:r>
                    </a:p>
                    <a:p>
                      <a:r>
                        <a:rPr lang="en-GB" sz="1800" dirty="0" smtClean="0">
                          <a:solidFill>
                            <a:srgbClr val="7030A0"/>
                          </a:solidFill>
                        </a:rPr>
                        <a:t>{</a:t>
                      </a:r>
                    </a:p>
                    <a:p>
                      <a:r>
                        <a:rPr lang="en-GB" sz="1800" dirty="0" smtClean="0">
                          <a:solidFill>
                            <a:srgbClr val="7030A0"/>
                          </a:solidFill>
                        </a:rPr>
                        <a:t>   public:</a:t>
                      </a:r>
                    </a:p>
                    <a:p>
                      <a:r>
                        <a:rPr lang="en-GB" sz="1800" dirty="0" smtClean="0">
                          <a:solidFill>
                            <a:srgbClr val="7030A0"/>
                          </a:solidFill>
                        </a:rPr>
                        <a:t>    </a:t>
                      </a:r>
                      <a:r>
                        <a:rPr lang="en-GB" sz="1800" dirty="0" smtClean="0">
                          <a:solidFill>
                            <a:srgbClr val="7030A0"/>
                          </a:solidFill>
                        </a:rPr>
                        <a:t>      virtual </a:t>
                      </a:r>
                      <a:r>
                        <a:rPr lang="en-GB" sz="1800" dirty="0" smtClean="0">
                          <a:solidFill>
                            <a:srgbClr val="7030A0"/>
                          </a:solidFill>
                        </a:rPr>
                        <a:t>void </a:t>
                      </a:r>
                      <a:r>
                        <a:rPr lang="en-GB" sz="1800" dirty="0" err="1" smtClean="0">
                          <a:solidFill>
                            <a:srgbClr val="7030A0"/>
                          </a:solidFill>
                        </a:rPr>
                        <a:t>getDimension</a:t>
                      </a:r>
                      <a:r>
                        <a:rPr lang="en-GB" sz="1800" dirty="0" smtClean="0">
                          <a:solidFill>
                            <a:srgbClr val="7030A0"/>
                          </a:solidFill>
                        </a:rPr>
                        <a:t>() = 0;</a:t>
                      </a:r>
                    </a:p>
                    <a:p>
                      <a:r>
                        <a:rPr lang="en-GB" sz="1800" dirty="0" smtClean="0">
                          <a:solidFill>
                            <a:srgbClr val="7030A0"/>
                          </a:solidFill>
                        </a:rPr>
                        <a:t>   </a:t>
                      </a:r>
                      <a:r>
                        <a:rPr lang="en-GB" sz="1800" dirty="0" smtClean="0">
                          <a:solidFill>
                            <a:srgbClr val="7030A0"/>
                          </a:solidFill>
                        </a:rPr>
                        <a:t>       </a:t>
                      </a:r>
                      <a:r>
                        <a:rPr lang="en-GB" sz="1800" dirty="0" smtClean="0">
                          <a:solidFill>
                            <a:srgbClr val="7030A0"/>
                          </a:solidFill>
                        </a:rPr>
                        <a:t>virtual float </a:t>
                      </a:r>
                      <a:r>
                        <a:rPr lang="en-GB" sz="1800" dirty="0" err="1" smtClean="0">
                          <a:solidFill>
                            <a:srgbClr val="7030A0"/>
                          </a:solidFill>
                        </a:rPr>
                        <a:t>calculateArea</a:t>
                      </a:r>
                      <a:r>
                        <a:rPr lang="en-GB" sz="1800" dirty="0" smtClean="0">
                          <a:solidFill>
                            <a:srgbClr val="7030A0"/>
                          </a:solidFill>
                        </a:rPr>
                        <a:t>() = 0;</a:t>
                      </a:r>
                    </a:p>
                    <a:p>
                      <a:r>
                        <a:rPr lang="en-GB" sz="1800" dirty="0" smtClean="0">
                          <a:solidFill>
                            <a:srgbClr val="7030A0"/>
                          </a:solidFill>
                        </a:rPr>
                        <a:t>};</a:t>
                      </a:r>
                    </a:p>
                    <a:p>
                      <a:endParaRPr lang="en-GB" sz="500" dirty="0" smtClean="0">
                        <a:solidFill>
                          <a:srgbClr val="7030A0"/>
                        </a:solidFill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7030A0"/>
                          </a:solidFill>
                        </a:rPr>
                        <a:t>class Square : public Shape     // Derived class</a:t>
                      </a:r>
                    </a:p>
                    <a:p>
                      <a:r>
                        <a:rPr lang="en-US" sz="1800" dirty="0" smtClean="0">
                          <a:solidFill>
                            <a:srgbClr val="7030A0"/>
                          </a:solidFill>
                        </a:rPr>
                        <a:t>{</a:t>
                      </a:r>
                    </a:p>
                    <a:p>
                      <a:r>
                        <a:rPr lang="en-US" sz="1800" dirty="0" smtClean="0">
                          <a:solidFill>
                            <a:srgbClr val="7030A0"/>
                          </a:solidFill>
                        </a:rPr>
                        <a:t>   private:</a:t>
                      </a:r>
                    </a:p>
                    <a:p>
                      <a:r>
                        <a:rPr lang="en-US" sz="1800" dirty="0" smtClean="0">
                          <a:solidFill>
                            <a:srgbClr val="7030A0"/>
                          </a:solidFill>
                        </a:rPr>
                        <a:t>    float dimension;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7030A0"/>
                          </a:solidFill>
                        </a:rPr>
                        <a:t>   public:</a:t>
                      </a:r>
                    </a:p>
                    <a:p>
                      <a:r>
                        <a:rPr lang="en-US" sz="1800" dirty="0" smtClean="0">
                          <a:solidFill>
                            <a:srgbClr val="7030A0"/>
                          </a:solidFill>
                        </a:rPr>
                        <a:t>    void getDimension()</a:t>
                      </a:r>
                    </a:p>
                    <a:p>
                      <a:r>
                        <a:rPr lang="en-US" sz="1800" dirty="0" smtClean="0">
                          <a:solidFill>
                            <a:srgbClr val="7030A0"/>
                          </a:solidFill>
                        </a:rPr>
                        <a:t>    {</a:t>
                      </a:r>
                    </a:p>
                    <a:p>
                      <a:r>
                        <a:rPr lang="en-US" sz="1800" dirty="0" smtClean="0">
                          <a:solidFill>
                            <a:srgbClr val="7030A0"/>
                          </a:solidFill>
                        </a:rPr>
                        <a:t>        cin &gt;&gt; dimension;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7030A0"/>
                          </a:solidFill>
                        </a:rPr>
                        <a:t>    }</a:t>
                      </a:r>
                    </a:p>
                    <a:p>
                      <a:r>
                        <a:rPr lang="en-US" sz="1800" dirty="0" smtClean="0">
                          <a:solidFill>
                            <a:srgbClr val="7030A0"/>
                          </a:solidFill>
                        </a:rPr>
                        <a:t>    float calculateArea()</a:t>
                      </a:r>
                    </a:p>
                    <a:p>
                      <a:r>
                        <a:rPr lang="en-US" sz="1800" dirty="0" smtClean="0">
                          <a:solidFill>
                            <a:srgbClr val="7030A0"/>
                          </a:solidFill>
                        </a:rPr>
                        <a:t>    {</a:t>
                      </a:r>
                    </a:p>
                    <a:p>
                      <a:r>
                        <a:rPr lang="en-US" sz="1800" dirty="0" smtClean="0">
                          <a:solidFill>
                            <a:srgbClr val="7030A0"/>
                          </a:solidFill>
                        </a:rPr>
                        <a:t>        return dimension * dimension;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7030A0"/>
                          </a:solidFill>
                        </a:rPr>
                        <a:t>    }</a:t>
                      </a:r>
                    </a:p>
                    <a:p>
                      <a:r>
                        <a:rPr lang="en-US" sz="1800" dirty="0" smtClean="0">
                          <a:solidFill>
                            <a:srgbClr val="7030A0"/>
                          </a:solidFill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class Circle : public Shape       // Derived class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   private: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    float dimension;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   public: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    void getDimension()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    {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        cin &gt;&gt; dimension;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    }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    float calculateArea()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    {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        return 3.14 * dimension * dimension;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    }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};</a:t>
                      </a:r>
                    </a:p>
                    <a:p>
                      <a:endParaRPr lang="en-US" sz="18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/>
          <a:lstStyle/>
          <a:p>
            <a:pPr>
              <a:tabLst>
                <a:tab pos="1169988" algn="l"/>
              </a:tabLst>
            </a:pPr>
            <a:r>
              <a:rPr lang="en-IN" b="1" dirty="0" smtClean="0"/>
              <a:t>Example :: Interface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06" y="711231"/>
          <a:ext cx="8929718" cy="583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9718"/>
              </a:tblGrid>
              <a:tr h="5798362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rgbClr val="0070C0"/>
                          </a:solidFill>
                        </a:rPr>
                        <a:t>int main()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70C0"/>
                          </a:solidFill>
                        </a:rPr>
                        <a:t>{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70C0"/>
                          </a:solidFill>
                        </a:rPr>
                        <a:t>    Shape *s;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70C0"/>
                          </a:solidFill>
                        </a:rPr>
                        <a:t>    Square </a:t>
                      </a:r>
                      <a:r>
                        <a:rPr lang="en-US" sz="1800" b="0" dirty="0" err="1" smtClean="0">
                          <a:solidFill>
                            <a:srgbClr val="0070C0"/>
                          </a:solidFill>
                        </a:rPr>
                        <a:t>square</a:t>
                      </a:r>
                      <a:r>
                        <a:rPr lang="en-US" sz="1800" b="0" dirty="0" smtClean="0">
                          <a:solidFill>
                            <a:srgbClr val="0070C0"/>
                          </a:solidFill>
                        </a:rPr>
                        <a:t>;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70C0"/>
                          </a:solidFill>
                        </a:rPr>
                        <a:t>    Circle </a:t>
                      </a:r>
                      <a:r>
                        <a:rPr lang="en-US" sz="1800" b="0" dirty="0" err="1" smtClean="0">
                          <a:solidFill>
                            <a:srgbClr val="0070C0"/>
                          </a:solidFill>
                        </a:rPr>
                        <a:t>circle</a:t>
                      </a:r>
                      <a:r>
                        <a:rPr lang="en-US" sz="1800" b="0" dirty="0" smtClean="0">
                          <a:solidFill>
                            <a:srgbClr val="0070C0"/>
                          </a:solidFill>
                        </a:rPr>
                        <a:t>;</a:t>
                      </a:r>
                    </a:p>
                    <a:p>
                      <a:endParaRPr lang="en-US" sz="500" b="0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sz="1800" b="0" dirty="0" smtClean="0">
                          <a:solidFill>
                            <a:srgbClr val="0070C0"/>
                          </a:solidFill>
                        </a:rPr>
                        <a:t>    s = &amp;square;</a:t>
                      </a:r>
                    </a:p>
                    <a:p>
                      <a:endParaRPr lang="en-US" sz="500" b="0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sz="1800" b="0" dirty="0" smtClean="0">
                          <a:solidFill>
                            <a:srgbClr val="0070C0"/>
                          </a:solidFill>
                        </a:rPr>
                        <a:t>    cout &lt;&lt; "Enter the length of the square: ";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70C0"/>
                          </a:solidFill>
                        </a:rPr>
                        <a:t>    s-&gt;getDimension();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70C0"/>
                          </a:solidFill>
                        </a:rPr>
                        <a:t>    cout &lt;&lt; "Area of square: " &lt;&lt; s-&gt;calculateArea() &lt;&lt; endl;</a:t>
                      </a:r>
                    </a:p>
                    <a:p>
                      <a:endParaRPr lang="en-US" sz="500" b="0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sz="1800" b="0" dirty="0" smtClean="0">
                          <a:solidFill>
                            <a:srgbClr val="0070C0"/>
                          </a:solidFill>
                        </a:rPr>
                        <a:t>    s = &amp;circle;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70C0"/>
                          </a:solidFill>
                        </a:rPr>
                        <a:t>    cout &lt;&lt; "\nEnter radius of the circle: ";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70C0"/>
                          </a:solidFill>
                        </a:rPr>
                        <a:t>    s-&gt;getDimension();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70C0"/>
                          </a:solidFill>
                        </a:rPr>
                        <a:t>    cout &lt;&lt; "Area of circle: " &lt;&lt; s-&gt;calculateArea() &lt;&lt; endl;</a:t>
                      </a:r>
                    </a:p>
                    <a:p>
                      <a:endParaRPr lang="en-US" sz="500" b="0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sz="1800" b="0" dirty="0" smtClean="0">
                          <a:solidFill>
                            <a:srgbClr val="0070C0"/>
                          </a:solidFill>
                        </a:rPr>
                        <a:t>    return 0;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70C0"/>
                          </a:solidFill>
                        </a:rPr>
                        <a:t>}</a:t>
                      </a:r>
                    </a:p>
                    <a:p>
                      <a:endParaRPr lang="en-IN" sz="5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630238" indent="0"/>
                      <a:r>
                        <a:rPr lang="en-IN" sz="1800" b="1" dirty="0" smtClean="0">
                          <a:solidFill>
                            <a:srgbClr val="7030A0"/>
                          </a:solidFill>
                        </a:rPr>
                        <a:t>Output:</a:t>
                      </a:r>
                    </a:p>
                    <a:p>
                      <a:pPr marL="630238" indent="0"/>
                      <a:endParaRPr lang="en-IN" sz="500" dirty="0" smtClean="0">
                        <a:solidFill>
                          <a:srgbClr val="7030A0"/>
                        </a:solidFill>
                      </a:endParaRPr>
                    </a:p>
                    <a:p>
                      <a:pPr marL="630238" indent="0"/>
                      <a:r>
                        <a:rPr lang="en-GB" sz="1800" dirty="0" smtClean="0">
                          <a:solidFill>
                            <a:srgbClr val="7030A0"/>
                          </a:solidFill>
                        </a:rPr>
                        <a:t>Enter the length of the square: 4 </a:t>
                      </a:r>
                    </a:p>
                    <a:p>
                      <a:pPr marL="630238" indent="0"/>
                      <a:r>
                        <a:rPr lang="en-GB" sz="1800" dirty="0" smtClean="0">
                          <a:solidFill>
                            <a:srgbClr val="7030A0"/>
                          </a:solidFill>
                        </a:rPr>
                        <a:t>Area of square: 16 </a:t>
                      </a:r>
                    </a:p>
                    <a:p>
                      <a:pPr marL="630238" indent="0"/>
                      <a:endParaRPr lang="en-GB" sz="500" dirty="0" smtClean="0">
                        <a:solidFill>
                          <a:srgbClr val="7030A0"/>
                        </a:solidFill>
                      </a:endParaRPr>
                    </a:p>
                    <a:p>
                      <a:pPr marL="630238" indent="0"/>
                      <a:r>
                        <a:rPr lang="en-GB" sz="1800" dirty="0" smtClean="0">
                          <a:solidFill>
                            <a:srgbClr val="7030A0"/>
                          </a:solidFill>
                        </a:rPr>
                        <a:t>Enter radius of the circle: 5 Area of circle: 78.5</a:t>
                      </a:r>
                      <a:endParaRPr lang="en-US" sz="180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0"/>
            <a:ext cx="8229600" cy="1143000"/>
          </a:xfrm>
        </p:spPr>
        <p:txBody>
          <a:bodyPr/>
          <a:lstStyle/>
          <a:p>
            <a:r>
              <a:rPr lang="en-IN" b="1" dirty="0" smtClean="0"/>
              <a:t>Differences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62150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200" dirty="0"/>
              <a:t>Interface class does not have any method implementation. It only has method declarations and the class that implements an interface </a:t>
            </a:r>
            <a:r>
              <a:rPr lang="en-GB" sz="2200" dirty="0" smtClean="0"/>
              <a:t>must implement all the methods of the interface.</a:t>
            </a:r>
          </a:p>
          <a:p>
            <a:pPr>
              <a:lnSpc>
                <a:spcPct val="150000"/>
              </a:lnSpc>
            </a:pPr>
            <a:endParaRPr lang="en-GB" sz="400" dirty="0"/>
          </a:p>
          <a:p>
            <a:pPr>
              <a:lnSpc>
                <a:spcPct val="150000"/>
              </a:lnSpc>
            </a:pPr>
            <a:r>
              <a:rPr lang="en-GB" sz="2200" dirty="0" smtClean="0"/>
              <a:t>Interface </a:t>
            </a:r>
            <a:r>
              <a:rPr lang="en-GB" sz="2200" dirty="0"/>
              <a:t>does not have defined variables. </a:t>
            </a:r>
            <a:r>
              <a:rPr lang="en-GB" sz="2200" dirty="0" smtClean="0"/>
              <a:t>Abstract class can have variable declaration and method implementation/declarations. Moreover an </a:t>
            </a:r>
            <a:r>
              <a:rPr lang="en-GB" sz="2200" dirty="0"/>
              <a:t>abstract </a:t>
            </a:r>
            <a:r>
              <a:rPr lang="en-GB" sz="2200" dirty="0" smtClean="0"/>
              <a:t>class may be inherited </a:t>
            </a:r>
            <a:r>
              <a:rPr lang="en-GB" sz="2200" dirty="0"/>
              <a:t>without implementing the abstract methods</a:t>
            </a:r>
            <a:r>
              <a:rPr lang="en-GB" sz="2200" dirty="0" smtClean="0"/>
              <a:t>.</a:t>
            </a:r>
          </a:p>
          <a:p>
            <a:pPr>
              <a:lnSpc>
                <a:spcPct val="150000"/>
              </a:lnSpc>
            </a:pPr>
            <a:endParaRPr lang="en-GB" sz="400" dirty="0" smtClean="0"/>
          </a:p>
          <a:p>
            <a:pPr>
              <a:lnSpc>
                <a:spcPct val="150000"/>
              </a:lnSpc>
            </a:pPr>
            <a:r>
              <a:rPr lang="en-GB" sz="2200" dirty="0" smtClean="0"/>
              <a:t>If the derived class does not implement the pure virtual function of parent class then the derived class becomes abstract</a:t>
            </a:r>
          </a:p>
          <a:p>
            <a:pPr>
              <a:lnSpc>
                <a:spcPct val="150000"/>
              </a:lnSpc>
            </a:pPr>
            <a:endParaRPr lang="en-GB" sz="400" dirty="0"/>
          </a:p>
          <a:p>
            <a:pPr>
              <a:lnSpc>
                <a:spcPct val="150000"/>
              </a:lnSpc>
            </a:pPr>
            <a:r>
              <a:rPr lang="en-GB" sz="2200" dirty="0"/>
              <a:t>An abstract class cannot be instantiated but rather inherited by another class. Instantiating </a:t>
            </a:r>
            <a:r>
              <a:rPr lang="en-GB" sz="2200" dirty="0" smtClean="0"/>
              <a:t>an </a:t>
            </a:r>
            <a:r>
              <a:rPr lang="en-GB" sz="2200" dirty="0"/>
              <a:t>abstract class will give compilation error</a:t>
            </a:r>
            <a:r>
              <a:rPr lang="en-GB" sz="2200" dirty="0" smtClean="0"/>
              <a:t>. </a:t>
            </a:r>
            <a:endParaRPr lang="en-GB" sz="2200" dirty="0"/>
          </a:p>
          <a:p>
            <a:pPr lvl="1">
              <a:lnSpc>
                <a:spcPct val="150000"/>
              </a:lnSpc>
            </a:pPr>
            <a:endParaRPr lang="en-GB" sz="22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764</Words>
  <Application>Microsoft Office PowerPoint</Application>
  <PresentationFormat>On-screen Show (4:3)</PresentationFormat>
  <Paragraphs>190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Abstract Classes and Interfaces</vt:lpstr>
      <vt:lpstr>Abstract Class</vt:lpstr>
      <vt:lpstr>Abstract Class</vt:lpstr>
      <vt:lpstr>Example :: Abstract Class</vt:lpstr>
      <vt:lpstr>Example :: Abstract Class</vt:lpstr>
      <vt:lpstr>Interface</vt:lpstr>
      <vt:lpstr>Example :: Interface</vt:lpstr>
      <vt:lpstr>Example :: Interface</vt:lpstr>
      <vt:lpstr>Differences</vt:lpstr>
      <vt:lpstr>Using Abstract Class and Interface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rbpc</cp:lastModifiedBy>
  <cp:revision>23</cp:revision>
  <dcterms:created xsi:type="dcterms:W3CDTF">2021-10-22T06:15:50Z</dcterms:created>
  <dcterms:modified xsi:type="dcterms:W3CDTF">2021-10-22T09:15:19Z</dcterms:modified>
</cp:coreProperties>
</file>