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9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Object Oriented Computer Programming in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Course Code :: CS131303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Run-Time Polymorphism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324600"/>
          </a:xfrm>
        </p:spPr>
        <p:txBody>
          <a:bodyPr>
            <a:noAutofit/>
          </a:bodyPr>
          <a:lstStyle/>
          <a:p>
            <a:pPr marL="285750" lvl="1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Run-Time Polymorphism 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Functions are called at the time the </a:t>
            </a:r>
            <a:r>
              <a:rPr lang="en-US" b="1" dirty="0" smtClean="0"/>
              <a:t>program execution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Known as </a:t>
            </a:r>
            <a:r>
              <a:rPr lang="en-US" b="1" dirty="0" smtClean="0"/>
              <a:t>late binding </a:t>
            </a:r>
            <a:r>
              <a:rPr lang="en-US" dirty="0" smtClean="0"/>
              <a:t>or </a:t>
            </a:r>
            <a:r>
              <a:rPr lang="en-US" b="1" dirty="0" smtClean="0"/>
              <a:t>dynamic binding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/>
              <a:t>More flexible </a:t>
            </a:r>
            <a:r>
              <a:rPr lang="en-US" dirty="0" smtClean="0"/>
              <a:t>as all the things executed at the run time</a:t>
            </a:r>
            <a:endParaRPr lang="en-US" b="1" dirty="0" smtClean="0"/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Can be achieved by </a:t>
            </a:r>
            <a:r>
              <a:rPr lang="en-US" b="1" dirty="0" smtClean="0"/>
              <a:t>Function Overriding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Function Overriding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324600"/>
          </a:xfrm>
        </p:spPr>
        <p:txBody>
          <a:bodyPr>
            <a:noAutofit/>
          </a:bodyPr>
          <a:lstStyle/>
          <a:p>
            <a:pPr marL="285750" lvl="1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dirty="0" smtClean="0"/>
              <a:t>function overriding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new definition </a:t>
            </a:r>
            <a:r>
              <a:rPr lang="en-US" dirty="0" smtClean="0"/>
              <a:t>to the </a:t>
            </a:r>
            <a:r>
              <a:rPr lang="en-US" b="1" dirty="0" smtClean="0"/>
              <a:t>base class function </a:t>
            </a:r>
            <a:r>
              <a:rPr lang="en-US" dirty="0" smtClean="0"/>
              <a:t>is given </a:t>
            </a:r>
            <a:r>
              <a:rPr lang="en-US" b="1" dirty="0" smtClean="0"/>
              <a:t>in the derived class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It can be only possible in the </a:t>
            </a:r>
            <a:r>
              <a:rPr lang="en-US" b="1" dirty="0" smtClean="0"/>
              <a:t>derived class</a:t>
            </a:r>
            <a:r>
              <a:rPr lang="en-US" dirty="0" smtClean="0"/>
              <a:t> 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There are </a:t>
            </a:r>
            <a:r>
              <a:rPr lang="en-US" b="1" dirty="0" smtClean="0"/>
              <a:t>two definitions </a:t>
            </a:r>
            <a:r>
              <a:rPr lang="en-US" dirty="0" smtClean="0"/>
              <a:t>of the same function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One in the </a:t>
            </a:r>
            <a:r>
              <a:rPr lang="en-US" sz="2400" b="1" dirty="0" smtClean="0"/>
              <a:t>super class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The other in the </a:t>
            </a:r>
            <a:r>
              <a:rPr lang="en-US" sz="2400" b="1" dirty="0" smtClean="0"/>
              <a:t>derived class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decision about which function definition requires calling happens at </a:t>
            </a:r>
            <a:r>
              <a:rPr lang="en-US" b="1" dirty="0" smtClean="0"/>
              <a:t>runtime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Virtual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324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part of run time polymorphism</a:t>
            </a:r>
          </a:p>
          <a:p>
            <a:r>
              <a:rPr lang="en-US" sz="2400" dirty="0" smtClean="0"/>
              <a:t>A virtual function is a non-static member function in the base class which is redefined in a derived class </a:t>
            </a:r>
          </a:p>
          <a:p>
            <a:r>
              <a:rPr lang="en-US" sz="2400" dirty="0" smtClean="0"/>
              <a:t>The virtual function must be declared by using the keyword virtual</a:t>
            </a:r>
          </a:p>
          <a:p>
            <a:r>
              <a:rPr lang="en-US" sz="2400" dirty="0" smtClean="0"/>
              <a:t>It is necessary to use a single pointer to refer to all the different classes’ objects</a:t>
            </a:r>
          </a:p>
          <a:p>
            <a:pPr lvl="1"/>
            <a:r>
              <a:rPr lang="en-US" sz="2400" dirty="0" smtClean="0"/>
              <a:t>So, there is a need to create a pointer to the base class which can be used to refer all the derived objects</a:t>
            </a:r>
          </a:p>
          <a:p>
            <a:r>
              <a:rPr lang="en-US" sz="2400" dirty="0" smtClean="0"/>
              <a:t> But, when the base class pointer contains the derived class address, the object always executes the base class function</a:t>
            </a:r>
          </a:p>
          <a:p>
            <a:pPr lvl="1"/>
            <a:r>
              <a:rPr lang="en-US" sz="2400" dirty="0" smtClean="0"/>
              <a:t>To resolve this problem, the concept the virtual function is used</a:t>
            </a:r>
          </a:p>
          <a:p>
            <a:r>
              <a:rPr lang="en-US" sz="2400" dirty="0" smtClean="0"/>
              <a:t>When a virtual function is declared</a:t>
            </a:r>
          </a:p>
          <a:p>
            <a:pPr lvl="1"/>
            <a:r>
              <a:rPr lang="en-US" sz="2400" dirty="0" smtClean="0"/>
              <a:t>The compiler determines which function to invoke at runtime </a:t>
            </a:r>
          </a:p>
          <a:p>
            <a:pPr lvl="1">
              <a:buNone/>
            </a:pPr>
            <a:r>
              <a:rPr lang="en-US" sz="2400" dirty="0" smtClean="0"/>
              <a:t>    ( i.e., dynamic binding or late binding occurs)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Polymorphism in C++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>
            <a:noAutofit/>
          </a:bodyPr>
          <a:lstStyle/>
          <a:p>
            <a:pPr marL="285750"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Polymorphism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An important concept of object-oriented programming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Simply means having more than one form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C++, means the same entity (function or object) behaves differently in different scenarios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/>
              <a:t>Example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 + operator in C++ is used to perform two specific functions 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When used with numbers, it performs addition</a:t>
            </a:r>
          </a:p>
          <a:p>
            <a:pPr marL="1600200" lvl="4">
              <a:spcBef>
                <a:spcPts val="0"/>
              </a:spcBef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 = 5;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 = 6; 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sum = a + b;      </a:t>
            </a:r>
            <a:r>
              <a:rPr lang="en-US" sz="2400" b="1" dirty="0" smtClean="0">
                <a:solidFill>
                  <a:srgbClr val="FF0000"/>
                </a:solidFill>
              </a:rPr>
              <a:t> // sum = 11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When used with strings, it performs string concatenation</a:t>
            </a:r>
          </a:p>
          <a:p>
            <a:pPr marL="1600200" lvl="4">
              <a:spcBef>
                <a:spcPts val="0"/>
              </a:spcBef>
            </a:pPr>
            <a:r>
              <a:rPr lang="en-US" sz="2400" b="1" dirty="0" smtClean="0"/>
              <a:t>string  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 = "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 ";     string  </a:t>
            </a:r>
            <a:r>
              <a:rPr lang="en-US" sz="2400" b="1" dirty="0" err="1" smtClean="0"/>
              <a:t>lastName</a:t>
            </a:r>
            <a:r>
              <a:rPr lang="en-US" sz="2400" b="1" dirty="0" smtClean="0"/>
              <a:t> = "xyz"; </a:t>
            </a:r>
          </a:p>
          <a:p>
            <a:pPr marL="1600200" lvl="4">
              <a:spcBef>
                <a:spcPts val="0"/>
              </a:spcBef>
            </a:pPr>
            <a:r>
              <a:rPr lang="en-US" sz="2400" b="1" dirty="0" smtClean="0"/>
              <a:t>string name = 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lastName</a:t>
            </a:r>
            <a:r>
              <a:rPr lang="en-US" sz="2400" b="1" dirty="0" smtClean="0"/>
              <a:t>;  </a:t>
            </a:r>
            <a:r>
              <a:rPr lang="en-US" sz="2400" b="1" dirty="0" smtClean="0">
                <a:solidFill>
                  <a:srgbClr val="FF0000"/>
                </a:solidFill>
              </a:rPr>
              <a:t>// name = "</a:t>
            </a:r>
            <a:r>
              <a:rPr lang="en-US" sz="2400" b="1" dirty="0" err="1" smtClean="0">
                <a:solidFill>
                  <a:srgbClr val="FF0000"/>
                </a:solidFill>
              </a:rPr>
              <a:t>abcxyz</a:t>
            </a:r>
            <a:r>
              <a:rPr lang="en-US" sz="2400" b="1" dirty="0" smtClean="0">
                <a:solidFill>
                  <a:srgbClr val="FF0000"/>
                </a:solidFill>
              </a:rPr>
              <a:t>"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Polymorphism in C++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324600"/>
          </a:xfrm>
        </p:spPr>
        <p:txBody>
          <a:bodyPr>
            <a:noAutofit/>
          </a:bodyPr>
          <a:lstStyle/>
          <a:p>
            <a:pPr marL="285750" lvl="1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Polymorphism in C++ is categorized into two types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sz="2200" b="1" dirty="0" smtClean="0"/>
              <a:t>Compile Time Polymorphism 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sz="2200" b="1" dirty="0" smtClean="0"/>
              <a:t>Runtime Polymorphism</a:t>
            </a:r>
            <a:endParaRPr lang="en-US" sz="2200" dirty="0" smtClean="0"/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19400"/>
            <a:ext cx="7325409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Compile Time Polymorphism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324600"/>
          </a:xfrm>
        </p:spPr>
        <p:txBody>
          <a:bodyPr>
            <a:noAutofit/>
          </a:bodyPr>
          <a:lstStyle/>
          <a:p>
            <a:pPr marL="228600" lvl="2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/>
              <a:t>Compile Time Polymorphism </a:t>
            </a:r>
          </a:p>
          <a:p>
            <a:pPr marL="347663" lvl="3">
              <a:lnSpc>
                <a:spcPct val="200000"/>
              </a:lnSpc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function or object </a:t>
            </a:r>
            <a:r>
              <a:rPr lang="en-US" sz="2400" dirty="0" smtClean="0"/>
              <a:t>is </a:t>
            </a:r>
            <a:r>
              <a:rPr lang="en-US" sz="2400" b="1" dirty="0" smtClean="0"/>
              <a:t>called</a:t>
            </a:r>
            <a:r>
              <a:rPr lang="en-US" sz="2400" dirty="0" smtClean="0"/>
              <a:t> at the time of </a:t>
            </a:r>
            <a:r>
              <a:rPr lang="en-US" sz="2400" b="1" dirty="0" smtClean="0"/>
              <a:t>program compilation</a:t>
            </a:r>
          </a:p>
          <a:p>
            <a:pPr marL="347663" lvl="3">
              <a:lnSpc>
                <a:spcPct val="200000"/>
              </a:lnSpc>
              <a:spcBef>
                <a:spcPts val="0"/>
              </a:spcBef>
            </a:pPr>
            <a:r>
              <a:rPr lang="en-US" sz="2400" dirty="0" smtClean="0"/>
              <a:t>This type of </a:t>
            </a:r>
            <a:r>
              <a:rPr lang="en-US" sz="2400" b="1" dirty="0" smtClean="0"/>
              <a:t>polymorphism</a:t>
            </a:r>
            <a:r>
              <a:rPr lang="en-US" sz="2400" dirty="0" smtClean="0"/>
              <a:t> is called as </a:t>
            </a:r>
            <a:r>
              <a:rPr lang="en-US" sz="2400" b="1" dirty="0" smtClean="0"/>
              <a:t>early binding </a:t>
            </a:r>
            <a:r>
              <a:rPr lang="en-US" sz="2400" dirty="0" smtClean="0"/>
              <a:t>or </a:t>
            </a:r>
            <a:r>
              <a:rPr lang="en-US" sz="2400" b="1" dirty="0" smtClean="0"/>
              <a:t>Static binding</a:t>
            </a:r>
          </a:p>
          <a:p>
            <a:pPr marL="347663" lvl="3">
              <a:lnSpc>
                <a:spcPct val="200000"/>
              </a:lnSpc>
              <a:spcBef>
                <a:spcPts val="0"/>
              </a:spcBef>
            </a:pPr>
            <a:r>
              <a:rPr lang="en-US" sz="2400" dirty="0" smtClean="0"/>
              <a:t>Can be achieved by </a:t>
            </a:r>
            <a:r>
              <a:rPr lang="en-US" sz="2400" b="1" dirty="0" smtClean="0"/>
              <a:t>function overloading </a:t>
            </a:r>
            <a:r>
              <a:rPr lang="en-US" sz="2400" dirty="0" smtClean="0"/>
              <a:t>or </a:t>
            </a:r>
            <a:r>
              <a:rPr lang="en-US" sz="2400" b="1" dirty="0" smtClean="0"/>
              <a:t>operator overloading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Function Overloading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324600"/>
          </a:xfrm>
        </p:spPr>
        <p:txBody>
          <a:bodyPr>
            <a:noAutofit/>
          </a:bodyPr>
          <a:lstStyle/>
          <a:p>
            <a:pPr marL="285750" lvl="1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When there are </a:t>
            </a:r>
            <a:r>
              <a:rPr lang="en-US" sz="2400" b="1" dirty="0" smtClean="0"/>
              <a:t>multiple functions 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With </a:t>
            </a:r>
            <a:r>
              <a:rPr lang="en-US" b="1" dirty="0" smtClean="0"/>
              <a:t>same name </a:t>
            </a:r>
            <a:r>
              <a:rPr lang="en-US" dirty="0" smtClean="0"/>
              <a:t>but </a:t>
            </a:r>
            <a:r>
              <a:rPr lang="en-US" b="1" dirty="0" smtClean="0"/>
              <a:t>different parameters</a:t>
            </a:r>
            <a:endParaRPr lang="en-US" dirty="0" smtClean="0"/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Functions can be overloaded by </a:t>
            </a:r>
            <a:r>
              <a:rPr lang="en-US" b="1" dirty="0" smtClean="0"/>
              <a:t>change in number of arguments</a:t>
            </a:r>
            <a:r>
              <a:rPr lang="en-US" dirty="0" smtClean="0"/>
              <a:t> or/and </a:t>
            </a:r>
            <a:r>
              <a:rPr lang="en-US" b="1" dirty="0" smtClean="0"/>
              <a:t>change in type of arguments</a:t>
            </a:r>
          </a:p>
          <a:p>
            <a:pPr marL="685800"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An </a:t>
            </a:r>
            <a:r>
              <a:rPr lang="en-US" b="1" dirty="0" smtClean="0"/>
              <a:t>overloaded function </a:t>
            </a:r>
            <a:r>
              <a:rPr lang="en-US" dirty="0" smtClean="0"/>
              <a:t>can perform </a:t>
            </a:r>
            <a:r>
              <a:rPr lang="en-US" b="1" dirty="0" smtClean="0"/>
              <a:t>many tasks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 :: Function Overloading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572000" cy="632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fontAlgn="base">
              <a:buNone/>
            </a:pPr>
            <a:r>
              <a:rPr lang="en-US" sz="2000" dirty="0" smtClean="0"/>
              <a:t>using namespace std;</a:t>
            </a:r>
          </a:p>
          <a:p>
            <a:pPr fontAlgn="base">
              <a:buNone/>
            </a:pPr>
            <a:r>
              <a:rPr lang="en-US" sz="2000" dirty="0" smtClean="0"/>
              <a:t>class Addition </a:t>
            </a:r>
          </a:p>
          <a:p>
            <a:pPr fontAlgn="base">
              <a:buNone/>
            </a:pPr>
            <a:r>
              <a:rPr lang="en-US" sz="2000" dirty="0" smtClean="0"/>
              <a:t>{</a:t>
            </a:r>
          </a:p>
          <a:p>
            <a:pPr fontAlgn="base">
              <a:buNone/>
            </a:pPr>
            <a:r>
              <a:rPr lang="en-US" sz="2000" dirty="0" smtClean="0"/>
              <a:t>	public:</a:t>
            </a:r>
          </a:p>
          <a:p>
            <a:pPr fontAlgn="base">
              <a:buNone/>
            </a:pPr>
            <a:r>
              <a:rPr lang="en-US" sz="2000" dirty="0" smtClean="0"/>
              <a:t>   		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X,int</a:t>
            </a:r>
            <a:r>
              <a:rPr lang="en-US" sz="2000" dirty="0" smtClean="0"/>
              <a:t> Y)  </a:t>
            </a:r>
          </a:p>
          <a:p>
            <a:pPr fontAlgn="base">
              <a:buNone/>
            </a:pPr>
            <a:r>
              <a:rPr lang="en-US" sz="2000" dirty="0" smtClean="0"/>
              <a:t>    		{</a:t>
            </a:r>
          </a:p>
          <a:p>
            <a:pPr fontAlgn="base">
              <a:buNone/>
            </a:pPr>
            <a:r>
              <a:rPr lang="en-US" sz="2000" dirty="0" smtClean="0"/>
              <a:t>        	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“Result = ” &lt;&lt; X + Y;    </a:t>
            </a:r>
          </a:p>
          <a:p>
            <a:pPr fontAlgn="base">
              <a:buNone/>
            </a:pPr>
            <a:r>
              <a:rPr lang="en-US" sz="2000" dirty="0" smtClean="0"/>
              <a:t>    		}</a:t>
            </a:r>
          </a:p>
          <a:p>
            <a:pPr fontAlgn="base">
              <a:buNone/>
            </a:pPr>
            <a:r>
              <a:rPr lang="en-US" sz="2000" dirty="0" smtClean="0"/>
              <a:t>   		 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ADD() </a:t>
            </a:r>
          </a:p>
          <a:p>
            <a:pPr fontAlgn="base">
              <a:buNone/>
            </a:pPr>
            <a:r>
              <a:rPr lang="en-US" sz="2000" dirty="0" smtClean="0"/>
              <a:t>		{             </a:t>
            </a:r>
          </a:p>
          <a:p>
            <a:pPr fontAlgn="base">
              <a:buNone/>
            </a:pPr>
            <a:r>
              <a:rPr lang="en-US" sz="2000" dirty="0" smtClean="0"/>
              <a:t>        		string a= "HELLO";</a:t>
            </a:r>
          </a:p>
          <a:p>
            <a:pPr fontAlgn="base">
              <a:buNone/>
            </a:pPr>
            <a:r>
              <a:rPr lang="en-US" sz="2000" dirty="0" smtClean="0"/>
              <a:t>        		string b=“World !!";  </a:t>
            </a:r>
          </a:p>
          <a:p>
            <a:pPr fontAlgn="base">
              <a:buNone/>
            </a:pPr>
            <a:r>
              <a:rPr lang="en-US" sz="2000" dirty="0" smtClean="0"/>
              <a:t>       		string c= a + b;</a:t>
            </a:r>
          </a:p>
          <a:p>
            <a:pPr fontAlgn="base">
              <a:buNone/>
            </a:pPr>
            <a:r>
              <a:rPr lang="en-US" sz="2000" dirty="0" smtClean="0"/>
              <a:t>       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c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  </a:t>
            </a:r>
          </a:p>
          <a:p>
            <a:pPr fontAlgn="base">
              <a:buNone/>
            </a:pPr>
            <a:r>
              <a:rPr lang="en-US" sz="2000" dirty="0" smtClean="0"/>
              <a:t>   </a:t>
            </a:r>
            <a:r>
              <a:rPr lang="en-US" sz="2000" dirty="0" smtClean="0"/>
              <a:t>            </a:t>
            </a:r>
            <a:r>
              <a:rPr lang="en-US" sz="2000" dirty="0" smtClean="0"/>
              <a:t> }</a:t>
            </a:r>
          </a:p>
          <a:p>
            <a:pPr fontAlgn="base">
              <a:buNone/>
            </a:pPr>
            <a:r>
              <a:rPr lang="en-US" sz="2000" dirty="0" smtClean="0"/>
              <a:t>};</a:t>
            </a:r>
          </a:p>
          <a:p>
            <a:pPr marL="285750" lvl="1">
              <a:lnSpc>
                <a:spcPct val="20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838200"/>
            <a:ext cx="4572000" cy="632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main()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Addition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  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(10, 20) &lt;&lt;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Result = </a:t>
            </a:r>
            <a:r>
              <a:rPr lang="en-US" sz="2000" b="1" dirty="0" smtClean="0"/>
              <a:t>30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HELLO World !!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Operator Overloading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marL="285750"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 C++ also provide option to overload operators</a:t>
            </a:r>
          </a:p>
          <a:p>
            <a:pPr marL="285750"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/>
              <a:t>Define additional tasks </a:t>
            </a:r>
            <a:r>
              <a:rPr lang="en-US" sz="2400" dirty="0" smtClean="0"/>
              <a:t>to </a:t>
            </a:r>
            <a:r>
              <a:rPr lang="en-US" sz="2400" b="1" dirty="0" smtClean="0"/>
              <a:t>operators</a:t>
            </a:r>
            <a:r>
              <a:rPr lang="en-US" sz="2400" dirty="0" smtClean="0"/>
              <a:t> </a:t>
            </a:r>
            <a:r>
              <a:rPr lang="en-US" sz="2400" b="1" dirty="0" smtClean="0"/>
              <a:t>without changing </a:t>
            </a:r>
            <a:r>
              <a:rPr lang="en-US" sz="2400" dirty="0" smtClean="0"/>
              <a:t>its</a:t>
            </a:r>
            <a:r>
              <a:rPr lang="en-US" sz="2400" b="1" dirty="0" smtClean="0"/>
              <a:t> actual meaning</a:t>
            </a:r>
          </a:p>
          <a:p>
            <a:pPr marL="285750"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Can be done by using </a:t>
            </a:r>
            <a:r>
              <a:rPr lang="en-US" sz="2400" b="1" dirty="0" smtClean="0"/>
              <a:t>operator</a:t>
            </a:r>
            <a:r>
              <a:rPr lang="en-US" sz="2400" dirty="0" smtClean="0"/>
              <a:t> function</a:t>
            </a:r>
          </a:p>
          <a:p>
            <a:pPr marL="285750"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Example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task is to add two operands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When the operator (‘+’) is used with two strings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It concatenate two strings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When the operator ‘+’ is used with two integer operands </a:t>
            </a:r>
          </a:p>
          <a:p>
            <a:pPr marL="1143000" lvl="3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It adds them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Operator that cannot be overloaded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GB" dirty="0" smtClean="0"/>
              <a:t>Scope </a:t>
            </a:r>
            <a:r>
              <a:rPr lang="en-GB" dirty="0"/>
              <a:t>operator (::)</a:t>
            </a:r>
          </a:p>
          <a:p>
            <a:r>
              <a:rPr lang="en-GB" dirty="0" err="1"/>
              <a:t>Sizeof</a:t>
            </a:r>
            <a:endParaRPr lang="en-GB" dirty="0"/>
          </a:p>
          <a:p>
            <a:r>
              <a:rPr lang="en-GB" dirty="0"/>
              <a:t>member selector(.)</a:t>
            </a:r>
          </a:p>
          <a:p>
            <a:r>
              <a:rPr lang="en-GB" dirty="0"/>
              <a:t>member pointer selector(*)</a:t>
            </a:r>
          </a:p>
          <a:p>
            <a:r>
              <a:rPr lang="en-GB" dirty="0"/>
              <a:t>ternary operator(?:)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 :: Operator Overloading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572000" cy="632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fontAlgn="base">
              <a:buNone/>
            </a:pPr>
            <a:r>
              <a:rPr lang="en-US" sz="2000" dirty="0" smtClean="0"/>
              <a:t>using namespace std;</a:t>
            </a:r>
          </a:p>
          <a:p>
            <a:pPr fontAlgn="base">
              <a:buNone/>
            </a:pPr>
            <a:r>
              <a:rPr lang="en-US" sz="2000" dirty="0" smtClean="0"/>
              <a:t>class Addition </a:t>
            </a:r>
          </a:p>
          <a:p>
            <a:pPr fontAlgn="base">
              <a:buNone/>
            </a:pPr>
            <a:r>
              <a:rPr lang="en-US" sz="2000" dirty="0" smtClean="0"/>
              <a:t>{</a:t>
            </a:r>
          </a:p>
          <a:p>
            <a:pPr fontAlgn="base">
              <a:buNone/>
            </a:pPr>
            <a:r>
              <a:rPr lang="en-US" sz="2000" dirty="0" smtClean="0"/>
              <a:t>	public:</a:t>
            </a:r>
          </a:p>
          <a:p>
            <a:pPr fontAlgn="base">
              <a:buNone/>
            </a:pPr>
            <a:r>
              <a:rPr lang="en-US" sz="2000" dirty="0" smtClean="0"/>
              <a:t>   		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X,int</a:t>
            </a:r>
            <a:r>
              <a:rPr lang="en-US" sz="2000" dirty="0" smtClean="0"/>
              <a:t> Y)  </a:t>
            </a:r>
          </a:p>
          <a:p>
            <a:pPr fontAlgn="base">
              <a:buNone/>
            </a:pPr>
            <a:r>
              <a:rPr lang="en-US" sz="2000" dirty="0" smtClean="0"/>
              <a:t>    		{</a:t>
            </a:r>
          </a:p>
          <a:p>
            <a:pPr fontAlgn="base">
              <a:buNone/>
            </a:pPr>
            <a:r>
              <a:rPr lang="en-US" sz="2000" dirty="0" smtClean="0"/>
              <a:t>        	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“Result = ” &lt;&lt; X + Y;    </a:t>
            </a:r>
          </a:p>
          <a:p>
            <a:pPr fontAlgn="base">
              <a:buNone/>
            </a:pPr>
            <a:r>
              <a:rPr lang="en-US" sz="2000" dirty="0" smtClean="0"/>
              <a:t>    		}</a:t>
            </a:r>
          </a:p>
          <a:p>
            <a:pPr fontAlgn="base">
              <a:buNone/>
            </a:pPr>
            <a:r>
              <a:rPr lang="en-US" sz="2000" dirty="0" smtClean="0"/>
              <a:t>   		 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ADD() </a:t>
            </a:r>
          </a:p>
          <a:p>
            <a:pPr fontAlgn="base">
              <a:buNone/>
            </a:pPr>
            <a:r>
              <a:rPr lang="en-US" sz="2000" dirty="0" smtClean="0"/>
              <a:t>		{             </a:t>
            </a:r>
          </a:p>
          <a:p>
            <a:pPr fontAlgn="base">
              <a:buNone/>
            </a:pPr>
            <a:r>
              <a:rPr lang="en-US" sz="2000" dirty="0" smtClean="0"/>
              <a:t>        		string a= "HELLO";</a:t>
            </a:r>
          </a:p>
          <a:p>
            <a:pPr fontAlgn="base">
              <a:buNone/>
            </a:pPr>
            <a:r>
              <a:rPr lang="en-US" sz="2000" dirty="0" smtClean="0"/>
              <a:t>        		string b</a:t>
            </a:r>
            <a:r>
              <a:rPr lang="en-US" sz="2000" dirty="0" smtClean="0"/>
              <a:t>=“ World </a:t>
            </a:r>
            <a:r>
              <a:rPr lang="en-US" sz="2000" dirty="0" smtClean="0"/>
              <a:t>!!";  </a:t>
            </a:r>
          </a:p>
          <a:p>
            <a:pPr fontAlgn="base">
              <a:buNone/>
            </a:pPr>
            <a:r>
              <a:rPr lang="en-US" sz="2000" dirty="0" smtClean="0"/>
              <a:t>       		string c= a + b;</a:t>
            </a:r>
          </a:p>
          <a:p>
            <a:pPr fontAlgn="base">
              <a:buNone/>
            </a:pPr>
            <a:r>
              <a:rPr lang="en-US" sz="2000" dirty="0" smtClean="0"/>
              <a:t>       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c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  </a:t>
            </a:r>
          </a:p>
          <a:p>
            <a:pPr fontAlgn="base">
              <a:buNone/>
            </a:pPr>
            <a:r>
              <a:rPr lang="en-US" sz="2000" dirty="0" smtClean="0"/>
              <a:t>    }</a:t>
            </a:r>
          </a:p>
          <a:p>
            <a:pPr fontAlgn="base">
              <a:buNone/>
            </a:pPr>
            <a:r>
              <a:rPr lang="en-US" sz="2000" dirty="0" smtClean="0"/>
              <a:t>};</a:t>
            </a:r>
          </a:p>
          <a:p>
            <a:pPr marL="285750" lvl="1">
              <a:lnSpc>
                <a:spcPct val="20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838200"/>
            <a:ext cx="4572000" cy="632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Addition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  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(10, 20)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obj.ADD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</a:p>
          <a:p>
            <a:pPr marL="56832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Result = </a:t>
            </a:r>
            <a:r>
              <a:rPr lang="en-US" sz="2000" b="1" dirty="0" smtClean="0"/>
              <a:t>30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HELLO World !!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384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Oriented Computer Programming in C++</vt:lpstr>
      <vt:lpstr>Polymorphism in C++</vt:lpstr>
      <vt:lpstr>Polymorphism in C++</vt:lpstr>
      <vt:lpstr>Compile Time Polymorphism</vt:lpstr>
      <vt:lpstr>Function Overloading</vt:lpstr>
      <vt:lpstr>Example :: Function Overloading</vt:lpstr>
      <vt:lpstr>Operator Overloading</vt:lpstr>
      <vt:lpstr>Operator that cannot be overloaded</vt:lpstr>
      <vt:lpstr>Example :: Operator Overloading</vt:lpstr>
      <vt:lpstr>Run-Time Polymorphism </vt:lpstr>
      <vt:lpstr>Function Overriding</vt:lpstr>
      <vt:lpstr>Virtual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Computer Programming in C++</dc:title>
  <dc:creator>Saurav</dc:creator>
  <cp:lastModifiedBy>rbpc</cp:lastModifiedBy>
  <cp:revision>88</cp:revision>
  <dcterms:created xsi:type="dcterms:W3CDTF">2006-08-16T00:00:00Z</dcterms:created>
  <dcterms:modified xsi:type="dcterms:W3CDTF">2021-10-06T12:34:19Z</dcterms:modified>
</cp:coreProperties>
</file>