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BDF1-0F30-49D4-8358-887948365A1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2CDD4-4094-4E3D-9A9D-36A72F196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89BC-A68C-4148-B1B0-66E5F768B2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5141-29B2-43CF-BDEE-B3DA4ADE1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Abstract Data Types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Specifications</a:t>
            </a:r>
            <a:r>
              <a:rPr lang="en-US" dirty="0" smtClean="0">
                <a:latin typeface="+mn-lt"/>
                <a:cs typeface="Times New Roman" pitchFamily="18" charset="0"/>
              </a:rPr>
              <a:t> for </a:t>
            </a:r>
            <a:r>
              <a:rPr lang="en-US" b="1" dirty="0" smtClean="0">
                <a:latin typeface="+mn-lt"/>
                <a:cs typeface="Times New Roman" pitchFamily="18" charset="0"/>
              </a:rPr>
              <a:t>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Possible specifications </a:t>
            </a:r>
            <a:r>
              <a:rPr lang="en-US" sz="2200" dirty="0" smtClean="0">
                <a:cs typeface="Times New Roman" pitchFamily="18" charset="0"/>
              </a:rPr>
              <a:t>(contract) expressed as </a:t>
            </a:r>
            <a:r>
              <a:rPr lang="en-US" sz="2200" b="1" dirty="0" smtClean="0">
                <a:solidFill>
                  <a:srgbClr val="002060"/>
                </a:solidFill>
                <a:cs typeface="Times New Roman" pitchFamily="18" charset="0"/>
              </a:rPr>
              <a:t>an outline class declaration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class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Date {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// Each Date value is a past, present, or future date.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private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…;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public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Date (</a:t>
            </a:r>
            <a:r>
              <a:rPr lang="en-US" sz="20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y, </a:t>
            </a:r>
            <a:r>
              <a:rPr lang="en-US" sz="20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m, </a:t>
            </a:r>
            <a:r>
              <a:rPr lang="en-US" sz="20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d);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// Construct a date with year y, month m, and day-in-month d.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public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cs typeface="Times New Roman" pitchFamily="18" charset="0"/>
              </a:rPr>
              <a:t>compareTo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(Date that);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// Return  </a:t>
            </a:r>
            <a:r>
              <a:rPr lang="en-US" sz="2000" b="1" dirty="0" smtClean="0">
                <a:solidFill>
                  <a:srgbClr val="00B050"/>
                </a:solidFill>
                <a:cs typeface="Times New Roman" pitchFamily="18" charset="0"/>
              </a:rPr>
              <a:t>-1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 if this date is earlier than that or </a:t>
            </a:r>
            <a:r>
              <a:rPr lang="en-US" sz="2000" b="1" dirty="0" smtClean="0">
                <a:solidFill>
                  <a:srgbClr val="00B050"/>
                </a:solidFill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 if this date is equal to that </a:t>
            </a:r>
            <a:b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// or </a:t>
            </a:r>
            <a:r>
              <a:rPr lang="en-US" sz="2000" b="1" dirty="0" smtClean="0">
                <a:solidFill>
                  <a:srgbClr val="00B050"/>
                </a:solidFill>
                <a:cs typeface="Times New Roman" pitchFamily="18" charset="0"/>
              </a:rPr>
              <a:t>+1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 if this date is later than that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b="1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public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String </a:t>
            </a:r>
            <a:r>
              <a:rPr lang="en-US" sz="2000" dirty="0" err="1" smtClean="0">
                <a:solidFill>
                  <a:srgbClr val="0070C0"/>
                </a:solidFill>
                <a:cs typeface="Times New Roman" pitchFamily="18" charset="0"/>
              </a:rPr>
              <a:t>toString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();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// Return this date rendered in ISO format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public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void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advance (</a:t>
            </a:r>
            <a:r>
              <a:rPr lang="en-US" sz="20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n);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// Advance this date by n days (where n ≥ 0)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	}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Specifications</a:t>
            </a:r>
            <a:r>
              <a:rPr lang="en-US" dirty="0" smtClean="0">
                <a:latin typeface="+mn-lt"/>
                <a:cs typeface="Times New Roman" pitchFamily="18" charset="0"/>
              </a:rPr>
              <a:t> for </a:t>
            </a:r>
            <a:r>
              <a:rPr lang="en-US" b="1" dirty="0" smtClean="0">
                <a:latin typeface="+mn-lt"/>
                <a:cs typeface="Times New Roman" pitchFamily="18" charset="0"/>
              </a:rPr>
              <a:t>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6"/>
            <a:ext cx="9144000" cy="6286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Possible application code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Date today = …;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Date DOB = </a:t>
            </a:r>
            <a:r>
              <a:rPr lang="en-US" sz="2200" b="1" dirty="0" smtClean="0">
                <a:solidFill>
                  <a:srgbClr val="3333CC"/>
                </a:solidFill>
                <a:cs typeface="Times New Roman" pitchFamily="18" charset="0"/>
              </a:rPr>
              <a:t>new</a:t>
            </a:r>
            <a:r>
              <a:rPr lang="en-US" sz="2200" dirty="0" smtClean="0">
                <a:solidFill>
                  <a:srgbClr val="3333CC"/>
                </a:solidFill>
                <a:cs typeface="Times New Roman" pitchFamily="18" charset="0"/>
              </a:rPr>
              <a:t> Date(2001, 4, 15)</a:t>
            </a:r>
            <a:r>
              <a:rPr lang="en-US" sz="2200" dirty="0" smtClean="0">
                <a:cs typeface="Times New Roman" pitchFamily="18" charset="0"/>
              </a:rPr>
              <a:t>;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err="1" smtClean="0">
                <a:solidFill>
                  <a:srgbClr val="3333CC"/>
                </a:solidFill>
                <a:cs typeface="Times New Roman" pitchFamily="18" charset="0"/>
              </a:rPr>
              <a:t>today.advance</a:t>
            </a:r>
            <a:r>
              <a:rPr lang="en-US" sz="2200" dirty="0" smtClean="0">
                <a:solidFill>
                  <a:srgbClr val="3333CC"/>
                </a:solidFill>
                <a:cs typeface="Times New Roman" pitchFamily="18" charset="0"/>
              </a:rPr>
              <a:t>(16)</a:t>
            </a:r>
            <a:r>
              <a:rPr lang="en-US" sz="2200" dirty="0" smtClean="0">
                <a:cs typeface="Times New Roman" pitchFamily="18" charset="0"/>
              </a:rPr>
              <a:t>;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b="1" dirty="0" smtClean="0">
                <a:cs typeface="Times New Roman" pitchFamily="18" charset="0"/>
              </a:rPr>
              <a:t>if</a:t>
            </a:r>
            <a:r>
              <a:rPr lang="en-US" sz="2200" dirty="0" smtClean="0">
                <a:cs typeface="Times New Roman" pitchFamily="18" charset="0"/>
              </a:rPr>
              <a:t> (</a:t>
            </a:r>
            <a:r>
              <a:rPr lang="en-US" sz="2200" dirty="0" err="1" smtClean="0">
                <a:solidFill>
                  <a:srgbClr val="3333CC"/>
                </a:solidFill>
                <a:cs typeface="Times New Roman" pitchFamily="18" charset="0"/>
              </a:rPr>
              <a:t>today.compareTo</a:t>
            </a:r>
            <a:r>
              <a:rPr lang="en-US" sz="2200" dirty="0" smtClean="0">
                <a:solidFill>
                  <a:srgbClr val="3333CC"/>
                </a:solidFill>
                <a:cs typeface="Times New Roman" pitchFamily="18" charset="0"/>
              </a:rPr>
              <a:t>(</a:t>
            </a:r>
            <a:r>
              <a:rPr lang="en-US" sz="2200" dirty="0" smtClean="0">
                <a:cs typeface="Times New Roman" pitchFamily="18" charset="0"/>
              </a:rPr>
              <a:t>DOB</a:t>
            </a:r>
            <a:r>
              <a:rPr lang="en-US" sz="2200" dirty="0" smtClean="0">
                <a:solidFill>
                  <a:srgbClr val="3333CC"/>
                </a:solidFill>
                <a:cs typeface="Times New Roman" pitchFamily="18" charset="0"/>
              </a:rPr>
              <a:t>)</a:t>
            </a:r>
            <a:r>
              <a:rPr lang="en-US" sz="2200" dirty="0" smtClean="0">
                <a:cs typeface="Times New Roman" pitchFamily="18" charset="0"/>
              </a:rPr>
              <a:t> &lt; 0)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	</a:t>
            </a:r>
            <a:r>
              <a:rPr lang="en-US" sz="2200" dirty="0" err="1" smtClean="0">
                <a:cs typeface="Times New Roman" pitchFamily="18" charset="0"/>
              </a:rPr>
              <a:t>cout</a:t>
            </a:r>
            <a:r>
              <a:rPr lang="en-US" sz="2200" dirty="0" smtClean="0">
                <a:cs typeface="Times New Roman" pitchFamily="18" charset="0"/>
              </a:rPr>
              <a:t> &lt;&lt; </a:t>
            </a:r>
            <a:r>
              <a:rPr lang="en-US" sz="2200" dirty="0" err="1" smtClean="0">
                <a:solidFill>
                  <a:srgbClr val="3333CC"/>
                </a:solidFill>
                <a:cs typeface="Times New Roman" pitchFamily="18" charset="0"/>
              </a:rPr>
              <a:t>today.toString</a:t>
            </a:r>
            <a:r>
              <a:rPr lang="en-US" sz="2200" dirty="0" smtClean="0">
                <a:solidFill>
                  <a:srgbClr val="3333CC"/>
                </a:solidFill>
                <a:cs typeface="Times New Roman" pitchFamily="18" charset="0"/>
              </a:rPr>
              <a:t>()</a:t>
            </a:r>
            <a:r>
              <a:rPr lang="en-US" sz="2200" dirty="0" smtClean="0"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</a:t>
            </a:r>
            <a:r>
              <a:rPr lang="en-US" b="1" dirty="0">
                <a:latin typeface="+mn-lt"/>
                <a:cs typeface="Times New Roman" pitchFamily="18" charset="0"/>
              </a:rPr>
              <a:t>I</a:t>
            </a:r>
            <a:r>
              <a:rPr lang="en-US" b="1" dirty="0" smtClean="0"/>
              <a:t>mplementation</a:t>
            </a:r>
            <a:r>
              <a:rPr lang="en-US" dirty="0" smtClean="0"/>
              <a:t> of </a:t>
            </a:r>
            <a:r>
              <a:rPr lang="en-US" b="1" dirty="0" smtClean="0">
                <a:latin typeface="+mn-lt"/>
                <a:cs typeface="Times New Roman" pitchFamily="18" charset="0"/>
              </a:rPr>
              <a:t>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6"/>
            <a:ext cx="9144000" cy="6286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An </a:t>
            </a:r>
            <a:r>
              <a:rPr lang="en-US" sz="2200" b="1" dirty="0" smtClean="0"/>
              <a:t>implementation</a:t>
            </a:r>
            <a:r>
              <a:rPr lang="en-US" sz="2200" dirty="0" smtClean="0"/>
              <a:t> of an </a:t>
            </a:r>
            <a:r>
              <a:rPr lang="en-US" sz="2200" b="1" dirty="0" smtClean="0"/>
              <a:t>ADT</a:t>
            </a:r>
            <a:r>
              <a:rPr lang="en-US" sz="2200" dirty="0" smtClean="0"/>
              <a:t> involves</a:t>
            </a:r>
          </a:p>
          <a:p>
            <a:pPr lvl="1">
              <a:lnSpc>
                <a:spcPct val="150000"/>
              </a:lnSpc>
            </a:pPr>
            <a:r>
              <a:rPr lang="en-US" sz="2200" b="1" dirty="0" smtClean="0"/>
              <a:t>Choosing</a:t>
            </a:r>
            <a:r>
              <a:rPr lang="en-US" sz="2200" dirty="0" smtClean="0"/>
              <a:t> a </a:t>
            </a:r>
            <a:r>
              <a:rPr lang="en-US" sz="2200" b="1" dirty="0" smtClean="0"/>
              <a:t>data representation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C</a:t>
            </a:r>
            <a:r>
              <a:rPr lang="en-US" sz="2200" b="1" dirty="0" smtClean="0"/>
              <a:t>hoosing</a:t>
            </a:r>
            <a:r>
              <a:rPr lang="en-US" sz="2200" dirty="0" smtClean="0"/>
              <a:t> an </a:t>
            </a:r>
            <a:r>
              <a:rPr lang="en-US" sz="2200" b="1" dirty="0" smtClean="0"/>
              <a:t>algorithm</a:t>
            </a:r>
            <a:r>
              <a:rPr lang="en-US" sz="2200" dirty="0" smtClean="0"/>
              <a:t> for </a:t>
            </a:r>
            <a:r>
              <a:rPr lang="en-US" sz="2200" b="1" dirty="0" smtClean="0"/>
              <a:t>each operation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b="1" dirty="0" smtClean="0"/>
              <a:t>data representation </a:t>
            </a:r>
            <a:r>
              <a:rPr lang="en-US" sz="2200" dirty="0" smtClean="0"/>
              <a:t>must be </a:t>
            </a:r>
            <a:r>
              <a:rPr lang="en-US" sz="2200" b="1" dirty="0" smtClean="0"/>
              <a:t>private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b="1" dirty="0" smtClean="0"/>
              <a:t>data representation </a:t>
            </a:r>
            <a:r>
              <a:rPr lang="en-US" sz="2200" dirty="0" smtClean="0"/>
              <a:t>must </a:t>
            </a:r>
            <a:r>
              <a:rPr lang="en-US" sz="2200" b="1" dirty="0" smtClean="0"/>
              <a:t>cover all possible values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must be </a:t>
            </a:r>
            <a:r>
              <a:rPr lang="en-US" sz="2200" b="1" dirty="0" smtClean="0"/>
              <a:t>consistent </a:t>
            </a:r>
            <a:r>
              <a:rPr lang="en-US" sz="2200" dirty="0" smtClean="0"/>
              <a:t>with </a:t>
            </a:r>
            <a:r>
              <a:rPr lang="en-US" sz="2200" b="1" dirty="0" smtClean="0"/>
              <a:t>the data representation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</a:t>
            </a:r>
            <a:r>
              <a:rPr lang="en-US" b="1" dirty="0">
                <a:latin typeface="+mn-lt"/>
                <a:cs typeface="Times New Roman" pitchFamily="18" charset="0"/>
              </a:rPr>
              <a:t>I</a:t>
            </a:r>
            <a:r>
              <a:rPr lang="en-US" b="1" dirty="0" smtClean="0"/>
              <a:t>mplementation</a:t>
            </a:r>
            <a:r>
              <a:rPr lang="en-US" dirty="0" smtClean="0"/>
              <a:t> of </a:t>
            </a:r>
            <a:r>
              <a:rPr lang="en-US" b="1" dirty="0" smtClean="0">
                <a:latin typeface="+mn-lt"/>
                <a:cs typeface="Times New Roman" pitchFamily="18" charset="0"/>
              </a:rPr>
              <a:t>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358346" cy="6000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b="1" dirty="0" smtClean="0">
                <a:cs typeface="Times New Roman" pitchFamily="18" charset="0"/>
              </a:rPr>
              <a:t>Class declaration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class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Date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{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    // Each Date value is a past, present, or future date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    // This date is represented by a year number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year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, a month number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month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,    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        // and a day-in-month number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day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private: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year, month, day;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public: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endParaRPr lang="en-US" sz="22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   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Date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y,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m,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d)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       {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// Construct a date with year y, month m, and day-in-month d</a:t>
            </a:r>
            <a:b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year = y; month = m; day = d;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</a:t>
            </a:r>
            <a:r>
              <a:rPr lang="en-US" b="1" dirty="0">
                <a:latin typeface="+mn-lt"/>
                <a:cs typeface="Times New Roman" pitchFamily="18" charset="0"/>
              </a:rPr>
              <a:t>I</a:t>
            </a:r>
            <a:r>
              <a:rPr lang="en-US" b="1" dirty="0" smtClean="0"/>
              <a:t>mplementation</a:t>
            </a:r>
            <a:r>
              <a:rPr lang="en-US" dirty="0" smtClean="0"/>
              <a:t> of </a:t>
            </a:r>
            <a:r>
              <a:rPr lang="en-US" b="1" dirty="0" smtClean="0">
                <a:latin typeface="+mn-lt"/>
                <a:cs typeface="Times New Roman" pitchFamily="18" charset="0"/>
              </a:rPr>
              <a:t>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358346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 </a:t>
            </a:r>
            <a:r>
              <a:rPr lang="en-US" sz="2200" b="1" i="1" dirty="0" smtClean="0">
                <a:cs typeface="Times New Roman" pitchFamily="18" charset="0"/>
              </a:rPr>
              <a:t>(continued)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	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compareTo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(Date that) 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        {</a:t>
            </a: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// Return –1 if this date is earlier than that or 0 if this date is equal to that </a:t>
            </a:r>
            <a:b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B050"/>
                </a:solidFill>
                <a:cs typeface="Times New Roman" pitchFamily="18" charset="0"/>
              </a:rPr>
              <a:t>	// or +1 if this date is later than that</a:t>
            </a: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return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(year  &lt;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.year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? -1 :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               year  &gt;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.year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? +1 :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		               month &lt;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.month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? -1 :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               month &gt;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.month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? +1 :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               day   &lt;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.day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? -1 :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               day   &gt;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.day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? +1 : 0);        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}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</a:t>
            </a:r>
            <a:r>
              <a:rPr lang="en-US" b="1" dirty="0">
                <a:latin typeface="+mn-lt"/>
                <a:cs typeface="Times New Roman" pitchFamily="18" charset="0"/>
              </a:rPr>
              <a:t>I</a:t>
            </a:r>
            <a:r>
              <a:rPr lang="en-US" b="1" dirty="0" smtClean="0"/>
              <a:t>mplementation</a:t>
            </a:r>
            <a:r>
              <a:rPr lang="en-US" dirty="0" smtClean="0"/>
              <a:t> of </a:t>
            </a:r>
            <a:r>
              <a:rPr lang="en-US" b="1" dirty="0" smtClean="0">
                <a:latin typeface="+mn-lt"/>
                <a:cs typeface="Times New Roman" pitchFamily="18" charset="0"/>
              </a:rPr>
              <a:t>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358346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 </a:t>
            </a:r>
            <a:r>
              <a:rPr lang="en-US" sz="2200" b="1" i="1" dirty="0" smtClean="0">
                <a:cs typeface="Times New Roman" pitchFamily="18" charset="0"/>
              </a:rPr>
              <a:t>(continued)</a:t>
            </a:r>
            <a:endParaRPr lang="en-US" sz="22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String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toString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()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       {</a:t>
            </a: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	      // Return this date in ISO format i.e., 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year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month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day </a:t>
            </a: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return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newFormatDate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;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      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void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advance (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n) 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       {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// Advance this date by n days (where n ≥ 0)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…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}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};</a:t>
            </a:r>
            <a:endParaRPr lang="en-US" sz="22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ADT design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8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Operations</a:t>
            </a:r>
            <a:r>
              <a:rPr lang="en-US" sz="2200" dirty="0" smtClean="0">
                <a:cs typeface="Times New Roman" pitchFamily="18" charset="0"/>
              </a:rPr>
              <a:t> are </a:t>
            </a:r>
            <a:r>
              <a:rPr lang="en-US" sz="2200" b="1" dirty="0" smtClean="0">
                <a:cs typeface="Times New Roman" pitchFamily="18" charset="0"/>
              </a:rPr>
              <a:t>sufficient</a:t>
            </a:r>
            <a:r>
              <a:rPr lang="en-US" sz="2200" dirty="0" smtClean="0">
                <a:cs typeface="Times New Roman" pitchFamily="18" charset="0"/>
              </a:rPr>
              <a:t> if </a:t>
            </a:r>
            <a:r>
              <a:rPr lang="en-US" sz="2200" b="1" dirty="0" smtClean="0">
                <a:cs typeface="Times New Roman" pitchFamily="18" charset="0"/>
              </a:rPr>
              <a:t>together they meet all the ADT’s requirements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Can the application </a:t>
            </a:r>
            <a:r>
              <a:rPr lang="en-US" sz="2200" dirty="0" smtClean="0">
                <a:cs typeface="Times New Roman" pitchFamily="18" charset="0"/>
              </a:rPr>
              <a:t>be </a:t>
            </a:r>
            <a:r>
              <a:rPr lang="en-US" sz="2200" b="1" dirty="0" smtClean="0">
                <a:cs typeface="Times New Roman" pitchFamily="18" charset="0"/>
              </a:rPr>
              <a:t>written entirely </a:t>
            </a:r>
            <a:r>
              <a:rPr lang="en-US" sz="2200" dirty="0" smtClean="0">
                <a:cs typeface="Times New Roman" pitchFamily="18" charset="0"/>
              </a:rPr>
              <a:t>in terms of </a:t>
            </a:r>
            <a:r>
              <a:rPr lang="en-US" sz="2200" b="1" dirty="0" smtClean="0">
                <a:cs typeface="Times New Roman" pitchFamily="18" charset="0"/>
              </a:rPr>
              <a:t>calls </a:t>
            </a:r>
            <a:r>
              <a:rPr lang="en-US" sz="2200" dirty="0" smtClean="0">
                <a:cs typeface="Times New Roman" pitchFamily="18" charset="0"/>
              </a:rPr>
              <a:t>to</a:t>
            </a:r>
            <a:r>
              <a:rPr lang="en-US" sz="2200" b="1" dirty="0" smtClean="0">
                <a:cs typeface="Times New Roman" pitchFamily="18" charset="0"/>
              </a:rPr>
              <a:t> these operations</a:t>
            </a:r>
            <a:r>
              <a:rPr lang="en-US" sz="2200" dirty="0" smtClean="0">
                <a:cs typeface="Times New Roman" pitchFamily="18" charset="0"/>
              </a:rPr>
              <a:t>?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An </a:t>
            </a:r>
            <a:r>
              <a:rPr lang="en-US" sz="2200" b="1" dirty="0" smtClean="0">
                <a:cs typeface="Times New Roman" pitchFamily="18" charset="0"/>
              </a:rPr>
              <a:t>operation</a:t>
            </a:r>
            <a:r>
              <a:rPr lang="en-US" sz="2200" dirty="0" smtClean="0">
                <a:cs typeface="Times New Roman" pitchFamily="18" charset="0"/>
              </a:rPr>
              <a:t> is </a:t>
            </a:r>
            <a:r>
              <a:rPr lang="en-US" sz="2200" b="1" dirty="0" smtClean="0">
                <a:cs typeface="Times New Roman" pitchFamily="18" charset="0"/>
              </a:rPr>
              <a:t>necessary</a:t>
            </a:r>
            <a:r>
              <a:rPr lang="en-US" sz="2200" dirty="0" smtClean="0">
                <a:cs typeface="Times New Roman" pitchFamily="18" charset="0"/>
              </a:rPr>
              <a:t> if it is </a:t>
            </a:r>
            <a:r>
              <a:rPr lang="en-US" sz="2200" b="1" dirty="0" smtClean="0">
                <a:cs typeface="Times New Roman" pitchFamily="18" charset="0"/>
              </a:rPr>
              <a:t>not surplus </a:t>
            </a:r>
            <a:r>
              <a:rPr lang="en-US" sz="2200" dirty="0" smtClean="0">
                <a:cs typeface="Times New Roman" pitchFamily="18" charset="0"/>
              </a:rPr>
              <a:t>to the </a:t>
            </a:r>
            <a:r>
              <a:rPr lang="en-US" sz="2200" b="1" dirty="0" smtClean="0">
                <a:cs typeface="Times New Roman" pitchFamily="18" charset="0"/>
              </a:rPr>
              <a:t>ADT’s requirements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Could the operation </a:t>
            </a:r>
            <a:r>
              <a:rPr lang="en-US" sz="2200" dirty="0" smtClean="0">
                <a:cs typeface="Times New Roman" pitchFamily="18" charset="0"/>
              </a:rPr>
              <a:t>be </a:t>
            </a:r>
            <a:r>
              <a:rPr lang="en-US" sz="2200" b="1" dirty="0" smtClean="0">
                <a:cs typeface="Times New Roman" pitchFamily="18" charset="0"/>
              </a:rPr>
              <a:t>safely omitted</a:t>
            </a:r>
            <a:r>
              <a:rPr lang="en-US" sz="2200" dirty="0" smtClean="0">
                <a:cs typeface="Times New Roman" pitchFamily="18" charset="0"/>
              </a:rPr>
              <a:t>?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IN" sz="2200" dirty="0">
              <a:cs typeface="Times New Roman" pitchFamily="18" charset="0"/>
            </a:endParaRP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A well-designed ADT provides operations 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That are necessary and sufficient for its requirements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design of 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8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From the </a:t>
            </a:r>
            <a:r>
              <a:rPr lang="en-US" sz="2200" b="1" dirty="0" smtClean="0">
                <a:cs typeface="Times New Roman" pitchFamily="18" charset="0"/>
              </a:rPr>
              <a:t>Date specification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class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Date 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 {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private: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…;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public: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Date (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y,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m,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	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compareTo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(Date that);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String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toString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		void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advance (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n);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These operations </a:t>
            </a:r>
            <a:r>
              <a:rPr lang="en-US" sz="2200" dirty="0" smtClean="0">
                <a:cs typeface="Times New Roman" pitchFamily="18" charset="0"/>
              </a:rPr>
              <a:t>are </a:t>
            </a:r>
            <a:r>
              <a:rPr lang="en-US" sz="2200" b="1" dirty="0" smtClean="0">
                <a:cs typeface="Times New Roman" pitchFamily="18" charset="0"/>
              </a:rPr>
              <a:t>sufficient</a:t>
            </a:r>
            <a:r>
              <a:rPr lang="en-US" sz="2200" dirty="0" smtClean="0">
                <a:cs typeface="Times New Roman" pitchFamily="18" charset="0"/>
              </a:rPr>
              <a:t> and </a:t>
            </a:r>
            <a:r>
              <a:rPr lang="en-US" sz="2200" b="1" dirty="0" smtClean="0">
                <a:cs typeface="Times New Roman" pitchFamily="18" charset="0"/>
              </a:rPr>
              <a:t>necessary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design of Date ADT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8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Consider </a:t>
            </a:r>
            <a:r>
              <a:rPr lang="en-US" sz="2200" b="1" dirty="0" smtClean="0">
                <a:cs typeface="Times New Roman" pitchFamily="18" charset="0"/>
              </a:rPr>
              <a:t>another possible Date specification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public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class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Date 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   {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private: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…;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public: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Date (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y,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m, 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d);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		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compareTo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(Date that);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	String </a:t>
            </a:r>
            <a:r>
              <a:rPr lang="en-US" sz="2200" dirty="0" err="1" smtClean="0">
                <a:solidFill>
                  <a:srgbClr val="0070C0"/>
                </a:solidFill>
                <a:cs typeface="Times New Roman" pitchFamily="18" charset="0"/>
              </a:rPr>
              <a:t>toString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();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void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advance (</a:t>
            </a:r>
            <a:r>
              <a:rPr lang="en-US" sz="2200" b="1" dirty="0" err="1" smtClean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n);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			</a:t>
            </a:r>
            <a:r>
              <a:rPr lang="en-US" sz="2200" b="1" dirty="0" smtClean="0">
                <a:solidFill>
                  <a:srgbClr val="0070C0"/>
                </a:solidFill>
                <a:cs typeface="Times New Roman" pitchFamily="18" charset="0"/>
              </a:rPr>
              <a:t>void</a:t>
            </a: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 advance1Day ();</a:t>
            </a:r>
            <a:b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Operation </a:t>
            </a:r>
            <a:r>
              <a:rPr lang="en-US" sz="2200" b="1" dirty="0" smtClean="0">
                <a:cs typeface="Times New Roman" pitchFamily="18" charset="0"/>
              </a:rPr>
              <a:t>advance1Day</a:t>
            </a:r>
            <a:r>
              <a:rPr lang="en-US" sz="2200" dirty="0" smtClean="0">
                <a:cs typeface="Times New Roman" pitchFamily="18" charset="0"/>
              </a:rPr>
              <a:t> is </a:t>
            </a:r>
            <a:r>
              <a:rPr lang="en-US" sz="2200" b="1" dirty="0" smtClean="0">
                <a:cs typeface="Times New Roman" pitchFamily="18" charset="0"/>
              </a:rPr>
              <a:t>unnecessary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Autofit/>
          </a:bodyPr>
          <a:lstStyle/>
          <a:p>
            <a:pPr marL="179388" indent="-179388"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A Date class </a:t>
            </a:r>
            <a:r>
              <a:rPr lang="en-US" sz="2200" dirty="0" smtClean="0">
                <a:cs typeface="Times New Roman" pitchFamily="18" charset="0"/>
              </a:rPr>
              <a:t>can be </a:t>
            </a:r>
            <a:r>
              <a:rPr lang="en-US" sz="2200" b="1" dirty="0" smtClean="0">
                <a:cs typeface="Times New Roman" pitchFamily="18" charset="0"/>
              </a:rPr>
              <a:t>built as an ADT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cs typeface="Times New Roman" pitchFamily="18" charset="0"/>
              </a:rPr>
              <a:t>A Date class that may represent any date (past, present, and future) can be declared as follows: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200" dirty="0" smtClean="0">
                <a:cs typeface="Times New Roman" pitchFamily="18" charset="0"/>
              </a:rPr>
              <a:t>Each object of the class</a:t>
            </a:r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sz="2200" b="1" dirty="0" smtClean="0">
                <a:cs typeface="Times New Roman" pitchFamily="18" charset="0"/>
              </a:rPr>
              <a:t>a set of values</a:t>
            </a:r>
          </a:p>
          <a:p>
            <a:pPr lvl="2">
              <a:lnSpc>
                <a:spcPct val="150000"/>
              </a:lnSpc>
              <a:buFontTx/>
              <a:buChar char="–"/>
            </a:pPr>
            <a:r>
              <a:rPr lang="en-US" sz="2200" b="1" dirty="0">
                <a:cs typeface="Times New Roman" pitchFamily="18" charset="0"/>
              </a:rPr>
              <a:t>V</a:t>
            </a:r>
            <a:r>
              <a:rPr lang="en-US" sz="2200" b="1" dirty="0" smtClean="0">
                <a:cs typeface="Times New Roman" pitchFamily="18" charset="0"/>
              </a:rPr>
              <a:t>alues</a:t>
            </a:r>
            <a:r>
              <a:rPr lang="en-US" sz="2200" dirty="0" smtClean="0">
                <a:cs typeface="Times New Roman" pitchFamily="18" charset="0"/>
              </a:rPr>
              <a:t> of </a:t>
            </a:r>
            <a:r>
              <a:rPr lang="en-US" sz="2200" b="1" dirty="0" smtClean="0">
                <a:cs typeface="Times New Roman" pitchFamily="18" charset="0"/>
              </a:rPr>
              <a:t>integer types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b="1" dirty="0" smtClean="0">
                <a:cs typeface="Times New Roman" pitchFamily="18" charset="0"/>
              </a:rPr>
              <a:t>to represent </a:t>
            </a:r>
            <a:r>
              <a:rPr lang="en-US" sz="2200" dirty="0" smtClean="0">
                <a:cs typeface="Times New Roman" pitchFamily="18" charset="0"/>
              </a:rPr>
              <a:t>the Date </a:t>
            </a:r>
            <a:r>
              <a:rPr lang="en-US" sz="2200" b="1" dirty="0" smtClean="0">
                <a:cs typeface="Times New Roman" pitchFamily="18" charset="0"/>
              </a:rPr>
              <a:t>day, month, </a:t>
            </a:r>
            <a:r>
              <a:rPr lang="en-US" sz="2200" dirty="0" smtClean="0">
                <a:cs typeface="Times New Roman" pitchFamily="18" charset="0"/>
              </a:rPr>
              <a:t>and</a:t>
            </a:r>
            <a:r>
              <a:rPr lang="en-US" sz="2200" b="1" dirty="0" smtClean="0">
                <a:cs typeface="Times New Roman" pitchFamily="18" charset="0"/>
              </a:rPr>
              <a:t> year</a:t>
            </a:r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sz="2200" b="1" dirty="0" smtClean="0">
                <a:cs typeface="Times New Roman" pitchFamily="18" charset="0"/>
              </a:rPr>
              <a:t>a set of operations</a:t>
            </a:r>
          </a:p>
          <a:p>
            <a:pPr lvl="2">
              <a:lnSpc>
                <a:spcPct val="150000"/>
              </a:lnSpc>
              <a:buFontTx/>
              <a:buChar char="–"/>
            </a:pPr>
            <a:r>
              <a:rPr lang="en-US" sz="2200" b="1" dirty="0">
                <a:cs typeface="Times New Roman" pitchFamily="18" charset="0"/>
              </a:rPr>
              <a:t>C</a:t>
            </a:r>
            <a:r>
              <a:rPr lang="en-US" sz="2200" b="1" dirty="0" smtClean="0">
                <a:cs typeface="Times New Roman" pitchFamily="18" charset="0"/>
              </a:rPr>
              <a:t>lass constructors</a:t>
            </a:r>
            <a:r>
              <a:rPr lang="en-US" sz="2200" dirty="0" smtClean="0">
                <a:cs typeface="Times New Roman" pitchFamily="18" charset="0"/>
              </a:rPr>
              <a:t>, and </a:t>
            </a:r>
            <a:r>
              <a:rPr lang="en-US" sz="2200" b="1" dirty="0" smtClean="0">
                <a:cs typeface="Times New Roman" pitchFamily="18" charset="0"/>
              </a:rPr>
              <a:t>methods</a:t>
            </a:r>
            <a:r>
              <a:rPr lang="en-US" sz="2200" dirty="0" smtClean="0">
                <a:cs typeface="Times New Roman" pitchFamily="18" charset="0"/>
              </a:rPr>
              <a:t> to </a:t>
            </a:r>
            <a:r>
              <a:rPr lang="en-US" sz="2200" b="1" dirty="0" smtClean="0">
                <a:cs typeface="Times New Roman" pitchFamily="18" charset="0"/>
              </a:rPr>
              <a:t>manipulate</a:t>
            </a:r>
            <a:r>
              <a:rPr lang="en-US" sz="2200" dirty="0" smtClean="0">
                <a:cs typeface="Times New Roman" pitchFamily="18" charset="0"/>
              </a:rPr>
              <a:t> and </a:t>
            </a:r>
            <a:r>
              <a:rPr lang="en-US" sz="2200" b="1" dirty="0" smtClean="0">
                <a:cs typeface="Times New Roman" pitchFamily="18" charset="0"/>
              </a:rPr>
              <a:t>inspect</a:t>
            </a:r>
            <a:r>
              <a:rPr lang="en-US" sz="2200" dirty="0" smtClean="0">
                <a:cs typeface="Times New Roman" pitchFamily="18" charset="0"/>
              </a:rPr>
              <a:t> and/or </a:t>
            </a:r>
            <a:r>
              <a:rPr lang="en-US" sz="2200" b="1" dirty="0" smtClean="0">
                <a:cs typeface="Times New Roman" pitchFamily="18" charset="0"/>
              </a:rPr>
              <a:t>update</a:t>
            </a:r>
            <a:r>
              <a:rPr lang="en-US" sz="2200" dirty="0" smtClean="0">
                <a:cs typeface="Times New Roman" pitchFamily="18" charset="0"/>
              </a:rPr>
              <a:t> the </a:t>
            </a:r>
            <a:r>
              <a:rPr lang="en-US" sz="2200" b="1" dirty="0" smtClean="0">
                <a:cs typeface="Times New Roman" pitchFamily="18" charset="0"/>
              </a:rPr>
              <a:t>set of values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dirty="0" err="1"/>
              <a:t>isLeap</a:t>
            </a:r>
            <a:r>
              <a:rPr lang="en-US" sz="2200" dirty="0" smtClean="0"/>
              <a:t>(), </a:t>
            </a:r>
            <a:r>
              <a:rPr lang="en-US" sz="2200" dirty="0"/>
              <a:t>equals</a:t>
            </a:r>
            <a:r>
              <a:rPr lang="en-US" sz="2200" dirty="0" smtClean="0"/>
              <a:t>(), </a:t>
            </a:r>
            <a:r>
              <a:rPr lang="en-US" sz="2200" dirty="0" err="1"/>
              <a:t>compareTo</a:t>
            </a:r>
            <a:r>
              <a:rPr lang="en-US" sz="2200" dirty="0" smtClean="0"/>
              <a:t>(), </a:t>
            </a:r>
            <a:r>
              <a:rPr lang="en-US" sz="2200" dirty="0"/>
              <a:t>length() </a:t>
            </a:r>
            <a:r>
              <a:rPr lang="en-US" sz="2200" dirty="0" smtClean="0"/>
              <a:t>and </a:t>
            </a:r>
            <a:r>
              <a:rPr lang="en-US" sz="2200" dirty="0"/>
              <a:t>advance</a:t>
            </a:r>
            <a:r>
              <a:rPr lang="en-US" sz="2200" dirty="0" smtClean="0"/>
              <a:t>()</a:t>
            </a:r>
            <a:endParaRPr lang="en-US" sz="22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200" b="1" dirty="0" smtClean="0">
                <a:solidFill>
                  <a:srgbClr val="00B050"/>
                </a:solidFill>
                <a:cs typeface="Times New Roman" pitchFamily="18" charset="0"/>
              </a:rPr>
              <a:t>In </a:t>
            </a:r>
            <a:r>
              <a:rPr lang="en-US" sz="2200" b="1" dirty="0">
                <a:solidFill>
                  <a:srgbClr val="00B050"/>
                </a:solidFill>
                <a:cs typeface="Times New Roman" pitchFamily="18" charset="0"/>
              </a:rPr>
              <a:t>C++ an ADT is implemented as a </a:t>
            </a:r>
            <a:r>
              <a:rPr lang="en-US" sz="2200" b="1" dirty="0" smtClean="0">
                <a:solidFill>
                  <a:srgbClr val="00B050"/>
                </a:solidFill>
                <a:cs typeface="Times New Roman" pitchFamily="18" charset="0"/>
              </a:rPr>
              <a:t>class</a:t>
            </a:r>
            <a:endParaRPr lang="en-US" sz="2200" b="1" dirty="0">
              <a:solidFill>
                <a:srgbClr val="00B050"/>
              </a:solidFill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</a:pPr>
            <a:endParaRPr lang="en-US" sz="22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Autofit/>
          </a:bodyPr>
          <a:lstStyle/>
          <a:p>
            <a:r>
              <a:rPr lang="en-US" sz="2200" dirty="0"/>
              <a:t>In </a:t>
            </a:r>
            <a:r>
              <a:rPr lang="en-US" sz="2200" dirty="0" smtClean="0"/>
              <a:t>a </a:t>
            </a:r>
            <a:r>
              <a:rPr lang="en-GB" sz="2200" dirty="0" smtClean="0"/>
              <a:t>modern computer</a:t>
            </a:r>
          </a:p>
          <a:p>
            <a:pPr lvl="1"/>
            <a:r>
              <a:rPr lang="en-GB" sz="2200" dirty="0" smtClean="0"/>
              <a:t>Data </a:t>
            </a:r>
            <a:r>
              <a:rPr lang="en-GB" sz="2200" dirty="0"/>
              <a:t>consists fundamentally of binary </a:t>
            </a:r>
            <a:r>
              <a:rPr lang="en-GB" sz="2200" dirty="0" smtClean="0"/>
              <a:t>bits</a:t>
            </a:r>
          </a:p>
          <a:p>
            <a:pPr lvl="1"/>
            <a:r>
              <a:rPr lang="en-GB" sz="2200" dirty="0"/>
              <a:t>B</a:t>
            </a:r>
            <a:r>
              <a:rPr lang="en-GB" sz="2200" dirty="0" smtClean="0"/>
              <a:t>ut </a:t>
            </a:r>
            <a:r>
              <a:rPr lang="en-GB" sz="2200" dirty="0"/>
              <a:t>meaningful data is </a:t>
            </a:r>
            <a:r>
              <a:rPr lang="en-GB" sz="2200" dirty="0" smtClean="0"/>
              <a:t>organized into </a:t>
            </a:r>
          </a:p>
          <a:p>
            <a:pPr lvl="2"/>
            <a:r>
              <a:rPr lang="en-GB" sz="2200" dirty="0" smtClean="0"/>
              <a:t>Primitive </a:t>
            </a:r>
            <a:r>
              <a:rPr lang="en-GB" sz="2200" dirty="0"/>
              <a:t>data types such as integer, </a:t>
            </a:r>
            <a:r>
              <a:rPr lang="en-GB" sz="2200" dirty="0" smtClean="0"/>
              <a:t>float, </a:t>
            </a:r>
            <a:r>
              <a:rPr lang="en-GB" sz="2200" dirty="0"/>
              <a:t>and </a:t>
            </a:r>
            <a:r>
              <a:rPr lang="en-GB" sz="2200" dirty="0" err="1" smtClean="0"/>
              <a:t>boolean</a:t>
            </a:r>
            <a:r>
              <a:rPr lang="en-GB" sz="2200" dirty="0" smtClean="0"/>
              <a:t> and</a:t>
            </a:r>
          </a:p>
          <a:p>
            <a:pPr lvl="2"/>
            <a:r>
              <a:rPr lang="en-GB" sz="2200" dirty="0" smtClean="0"/>
              <a:t>More </a:t>
            </a:r>
            <a:r>
              <a:rPr lang="en-GB" sz="2200" dirty="0"/>
              <a:t>complex data </a:t>
            </a:r>
            <a:r>
              <a:rPr lang="en-GB" sz="2200" dirty="0" smtClean="0"/>
              <a:t>structures such </a:t>
            </a:r>
            <a:r>
              <a:rPr lang="en-GB" sz="2200" dirty="0"/>
              <a:t>as arrays and </a:t>
            </a:r>
            <a:r>
              <a:rPr lang="en-GB" sz="2200" dirty="0" smtClean="0"/>
              <a:t>trees</a:t>
            </a:r>
          </a:p>
          <a:p>
            <a:pPr lvl="1"/>
            <a:r>
              <a:rPr lang="en-GB" sz="2200" dirty="0" smtClean="0"/>
              <a:t>These </a:t>
            </a:r>
            <a:r>
              <a:rPr lang="en-GB" sz="2200" dirty="0"/>
              <a:t>data types and data structures always come along </a:t>
            </a:r>
            <a:r>
              <a:rPr lang="en-GB" sz="2200" dirty="0" smtClean="0"/>
              <a:t>with associated </a:t>
            </a:r>
            <a:r>
              <a:rPr lang="en-GB" sz="2200" dirty="0"/>
              <a:t>operations that can be </a:t>
            </a:r>
            <a:r>
              <a:rPr lang="en-GB" sz="2200" dirty="0" smtClean="0"/>
              <a:t>performed on </a:t>
            </a:r>
            <a:r>
              <a:rPr lang="en-GB" sz="2200" dirty="0"/>
              <a:t>the </a:t>
            </a:r>
            <a:r>
              <a:rPr lang="en-GB" sz="2200" dirty="0" smtClean="0"/>
              <a:t>data</a:t>
            </a:r>
          </a:p>
          <a:p>
            <a:pPr lvl="1"/>
            <a:r>
              <a:rPr lang="en-GB" sz="2200" dirty="0" smtClean="0"/>
              <a:t>For example</a:t>
            </a:r>
          </a:p>
          <a:p>
            <a:pPr lvl="2"/>
            <a:r>
              <a:rPr lang="en-GB" sz="2200" dirty="0" smtClean="0"/>
              <a:t>The </a:t>
            </a:r>
            <a:r>
              <a:rPr lang="en-GB" sz="2200" dirty="0"/>
              <a:t>32-bit </a:t>
            </a:r>
            <a:r>
              <a:rPr lang="en-GB" sz="2200" b="1" dirty="0" err="1"/>
              <a:t>int</a:t>
            </a:r>
            <a:r>
              <a:rPr lang="en-GB" sz="2200" dirty="0"/>
              <a:t> data type </a:t>
            </a:r>
            <a:r>
              <a:rPr lang="en-GB" sz="2200" dirty="0" smtClean="0"/>
              <a:t>is defined both by the fact that </a:t>
            </a:r>
          </a:p>
          <a:p>
            <a:pPr lvl="3"/>
            <a:r>
              <a:rPr lang="en-GB" sz="2200" dirty="0" smtClean="0"/>
              <a:t>A value of type </a:t>
            </a:r>
            <a:r>
              <a:rPr lang="en-GB" sz="2200" b="1" dirty="0" err="1" smtClean="0"/>
              <a:t>int</a:t>
            </a:r>
            <a:r>
              <a:rPr lang="en-GB" sz="2200" dirty="0" smtClean="0"/>
              <a:t> consists of 32 binary bits</a:t>
            </a:r>
          </a:p>
          <a:p>
            <a:pPr lvl="3"/>
            <a:r>
              <a:rPr lang="en-GB" sz="2200" dirty="0" smtClean="0"/>
              <a:t>Two </a:t>
            </a:r>
            <a:r>
              <a:rPr lang="en-GB" sz="2200" dirty="0" err="1"/>
              <a:t>int</a:t>
            </a:r>
            <a:r>
              <a:rPr lang="en-GB" sz="2200" dirty="0"/>
              <a:t> values can be added, subtracted, multiplied, </a:t>
            </a:r>
            <a:r>
              <a:rPr lang="en-GB" sz="2200" dirty="0" smtClean="0"/>
              <a:t>and so on</a:t>
            </a:r>
          </a:p>
          <a:p>
            <a:pPr lvl="1"/>
            <a:r>
              <a:rPr lang="en-GB" sz="2200" dirty="0" smtClean="0"/>
              <a:t>An </a:t>
            </a:r>
            <a:r>
              <a:rPr lang="en-GB" sz="2200" dirty="0"/>
              <a:t>array is </a:t>
            </a:r>
            <a:r>
              <a:rPr lang="en-GB" sz="2200" dirty="0" smtClean="0"/>
              <a:t>defined both </a:t>
            </a:r>
            <a:r>
              <a:rPr lang="en-GB" sz="2200" dirty="0"/>
              <a:t>by the fact that </a:t>
            </a:r>
            <a:endParaRPr lang="en-GB" sz="2200" dirty="0" smtClean="0"/>
          </a:p>
          <a:p>
            <a:pPr lvl="2"/>
            <a:r>
              <a:rPr lang="en-GB" sz="2200" dirty="0"/>
              <a:t>I</a:t>
            </a:r>
            <a:r>
              <a:rPr lang="en-GB" sz="2200" dirty="0" smtClean="0"/>
              <a:t>t </a:t>
            </a:r>
            <a:r>
              <a:rPr lang="en-GB" sz="2200" dirty="0"/>
              <a:t>is a sequence of data items of the same basic </a:t>
            </a:r>
            <a:r>
              <a:rPr lang="en-GB" sz="2200" dirty="0" smtClean="0"/>
              <a:t>type</a:t>
            </a:r>
          </a:p>
          <a:p>
            <a:pPr lvl="2"/>
            <a:r>
              <a:rPr lang="en-GB" sz="2200" dirty="0"/>
              <a:t>I</a:t>
            </a:r>
            <a:r>
              <a:rPr lang="en-GB" sz="2200" dirty="0" smtClean="0"/>
              <a:t>t </a:t>
            </a:r>
            <a:r>
              <a:rPr lang="en-GB" sz="2200" dirty="0"/>
              <a:t>is possible to directly access each of the positions </a:t>
            </a:r>
            <a:r>
              <a:rPr lang="en-GB" sz="2200" dirty="0" smtClean="0"/>
              <a:t>by </a:t>
            </a:r>
            <a:r>
              <a:rPr lang="en-GB" sz="2200" dirty="0"/>
              <a:t>its numerical </a:t>
            </a:r>
            <a:r>
              <a:rPr lang="en-GB" sz="2200" dirty="0" smtClean="0"/>
              <a:t>index</a:t>
            </a:r>
            <a:endParaRPr lang="en-GB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800" b="1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class Date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 </a:t>
            </a:r>
            <a:r>
              <a:rPr lang="en-US" sz="2000" dirty="0" smtClean="0">
                <a:solidFill>
                  <a:srgbClr val="00B050"/>
                </a:solidFill>
              </a:rPr>
              <a:t>// Each Date past, present, or future date, is represented by year, month &amp; a day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 private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day, month, year;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public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Date (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d,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m,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y)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      // Construct a date with year y, month m, and day-in-month d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		      // Throw an exception if they constitute an improper date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      </a:t>
            </a:r>
            <a:r>
              <a:rPr lang="en-US" sz="2000" dirty="0" smtClean="0">
                <a:solidFill>
                  <a:srgbClr val="0070C0"/>
                </a:solidFill>
              </a:rPr>
              <a:t>if (d &lt; 1 || d &gt; 31 || m &lt; 1 || m &gt; 12)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{  </a:t>
            </a:r>
            <a:r>
              <a:rPr lang="en-US" sz="2000" dirty="0" err="1" smtClean="0">
                <a:solidFill>
                  <a:srgbClr val="0070C0"/>
                </a:solidFill>
              </a:rPr>
              <a:t>cout</a:t>
            </a:r>
            <a:r>
              <a:rPr lang="en-US" sz="2000" dirty="0" smtClean="0">
                <a:solidFill>
                  <a:srgbClr val="0070C0"/>
                </a:solidFill>
              </a:rPr>
              <a:t> &lt;&lt; "badly formed date" &lt;&lt; </a:t>
            </a:r>
            <a:r>
              <a:rPr lang="en-US" sz="2000" dirty="0" err="1" smtClean="0">
                <a:solidFill>
                  <a:srgbClr val="0070C0"/>
                </a:solidFill>
              </a:rPr>
              <a:t>endl</a:t>
            </a:r>
            <a:r>
              <a:rPr lang="en-US" sz="2000" dirty="0" smtClean="0">
                <a:solidFill>
                  <a:srgbClr val="0070C0"/>
                </a:solidFill>
              </a:rPr>
              <a:t>; 	  }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         day = d; month = m; year = y;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}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isLeap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y) 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// Return true if and only if y is a leap year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  return (y%4 == 0 &amp;&amp; (y%100 != 0 || y%400 == 0));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        </a:t>
            </a: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800" b="1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    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equals (Date that)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      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        // Return true if this date equal to that, or false otherwise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  return (year == </a:t>
            </a:r>
            <a:r>
              <a:rPr lang="en-US" sz="2000" dirty="0" err="1" smtClean="0">
                <a:solidFill>
                  <a:srgbClr val="0070C0"/>
                </a:solidFill>
              </a:rPr>
              <a:t>that.year</a:t>
            </a:r>
            <a:r>
              <a:rPr lang="en-US" sz="2000" dirty="0" smtClean="0">
                <a:solidFill>
                  <a:srgbClr val="0070C0"/>
                </a:solidFill>
              </a:rPr>
              <a:t> &amp;&amp; month == </a:t>
            </a:r>
            <a:r>
              <a:rPr lang="en-US" sz="2000" dirty="0" err="1" smtClean="0">
                <a:solidFill>
                  <a:srgbClr val="0070C0"/>
                </a:solidFill>
              </a:rPr>
              <a:t>that.month</a:t>
            </a:r>
            <a:r>
              <a:rPr lang="en-US" sz="2000" dirty="0" smtClean="0">
                <a:solidFill>
                  <a:srgbClr val="0070C0"/>
                </a:solidFill>
              </a:rPr>
              <a:t> &amp;&amp; day == </a:t>
            </a:r>
            <a:r>
              <a:rPr lang="en-US" sz="2000" dirty="0" err="1" smtClean="0">
                <a:solidFill>
                  <a:srgbClr val="0070C0"/>
                </a:solidFill>
              </a:rPr>
              <a:t>that.day</a:t>
            </a:r>
            <a:r>
              <a:rPr lang="en-US" sz="2000" dirty="0" smtClean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 }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dirty="0" smtClean="0"/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compareTo</a:t>
            </a:r>
            <a:r>
              <a:rPr lang="en-US" sz="2000" dirty="0" smtClean="0">
                <a:solidFill>
                  <a:srgbClr val="0070C0"/>
                </a:solidFill>
              </a:rPr>
              <a:t> (Date that)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          </a:t>
            </a:r>
            <a:r>
              <a:rPr lang="en-US" sz="2000" dirty="0" smtClean="0">
                <a:solidFill>
                  <a:srgbClr val="00B050"/>
                </a:solidFill>
              </a:rPr>
              <a:t>// Return -1 if this date comes before that or 0 if this date is equal to that,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	          // or +1 if this date come after that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  return  (	year    &lt; </a:t>
            </a:r>
            <a:r>
              <a:rPr lang="en-US" sz="2000" dirty="0" err="1" smtClean="0">
                <a:solidFill>
                  <a:srgbClr val="0070C0"/>
                </a:solidFill>
              </a:rPr>
              <a:t>that.year</a:t>
            </a:r>
            <a:r>
              <a:rPr lang="en-US" sz="2000" dirty="0" smtClean="0">
                <a:solidFill>
                  <a:srgbClr val="0070C0"/>
                </a:solidFill>
              </a:rPr>
              <a:t> ? -1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			year    &gt; </a:t>
            </a:r>
            <a:r>
              <a:rPr lang="en-US" sz="2000" dirty="0" err="1" smtClean="0">
                <a:solidFill>
                  <a:srgbClr val="0070C0"/>
                </a:solidFill>
              </a:rPr>
              <a:t>that.year</a:t>
            </a:r>
            <a:r>
              <a:rPr lang="en-US" sz="2000" dirty="0" smtClean="0">
                <a:solidFill>
                  <a:srgbClr val="0070C0"/>
                </a:solidFill>
              </a:rPr>
              <a:t> ? +1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			month &lt; that. month ? -1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			month &lt; that. month ? +1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			day     &lt; </a:t>
            </a:r>
            <a:r>
              <a:rPr lang="en-US" sz="2000" dirty="0" err="1" smtClean="0">
                <a:solidFill>
                  <a:srgbClr val="0070C0"/>
                </a:solidFill>
              </a:rPr>
              <a:t>that.day</a:t>
            </a:r>
            <a:r>
              <a:rPr lang="en-US" sz="2000" dirty="0" smtClean="0">
                <a:solidFill>
                  <a:srgbClr val="0070C0"/>
                </a:solidFill>
              </a:rPr>
              <a:t> ? -1 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				day     &gt; </a:t>
            </a:r>
            <a:r>
              <a:rPr lang="en-US" sz="2000" dirty="0" err="1" smtClean="0">
                <a:solidFill>
                  <a:srgbClr val="0070C0"/>
                </a:solidFill>
              </a:rPr>
              <a:t>that.day</a:t>
            </a:r>
            <a:r>
              <a:rPr lang="en-US" sz="2000" dirty="0" smtClean="0">
                <a:solidFill>
                  <a:srgbClr val="0070C0"/>
                </a:solidFill>
              </a:rPr>
              <a:t> ? +1 : 0);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	 }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 length (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 m, 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 y)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{	</a:t>
            </a:r>
            <a:r>
              <a:rPr lang="en-US" sz="2000" dirty="0" smtClean="0"/>
              <a:t>	 </a:t>
            </a:r>
            <a:r>
              <a:rPr lang="en-US" sz="2000" dirty="0" smtClean="0">
                <a:solidFill>
                  <a:srgbClr val="00B050"/>
                </a:solidFill>
              </a:rPr>
              <a:t>// Return the number of days in month m in year y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	  </a:t>
            </a:r>
            <a:r>
              <a:rPr lang="en-US" sz="2000" dirty="0" smtClean="0">
                <a:solidFill>
                  <a:srgbClr val="00B0F0"/>
                </a:solidFill>
              </a:rPr>
              <a:t>switch (m) 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case 1: case 3: case 5: case 7: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case 8: case 10: case 12: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	 return 31;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case 4: case 6: case 9: case 11: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	 return 30;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case 2: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	 return (</a:t>
            </a:r>
            <a:r>
              <a:rPr lang="en-US" sz="2000" dirty="0" err="1" smtClean="0">
                <a:solidFill>
                  <a:srgbClr val="00B0F0"/>
                </a:solidFill>
              </a:rPr>
              <a:t>isLeap</a:t>
            </a:r>
            <a:r>
              <a:rPr lang="en-US" sz="2000" dirty="0" smtClean="0">
                <a:solidFill>
                  <a:srgbClr val="00B0F0"/>
                </a:solidFill>
              </a:rPr>
              <a:t>(y) ? 29 : 28);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default: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			 return -1;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  }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 </a:t>
            </a:r>
            <a:r>
              <a:rPr lang="en-US" sz="2000" dirty="0" smtClean="0">
                <a:solidFill>
                  <a:srgbClr val="00B0F0"/>
                </a:solidFill>
              </a:rPr>
              <a:t>};</a:t>
            </a:r>
            <a:endParaRPr lang="en-US" sz="2000" dirty="0" smtClean="0">
              <a:solidFill>
                <a:srgbClr val="00B0F0"/>
              </a:solidFill>
            </a:endParaRP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	</a:t>
            </a:r>
            <a:endParaRPr lang="en-US" sz="20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800" b="1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void advance (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 n)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B050"/>
                </a:solidFill>
              </a:rPr>
              <a:t>// Advance this date by n days (where n &gt;= 0)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 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 d = day + n, m = month, y = year;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  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 last = length(m, y);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800" dirty="0" smtClean="0">
              <a:solidFill>
                <a:srgbClr val="00B0F0"/>
              </a:solidFill>
            </a:endParaRP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  while (d &gt; (last))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  {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        d -= last;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         if (m &lt; 12)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             m++;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        else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        {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             m = 1;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             y++; 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        } </a:t>
            </a:r>
            <a:r>
              <a:rPr lang="en-US" sz="2000" dirty="0" smtClean="0"/>
              <a:t>	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   }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    day = d;  month = m;  year = y;</a:t>
            </a: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Class declaration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800" b="1" dirty="0" smtClean="0">
              <a:cs typeface="Times New Roman" pitchFamily="18" charset="0"/>
            </a:endParaRP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void </a:t>
            </a:r>
            <a:r>
              <a:rPr lang="en-US" sz="2000" dirty="0" err="1" smtClean="0">
                <a:solidFill>
                  <a:srgbClr val="00B0F0"/>
                </a:solidFill>
              </a:rPr>
              <a:t>showDate</a:t>
            </a:r>
            <a:r>
              <a:rPr lang="en-US" sz="2000" dirty="0" smtClean="0">
                <a:solidFill>
                  <a:srgbClr val="00B0F0"/>
                </a:solidFill>
              </a:rPr>
              <a:t> () 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       {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         </a:t>
            </a:r>
            <a:r>
              <a:rPr lang="en-US" sz="2000" dirty="0" smtClean="0">
                <a:solidFill>
                  <a:srgbClr val="00B050"/>
                </a:solidFill>
              </a:rPr>
              <a:t>// Return this date's ISO string representation as </a:t>
            </a:r>
            <a:r>
              <a:rPr lang="en-US" sz="2000" b="1" dirty="0" smtClean="0">
                <a:solidFill>
                  <a:srgbClr val="00B050"/>
                </a:solidFill>
              </a:rPr>
              <a:t>day-month-year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/>
              <a:t>	         </a:t>
            </a:r>
            <a:r>
              <a:rPr lang="en-US" sz="2000" dirty="0" err="1" smtClean="0">
                <a:solidFill>
                  <a:srgbClr val="00B0F0"/>
                </a:solidFill>
              </a:rPr>
              <a:t>cout</a:t>
            </a:r>
            <a:r>
              <a:rPr lang="en-US" sz="2000" dirty="0" smtClean="0">
                <a:solidFill>
                  <a:srgbClr val="00B0F0"/>
                </a:solidFill>
              </a:rPr>
              <a:t> &lt;&lt; day &lt;&lt; "-" &lt;&lt; month &lt;&lt; "-" &lt;&lt; year &lt;&lt; </a:t>
            </a:r>
            <a:r>
              <a:rPr lang="en-US" sz="2000" dirty="0" err="1" smtClean="0">
                <a:solidFill>
                  <a:srgbClr val="00B0F0"/>
                </a:solidFill>
              </a:rPr>
              <a:t>endl</a:t>
            </a:r>
            <a:r>
              <a:rPr lang="en-US" sz="2000" dirty="0" smtClean="0">
                <a:solidFill>
                  <a:srgbClr val="00B0F0"/>
                </a:solidFill>
              </a:rPr>
              <a:t> &lt;&lt; </a:t>
            </a:r>
            <a:r>
              <a:rPr lang="en-US" sz="2000" dirty="0" err="1" smtClean="0">
                <a:solidFill>
                  <a:srgbClr val="00B0F0"/>
                </a:solidFill>
              </a:rPr>
              <a:t>endl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</a:p>
          <a:p>
            <a:pPr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	 }</a:t>
            </a:r>
          </a:p>
          <a:p>
            <a:pPr>
              <a:lnSpc>
                <a:spcPct val="15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solidFill>
                  <a:srgbClr val="00B0F0"/>
                </a:solidFill>
              </a:rPr>
              <a:t>};</a:t>
            </a:r>
            <a:r>
              <a:rPr lang="en-US" sz="2000" dirty="0" smtClean="0">
                <a:solidFill>
                  <a:srgbClr val="00B050"/>
                </a:solidFill>
              </a:rPr>
              <a:t> // End of class Date</a:t>
            </a:r>
            <a:endParaRPr lang="en-US" sz="2000" b="1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Date data type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0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b="1" dirty="0" smtClean="0">
                <a:cs typeface="Times New Roman" pitchFamily="18" charset="0"/>
              </a:rPr>
              <a:t>Application code</a:t>
            </a:r>
          </a:p>
          <a:p>
            <a:pPr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 main ()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{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B050"/>
                </a:solidFill>
              </a:rPr>
              <a:t>// Given a date and number of days advanced, shows new advanced date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  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</a:t>
            </a:r>
            <a:r>
              <a:rPr lang="en-US" sz="2200" dirty="0" smtClean="0">
                <a:solidFill>
                  <a:srgbClr val="0070C0"/>
                </a:solidFill>
              </a:rPr>
              <a:t>Date date1(17, 1, 1960);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    date1.showDate();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    date1.advance (2000);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    date1.showDate();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    return 0;</a:t>
            </a:r>
          </a:p>
          <a:p>
            <a:pPr marL="71755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dirty="0" smtClean="0">
                <a:cs typeface="Times New Roman" pitchFamily="18" charset="0"/>
              </a:rPr>
              <a:t>Output:</a:t>
            </a:r>
          </a:p>
          <a:p>
            <a:pPr marL="125730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b="1" dirty="0" smtClean="0">
                <a:cs typeface="Times New Roman" pitchFamily="18" charset="0"/>
              </a:rPr>
              <a:t>17-1-1960</a:t>
            </a:r>
          </a:p>
          <a:p>
            <a:pPr marL="1257300"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b="1" dirty="0" smtClean="0">
                <a:cs typeface="Times New Roman" pitchFamily="18" charset="0"/>
              </a:rPr>
              <a:t>2-6-1965</a:t>
            </a:r>
            <a:endParaRPr lang="en-US" sz="2400" b="1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endParaRPr lang="en-US" sz="2000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32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 smtClean="0"/>
              <a:t>So the idea of a data type includes </a:t>
            </a:r>
          </a:p>
          <a:p>
            <a:pPr lvl="1">
              <a:lnSpc>
                <a:spcPct val="150000"/>
              </a:lnSpc>
            </a:pPr>
            <a:r>
              <a:rPr lang="en-GB" sz="2200" b="1" dirty="0" smtClean="0"/>
              <a:t>A specification of the possible values of the data type </a:t>
            </a:r>
          </a:p>
          <a:p>
            <a:pPr lvl="1">
              <a:lnSpc>
                <a:spcPct val="150000"/>
              </a:lnSpc>
            </a:pPr>
            <a:r>
              <a:rPr lang="en-GB" sz="2200" b="1" dirty="0" smtClean="0"/>
              <a:t>The operations that can be performed on those values</a:t>
            </a:r>
          </a:p>
          <a:p>
            <a:pPr lvl="1">
              <a:lnSpc>
                <a:spcPct val="150000"/>
              </a:lnSpc>
              <a:buNone/>
            </a:pPr>
            <a:endParaRPr lang="en-GB" sz="1000" dirty="0"/>
          </a:p>
          <a:p>
            <a:pPr>
              <a:lnSpc>
                <a:spcPct val="150000"/>
              </a:lnSpc>
            </a:pPr>
            <a:r>
              <a:rPr lang="en-GB" sz="2200" dirty="0"/>
              <a:t>An </a:t>
            </a:r>
            <a:r>
              <a:rPr lang="en-GB" sz="2200" b="1" dirty="0"/>
              <a:t>algorithm</a:t>
            </a:r>
            <a:r>
              <a:rPr lang="en-GB" sz="2200" dirty="0"/>
              <a:t> is an </a:t>
            </a:r>
            <a:r>
              <a:rPr lang="en-GB" sz="2200" b="1" dirty="0"/>
              <a:t>abstract </a:t>
            </a:r>
            <a:r>
              <a:rPr lang="en-GB" sz="2200" b="1" dirty="0" smtClean="0"/>
              <a:t>idea </a:t>
            </a:r>
            <a:r>
              <a:rPr lang="en-GB" sz="2200" dirty="0" smtClean="0"/>
              <a:t>and </a:t>
            </a:r>
            <a:r>
              <a:rPr lang="en-GB" sz="2200" dirty="0"/>
              <a:t>a </a:t>
            </a:r>
            <a:r>
              <a:rPr lang="en-GB" sz="2200" b="1" dirty="0"/>
              <a:t>program</a:t>
            </a:r>
            <a:r>
              <a:rPr lang="en-GB" sz="2200" dirty="0"/>
              <a:t> is an </a:t>
            </a:r>
            <a:r>
              <a:rPr lang="en-GB" sz="2200" b="1" dirty="0"/>
              <a:t>implementation</a:t>
            </a:r>
            <a:r>
              <a:rPr lang="en-GB" sz="2200" dirty="0"/>
              <a:t> of an </a:t>
            </a:r>
            <a:r>
              <a:rPr lang="en-GB" sz="2200" b="1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Similarly, it </a:t>
            </a:r>
            <a:r>
              <a:rPr lang="en-GB" sz="2200" dirty="0"/>
              <a:t>is </a:t>
            </a:r>
            <a:r>
              <a:rPr lang="en-GB" sz="2200" b="1" dirty="0"/>
              <a:t>useful</a:t>
            </a:r>
            <a:r>
              <a:rPr lang="en-GB" sz="2200" dirty="0"/>
              <a:t> to be able to work with </a:t>
            </a:r>
            <a:endParaRPr lang="en-GB" sz="2200" dirty="0" smtClean="0"/>
          </a:p>
          <a:p>
            <a:pPr lvl="1">
              <a:lnSpc>
                <a:spcPct val="150000"/>
              </a:lnSpc>
            </a:pPr>
            <a:r>
              <a:rPr lang="en-GB" sz="2200" dirty="0" smtClean="0"/>
              <a:t>The </a:t>
            </a:r>
            <a:r>
              <a:rPr lang="en-GB" sz="2200" b="1" dirty="0"/>
              <a:t>abstract idea </a:t>
            </a:r>
            <a:r>
              <a:rPr lang="en-GB" sz="2200" dirty="0"/>
              <a:t>behind </a:t>
            </a:r>
            <a:r>
              <a:rPr lang="en-GB" sz="2200" b="1" dirty="0"/>
              <a:t>a data type </a:t>
            </a:r>
            <a:r>
              <a:rPr lang="en-GB" sz="2200" dirty="0"/>
              <a:t>or </a:t>
            </a:r>
            <a:r>
              <a:rPr lang="en-GB" sz="2200" b="1" dirty="0"/>
              <a:t>data </a:t>
            </a:r>
            <a:r>
              <a:rPr lang="en-GB" sz="2200" b="1" dirty="0" smtClean="0"/>
              <a:t>structure </a:t>
            </a:r>
            <a:r>
              <a:rPr lang="en-GB" sz="2200" dirty="0" smtClean="0"/>
              <a:t>without bothering about the </a:t>
            </a:r>
            <a:r>
              <a:rPr lang="en-GB" sz="2200" b="1" dirty="0"/>
              <a:t>implementation </a:t>
            </a:r>
            <a:r>
              <a:rPr lang="en-GB" sz="2200" b="1" dirty="0" smtClean="0"/>
              <a:t>details</a:t>
            </a:r>
          </a:p>
          <a:p>
            <a:pPr lvl="1">
              <a:lnSpc>
                <a:spcPct val="150000"/>
              </a:lnSpc>
            </a:pPr>
            <a:r>
              <a:rPr lang="en-GB" sz="2200" dirty="0" smtClean="0"/>
              <a:t>The </a:t>
            </a:r>
            <a:r>
              <a:rPr lang="en-GB" sz="2200" b="1" dirty="0"/>
              <a:t>abstraction</a:t>
            </a:r>
            <a:r>
              <a:rPr lang="en-GB" sz="2200" dirty="0"/>
              <a:t> in this case is called </a:t>
            </a:r>
            <a:r>
              <a:rPr lang="en-GB" sz="2200" dirty="0" smtClean="0"/>
              <a:t>an </a:t>
            </a:r>
            <a:r>
              <a:rPr lang="en-GB" sz="2200" b="1" dirty="0" smtClean="0"/>
              <a:t>abstract </a:t>
            </a:r>
            <a:r>
              <a:rPr lang="en-GB" sz="2200" b="1" dirty="0"/>
              <a:t>data </a:t>
            </a:r>
            <a:r>
              <a:rPr lang="en-GB" sz="2200" b="1" dirty="0" smtClean="0"/>
              <a:t>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/>
              <a:t>An </a:t>
            </a:r>
            <a:r>
              <a:rPr lang="en-GB" sz="2200" b="1" dirty="0" smtClean="0"/>
              <a:t>abstract data type </a:t>
            </a:r>
            <a:r>
              <a:rPr lang="en-GB" sz="2200" dirty="0" smtClean="0"/>
              <a:t>(</a:t>
            </a:r>
            <a:r>
              <a:rPr lang="en-GB" sz="2200" b="1" dirty="0" smtClean="0"/>
              <a:t>ADT)</a:t>
            </a:r>
            <a:r>
              <a:rPr lang="en-GB" sz="2200" dirty="0" smtClean="0"/>
              <a:t> </a:t>
            </a:r>
            <a:r>
              <a:rPr lang="en-GB" sz="2200" dirty="0"/>
              <a:t>may be defined as </a:t>
            </a:r>
            <a:endParaRPr lang="en-GB" sz="2200" dirty="0" smtClean="0"/>
          </a:p>
          <a:p>
            <a:pPr lvl="1">
              <a:lnSpc>
                <a:spcPct val="150000"/>
              </a:lnSpc>
            </a:pPr>
            <a:r>
              <a:rPr lang="en-GB" sz="2200" b="1" dirty="0" smtClean="0"/>
              <a:t>A class </a:t>
            </a:r>
            <a:r>
              <a:rPr lang="en-GB" sz="2200" b="1" dirty="0"/>
              <a:t>of objects </a:t>
            </a:r>
            <a:r>
              <a:rPr lang="en-GB" sz="2200" dirty="0"/>
              <a:t>whose </a:t>
            </a:r>
            <a:r>
              <a:rPr lang="en-GB" sz="2200" b="1" dirty="0"/>
              <a:t>logical behaviour </a:t>
            </a:r>
            <a:r>
              <a:rPr lang="en-GB" sz="2200" dirty="0"/>
              <a:t>is defined by </a:t>
            </a:r>
            <a:r>
              <a:rPr lang="en-GB" sz="2200" b="1" dirty="0"/>
              <a:t>a set of values and a set of </a:t>
            </a:r>
            <a:r>
              <a:rPr lang="en-GB" sz="2200" b="1" dirty="0" smtClean="0"/>
              <a:t>operations</a:t>
            </a:r>
          </a:p>
          <a:p>
            <a:pPr>
              <a:lnSpc>
                <a:spcPct val="150000"/>
              </a:lnSpc>
            </a:pPr>
            <a:r>
              <a:rPr lang="en-GB" sz="2200" b="1" dirty="0" smtClean="0"/>
              <a:t>An abstract data type (ADT)</a:t>
            </a:r>
          </a:p>
          <a:p>
            <a:pPr lvl="1">
              <a:lnSpc>
                <a:spcPct val="150000"/>
              </a:lnSpc>
            </a:pPr>
            <a:r>
              <a:rPr lang="en-GB" sz="2200" b="1" dirty="0" smtClean="0"/>
              <a:t>Species</a:t>
            </a:r>
            <a:r>
              <a:rPr lang="en-GB" sz="2200" dirty="0" smtClean="0"/>
              <a:t> the </a:t>
            </a:r>
            <a:r>
              <a:rPr lang="en-GB" sz="2200" b="1" dirty="0" smtClean="0"/>
              <a:t>values of the type </a:t>
            </a:r>
            <a:r>
              <a:rPr lang="en-GB" sz="2200" dirty="0" smtClean="0"/>
              <a:t>but </a:t>
            </a:r>
            <a:r>
              <a:rPr lang="en-GB" sz="2200" b="1" dirty="0" smtClean="0"/>
              <a:t>not how those values </a:t>
            </a:r>
            <a:r>
              <a:rPr lang="en-GB" sz="2200" dirty="0" smtClean="0"/>
              <a:t>are </a:t>
            </a:r>
            <a:r>
              <a:rPr lang="en-GB" sz="2200" b="1" dirty="0" smtClean="0"/>
              <a:t>represented</a:t>
            </a:r>
            <a:r>
              <a:rPr lang="en-GB" sz="2200" dirty="0" smtClean="0"/>
              <a:t> in memory</a:t>
            </a:r>
          </a:p>
          <a:p>
            <a:pPr lvl="1">
              <a:lnSpc>
                <a:spcPct val="150000"/>
              </a:lnSpc>
            </a:pPr>
            <a:r>
              <a:rPr lang="en-GB" sz="2200" b="1" dirty="0" smtClean="0"/>
              <a:t>Species</a:t>
            </a:r>
            <a:r>
              <a:rPr lang="en-GB" sz="2200" dirty="0" smtClean="0"/>
              <a:t> </a:t>
            </a:r>
            <a:r>
              <a:rPr lang="en-GB" sz="2200" b="1" dirty="0" smtClean="0"/>
              <a:t>operations</a:t>
            </a:r>
            <a:r>
              <a:rPr lang="en-GB" sz="2200" dirty="0" smtClean="0"/>
              <a:t> </a:t>
            </a:r>
            <a:r>
              <a:rPr lang="en-GB" sz="2200" b="1" dirty="0" smtClean="0"/>
              <a:t>on</a:t>
            </a:r>
            <a:r>
              <a:rPr lang="en-GB" sz="2200" dirty="0" smtClean="0"/>
              <a:t> </a:t>
            </a:r>
            <a:r>
              <a:rPr lang="en-GB" sz="2200" b="1" dirty="0" smtClean="0"/>
              <a:t>those values </a:t>
            </a:r>
            <a:r>
              <a:rPr lang="en-GB" sz="2200" dirty="0" smtClean="0"/>
              <a:t>in terms of </a:t>
            </a:r>
            <a:r>
              <a:rPr lang="en-GB" sz="2200" b="1" dirty="0" smtClean="0"/>
              <a:t>their inputs, outputs and effects</a:t>
            </a:r>
            <a:endParaRPr lang="en-US" sz="2200" b="1" dirty="0" smtClean="0"/>
          </a:p>
          <a:p>
            <a:pPr marL="285750" lvl="1">
              <a:lnSpc>
                <a:spcPct val="150000"/>
              </a:lnSpc>
            </a:pPr>
            <a:endParaRPr lang="en-GB" sz="2200" b="1" dirty="0" smtClean="0"/>
          </a:p>
          <a:p>
            <a:pPr lvl="1">
              <a:lnSpc>
                <a:spcPct val="150000"/>
              </a:lnSpc>
            </a:pPr>
            <a:endParaRPr 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6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We are all used to </a:t>
            </a:r>
            <a:r>
              <a:rPr lang="en-GB" sz="2200" b="1" dirty="0"/>
              <a:t>dealing with </a:t>
            </a:r>
            <a:r>
              <a:rPr lang="en-GB" sz="2200" dirty="0"/>
              <a:t>the </a:t>
            </a:r>
            <a:r>
              <a:rPr lang="en-GB" sz="2200" b="1" dirty="0"/>
              <a:t>primitive data types </a:t>
            </a:r>
            <a:r>
              <a:rPr lang="en-GB" sz="2200" dirty="0"/>
              <a:t>as </a:t>
            </a:r>
            <a:r>
              <a:rPr lang="en-GB" sz="2200" b="1" dirty="0"/>
              <a:t>abstract data </a:t>
            </a:r>
            <a:r>
              <a:rPr lang="en-GB" sz="2200" b="1" dirty="0" smtClean="0"/>
              <a:t>types</a:t>
            </a:r>
          </a:p>
          <a:p>
            <a:pPr marL="354013" lvl="1">
              <a:lnSpc>
                <a:spcPct val="150000"/>
              </a:lnSpc>
            </a:pPr>
            <a:r>
              <a:rPr lang="en-GB" sz="2200" b="1" dirty="0" smtClean="0"/>
              <a:t>For example, we all know </a:t>
            </a:r>
            <a:r>
              <a:rPr lang="en-GB" sz="2200" b="1" dirty="0"/>
              <a:t>how to work </a:t>
            </a:r>
            <a:r>
              <a:rPr lang="en-GB" sz="2200" dirty="0"/>
              <a:t>with </a:t>
            </a:r>
            <a:r>
              <a:rPr lang="en-GB" sz="2200" b="1" dirty="0"/>
              <a:t>double </a:t>
            </a:r>
            <a:r>
              <a:rPr lang="en-GB" sz="2200" b="1" dirty="0" smtClean="0"/>
              <a:t>values </a:t>
            </a:r>
            <a:r>
              <a:rPr lang="en-GB" sz="2200" dirty="0" smtClean="0"/>
              <a:t>by</a:t>
            </a:r>
          </a:p>
          <a:p>
            <a:pPr marL="811213" lvl="3" indent="-285750">
              <a:lnSpc>
                <a:spcPct val="150000"/>
              </a:lnSpc>
            </a:pPr>
            <a:r>
              <a:rPr lang="en-GB" sz="2200" b="1" dirty="0" smtClean="0"/>
              <a:t>Adding</a:t>
            </a:r>
            <a:r>
              <a:rPr lang="en-GB" sz="2200" dirty="0" smtClean="0"/>
              <a:t> and </a:t>
            </a:r>
            <a:r>
              <a:rPr lang="en-GB" sz="2200" b="1" dirty="0" smtClean="0"/>
              <a:t>subtracting</a:t>
            </a:r>
            <a:r>
              <a:rPr lang="en-GB" sz="2200" dirty="0" smtClean="0"/>
              <a:t> them</a:t>
            </a:r>
          </a:p>
          <a:p>
            <a:pPr marL="811213" lvl="3" indent="-285750">
              <a:lnSpc>
                <a:spcPct val="150000"/>
              </a:lnSpc>
            </a:pPr>
            <a:r>
              <a:rPr lang="en-GB" sz="2200" b="1" dirty="0" smtClean="0"/>
              <a:t>Multiplying</a:t>
            </a:r>
            <a:r>
              <a:rPr lang="en-GB" sz="2200" dirty="0" smtClean="0"/>
              <a:t> and </a:t>
            </a:r>
            <a:r>
              <a:rPr lang="en-GB" sz="2200" b="1" dirty="0" smtClean="0"/>
              <a:t>dividing</a:t>
            </a:r>
            <a:r>
              <a:rPr lang="en-GB" sz="2200" dirty="0" smtClean="0"/>
              <a:t> them</a:t>
            </a:r>
          </a:p>
          <a:p>
            <a:pPr marL="811213" lvl="3" indent="-285750">
              <a:lnSpc>
                <a:spcPct val="150000"/>
              </a:lnSpc>
            </a:pPr>
            <a:r>
              <a:rPr lang="en-GB" sz="2200" dirty="0" smtClean="0"/>
              <a:t> </a:t>
            </a:r>
            <a:r>
              <a:rPr lang="en-GB" sz="2200" b="1" dirty="0" smtClean="0"/>
              <a:t>Truncating</a:t>
            </a:r>
            <a:r>
              <a:rPr lang="en-GB" sz="2200" dirty="0" smtClean="0"/>
              <a:t> </a:t>
            </a:r>
            <a:r>
              <a:rPr lang="en-GB" sz="2200" dirty="0"/>
              <a:t>them to values of type 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</a:t>
            </a:r>
          </a:p>
          <a:p>
            <a:pPr marL="811213" lvl="3" indent="-285750">
              <a:lnSpc>
                <a:spcPct val="150000"/>
              </a:lnSpc>
            </a:pPr>
            <a:r>
              <a:rPr lang="en-GB" sz="2200" b="1" dirty="0"/>
              <a:t>I</a:t>
            </a:r>
            <a:r>
              <a:rPr lang="en-GB" sz="2200" b="1" dirty="0" smtClean="0"/>
              <a:t>nputting</a:t>
            </a:r>
            <a:r>
              <a:rPr lang="en-GB" sz="2200" dirty="0" smtClean="0"/>
              <a:t> </a:t>
            </a:r>
            <a:r>
              <a:rPr lang="en-GB" sz="2200" dirty="0"/>
              <a:t>and </a:t>
            </a:r>
            <a:r>
              <a:rPr lang="en-GB" sz="2200" b="1" dirty="0" smtClean="0"/>
              <a:t>outputting</a:t>
            </a:r>
            <a:r>
              <a:rPr lang="en-GB" sz="2200" dirty="0" smtClean="0"/>
              <a:t> them</a:t>
            </a:r>
            <a:r>
              <a:rPr lang="en-GB" sz="2200" dirty="0"/>
              <a:t>, and so </a:t>
            </a:r>
            <a:r>
              <a:rPr lang="en-GB" sz="2200" dirty="0" smtClean="0"/>
              <a:t>on </a:t>
            </a:r>
          </a:p>
          <a:p>
            <a:pPr marL="354013" lvl="1">
              <a:lnSpc>
                <a:spcPct val="150000"/>
              </a:lnSpc>
            </a:pPr>
            <a:r>
              <a:rPr lang="en-GB" sz="2200" dirty="0" smtClean="0"/>
              <a:t>So, </a:t>
            </a:r>
            <a:r>
              <a:rPr lang="en-GB" sz="2200" b="1" dirty="0" smtClean="0"/>
              <a:t>to </a:t>
            </a:r>
            <a:r>
              <a:rPr lang="en-GB" sz="2200" b="1" dirty="0"/>
              <a:t>work </a:t>
            </a:r>
            <a:r>
              <a:rPr lang="en-GB" sz="2200" dirty="0"/>
              <a:t>with </a:t>
            </a:r>
            <a:r>
              <a:rPr lang="en-GB" sz="2200" b="1" dirty="0"/>
              <a:t>values of type </a:t>
            </a:r>
            <a:r>
              <a:rPr lang="en-GB" sz="2200" b="1" dirty="0" smtClean="0"/>
              <a:t>double</a:t>
            </a:r>
          </a:p>
          <a:p>
            <a:pPr marL="811213" lvl="3" indent="-285750">
              <a:lnSpc>
                <a:spcPct val="150000"/>
              </a:lnSpc>
            </a:pPr>
            <a:r>
              <a:rPr lang="en-GB" sz="2200" b="1" dirty="0" smtClean="0"/>
              <a:t>Only </a:t>
            </a:r>
            <a:r>
              <a:rPr lang="en-GB" sz="2200" b="1" dirty="0"/>
              <a:t>need to know </a:t>
            </a:r>
            <a:r>
              <a:rPr lang="en-GB" sz="2200" dirty="0" smtClean="0"/>
              <a:t>h</a:t>
            </a:r>
            <a:r>
              <a:rPr lang="en-GB" sz="2200" b="1" dirty="0" smtClean="0"/>
              <a:t>ow </a:t>
            </a:r>
            <a:r>
              <a:rPr lang="en-GB" sz="2200" b="1" dirty="0"/>
              <a:t>to use </a:t>
            </a:r>
            <a:r>
              <a:rPr lang="en-GB" sz="2200" b="1" dirty="0" smtClean="0"/>
              <a:t>these operations </a:t>
            </a:r>
            <a:r>
              <a:rPr lang="en-GB" sz="2200" dirty="0"/>
              <a:t>and </a:t>
            </a:r>
            <a:r>
              <a:rPr lang="en-GB" sz="2200" b="1" dirty="0"/>
              <a:t>what they </a:t>
            </a:r>
            <a:r>
              <a:rPr lang="en-GB" sz="2200" b="1" dirty="0" smtClean="0"/>
              <a:t>do</a:t>
            </a:r>
          </a:p>
          <a:p>
            <a:pPr marL="811213" lvl="3" indent="-285750">
              <a:lnSpc>
                <a:spcPct val="150000"/>
              </a:lnSpc>
            </a:pPr>
            <a:r>
              <a:rPr lang="en-GB" sz="2200" b="1" dirty="0" smtClean="0"/>
              <a:t>No </a:t>
            </a:r>
            <a:r>
              <a:rPr lang="en-GB" sz="2200" b="1" dirty="0"/>
              <a:t>need to know how</a:t>
            </a:r>
            <a:r>
              <a:rPr lang="en-GB" sz="2200" dirty="0"/>
              <a:t> </a:t>
            </a:r>
            <a:r>
              <a:rPr lang="en-GB" sz="2200" b="1" dirty="0"/>
              <a:t>they are </a:t>
            </a:r>
            <a:r>
              <a:rPr lang="en-GB" sz="2200" b="1" dirty="0" smtClean="0"/>
              <a:t>implemented</a:t>
            </a:r>
          </a:p>
          <a:p>
            <a:pPr lvl="1">
              <a:lnSpc>
                <a:spcPct val="150000"/>
              </a:lnSpc>
            </a:pPr>
            <a:endParaRPr lang="en-US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6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/>
              <a:t>While creating new </a:t>
            </a:r>
            <a:r>
              <a:rPr lang="en-GB" sz="2200" dirty="0"/>
              <a:t>data </a:t>
            </a:r>
            <a:r>
              <a:rPr lang="en-GB" sz="2200" dirty="0" smtClean="0"/>
              <a:t>types  such as Stacks</a:t>
            </a:r>
            <a:r>
              <a:rPr lang="en-GB" sz="2200" dirty="0"/>
              <a:t>, </a:t>
            </a:r>
            <a:r>
              <a:rPr lang="en-GB" sz="2200" dirty="0" smtClean="0"/>
              <a:t>Queues</a:t>
            </a:r>
            <a:r>
              <a:rPr lang="en-GB" sz="2200" dirty="0"/>
              <a:t>, </a:t>
            </a:r>
            <a:r>
              <a:rPr lang="en-GB" sz="2200" dirty="0" smtClean="0"/>
              <a:t>Trees</a:t>
            </a:r>
            <a:r>
              <a:rPr lang="en-GB" sz="2200" dirty="0"/>
              <a:t>, and even more </a:t>
            </a:r>
            <a:r>
              <a:rPr lang="en-GB" sz="2200" dirty="0" smtClean="0"/>
              <a:t>complicated structure</a:t>
            </a:r>
          </a:p>
          <a:p>
            <a:pPr lvl="1">
              <a:lnSpc>
                <a:spcPct val="150000"/>
              </a:lnSpc>
            </a:pPr>
            <a:r>
              <a:rPr lang="en-GB" sz="2200" dirty="0" smtClean="0"/>
              <a:t>Need to be deeply </a:t>
            </a:r>
            <a:r>
              <a:rPr lang="en-GB" sz="2200" dirty="0"/>
              <a:t>involved in the data representation and in the </a:t>
            </a:r>
            <a:r>
              <a:rPr lang="en-GB" sz="2200" dirty="0" smtClean="0"/>
              <a:t>implementation </a:t>
            </a:r>
            <a:r>
              <a:rPr lang="en-GB" sz="2200" dirty="0"/>
              <a:t>of the </a:t>
            </a:r>
            <a:r>
              <a:rPr lang="en-GB" sz="2200" dirty="0" smtClean="0"/>
              <a:t>operations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However</a:t>
            </a:r>
            <a:r>
              <a:rPr lang="en-GB" sz="2200" dirty="0"/>
              <a:t>, when </a:t>
            </a:r>
            <a:r>
              <a:rPr lang="en-GB" sz="2200" dirty="0" smtClean="0"/>
              <a:t>using these </a:t>
            </a:r>
            <a:r>
              <a:rPr lang="en-GB" sz="2200" dirty="0"/>
              <a:t>data </a:t>
            </a:r>
            <a:r>
              <a:rPr lang="en-GB" sz="2200" dirty="0" smtClean="0"/>
              <a:t>types</a:t>
            </a:r>
          </a:p>
          <a:p>
            <a:pPr lvl="1">
              <a:lnSpc>
                <a:spcPct val="150000"/>
              </a:lnSpc>
            </a:pPr>
            <a:r>
              <a:rPr lang="en-GB" sz="2200" dirty="0" smtClean="0"/>
              <a:t>Need not to worry </a:t>
            </a:r>
            <a:r>
              <a:rPr lang="en-GB" sz="2200" dirty="0"/>
              <a:t>about the </a:t>
            </a:r>
            <a:r>
              <a:rPr lang="en-GB" sz="2200" dirty="0" smtClean="0"/>
              <a:t>implementation </a:t>
            </a:r>
          </a:p>
          <a:p>
            <a:pPr lvl="1">
              <a:lnSpc>
                <a:spcPct val="150000"/>
              </a:lnSpc>
            </a:pPr>
            <a:r>
              <a:rPr lang="en-GB" sz="2200" dirty="0" smtClean="0"/>
              <a:t>To </a:t>
            </a:r>
            <a:r>
              <a:rPr lang="en-GB" sz="2200" dirty="0"/>
              <a:t>be able to use them the way you use the </a:t>
            </a:r>
            <a:r>
              <a:rPr lang="en-GB" sz="2200" dirty="0" smtClean="0"/>
              <a:t>built-in primitive types</a:t>
            </a:r>
          </a:p>
          <a:p>
            <a:pPr lvl="1">
              <a:lnSpc>
                <a:spcPct val="150000"/>
              </a:lnSpc>
            </a:pPr>
            <a:r>
              <a:rPr lang="en-GB" sz="2200" dirty="0" smtClean="0"/>
              <a:t>This </a:t>
            </a:r>
            <a:r>
              <a:rPr lang="en-GB" sz="2200" dirty="0"/>
              <a:t>is in conformance with one of the central principles </a:t>
            </a:r>
            <a:r>
              <a:rPr lang="en-GB" sz="2200" dirty="0" smtClean="0"/>
              <a:t>of encapsulation, modularity</a:t>
            </a:r>
            <a:r>
              <a:rPr lang="en-GB" sz="2200" dirty="0"/>
              <a:t>, and </a:t>
            </a:r>
            <a:r>
              <a:rPr lang="en-GB" sz="2200" dirty="0" smtClean="0"/>
              <a:t>separation </a:t>
            </a:r>
            <a:r>
              <a:rPr lang="en-US" sz="2200" dirty="0" smtClean="0"/>
              <a:t>of </a:t>
            </a:r>
            <a:r>
              <a:rPr lang="en-US" sz="2200" dirty="0"/>
              <a:t>interface from </a:t>
            </a:r>
            <a:r>
              <a:rPr lang="en-US" sz="2200" dirty="0" smtClean="0"/>
              <a:t>implementation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ADT specification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6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Each ADT should have a </a:t>
            </a:r>
            <a:r>
              <a:rPr lang="en-US" sz="2200" b="1" dirty="0" smtClean="0">
                <a:cs typeface="Times New Roman" pitchFamily="18" charset="0"/>
              </a:rPr>
              <a:t>contract</a:t>
            </a:r>
            <a:r>
              <a:rPr lang="en-US" sz="2200" dirty="0" smtClean="0">
                <a:cs typeface="Times New Roman" pitchFamily="18" charset="0"/>
              </a:rPr>
              <a:t> that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cs typeface="Times New Roman" pitchFamily="18" charset="0"/>
              </a:rPr>
              <a:t>S</a:t>
            </a:r>
            <a:r>
              <a:rPr lang="en-US" sz="2200" dirty="0" smtClean="0">
                <a:cs typeface="Times New Roman" pitchFamily="18" charset="0"/>
              </a:rPr>
              <a:t>pecifies the set of values of the ADT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cs typeface="Times New Roman" pitchFamily="18" charset="0"/>
              </a:rPr>
              <a:t>S</a:t>
            </a:r>
            <a:r>
              <a:rPr lang="en-US" sz="2200" dirty="0" smtClean="0">
                <a:cs typeface="Times New Roman" pitchFamily="18" charset="0"/>
              </a:rPr>
              <a:t>pecifies each operation of the ADT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(i.e., the operation’s name, parameter type(s), result type, and observable behavior)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The </a:t>
            </a:r>
            <a:r>
              <a:rPr lang="en-US" sz="2200" b="1" dirty="0" smtClean="0">
                <a:cs typeface="Times New Roman" pitchFamily="18" charset="0"/>
              </a:rPr>
              <a:t>contract</a:t>
            </a:r>
            <a:r>
              <a:rPr lang="en-US" sz="2200" dirty="0" smtClean="0">
                <a:cs typeface="Times New Roman" pitchFamily="18" charset="0"/>
              </a:rPr>
              <a:t> does </a:t>
            </a:r>
            <a:r>
              <a:rPr lang="en-US" sz="2200" b="1" dirty="0" smtClean="0">
                <a:cs typeface="Times New Roman" pitchFamily="18" charset="0"/>
              </a:rPr>
              <a:t>not</a:t>
            </a:r>
            <a:r>
              <a:rPr lang="en-US" sz="2200" dirty="0" smtClean="0">
                <a:cs typeface="Times New Roman" pitchFamily="18" charset="0"/>
              </a:rPr>
              <a:t> specify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cs typeface="Times New Roman" pitchFamily="18" charset="0"/>
              </a:rPr>
              <a:t>T</a:t>
            </a:r>
            <a:r>
              <a:rPr lang="en-US" sz="2200" dirty="0" smtClean="0">
                <a:cs typeface="Times New Roman" pitchFamily="18" charset="0"/>
              </a:rPr>
              <a:t>he data representation, nor 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>
                <a:cs typeface="Times New Roman" pitchFamily="18" charset="0"/>
              </a:rPr>
              <a:t>T</a:t>
            </a:r>
            <a:r>
              <a:rPr lang="en-US" sz="2200" dirty="0" smtClean="0">
                <a:cs typeface="Times New Roman" pitchFamily="18" charset="0"/>
              </a:rPr>
              <a:t>he algorithms used to implement the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68"/>
            <a:ext cx="8229600" cy="1143000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ADT specification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The </a:t>
            </a:r>
            <a:r>
              <a:rPr lang="en-US" sz="2200" b="1" dirty="0" smtClean="0">
                <a:cs typeface="Times New Roman" pitchFamily="18" charset="0"/>
              </a:rPr>
              <a:t>ADT programmer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Undertakes to provide an implementation of the ADT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The </a:t>
            </a:r>
            <a:r>
              <a:rPr lang="en-US" sz="2200" b="1" dirty="0" smtClean="0">
                <a:cs typeface="Times New Roman" pitchFamily="18" charset="0"/>
              </a:rPr>
              <a:t>application programmer</a:t>
            </a:r>
            <a:r>
              <a:rPr lang="en-US" sz="2200" dirty="0" smtClean="0"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Undertakes to process values of the ADT using only the operations specified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b="1" dirty="0" smtClean="0">
                <a:cs typeface="Times New Roman" pitchFamily="18" charset="0"/>
              </a:rPr>
              <a:t>Separation of concerns</a:t>
            </a:r>
            <a:endParaRPr lang="en-US" sz="2200" dirty="0" smtClean="0">
              <a:cs typeface="Times New Roman" pitchFamily="18" charset="0"/>
            </a:endParaRP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The ADT programmer is not concerned with what applications the ADT is used for</a:t>
            </a:r>
          </a:p>
          <a:p>
            <a:pPr lvl="1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The application programmer is not concerned with how the ADT is implemented</a:t>
            </a:r>
          </a:p>
          <a:p>
            <a:pPr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Separation of concerns is essential for designing and implementing large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6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Example: Contract </a:t>
            </a:r>
            <a:r>
              <a:rPr lang="en-US" dirty="0" smtClean="0">
                <a:latin typeface="+mn-lt"/>
                <a:cs typeface="Times New Roman" pitchFamily="18" charset="0"/>
              </a:rPr>
              <a:t>for</a:t>
            </a:r>
            <a:r>
              <a:rPr lang="en-US" b="1" dirty="0" smtClean="0">
                <a:latin typeface="+mn-lt"/>
                <a:cs typeface="Times New Roman" pitchFamily="18" charset="0"/>
              </a:rPr>
              <a:t> Date ADT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818"/>
            <a:ext cx="9144000" cy="6072206"/>
          </a:xfrm>
        </p:spPr>
        <p:txBody>
          <a:bodyPr>
            <a:noAutofit/>
          </a:bodyPr>
          <a:lstStyle/>
          <a:p>
            <a:pPr marL="495300" indent="-495300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Assumed </a:t>
            </a:r>
            <a:r>
              <a:rPr lang="en-US" sz="2200" b="1" dirty="0" smtClean="0">
                <a:cs typeface="Times New Roman" pitchFamily="18" charset="0"/>
              </a:rPr>
              <a:t>application requirements</a:t>
            </a:r>
          </a:p>
          <a:p>
            <a:pPr marL="869950" lvl="1" indent="-412750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The values must be all </a:t>
            </a:r>
            <a:r>
              <a:rPr lang="en-US" sz="2200" b="1" dirty="0" smtClean="0">
                <a:cs typeface="Times New Roman" pitchFamily="18" charset="0"/>
              </a:rPr>
              <a:t>past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b="1" dirty="0" smtClean="0">
                <a:cs typeface="Times New Roman" pitchFamily="18" charset="0"/>
              </a:rPr>
              <a:t>present</a:t>
            </a:r>
            <a:r>
              <a:rPr lang="en-US" sz="2200" dirty="0" smtClean="0">
                <a:cs typeface="Times New Roman" pitchFamily="18" charset="0"/>
              </a:rPr>
              <a:t>, and </a:t>
            </a:r>
            <a:r>
              <a:rPr lang="en-US" sz="2200" b="1" dirty="0" smtClean="0">
                <a:cs typeface="Times New Roman" pitchFamily="18" charset="0"/>
              </a:rPr>
              <a:t>future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dates</a:t>
            </a:r>
          </a:p>
          <a:p>
            <a:pPr marL="869950" lvl="1" indent="-412750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It must be possible to </a:t>
            </a:r>
            <a:r>
              <a:rPr lang="en-US" sz="2200" b="1" dirty="0" smtClean="0">
                <a:cs typeface="Times New Roman" pitchFamily="18" charset="0"/>
              </a:rPr>
              <a:t>construct a date </a:t>
            </a:r>
            <a:r>
              <a:rPr lang="en-US" sz="2200" dirty="0" smtClean="0">
                <a:cs typeface="Times New Roman" pitchFamily="18" charset="0"/>
              </a:rPr>
              <a:t>from </a:t>
            </a:r>
            <a:r>
              <a:rPr lang="en-US" sz="2200" b="1" dirty="0" smtClean="0">
                <a:cs typeface="Times New Roman" pitchFamily="18" charset="0"/>
              </a:rPr>
              <a:t>year number </a:t>
            </a:r>
            <a:r>
              <a:rPr lang="en-US" sz="2200" b="1" i="1" dirty="0" smtClean="0">
                <a:cs typeface="Times New Roman" pitchFamily="18" charset="0"/>
              </a:rPr>
              <a:t>y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b="1" dirty="0" smtClean="0">
                <a:cs typeface="Times New Roman" pitchFamily="18" charset="0"/>
              </a:rPr>
              <a:t>month number </a:t>
            </a:r>
            <a:r>
              <a:rPr lang="en-US" sz="2200" b="1" i="1" dirty="0" smtClean="0">
                <a:cs typeface="Times New Roman" pitchFamily="18" charset="0"/>
              </a:rPr>
              <a:t>m</a:t>
            </a:r>
            <a:r>
              <a:rPr lang="en-US" sz="2200" dirty="0" smtClean="0">
                <a:cs typeface="Times New Roman" pitchFamily="18" charset="0"/>
              </a:rPr>
              <a:t>, and </a:t>
            </a:r>
            <a:r>
              <a:rPr lang="en-US" sz="2200" b="1" dirty="0" smtClean="0">
                <a:cs typeface="Times New Roman" pitchFamily="18" charset="0"/>
              </a:rPr>
              <a:t>day-in-month number </a:t>
            </a:r>
            <a:r>
              <a:rPr lang="en-US" sz="2200" b="1" i="1" dirty="0" smtClean="0">
                <a:cs typeface="Times New Roman" pitchFamily="18" charset="0"/>
              </a:rPr>
              <a:t>d</a:t>
            </a:r>
            <a:endParaRPr lang="en-US" sz="2200" b="1" dirty="0" smtClean="0">
              <a:cs typeface="Times New Roman" pitchFamily="18" charset="0"/>
            </a:endParaRPr>
          </a:p>
          <a:p>
            <a:pPr marL="869950" lvl="1" indent="-412750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It must be </a:t>
            </a:r>
            <a:r>
              <a:rPr lang="en-US" sz="2200" b="1" dirty="0" smtClean="0">
                <a:cs typeface="Times New Roman" pitchFamily="18" charset="0"/>
              </a:rPr>
              <a:t>possible to compare dates</a:t>
            </a:r>
          </a:p>
          <a:p>
            <a:pPr marL="869950" lvl="1" indent="-412750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It must be </a:t>
            </a:r>
            <a:r>
              <a:rPr lang="en-US" sz="2200" b="1" dirty="0" smtClean="0">
                <a:cs typeface="Times New Roman" pitchFamily="18" charset="0"/>
              </a:rPr>
              <a:t>possible to put a date in ISO format “</a:t>
            </a:r>
            <a:r>
              <a:rPr lang="en-US" sz="2200" b="1" i="1" dirty="0" smtClean="0">
                <a:cs typeface="Times New Roman" pitchFamily="18" charset="0"/>
              </a:rPr>
              <a:t>y</a:t>
            </a:r>
            <a:r>
              <a:rPr lang="en-US" sz="2200" b="1" dirty="0" smtClean="0">
                <a:cs typeface="Times New Roman" pitchFamily="18" charset="0"/>
              </a:rPr>
              <a:t>-</a:t>
            </a:r>
            <a:r>
              <a:rPr lang="en-US" sz="2200" b="1" i="1" dirty="0" smtClean="0">
                <a:cs typeface="Times New Roman" pitchFamily="18" charset="0"/>
              </a:rPr>
              <a:t>m</a:t>
            </a:r>
            <a:r>
              <a:rPr lang="en-US" sz="2200" b="1" dirty="0" smtClean="0">
                <a:cs typeface="Times New Roman" pitchFamily="18" charset="0"/>
              </a:rPr>
              <a:t>-</a:t>
            </a:r>
            <a:r>
              <a:rPr lang="en-US" sz="2200" b="1" i="1" dirty="0" smtClean="0">
                <a:cs typeface="Times New Roman" pitchFamily="18" charset="0"/>
              </a:rPr>
              <a:t>d</a:t>
            </a:r>
            <a:r>
              <a:rPr lang="en-US" sz="2200" b="1" dirty="0" smtClean="0">
                <a:cs typeface="Times New Roman" pitchFamily="18" charset="0"/>
              </a:rPr>
              <a:t>”</a:t>
            </a:r>
          </a:p>
          <a:p>
            <a:pPr marL="869950" lvl="1" indent="-412750">
              <a:lnSpc>
                <a:spcPct val="15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200" dirty="0" smtClean="0">
                <a:cs typeface="Times New Roman" pitchFamily="18" charset="0"/>
              </a:rPr>
              <a:t>It must be </a:t>
            </a:r>
            <a:r>
              <a:rPr lang="en-US" sz="2200" b="1" dirty="0" smtClean="0">
                <a:cs typeface="Times New Roman" pitchFamily="18" charset="0"/>
              </a:rPr>
              <a:t>possible to advance a date by </a:t>
            </a:r>
            <a:r>
              <a:rPr lang="en-US" sz="2200" b="1" i="1" dirty="0" smtClean="0">
                <a:cs typeface="Times New Roman" pitchFamily="18" charset="0"/>
              </a:rPr>
              <a:t>n</a:t>
            </a:r>
            <a:r>
              <a:rPr lang="en-US" sz="2200" b="1" dirty="0" smtClean="0">
                <a:cs typeface="Times New Roman" pitchFamily="18" charset="0"/>
              </a:rPr>
              <a:t>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1095</Words>
  <Application>Microsoft Office PowerPoint</Application>
  <PresentationFormat>On-screen Show (4:3)</PresentationFormat>
  <Paragraphs>246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Abstract Data Types</vt:lpstr>
      <vt:lpstr>Abstract Data Types (ADT)</vt:lpstr>
      <vt:lpstr>Abstract Data Types (ADT)</vt:lpstr>
      <vt:lpstr>Abstract Data Types (ADT)</vt:lpstr>
      <vt:lpstr>Abstract Data Types (ADT)</vt:lpstr>
      <vt:lpstr>Abstract Data Types (ADT)</vt:lpstr>
      <vt:lpstr>ADT specification </vt:lpstr>
      <vt:lpstr>ADT specification </vt:lpstr>
      <vt:lpstr>Example: Contract for Date ADT </vt:lpstr>
      <vt:lpstr>Example: Specifications for Date ADT</vt:lpstr>
      <vt:lpstr>Example: Specifications for Date ADT</vt:lpstr>
      <vt:lpstr>Example: Implementation of Date ADT</vt:lpstr>
      <vt:lpstr>Example: Implementation of Date ADT</vt:lpstr>
      <vt:lpstr>Example: Implementation of Date ADT</vt:lpstr>
      <vt:lpstr>Example: Implementation of Date ADT</vt:lpstr>
      <vt:lpstr>ADT design</vt:lpstr>
      <vt:lpstr>Example: design of Date ADT</vt:lpstr>
      <vt:lpstr>Example: design of Date ADT</vt:lpstr>
      <vt:lpstr>Example: Date data type</vt:lpstr>
      <vt:lpstr>Example: Date data type</vt:lpstr>
      <vt:lpstr>Example: Date data type</vt:lpstr>
      <vt:lpstr>Example: Date data type</vt:lpstr>
      <vt:lpstr>Example: Date data type</vt:lpstr>
      <vt:lpstr>Example: Date data type</vt:lpstr>
      <vt:lpstr>Example: Date data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Types</dc:title>
  <dc:creator>Windows User</dc:creator>
  <cp:lastModifiedBy>rbpc</cp:lastModifiedBy>
  <cp:revision>48</cp:revision>
  <dcterms:created xsi:type="dcterms:W3CDTF">2021-10-19T10:51:48Z</dcterms:created>
  <dcterms:modified xsi:type="dcterms:W3CDTF">2021-10-20T04:13:22Z</dcterms:modified>
</cp:coreProperties>
</file>