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0" r:id="rId13"/>
    <p:sldId id="266" r:id="rId14"/>
    <p:sldId id="267" r:id="rId15"/>
    <p:sldId id="268" r:id="rId16"/>
    <p:sldId id="269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6" r:id="rId29"/>
    <p:sldId id="284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Object Oriented Computer Programming in C++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Course Code :: CS131303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9144000" cy="114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 smtClean="0"/>
              <a:t>Implementing Classes and Objects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324600"/>
          </a:xfrm>
        </p:spPr>
        <p:txBody>
          <a:bodyPr>
            <a:normAutofit/>
          </a:bodyPr>
          <a:lstStyle/>
          <a:p>
            <a:r>
              <a:rPr lang="en-GB" sz="2800" b="1" dirty="0" smtClean="0"/>
              <a:t>Defining a class</a:t>
            </a:r>
          </a:p>
          <a:p>
            <a:endParaRPr lang="en-GB" sz="2800" b="1" dirty="0" smtClean="0"/>
          </a:p>
          <a:p>
            <a:endParaRPr lang="en-GB" sz="2800" b="1" dirty="0" smtClean="0"/>
          </a:p>
          <a:p>
            <a:endParaRPr lang="en-GB" sz="2800" b="1" dirty="0" smtClean="0"/>
          </a:p>
          <a:p>
            <a:endParaRPr lang="en-GB" sz="2800" b="1" dirty="0" smtClean="0"/>
          </a:p>
          <a:p>
            <a:endParaRPr lang="en-GB" sz="1200" b="1" dirty="0" smtClean="0"/>
          </a:p>
          <a:p>
            <a:endParaRPr lang="en-GB" sz="2800" b="1" dirty="0" smtClean="0"/>
          </a:p>
          <a:p>
            <a:endParaRPr lang="en-GB" sz="1800" b="1" dirty="0" smtClean="0"/>
          </a:p>
          <a:p>
            <a:r>
              <a:rPr lang="en-GB" sz="2400" b="1" dirty="0" smtClean="0"/>
              <a:t>Declaring Objects</a:t>
            </a:r>
          </a:p>
          <a:p>
            <a:pPr lvl="1"/>
            <a:r>
              <a:rPr lang="en-GB" sz="2000" dirty="0" smtClean="0"/>
              <a:t>When a class is defined, only the specification for the object is defined</a:t>
            </a:r>
          </a:p>
          <a:p>
            <a:pPr lvl="1"/>
            <a:r>
              <a:rPr lang="en-GB" sz="2000" dirty="0" smtClean="0"/>
              <a:t>No memory or storage is allocated</a:t>
            </a:r>
          </a:p>
          <a:p>
            <a:pPr lvl="1"/>
            <a:r>
              <a:rPr lang="en-GB" sz="2000" dirty="0" smtClean="0"/>
              <a:t>To use the data and access functions defined in the class, objects need to created</a:t>
            </a:r>
            <a:endParaRPr lang="en-GB" sz="2000" b="1" dirty="0" smtClean="0"/>
          </a:p>
          <a:p>
            <a:pPr fontAlgn="base"/>
            <a:r>
              <a:rPr lang="en-US" sz="2400" b="1" dirty="0" smtClean="0"/>
              <a:t>Syntax:</a:t>
            </a:r>
            <a:endParaRPr lang="en-US" sz="2400" dirty="0" smtClean="0"/>
          </a:p>
          <a:p>
            <a:pPr lvl="1">
              <a:buNone/>
            </a:pPr>
            <a:r>
              <a:rPr lang="en-US" sz="2000" b="1" dirty="0" smtClean="0"/>
              <a:t>				</a:t>
            </a:r>
            <a:r>
              <a:rPr lang="en-US" sz="2000" b="1" dirty="0" err="1" smtClean="0"/>
              <a:t>ClassName</a:t>
            </a:r>
            <a:r>
              <a:rPr lang="en-US" sz="2000" b="1" dirty="0" smtClean="0"/>
              <a:t>   </a:t>
            </a:r>
            <a:r>
              <a:rPr lang="en-US" sz="2000" b="1" dirty="0" err="1" smtClean="0"/>
              <a:t>ObjectName</a:t>
            </a:r>
            <a:r>
              <a:rPr lang="en-US" sz="2000" b="1" dirty="0" smtClean="0"/>
              <a:t>;</a:t>
            </a:r>
          </a:p>
        </p:txBody>
      </p:sp>
      <p:pic>
        <p:nvPicPr>
          <p:cNvPr id="7170" name="Picture 2" descr="Lightbo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066800"/>
            <a:ext cx="7036287" cy="3276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9144000" cy="114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3400" b="1" dirty="0" smtClean="0"/>
              <a:t>Accessing data members and member functions</a:t>
            </a:r>
            <a:endParaRPr lang="en-IN" sz="34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3246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sz="2400" dirty="0" smtClean="0"/>
              <a:t>Accessing a member of a class depends solely on </a:t>
            </a:r>
          </a:p>
          <a:p>
            <a:pPr marL="742950" lvl="2" indent="-342900"/>
            <a:r>
              <a:rPr lang="en-GB" dirty="0" smtClean="0"/>
              <a:t>The access control of that data member</a:t>
            </a:r>
            <a:endParaRPr lang="en-GB" b="1" dirty="0" smtClean="0"/>
          </a:p>
          <a:p>
            <a:endParaRPr lang="en-GB" sz="2400" dirty="0" smtClean="0"/>
          </a:p>
          <a:p>
            <a:r>
              <a:rPr lang="en-GB" sz="2400" dirty="0" smtClean="0"/>
              <a:t>The data members and member functions of class can be accessed </a:t>
            </a:r>
          </a:p>
          <a:p>
            <a:pPr lvl="1">
              <a:buFont typeface="Wingdings" pitchFamily="2" charset="2"/>
              <a:buChar char="§"/>
            </a:pPr>
            <a:r>
              <a:rPr lang="en-GB" sz="2400" dirty="0" smtClean="0"/>
              <a:t>Using the dot(‘.’) operator with the object</a:t>
            </a:r>
          </a:p>
          <a:p>
            <a:pPr lvl="1">
              <a:buFont typeface="Wingdings" pitchFamily="2" charset="2"/>
              <a:buChar char="§"/>
            </a:pPr>
            <a:r>
              <a:rPr lang="en-GB" sz="2400" dirty="0" smtClean="0"/>
              <a:t>For example, if the name of the object is </a:t>
            </a:r>
            <a:r>
              <a:rPr lang="en-GB" sz="2400" b="1" dirty="0" smtClean="0"/>
              <a:t>obj, </a:t>
            </a:r>
            <a:r>
              <a:rPr lang="en-GB" sz="2400" dirty="0" smtClean="0"/>
              <a:t> the member function with the name say, </a:t>
            </a:r>
            <a:r>
              <a:rPr lang="en-GB" sz="2400" b="1" dirty="0" smtClean="0"/>
              <a:t>xyz() </a:t>
            </a:r>
            <a:r>
              <a:rPr lang="en-GB" sz="2400" dirty="0" smtClean="0"/>
              <a:t>can be accessed as</a:t>
            </a:r>
            <a:endParaRPr lang="en-GB" sz="2400" b="1" dirty="0" smtClean="0"/>
          </a:p>
          <a:p>
            <a:pPr lvl="1">
              <a:buNone/>
            </a:pPr>
            <a:r>
              <a:rPr lang="en-GB" sz="1200" dirty="0" smtClean="0"/>
              <a:t>				 </a:t>
            </a:r>
          </a:p>
          <a:p>
            <a:pPr lvl="1">
              <a:buNone/>
            </a:pPr>
            <a:r>
              <a:rPr lang="en-GB" sz="2400" b="1" dirty="0" smtClean="0"/>
              <a:t>				obj.printName() </a:t>
            </a:r>
          </a:p>
          <a:p>
            <a:pPr lvl="1">
              <a:buNone/>
            </a:pPr>
            <a:endParaRPr lang="en-GB" sz="1200" b="1" dirty="0" smtClean="0"/>
          </a:p>
          <a:p>
            <a:pPr lvl="1">
              <a:buFont typeface="Wingdings" pitchFamily="2" charset="2"/>
              <a:buChar char="§"/>
            </a:pPr>
            <a:r>
              <a:rPr lang="en-GB" sz="2400" dirty="0" smtClean="0"/>
              <a:t>The public data members are also accessed in the same way </a:t>
            </a:r>
          </a:p>
          <a:p>
            <a:pPr lvl="1">
              <a:buFont typeface="Wingdings" pitchFamily="2" charset="2"/>
              <a:buChar char="§"/>
            </a:pPr>
            <a:endParaRPr lang="en-GB" sz="2400" dirty="0" smtClean="0"/>
          </a:p>
          <a:p>
            <a:pPr lvl="1">
              <a:buFont typeface="Wingdings" pitchFamily="2" charset="2"/>
              <a:buChar char="§"/>
            </a:pPr>
            <a:r>
              <a:rPr lang="en-GB" sz="2400" dirty="0" smtClean="0"/>
              <a:t>However, the private members are </a:t>
            </a:r>
          </a:p>
          <a:p>
            <a:pPr lvl="2">
              <a:buFont typeface="Wingdings" pitchFamily="2" charset="2"/>
              <a:buChar char="§"/>
            </a:pPr>
            <a:r>
              <a:rPr lang="en-GB" dirty="0" smtClean="0"/>
              <a:t>Not allowed to be accessed directly by the object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9144000" cy="114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 smtClean="0"/>
              <a:t>Implementing Classes and Objects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</p:spPr>
        <p:txBody>
          <a:bodyPr>
            <a:normAutofit/>
          </a:bodyPr>
          <a:lstStyle/>
          <a:p>
            <a:r>
              <a:rPr lang="en-GB" sz="2800" b="1" dirty="0" smtClean="0"/>
              <a:t>Example</a:t>
            </a:r>
            <a:endParaRPr lang="en-GB" sz="2400" b="1" dirty="0" smtClean="0"/>
          </a:p>
          <a:p>
            <a:pPr>
              <a:lnSpc>
                <a:spcPct val="150000"/>
              </a:lnSpc>
            </a:pPr>
            <a:endParaRPr lang="en-US" sz="2800" b="1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914400" y="1371600"/>
            <a:ext cx="7315200" cy="5355312"/>
            <a:chOff x="533400" y="1524000"/>
            <a:chExt cx="7315200" cy="5355312"/>
          </a:xfrm>
        </p:grpSpPr>
        <p:sp>
          <p:nvSpPr>
            <p:cNvPr id="4" name="Rectangle 3"/>
            <p:cNvSpPr/>
            <p:nvPr/>
          </p:nvSpPr>
          <p:spPr>
            <a:xfrm>
              <a:off x="533400" y="1524000"/>
              <a:ext cx="3657600" cy="520142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 smtClean="0"/>
                <a:t>#include&lt;</a:t>
              </a:r>
              <a:r>
                <a:rPr lang="en-US" dirty="0" err="1" smtClean="0"/>
                <a:t>iostream</a:t>
              </a:r>
              <a:r>
                <a:rPr lang="en-US" dirty="0" smtClean="0"/>
                <a:t>&gt;</a:t>
              </a:r>
            </a:p>
            <a:p>
              <a:endParaRPr lang="en-US" sz="400" dirty="0" smtClean="0"/>
            </a:p>
            <a:p>
              <a:r>
                <a:rPr lang="en-US" dirty="0" smtClean="0"/>
                <a:t>using namespace std;</a:t>
              </a:r>
            </a:p>
            <a:p>
              <a:endParaRPr lang="en-US" sz="400" dirty="0" smtClean="0"/>
            </a:p>
            <a:p>
              <a:r>
                <a:rPr lang="en-US" dirty="0" smtClean="0"/>
                <a:t>Class Test_1</a:t>
              </a:r>
            </a:p>
            <a:p>
              <a:r>
                <a:rPr lang="en-US" dirty="0" smtClean="0"/>
                <a:t>{</a:t>
              </a:r>
            </a:p>
            <a:p>
              <a:r>
                <a:rPr lang="en-US" dirty="0" smtClean="0"/>
                <a:t>    private:</a:t>
              </a:r>
            </a:p>
            <a:p>
              <a:r>
                <a:rPr lang="en-US" dirty="0" smtClean="0"/>
                <a:t>               </a:t>
              </a:r>
              <a:r>
                <a:rPr lang="en-US" dirty="0" err="1" smtClean="0"/>
                <a:t>int</a:t>
              </a:r>
              <a:r>
                <a:rPr lang="en-US" dirty="0" smtClean="0"/>
                <a:t> x;              </a:t>
              </a:r>
            </a:p>
            <a:p>
              <a:endParaRPr lang="en-US" dirty="0" smtClean="0"/>
            </a:p>
            <a:p>
              <a:r>
                <a:rPr lang="en-US" dirty="0" smtClean="0"/>
                <a:t>    public:</a:t>
              </a:r>
            </a:p>
            <a:p>
              <a:pPr marL="719138"/>
              <a:r>
                <a:rPr lang="en-US" dirty="0" smtClean="0"/>
                <a:t>        void set(</a:t>
              </a:r>
              <a:r>
                <a:rPr lang="en-US" dirty="0" err="1" smtClean="0"/>
                <a:t>int</a:t>
              </a:r>
              <a:r>
                <a:rPr lang="en-US" dirty="0" smtClean="0"/>
                <a:t> a)</a:t>
              </a:r>
            </a:p>
            <a:p>
              <a:pPr marL="719138"/>
              <a:r>
                <a:rPr lang="en-US" dirty="0" smtClean="0"/>
                <a:t>        {</a:t>
              </a:r>
            </a:p>
            <a:p>
              <a:pPr marL="719138"/>
              <a:r>
                <a:rPr lang="en-US" dirty="0" smtClean="0"/>
                <a:t>            x =a;</a:t>
              </a:r>
            </a:p>
            <a:p>
              <a:pPr marL="719138"/>
              <a:r>
                <a:rPr lang="en-US" dirty="0" smtClean="0"/>
                <a:t>        }</a:t>
              </a:r>
            </a:p>
            <a:p>
              <a:pPr marL="719138"/>
              <a:endParaRPr lang="en-US" dirty="0" smtClean="0"/>
            </a:p>
            <a:p>
              <a:pPr marL="719138"/>
              <a:r>
                <a:rPr lang="en-US" dirty="0" smtClean="0"/>
                <a:t>        </a:t>
              </a:r>
              <a:r>
                <a:rPr lang="en-US" dirty="0" err="1" smtClean="0"/>
                <a:t>int</a:t>
              </a:r>
              <a:r>
                <a:rPr lang="en-US" dirty="0" smtClean="0"/>
                <a:t> get()</a:t>
              </a:r>
            </a:p>
            <a:p>
              <a:pPr marL="719138"/>
              <a:r>
                <a:rPr lang="en-US" dirty="0" smtClean="0"/>
                <a:t>        {</a:t>
              </a:r>
            </a:p>
            <a:p>
              <a:pPr marL="719138"/>
              <a:r>
                <a:rPr lang="en-US" dirty="0" smtClean="0"/>
                <a:t>            return x;</a:t>
              </a:r>
            </a:p>
            <a:p>
              <a:pPr marL="719138"/>
              <a:r>
                <a:rPr lang="en-US" dirty="0" smtClean="0"/>
                <a:t>        }</a:t>
              </a:r>
            </a:p>
            <a:p>
              <a:r>
                <a:rPr lang="en-US" dirty="0" smtClean="0"/>
                <a:t>};</a:t>
              </a:r>
              <a:endParaRPr lang="en-US" sz="1000" dirty="0" smtClean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267200" y="1524000"/>
              <a:ext cx="3581400" cy="535531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 err="1" smtClean="0"/>
                <a:t>int</a:t>
              </a:r>
              <a:r>
                <a:rPr lang="en-US" dirty="0" smtClean="0"/>
                <a:t> main</a:t>
              </a:r>
            </a:p>
            <a:p>
              <a:r>
                <a:rPr lang="en-US" dirty="0" smtClean="0"/>
                <a:t>{</a:t>
              </a:r>
            </a:p>
            <a:p>
              <a:pPr marL="449263"/>
              <a:r>
                <a:rPr lang="en-US" dirty="0" smtClean="0"/>
                <a:t>    Test_1 t1;</a:t>
              </a:r>
            </a:p>
            <a:p>
              <a:pPr marL="449263"/>
              <a:endParaRPr lang="en-US" dirty="0" smtClean="0"/>
            </a:p>
            <a:p>
              <a:pPr marL="449263"/>
              <a:r>
                <a:rPr lang="en-US" dirty="0" smtClean="0"/>
                <a:t>    t1.set(5);</a:t>
              </a:r>
            </a:p>
            <a:p>
              <a:pPr marL="449263"/>
              <a:endParaRPr lang="en-US" dirty="0" smtClean="0"/>
            </a:p>
            <a:p>
              <a:pPr marL="449263"/>
              <a:r>
                <a:rPr lang="en-US" dirty="0" smtClean="0"/>
                <a:t>    </a:t>
              </a:r>
              <a:r>
                <a:rPr lang="en-US" dirty="0" err="1" smtClean="0"/>
                <a:t>cout</a:t>
              </a:r>
              <a:r>
                <a:rPr lang="en-US" dirty="0" smtClean="0"/>
                <a:t> &lt;&lt; t1.get();</a:t>
              </a:r>
            </a:p>
            <a:p>
              <a:pPr marL="449263"/>
              <a:endParaRPr lang="en-US" dirty="0" smtClean="0"/>
            </a:p>
            <a:p>
              <a:pPr marL="449263"/>
              <a:r>
                <a:rPr lang="en-US" dirty="0" smtClean="0"/>
                <a:t>    return 0;</a:t>
              </a:r>
            </a:p>
            <a:p>
              <a:r>
                <a:rPr lang="en-US" dirty="0" smtClean="0"/>
                <a:t>}</a:t>
              </a:r>
            </a:p>
            <a:p>
              <a:endParaRPr lang="en-IN" sz="1000" dirty="0" smtClean="0"/>
            </a:p>
            <a:p>
              <a:endParaRPr lang="en-IN" dirty="0" smtClean="0"/>
            </a:p>
            <a:p>
              <a:endParaRPr lang="en-IN" dirty="0" smtClean="0"/>
            </a:p>
            <a:p>
              <a:endParaRPr lang="en-IN" dirty="0" smtClean="0"/>
            </a:p>
            <a:p>
              <a:endParaRPr lang="en-IN" dirty="0" smtClean="0"/>
            </a:p>
            <a:p>
              <a:endParaRPr lang="en-IN" dirty="0" smtClean="0"/>
            </a:p>
            <a:p>
              <a:endParaRPr lang="en-IN" dirty="0" smtClean="0"/>
            </a:p>
            <a:p>
              <a:endParaRPr lang="en-IN" dirty="0" smtClean="0"/>
            </a:p>
            <a:p>
              <a:endParaRPr lang="en-US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9144000" cy="114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3600" b="1" dirty="0" smtClean="0"/>
              <a:t>using namespace std in C++</a:t>
            </a:r>
            <a:endParaRPr lang="en-IN" sz="36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629400"/>
          </a:xfrm>
        </p:spPr>
        <p:txBody>
          <a:bodyPr>
            <a:noAutofit/>
          </a:bodyPr>
          <a:lstStyle/>
          <a:p>
            <a:r>
              <a:rPr lang="en-GB" sz="2400" dirty="0" smtClean="0"/>
              <a:t>Consider a situation, </a:t>
            </a:r>
          </a:p>
          <a:p>
            <a:pPr lvl="1"/>
            <a:r>
              <a:rPr lang="en-GB" sz="2400" dirty="0" smtClean="0"/>
              <a:t>Suppose, there are two persons with the same name, John, in the same class</a:t>
            </a:r>
          </a:p>
          <a:p>
            <a:pPr lvl="1"/>
            <a:r>
              <a:rPr lang="en-GB" sz="2400" dirty="0" smtClean="0"/>
              <a:t>To differentiate them </a:t>
            </a:r>
          </a:p>
          <a:p>
            <a:pPr lvl="2"/>
            <a:r>
              <a:rPr lang="en-GB" dirty="0" smtClean="0"/>
              <a:t>Need to use some additional information along with their name, such as phone number, DOB etc</a:t>
            </a:r>
          </a:p>
          <a:p>
            <a:r>
              <a:rPr lang="en-GB" sz="2400" dirty="0" smtClean="0"/>
              <a:t>The same situation can arise in your C++ applications</a:t>
            </a:r>
          </a:p>
          <a:p>
            <a:r>
              <a:rPr lang="en-GB" sz="2400" dirty="0" smtClean="0"/>
              <a:t>For example,</a:t>
            </a:r>
          </a:p>
          <a:p>
            <a:pPr lvl="1"/>
            <a:r>
              <a:rPr lang="en-GB" sz="2400" dirty="0" smtClean="0"/>
              <a:t>A program has a function called xyz() and there is another library available which is also having same function xyz(). </a:t>
            </a:r>
          </a:p>
          <a:p>
            <a:pPr lvl="1"/>
            <a:r>
              <a:rPr lang="en-GB" sz="2400" dirty="0" smtClean="0"/>
              <a:t>Now the compiler has no way of knowing which version of xyz() function is  referred to within the code</a:t>
            </a:r>
          </a:p>
          <a:p>
            <a:pPr>
              <a:buNone/>
            </a:pPr>
            <a:endParaRPr lang="en-GB" sz="24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9144000" cy="114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3600" b="1" dirty="0" smtClean="0"/>
              <a:t>using namespace std in C++</a:t>
            </a:r>
            <a:endParaRPr lang="en-IN" sz="36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629400"/>
          </a:xfrm>
        </p:spPr>
        <p:txBody>
          <a:bodyPr>
            <a:noAutofit/>
          </a:bodyPr>
          <a:lstStyle/>
          <a:p>
            <a:r>
              <a:rPr lang="en-GB" sz="2400" dirty="0" smtClean="0"/>
              <a:t>Namespaces in C++ are used </a:t>
            </a:r>
          </a:p>
          <a:p>
            <a:pPr lvl="1"/>
            <a:r>
              <a:rPr lang="en-GB" sz="2400" dirty="0" smtClean="0"/>
              <a:t>To organize too many classes so that it can be easy to handle the application</a:t>
            </a:r>
          </a:p>
          <a:p>
            <a:r>
              <a:rPr lang="en-GB" sz="2400" dirty="0" smtClean="0"/>
              <a:t>For accessing the class of a namespace</a:t>
            </a:r>
          </a:p>
          <a:p>
            <a:pPr lvl="1"/>
            <a:r>
              <a:rPr lang="en-GB" sz="2400" dirty="0" smtClean="0"/>
              <a:t>Need to use </a:t>
            </a:r>
            <a:r>
              <a:rPr lang="en-GB" sz="2400" dirty="0" err="1" smtClean="0"/>
              <a:t>namespacename</a:t>
            </a:r>
            <a:r>
              <a:rPr lang="en-GB" sz="2400" dirty="0" smtClean="0"/>
              <a:t>::</a:t>
            </a:r>
            <a:r>
              <a:rPr lang="en-GB" sz="2400" dirty="0" err="1" smtClean="0"/>
              <a:t>classname</a:t>
            </a:r>
            <a:endParaRPr lang="en-GB" sz="2400" dirty="0" smtClean="0"/>
          </a:p>
          <a:p>
            <a:pPr lvl="1"/>
            <a:r>
              <a:rPr lang="en-GB" sz="2400" dirty="0" smtClean="0"/>
              <a:t>We can use </a:t>
            </a:r>
            <a:r>
              <a:rPr lang="en-GB" sz="2400" b="1" dirty="0" smtClean="0"/>
              <a:t>using</a:t>
            </a:r>
            <a:r>
              <a:rPr lang="en-GB" sz="2400" dirty="0" smtClean="0"/>
              <a:t> keyword </a:t>
            </a:r>
          </a:p>
          <a:p>
            <a:pPr lvl="2"/>
            <a:r>
              <a:rPr lang="en-GB" dirty="0" smtClean="0"/>
              <a:t>So that we don't have to use complete name all the time</a:t>
            </a:r>
          </a:p>
          <a:p>
            <a:r>
              <a:rPr lang="en-GB" sz="2400" dirty="0" smtClean="0"/>
              <a:t>In C++</a:t>
            </a:r>
          </a:p>
          <a:p>
            <a:pPr lvl="1"/>
            <a:r>
              <a:rPr lang="en-GB" sz="2400" dirty="0" smtClean="0"/>
              <a:t>Global namespace is the root namespace</a:t>
            </a:r>
          </a:p>
          <a:p>
            <a:pPr lvl="1"/>
            <a:r>
              <a:rPr lang="en-GB" sz="2400" dirty="0" smtClean="0"/>
              <a:t>The global::std will always refer to the namespace "std" of C++ Framework</a:t>
            </a:r>
          </a:p>
          <a:p>
            <a:pPr>
              <a:lnSpc>
                <a:spcPct val="150000"/>
              </a:lnSpc>
            </a:pPr>
            <a:endParaRPr lang="en-US" sz="2400" b="1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Access </a:t>
            </a:r>
            <a:r>
              <a:rPr lang="en-US" sz="3600" b="1" dirty="0" err="1" smtClean="0"/>
              <a:t>Specifiers</a:t>
            </a:r>
            <a:r>
              <a:rPr lang="en-US" sz="3600" b="1" dirty="0" smtClean="0"/>
              <a:t> in C++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629400"/>
          </a:xfrm>
        </p:spPr>
        <p:txBody>
          <a:bodyPr>
            <a:noAutofit/>
          </a:bodyPr>
          <a:lstStyle/>
          <a:p>
            <a:r>
              <a:rPr lang="en-GB" sz="2400" dirty="0" smtClean="0"/>
              <a:t>Access </a:t>
            </a:r>
            <a:r>
              <a:rPr lang="en-GB" sz="2400" dirty="0" err="1" smtClean="0"/>
              <a:t>specifiers</a:t>
            </a:r>
            <a:r>
              <a:rPr lang="en-GB" sz="2400" dirty="0" smtClean="0"/>
              <a:t> define</a:t>
            </a:r>
          </a:p>
          <a:p>
            <a:pPr lvl="1"/>
            <a:r>
              <a:rPr lang="en-GB" sz="2400" dirty="0" smtClean="0"/>
              <a:t>How the members (attributes and methods) of a class can be accessed</a:t>
            </a:r>
          </a:p>
          <a:p>
            <a:r>
              <a:rPr lang="en-GB" sz="2400" dirty="0" smtClean="0"/>
              <a:t>In C++, there are three access </a:t>
            </a:r>
            <a:r>
              <a:rPr lang="en-GB" sz="2400" dirty="0" err="1" smtClean="0"/>
              <a:t>specifiers</a:t>
            </a:r>
            <a:r>
              <a:rPr lang="en-GB" sz="2400" dirty="0" smtClean="0"/>
              <a:t>:</a:t>
            </a:r>
          </a:p>
          <a:p>
            <a:pPr lvl="1"/>
            <a:r>
              <a:rPr lang="en-GB" sz="2400" dirty="0" smtClean="0"/>
              <a:t>public </a:t>
            </a:r>
          </a:p>
          <a:p>
            <a:pPr lvl="2"/>
            <a:r>
              <a:rPr lang="en-GB" dirty="0" smtClean="0"/>
              <a:t>Members are accessible from outside the class</a:t>
            </a:r>
          </a:p>
          <a:p>
            <a:pPr lvl="1"/>
            <a:r>
              <a:rPr lang="en-GB" sz="2400" dirty="0" smtClean="0"/>
              <a:t>private </a:t>
            </a:r>
          </a:p>
          <a:p>
            <a:pPr lvl="2"/>
            <a:r>
              <a:rPr lang="en-GB" dirty="0" smtClean="0"/>
              <a:t>Members cannot be accessed (or viewed) from outside the class</a:t>
            </a:r>
          </a:p>
          <a:p>
            <a:pPr lvl="1"/>
            <a:r>
              <a:rPr lang="en-GB" sz="2400" dirty="0" smtClean="0"/>
              <a:t>protected </a:t>
            </a:r>
          </a:p>
          <a:p>
            <a:pPr lvl="2"/>
            <a:r>
              <a:rPr lang="en-GB" dirty="0" smtClean="0"/>
              <a:t>Members cannot be accessed from outside the class, however, they can be accessed in inherited classes</a:t>
            </a:r>
          </a:p>
          <a:p>
            <a:pPr lvl="1"/>
            <a:endParaRPr lang="en-US" sz="2400" b="1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Access </a:t>
            </a:r>
            <a:r>
              <a:rPr lang="en-US" sz="3600" b="1" dirty="0" err="1" smtClean="0"/>
              <a:t>Specifiers</a:t>
            </a:r>
            <a:r>
              <a:rPr lang="en-US" sz="3600" b="1" dirty="0" smtClean="0"/>
              <a:t> in C++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629400"/>
          </a:xfrm>
        </p:spPr>
        <p:txBody>
          <a:bodyPr>
            <a:noAutofit/>
          </a:bodyPr>
          <a:lstStyle/>
          <a:p>
            <a:r>
              <a:rPr lang="en-GB" sz="2400" dirty="0" smtClean="0"/>
              <a:t>Example</a:t>
            </a:r>
            <a:endParaRPr lang="en-GB" dirty="0" smtClean="0"/>
          </a:p>
          <a:p>
            <a:pPr lvl="1"/>
            <a:endParaRPr lang="en-US" sz="24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76400" y="1524000"/>
            <a:ext cx="5105400" cy="424731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class Test_2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         </a:t>
            </a:r>
            <a:r>
              <a:rPr lang="en-US" b="1" dirty="0" smtClean="0"/>
              <a:t>public:</a:t>
            </a:r>
            <a:r>
              <a:rPr lang="en-US" dirty="0" smtClean="0"/>
              <a:t>                           // Public access </a:t>
            </a:r>
            <a:r>
              <a:rPr lang="en-US" dirty="0" err="1" smtClean="0"/>
              <a:t>specifier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                 </a:t>
            </a:r>
            <a:r>
              <a:rPr lang="en-US" dirty="0" err="1" smtClean="0"/>
              <a:t>int</a:t>
            </a:r>
            <a:r>
              <a:rPr lang="en-US" dirty="0" smtClean="0"/>
              <a:t> x;                   // Public attribute</a:t>
            </a:r>
            <a:br>
              <a:rPr lang="en-US" dirty="0" smtClean="0"/>
            </a:br>
            <a:r>
              <a:rPr lang="en-US" dirty="0" smtClean="0"/>
              <a:t>         </a:t>
            </a:r>
            <a:r>
              <a:rPr lang="en-US" b="1" dirty="0" smtClean="0"/>
              <a:t>private:</a:t>
            </a:r>
            <a:r>
              <a:rPr lang="en-US" dirty="0" smtClean="0"/>
              <a:t>                         // Private access </a:t>
            </a:r>
            <a:r>
              <a:rPr lang="en-US" dirty="0" err="1" smtClean="0"/>
              <a:t>specifier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                </a:t>
            </a:r>
            <a:r>
              <a:rPr lang="en-US" dirty="0" err="1" smtClean="0"/>
              <a:t>int</a:t>
            </a:r>
            <a:r>
              <a:rPr lang="en-US" dirty="0" smtClean="0"/>
              <a:t> y;                   // Private attribute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 main() </a:t>
            </a:r>
          </a:p>
          <a:p>
            <a:pPr marL="360363" indent="-360363"/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  Test_2  </a:t>
            </a:r>
            <a:r>
              <a:rPr lang="en-US" dirty="0" err="1" smtClean="0"/>
              <a:t>myObj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myObj.x</a:t>
            </a:r>
            <a:r>
              <a:rPr lang="en-US" dirty="0" smtClean="0"/>
              <a:t> = 25;                 // Allowed (public)</a:t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myObj.y</a:t>
            </a:r>
            <a:r>
              <a:rPr lang="en-US" dirty="0" smtClean="0"/>
              <a:t> = 50;        // Not allowed (private)</a:t>
            </a:r>
            <a:br>
              <a:rPr lang="en-US" dirty="0" smtClean="0"/>
            </a:br>
            <a:r>
              <a:rPr lang="en-US" dirty="0" smtClean="0"/>
              <a:t>  return 0;</a:t>
            </a:r>
          </a:p>
          <a:p>
            <a:pPr marL="360363" indent="-360363"/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Basic Input / Output in C++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629400"/>
          </a:xfrm>
        </p:spPr>
        <p:txBody>
          <a:bodyPr>
            <a:noAutofit/>
          </a:bodyPr>
          <a:lstStyle/>
          <a:p>
            <a:pPr fontAlgn="base"/>
            <a:r>
              <a:rPr lang="en-GB" sz="2400" dirty="0" smtClean="0"/>
              <a:t>C++ comes with libraries that provides</a:t>
            </a:r>
          </a:p>
          <a:p>
            <a:pPr lvl="1" fontAlgn="base"/>
            <a:r>
              <a:rPr lang="en-GB" sz="2400" dirty="0" smtClean="0"/>
              <a:t>Many ways for performing input and output</a:t>
            </a:r>
          </a:p>
          <a:p>
            <a:pPr lvl="1" fontAlgn="base"/>
            <a:endParaRPr lang="en-GB" sz="2400" dirty="0" smtClean="0"/>
          </a:p>
          <a:p>
            <a:pPr marL="285750" lvl="1" fontAlgn="base"/>
            <a:r>
              <a:rPr lang="en-GB" sz="2400" dirty="0" smtClean="0"/>
              <a:t>In C++, input and output are performed in the form of </a:t>
            </a:r>
          </a:p>
          <a:p>
            <a:pPr marL="285750" lvl="1" fontAlgn="base"/>
            <a:endParaRPr lang="en-GB" sz="1200" dirty="0" smtClean="0"/>
          </a:p>
          <a:p>
            <a:pPr marL="685800" lvl="2" fontAlgn="base"/>
            <a:r>
              <a:rPr lang="en-GB" dirty="0" smtClean="0"/>
              <a:t>A sequence of bytes or more commonly known as </a:t>
            </a:r>
            <a:r>
              <a:rPr lang="en-GB" b="1" dirty="0" smtClean="0"/>
              <a:t>streams</a:t>
            </a:r>
          </a:p>
          <a:p>
            <a:pPr marL="685800" lvl="2" fontAlgn="base"/>
            <a:endParaRPr lang="en-GB" b="1" dirty="0" smtClean="0"/>
          </a:p>
          <a:p>
            <a:pPr lvl="1" fontAlgn="base">
              <a:buFont typeface="Arial" pitchFamily="34" charset="0"/>
              <a:buChar char="•"/>
            </a:pPr>
            <a:r>
              <a:rPr lang="en-GB" sz="2000" b="1" dirty="0" smtClean="0"/>
              <a:t>Input Stream</a:t>
            </a:r>
          </a:p>
          <a:p>
            <a:pPr lvl="2" fontAlgn="base"/>
            <a:r>
              <a:rPr lang="en-GB" sz="2000" dirty="0" smtClean="0"/>
              <a:t>If the direction of flow of bytes is from the device(for example, Keyboard) to the main memory then this process is called input</a:t>
            </a:r>
          </a:p>
          <a:p>
            <a:pPr lvl="2" fontAlgn="base"/>
            <a:endParaRPr lang="en-GB" sz="2000" dirty="0" smtClean="0"/>
          </a:p>
          <a:p>
            <a:pPr marL="754063" lvl="2" fontAlgn="base"/>
            <a:r>
              <a:rPr lang="en-GB" sz="2000" b="1" dirty="0" smtClean="0"/>
              <a:t>Output Stream</a:t>
            </a:r>
          </a:p>
          <a:p>
            <a:pPr lvl="3" fontAlgn="base"/>
            <a:r>
              <a:rPr lang="en-GB" dirty="0" smtClean="0"/>
              <a:t>If the direction of flow of bytes is opposite, i.e. from main memory to device( display screen ) then this process is called output</a:t>
            </a:r>
          </a:p>
          <a:p>
            <a:pPr>
              <a:buNone/>
            </a:pPr>
            <a:r>
              <a:rPr lang="en-GB" sz="2400" dirty="0" smtClean="0"/>
              <a:t/>
            </a:r>
            <a:br>
              <a:rPr lang="en-GB" sz="2400" dirty="0" smtClean="0"/>
            </a:br>
            <a:endParaRPr lang="en-IN" sz="2400" b="1" dirty="0" smtClean="0"/>
          </a:p>
          <a:p>
            <a:pPr lvl="1"/>
            <a:endParaRPr lang="en-US" sz="2400" b="1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Basic Input / Output in C++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629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400" dirty="0" smtClean="0"/>
              <a:t/>
            </a:r>
            <a:br>
              <a:rPr lang="en-GB" sz="2400" dirty="0" smtClean="0"/>
            </a:br>
            <a:endParaRPr lang="en-IN" sz="2400" b="1" dirty="0" smtClean="0"/>
          </a:p>
          <a:p>
            <a:pPr lvl="1"/>
            <a:endParaRPr lang="en-US" sz="24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sz="2400" b="1" dirty="0" smtClean="0"/>
              <a:t>Header files available in C++ for </a:t>
            </a:r>
            <a:r>
              <a:rPr lang="en-GB" sz="2400" b="1" dirty="0" err="1" smtClean="0"/>
              <a:t>Input/Output</a:t>
            </a:r>
            <a:r>
              <a:rPr lang="en-GB" sz="2400" b="1" dirty="0" smtClean="0"/>
              <a:t> operations</a:t>
            </a:r>
            <a:endParaRPr lang="en-GB" sz="2400" dirty="0" smtClean="0"/>
          </a:p>
          <a:p>
            <a:pPr fontAlgn="base"/>
            <a:endParaRPr lang="en-GB" sz="2400" dirty="0" smtClean="0"/>
          </a:p>
          <a:p>
            <a:pPr fontAlgn="base">
              <a:buFont typeface="Arial" pitchFamily="34" charset="0"/>
              <a:buChar char="•"/>
            </a:pPr>
            <a:r>
              <a:rPr lang="en-GB" sz="2400" b="1" dirty="0" smtClean="0"/>
              <a:t> </a:t>
            </a:r>
            <a:r>
              <a:rPr lang="en-GB" sz="2400" b="1" dirty="0" err="1" smtClean="0"/>
              <a:t>iostream</a:t>
            </a:r>
            <a:r>
              <a:rPr lang="en-GB" sz="2400" b="1" dirty="0" smtClean="0"/>
              <a:t> (</a:t>
            </a:r>
            <a:r>
              <a:rPr lang="en-GB" sz="2400" dirty="0" smtClean="0"/>
              <a:t>input-output stream)</a:t>
            </a:r>
          </a:p>
          <a:p>
            <a:pPr fontAlgn="base">
              <a:buFont typeface="Arial" pitchFamily="34" charset="0"/>
              <a:buChar char="•"/>
            </a:pPr>
            <a:endParaRPr lang="en-GB" sz="800" dirty="0" smtClean="0"/>
          </a:p>
          <a:p>
            <a:pPr marL="630238" lvl="1" indent="-173038" fontAlgn="base">
              <a:buFont typeface="Arial" pitchFamily="34" charset="0"/>
              <a:buChar char="•"/>
            </a:pPr>
            <a:r>
              <a:rPr lang="en-GB" sz="2400" dirty="0" err="1" smtClean="0"/>
              <a:t>iostream</a:t>
            </a:r>
            <a:r>
              <a:rPr lang="en-GB" sz="2400" dirty="0" smtClean="0"/>
              <a:t> stands for standard input-output stream</a:t>
            </a:r>
          </a:p>
          <a:p>
            <a:pPr marL="630238" lvl="1" indent="-173038" fontAlgn="base">
              <a:buFont typeface="Arial" pitchFamily="34" charset="0"/>
              <a:buChar char="•"/>
            </a:pPr>
            <a:r>
              <a:rPr lang="en-GB" sz="2400" dirty="0" smtClean="0"/>
              <a:t>This header file contains definitions of objects like </a:t>
            </a:r>
            <a:r>
              <a:rPr lang="en-GB" sz="2400" dirty="0" err="1" smtClean="0"/>
              <a:t>cin</a:t>
            </a:r>
            <a:r>
              <a:rPr lang="en-GB" sz="2400" dirty="0" smtClean="0"/>
              <a:t>, </a:t>
            </a:r>
            <a:r>
              <a:rPr lang="en-GB" sz="2400" dirty="0" err="1" smtClean="0"/>
              <a:t>cout</a:t>
            </a:r>
            <a:r>
              <a:rPr lang="en-GB" sz="2400" dirty="0" smtClean="0"/>
              <a:t>, </a:t>
            </a:r>
            <a:r>
              <a:rPr lang="en-GB" sz="2400" dirty="0" err="1" smtClean="0"/>
              <a:t>cerr</a:t>
            </a:r>
            <a:r>
              <a:rPr lang="en-GB" sz="2400" dirty="0" smtClean="0"/>
              <a:t>, etc.</a:t>
            </a:r>
          </a:p>
          <a:p>
            <a:pPr marL="630238" lvl="1" indent="-173038" fontAlgn="base">
              <a:buFont typeface="Arial" pitchFamily="34" charset="0"/>
              <a:buChar char="•"/>
            </a:pPr>
            <a:endParaRPr lang="en-GB" sz="1200" dirty="0" smtClean="0"/>
          </a:p>
          <a:p>
            <a:pPr fontAlgn="base">
              <a:buFont typeface="Arial" pitchFamily="34" charset="0"/>
              <a:buChar char="•"/>
            </a:pPr>
            <a:r>
              <a:rPr lang="en-GB" sz="2400" b="1" dirty="0" smtClean="0"/>
              <a:t> </a:t>
            </a:r>
            <a:r>
              <a:rPr lang="en-GB" sz="2400" b="1" dirty="0" err="1" smtClean="0"/>
              <a:t>iomanip</a:t>
            </a:r>
            <a:r>
              <a:rPr lang="en-GB" sz="2400" b="1" dirty="0" smtClean="0"/>
              <a:t> (</a:t>
            </a:r>
            <a:r>
              <a:rPr lang="en-GB" sz="2400" dirty="0" smtClean="0"/>
              <a:t>input-output manipulators)</a:t>
            </a:r>
          </a:p>
          <a:p>
            <a:pPr fontAlgn="base">
              <a:buFont typeface="Arial" pitchFamily="34" charset="0"/>
              <a:buChar char="•"/>
            </a:pPr>
            <a:endParaRPr lang="en-GB" sz="800" dirty="0" smtClean="0"/>
          </a:p>
          <a:p>
            <a:pPr marL="630238" lvl="1" indent="-173038" fontAlgn="base">
              <a:buFont typeface="Arial" pitchFamily="34" charset="0"/>
              <a:buChar char="•"/>
            </a:pPr>
            <a:r>
              <a:rPr lang="en-GB" sz="2400" dirty="0" smtClean="0"/>
              <a:t>The methods declared in these files are used for manipulating streams</a:t>
            </a:r>
          </a:p>
          <a:p>
            <a:pPr marL="630238" lvl="1" indent="-173038" fontAlgn="base">
              <a:buFont typeface="Arial" pitchFamily="34" charset="0"/>
              <a:buChar char="•"/>
            </a:pPr>
            <a:r>
              <a:rPr lang="en-GB" sz="2400" dirty="0" smtClean="0"/>
              <a:t>This file contains definitions of </a:t>
            </a:r>
            <a:r>
              <a:rPr lang="en-GB" sz="2400" dirty="0" err="1" smtClean="0"/>
              <a:t>setw</a:t>
            </a:r>
            <a:r>
              <a:rPr lang="en-GB" sz="2400" dirty="0" smtClean="0"/>
              <a:t>, </a:t>
            </a:r>
            <a:r>
              <a:rPr lang="en-GB" sz="2400" dirty="0" err="1" smtClean="0"/>
              <a:t>setprecision</a:t>
            </a:r>
            <a:r>
              <a:rPr lang="en-GB" sz="2400" dirty="0" smtClean="0"/>
              <a:t>, etc.</a:t>
            </a:r>
          </a:p>
          <a:p>
            <a:pPr marL="630238" lvl="1" indent="-173038" fontAlgn="base">
              <a:buFont typeface="Arial" pitchFamily="34" charset="0"/>
              <a:buChar char="•"/>
            </a:pPr>
            <a:endParaRPr lang="en-GB" sz="1200" dirty="0" smtClean="0"/>
          </a:p>
          <a:p>
            <a:pPr fontAlgn="base">
              <a:buFont typeface="Arial" pitchFamily="34" charset="0"/>
              <a:buChar char="•"/>
            </a:pPr>
            <a:r>
              <a:rPr lang="en-GB" sz="2400" b="1" dirty="0" smtClean="0"/>
              <a:t> </a:t>
            </a:r>
            <a:r>
              <a:rPr lang="en-GB" sz="2400" b="1" dirty="0" err="1" smtClean="0"/>
              <a:t>Fstream</a:t>
            </a:r>
            <a:endParaRPr lang="en-GB" sz="2400" b="1" dirty="0" smtClean="0"/>
          </a:p>
          <a:p>
            <a:pPr fontAlgn="base">
              <a:buFont typeface="Arial" pitchFamily="34" charset="0"/>
              <a:buChar char="•"/>
            </a:pPr>
            <a:endParaRPr lang="en-GB" sz="800" b="1" dirty="0" smtClean="0"/>
          </a:p>
          <a:p>
            <a:pPr marL="630238" lvl="1" indent="-173038" fontAlgn="base">
              <a:buFont typeface="Arial" pitchFamily="34" charset="0"/>
              <a:buChar char="•"/>
            </a:pPr>
            <a:r>
              <a:rPr lang="en-GB" sz="2400" dirty="0" smtClean="0"/>
              <a:t>This header file mainly describes the file stream</a:t>
            </a:r>
          </a:p>
          <a:p>
            <a:pPr marL="630238" lvl="1" indent="-173038" fontAlgn="base">
              <a:buFont typeface="Arial" pitchFamily="34" charset="0"/>
              <a:buChar char="•"/>
            </a:pPr>
            <a:r>
              <a:rPr lang="en-GB" sz="2400" dirty="0" smtClean="0"/>
              <a:t>This header file is used to handle the data being read from a file as input or data being written into the file as output</a:t>
            </a:r>
            <a:endParaRPr lang="en-GB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Basic Input / Output in C++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629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400" dirty="0" smtClean="0"/>
              <a:t/>
            </a:r>
            <a:br>
              <a:rPr lang="en-GB" sz="2400" dirty="0" smtClean="0"/>
            </a:br>
            <a:endParaRPr lang="en-IN" sz="2400" b="1" dirty="0" smtClean="0"/>
          </a:p>
          <a:p>
            <a:pPr lvl="1"/>
            <a:endParaRPr lang="en-US" sz="24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fontAlgn="base">
              <a:buFont typeface="Arial" pitchFamily="34" charset="0"/>
              <a:buChar char="•"/>
            </a:pPr>
            <a:r>
              <a:rPr lang="en-GB" sz="2400" dirty="0" smtClean="0"/>
              <a:t>In </a:t>
            </a:r>
            <a:r>
              <a:rPr lang="en-GB" sz="2400" dirty="0" err="1" smtClean="0"/>
              <a:t>c++</a:t>
            </a:r>
            <a:r>
              <a:rPr lang="en-GB" sz="2400" dirty="0" smtClean="0"/>
              <a:t>, there are two most basic methods of taking input and printing output which are</a:t>
            </a:r>
          </a:p>
          <a:p>
            <a:pPr marL="179388" indent="-179388" fontAlgn="base">
              <a:buFont typeface="Arial" pitchFamily="34" charset="0"/>
              <a:buChar char="•"/>
            </a:pPr>
            <a:endParaRPr lang="en-GB" sz="1200" dirty="0" smtClean="0"/>
          </a:p>
          <a:p>
            <a:pPr marL="636588" lvl="1" indent="-179388" fontAlgn="base">
              <a:buFont typeface="Arial" pitchFamily="34" charset="0"/>
              <a:buChar char="•"/>
            </a:pPr>
            <a:r>
              <a:rPr lang="en-GB" sz="2400" b="1" dirty="0" smtClean="0"/>
              <a:t>Standard input stream (</a:t>
            </a:r>
            <a:r>
              <a:rPr lang="en-GB" sz="2400" b="1" dirty="0" err="1" smtClean="0"/>
              <a:t>cin</a:t>
            </a:r>
            <a:r>
              <a:rPr lang="en-GB" sz="2400" b="1" dirty="0" smtClean="0"/>
              <a:t>)</a:t>
            </a:r>
          </a:p>
          <a:p>
            <a:pPr marL="1093788" lvl="2" indent="-179388" fontAlgn="base">
              <a:buFont typeface="Arial" pitchFamily="34" charset="0"/>
              <a:buChar char="•"/>
            </a:pPr>
            <a:r>
              <a:rPr lang="en-GB" sz="2400" dirty="0" smtClean="0"/>
              <a:t>Usually the input device in a computer is the keyboard </a:t>
            </a:r>
          </a:p>
          <a:p>
            <a:pPr marL="1093788" lvl="2" indent="-179388" fontAlgn="base">
              <a:buFont typeface="Arial" pitchFamily="34" charset="0"/>
              <a:buChar char="•"/>
            </a:pPr>
            <a:r>
              <a:rPr lang="en-GB" sz="2400" dirty="0" smtClean="0"/>
              <a:t>Used to read input from the standard input i.e., a keyboard</a:t>
            </a:r>
            <a:br>
              <a:rPr lang="en-GB" sz="2400" dirty="0" smtClean="0"/>
            </a:br>
            <a:r>
              <a:rPr lang="en-GB" sz="2400" dirty="0" smtClean="0"/>
              <a:t>The </a:t>
            </a:r>
            <a:r>
              <a:rPr lang="en-GB" sz="2400" b="1" dirty="0" smtClean="0"/>
              <a:t>extraction operator</a:t>
            </a:r>
            <a:r>
              <a:rPr lang="en-GB" sz="2400" dirty="0" smtClean="0"/>
              <a:t>(</a:t>
            </a:r>
            <a:r>
              <a:rPr lang="en-GB" sz="2400" b="1" dirty="0" smtClean="0"/>
              <a:t>&gt;&gt;</a:t>
            </a:r>
            <a:r>
              <a:rPr lang="en-GB" sz="2400" dirty="0" smtClean="0"/>
              <a:t>) is used along with the object </a:t>
            </a:r>
            <a:r>
              <a:rPr lang="en-GB" sz="2400" b="1" dirty="0" err="1" smtClean="0"/>
              <a:t>cin</a:t>
            </a:r>
            <a:r>
              <a:rPr lang="en-GB" sz="2400" dirty="0" smtClean="0"/>
              <a:t> for reading inputs</a:t>
            </a:r>
          </a:p>
          <a:p>
            <a:pPr marL="1093788" lvl="2" indent="-179388" fontAlgn="base">
              <a:buFont typeface="Arial" pitchFamily="34" charset="0"/>
              <a:buChar char="•"/>
            </a:pPr>
            <a:r>
              <a:rPr lang="en-GB" sz="2400" dirty="0" smtClean="0"/>
              <a:t>The extraction operator extracts the data from the object </a:t>
            </a:r>
            <a:r>
              <a:rPr lang="en-GB" sz="2400" b="1" dirty="0" err="1" smtClean="0"/>
              <a:t>cin</a:t>
            </a:r>
            <a:r>
              <a:rPr lang="en-GB" sz="2400" dirty="0" smtClean="0"/>
              <a:t> which is entered using the keyboard</a:t>
            </a:r>
          </a:p>
          <a:p>
            <a:pPr marL="636588" lvl="1" indent="-179388" fontAlgn="base">
              <a:buFont typeface="Arial" pitchFamily="34" charset="0"/>
              <a:buChar char="•"/>
            </a:pPr>
            <a:endParaRPr lang="en-GB" sz="1200" b="1" dirty="0" smtClean="0"/>
          </a:p>
          <a:p>
            <a:pPr marL="636588" lvl="1" indent="-179388" fontAlgn="base">
              <a:buFont typeface="Arial" pitchFamily="34" charset="0"/>
              <a:buChar char="•"/>
            </a:pPr>
            <a:r>
              <a:rPr lang="en-US" sz="2400" b="1" dirty="0" smtClean="0"/>
              <a:t>Standard output stream (</a:t>
            </a:r>
            <a:r>
              <a:rPr lang="en-US" sz="2400" b="1" dirty="0" err="1" smtClean="0"/>
              <a:t>cout</a:t>
            </a:r>
            <a:r>
              <a:rPr lang="en-US" sz="2400" b="1" dirty="0" smtClean="0"/>
              <a:t>)</a:t>
            </a:r>
          </a:p>
          <a:p>
            <a:pPr marL="1093788" lvl="2" indent="-179388" fontAlgn="base">
              <a:buFont typeface="Arial" pitchFamily="34" charset="0"/>
              <a:buChar char="•"/>
            </a:pPr>
            <a:r>
              <a:rPr lang="en-GB" sz="2400" dirty="0" smtClean="0"/>
              <a:t>It is used to produce output on the standard output device which is usually the display screen</a:t>
            </a:r>
          </a:p>
          <a:p>
            <a:pPr marL="1093788" lvl="2" indent="-179388" fontAlgn="base">
              <a:buFont typeface="Arial" pitchFamily="34" charset="0"/>
              <a:buChar char="•"/>
            </a:pPr>
            <a:r>
              <a:rPr lang="en-GB" sz="2400" dirty="0" smtClean="0"/>
              <a:t>The data needed to be displayed on the screen </a:t>
            </a:r>
          </a:p>
          <a:p>
            <a:pPr marL="1550988" lvl="3" indent="-179388" fontAlgn="base">
              <a:buFont typeface="Arial" pitchFamily="34" charset="0"/>
              <a:buChar char="•"/>
            </a:pPr>
            <a:r>
              <a:rPr lang="en-GB" sz="2400" dirty="0" smtClean="0"/>
              <a:t>Is inserted in the standard output stream (</a:t>
            </a:r>
            <a:r>
              <a:rPr lang="en-GB" sz="2400" dirty="0" err="1" smtClean="0"/>
              <a:t>cout</a:t>
            </a:r>
            <a:r>
              <a:rPr lang="en-GB" sz="2400" dirty="0" smtClean="0"/>
              <a:t>) using the insertion operator(</a:t>
            </a:r>
            <a:r>
              <a:rPr lang="en-GB" sz="2400" b="1" dirty="0" smtClean="0"/>
              <a:t>&lt;&lt;</a:t>
            </a:r>
            <a:r>
              <a:rPr lang="en-GB" sz="2400" dirty="0" smtClean="0"/>
              <a:t>) included in the program</a:t>
            </a:r>
            <a:endParaRPr lang="en-GB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Object-Oriented Programming (OOP)</a:t>
            </a:r>
            <a:br>
              <a:rPr lang="en-US" sz="3600" b="1" dirty="0" smtClean="0"/>
            </a:br>
            <a:r>
              <a:rPr lang="en-US" sz="3600" b="1" dirty="0" smtClean="0"/>
              <a:t> Vs </a:t>
            </a:r>
            <a:br>
              <a:rPr lang="en-US" sz="3600" b="1" dirty="0" smtClean="0"/>
            </a:br>
            <a:r>
              <a:rPr lang="en-US" sz="3600" b="1" dirty="0" smtClean="0"/>
              <a:t>Procedural Programming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5029200"/>
          </a:xfrm>
        </p:spPr>
        <p:txBody>
          <a:bodyPr>
            <a:normAutofit/>
          </a:bodyPr>
          <a:lstStyle/>
          <a:p>
            <a:pPr marL="285750" lvl="1"/>
            <a:r>
              <a:rPr lang="en-GB" dirty="0" smtClean="0"/>
              <a:t>Procedural programming is </a:t>
            </a:r>
          </a:p>
          <a:p>
            <a:pPr marL="685800" lvl="2">
              <a:buFont typeface="Wingdings" pitchFamily="2" charset="2"/>
              <a:buChar char="§"/>
            </a:pPr>
            <a:r>
              <a:rPr lang="en-GB" dirty="0" smtClean="0"/>
              <a:t>About writing procedures or methods that perform operations on the data</a:t>
            </a:r>
          </a:p>
          <a:p>
            <a:pPr marL="685800" lvl="2">
              <a:buFont typeface="Wingdings" pitchFamily="2" charset="2"/>
              <a:buChar char="§"/>
            </a:pPr>
            <a:endParaRPr lang="en-GB" dirty="0" smtClean="0"/>
          </a:p>
          <a:p>
            <a:pPr marL="228600" lvl="2"/>
            <a:r>
              <a:rPr lang="en-GB" sz="2800" dirty="0" smtClean="0"/>
              <a:t>object-oriented programming is </a:t>
            </a:r>
          </a:p>
          <a:p>
            <a:pPr marL="685800" lvl="3">
              <a:buFont typeface="Wingdings" pitchFamily="2" charset="2"/>
              <a:buChar char="§"/>
            </a:pPr>
            <a:r>
              <a:rPr lang="en-GB" sz="2400" dirty="0" smtClean="0"/>
              <a:t>About creating objects that contain both data and methods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Basic Input / Output in C++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629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400" dirty="0" smtClean="0"/>
              <a:t/>
            </a:r>
            <a:br>
              <a:rPr lang="en-GB" sz="2400" dirty="0" smtClean="0"/>
            </a:br>
            <a:endParaRPr lang="en-IN" sz="2400" b="1" dirty="0" smtClean="0"/>
          </a:p>
          <a:p>
            <a:pPr lvl="1"/>
            <a:endParaRPr lang="en-US" sz="24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fontAlgn="base">
              <a:buFont typeface="Arial" pitchFamily="34" charset="0"/>
              <a:buChar char="•"/>
            </a:pPr>
            <a:r>
              <a:rPr lang="en-IN" sz="2400" dirty="0" smtClean="0"/>
              <a:t>Example</a:t>
            </a:r>
            <a:endParaRPr lang="en-GB" sz="2400" dirty="0"/>
          </a:p>
        </p:txBody>
      </p:sp>
      <p:sp>
        <p:nvSpPr>
          <p:cNvPr id="6" name="Rectangle 5"/>
          <p:cNvSpPr/>
          <p:nvPr/>
        </p:nvSpPr>
        <p:spPr>
          <a:xfrm>
            <a:off x="2057400" y="1447800"/>
            <a:ext cx="4572000" cy="378565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GB" sz="2400" dirty="0" smtClean="0"/>
              <a:t>#include &lt;</a:t>
            </a:r>
            <a:r>
              <a:rPr lang="en-GB" sz="2400" dirty="0" err="1" smtClean="0"/>
              <a:t>iostream</a:t>
            </a:r>
            <a:r>
              <a:rPr lang="en-GB" sz="2400" dirty="0" smtClean="0"/>
              <a:t>&gt;</a:t>
            </a:r>
          </a:p>
          <a:p>
            <a:r>
              <a:rPr lang="en-GB" sz="2400" dirty="0" smtClean="0"/>
              <a:t>using namespace std;</a:t>
            </a:r>
          </a:p>
          <a:p>
            <a:endParaRPr lang="en-GB" sz="2400" dirty="0" smtClean="0"/>
          </a:p>
          <a:p>
            <a:r>
              <a:rPr lang="en-GB" sz="2400" dirty="0" err="1" smtClean="0"/>
              <a:t>int</a:t>
            </a:r>
            <a:r>
              <a:rPr lang="en-GB" sz="2400" dirty="0" smtClean="0"/>
              <a:t> main()</a:t>
            </a:r>
          </a:p>
          <a:p>
            <a:r>
              <a:rPr lang="en-GB" sz="2400" dirty="0" smtClean="0"/>
              <a:t>{</a:t>
            </a:r>
          </a:p>
          <a:p>
            <a:r>
              <a:rPr lang="en-GB" sz="2400" dirty="0" smtClean="0"/>
              <a:t>    </a:t>
            </a:r>
            <a:r>
              <a:rPr lang="en-GB" sz="2400" dirty="0" err="1" smtClean="0"/>
              <a:t>int</a:t>
            </a:r>
            <a:r>
              <a:rPr lang="en-GB" sz="2400" dirty="0" smtClean="0"/>
              <a:t> x;</a:t>
            </a:r>
          </a:p>
          <a:p>
            <a:r>
              <a:rPr lang="en-GB" sz="2400" dirty="0" smtClean="0"/>
              <a:t>    </a:t>
            </a:r>
            <a:r>
              <a:rPr lang="en-GB" sz="2400" dirty="0" err="1" smtClean="0"/>
              <a:t>cout</a:t>
            </a:r>
            <a:r>
              <a:rPr lang="en-GB" sz="2400" dirty="0" smtClean="0"/>
              <a:t> &lt;&lt; "Enter a number\n";</a:t>
            </a:r>
          </a:p>
          <a:p>
            <a:r>
              <a:rPr lang="en-GB" sz="2400" dirty="0" smtClean="0"/>
              <a:t>    </a:t>
            </a:r>
            <a:r>
              <a:rPr lang="en-GB" sz="2400" dirty="0" err="1" smtClean="0"/>
              <a:t>cin</a:t>
            </a:r>
            <a:r>
              <a:rPr lang="en-GB" sz="2400" dirty="0" smtClean="0"/>
              <a:t> &gt;&gt; x;</a:t>
            </a:r>
          </a:p>
          <a:p>
            <a:r>
              <a:rPr lang="en-GB" sz="2400" dirty="0" smtClean="0"/>
              <a:t>    </a:t>
            </a:r>
            <a:r>
              <a:rPr lang="en-GB" sz="2400" dirty="0" err="1" smtClean="0"/>
              <a:t>cout</a:t>
            </a:r>
            <a:r>
              <a:rPr lang="en-GB" sz="2400" dirty="0" smtClean="0"/>
              <a:t> &lt;&lt; "x = " &lt;&lt; x;</a:t>
            </a:r>
          </a:p>
          <a:p>
            <a:r>
              <a:rPr lang="en-GB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Defining Member Functions in C++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629400"/>
          </a:xfrm>
        </p:spPr>
        <p:txBody>
          <a:bodyPr>
            <a:noAutofit/>
          </a:bodyPr>
          <a:lstStyle/>
          <a:p>
            <a:pPr fontAlgn="base">
              <a:lnSpc>
                <a:spcPct val="150000"/>
              </a:lnSpc>
            </a:pPr>
            <a:r>
              <a:rPr lang="en-GB" sz="2400" dirty="0" smtClean="0"/>
              <a:t>There are two ways to define a member function:</a:t>
            </a:r>
          </a:p>
          <a:p>
            <a:pPr lvl="1" fontAlgn="base">
              <a:lnSpc>
                <a:spcPct val="150000"/>
              </a:lnSpc>
            </a:pPr>
            <a:r>
              <a:rPr lang="en-GB" sz="2400" b="1" dirty="0" smtClean="0"/>
              <a:t>Inside class </a:t>
            </a:r>
            <a:r>
              <a:rPr lang="en-GB" sz="2400" dirty="0" smtClean="0"/>
              <a:t>definition</a:t>
            </a:r>
          </a:p>
          <a:p>
            <a:pPr lvl="1" fontAlgn="base">
              <a:lnSpc>
                <a:spcPct val="150000"/>
              </a:lnSpc>
            </a:pPr>
            <a:r>
              <a:rPr lang="en-GB" sz="2400" b="1" dirty="0" smtClean="0"/>
              <a:t>Outside class </a:t>
            </a:r>
            <a:r>
              <a:rPr lang="en-GB" sz="2400" dirty="0" smtClean="0"/>
              <a:t>definition</a:t>
            </a:r>
          </a:p>
          <a:p>
            <a:pPr lvl="2" fontAlgn="base">
              <a:lnSpc>
                <a:spcPct val="150000"/>
              </a:lnSpc>
            </a:pPr>
            <a:r>
              <a:rPr lang="en-GB" dirty="0" smtClean="0"/>
              <a:t>To define a member function outside the class definition </a:t>
            </a:r>
          </a:p>
          <a:p>
            <a:pPr lvl="2" fontAlgn="base">
              <a:lnSpc>
                <a:spcPct val="150000"/>
              </a:lnSpc>
            </a:pPr>
            <a:r>
              <a:rPr lang="en-GB" dirty="0" smtClean="0"/>
              <a:t>The scope resolution :: operator  is used along with class name and function name</a:t>
            </a:r>
          </a:p>
          <a:p>
            <a:pPr lvl="1">
              <a:lnSpc>
                <a:spcPct val="150000"/>
              </a:lnSpc>
            </a:pPr>
            <a:endParaRPr lang="en-US" sz="2400" b="1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Defining Member Functions in C++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629400"/>
          </a:xfrm>
        </p:spPr>
        <p:txBody>
          <a:bodyPr>
            <a:noAutofit/>
          </a:bodyPr>
          <a:lstStyle/>
          <a:p>
            <a:pPr fontAlgn="base"/>
            <a:r>
              <a:rPr lang="en-GB" sz="2400" dirty="0" smtClean="0"/>
              <a:t>Example</a:t>
            </a:r>
            <a:endParaRPr lang="en-GB" dirty="0" smtClean="0"/>
          </a:p>
          <a:p>
            <a:pPr lvl="1"/>
            <a:endParaRPr lang="en-IN" sz="2400" b="1" dirty="0" smtClean="0"/>
          </a:p>
          <a:p>
            <a:pPr lvl="1"/>
            <a:endParaRPr lang="en-US" sz="2400" b="1" dirty="0" smtClean="0"/>
          </a:p>
        </p:txBody>
      </p:sp>
      <p:grpSp>
        <p:nvGrpSpPr>
          <p:cNvPr id="4" name="Group 4"/>
          <p:cNvGrpSpPr/>
          <p:nvPr/>
        </p:nvGrpSpPr>
        <p:grpSpPr>
          <a:xfrm>
            <a:off x="1524000" y="1046976"/>
            <a:ext cx="7315200" cy="5775246"/>
            <a:chOff x="533400" y="1468398"/>
            <a:chExt cx="7315200" cy="5775246"/>
          </a:xfrm>
        </p:grpSpPr>
        <p:sp>
          <p:nvSpPr>
            <p:cNvPr id="6" name="Rectangle 5"/>
            <p:cNvSpPr/>
            <p:nvPr/>
          </p:nvSpPr>
          <p:spPr>
            <a:xfrm>
              <a:off x="533400" y="1488222"/>
              <a:ext cx="3657600" cy="575542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 smtClean="0"/>
                <a:t>#include&lt;</a:t>
              </a:r>
              <a:r>
                <a:rPr lang="en-US" dirty="0" err="1" smtClean="0"/>
                <a:t>iostream</a:t>
              </a:r>
              <a:r>
                <a:rPr lang="en-US" dirty="0" smtClean="0"/>
                <a:t>&gt;</a:t>
              </a:r>
            </a:p>
            <a:p>
              <a:endParaRPr lang="en-US" sz="400" dirty="0" smtClean="0"/>
            </a:p>
            <a:p>
              <a:r>
                <a:rPr lang="en-US" dirty="0" smtClean="0"/>
                <a:t>using namespace std;</a:t>
              </a:r>
            </a:p>
            <a:p>
              <a:endParaRPr lang="en-US" sz="400" dirty="0" smtClean="0"/>
            </a:p>
            <a:p>
              <a:r>
                <a:rPr lang="en-US" dirty="0" smtClean="0"/>
                <a:t>class Test_3</a:t>
              </a:r>
            </a:p>
            <a:p>
              <a:r>
                <a:rPr lang="en-US" dirty="0" smtClean="0"/>
                <a:t>{</a:t>
              </a:r>
            </a:p>
            <a:p>
              <a:r>
                <a:rPr lang="en-US" dirty="0" smtClean="0"/>
                <a:t>    private:</a:t>
              </a:r>
            </a:p>
            <a:p>
              <a:r>
                <a:rPr lang="en-US" dirty="0" smtClean="0"/>
                <a:t>               </a:t>
              </a:r>
              <a:r>
                <a:rPr lang="en-US" dirty="0" err="1" smtClean="0"/>
                <a:t>int</a:t>
              </a:r>
              <a:r>
                <a:rPr lang="en-US" dirty="0" smtClean="0"/>
                <a:t> x;              </a:t>
              </a:r>
            </a:p>
            <a:p>
              <a:endParaRPr lang="en-US" dirty="0" smtClean="0"/>
            </a:p>
            <a:p>
              <a:r>
                <a:rPr lang="en-US" dirty="0" smtClean="0"/>
                <a:t>    public:</a:t>
              </a:r>
            </a:p>
            <a:p>
              <a:pPr marL="719138"/>
              <a:r>
                <a:rPr lang="en-US" dirty="0" smtClean="0"/>
                <a:t>  void set(</a:t>
              </a:r>
              <a:r>
                <a:rPr lang="en-US" dirty="0" err="1" smtClean="0"/>
                <a:t>int</a:t>
              </a:r>
              <a:r>
                <a:rPr lang="en-US" dirty="0" smtClean="0"/>
                <a:t> a)</a:t>
              </a:r>
            </a:p>
            <a:p>
              <a:pPr marL="719138"/>
              <a:r>
                <a:rPr lang="en-US" dirty="0" smtClean="0"/>
                <a:t>  {</a:t>
              </a:r>
            </a:p>
            <a:p>
              <a:pPr marL="719138"/>
              <a:r>
                <a:rPr lang="en-US" dirty="0" smtClean="0"/>
                <a:t>            x =a;</a:t>
              </a:r>
            </a:p>
            <a:p>
              <a:pPr marL="719138"/>
              <a:r>
                <a:rPr lang="en-US" dirty="0" smtClean="0"/>
                <a:t>   }</a:t>
              </a:r>
            </a:p>
            <a:p>
              <a:pPr marL="719138"/>
              <a:endParaRPr lang="en-US" dirty="0" smtClean="0"/>
            </a:p>
            <a:p>
              <a:pPr marL="719138"/>
              <a:r>
                <a:rPr lang="en-IN" dirty="0" smtClean="0"/>
                <a:t>g</a:t>
              </a:r>
              <a:r>
                <a:rPr lang="en-IN" dirty="0" smtClean="0"/>
                <a:t>et</a:t>
              </a:r>
              <a:r>
                <a:rPr lang="en-IN" dirty="0" smtClean="0"/>
                <a:t>();</a:t>
              </a:r>
              <a:endParaRPr lang="en-US" dirty="0" smtClean="0"/>
            </a:p>
            <a:p>
              <a:r>
                <a:rPr lang="en-US" dirty="0" smtClean="0"/>
                <a:t>};</a:t>
              </a:r>
            </a:p>
            <a:p>
              <a:endParaRPr lang="en-US" dirty="0" smtClean="0"/>
            </a:p>
            <a:p>
              <a:r>
                <a:rPr lang="en-US" dirty="0" smtClean="0"/>
                <a:t> </a:t>
              </a:r>
              <a:r>
                <a:rPr lang="en-US" dirty="0" err="1" smtClean="0"/>
                <a:t>int</a:t>
              </a:r>
              <a:r>
                <a:rPr lang="en-US" dirty="0" smtClean="0"/>
                <a:t> </a:t>
              </a:r>
              <a:r>
                <a:rPr lang="en-US" dirty="0" smtClean="0"/>
                <a:t>Test_3 :: get</a:t>
              </a:r>
              <a:r>
                <a:rPr lang="en-US" dirty="0" smtClean="0"/>
                <a:t>()</a:t>
              </a:r>
            </a:p>
            <a:p>
              <a:r>
                <a:rPr lang="en-US" dirty="0" smtClean="0"/>
                <a:t> {</a:t>
              </a:r>
            </a:p>
            <a:p>
              <a:r>
                <a:rPr lang="en-US" dirty="0" smtClean="0"/>
                <a:t>           return x;</a:t>
              </a:r>
            </a:p>
            <a:p>
              <a:r>
                <a:rPr lang="en-US" dirty="0" smtClean="0"/>
                <a:t>}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67200" y="1468398"/>
              <a:ext cx="3581400" cy="575542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 err="1" smtClean="0"/>
                <a:t>int</a:t>
              </a:r>
              <a:r>
                <a:rPr lang="en-US" dirty="0" smtClean="0"/>
                <a:t> </a:t>
              </a:r>
              <a:r>
                <a:rPr lang="en-US" dirty="0" smtClean="0"/>
                <a:t>main()</a:t>
              </a:r>
              <a:endParaRPr lang="en-US" dirty="0" smtClean="0"/>
            </a:p>
            <a:p>
              <a:r>
                <a:rPr lang="en-US" dirty="0" smtClean="0"/>
                <a:t>{</a:t>
              </a:r>
            </a:p>
            <a:p>
              <a:pPr marL="449263"/>
              <a:r>
                <a:rPr lang="en-US" dirty="0" smtClean="0"/>
                <a:t>    test_3 t3;</a:t>
              </a:r>
            </a:p>
            <a:p>
              <a:pPr marL="449263"/>
              <a:endParaRPr lang="en-US" dirty="0" smtClean="0"/>
            </a:p>
            <a:p>
              <a:pPr marL="449263"/>
              <a:r>
                <a:rPr lang="en-US" dirty="0" smtClean="0"/>
                <a:t>    t3.set(5);</a:t>
              </a:r>
            </a:p>
            <a:p>
              <a:pPr marL="449263"/>
              <a:endParaRPr lang="en-US" dirty="0" smtClean="0"/>
            </a:p>
            <a:p>
              <a:pPr marL="449263"/>
              <a:r>
                <a:rPr lang="en-US" dirty="0" smtClean="0"/>
                <a:t>    </a:t>
              </a:r>
              <a:r>
                <a:rPr lang="en-US" dirty="0" err="1" smtClean="0"/>
                <a:t>cout</a:t>
              </a:r>
              <a:r>
                <a:rPr lang="en-US" dirty="0" smtClean="0"/>
                <a:t> &lt;&lt; t3.get();</a:t>
              </a:r>
            </a:p>
            <a:p>
              <a:pPr marL="449263"/>
              <a:endParaRPr lang="en-US" dirty="0" smtClean="0"/>
            </a:p>
            <a:p>
              <a:pPr marL="449263"/>
              <a:r>
                <a:rPr lang="en-US" dirty="0" smtClean="0"/>
                <a:t>    return 0;</a:t>
              </a:r>
            </a:p>
            <a:p>
              <a:r>
                <a:rPr lang="en-US" dirty="0" smtClean="0"/>
                <a:t>}</a:t>
              </a:r>
              <a:endParaRPr lang="en-IN" dirty="0" smtClean="0"/>
            </a:p>
            <a:p>
              <a:endParaRPr lang="en-US" dirty="0" smtClean="0"/>
            </a:p>
            <a:p>
              <a:endParaRPr lang="en-US" sz="800" dirty="0" smtClean="0"/>
            </a:p>
            <a:p>
              <a:endParaRPr lang="en-IN" dirty="0" smtClean="0"/>
            </a:p>
            <a:p>
              <a:endParaRPr lang="en-IN" dirty="0" smtClean="0"/>
            </a:p>
            <a:p>
              <a:endParaRPr lang="en-IN" dirty="0" smtClean="0"/>
            </a:p>
            <a:p>
              <a:endParaRPr lang="en-IN" dirty="0" smtClean="0"/>
            </a:p>
            <a:p>
              <a:endParaRPr lang="en-IN" dirty="0" smtClean="0"/>
            </a:p>
            <a:p>
              <a:endParaRPr lang="en-IN" dirty="0" smtClean="0"/>
            </a:p>
            <a:p>
              <a:endParaRPr lang="en-IN" dirty="0" smtClean="0"/>
            </a:p>
            <a:p>
              <a:endParaRPr lang="en-IN" dirty="0" smtClean="0"/>
            </a:p>
            <a:p>
              <a:endParaRPr lang="en-US" dirty="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Constructors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629400"/>
          </a:xfrm>
        </p:spPr>
        <p:txBody>
          <a:bodyPr>
            <a:noAutofit/>
          </a:bodyPr>
          <a:lstStyle/>
          <a:p>
            <a:r>
              <a:rPr lang="en-GB" sz="2400" dirty="0" smtClean="0"/>
              <a:t>A class </a:t>
            </a:r>
            <a:r>
              <a:rPr lang="en-GB" sz="2400" b="1" dirty="0" smtClean="0"/>
              <a:t>constructor</a:t>
            </a:r>
            <a:r>
              <a:rPr lang="en-GB" sz="2400" dirty="0" smtClean="0"/>
              <a:t> is a special member function of a class </a:t>
            </a:r>
          </a:p>
          <a:p>
            <a:pPr lvl="1"/>
            <a:r>
              <a:rPr lang="en-GB" sz="2400" dirty="0" smtClean="0"/>
              <a:t>Executed whenever we create new objects of that class</a:t>
            </a:r>
          </a:p>
          <a:p>
            <a:pPr lvl="1"/>
            <a:r>
              <a:rPr lang="en-GB" sz="2400" dirty="0" smtClean="0"/>
              <a:t>Have exact same name as the class </a:t>
            </a:r>
          </a:p>
          <a:p>
            <a:pPr lvl="1"/>
            <a:r>
              <a:rPr lang="en-GB" sz="2400" dirty="0" smtClean="0"/>
              <a:t>Does not have any return type (not even void)</a:t>
            </a:r>
          </a:p>
          <a:p>
            <a:pPr lvl="1"/>
            <a:r>
              <a:rPr lang="en-GB" sz="2400" dirty="0" smtClean="0"/>
              <a:t>Can be very useful for setting initial values for certain member variables</a:t>
            </a:r>
          </a:p>
          <a:p>
            <a:pPr lvl="1"/>
            <a:r>
              <a:rPr lang="en-GB" sz="2400" dirty="0" smtClean="0"/>
              <a:t>Can be defined either inside the class definition or outside class definition using class name and scope resolution :: operator</a:t>
            </a:r>
          </a:p>
          <a:p>
            <a:pPr lvl="1"/>
            <a:endParaRPr lang="en-IN" sz="2400" b="1" dirty="0" smtClean="0"/>
          </a:p>
          <a:p>
            <a:pPr lvl="1"/>
            <a:endParaRPr lang="en-US" sz="2400" b="1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Constructors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1066800"/>
            <a:ext cx="4800600" cy="5410200"/>
          </a:xfrm>
          <a:ln w="285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GB" sz="2400" dirty="0" smtClean="0"/>
              <a:t>class A</a:t>
            </a:r>
          </a:p>
          <a:p>
            <a:pPr>
              <a:buNone/>
            </a:pPr>
            <a:r>
              <a:rPr lang="en-GB" sz="2400" dirty="0" smtClean="0"/>
              <a:t>{ </a:t>
            </a:r>
          </a:p>
          <a:p>
            <a:pPr lvl="1">
              <a:buNone/>
            </a:pPr>
            <a:r>
              <a:rPr lang="en-GB" sz="2400" dirty="0" smtClean="0"/>
              <a:t>public: </a:t>
            </a:r>
          </a:p>
          <a:p>
            <a:pPr lvl="2">
              <a:buNone/>
            </a:pP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;</a:t>
            </a:r>
          </a:p>
          <a:p>
            <a:pPr lvl="2">
              <a:buNone/>
            </a:pPr>
            <a:r>
              <a:rPr lang="en-GB" dirty="0" smtClean="0"/>
              <a:t> A( ); // constructor declared </a:t>
            </a:r>
          </a:p>
          <a:p>
            <a:pPr marL="273050" lvl="2">
              <a:buNone/>
            </a:pPr>
            <a:r>
              <a:rPr lang="en-GB" dirty="0" smtClean="0"/>
              <a:t>};</a:t>
            </a:r>
          </a:p>
          <a:p>
            <a:pPr marL="228600" lvl="2">
              <a:buNone/>
            </a:pPr>
            <a:r>
              <a:rPr lang="en-GB" dirty="0" smtClean="0"/>
              <a:t> </a:t>
            </a:r>
          </a:p>
          <a:p>
            <a:pPr marL="228600" lvl="2">
              <a:buNone/>
            </a:pPr>
            <a:r>
              <a:rPr lang="en-GB" dirty="0" smtClean="0"/>
              <a:t>A :: A( ) // constructor definition </a:t>
            </a:r>
          </a:p>
          <a:p>
            <a:pPr marL="228600" lvl="2">
              <a:buNone/>
            </a:pPr>
            <a:r>
              <a:rPr lang="en-GB" dirty="0" smtClean="0"/>
              <a:t> {</a:t>
            </a:r>
          </a:p>
          <a:p>
            <a:pPr marL="228600" lvl="2">
              <a:buNone/>
            </a:pPr>
            <a:r>
              <a:rPr lang="en-GB" dirty="0" smtClean="0"/>
              <a:t> 	    </a:t>
            </a:r>
            <a:r>
              <a:rPr lang="en-GB" dirty="0" err="1" smtClean="0"/>
              <a:t>i</a:t>
            </a:r>
            <a:r>
              <a:rPr lang="en-GB" dirty="0" smtClean="0"/>
              <a:t> = 1;</a:t>
            </a:r>
          </a:p>
          <a:p>
            <a:pPr marL="228600" lvl="2">
              <a:buNone/>
            </a:pPr>
            <a:r>
              <a:rPr lang="en-GB" dirty="0" smtClean="0"/>
              <a:t> }</a:t>
            </a:r>
            <a:endParaRPr lang="en-US" sz="2400" b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685800"/>
            <a:ext cx="9144000" cy="6629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9144000" cy="1143000"/>
          </a:xfrm>
        </p:spPr>
        <p:txBody>
          <a:bodyPr>
            <a:noAutofit/>
          </a:bodyPr>
          <a:lstStyle/>
          <a:p>
            <a:r>
              <a:rPr lang="en-GB" sz="3600" b="1" dirty="0" smtClean="0"/>
              <a:t>Types of Constructors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629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/>
              <a:t>Three types</a:t>
            </a:r>
          </a:p>
          <a:p>
            <a:pPr lvl="1">
              <a:lnSpc>
                <a:spcPct val="150000"/>
              </a:lnSpc>
            </a:pPr>
            <a:r>
              <a:rPr lang="en-GB" sz="2400" b="1" dirty="0" smtClean="0"/>
              <a:t>Default Constructor</a:t>
            </a:r>
          </a:p>
          <a:p>
            <a:pPr lvl="2">
              <a:lnSpc>
                <a:spcPct val="150000"/>
              </a:lnSpc>
            </a:pPr>
            <a:r>
              <a:rPr lang="en-GB" dirty="0" smtClean="0"/>
              <a:t>Doesn't take any argument</a:t>
            </a:r>
          </a:p>
          <a:p>
            <a:pPr lvl="1">
              <a:lnSpc>
                <a:spcPct val="150000"/>
              </a:lnSpc>
            </a:pPr>
            <a:r>
              <a:rPr lang="en-GB" sz="2400" b="1" dirty="0" err="1" smtClean="0"/>
              <a:t>Parametrized</a:t>
            </a:r>
            <a:r>
              <a:rPr lang="en-GB" sz="2400" b="1" dirty="0" smtClean="0"/>
              <a:t> Constructor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Have parameters</a:t>
            </a:r>
            <a:endParaRPr lang="en-GB" dirty="0" smtClean="0"/>
          </a:p>
          <a:p>
            <a:pPr lvl="1">
              <a:lnSpc>
                <a:spcPct val="150000"/>
              </a:lnSpc>
            </a:pPr>
            <a:r>
              <a:rPr lang="en-GB" sz="2400" b="1" dirty="0" smtClean="0"/>
              <a:t>Copy Constructor</a:t>
            </a:r>
          </a:p>
          <a:p>
            <a:pPr lvl="2">
              <a:lnSpc>
                <a:spcPct val="150000"/>
              </a:lnSpc>
            </a:pPr>
            <a:r>
              <a:rPr lang="en-GB" dirty="0" smtClean="0"/>
              <a:t>Special type of Constructors which takes an object as argument</a:t>
            </a:r>
          </a:p>
          <a:p>
            <a:pPr lvl="2">
              <a:lnSpc>
                <a:spcPct val="150000"/>
              </a:lnSpc>
            </a:pPr>
            <a:r>
              <a:rPr lang="en-GB" dirty="0" smtClean="0"/>
              <a:t>Used to copy values of data members of one object into other object</a:t>
            </a:r>
          </a:p>
          <a:p>
            <a:pPr lvl="1">
              <a:lnSpc>
                <a:spcPct val="150000"/>
              </a:lnSpc>
            </a:pPr>
            <a:endParaRPr lang="en-IN" sz="2400" b="1" dirty="0" smtClean="0"/>
          </a:p>
          <a:p>
            <a:pPr lvl="1">
              <a:lnSpc>
                <a:spcPct val="150000"/>
              </a:lnSpc>
            </a:pPr>
            <a:endParaRPr lang="en-US" sz="2400" b="1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9144000" cy="1143000"/>
          </a:xfrm>
        </p:spPr>
        <p:txBody>
          <a:bodyPr>
            <a:noAutofit/>
          </a:bodyPr>
          <a:lstStyle/>
          <a:p>
            <a:r>
              <a:rPr lang="en-GB" sz="3600" b="1" dirty="0" smtClean="0"/>
              <a:t>Types of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629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/>
              <a:t>Three types</a:t>
            </a:r>
          </a:p>
          <a:p>
            <a:pPr lvl="1">
              <a:lnSpc>
                <a:spcPct val="150000"/>
              </a:lnSpc>
            </a:pPr>
            <a:r>
              <a:rPr lang="en-GB" sz="2400" b="1" dirty="0" smtClean="0"/>
              <a:t>Default Constructor</a:t>
            </a:r>
          </a:p>
          <a:p>
            <a:pPr lvl="2">
              <a:lnSpc>
                <a:spcPct val="150000"/>
              </a:lnSpc>
            </a:pPr>
            <a:r>
              <a:rPr lang="en-GB" dirty="0" smtClean="0"/>
              <a:t>Doesn't take any argument</a:t>
            </a:r>
          </a:p>
          <a:p>
            <a:pPr lvl="1">
              <a:lnSpc>
                <a:spcPct val="150000"/>
              </a:lnSpc>
            </a:pPr>
            <a:r>
              <a:rPr lang="en-GB" sz="2400" b="1" dirty="0" err="1" smtClean="0"/>
              <a:t>Parametrized</a:t>
            </a:r>
            <a:r>
              <a:rPr lang="en-GB" sz="2400" b="1" dirty="0" smtClean="0"/>
              <a:t> Constructor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Have parameters</a:t>
            </a:r>
            <a:endParaRPr lang="en-GB" dirty="0" smtClean="0"/>
          </a:p>
          <a:p>
            <a:pPr lvl="1">
              <a:lnSpc>
                <a:spcPct val="150000"/>
              </a:lnSpc>
            </a:pPr>
            <a:r>
              <a:rPr lang="en-GB" sz="2400" b="1" dirty="0" smtClean="0"/>
              <a:t>Copy Constructor</a:t>
            </a:r>
          </a:p>
          <a:p>
            <a:pPr lvl="2">
              <a:lnSpc>
                <a:spcPct val="150000"/>
              </a:lnSpc>
            </a:pPr>
            <a:r>
              <a:rPr lang="en-GB" dirty="0" smtClean="0"/>
              <a:t>Special type of Constructors which takes an object as argument</a:t>
            </a:r>
          </a:p>
          <a:p>
            <a:pPr lvl="2">
              <a:lnSpc>
                <a:spcPct val="150000"/>
              </a:lnSpc>
            </a:pPr>
            <a:r>
              <a:rPr lang="en-GB" dirty="0" smtClean="0"/>
              <a:t>Used to copy values of data members of one object into other object</a:t>
            </a:r>
          </a:p>
          <a:p>
            <a:pPr lvl="1">
              <a:lnSpc>
                <a:spcPct val="150000"/>
              </a:lnSpc>
            </a:pPr>
            <a:endParaRPr lang="en-IN" sz="2400" b="1" dirty="0" smtClean="0"/>
          </a:p>
          <a:p>
            <a:pPr lvl="1">
              <a:lnSpc>
                <a:spcPct val="150000"/>
              </a:lnSpc>
            </a:pPr>
            <a:endParaRPr lang="en-US" sz="2400" b="1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Default Constructors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4724400" cy="4495800"/>
          </a:xfrm>
          <a:ln w="285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GB" sz="2200" dirty="0" smtClean="0"/>
              <a:t>class cube</a:t>
            </a:r>
          </a:p>
          <a:p>
            <a:pPr>
              <a:buNone/>
            </a:pPr>
            <a:r>
              <a:rPr lang="en-GB" sz="2200" dirty="0" smtClean="0"/>
              <a:t>{ </a:t>
            </a:r>
          </a:p>
          <a:p>
            <a:pPr lvl="1">
              <a:buNone/>
            </a:pPr>
            <a:r>
              <a:rPr lang="en-GB" sz="2200" dirty="0" smtClean="0"/>
              <a:t>public: </a:t>
            </a:r>
          </a:p>
          <a:p>
            <a:pPr lvl="2">
              <a:buNone/>
            </a:pPr>
            <a:r>
              <a:rPr lang="en-GB" sz="2200" dirty="0" err="1" smtClean="0"/>
              <a:t>Int</a:t>
            </a:r>
            <a:r>
              <a:rPr lang="en-GB" sz="2200" dirty="0" smtClean="0"/>
              <a:t> side;</a:t>
            </a:r>
          </a:p>
          <a:p>
            <a:pPr lvl="2">
              <a:buNone/>
            </a:pPr>
            <a:r>
              <a:rPr lang="en-GB" sz="2200" dirty="0" smtClean="0"/>
              <a:t> cube( ); // constructor declared </a:t>
            </a:r>
          </a:p>
          <a:p>
            <a:pPr marL="273050" lvl="2">
              <a:buNone/>
            </a:pPr>
            <a:r>
              <a:rPr lang="en-GB" sz="2200" dirty="0" smtClean="0"/>
              <a:t>};</a:t>
            </a:r>
          </a:p>
          <a:p>
            <a:pPr marL="228600" lvl="2">
              <a:buNone/>
            </a:pPr>
            <a:r>
              <a:rPr lang="en-GB" sz="2200" dirty="0" smtClean="0"/>
              <a:t> </a:t>
            </a:r>
          </a:p>
          <a:p>
            <a:pPr marL="228600" lvl="2">
              <a:buNone/>
            </a:pPr>
            <a:r>
              <a:rPr lang="en-GB" sz="2200" dirty="0" smtClean="0"/>
              <a:t>cube :: cube( ) // constructor definition </a:t>
            </a:r>
          </a:p>
          <a:p>
            <a:pPr marL="228600" lvl="2">
              <a:buNone/>
            </a:pPr>
            <a:r>
              <a:rPr lang="en-GB" sz="2200" dirty="0" smtClean="0"/>
              <a:t> {</a:t>
            </a:r>
          </a:p>
          <a:p>
            <a:pPr marL="228600" lvl="2">
              <a:buNone/>
            </a:pPr>
            <a:r>
              <a:rPr lang="en-GB" sz="2200" dirty="0" smtClean="0"/>
              <a:t> 	    side = 10;</a:t>
            </a:r>
          </a:p>
          <a:p>
            <a:pPr marL="228600" lvl="2">
              <a:buNone/>
            </a:pPr>
            <a:r>
              <a:rPr lang="en-GB" sz="2200" dirty="0" smtClean="0"/>
              <a:t> }</a:t>
            </a:r>
            <a:endParaRPr lang="en-US" sz="2200" b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685800"/>
            <a:ext cx="9144000" cy="6629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400" b="1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400" b="1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400" b="1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400" b="1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400" b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1219200"/>
            <a:ext cx="4343400" cy="44958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2200" dirty="0" smtClean="0"/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cube c;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2200" dirty="0" smtClean="0"/>
              <a:t>       </a:t>
            </a:r>
            <a:r>
              <a:rPr lang="en-GB" sz="2200" dirty="0" err="1" smtClean="0"/>
              <a:t>cout</a:t>
            </a:r>
            <a:r>
              <a:rPr lang="en-GB" sz="2200" dirty="0" smtClean="0"/>
              <a:t> &lt;&lt; </a:t>
            </a:r>
            <a:r>
              <a:rPr lang="en-GB" sz="2200" dirty="0" err="1" smtClean="0"/>
              <a:t>c.side</a:t>
            </a:r>
            <a:r>
              <a:rPr lang="en-GB" sz="2200" dirty="0" smtClean="0"/>
              <a:t> 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return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2200" dirty="0" smtClean="0"/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GB" sz="2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2200" dirty="0" smtClean="0"/>
              <a:t>                 10 </a:t>
            </a:r>
            <a:endParaRPr kumimoji="0" lang="en-US" sz="2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0" y="685800"/>
            <a:ext cx="9144000" cy="6629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400" b="1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400" b="1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400" b="1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Default Constructors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4724400" cy="3276600"/>
          </a:xfrm>
          <a:ln w="285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GB" sz="2200" dirty="0" smtClean="0"/>
              <a:t>class cube</a:t>
            </a:r>
          </a:p>
          <a:p>
            <a:pPr>
              <a:buNone/>
            </a:pPr>
            <a:r>
              <a:rPr lang="en-GB" sz="2200" dirty="0" smtClean="0"/>
              <a:t>{ </a:t>
            </a:r>
          </a:p>
          <a:p>
            <a:pPr lvl="1">
              <a:buNone/>
            </a:pPr>
            <a:r>
              <a:rPr lang="en-GB" sz="2200" dirty="0" smtClean="0"/>
              <a:t>public: </a:t>
            </a:r>
          </a:p>
          <a:p>
            <a:pPr lvl="2">
              <a:buNone/>
            </a:pPr>
            <a:r>
              <a:rPr lang="en-GB" sz="2200" dirty="0" err="1" smtClean="0"/>
              <a:t>int</a:t>
            </a:r>
            <a:r>
              <a:rPr lang="en-GB" sz="2200" dirty="0" smtClean="0"/>
              <a:t> side;</a:t>
            </a:r>
          </a:p>
          <a:p>
            <a:pPr marL="273050" lvl="2">
              <a:buNone/>
            </a:pPr>
            <a:r>
              <a:rPr lang="en-GB" sz="2200" dirty="0" smtClean="0"/>
              <a:t>};</a:t>
            </a:r>
          </a:p>
          <a:p>
            <a:pPr marL="228600" lvl="2">
              <a:buNone/>
            </a:pPr>
            <a:r>
              <a:rPr lang="en-GB" sz="2200" dirty="0" smtClean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1219200"/>
            <a:ext cx="4343400" cy="32766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2200" dirty="0" smtClean="0"/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cube c;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2200" dirty="0" smtClean="0"/>
              <a:t>       </a:t>
            </a:r>
            <a:r>
              <a:rPr lang="en-GB" sz="2200" dirty="0" err="1" smtClean="0"/>
              <a:t>cout</a:t>
            </a:r>
            <a:r>
              <a:rPr lang="en-GB" sz="2200" dirty="0" smtClean="0"/>
              <a:t> &lt;&lt; </a:t>
            </a:r>
            <a:r>
              <a:rPr lang="en-GB" sz="2200" dirty="0" err="1" smtClean="0"/>
              <a:t>c.side</a:t>
            </a:r>
            <a:r>
              <a:rPr lang="en-GB" sz="2200" dirty="0" smtClean="0"/>
              <a:t> 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return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2200" dirty="0" smtClean="0"/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2200" dirty="0" smtClean="0"/>
              <a:t>                 0 or any random value</a:t>
            </a:r>
            <a:endParaRPr kumimoji="0" lang="en-US" sz="2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5029200"/>
            <a:ext cx="899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70C0"/>
                </a:solidFill>
              </a:rPr>
              <a:t>If we do not define a constructor explicitly, the compiler will provide a default constructor implicitly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Parameterized Constructors</a:t>
            </a:r>
            <a:endParaRPr lang="en-US" sz="36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457200"/>
            <a:ext cx="9144000" cy="6629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400" dirty="0" smtClean="0"/>
              <a:t>Using this Constructor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400" dirty="0" smtClean="0"/>
              <a:t>We can provide different values to data members of different objects by passing the appropriate values as argument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09800"/>
            <a:ext cx="4724400" cy="4419600"/>
          </a:xfrm>
          <a:ln w="285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GB" sz="2200" dirty="0" smtClean="0"/>
              <a:t>class cube</a:t>
            </a:r>
          </a:p>
          <a:p>
            <a:pPr>
              <a:buNone/>
            </a:pPr>
            <a:r>
              <a:rPr lang="en-GB" sz="2200" dirty="0" smtClean="0"/>
              <a:t>{ </a:t>
            </a:r>
          </a:p>
          <a:p>
            <a:pPr lvl="1">
              <a:buNone/>
            </a:pPr>
            <a:r>
              <a:rPr lang="en-GB" sz="2200" dirty="0" smtClean="0"/>
              <a:t>public: </a:t>
            </a:r>
          </a:p>
          <a:p>
            <a:pPr lvl="2">
              <a:buNone/>
            </a:pPr>
            <a:r>
              <a:rPr lang="en-GB" sz="2200" dirty="0" err="1" smtClean="0"/>
              <a:t>int</a:t>
            </a:r>
            <a:r>
              <a:rPr lang="en-GB" sz="2200" dirty="0" smtClean="0"/>
              <a:t> side; </a:t>
            </a:r>
          </a:p>
          <a:p>
            <a:pPr marL="1173163" lvl="2" defTabSz="1169988">
              <a:buNone/>
            </a:pPr>
            <a:r>
              <a:rPr lang="en-GB" sz="2200" dirty="0" smtClean="0"/>
              <a:t>cube( </a:t>
            </a:r>
            <a:r>
              <a:rPr lang="en-GB" sz="2200" dirty="0" err="1" smtClean="0"/>
              <a:t>int</a:t>
            </a:r>
            <a:r>
              <a:rPr lang="en-GB" sz="2200" dirty="0" smtClean="0"/>
              <a:t> x)</a:t>
            </a:r>
          </a:p>
          <a:p>
            <a:pPr marL="1173163" lvl="2" defTabSz="1169988">
              <a:buNone/>
            </a:pPr>
            <a:r>
              <a:rPr lang="en-GB" sz="2200" dirty="0" smtClean="0"/>
              <a:t> {</a:t>
            </a:r>
          </a:p>
          <a:p>
            <a:pPr marL="1173163" lvl="2" defTabSz="1169988">
              <a:buNone/>
            </a:pPr>
            <a:r>
              <a:rPr lang="en-GB" sz="2200" dirty="0" smtClean="0"/>
              <a:t> 	    side = x;</a:t>
            </a:r>
          </a:p>
          <a:p>
            <a:pPr marL="1173163" lvl="2" defTabSz="1169988">
              <a:buNone/>
            </a:pPr>
            <a:r>
              <a:rPr lang="en-GB" sz="2200" dirty="0" smtClean="0"/>
              <a:t> }</a:t>
            </a:r>
          </a:p>
          <a:p>
            <a:pPr marL="228600" lvl="2">
              <a:buNone/>
            </a:pPr>
            <a:r>
              <a:rPr lang="en-GB" sz="2200" b="1" dirty="0" smtClean="0"/>
              <a:t>};</a:t>
            </a:r>
            <a:endParaRPr lang="en-US" sz="2200" b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4400" y="2209800"/>
            <a:ext cx="4343400" cy="44196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2200" dirty="0" smtClean="0"/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cube c1(10);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GB" sz="2200" dirty="0" smtClean="0"/>
              <a:t>	  cube c2(20);</a:t>
            </a:r>
            <a:endParaRPr kumimoji="0" lang="en-GB" sz="2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2200" dirty="0" smtClean="0"/>
              <a:t>       </a:t>
            </a:r>
            <a:r>
              <a:rPr lang="en-GB" sz="2200" dirty="0" err="1" smtClean="0"/>
              <a:t>cout</a:t>
            </a:r>
            <a:r>
              <a:rPr lang="en-GB" sz="2200" dirty="0" smtClean="0"/>
              <a:t> &lt;&lt; c1.side ;</a:t>
            </a:r>
          </a:p>
          <a:p>
            <a:pPr marL="342900" lvl="0" indent="-342900">
              <a:spcBef>
                <a:spcPct val="20000"/>
              </a:spcBef>
            </a:pPr>
            <a:r>
              <a:rPr lang="en-GB" sz="2200" dirty="0" smtClean="0"/>
              <a:t>       </a:t>
            </a:r>
            <a:r>
              <a:rPr lang="en-GB" sz="2200" dirty="0" err="1" smtClean="0"/>
              <a:t>cout</a:t>
            </a:r>
            <a:r>
              <a:rPr lang="en-GB" sz="2200" dirty="0" smtClean="0"/>
              <a:t> &lt;&lt; c2.side 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return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2200" dirty="0" smtClean="0"/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2200" dirty="0" smtClean="0"/>
              <a:t>                  10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2200" dirty="0" smtClean="0"/>
              <a:t>                  20 </a:t>
            </a:r>
            <a:endParaRPr kumimoji="0" lang="en-US" sz="2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Object-Oriented Programming (OOP)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296400" cy="5943600"/>
          </a:xfrm>
        </p:spPr>
        <p:txBody>
          <a:bodyPr>
            <a:normAutofit lnSpcReduction="10000"/>
          </a:bodyPr>
          <a:lstStyle/>
          <a:p>
            <a:pPr marL="285750" lvl="1">
              <a:buFont typeface="Arial" pitchFamily="34" charset="0"/>
              <a:buChar char="•"/>
            </a:pPr>
            <a:r>
              <a:rPr lang="en-GB" dirty="0" smtClean="0"/>
              <a:t>A computer programming model that </a:t>
            </a:r>
          </a:p>
          <a:p>
            <a:pPr marL="633413" lvl="2">
              <a:buFont typeface="Wingdings" pitchFamily="2" charset="2"/>
              <a:buChar char="§"/>
            </a:pPr>
            <a:r>
              <a:rPr lang="en-GB" dirty="0" smtClean="0"/>
              <a:t>Organizes software design around data or objects rather than functions and logic</a:t>
            </a:r>
          </a:p>
          <a:p>
            <a:pPr marL="633413" lvl="2">
              <a:buFont typeface="Wingdings" pitchFamily="2" charset="2"/>
              <a:buChar char="v"/>
            </a:pPr>
            <a:r>
              <a:rPr lang="en-GB" dirty="0" smtClean="0">
                <a:solidFill>
                  <a:srgbClr val="0070C0"/>
                </a:solidFill>
              </a:rPr>
              <a:t>An object can be defined as a data field that has unique attributes and behaviour</a:t>
            </a:r>
          </a:p>
          <a:p>
            <a:pPr marL="633413" lvl="2">
              <a:buFont typeface="Wingdings" pitchFamily="2" charset="2"/>
              <a:buChar char="§"/>
            </a:pPr>
            <a:r>
              <a:rPr lang="en-GB" dirty="0" smtClean="0"/>
              <a:t>Examples of an object can range from physical entities, such as a human being who is described by properties like name, address, etc. to small computer programs such as widgets</a:t>
            </a:r>
          </a:p>
          <a:p>
            <a:pPr lvl="2">
              <a:buNone/>
            </a:pPr>
            <a:endParaRPr lang="en-GB" sz="1300" dirty="0" smtClean="0"/>
          </a:p>
          <a:p>
            <a:r>
              <a:rPr lang="en-GB" sz="2800" dirty="0" smtClean="0"/>
              <a:t>OOP focuses on </a:t>
            </a:r>
          </a:p>
          <a:p>
            <a:pPr lvl="1">
              <a:buFont typeface="Wingdings" pitchFamily="2" charset="2"/>
              <a:buChar char="§"/>
            </a:pPr>
            <a:r>
              <a:rPr lang="en-GB" sz="2400" dirty="0" smtClean="0"/>
              <a:t>The objects that developers want to manipulate rather than the logic required to manipulate them </a:t>
            </a:r>
          </a:p>
          <a:p>
            <a:pPr lvl="1">
              <a:buFont typeface="Wingdings" pitchFamily="2" charset="2"/>
              <a:buChar char="§"/>
            </a:pPr>
            <a:r>
              <a:rPr lang="en-GB" sz="2400" dirty="0" smtClean="0"/>
              <a:t>Well-suited for programs that are large, complex and actively maintained </a:t>
            </a:r>
          </a:p>
          <a:p>
            <a:pPr lvl="2">
              <a:buFont typeface="Courier New" pitchFamily="49" charset="0"/>
              <a:buChar char="o"/>
            </a:pPr>
            <a:r>
              <a:rPr lang="en-GB" sz="2200" dirty="0" smtClean="0"/>
              <a:t>This includes programs for manufacturing and design, as well as mobile applications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Copy Constructors</a:t>
            </a:r>
            <a:endParaRPr lang="en-US" sz="36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457200"/>
            <a:ext cx="9144000" cy="6629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400" dirty="0" smtClean="0"/>
              <a:t>Special type of Constructors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200" dirty="0" smtClean="0"/>
              <a:t>Which takes an object as argument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200" dirty="0" smtClean="0"/>
              <a:t>Is used to copy values of data members of one object to another object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3600"/>
            <a:ext cx="4724400" cy="4724400"/>
          </a:xfrm>
          <a:ln w="285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GB" sz="1800" dirty="0" smtClean="0"/>
              <a:t>class </a:t>
            </a:r>
            <a:r>
              <a:rPr lang="en-GB" sz="1800" dirty="0" err="1" smtClean="0"/>
              <a:t>copy_constructor</a:t>
            </a:r>
            <a:endParaRPr lang="en-GB" sz="1800" dirty="0" smtClean="0"/>
          </a:p>
          <a:p>
            <a:pPr>
              <a:buNone/>
            </a:pPr>
            <a:r>
              <a:rPr lang="en-GB" sz="1800" dirty="0" smtClean="0"/>
              <a:t>{ </a:t>
            </a:r>
          </a:p>
          <a:p>
            <a:pPr>
              <a:buNone/>
            </a:pPr>
            <a:r>
              <a:rPr lang="en-GB" sz="1800" dirty="0" smtClean="0"/>
              <a:t>        private:</a:t>
            </a:r>
          </a:p>
          <a:p>
            <a:pPr marL="342900" lvl="2" indent="-342900">
              <a:buNone/>
            </a:pPr>
            <a:r>
              <a:rPr lang="en-GB" sz="1800" dirty="0" smtClean="0"/>
              <a:t>		</a:t>
            </a:r>
            <a:r>
              <a:rPr lang="en-GB" sz="1800" dirty="0" err="1" smtClean="0"/>
              <a:t>int</a:t>
            </a:r>
            <a:r>
              <a:rPr lang="en-GB" sz="1800" dirty="0" smtClean="0"/>
              <a:t> x; </a:t>
            </a:r>
          </a:p>
          <a:p>
            <a:pPr lvl="1">
              <a:buNone/>
            </a:pPr>
            <a:r>
              <a:rPr lang="en-GB" sz="1800" dirty="0" smtClean="0"/>
              <a:t>public: </a:t>
            </a:r>
          </a:p>
          <a:p>
            <a:pPr marL="1173163" lvl="2" defTabSz="1169988">
              <a:buNone/>
            </a:pPr>
            <a:r>
              <a:rPr lang="en-GB" sz="1800" dirty="0" err="1" smtClean="0"/>
              <a:t>copy_constructor</a:t>
            </a:r>
            <a:r>
              <a:rPr lang="en-GB" sz="1800" dirty="0" smtClean="0"/>
              <a:t>( </a:t>
            </a:r>
            <a:r>
              <a:rPr lang="en-GB" sz="1800" dirty="0" err="1" smtClean="0"/>
              <a:t>int</a:t>
            </a:r>
            <a:r>
              <a:rPr lang="en-GB" sz="1800" dirty="0" smtClean="0"/>
              <a:t> y)</a:t>
            </a:r>
          </a:p>
          <a:p>
            <a:pPr marL="1173163" lvl="2" defTabSz="1169988">
              <a:buNone/>
            </a:pPr>
            <a:r>
              <a:rPr lang="en-GB" sz="1800" dirty="0" smtClean="0"/>
              <a:t> {</a:t>
            </a:r>
          </a:p>
          <a:p>
            <a:pPr marL="1173163" lvl="2" defTabSz="1169988">
              <a:buNone/>
            </a:pPr>
            <a:r>
              <a:rPr lang="en-GB" sz="1800" dirty="0" smtClean="0"/>
              <a:t> 	    x= y;</a:t>
            </a:r>
          </a:p>
          <a:p>
            <a:pPr marL="1173163" lvl="2" defTabSz="1169988">
              <a:buNone/>
            </a:pPr>
            <a:r>
              <a:rPr lang="en-GB" sz="1800" dirty="0" smtClean="0"/>
              <a:t> }</a:t>
            </a:r>
          </a:p>
          <a:p>
            <a:pPr marL="1173163" lvl="2" defTabSz="1169988">
              <a:buNone/>
            </a:pPr>
            <a:r>
              <a:rPr lang="en-GB" sz="1800" dirty="0" err="1" smtClean="0"/>
              <a:t>copy_constructor</a:t>
            </a:r>
            <a:r>
              <a:rPr lang="en-GB" sz="1800" dirty="0" smtClean="0"/>
              <a:t>(const </a:t>
            </a:r>
            <a:r>
              <a:rPr lang="en-GB" sz="1800" dirty="0" err="1" smtClean="0"/>
              <a:t>copy_constructor</a:t>
            </a:r>
            <a:r>
              <a:rPr lang="en-GB" sz="1800" dirty="0" smtClean="0"/>
              <a:t> &amp;</a:t>
            </a:r>
            <a:r>
              <a:rPr lang="en-GB" sz="1800" dirty="0" smtClean="0"/>
              <a:t>c)</a:t>
            </a:r>
          </a:p>
          <a:p>
            <a:pPr marL="1173163" lvl="2" defTabSz="1169988">
              <a:buNone/>
            </a:pPr>
            <a:r>
              <a:rPr lang="en-GB" sz="1800" dirty="0" smtClean="0"/>
              <a:t> {</a:t>
            </a:r>
          </a:p>
          <a:p>
            <a:pPr marL="1173163" lvl="2" defTabSz="1169988">
              <a:buNone/>
            </a:pPr>
            <a:r>
              <a:rPr lang="en-GB" sz="1800" dirty="0" smtClean="0"/>
              <a:t> 	    x  = </a:t>
            </a:r>
            <a:r>
              <a:rPr lang="en-GB" sz="1800" dirty="0" err="1" smtClean="0"/>
              <a:t>c.x</a:t>
            </a:r>
            <a:r>
              <a:rPr lang="en-GB" sz="1800" dirty="0" smtClean="0"/>
              <a:t> ;</a:t>
            </a:r>
          </a:p>
          <a:p>
            <a:pPr marL="1173163" lvl="2" defTabSz="1169988">
              <a:buNone/>
            </a:pPr>
            <a:r>
              <a:rPr lang="en-GB" sz="1800" dirty="0" smtClean="0"/>
              <a:t> }</a:t>
            </a:r>
          </a:p>
          <a:p>
            <a:pPr marL="228600" lvl="2">
              <a:buNone/>
            </a:pPr>
            <a:r>
              <a:rPr lang="en-GB" sz="1800" b="1" dirty="0" smtClean="0"/>
              <a:t>};</a:t>
            </a:r>
            <a:endParaRPr lang="en-US" sz="1800" b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4400" y="2133600"/>
            <a:ext cx="4343400" cy="47244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GB" dirty="0" smtClean="0"/>
              <a:t>void display()</a:t>
            </a:r>
          </a:p>
          <a:p>
            <a:pPr marL="342900" lvl="0" indent="-342900">
              <a:spcBef>
                <a:spcPct val="20000"/>
              </a:spcBef>
            </a:pPr>
            <a:r>
              <a:rPr lang="en-GB" dirty="0" smtClean="0"/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GB" dirty="0" smtClean="0"/>
              <a:t>        </a:t>
            </a:r>
            <a:r>
              <a:rPr lang="en-GB" dirty="0" err="1" smtClean="0"/>
              <a:t>cout</a:t>
            </a:r>
            <a:r>
              <a:rPr lang="en-GB" dirty="0" smtClean="0"/>
              <a:t> &lt;&lt; x &lt;&lt; </a:t>
            </a:r>
            <a:r>
              <a:rPr lang="en-GB" dirty="0" err="1" smtClean="0"/>
              <a:t>endl</a:t>
            </a:r>
            <a:r>
              <a:rPr lang="en-GB" dirty="0" smtClean="0"/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GB" dirty="0" smtClean="0"/>
              <a:t>}</a:t>
            </a:r>
            <a:endParaRPr kumimoji="0" lang="en-GB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dirty="0" smtClean="0"/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GB" dirty="0" smtClean="0"/>
              <a:t>        </a:t>
            </a:r>
            <a:r>
              <a:rPr lang="en-GB" dirty="0" err="1" smtClean="0"/>
              <a:t>copy_constructor</a:t>
            </a:r>
            <a:r>
              <a:rPr lang="en-GB" dirty="0" smtClean="0"/>
              <a:t> c1(10</a:t>
            </a:r>
            <a:r>
              <a:rPr kumimoji="0" lang="en-GB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GB" dirty="0" smtClean="0"/>
              <a:t>	 </a:t>
            </a:r>
            <a:r>
              <a:rPr lang="en-GB" dirty="0" err="1" smtClean="0"/>
              <a:t>copy_constructor</a:t>
            </a:r>
            <a:r>
              <a:rPr lang="en-GB" dirty="0" smtClean="0"/>
              <a:t> c2 = c1;</a:t>
            </a:r>
            <a:endParaRPr kumimoji="0" lang="en-GB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dirty="0" smtClean="0"/>
              <a:t>         c1.display() ;</a:t>
            </a:r>
          </a:p>
          <a:p>
            <a:pPr marL="342900" lvl="0" indent="-342900">
              <a:spcBef>
                <a:spcPct val="20000"/>
              </a:spcBef>
            </a:pPr>
            <a:r>
              <a:rPr lang="en-GB" dirty="0" smtClean="0"/>
              <a:t>         c2.display() 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return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dirty="0" smtClean="0"/>
              <a:t>}</a:t>
            </a:r>
            <a:endParaRPr lang="en-GB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      </a:t>
            </a:r>
            <a:r>
              <a:rPr lang="en-GB" dirty="0" smtClean="0"/>
              <a:t> 10                    10 </a:t>
            </a:r>
            <a:endParaRPr kumimoji="0" lang="en-US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Advantages of Object-Oriented Programming over</a:t>
            </a:r>
            <a:br>
              <a:rPr lang="en-US" sz="3600" b="1" dirty="0" smtClean="0"/>
            </a:br>
            <a:r>
              <a:rPr lang="en-US" sz="3600" b="1" dirty="0" smtClean="0"/>
              <a:t>Procedural Programming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5029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/>
              <a:t>OOP is faster and easier to execute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OOP provides a clear structure for the programs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OOP helps to reduce the repetition of code and makes the code easier to maintain, modify and debug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OOP makes it possible to create full reusable applications with less code and shorter development time</a:t>
            </a:r>
            <a:endParaRPr lang="en-GB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Object-Oriented Programming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715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/>
              <a:t>Some common examples of </a:t>
            </a:r>
            <a:r>
              <a:rPr lang="en-US" sz="2400" b="1" dirty="0" smtClean="0"/>
              <a:t>Object-Oriented Programming are:</a:t>
            </a:r>
          </a:p>
          <a:p>
            <a:pPr lvl="1">
              <a:lnSpc>
                <a:spcPct val="150000"/>
              </a:lnSpc>
            </a:pPr>
            <a:r>
              <a:rPr lang="en-IN" sz="3200" b="1" dirty="0" smtClean="0">
                <a:solidFill>
                  <a:srgbClr val="0070C0"/>
                </a:solidFill>
              </a:rPr>
              <a:t>C++</a:t>
            </a:r>
          </a:p>
          <a:p>
            <a:pPr lvl="1">
              <a:lnSpc>
                <a:spcPct val="150000"/>
              </a:lnSpc>
            </a:pPr>
            <a:r>
              <a:rPr lang="en-IN" sz="2000" b="1" dirty="0" smtClean="0"/>
              <a:t>Java</a:t>
            </a:r>
          </a:p>
          <a:p>
            <a:pPr lvl="1">
              <a:lnSpc>
                <a:spcPct val="150000"/>
              </a:lnSpc>
            </a:pPr>
            <a:r>
              <a:rPr lang="en-IN" sz="2000" b="1" dirty="0" smtClean="0"/>
              <a:t>C#</a:t>
            </a:r>
          </a:p>
          <a:p>
            <a:pPr lvl="1">
              <a:lnSpc>
                <a:spcPct val="150000"/>
              </a:lnSpc>
            </a:pPr>
            <a:r>
              <a:rPr lang="en-IN" sz="2000" b="1" dirty="0" smtClean="0"/>
              <a:t>Python</a:t>
            </a:r>
          </a:p>
          <a:p>
            <a:pPr lvl="1">
              <a:lnSpc>
                <a:spcPct val="150000"/>
              </a:lnSpc>
            </a:pPr>
            <a:r>
              <a:rPr lang="en-IN" sz="2000" b="1" dirty="0" smtClean="0"/>
              <a:t>JavaScript</a:t>
            </a:r>
          </a:p>
          <a:p>
            <a:pPr lvl="1">
              <a:lnSpc>
                <a:spcPct val="150000"/>
              </a:lnSpc>
            </a:pPr>
            <a:r>
              <a:rPr lang="en-IN" sz="2000" b="1" dirty="0" smtClean="0"/>
              <a:t>R</a:t>
            </a:r>
          </a:p>
          <a:p>
            <a:pPr lvl="1">
              <a:lnSpc>
                <a:spcPct val="150000"/>
              </a:lnSpc>
            </a:pPr>
            <a:r>
              <a:rPr lang="en-IN" sz="2000" b="1" dirty="0" smtClean="0"/>
              <a:t>Perl</a:t>
            </a:r>
          </a:p>
          <a:p>
            <a:pPr lvl="1">
              <a:lnSpc>
                <a:spcPct val="150000"/>
              </a:lnSpc>
            </a:pPr>
            <a:r>
              <a:rPr lang="en-IN" sz="2000" b="1" dirty="0" smtClean="0"/>
              <a:t>Etc.</a:t>
            </a:r>
            <a:endParaRPr lang="en-GB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Features of Object-Oriented Programming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76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800" dirty="0" smtClean="0"/>
              <a:t>Some important features of </a:t>
            </a:r>
            <a:r>
              <a:rPr lang="en-US" sz="2800" b="1" dirty="0" smtClean="0"/>
              <a:t>Object-Oriented Programming</a:t>
            </a:r>
          </a:p>
        </p:txBody>
      </p:sp>
      <p:pic>
        <p:nvPicPr>
          <p:cNvPr id="1026" name="Picture 2" descr="https://media.geeksforgeeks.org/wp-content/cdn-uploads/20190717114649/Object-Oriented-Programming-Concept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981200"/>
            <a:ext cx="4200525" cy="420052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838200" y="1447800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9875" indent="-269875" fontAlgn="base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0070C0"/>
                </a:solidFill>
              </a:rPr>
              <a:t>Class</a:t>
            </a:r>
          </a:p>
          <a:p>
            <a:pPr marL="269875" indent="-269875" fontAlgn="base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0070C0"/>
                </a:solidFill>
              </a:rPr>
              <a:t>Objects</a:t>
            </a:r>
          </a:p>
          <a:p>
            <a:pPr marL="269875" indent="-269875" fontAlgn="base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0070C0"/>
                </a:solidFill>
              </a:rPr>
              <a:t>Encapsulation</a:t>
            </a:r>
          </a:p>
          <a:p>
            <a:pPr marL="269875" indent="-269875" fontAlgn="base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b="1" dirty="0" smtClean="0"/>
              <a:t>Abstraction</a:t>
            </a:r>
          </a:p>
          <a:p>
            <a:pPr marL="269875" indent="-269875" fontAlgn="base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b="1" dirty="0" smtClean="0"/>
              <a:t>Polymorphism</a:t>
            </a:r>
          </a:p>
          <a:p>
            <a:pPr marL="269875" indent="-269875" fontAlgn="base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b="1" dirty="0" smtClean="0"/>
              <a:t>Inheritance</a:t>
            </a:r>
          </a:p>
          <a:p>
            <a:pPr marL="269875" indent="-269875" fontAlgn="base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b="1" dirty="0" smtClean="0"/>
              <a:t>Dynamic Binding</a:t>
            </a:r>
          </a:p>
          <a:p>
            <a:pPr marL="269875" indent="-269875" fontAlgn="base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b="1" dirty="0" smtClean="0"/>
              <a:t>Message Passing</a:t>
            </a:r>
            <a:endParaRPr lang="en-US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9144000" cy="114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 smtClean="0"/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An object is </a:t>
            </a:r>
          </a:p>
          <a:p>
            <a:pPr lvl="1"/>
            <a:r>
              <a:rPr lang="en-GB" sz="2400" dirty="0" smtClean="0"/>
              <a:t>A basic unit in object-oriented programming</a:t>
            </a:r>
          </a:p>
          <a:p>
            <a:pPr lvl="1"/>
            <a:r>
              <a:rPr lang="en-GB" sz="2400" dirty="0" smtClean="0"/>
              <a:t>An instance of a class</a:t>
            </a:r>
          </a:p>
          <a:p>
            <a:pPr lvl="1"/>
            <a:r>
              <a:rPr lang="en-GB" sz="2400" dirty="0" smtClean="0"/>
              <a:t>Contains data and methods or functions that operate on that data </a:t>
            </a:r>
          </a:p>
          <a:p>
            <a:pPr lvl="1"/>
            <a:r>
              <a:rPr lang="en-GB" sz="2400" dirty="0" smtClean="0"/>
              <a:t>Take up space in memory</a:t>
            </a:r>
          </a:p>
          <a:p>
            <a:pPr lvl="1"/>
            <a:endParaRPr lang="en-GB" sz="2400" dirty="0" smtClean="0"/>
          </a:p>
          <a:p>
            <a:r>
              <a:rPr lang="en-GB" sz="2800" dirty="0" smtClean="0"/>
              <a:t>A class is </a:t>
            </a:r>
          </a:p>
          <a:p>
            <a:pPr lvl="1"/>
            <a:r>
              <a:rPr lang="en-GB" sz="2400" dirty="0" smtClean="0"/>
              <a:t>A blueprint to build a specific type of object</a:t>
            </a:r>
          </a:p>
          <a:p>
            <a:pPr lvl="1"/>
            <a:r>
              <a:rPr lang="en-GB" sz="2400" dirty="0" smtClean="0"/>
              <a:t>determines how an object will behave and what the object will contain</a:t>
            </a:r>
          </a:p>
          <a:p>
            <a:pPr lvl="1"/>
            <a:r>
              <a:rPr lang="en-GB" sz="2400" dirty="0" smtClean="0"/>
              <a:t>Does not take any space in the memory</a:t>
            </a:r>
          </a:p>
          <a:p>
            <a:pPr>
              <a:lnSpc>
                <a:spcPct val="150000"/>
              </a:lnSpc>
            </a:pPr>
            <a:endParaRPr lang="en-US" sz="2800" b="1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9144000" cy="114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 smtClean="0"/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Example</a:t>
            </a:r>
            <a:endParaRPr lang="en-GB" sz="2400" dirty="0" smtClean="0"/>
          </a:p>
          <a:p>
            <a:pPr>
              <a:lnSpc>
                <a:spcPct val="150000"/>
              </a:lnSpc>
            </a:pPr>
            <a:endParaRPr lang="en-US" sz="2800" b="1" dirty="0" smtClean="0"/>
          </a:p>
        </p:txBody>
      </p:sp>
      <p:pic>
        <p:nvPicPr>
          <p:cNvPr id="5" name="Picture 4" descr="class_obje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76400"/>
            <a:ext cx="6934200" cy="43860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9144000" cy="114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 smtClean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r>
              <a:rPr lang="en-GB" sz="2800" b="1" dirty="0" smtClean="0"/>
              <a:t>Encapsulation </a:t>
            </a:r>
            <a:r>
              <a:rPr lang="en-GB" sz="2800" dirty="0" smtClean="0"/>
              <a:t>is defined as </a:t>
            </a:r>
          </a:p>
          <a:p>
            <a:pPr lvl="1"/>
            <a:r>
              <a:rPr lang="en-GB" sz="2400" dirty="0" smtClean="0"/>
              <a:t>Wrapping up of data and information under a single unit</a:t>
            </a:r>
          </a:p>
          <a:p>
            <a:pPr lvl="1"/>
            <a:r>
              <a:rPr lang="en-GB" sz="2400" dirty="0" smtClean="0"/>
              <a:t>Binds the data and the functions that manipulates them together </a:t>
            </a:r>
          </a:p>
          <a:p>
            <a:pPr lvl="1"/>
            <a:r>
              <a:rPr lang="en-GB" sz="2400" dirty="0" smtClean="0"/>
              <a:t>Used</a:t>
            </a:r>
            <a:r>
              <a:rPr lang="en-GB" sz="2400" b="1" i="1" dirty="0" smtClean="0"/>
              <a:t> </a:t>
            </a:r>
            <a:r>
              <a:rPr lang="en-GB" sz="2400" dirty="0" smtClean="0"/>
              <a:t>frequently in the form of classes</a:t>
            </a:r>
            <a:endParaRPr lang="en-US" sz="2400" b="1" dirty="0" smtClean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667000"/>
            <a:ext cx="3505200" cy="3730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1317</Words>
  <Application>Microsoft Office PowerPoint</Application>
  <PresentationFormat>On-screen Show (4:3)</PresentationFormat>
  <Paragraphs>421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Object Oriented Computer Programming in C++</vt:lpstr>
      <vt:lpstr>Object-Oriented Programming (OOP)  Vs  Procedural Programming</vt:lpstr>
      <vt:lpstr>Object-Oriented Programming (OOP)</vt:lpstr>
      <vt:lpstr>Advantages of Object-Oriented Programming over Procedural Programming</vt:lpstr>
      <vt:lpstr>Object-Oriented Programming</vt:lpstr>
      <vt:lpstr>Features of Object-Oriented Programming</vt:lpstr>
      <vt:lpstr>Classes and Objects</vt:lpstr>
      <vt:lpstr>Classes and Objects</vt:lpstr>
      <vt:lpstr>Encapsulation</vt:lpstr>
      <vt:lpstr>Implementing Classes and Objects in C++</vt:lpstr>
      <vt:lpstr>Accessing data members and member functions</vt:lpstr>
      <vt:lpstr>Implementing Classes and Objects in C++</vt:lpstr>
      <vt:lpstr>using namespace std in C++</vt:lpstr>
      <vt:lpstr>using namespace std in C++</vt:lpstr>
      <vt:lpstr>Access Specifiers in C++</vt:lpstr>
      <vt:lpstr>Access Specifiers in C++</vt:lpstr>
      <vt:lpstr>Basic Input / Output in C++</vt:lpstr>
      <vt:lpstr>Basic Input / Output in C++</vt:lpstr>
      <vt:lpstr>Basic Input / Output in C++</vt:lpstr>
      <vt:lpstr>Basic Input / Output in C++</vt:lpstr>
      <vt:lpstr>Defining Member Functions in C++</vt:lpstr>
      <vt:lpstr>Defining Member Functions in C++</vt:lpstr>
      <vt:lpstr>Constructors</vt:lpstr>
      <vt:lpstr>Constructors</vt:lpstr>
      <vt:lpstr>Types of Constructors in C++</vt:lpstr>
      <vt:lpstr>Types of Constructors</vt:lpstr>
      <vt:lpstr>Default Constructors</vt:lpstr>
      <vt:lpstr>Default Constructors</vt:lpstr>
      <vt:lpstr>Parameterized Constructors</vt:lpstr>
      <vt:lpstr>Copy Constructors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Computer Programming in C++</dc:title>
  <dc:creator>Saurav</dc:creator>
  <cp:lastModifiedBy>rbpc</cp:lastModifiedBy>
  <cp:revision>77</cp:revision>
  <dcterms:created xsi:type="dcterms:W3CDTF">2006-08-16T00:00:00Z</dcterms:created>
  <dcterms:modified xsi:type="dcterms:W3CDTF">2021-09-22T03:29:14Z</dcterms:modified>
</cp:coreProperties>
</file>