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6264-961F-4BCD-A2B3-6B39ABE78C7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FD0A-FAE3-41A3-8F23-24D9C999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Design Patterns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Iterator</a:t>
            </a:r>
            <a:r>
              <a:rPr lang="en-US" b="1" dirty="0" smtClean="0"/>
              <a:t>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14364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Problem</a:t>
            </a:r>
            <a:endParaRPr lang="en-US" sz="2400" b="1" dirty="0"/>
          </a:p>
          <a:p>
            <a:pPr lvl="1"/>
            <a:r>
              <a:rPr lang="en-GB" sz="2400" dirty="0"/>
              <a:t>Need to access the elements of an aggregate object without exposing the </a:t>
            </a:r>
            <a:r>
              <a:rPr lang="en-GB" sz="2400" dirty="0" smtClean="0"/>
              <a:t>internal </a:t>
            </a:r>
            <a:r>
              <a:rPr lang="en-US" sz="2400" dirty="0" smtClean="0"/>
              <a:t>details </a:t>
            </a:r>
            <a:r>
              <a:rPr lang="en-US" sz="2400" dirty="0"/>
              <a:t>of </a:t>
            </a:r>
            <a:r>
              <a:rPr lang="en-US" sz="2400" dirty="0" smtClean="0"/>
              <a:t>object</a:t>
            </a:r>
            <a:endParaRPr lang="en-US" sz="2400" dirty="0"/>
          </a:p>
          <a:p>
            <a:pPr lvl="1"/>
            <a:r>
              <a:rPr lang="en-GB" sz="2400" dirty="0"/>
              <a:t>Accessing elements of object is required with traversal, </a:t>
            </a:r>
            <a:r>
              <a:rPr lang="en-GB" sz="2400" dirty="0" smtClean="0"/>
              <a:t>without exposing </a:t>
            </a:r>
            <a:r>
              <a:rPr lang="en-GB" sz="2400" dirty="0"/>
              <a:t>the internal structure of aggregate </a:t>
            </a:r>
            <a:r>
              <a:rPr lang="en-GB" sz="2400" dirty="0" smtClean="0"/>
              <a:t>object </a:t>
            </a:r>
          </a:p>
          <a:p>
            <a:pPr lvl="1"/>
            <a:r>
              <a:rPr lang="en-GB" sz="2400" dirty="0" smtClean="0"/>
              <a:t>Should be </a:t>
            </a:r>
            <a:r>
              <a:rPr lang="en-GB" sz="2400" dirty="0"/>
              <a:t>applicable to </a:t>
            </a:r>
            <a:r>
              <a:rPr lang="en-GB" sz="2400" dirty="0" smtClean="0"/>
              <a:t>different data structures </a:t>
            </a:r>
            <a:r>
              <a:rPr lang="en-GB" sz="2400" dirty="0"/>
              <a:t>which provide different algorithms for accessing and </a:t>
            </a:r>
            <a:r>
              <a:rPr lang="en-GB" sz="2400" dirty="0" smtClean="0"/>
              <a:t>traversing</a:t>
            </a:r>
          </a:p>
          <a:p>
            <a:endParaRPr lang="en-GB" sz="400" dirty="0"/>
          </a:p>
          <a:p>
            <a:r>
              <a:rPr lang="en-US" sz="2400" b="1" dirty="0"/>
              <a:t>Solution</a:t>
            </a:r>
          </a:p>
          <a:p>
            <a:pPr lvl="1"/>
            <a:r>
              <a:rPr lang="en-GB" sz="2200" dirty="0"/>
              <a:t>Provide a way to access and traverse an aggregate object by giving responsibility </a:t>
            </a:r>
            <a:r>
              <a:rPr lang="en-GB" sz="2200" dirty="0" smtClean="0"/>
              <a:t>of access </a:t>
            </a:r>
            <a:r>
              <a:rPr lang="en-GB" sz="2200" dirty="0"/>
              <a:t>and traversal to another </a:t>
            </a:r>
            <a:r>
              <a:rPr lang="en-GB" sz="2200" dirty="0" smtClean="0"/>
              <a:t>object</a:t>
            </a:r>
            <a:endParaRPr lang="en-GB" sz="2200" dirty="0"/>
          </a:p>
          <a:p>
            <a:pPr lvl="1"/>
            <a:r>
              <a:rPr lang="en-GB" sz="2200" dirty="0" smtClean="0"/>
              <a:t>There </a:t>
            </a:r>
            <a:r>
              <a:rPr lang="en-GB" sz="2200" dirty="0"/>
              <a:t>can be common interface, which can be applicable for different data structures </a:t>
            </a:r>
            <a:r>
              <a:rPr lang="en-GB" sz="2200" dirty="0" smtClean="0"/>
              <a:t>to provide </a:t>
            </a:r>
            <a:r>
              <a:rPr lang="en-GB" sz="2200" dirty="0"/>
              <a:t>interface for accessing and </a:t>
            </a:r>
            <a:r>
              <a:rPr lang="en-GB" sz="2200" dirty="0" smtClean="0"/>
              <a:t>traversing</a:t>
            </a:r>
          </a:p>
          <a:p>
            <a:pPr lvl="1"/>
            <a:r>
              <a:rPr lang="en-GB" sz="2200" dirty="0" smtClean="0"/>
              <a:t>There </a:t>
            </a:r>
            <a:r>
              <a:rPr lang="en-GB" sz="2200" dirty="0"/>
              <a:t>will be separate objects having </a:t>
            </a:r>
            <a:r>
              <a:rPr lang="en-GB" sz="2200" dirty="0" smtClean="0"/>
              <a:t>this interface </a:t>
            </a:r>
            <a:r>
              <a:rPr lang="en-GB" sz="2200" dirty="0"/>
              <a:t>and will have responsibility to access the elements and traversal of </a:t>
            </a:r>
            <a:r>
              <a:rPr lang="en-GB" sz="2200" dirty="0" smtClean="0"/>
              <a:t>aggregate </a:t>
            </a:r>
            <a:r>
              <a:rPr lang="en-US" sz="2200" dirty="0" smtClean="0"/>
              <a:t>objects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143644"/>
          </a:xfrm>
        </p:spPr>
        <p:txBody>
          <a:bodyPr>
            <a:normAutofit/>
          </a:bodyPr>
          <a:lstStyle/>
          <a:p>
            <a:r>
              <a:rPr lang="en-US" sz="2400" b="1" dirty="0"/>
              <a:t>Participant classes</a:t>
            </a:r>
          </a:p>
          <a:p>
            <a:pPr lvl="1"/>
            <a:r>
              <a:rPr lang="en-GB" sz="2000" b="1" dirty="0" smtClean="0"/>
              <a:t>Aggregate class </a:t>
            </a:r>
          </a:p>
          <a:p>
            <a:pPr lvl="2"/>
            <a:r>
              <a:rPr lang="en-GB" sz="2000" dirty="0" smtClean="0"/>
              <a:t>Provides the interface for creating </a:t>
            </a:r>
          </a:p>
          <a:p>
            <a:pPr lvl="2">
              <a:buNone/>
            </a:pPr>
            <a:r>
              <a:rPr lang="en-GB" sz="2000" dirty="0" smtClean="0"/>
              <a:t>     Iterator object</a:t>
            </a:r>
          </a:p>
          <a:p>
            <a:pPr lvl="1"/>
            <a:r>
              <a:rPr lang="en-GB" sz="2000" b="1" dirty="0" smtClean="0"/>
              <a:t>Iterator </a:t>
            </a:r>
            <a:r>
              <a:rPr lang="en-GB" sz="2000" b="1" dirty="0"/>
              <a:t>class </a:t>
            </a:r>
            <a:endParaRPr lang="en-GB" sz="2000" b="1" dirty="0" smtClean="0"/>
          </a:p>
          <a:p>
            <a:pPr lvl="2"/>
            <a:r>
              <a:rPr lang="en-GB" sz="2000" dirty="0"/>
              <a:t>P</a:t>
            </a:r>
            <a:r>
              <a:rPr lang="en-GB" sz="2000" dirty="0" smtClean="0"/>
              <a:t>rovides </a:t>
            </a:r>
            <a:r>
              <a:rPr lang="en-GB" sz="2000" dirty="0"/>
              <a:t>the interface for accessing </a:t>
            </a:r>
          </a:p>
          <a:p>
            <a:pPr lvl="2">
              <a:buNone/>
            </a:pPr>
            <a:r>
              <a:rPr lang="en-GB" sz="2000" dirty="0" smtClean="0"/>
              <a:t>    the </a:t>
            </a:r>
            <a:r>
              <a:rPr lang="en-GB" sz="2000" dirty="0"/>
              <a:t>elements and traversal of </a:t>
            </a:r>
            <a:r>
              <a:rPr lang="en-GB" sz="2000" dirty="0" smtClean="0"/>
              <a:t>the </a:t>
            </a:r>
          </a:p>
          <a:p>
            <a:pPr lvl="2">
              <a:buNone/>
            </a:pPr>
            <a:r>
              <a:rPr lang="en-GB" sz="2000" dirty="0"/>
              <a:t> </a:t>
            </a:r>
            <a:r>
              <a:rPr lang="en-GB" sz="2000" dirty="0" smtClean="0"/>
              <a:t>   </a:t>
            </a:r>
            <a:r>
              <a:rPr lang="en-US" sz="2000" dirty="0" smtClean="0"/>
              <a:t>aggregate object</a:t>
            </a:r>
            <a:endParaRPr lang="en-US" sz="2000" dirty="0"/>
          </a:p>
          <a:p>
            <a:pPr lvl="1"/>
            <a:r>
              <a:rPr lang="en-GB" sz="2000" b="1" dirty="0" err="1"/>
              <a:t>ConcreteIterator</a:t>
            </a:r>
            <a:r>
              <a:rPr lang="en-GB" sz="2000" b="1" dirty="0"/>
              <a:t> </a:t>
            </a:r>
            <a:r>
              <a:rPr lang="en-GB" sz="2000" b="1" dirty="0" smtClean="0"/>
              <a:t>class</a:t>
            </a:r>
          </a:p>
          <a:p>
            <a:pPr lvl="2"/>
            <a:r>
              <a:rPr lang="en-GB" sz="2000" dirty="0" smtClean="0"/>
              <a:t>Implements </a:t>
            </a:r>
            <a:r>
              <a:rPr lang="en-GB" sz="2000" dirty="0"/>
              <a:t>the interface of Iterator </a:t>
            </a:r>
            <a:endParaRPr lang="en-GB" sz="2000" dirty="0" smtClean="0"/>
          </a:p>
          <a:p>
            <a:pPr lvl="2">
              <a:buNone/>
            </a:pPr>
            <a:r>
              <a:rPr lang="en-GB" sz="2000" dirty="0"/>
              <a:t> </a:t>
            </a:r>
            <a:r>
              <a:rPr lang="en-GB" sz="2000" dirty="0" smtClean="0"/>
              <a:t>   class </a:t>
            </a:r>
            <a:r>
              <a:rPr lang="en-GB" sz="2000" dirty="0"/>
              <a:t>and keeps track </a:t>
            </a:r>
            <a:r>
              <a:rPr lang="en-GB" sz="2000" dirty="0" smtClean="0"/>
              <a:t>of current </a:t>
            </a:r>
            <a:r>
              <a:rPr lang="en-GB" sz="2000" dirty="0"/>
              <a:t>item </a:t>
            </a:r>
            <a:endParaRPr lang="en-GB" sz="2000" dirty="0" smtClean="0"/>
          </a:p>
          <a:p>
            <a:pPr lvl="2">
              <a:buNone/>
            </a:pPr>
            <a:r>
              <a:rPr lang="en-GB" sz="2000" dirty="0"/>
              <a:t> </a:t>
            </a:r>
            <a:r>
              <a:rPr lang="en-GB" sz="2000" dirty="0" smtClean="0"/>
              <a:t>   of </a:t>
            </a:r>
            <a:r>
              <a:rPr lang="en-GB" sz="2000" dirty="0"/>
              <a:t>aggregate </a:t>
            </a:r>
            <a:r>
              <a:rPr lang="en-GB" sz="2000" dirty="0" smtClean="0"/>
              <a:t>object</a:t>
            </a:r>
            <a:endParaRPr lang="en-GB" sz="2000" dirty="0"/>
          </a:p>
          <a:p>
            <a:pPr lvl="1"/>
            <a:r>
              <a:rPr lang="en-GB" sz="2000" b="1" dirty="0" err="1" smtClean="0"/>
              <a:t>ConcreteAggregate</a:t>
            </a:r>
            <a:r>
              <a:rPr lang="en-GB" sz="2000" b="1" dirty="0" smtClean="0"/>
              <a:t> </a:t>
            </a:r>
            <a:r>
              <a:rPr lang="en-GB" sz="2000" b="1" dirty="0"/>
              <a:t>class </a:t>
            </a:r>
            <a:endParaRPr lang="en-GB" sz="2000" b="1" dirty="0" smtClean="0"/>
          </a:p>
          <a:p>
            <a:pPr lvl="2"/>
            <a:r>
              <a:rPr lang="en-GB" sz="2000" dirty="0" smtClean="0"/>
              <a:t>Implements </a:t>
            </a:r>
            <a:r>
              <a:rPr lang="en-GB" sz="2000" dirty="0"/>
              <a:t>the method </a:t>
            </a:r>
            <a:endParaRPr lang="en-GB" sz="2000" dirty="0" smtClean="0"/>
          </a:p>
          <a:p>
            <a:pPr lvl="2">
              <a:buNone/>
            </a:pPr>
            <a:r>
              <a:rPr lang="en-GB" sz="2000" dirty="0"/>
              <a:t> </a:t>
            </a:r>
            <a:r>
              <a:rPr lang="en-GB" sz="2000" dirty="0" smtClean="0"/>
              <a:t>   </a:t>
            </a:r>
            <a:r>
              <a:rPr lang="en-GB" sz="2000" dirty="0" err="1" smtClean="0"/>
              <a:t>CreateIterator</a:t>
            </a:r>
            <a:r>
              <a:rPr lang="en-GB" sz="2000" dirty="0" smtClean="0"/>
              <a:t>()</a:t>
            </a:r>
            <a:endParaRPr 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000108"/>
            <a:ext cx="4116474" cy="43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Working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94"/>
            <a:ext cx="9144000" cy="61436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</a:t>
            </a:r>
            <a:r>
              <a:rPr lang="en-GB" sz="2400" dirty="0"/>
              <a:t> Client class refers </a:t>
            </a:r>
            <a:r>
              <a:rPr lang="en-GB" sz="2400" dirty="0" smtClean="0"/>
              <a:t>to</a:t>
            </a:r>
          </a:p>
          <a:p>
            <a:pPr lvl="1"/>
            <a:r>
              <a:rPr lang="en-GB" sz="2400" dirty="0" smtClean="0"/>
              <a:t>The</a:t>
            </a:r>
            <a:r>
              <a:rPr lang="en-GB" sz="2400" dirty="0"/>
              <a:t> Aggregate interface for creating an Iterator object (</a:t>
            </a:r>
            <a:r>
              <a:rPr lang="en-GB" sz="2400" dirty="0" err="1"/>
              <a:t>createIterator</a:t>
            </a:r>
            <a:r>
              <a:rPr lang="en-GB" sz="2400" dirty="0" smtClean="0"/>
              <a:t>())</a:t>
            </a:r>
          </a:p>
          <a:p>
            <a:pPr lvl="1"/>
            <a:r>
              <a:rPr lang="en-GB" sz="2400" dirty="0" smtClean="0"/>
              <a:t>The</a:t>
            </a:r>
            <a:r>
              <a:rPr lang="en-GB" sz="2400" dirty="0"/>
              <a:t> Iterator interface for traversing an Aggregate </a:t>
            </a:r>
            <a:r>
              <a:rPr lang="en-GB" sz="2400" dirty="0" smtClean="0"/>
              <a:t>object</a:t>
            </a:r>
          </a:p>
          <a:p>
            <a:r>
              <a:rPr lang="en-GB" sz="2400" dirty="0" smtClean="0"/>
              <a:t>The</a:t>
            </a:r>
            <a:r>
              <a:rPr lang="en-GB" sz="2400" dirty="0"/>
              <a:t> </a:t>
            </a:r>
            <a:r>
              <a:rPr lang="en-GB" sz="2400" dirty="0" err="1" smtClean="0"/>
              <a:t>ConcreteIterator</a:t>
            </a:r>
            <a:r>
              <a:rPr lang="en-GB" sz="2400" dirty="0"/>
              <a:t> class implements the Iterator interface by accessing the </a:t>
            </a:r>
            <a:r>
              <a:rPr lang="en-GB" sz="2400" dirty="0" err="1" smtClean="0"/>
              <a:t>ConcreteAggregate</a:t>
            </a:r>
            <a:r>
              <a:rPr lang="en-GB" sz="2400" dirty="0"/>
              <a:t> </a:t>
            </a:r>
            <a:r>
              <a:rPr lang="en-GB" sz="2400" dirty="0" smtClean="0"/>
              <a:t>class</a:t>
            </a:r>
          </a:p>
          <a:p>
            <a:endParaRPr lang="en-GB" sz="2400" dirty="0"/>
          </a:p>
          <a:p>
            <a:r>
              <a:rPr lang="en-GB" sz="2400" b="1" dirty="0" smtClean="0"/>
              <a:t>The </a:t>
            </a:r>
            <a:r>
              <a:rPr lang="en-GB" sz="2400" b="1" dirty="0"/>
              <a:t>run-time </a:t>
            </a:r>
            <a:r>
              <a:rPr lang="en-GB" sz="2400" b="1" dirty="0" smtClean="0"/>
              <a:t>interactions</a:t>
            </a:r>
          </a:p>
          <a:p>
            <a:r>
              <a:rPr lang="en-GB" sz="2400" dirty="0" smtClean="0"/>
              <a:t>The</a:t>
            </a:r>
            <a:r>
              <a:rPr lang="en-GB" sz="2400" dirty="0"/>
              <a:t> Client object calls </a:t>
            </a:r>
            <a:r>
              <a:rPr lang="en-GB" sz="2400" dirty="0" err="1"/>
              <a:t>createIterator</a:t>
            </a:r>
            <a:r>
              <a:rPr lang="en-GB" sz="2400" dirty="0"/>
              <a:t>() on an </a:t>
            </a:r>
            <a:r>
              <a:rPr lang="en-GB" sz="2400" dirty="0" smtClean="0"/>
              <a:t> </a:t>
            </a:r>
            <a:r>
              <a:rPr lang="en-GB" sz="2400" dirty="0" err="1" smtClean="0"/>
              <a:t>ConcreteAggregate</a:t>
            </a:r>
            <a:r>
              <a:rPr lang="en-GB" sz="2400" dirty="0" smtClean="0"/>
              <a:t> object which </a:t>
            </a:r>
            <a:r>
              <a:rPr lang="en-GB" sz="2400" dirty="0"/>
              <a:t>creates an </a:t>
            </a:r>
            <a:r>
              <a:rPr lang="en-GB" sz="2400" dirty="0" smtClean="0"/>
              <a:t> </a:t>
            </a:r>
            <a:r>
              <a:rPr lang="en-GB" sz="2400" dirty="0" err="1" smtClean="0"/>
              <a:t>ConcreteIterator</a:t>
            </a:r>
            <a:r>
              <a:rPr lang="en-GB" sz="2400" dirty="0" smtClean="0"/>
              <a:t> </a:t>
            </a:r>
            <a:r>
              <a:rPr lang="en-GB" sz="2400" dirty="0"/>
              <a:t> object and returns it to the </a:t>
            </a:r>
            <a:r>
              <a:rPr lang="en-GB" sz="2400" dirty="0" smtClean="0"/>
              <a:t>Client</a:t>
            </a:r>
          </a:p>
          <a:p>
            <a:r>
              <a:rPr lang="en-GB" sz="2400" dirty="0" smtClean="0"/>
              <a:t>The</a:t>
            </a:r>
            <a:r>
              <a:rPr lang="en-GB" sz="2400" dirty="0"/>
              <a:t> Client uses then </a:t>
            </a:r>
            <a:r>
              <a:rPr lang="en-GB" sz="2400" dirty="0" smtClean="0"/>
              <a:t> </a:t>
            </a:r>
            <a:r>
              <a:rPr lang="en-GB" sz="2400" dirty="0" err="1" smtClean="0"/>
              <a:t>ConcreteIterator</a:t>
            </a:r>
            <a:r>
              <a:rPr lang="en-GB" sz="2400" dirty="0" smtClean="0"/>
              <a:t> </a:t>
            </a:r>
            <a:r>
              <a:rPr lang="en-GB" sz="2400" dirty="0"/>
              <a:t> to traverse the elements of the </a:t>
            </a:r>
            <a:r>
              <a:rPr lang="en-GB" sz="2400" dirty="0" smtClean="0"/>
              <a:t>Aggregate</a:t>
            </a:r>
            <a:r>
              <a:rPr lang="en-GB" sz="2400" dirty="0"/>
              <a:t> </a:t>
            </a:r>
            <a:r>
              <a:rPr lang="en-GB" sz="2400" dirty="0" smtClean="0"/>
              <a:t>object</a:t>
            </a:r>
            <a:endParaRPr lang="en-GB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</a:t>
            </a:r>
            <a:r>
              <a:rPr lang="en-US" b="1" dirty="0"/>
              <a:t>View </a:t>
            </a:r>
            <a:r>
              <a:rPr lang="en-US" b="1" dirty="0" smtClean="0"/>
              <a:t>Controller Design Pattern (MVC)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Model </a:t>
            </a:r>
            <a:r>
              <a:rPr lang="en-GB" sz="2400" dirty="0"/>
              <a:t>View Controller is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 </a:t>
            </a:r>
            <a:r>
              <a:rPr lang="en-GB" sz="2400" dirty="0"/>
              <a:t>predictable software design pattern that can be used across </a:t>
            </a:r>
            <a:r>
              <a:rPr lang="en-GB" sz="2400" dirty="0" smtClean="0"/>
              <a:t>many frameworks </a:t>
            </a:r>
            <a:r>
              <a:rPr lang="en-GB" sz="2400" dirty="0"/>
              <a:t>with many programming </a:t>
            </a:r>
            <a:r>
              <a:rPr lang="en-GB" sz="2400" dirty="0" smtClean="0"/>
              <a:t>languages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Used </a:t>
            </a:r>
            <a:r>
              <a:rPr lang="en-GB" sz="2400" dirty="0"/>
              <a:t>to design web </a:t>
            </a:r>
            <a:r>
              <a:rPr lang="en-GB" sz="2400" dirty="0" smtClean="0"/>
              <a:t>applications and </a:t>
            </a:r>
            <a:r>
              <a:rPr lang="en-GB" sz="2400" dirty="0"/>
              <a:t>mobile </a:t>
            </a:r>
            <a:r>
              <a:rPr lang="en-GB" sz="2400" dirty="0" smtClean="0"/>
              <a:t>apps</a:t>
            </a: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 :: Model </a:t>
            </a:r>
            <a:r>
              <a:rPr lang="en-US" b="1" dirty="0"/>
              <a:t>View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84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/>
              <a:t>architecture components of the MVC pattern are designed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To </a:t>
            </a:r>
            <a:r>
              <a:rPr lang="en-GB" sz="2400" dirty="0"/>
              <a:t>handle different aspects of an application </a:t>
            </a:r>
            <a:r>
              <a:rPr lang="en-GB" sz="2400" dirty="0" smtClean="0"/>
              <a:t>in development</a:t>
            </a:r>
          </a:p>
          <a:p>
            <a:pPr marL="354013"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MVC design pattern serves </a:t>
            </a:r>
            <a:endParaRPr lang="en-GB" sz="2400" dirty="0" smtClean="0"/>
          </a:p>
          <a:p>
            <a:pPr marL="754063" lvl="2">
              <a:lnSpc>
                <a:spcPct val="150000"/>
              </a:lnSpc>
            </a:pPr>
            <a:r>
              <a:rPr lang="en-GB" dirty="0" smtClean="0"/>
              <a:t>To </a:t>
            </a:r>
            <a:r>
              <a:rPr lang="en-GB" dirty="0"/>
              <a:t>separate </a:t>
            </a:r>
            <a:r>
              <a:rPr lang="en-GB" dirty="0" smtClean="0"/>
              <a:t>the presentation </a:t>
            </a:r>
            <a:r>
              <a:rPr lang="en-GB" dirty="0"/>
              <a:t>layer from the business </a:t>
            </a:r>
            <a:r>
              <a:rPr lang="en-GB" dirty="0" smtClean="0"/>
              <a:t>logic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 :: Model </a:t>
            </a:r>
            <a:r>
              <a:rPr lang="en-US" b="1" dirty="0"/>
              <a:t>View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84"/>
            <a:ext cx="9144000" cy="5572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/>
              <a:t>architecture components of the MVC pattern are designed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To </a:t>
            </a:r>
            <a:r>
              <a:rPr lang="en-GB" sz="2400" dirty="0"/>
              <a:t>handle different aspects of an application </a:t>
            </a:r>
            <a:r>
              <a:rPr lang="en-GB" sz="2400" dirty="0" smtClean="0"/>
              <a:t>in development</a:t>
            </a:r>
          </a:p>
          <a:p>
            <a:pPr marL="354013"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MVC design pattern serves </a:t>
            </a:r>
            <a:endParaRPr lang="en-GB" sz="2400" dirty="0" smtClean="0"/>
          </a:p>
          <a:p>
            <a:pPr marL="754063" lvl="2">
              <a:lnSpc>
                <a:spcPct val="150000"/>
              </a:lnSpc>
            </a:pPr>
            <a:r>
              <a:rPr lang="en-GB" dirty="0" smtClean="0"/>
              <a:t>To </a:t>
            </a:r>
            <a:r>
              <a:rPr lang="en-GB" dirty="0"/>
              <a:t>separate </a:t>
            </a:r>
            <a:r>
              <a:rPr lang="en-GB" dirty="0" smtClean="0"/>
              <a:t>the presentation </a:t>
            </a:r>
            <a:r>
              <a:rPr lang="en-GB" dirty="0"/>
              <a:t>layer from the business </a:t>
            </a:r>
            <a:r>
              <a:rPr lang="en-GB" dirty="0" smtClean="0"/>
              <a:t>logic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 :: Model </a:t>
            </a:r>
            <a:r>
              <a:rPr lang="en-US" b="1" dirty="0"/>
              <a:t>View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571480"/>
            <a:ext cx="9358346" cy="6357958"/>
          </a:xfrm>
        </p:spPr>
        <p:txBody>
          <a:bodyPr>
            <a:noAutofit/>
          </a:bodyPr>
          <a:lstStyle/>
          <a:p>
            <a:pPr indent="-163513"/>
            <a:r>
              <a:rPr lang="en-GB" sz="2400" dirty="0" smtClean="0"/>
              <a:t>Separates an </a:t>
            </a:r>
            <a:r>
              <a:rPr lang="en-GB" sz="2400" dirty="0"/>
              <a:t>application into three main logical components </a:t>
            </a:r>
            <a:endParaRPr lang="en-GB" sz="2400" dirty="0" smtClean="0"/>
          </a:p>
          <a:p>
            <a:pPr lvl="1"/>
            <a:r>
              <a:rPr lang="en-GB" sz="2400" b="1" dirty="0" smtClean="0"/>
              <a:t>Model</a:t>
            </a:r>
            <a:endParaRPr lang="en-US" sz="2400" b="1" dirty="0"/>
          </a:p>
          <a:p>
            <a:pPr lvl="2"/>
            <a:r>
              <a:rPr lang="en-US" dirty="0"/>
              <a:t>stores &amp; manages </a:t>
            </a:r>
            <a:r>
              <a:rPr lang="en-US" dirty="0" smtClean="0"/>
              <a:t>data</a:t>
            </a:r>
            <a:endParaRPr lang="en-US" dirty="0"/>
          </a:p>
          <a:p>
            <a:pPr lvl="2"/>
            <a:r>
              <a:rPr lang="en-US" dirty="0"/>
              <a:t>Often a database </a:t>
            </a:r>
            <a:endParaRPr lang="en-GB" dirty="0" smtClean="0"/>
          </a:p>
          <a:p>
            <a:pPr lvl="1"/>
            <a:r>
              <a:rPr lang="en-GB" sz="2400" b="1" dirty="0" smtClean="0"/>
              <a:t>View</a:t>
            </a:r>
          </a:p>
          <a:p>
            <a:pPr lvl="2"/>
            <a:r>
              <a:rPr lang="en-US" dirty="0" smtClean="0"/>
              <a:t>Graphical User Interface</a:t>
            </a:r>
          </a:p>
          <a:p>
            <a:pPr lvl="2"/>
            <a:r>
              <a:rPr lang="en-GB" dirty="0" smtClean="0"/>
              <a:t>A visual representation of the</a:t>
            </a:r>
          </a:p>
          <a:p>
            <a:pPr lvl="2">
              <a:buNone/>
            </a:pPr>
            <a:r>
              <a:rPr lang="en-GB" dirty="0"/>
              <a:t> </a:t>
            </a:r>
            <a:r>
              <a:rPr lang="en-GB" dirty="0" smtClean="0"/>
              <a:t>  data like a chart, diagram, form</a:t>
            </a:r>
          </a:p>
          <a:p>
            <a:pPr lvl="2"/>
            <a:r>
              <a:rPr lang="en-GB" dirty="0" smtClean="0"/>
              <a:t>contains </a:t>
            </a:r>
            <a:r>
              <a:rPr lang="en-GB" dirty="0"/>
              <a:t>all functionality that directly interacts </a:t>
            </a:r>
            <a:r>
              <a:rPr lang="en-GB" dirty="0" smtClean="0"/>
              <a:t>with the </a:t>
            </a:r>
            <a:r>
              <a:rPr lang="en-GB" dirty="0"/>
              <a:t>user </a:t>
            </a:r>
          </a:p>
          <a:p>
            <a:pPr lvl="1"/>
            <a:r>
              <a:rPr lang="en-GB" sz="2400" b="1" dirty="0" smtClean="0"/>
              <a:t>Controller</a:t>
            </a:r>
          </a:p>
          <a:p>
            <a:pPr lvl="2"/>
            <a:r>
              <a:rPr lang="en-US" dirty="0" smtClean="0"/>
              <a:t>Brains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lvl="2"/>
            <a:r>
              <a:rPr lang="en-GB" dirty="0" smtClean="0"/>
              <a:t>Connects </a:t>
            </a:r>
            <a:r>
              <a:rPr lang="en-GB" dirty="0"/>
              <a:t>the model and </a:t>
            </a:r>
            <a:r>
              <a:rPr lang="en-GB" dirty="0" smtClean="0"/>
              <a:t>view</a:t>
            </a:r>
          </a:p>
          <a:p>
            <a:pPr lvl="2"/>
            <a:r>
              <a:rPr lang="en-GB" sz="2200" dirty="0" smtClean="0"/>
              <a:t>Receives </a:t>
            </a:r>
            <a:r>
              <a:rPr lang="en-GB" sz="2200" dirty="0"/>
              <a:t>input from view, uses logic to </a:t>
            </a:r>
            <a:r>
              <a:rPr lang="en-GB" sz="2200" dirty="0" smtClean="0"/>
              <a:t>translate the </a:t>
            </a:r>
            <a:r>
              <a:rPr lang="en-GB" sz="2200" dirty="0"/>
              <a:t>input to a demand for the model, the model grabs the data</a:t>
            </a:r>
            <a:r>
              <a:rPr lang="en-GB" sz="2200" dirty="0" smtClean="0"/>
              <a:t>, the </a:t>
            </a:r>
            <a:r>
              <a:rPr lang="en-GB" sz="2200" dirty="0"/>
              <a:t>controller passes data from the model back to the view </a:t>
            </a:r>
            <a:r>
              <a:rPr lang="en-GB" sz="2200" dirty="0" smtClean="0"/>
              <a:t>for the </a:t>
            </a:r>
            <a:r>
              <a:rPr lang="en-GB" sz="2200" dirty="0"/>
              <a:t>user to see in a nice display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214422"/>
            <a:ext cx="4071934" cy="288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Benefits :: Model </a:t>
            </a:r>
            <a:r>
              <a:rPr lang="en-US" b="1" dirty="0"/>
              <a:t>View </a:t>
            </a:r>
            <a:r>
              <a:rPr lang="en-US" b="1" dirty="0" smtClean="0"/>
              <a:t>Controller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r>
              <a:rPr lang="en-GB" sz="2400" dirty="0" smtClean="0"/>
              <a:t>Traditionally </a:t>
            </a:r>
            <a:r>
              <a:rPr lang="en-GB" sz="2400" dirty="0"/>
              <a:t>used for Graphical user interfaces (GUIs)</a:t>
            </a:r>
          </a:p>
          <a:p>
            <a:r>
              <a:rPr lang="en-US" sz="2400" dirty="0"/>
              <a:t>Popular in web applications</a:t>
            </a:r>
          </a:p>
          <a:p>
            <a:r>
              <a:rPr lang="en-GB" sz="2400" dirty="0"/>
              <a:t>MVC responsibilities are divided between the client &amp; server</a:t>
            </a:r>
            <a:r>
              <a:rPr lang="en-GB" sz="2400" dirty="0" smtClean="0"/>
              <a:t>, compatible </a:t>
            </a:r>
            <a:r>
              <a:rPr lang="en-GB" sz="2400" dirty="0"/>
              <a:t>with web application architecture</a:t>
            </a:r>
          </a:p>
          <a:p>
            <a:r>
              <a:rPr lang="en-GB" sz="2400" dirty="0" smtClean="0"/>
              <a:t>Helpful for planning </a:t>
            </a:r>
            <a:r>
              <a:rPr lang="en-GB" sz="2400" dirty="0"/>
              <a:t>development</a:t>
            </a:r>
          </a:p>
          <a:p>
            <a:r>
              <a:rPr lang="en-GB" sz="2400" dirty="0" smtClean="0"/>
              <a:t>The code </a:t>
            </a:r>
            <a:r>
              <a:rPr lang="en-GB" sz="2400" dirty="0"/>
              <a:t>is divided based on </a:t>
            </a:r>
            <a:r>
              <a:rPr lang="en-GB" sz="2400" dirty="0" smtClean="0"/>
              <a:t>function to </a:t>
            </a:r>
            <a:r>
              <a:rPr lang="en-GB" sz="2400" dirty="0"/>
              <a:t>either the model, view, or controller bucket</a:t>
            </a:r>
          </a:p>
          <a:p>
            <a:r>
              <a:rPr lang="en-US" sz="2400" dirty="0" smtClean="0"/>
              <a:t>Loosely </a:t>
            </a:r>
            <a:r>
              <a:rPr lang="en-US" sz="2400" dirty="0"/>
              <a:t>Coupled</a:t>
            </a:r>
          </a:p>
          <a:p>
            <a:r>
              <a:rPr lang="en-US" sz="2400" dirty="0"/>
              <a:t>Removes unnecessary dependencies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without modification</a:t>
            </a:r>
          </a:p>
          <a:p>
            <a:r>
              <a:rPr lang="en-US" sz="2400" dirty="0" smtClean="0"/>
              <a:t>Code </a:t>
            </a:r>
            <a:r>
              <a:rPr lang="en-US" sz="2400" dirty="0"/>
              <a:t>reuse</a:t>
            </a:r>
          </a:p>
          <a:p>
            <a:r>
              <a:rPr lang="en-US" sz="2400" dirty="0"/>
              <a:t>Extendable code</a:t>
            </a:r>
          </a:p>
          <a:p>
            <a:r>
              <a:rPr lang="en-US" sz="2400" dirty="0"/>
              <a:t>High Cohesion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Command Design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Command Design Pattern</a:t>
            </a:r>
          </a:p>
          <a:p>
            <a:pPr marL="812800" lvl="2"/>
            <a:r>
              <a:rPr lang="en-GB" dirty="0" smtClean="0"/>
              <a:t>Is an </a:t>
            </a:r>
            <a:r>
              <a:rPr lang="en-GB" b="1" dirty="0" smtClean="0"/>
              <a:t>Object behavioural design pattern </a:t>
            </a:r>
            <a:r>
              <a:rPr lang="en-GB" dirty="0" smtClean="0"/>
              <a:t>that </a:t>
            </a:r>
            <a:r>
              <a:rPr lang="en-GB" b="1" dirty="0" smtClean="0"/>
              <a:t>decouples</a:t>
            </a:r>
            <a:r>
              <a:rPr lang="en-GB" dirty="0" smtClean="0"/>
              <a:t> sender and receiver by </a:t>
            </a:r>
            <a:r>
              <a:rPr lang="en-GB" b="1" dirty="0" smtClean="0"/>
              <a:t>encapsulating a request </a:t>
            </a:r>
            <a:r>
              <a:rPr lang="en-GB" dirty="0" smtClean="0"/>
              <a:t>as </a:t>
            </a:r>
            <a:r>
              <a:rPr lang="en-GB" b="1" dirty="0" smtClean="0"/>
              <a:t>an object</a:t>
            </a:r>
          </a:p>
          <a:p>
            <a:pPr marL="812800" lvl="2"/>
            <a:r>
              <a:rPr lang="en-GB" dirty="0" smtClean="0"/>
              <a:t>Thereby </a:t>
            </a:r>
            <a:r>
              <a:rPr lang="en-GB" b="1" dirty="0" smtClean="0"/>
              <a:t>letting clients </a:t>
            </a:r>
            <a:r>
              <a:rPr lang="en-GB" dirty="0" smtClean="0"/>
              <a:t>to be </a:t>
            </a:r>
            <a:r>
              <a:rPr lang="en-GB" b="1" dirty="0" smtClean="0"/>
              <a:t>parameterized</a:t>
            </a:r>
            <a:r>
              <a:rPr lang="en-GB" dirty="0" smtClean="0"/>
              <a:t> with </a:t>
            </a:r>
            <a:r>
              <a:rPr lang="en-GB" b="1" dirty="0" smtClean="0"/>
              <a:t>different requests</a:t>
            </a:r>
            <a:r>
              <a:rPr lang="en-GB" dirty="0" smtClean="0"/>
              <a:t> and </a:t>
            </a:r>
            <a:r>
              <a:rPr lang="en-GB" b="1" dirty="0" smtClean="0"/>
              <a:t>support undoable operations</a:t>
            </a:r>
          </a:p>
          <a:p>
            <a:pPr marL="812800" lvl="2">
              <a:buNone/>
            </a:pPr>
            <a:endParaRPr lang="en-GB" b="1" dirty="0" smtClean="0"/>
          </a:p>
          <a:p>
            <a:pPr marL="363538" lvl="2"/>
            <a:r>
              <a:rPr lang="en-GB" b="1" dirty="0" smtClean="0"/>
              <a:t>Command Design Pattern</a:t>
            </a:r>
          </a:p>
          <a:p>
            <a:pPr lvl="1"/>
            <a:r>
              <a:rPr lang="en-GB" sz="2400" b="1" dirty="0" smtClean="0"/>
              <a:t>Encapsulates</a:t>
            </a:r>
            <a:r>
              <a:rPr lang="en-GB" sz="2400" dirty="0" smtClean="0"/>
              <a:t> all the </a:t>
            </a:r>
            <a:r>
              <a:rPr lang="en-GB" sz="2400" b="1" dirty="0" smtClean="0"/>
              <a:t>requests</a:t>
            </a:r>
            <a:r>
              <a:rPr lang="en-GB" sz="2400" dirty="0" smtClean="0"/>
              <a:t> coming from the </a:t>
            </a:r>
            <a:r>
              <a:rPr lang="en-GB" sz="2400" b="1" dirty="0" smtClean="0"/>
              <a:t>invoker </a:t>
            </a:r>
            <a:r>
              <a:rPr lang="en-GB" sz="2400" dirty="0" smtClean="0"/>
              <a:t>in</a:t>
            </a:r>
            <a:r>
              <a:rPr lang="en-GB" sz="2400" b="1" dirty="0" smtClean="0"/>
              <a:t> objects</a:t>
            </a:r>
            <a:r>
              <a:rPr lang="en-GB" sz="2400" dirty="0" smtClean="0"/>
              <a:t>, </a:t>
            </a:r>
            <a:r>
              <a:rPr lang="en-GB" sz="2400" b="1" dirty="0" smtClean="0"/>
              <a:t>passing</a:t>
            </a:r>
            <a:r>
              <a:rPr lang="en-GB" sz="2400" dirty="0" smtClean="0"/>
              <a:t> them to the </a:t>
            </a:r>
            <a:r>
              <a:rPr lang="en-GB" sz="2400" b="1" dirty="0" smtClean="0"/>
              <a:t>receiver</a:t>
            </a:r>
            <a:r>
              <a:rPr lang="en-GB" sz="2400" dirty="0" smtClean="0"/>
              <a:t>, and </a:t>
            </a:r>
            <a:r>
              <a:rPr lang="en-GB" sz="2400" b="1" dirty="0" smtClean="0"/>
              <a:t>letting</a:t>
            </a:r>
            <a:r>
              <a:rPr lang="en-GB" sz="2400" dirty="0" smtClean="0"/>
              <a:t> the </a:t>
            </a:r>
            <a:r>
              <a:rPr lang="en-GB" sz="2400" b="1" dirty="0" smtClean="0"/>
              <a:t>receiver take actions</a:t>
            </a:r>
          </a:p>
          <a:p>
            <a:pPr lvl="1">
              <a:buNone/>
            </a:pPr>
            <a:r>
              <a:rPr lang="en-GB" sz="2400" dirty="0" smtClean="0"/>
              <a:t> </a:t>
            </a:r>
          </a:p>
          <a:p>
            <a:pPr marL="354013" lvl="1">
              <a:buFont typeface="Arial" pitchFamily="34" charset="0"/>
              <a:buChar char="•"/>
            </a:pPr>
            <a:r>
              <a:rPr lang="en-GB" sz="2400" b="1" smtClean="0"/>
              <a:t>Command </a:t>
            </a:r>
            <a:r>
              <a:rPr lang="en-GB" sz="2400" b="1" dirty="0" smtClean="0"/>
              <a:t>Design pattern </a:t>
            </a:r>
            <a:r>
              <a:rPr lang="en-GB" sz="2400" dirty="0" smtClean="0"/>
              <a:t>can be </a:t>
            </a:r>
            <a:r>
              <a:rPr lang="en-GB" sz="2400" b="1" dirty="0" smtClean="0"/>
              <a:t>used</a:t>
            </a:r>
          </a:p>
          <a:p>
            <a:pPr marL="754063" lvl="2"/>
            <a:r>
              <a:rPr lang="en-GB" dirty="0" smtClean="0"/>
              <a:t>To produce </a:t>
            </a:r>
            <a:r>
              <a:rPr lang="en-GB" b="1" dirty="0" smtClean="0"/>
              <a:t>readable, maintainable, </a:t>
            </a:r>
            <a:r>
              <a:rPr lang="en-GB" dirty="0" smtClean="0"/>
              <a:t>and</a:t>
            </a:r>
            <a:r>
              <a:rPr lang="en-GB" b="1" dirty="0" smtClean="0"/>
              <a:t> extensible code</a:t>
            </a:r>
          </a:p>
          <a:p>
            <a:pPr lvl="1"/>
            <a:r>
              <a:rPr lang="en-GB" sz="2400" b="1" dirty="0" smtClean="0"/>
              <a:t>Widely used </a:t>
            </a:r>
            <a:r>
              <a:rPr lang="en-GB" sz="2400" dirty="0" smtClean="0"/>
              <a:t>in </a:t>
            </a:r>
            <a:r>
              <a:rPr lang="en-GB" sz="2400" b="1" dirty="0" smtClean="0"/>
              <a:t>sophisticated software</a:t>
            </a:r>
          </a:p>
          <a:p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Command Design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358346" cy="6357958"/>
          </a:xfrm>
        </p:spPr>
        <p:txBody>
          <a:bodyPr>
            <a:noAutofit/>
          </a:bodyPr>
          <a:lstStyle/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b="1" dirty="0" smtClean="0"/>
              <a:t>Client</a:t>
            </a:r>
            <a:r>
              <a:rPr lang="en-GB" sz="2400" dirty="0" smtClean="0"/>
              <a:t>: Creates a </a:t>
            </a:r>
            <a:r>
              <a:rPr lang="en-GB" sz="2400" b="1" dirty="0" err="1" smtClean="0"/>
              <a:t>ConcreteCommand</a:t>
            </a:r>
            <a:r>
              <a:rPr lang="en-GB" sz="2400" dirty="0" smtClean="0"/>
              <a:t> object and </a:t>
            </a:r>
            <a:r>
              <a:rPr lang="en-GB" sz="2400" b="1" dirty="0" smtClean="0"/>
              <a:t>sets its receiver</a:t>
            </a:r>
          </a:p>
          <a:p>
            <a:r>
              <a:rPr lang="en-GB" sz="2400" b="1" dirty="0" smtClean="0"/>
              <a:t>Invoker</a:t>
            </a:r>
            <a:r>
              <a:rPr lang="en-GB" sz="2400" dirty="0" smtClean="0"/>
              <a:t>: Uses the </a:t>
            </a:r>
            <a:r>
              <a:rPr lang="en-GB" sz="2400" b="1" dirty="0" smtClean="0"/>
              <a:t>Command object </a:t>
            </a:r>
            <a:r>
              <a:rPr lang="en-GB" sz="2400" dirty="0" smtClean="0"/>
              <a:t>to </a:t>
            </a:r>
            <a:r>
              <a:rPr lang="en-GB" sz="2400" b="1" dirty="0" smtClean="0"/>
              <a:t>carry out </a:t>
            </a:r>
            <a:r>
              <a:rPr lang="en-GB" sz="2400" dirty="0" smtClean="0"/>
              <a:t>the</a:t>
            </a:r>
            <a:r>
              <a:rPr lang="en-GB" sz="2400" b="1" dirty="0" smtClean="0"/>
              <a:t> request</a:t>
            </a:r>
          </a:p>
          <a:p>
            <a:r>
              <a:rPr lang="en-GB" sz="2400" b="1" dirty="0" smtClean="0"/>
              <a:t>Receiver</a:t>
            </a:r>
            <a:r>
              <a:rPr lang="en-GB" sz="2400" dirty="0" smtClean="0"/>
              <a:t>: Contains the </a:t>
            </a:r>
            <a:r>
              <a:rPr lang="en-GB" sz="2400" b="1" dirty="0" smtClean="0"/>
              <a:t>real operational logic </a:t>
            </a:r>
            <a:r>
              <a:rPr lang="en-GB" sz="2400" dirty="0" smtClean="0"/>
              <a:t>that </a:t>
            </a:r>
            <a:r>
              <a:rPr lang="en-GB" sz="2400" b="1" dirty="0" smtClean="0"/>
              <a:t>needs to be performed</a:t>
            </a:r>
            <a:r>
              <a:rPr lang="en-GB" sz="2400" dirty="0" smtClean="0"/>
              <a:t> on the data</a:t>
            </a:r>
          </a:p>
          <a:p>
            <a:r>
              <a:rPr lang="en-GB" sz="2400" b="1" dirty="0" smtClean="0"/>
              <a:t>Command</a:t>
            </a:r>
            <a:r>
              <a:rPr lang="en-GB" sz="2400" dirty="0" smtClean="0"/>
              <a:t>: An </a:t>
            </a:r>
            <a:r>
              <a:rPr lang="en-GB" sz="2400" b="1" dirty="0" smtClean="0"/>
              <a:t>interface</a:t>
            </a:r>
            <a:r>
              <a:rPr lang="en-GB" sz="2400" dirty="0" smtClean="0"/>
              <a:t> for </a:t>
            </a:r>
            <a:r>
              <a:rPr lang="en-GB" sz="2400" b="1" dirty="0" smtClean="0"/>
              <a:t>executing an action</a:t>
            </a:r>
          </a:p>
          <a:p>
            <a:r>
              <a:rPr lang="en-GB" sz="2400" b="1" dirty="0" err="1" smtClean="0"/>
              <a:t>ConcreteCommand</a:t>
            </a:r>
            <a:r>
              <a:rPr lang="en-GB" sz="2400" dirty="0" smtClean="0"/>
              <a:t>: Specifies the </a:t>
            </a:r>
            <a:r>
              <a:rPr lang="en-GB" sz="2400" b="1" dirty="0" smtClean="0"/>
              <a:t>binding between </a:t>
            </a:r>
            <a:r>
              <a:rPr lang="en-GB" sz="2400" dirty="0" smtClean="0"/>
              <a:t>a </a:t>
            </a:r>
            <a:r>
              <a:rPr lang="en-GB" sz="2400" b="1" dirty="0" smtClean="0"/>
              <a:t>Receiver</a:t>
            </a:r>
            <a:r>
              <a:rPr lang="en-GB" sz="2400" dirty="0" smtClean="0"/>
              <a:t> (action taker) and an action </a:t>
            </a:r>
            <a:r>
              <a:rPr lang="en-GB" sz="2400" b="1" dirty="0" smtClean="0"/>
              <a:t>invoker</a:t>
            </a:r>
            <a:r>
              <a:rPr lang="en-GB" sz="2400" dirty="0" smtClean="0"/>
              <a:t>. This object is </a:t>
            </a:r>
            <a:r>
              <a:rPr lang="en-GB" sz="2400" b="1" dirty="0" smtClean="0"/>
              <a:t>responsible</a:t>
            </a:r>
            <a:r>
              <a:rPr lang="en-GB" sz="2400" dirty="0" smtClean="0"/>
              <a:t> for </a:t>
            </a:r>
            <a:r>
              <a:rPr lang="en-GB" sz="2400" b="1" dirty="0" smtClean="0"/>
              <a:t>executing</a:t>
            </a:r>
            <a:r>
              <a:rPr lang="en-GB" sz="2400" dirty="0" smtClean="0"/>
              <a:t> the </a:t>
            </a:r>
            <a:r>
              <a:rPr lang="en-GB" sz="2400" b="1" dirty="0" smtClean="0"/>
              <a:t>corresponding operation </a:t>
            </a:r>
            <a:r>
              <a:rPr lang="en-GB" sz="2400" dirty="0" smtClean="0"/>
              <a:t>on the </a:t>
            </a:r>
            <a:r>
              <a:rPr lang="en-GB" sz="2400" b="1" dirty="0" smtClean="0"/>
              <a:t>Receiver</a:t>
            </a:r>
          </a:p>
          <a:p>
            <a:endParaRPr lang="en-GB" sz="2400" dirty="0"/>
          </a:p>
        </p:txBody>
      </p:sp>
      <p:pic>
        <p:nvPicPr>
          <p:cNvPr id="1026" name="Picture 2" descr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14356"/>
            <a:ext cx="5334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en-IN" b="1" dirty="0" smtClean="0"/>
              <a:t>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 design </a:t>
            </a:r>
            <a:r>
              <a:rPr lang="en-GB" sz="2400" dirty="0"/>
              <a:t>pattern is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 </a:t>
            </a:r>
            <a:r>
              <a:rPr lang="en-GB" sz="2400" dirty="0"/>
              <a:t>general repeatable solution to a </a:t>
            </a:r>
            <a:r>
              <a:rPr lang="en-GB" sz="2400" dirty="0" smtClean="0"/>
              <a:t>commonly occurring </a:t>
            </a:r>
            <a:r>
              <a:rPr lang="en-GB" sz="2400" dirty="0"/>
              <a:t>problem in software </a:t>
            </a:r>
            <a:r>
              <a:rPr lang="en-GB" sz="2400" dirty="0" smtClean="0"/>
              <a:t>design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 </a:t>
            </a:r>
            <a:r>
              <a:rPr lang="en-GB" sz="2400" dirty="0"/>
              <a:t>design pattern isn't a finished design that can </a:t>
            </a:r>
            <a:r>
              <a:rPr lang="en-GB" sz="2400" dirty="0" smtClean="0"/>
              <a:t>be transformed </a:t>
            </a:r>
            <a:r>
              <a:rPr lang="en-GB" sz="2400" dirty="0"/>
              <a:t>directly into </a:t>
            </a:r>
            <a:r>
              <a:rPr lang="en-GB" sz="2400" dirty="0" smtClean="0"/>
              <a:t>code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 </a:t>
            </a:r>
            <a:r>
              <a:rPr lang="en-GB" sz="2400" dirty="0"/>
              <a:t>description or template for how to solve a problem </a:t>
            </a:r>
            <a:r>
              <a:rPr lang="en-GB" sz="2400" dirty="0" smtClean="0"/>
              <a:t>that can </a:t>
            </a:r>
            <a:r>
              <a:rPr lang="en-GB" sz="2400" dirty="0"/>
              <a:t>be used in many different situations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Benefits of Command Design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r>
              <a:rPr lang="en-GB" sz="2400" dirty="0" smtClean="0"/>
              <a:t>Command Pattern is</a:t>
            </a:r>
          </a:p>
          <a:p>
            <a:pPr lvl="1"/>
            <a:r>
              <a:rPr lang="en-GB" sz="2400" dirty="0" smtClean="0"/>
              <a:t>A very good way of decreasing the coupling between the sender and receiver</a:t>
            </a:r>
          </a:p>
          <a:p>
            <a:pPr lvl="1"/>
            <a:endParaRPr lang="en-GB" sz="1200" dirty="0" smtClean="0"/>
          </a:p>
          <a:p>
            <a:pPr marL="363538" lvl="1" indent="-228600">
              <a:buFont typeface="Arial" pitchFamily="34" charset="0"/>
              <a:buChar char="•"/>
            </a:pPr>
            <a:r>
              <a:rPr lang="en-GB" sz="2400" dirty="0" smtClean="0"/>
              <a:t>While implementing the Command design pattern </a:t>
            </a:r>
          </a:p>
          <a:p>
            <a:pPr marL="820738" lvl="3"/>
            <a:r>
              <a:rPr lang="en-GB" sz="2400" dirty="0" smtClean="0"/>
              <a:t>The Command is just a link between the sender and receiver</a:t>
            </a:r>
          </a:p>
          <a:p>
            <a:pPr marL="820738" lvl="3"/>
            <a:r>
              <a:rPr lang="en-GB" sz="2400" dirty="0" smtClean="0"/>
              <a:t>Only tells the receiver what the sender is expecting </a:t>
            </a:r>
          </a:p>
          <a:p>
            <a:pPr marL="820738" lvl="3"/>
            <a:r>
              <a:rPr lang="en-GB" sz="2400" dirty="0" smtClean="0"/>
              <a:t>Never alters the logic of the sender and receiver in any way</a:t>
            </a:r>
          </a:p>
          <a:p>
            <a:pPr marL="820738" lvl="3"/>
            <a:endParaRPr lang="en-GB" sz="1200" dirty="0" smtClean="0"/>
          </a:p>
          <a:p>
            <a:pPr marL="357188" lvl="3">
              <a:buFont typeface="Arial" pitchFamily="34" charset="0"/>
              <a:buChar char="•"/>
            </a:pPr>
            <a:r>
              <a:rPr lang="en-GB" sz="2400" dirty="0" smtClean="0"/>
              <a:t>Command pattern encapsulates request</a:t>
            </a:r>
          </a:p>
          <a:p>
            <a:pPr marL="814388" lvl="4">
              <a:buFont typeface="Arial" pitchFamily="34" charset="0"/>
              <a:buChar char="•"/>
            </a:pPr>
            <a:r>
              <a:rPr lang="en-GB" sz="2400" dirty="0" smtClean="0"/>
              <a:t>Thereby  it can be used to record state, implement Undo and redo functionality, Queuing a request, etc.</a:t>
            </a:r>
          </a:p>
          <a:p>
            <a:pPr marL="814388" lvl="4">
              <a:buFont typeface="Arial" pitchFamily="34" charset="0"/>
              <a:buChar char="•"/>
            </a:pPr>
            <a:endParaRPr lang="en-GB" sz="1200" dirty="0" smtClean="0"/>
          </a:p>
          <a:p>
            <a:pPr marL="228600" lvl="4">
              <a:buFont typeface="Arial" pitchFamily="34" charset="0"/>
              <a:buChar char="•"/>
            </a:pPr>
            <a:r>
              <a:rPr lang="en-GB" sz="2400" dirty="0" smtClean="0"/>
              <a:t>Command Pattern </a:t>
            </a:r>
          </a:p>
          <a:p>
            <a:pPr marL="685800" lvl="5"/>
            <a:r>
              <a:rPr lang="en-GB" sz="2400" dirty="0" smtClean="0"/>
              <a:t>Makes it easy to add new commands. </a:t>
            </a:r>
          </a:p>
          <a:p>
            <a:pPr marL="685800" lvl="5"/>
            <a:r>
              <a:rPr lang="en-GB" sz="2400" dirty="0" smtClean="0"/>
              <a:t>New functionality is added by creating a new code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en-IN" b="1" dirty="0" smtClean="0"/>
              <a:t>Importance of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Design </a:t>
            </a:r>
            <a:r>
              <a:rPr lang="en-GB" sz="2400" dirty="0"/>
              <a:t>patterns can speed up the development process by providing tested, proven development </a:t>
            </a:r>
            <a:r>
              <a:rPr lang="en-GB" sz="2400" dirty="0" smtClean="0"/>
              <a:t>paradigms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Reusing </a:t>
            </a:r>
            <a:r>
              <a:rPr lang="en-GB" sz="2400" dirty="0"/>
              <a:t>the design patterns helps to prevent subtle issues that can cause major problems and it also improves code </a:t>
            </a:r>
            <a:r>
              <a:rPr lang="en-GB" sz="2400" dirty="0" smtClean="0"/>
              <a:t>readability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Design </a:t>
            </a:r>
            <a:r>
              <a:rPr lang="en-GB" sz="2400" dirty="0"/>
              <a:t>pattern provides general solutions, documented in a format that doesn’t </a:t>
            </a:r>
            <a:r>
              <a:rPr lang="en-GB" sz="2400" dirty="0" smtClean="0"/>
              <a:t>specifically </a:t>
            </a:r>
            <a:r>
              <a:rPr lang="en-GB" sz="2400" dirty="0"/>
              <a:t>tied to a particular </a:t>
            </a:r>
            <a:r>
              <a:rPr lang="en-GB" sz="2400" dirty="0" smtClean="0"/>
              <a:t>problem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In </a:t>
            </a:r>
            <a:r>
              <a:rPr lang="en-GB" sz="2400" dirty="0"/>
              <a:t>addition to that patterns allows developers to communicate well-known, well-understood names for software </a:t>
            </a:r>
            <a:r>
              <a:rPr lang="en-GB" sz="2400" dirty="0" smtClean="0"/>
              <a:t>interactions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Common </a:t>
            </a:r>
            <a:r>
              <a:rPr lang="en-GB" sz="2400" dirty="0"/>
              <a:t>design patterns can be improved over time, making them more robust than ad-hoc </a:t>
            </a:r>
            <a:r>
              <a:rPr lang="en-GB" sz="2400" dirty="0" smtClean="0"/>
              <a:t>design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A </a:t>
            </a:r>
            <a:r>
              <a:rPr lang="en-GB" sz="2400" dirty="0"/>
              <a:t>standard solution to a common programming problem enables large scale reuse of </a:t>
            </a:r>
            <a:r>
              <a:rPr lang="en-GB" sz="2400" dirty="0" smtClean="0"/>
              <a:t>software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Classification </a:t>
            </a:r>
            <a:r>
              <a:rPr lang="en-US" b="1" dirty="0"/>
              <a:t>of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Can </a:t>
            </a:r>
            <a:r>
              <a:rPr lang="en-GB" sz="2400" dirty="0"/>
              <a:t>be classified into three types</a:t>
            </a:r>
          </a:p>
          <a:p>
            <a:pPr marL="1073150" lvl="1">
              <a:lnSpc>
                <a:spcPct val="150000"/>
              </a:lnSpc>
            </a:pPr>
            <a:r>
              <a:rPr lang="en-GB" sz="2400" dirty="0"/>
              <a:t>Creational design patterns</a:t>
            </a:r>
          </a:p>
          <a:p>
            <a:pPr marL="1073150" lvl="1">
              <a:lnSpc>
                <a:spcPct val="150000"/>
              </a:lnSpc>
            </a:pPr>
            <a:r>
              <a:rPr lang="en-GB" sz="2400" dirty="0"/>
              <a:t>Structural design patterns</a:t>
            </a:r>
          </a:p>
          <a:p>
            <a:pPr marL="1073150" lvl="1">
              <a:lnSpc>
                <a:spcPct val="150000"/>
              </a:lnSpc>
            </a:pPr>
            <a:r>
              <a:rPr lang="en-GB" sz="2400" dirty="0" smtClean="0"/>
              <a:t>Behavioural </a:t>
            </a:r>
            <a:r>
              <a:rPr lang="en-GB" sz="2400" dirty="0"/>
              <a:t>design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Classification </a:t>
            </a:r>
            <a:r>
              <a:rPr lang="en-US" b="1" dirty="0"/>
              <a:t>of Design Patterns</a:t>
            </a:r>
          </a:p>
        </p:txBody>
      </p:sp>
      <p:pic>
        <p:nvPicPr>
          <p:cNvPr id="1026" name="Picture 2" descr="https://miro.medium.com/max/700/1*rd6Eop2HWampX6hyd7UQf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663712"/>
            <a:ext cx="6215106" cy="6194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Creational </a:t>
            </a:r>
            <a:r>
              <a:rPr lang="en-US" b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Are </a:t>
            </a:r>
            <a:r>
              <a:rPr lang="en-GB" sz="2400" dirty="0"/>
              <a:t>concerned with </a:t>
            </a:r>
            <a:r>
              <a:rPr lang="en-GB" sz="2400" b="1" dirty="0"/>
              <a:t>the way of </a:t>
            </a:r>
            <a:r>
              <a:rPr lang="en-GB" sz="2400" b="1" dirty="0" smtClean="0"/>
              <a:t>creating objects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Can </a:t>
            </a:r>
            <a:r>
              <a:rPr lang="en-GB" sz="2400" dirty="0"/>
              <a:t>be further </a:t>
            </a:r>
            <a:r>
              <a:rPr lang="en-GB" sz="2400" b="1" dirty="0"/>
              <a:t>divided </a:t>
            </a:r>
            <a:r>
              <a:rPr lang="en-GB" sz="2400" b="1" dirty="0" smtClean="0"/>
              <a:t>into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Class-creation </a:t>
            </a:r>
            <a:r>
              <a:rPr lang="en-GB" sz="2400" b="1" dirty="0"/>
              <a:t>patterns </a:t>
            </a:r>
            <a:endParaRPr lang="en-GB" sz="2400" b="1" dirty="0" smtClean="0"/>
          </a:p>
          <a:p>
            <a:pPr lvl="2">
              <a:lnSpc>
                <a:spcPct val="150000"/>
              </a:lnSpc>
            </a:pPr>
            <a:r>
              <a:rPr lang="en-GB" dirty="0" smtClean="0"/>
              <a:t>Use </a:t>
            </a:r>
            <a:r>
              <a:rPr lang="en-GB" dirty="0"/>
              <a:t>inheritance effectively in the instantiation </a:t>
            </a:r>
            <a:r>
              <a:rPr lang="en-GB" dirty="0" smtClean="0"/>
              <a:t>process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Object-creation </a:t>
            </a:r>
            <a:r>
              <a:rPr lang="en-GB" sz="2400" b="1" dirty="0"/>
              <a:t>patterns </a:t>
            </a:r>
            <a:endParaRPr lang="en-GB" sz="2400" b="1" dirty="0" smtClean="0"/>
          </a:p>
          <a:p>
            <a:pPr lvl="2">
              <a:lnSpc>
                <a:spcPct val="150000"/>
              </a:lnSpc>
            </a:pPr>
            <a:r>
              <a:rPr lang="en-GB" dirty="0" smtClean="0"/>
              <a:t>Use </a:t>
            </a:r>
            <a:r>
              <a:rPr lang="en-GB" dirty="0"/>
              <a:t>delegation effectively to get the job </a:t>
            </a:r>
            <a:r>
              <a:rPr lang="en-GB" dirty="0" smtClean="0"/>
              <a:t>done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Structural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Are </a:t>
            </a:r>
            <a:r>
              <a:rPr lang="en-GB" sz="2400" dirty="0"/>
              <a:t>concerned with how classes and objects can be </a:t>
            </a:r>
            <a:r>
              <a:rPr lang="en-GB" sz="2400" dirty="0" smtClean="0"/>
              <a:t>composed </a:t>
            </a:r>
            <a:r>
              <a:rPr lang="en-GB" sz="2400" dirty="0"/>
              <a:t>to form larger </a:t>
            </a:r>
            <a:r>
              <a:rPr lang="en-GB" sz="2400" dirty="0" smtClean="0"/>
              <a:t>structures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Simplify </a:t>
            </a:r>
            <a:r>
              <a:rPr lang="en-GB" sz="2400" dirty="0"/>
              <a:t>the structure by identifying </a:t>
            </a:r>
            <a:r>
              <a:rPr lang="en-GB" sz="2400" dirty="0" smtClean="0"/>
              <a:t>relationships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Focus on </a:t>
            </a:r>
            <a:r>
              <a:rPr lang="en-GB" sz="2400" dirty="0"/>
              <a:t>how the classes inherit from each other and how they are composed of other </a:t>
            </a:r>
            <a:r>
              <a:rPr lang="en-GB" sz="2400" dirty="0" smtClean="0"/>
              <a:t>classes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Use </a:t>
            </a:r>
            <a:r>
              <a:rPr lang="en-GB" sz="2400" dirty="0"/>
              <a:t>inheritance to compose </a:t>
            </a:r>
            <a:r>
              <a:rPr lang="en-GB" sz="2400" dirty="0" smtClean="0"/>
              <a:t>interfaces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Define </a:t>
            </a:r>
            <a:r>
              <a:rPr lang="en-GB" sz="2400" dirty="0"/>
              <a:t>ways to compose objects to obtain new </a:t>
            </a:r>
            <a:r>
              <a:rPr lang="en-GB" sz="2400" dirty="0" smtClean="0"/>
              <a:t>functionality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Behavioral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94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Are </a:t>
            </a:r>
            <a:r>
              <a:rPr lang="en-GB" sz="2400" dirty="0"/>
              <a:t>concerned with the </a:t>
            </a:r>
            <a:r>
              <a:rPr lang="en-GB" sz="2400" b="1" dirty="0"/>
              <a:t>interaction </a:t>
            </a:r>
            <a:r>
              <a:rPr lang="en-GB" sz="2400" dirty="0"/>
              <a:t>and</a:t>
            </a:r>
            <a:r>
              <a:rPr lang="en-GB" sz="2400" b="1" dirty="0"/>
              <a:t> responsibility of </a:t>
            </a:r>
            <a:r>
              <a:rPr lang="en-GB" sz="2400" b="1" dirty="0" smtClean="0"/>
              <a:t>objects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/>
              <a:t>interaction between the objects should be in such a way that they can easily </a:t>
            </a:r>
            <a:r>
              <a:rPr lang="en-GB" sz="2400" dirty="0" smtClean="0"/>
              <a:t>communicate with </a:t>
            </a:r>
            <a:r>
              <a:rPr lang="en-GB" sz="2400" dirty="0"/>
              <a:t>each other and still should be loosely </a:t>
            </a:r>
            <a:r>
              <a:rPr lang="en-GB" sz="2400" dirty="0" smtClean="0"/>
              <a:t>coupled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Iterator</a:t>
            </a:r>
            <a:r>
              <a:rPr lang="en-US" b="1" dirty="0" smtClean="0"/>
              <a:t>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94"/>
            <a:ext cx="9144000" cy="6143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Iterator design pattern is used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To </a:t>
            </a:r>
            <a:r>
              <a:rPr lang="en-GB" sz="2400" dirty="0"/>
              <a:t>access and traverse an aggregate object without </a:t>
            </a:r>
            <a:r>
              <a:rPr lang="en-GB" sz="2400" dirty="0" smtClean="0"/>
              <a:t>exposing </a:t>
            </a:r>
            <a:r>
              <a:rPr lang="en-US" sz="2400" dirty="0" smtClean="0"/>
              <a:t>its </a:t>
            </a:r>
            <a:r>
              <a:rPr lang="en-US" sz="2400" dirty="0"/>
              <a:t>internal </a:t>
            </a:r>
            <a:r>
              <a:rPr lang="en-US" sz="2400" dirty="0" smtClean="0"/>
              <a:t>structure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To provide </a:t>
            </a:r>
            <a:r>
              <a:rPr lang="en-GB" sz="2400" dirty="0"/>
              <a:t>a way to access the elements of an aggregate object sequentially </a:t>
            </a:r>
            <a:r>
              <a:rPr lang="en-GB" sz="2400" dirty="0" smtClean="0"/>
              <a:t>without </a:t>
            </a:r>
            <a:r>
              <a:rPr lang="en-US" sz="2400" dirty="0" smtClean="0"/>
              <a:t>exposing </a:t>
            </a:r>
            <a:r>
              <a:rPr lang="en-US" sz="2400" dirty="0"/>
              <a:t>its underlying </a:t>
            </a:r>
            <a:r>
              <a:rPr lang="en-US" sz="2400" dirty="0" smtClean="0"/>
              <a:t>representation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991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Patterns</vt:lpstr>
      <vt:lpstr>Design Patterns</vt:lpstr>
      <vt:lpstr>Importance of Design Patterns</vt:lpstr>
      <vt:lpstr>Classification of Design Patterns</vt:lpstr>
      <vt:lpstr>Classification of Design Patterns</vt:lpstr>
      <vt:lpstr>Creational design patterns</vt:lpstr>
      <vt:lpstr>Structural Design Patterns</vt:lpstr>
      <vt:lpstr>Behavioral Design Patterns</vt:lpstr>
      <vt:lpstr>Iterator Design Patterns</vt:lpstr>
      <vt:lpstr>Iterator Design Patterns</vt:lpstr>
      <vt:lpstr>Structure</vt:lpstr>
      <vt:lpstr>Working</vt:lpstr>
      <vt:lpstr>Model View Controller Design Pattern (MVC)</vt:lpstr>
      <vt:lpstr>Architecture :: Model View Controller</vt:lpstr>
      <vt:lpstr>Architecture :: Model View Controller</vt:lpstr>
      <vt:lpstr>Architecture :: Model View Controller</vt:lpstr>
      <vt:lpstr>Benefits :: Model View Controller Pattern</vt:lpstr>
      <vt:lpstr>Command Design Pattern</vt:lpstr>
      <vt:lpstr>Command Design Pattern</vt:lpstr>
      <vt:lpstr>Benefits of Command Design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Windows User</dc:creator>
  <cp:lastModifiedBy>Windows User</cp:lastModifiedBy>
  <cp:revision>58</cp:revision>
  <dcterms:created xsi:type="dcterms:W3CDTF">2021-10-21T07:38:39Z</dcterms:created>
  <dcterms:modified xsi:type="dcterms:W3CDTF">2021-12-07T06:46:45Z</dcterms:modified>
</cp:coreProperties>
</file>