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19" r:id="rId2"/>
    <p:sldId id="420" r:id="rId3"/>
    <p:sldId id="421" r:id="rId4"/>
    <p:sldId id="422" r:id="rId5"/>
    <p:sldId id="423" r:id="rId6"/>
    <p:sldId id="424" r:id="rId7"/>
    <p:sldId id="425" r:id="rId8"/>
    <p:sldId id="430" r:id="rId9"/>
    <p:sldId id="426" r:id="rId10"/>
    <p:sldId id="427" r:id="rId11"/>
    <p:sldId id="428" r:id="rId12"/>
    <p:sldId id="358" r:id="rId13"/>
    <p:sldId id="356" r:id="rId14"/>
    <p:sldId id="355" r:id="rId15"/>
    <p:sldId id="357" r:id="rId16"/>
    <p:sldId id="3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8" autoAdjust="0"/>
    <p:restoredTop sz="94660"/>
  </p:normalViewPr>
  <p:slideViewPr>
    <p:cSldViewPr>
      <p:cViewPr>
        <p:scale>
          <a:sx n="66" d="100"/>
          <a:sy n="66" d="100"/>
        </p:scale>
        <p:origin x="-142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37E21-FFFF-4D2B-B418-D147AE985F33}" type="datetimeFigureOut">
              <a:rPr lang="en-US" smtClean="0"/>
              <a:pPr/>
              <a:t>4/19/2022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82A34-0240-4C56-A446-DC66CA3C53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5602B-1477-4D24-A1B8-BACC81331FAB}" type="datetime1">
              <a:rPr lang="en-US" smtClean="0"/>
              <a:pPr/>
              <a:t>4/19/2022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251A-B654-4937-8838-834AD6A83322}" type="datetime1">
              <a:rPr lang="en-US" smtClean="0"/>
              <a:pPr/>
              <a:t>4/19/2022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5B6B-1ABE-4E1C-A1A6-202B3D209A97}" type="datetime1">
              <a:rPr lang="en-US" smtClean="0"/>
              <a:pPr/>
              <a:t>4/19/2022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D8EF-8D6D-4DF3-A364-BB72BCEBC429}" type="datetime1">
              <a:rPr lang="en-US" smtClean="0"/>
              <a:pPr/>
              <a:t>4/19/2022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257-ECE3-49E2-B70A-909692F3CD0D}" type="datetime1">
              <a:rPr lang="en-US" smtClean="0"/>
              <a:pPr/>
              <a:t>4/19/2022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14EB-B766-4AEC-9EF8-DFDE1CD81AA5}" type="datetime1">
              <a:rPr lang="en-US" smtClean="0"/>
              <a:pPr/>
              <a:t>4/19/2022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1064-C545-4C9F-B24A-2ABAD4FDE19C}" type="datetime1">
              <a:rPr lang="en-US" smtClean="0"/>
              <a:pPr/>
              <a:t>4/19/2022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104F-4562-47B0-9718-37CB6E110CDE}" type="datetime1">
              <a:rPr lang="en-US" smtClean="0"/>
              <a:pPr/>
              <a:t>4/19/2022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300D-F68C-4201-99C7-76035C53DB97}" type="datetime1">
              <a:rPr lang="en-US" smtClean="0"/>
              <a:pPr/>
              <a:t>4/19/2022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F324-2206-440A-88A3-79CAAB8202FF}" type="datetime1">
              <a:rPr lang="en-US" smtClean="0"/>
              <a:pPr/>
              <a:t>4/19/2022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BDFD-7F56-4A02-A83B-2C532B626638}" type="datetime1">
              <a:rPr lang="en-US" smtClean="0"/>
              <a:pPr/>
              <a:t>4/19/2022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ED05E-9031-4F5D-A67E-E06B1ADBF9D2}" type="datetime1">
              <a:rPr lang="en-US" smtClean="0"/>
              <a:pPr/>
              <a:t>4/19/2022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4554"/>
            <a:ext cx="9144000" cy="214314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Polymorphism</a:t>
            </a:r>
            <a:b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b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Rules for Method Overriding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0" y="95154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880523"/>
            <a:ext cx="9144000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3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data types 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IN" sz="23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arguments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3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their sequence</a:t>
            </a: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IN" sz="23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overriding method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should </a:t>
            </a:r>
            <a:r>
              <a:rPr lang="en-IN" sz="23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exactly match 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3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Overridden method</a:t>
            </a:r>
          </a:p>
          <a:p>
            <a:pPr marL="179388" indent="-179388" algn="just">
              <a:lnSpc>
                <a:spcPct val="150000"/>
              </a:lnSpc>
              <a:buFont typeface="Arial" pitchFamily="34" charset="0"/>
              <a:buChar char="•"/>
            </a:pPr>
            <a:endParaRPr lang="en-IN" sz="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79388" indent="-179388" algn="just">
              <a:buFont typeface="Arial" pitchFamily="34" charset="0"/>
              <a:buChar char="•"/>
            </a:pPr>
            <a:r>
              <a:rPr lang="en-IN" sz="23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Access Modifier 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IN" sz="23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overriding method </a:t>
            </a: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in the sub-class cannot be more restrictive 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3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overridden method 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parent class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n-IN" sz="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79388" indent="-179388" algn="just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overriding method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must have </a:t>
            </a:r>
            <a:r>
              <a:rPr lang="en-I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same return </a:t>
            </a:r>
            <a:r>
              <a:rPr lang="en-I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 the </a:t>
            </a:r>
            <a:r>
              <a:rPr lang="en-I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overridden method</a:t>
            </a:r>
            <a:endParaRPr lang="en-IN" sz="23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388" indent="-179388" algn="just">
              <a:lnSpc>
                <a:spcPct val="150000"/>
              </a:lnSpc>
              <a:buFont typeface="Arial" pitchFamily="34" charset="0"/>
              <a:buChar char="•"/>
            </a:pPr>
            <a:endParaRPr lang="en-IN" sz="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79388" indent="-179388" algn="just">
              <a:buFont typeface="Arial" pitchFamily="34" charset="0"/>
              <a:buChar char="•"/>
            </a:pPr>
            <a:r>
              <a:rPr lang="en-IN" sz="23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IN" sz="23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3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IN" sz="23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3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Final</a:t>
            </a:r>
            <a:r>
              <a:rPr lang="en-IN" sz="23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3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IN" sz="23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cannot be </a:t>
            </a: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overridden a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s they are </a:t>
            </a: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local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to the </a:t>
            </a: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 marL="179388" indent="-179388" algn="just">
              <a:lnSpc>
                <a:spcPct val="150000"/>
              </a:lnSpc>
              <a:buFont typeface="Arial" pitchFamily="34" charset="0"/>
              <a:buChar char="•"/>
            </a:pPr>
            <a:endParaRPr lang="en-IN" sz="800" dirty="0" smtClean="0">
              <a:latin typeface="Times New Roman" pitchFamily="18" charset="0"/>
              <a:cs typeface="Times New Roman" pitchFamily="18" charset="0"/>
            </a:endParaRPr>
          </a:p>
          <a:p>
            <a:pPr marL="179388" indent="-179388" algn="just">
              <a:buFont typeface="Arial" pitchFamily="34" charset="0"/>
              <a:buChar char="•"/>
            </a:pPr>
            <a:r>
              <a:rPr lang="en-IN" sz="23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Overriding method 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can throw </a:t>
            </a:r>
            <a:r>
              <a:rPr lang="en-IN" sz="23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unchecked exceptions 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regardless of whether the </a:t>
            </a: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overridden method 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throws any </a:t>
            </a: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exception 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 not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n-IN" sz="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36588" lvl="1" indent="-179388" algn="just">
              <a:buFont typeface="Wingdings" pitchFamily="2" charset="2"/>
              <a:buChar char="Ø"/>
            </a:pP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However, the </a:t>
            </a:r>
            <a:r>
              <a:rPr lang="en-IN" sz="23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overriding method </a:t>
            </a:r>
            <a:r>
              <a:rPr lang="en-IN" sz="23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should not throw </a:t>
            </a:r>
            <a:r>
              <a:rPr lang="en-IN" sz="23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checked exceptions</a:t>
            </a: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that are</a:t>
            </a: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 new or broader 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than the </a:t>
            </a: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ones declared 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by the </a:t>
            </a: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overridden method</a:t>
            </a:r>
          </a:p>
          <a:p>
            <a:pPr marL="179388" indent="-179388"/>
            <a:endParaRPr lang="en-IN" sz="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Overloading Vs. Overriding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0" y="95154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Overload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2000240"/>
            <a:ext cx="2462216" cy="2832744"/>
          </a:xfrm>
          <a:prstGeom prst="rect">
            <a:avLst/>
          </a:prstGeom>
        </p:spPr>
      </p:pic>
      <p:pic>
        <p:nvPicPr>
          <p:cNvPr id="8" name="Picture 7" descr="Overrid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4" y="928670"/>
            <a:ext cx="2390779" cy="56827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4554"/>
            <a:ext cx="9144000" cy="214314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Abstraction </a:t>
            </a:r>
            <a:b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b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43000"/>
          </a:xfrm>
        </p:spPr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Abstraction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714356"/>
            <a:ext cx="9001188" cy="6143644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Abstraction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is a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of 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endParaRPr lang="en-IN" sz="800" b="1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I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Hiding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I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implementation details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internal details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fontAlgn="base">
              <a:lnSpc>
                <a:spcPct val="150000"/>
              </a:lnSpc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I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Showing only functionality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essential things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 to the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user</a:t>
            </a:r>
          </a:p>
          <a:p>
            <a:pPr fontAlgn="base">
              <a:buNone/>
            </a:pPr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Abstraction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lets us to </a:t>
            </a:r>
            <a:r>
              <a:rPr lang="en-I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focus</a:t>
            </a:r>
            <a:r>
              <a:rPr lang="en-I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on </a:t>
            </a:r>
          </a:p>
          <a:p>
            <a:pPr fontAlgn="base">
              <a:lnSpc>
                <a:spcPct val="150000"/>
              </a:lnSpc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I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I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I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object does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instead of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how it does it</a:t>
            </a:r>
          </a:p>
          <a:p>
            <a:pPr fontAlgn="base">
              <a:buNone/>
            </a:pPr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</a:p>
          <a:p>
            <a:pPr fontAlgn="base">
              <a:buNone/>
            </a:pPr>
            <a:endParaRPr lang="en-IN" sz="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79438" lvl="1" indent="-179388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I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Two ways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achieve abstraction</a:t>
            </a:r>
          </a:p>
          <a:p>
            <a:pPr marL="1443038" lvl="2" indent="-179388">
              <a:lnSpc>
                <a:spcPct val="150000"/>
              </a:lnSpc>
            </a:pPr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 marL="1443038" lvl="2" indent="-179388">
              <a:lnSpc>
                <a:spcPct val="150000"/>
              </a:lnSpc>
            </a:pPr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Abstract class</a:t>
            </a:r>
          </a:p>
          <a:p>
            <a:pPr marL="979488" lvl="2" indent="-179388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76"/>
            <a:ext cx="9144000" cy="1143000"/>
          </a:xfrm>
        </p:spPr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Class and Methods 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642942"/>
            <a:ext cx="9001188" cy="6143644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Abstract Class</a:t>
            </a:r>
          </a:p>
          <a:p>
            <a:pPr marL="539750" indent="-179388">
              <a:lnSpc>
                <a:spcPct val="15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Must be declared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with an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en-I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keyword</a:t>
            </a:r>
          </a:p>
          <a:p>
            <a:pPr marL="539750" indent="-179388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Cannot be</a:t>
            </a:r>
            <a:r>
              <a:rPr lang="en-I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instantiated</a:t>
            </a:r>
          </a:p>
          <a:p>
            <a:pPr marL="539750" indent="-179388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Can have </a:t>
            </a:r>
            <a:r>
              <a:rPr lang="en-I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non-abstract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methods</a:t>
            </a:r>
          </a:p>
          <a:p>
            <a:pPr marL="539750" indent="-179388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Can have </a:t>
            </a:r>
            <a:r>
              <a:rPr lang="en-I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constructors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and </a:t>
            </a:r>
            <a:r>
              <a:rPr lang="en-I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methods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also</a:t>
            </a:r>
          </a:p>
          <a:p>
            <a:pPr marL="539750" indent="-179388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Can have </a:t>
            </a:r>
            <a:r>
              <a:rPr lang="en-I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final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methods </a:t>
            </a:r>
          </a:p>
          <a:p>
            <a:pPr marL="939800" lvl="1" indent="-179388">
              <a:lnSpc>
                <a:spcPct val="150000"/>
              </a:lnSpc>
              <a:buFontTx/>
              <a:buChar char="-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Forces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sub-class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not to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body of the method</a:t>
            </a:r>
          </a:p>
          <a:p>
            <a:pPr marL="939800" lvl="1" indent="-179388">
              <a:lnSpc>
                <a:spcPct val="150000"/>
              </a:lnSpc>
              <a:buFontTx/>
              <a:buChar char="-"/>
            </a:pPr>
            <a:endParaRPr lang="en-IN" sz="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84150" lvl="2" indent="-179388">
              <a:spcBef>
                <a:spcPts val="100"/>
              </a:spcBef>
              <a:buNone/>
            </a:pPr>
            <a:r>
              <a:rPr lang="en-I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Abstract Method</a:t>
            </a:r>
          </a:p>
          <a:p>
            <a:pPr marL="184150" lvl="2" indent="-179388">
              <a:buNone/>
            </a:pPr>
            <a:endParaRPr lang="en-IN" sz="800" dirty="0" smtClean="0">
              <a:latin typeface="Times New Roman" pitchFamily="18" charset="0"/>
              <a:cs typeface="Times New Roman" pitchFamily="18" charset="0"/>
            </a:endParaRPr>
          </a:p>
          <a:p>
            <a:pPr marL="539750" indent="-179388" fontAlgn="base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Declared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I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abstract </a:t>
            </a:r>
          </a:p>
          <a:p>
            <a:pPr marL="539750" indent="-179388" fontAlgn="base"/>
            <a:r>
              <a:rPr lang="en-I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Does not have implementation</a:t>
            </a:r>
            <a:endParaRPr lang="en-IN" sz="2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14</a:t>
            </a:fld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43000"/>
          </a:xfrm>
        </p:spPr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of Abstraction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714356"/>
            <a:ext cx="9001188" cy="6143644"/>
          </a:xfrm>
        </p:spPr>
        <p:txBody>
          <a:bodyPr>
            <a:noAutofit/>
          </a:bodyPr>
          <a:lstStyle/>
          <a:p>
            <a:pPr marL="184150" lvl="2" indent="-179388">
              <a:spcBef>
                <a:spcPts val="0"/>
              </a:spcBef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ts val="0"/>
              </a:spcBef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15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2876" y="1000108"/>
          <a:ext cx="8929718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686"/>
                <a:gridCol w="4572032"/>
              </a:tblGrid>
              <a:tr h="2788920">
                <a:tc rowSpan="2"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IN" sz="18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abstract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en-IN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Shape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  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IN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</a:t>
                      </a:r>
                      <a:r>
                        <a:rPr lang="en-IN" sz="18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abstract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en-IN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void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draw( );  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  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IN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Rectangle </a:t>
                      </a:r>
                      <a:r>
                        <a:rPr lang="en-IN" sz="1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extends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Shape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  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IN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void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draw ( )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{</a:t>
                      </a:r>
                      <a:r>
                        <a:rPr lang="en-IN" sz="1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IN" sz="1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</a:t>
                      </a:r>
                      <a:r>
                        <a:rPr lang="en-IN" sz="18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System.out.println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(“Rectangle");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}  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  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endParaRPr lang="en-IN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IN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Circle </a:t>
                      </a:r>
                      <a:r>
                        <a:rPr lang="en-IN" sz="1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extends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Shape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  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IN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void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draw ( )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{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</a:t>
                      </a:r>
                      <a:r>
                        <a:rPr lang="en-IN" sz="18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System.out.println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(“Circle");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}  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 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IN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Abstraction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  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IN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public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en-IN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static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en-IN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void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main ( String </a:t>
                      </a:r>
                      <a:r>
                        <a:rPr lang="en-IN" sz="18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args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[] )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{  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Shape s;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s = </a:t>
                      </a:r>
                      <a:r>
                        <a:rPr lang="en-IN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new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Circle ( 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</a:t>
                      </a:r>
                      <a:r>
                        <a:rPr lang="en-IN" sz="18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s.draw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 ); 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               s = new Rectangle();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IN" sz="18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s.draw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();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}  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89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0113" indent="0"/>
                      <a:endParaRPr lang="en-IN" sz="1800" b="1" kern="1200" baseline="0" dirty="0" smtClean="0">
                        <a:solidFill>
                          <a:srgbClr val="00206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900113" indent="0"/>
                      <a:r>
                        <a:rPr lang="en-IN" sz="1800" b="1" kern="12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Output ::</a:t>
                      </a:r>
                    </a:p>
                    <a:p>
                      <a:pPr marL="900113" indent="0"/>
                      <a:endParaRPr lang="en-IN" sz="1800" b="1" kern="1200" baseline="0" dirty="0" smtClean="0">
                        <a:solidFill>
                          <a:srgbClr val="00206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900113" indent="0"/>
                      <a:r>
                        <a:rPr lang="en-IN" sz="1800" b="1" kern="12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</a:t>
                      </a:r>
                      <a:r>
                        <a:rPr lang="en-IN" sz="1800" b="1" kern="12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Circle</a:t>
                      </a:r>
                    </a:p>
                    <a:p>
                      <a:pPr marL="900113" indent="0"/>
                      <a:r>
                        <a:rPr lang="en-IN" sz="1800" b="1" kern="12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Rectangle</a:t>
                      </a:r>
                      <a:endParaRPr lang="en-IN" sz="1800" b="1" kern="1200" baseline="0" dirty="0" smtClean="0">
                        <a:solidFill>
                          <a:srgbClr val="00206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en-IN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43000"/>
          </a:xfrm>
        </p:spPr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Class Vs. Interface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714356"/>
            <a:ext cx="9001188" cy="6143644"/>
          </a:xfrm>
        </p:spPr>
        <p:txBody>
          <a:bodyPr>
            <a:noAutofit/>
          </a:bodyPr>
          <a:lstStyle/>
          <a:p>
            <a:pPr marL="184150" lvl="2" indent="-179388">
              <a:spcBef>
                <a:spcPts val="0"/>
              </a:spcBef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ts val="0"/>
              </a:spcBef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16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1406" y="857232"/>
          <a:ext cx="8929718" cy="5771959"/>
        </p:xfrm>
        <a:graphic>
          <a:graphicData uri="http://schemas.openxmlformats.org/drawingml/2006/table">
            <a:tbl>
              <a:tblPr/>
              <a:tblGrid>
                <a:gridCol w="4857784"/>
                <a:gridCol w="4071934"/>
              </a:tblGrid>
              <a:tr h="220217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Abstract class</a:t>
                      </a:r>
                    </a:p>
                  </a:txBody>
                  <a:tcPr marL="50049" marR="50049" marT="50049" marB="500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Interface</a:t>
                      </a:r>
                    </a:p>
                  </a:txBody>
                  <a:tcPr marL="50049" marR="50049" marT="50049" marB="500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2836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 </a:t>
                      </a:r>
                      <a:r>
                        <a:rPr lang="en-IN" sz="20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abstract keyword</a:t>
                      </a:r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is used</a:t>
                      </a:r>
                    </a:p>
                  </a:txBody>
                  <a:tcPr marL="33366" marR="33366" marT="33366" marB="33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 </a:t>
                      </a:r>
                      <a:r>
                        <a:rPr lang="en-IN" sz="20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interface keyword</a:t>
                      </a:r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is used</a:t>
                      </a:r>
                    </a:p>
                  </a:txBody>
                  <a:tcPr marL="33366" marR="33366" marT="33366" marB="33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2836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 </a:t>
                      </a:r>
                      <a:r>
                        <a:rPr lang="en-IN" sz="20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abstract class</a:t>
                      </a:r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can be </a:t>
                      </a:r>
                      <a:r>
                        <a:rPr lang="en-IN" sz="20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extended</a:t>
                      </a:r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using keyword "</a:t>
                      </a:r>
                      <a:r>
                        <a:rPr lang="en-IN" sz="20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extends</a:t>
                      </a:r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"</a:t>
                      </a:r>
                    </a:p>
                  </a:txBody>
                  <a:tcPr marL="33366" marR="33366" marT="33366" marB="33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 </a:t>
                      </a:r>
                      <a:r>
                        <a:rPr lang="en-IN" sz="20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interface</a:t>
                      </a:r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can be </a:t>
                      </a:r>
                      <a:r>
                        <a:rPr lang="en-IN" sz="20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implemented</a:t>
                      </a:r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using keyword "</a:t>
                      </a:r>
                      <a:r>
                        <a:rPr lang="en-IN" sz="20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implements</a:t>
                      </a:r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"</a:t>
                      </a:r>
                    </a:p>
                  </a:txBody>
                  <a:tcPr marL="33366" marR="33366" marT="33366" marB="33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7205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Can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have</a:t>
                      </a:r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2000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abstract </a:t>
                      </a:r>
                      <a:r>
                        <a:rPr lang="en-IN" sz="2000" b="0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  <a:r>
                        <a:rPr lang="en-IN" sz="2000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non-abstract</a:t>
                      </a:r>
                      <a:r>
                        <a:rPr lang="en-IN" sz="2000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en-IN" sz="20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methods</a:t>
                      </a:r>
                      <a:endParaRPr lang="en-IN" sz="20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3366" marR="33366" marT="33366" marB="33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Can 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have </a:t>
                      </a:r>
                      <a:r>
                        <a:rPr lang="en-IN" sz="2000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only </a:t>
                      </a:r>
                      <a:r>
                        <a:rPr lang="en-IN" sz="20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abstract</a:t>
                      </a:r>
                      <a:r>
                        <a:rPr lang="en-IN" sz="2000" b="1" baseline="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20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methods</a:t>
                      </a:r>
                      <a:endParaRPr lang="en-IN" sz="20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3366" marR="33366" marT="33366" marB="33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708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Can have </a:t>
                      </a:r>
                      <a:r>
                        <a:rPr lang="en-IN" sz="20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final</a:t>
                      </a:r>
                      <a:r>
                        <a:rPr lang="en-IN" sz="2000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non-final, static </a:t>
                      </a:r>
                      <a:r>
                        <a:rPr lang="en-IN" sz="2000" b="0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  <a:r>
                        <a:rPr lang="en-IN" sz="2000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non-static </a:t>
                      </a:r>
                      <a:r>
                        <a:rPr lang="en-IN" sz="20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variables</a:t>
                      </a:r>
                      <a:endParaRPr lang="en-IN" sz="20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3366" marR="33366" marT="33366" marB="33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Can have 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en-IN" sz="2000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only static </a:t>
                      </a:r>
                      <a:r>
                        <a:rPr lang="en-IN" sz="2000" b="0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  <a:r>
                        <a:rPr lang="en-IN" sz="2000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final </a:t>
                      </a:r>
                      <a:r>
                        <a:rPr lang="en-IN" sz="20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variables</a:t>
                      </a:r>
                      <a:endParaRPr lang="en-IN" sz="20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3366" marR="33366" marT="33366" marB="33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708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Can</a:t>
                      </a:r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20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provide</a:t>
                      </a: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2000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implementation </a:t>
                      </a:r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of</a:t>
                      </a:r>
                      <a:r>
                        <a:rPr lang="en-IN" sz="2000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20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interface</a:t>
                      </a:r>
                      <a:endParaRPr lang="en-IN" sz="20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3366" marR="33366" marT="33366" marB="33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Can't </a:t>
                      </a:r>
                      <a:r>
                        <a:rPr lang="en-IN" sz="2000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provide </a:t>
                      </a:r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2000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implementation</a:t>
                      </a:r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of</a:t>
                      </a:r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2000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abstract </a:t>
                      </a:r>
                      <a:r>
                        <a:rPr lang="en-IN" sz="20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endParaRPr lang="en-IN" sz="20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3366" marR="33366" marT="33366" marB="33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708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Members</a:t>
                      </a:r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may be </a:t>
                      </a:r>
                      <a:r>
                        <a:rPr lang="en-IN" sz="20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public</a:t>
                      </a:r>
                      <a:r>
                        <a:rPr lang="en-IN" sz="20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IN" sz="2000" baseline="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20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private</a:t>
                      </a:r>
                      <a:r>
                        <a:rPr lang="en-IN" sz="2000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IN" sz="2000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protected</a:t>
                      </a:r>
                      <a:r>
                        <a:rPr lang="en-IN" sz="2000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IN" sz="20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etc.</a:t>
                      </a:r>
                      <a:endParaRPr lang="en-IN" sz="20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3366" marR="33366" marT="33366" marB="33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Members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are </a:t>
                      </a:r>
                      <a:r>
                        <a:rPr lang="en-IN" sz="2000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public by </a:t>
                      </a:r>
                      <a:r>
                        <a:rPr lang="en-IN" sz="20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default</a:t>
                      </a:r>
                      <a:endParaRPr lang="en-IN" sz="2000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3366" marR="33366" marT="33366" marB="33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7205">
                <a:tc>
                  <a:txBody>
                    <a:bodyPr/>
                    <a:lstStyle/>
                    <a:p>
                      <a:pPr marL="0" indent="0" algn="l" fontAlgn="t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Example</a:t>
                      </a:r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IN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public </a:t>
                      </a:r>
                      <a:r>
                        <a:rPr lang="en-IN" sz="2000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abstract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class </a:t>
                      </a:r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Shape</a:t>
                      </a:r>
                    </a:p>
                    <a:p>
                      <a:pPr marL="449263" indent="0"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IN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public 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abstract void draw();</a:t>
                      </a:r>
                      <a:br>
                        <a:rPr lang="en-IN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33366" marR="33366" marT="33366" marB="33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0" algn="l" fontAlgn="t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Example: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IN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public </a:t>
                      </a:r>
                      <a:r>
                        <a:rPr lang="en-IN" sz="2000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interface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2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Drawable</a:t>
                      </a:r>
                      <a:endParaRPr lang="en-IN" sz="20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719138" indent="0"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IN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void 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draw();</a:t>
                      </a:r>
                      <a:br>
                        <a:rPr lang="en-IN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33366" marR="33366" marT="33366" marB="33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Polymorphism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5154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898171"/>
            <a:ext cx="9144000" cy="5747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Polymorphism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ability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an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take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more than one forms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06400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important OOP concept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common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all OOP languages</a:t>
            </a:r>
          </a:p>
          <a:p>
            <a:pPr marL="406400" indent="-231775">
              <a:lnSpc>
                <a:spcPct val="150000"/>
              </a:lnSpc>
              <a:buFont typeface="Arial" pitchFamily="34" charset="0"/>
              <a:buChar char="•"/>
            </a:pP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marL="406400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implementations varies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from one OOP language to another</a:t>
            </a:r>
          </a:p>
          <a:p>
            <a:pPr marL="406400" lvl="1" indent="-231775">
              <a:lnSpc>
                <a:spcPct val="150000"/>
              </a:lnSpc>
              <a:buFont typeface="Arial" pitchFamily="34" charset="0"/>
              <a:buChar char="•"/>
            </a:pP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marL="406400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Allows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multiple objects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different sub-classes </a:t>
            </a:r>
          </a:p>
          <a:p>
            <a:pPr marL="863600" lvl="2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be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treated as objects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 single parent class</a:t>
            </a:r>
          </a:p>
          <a:p>
            <a:pPr marL="863600" lvl="2" indent="-231775">
              <a:lnSpc>
                <a:spcPct val="150000"/>
              </a:lnSpc>
            </a:pPr>
            <a:r>
              <a:rPr lang="en-US" sz="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863600" lvl="2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automatically selecting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proper methods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apply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 object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based on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child class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belongs</a:t>
            </a:r>
          </a:p>
          <a:p>
            <a:pPr marL="863600" lvl="2" indent="-231775">
              <a:buFont typeface="Arial" pitchFamily="34" charset="0"/>
              <a:buChar char="•"/>
            </a:pPr>
            <a:endParaRPr lang="en-US" sz="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38125" lvl="2" indent="-231775" defTabSz="157163">
              <a:lnSpc>
                <a:spcPct val="150000"/>
              </a:lnSpc>
            </a:pPr>
            <a:r>
              <a:rPr lang="en-US" sz="23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Simply, a concept by which a single action performed in different ways</a:t>
            </a:r>
            <a:endParaRPr lang="en-IN" sz="23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Types of Polymorphism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5154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714356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JAVA, Polymorphism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two types</a:t>
            </a:r>
          </a:p>
          <a:p>
            <a:pPr marL="623888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Compile-time polymorphism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Static binding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081088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Achieved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Method Overloading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623888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Run-time polymorphism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Dynamic binding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081088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Achieved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Method Overriding</a:t>
            </a:r>
          </a:p>
        </p:txBody>
      </p:sp>
      <p:pic>
        <p:nvPicPr>
          <p:cNvPr id="1028" name="Picture 4" descr="https://encrypted-tbn0.gstatic.com/images?q=tbn%3AANd9GcTmNkRG8zgqdO1fxIHJsikDyS5bFVBmLOrni0_0cWZEaT4e2sEW"/>
          <p:cNvPicPr>
            <a:picLocks noChangeAspect="1" noChangeArrowheads="1"/>
          </p:cNvPicPr>
          <p:nvPr/>
        </p:nvPicPr>
        <p:blipFill>
          <a:blip r:embed="rId2">
            <a:grayscl/>
            <a:lum bright="-16000" contrast="29000"/>
          </a:blip>
          <a:srcRect/>
          <a:stretch>
            <a:fillRect/>
          </a:stretch>
        </p:blipFill>
        <p:spPr bwMode="auto">
          <a:xfrm>
            <a:off x="500034" y="3571876"/>
            <a:ext cx="7758746" cy="33575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Compile-time Polymorphism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5154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5888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Compile-time polymorphism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(or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static binding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is so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because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knows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which method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invoke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checking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method signatures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compile time</a:t>
            </a:r>
          </a:p>
          <a:p>
            <a:pPr marL="6350"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Can be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achieved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marL="463550"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Method Overloading</a:t>
            </a:r>
          </a:p>
          <a:p>
            <a:pPr marL="914400" lvl="4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If a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has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multiple methods </a:t>
            </a:r>
          </a:p>
          <a:p>
            <a:pPr marL="1371600" lvl="5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Having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same name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76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of Method Overloading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5</a:t>
            </a:fld>
            <a:endParaRPr lang="en-IN" dirty="0"/>
          </a:p>
        </p:txBody>
      </p:sp>
      <p:grpSp>
        <p:nvGrpSpPr>
          <p:cNvPr id="3" name="Group 8"/>
          <p:cNvGrpSpPr/>
          <p:nvPr/>
        </p:nvGrpSpPr>
        <p:grpSpPr>
          <a:xfrm>
            <a:off x="0" y="928670"/>
            <a:ext cx="9144000" cy="4801314"/>
            <a:chOff x="0" y="928670"/>
            <a:chExt cx="9144000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0" y="951540"/>
              <a:ext cx="91440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200000"/>
                </a:lnSpc>
              </a:pPr>
              <a:endParaRPr lang="en-US" sz="2000" dirty="0" smtClean="0">
                <a:latin typeface="Times New Roman" pitchFamily="18" charset="0"/>
                <a:cs typeface="Times New Roman" pitchFamily="18" charset="0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endParaRPr lang="en-I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928670"/>
              <a:ext cx="4429124" cy="480131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class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 </a:t>
              </a:r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Add_nums</a:t>
              </a:r>
              <a:endParaRPr lang="en-US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{  </a:t>
              </a:r>
            </a:p>
            <a:p>
              <a:pPr marL="406400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 public </a:t>
              </a:r>
              <a:r>
                <a:rPr lang="en-US" b="1" dirty="0" err="1" smtClean="0">
                  <a:latin typeface="Times New Roman" pitchFamily="18" charset="0"/>
                  <a:cs typeface="Times New Roman" pitchFamily="18" charset="0"/>
                </a:rPr>
                <a:t>int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 add (</a:t>
              </a:r>
              <a:r>
                <a:rPr lang="en-US" b="1" dirty="0" err="1" smtClean="0">
                  <a:latin typeface="Times New Roman" pitchFamily="18" charset="0"/>
                  <a:cs typeface="Times New Roman" pitchFamily="18" charset="0"/>
                </a:rPr>
                <a:t>int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 a, </a:t>
              </a:r>
              <a:r>
                <a:rPr lang="en-US" b="1" dirty="0" err="1" smtClean="0">
                  <a:latin typeface="Times New Roman" pitchFamily="18" charset="0"/>
                  <a:cs typeface="Times New Roman" pitchFamily="18" charset="0"/>
                </a:rPr>
                <a:t>int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 b)</a:t>
              </a:r>
            </a:p>
            <a:p>
              <a:pPr marL="406400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{</a:t>
              </a:r>
            </a:p>
            <a:p>
              <a:pPr marL="406400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	return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 a + b;</a:t>
              </a:r>
            </a:p>
            <a:p>
              <a:pPr marL="406400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}  </a:t>
              </a:r>
            </a:p>
            <a:p>
              <a:pPr marL="406400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public</a:t>
              </a:r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 </a:t>
              </a:r>
              <a:r>
                <a:rPr lang="en-US" b="1" dirty="0" err="1" smtClean="0">
                  <a:latin typeface="Times New Roman" pitchFamily="18" charset="0"/>
                  <a:cs typeface="Times New Roman" pitchFamily="18" charset="0"/>
                </a:rPr>
                <a:t>int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 add (</a:t>
              </a:r>
              <a:r>
                <a:rPr lang="en-US" b="1" dirty="0" err="1" smtClean="0">
                  <a:latin typeface="Times New Roman" pitchFamily="18" charset="0"/>
                  <a:cs typeface="Times New Roman" pitchFamily="18" charset="0"/>
                </a:rPr>
                <a:t>int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 a, </a:t>
              </a:r>
              <a:r>
                <a:rPr lang="en-US" b="1" dirty="0" err="1" smtClean="0">
                  <a:latin typeface="Times New Roman" pitchFamily="18" charset="0"/>
                  <a:cs typeface="Times New Roman" pitchFamily="18" charset="0"/>
                </a:rPr>
                <a:t>int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 b, </a:t>
              </a:r>
              <a:r>
                <a:rPr lang="en-US" b="1" dirty="0" err="1" smtClean="0">
                  <a:latin typeface="Times New Roman" pitchFamily="18" charset="0"/>
                  <a:cs typeface="Times New Roman" pitchFamily="18" charset="0"/>
                </a:rPr>
                <a:t>int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 c)</a:t>
              </a:r>
            </a:p>
            <a:p>
              <a:pPr marL="406400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{	</a:t>
              </a:r>
            </a:p>
            <a:p>
              <a:pPr marL="406400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	return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 a + b + c;</a:t>
              </a:r>
            </a:p>
            <a:p>
              <a:pPr marL="406400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} </a:t>
              </a:r>
            </a:p>
            <a:p>
              <a:pPr marL="406400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public</a:t>
              </a:r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 </a:t>
              </a:r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double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 add (</a:t>
              </a:r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double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 a, </a:t>
              </a:r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double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 b)</a:t>
              </a:r>
            </a:p>
            <a:p>
              <a:pPr marL="406400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{	</a:t>
              </a:r>
            </a:p>
            <a:p>
              <a:pPr marL="406400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	return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 a + b;</a:t>
              </a:r>
            </a:p>
            <a:p>
              <a:pPr marL="406400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}</a:t>
              </a:r>
            </a:p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}  </a:t>
              </a:r>
            </a:p>
            <a:p>
              <a:endParaRPr lang="en-US" dirty="0" smtClean="0">
                <a:latin typeface="Times New Roman" pitchFamily="18" charset="0"/>
                <a:cs typeface="Times New Roman" pitchFamily="18" charset="0"/>
              </a:endParaRPr>
            </a:p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29124" y="928670"/>
              <a:ext cx="4659116" cy="480131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public</a:t>
              </a:r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 Class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 </a:t>
              </a:r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Overloading_example</a:t>
              </a:r>
              <a:endParaRPr lang="en-US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{  </a:t>
              </a:r>
            </a:p>
            <a:p>
              <a:pPr marL="406400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public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 </a:t>
              </a:r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static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 </a:t>
              </a:r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void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 main(String[] </a:t>
              </a:r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args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</a:p>
            <a:p>
              <a:pPr marL="406400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{  </a:t>
              </a:r>
            </a:p>
            <a:p>
              <a:pPr marL="682625"/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Add_nums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 ad = new </a:t>
              </a:r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Add_nums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();</a:t>
              </a:r>
            </a:p>
            <a:p>
              <a:pPr marL="682625"/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System.out.println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ad.add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 (11, 11));  </a:t>
              </a:r>
            </a:p>
            <a:p>
              <a:pPr marL="682625"/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System.out.println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ad.add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 (11, 11,11));</a:t>
              </a:r>
            </a:p>
            <a:p>
              <a:pPr marL="682625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 </a:t>
              </a:r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System.out.println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ad.add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 (11.5, 11.2));  </a:t>
              </a:r>
            </a:p>
            <a:p>
              <a:pPr marL="406400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}</a:t>
              </a:r>
            </a:p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} </a:t>
              </a:r>
            </a:p>
            <a:p>
              <a:endParaRPr lang="en-US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Output ::</a:t>
              </a:r>
            </a:p>
            <a:p>
              <a:endPara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	22</a:t>
              </a:r>
            </a:p>
            <a:p>
              <a:r>
                <a:rPr lang="en-US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	33</a:t>
              </a:r>
            </a:p>
            <a:p>
              <a:r>
                <a:rPr lang="en-US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	22.7</a:t>
              </a:r>
            </a:p>
            <a:p>
              <a:endParaRPr lang="en-US" b="1" dirty="0">
                <a:solidFill>
                  <a:srgbClr val="002060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Run-time Polymorphism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0" y="95154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2918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Run-time polymorphism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(or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Dynamic binding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is so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because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call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overridden method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resolved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run-time 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be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achieved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marL="463550"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Method Overriding</a:t>
            </a:r>
          </a:p>
          <a:p>
            <a:pPr marL="914400" lvl="4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If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sub-class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has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method </a:t>
            </a:r>
          </a:p>
          <a:p>
            <a:pPr marL="1262063" lvl="4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same signature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declared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parent class</a:t>
            </a:r>
          </a:p>
          <a:p>
            <a:pPr marL="1146175" lvl="4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an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overridden method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called through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super-class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reference</a:t>
            </a:r>
          </a:p>
          <a:p>
            <a:pPr marL="973138" lvl="4" indent="-117475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determines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which version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super-class / sub-classes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973138" lvl="4" indent="-117475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to be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executed based upon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973138" lvl="4" indent="-117475"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object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being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referred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at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Method Overriding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0" y="95154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898171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Method overriding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is </a:t>
            </a:r>
          </a:p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One way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achieve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Run-time Polymorphism </a:t>
            </a:r>
            <a:endParaRPr lang="en-IN" sz="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Declaring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sub-class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which is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already present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parent class  </a:t>
            </a:r>
          </a:p>
          <a:p>
            <a:pPr marL="636588" lvl="1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Allows a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sub-class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provide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specific implementation</a:t>
            </a:r>
          </a:p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version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of a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method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that is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executed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will be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determined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by the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that is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invoke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it</a:t>
            </a:r>
          </a:p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endParaRPr lang="en-IN" sz="800" dirty="0" smtClean="0">
              <a:latin typeface="Times New Roman" pitchFamily="18" charset="0"/>
              <a:cs typeface="Times New Roman" pitchFamily="18" charset="0"/>
            </a:endParaRPr>
          </a:p>
          <a:p>
            <a:pPr marL="630238" lvl="1" indent="-173038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If an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of a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parent class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invoke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then the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version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parent class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will be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executed</a:t>
            </a:r>
          </a:p>
          <a:p>
            <a:pPr marL="630238" lvl="1" indent="-173038">
              <a:lnSpc>
                <a:spcPct val="150000"/>
              </a:lnSpc>
              <a:buFont typeface="Arial" pitchFamily="34" charset="0"/>
              <a:buChar char="•"/>
            </a:pPr>
            <a:endParaRPr lang="en-IN" sz="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30238" lvl="1" indent="-173038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If an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sub-class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invoke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then the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version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in the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sub-class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will be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executed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Method Overriding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0" y="95154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1428736"/>
            <a:ext cx="89297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If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reference variable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Parent class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refers to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object of Child class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it is known as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upcasting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s://static.javatpoint.com/images/java-upcast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071810"/>
            <a:ext cx="6139246" cy="2286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76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of Method Overriding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0" y="95154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1470" y="642918"/>
          <a:ext cx="9001124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16"/>
                <a:gridCol w="4714908"/>
              </a:tblGrid>
              <a:tr h="3286148">
                <a:tc>
                  <a:txBody>
                    <a:bodyPr/>
                    <a:lstStyle/>
                    <a:p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class </a:t>
                      </a:r>
                      <a:r>
                        <a:rPr lang="en-IN" sz="1800" b="1" kern="1200" baseline="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Parent</a:t>
                      </a:r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{</a:t>
                      </a:r>
                    </a:p>
                    <a:p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// </a:t>
                      </a:r>
                      <a:r>
                        <a:rPr lang="en-IN" sz="18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private methods are not overridden</a:t>
                      </a:r>
                    </a:p>
                    <a:p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</a:t>
                      </a:r>
                      <a:r>
                        <a:rPr lang="en-IN" sz="18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private</a:t>
                      </a:r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void m1()</a:t>
                      </a:r>
                    </a:p>
                    <a:p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{</a:t>
                      </a:r>
                    </a:p>
                    <a:p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</a:t>
                      </a:r>
                      <a:r>
                        <a:rPr lang="en-IN" sz="18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System.out.println</a:t>
                      </a:r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(“Parent m1( )");</a:t>
                      </a:r>
                    </a:p>
                    <a:p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}</a:t>
                      </a:r>
                    </a:p>
                    <a:p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</a:t>
                      </a:r>
                      <a:r>
                        <a:rPr lang="en-IN" sz="18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protected</a:t>
                      </a:r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void m2()</a:t>
                      </a:r>
                    </a:p>
                    <a:p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{</a:t>
                      </a:r>
                    </a:p>
                    <a:p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</a:t>
                      </a:r>
                      <a:r>
                        <a:rPr lang="en-IN" sz="18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System.out.println</a:t>
                      </a:r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(“Parent m2( )");</a:t>
                      </a:r>
                    </a:p>
                    <a:p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}</a:t>
                      </a:r>
                    </a:p>
                    <a:p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class </a:t>
                      </a:r>
                      <a:r>
                        <a:rPr lang="en-IN" sz="1800" b="1" kern="1200" baseline="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Child</a:t>
                      </a:r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IN" sz="18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extends</a:t>
                      </a:r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IN" sz="1800" b="1" kern="1200" baseline="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Parent</a:t>
                      </a:r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{</a:t>
                      </a:r>
                    </a:p>
                    <a:p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// </a:t>
                      </a:r>
                      <a:r>
                        <a:rPr lang="en-IN" sz="18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new m1() method unique to Child class</a:t>
                      </a:r>
                    </a:p>
                    <a:p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</a:t>
                      </a:r>
                      <a:r>
                        <a:rPr lang="en-IN" sz="18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private</a:t>
                      </a:r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void m1()</a:t>
                      </a:r>
                    </a:p>
                    <a:p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{</a:t>
                      </a:r>
                    </a:p>
                    <a:p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IN" sz="18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System.out.println</a:t>
                      </a:r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(“Child m1( )");</a:t>
                      </a:r>
                    </a:p>
                    <a:p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}</a:t>
                      </a:r>
                    </a:p>
                    <a:p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// </a:t>
                      </a:r>
                      <a:r>
                        <a:rPr lang="en-IN" sz="18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overriding method  with more accessibility</a:t>
                      </a:r>
                    </a:p>
                    <a:p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@Override</a:t>
                      </a:r>
                    </a:p>
                    <a:p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</a:t>
                      </a:r>
                      <a:r>
                        <a:rPr lang="en-IN" sz="18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</a:t>
                      </a:r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void m2()</a:t>
                      </a:r>
                    </a:p>
                    <a:p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{</a:t>
                      </a:r>
                    </a:p>
                    <a:p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IN" sz="18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System.out.println</a:t>
                      </a:r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(“Child m2( )");</a:t>
                      </a:r>
                    </a:p>
                    <a:p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}</a:t>
                      </a:r>
                    </a:p>
                    <a:p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class </a:t>
                      </a:r>
                      <a:r>
                        <a:rPr lang="en-IN" sz="18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Method_Overriding</a:t>
                      </a:r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{</a:t>
                      </a:r>
                    </a:p>
                    <a:p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public static void main(String[] </a:t>
                      </a:r>
                      <a:r>
                        <a:rPr lang="en-IN" sz="18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args</a:t>
                      </a:r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  <a:p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{</a:t>
                      </a:r>
                    </a:p>
                    <a:p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Parent obj1 = new Parent();</a:t>
                      </a:r>
                    </a:p>
                    <a:p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obj1.m2();</a:t>
                      </a:r>
                    </a:p>
                    <a:p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Parent obj2 = new Child(); </a:t>
                      </a:r>
                    </a:p>
                    <a:p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obj2.m2();</a:t>
                      </a:r>
                    </a:p>
                    <a:p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}</a:t>
                      </a:r>
                    </a:p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</a:t>
                      </a:r>
                    </a:p>
                    <a:p>
                      <a:pPr marL="900113" indent="0"/>
                      <a:r>
                        <a:rPr lang="en-IN" sz="1800" b="1" kern="12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Output ::</a:t>
                      </a:r>
                    </a:p>
                    <a:p>
                      <a:pPr marL="900113" indent="0"/>
                      <a:endParaRPr lang="en-IN" sz="1800" b="1" kern="1200" baseline="0" dirty="0" smtClean="0">
                        <a:solidFill>
                          <a:srgbClr val="00206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900113" indent="0"/>
                      <a:r>
                        <a:rPr lang="en-IN" sz="1800" b="1" kern="12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Parent m2( )</a:t>
                      </a:r>
                    </a:p>
                    <a:p>
                      <a:pPr marL="900113" indent="0"/>
                      <a:r>
                        <a:rPr lang="en-IN" sz="1800" b="1" kern="12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Child m2()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</TotalTime>
  <Words>621</Words>
  <Application>Microsoft Office PowerPoint</Application>
  <PresentationFormat>On-screen Show (4:3)</PresentationFormat>
  <Paragraphs>236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Polymorphism in  JAVA</vt:lpstr>
      <vt:lpstr>Polymorphism</vt:lpstr>
      <vt:lpstr>Types of Polymorphism</vt:lpstr>
      <vt:lpstr>Compile-time Polymorphism</vt:lpstr>
      <vt:lpstr>Example of Method Overloading</vt:lpstr>
      <vt:lpstr>Run-time Polymorphism</vt:lpstr>
      <vt:lpstr>Method Overriding</vt:lpstr>
      <vt:lpstr>Method Overriding</vt:lpstr>
      <vt:lpstr>Example of Method Overriding</vt:lpstr>
      <vt:lpstr>Rules for Method Overriding</vt:lpstr>
      <vt:lpstr>Overloading Vs. Overriding</vt:lpstr>
      <vt:lpstr>Abstraction  in  JAVA</vt:lpstr>
      <vt:lpstr>Abstraction</vt:lpstr>
      <vt:lpstr>Abstract Class and Methods </vt:lpstr>
      <vt:lpstr>Example of Abstraction</vt:lpstr>
      <vt:lpstr>Abstract Class Vs. Interface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(CSE181404)</dc:title>
  <dc:creator>NABAJYOTI</dc:creator>
  <cp:lastModifiedBy>Windows User</cp:lastModifiedBy>
  <cp:revision>337</cp:revision>
  <dcterms:created xsi:type="dcterms:W3CDTF">2020-02-05T12:09:52Z</dcterms:created>
  <dcterms:modified xsi:type="dcterms:W3CDTF">2022-04-19T04:41:50Z</dcterms:modified>
</cp:coreProperties>
</file>