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60" r:id="rId2"/>
    <p:sldId id="364" r:id="rId3"/>
    <p:sldId id="363" r:id="rId4"/>
    <p:sldId id="365" r:id="rId5"/>
    <p:sldId id="366" r:id="rId6"/>
    <p:sldId id="367" r:id="rId7"/>
    <p:sldId id="369" r:id="rId8"/>
    <p:sldId id="368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81" r:id="rId17"/>
    <p:sldId id="380" r:id="rId18"/>
    <p:sldId id="382" r:id="rId19"/>
    <p:sldId id="388" r:id="rId20"/>
    <p:sldId id="377" r:id="rId21"/>
    <p:sldId id="383" r:id="rId22"/>
    <p:sldId id="379" r:id="rId23"/>
    <p:sldId id="384" r:id="rId24"/>
    <p:sldId id="385" r:id="rId25"/>
    <p:sldId id="386" r:id="rId26"/>
    <p:sldId id="378" r:id="rId27"/>
    <p:sldId id="389" r:id="rId28"/>
    <p:sldId id="390" r:id="rId29"/>
    <p:sldId id="391" r:id="rId30"/>
    <p:sldId id="392" r:id="rId31"/>
    <p:sldId id="393" r:id="rId32"/>
    <p:sldId id="387" r:id="rId33"/>
    <p:sldId id="394" r:id="rId34"/>
    <p:sldId id="410" r:id="rId35"/>
    <p:sldId id="411" r:id="rId36"/>
    <p:sldId id="401" r:id="rId37"/>
    <p:sldId id="395" r:id="rId38"/>
    <p:sldId id="409" r:id="rId39"/>
    <p:sldId id="402" r:id="rId40"/>
    <p:sldId id="396" r:id="rId41"/>
    <p:sldId id="407" r:id="rId42"/>
    <p:sldId id="403" r:id="rId43"/>
    <p:sldId id="398" r:id="rId44"/>
    <p:sldId id="408" r:id="rId45"/>
    <p:sldId id="404" r:id="rId46"/>
    <p:sldId id="399" r:id="rId47"/>
    <p:sldId id="405" r:id="rId48"/>
    <p:sldId id="400" r:id="rId49"/>
    <p:sldId id="406" r:id="rId50"/>
    <p:sldId id="413" r:id="rId51"/>
    <p:sldId id="412" r:id="rId52"/>
    <p:sldId id="414" r:id="rId53"/>
    <p:sldId id="415" r:id="rId54"/>
    <p:sldId id="416" r:id="rId55"/>
    <p:sldId id="418" r:id="rId56"/>
    <p:sldId id="419" r:id="rId57"/>
    <p:sldId id="420" r:id="rId58"/>
    <p:sldId id="422" r:id="rId59"/>
    <p:sldId id="423" r:id="rId60"/>
    <p:sldId id="424" r:id="rId61"/>
    <p:sldId id="428" r:id="rId62"/>
    <p:sldId id="427" r:id="rId63"/>
    <p:sldId id="425" r:id="rId64"/>
    <p:sldId id="426" r:id="rId65"/>
    <p:sldId id="429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21" autoAdjust="0"/>
    <p:restoredTop sz="94624" autoAdjust="0"/>
  </p:normalViewPr>
  <p:slideViewPr>
    <p:cSldViewPr>
      <p:cViewPr>
        <p:scale>
          <a:sx n="66" d="100"/>
          <a:sy n="66" d="100"/>
        </p:scale>
        <p:origin x="-73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7E21-FFFF-4D2B-B418-D147AE985F33}" type="datetimeFigureOut">
              <a:rPr lang="en-US" smtClean="0"/>
              <a:pPr/>
              <a:t>5/23/2022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82A34-0240-4C56-A446-DC66CA3C53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602B-1477-4D24-A1B8-BACC81331FAB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251A-B654-4937-8838-834AD6A83322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5B6B-1ABE-4E1C-A1A6-202B3D209A97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D8EF-8D6D-4DF3-A364-BB72BCEBC429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257-ECE3-49E2-B70A-909692F3CD0D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14EB-B766-4AEC-9EF8-DFDE1CD81AA5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064-C545-4C9F-B24A-2ABAD4FDE19C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04F-4562-47B0-9718-37CB6E110CDE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300D-F68C-4201-99C7-76035C53DB97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F324-2206-440A-88A3-79CAAB8202FF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DFD-7F56-4A02-A83B-2C532B626638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D05E-9031-4F5D-A67E-E06B1ADBF9D2}" type="datetime1">
              <a:rPr lang="en-US" smtClean="0"/>
              <a:pPr/>
              <a:t>5/23/2022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5926"/>
            <a:ext cx="9144000" cy="314327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Graphical 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 Interface (GUI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429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groups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Graphics elements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(Widget, Control)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 are elementary GUI entities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Example: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Button, Label,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Called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widgets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 graphics systems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Container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hold components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specific layout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2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such as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also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hold sub-containers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Frame, Panel, Window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4" descr="AWT_ContainerComponent.png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0034" y="785794"/>
            <a:ext cx="8143932" cy="2571768"/>
          </a:xfrm>
          <a:prstGeom prst="rect">
            <a:avLst/>
          </a:prstGeom>
          <a:noFill/>
        </p:spPr>
      </p:pic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-142908" y="3307581"/>
            <a:ext cx="9301457" cy="36933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T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hree containers</a:t>
            </a:r>
          </a:p>
          <a:p>
            <a:pPr marL="508000"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A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Frame </a:t>
            </a:r>
          </a:p>
          <a:p>
            <a:pPr marL="508000" lvl="2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	A top-level container </a:t>
            </a:r>
          </a:p>
          <a:p>
            <a:pPr marL="508000" lvl="3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	A title bar (containing an icon, a title, and the minimize/maximize/close buttons)</a:t>
            </a:r>
          </a:p>
          <a:p>
            <a:pPr marL="914400" lvl="3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 optional menu bar and the content display area </a:t>
            </a:r>
            <a:endParaRPr kumimoji="0" lang="en-US" sz="20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Contains two Panels</a:t>
            </a:r>
          </a:p>
          <a:p>
            <a:pPr marL="1262063" lvl="2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 rectangular area used to group related GUI components in a certain layout </a:t>
            </a:r>
          </a:p>
          <a:p>
            <a:pPr marL="1379538"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Contains two Panels</a:t>
            </a:r>
          </a:p>
          <a:p>
            <a:pPr marL="1828800" lvl="2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Five </a:t>
            </a:r>
            <a:r>
              <a:rPr kumimoji="0" lang="en-US" sz="2000" b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components:</a:t>
            </a:r>
            <a:endParaRPr kumimoji="0" lang="en-US" sz="20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0" lvl="3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A Label (providing description)</a:t>
            </a:r>
          </a:p>
          <a:p>
            <a:pPr marL="2286000" lvl="3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(for users to enter text)</a:t>
            </a:r>
          </a:p>
          <a:p>
            <a:pPr marL="2286000" lvl="3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three Buttons (for user to trigger certain programmed actions).</a:t>
            </a:r>
            <a:endParaRPr kumimoji="0" lang="en-US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429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groups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Graphics elements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(Widget, Control)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 are elementary GUI entities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Example: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Button, Label,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Called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widgets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 graphics systems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Container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hold components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specific layout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2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such as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also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hold sub-containers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Frame, Panel, Window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container Classes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22"/>
            <a:ext cx="9144000" cy="571501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hierarchy of the AWT Container class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2844" y="2000240"/>
            <a:ext cx="696520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388" y="3317748"/>
            <a:ext cx="27146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Secondary Containers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 Level Containers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6143636" y="3500438"/>
            <a:ext cx="428628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857884" y="4758426"/>
            <a:ext cx="428628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22"/>
            <a:ext cx="9144000" cy="5715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Each GUI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top-level container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commonly-used top-level containers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AWT are </a:t>
            </a:r>
          </a:p>
          <a:p>
            <a:pPr marL="742950" lvl="2" indent="-342900"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Frame, Dialog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Applet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 window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GUI application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 marL="682625" lvl="1" indent="-225425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title bar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(contains an icon, a title, the minimize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maximize and close buttons)</a:t>
            </a:r>
          </a:p>
          <a:p>
            <a:pPr marL="682625" lvl="1" indent="-225425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optional menu bar</a:t>
            </a:r>
          </a:p>
          <a:p>
            <a:pPr marL="682625" lvl="1" indent="-225425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content display area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500570"/>
            <a:ext cx="455765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715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GUI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typically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extending Frame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(inheritance)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 </a:t>
            </a:r>
          </a:p>
          <a:p>
            <a:pPr lvl="1"/>
            <a:endParaRPr lang="en-US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java.awt.Frame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  // Using Frame class in package java.awt</a:t>
            </a:r>
          </a:p>
          <a:p>
            <a:pPr lvl="1">
              <a:spcBef>
                <a:spcPts val="0"/>
              </a:spcBef>
              <a:buNone/>
            </a:pPr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java.awt.*;</a:t>
            </a:r>
          </a:p>
          <a:p>
            <a:pPr marL="976313" lvl="1">
              <a:spcBef>
                <a:spcPts val="0"/>
              </a:spcBef>
              <a:buNone/>
            </a:pPr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class AWT_Example_1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extends Frame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AWT_Example_1()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setTitle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Example : Frame");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(500, 300);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static void main(String[]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AWT_Example_1 ae_1 = new AWT_Example_1();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ae_1.setLocation(200,200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ae_1.setVisible(true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97631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4348" y="2714620"/>
            <a:ext cx="6858048" cy="40719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715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428868"/>
            <a:ext cx="47339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715016"/>
          </a:xfrm>
        </p:spPr>
        <p:txBody>
          <a:bodyPr>
            <a:noAutofit/>
          </a:bodyPr>
          <a:lstStyle/>
          <a:p>
            <a:pPr marL="693738"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creating the object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Frame 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(association)</a:t>
            </a:r>
          </a:p>
          <a:p>
            <a:pPr marL="693738"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Another Example :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java.awt.*;</a:t>
            </a:r>
          </a:p>
          <a:p>
            <a:pPr lvl="1">
              <a:spcBef>
                <a:spcPts val="0"/>
              </a:spcBef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class AWT_Example_2 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Frame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mainFrame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private AWT_Example_2()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mainFrame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new Frame("AWT Example 2 : Frame");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mainFrame.setLocation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(200, 200);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mainFrame.setSize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(500, 300);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mainFrame.setVisible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(true);  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AWT_Example_2  ae_2 = new AWT_Example_2();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}   </a:t>
            </a:r>
          </a:p>
          <a:p>
            <a:pPr marL="1033463"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4348" y="2000264"/>
            <a:ext cx="6858048" cy="47863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715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143116"/>
            <a:ext cx="4714908" cy="28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 :: Frame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715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1285860"/>
            <a:ext cx="942978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creating a frame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two attributes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must for visibility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603375" lvl="4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height);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603375" lvl="4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setVisible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(true);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creating other components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Buttons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TextFields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etc. 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to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 </a:t>
            </a:r>
          </a:p>
          <a:p>
            <a:pPr marL="1603375" lvl="3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add(Component's Object);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resizing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The following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 marL="1603375" lvl="3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setResizable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(true);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 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429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GUI (Graphical User Interface) in Java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easy-to-use visual experience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Java applications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Plays an important role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build easy interfaces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 applications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made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graphical components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buttons, labels, windows, etc. 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 application</a:t>
            </a:r>
          </a:p>
          <a:p>
            <a:pPr marL="465138" lvl="2" indent="-34925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</a:t>
            </a:r>
          </a:p>
          <a:p>
            <a:pPr marL="922338" lvl="3" indent="-349250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Re-using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graphics packages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 marL="922338" lvl="3" indent="-34925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so difficult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fld id="{6C222118-0C63-4106-B462-2374A14BCD28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715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AWT Dialog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pop-up window 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interacting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users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Dialog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title-bar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(containing an icon, a title and a close button)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 display area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715016"/>
          </a:xfrm>
        </p:spPr>
        <p:txBody>
          <a:bodyPr>
            <a:noAutofit/>
          </a:bodyPr>
          <a:lstStyle/>
          <a:p>
            <a:pPr marL="234950" lvl="1" indent="-228600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kinds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Dialog windows</a:t>
            </a:r>
          </a:p>
          <a:p>
            <a:pPr marL="692150"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Modal Dialog window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9350" lvl="5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active, all the user inputs are directed to it </a:t>
            </a:r>
          </a:p>
          <a:p>
            <a:pPr marL="1149350" lvl="5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Until closed, all other parts of the application are inaccessible</a:t>
            </a:r>
          </a:p>
          <a:p>
            <a:pPr marL="685800"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Modeless Dialog window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35013" lvl="4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When active, all the user inputs are directed to it </a:t>
            </a:r>
          </a:p>
          <a:p>
            <a:pPr marL="1265238" lvl="5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other parts of application are still accessible as normal without needing to close this modeless dialog window</a:t>
            </a:r>
          </a:p>
          <a:p>
            <a:pPr lvl="2">
              <a:lnSpc>
                <a:spcPct val="150000"/>
              </a:lnSpc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22"/>
            <a:ext cx="9144000" cy="585789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AWT Modal Dialog 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import java.awt.*;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public class AWT_3  extends Frame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Dialog Dialog_1;</a:t>
            </a:r>
          </a:p>
          <a:p>
            <a:pPr>
              <a:buNone/>
            </a:pP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private AWT_Example_3()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setTitle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("AWT 3 : Modal Dialog“, true);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setLocation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(200, 200);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(500, 300);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setVisible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(true);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>
              <a:buNone/>
            </a:pP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071802" y="2357430"/>
            <a:ext cx="66437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public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add_dialog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Dialog_1 = new Dialog(this, "Modal Dialog“, true);</a:t>
            </a:r>
          </a:p>
          <a:p>
            <a:pPr marL="5873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  Dialog_1.setLocation(200, 200);</a:t>
            </a:r>
          </a:p>
          <a:p>
            <a:pPr marL="5873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  Dialog_1.setSize(500, 300);</a:t>
            </a:r>
          </a:p>
          <a:p>
            <a:pPr marL="5873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  Dialog_1.setVisible(true);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}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public static void main(String[]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AWT_3  ae_3 = new AWT_3();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ae_3.add_dialog();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}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438" y="2357430"/>
            <a:ext cx="4286248" cy="41434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57686" y="2357430"/>
            <a:ext cx="4786314" cy="41434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22"/>
            <a:ext cx="9144000" cy="57150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23</a:t>
            </a:fld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357430"/>
            <a:ext cx="57816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1357322"/>
            <a:ext cx="9144000" cy="585789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AWT Modeless Dialog 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import java.awt.*;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public class AWT_3  extends Frame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Dialog Dialog_1;</a:t>
            </a:r>
          </a:p>
          <a:p>
            <a:pPr>
              <a:buNone/>
            </a:pP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private AWT_Example_3()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	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setTitle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("AWT 3 : Modeless Dialog);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setLocation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(200, 200);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(500, 300);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setVisible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(true);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>
              <a:buNone/>
            </a:pP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000364" y="2357430"/>
            <a:ext cx="66437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public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add_dialog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Dialog_1 = new Dialog(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this,"Modeless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Dialog“, false);</a:t>
            </a:r>
          </a:p>
          <a:p>
            <a:pPr marL="5873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  Dialog_1.setLocation(200, 200);</a:t>
            </a:r>
          </a:p>
          <a:p>
            <a:pPr marL="5873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  Dialog_1.setSize(500, 300);</a:t>
            </a:r>
          </a:p>
          <a:p>
            <a:pPr marL="5873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  Dialog_1.setVisible(true);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}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public static void main(String[]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AWT_3  ae_3 = new AWT_3();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ae_3.add_dialog();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}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357430"/>
            <a:ext cx="3929054" cy="41434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29058" y="2357430"/>
            <a:ext cx="5214942" cy="41434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22"/>
            <a:ext cx="9144000" cy="57150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25</a:t>
            </a:fld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14554"/>
            <a:ext cx="56483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Top-Level Containers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84"/>
            <a:ext cx="9144000" cy="5715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AWT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(in package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java.applet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top-level container for an applet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is a Java program running inside a browser</a:t>
            </a:r>
          </a:p>
          <a:p>
            <a:pPr marL="976313" lvl="1"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Secondary Containers :: Panel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84"/>
            <a:ext cx="9144000" cy="5715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Panel is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simplest container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generic container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 component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 panels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 contain 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Title 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menu bar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</a:t>
            </a:r>
          </a:p>
          <a:p>
            <a:pPr lvl="1"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Secondary Containers :: Panel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8"/>
            <a:ext cx="9144000" cy="57150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28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056" y="1777388"/>
          <a:ext cx="90011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258"/>
                <a:gridCol w="4272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import java.awt.*;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class Panel_1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public Panel_1()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{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 f= new Frame("Example of Panel");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Panel p1 = new Panel();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p1.setBounds(0,0,200,200);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p1.setBackground(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Color.red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Panel p2 = new Panel();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p2.setBounds(200,0,200,200);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p2.setBackground(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Color.green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Panel p3 = new Panel();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p3.setBounds(0,200,200,200);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p3.setBackground(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Color.blue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Panel p4 = new Panel();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p4.setBounds(200,200,200,200);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p4.setBackground(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(p1);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(p2);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(p3);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(p4); 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f.setSize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(400,400);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(null);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f.setVisible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(true);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}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public static void main(String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{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	Panel_1 ex_p_1 = new Panel_1();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}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Secondary Containers :: Panel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22"/>
            <a:ext cx="9144000" cy="57150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1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29</a:t>
            </a:fld>
            <a:endParaRPr lang="en-IN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000240"/>
            <a:ext cx="38004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 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94"/>
            <a:ext cx="9144000" cy="642939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Three sets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 APIs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graphics programming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bstract 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indowing 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oolkit)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JDK 1.0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of the AWT UI components have become obsolete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Swing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part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 Foundation Classes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(JFC)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release of JDK 1.1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much more comprehensive set of graphics libraries</a:t>
            </a: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JavaFX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Integrated into JDK 8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Meant to replace Swing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Moved out from the JDK in JDK 11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still available as a separate module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fld id="{6C222118-0C63-4106-B462-2374A14BCD28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Secondary Containers :: Panel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8"/>
            <a:ext cx="9144000" cy="57150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2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30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056" y="1777388"/>
          <a:ext cx="900115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258"/>
                <a:gridCol w="4272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import java.awt.*;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class Panel_2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extends Frame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public Panel_2()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{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setTitle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("Panel Example");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Panel p1 = new Panel();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p1.setBounds(0,0,200,200);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p1.setBackground(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Color.red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Panel p2 = new Panel();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p2.setBounds(200,0,200,200);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p2.setBackground(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Color.green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Panel p3 = new Panel();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p3.setBounds(0,200,200,200);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p3.setBackground(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Color.blue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Panel p4 = new Panel();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p4.setBounds(200,200,200,200);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p4.setBackground(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add(p1);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add(p2);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add(p3);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add(p4);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setSize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(400,400);    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setVisible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(true);  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}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public static void main(String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{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	Panel_2 ex_p_2 = new Panel_2();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} 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Secondary Containers :: Panel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22"/>
            <a:ext cx="9144000" cy="57150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2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31</a:t>
            </a:fld>
            <a:endParaRPr lang="en-IN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000240"/>
            <a:ext cx="38004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71501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AWT Components</a:t>
            </a:r>
          </a:p>
          <a:p>
            <a:pPr marL="976313" lvl="1">
              <a:lnSpc>
                <a:spcPct val="150000"/>
              </a:lnSpc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32</a:t>
            </a:fld>
            <a:endParaRPr lang="en-IN" dirty="0"/>
          </a:p>
        </p:txBody>
      </p:sp>
      <p:pic>
        <p:nvPicPr>
          <p:cNvPr id="2050" name="Picture 2" descr="Java AWT hierarchy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1678"/>
            <a:ext cx="6929486" cy="4705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passive control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does not create any event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accessed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 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Displays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single line of read-only text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changed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application programmer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changed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end user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any way</a:t>
            </a:r>
          </a:p>
          <a:p>
            <a:pPr marL="231775" indent="-231775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142984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Field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CENTER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Indicates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should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centered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LEFT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Indicates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should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left justified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RIGHT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Indicates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should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right justified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142984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marL="682625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Label()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39825" lvl="1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Constructs an empty label</a:t>
            </a:r>
          </a:p>
          <a:p>
            <a:pPr marL="682625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Label(String text)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39825" lvl="1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Constructs a new label with the specified string of text, left justified</a:t>
            </a:r>
          </a:p>
          <a:p>
            <a:pPr marL="682625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Label(String text,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alignment)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39825" lvl="1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Constructs a new label that presents the specified string of text with the specified alignment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36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357298"/>
          <a:ext cx="9144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import java.awt.*; </a:t>
                      </a:r>
                    </a:p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Example_1 extends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public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Example_1 ()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{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l1 = new Label("First Label.");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l1.setBounds(50,100, 100,30); 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l2 = new Label("Second Label.“,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l2.setBounds(50,150, 100,30); 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add(l1);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add(l2);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}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public static void main(String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{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Example_1 e_1 = new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Example_1();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e_1.setSize(400,400);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e_1.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setLayout(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null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  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e_1.setVisible(true);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}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28586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component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edit single 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 field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event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be 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pressed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released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typed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key event 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registered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KeyListener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38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28586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Constructs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new text field</a:t>
            </a:r>
          </a:p>
          <a:p>
            <a:pPr marL="231775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columns)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Constructs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new empty text field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specified number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columns</a:t>
            </a:r>
          </a:p>
          <a:p>
            <a:pPr marL="231775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(String text)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Constructs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new text field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initialized with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specified text</a:t>
            </a:r>
          </a:p>
          <a:p>
            <a:pPr marL="231775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(String text,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columns)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Constructs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new text field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initialized with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specified text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displayed </a:t>
            </a:r>
          </a:p>
          <a:p>
            <a:pPr marL="688975" lvl="1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Wide enough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specified number of columns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39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357298"/>
          <a:ext cx="9144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import java.awt.*; </a:t>
                      </a:r>
                    </a:p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Example_2 extends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public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Example_2()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{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l1 = new Label("First Label.");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l1.setBounds(50,100, 100,30); 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t1= new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(“Text Field“, 10);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t1.setBounds(50,150, 100,30); 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add(l1);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add(t1);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}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public static void main(String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{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Example_2  e_2 = new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Example_2();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e_2.setSize(400,400);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e_2.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setLayout(null);  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e_2.setVisible(true);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}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 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94"/>
            <a:ext cx="9144000" cy="6429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than AWT / Swing /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JavaFX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graphics APIs provided in JDK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Other organizations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 vendors have also provided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graphics APIs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 with Java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Eclipse's Standard Widget Toolkit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(SWT)    (used in Eclipse)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Google Web Toolkit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(GWT)    (used in Android)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3D Graphics API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 Java bindings for OpenGL (JOGL)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Java3D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fld id="{6C222118-0C63-4106-B462-2374A14BCD28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000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40</a:t>
            </a:fld>
            <a:endParaRPr lang="en-IN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581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 component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label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Generates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when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pressed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pressed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released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sends 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the button 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calling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processEvent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processEvent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receives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 events for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passes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action event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along by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processActionEvent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latter method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passes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action event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to any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action listeners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That have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registered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 interest in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action events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generated by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000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41</a:t>
            </a:fld>
            <a:endParaRPr lang="en-IN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1214422"/>
            <a:ext cx="9144000" cy="333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Constructors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39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Button()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96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Constructs a button with an empty string for its label</a:t>
            </a:r>
          </a:p>
          <a:p>
            <a:pPr marL="739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Button(String text)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96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Constructs a new button with specified label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000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42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146832"/>
          <a:ext cx="91440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import java.awt.*; </a:t>
                      </a:r>
                    </a:p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Example_3 extends Frame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public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Example_3()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{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l1 =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new Label("First Label.");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l1.setBounds(50,100, 100,30); 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t1=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new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(“Text Field");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t1.setBounds(50,150, 100,30);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Button b1 = new Button("Click");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 b1.setBounds(150,150, 100,30); 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add(l1);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add(t1);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add(b1);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}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public static void main(String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{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Example_3 e_3 = new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Example_3();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 </a:t>
                      </a:r>
                    </a:p>
                    <a:p>
                      <a:r>
                        <a:rPr lang="en-US" sz="5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e_3.setSize(400,400);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e_3.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setLayout(null); 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e_3.setVisible(true);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} 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000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43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067448"/>
            <a:ext cx="91440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checkbox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turn an option 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or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Clicking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 Checkbox 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603375" lvl="3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on to off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 from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off to on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00012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 &amp;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44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067448"/>
            <a:ext cx="9144000" cy="787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marL="465138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Checkbox()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2338" lvl="1" indent="-231775" fontAlgn="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check box with an empty string for its label</a:t>
            </a:r>
          </a:p>
          <a:p>
            <a:pPr marL="465138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Checkbox(String label)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2338" lvl="1" indent="-231775" fontAlgn="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check box with the specified label</a:t>
            </a:r>
          </a:p>
          <a:p>
            <a:pPr marL="465138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Checkbox(String label,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state)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2338" lvl="1" indent="-231775" fontAlgn="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check box with the specified label and sets the specified state</a:t>
            </a:r>
          </a:p>
          <a:p>
            <a:pPr marL="465138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Checkbox(String label,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state,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group)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2338" lvl="1" indent="-231775" fontAlgn="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Constructs a Checkbox with the specified label, set to the specified state, and in the specified check box group</a:t>
            </a:r>
          </a:p>
          <a:p>
            <a:pPr marL="465138" indent="-231775"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Checkbox(String label,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group,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state)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2338" lvl="1" indent="-231775" fontAlgn="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Creates a check box with the specified label, in the specified check box group, and set to the specified state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000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45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146832"/>
          <a:ext cx="91440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import java.awt.*; 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AWT_Example_4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pPr marL="231775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AWT_Example_4 ()</a:t>
                      </a:r>
                    </a:p>
                    <a:p>
                      <a:pPr marL="231775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231775" indent="0"/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 f = new Frame(“AWT Example");</a:t>
                      </a:r>
                    </a:p>
                    <a:p>
                      <a:r>
                        <a:rPr lang="en-US" sz="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f.setBackground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Color.BLUE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sz="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l1 = new Label("First Label.");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l1.setBounds(50,100, 100,30); </a:t>
                      </a:r>
                    </a:p>
                    <a:p>
                      <a:endParaRPr lang="en-US" sz="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t1 =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new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("Write Text Here"); 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t1.setBounds(50,170, 100,30); 	    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Checkbox cb1 = new Checkbox("Select");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cb1.setBounds(50,240, 50,50); </a:t>
                      </a:r>
                    </a:p>
                    <a:p>
                      <a:endParaRPr lang="en-US" sz="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Button b1 = new Button("Click");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b1.setBounds(50,300, 100,30); </a:t>
                      </a:r>
                    </a:p>
                    <a:p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90513" indent="0"/>
                      <a:endParaRPr lang="en-US" sz="400" b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90513" indent="0"/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f.add(l1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(t1);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(cb1);	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(b1);</a:t>
                      </a:r>
                    </a:p>
                    <a:p>
                      <a:pPr marL="290513" indent="0"/>
                      <a:endParaRPr lang="en-US" sz="400" b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90513" indent="0"/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f.setSize(400,400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(null);   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f.setVisible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(true);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}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public static void main(String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{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AWT_Example_4  e_4 = new AWT_Example_4();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}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000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46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28586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set of Checkbox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together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a time,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only one check box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allowed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be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 state 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Remaining check boxes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off state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CheckboxGroup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radio buttons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 special control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creating radio buttons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AWT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0001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::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RadioButton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47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146832"/>
          <a:ext cx="914400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import java.awt.*; 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AWT_Example_4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pPr marL="231775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AWT_Example_4 ()</a:t>
                      </a:r>
                    </a:p>
                    <a:p>
                      <a:pPr marL="231775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231775" indent="0"/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 f = new Frame(“AWT Example");</a:t>
                      </a:r>
                    </a:p>
                    <a:p>
                      <a:r>
                        <a:rPr lang="en-US" sz="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f.setBackground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Color.BLUE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sz="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l1 = new Label("First Label.");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l1.setBounds(50,100, 100,30); </a:t>
                      </a:r>
                    </a:p>
                    <a:p>
                      <a:endParaRPr lang="en-US" sz="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t1 =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new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("Write Text Here"); 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t1.setBounds(50,170, 100,30); 	    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Checkbox cb1 = new Checkbox("Select");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cb1.setBounds(50,240, 50,50); </a:t>
                      </a:r>
                    </a:p>
                    <a:p>
                      <a:endParaRPr lang="en-US" sz="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CheckboxGroup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cbg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CheckboxGroup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(); 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Checkbox cb2 = new Checkbox("C++",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false);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cb2.setBackground(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cb2.setBounds(50,200, 50,50);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90513" indent="0"/>
                      <a:endParaRPr lang="en-US" sz="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Checkbox cb3 = new Checkbox("Java",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cbg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true);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cb3.setBackground(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cb3.setBounds(50,270, 50,50); </a:t>
                      </a:r>
                    </a:p>
                    <a:p>
                      <a:pPr marL="290513" indent="0"/>
                      <a:endParaRPr lang="en-US" sz="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Button b1 = new Button("Click");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b1.setBounds(50,300, 100,30); </a:t>
                      </a:r>
                    </a:p>
                    <a:p>
                      <a:pPr marL="290513" indent="0"/>
                      <a:endParaRPr lang="en-US" sz="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(l1);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(t1);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(cb1);</a:t>
                      </a:r>
                    </a:p>
                    <a:p>
                      <a:pPr marL="2905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(cb2);</a:t>
                      </a:r>
                    </a:p>
                    <a:p>
                      <a:pPr marL="2905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(cb3);	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(b1);</a:t>
                      </a:r>
                    </a:p>
                    <a:p>
                      <a:pPr marL="290513" indent="0"/>
                      <a:endParaRPr lang="en-US" sz="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f.setSize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(400,400); 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(null);   </a:t>
                      </a:r>
                    </a:p>
                    <a:p>
                      <a:pPr marL="290513" indent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f.setVisible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(true);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}</a:t>
                      </a:r>
                    </a:p>
                    <a:p>
                      <a:r>
                        <a:rPr lang="en-US" sz="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public static void main(String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{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AWT_Example_4  e_4 = new AWT_Example_4();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}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Managers </a:t>
            </a:r>
            <a:endParaRPr lang="en-IN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88207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Layout Managers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arrange components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particular manner</a:t>
            </a:r>
          </a:p>
          <a:p>
            <a:pPr marL="23812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 marL="695325" lvl="2" indent="-231775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interface </a:t>
            </a:r>
          </a:p>
          <a:p>
            <a:pPr marL="1152525" lvl="3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 all the classes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layout managers</a:t>
            </a:r>
          </a:p>
          <a:p>
            <a:pPr marL="69532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Different classes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layout managers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06" y="3929066"/>
          <a:ext cx="90011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78"/>
                <a:gridCol w="4500578"/>
              </a:tblGrid>
              <a:tr h="370840">
                <a:tc>
                  <a:txBody>
                    <a:bodyPr/>
                    <a:lstStyle/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java.awt.BorderLayout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java.awt.FlowLayout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java.awt.GridLayout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java.awt.CardLayout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java.awt.GridBagLayout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javax.swing.BoxLayout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javax.swing.GroupLayout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javax.swing.ScrollPaneLayout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javax.swing.SpringLayout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231775" indent="-231775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49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000108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used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arrange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five regions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north, south, east, west and center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Each region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(area) 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 component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Default layout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Window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five constants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each region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static final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NORTH</a:t>
            </a:r>
            <a:endParaRPr lang="en-US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static final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SOUTH</a:t>
            </a:r>
            <a:endParaRPr lang="en-US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static final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EAST</a:t>
            </a:r>
            <a:endParaRPr lang="en-US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static final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WEST</a:t>
            </a:r>
            <a:endParaRPr lang="en-US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static final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platform dependent API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AWT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 rarely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days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Platform dependent 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calls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native platform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(Operating systems)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creating components such as textbox, checkbox, button etc. 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Heavy-weight nature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AWT components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being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underlying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operating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(OS)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fld id="{6C222118-0C63-4106-B462-2374A14BCD28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50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00010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Constructors 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Creates a border layout but with no gaps between the components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reates a border layout with the given horizontal and vertical gaps between the components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51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000108"/>
          <a:ext cx="9144000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2"/>
                <a:gridCol w="3571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import java.awt.*; </a:t>
                      </a:r>
                    </a:p>
                    <a:p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class AWT_Example_7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{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AWT_Example_7 ()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{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Frame f = new Frame("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BorderLayout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Example");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BorderLayout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());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//     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BorderLayout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(5, 5));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l1 = new Label("NORTH",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Color.RED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l2 = new Label("CENTER",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l2.setBackground(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Color.GREEN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l3 = new Label("SOUTH",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l3.setBackground(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Color.BLUE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l4 = new Label("EAST",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l4.setBackground(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l5 = new Label("WEST",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l5.setBackground(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Color.CYAN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(l1,BorderLayout.NORTH);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(l2,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BorderLayout.CENTER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      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(l3,BorderLayout.SOUTH);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(l4,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BorderLayout.EAST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    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(l5,BorderLayout.WEST);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	  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f.setSize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(400,400);  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f.setVisible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(true);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public static void main(String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AWT_7  awt_7 = new AWT_7();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52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442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85926"/>
            <a:ext cx="435771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endParaRPr lang="en-IN" sz="3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53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905285"/>
            <a:ext cx="9144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arrange components 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one after the other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default layout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Panel</a:t>
            </a:r>
          </a:p>
          <a:p>
            <a:pPr marL="68262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marL="1146175" lvl="2" indent="-231775" fontAlgn="t"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6175" lvl="2" indent="-231775" fontAlgn="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Constructs a 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603375" lvl="3" indent="-231775" fontAlgn="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a centered alignment</a:t>
            </a:r>
          </a:p>
          <a:p>
            <a:pPr marL="1603375" lvl="3" indent="-231775" fontAlgn="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default 5-unit horizontal and vertical gap</a:t>
            </a:r>
          </a:p>
          <a:p>
            <a:pPr marL="1146175" lvl="2" indent="-231775" fontAlgn="t"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align)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603375" lvl="3" indent="-231775" fontAlgn="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Constructs a 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with the specified alignment</a:t>
            </a:r>
          </a:p>
          <a:p>
            <a:pPr marL="1603375" lvl="3" indent="-231775" fontAlgn="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default 5-unit horizontal and vertical gap</a:t>
            </a:r>
          </a:p>
          <a:p>
            <a:pPr marL="1146175" lvl="2" indent="-231775" fontAlgn="t"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align,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603375" lvl="3" indent="-231775" fontAlgn="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Creates a new flow layout manager with the indicated alignment </a:t>
            </a:r>
          </a:p>
          <a:p>
            <a:pPr marL="1603375" lvl="3" indent="-231775" fontAlgn="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indicated horizontal and vertical gaps</a:t>
            </a:r>
          </a:p>
          <a:p>
            <a:pPr marL="682625" lvl="2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endParaRPr lang="en-IN" sz="3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54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914400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Fields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row of components should be centered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LEADING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Each row of components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be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justified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leading edge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container's orientation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to the left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left-to-right orientations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Each row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should be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left-justified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Each row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should be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right-justified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TRAILING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row of components should be justified to the trailing edge of the container's orientation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to the right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left-to-right orientations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55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000108"/>
          <a:ext cx="9144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2"/>
                <a:gridCol w="3571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import java.awt.*; </a:t>
                      </a:r>
                    </a:p>
                    <a:p>
                      <a:endParaRPr lang="en-US" sz="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class AWT_Example_8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{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AWT_Example_8 ()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{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Frame f = new Frame(“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Example");</a:t>
                      </a:r>
                    </a:p>
                    <a:p>
                      <a:pPr marL="46513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FlowLayout.LEFT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10,10));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65138" indent="0"/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FlowLayout.LEFT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));</a:t>
                      </a:r>
                    </a:p>
                    <a:p>
                      <a:pPr marL="231775" indent="233363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//   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</a:t>
                      </a:r>
                      <a:r>
                        <a:rPr lang="en-US" sz="15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FlowLayout.RIGHT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));</a:t>
                      </a:r>
                    </a:p>
                    <a:p>
                      <a:pPr marL="465138" indent="0"/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//   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FlowLayout.CENTER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));</a:t>
                      </a:r>
                    </a:p>
                    <a:p>
                      <a:pPr marL="465138" indent="0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//   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FlowLayout.TRAILING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));</a:t>
                      </a:r>
                    </a:p>
                    <a:p>
                      <a:pPr marL="347663" indent="0"/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//    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FlowLayout.LEADING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));</a:t>
                      </a:r>
                    </a:p>
                    <a:p>
                      <a:pPr marL="465138" indent="0"/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pPr marL="465138" indent="0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l1 = new Label(“Label 1",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Color.RED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</a:t>
                      </a:r>
                    </a:p>
                    <a:p>
                      <a:pPr marL="465138" indent="0"/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</a:t>
                      </a:r>
                    </a:p>
                    <a:p>
                      <a:pPr marL="465138" indent="0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l2 = new Label("Label 2",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l2.setBackground(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Color.GREEN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465138" indent="0"/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pPr marL="465138" indent="0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l3 = new Label("Label 3",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l3.setBackground(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Color.BLUE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465138" indent="0"/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pPr marL="465138" indent="0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l4 = new Label("Label 4",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l4.setBackground(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465138" indent="0"/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pPr marL="465138" indent="0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l5 = new Label("Label 5",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465138" indent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l5.setBackground(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Color.CYAN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(l1);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(l2);        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(l3);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(l4);      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(l5);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	  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f.setSize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(400,400);  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f.setVisible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(true);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public static void main(String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AWT_8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awt_8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AWT_8();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56</a:t>
            </a:fld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85860"/>
            <a:ext cx="257176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285860"/>
            <a:ext cx="2571768" cy="25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071942"/>
            <a:ext cx="2571768" cy="259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4091327"/>
            <a:ext cx="257176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4087050"/>
            <a:ext cx="2576504" cy="258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70" y="1000108"/>
            <a:ext cx="90725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       Used Field                   Used Field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FlowLayout.LEFT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FlowLayout.RIGHT</a:t>
            </a:r>
            <a:endParaRPr lang="en-US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Used Field                   Used Field                    Used Field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FlowLayout.CENTER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FlowLayout.LEADING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FlowLayout.TRAILING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endParaRPr lang="en-IN" sz="3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57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954929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arranged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rectangular grid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 component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displayed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each rectangle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603375" lvl="3" indent="-231775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Creates a grid layout with one column per component in a row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rows,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columns)</a:t>
            </a:r>
          </a:p>
          <a:p>
            <a:pPr marL="1603375" lvl="3" indent="-231775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Creates a grid layout with the given rows and columns but no gaps between the components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rows,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columns,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603375" lvl="3" indent="-231775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Creates a grid layout with the given rows and columns along with given horizontal and vertical gaps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58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000108"/>
          <a:ext cx="91440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2"/>
                <a:gridCol w="3571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import java.awt.*; </a:t>
                      </a:r>
                    </a:p>
                    <a:p>
                      <a:endParaRPr lang="en-US" sz="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class AWT_Example_9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{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AWT_Example_9 ()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{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Frame f = new Frame(“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Example");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//	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GridLayout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());</a:t>
                      </a:r>
                    </a:p>
                    <a:p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//             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GridLayout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(2, 3));</a:t>
                      </a:r>
                    </a:p>
                    <a:p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GridLayout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(2, 3, 5, 5));</a:t>
                      </a:r>
                    </a:p>
                    <a:p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l1 = new Label("NORTH",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Color.RED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 </a:t>
                      </a:r>
                    </a:p>
                    <a:p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l2 = new Label("CENTER",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l2.setBackground(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Color.GREEN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l3 = new Label("SOUTH",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l3.setBackground(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Color.BLUE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l4 = new Label("EAST",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l4.setBackground(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 l5 = new Label("WEST",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Label.CENTER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l5.setBackground(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Color.CYAN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(l1);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(l2);        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(l3);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(l4);      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f.add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(l5);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    	  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f.setSize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(400,400);  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f.setVisible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(true);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public static void main(String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AWT_9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awt_9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AWT_9();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70" y="1142984"/>
            <a:ext cx="90725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Using constructor                                                Using constructor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 				       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row,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                                     Using constructor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row,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59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248789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643050"/>
            <a:ext cx="250033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3000372"/>
            <a:ext cx="25128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6"/>
            <a:ext cx="9144000" cy="6429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AWT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12 packages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370 classes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Only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 packages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Commonly-used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java.awt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3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java.awt.event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endParaRPr lang="en-IN" sz="3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60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954929"/>
            <a:ext cx="9286908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align 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vertically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horizontally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along their baseline</a:t>
            </a: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May not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 of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same size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object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Maintains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dynamic, rectangular grid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cells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Each component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occupies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one or more cells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known as its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display area</a:t>
            </a:r>
          </a:p>
          <a:p>
            <a:pPr marL="68262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Each component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marL="1152525" lvl="3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Associated with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GridBagConstraints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262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 the help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constraints object </a:t>
            </a:r>
          </a:p>
          <a:p>
            <a:pPr marL="1152525" lvl="3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Component's display area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arranged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on the grid</a:t>
            </a:r>
          </a:p>
          <a:p>
            <a:pPr marL="68262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52525" lvl="3" indent="-231775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Manages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component's minimum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preferred sizes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order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to determine component's size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78581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endParaRPr lang="en-IN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61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848384"/>
          <a:ext cx="9144000" cy="600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76"/>
                <a:gridCol w="800102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Role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gridx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gridy</a:t>
                      </a:r>
                      <a:endParaRPr lang="en-US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These contain the coordinates of the origin of the grid. They allow a at a specific position of a component positioning. By default,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they have </a:t>
                      </a:r>
                      <a:r>
                        <a:rPr lang="en-US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GrigBagConstraint.RELATIVE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 value which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indicates that a component can be stored to the right of previous</a:t>
                      </a: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Gridwidth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gridheight</a:t>
                      </a:r>
                      <a:endParaRPr lang="en-US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Define how many cells will occupy component (height and width). by The default is 1. 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 indication is relative to the other components of the line or the column. 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 </a:t>
                      </a:r>
                      <a:r>
                        <a:rPr lang="en-US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GridBagConstraints.REMAINDER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 value specifies that the next component inserted will be the last of the line or the current column. The value </a:t>
                      </a:r>
                      <a:r>
                        <a:rPr lang="en-US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GridBagConstraints.RELATIVE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up the component after the last component of a row or column.</a:t>
                      </a: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fill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Defines the fate of a component smaller than the grid cell. The </a:t>
                      </a:r>
                      <a:r>
                        <a:rPr lang="en-US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GridBagConstraints.NONE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retains the original size: Default. The </a:t>
                      </a:r>
                      <a:r>
                        <a:rPr lang="en-US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GridBagConstraints.HORIZONTAL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 expanded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Horizontally The </a:t>
                      </a:r>
                      <a:r>
                        <a:rPr lang="en-US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GridBagConstraints.VERTICAL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 and </a:t>
                      </a:r>
                      <a:r>
                        <a:rPr lang="en-US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GridBagConstraints.BOTH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expanded vertically to the dimensions of the cell</a:t>
                      </a: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Ipadx</a:t>
                      </a:r>
                      <a:endParaRPr lang="en-US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ipady</a:t>
                      </a:r>
                      <a:endParaRPr lang="en-US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Used to define the horizontal and vertical expansion of components. not works if expansion is required by fill. The default value is (0,0).</a:t>
                      </a: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anchor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When a component is smaller than the cell in which it is inserted, it can be positioned using this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variable to define the side from which the control should be aligned within the cell.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Possible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 variables NORTH, NORTHWEST, NORTHEAST, SOUTH, SOUTHWEST, SOUTHEAST, WEST and EAST</a:t>
                      </a: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Weightx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weighty</a:t>
                      </a: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Used to define the distribution of space in case of change of dimension</a:t>
                      </a:r>
                    </a:p>
                  </a:txBody>
                  <a:tcPr marL="27432" marR="27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endParaRPr lang="en-IN" sz="3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62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954929"/>
            <a:ext cx="92869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Constructor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6175" lvl="2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grid bag layout manager</a:t>
            </a: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8975" lvl="1" indent="-231775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63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1000108"/>
          <a:ext cx="9144000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76"/>
                <a:gridCol w="44291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import java.awt.*; </a:t>
                      </a:r>
                    </a:p>
                    <a:p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AWT_Example_10 extends Frame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public AWT_Example_10 ()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{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setLayout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GridBagLayout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());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Label l1 = new Label("Name");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l1.setBackground(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Color.GREEN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t1 =new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(10);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t1.setBackground(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Color.RED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Label l2 = new Label("Comments");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l2.setBackground(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Color.GREEN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t2 = new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TextField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(50);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t2.setBackground(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Color.RED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Button b1 = new Button("Ok"); </a:t>
                      </a:r>
                    </a:p>
                    <a:p>
                      <a:r>
                        <a:rPr lang="en-US" sz="5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GridBagConstraints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=new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GridBagConstraints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add(l1,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0, 0, 1, 1, 0, 0);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add(t1,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1, 0, 1, 1, 0, 20);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add(l2,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0, 1, 1, 1, 0, 0);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add(t2,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1, 1, 1, 1, 0, 60);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add(b1,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0, 2, 2, 1, 0, 20); </a:t>
                      </a:r>
                    </a:p>
                    <a:p>
                      <a:r>
                        <a:rPr lang="en-US" sz="5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void add(Component c,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GridBagConstraints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x,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y ,int w,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wx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{  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gc.gridx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x;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gc.gridy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y;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gc.gridwidth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w;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gc.gridheight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h;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gc.weightx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wx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gc.weighty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	add(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comp,gc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}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public static void main(String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{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AWT_10  awt_10 = new AWT_10();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awt_10.setTitle("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GridBagLayout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Example"); 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awt_10.setSize(500,400); 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awt_10.setVisible(true);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 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70" y="1142984"/>
            <a:ext cx="9072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Layout Manager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64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71678"/>
            <a:ext cx="5724549" cy="29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70" y="642918"/>
            <a:ext cx="9072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Home Work: </a:t>
            </a: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Create a GUI as shown in the following figure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8572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b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65</a:t>
            </a:fld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857364"/>
            <a:ext cx="3000396" cy="474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429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java.awt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package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Contains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core AWT graphics classes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 Component classes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 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Button,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Label etc.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 Container classes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 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Frame, Panel, Window etc.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Layout managers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</a:t>
            </a:r>
          </a:p>
          <a:p>
            <a:pPr lvl="3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Custom graphics classes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 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Graphics, Color, Font etc.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818"/>
            <a:ext cx="9144000" cy="6429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package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event handling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Event classes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MouseEvent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WindowEvent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Event Listener Interfaces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ActionListener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MouseListener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MouseMotionListener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KeyListener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WindowListener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Event Listener Adapter classes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 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MouseAdapter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KeyAdapter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WindowAdapter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4675" lvl="2" indent="-166688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 Window Toolkit (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AWT)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n-IN" dirty="0" smtClean="0"/>
              <a:t> </a:t>
            </a:r>
            <a:fld id="{6C222118-0C63-4106-B462-2374A14BCD28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2050" name="Picture 2" descr="Java AWT hierarchy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7634301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2706</Words>
  <Application>Microsoft Office PowerPoint</Application>
  <PresentationFormat>On-screen Show (4:3)</PresentationFormat>
  <Paragraphs>1280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Building  Graphical User Interface (GUI) in  JAVA</vt:lpstr>
      <vt:lpstr>GUI in JAVA</vt:lpstr>
      <vt:lpstr>GUI in JAVA</vt:lpstr>
      <vt:lpstr>GUI in JAVA</vt:lpstr>
      <vt:lpstr>Abstract Window Toolkit (AWT)</vt:lpstr>
      <vt:lpstr>Abstract Window Toolkit (AWT)</vt:lpstr>
      <vt:lpstr>Abstract Window Toolkit (AWT)</vt:lpstr>
      <vt:lpstr>Abstract Window Toolkit (AWT)</vt:lpstr>
      <vt:lpstr>Abstract Window Toolkit (AWT)</vt:lpstr>
      <vt:lpstr>Abstract Window Toolkit (AWT)</vt:lpstr>
      <vt:lpstr>Abstract Window Toolkit (AWT)</vt:lpstr>
      <vt:lpstr>Abstract Window Toolkit (AWT)</vt:lpstr>
      <vt:lpstr>Abstract Window Toolkit (AWT) Java container Classes</vt:lpstr>
      <vt:lpstr>Abstract Window Toolkit (AWT) Top-Level Containers</vt:lpstr>
      <vt:lpstr>Abstract Window Toolkit (AWT) Top-Level Containers</vt:lpstr>
      <vt:lpstr>Abstract Window Toolkit (AWT) Top-Level Containers</vt:lpstr>
      <vt:lpstr>Abstract Window Toolkit (AWT) Top-Level Containers</vt:lpstr>
      <vt:lpstr>Abstract Window Toolkit (AWT) Top-Level Containers</vt:lpstr>
      <vt:lpstr>Abstract Window Toolkit (AWT) Top-Level Containers :: Frame</vt:lpstr>
      <vt:lpstr>Abstract Window Toolkit (AWT) Top-Level Containers</vt:lpstr>
      <vt:lpstr>Abstract Window Toolkit (AWT) Top-Level Containers</vt:lpstr>
      <vt:lpstr>Abstract Window Toolkit (AWT) Top-Level Containers</vt:lpstr>
      <vt:lpstr>Abstract Window Toolkit (AWT) Top-Level Containers</vt:lpstr>
      <vt:lpstr>Abstract Window Toolkit (AWT) Top-Level Containers</vt:lpstr>
      <vt:lpstr>Abstract Window Toolkit (AWT) Top-Level Containers</vt:lpstr>
      <vt:lpstr>Abstract Window Toolkit (AWT) Top-Level Containers</vt:lpstr>
      <vt:lpstr>Abstract Window Toolkit (AWT) Secondary Containers :: Panel</vt:lpstr>
      <vt:lpstr>Abstract Window Toolkit (AWT) Secondary Containers :: Panel</vt:lpstr>
      <vt:lpstr>Abstract Window Toolkit (AWT) Secondary Containers :: Panel</vt:lpstr>
      <vt:lpstr>Abstract Window Toolkit (AWT) Secondary Containers :: Panel</vt:lpstr>
      <vt:lpstr>Abstract Window Toolkit (AWT) Secondary Containers :: Panel</vt:lpstr>
      <vt:lpstr>Abstract Window Toolkit (AWT) Components</vt:lpstr>
      <vt:lpstr>Abstract Window Toolkit (AWT) Components :: Label</vt:lpstr>
      <vt:lpstr>Abstract Window Toolkit (AWT) Components :: Label</vt:lpstr>
      <vt:lpstr>Abstract Window Toolkit (AWT) Components :: Label</vt:lpstr>
      <vt:lpstr>Abstract Window Toolkit (AWT) Components :: Label</vt:lpstr>
      <vt:lpstr>Abstract Window Toolkit (AWT) Components :: TextField</vt:lpstr>
      <vt:lpstr>Abstract Window Toolkit (AWT) Components :: TextField</vt:lpstr>
      <vt:lpstr>Abstract Window Toolkit (AWT) Components :: TextField</vt:lpstr>
      <vt:lpstr>Abstract Window Toolkit (AWT) Components :: Button</vt:lpstr>
      <vt:lpstr>Abstract Window Toolkit (AWT) Components :: Button</vt:lpstr>
      <vt:lpstr>Abstract Window Toolkit (AWT) Components :: Button</vt:lpstr>
      <vt:lpstr>Abstract Window Toolkit (AWT) Components :: Checkbox</vt:lpstr>
      <vt:lpstr>Abstract Window Toolkit (AWT) Components :: Checkbox &amp; CheckboxGroup</vt:lpstr>
      <vt:lpstr>Abstract Window Toolkit (AWT) Components :: Checkbox</vt:lpstr>
      <vt:lpstr>Abstract Window Toolkit (AWT) Components :: CheckboxGroup </vt:lpstr>
      <vt:lpstr>Abstract Window Toolkit (AWT) Components :: RadioButton</vt:lpstr>
      <vt:lpstr>Abstract Window Toolkit (AWT)  Layout Managers </vt:lpstr>
      <vt:lpstr>Abstract Window Toolkit (AWT)  Layout Manager :: BorderLayout</vt:lpstr>
      <vt:lpstr>Abstract Window Toolkit (AWT)  Layout Manager :: BorderLayout</vt:lpstr>
      <vt:lpstr>Abstract Window Toolkit (AWT)  Layout Manager :: BorderLayout</vt:lpstr>
      <vt:lpstr>Abstract Window Toolkit (AWT)  Layout Manager :: BorderLayout</vt:lpstr>
      <vt:lpstr>Abstract Window Toolkit (AWT)  Layout Manager :: FlowLayout</vt:lpstr>
      <vt:lpstr>Abstract Window Toolkit (AWT)  Layout Manager :: FlowLayout</vt:lpstr>
      <vt:lpstr>Abstract Window Toolkit (AWT)  Layout Manager :: FlowLayout</vt:lpstr>
      <vt:lpstr>Abstract Window Toolkit (AWT)  Layout Manager :: FlowLayout</vt:lpstr>
      <vt:lpstr>Abstract Window Toolkit (AWT)  Layout Manager :: GridLayout</vt:lpstr>
      <vt:lpstr>Abstract Window Toolkit (AWT)  Layout Manager :: GridLayout</vt:lpstr>
      <vt:lpstr>Abstract Window Toolkit (AWT)  Layout Manager :: GridLayout</vt:lpstr>
      <vt:lpstr>Abstract Window Toolkit (AWT)  Layout Manager :: GridBagLayout</vt:lpstr>
      <vt:lpstr>Abstract Window Toolkit (AWT)  Layout Manager :: GridBagLayout</vt:lpstr>
      <vt:lpstr>Abstract Window Toolkit (AWT)  Layout Manager :: GridBagLayout</vt:lpstr>
      <vt:lpstr>Abstract Window Toolkit (AWT)  Layout Manager :: GridBagLayout</vt:lpstr>
      <vt:lpstr>Abstract Window Toolkit (AWT)  Layout Manager :: GridLayout</vt:lpstr>
      <vt:lpstr>Abstract Window Toolkit (AWT)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(CSE181404)</dc:title>
  <dc:creator>NABAJYOTI</dc:creator>
  <cp:lastModifiedBy>sjs</cp:lastModifiedBy>
  <cp:revision>794</cp:revision>
  <dcterms:created xsi:type="dcterms:W3CDTF">2020-02-05T12:09:52Z</dcterms:created>
  <dcterms:modified xsi:type="dcterms:W3CDTF">2022-05-24T06:31:35Z</dcterms:modified>
</cp:coreProperties>
</file>