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05" r:id="rId2"/>
    <p:sldId id="325" r:id="rId3"/>
    <p:sldId id="326" r:id="rId4"/>
    <p:sldId id="327" r:id="rId5"/>
    <p:sldId id="328" r:id="rId6"/>
    <p:sldId id="431" r:id="rId7"/>
    <p:sldId id="430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6" d="100"/>
          <a:sy n="66" d="100"/>
        </p:scale>
        <p:origin x="-1494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7E21-FFFF-4D2B-B418-D147AE985F33}" type="datetimeFigureOut">
              <a:rPr lang="en-US" smtClean="0"/>
              <a:pPr/>
              <a:t>5/4/2022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82A34-0240-4C56-A446-DC66CA3C53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602B-1477-4D24-A1B8-BACC81331FAB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251A-B654-4937-8838-834AD6A83322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5B6B-1ABE-4E1C-A1A6-202B3D209A97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D8EF-8D6D-4DF3-A364-BB72BCEBC429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B6257-ECE3-49E2-B70A-909692F3CD0D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014EB-B766-4AEC-9EF8-DFDE1CD81AA5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E1064-C545-4C9F-B24A-2ABAD4FDE19C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9104F-4562-47B0-9718-37CB6E110CDE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E300D-F68C-4201-99C7-76035C53DB97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F324-2206-440A-88A3-79CAAB8202FF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6BDFD-7F56-4A02-A83B-2C532B626638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ED05E-9031-4F5D-A67E-E06B1ADBF9D2}" type="datetime1">
              <a:rPr lang="en-US" smtClean="0"/>
              <a:pPr/>
              <a:t>5/4/2022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22118-0C63-4106-B462-2374A14BCD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43182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Handling </a:t>
            </a:r>
            <a:b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 JAVA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Handling Java Exception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42918"/>
            <a:ext cx="9144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With Handling Exception</a:t>
            </a:r>
          </a:p>
          <a:p>
            <a:endParaRPr lang="en-GB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 class Java_Exception_Example_1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= 20, b = 0, c;</a:t>
            </a: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try</a:t>
            </a:r>
          </a:p>
          <a:p>
            <a:pPr marL="180022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{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c =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b;</a:t>
            </a: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catch(Exception e)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System.out.println(“Exception :: ” + e);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180022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(“Rest of the codes of the program..”);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800225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Exception ::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: / by zero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2: Handling Multiple Exception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42918"/>
            <a:ext cx="9144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 class Java_Exception_Example_2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	public class Java_Exception_Example_2</a:t>
            </a:r>
          </a:p>
          <a:p>
            <a:pPr marL="90011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a[] = 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[5], b = 0, c;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try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("a[10] " + a[10]);</a:t>
            </a:r>
          </a:p>
          <a:p>
            <a:pPr marL="1800225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			c = a[2] / b;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System.out.println("Exception :: " + e);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System.out.println("Exception :: " + e);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	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90011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Exception :: Exception ::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java.lang.ArrayIndexOutOfBoundsException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: 10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2: Handling Multiple Exception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42918"/>
            <a:ext cx="9144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 class Java_Exception_Example_2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	public class Java_Exception_Example_2</a:t>
            </a:r>
          </a:p>
          <a:p>
            <a:pPr marL="90011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a[] = new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[5], b = 0, c;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try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("a[10] " + a[10]);</a:t>
            </a:r>
          </a:p>
          <a:p>
            <a:pPr marL="1800225"/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			c = a[2] / b;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catch(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|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e)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System.out.println("Exception :: " + e);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	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90011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Exception :: Exception ::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java.lang.ArrayIndexOutOfBoundsException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: 10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3: </a:t>
            </a:r>
            <a:r>
              <a:rPr lang="en-IN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Block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571480"/>
            <a:ext cx="9144000" cy="26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The finally block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follows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a try block or a catch block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900" b="1" dirty="0" smtClean="0">
                <a:latin typeface="Times New Roman" pitchFamily="18" charset="0"/>
                <a:cs typeface="Times New Roman" pitchFamily="18" charset="0"/>
              </a:rPr>
              <a:t>Always executes</a:t>
            </a: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, irrespective of occurrence of an Exception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 Using a finally block allows </a:t>
            </a:r>
          </a:p>
          <a:p>
            <a:pPr marL="1074738" lvl="2" indent="-160338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To run any cleanup-type statements that you want to execute</a:t>
            </a:r>
          </a:p>
          <a:p>
            <a:pPr marL="1074738" lvl="2" indent="-160338">
              <a:lnSpc>
                <a:spcPct val="150000"/>
              </a:lnSpc>
              <a:buFont typeface="Arial" pitchFamily="34" charset="0"/>
              <a:buChar char="•"/>
            </a:pPr>
            <a:r>
              <a:rPr lang="en-GB" sz="1900" dirty="0" smtClean="0">
                <a:latin typeface="Times New Roman" pitchFamily="18" charset="0"/>
                <a:cs typeface="Times New Roman" pitchFamily="18" charset="0"/>
              </a:rPr>
              <a:t>No matter what happens in the protected code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https://static.javatpoint.com/images/finally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lum bright="17000"/>
          </a:blip>
          <a:srcRect/>
          <a:stretch>
            <a:fillRect/>
          </a:stretch>
        </p:blipFill>
        <p:spPr bwMode="auto">
          <a:xfrm>
            <a:off x="1785918" y="2726510"/>
            <a:ext cx="5000628" cy="41750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3: </a:t>
            </a:r>
            <a:r>
              <a:rPr lang="en-IN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Finally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Block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-71470" y="422502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public class Java_Exception_Example_3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	public class Java_Exception_Example_3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a = 5, b = 0, c;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try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c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= a / b;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catch(Exception e)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	System.out.println("Exception :: " + e);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finally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marL="1800225"/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("finally block is always executed");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16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("rest of the code...");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800225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900113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4: </a:t>
            </a:r>
            <a:r>
              <a:rPr lang="en-IN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Keyword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-71470" y="555949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Used to explicitly throw an exception from a method or any block of code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Mainly used to throw custom exceptions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857364"/>
            <a:ext cx="9144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Exception_Handling_Throw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 void validate(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age)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if(age&lt;18)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ArithmeticException("not valid");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else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System.out.println("welcome to vote");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Exception_Handling_Throw eht  =new Exception_Handling_Throw();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eht.validate(13);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System.out.println("rest of the code...");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Output:     Exception in thread "main"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: not valid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         at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Exception_Handling_Throw.validate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(Exception_Handling_Throw.java:6)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         at </a:t>
            </a:r>
            <a:r>
              <a:rPr lang="en-IN" sz="1600" b="1" dirty="0" err="1" smtClean="0">
                <a:latin typeface="Times New Roman" pitchFamily="18" charset="0"/>
                <a:cs typeface="Times New Roman" pitchFamily="18" charset="0"/>
              </a:rPr>
              <a:t>Exception_Handling_Throw.main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(Exception_Handling_Throw.java:14)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4: Throws Keyword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-71470" y="598029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GB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keyword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Indicates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what exception type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may be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thrown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by a method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Used for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handling checked exceptions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Advantage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 	Can handle many methods at the same time 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By declaring the exceptions in the method signature using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throws</a:t>
            </a:r>
          </a:p>
          <a:p>
            <a:pPr lvl="3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Handle the exceptions where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you are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calling this method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using </a:t>
            </a:r>
          </a:p>
          <a:p>
            <a:pPr lvl="3">
              <a:lnSpc>
                <a:spcPct val="150000"/>
              </a:lnSpc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 try-catch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57214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4: Throws Keyword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-71470" y="422502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Exception_Handling_Throws</a:t>
            </a:r>
            <a:endParaRPr lang="en-US" sz="16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int division() 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throws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ArithmeticException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 = 20, b = 0, c;</a:t>
            </a:r>
          </a:p>
          <a:p>
            <a:r>
              <a:rPr lang="en-IN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return (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 / b)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Exception_Handling_Throws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ehts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Exception_Handling_Throws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System.out.println(“Result = " + </a:t>
            </a:r>
            <a:r>
              <a:rPr lang="en-US" sz="16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ehts.division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catch(Exception e)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System.out.println("Exception :: " + e);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finally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System.out.println("Rest of the codes of the program");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	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Output ::         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Exception :: </a:t>
            </a:r>
            <a:r>
              <a:rPr lang="en-GB" sz="1600" b="1" dirty="0" err="1" smtClean="0"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: / by zero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                          Rest of the codes of the program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6242"/>
            <a:ext cx="9144000" cy="114300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5: User defined Exceptions</a:t>
            </a:r>
            <a:endParaRPr lang="en-IN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-71470" y="357166"/>
            <a:ext cx="9144000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InvalidAgeException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extends Exception {  </a:t>
            </a: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InvalidAgeException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  {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System.out.println("Not eligible to vote");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  </a:t>
            </a: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User_defined_Exception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{  </a:t>
            </a:r>
          </a:p>
          <a:p>
            <a:pPr>
              <a:spcBef>
                <a:spcPts val="400"/>
              </a:spcBef>
            </a:pP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static void validate(int age) throws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InvalidAgeException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{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if(age &lt; 18)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throw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new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InvalidAgeException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else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System.out.println("welcome to vote");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  	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public static void main(String args[]) {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try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validate(12);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catch(Exception m) {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System.out.println("Exception </a:t>
            </a:r>
            <a:r>
              <a:rPr lang="en-US" sz="16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occured</a:t>
            </a:r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: "+m);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System.out.println("rest of the code...");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}  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Output ::                   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Not eligible to vote</a:t>
            </a: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                                   Exception </a:t>
            </a:r>
            <a:r>
              <a:rPr lang="en-GB" sz="1600" b="1" dirty="0" err="1" smtClean="0">
                <a:latin typeface="Times New Roman" pitchFamily="18" charset="0"/>
                <a:cs typeface="Times New Roman" pitchFamily="18" charset="0"/>
              </a:rPr>
              <a:t>occured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GB" sz="1600" b="1" dirty="0" err="1" smtClean="0">
                <a:latin typeface="Times New Roman" pitchFamily="18" charset="0"/>
                <a:cs typeface="Times New Roman" pitchFamily="18" charset="0"/>
              </a:rPr>
              <a:t>InvalidAgeException</a:t>
            </a:r>
            <a:endParaRPr lang="en-GB" sz="1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		Rest of the codes of the program...</a:t>
            </a: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857232"/>
            <a:ext cx="9144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</a:t>
            </a:r>
          </a:p>
          <a:p>
            <a:pPr marL="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arises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during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a program ( at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run-time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When an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occurs </a:t>
            </a:r>
          </a:p>
          <a:p>
            <a:pPr marL="63023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normal flow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interrupted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and the program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terminates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abnormally</a:t>
            </a:r>
          </a:p>
          <a:p>
            <a:pPr marL="63023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Therefore, these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exceptions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need to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handled</a:t>
            </a:r>
          </a:p>
          <a:p>
            <a:pPr marL="630238" indent="-180975">
              <a:lnSpc>
                <a:spcPct val="150000"/>
              </a:lnSpc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Exception Handling in JAVA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is 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630238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One of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powerful mechanism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run-time errors </a:t>
            </a:r>
          </a:p>
          <a:p>
            <a:pPr marL="1087438" lvl="1" indent="-180975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So that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normal flow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can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maintained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42892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0" y="1000108"/>
            <a:ext cx="9144000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many different reasons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some of which are 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entered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invalid data</a:t>
            </a:r>
          </a:p>
          <a:p>
            <a:pPr marL="539750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file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needs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to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opened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cannot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found</a:t>
            </a:r>
          </a:p>
          <a:p>
            <a:pPr marL="539750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connection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has been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lost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middle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communications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marL="539750" indent="-180975">
              <a:lnSpc>
                <a:spcPct val="150000"/>
              </a:lnSpc>
              <a:buFont typeface="Arial" pitchFamily="34" charset="0"/>
              <a:buChar char="•"/>
            </a:pPr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Some of these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exceptions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caused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by 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539750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made by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539750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made by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programmer</a:t>
            </a:r>
          </a:p>
          <a:p>
            <a:pPr marL="539750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Failure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physical resources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some manner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  <a:p>
            <a:pPr marL="269875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Problems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arise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which are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beyond the control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or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programmer</a:t>
            </a:r>
          </a:p>
          <a:p>
            <a:pPr>
              <a:lnSpc>
                <a:spcPct val="150000"/>
              </a:lnSpc>
            </a:pP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Exceptions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360363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and can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handled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programmer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Exception Handling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-71470" y="784942"/>
            <a:ext cx="921547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Exceptions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are of </a:t>
            </a:r>
            <a:r>
              <a:rPr lang="en-IN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types</a:t>
            </a:r>
          </a:p>
          <a:p>
            <a:endParaRPr lang="en-IN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Checked exceptions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7191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at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time of compilation</a:t>
            </a:r>
          </a:p>
          <a:p>
            <a:pPr marL="7191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Also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compile time exceptions</a:t>
            </a:r>
          </a:p>
          <a:p>
            <a:pPr marL="7191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simply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ignored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, Should  be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handled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before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execution</a:t>
            </a:r>
          </a:p>
          <a:p>
            <a:pPr marL="269875"/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269875">
              <a:buFont typeface="Arial" pitchFamily="34" charset="0"/>
              <a:buChar char="•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Unchecked exceptions</a:t>
            </a:r>
            <a:r>
              <a:rPr lang="en-IN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191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Occur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time of execution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(e.g.,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logical errors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7191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as 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Runtime Exceptions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19138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Ignored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at the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time of compilation</a:t>
            </a:r>
          </a:p>
          <a:p>
            <a:pPr marL="449263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Error is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irrecoverable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e.g.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OutOfMemoryError,VirtualMachineError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etc.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Hierarchy of Java Exception classes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 descr="throwable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14776" y="978801"/>
            <a:ext cx="5500694" cy="58791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71470" y="962269"/>
            <a:ext cx="4143404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java.lang.Throwable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9888" lvl="1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Root class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GB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super class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of </a:t>
            </a:r>
          </a:p>
          <a:p>
            <a:pPr marL="812800" lvl="2">
              <a:lnSpc>
                <a:spcPct val="200000"/>
              </a:lnSpc>
              <a:buFont typeface="Wingdings" pitchFamily="2" charset="2"/>
              <a:buChar char="Ø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All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exceptions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Inherited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by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Two sub-classes</a:t>
            </a:r>
          </a:p>
          <a:p>
            <a:pPr lvl="3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Exception</a:t>
            </a:r>
          </a:p>
          <a:p>
            <a:pPr lvl="3">
              <a:lnSpc>
                <a:spcPct val="150000"/>
              </a:lnSpc>
              <a:buFont typeface="Courier New" pitchFamily="49" charset="0"/>
              <a:buChar char="o"/>
            </a:pPr>
            <a:r>
              <a:rPr lang="en-IN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endParaRPr lang="en-IN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Common Scenarios of Exception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-71470" y="642918"/>
            <a:ext cx="921547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ArithmeticException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occurs</a:t>
            </a:r>
          </a:p>
          <a:p>
            <a:pPr marL="53657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If we try to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divide any number by zero</a:t>
            </a:r>
          </a:p>
          <a:p>
            <a:pPr marL="631825" lvl="1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 marL="631825" lvl="1" indent="-174625">
              <a:lnSpc>
                <a:spcPct val="150000"/>
              </a:lnSpc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 a = 50 / 0;</a:t>
            </a:r>
            <a:endParaRPr lang="en-GB" sz="2000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NullPointerException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occurs</a:t>
            </a:r>
          </a:p>
          <a:p>
            <a:pPr marL="53657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If we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null value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any variable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, then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performing any operation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throws a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NullPointerException</a:t>
            </a: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String s = </a:t>
            </a:r>
            <a:r>
              <a:rPr 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;  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s.length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631825" lvl="1" indent="-174625">
              <a:lnSpc>
                <a:spcPct val="150000"/>
              </a:lnSpc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Common Scenarios of Exception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-71470" y="642918"/>
            <a:ext cx="9215470" cy="730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NumberFormatException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occurs</a:t>
            </a:r>
          </a:p>
          <a:p>
            <a:pPr marL="53657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formatting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any variable 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mismatched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it may result into </a:t>
            </a:r>
            <a:r>
              <a:rPr lang="en-GB" sz="2200" b="1" dirty="0" err="1" smtClean="0">
                <a:latin typeface="Times New Roman" pitchFamily="18" charset="0"/>
                <a:cs typeface="Times New Roman" pitchFamily="18" charset="0"/>
              </a:rPr>
              <a:t>NumberFormatException</a:t>
            </a: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3657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Suppose we have a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that has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characters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, then converting this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digit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will cause </a:t>
            </a:r>
            <a:r>
              <a:rPr lang="en-GB" sz="2200" b="1" dirty="0" err="1" smtClean="0">
                <a:latin typeface="Times New Roman" pitchFamily="18" charset="0"/>
                <a:cs typeface="Times New Roman" pitchFamily="18" charset="0"/>
              </a:rPr>
              <a:t>NumberFormatException</a:t>
            </a:r>
            <a:endParaRPr lang="en-GB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		String s = "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";  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			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 I 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Integer.parseInt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(s);</a:t>
            </a:r>
          </a:p>
          <a:p>
            <a:pPr marL="17462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occurs</a:t>
            </a:r>
          </a:p>
          <a:p>
            <a:pPr marL="536575" indent="-174625">
              <a:lnSpc>
                <a:spcPct val="150000"/>
              </a:lnSpc>
              <a:buFont typeface="Arial" pitchFamily="34" charset="0"/>
              <a:buChar char="•"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When an array exceeds to it's size, the </a:t>
            </a:r>
            <a:r>
              <a:rPr lang="en-GB" sz="2200" dirty="0" err="1" smtClean="0">
                <a:latin typeface="Times New Roman" pitchFamily="18" charset="0"/>
                <a:cs typeface="Times New Roman" pitchFamily="18" charset="0"/>
              </a:rPr>
              <a:t>ArrayIndexOutOfBoundsException</a:t>
            </a: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 is thrown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int a[] = new int[5];  </a:t>
            </a:r>
          </a:p>
          <a:p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		 </a:t>
            </a:r>
            <a:r>
              <a:rPr lang="en-GB" sz="22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a[10] = 50;</a:t>
            </a: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3">
              <a:lnSpc>
                <a:spcPct val="150000"/>
              </a:lnSpc>
            </a:pPr>
            <a:endParaRPr lang="en-GB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Handling Java Exception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962269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handle exceptions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Java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5 keywords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used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0" y="1543050"/>
            <a:ext cx="9144000" cy="41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85776"/>
            <a:ext cx="9144000" cy="1143000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1: Handling Exception</a:t>
            </a:r>
            <a:endParaRPr lang="en-IN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2118-0C63-4106-B462-2374A14BCD28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1026" name="AutoShape 2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https://static.javatpoint.com/images/core/interfacerelation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42918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Without Handling Exception</a:t>
            </a:r>
          </a:p>
          <a:p>
            <a:endParaRPr lang="en-GB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public class Java_Exception_Example_1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	public class Java_Exception_Example_1</a:t>
            </a:r>
          </a:p>
          <a:p>
            <a:pPr marL="900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public static void main(String args[])</a:t>
            </a: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{</a:t>
            </a: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= 20, b = 10, c;</a:t>
            </a: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c =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b;</a:t>
            </a: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System.out.println("Value of c = " + c);</a:t>
            </a:r>
          </a:p>
          <a:p>
            <a:pPr marL="1800225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(“Rest of the codes of the program..”);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1800225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}</a:t>
            </a:r>
          </a:p>
          <a:p>
            <a:pPr marL="900113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z="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63538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      Exception in thread "main"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java.lang.ArithmeticException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: / by zero</a:t>
            </a:r>
          </a:p>
          <a:p>
            <a:pPr marL="363538"/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        at Java_Exception_Example_1.main(Java_Exception_Example_1.java:7)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  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</TotalTime>
  <Words>376</Words>
  <Application>Microsoft Office PowerPoint</Application>
  <PresentationFormat>On-screen Show (4:3)</PresentationFormat>
  <Paragraphs>303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Exception Handling  in JAVA</vt:lpstr>
      <vt:lpstr>Exception Handling</vt:lpstr>
      <vt:lpstr>Exception Handling</vt:lpstr>
      <vt:lpstr>Exception Handling</vt:lpstr>
      <vt:lpstr>Hierarchy of Java Exception classes</vt:lpstr>
      <vt:lpstr>Common Scenarios of Exception</vt:lpstr>
      <vt:lpstr>Common Scenarios of Exception</vt:lpstr>
      <vt:lpstr>Examples of Handling Java Exception</vt:lpstr>
      <vt:lpstr>Example 1: Handling Exception</vt:lpstr>
      <vt:lpstr>Examples of Handling Java Exception</vt:lpstr>
      <vt:lpstr>Example 2: Handling Multiple Exception</vt:lpstr>
      <vt:lpstr>Example 2: Handling Multiple Exception</vt:lpstr>
      <vt:lpstr>Example 3: Finally Block</vt:lpstr>
      <vt:lpstr>Example 3: Finally Block</vt:lpstr>
      <vt:lpstr>Example 4: Throw Keyword</vt:lpstr>
      <vt:lpstr>Example 4: Throws Keyword</vt:lpstr>
      <vt:lpstr>Example 4: Throws Keyword</vt:lpstr>
      <vt:lpstr>Example 5: User defined Exceptions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(CSE181404)</dc:title>
  <dc:creator>NABAJYOTI</dc:creator>
  <cp:lastModifiedBy>sjs</cp:lastModifiedBy>
  <cp:revision>407</cp:revision>
  <dcterms:created xsi:type="dcterms:W3CDTF">2020-02-05T12:09:52Z</dcterms:created>
  <dcterms:modified xsi:type="dcterms:W3CDTF">2022-05-04T22:51:47Z</dcterms:modified>
</cp:coreProperties>
</file>