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0" r:id="rId9"/>
    <p:sldId id="262" r:id="rId10"/>
    <p:sldId id="264" r:id="rId11"/>
    <p:sldId id="263" r:id="rId12"/>
    <p:sldId id="265" r:id="rId13"/>
    <p:sldId id="272" r:id="rId14"/>
    <p:sldId id="274" r:id="rId15"/>
    <p:sldId id="275" r:id="rId16"/>
    <p:sldId id="276" r:id="rId17"/>
    <p:sldId id="279" r:id="rId18"/>
    <p:sldId id="278" r:id="rId19"/>
    <p:sldId id="277" r:id="rId20"/>
    <p:sldId id="281" r:id="rId21"/>
    <p:sldId id="282" r:id="rId22"/>
    <p:sldId id="280" r:id="rId23"/>
    <p:sldId id="283" r:id="rId24"/>
    <p:sldId id="284" r:id="rId25"/>
    <p:sldId id="269" r:id="rId26"/>
    <p:sldId id="271" r:id="rId27"/>
    <p:sldId id="285" r:id="rId28"/>
    <p:sldId id="286" r:id="rId29"/>
    <p:sldId id="288" r:id="rId30"/>
    <p:sldId id="287" r:id="rId31"/>
    <p:sldId id="289" r:id="rId32"/>
    <p:sldId id="290" r:id="rId33"/>
    <p:sldId id="315" r:id="rId34"/>
    <p:sldId id="298" r:id="rId35"/>
    <p:sldId id="302" r:id="rId36"/>
    <p:sldId id="303" r:id="rId37"/>
    <p:sldId id="301" r:id="rId38"/>
    <p:sldId id="304" r:id="rId39"/>
    <p:sldId id="317" r:id="rId40"/>
    <p:sldId id="322" r:id="rId41"/>
    <p:sldId id="308" r:id="rId42"/>
    <p:sldId id="309" r:id="rId43"/>
    <p:sldId id="310" r:id="rId44"/>
    <p:sldId id="311" r:id="rId45"/>
    <p:sldId id="313" r:id="rId46"/>
    <p:sldId id="312" r:id="rId47"/>
    <p:sldId id="314" r:id="rId48"/>
    <p:sldId id="293" r:id="rId49"/>
    <p:sldId id="323" r:id="rId50"/>
    <p:sldId id="318" r:id="rId51"/>
    <p:sldId id="319" r:id="rId52"/>
    <p:sldId id="321" r:id="rId53"/>
    <p:sldId id="324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1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37E21-FFFF-4D2B-B418-D147AE985F33}" type="datetimeFigureOut">
              <a:rPr lang="en-US" smtClean="0"/>
              <a:pPr/>
              <a:t>4/9/2022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82A34-0240-4C56-A446-DC66CA3C53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82A34-0240-4C56-A446-DC66CA3C531E}" type="slidenum">
              <a:rPr lang="en-IN" smtClean="0"/>
              <a:pPr/>
              <a:t>1</a:t>
            </a:fld>
            <a:endParaRPr lang="en-I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82A34-0240-4C56-A446-DC66CA3C531E}" type="slidenum">
              <a:rPr lang="en-IN" smtClean="0"/>
              <a:pPr/>
              <a:t>40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82A34-0240-4C56-A446-DC66CA3C531E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82A34-0240-4C56-A446-DC66CA3C531E}" type="slidenum">
              <a:rPr lang="en-IN" smtClean="0"/>
              <a:pPr/>
              <a:t>33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82A34-0240-4C56-A446-DC66CA3C531E}" type="slidenum">
              <a:rPr lang="en-IN" smtClean="0"/>
              <a:pPr/>
              <a:t>34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82A34-0240-4C56-A446-DC66CA3C531E}" type="slidenum">
              <a:rPr lang="en-IN" smtClean="0"/>
              <a:pPr/>
              <a:t>35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82A34-0240-4C56-A446-DC66CA3C531E}" type="slidenum">
              <a:rPr lang="en-IN" smtClean="0"/>
              <a:pPr/>
              <a:t>36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82A34-0240-4C56-A446-DC66CA3C531E}" type="slidenum">
              <a:rPr lang="en-IN" smtClean="0"/>
              <a:pPr/>
              <a:t>37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82A34-0240-4C56-A446-DC66CA3C531E}" type="slidenum">
              <a:rPr lang="en-IN" smtClean="0"/>
              <a:pPr/>
              <a:t>38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82A34-0240-4C56-A446-DC66CA3C531E}" type="slidenum">
              <a:rPr lang="en-IN" smtClean="0"/>
              <a:pPr/>
              <a:t>39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5602B-1477-4D24-A1B8-BACC81331FAB}" type="datetime1">
              <a:rPr lang="en-US" smtClean="0"/>
              <a:pPr/>
              <a:t>4/9/2022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251A-B654-4937-8838-834AD6A83322}" type="datetime1">
              <a:rPr lang="en-US" smtClean="0"/>
              <a:pPr/>
              <a:t>4/9/2022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5B6B-1ABE-4E1C-A1A6-202B3D209A97}" type="datetime1">
              <a:rPr lang="en-US" smtClean="0"/>
              <a:pPr/>
              <a:t>4/9/2022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D8EF-8D6D-4DF3-A364-BB72BCEBC429}" type="datetime1">
              <a:rPr lang="en-US" smtClean="0"/>
              <a:pPr/>
              <a:t>4/9/2022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257-ECE3-49E2-B70A-909692F3CD0D}" type="datetime1">
              <a:rPr lang="en-US" smtClean="0"/>
              <a:pPr/>
              <a:t>4/9/2022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14EB-B766-4AEC-9EF8-DFDE1CD81AA5}" type="datetime1">
              <a:rPr lang="en-US" smtClean="0"/>
              <a:pPr/>
              <a:t>4/9/2022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1064-C545-4C9F-B24A-2ABAD4FDE19C}" type="datetime1">
              <a:rPr lang="en-US" smtClean="0"/>
              <a:pPr/>
              <a:t>4/9/2022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104F-4562-47B0-9718-37CB6E110CDE}" type="datetime1">
              <a:rPr lang="en-US" smtClean="0"/>
              <a:pPr/>
              <a:t>4/9/2022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300D-F68C-4201-99C7-76035C53DB97}" type="datetime1">
              <a:rPr lang="en-US" smtClean="0"/>
              <a:pPr/>
              <a:t>4/9/2022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F324-2206-440A-88A3-79CAAB8202FF}" type="datetime1">
              <a:rPr lang="en-US" smtClean="0"/>
              <a:pPr/>
              <a:t>4/9/2022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BDFD-7F56-4A02-A83B-2C532B626638}" type="datetime1">
              <a:rPr lang="en-US" smtClean="0"/>
              <a:pPr/>
              <a:t>4/9/2022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ED05E-9031-4F5D-A67E-E06B1ADBF9D2}" type="datetime1">
              <a:rPr lang="en-US" smtClean="0"/>
              <a:pPr/>
              <a:t>4/9/2022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1285860"/>
            <a:ext cx="8572560" cy="1470025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JAVA Programming </a:t>
            </a:r>
            <a:b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(CSE181404)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166" y="3857628"/>
            <a:ext cx="6400800" cy="175260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Credit : 4</a:t>
            </a:r>
          </a:p>
          <a:p>
            <a:br>
              <a:rPr lang="en-I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 - T – P : 2 - 0 - 4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</a:t>
            </a:fld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42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Writing, Compiling and Executing </a:t>
            </a:r>
            <a:b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JAVA program (contd.)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6" name="Picture 5" descr="procedure_execu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612613"/>
            <a:ext cx="8072494" cy="5031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100013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Writing a JAVA program</a:t>
            </a:r>
            <a:endParaRPr lang="en-IN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11</a:t>
            </a:fld>
            <a:endParaRPr lang="en-IN"/>
          </a:p>
        </p:txBody>
      </p:sp>
      <p:grpSp>
        <p:nvGrpSpPr>
          <p:cNvPr id="6" name="Group 5"/>
          <p:cNvGrpSpPr/>
          <p:nvPr/>
        </p:nvGrpSpPr>
        <p:grpSpPr>
          <a:xfrm>
            <a:off x="214282" y="883770"/>
            <a:ext cx="8929718" cy="5570756"/>
            <a:chOff x="214282" y="1214422"/>
            <a:chExt cx="8929718" cy="6327406"/>
          </a:xfrm>
        </p:grpSpPr>
        <p:sp>
          <p:nvSpPr>
            <p:cNvPr id="7" name="TextBox 6"/>
            <p:cNvSpPr txBox="1"/>
            <p:nvPr/>
          </p:nvSpPr>
          <p:spPr>
            <a:xfrm>
              <a:off x="214282" y="1214422"/>
              <a:ext cx="8929718" cy="6327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350" lvl="1">
                <a:buFont typeface="Arial" pitchFamily="34" charset="0"/>
                <a:buChar char="•"/>
              </a:pP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 Writing</a:t>
              </a:r>
            </a:p>
            <a:p>
              <a:pPr marL="6350" lvl="1"/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  <a:p>
              <a:pPr lvl="1"/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// Program to display a message </a:t>
              </a:r>
            </a:p>
            <a:p>
              <a:pPr lvl="1"/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  <a:p>
              <a:pPr lvl="1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import java.io.*;</a:t>
              </a:r>
            </a:p>
            <a:p>
              <a:pPr lvl="1"/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  <a:p>
              <a:pPr lvl="1"/>
              <a:r>
                <a:rPr lang="en-IN" sz="2000" dirty="0">
                  <a:latin typeface="Times New Roman" pitchFamily="18" charset="0"/>
                  <a:cs typeface="Times New Roman" pitchFamily="18" charset="0"/>
                </a:rPr>
                <a:t>public class </a:t>
              </a:r>
              <a:r>
                <a:rPr lang="en-IN" sz="2000" dirty="0" err="1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HelloWorld</a:t>
              </a:r>
              <a:r>
                <a:rPr lang="en-IN" sz="2000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 lvl="1"/>
              <a:r>
                <a:rPr lang="en-IN" sz="2000" dirty="0">
                  <a:latin typeface="Times New Roman" pitchFamily="18" charset="0"/>
                  <a:cs typeface="Times New Roman" pitchFamily="18" charset="0"/>
                </a:rPr>
                <a:t>{ </a:t>
              </a:r>
              <a:endParaRPr lang="en-IN" sz="2000" b="1" dirty="0">
                <a:latin typeface="Times New Roman" pitchFamily="18" charset="0"/>
                <a:cs typeface="Times New Roman" pitchFamily="18" charset="0"/>
              </a:endParaRPr>
            </a:p>
            <a:p>
              <a:pPr lvl="2"/>
              <a:r>
                <a:rPr lang="en-IN" sz="2000" dirty="0">
                  <a:latin typeface="Times New Roman" pitchFamily="18" charset="0"/>
                  <a:cs typeface="Times New Roman" pitchFamily="18" charset="0"/>
                </a:rPr>
                <a:t>public static void main(String[] </a:t>
              </a:r>
              <a:r>
                <a:rPr lang="en-IN" sz="2000" dirty="0" err="1">
                  <a:latin typeface="Times New Roman" pitchFamily="18" charset="0"/>
                  <a:cs typeface="Times New Roman" pitchFamily="18" charset="0"/>
                </a:rPr>
                <a:t>args</a:t>
              </a:r>
              <a:r>
                <a:rPr lang="en-IN" sz="2000" dirty="0">
                  <a:latin typeface="Times New Roman" pitchFamily="18" charset="0"/>
                  <a:cs typeface="Times New Roman" pitchFamily="18" charset="0"/>
                </a:rPr>
                <a:t>) </a:t>
              </a:r>
            </a:p>
            <a:p>
              <a:pPr lvl="2"/>
              <a:r>
                <a:rPr lang="en-IN" sz="2000" dirty="0">
                  <a:latin typeface="Times New Roman" pitchFamily="18" charset="0"/>
                  <a:cs typeface="Times New Roman" pitchFamily="18" charset="0"/>
                </a:rPr>
                <a:t>{ </a:t>
              </a:r>
            </a:p>
            <a:p>
              <a:pPr lvl="2"/>
              <a:r>
                <a:rPr lang="en-IN" sz="2000" dirty="0">
                  <a:latin typeface="Times New Roman" pitchFamily="18" charset="0"/>
                  <a:cs typeface="Times New Roman" pitchFamily="18" charset="0"/>
                </a:rPr>
                <a:t>	</a:t>
              </a:r>
              <a:r>
                <a:rPr lang="en-IN" sz="2000" dirty="0" err="1">
                  <a:latin typeface="Times New Roman" pitchFamily="18" charset="0"/>
                  <a:cs typeface="Times New Roman" pitchFamily="18" charset="0"/>
                </a:rPr>
                <a:t>System.out.println</a:t>
              </a:r>
              <a:r>
                <a:rPr lang="en-IN" sz="2000" dirty="0">
                  <a:latin typeface="Times New Roman" pitchFamily="18" charset="0"/>
                  <a:cs typeface="Times New Roman" pitchFamily="18" charset="0"/>
                </a:rPr>
                <a:t>(“This is my first java program"); </a:t>
              </a:r>
            </a:p>
            <a:p>
              <a:pPr lvl="2"/>
              <a:r>
                <a:rPr lang="en-IN" sz="2000" dirty="0">
                  <a:latin typeface="Times New Roman" pitchFamily="18" charset="0"/>
                  <a:cs typeface="Times New Roman" pitchFamily="18" charset="0"/>
                </a:rPr>
                <a:t>}</a:t>
              </a:r>
            </a:p>
            <a:p>
              <a:pPr lvl="1"/>
              <a:r>
                <a:rPr lang="en-IN" sz="2000" dirty="0">
                  <a:latin typeface="Times New Roman" pitchFamily="18" charset="0"/>
                  <a:cs typeface="Times New Roman" pitchFamily="18" charset="0"/>
                </a:rPr>
                <a:t>}</a:t>
              </a:r>
            </a:p>
            <a:p>
              <a:pPr lvl="1"/>
              <a:endParaRPr lang="en-IN" sz="2000" b="1" dirty="0">
                <a:latin typeface="Times New Roman" pitchFamily="18" charset="0"/>
                <a:cs typeface="Times New Roman" pitchFamily="18" charset="0"/>
              </a:endParaRPr>
            </a:p>
            <a:p>
              <a:pPr marL="6350" lvl="1">
                <a:buFont typeface="Arial" pitchFamily="34" charset="0"/>
                <a:buChar char="•"/>
              </a:pP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   Saving</a:t>
              </a:r>
            </a:p>
            <a:p>
              <a:pPr marL="6350" lvl="1"/>
              <a:r>
                <a:rPr lang="en-IN" sz="800" b="1" dirty="0">
                  <a:latin typeface="Times New Roman" pitchFamily="18" charset="0"/>
                  <a:cs typeface="Times New Roman" pitchFamily="18" charset="0"/>
                </a:rPr>
                <a:t>   </a:t>
              </a:r>
              <a:endParaRPr lang="en-US" sz="800" b="1" dirty="0">
                <a:latin typeface="Times New Roman" pitchFamily="18" charset="0"/>
                <a:cs typeface="Times New Roman" pitchFamily="18" charset="0"/>
              </a:endParaRPr>
            </a:p>
            <a:p>
              <a:pPr lvl="1"/>
              <a:r>
                <a:rPr lang="en-IN" sz="2000" dirty="0">
                  <a:latin typeface="Times New Roman" pitchFamily="18" charset="0"/>
                  <a:cs typeface="Times New Roman" pitchFamily="18" charset="0"/>
                </a:rPr>
                <a:t>&gt;&gt; </a:t>
              </a:r>
              <a:r>
                <a:rPr lang="en-IN" sz="2000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HelloWorld.java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  <a:p>
              <a:endParaRPr lang="en-I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158" y="1785926"/>
              <a:ext cx="7572428" cy="4215820"/>
            </a:xfrm>
            <a:prstGeom prst="rect">
              <a:avLst/>
            </a:prstGeom>
            <a:no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Rectangle 7"/>
          <p:cNvSpPr/>
          <p:nvPr/>
        </p:nvSpPr>
        <p:spPr>
          <a:xfrm>
            <a:off x="371672" y="5685964"/>
            <a:ext cx="7572428" cy="42865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100013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Compiling and Executing a JAVA program</a:t>
            </a:r>
            <a:endParaRPr lang="en-IN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12</a:t>
            </a:fld>
            <a:endParaRPr lang="en-IN"/>
          </a:p>
        </p:txBody>
      </p:sp>
      <p:grpSp>
        <p:nvGrpSpPr>
          <p:cNvPr id="12" name="Group 11"/>
          <p:cNvGrpSpPr/>
          <p:nvPr/>
        </p:nvGrpSpPr>
        <p:grpSpPr>
          <a:xfrm>
            <a:off x="214314" y="1357298"/>
            <a:ext cx="8929718" cy="4755148"/>
            <a:chOff x="214282" y="1357298"/>
            <a:chExt cx="8929718" cy="4755148"/>
          </a:xfrm>
        </p:grpSpPr>
        <p:grpSp>
          <p:nvGrpSpPr>
            <p:cNvPr id="10" name="Group 9"/>
            <p:cNvGrpSpPr/>
            <p:nvPr/>
          </p:nvGrpSpPr>
          <p:grpSpPr>
            <a:xfrm>
              <a:off x="214282" y="1357298"/>
              <a:ext cx="8929718" cy="4755148"/>
              <a:chOff x="214282" y="1357298"/>
              <a:chExt cx="8929718" cy="4755148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14282" y="1357298"/>
                <a:ext cx="8929718" cy="4755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6350" lvl="1">
                  <a:buFont typeface="Arial" pitchFamily="34" charset="0"/>
                  <a:buChar char="•"/>
                </a:pP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Compiling</a:t>
                </a:r>
              </a:p>
              <a:p>
                <a:pPr marL="6350" lvl="1"/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6350" lvl="1"/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      &gt;&gt;  </a:t>
                </a:r>
                <a:r>
                  <a:rPr lang="en-US" sz="2000" dirty="0" err="1">
                    <a:latin typeface="Times New Roman" pitchFamily="18" charset="0"/>
                    <a:cs typeface="Times New Roman" pitchFamily="18" charset="0"/>
                  </a:rPr>
                  <a:t>javac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000" b="1" dirty="0">
                    <a:latin typeface="Times New Roman" pitchFamily="18" charset="0"/>
                    <a:cs typeface="Times New Roman" pitchFamily="18" charset="0"/>
                  </a:rPr>
                  <a:t>HelloWorld.java</a:t>
                </a: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6350" lvl="1"/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6350" lvl="1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Executing</a:t>
                </a:r>
              </a:p>
              <a:p>
                <a:pPr marL="6350" lvl="1">
                  <a:lnSpc>
                    <a:spcPct val="150000"/>
                  </a:lnSpc>
                </a:pPr>
                <a:endParaRPr lang="en-US" sz="14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6350" lvl="1"/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     &gt;&gt;  java </a:t>
                </a:r>
                <a:r>
                  <a:rPr lang="en-IN" sz="2000" b="1" dirty="0" err="1">
                    <a:latin typeface="Times New Roman" pitchFamily="18" charset="0"/>
                    <a:cs typeface="Times New Roman" pitchFamily="18" charset="0"/>
                  </a:rPr>
                  <a:t>HelloWorld</a:t>
                </a:r>
                <a:endParaRPr lang="en-IN" sz="20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6350" lvl="1"/>
                <a:endParaRPr lang="en-IN" sz="20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6350" lvl="1">
                  <a:buFont typeface="Arial" pitchFamily="34" charset="0"/>
                  <a:buChar char="•"/>
                </a:pPr>
                <a:r>
                  <a:rPr lang="en-IN" sz="2000" b="1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IN" sz="2400" b="1" dirty="0">
                    <a:latin typeface="Times New Roman" pitchFamily="18" charset="0"/>
                    <a:cs typeface="Times New Roman" pitchFamily="18" charset="0"/>
                  </a:rPr>
                  <a:t>Output</a:t>
                </a:r>
              </a:p>
              <a:p>
                <a:pPr marL="6350" lvl="1"/>
                <a:endParaRPr lang="en-IN" sz="20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6350" lvl="1"/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     &gt;&gt; This is my first java program</a:t>
                </a:r>
                <a:endParaRPr lang="en-US" sz="20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6350" lvl="1"/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28564" y="2143116"/>
                <a:ext cx="7572428" cy="357190"/>
              </a:xfrm>
              <a:prstGeom prst="rect">
                <a:avLst/>
              </a:prstGeom>
              <a:noFill/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00002" y="3515428"/>
                <a:ext cx="7572428" cy="357190"/>
              </a:xfrm>
              <a:prstGeom prst="rect">
                <a:avLst/>
              </a:prstGeom>
              <a:noFill/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00002" y="4816302"/>
              <a:ext cx="7572428" cy="357190"/>
            </a:xfrm>
            <a:prstGeom prst="rect">
              <a:avLst/>
            </a:prstGeom>
            <a:no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900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929330"/>
          </a:xfrm>
        </p:spPr>
        <p:txBody>
          <a:bodyPr>
            <a:normAutofit fontScale="92500" lnSpcReduction="20000"/>
          </a:bodyPr>
          <a:lstStyle/>
          <a:p>
            <a:pPr marL="177800" indent="1588"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Data types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in JAVA are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divided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into </a:t>
            </a:r>
            <a:r>
              <a:rPr lang="en-IN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two groups</a:t>
            </a:r>
          </a:p>
          <a:p>
            <a:pPr marL="177800" indent="1588">
              <a:buNone/>
            </a:pPr>
            <a:endParaRPr lang="en-IN" sz="900" b="1" dirty="0">
              <a:latin typeface="Times New Roman" pitchFamily="18" charset="0"/>
              <a:cs typeface="Times New Roman" pitchFamily="18" charset="0"/>
            </a:endParaRPr>
          </a:p>
          <a:p>
            <a:pPr indent="-73025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Primitive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data types</a:t>
            </a:r>
          </a:p>
          <a:p>
            <a:pPr indent="-73025"/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indent="-73025"/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indent="-73025"/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indent="-73025"/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900" b="1" dirty="0">
              <a:latin typeface="Times New Roman" pitchFamily="18" charset="0"/>
              <a:cs typeface="Times New Roman" pitchFamily="18" charset="0"/>
            </a:endParaRPr>
          </a:p>
          <a:p>
            <a:pPr marL="447675" indent="-177800"/>
            <a:r>
              <a:rPr lang="en-IN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Non-primitive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data types </a:t>
            </a:r>
          </a:p>
          <a:p>
            <a:endParaRPr lang="en-IN" sz="9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Arrays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etc.</a:t>
            </a:r>
          </a:p>
          <a:p>
            <a:pPr lvl="1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177800" indent="1588">
              <a:buNone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13</a:t>
            </a:fld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406" y="1928802"/>
          <a:ext cx="8929718" cy="3776540"/>
        </p:xfrm>
        <a:graphic>
          <a:graphicData uri="http://schemas.openxmlformats.org/drawingml/2006/table">
            <a:tbl>
              <a:tblPr/>
              <a:tblGrid>
                <a:gridCol w="1357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5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11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Data Type</a:t>
                      </a:r>
                    </a:p>
                  </a:txBody>
                  <a:tcPr marL="111470" marR="55735" marT="55735" marB="55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Size</a:t>
                      </a:r>
                    </a:p>
                  </a:txBody>
                  <a:tcPr marL="55735" marR="55735" marT="55735" marB="55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55735" marR="55735" marT="55735" marB="55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11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</a:p>
                  </a:txBody>
                  <a:tcPr marL="111470" marR="55735" marT="55735" marB="55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latin typeface="Times New Roman" pitchFamily="18" charset="0"/>
                          <a:cs typeface="Times New Roman" pitchFamily="18" charset="0"/>
                        </a:rPr>
                        <a:t>1 byte</a:t>
                      </a:r>
                    </a:p>
                  </a:txBody>
                  <a:tcPr marL="55735" marR="55735" marT="55735" marB="55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Stores whole numbers </a:t>
                      </a: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from </a:t>
                      </a:r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-128 </a:t>
                      </a: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to </a:t>
                      </a:r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127</a:t>
                      </a:r>
                    </a:p>
                  </a:txBody>
                  <a:tcPr marL="55735" marR="55735" marT="55735" marB="55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11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short</a:t>
                      </a:r>
                    </a:p>
                  </a:txBody>
                  <a:tcPr marL="111470" marR="55735" marT="55735" marB="55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latin typeface="Times New Roman" pitchFamily="18" charset="0"/>
                          <a:cs typeface="Times New Roman" pitchFamily="18" charset="0"/>
                        </a:rPr>
                        <a:t>2 bytes</a:t>
                      </a:r>
                    </a:p>
                  </a:txBody>
                  <a:tcPr marL="55735" marR="55735" marT="55735" marB="55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Stores whole numbers </a:t>
                      </a: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from </a:t>
                      </a:r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-32,768 </a:t>
                      </a: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to </a:t>
                      </a:r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32,767</a:t>
                      </a:r>
                    </a:p>
                  </a:txBody>
                  <a:tcPr marL="55735" marR="55735" marT="55735" marB="55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87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 err="1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IN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1470" marR="55735" marT="55735" marB="55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4 bytes</a:t>
                      </a:r>
                    </a:p>
                  </a:txBody>
                  <a:tcPr marL="55735" marR="55735" marT="55735" marB="55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Stores whole numbers </a:t>
                      </a: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from </a:t>
                      </a:r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-2,147,483,648 </a:t>
                      </a: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to </a:t>
                      </a:r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2,147,483,647</a:t>
                      </a:r>
                    </a:p>
                  </a:txBody>
                  <a:tcPr marL="55735" marR="55735" marT="55735" marB="55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54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>
                          <a:latin typeface="Times New Roman" pitchFamily="18" charset="0"/>
                          <a:cs typeface="Times New Roman" pitchFamily="18" charset="0"/>
                        </a:rPr>
                        <a:t>long</a:t>
                      </a:r>
                    </a:p>
                  </a:txBody>
                  <a:tcPr marL="111470" marR="55735" marT="55735" marB="55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8 bytes</a:t>
                      </a:r>
                    </a:p>
                  </a:txBody>
                  <a:tcPr marL="55735" marR="55735" marT="55735" marB="55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Stores whole numbers </a:t>
                      </a:r>
                      <a:r>
                        <a:rPr lang="en-IN" sz="1800" b="0" dirty="0">
                          <a:latin typeface="Times New Roman" pitchFamily="18" charset="0"/>
                          <a:cs typeface="Times New Roman" pitchFamily="18" charset="0"/>
                        </a:rPr>
                        <a:t>from</a:t>
                      </a:r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 -9,223,372,036,854,775,808 </a:t>
                      </a:r>
                      <a:r>
                        <a:rPr lang="en-IN" sz="1800" b="0" dirty="0">
                          <a:latin typeface="Times New Roman" pitchFamily="18" charset="0"/>
                          <a:cs typeface="Times New Roman" pitchFamily="18" charset="0"/>
                        </a:rPr>
                        <a:t>to</a:t>
                      </a:r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 9,223,372,036,854,775,807</a:t>
                      </a:r>
                    </a:p>
                  </a:txBody>
                  <a:tcPr marL="55735" marR="55735" marT="55735" marB="55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5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</a:p>
                  </a:txBody>
                  <a:tcPr marL="111470" marR="55735" marT="55735" marB="55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latin typeface="Times New Roman" pitchFamily="18" charset="0"/>
                          <a:cs typeface="Times New Roman" pitchFamily="18" charset="0"/>
                        </a:rPr>
                        <a:t>4 bytes</a:t>
                      </a:r>
                    </a:p>
                  </a:txBody>
                  <a:tcPr marL="55735" marR="55735" marT="55735" marB="55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Stores fractional numbers</a:t>
                      </a:r>
                      <a:r>
                        <a:rPr lang="en-IN" sz="18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800" b="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upto</a:t>
                      </a:r>
                      <a:r>
                        <a:rPr lang="en-IN" sz="18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6 to 7 decimal digits</a:t>
                      </a:r>
                    </a:p>
                  </a:txBody>
                  <a:tcPr marL="55735" marR="55735" marT="55735" marB="55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9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</a:p>
                  </a:txBody>
                  <a:tcPr marL="111470" marR="55735" marT="55735" marB="55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latin typeface="Times New Roman" pitchFamily="18" charset="0"/>
                          <a:cs typeface="Times New Roman" pitchFamily="18" charset="0"/>
                        </a:rPr>
                        <a:t>8 bytes</a:t>
                      </a:r>
                    </a:p>
                  </a:txBody>
                  <a:tcPr marL="55735" marR="55735" marT="55735" marB="55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Stores fractional numbers</a:t>
                      </a: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 upto</a:t>
                      </a:r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15 decimal digits</a:t>
                      </a:r>
                    </a:p>
                  </a:txBody>
                  <a:tcPr marL="55735" marR="55735" marT="55735" marB="55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18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</a:p>
                  </a:txBody>
                  <a:tcPr marL="111470" marR="55735" marT="55735" marB="55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latin typeface="Times New Roman" pitchFamily="18" charset="0"/>
                          <a:cs typeface="Times New Roman" pitchFamily="18" charset="0"/>
                        </a:rPr>
                        <a:t>1 bit</a:t>
                      </a:r>
                    </a:p>
                  </a:txBody>
                  <a:tcPr marL="55735" marR="55735" marT="55735" marB="55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Stores true or false values</a:t>
                      </a:r>
                    </a:p>
                  </a:txBody>
                  <a:tcPr marL="55735" marR="55735" marT="55735" marB="55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11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</a:p>
                  </a:txBody>
                  <a:tcPr marL="111470" marR="55735" marT="55735" marB="55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2 bytes</a:t>
                      </a:r>
                    </a:p>
                  </a:txBody>
                  <a:tcPr marL="55735" marR="55735" marT="55735" marB="55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Stores</a:t>
                      </a: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single character  /letter </a:t>
                      </a: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or </a:t>
                      </a:r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ASCII values</a:t>
                      </a:r>
                    </a:p>
                  </a:txBody>
                  <a:tcPr marL="55735" marR="55735" marT="55735" marB="557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900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46" y="928670"/>
            <a:ext cx="8929654" cy="1785950"/>
          </a:xfrm>
        </p:spPr>
        <p:txBody>
          <a:bodyPr>
            <a:normAutofit/>
          </a:bodyPr>
          <a:lstStyle/>
          <a:p>
            <a:pPr marL="285750" lvl="1">
              <a:lnSpc>
                <a:spcPct val="150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is name of </a:t>
            </a:r>
            <a:r>
              <a:rPr lang="en-IN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reserved area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allocated in </a:t>
            </a:r>
            <a:r>
              <a:rPr lang="en-IN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memory</a:t>
            </a:r>
            <a:endParaRPr lang="en-IN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memory location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 combination of "</a:t>
            </a:r>
            <a:r>
              <a:rPr lang="en-IN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vary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IN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able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" that means its value can be changed</a:t>
            </a:r>
          </a:p>
          <a:p>
            <a:pPr lvl="1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177800" indent="1588">
              <a:buNone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6" name="Picture 5" descr="vari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438545"/>
            <a:ext cx="4695825" cy="28479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4282" y="2643182"/>
            <a:ext cx="82153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three types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variables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in 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Java</a:t>
            </a:r>
          </a:p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variable</a:t>
            </a:r>
          </a:p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Instance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variable</a:t>
            </a:r>
          </a:p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variable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900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Variables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929330"/>
          </a:xfrm>
        </p:spPr>
        <p:txBody>
          <a:bodyPr>
            <a:noAutofit/>
          </a:bodyPr>
          <a:lstStyle/>
          <a:p>
            <a:r>
              <a:rPr lang="en-IN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Local Variable</a:t>
            </a:r>
          </a:p>
          <a:p>
            <a:pPr lvl="1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 variable </a:t>
            </a:r>
            <a:r>
              <a:rPr lang="en-IN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declared inside the body of the method </a:t>
            </a:r>
          </a:p>
          <a:p>
            <a:pPr lvl="1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Can be used within that method only </a:t>
            </a:r>
          </a:p>
          <a:p>
            <a:pPr lvl="1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Other methods in the class aren't even aware that the variable exists</a:t>
            </a:r>
          </a:p>
          <a:p>
            <a:pPr lvl="1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Instance Variable</a:t>
            </a:r>
          </a:p>
          <a:p>
            <a:pPr lvl="1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 variable </a:t>
            </a:r>
            <a:r>
              <a:rPr lang="en-IN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declared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inside the class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IN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outside the body of any method</a:t>
            </a:r>
          </a:p>
          <a:p>
            <a:pPr lvl="1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Called instance variable because its value is </a:t>
            </a:r>
            <a:r>
              <a:rPr lang="en-IN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instance specific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and is </a:t>
            </a:r>
            <a:r>
              <a:rPr lang="en-IN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not shared among instances</a:t>
            </a:r>
          </a:p>
          <a:p>
            <a:pPr lvl="1">
              <a:buNone/>
            </a:pPr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Static variable</a:t>
            </a:r>
          </a:p>
          <a:p>
            <a:pPr lvl="1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 variable which is </a:t>
            </a:r>
            <a:r>
              <a:rPr lang="en-IN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declared as ‘static’ </a:t>
            </a:r>
          </a:p>
          <a:p>
            <a:pPr lvl="1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single copy of static variable is created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share among all the instances of the class</a:t>
            </a:r>
          </a:p>
          <a:p>
            <a:pPr lvl="1"/>
            <a:r>
              <a:rPr lang="en-IN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Memory allocation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for static variable </a:t>
            </a:r>
            <a:r>
              <a:rPr lang="en-IN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happens only once </a:t>
            </a:r>
          </a:p>
          <a:p>
            <a:pPr lvl="2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when the class is loaded in the memory</a:t>
            </a:r>
          </a:p>
          <a:p>
            <a:pPr lvl="1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177800" indent="1588">
              <a:buNone/>
            </a:pP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900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Variables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14422"/>
            <a:ext cx="9144000" cy="45720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buNone/>
            </a:pP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A</a:t>
            </a: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{  </a:t>
            </a:r>
          </a:p>
          <a:p>
            <a:pPr lvl="1">
              <a:buNone/>
            </a:pP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data=50;                  //instance variable  </a:t>
            </a:r>
          </a:p>
          <a:p>
            <a:pPr lvl="1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m=100;         //static variable  </a:t>
            </a:r>
          </a:p>
          <a:p>
            <a:pPr lvl="1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method()</a:t>
            </a:r>
          </a:p>
          <a:p>
            <a:pPr lvl="1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{  </a:t>
            </a:r>
          </a:p>
          <a:p>
            <a:pPr lvl="1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n=90;                  //local variable  </a:t>
            </a:r>
          </a:p>
          <a:p>
            <a:pPr lvl="1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43000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57232"/>
            <a:ext cx="8929718" cy="600076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Keywords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particular words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which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acts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as a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key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 a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code</a:t>
            </a:r>
          </a:p>
          <a:p>
            <a:pPr marL="0" indent="0" algn="just">
              <a:buNone/>
            </a:pPr>
            <a:endParaRPr lang="en-IN" sz="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Some main keywords</a:t>
            </a:r>
          </a:p>
          <a:p>
            <a:pPr marL="0" indent="0" algn="just">
              <a:buNone/>
            </a:pPr>
            <a:endParaRPr lang="en-IN" sz="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abstract: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Used to declare abstract class. Abstract class can provide the implementation of interface. It can have abstract and non-abstract methods.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Boolean: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Used to declare a variable as a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type. It can hold True and False values only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break: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Used to break loop or switch statement. It breaks the current flow of the program at specified condition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byte: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Used to declare a variable that can hold an 8-bit data values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case: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Used to with the switch statements to mark blocks of text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catch: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Used to catch the exceptions generated by try statements. It must be used after the try block only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char: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Used to declare a variable that can hold unsigned 16-bit Unicode characters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class: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Used to declare a class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continue: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Used to continue the loop. It continues the current flow of the program and skips the remaining code at the specified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43000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Keywords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857232"/>
            <a:ext cx="8929718" cy="600076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default: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Used to specify the default block of code in a switch statement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do: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Used in control statement to declare a loop. It can iterate a part of the program several times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double: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Used to declare a variable that can hold a 64-bit floating-point numbers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else: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Used to indicate the alternative branches in an if statement</a:t>
            </a:r>
          </a:p>
          <a:p>
            <a:pPr marL="0" indent="0" algn="just">
              <a:buNone/>
            </a:pP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Used to define a fixed set of constants.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constructors are always private or default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extends: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Used to indicate that a class is derived from another class or interface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final: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Used to indicate that a variable holds a constant value. It is applied with a variable. It is used to restrict the user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finally: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Used to indicates a block of code in a try-catch structure. This block is always executed whether exception is handled or not</a:t>
            </a:r>
          </a:p>
          <a:p>
            <a:pPr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43000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Keywords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5721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float: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Used to declare a variable that can hold a 32-bit floating-point number.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for: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Used to start a for loop. It is used to execute a set of instructions/functions repeatedly when some conditions become true. If the number of iteration is fixed, it is recommended to use for loop.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if: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Used to tests the condition. It executes the if block if condition is true.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implements: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Used to implement an interface.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import: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Used to makes classes and interfaces available and accessible to the current source code.</a:t>
            </a:r>
          </a:p>
          <a:p>
            <a:pPr marL="0" indent="0" algn="just">
              <a:buNone/>
            </a:pP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instanceof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Used to test whether the object is an instance of the specified class or implements an interface.</a:t>
            </a:r>
          </a:p>
          <a:p>
            <a:pPr marL="0" indent="0" algn="just">
              <a:buNone/>
            </a:pP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Used to declare a variable that can hold a 32-bit signed integer.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interface: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Used to declare an interface. It can have only abstract methods.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long: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Java long keyword is used to declare a variable that can hold a 64-bit integer.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native: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Java native keyword is used to specify that a method is implemented in native code using JNI (Java Native Interface).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new: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Java new keyword is used to create new objects.</a:t>
            </a:r>
          </a:p>
          <a:p>
            <a:pPr marL="0" indent="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endParaRPr lang="en-IN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715404" cy="5214974"/>
          </a:xfrm>
        </p:spPr>
        <p:txBody>
          <a:bodyPr>
            <a:normAutofit/>
          </a:bodyPr>
          <a:lstStyle/>
          <a:p>
            <a:pPr lvl="1">
              <a:lnSpc>
                <a:spcPct val="170000"/>
              </a:lnSpc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Developed by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James Gosling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Patrick </a:t>
            </a:r>
            <a:r>
              <a:rPr lang="en-IN" sz="2200" b="1" dirty="0" err="1">
                <a:latin typeface="Times New Roman" pitchFamily="18" charset="0"/>
                <a:cs typeface="Times New Roman" pitchFamily="18" charset="0"/>
              </a:rPr>
              <a:t>Naughton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1991</a:t>
            </a:r>
          </a:p>
          <a:p>
            <a:pPr lvl="1">
              <a:lnSpc>
                <a:spcPct val="170000"/>
              </a:lnSpc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Released by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 Sun Microsystems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 in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1995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, later acquired by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Oracle Corporation</a:t>
            </a:r>
          </a:p>
          <a:p>
            <a:pPr lvl="1">
              <a:lnSpc>
                <a:spcPct val="170000"/>
              </a:lnSpc>
            </a:pP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object-oriented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secure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reliable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programming language </a:t>
            </a:r>
          </a:p>
          <a:p>
            <a:pPr lvl="1">
              <a:lnSpc>
                <a:spcPct val="170000"/>
              </a:lnSpc>
            </a:pP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Writing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compiling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debugging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a program is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easy</a:t>
            </a:r>
          </a:p>
          <a:p>
            <a:pPr lvl="1">
              <a:lnSpc>
                <a:spcPct val="170000"/>
              </a:lnSpc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Helps to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create modular programs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reusable code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43000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Keywords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857232"/>
            <a:ext cx="8786874" cy="54292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null: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Java null keyword is used to indicate that a reference does not refer to anything. It removes the garbage value.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package: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Java package keyword is used to declare a Java package that includes the classes.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private: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Java private keyword is an access modifier. It is used to indicate that a method or variable may be accessed only in the class in which it is declared.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protected: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Java protected keyword is an access modifier. It can be accessible within package and outside the package but through inheritance only. It can't be applied on the class.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public: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Java public keyword is an access modifier. It is used to indicate that an item is accessible anywhere. It has the widest scope among all other modifiers.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return: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Java return keyword is used to return from a method when its execution is complete.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short: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Java short keyword is used to declare a variable that can hold a 16-bit integer.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43000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Keywords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857232"/>
            <a:ext cx="9001156" cy="55721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static: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Java static keyword is used to indicate that a variable or method is a class method. The static keyword in Java is used for memory management mainly.</a:t>
            </a:r>
          </a:p>
          <a:p>
            <a:pPr marL="0" indent="0" algn="just">
              <a:buNone/>
            </a:pP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strictfp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Java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strictfp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is used to restrict the floating-point calculations to ensure portability.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super: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Java super keyword is a reference variable that is used to refer parent class object. It can be used to invoke immediate parent class method.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switch: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The Java switch keyword contains a switch statement that executes code based on test value. The switch statement tests the equality of a variable against multiple values.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synchronized: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Java synchronized keyword is used to specify the critical sections or methods in multithreaded code.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this: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Java this keyword can be used to refer the current object in a method or constructor.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throw: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The Java throw keyword is used to explicitly throw an exception. The throw keyword is mainly used to throw custom exception. It is followed by an instance.</a:t>
            </a:r>
          </a:p>
          <a:p>
            <a:pPr marL="0" indent="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43000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Keywords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857232"/>
            <a:ext cx="9001156" cy="55721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throws: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The Java throws keyword is used to declare an exception. Checked exception can be propagated with throws.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transient: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Java transient keyword is used in serialization. If you define any data member as transient, it will not be serialized.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try: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Java try keyword is used to start a block of code that will be tested for exceptions. The try block must be followed by either catch or finally block.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void: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Java void keyword is used to specify that a method does not have a return value.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volatile: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Java volatile keyword is used to indicate that a variable may change asynchronously.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while: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Java while keyword is used to start a while loop. This loop iterates a part of the program several times. If the number of iteration is not fixed, it is recommended to use while loop.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43000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071546"/>
            <a:ext cx="9001156" cy="55721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An operator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is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symbol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which is used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to perform operations</a:t>
            </a:r>
          </a:p>
          <a:p>
            <a:pPr marL="0" indent="0" algn="just">
              <a:buNone/>
            </a:pPr>
            <a:endParaRPr lang="en-IN" sz="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operators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Java</a:t>
            </a:r>
          </a:p>
          <a:p>
            <a:pPr marL="0" indent="0" algn="just">
              <a:buNone/>
            </a:pPr>
            <a:endParaRPr lang="en-IN" sz="800" b="1" dirty="0">
              <a:latin typeface="Times New Roman" pitchFamily="18" charset="0"/>
              <a:cs typeface="Times New Roman" pitchFamily="18" charset="0"/>
            </a:endParaRPr>
          </a:p>
          <a:p>
            <a:pPr marL="538163">
              <a:lnSpc>
                <a:spcPct val="150000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Unary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marL="538163">
              <a:lnSpc>
                <a:spcPct val="150000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Arithmetic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marL="538163">
              <a:lnSpc>
                <a:spcPct val="150000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marL="538163">
              <a:lnSpc>
                <a:spcPct val="150000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Relational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marL="538163">
              <a:lnSpc>
                <a:spcPct val="150000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Bitwise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marL="538163">
              <a:lnSpc>
                <a:spcPct val="150000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Logical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marL="538163">
              <a:lnSpc>
                <a:spcPct val="150000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Ternary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marL="538163">
              <a:lnSpc>
                <a:spcPct val="150000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Assignment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marL="0" indent="0" algn="just">
              <a:buNone/>
            </a:pP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Operators and </a:t>
            </a:r>
            <a:r>
              <a:rPr lang="en-IN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Precedences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24</a:t>
            </a:fld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21" y="928670"/>
          <a:ext cx="8643996" cy="5592890"/>
        </p:xfrm>
        <a:graphic>
          <a:graphicData uri="http://schemas.openxmlformats.org/drawingml/2006/table">
            <a:tbl>
              <a:tblPr/>
              <a:tblGrid>
                <a:gridCol w="2357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5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1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49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Operator Type</a:t>
                      </a:r>
                    </a:p>
                  </a:txBody>
                  <a:tcPr marL="61328" marR="61328" marT="61328" marB="61328">
                    <a:lnL w="9525" cap="flat" cmpd="sng" algn="ctr">
                      <a:solidFill>
                        <a:srgbClr val="A05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5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5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Category</a:t>
                      </a:r>
                    </a:p>
                  </a:txBody>
                  <a:tcPr marL="61328" marR="61328" marT="61328" marB="61328">
                    <a:lnL w="9525" cap="flat" cmpd="sng" algn="ctr">
                      <a:solidFill>
                        <a:srgbClr val="A05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5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5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Precedence</a:t>
                      </a:r>
                    </a:p>
                  </a:txBody>
                  <a:tcPr marL="61328" marR="61328" marT="61328" marB="61328">
                    <a:lnL w="9525" cap="flat" cmpd="sng" algn="ctr">
                      <a:solidFill>
                        <a:srgbClr val="A05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5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5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438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Unary</a:t>
                      </a:r>
                    </a:p>
                  </a:txBody>
                  <a:tcPr marL="40885" marR="40885" marT="40885" marB="40885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postfix</a:t>
                      </a:r>
                    </a:p>
                  </a:txBody>
                  <a:tcPr marL="40885" marR="40885" marT="40885" marB="40885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i="1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expr</a:t>
                      </a: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++      </a:t>
                      </a:r>
                      <a:r>
                        <a:rPr lang="en-IN" sz="1600" b="1" i="1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expr</a:t>
                      </a: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--</a:t>
                      </a:r>
                    </a:p>
                  </a:txBody>
                  <a:tcPr marL="40885" marR="40885" marT="40885" marB="40885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74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prefix</a:t>
                      </a:r>
                    </a:p>
                  </a:txBody>
                  <a:tcPr marL="40885" marR="40885" marT="40885" marB="40885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++</a:t>
                      </a:r>
                      <a:r>
                        <a:rPr lang="en-IN" sz="1600" b="1" i="1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expr</a:t>
                      </a: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   --</a:t>
                      </a:r>
                      <a:r>
                        <a:rPr lang="en-IN" sz="1600" b="1" i="1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expr</a:t>
                      </a: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   +</a:t>
                      </a:r>
                      <a:r>
                        <a:rPr lang="en-IN" sz="1600" b="1" i="1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expr</a:t>
                      </a:r>
                      <a:r>
                        <a:rPr lang="en-IN" sz="1600" b="1" i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-</a:t>
                      </a:r>
                      <a:r>
                        <a:rPr lang="en-IN" sz="1600" b="1" i="1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expr</a:t>
                      </a: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40885" marR="40885" marT="40885" marB="40885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438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Arithmetic</a:t>
                      </a:r>
                    </a:p>
                  </a:txBody>
                  <a:tcPr marL="40885" marR="40885" marT="40885" marB="40885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multiplicative</a:t>
                      </a:r>
                    </a:p>
                  </a:txBody>
                  <a:tcPr marL="40885" marR="40885" marT="40885" marB="40885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      /     %</a:t>
                      </a:r>
                    </a:p>
                  </a:txBody>
                  <a:tcPr marL="40885" marR="40885" marT="40885" marB="40885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43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additive</a:t>
                      </a:r>
                    </a:p>
                  </a:txBody>
                  <a:tcPr marL="40885" marR="40885" marT="40885" marB="40885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      -</a:t>
                      </a:r>
                    </a:p>
                  </a:txBody>
                  <a:tcPr marL="40885" marR="40885" marT="40885" marB="40885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438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Shift</a:t>
                      </a:r>
                    </a:p>
                  </a:txBody>
                  <a:tcPr marL="40885" marR="40885" marT="40885" marB="40885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shift</a:t>
                      </a:r>
                    </a:p>
                  </a:txBody>
                  <a:tcPr marL="40885" marR="40885" marT="40885" marB="40885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&lt;&lt;      &gt;&gt;      &gt;&gt;&gt;</a:t>
                      </a:r>
                    </a:p>
                  </a:txBody>
                  <a:tcPr marL="40885" marR="40885" marT="40885" marB="40885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653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Relational</a:t>
                      </a:r>
                    </a:p>
                  </a:txBody>
                  <a:tcPr marL="40885" marR="40885" marT="40885" marB="40885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comparison</a:t>
                      </a:r>
                    </a:p>
                  </a:txBody>
                  <a:tcPr marL="40885" marR="40885" marT="40885" marB="40885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 &gt;       &lt;=     &gt;=      </a:t>
                      </a:r>
                      <a:r>
                        <a:rPr lang="en-IN" sz="1600" b="1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instanceof</a:t>
                      </a:r>
                      <a:endParaRPr lang="en-IN" sz="1600" b="1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0885" marR="40885" marT="40885" marB="40885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43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equality</a:t>
                      </a:r>
                    </a:p>
                  </a:txBody>
                  <a:tcPr marL="40885" marR="40885" marT="40885" marB="40885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==         !=</a:t>
                      </a:r>
                    </a:p>
                  </a:txBody>
                  <a:tcPr marL="40885" marR="40885" marT="40885" marB="40885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438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Bitwise</a:t>
                      </a:r>
                    </a:p>
                  </a:txBody>
                  <a:tcPr marL="40885" marR="40885" marT="40885" marB="40885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bitwise AND</a:t>
                      </a:r>
                    </a:p>
                  </a:txBody>
                  <a:tcPr marL="40885" marR="40885" marT="40885" marB="40885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&amp;</a:t>
                      </a:r>
                    </a:p>
                  </a:txBody>
                  <a:tcPr marL="40885" marR="40885" marT="40885" marB="40885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43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bitwise exclusive OR</a:t>
                      </a:r>
                    </a:p>
                  </a:txBody>
                  <a:tcPr marL="40885" marR="40885" marT="40885" marB="40885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^</a:t>
                      </a:r>
                    </a:p>
                  </a:txBody>
                  <a:tcPr marL="40885" marR="40885" marT="40885" marB="40885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43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bitwise inclusive OR</a:t>
                      </a:r>
                    </a:p>
                  </a:txBody>
                  <a:tcPr marL="40885" marR="40885" marT="40885" marB="40885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|</a:t>
                      </a:r>
                    </a:p>
                  </a:txBody>
                  <a:tcPr marL="40885" marR="40885" marT="40885" marB="40885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438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Logical</a:t>
                      </a:r>
                    </a:p>
                  </a:txBody>
                  <a:tcPr marL="40885" marR="40885" marT="40885" marB="40885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logical AND</a:t>
                      </a:r>
                    </a:p>
                  </a:txBody>
                  <a:tcPr marL="40885" marR="40885" marT="40885" marB="40885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&amp;&amp;</a:t>
                      </a:r>
                    </a:p>
                  </a:txBody>
                  <a:tcPr marL="40885" marR="40885" marT="40885" marB="40885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43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logical OR</a:t>
                      </a:r>
                    </a:p>
                  </a:txBody>
                  <a:tcPr marL="40885" marR="40885" marT="40885" marB="40885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||</a:t>
                      </a:r>
                    </a:p>
                  </a:txBody>
                  <a:tcPr marL="40885" marR="40885" marT="40885" marB="40885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438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Ternary</a:t>
                      </a:r>
                    </a:p>
                  </a:txBody>
                  <a:tcPr marL="40885" marR="40885" marT="40885" marB="40885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ternary</a:t>
                      </a:r>
                    </a:p>
                  </a:txBody>
                  <a:tcPr marL="40885" marR="40885" marT="40885" marB="40885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?  :</a:t>
                      </a:r>
                    </a:p>
                  </a:txBody>
                  <a:tcPr marL="40885" marR="40885" marT="40885" marB="40885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5355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Assignment</a:t>
                      </a:r>
                    </a:p>
                  </a:txBody>
                  <a:tcPr marL="40885" marR="40885" marT="40885" marB="40885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assignment</a:t>
                      </a:r>
                    </a:p>
                  </a:txBody>
                  <a:tcPr marL="40885" marR="40885" marT="40885" marB="40885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        +=    -=     *=     /=    %=     &amp;=     ^=   </a:t>
                      </a:r>
                      <a:r>
                        <a:rPr lang="en-IN" sz="1600" b="1" baseline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|=       &lt;&lt;=    &gt;&gt;= &gt;&gt;&gt;=</a:t>
                      </a:r>
                    </a:p>
                  </a:txBody>
                  <a:tcPr marL="40885" marR="40885" marT="40885" marB="40885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900"/>
            <a:ext cx="9144000" cy="1143000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Packages in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25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1000108"/>
            <a:ext cx="9144000" cy="7325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package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 marL="269875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pPr marL="630238" lvl="1"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Used to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of related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interfaces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and other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sub packages </a:t>
            </a:r>
          </a:p>
          <a:p>
            <a:pPr marL="630238" lvl="1">
              <a:buFont typeface="Arial" pitchFamily="34" charset="0"/>
              <a:buChar char="•"/>
            </a:pPr>
            <a:endParaRPr lang="en-IN" sz="1000" b="1" dirty="0">
              <a:latin typeface="Times New Roman" pitchFamily="18" charset="0"/>
              <a:cs typeface="Times New Roman" pitchFamily="18" charset="0"/>
            </a:endParaRPr>
          </a:p>
          <a:p>
            <a:pPr marL="269875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pPr marL="269875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Packages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are of </a:t>
            </a:r>
            <a:r>
              <a:rPr lang="en-IN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two types</a:t>
            </a:r>
          </a:p>
          <a:p>
            <a:pPr marL="269875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pPr marL="630238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Built-in Packages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(Come as a part of JRE)</a:t>
            </a:r>
          </a:p>
          <a:p>
            <a:pPr marL="630238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User-defined Packages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(Defined by programmers to group related classes)</a:t>
            </a:r>
          </a:p>
          <a:p>
            <a:pPr marL="630238">
              <a:lnSpc>
                <a:spcPct val="150000"/>
              </a:lnSpc>
              <a:buFont typeface="Arial" pitchFamily="34" charset="0"/>
              <a:buChar char="•"/>
            </a:pPr>
            <a:endParaRPr lang="en-IN" sz="1500" dirty="0">
              <a:latin typeface="Times New Roman" pitchFamily="18" charset="0"/>
              <a:cs typeface="Times New Roman" pitchFamily="18" charset="0"/>
            </a:endParaRPr>
          </a:p>
          <a:p>
            <a:pPr marL="266700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Advantages of using a package in Java</a:t>
            </a:r>
          </a:p>
          <a:p>
            <a:pPr marL="266700"/>
            <a:endParaRPr lang="en-IN" sz="800" b="1" dirty="0">
              <a:latin typeface="Times New Roman" pitchFamily="18" charset="0"/>
              <a:cs typeface="Times New Roman" pitchFamily="18" charset="0"/>
            </a:endParaRPr>
          </a:p>
          <a:p>
            <a:pPr marL="266700"/>
            <a:endParaRPr lang="en-IN" sz="1000" dirty="0">
              <a:latin typeface="Times New Roman" pitchFamily="18" charset="0"/>
              <a:cs typeface="Times New Roman" pitchFamily="18" charset="0"/>
            </a:endParaRPr>
          </a:p>
          <a:p>
            <a:pPr marL="266700"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Java package is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categorize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interfaces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so that </a:t>
            </a:r>
          </a:p>
          <a:p>
            <a:pPr marL="266700">
              <a:buFont typeface="Arial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628650" lvl="1"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They can be easily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located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maintained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used</a:t>
            </a:r>
          </a:p>
          <a:p>
            <a:pPr marL="266700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66700"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Java package provides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protection</a:t>
            </a:r>
          </a:p>
          <a:p>
            <a:pPr marL="266700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66700"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Java package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helps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avoid name collision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69875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69875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69875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69875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900"/>
            <a:ext cx="9144000" cy="1143000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Packages in JAVA (contd.)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26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1071546"/>
            <a:ext cx="9144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 large numbers of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79388"/>
            <a:endParaRPr lang="en-IN" sz="600" dirty="0">
              <a:latin typeface="Times New Roman" pitchFamily="18" charset="0"/>
              <a:cs typeface="Times New Roman" pitchFamily="18" charset="0"/>
            </a:endParaRPr>
          </a:p>
          <a:p>
            <a:pPr marL="539750"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Grouped into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different packages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according to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functionality</a:t>
            </a:r>
          </a:p>
          <a:p>
            <a:pPr marL="17938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pPr marL="179388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commonly used built-In packages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are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1438" y="2575440"/>
          <a:ext cx="9072594" cy="4151229"/>
        </p:xfrm>
        <a:graphic>
          <a:graphicData uri="http://schemas.openxmlformats.org/drawingml/2006/table">
            <a:tbl>
              <a:tblPr/>
              <a:tblGrid>
                <a:gridCol w="1500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744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2000" b="1" dirty="0">
                          <a:latin typeface="Times New Roman" pitchFamily="18" charset="0"/>
                          <a:cs typeface="Times New Roman" pitchFamily="18" charset="0"/>
                        </a:rPr>
                        <a:t>java.io</a:t>
                      </a:r>
                    </a:p>
                  </a:txBody>
                  <a:tcPr marL="29195" marR="29195" marT="58391" marB="58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2000" b="0" dirty="0">
                          <a:latin typeface="Times New Roman" pitchFamily="18" charset="0"/>
                          <a:cs typeface="Times New Roman" pitchFamily="18" charset="0"/>
                        </a:rPr>
                        <a:t>Input/output support classes. They provide facilities for the input and output of data</a:t>
                      </a:r>
                    </a:p>
                  </a:txBody>
                  <a:tcPr marL="29195" marR="29195" marT="58391" marB="58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744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2000" b="1" dirty="0" err="1">
                          <a:latin typeface="Times New Roman" pitchFamily="18" charset="0"/>
                          <a:cs typeface="Times New Roman" pitchFamily="18" charset="0"/>
                        </a:rPr>
                        <a:t>java.lang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9195" marR="29195" marT="58391" marB="58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2000" b="0" dirty="0">
                          <a:latin typeface="Times New Roman" pitchFamily="18" charset="0"/>
                          <a:cs typeface="Times New Roman" pitchFamily="18" charset="0"/>
                        </a:rPr>
                        <a:t>Language support classes</a:t>
                      </a:r>
                      <a:r>
                        <a:rPr lang="en-IN" sz="2000" b="0" baseline="0" dirty="0">
                          <a:latin typeface="Times New Roman" pitchFamily="18" charset="0"/>
                          <a:cs typeface="Times New Roman" pitchFamily="18" charset="0"/>
                        </a:rPr>
                        <a:t> which </a:t>
                      </a:r>
                      <a:r>
                        <a:rPr lang="en-IN" sz="2000" b="0" dirty="0">
                          <a:latin typeface="Times New Roman" pitchFamily="18" charset="0"/>
                          <a:cs typeface="Times New Roman" pitchFamily="18" charset="0"/>
                        </a:rPr>
                        <a:t>includes classes for primitive types, string, math functions, thread and exceptions</a:t>
                      </a:r>
                    </a:p>
                  </a:txBody>
                  <a:tcPr marL="29195" marR="29195" marT="58391" marB="58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113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2000" b="1" dirty="0" err="1">
                          <a:latin typeface="Times New Roman" pitchFamily="18" charset="0"/>
                          <a:cs typeface="Times New Roman" pitchFamily="18" charset="0"/>
                        </a:rPr>
                        <a:t>java.util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9195" marR="29195" marT="58391" marB="58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2000" b="0" dirty="0">
                          <a:latin typeface="Times New Roman" pitchFamily="18" charset="0"/>
                          <a:cs typeface="Times New Roman" pitchFamily="18" charset="0"/>
                        </a:rPr>
                        <a:t>Language utility classes such as vectors, hash tables, random numbers</a:t>
                      </a:r>
                      <a:r>
                        <a:rPr lang="en-IN" sz="2000" b="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2000" b="0" dirty="0">
                          <a:latin typeface="Times New Roman" pitchFamily="18" charset="0"/>
                          <a:cs typeface="Times New Roman" pitchFamily="18" charset="0"/>
                        </a:rPr>
                        <a:t>etc.</a:t>
                      </a:r>
                    </a:p>
                  </a:txBody>
                  <a:tcPr marL="29195" marR="29195" marT="58391" marB="58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31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2000" b="1" dirty="0" err="1">
                          <a:latin typeface="Times New Roman" pitchFamily="18" charset="0"/>
                          <a:cs typeface="Times New Roman" pitchFamily="18" charset="0"/>
                        </a:rPr>
                        <a:t>java.applet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9195" marR="29195" marT="58391" marB="58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2000" b="0" dirty="0">
                          <a:latin typeface="Times New Roman" pitchFamily="18" charset="0"/>
                          <a:cs typeface="Times New Roman" pitchFamily="18" charset="0"/>
                        </a:rPr>
                        <a:t>Classes for creating and implementing applets</a:t>
                      </a:r>
                    </a:p>
                  </a:txBody>
                  <a:tcPr marL="29195" marR="29195" marT="58391" marB="58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63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2000" b="1">
                          <a:latin typeface="Times New Roman" pitchFamily="18" charset="0"/>
                          <a:cs typeface="Times New Roman" pitchFamily="18" charset="0"/>
                        </a:rPr>
                        <a:t>java.net</a:t>
                      </a:r>
                    </a:p>
                  </a:txBody>
                  <a:tcPr marL="29195" marR="29195" marT="58391" marB="58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2000" b="0" dirty="0">
                          <a:latin typeface="Times New Roman" pitchFamily="18" charset="0"/>
                          <a:cs typeface="Times New Roman" pitchFamily="18" charset="0"/>
                        </a:rPr>
                        <a:t>Classes for networking. They include classes for communicating with local computers as well as with internet servers</a:t>
                      </a:r>
                    </a:p>
                  </a:txBody>
                  <a:tcPr marL="29195" marR="29195" marT="58391" marB="58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63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2000" b="1" dirty="0">
                          <a:latin typeface="Times New Roman" pitchFamily="18" charset="0"/>
                          <a:cs typeface="Times New Roman" pitchFamily="18" charset="0"/>
                        </a:rPr>
                        <a:t>java.awt</a:t>
                      </a:r>
                    </a:p>
                  </a:txBody>
                  <a:tcPr marL="29195" marR="29195" marT="58391" marB="58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2000" b="0" dirty="0">
                          <a:latin typeface="Times New Roman" pitchFamily="18" charset="0"/>
                          <a:cs typeface="Times New Roman" pitchFamily="18" charset="0"/>
                        </a:rPr>
                        <a:t>Set of classes for implementing graphical user interface. They include classes for windows, buttons, lists, menus and so on</a:t>
                      </a:r>
                    </a:p>
                  </a:txBody>
                  <a:tcPr marL="29195" marR="29195" marT="58391" marB="58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Control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27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-32" y="714356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Control Statements</a:t>
            </a:r>
          </a:p>
          <a:p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Allows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smooth flow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of a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1" algn="just">
              <a:buFont typeface="Arial" pitchFamily="34" charset="0"/>
              <a:buChar char="•"/>
            </a:pPr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pPr marL="547688" lvl="1" indent="-90488" algn="just"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Used to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flow of execution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of program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based on certain conditions</a:t>
            </a:r>
          </a:p>
          <a:p>
            <a:pPr marL="547688" lvl="1" indent="-90488" algn="just">
              <a:buFont typeface="Arial" pitchFamily="34" charset="0"/>
              <a:buChar char="•"/>
            </a:pPr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pPr marL="547688" lvl="1" indent="-90488" algn="just"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Control statements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JAVA</a:t>
            </a:r>
          </a:p>
          <a:p>
            <a:pPr marL="90488" indent="-90488" algn="just">
              <a:buFont typeface="Arial" pitchFamily="34" charset="0"/>
              <a:buChar char="•"/>
            </a:pPr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pPr marL="90488" indent="-90488" algn="just">
              <a:buFont typeface="Arial" pitchFamily="34" charset="0"/>
              <a:buChar char="•"/>
            </a:pPr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pPr marL="900113"/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71538" y="2643182"/>
          <a:ext cx="7143800" cy="3670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591">
                <a:tc gridSpan="3">
                  <a:txBody>
                    <a:bodyPr/>
                    <a:lstStyle/>
                    <a:p>
                      <a:pPr marL="0" marR="0" indent="0" algn="l" defTabSz="9001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20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Decision Making Statements</a:t>
                      </a:r>
                    </a:p>
                    <a:p>
                      <a:pPr marL="0" marR="0" indent="0" algn="l" defTabSz="9001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591">
                <a:tc>
                  <a:txBody>
                    <a:bodyPr/>
                    <a:lstStyle/>
                    <a:p>
                      <a:pPr marL="0" indent="0" algn="l" defTabSz="900113"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Simple </a:t>
                      </a:r>
                      <a:r>
                        <a:rPr lang="en-IN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if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statement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if-else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statement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nested if 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statement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591">
                <a:tc>
                  <a:txBody>
                    <a:bodyPr/>
                    <a:lstStyle/>
                    <a:p>
                      <a:pPr marL="0" marR="0" indent="0" algn="l" defTabSz="9001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switch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statement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indent="0" algn="l" defTabSz="900113">
                        <a:buFont typeface="Arial" pitchFamily="34" charset="0"/>
                        <a:buChar char="•"/>
                      </a:pPr>
                      <a:endParaRPr lang="en-IN" sz="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591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20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Looping statements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5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while </a:t>
                      </a: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loop</a:t>
                      </a:r>
                      <a:endParaRPr lang="en-IN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for 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loop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do-while </a:t>
                      </a: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loop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5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for each 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IN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IN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591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20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Branching statements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5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continue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break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return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Classes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28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-32" y="714356"/>
            <a:ext cx="9144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 algn="just" fontAlgn="base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 user defined blueprint or prototype from which objects are created</a:t>
            </a:r>
          </a:p>
          <a:p>
            <a:pPr algn="just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 It is a logical entity and can't be physical</a:t>
            </a:r>
          </a:p>
          <a:p>
            <a:pPr algn="just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Represents the set of properties or methods </a:t>
            </a:r>
          </a:p>
          <a:p>
            <a:pPr lvl="1" algn="just" fontAlgn="base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Common to all objects of one type </a:t>
            </a:r>
          </a:p>
          <a:p>
            <a:pPr marL="90488" indent="-90488" algn="just">
              <a:buFont typeface="Arial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90488" indent="-90488" algn="just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pPr marL="90488" indent="-90488" algn="just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 basic unit of Object Oriented Programming and represents the real-world entities</a:t>
            </a: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 object has</a:t>
            </a:r>
          </a:p>
          <a:p>
            <a:pPr fontAlgn="base">
              <a:buFont typeface="Arial" pitchFamily="34" charset="0"/>
              <a:buChar char="•"/>
            </a:pPr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pPr lvl="1" fontAlgn="base">
              <a:buFont typeface="Wingdings" pitchFamily="2" charset="2"/>
              <a:buChar char="ü"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State 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: Represents the properties of an object</a:t>
            </a:r>
          </a:p>
          <a:p>
            <a:pPr lvl="1" fontAlgn="base">
              <a:buFont typeface="Wingdings" pitchFamily="2" charset="2"/>
              <a:buChar char="ü"/>
            </a:pPr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pPr lvl="1" fontAlgn="base">
              <a:buFont typeface="Wingdings" pitchFamily="2" charset="2"/>
              <a:buChar char="ü"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Behaviour 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: Represented by methods of an object</a:t>
            </a:r>
          </a:p>
          <a:p>
            <a:pPr lvl="1" fontAlgn="base">
              <a:buFont typeface="Wingdings" pitchFamily="2" charset="2"/>
              <a:buChar char="ü"/>
            </a:pPr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pPr lvl="1" fontAlgn="base">
              <a:buFont typeface="Wingdings" pitchFamily="2" charset="2"/>
              <a:buChar char="ü"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Identity 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: A unique name to an object</a:t>
            </a:r>
          </a:p>
          <a:p>
            <a:pPr marL="90488" indent="-90488" algn="just">
              <a:buFont typeface="Arial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900113"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Declaring a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29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-32" y="71435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 algn="just">
              <a:buFont typeface="Arial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900113"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2910" y="1214422"/>
            <a:ext cx="85010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Syntax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declare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Access Modifier  class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  &lt;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class_name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{  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   fields;  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   methods;  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Uses : JAVA is everywhere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686800" cy="514353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lnSpc>
                <a:spcPct val="150000"/>
              </a:lnSpc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More than 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3 billion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 devices run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Java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en-IN" sz="1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Mobile applications (specially Android apps)</a:t>
            </a:r>
          </a:p>
          <a:p>
            <a:pPr lvl="1">
              <a:lnSpc>
                <a:spcPct val="150000"/>
              </a:lnSpc>
            </a:pP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Desktop applications</a:t>
            </a:r>
          </a:p>
          <a:p>
            <a:pPr lvl="1">
              <a:lnSpc>
                <a:spcPct val="150000"/>
              </a:lnSpc>
            </a:pP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Web applications</a:t>
            </a:r>
          </a:p>
          <a:p>
            <a:pPr lvl="1">
              <a:lnSpc>
                <a:spcPct val="150000"/>
              </a:lnSpc>
            </a:pP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Web servers and application servers</a:t>
            </a:r>
          </a:p>
          <a:p>
            <a:pPr lvl="1">
              <a:lnSpc>
                <a:spcPct val="150000"/>
              </a:lnSpc>
            </a:pP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Games</a:t>
            </a:r>
          </a:p>
          <a:p>
            <a:pPr lvl="1">
              <a:lnSpc>
                <a:spcPct val="150000"/>
              </a:lnSpc>
            </a:pP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Database connection etc.</a:t>
            </a: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57214"/>
            <a:ext cx="9144000" cy="1143000"/>
          </a:xfrm>
        </p:spPr>
        <p:txBody>
          <a:bodyPr>
            <a:normAutofit/>
          </a:bodyPr>
          <a:lstStyle/>
          <a:p>
            <a:pPr>
              <a:tabLst>
                <a:tab pos="3671888" algn="l"/>
              </a:tabLst>
            </a:pPr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Creating an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30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-32" y="714356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90488" indent="-90488"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900113"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-32" y="500042"/>
            <a:ext cx="9143999" cy="642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several ways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create objects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Using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keyword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It is the most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common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general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way to create object in java.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         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Test  t  =  new  Test();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Using </a:t>
            </a:r>
            <a:r>
              <a:rPr lang="en-US" sz="2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Class.forName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2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method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There is a pre-defined class 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java.lang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package with name 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Suppose we want to creating object of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class Test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com.p1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package 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=  (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Class.forName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("com.p1.Test").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newInstance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clone()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method: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clone() method is present in Object class. It creates and returns a copy of the object.          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t1 = new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();             // creating object of class Test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t2 = (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t1.clone();     // creating clone of above object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Deserialization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method: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De-serialization is technique of reading an object from the saved state in a file  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file = new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(filename);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ObjectInputStream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 = new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ObjectInputStream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(file);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Object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in.readObject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Access Modifiers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31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-32" y="714356"/>
            <a:ext cx="9144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access modifier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restrict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of a class, data member and method in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another class</a:t>
            </a:r>
          </a:p>
          <a:p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there are </a:t>
            </a:r>
            <a:r>
              <a:rPr lang="en-IN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four access modifiers</a:t>
            </a:r>
          </a:p>
          <a:p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public</a:t>
            </a:r>
          </a:p>
          <a:p>
            <a:pPr marL="989013" indent="-269875">
              <a:buFont typeface="Wingdings" pitchFamily="2" charset="2"/>
              <a:buChar char="ü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Classes, methods or data members,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declared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are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accessible from  every where in the program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private</a:t>
            </a:r>
          </a:p>
          <a:p>
            <a:pPr marL="989013" lvl="1" indent="-263525" defTabSz="719138">
              <a:buFont typeface="Wingdings" pitchFamily="2" charset="2"/>
              <a:buChar char="ü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Classes, methods or data members,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declared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are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accessible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only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within the class in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declared</a:t>
            </a:r>
          </a:p>
          <a:p>
            <a:pPr>
              <a:buFont typeface="Arial" pitchFamily="34" charset="0"/>
              <a:buChar char="•"/>
            </a:pPr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protected</a:t>
            </a:r>
          </a:p>
          <a:p>
            <a:pPr marL="989013" lvl="1" indent="-276225" defTabSz="719138">
              <a:buFont typeface="Wingdings" pitchFamily="2" charset="2"/>
              <a:buChar char="ü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Classes, methods or data members, declared as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are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accessible within same package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sub classes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different package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default</a:t>
            </a:r>
          </a:p>
          <a:p>
            <a:pPr marL="719138"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no access modifier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specified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for a class , method or data member</a:t>
            </a:r>
          </a:p>
          <a:p>
            <a:pPr marL="1889125" indent="-180975">
              <a:buFont typeface="Courier New" pitchFamily="49" charset="0"/>
              <a:buChar char="o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Have the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default access modifier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default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accessible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only within the same package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Week 1: To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32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0" y="951540"/>
            <a:ext cx="9144000" cy="5538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program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calculate simple interest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program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calculate compound interest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program to generate 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Fibonacci series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within a range using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for loop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program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compute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all the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prime numbers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within a range using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while loop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program to develop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 simple calculator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switch statement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do while loop</a:t>
            </a:r>
          </a:p>
          <a:p>
            <a:pPr marL="342900" indent="-342900">
              <a:lnSpc>
                <a:spcPct val="20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892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Constructors in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33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1458" y="951541"/>
            <a:ext cx="9072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70" y="942504"/>
            <a:ext cx="91440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JAVA </a:t>
            </a:r>
          </a:p>
          <a:p>
            <a:endParaRPr lang="en-IN" sz="1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constructor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is </a:t>
            </a:r>
          </a:p>
          <a:p>
            <a:endParaRPr lang="en-IN" sz="8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A block of code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which can be used to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initialize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the fields of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newly created </a:t>
            </a:r>
          </a:p>
          <a:p>
            <a:pPr lvl="1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object</a:t>
            </a:r>
          </a:p>
          <a:p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Often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referred to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 special type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method</a:t>
            </a:r>
          </a:p>
          <a:p>
            <a:pPr lvl="1">
              <a:buFont typeface="Arial" pitchFamily="34" charset="0"/>
              <a:buChar char="•"/>
            </a:pPr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But there is a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big difference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between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Constructors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Methods 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In terms of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purpose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invocation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892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Constructors Vs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34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1458" y="951541"/>
            <a:ext cx="9072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426" y="1214422"/>
          <a:ext cx="9046126" cy="5409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6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28694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Constructor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Purpose</a:t>
                      </a:r>
                      <a:endParaRPr lang="en-IN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To create an instance of a Class</a:t>
                      </a:r>
                      <a:r>
                        <a:rPr lang="en-IN" sz="1800" b="0" i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Used to memory allocation and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member initialization </a:t>
                      </a:r>
                      <a:r>
                        <a:rPr lang="en-IN" sz="1800" b="0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IN" sz="1800" b="1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Optional</a:t>
                      </a:r>
                      <a:r>
                        <a:rPr lang="en-IN" sz="1800" b="0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en-IN" b="1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Cannot be used to create an 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IN" sz="1800" b="1" i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</a:t>
                      </a:r>
                      <a:r>
                        <a:rPr lang="en-IN" sz="1800" b="1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instance of a Class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IN" sz="800" b="0" i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Used to perform a 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Syntax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Cannot have Non Access Modifiers </a:t>
                      </a:r>
                    </a:p>
                    <a:p>
                      <a:r>
                        <a:rPr lang="en-IN" sz="1800" b="0" i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</a:t>
                      </a:r>
                      <a:r>
                        <a:rPr lang="en-IN" sz="1800" b="0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i.e.,</a:t>
                      </a:r>
                      <a:r>
                        <a:rPr lang="en-IN" sz="1800" b="0" i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IN" sz="1800" b="0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Constructors cannot be abstract, 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final, static and synchronised</a:t>
                      </a:r>
                    </a:p>
                    <a:p>
                      <a:endParaRPr lang="en-IN" sz="800" b="0" i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800" b="0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</a:t>
                      </a:r>
                      <a:r>
                        <a:rPr lang="en-IN" sz="1800" b="1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annot have a return type 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IN" sz="1800" b="0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(Including void)</a:t>
                      </a:r>
                    </a:p>
                    <a:p>
                      <a:endParaRPr lang="en-IN" sz="800" b="0" i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Name must be the same as the 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IN" sz="1800" b="1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Class name</a:t>
                      </a:r>
                      <a:endParaRPr lang="en-IN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Do not have any such restrictions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Invocation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Cannot be called explicitly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800" b="1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b="0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Only</a:t>
                      </a:r>
                      <a:r>
                        <a:rPr lang="en-IN" b="1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called once </a:t>
                      </a:r>
                      <a:r>
                        <a:rPr lang="en-IN" sz="1800" b="1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implicitly</a:t>
                      </a:r>
                      <a:r>
                        <a:rPr lang="en-IN" sz="1800" b="1" i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IN" sz="1800" b="0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when an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</a:t>
                      </a:r>
                      <a:r>
                        <a:rPr lang="en-IN" sz="1800" b="1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instance </a:t>
                      </a:r>
                      <a:r>
                        <a:rPr lang="en-IN" sz="1800" b="0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of the </a:t>
                      </a:r>
                      <a:r>
                        <a:rPr lang="en-IN" sz="1800" b="1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class </a:t>
                      </a:r>
                      <a:r>
                        <a:rPr lang="en-IN" sz="1800" b="0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is</a:t>
                      </a:r>
                      <a:r>
                        <a:rPr lang="en-IN" sz="1800" b="1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created</a:t>
                      </a:r>
                      <a:endParaRPr lang="en-IN" b="1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1800" b="1" i="0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Can be called</a:t>
                      </a:r>
                      <a:r>
                        <a:rPr lang="en-IN" sz="1800" b="1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explicitly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IN" sz="800" b="0" i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Any numbers </a:t>
                      </a:r>
                      <a:r>
                        <a:rPr lang="en-IN" sz="1800" b="0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of</a:t>
                      </a:r>
                      <a:r>
                        <a:rPr lang="en-IN" sz="1800" b="1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time</a:t>
                      </a:r>
                      <a:endParaRPr lang="en-IN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892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Constructors in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35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1458" y="951541"/>
            <a:ext cx="9072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70" y="785794"/>
            <a:ext cx="9144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Implementation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of a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constructor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simple example program</a:t>
            </a:r>
          </a:p>
          <a:p>
            <a:pPr>
              <a:buFont typeface="Wingdings" pitchFamily="2" charset="2"/>
              <a:buChar char="§"/>
            </a:pPr>
            <a:endParaRPr lang="en-IN" sz="1000" b="1" dirty="0">
              <a:latin typeface="Times New Roman" pitchFamily="18" charset="0"/>
              <a:cs typeface="Times New Roman" pitchFamily="18" charset="0"/>
            </a:endParaRPr>
          </a:p>
          <a:p>
            <a:pPr marL="719138"/>
            <a:r>
              <a:rPr lang="en-IN" b="1" dirty="0">
                <a:latin typeface="Times New Roman" pitchFamily="18" charset="0"/>
                <a:cs typeface="Times New Roman" pitchFamily="18" charset="0"/>
              </a:rPr>
              <a:t>public class Test</a:t>
            </a:r>
          </a:p>
          <a:p>
            <a:pPr marL="719138"/>
            <a:r>
              <a:rPr lang="en-IN" b="1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1258888"/>
            <a:r>
              <a:rPr lang="en-IN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x, y;</a:t>
            </a:r>
          </a:p>
          <a:p>
            <a:pPr marL="719138"/>
            <a:endParaRPr lang="en-IN" sz="800" b="1" dirty="0">
              <a:latin typeface="Times New Roman" pitchFamily="18" charset="0"/>
              <a:cs typeface="Times New Roman" pitchFamily="18" charset="0"/>
            </a:endParaRPr>
          </a:p>
          <a:p>
            <a:pPr marL="1079500"/>
            <a:r>
              <a:rPr lang="en-IN" b="1" dirty="0">
                <a:latin typeface="Times New Roman" pitchFamily="18" charset="0"/>
                <a:cs typeface="Times New Roman" pitchFamily="18" charset="0"/>
              </a:rPr>
              <a:t>	public Test()</a:t>
            </a:r>
          </a:p>
          <a:p>
            <a:pPr marL="1079500"/>
            <a:r>
              <a:rPr lang="en-IN" b="1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marL="1079500"/>
            <a:r>
              <a:rPr lang="en-IN" b="1" dirty="0">
                <a:latin typeface="Times New Roman" pitchFamily="18" charset="0"/>
                <a:cs typeface="Times New Roman" pitchFamily="18" charset="0"/>
              </a:rPr>
              <a:t>		x = 5;</a:t>
            </a:r>
          </a:p>
          <a:p>
            <a:pPr marL="1079500"/>
            <a:r>
              <a:rPr lang="en-IN" b="1" dirty="0">
                <a:latin typeface="Times New Roman" pitchFamily="18" charset="0"/>
                <a:cs typeface="Times New Roman" pitchFamily="18" charset="0"/>
              </a:rPr>
              <a:t>		y = 10;</a:t>
            </a:r>
          </a:p>
          <a:p>
            <a:pPr marL="1079500"/>
            <a:r>
              <a:rPr lang="en-IN" b="1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marL="1798638"/>
            <a:r>
              <a:rPr lang="en-IN" b="1" dirty="0">
                <a:latin typeface="Times New Roman" pitchFamily="18" charset="0"/>
                <a:cs typeface="Times New Roman" pitchFamily="18" charset="0"/>
              </a:rPr>
              <a:t>	public static void main( String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[] )</a:t>
            </a:r>
          </a:p>
          <a:p>
            <a:pPr marL="1798638"/>
            <a:r>
              <a:rPr lang="en-IN" b="1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marL="1798638"/>
            <a:r>
              <a:rPr lang="en-IN" b="1" dirty="0">
                <a:latin typeface="Times New Roman" pitchFamily="18" charset="0"/>
                <a:cs typeface="Times New Roman" pitchFamily="18" charset="0"/>
              </a:rPr>
              <a:t>		Test t1 = new Test();</a:t>
            </a:r>
          </a:p>
          <a:p>
            <a:pPr marL="1798638"/>
            <a:r>
              <a:rPr lang="en-IN" b="1" dirty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(“x = “ + x + “    y = “ + y);</a:t>
            </a:r>
          </a:p>
          <a:p>
            <a:pPr marL="1798638"/>
            <a:r>
              <a:rPr lang="en-IN" b="1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marL="719138"/>
            <a:r>
              <a:rPr lang="en-IN" b="1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719138"/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marL="719138"/>
            <a:r>
              <a:rPr lang="en-IN" b="1" dirty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marL="719138"/>
            <a:endParaRPr lang="en-IN" sz="800" b="1" dirty="0">
              <a:latin typeface="Times New Roman" pitchFamily="18" charset="0"/>
              <a:cs typeface="Times New Roman" pitchFamily="18" charset="0"/>
            </a:endParaRPr>
          </a:p>
          <a:p>
            <a:pPr marL="719138"/>
            <a:r>
              <a:rPr lang="en-IN" b="1" dirty="0">
                <a:latin typeface="Times New Roman" pitchFamily="18" charset="0"/>
                <a:cs typeface="Times New Roman" pitchFamily="18" charset="0"/>
              </a:rPr>
              <a:t>	              x = 5      Y = 10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sz="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892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Types of Constructors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36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1458" y="951541"/>
            <a:ext cx="9072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470" y="1071546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Three types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constructors</a:t>
            </a:r>
          </a:p>
          <a:p>
            <a:pPr>
              <a:buFont typeface="Arial" pitchFamily="34" charset="0"/>
              <a:buChar char="•"/>
            </a:pPr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pPr marL="539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Default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constructor </a:t>
            </a:r>
          </a:p>
          <a:p>
            <a:pPr marL="1258888" lvl="1" indent="-261938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no constructor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implemented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for a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Java compiler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inserts a 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default constructor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into that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on it’s behalf</a:t>
            </a:r>
          </a:p>
          <a:p>
            <a:pPr marL="1258888" lvl="1" indent="-261938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body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of the constructor is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empty</a:t>
            </a:r>
          </a:p>
          <a:p>
            <a:pPr marL="539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No-argument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constructor </a:t>
            </a:r>
          </a:p>
          <a:p>
            <a:pPr marL="996950"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Constructor with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no arguments </a:t>
            </a:r>
          </a:p>
          <a:p>
            <a:pPr marL="1258888" lvl="1" indent="-261938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signature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default constructor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however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body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can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have   some code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unlike default constructor</a:t>
            </a:r>
          </a:p>
          <a:p>
            <a:pPr marL="539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Parameterized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constructor </a:t>
            </a:r>
          </a:p>
          <a:p>
            <a:pPr marL="996950"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Constructor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arguments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(or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parameters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892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Examples of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37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1458" y="951541"/>
            <a:ext cx="9072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537" name="Rectangle 1"/>
          <p:cNvSpPr>
            <a:spLocks noChangeArrowheads="1"/>
          </p:cNvSpPr>
          <p:nvPr/>
        </p:nvSpPr>
        <p:spPr bwMode="auto">
          <a:xfrm>
            <a:off x="714348" y="1214422"/>
            <a:ext cx="5786446" cy="5034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class Example1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630238"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var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=</a:t>
            </a:r>
            <a:r>
              <a:rPr kumimoji="0" lang="en-US" sz="1600" b="1" i="0" u="none" strike="noStrike" cap="none" normalizeH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5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marL="630238"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630238"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showValue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() </a:t>
            </a:r>
          </a:p>
          <a:p>
            <a:pPr marL="630238"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 marL="630238"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= "+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); </a:t>
            </a:r>
            <a:endParaRPr kumimoji="0" lang="en-US" sz="1600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630238"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 marL="630238"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public static void main( String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args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[] ) </a:t>
            </a:r>
          </a:p>
          <a:p>
            <a:pPr marL="630238"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 marL="630238"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	Example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obj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= new Example2(); </a:t>
            </a:r>
          </a:p>
          <a:p>
            <a:pPr marL="630238"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obj.showValue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();</a:t>
            </a:r>
            <a:endParaRPr kumimoji="0" lang="en-US" sz="1600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630238"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29322" y="2643182"/>
            <a:ext cx="32146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endParaRPr lang="en-IN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nl-N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    var = 5 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892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Examples of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38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1458" y="951541"/>
            <a:ext cx="9072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537" name="Rectangle 1"/>
          <p:cNvSpPr>
            <a:spLocks noChangeArrowheads="1"/>
          </p:cNvSpPr>
          <p:nvPr/>
        </p:nvSpPr>
        <p:spPr bwMode="auto">
          <a:xfrm>
            <a:off x="0" y="714356"/>
            <a:ext cx="6357950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class Example2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630238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var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marL="630238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630238"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public Example2()                      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//No-argument constructor </a:t>
            </a:r>
            <a:endParaRPr kumimoji="0" lang="en-US" sz="1600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630238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630238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	this.var = 10; </a:t>
            </a:r>
          </a:p>
          <a:p>
            <a:pPr marL="630238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 marL="630238"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public Example2(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num)       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//parameterized constructor </a:t>
            </a:r>
            <a:endParaRPr kumimoji="0" lang="en-US" sz="1600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630238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 marL="630238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	this.var = num; </a:t>
            </a:r>
          </a:p>
          <a:p>
            <a:pPr marL="630238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 marL="630238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showValue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() </a:t>
            </a:r>
          </a:p>
          <a:p>
            <a:pPr marL="630238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 marL="630238"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= "+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); </a:t>
            </a:r>
            <a:endParaRPr kumimoji="0" lang="en-US" sz="1600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630238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 marL="630238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public static void main( String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args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[] ) </a:t>
            </a:r>
          </a:p>
          <a:p>
            <a:pPr marL="630238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 marL="630238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	Example2 obj1 = new Example2(); </a:t>
            </a:r>
          </a:p>
          <a:p>
            <a:pPr marL="630238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 obj1.showValue();</a:t>
            </a:r>
            <a:endParaRPr kumimoji="0" lang="en-US" sz="1600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630238"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	Example2 obj2 = new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Example2(100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630238"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 obj2.showValue();</a:t>
            </a:r>
            <a:endParaRPr kumimoji="0" lang="en-US" sz="1600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630238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29420" y="2571744"/>
            <a:ext cx="3214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endParaRPr lang="en-IN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nl-N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    var = 10 </a:t>
            </a:r>
          </a:p>
          <a:p>
            <a:r>
              <a:rPr lang="nl-N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    var = 100</a:t>
            </a:r>
            <a:endParaRPr lang="en-IN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892"/>
            <a:ext cx="9144000" cy="1000124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Copy Constructors in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39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1458" y="951541"/>
            <a:ext cx="9072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70" y="942504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JAVA </a:t>
            </a:r>
          </a:p>
          <a:p>
            <a:pPr marL="712788" indent="-90488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There is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no copy constructor </a:t>
            </a:r>
          </a:p>
          <a:p>
            <a:pPr marL="712788" indent="-90488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However,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we can copy the values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one object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another </a:t>
            </a:r>
          </a:p>
          <a:p>
            <a:pPr marL="712788" lvl="1" indent="-90488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Like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copy constructor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C++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Some of the main features of Java</a:t>
            </a:r>
            <a:endParaRPr lang="en-IN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5752" y="571480"/>
            <a:ext cx="9572660" cy="6286520"/>
          </a:xfrm>
        </p:spPr>
        <p:txBody>
          <a:bodyPr>
            <a:noAutofit/>
          </a:bodyPr>
          <a:lstStyle/>
          <a:p>
            <a:pPr lvl="1">
              <a:lnSpc>
                <a:spcPct val="170000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Simple</a:t>
            </a:r>
          </a:p>
          <a:p>
            <a:pPr lvl="2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Syntax is quite simple, clean and easy to understand</a:t>
            </a:r>
          </a:p>
          <a:p>
            <a:pPr lvl="2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Concepts like Pointers, Operator Overloading etc. are not there in JAVA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70000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Platform Independent</a:t>
            </a:r>
          </a:p>
          <a:p>
            <a:pPr lvl="2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On compilation, Java program is compiled into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bytecode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bytecode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Can be run on any machine with Java Runtime Environment (JRE)</a:t>
            </a:r>
          </a:p>
          <a:p>
            <a:pPr lvl="2"/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70000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Portable</a:t>
            </a:r>
          </a:p>
          <a:p>
            <a:pPr lvl="2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Java Byte code can be carried to any platform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buNone/>
            </a:pP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218" name="Picture 2" descr="https://encrypted-tbn0.gstatic.com/images?q=tbn%3AANd9GcS--qNkaRkeP0KyPXUjZ4znthbLq3Mz-LU0FEosFv6qZ9Vf3Gi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714752"/>
            <a:ext cx="6860404" cy="2000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892"/>
            <a:ext cx="9144000" cy="1000124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Copy Constructors in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40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1458" y="951541"/>
            <a:ext cx="9072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41" name="Rectangle 1"/>
          <p:cNvSpPr>
            <a:spLocks noChangeArrowheads="1"/>
          </p:cNvSpPr>
          <p:nvPr/>
        </p:nvSpPr>
        <p:spPr bwMode="auto">
          <a:xfrm>
            <a:off x="0" y="785795"/>
            <a:ext cx="9144000" cy="63709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133308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class Rectangle</a:t>
            </a:r>
            <a:b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{</a:t>
            </a:r>
            <a:b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        int length;</a:t>
            </a:r>
            <a:b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        int breadth;</a:t>
            </a:r>
            <a:b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        </a:t>
            </a:r>
            <a:b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        Rectangle(int l, int b)            </a:t>
            </a:r>
            <a:r>
              <a:rPr lang="en-US" sz="1200" b="1" dirty="0">
                <a:solidFill>
                  <a:srgbClr val="000000"/>
                </a:solidFill>
                <a:latin typeface="Trebuchet MS" pitchFamily="34" charset="0"/>
                <a:cs typeface="Courier New" pitchFamily="49" charset="0"/>
              </a:rPr>
              <a:t>//constructor to initialize length and </a:t>
            </a:r>
            <a:r>
              <a:rPr lang="en-US" sz="1200" b="1" dirty="0" err="1">
                <a:solidFill>
                  <a:srgbClr val="000000"/>
                </a:solidFill>
                <a:latin typeface="Trebuchet MS" pitchFamily="34" charset="0"/>
                <a:cs typeface="Courier New" pitchFamily="49" charset="0"/>
              </a:rPr>
              <a:t>bredth</a:t>
            </a:r>
            <a:r>
              <a:rPr lang="en-US" sz="1200" b="1" dirty="0">
                <a:solidFill>
                  <a:srgbClr val="000000"/>
                </a:solidFill>
                <a:latin typeface="Trebuchet MS" pitchFamily="34" charset="0"/>
                <a:cs typeface="Courier New" pitchFamily="49" charset="0"/>
              </a:rPr>
              <a:t> of </a:t>
            </a:r>
            <a:r>
              <a:rPr lang="en-US" sz="1200" b="1" dirty="0" err="1">
                <a:solidFill>
                  <a:srgbClr val="000000"/>
                </a:solidFill>
                <a:latin typeface="Trebuchet MS" pitchFamily="34" charset="0"/>
                <a:cs typeface="Courier New" pitchFamily="49" charset="0"/>
              </a:rPr>
              <a:t>rectang</a:t>
            </a:r>
            <a:r>
              <a:rPr lang="en-US" sz="1200" b="1" dirty="0">
                <a:solidFill>
                  <a:srgbClr val="000000"/>
                </a:solidFill>
                <a:latin typeface="Trebuchet MS" pitchFamily="34" charset="0"/>
                <a:cs typeface="Courier New" pitchFamily="49" charset="0"/>
              </a:rPr>
              <a:t> of rectangle </a:t>
            </a:r>
            <a:b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        { </a:t>
            </a:r>
            <a:b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           length = l;</a:t>
            </a:r>
            <a:b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           breadth= b;</a:t>
            </a:r>
            <a:b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        }</a:t>
            </a:r>
            <a:b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        </a:t>
            </a:r>
            <a:b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        Rectangle(Rectangle </a:t>
            </a:r>
            <a:r>
              <a:rPr kumimoji="0" lang="en-US" sz="1200" b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obj</a:t>
            </a: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)        </a:t>
            </a:r>
            <a:r>
              <a:rPr lang="en-US" sz="1200" b="1" dirty="0">
                <a:solidFill>
                  <a:srgbClr val="000000"/>
                </a:solidFill>
                <a:latin typeface="Trebuchet MS" pitchFamily="34" charset="0"/>
                <a:cs typeface="Courier New" pitchFamily="49" charset="0"/>
              </a:rPr>
              <a:t>//copy constructor </a:t>
            </a:r>
            <a:b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        {</a:t>
            </a:r>
            <a:b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          </a:t>
            </a:r>
            <a:r>
              <a:rPr kumimoji="0" lang="en-US" sz="1200" b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System.out.println</a:t>
            </a: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("Copy Constructor Invoked");</a:t>
            </a:r>
            <a:b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          length = </a:t>
            </a:r>
            <a:r>
              <a:rPr kumimoji="0" lang="en-US" sz="1200" b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obj.length</a:t>
            </a: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;</a:t>
            </a:r>
            <a:b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          breadth= </a:t>
            </a:r>
            <a:r>
              <a:rPr kumimoji="0" lang="en-US" sz="1200" b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obj.breadth</a:t>
            </a: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;</a:t>
            </a:r>
            <a:b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        }</a:t>
            </a:r>
            <a:b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       </a:t>
            </a:r>
            <a:b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       int area()       </a:t>
            </a:r>
            <a:r>
              <a:rPr lang="en-US" sz="1200" b="1" dirty="0">
                <a:solidFill>
                  <a:srgbClr val="000000"/>
                </a:solidFill>
                <a:latin typeface="Trebuchet MS" pitchFamily="34" charset="0"/>
                <a:cs typeface="Courier New" pitchFamily="49" charset="0"/>
              </a:rPr>
              <a:t>//method to </a:t>
            </a:r>
            <a:r>
              <a:rPr lang="en-US" sz="1200" b="1" dirty="0" err="1">
                <a:solidFill>
                  <a:srgbClr val="000000"/>
                </a:solidFill>
                <a:latin typeface="Trebuchet MS" pitchFamily="34" charset="0"/>
                <a:cs typeface="Courier New" pitchFamily="49" charset="0"/>
              </a:rPr>
              <a:t>calcuate</a:t>
            </a:r>
            <a:r>
              <a:rPr lang="en-US" sz="1200" b="1" dirty="0">
                <a:solidFill>
                  <a:srgbClr val="000000"/>
                </a:solidFill>
                <a:latin typeface="Trebuchet MS" pitchFamily="34" charset="0"/>
                <a:cs typeface="Courier New" pitchFamily="49" charset="0"/>
              </a:rPr>
              <a:t> area of rectangle </a:t>
            </a:r>
            <a:b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       {</a:t>
            </a:r>
            <a:b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          return (length * breadth);</a:t>
            </a:r>
            <a:b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       }</a:t>
            </a:r>
            <a:b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}</a:t>
            </a:r>
            <a:b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       </a:t>
            </a:r>
            <a:b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 class </a:t>
            </a:r>
            <a:r>
              <a:rPr kumimoji="0" lang="en-US" sz="1200" b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CopyConstructor</a:t>
            </a: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           </a:t>
            </a:r>
            <a:r>
              <a:rPr lang="en-US" sz="1200" b="1" dirty="0">
                <a:solidFill>
                  <a:srgbClr val="000000"/>
                </a:solidFill>
                <a:latin typeface="Trebuchet MS" pitchFamily="34" charset="0"/>
                <a:cs typeface="Courier New" pitchFamily="49" charset="0"/>
              </a:rPr>
              <a:t>//class to create Rectangle object and calculate area </a:t>
            </a:r>
            <a:b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{</a:t>
            </a:r>
            <a:b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          public static void main(String[] </a:t>
            </a:r>
            <a:r>
              <a:rPr kumimoji="0" lang="en-US" sz="1200" b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args</a:t>
            </a: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)</a:t>
            </a:r>
            <a:b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          {</a:t>
            </a:r>
            <a:b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            Rectangle </a:t>
            </a:r>
            <a:r>
              <a:rPr kumimoji="0" lang="en-US" sz="1200" b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firstRect</a:t>
            </a: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 = new Rectangle(5,6);</a:t>
            </a:r>
            <a:b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            Rectangle </a:t>
            </a:r>
            <a:r>
              <a:rPr kumimoji="0" lang="en-US" sz="1200" b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secondRect</a:t>
            </a: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= new Rectangle(</a:t>
            </a:r>
            <a:r>
              <a:rPr kumimoji="0" lang="en-US" sz="1200" b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firstRect</a:t>
            </a: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);</a:t>
            </a:r>
            <a:b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            </a:t>
            </a:r>
            <a:r>
              <a:rPr kumimoji="0" lang="en-US" sz="1200" b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System.out.println</a:t>
            </a: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("Area  of First Rectangle : "+ </a:t>
            </a:r>
            <a:r>
              <a:rPr kumimoji="0" lang="en-US" sz="1200" b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firstRect.area</a:t>
            </a: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());</a:t>
            </a:r>
            <a:b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            System .</a:t>
            </a:r>
            <a:r>
              <a:rPr kumimoji="0" lang="en-US" sz="1200" b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out.println</a:t>
            </a: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("Area of First Second Rectangle : "+ </a:t>
            </a:r>
            <a:r>
              <a:rPr kumimoji="0" lang="en-US" sz="1200" b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secondRect.area</a:t>
            </a: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());</a:t>
            </a:r>
            <a:b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          }</a:t>
            </a:r>
            <a:b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Courier New" pitchFamily="49" charset="0"/>
              </a:rPr>
              <a:t>}</a:t>
            </a:r>
            <a:r>
              <a:rPr kumimoji="0" 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Inheritance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41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0" y="95154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470" y="642918"/>
            <a:ext cx="907253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Inheritance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by which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one class acquires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properties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(data members) and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functionalities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(methods) of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other class(s)</a:t>
            </a:r>
          </a:p>
          <a:p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aim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inheritance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is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provide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feature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called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reusability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code 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So that a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has to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write only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unique features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and </a:t>
            </a:r>
          </a:p>
          <a:p>
            <a:pPr marL="1169988" lvl="2" indent="-255588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Common properties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functionalities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can be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inherited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other class(s)</a:t>
            </a:r>
          </a:p>
          <a:p>
            <a:pPr marL="269875" lvl="2" indent="-255588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that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inherits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properties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functionalities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other class(s)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is </a:t>
            </a:r>
          </a:p>
          <a:p>
            <a:pPr marL="727075" lvl="3" indent="-255588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known as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child class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sub class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derived class</a:t>
            </a:r>
          </a:p>
          <a:p>
            <a:pPr marL="269875" lvl="2" indent="-255588">
              <a:buFont typeface="Arial" pitchFamily="34" charset="0"/>
              <a:buChar char="•"/>
            </a:pPr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pPr marL="269875" lvl="2" indent="-255588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whose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properties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functionalities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inherited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another class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is </a:t>
            </a:r>
          </a:p>
          <a:p>
            <a:pPr marL="727075" lvl="3" indent="-255588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known as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parent class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super class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Base class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Inheritance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71546"/>
            <a:ext cx="8729634" cy="53578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Syntax for implementing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inhetance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in JAVA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class 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Class_A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1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{  </a:t>
            </a:r>
          </a:p>
          <a:p>
            <a:pPr lvl="1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   //methods and fields  </a:t>
            </a:r>
          </a:p>
          <a:p>
            <a:pPr lvl="1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pPr lvl="1">
              <a:buNone/>
            </a:pP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class 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Class_B</a:t>
            </a:r>
            <a:r>
              <a:rPr lang="en-IN" sz="2000" b="1">
                <a:latin typeface="Times New Roman" pitchFamily="18" charset="0"/>
                <a:cs typeface="Times New Roman" pitchFamily="18" charset="0"/>
              </a:rPr>
              <a:t>   </a:t>
            </a:r>
            <a:r>
              <a:rPr lang="en-I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en-IN" sz="2000" b="1">
                <a:latin typeface="Times New Roman" pitchFamily="18" charset="0"/>
                <a:cs typeface="Times New Roman" pitchFamily="18" charset="0"/>
              </a:rPr>
              <a:t>  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Class_A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{  </a:t>
            </a:r>
          </a:p>
          <a:p>
            <a:pPr lvl="1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   //methods and fields  </a:t>
            </a:r>
          </a:p>
          <a:p>
            <a:pPr lvl="1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42</a:t>
            </a:fld>
            <a:endParaRPr lang="en-I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Single Inheritance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43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0" y="95154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85784" y="714356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One class inherits</a:t>
            </a:r>
          </a:p>
          <a:p>
            <a:pPr marL="914400" lvl="3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The features of another class</a:t>
            </a:r>
          </a:p>
          <a:p>
            <a:pPr>
              <a:buFont typeface="Arial" pitchFamily="34" charset="0"/>
              <a:buChar char="•"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sing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" y="2357430"/>
            <a:ext cx="1665245" cy="2000264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1785918" y="1857364"/>
            <a:ext cx="7286644" cy="4154984"/>
            <a:chOff x="1857356" y="1857364"/>
            <a:chExt cx="7286644" cy="4154984"/>
          </a:xfrm>
        </p:grpSpPr>
        <p:sp>
          <p:nvSpPr>
            <p:cNvPr id="10" name="Rectangle 9"/>
            <p:cNvSpPr/>
            <p:nvPr/>
          </p:nvSpPr>
          <p:spPr>
            <a:xfrm>
              <a:off x="1857356" y="1857364"/>
              <a:ext cx="3429024" cy="415498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 wrap="square" lIns="36000" rIns="3600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Example</a:t>
              </a:r>
            </a:p>
            <a:p>
              <a:endParaRPr lang="en-IN" sz="800" b="1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class Animal</a:t>
              </a:r>
            </a:p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{ </a:t>
              </a:r>
            </a:p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      void eat()	</a:t>
              </a:r>
            </a:p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      {	</a:t>
              </a:r>
            </a:p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           </a:t>
              </a:r>
              <a:r>
                <a:rPr lang="en-IN" sz="1600" b="1" dirty="0" err="1">
                  <a:latin typeface="Times New Roman" pitchFamily="18" charset="0"/>
                  <a:cs typeface="Times New Roman" pitchFamily="18" charset="0"/>
                </a:rPr>
                <a:t>System.out.println</a:t>
              </a:r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(“Eats...");	</a:t>
              </a:r>
            </a:p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      }  </a:t>
              </a:r>
            </a:p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}  </a:t>
              </a:r>
            </a:p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class Dog </a:t>
              </a:r>
              <a:r>
                <a:rPr lang="en-IN" sz="1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extends</a:t>
              </a:r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 Animal</a:t>
              </a:r>
            </a:p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{  </a:t>
              </a:r>
            </a:p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      void bark()</a:t>
              </a:r>
            </a:p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      {</a:t>
              </a:r>
            </a:p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          </a:t>
              </a:r>
              <a:r>
                <a:rPr lang="en-IN" sz="1600" b="1" dirty="0" err="1">
                  <a:latin typeface="Times New Roman" pitchFamily="18" charset="0"/>
                  <a:cs typeface="Times New Roman" pitchFamily="18" charset="0"/>
                </a:rPr>
                <a:t>System.out.println</a:t>
              </a:r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("barks...");</a:t>
              </a:r>
            </a:p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       }  </a:t>
              </a:r>
            </a:p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}  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86380" y="1868842"/>
              <a:ext cx="3857620" cy="414340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public class </a:t>
              </a:r>
              <a:r>
                <a:rPr lang="en-IN" sz="1600" b="1" dirty="0" err="1">
                  <a:latin typeface="Times New Roman" pitchFamily="18" charset="0"/>
                  <a:cs typeface="Times New Roman" pitchFamily="18" charset="0"/>
                </a:rPr>
                <a:t>Single_Inheritance</a:t>
              </a:r>
              <a:endParaRPr lang="en-IN" sz="1600" b="1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{  </a:t>
              </a:r>
            </a:p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      public static void main(String </a:t>
              </a:r>
              <a:r>
                <a:rPr lang="en-IN" sz="1600" b="1" dirty="0" err="1">
                  <a:latin typeface="Times New Roman" pitchFamily="18" charset="0"/>
                  <a:cs typeface="Times New Roman" pitchFamily="18" charset="0"/>
                </a:rPr>
                <a:t>args</a:t>
              </a:r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[])</a:t>
              </a:r>
            </a:p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      {  </a:t>
              </a:r>
            </a:p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            Dog d = new Dog();  </a:t>
              </a:r>
            </a:p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            d.eat();</a:t>
              </a:r>
            </a:p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            </a:t>
              </a:r>
              <a:r>
                <a:rPr lang="en-IN" sz="1600" b="1" dirty="0" err="1">
                  <a:latin typeface="Times New Roman" pitchFamily="18" charset="0"/>
                  <a:cs typeface="Times New Roman" pitchFamily="18" charset="0"/>
                </a:rPr>
                <a:t>d.bark</a:t>
              </a:r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();   </a:t>
              </a:r>
            </a:p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       }</a:t>
              </a:r>
            </a:p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}  </a:t>
              </a:r>
            </a:p>
            <a:p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  <a:p>
              <a:endParaRPr lang="en-IN" dirty="0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Multilevel Inheritance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44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0" y="95154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57232"/>
            <a:ext cx="9144000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One class inherits the features of the other classes level-wise </a:t>
            </a:r>
          </a:p>
        </p:txBody>
      </p:sp>
      <p:pic>
        <p:nvPicPr>
          <p:cNvPr id="7" name="Picture 6" descr="multileve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1397479" cy="2714644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1862118" y="1643050"/>
            <a:ext cx="7220922" cy="4555093"/>
            <a:chOff x="30480" y="1428736"/>
            <a:chExt cx="7220922" cy="4555093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auto">
            <a:xfrm>
              <a:off x="30480" y="1428736"/>
              <a:ext cx="3286116" cy="45550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36000" tIns="45720" rIns="3600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kumimoji="0" lang="en-US" b="1" i="0" u="none" strike="noStrike" cap="none" normalizeH="0" baseline="0" dirty="0">
                  <a:ln>
                    <a:noFill/>
                  </a:ln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Example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endPara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endPara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class Shape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{</a:t>
              </a:r>
              <a:endPara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     public void display()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     {</a:t>
              </a:r>
              <a:endPara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          </a:t>
              </a:r>
              <a:r>
                <a:rPr kumimoji="0" lang="en-US" sz="1600" b="1" i="0" u="none" strike="noStrike" cap="none" normalizeH="0" baseline="0" dirty="0" err="1">
                  <a:ln>
                    <a:noFill/>
                  </a:ln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System.out.println</a:t>
              </a:r>
              <a:r>
                <a:rPr kumimoji="0" lang="en-US" sz="1600" b="1" i="0" u="none" strike="noStrike" cap="none" normalizeH="0" baseline="0" dirty="0">
                  <a:ln>
                    <a:noFill/>
                  </a:ln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(“display");</a:t>
              </a:r>
              <a:endPara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     }</a:t>
              </a:r>
              <a:endPara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}</a:t>
              </a:r>
              <a:endPara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class Rectangle extends Shape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{</a:t>
              </a:r>
              <a:endPara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      public void area()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     </a:t>
              </a:r>
              <a:r>
                <a:rPr kumimoji="0" lang="en-US" sz="1600" b="1" i="0" u="none" strike="noStrike" cap="none" normalizeH="0" dirty="0">
                  <a:ln>
                    <a:noFill/>
                  </a:ln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en-US" sz="1600" b="1" i="0" u="none" strike="noStrike" cap="none" normalizeH="0" baseline="0" dirty="0">
                  <a:ln>
                    <a:noFill/>
                  </a:ln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{</a:t>
              </a:r>
              <a:endPara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          </a:t>
              </a:r>
              <a:r>
                <a:rPr kumimoji="0" lang="en-US" sz="1600" b="1" i="0" u="none" strike="noStrike" cap="none" normalizeH="0" baseline="0" dirty="0" err="1">
                  <a:ln>
                    <a:noFill/>
                  </a:ln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System.out.println</a:t>
              </a:r>
              <a:r>
                <a:rPr kumimoji="0" lang="en-US" sz="1600" b="1" i="0" u="none" strike="noStrike" cap="none" normalizeH="0" baseline="0" dirty="0">
                  <a:ln>
                    <a:noFill/>
                  </a:ln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(“area");</a:t>
              </a:r>
              <a:endPara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       }</a:t>
              </a:r>
              <a:endPara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 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endPara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22312" y="1428736"/>
              <a:ext cx="3929090" cy="452431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1600" b="1" dirty="0"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class Cube extends Rectangle 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1600" b="1" dirty="0"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{</a:t>
              </a:r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1600" b="1" dirty="0"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       public void volume() 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1600" b="1" dirty="0"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       {</a:t>
              </a:r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1600" b="1" dirty="0"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                </a:t>
              </a:r>
              <a:r>
                <a:rPr lang="en-US" sz="1600" b="1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System.out.println</a:t>
              </a:r>
              <a:r>
                <a:rPr lang="en-US" sz="1600" b="1" dirty="0"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(“volume");</a:t>
              </a:r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1600" b="1" dirty="0"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        }</a:t>
              </a:r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1600" b="1" dirty="0"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 }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1600" b="1" dirty="0"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 public class </a:t>
              </a:r>
              <a:r>
                <a:rPr lang="en-US" sz="1600" b="1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Multilevel_Inheritance</a:t>
              </a:r>
              <a:endParaRPr lang="en-US" sz="16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1600" b="1" dirty="0"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 {</a:t>
              </a:r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1600" b="1" dirty="0"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      public static void main(String[] </a:t>
              </a:r>
              <a:r>
                <a:rPr lang="en-US" sz="1600" b="1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args</a:t>
              </a:r>
              <a:r>
                <a:rPr lang="en-US" sz="1600" b="1" dirty="0"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) 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1600" b="1" dirty="0"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      {</a:t>
              </a:r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1600" b="1" dirty="0"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             Cube </a:t>
              </a:r>
              <a:r>
                <a:rPr lang="en-US" sz="1600" b="1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cube</a:t>
              </a:r>
              <a:r>
                <a:rPr lang="en-US" sz="1600" b="1" dirty="0"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 = new Cube();</a:t>
              </a:r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1600" b="1" dirty="0"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             </a:t>
              </a:r>
              <a:r>
                <a:rPr lang="en-US" sz="1600" b="1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cube.display</a:t>
              </a:r>
              <a:r>
                <a:rPr lang="en-US" sz="1600" b="1" dirty="0"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();</a:t>
              </a:r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1600" b="1" dirty="0"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             </a:t>
              </a:r>
              <a:r>
                <a:rPr lang="en-US" sz="1600" b="1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cube.area</a:t>
              </a:r>
              <a:r>
                <a:rPr lang="en-US" sz="1600" b="1" dirty="0"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();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1600" b="1" dirty="0"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             </a:t>
              </a:r>
              <a:r>
                <a:rPr lang="en-US" sz="1600" b="1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cube.volume</a:t>
              </a:r>
              <a:r>
                <a:rPr lang="en-US" sz="1600" b="1" dirty="0"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();</a:t>
              </a:r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       }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}</a:t>
              </a:r>
              <a:endParaRPr lang="en-IN" sz="1600" dirty="0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Hierarchical Inheritance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45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0" y="95154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71480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Hierarchical Inheritance</a:t>
            </a:r>
          </a:p>
          <a:p>
            <a:pPr marL="719138" lvl="2" indent="-261938">
              <a:buFont typeface="Wingdings" pitchFamily="2" charset="2"/>
              <a:buChar char="Ø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More than one class inherits the features of the same class                      </a:t>
            </a:r>
          </a:p>
          <a:p>
            <a:pPr marL="719138" lvl="2" indent="-261938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i.e., a parent class has two or more child classes</a:t>
            </a:r>
          </a:p>
        </p:txBody>
      </p:sp>
      <p:pic>
        <p:nvPicPr>
          <p:cNvPr id="9" name="Picture 8" descr="hierarchic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6058"/>
            <a:ext cx="2786050" cy="162112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928926" y="1857364"/>
            <a:ext cx="6143636" cy="4524315"/>
            <a:chOff x="3000364" y="2071678"/>
            <a:chExt cx="6143636" cy="4202989"/>
          </a:xfrm>
        </p:grpSpPr>
        <p:sp>
          <p:nvSpPr>
            <p:cNvPr id="7" name="Rectangle 6"/>
            <p:cNvSpPr/>
            <p:nvPr/>
          </p:nvSpPr>
          <p:spPr>
            <a:xfrm>
              <a:off x="3000364" y="2071678"/>
              <a:ext cx="2928958" cy="420298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lIns="36000" rIns="36000">
              <a:spAutoFit/>
            </a:bodyPr>
            <a:lstStyle/>
            <a:p>
              <a:r>
                <a:rPr lang="en-IN" b="1" dirty="0"/>
                <a:t>class</a:t>
              </a:r>
              <a:r>
                <a:rPr lang="en-IN" dirty="0"/>
                <a:t> Animal</a:t>
              </a:r>
            </a:p>
            <a:p>
              <a:r>
                <a:rPr lang="en-IN" dirty="0"/>
                <a:t>{  </a:t>
              </a:r>
            </a:p>
            <a:p>
              <a:r>
                <a:rPr lang="en-IN" b="1" dirty="0"/>
                <a:t>void</a:t>
              </a:r>
              <a:r>
                <a:rPr lang="en-IN" dirty="0"/>
                <a:t> eat()</a:t>
              </a:r>
            </a:p>
            <a:p>
              <a:r>
                <a:rPr lang="en-IN" dirty="0"/>
                <a:t>{</a:t>
              </a:r>
            </a:p>
            <a:p>
              <a:r>
                <a:rPr lang="en-IN" dirty="0" err="1"/>
                <a:t>System.out.println</a:t>
              </a:r>
              <a:r>
                <a:rPr lang="en-IN" dirty="0"/>
                <a:t>("eating");</a:t>
              </a:r>
            </a:p>
            <a:p>
              <a:r>
                <a:rPr lang="en-IN" dirty="0"/>
                <a:t>}  </a:t>
              </a:r>
            </a:p>
            <a:p>
              <a:r>
                <a:rPr lang="en-IN" dirty="0"/>
                <a:t>}  </a:t>
              </a:r>
            </a:p>
            <a:p>
              <a:endParaRPr lang="en-IN" dirty="0"/>
            </a:p>
            <a:p>
              <a:endParaRPr lang="en-IN" dirty="0"/>
            </a:p>
            <a:p>
              <a:r>
                <a:rPr lang="en-IN" b="1" dirty="0"/>
                <a:t>class</a:t>
              </a:r>
              <a:r>
                <a:rPr lang="en-IN" dirty="0"/>
                <a:t> Dog </a:t>
              </a:r>
              <a:r>
                <a:rPr lang="en-IN" b="1" dirty="0"/>
                <a:t>extends</a:t>
              </a:r>
              <a:r>
                <a:rPr lang="en-IN" dirty="0"/>
                <a:t> Animal</a:t>
              </a:r>
            </a:p>
            <a:p>
              <a:r>
                <a:rPr lang="en-IN" dirty="0"/>
                <a:t>{  </a:t>
              </a:r>
            </a:p>
            <a:p>
              <a:r>
                <a:rPr lang="en-IN" b="1" dirty="0"/>
                <a:t>void</a:t>
              </a:r>
              <a:r>
                <a:rPr lang="en-IN" dirty="0"/>
                <a:t> bark()</a:t>
              </a:r>
            </a:p>
            <a:p>
              <a:r>
                <a:rPr lang="en-IN" dirty="0"/>
                <a:t>{</a:t>
              </a:r>
            </a:p>
            <a:p>
              <a:r>
                <a:rPr lang="en-IN" dirty="0" err="1"/>
                <a:t>System.out.println</a:t>
              </a:r>
              <a:r>
                <a:rPr lang="en-IN" dirty="0"/>
                <a:t>("barking");</a:t>
              </a:r>
            </a:p>
            <a:p>
              <a:r>
                <a:rPr lang="en-IN" dirty="0"/>
                <a:t>}  </a:t>
              </a:r>
            </a:p>
            <a:p>
              <a:r>
                <a:rPr lang="en-IN" dirty="0"/>
                <a:t>} 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29322" y="2071678"/>
              <a:ext cx="3214678" cy="420298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lIns="36000" rIns="36000">
              <a:spAutoFit/>
            </a:bodyPr>
            <a:lstStyle/>
            <a:p>
              <a:r>
                <a:rPr lang="en-IN" b="1" dirty="0"/>
                <a:t>class</a:t>
              </a:r>
              <a:r>
                <a:rPr lang="en-IN" dirty="0"/>
                <a:t> Cat </a:t>
              </a:r>
              <a:r>
                <a:rPr lang="en-IN" b="1" dirty="0"/>
                <a:t>extends</a:t>
              </a:r>
              <a:r>
                <a:rPr lang="en-IN" dirty="0"/>
                <a:t> Animal{  </a:t>
              </a:r>
            </a:p>
            <a:p>
              <a:r>
                <a:rPr lang="en-IN" b="1" dirty="0"/>
                <a:t>void</a:t>
              </a:r>
              <a:r>
                <a:rPr lang="en-IN" dirty="0"/>
                <a:t> meow()</a:t>
              </a:r>
            </a:p>
            <a:p>
              <a:r>
                <a:rPr lang="en-IN" dirty="0"/>
                <a:t>{</a:t>
              </a:r>
            </a:p>
            <a:p>
              <a:r>
                <a:rPr lang="en-IN" dirty="0" err="1"/>
                <a:t>System.out.println</a:t>
              </a:r>
              <a:r>
                <a:rPr lang="en-IN" dirty="0"/>
                <a:t>("meows");}  </a:t>
              </a:r>
            </a:p>
            <a:p>
              <a:r>
                <a:rPr lang="en-IN" dirty="0"/>
                <a:t>} </a:t>
              </a:r>
            </a:p>
            <a:p>
              <a:endParaRPr lang="en-IN" b="1" dirty="0"/>
            </a:p>
            <a:p>
              <a:r>
                <a:rPr lang="en-IN" b="1" dirty="0"/>
                <a:t>class</a:t>
              </a:r>
              <a:r>
                <a:rPr lang="en-IN" dirty="0"/>
                <a:t> </a:t>
              </a:r>
              <a:r>
                <a:rPr lang="en-IN" dirty="0" err="1"/>
                <a:t>Hierarchical_inheritance</a:t>
              </a:r>
              <a:endParaRPr lang="en-IN" dirty="0"/>
            </a:p>
            <a:p>
              <a:r>
                <a:rPr lang="en-IN" dirty="0"/>
                <a:t>{  </a:t>
              </a:r>
            </a:p>
            <a:p>
              <a:r>
                <a:rPr lang="en-IN" b="1" dirty="0"/>
                <a:t>public</a:t>
              </a:r>
              <a:r>
                <a:rPr lang="en-IN" dirty="0"/>
                <a:t> </a:t>
              </a:r>
              <a:r>
                <a:rPr lang="en-IN" b="1" dirty="0"/>
                <a:t>static</a:t>
              </a:r>
              <a:r>
                <a:rPr lang="en-IN" dirty="0"/>
                <a:t> </a:t>
              </a:r>
              <a:r>
                <a:rPr lang="en-IN" b="1" dirty="0"/>
                <a:t>void</a:t>
              </a:r>
              <a:r>
                <a:rPr lang="en-IN" dirty="0"/>
                <a:t> main(String a[])</a:t>
              </a:r>
            </a:p>
            <a:p>
              <a:r>
                <a:rPr lang="en-IN" dirty="0"/>
                <a:t>{  </a:t>
              </a:r>
            </a:p>
            <a:p>
              <a:r>
                <a:rPr lang="en-IN" dirty="0"/>
                <a:t>         Dog d=</a:t>
              </a:r>
              <a:r>
                <a:rPr lang="en-IN" b="1" dirty="0"/>
                <a:t>new</a:t>
              </a:r>
              <a:r>
                <a:rPr lang="en-IN" dirty="0"/>
                <a:t> Dog();  </a:t>
              </a:r>
            </a:p>
            <a:p>
              <a:r>
                <a:rPr lang="en-IN" dirty="0"/>
                <a:t>         </a:t>
              </a:r>
              <a:r>
                <a:rPr lang="en-IN" dirty="0" err="1"/>
                <a:t>d.bark</a:t>
              </a:r>
              <a:r>
                <a:rPr lang="en-IN" dirty="0"/>
                <a:t>();  </a:t>
              </a:r>
            </a:p>
            <a:p>
              <a:r>
                <a:rPr lang="en-IN" dirty="0"/>
                <a:t>         d.eat();  </a:t>
              </a:r>
            </a:p>
            <a:p>
              <a:r>
                <a:rPr lang="en-IN" dirty="0"/>
                <a:t>}</a:t>
              </a:r>
            </a:p>
            <a:p>
              <a:r>
                <a:rPr lang="en-IN" dirty="0"/>
                <a:t>} </a:t>
              </a:r>
            </a:p>
            <a:p>
              <a:endParaRPr lang="en-IN" dirty="0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Multiple Inheritance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46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0" y="95154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57232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Multiple Inheritance</a:t>
            </a:r>
          </a:p>
          <a:p>
            <a:pPr marL="719138" lvl="1" indent="-261938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Where one class inherits the features of more than one class                              i.e., a child class has two or more parent classes</a:t>
            </a:r>
          </a:p>
          <a:p>
            <a:pPr marL="457200" lvl="2">
              <a:lnSpc>
                <a:spcPct val="150000"/>
              </a:lnSpc>
              <a:buFont typeface="Wingdings" pitchFamily="2" charset="2"/>
              <a:buChar char="Ø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multipl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714620"/>
            <a:ext cx="3181350" cy="200025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Hybrid Inheritance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47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0" y="95154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57232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Hybrid Inheritance</a:t>
            </a:r>
          </a:p>
          <a:p>
            <a:pPr marL="457200"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Combination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more than one types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inheritance</a:t>
            </a:r>
          </a:p>
          <a:p>
            <a:pPr marL="457200" lvl="2">
              <a:lnSpc>
                <a:spcPct val="150000"/>
              </a:lnSpc>
              <a:buFont typeface="Wingdings" pitchFamily="2" charset="2"/>
              <a:buChar char="Ø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hybri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59" y="2428868"/>
            <a:ext cx="3492499" cy="3071834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892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48</a:t>
            </a:fld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5154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406" y="2500306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 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interface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JAVA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is </a:t>
            </a:r>
          </a:p>
          <a:p>
            <a:endParaRPr lang="en-IN" sz="1000" dirty="0">
              <a:latin typeface="Times New Roman" pitchFamily="18" charset="0"/>
              <a:cs typeface="Times New Roman" pitchFamily="18" charset="0"/>
            </a:endParaRPr>
          </a:p>
          <a:p>
            <a:pPr marL="4492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blueprint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of a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 marL="4492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Specify what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must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 how</a:t>
            </a:r>
          </a:p>
          <a:p>
            <a:pPr marL="4492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static constants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abstract methods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(only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method signature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no body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492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must be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implemented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by the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 marL="4492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class implements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interface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906463" lvl="1" indent="-179388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Must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provide bodies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all the method specified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in the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363663" lvl="2" indent="-179388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Otherwise, the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must be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declared abstract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844" y="857232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JAVA Interface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is used to </a:t>
            </a:r>
          </a:p>
          <a:p>
            <a:endParaRPr lang="en-IN" sz="1000" dirty="0">
              <a:latin typeface="Times New Roman" pitchFamily="18" charset="0"/>
              <a:cs typeface="Times New Roman" pitchFamily="18" charset="0"/>
            </a:endParaRPr>
          </a:p>
          <a:p>
            <a:pPr marL="4492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Achieve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abstraction</a:t>
            </a:r>
          </a:p>
          <a:p>
            <a:pPr marL="4492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Support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multiple inheritance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892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Declaration of an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49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85720" y="2571744"/>
            <a:ext cx="864399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539750">
              <a:lnSpc>
                <a:spcPct val="150000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&lt;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interface_name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539750">
              <a:lnSpc>
                <a:spcPct val="15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{  </a:t>
            </a:r>
          </a:p>
          <a:p>
            <a:pPr marL="539750">
              <a:lnSpc>
                <a:spcPct val="15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   // declare constant fields  </a:t>
            </a:r>
          </a:p>
          <a:p>
            <a:pPr marL="539750">
              <a:lnSpc>
                <a:spcPct val="15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   // declare methods that abstract  by default.  </a:t>
            </a:r>
          </a:p>
          <a:p>
            <a:pPr marL="539750">
              <a:lnSpc>
                <a:spcPct val="15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}  </a:t>
            </a:r>
          </a:p>
        </p:txBody>
      </p:sp>
      <p:sp>
        <p:nvSpPr>
          <p:cNvPr id="1026" name="AutoShape 2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1470" y="857232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 interface is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declared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keyword</a:t>
            </a: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All the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in an interface are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declared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with the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empty body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and </a:t>
            </a: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All the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fields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final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by default</a:t>
            </a:r>
          </a:p>
        </p:txBody>
      </p:sp>
      <p:sp>
        <p:nvSpPr>
          <p:cNvPr id="1028" name="AutoShape 4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43000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Some of the main features of Java (contd.)</a:t>
            </a:r>
            <a:endParaRPr lang="en-IN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5643602"/>
          </a:xfrm>
        </p:spPr>
        <p:txBody>
          <a:bodyPr>
            <a:noAutofit/>
          </a:bodyPr>
          <a:lstStyle/>
          <a:p>
            <a:pPr lvl="1">
              <a:lnSpc>
                <a:spcPct val="170000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Object-Oriented</a:t>
            </a:r>
          </a:p>
          <a:p>
            <a:pPr lvl="2">
              <a:lnSpc>
                <a:spcPct val="17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Everything is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which has some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behaviour</a:t>
            </a:r>
          </a:p>
          <a:p>
            <a:pPr marL="633413" lvl="2">
              <a:lnSpc>
                <a:spcPct val="170000"/>
              </a:lnSpc>
            </a:pP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buNone/>
            </a:pP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buNone/>
            </a:pP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buNone/>
            </a:pP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buNone/>
            </a:pP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buNone/>
            </a:pP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70000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Multi-threaded</a:t>
            </a:r>
          </a:p>
          <a:p>
            <a:pPr lvl="2">
              <a:lnSpc>
                <a:spcPct val="17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Makes it possible to write program that can do many tasks simultaneously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buNone/>
            </a:pP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26626" name="Picture 2" descr="Image result for object oriented feature of java&quot;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714480" y="2143116"/>
            <a:ext cx="5762635" cy="30569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Relationship </a:t>
            </a:r>
            <a:b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between Classes and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50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00034" y="1500174"/>
            <a:ext cx="6414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relationship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between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interfaces</a:t>
            </a:r>
          </a:p>
        </p:txBody>
      </p:sp>
      <p:sp>
        <p:nvSpPr>
          <p:cNvPr id="1026" name="AutoShape 2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3" name="Picture 12" descr="interfacerel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898" y="2285992"/>
            <a:ext cx="6507126" cy="3143272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892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of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51</a:t>
            </a:fld>
            <a:endParaRPr lang="en-IN"/>
          </a:p>
        </p:txBody>
      </p:sp>
      <p:sp>
        <p:nvSpPr>
          <p:cNvPr id="1026" name="AutoShape 2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0" name="Group 9"/>
          <p:cNvGrpSpPr/>
          <p:nvPr/>
        </p:nvGrpSpPr>
        <p:grpSpPr>
          <a:xfrm>
            <a:off x="71406" y="1429298"/>
            <a:ext cx="8929718" cy="3785652"/>
            <a:chOff x="71406" y="1071546"/>
            <a:chExt cx="8929718" cy="3785652"/>
          </a:xfrm>
        </p:grpSpPr>
        <p:sp>
          <p:nvSpPr>
            <p:cNvPr id="12" name="Rectangle 11"/>
            <p:cNvSpPr/>
            <p:nvPr/>
          </p:nvSpPr>
          <p:spPr>
            <a:xfrm>
              <a:off x="71406" y="1071546"/>
              <a:ext cx="4357718" cy="378565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IN" sz="20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interface</a:t>
              </a:r>
              <a:r>
                <a:rPr lang="en-IN" sz="2000" dirty="0">
                  <a:latin typeface="Times New Roman" pitchFamily="18" charset="0"/>
                  <a:cs typeface="Times New Roman" pitchFamily="18" charset="0"/>
                </a:rPr>
                <a:t> printable</a:t>
              </a:r>
            </a:p>
            <a:p>
              <a:r>
                <a:rPr lang="en-IN" sz="2000" dirty="0">
                  <a:latin typeface="Times New Roman" pitchFamily="18" charset="0"/>
                  <a:cs typeface="Times New Roman" pitchFamily="18" charset="0"/>
                </a:rPr>
                <a:t>{  </a:t>
              </a:r>
            </a:p>
            <a:p>
              <a:r>
                <a:rPr lang="en-IN" sz="2000" b="1" dirty="0">
                  <a:latin typeface="Times New Roman" pitchFamily="18" charset="0"/>
                  <a:cs typeface="Times New Roman" pitchFamily="18" charset="0"/>
                </a:rPr>
                <a:t>	 void</a:t>
              </a:r>
              <a:r>
                <a:rPr lang="en-IN" sz="2000" dirty="0">
                  <a:latin typeface="Times New Roman" pitchFamily="18" charset="0"/>
                  <a:cs typeface="Times New Roman" pitchFamily="18" charset="0"/>
                </a:rPr>
                <a:t> print();  </a:t>
              </a:r>
            </a:p>
            <a:p>
              <a:r>
                <a:rPr lang="en-IN" sz="2000" dirty="0">
                  <a:latin typeface="Times New Roman" pitchFamily="18" charset="0"/>
                  <a:cs typeface="Times New Roman" pitchFamily="18" charset="0"/>
                </a:rPr>
                <a:t>}  </a:t>
              </a:r>
            </a:p>
            <a:p>
              <a:r>
                <a:rPr lang="en-IN" sz="2000" b="1" dirty="0">
                  <a:latin typeface="Times New Roman" pitchFamily="18" charset="0"/>
                  <a:cs typeface="Times New Roman" pitchFamily="18" charset="0"/>
                </a:rPr>
                <a:t>class</a:t>
              </a:r>
              <a:r>
                <a:rPr lang="en-IN" sz="2000" dirty="0">
                  <a:latin typeface="Times New Roman" pitchFamily="18" charset="0"/>
                  <a:cs typeface="Times New Roman" pitchFamily="18" charset="0"/>
                </a:rPr>
                <a:t> Printer </a:t>
              </a:r>
              <a:r>
                <a:rPr lang="en-IN" sz="20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implements</a:t>
              </a:r>
              <a:r>
                <a:rPr lang="en-IN" sz="2000" dirty="0">
                  <a:latin typeface="Times New Roman" pitchFamily="18" charset="0"/>
                  <a:cs typeface="Times New Roman" pitchFamily="18" charset="0"/>
                </a:rPr>
                <a:t> printable</a:t>
              </a:r>
            </a:p>
            <a:p>
              <a:r>
                <a:rPr lang="en-IN" sz="2000" dirty="0">
                  <a:latin typeface="Times New Roman" pitchFamily="18" charset="0"/>
                  <a:cs typeface="Times New Roman" pitchFamily="18" charset="0"/>
                </a:rPr>
                <a:t>{  </a:t>
              </a:r>
            </a:p>
            <a:p>
              <a:pPr lvl="1"/>
              <a:r>
                <a:rPr lang="en-IN" sz="2000" b="1" dirty="0">
                  <a:latin typeface="Times New Roman" pitchFamily="18" charset="0"/>
                  <a:cs typeface="Times New Roman" pitchFamily="18" charset="0"/>
                </a:rPr>
                <a:t>public</a:t>
              </a:r>
              <a:r>
                <a:rPr lang="en-IN" sz="2000" dirty="0">
                  <a:latin typeface="Times New Roman" pitchFamily="18" charset="0"/>
                  <a:cs typeface="Times New Roman" pitchFamily="18" charset="0"/>
                </a:rPr>
                <a:t> </a:t>
              </a:r>
              <a:r>
                <a:rPr lang="en-IN" sz="2000" b="1" dirty="0">
                  <a:latin typeface="Times New Roman" pitchFamily="18" charset="0"/>
                  <a:cs typeface="Times New Roman" pitchFamily="18" charset="0"/>
                </a:rPr>
                <a:t>void</a:t>
              </a:r>
              <a:r>
                <a:rPr lang="en-IN" sz="2000" dirty="0">
                  <a:latin typeface="Times New Roman" pitchFamily="18" charset="0"/>
                  <a:cs typeface="Times New Roman" pitchFamily="18" charset="0"/>
                </a:rPr>
                <a:t> print()</a:t>
              </a:r>
            </a:p>
            <a:p>
              <a:pPr lvl="1"/>
              <a:r>
                <a:rPr lang="en-IN" sz="2000" dirty="0">
                  <a:latin typeface="Times New Roman" pitchFamily="18" charset="0"/>
                  <a:cs typeface="Times New Roman" pitchFamily="18" charset="0"/>
                </a:rPr>
                <a:t>{</a:t>
              </a:r>
            </a:p>
            <a:p>
              <a:pPr lvl="1"/>
              <a:r>
                <a:rPr lang="en-IN" sz="2000" dirty="0">
                  <a:latin typeface="Times New Roman" pitchFamily="18" charset="0"/>
                  <a:cs typeface="Times New Roman" pitchFamily="18" charset="0"/>
                </a:rPr>
                <a:t>	 </a:t>
              </a:r>
              <a:r>
                <a:rPr lang="en-IN" sz="2000" dirty="0" err="1">
                  <a:latin typeface="Times New Roman" pitchFamily="18" charset="0"/>
                  <a:cs typeface="Times New Roman" pitchFamily="18" charset="0"/>
                </a:rPr>
                <a:t>System.out.println</a:t>
              </a:r>
              <a:r>
                <a:rPr lang="en-IN" sz="2000" dirty="0">
                  <a:latin typeface="Times New Roman" pitchFamily="18" charset="0"/>
                  <a:cs typeface="Times New Roman" pitchFamily="18" charset="0"/>
                </a:rPr>
                <a:t> ("Hello");</a:t>
              </a:r>
            </a:p>
            <a:p>
              <a:pPr lvl="1"/>
              <a:r>
                <a:rPr lang="en-IN" sz="2000" dirty="0">
                  <a:latin typeface="Times New Roman" pitchFamily="18" charset="0"/>
                  <a:cs typeface="Times New Roman" pitchFamily="18" charset="0"/>
                </a:rPr>
                <a:t>}  </a:t>
              </a:r>
            </a:p>
            <a:p>
              <a:r>
                <a:rPr lang="en-IN" sz="2000" dirty="0">
                  <a:latin typeface="Times New Roman" pitchFamily="18" charset="0"/>
                  <a:cs typeface="Times New Roman" pitchFamily="18" charset="0"/>
                </a:rPr>
                <a:t>  </a:t>
              </a:r>
            </a:p>
            <a:p>
              <a:r>
                <a:rPr lang="en-IN" sz="2000" dirty="0">
                  <a:latin typeface="Times New Roman" pitchFamily="18" charset="0"/>
                  <a:cs typeface="Times New Roman" pitchFamily="18" charset="0"/>
                </a:rPr>
                <a:t>}  </a:t>
              </a:r>
            </a:p>
          </p:txBody>
        </p:sp>
        <p:sp>
          <p:nvSpPr>
            <p:cNvPr id="83969" name="Rectangle 1"/>
            <p:cNvSpPr>
              <a:spLocks noChangeArrowheads="1"/>
            </p:cNvSpPr>
            <p:nvPr/>
          </p:nvSpPr>
          <p:spPr bwMode="auto">
            <a:xfrm>
              <a:off x="4429124" y="3015362"/>
              <a:ext cx="4564976" cy="10156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Output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:</a:t>
              </a: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	Hello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29124" y="1071546"/>
              <a:ext cx="4572000" cy="193899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lvl="1"/>
              <a:r>
                <a:rPr lang="en-IN" sz="2000" b="1" dirty="0">
                  <a:latin typeface="Times New Roman" pitchFamily="18" charset="0"/>
                  <a:cs typeface="Times New Roman" pitchFamily="18" charset="0"/>
                </a:rPr>
                <a:t>public</a:t>
              </a:r>
              <a:r>
                <a:rPr lang="en-IN" sz="2000" dirty="0">
                  <a:latin typeface="Times New Roman" pitchFamily="18" charset="0"/>
                  <a:cs typeface="Times New Roman" pitchFamily="18" charset="0"/>
                </a:rPr>
                <a:t> </a:t>
              </a:r>
              <a:r>
                <a:rPr lang="en-IN" sz="2000" b="1" dirty="0">
                  <a:latin typeface="Times New Roman" pitchFamily="18" charset="0"/>
                  <a:cs typeface="Times New Roman" pitchFamily="18" charset="0"/>
                </a:rPr>
                <a:t>static</a:t>
              </a:r>
              <a:r>
                <a:rPr lang="en-IN" sz="2000" dirty="0">
                  <a:latin typeface="Times New Roman" pitchFamily="18" charset="0"/>
                  <a:cs typeface="Times New Roman" pitchFamily="18" charset="0"/>
                </a:rPr>
                <a:t> </a:t>
              </a:r>
              <a:r>
                <a:rPr lang="en-IN" sz="2000" b="1" dirty="0">
                  <a:latin typeface="Times New Roman" pitchFamily="18" charset="0"/>
                  <a:cs typeface="Times New Roman" pitchFamily="18" charset="0"/>
                </a:rPr>
                <a:t>void</a:t>
              </a:r>
              <a:r>
                <a:rPr lang="en-IN" sz="2000" dirty="0">
                  <a:latin typeface="Times New Roman" pitchFamily="18" charset="0"/>
                  <a:cs typeface="Times New Roman" pitchFamily="18" charset="0"/>
                </a:rPr>
                <a:t> main (String </a:t>
              </a:r>
              <a:r>
                <a:rPr lang="en-IN" sz="2000" dirty="0" err="1">
                  <a:latin typeface="Times New Roman" pitchFamily="18" charset="0"/>
                  <a:cs typeface="Times New Roman" pitchFamily="18" charset="0"/>
                </a:rPr>
                <a:t>args</a:t>
              </a:r>
              <a:r>
                <a:rPr lang="en-IN" sz="2000" dirty="0">
                  <a:latin typeface="Times New Roman" pitchFamily="18" charset="0"/>
                  <a:cs typeface="Times New Roman" pitchFamily="18" charset="0"/>
                </a:rPr>
                <a:t>[] )</a:t>
              </a:r>
            </a:p>
            <a:p>
              <a:pPr lvl="1"/>
              <a:r>
                <a:rPr lang="en-IN" sz="2000" dirty="0">
                  <a:latin typeface="Times New Roman" pitchFamily="18" charset="0"/>
                  <a:cs typeface="Times New Roman" pitchFamily="18" charset="0"/>
                </a:rPr>
                <a:t>{  </a:t>
              </a:r>
            </a:p>
            <a:p>
              <a:pPr lvl="1"/>
              <a:r>
                <a:rPr lang="en-IN" sz="2000" dirty="0">
                  <a:latin typeface="Times New Roman" pitchFamily="18" charset="0"/>
                  <a:cs typeface="Times New Roman" pitchFamily="18" charset="0"/>
                </a:rPr>
                <a:t>	 Printer  </a:t>
              </a:r>
              <a:r>
                <a:rPr lang="en-IN" sz="2000" dirty="0" err="1">
                  <a:latin typeface="Times New Roman" pitchFamily="18" charset="0"/>
                  <a:cs typeface="Times New Roman" pitchFamily="18" charset="0"/>
                </a:rPr>
                <a:t>obj</a:t>
              </a:r>
              <a:r>
                <a:rPr lang="en-IN" sz="2000" dirty="0">
                  <a:latin typeface="Times New Roman" pitchFamily="18" charset="0"/>
                  <a:cs typeface="Times New Roman" pitchFamily="18" charset="0"/>
                </a:rPr>
                <a:t> = </a:t>
              </a:r>
              <a:r>
                <a:rPr lang="en-IN" sz="2000" b="1" dirty="0">
                  <a:latin typeface="Times New Roman" pitchFamily="18" charset="0"/>
                  <a:cs typeface="Times New Roman" pitchFamily="18" charset="0"/>
                </a:rPr>
                <a:t>new</a:t>
              </a:r>
              <a:r>
                <a:rPr lang="en-IN" sz="2000" dirty="0">
                  <a:latin typeface="Times New Roman" pitchFamily="18" charset="0"/>
                  <a:cs typeface="Times New Roman" pitchFamily="18" charset="0"/>
                </a:rPr>
                <a:t>  Printer ();  </a:t>
              </a:r>
            </a:p>
            <a:p>
              <a:pPr lvl="1"/>
              <a:r>
                <a:rPr lang="en-IN" sz="2000" dirty="0">
                  <a:latin typeface="Times New Roman" pitchFamily="18" charset="0"/>
                  <a:cs typeface="Times New Roman" pitchFamily="18" charset="0"/>
                </a:rPr>
                <a:t>	 </a:t>
              </a:r>
              <a:r>
                <a:rPr lang="en-IN" sz="2000" dirty="0" err="1">
                  <a:latin typeface="Times New Roman" pitchFamily="18" charset="0"/>
                  <a:cs typeface="Times New Roman" pitchFamily="18" charset="0"/>
                </a:rPr>
                <a:t>obj.print</a:t>
              </a:r>
              <a:r>
                <a:rPr lang="en-IN" sz="2000" dirty="0">
                  <a:latin typeface="Times New Roman" pitchFamily="18" charset="0"/>
                  <a:cs typeface="Times New Roman" pitchFamily="18" charset="0"/>
                </a:rPr>
                <a:t>();  </a:t>
              </a:r>
            </a:p>
            <a:p>
              <a:pPr lvl="1"/>
              <a:r>
                <a:rPr lang="en-IN" sz="2000" dirty="0">
                  <a:latin typeface="Times New Roman" pitchFamily="18" charset="0"/>
                  <a:cs typeface="Times New Roman" pitchFamily="18" charset="0"/>
                </a:rPr>
                <a:t> }  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89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Multiple inheritance in Java by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52</a:t>
            </a:fld>
            <a:endParaRPr lang="en-IN"/>
          </a:p>
        </p:txBody>
      </p:sp>
      <p:sp>
        <p:nvSpPr>
          <p:cNvPr id="1026" name="AutoShape 2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2" name="Group 11"/>
          <p:cNvGrpSpPr/>
          <p:nvPr/>
        </p:nvGrpSpPr>
        <p:grpSpPr>
          <a:xfrm>
            <a:off x="214314" y="1357298"/>
            <a:ext cx="8858248" cy="5078313"/>
            <a:chOff x="214314" y="1500174"/>
            <a:chExt cx="8858248" cy="5078313"/>
          </a:xfrm>
        </p:grpSpPr>
        <p:sp>
          <p:nvSpPr>
            <p:cNvPr id="11" name="Rectangle 10"/>
            <p:cNvSpPr/>
            <p:nvPr/>
          </p:nvSpPr>
          <p:spPr>
            <a:xfrm>
              <a:off x="214314" y="1500174"/>
              <a:ext cx="4786314" cy="507831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interface</a:t>
              </a: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 Printable</a:t>
              </a:r>
            </a:p>
            <a:p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{  </a:t>
              </a:r>
            </a:p>
            <a:p>
              <a:r>
                <a:rPr lang="en-IN" b="1" dirty="0">
                  <a:latin typeface="Times New Roman" pitchFamily="18" charset="0"/>
                  <a:cs typeface="Times New Roman" pitchFamily="18" charset="0"/>
                </a:rPr>
                <a:t>	void</a:t>
              </a: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 print();  </a:t>
              </a:r>
            </a:p>
            <a:p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}  </a:t>
              </a:r>
            </a:p>
            <a:p>
              <a:r>
                <a:rPr lang="en-IN" b="1" dirty="0">
                  <a:latin typeface="Times New Roman" pitchFamily="18" charset="0"/>
                  <a:cs typeface="Times New Roman" pitchFamily="18" charset="0"/>
                </a:rPr>
                <a:t>interface</a:t>
              </a: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 </a:t>
              </a:r>
              <a:r>
                <a:rPr lang="en-IN" dirty="0" err="1">
                  <a:latin typeface="Times New Roman" pitchFamily="18" charset="0"/>
                  <a:cs typeface="Times New Roman" pitchFamily="18" charset="0"/>
                </a:rPr>
                <a:t>Showable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{  </a:t>
              </a:r>
            </a:p>
            <a:p>
              <a:r>
                <a:rPr lang="en-IN" b="1" dirty="0">
                  <a:latin typeface="Times New Roman" pitchFamily="18" charset="0"/>
                  <a:cs typeface="Times New Roman" pitchFamily="18" charset="0"/>
                </a:rPr>
                <a:t>	void</a:t>
              </a: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 show();  </a:t>
              </a:r>
            </a:p>
            <a:p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}  </a:t>
              </a:r>
            </a:p>
            <a:p>
              <a:r>
                <a:rPr lang="en-IN" b="1" dirty="0">
                  <a:latin typeface="Times New Roman" pitchFamily="18" charset="0"/>
                  <a:cs typeface="Times New Roman" pitchFamily="18" charset="0"/>
                </a:rPr>
                <a:t>class</a:t>
              </a: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 Printer </a:t>
              </a:r>
              <a:r>
                <a:rPr lang="en-IN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implements</a:t>
              </a: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 Printable, </a:t>
              </a:r>
              <a:r>
                <a:rPr lang="en-IN" dirty="0" err="1">
                  <a:latin typeface="Times New Roman" pitchFamily="18" charset="0"/>
                  <a:cs typeface="Times New Roman" pitchFamily="18" charset="0"/>
                </a:rPr>
                <a:t>Showable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{  </a:t>
              </a:r>
            </a:p>
            <a:p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public void print()</a:t>
              </a:r>
            </a:p>
            <a:p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{</a:t>
              </a:r>
            </a:p>
            <a:p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	</a:t>
              </a:r>
              <a:r>
                <a:rPr lang="en-IN" dirty="0" err="1">
                  <a:latin typeface="Times New Roman" pitchFamily="18" charset="0"/>
                  <a:cs typeface="Times New Roman" pitchFamily="18" charset="0"/>
                </a:rPr>
                <a:t>System.out.println</a:t>
              </a: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("Hello");</a:t>
              </a:r>
            </a:p>
            <a:p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}  </a:t>
              </a:r>
            </a:p>
            <a:p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public void show()</a:t>
              </a:r>
            </a:p>
            <a:p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{</a:t>
              </a:r>
            </a:p>
            <a:p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	</a:t>
              </a:r>
              <a:r>
                <a:rPr lang="en-IN" dirty="0" err="1">
                  <a:latin typeface="Times New Roman" pitchFamily="18" charset="0"/>
                  <a:cs typeface="Times New Roman" pitchFamily="18" charset="0"/>
                </a:rPr>
                <a:t>System.out.println</a:t>
              </a: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("Welcome");</a:t>
              </a:r>
            </a:p>
            <a:p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}  </a:t>
              </a:r>
            </a:p>
          </p:txBody>
        </p:sp>
        <p:sp>
          <p:nvSpPr>
            <p:cNvPr id="84993" name="Rectangle 1"/>
            <p:cNvSpPr>
              <a:spLocks noChangeArrowheads="1"/>
            </p:cNvSpPr>
            <p:nvPr/>
          </p:nvSpPr>
          <p:spPr bwMode="auto">
            <a:xfrm>
              <a:off x="5000628" y="3812117"/>
              <a:ext cx="4071934" cy="10156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Output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: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	Hello Welcome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000628" y="1500174"/>
              <a:ext cx="4071902" cy="230832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IN" b="1" dirty="0">
                  <a:latin typeface="Times New Roman" pitchFamily="18" charset="0"/>
                  <a:cs typeface="Times New Roman" pitchFamily="18" charset="0"/>
                </a:rPr>
                <a:t>      public</a:t>
              </a: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 </a:t>
              </a:r>
              <a:r>
                <a:rPr lang="en-IN" b="1" dirty="0">
                  <a:latin typeface="Times New Roman" pitchFamily="18" charset="0"/>
                  <a:cs typeface="Times New Roman" pitchFamily="18" charset="0"/>
                </a:rPr>
                <a:t>static</a:t>
              </a: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 </a:t>
              </a:r>
              <a:r>
                <a:rPr lang="en-IN" b="1" dirty="0">
                  <a:latin typeface="Times New Roman" pitchFamily="18" charset="0"/>
                  <a:cs typeface="Times New Roman" pitchFamily="18" charset="0"/>
                </a:rPr>
                <a:t>void</a:t>
              </a: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 main(String </a:t>
              </a:r>
              <a:r>
                <a:rPr lang="en-IN" dirty="0" err="1">
                  <a:latin typeface="Times New Roman" pitchFamily="18" charset="0"/>
                  <a:cs typeface="Times New Roman" pitchFamily="18" charset="0"/>
                </a:rPr>
                <a:t>args</a:t>
              </a: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[])</a:t>
              </a:r>
            </a:p>
            <a:p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      {  </a:t>
              </a:r>
            </a:p>
            <a:p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	 Printer  </a:t>
              </a:r>
              <a:r>
                <a:rPr lang="en-IN" dirty="0" err="1">
                  <a:latin typeface="Times New Roman" pitchFamily="18" charset="0"/>
                  <a:cs typeface="Times New Roman" pitchFamily="18" charset="0"/>
                </a:rPr>
                <a:t>obj</a:t>
              </a: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 = </a:t>
              </a:r>
              <a:r>
                <a:rPr lang="en-IN" b="1" dirty="0">
                  <a:latin typeface="Times New Roman" pitchFamily="18" charset="0"/>
                  <a:cs typeface="Times New Roman" pitchFamily="18" charset="0"/>
                </a:rPr>
                <a:t>new</a:t>
              </a: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  Printer();  </a:t>
              </a:r>
            </a:p>
            <a:p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	</a:t>
              </a:r>
              <a:r>
                <a:rPr lang="en-IN" dirty="0" err="1">
                  <a:latin typeface="Times New Roman" pitchFamily="18" charset="0"/>
                  <a:cs typeface="Times New Roman" pitchFamily="18" charset="0"/>
                </a:rPr>
                <a:t>obj.print</a:t>
              </a: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();  </a:t>
              </a:r>
            </a:p>
            <a:p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	</a:t>
              </a:r>
              <a:r>
                <a:rPr lang="en-IN" dirty="0" err="1">
                  <a:latin typeface="Times New Roman" pitchFamily="18" charset="0"/>
                  <a:cs typeface="Times New Roman" pitchFamily="18" charset="0"/>
                </a:rPr>
                <a:t>obj.show</a:t>
              </a: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();  </a:t>
              </a:r>
            </a:p>
            <a:p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      }  </a:t>
              </a:r>
            </a:p>
            <a:p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}  </a:t>
              </a:r>
            </a:p>
            <a:p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57214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Important points about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53</a:t>
            </a:fld>
            <a:endParaRPr lang="en-IN"/>
          </a:p>
        </p:txBody>
      </p:sp>
      <p:sp>
        <p:nvSpPr>
          <p:cNvPr id="1026" name="AutoShape 2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500042"/>
            <a:ext cx="9144000" cy="749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174625" marR="0" lvl="0" indent="-17462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Like 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abstract classes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interfaces 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cannot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be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used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to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create objects</a:t>
            </a:r>
          </a:p>
          <a:p>
            <a:pPr marL="174625" marR="0" lvl="0" indent="-17462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Interface methods do not have a body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- the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body </a:t>
            </a:r>
            <a:r>
              <a:rPr kumimoji="0" lang="en-US" sz="2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is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provided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by the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class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the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implements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the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 marL="174625" marR="0" lvl="0" indent="-17462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On implementation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of an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interface, all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of its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methods </a:t>
            </a:r>
            <a:r>
              <a:rPr kumimoji="0" lang="en-US" sz="2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must be </a:t>
            </a:r>
            <a:r>
              <a:rPr lang="en-US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Overridden</a:t>
            </a:r>
            <a:endParaRPr kumimoji="0" lang="en-US" sz="22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174625" marR="0" lvl="0" indent="-17462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Interface methods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are by default 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and 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public</a:t>
            </a:r>
          </a:p>
          <a:p>
            <a:pPr marL="174625" marR="0" lvl="0" indent="-17462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Interface attributes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are by default 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public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 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static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and 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final</a:t>
            </a:r>
          </a:p>
          <a:p>
            <a:pPr marL="174625" marR="0" lvl="0" indent="-17462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An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interface cannot contain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constructor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631825" lvl="1" indent="-17462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 it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cannot be used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to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create objects</a:t>
            </a:r>
          </a:p>
          <a:p>
            <a:pPr marL="631825" lvl="1" indent="-17462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kumimoji="0" lang="en-US" sz="7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31825" lvl="1" indent="-1746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IN" sz="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4625" indent="-174625" fontAlgn="base">
              <a:buFont typeface="Arial" pitchFamily="34" charset="0"/>
              <a:buChar char="•"/>
            </a:pP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GB" sz="2200" b="1" dirty="0">
                <a:latin typeface="Times New Roman" pitchFamily="18" charset="0"/>
                <a:cs typeface="Times New Roman" pitchFamily="18" charset="0"/>
              </a:rPr>
              <a:t>Java version 9 onwards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, interfaces </a:t>
            </a:r>
            <a:r>
              <a:rPr lang="en-GB" sz="2200" b="1" dirty="0">
                <a:latin typeface="Times New Roman" pitchFamily="18" charset="0"/>
                <a:cs typeface="Times New Roman" pitchFamily="18" charset="0"/>
              </a:rPr>
              <a:t>can contain 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the following also:</a:t>
            </a:r>
          </a:p>
          <a:p>
            <a:pPr marL="631825" lvl="1" indent="-174625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200" b="1" dirty="0">
                <a:latin typeface="Times New Roman" pitchFamily="18" charset="0"/>
                <a:cs typeface="Times New Roman" pitchFamily="18" charset="0"/>
              </a:rPr>
              <a:t>Static methods</a:t>
            </a:r>
          </a:p>
          <a:p>
            <a:pPr marL="631825" lvl="1" indent="-174625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200" b="1" dirty="0">
                <a:latin typeface="Times New Roman" pitchFamily="18" charset="0"/>
                <a:cs typeface="Times New Roman" pitchFamily="18" charset="0"/>
              </a:rPr>
              <a:t>Private methods</a:t>
            </a:r>
          </a:p>
          <a:p>
            <a:pPr marL="631825" lvl="1" indent="-174625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200" b="1" dirty="0">
                <a:latin typeface="Times New Roman" pitchFamily="18" charset="0"/>
                <a:cs typeface="Times New Roman" pitchFamily="18" charset="0"/>
              </a:rPr>
              <a:t>Private Static methods</a:t>
            </a:r>
          </a:p>
          <a:p>
            <a:pPr marL="631825" lvl="1" indent="-17462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-142900"/>
            <a:ext cx="8901146" cy="1143000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Some of the main features of Java (contd.)</a:t>
            </a:r>
            <a:endParaRPr lang="en-IN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2428892"/>
          </a:xfrm>
        </p:spPr>
        <p:txBody>
          <a:bodyPr>
            <a:noAutofit/>
          </a:bodyPr>
          <a:lstStyle/>
          <a:p>
            <a:pPr lvl="1">
              <a:lnSpc>
                <a:spcPct val="170000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Secured</a:t>
            </a:r>
          </a:p>
          <a:p>
            <a:pPr lvl="2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JAVA enable us to develop virus free, temper free system </a:t>
            </a:r>
          </a:p>
          <a:p>
            <a:pPr lvl="2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JAVA program always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runs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Java runtime environment (JRE)</a:t>
            </a:r>
          </a:p>
          <a:p>
            <a:pPr lvl="3"/>
            <a:r>
              <a:rPr lang="en-IN" dirty="0">
                <a:latin typeface="Times New Roman" pitchFamily="18" charset="0"/>
                <a:cs typeface="Times New Roman" pitchFamily="18" charset="0"/>
              </a:rPr>
              <a:t>With almost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null interaction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system OS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hence it is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more secure</a:t>
            </a:r>
          </a:p>
          <a:p>
            <a:pPr lvl="1">
              <a:lnSpc>
                <a:spcPct val="170000"/>
              </a:lnSpc>
              <a:buNone/>
            </a:pP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buNone/>
            </a:pP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25602" name="Picture 2" descr="Image result for security feature of java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160975"/>
            <a:ext cx="6072230" cy="455417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85720" y="5214950"/>
            <a:ext cx="885828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 Runtime Environment </a:t>
            </a:r>
          </a:p>
          <a:p>
            <a:endParaRPr lang="en-IN" sz="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9875"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Provide an environment at runtime</a:t>
            </a:r>
          </a:p>
          <a:p>
            <a:pPr marL="269875">
              <a:buFont typeface="Arial" pitchFamily="34" charset="0"/>
              <a:buChar char="•"/>
            </a:pPr>
            <a:endParaRPr lang="en-IN" sz="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9875"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Contains a set of supporting libraries including core classes and various other files that are used by JVM at runtime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4330"/>
            <a:ext cx="9144000" cy="1143000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Some of the main features of Java (contd.)</a:t>
            </a:r>
            <a:endParaRPr lang="en-IN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4346" y="642918"/>
            <a:ext cx="9644130" cy="5929330"/>
          </a:xfrm>
        </p:spPr>
        <p:txBody>
          <a:bodyPr>
            <a:noAutofit/>
          </a:bodyPr>
          <a:lstStyle/>
          <a:p>
            <a:pPr lvl="1">
              <a:lnSpc>
                <a:spcPct val="170000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Robust</a:t>
            </a:r>
          </a:p>
          <a:p>
            <a:pPr lvl="2">
              <a:lnSpc>
                <a:spcPct val="17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improved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areas of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Memory Managemen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 and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mishandled Exceptions </a:t>
            </a:r>
          </a:p>
          <a:p>
            <a:pPr lvl="3"/>
            <a:r>
              <a:rPr lang="en-IN" dirty="0">
                <a:latin typeface="Times New Roman" pitchFamily="18" charset="0"/>
                <a:cs typeface="Times New Roman" pitchFamily="18" charset="0"/>
              </a:rPr>
              <a:t>By introducing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automatic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Garbage Collector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Exception Handling mechanisms</a:t>
            </a:r>
          </a:p>
          <a:p>
            <a:pPr lvl="1">
              <a:lnSpc>
                <a:spcPct val="170000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Distributed</a:t>
            </a:r>
          </a:p>
          <a:p>
            <a:pPr lvl="2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Java is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designed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for the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distributed environment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internet</a:t>
            </a:r>
          </a:p>
          <a:p>
            <a:pPr lvl="2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Java can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create distributed applications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using </a:t>
            </a:r>
          </a:p>
          <a:p>
            <a:pPr lvl="3"/>
            <a:r>
              <a:rPr lang="en-US" dirty="0">
                <a:latin typeface="Times New Roman" pitchFamily="18" charset="0"/>
                <a:cs typeface="Times New Roman" pitchFamily="18" charset="0"/>
              </a:rPr>
              <a:t>Remote Method Invocation </a:t>
            </a:r>
            <a:r>
              <a:rPr lang="en-US" dirty="0"/>
              <a:t>(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RMI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3"/>
            <a:r>
              <a:rPr lang="en-US" dirty="0">
                <a:latin typeface="Times New Roman" pitchFamily="18" charset="0"/>
                <a:cs typeface="Times New Roman" pitchFamily="18" charset="0"/>
              </a:rPr>
              <a:t>Enterprise Java Bean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EJB)</a:t>
            </a:r>
          </a:p>
          <a:p>
            <a:pPr>
              <a:lnSpc>
                <a:spcPct val="170000"/>
              </a:lnSpc>
              <a:buNone/>
            </a:pP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24582" name="Picture 6" descr="Image result for distributed feature of java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4214818"/>
            <a:ext cx="2214578" cy="22145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414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Writing, Compiling and Executing </a:t>
            </a:r>
            <a:b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JAVA program</a:t>
            </a:r>
            <a:endParaRPr lang="en-IN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7150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Involves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three steps</a:t>
            </a: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Writing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the code and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save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it in a file with</a:t>
            </a:r>
          </a:p>
          <a:p>
            <a:pPr lvl="2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Name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as 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class name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along with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“.java” extension</a:t>
            </a: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Compiling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in the source file (</a:t>
            </a:r>
            <a:r>
              <a:rPr lang="en-US" sz="22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javac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compiler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Generates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machine independent encoding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known as 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bytecode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bytecode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of  the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content of each class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contained in the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source file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is </a:t>
            </a:r>
          </a:p>
          <a:p>
            <a:pPr lvl="3">
              <a:lnSpc>
                <a:spcPct val="150000"/>
              </a:lnSpc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Stored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in a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separate “.class” file</a:t>
            </a:r>
          </a:p>
          <a:p>
            <a:pPr lvl="3">
              <a:lnSpc>
                <a:spcPct val="150000"/>
              </a:lnSpc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Allows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them to be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run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on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any system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Writing, Compiling and Executing </a:t>
            </a:r>
            <a:b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JAVA program (contd.)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5784" y="1071570"/>
            <a:ext cx="9429784" cy="5715016"/>
          </a:xfrm>
        </p:spPr>
        <p:txBody>
          <a:bodyPr>
            <a:noAutofit/>
          </a:bodyPr>
          <a:lstStyle/>
          <a:p>
            <a:pPr marL="742950" lvl="2" indent="-342900">
              <a:lnSpc>
                <a:spcPct val="150000"/>
              </a:lnSpc>
              <a:buFontTx/>
              <a:buChar char="-"/>
            </a:pP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Executing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code</a:t>
            </a:r>
          </a:p>
          <a:p>
            <a:pPr marL="1200150" lvl="3" indent="-342900">
              <a:buFontTx/>
              <a:buChar char="-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Goes through </a:t>
            </a:r>
            <a:r>
              <a:rPr lang="en-IN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three stages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before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final machine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code is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executed</a:t>
            </a:r>
          </a:p>
          <a:p>
            <a:pPr marL="1657350" lvl="4" indent="-342900">
              <a:buFontTx/>
              <a:buChar char="-"/>
            </a:pPr>
            <a:r>
              <a:rPr lang="en-IN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Class Loader </a:t>
            </a:r>
          </a:p>
          <a:p>
            <a:pPr marL="1657350" lvl="4" indent="-342900">
              <a:buNone/>
            </a:pP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      -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main class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loaded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into the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memory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by passing its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‘.class’ </a:t>
            </a:r>
          </a:p>
          <a:p>
            <a:pPr marL="1657350" lvl="4" indent="-342900">
              <a:buNone/>
            </a:pP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le to the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JVM.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Similarly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, All the other classes referenced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in </a:t>
            </a:r>
          </a:p>
          <a:p>
            <a:pPr marL="1657350" lvl="4" indent="-342900"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        the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loaded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through the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class loader</a:t>
            </a:r>
          </a:p>
          <a:p>
            <a:pPr marL="1657350" lvl="4" indent="-342900">
              <a:lnSpc>
                <a:spcPct val="150000"/>
              </a:lnSpc>
              <a:buFontTx/>
              <a:buChar char="-"/>
            </a:pPr>
            <a:r>
              <a:rPr lang="en-IN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Bytecode</a:t>
            </a:r>
            <a:r>
              <a:rPr lang="en-IN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Verifier</a:t>
            </a:r>
          </a:p>
          <a:p>
            <a:pPr marL="2114550" lvl="5" indent="-342900">
              <a:buFontTx/>
              <a:buChar char="-"/>
            </a:pP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Checks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that the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instructions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don’t perform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damaging actions</a:t>
            </a:r>
          </a:p>
          <a:p>
            <a:pPr marL="1657350" lvl="4" indent="-342900">
              <a:lnSpc>
                <a:spcPct val="150000"/>
              </a:lnSpc>
              <a:buFontTx/>
              <a:buChar char="-"/>
            </a:pPr>
            <a:r>
              <a:rPr lang="en-IN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Just-In-Time (JIT) Compiler</a:t>
            </a:r>
          </a:p>
          <a:p>
            <a:pPr marL="2114550" lvl="5" indent="-342900">
              <a:buFontTx/>
              <a:buChar char="-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Help in making the execution process fast and efficient </a:t>
            </a:r>
          </a:p>
          <a:p>
            <a:pPr marL="2114550" lvl="5" indent="-342900">
              <a:buFontTx/>
              <a:buChar char="-"/>
            </a:pPr>
            <a:endParaRPr lang="en-IN" sz="600" b="1" dirty="0">
              <a:latin typeface="Times New Roman" pitchFamily="18" charset="0"/>
              <a:cs typeface="Times New Roman" pitchFamily="18" charset="0"/>
            </a:endParaRPr>
          </a:p>
          <a:p>
            <a:pPr marL="720725" lvl="5" indent="-342900"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Finally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interpreter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interpreter)</a:t>
            </a:r>
            <a:endParaRPr lang="en-IN" sz="2200" b="1" dirty="0">
              <a:latin typeface="Times New Roman" pitchFamily="18" charset="0"/>
              <a:cs typeface="Times New Roman" pitchFamily="18" charset="0"/>
            </a:endParaRPr>
          </a:p>
          <a:p>
            <a:pPr marL="720725" lvl="5" indent="-342900">
              <a:buNone/>
            </a:pP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 Converts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the loaded </a:t>
            </a:r>
            <a:r>
              <a:rPr lang="en-IN" sz="2200" b="1" dirty="0" err="1">
                <a:latin typeface="Times New Roman" pitchFamily="18" charset="0"/>
                <a:cs typeface="Times New Roman" pitchFamily="18" charset="0"/>
              </a:rPr>
              <a:t>bytecode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into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machine code</a:t>
            </a:r>
          </a:p>
          <a:p>
            <a:pPr>
              <a:lnSpc>
                <a:spcPct val="150000"/>
              </a:lnSpc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</TotalTime>
  <Words>4713</Words>
  <Application>Microsoft Office PowerPoint</Application>
  <PresentationFormat>On-screen Show (4:3)</PresentationFormat>
  <Paragraphs>878</Paragraphs>
  <Slides>53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Calibri</vt:lpstr>
      <vt:lpstr>Courier New</vt:lpstr>
      <vt:lpstr>Times New Roman</vt:lpstr>
      <vt:lpstr>Trebuchet MS</vt:lpstr>
      <vt:lpstr>Wingdings</vt:lpstr>
      <vt:lpstr>Office Theme</vt:lpstr>
      <vt:lpstr>JAVA Programming  (CSE181404)</vt:lpstr>
      <vt:lpstr>JAVA</vt:lpstr>
      <vt:lpstr>Uses : JAVA is everywhere</vt:lpstr>
      <vt:lpstr>Some of the main features of Java</vt:lpstr>
      <vt:lpstr>Some of the main features of Java (contd.)</vt:lpstr>
      <vt:lpstr>Some of the main features of Java (contd.)</vt:lpstr>
      <vt:lpstr>Some of the main features of Java (contd.)</vt:lpstr>
      <vt:lpstr>Writing, Compiling and Executing  a JAVA program</vt:lpstr>
      <vt:lpstr>Writing, Compiling and Executing  a JAVA program (contd.)</vt:lpstr>
      <vt:lpstr>Writing, Compiling and Executing  a JAVA program (contd.)</vt:lpstr>
      <vt:lpstr>Writing a JAVA program</vt:lpstr>
      <vt:lpstr>Compiling and Executing a JAVA program</vt:lpstr>
      <vt:lpstr>Data Types</vt:lpstr>
      <vt:lpstr>Variables</vt:lpstr>
      <vt:lpstr>Variables (contd.)</vt:lpstr>
      <vt:lpstr>Variables (contd.)</vt:lpstr>
      <vt:lpstr>Keywords</vt:lpstr>
      <vt:lpstr>Keywords (contd.)</vt:lpstr>
      <vt:lpstr>Keywords (contd.)</vt:lpstr>
      <vt:lpstr>Keywords (contd.)</vt:lpstr>
      <vt:lpstr>Keywords (contd.)</vt:lpstr>
      <vt:lpstr>Keywords (contd.)</vt:lpstr>
      <vt:lpstr>Operators</vt:lpstr>
      <vt:lpstr>Operators and Precedences</vt:lpstr>
      <vt:lpstr>Packages in JAVA</vt:lpstr>
      <vt:lpstr>Packages in JAVA (contd.)</vt:lpstr>
      <vt:lpstr>Control Statements</vt:lpstr>
      <vt:lpstr>Classes &amp; Objects</vt:lpstr>
      <vt:lpstr>Declaring a Class</vt:lpstr>
      <vt:lpstr>Creating an Object</vt:lpstr>
      <vt:lpstr>Access Modifiers</vt:lpstr>
      <vt:lpstr>Week 1: To do</vt:lpstr>
      <vt:lpstr>Constructors in JAVA</vt:lpstr>
      <vt:lpstr>Constructors Vs Methods</vt:lpstr>
      <vt:lpstr>Constructors in JAVA</vt:lpstr>
      <vt:lpstr>Types of Constructors</vt:lpstr>
      <vt:lpstr>Examples of Constructor</vt:lpstr>
      <vt:lpstr>Examples of Constructor</vt:lpstr>
      <vt:lpstr>Copy Constructors in JAVA</vt:lpstr>
      <vt:lpstr>Copy Constructors in JAVA</vt:lpstr>
      <vt:lpstr>Inheritance</vt:lpstr>
      <vt:lpstr>Inheritance</vt:lpstr>
      <vt:lpstr>Single Inheritance</vt:lpstr>
      <vt:lpstr>Multilevel Inheritance</vt:lpstr>
      <vt:lpstr>Hierarchical Inheritance</vt:lpstr>
      <vt:lpstr>Multiple Inheritance</vt:lpstr>
      <vt:lpstr>Hybrid Inheritance</vt:lpstr>
      <vt:lpstr>Interface</vt:lpstr>
      <vt:lpstr>Declaration of an Interface</vt:lpstr>
      <vt:lpstr>Relationship  between Classes and Interfaces</vt:lpstr>
      <vt:lpstr>Example of Interface</vt:lpstr>
      <vt:lpstr>Multiple inheritance in Java by Interface</vt:lpstr>
      <vt:lpstr>Important points about Interface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(CSE181404)</dc:title>
  <dc:creator>NABAJYOTI</dc:creator>
  <cp:lastModifiedBy>Zubayer</cp:lastModifiedBy>
  <cp:revision>343</cp:revision>
  <dcterms:created xsi:type="dcterms:W3CDTF">2020-02-05T12:09:52Z</dcterms:created>
  <dcterms:modified xsi:type="dcterms:W3CDTF">2022-04-09T11:38:36Z</dcterms:modified>
</cp:coreProperties>
</file>