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1049" r:id="rId5"/>
    <p:sldId id="1250" r:id="rId6"/>
    <p:sldId id="1108" r:id="rId7"/>
    <p:sldId id="1249" r:id="rId8"/>
    <p:sldId id="1247" r:id="rId9"/>
    <p:sldId id="1244" r:id="rId10"/>
    <p:sldId id="1083" r:id="rId11"/>
    <p:sldId id="1161" r:id="rId12"/>
    <p:sldId id="1086" r:id="rId13"/>
    <p:sldId id="1201" r:id="rId14"/>
    <p:sldId id="1210" r:id="rId15"/>
    <p:sldId id="1109" r:id="rId16"/>
    <p:sldId id="1094" r:id="rId17"/>
    <p:sldId id="1248" r:id="rId18"/>
    <p:sldId id="1095" r:id="rId19"/>
    <p:sldId id="1087" r:id="rId20"/>
    <p:sldId id="1099" r:id="rId21"/>
    <p:sldId id="1124" r:id="rId22"/>
    <p:sldId id="1149" r:id="rId23"/>
    <p:sldId id="1150" r:id="rId24"/>
    <p:sldId id="1222" r:id="rId25"/>
    <p:sldId id="1223" r:id="rId26"/>
    <p:sldId id="1226" r:id="rId27"/>
    <p:sldId id="1103" r:id="rId28"/>
    <p:sldId id="1104" r:id="rId29"/>
    <p:sldId id="1096" r:id="rId30"/>
    <p:sldId id="1236" r:id="rId31"/>
    <p:sldId id="1097" r:id="rId32"/>
    <p:sldId id="1238" r:id="rId33"/>
    <p:sldId id="1125" r:id="rId34"/>
    <p:sldId id="1242" r:id="rId35"/>
    <p:sldId id="1127" r:id="rId36"/>
    <p:sldId id="1056" r:id="rId37"/>
    <p:sldId id="1105" r:id="rId38"/>
    <p:sldId id="1106" r:id="rId39"/>
    <p:sldId id="1243" r:id="rId40"/>
    <p:sldId id="1252" r:id="rId4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ode, Gregory Michael (Greg) Sr CTR USARMY CAC (USA)" initials="G(" lastIdx="6" clrIdx="0">
    <p:extLst>
      <p:ext uri="{19B8F6BF-5375-455C-9EA6-DF929625EA0E}">
        <p15:presenceInfo xmlns:p15="http://schemas.microsoft.com/office/powerpoint/2012/main" userId="S::gregory.m.goode.ctr@cvr.mil::a392286b-9a19-45d0-9cd3-58dc81d700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0C18B6"/>
    <a:srgbClr val="3366FF"/>
    <a:srgbClr val="FFFFCC"/>
    <a:srgbClr val="000000"/>
    <a:srgbClr val="FFFFFF"/>
    <a:srgbClr val="0D0D0D"/>
    <a:srgbClr val="FFFF99"/>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2" autoAdjust="0"/>
    <p:restoredTop sz="66602" autoAdjust="0"/>
  </p:normalViewPr>
  <p:slideViewPr>
    <p:cSldViewPr>
      <p:cViewPr varScale="1">
        <p:scale>
          <a:sx n="75" d="100"/>
          <a:sy n="75" d="100"/>
        </p:scale>
        <p:origin x="672" y="60"/>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5"/>
            <a:ext cx="3043979" cy="467362"/>
          </a:xfrm>
          <a:prstGeom prst="rect">
            <a:avLst/>
          </a:prstGeom>
        </p:spPr>
        <p:txBody>
          <a:bodyPr vert="horz" lIns="92764" tIns="46384" rIns="92764" bIns="46384" rtlCol="0"/>
          <a:lstStyle>
            <a:lvl1pPr algn="l">
              <a:defRPr sz="1200"/>
            </a:lvl1pPr>
          </a:lstStyle>
          <a:p>
            <a:endParaRPr lang="en-US" dirty="0"/>
          </a:p>
        </p:txBody>
      </p:sp>
      <p:sp>
        <p:nvSpPr>
          <p:cNvPr id="3" name="Date Placeholder 2"/>
          <p:cNvSpPr>
            <a:spLocks noGrp="1"/>
          </p:cNvSpPr>
          <p:nvPr>
            <p:ph type="dt" sz="quarter" idx="1"/>
          </p:nvPr>
        </p:nvSpPr>
        <p:spPr>
          <a:xfrm>
            <a:off x="3977537" y="5"/>
            <a:ext cx="3043979" cy="467362"/>
          </a:xfrm>
          <a:prstGeom prst="rect">
            <a:avLst/>
          </a:prstGeom>
        </p:spPr>
        <p:txBody>
          <a:bodyPr vert="horz" lIns="92764" tIns="46384" rIns="92764" bIns="46384" rtlCol="0"/>
          <a:lstStyle>
            <a:lvl1pPr algn="r">
              <a:defRPr sz="1200"/>
            </a:lvl1pPr>
          </a:lstStyle>
          <a:p>
            <a:fld id="{6FAEF3AB-C297-41DC-B698-484AC9887CAD}" type="datetimeFigureOut">
              <a:rPr lang="en-US" smtClean="0"/>
              <a:t>12/9/2020</a:t>
            </a:fld>
            <a:endParaRPr lang="en-US" dirty="0"/>
          </a:p>
        </p:txBody>
      </p:sp>
      <p:sp>
        <p:nvSpPr>
          <p:cNvPr id="4" name="Footer Placeholder 3"/>
          <p:cNvSpPr>
            <a:spLocks noGrp="1"/>
          </p:cNvSpPr>
          <p:nvPr>
            <p:ph type="ftr" sz="quarter" idx="2"/>
          </p:nvPr>
        </p:nvSpPr>
        <p:spPr>
          <a:xfrm>
            <a:off x="7" y="8841741"/>
            <a:ext cx="3043979" cy="467362"/>
          </a:xfrm>
          <a:prstGeom prst="rect">
            <a:avLst/>
          </a:prstGeom>
        </p:spPr>
        <p:txBody>
          <a:bodyPr vert="horz" lIns="92764" tIns="46384" rIns="92764" bIns="4638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7537" y="8841741"/>
            <a:ext cx="3043979" cy="467362"/>
          </a:xfrm>
          <a:prstGeom prst="rect">
            <a:avLst/>
          </a:prstGeom>
        </p:spPr>
        <p:txBody>
          <a:bodyPr vert="horz" lIns="92764" tIns="46384" rIns="92764" bIns="46384" rtlCol="0" anchor="b"/>
          <a:lstStyle>
            <a:lvl1pPr algn="r">
              <a:defRPr sz="1200"/>
            </a:lvl1pPr>
          </a:lstStyle>
          <a:p>
            <a:fld id="{0F3EE8BF-D565-4D8D-BA11-53F826050837}" type="slidenum">
              <a:rPr lang="en-US" smtClean="0"/>
              <a:t>‹#›</a:t>
            </a:fld>
            <a:endParaRPr lang="en-US" dirty="0"/>
          </a:p>
        </p:txBody>
      </p:sp>
    </p:spTree>
    <p:extLst>
      <p:ext uri="{BB962C8B-B14F-4D97-AF65-F5344CB8AC3E}">
        <p14:creationId xmlns:p14="http://schemas.microsoft.com/office/powerpoint/2010/main" val="290951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5"/>
            <a:ext cx="3043979" cy="467362"/>
          </a:xfrm>
          <a:prstGeom prst="rect">
            <a:avLst/>
          </a:prstGeom>
        </p:spPr>
        <p:txBody>
          <a:bodyPr vert="horz" lIns="92764" tIns="46384" rIns="92764" bIns="46384" rtlCol="0"/>
          <a:lstStyle>
            <a:lvl1pPr algn="l">
              <a:defRPr sz="1200"/>
            </a:lvl1pPr>
          </a:lstStyle>
          <a:p>
            <a:endParaRPr lang="en-US" dirty="0"/>
          </a:p>
        </p:txBody>
      </p:sp>
      <p:sp>
        <p:nvSpPr>
          <p:cNvPr id="3" name="Date Placeholder 2"/>
          <p:cNvSpPr>
            <a:spLocks noGrp="1"/>
          </p:cNvSpPr>
          <p:nvPr>
            <p:ph type="dt" idx="1"/>
          </p:nvPr>
        </p:nvSpPr>
        <p:spPr>
          <a:xfrm>
            <a:off x="3977537" y="5"/>
            <a:ext cx="3043979" cy="467362"/>
          </a:xfrm>
          <a:prstGeom prst="rect">
            <a:avLst/>
          </a:prstGeom>
        </p:spPr>
        <p:txBody>
          <a:bodyPr vert="horz" lIns="92764" tIns="46384" rIns="92764" bIns="46384" rtlCol="0"/>
          <a:lstStyle>
            <a:lvl1pPr algn="r">
              <a:defRPr sz="1200"/>
            </a:lvl1pPr>
          </a:lstStyle>
          <a:p>
            <a:fld id="{B04C16AD-DDB2-4074-BBA2-0D89F5F13087}" type="datetimeFigureOut">
              <a:rPr lang="en-US" smtClean="0"/>
              <a:t>12/9/2020</a:t>
            </a:fld>
            <a:endParaRPr lang="en-US" dirty="0"/>
          </a:p>
        </p:txBody>
      </p:sp>
      <p:sp>
        <p:nvSpPr>
          <p:cNvPr id="4" name="Slide Image Placeholder 3"/>
          <p:cNvSpPr>
            <a:spLocks noGrp="1" noRot="1" noChangeAspect="1"/>
          </p:cNvSpPr>
          <p:nvPr>
            <p:ph type="sldImg" idx="2"/>
          </p:nvPr>
        </p:nvSpPr>
        <p:spPr>
          <a:xfrm>
            <a:off x="720725" y="1163638"/>
            <a:ext cx="5581650" cy="3140075"/>
          </a:xfrm>
          <a:prstGeom prst="rect">
            <a:avLst/>
          </a:prstGeom>
          <a:noFill/>
          <a:ln w="12700">
            <a:solidFill>
              <a:prstClr val="black"/>
            </a:solidFill>
          </a:ln>
        </p:spPr>
        <p:txBody>
          <a:bodyPr vert="horz" lIns="92764" tIns="46384" rIns="92764" bIns="46384" rtlCol="0" anchor="ctr"/>
          <a:lstStyle/>
          <a:p>
            <a:endParaRPr lang="en-US" dirty="0"/>
          </a:p>
        </p:txBody>
      </p:sp>
      <p:sp>
        <p:nvSpPr>
          <p:cNvPr id="5" name="Notes Placeholder 4"/>
          <p:cNvSpPr>
            <a:spLocks noGrp="1"/>
          </p:cNvSpPr>
          <p:nvPr>
            <p:ph type="body" sz="quarter" idx="3"/>
          </p:nvPr>
        </p:nvSpPr>
        <p:spPr>
          <a:xfrm>
            <a:off x="702946" y="4479690"/>
            <a:ext cx="5617208" cy="3665776"/>
          </a:xfrm>
          <a:prstGeom prst="rect">
            <a:avLst/>
          </a:prstGeom>
        </p:spPr>
        <p:txBody>
          <a:bodyPr vert="horz" lIns="92764" tIns="46384" rIns="92764" bIns="46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7" y="8841741"/>
            <a:ext cx="3043979" cy="467362"/>
          </a:xfrm>
          <a:prstGeom prst="rect">
            <a:avLst/>
          </a:prstGeom>
        </p:spPr>
        <p:txBody>
          <a:bodyPr vert="horz" lIns="92764" tIns="46384" rIns="92764" bIns="4638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7537" y="8841741"/>
            <a:ext cx="3043979" cy="467362"/>
          </a:xfrm>
          <a:prstGeom prst="rect">
            <a:avLst/>
          </a:prstGeom>
        </p:spPr>
        <p:txBody>
          <a:bodyPr vert="horz" lIns="92764" tIns="46384" rIns="92764" bIns="46384" rtlCol="0" anchor="b"/>
          <a:lstStyle>
            <a:lvl1pPr algn="r">
              <a:defRPr sz="1200"/>
            </a:lvl1pPr>
          </a:lstStyle>
          <a:p>
            <a:fld id="{F4FEE3B3-AA6A-4157-9B37-B87D2DF30F6B}" type="slidenum">
              <a:rPr lang="en-US" smtClean="0"/>
              <a:t>‹#›</a:t>
            </a:fld>
            <a:endParaRPr lang="en-US" dirty="0"/>
          </a:p>
        </p:txBody>
      </p:sp>
    </p:spTree>
    <p:extLst>
      <p:ext uri="{BB962C8B-B14F-4D97-AF65-F5344CB8AC3E}">
        <p14:creationId xmlns:p14="http://schemas.microsoft.com/office/powerpoint/2010/main" val="372018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688975" y="1144588"/>
            <a:ext cx="5492750" cy="3090862"/>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a:latin typeface=" Arial"/>
              </a:rPr>
              <a:t>Our next Lesson is Develop and Sequence Training Events to train the unit.</a:t>
            </a:r>
          </a:p>
          <a:p>
            <a:endParaRPr lang="en-US" sz="1200" dirty="0">
              <a:latin typeface=" Arial"/>
            </a:endParaRPr>
          </a:p>
          <a:p>
            <a:r>
              <a:rPr lang="en-US" sz="1200" dirty="0">
                <a:latin typeface=" Arial"/>
              </a:rPr>
              <a:t>To systematically develop proficiency, units must have a Plan</a:t>
            </a:r>
          </a:p>
          <a:p>
            <a:endParaRPr lang="en-US" sz="1200" dirty="0">
              <a:latin typeface=" Arial"/>
            </a:endParaRPr>
          </a:p>
          <a:p>
            <a:r>
              <a:rPr lang="en-US" sz="1200" dirty="0">
                <a:latin typeface=" Arial"/>
              </a:rPr>
              <a:t>This is called a Long-Range Training Plan or LRTP!</a:t>
            </a:r>
          </a:p>
          <a:p>
            <a:endParaRPr lang="en-US" sz="1200" dirty="0">
              <a:latin typeface=" Arial"/>
            </a:endParaRPr>
          </a:p>
          <a:p>
            <a:r>
              <a:rPr lang="en-US" sz="1200" dirty="0">
                <a:latin typeface=" Arial"/>
              </a:rPr>
              <a:t>The LRTP should show how a unit builds proficiency over time.  Adequate time must be allocated to the lowest echelons in order to establish a solid foundation.  Once the desired proficiency for the unit is attained, the unit must sustain proficiency.  </a:t>
            </a:r>
          </a:p>
          <a:p>
            <a:endParaRPr lang="en-US" sz="1200" dirty="0">
              <a:latin typeface=" Arial"/>
            </a:endParaRPr>
          </a:p>
          <a:p>
            <a:r>
              <a:rPr lang="en-US" sz="1200" dirty="0">
                <a:latin typeface=" Arial"/>
              </a:rPr>
              <a:t>Before we get started let’s review where we have been.</a:t>
            </a:r>
          </a:p>
          <a:p>
            <a:endParaRPr lang="en-US" sz="1200" dirty="0">
              <a:latin typeface=" Arial"/>
            </a:endParaRPr>
          </a:p>
          <a:p>
            <a:r>
              <a:rPr lang="en-US" sz="1200" dirty="0">
                <a:latin typeface=" Arial"/>
              </a:rPr>
              <a:t>Next slide</a:t>
            </a:r>
          </a:p>
        </p:txBody>
      </p:sp>
      <p:sp>
        <p:nvSpPr>
          <p:cNvPr id="4" name="Slide Number Placeholder 3"/>
          <p:cNvSpPr>
            <a:spLocks noGrp="1"/>
          </p:cNvSpPr>
          <p:nvPr>
            <p:ph type="sldNum" sz="quarter" idx="5"/>
          </p:nvPr>
        </p:nvSpPr>
        <p:spPr/>
        <p:txBody>
          <a:bodyPr/>
          <a:lstStyle/>
          <a:p>
            <a:pPr>
              <a:defRPr/>
            </a:pPr>
            <a:fld id="{B24F5731-775E-460B-9B76-A0068511D076}" type="slidenum">
              <a:rPr lang="en-US">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1807416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the continuation of the previous, allowing us to show a full year of planned events.</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10</a:t>
            </a:fld>
            <a:endParaRPr lang="en-US" dirty="0"/>
          </a:p>
        </p:txBody>
      </p:sp>
    </p:spTree>
    <p:extLst>
      <p:ext uri="{BB962C8B-B14F-4D97-AF65-F5344CB8AC3E}">
        <p14:creationId xmlns:p14="http://schemas.microsoft.com/office/powerpoint/2010/main" val="337796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 Arial"/>
                <a:ea typeface="+mn-ea"/>
                <a:cs typeface="+mn-cs"/>
              </a:rPr>
              <a:t>Next the Higher Unit events are placed on the calendar. </a:t>
            </a:r>
          </a:p>
          <a:p>
            <a:endParaRPr lang="en-US" sz="1200" kern="1200" dirty="0">
              <a:solidFill>
                <a:schemeClr val="tx1"/>
              </a:solidFill>
              <a:effectLst/>
              <a:latin typeface=" Arial"/>
              <a:ea typeface="+mn-ea"/>
              <a:cs typeface="+mn-cs"/>
            </a:endParaRPr>
          </a:p>
          <a:p>
            <a:r>
              <a:rPr lang="en-US" sz="1200" kern="1200" dirty="0">
                <a:solidFill>
                  <a:schemeClr val="tx1"/>
                </a:solidFill>
                <a:effectLst/>
                <a:latin typeface=" Arial"/>
                <a:ea typeface="+mn-ea"/>
                <a:cs typeface="+mn-cs"/>
              </a:rPr>
              <a:t>This should only include the events that the unit must also participate in.</a:t>
            </a:r>
          </a:p>
          <a:p>
            <a:endParaRPr lang="en-US" sz="1200" kern="1200" dirty="0">
              <a:solidFill>
                <a:schemeClr val="tx1"/>
              </a:solidFill>
              <a:effectLst/>
              <a:latin typeface=" Arial"/>
              <a:ea typeface="+mn-ea"/>
              <a:cs typeface="+mn-cs"/>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11</a:t>
            </a:fld>
            <a:endParaRPr lang="en-US" dirty="0"/>
          </a:p>
        </p:txBody>
      </p:sp>
    </p:spTree>
    <p:extLst>
      <p:ext uri="{BB962C8B-B14F-4D97-AF65-F5344CB8AC3E}">
        <p14:creationId xmlns:p14="http://schemas.microsoft.com/office/powerpoint/2010/main" val="312166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Now that we have the Time Management Cycles and the higher events on the calendar, we need to review the current unit proficiency in all three areas of proficiency.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Not only should we look at current proficiency, but also the expected proficiency at the start of the LRTP and the directed </a:t>
            </a:r>
            <a:r>
              <a:rPr lang="en-US" dirty="0" err="1">
                <a:latin typeface="Arial" panose="020B0604020202020204" pitchFamily="34" charset="0"/>
                <a:cs typeface="Arial" panose="020B0604020202020204" pitchFamily="34" charset="0"/>
              </a:rPr>
              <a:t>endstate</a:t>
            </a:r>
            <a:r>
              <a:rPr lang="en-US" dirty="0">
                <a:latin typeface="Arial" panose="020B0604020202020204" pitchFamily="34" charset="0"/>
                <a:cs typeface="Arial" panose="020B0604020202020204" pitchFamily="34" charset="0"/>
              </a:rPr>
              <a:t> proficiency from the commander’s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This gives us an understanding of what needs to be trained and where to give more focus to achieve the required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From this information, the unit can begin to determine what events are needed to train these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Next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545DEB-84E2-40FA-882C-2FD0C6130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5408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Identify the necessary training events, focusing on the three areas of proficiency. </a:t>
            </a:r>
          </a:p>
          <a:p>
            <a:endParaRPr lang="en-US" dirty="0">
              <a:latin typeface=" Arial"/>
            </a:endParaRPr>
          </a:p>
          <a:p>
            <a:r>
              <a:rPr lang="en-US" dirty="0">
                <a:latin typeface=" Arial"/>
              </a:rPr>
              <a:t>Take into consideration that the MET-related events are often multi-echelon and that they should include Individual Task events as well as Collective Task events</a:t>
            </a:r>
          </a:p>
          <a:p>
            <a:endParaRPr lang="en-US" dirty="0">
              <a:latin typeface=" Arial"/>
            </a:endParaRPr>
          </a:p>
          <a:p>
            <a:r>
              <a:rPr lang="en-US" dirty="0">
                <a:latin typeface=" Arial"/>
              </a:rPr>
              <a:t>For weapons training, consideration should include the small arms ranges as well as crew-served and platform ranges.</a:t>
            </a:r>
          </a:p>
          <a:p>
            <a:endParaRPr lang="en-US" dirty="0">
              <a:latin typeface=" Arial"/>
            </a:endParaRPr>
          </a:p>
          <a:p>
            <a:r>
              <a:rPr lang="en-US" dirty="0">
                <a:latin typeface=" Arial"/>
              </a:rPr>
              <a:t>Collective Live-Fire events are often incorporated into gunnery or CTC rotations.</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13</a:t>
            </a:fld>
            <a:endParaRPr lang="en-US" dirty="0"/>
          </a:p>
        </p:txBody>
      </p:sp>
    </p:spTree>
    <p:extLst>
      <p:ext uri="{BB962C8B-B14F-4D97-AF65-F5344CB8AC3E}">
        <p14:creationId xmlns:p14="http://schemas.microsoft.com/office/powerpoint/2010/main" val="786521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Commanders recognize that conducting all training events in a live environment is impractical and not always possible; hence, whenever possible they leverage all of the three training environments—live, virtual, and constructive. </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14</a:t>
            </a:fld>
            <a:endParaRPr lang="en-US" dirty="0"/>
          </a:p>
        </p:txBody>
      </p:sp>
    </p:spTree>
    <p:extLst>
      <p:ext uri="{BB962C8B-B14F-4D97-AF65-F5344CB8AC3E}">
        <p14:creationId xmlns:p14="http://schemas.microsoft.com/office/powerpoint/2010/main" val="1410433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Since resources are limited and not all training can be conducted in a live training environment, commanders should attempt to use virtual or constructive training events to supplement the live training they are able to conduct.</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15</a:t>
            </a:fld>
            <a:endParaRPr lang="en-US" dirty="0"/>
          </a:p>
        </p:txBody>
      </p:sp>
    </p:spTree>
    <p:extLst>
      <p:ext uri="{BB962C8B-B14F-4D97-AF65-F5344CB8AC3E}">
        <p14:creationId xmlns:p14="http://schemas.microsoft.com/office/powerpoint/2010/main" val="3960909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To find events for developing proficiency, there are multiple places to look.</a:t>
            </a:r>
          </a:p>
          <a:p>
            <a:pPr marL="171450" indent="-171450">
              <a:buFont typeface="Arial" panose="020B0604020202020204" pitchFamily="34" charset="0"/>
              <a:buChar char="•"/>
            </a:pPr>
            <a:r>
              <a:rPr lang="en-US" dirty="0">
                <a:latin typeface=" Arial"/>
              </a:rPr>
              <a:t>CATS provides strategies and recommended events for units to use.</a:t>
            </a:r>
          </a:p>
          <a:p>
            <a:pPr marL="171450" indent="-171450">
              <a:buFont typeface="Arial" panose="020B0604020202020204" pitchFamily="34" charset="0"/>
              <a:buChar char="•"/>
            </a:pPr>
            <a:r>
              <a:rPr lang="en-US" dirty="0">
                <a:latin typeface=" Arial"/>
              </a:rPr>
              <a:t>Historical data (AARs) from previously conducted events can be a useful resource.</a:t>
            </a:r>
          </a:p>
          <a:p>
            <a:pPr marL="171450" indent="-171450">
              <a:buFont typeface="Arial" panose="020B0604020202020204" pitchFamily="34" charset="0"/>
              <a:buChar char="•"/>
            </a:pPr>
            <a:r>
              <a:rPr lang="en-US" dirty="0">
                <a:latin typeface=" Arial"/>
              </a:rPr>
              <a:t>Experience of senior Officers and NCOs can also provide valuable input for what type of events may be needed.</a:t>
            </a:r>
          </a:p>
          <a:p>
            <a:pPr marL="0" indent="0">
              <a:buFont typeface="Arial" panose="020B0604020202020204" pitchFamily="34" charset="0"/>
              <a:buNone/>
            </a:pPr>
            <a:endParaRPr lang="en-US" dirty="0">
              <a:latin typeface=" Arial"/>
            </a:endParaRPr>
          </a:p>
          <a:p>
            <a:pPr marL="0" indent="0">
              <a:buFont typeface="Arial" panose="020B0604020202020204" pitchFamily="34" charset="0"/>
              <a:buNone/>
            </a:pPr>
            <a:r>
              <a:rPr lang="en-US" dirty="0">
                <a:latin typeface=" Arial"/>
              </a:rPr>
              <a:t>To have a progressive training plan, events are needed from the Crawl, Walk and Run categories, however, sometimes a unit will identify that there is not as great a need for Crawl events if the unit already possesses a certain level of proficiency in one area or another.</a:t>
            </a:r>
          </a:p>
          <a:p>
            <a:pPr marL="0" indent="0">
              <a:buFont typeface="Arial" panose="020B0604020202020204" pitchFamily="34" charset="0"/>
              <a:buNone/>
            </a:pPr>
            <a:endParaRPr lang="en-US" dirty="0">
              <a:latin typeface=" Arial"/>
            </a:endParaRPr>
          </a:p>
          <a:p>
            <a:pPr marL="0" indent="0">
              <a:buFont typeface="Arial" panose="020B0604020202020204" pitchFamily="34" charset="0"/>
              <a:buNone/>
            </a:pPr>
            <a:r>
              <a:rPr lang="en-US" dirty="0">
                <a:latin typeface=" Arial"/>
              </a:rPr>
              <a:t>Examples of events, by type:</a:t>
            </a:r>
          </a:p>
          <a:p>
            <a:pPr marL="0" indent="0">
              <a:buFont typeface="Arial" panose="020B0604020202020204" pitchFamily="34" charset="0"/>
              <a:buNone/>
            </a:pPr>
            <a:endParaRPr lang="en-US" dirty="0">
              <a:latin typeface=" Arial"/>
            </a:endParaRPr>
          </a:p>
          <a:p>
            <a:pPr marL="0" indent="0">
              <a:buFont typeface="Arial" panose="020B0604020202020204" pitchFamily="34" charset="0"/>
              <a:buNone/>
            </a:pPr>
            <a:r>
              <a:rPr lang="en-US" b="1" dirty="0">
                <a:latin typeface=" Arial"/>
              </a:rPr>
              <a:t>Crawl – </a:t>
            </a:r>
            <a:r>
              <a:rPr lang="en-US" b="0" dirty="0">
                <a:latin typeface=" Arial"/>
              </a:rPr>
              <a:t>Class, Sergeants’ Time Training, etc.</a:t>
            </a:r>
          </a:p>
          <a:p>
            <a:pPr marL="0" indent="0">
              <a:buFont typeface="Arial" panose="020B0604020202020204" pitchFamily="34" charset="0"/>
              <a:buNone/>
            </a:pPr>
            <a:r>
              <a:rPr lang="en-US" b="1" dirty="0">
                <a:latin typeface=" Arial"/>
              </a:rPr>
              <a:t>Walk – </a:t>
            </a:r>
            <a:r>
              <a:rPr lang="en-US" b="0" dirty="0">
                <a:latin typeface=" Arial"/>
              </a:rPr>
              <a:t>STX, CPX, STAFFEX, etc.</a:t>
            </a:r>
          </a:p>
          <a:p>
            <a:pPr marL="0" indent="0">
              <a:buFont typeface="Arial" panose="020B0604020202020204" pitchFamily="34" charset="0"/>
              <a:buNone/>
            </a:pPr>
            <a:r>
              <a:rPr lang="en-US" b="1" dirty="0">
                <a:latin typeface=" Arial"/>
              </a:rPr>
              <a:t>Run - </a:t>
            </a:r>
            <a:r>
              <a:rPr lang="en-US" b="0" dirty="0">
                <a:latin typeface=" Arial"/>
              </a:rPr>
              <a:t> FTX, FTX-CTC rotation, Live-Fire events, etc.</a:t>
            </a:r>
          </a:p>
          <a:p>
            <a:pPr marL="0" indent="0">
              <a:buFont typeface="Arial" panose="020B0604020202020204" pitchFamily="34" charset="0"/>
              <a:buNone/>
            </a:pPr>
            <a:endParaRPr lang="en-US" b="0" dirty="0">
              <a:latin typeface=" Arial"/>
            </a:endParaRPr>
          </a:p>
          <a:p>
            <a:pPr marL="0" indent="0">
              <a:buFont typeface="Arial" panose="020B0604020202020204" pitchFamily="34" charset="0"/>
              <a:buNone/>
            </a:pPr>
            <a:r>
              <a:rPr lang="en-US" b="0" dirty="0">
                <a:latin typeface=" Arial"/>
              </a:rPr>
              <a:t>Consider the frequency and number of iterations necessary to achieve the desired proficiency level, accounting for Task Atrophy.</a:t>
            </a:r>
          </a:p>
          <a:p>
            <a:pPr marL="0" indent="0">
              <a:buFont typeface="Arial" panose="020B0604020202020204" pitchFamily="34" charset="0"/>
              <a:buNone/>
            </a:pPr>
            <a:endParaRPr lang="en-US" b="0" dirty="0">
              <a:latin typeface=" Arial"/>
            </a:endParaRPr>
          </a:p>
          <a:p>
            <a:pPr marL="0" indent="0">
              <a:buFont typeface="Arial" panose="020B0604020202020204" pitchFamily="34" charset="0"/>
              <a:buNone/>
            </a:pPr>
            <a:r>
              <a:rPr lang="en-US" b="0" dirty="0">
                <a:latin typeface=" Arial"/>
              </a:rPr>
              <a:t>Next slide </a:t>
            </a:r>
            <a:r>
              <a:rPr lang="en-US" dirty="0">
                <a:latin typeface=" Arial"/>
              </a:rPr>
              <a:t> </a:t>
            </a:r>
          </a:p>
          <a:p>
            <a:pPr marL="0" indent="0">
              <a:buFont typeface="Arial" panose="020B0604020202020204" pitchFamily="34" charset="0"/>
              <a:buNone/>
            </a:pPr>
            <a:r>
              <a:rPr lang="en-US" dirty="0">
                <a:latin typeface=" Arial"/>
              </a:rPr>
              <a:t> </a:t>
            </a:r>
          </a:p>
        </p:txBody>
      </p:sp>
      <p:sp>
        <p:nvSpPr>
          <p:cNvPr id="4" name="Slide Number Placeholder 3"/>
          <p:cNvSpPr>
            <a:spLocks noGrp="1"/>
          </p:cNvSpPr>
          <p:nvPr>
            <p:ph type="sldNum" sz="quarter" idx="5"/>
          </p:nvPr>
        </p:nvSpPr>
        <p:spPr/>
        <p:txBody>
          <a:bodyPr/>
          <a:lstStyle/>
          <a:p>
            <a:fld id="{F4FEE3B3-AA6A-4157-9B37-B87D2DF30F6B}" type="slidenum">
              <a:rPr lang="en-US" smtClean="0"/>
              <a:t>16</a:t>
            </a:fld>
            <a:endParaRPr lang="en-US" dirty="0"/>
          </a:p>
        </p:txBody>
      </p:sp>
    </p:spTree>
    <p:extLst>
      <p:ext uri="{BB962C8B-B14F-4D97-AF65-F5344CB8AC3E}">
        <p14:creationId xmlns:p14="http://schemas.microsoft.com/office/powerpoint/2010/main" val="347807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Task atrophy is an issue that must addressed in the training plan.</a:t>
            </a:r>
          </a:p>
          <a:p>
            <a:endParaRPr lang="en-US" dirty="0">
              <a:latin typeface=" Arial"/>
            </a:endParaRPr>
          </a:p>
          <a:p>
            <a:r>
              <a:rPr lang="en-US" dirty="0">
                <a:latin typeface=" Arial"/>
              </a:rPr>
              <a:t>Commanders must determine how to utilize iterations and low resource events to mitigate the deterioration of proficiency over time.</a:t>
            </a:r>
          </a:p>
          <a:p>
            <a:endParaRPr lang="en-US" dirty="0">
              <a:latin typeface=" Arial"/>
            </a:endParaRPr>
          </a:p>
          <a:p>
            <a:r>
              <a:rPr lang="en-US" dirty="0">
                <a:latin typeface=" Arial"/>
              </a:rPr>
              <a:t>Personnel turnover and new equipment can also play a major factor in the decrease in task proficiency.</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17</a:t>
            </a:fld>
            <a:endParaRPr lang="en-US" dirty="0"/>
          </a:p>
        </p:txBody>
      </p:sp>
    </p:spTree>
    <p:extLst>
      <p:ext uri="{BB962C8B-B14F-4D97-AF65-F5344CB8AC3E}">
        <p14:creationId xmlns:p14="http://schemas.microsoft.com/office/powerpoint/2010/main" val="580616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Once events have been identified that must be trained to develop proficiency, the most scarce resource comes into play. Time must be carefully managed and allocated to ensure subordinate units have ample time to become proficient in support of the higher unit.</a:t>
            </a:r>
          </a:p>
          <a:p>
            <a:endParaRPr lang="en-US" dirty="0">
              <a:latin typeface=" Arial"/>
            </a:endParaRPr>
          </a:p>
          <a:p>
            <a:r>
              <a:rPr lang="en-US" dirty="0">
                <a:latin typeface=" Arial"/>
              </a:rPr>
              <a:t>The complexity of tasks can be a major factor in how much time is needed to conduct an effective training event for those tasks.</a:t>
            </a:r>
          </a:p>
          <a:p>
            <a:endParaRPr lang="en-US" dirty="0">
              <a:latin typeface=" Arial"/>
            </a:endParaRPr>
          </a:p>
          <a:p>
            <a:r>
              <a:rPr lang="en-US" dirty="0">
                <a:latin typeface=" Arial"/>
              </a:rPr>
              <a:t>Some of the training can be conducted at lower echelons, putting the whole together at a later, higher-level, multi-echelon event.</a:t>
            </a:r>
          </a:p>
          <a:p>
            <a:endParaRPr lang="en-US" dirty="0">
              <a:latin typeface=" Arial"/>
            </a:endParaRPr>
          </a:p>
          <a:p>
            <a:r>
              <a:rPr lang="en-US" dirty="0">
                <a:latin typeface=" Arial"/>
              </a:rPr>
              <a:t>Allowing subordinates to have not only “white” space on a calendar, but “Green Space” is important. Green space is available time on the calendar when the unit can actually conduct complex, prime-time training.</a:t>
            </a:r>
          </a:p>
          <a:p>
            <a:endParaRPr lang="en-US" dirty="0">
              <a:latin typeface=" Arial"/>
            </a:endParaRPr>
          </a:p>
          <a:p>
            <a:r>
              <a:rPr lang="en-US" dirty="0">
                <a:latin typeface=" Arial"/>
              </a:rPr>
              <a:t>Next slide </a:t>
            </a:r>
          </a:p>
        </p:txBody>
      </p:sp>
      <p:sp>
        <p:nvSpPr>
          <p:cNvPr id="4" name="Slide Number Placeholder 3"/>
          <p:cNvSpPr>
            <a:spLocks noGrp="1"/>
          </p:cNvSpPr>
          <p:nvPr>
            <p:ph type="sldNum" sz="quarter" idx="5"/>
          </p:nvPr>
        </p:nvSpPr>
        <p:spPr/>
        <p:txBody>
          <a:bodyPr/>
          <a:lstStyle/>
          <a:p>
            <a:fld id="{F4FEE3B3-AA6A-4157-9B37-B87D2DF30F6B}" type="slidenum">
              <a:rPr lang="en-US" smtClean="0"/>
              <a:t>18</a:t>
            </a:fld>
            <a:endParaRPr lang="en-US" dirty="0"/>
          </a:p>
        </p:txBody>
      </p:sp>
    </p:spTree>
    <p:extLst>
      <p:ext uri="{BB962C8B-B14F-4D97-AF65-F5344CB8AC3E}">
        <p14:creationId xmlns:p14="http://schemas.microsoft.com/office/powerpoint/2010/main" val="359995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Now that we have identified events and allocated time that is needed for each echelon, we start by sequencing the events that will build proficiency in the Mission Essential Tasks (METs) and those Battle Tasks or Individual tasks that directly support the METs.</a:t>
            </a:r>
          </a:p>
          <a:p>
            <a:endParaRPr lang="en-US" dirty="0">
              <a:latin typeface=" Arial"/>
            </a:endParaRPr>
          </a:p>
          <a:p>
            <a:r>
              <a:rPr lang="en-US" dirty="0">
                <a:latin typeface=" Arial"/>
              </a:rPr>
              <a:t>Since there are no Individual Task events that are developed for us in CATS, we will need to build those events ourselves.</a:t>
            </a:r>
          </a:p>
          <a:p>
            <a:endParaRPr lang="en-US" dirty="0">
              <a:latin typeface=" Arial"/>
            </a:endParaRPr>
          </a:p>
          <a:p>
            <a:r>
              <a:rPr lang="en-US" dirty="0">
                <a:latin typeface=" Arial"/>
              </a:rPr>
              <a:t>What events do you currently use to train individual tasks?</a:t>
            </a:r>
          </a:p>
          <a:p>
            <a:endParaRPr lang="en-US" dirty="0">
              <a:latin typeface=" Arial"/>
            </a:endParaRPr>
          </a:p>
          <a:p>
            <a:r>
              <a:rPr lang="en-US" dirty="0">
                <a:latin typeface=" Arial"/>
              </a:rPr>
              <a:t>Classes</a:t>
            </a:r>
          </a:p>
          <a:p>
            <a:r>
              <a:rPr lang="en-US" dirty="0">
                <a:latin typeface=" Arial"/>
              </a:rPr>
              <a:t>Sergeants’ Time</a:t>
            </a:r>
          </a:p>
          <a:p>
            <a:r>
              <a:rPr lang="en-US" dirty="0">
                <a:latin typeface=" Arial"/>
              </a:rPr>
              <a:t>Lane Training</a:t>
            </a:r>
          </a:p>
          <a:p>
            <a:endParaRPr lang="en-US" dirty="0">
              <a:latin typeface=" Arial"/>
            </a:endParaRPr>
          </a:p>
          <a:p>
            <a:r>
              <a:rPr lang="en-US" dirty="0">
                <a:latin typeface=" Arial"/>
              </a:rPr>
              <a:t>The events must line up with training time availability and build to the prescribed level of proficiency by the determined </a:t>
            </a:r>
            <a:r>
              <a:rPr lang="en-US" dirty="0" err="1">
                <a:latin typeface=" Arial"/>
              </a:rPr>
              <a:t>endstate</a:t>
            </a:r>
            <a:r>
              <a:rPr lang="en-US" dirty="0">
                <a:latin typeface=" Arial"/>
              </a:rPr>
              <a:t> given in guidance.</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10"/>
          </p:nvPr>
        </p:nvSpPr>
        <p:spPr/>
        <p:txBody>
          <a:bodyPr/>
          <a:lstStyle/>
          <a:p>
            <a:fld id="{F4FEE3B3-AA6A-4157-9B37-B87D2DF30F6B}" type="slidenum">
              <a:rPr lang="en-US" smtClean="0"/>
              <a:t>19</a:t>
            </a:fld>
            <a:endParaRPr lang="en-US" dirty="0"/>
          </a:p>
        </p:txBody>
      </p:sp>
    </p:spTree>
    <p:extLst>
      <p:ext uri="{BB962C8B-B14F-4D97-AF65-F5344CB8AC3E}">
        <p14:creationId xmlns:p14="http://schemas.microsoft.com/office/powerpoint/2010/main" val="181652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 Arial"/>
              </a:rPr>
              <a:t>REFERENCE:</a:t>
            </a:r>
            <a:r>
              <a:rPr lang="en-US" b="1" baseline="0" dirty="0">
                <a:latin typeface=" Arial"/>
              </a:rPr>
              <a:t> </a:t>
            </a:r>
            <a:r>
              <a:rPr lang="en-US" b="0" baseline="0" dirty="0">
                <a:latin typeface=" Arial"/>
              </a:rPr>
              <a:t>FM 7-0, Training (2020)</a:t>
            </a:r>
            <a:endParaRPr lang="en-US" dirty="0"/>
          </a:p>
          <a:p>
            <a:endParaRPr lang="en-US" dirty="0"/>
          </a:p>
          <a:p>
            <a:r>
              <a:rPr lang="en-US" b="1" dirty="0"/>
              <a:t>INSTRUCTOR NOTES: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Training Management Cycle is the process of identifying training requirements by Planning and Preparation; Execution; and the Evaluation and Assessment of training.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commander drives the training management cycle by prioritizing training and assessing unit training proficiencies. Long-, mid- and short-range planning is conducted to support the execution of training.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Continuous feedback through evaluation and other key inputs provides the commander information to accurately assess unit training proficiencies. FM 7-0 uses the Training Management Cycle as its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US" dirty="0">
                <a:latin typeface=" Arial"/>
              </a:rPr>
              <a:t>Are there any questions?</a:t>
            </a:r>
          </a:p>
          <a:p>
            <a:endParaRPr lang="en-US" dirty="0">
              <a:latin typeface=" Arial"/>
            </a:endParaRPr>
          </a:p>
          <a:p>
            <a:r>
              <a:rPr lang="en-US" dirty="0">
                <a:latin typeface=" Arial"/>
              </a:rPr>
              <a:t>Next slide</a:t>
            </a:r>
          </a:p>
          <a:p>
            <a:endParaRPr lang="en-US" dirty="0"/>
          </a:p>
        </p:txBody>
      </p:sp>
      <p:sp>
        <p:nvSpPr>
          <p:cNvPr id="4" name="Slide Number Placeholder 3"/>
          <p:cNvSpPr>
            <a:spLocks noGrp="1"/>
          </p:cNvSpPr>
          <p:nvPr>
            <p:ph type="sldNum" sz="quarter" idx="10"/>
          </p:nvPr>
        </p:nvSpPr>
        <p:spPr/>
        <p:txBody>
          <a:bodyPr/>
          <a:lstStyle/>
          <a:p>
            <a:fld id="{F49F0959-6133-47D7-A5F8-94A821312215}" type="slidenum">
              <a:rPr lang="en-US" smtClean="0"/>
              <a:t>2</a:t>
            </a:fld>
            <a:endParaRPr lang="en-US"/>
          </a:p>
        </p:txBody>
      </p:sp>
    </p:spTree>
    <p:extLst>
      <p:ext uri="{BB962C8B-B14F-4D97-AF65-F5344CB8AC3E}">
        <p14:creationId xmlns:p14="http://schemas.microsoft.com/office/powerpoint/2010/main" val="3552262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 Arial"/>
              </a:rPr>
              <a:t>- Backwards Plan from the Higher Units Multi-echelon CTE at the commander’s visualized end-state for training.</a:t>
            </a:r>
          </a:p>
          <a:p>
            <a:r>
              <a:rPr lang="en-US" sz="1200" dirty="0">
                <a:latin typeface=" Arial"/>
              </a:rPr>
              <a:t>- This is the point on the planning horizon that the unit expects to be fully trained and assessed a “T” in all essential tasks.</a:t>
            </a:r>
          </a:p>
          <a:p>
            <a:r>
              <a:rPr lang="en-US" sz="1200" dirty="0">
                <a:latin typeface=" Arial"/>
              </a:rPr>
              <a:t>- Sequence Events in the R-W-C from the CTE. Working backwards from complex to simple events.</a:t>
            </a:r>
          </a:p>
          <a:p>
            <a:r>
              <a:rPr lang="en-US" sz="1200" dirty="0">
                <a:latin typeface=" Arial"/>
              </a:rPr>
              <a:t>- Determine the purpose for each event as you place it on the calendar (Training Objective). Where do I need to be in essential task proficiency before and after this event?</a:t>
            </a:r>
          </a:p>
          <a:p>
            <a:r>
              <a:rPr lang="en-US" sz="1200" dirty="0">
                <a:latin typeface=" Arial"/>
              </a:rPr>
              <a:t>- Synchronize training events with the time management system. Complex events (multi-echelon collective training) must be protected from other support requirements so conduct that training in green periods without distractions from taskings.</a:t>
            </a:r>
          </a:p>
          <a:p>
            <a:r>
              <a:rPr lang="en-US" sz="1200" dirty="0">
                <a:latin typeface=" Arial"/>
              </a:rPr>
              <a:t>- Look at resourcing requirements like training areas to support the training</a:t>
            </a:r>
          </a:p>
          <a:p>
            <a:r>
              <a:rPr lang="en-US" sz="1200" dirty="0">
                <a:latin typeface=" Arial"/>
              </a:rPr>
              <a:t>- Leave enough “white space” for subordinate units to plan their own training so they enter your training event prepared.</a:t>
            </a:r>
          </a:p>
          <a:p>
            <a:r>
              <a:rPr lang="en-US" sz="1200" dirty="0">
                <a:latin typeface=" Arial"/>
              </a:rPr>
              <a:t> </a:t>
            </a:r>
          </a:p>
          <a:p>
            <a:r>
              <a:rPr lang="en-US" sz="1200" dirty="0">
                <a:latin typeface=" Arial"/>
              </a:rPr>
              <a:t> </a:t>
            </a:r>
          </a:p>
          <a:p>
            <a:endParaRPr lang="en-US" sz="1200" dirty="0">
              <a:latin typeface=" Arial"/>
            </a:endParaRPr>
          </a:p>
        </p:txBody>
      </p:sp>
      <p:sp>
        <p:nvSpPr>
          <p:cNvPr id="4" name="Slide Number Placeholder 3"/>
          <p:cNvSpPr>
            <a:spLocks noGrp="1"/>
          </p:cNvSpPr>
          <p:nvPr>
            <p:ph type="sldNum" sz="quarter" idx="10"/>
          </p:nvPr>
        </p:nvSpPr>
        <p:spPr/>
        <p:txBody>
          <a:bodyPr/>
          <a:lstStyle/>
          <a:p>
            <a:fld id="{F4FEE3B3-AA6A-4157-9B37-B87D2DF30F6B}" type="slidenum">
              <a:rPr lang="en-US" smtClean="0"/>
              <a:t>20</a:t>
            </a:fld>
            <a:endParaRPr lang="en-US" dirty="0"/>
          </a:p>
        </p:txBody>
      </p:sp>
    </p:spTree>
    <p:extLst>
      <p:ext uri="{BB962C8B-B14F-4D97-AF65-F5344CB8AC3E}">
        <p14:creationId xmlns:p14="http://schemas.microsoft.com/office/powerpoint/2010/main" val="2877924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Next display the events that are multi-echelon by placing them next to the subordinate units that will be participating in them.</a:t>
            </a:r>
          </a:p>
          <a:p>
            <a:endParaRPr lang="en-US" dirty="0">
              <a:latin typeface=" Arial"/>
            </a:endParaRPr>
          </a:p>
          <a:p>
            <a:r>
              <a:rPr lang="en-US" dirty="0">
                <a:latin typeface=" Arial"/>
              </a:rPr>
              <a:t>The next slide is a continuation of the process.</a:t>
            </a:r>
          </a:p>
          <a:p>
            <a:endParaRPr lang="en-US" dirty="0">
              <a:latin typeface=" Arial"/>
            </a:endParaRPr>
          </a:p>
          <a:p>
            <a:r>
              <a:rPr lang="en-US" dirty="0">
                <a:latin typeface=" Arial"/>
              </a:rPr>
              <a:t>Next slide. </a:t>
            </a:r>
          </a:p>
        </p:txBody>
      </p:sp>
      <p:sp>
        <p:nvSpPr>
          <p:cNvPr id="4" name="Slide Number Placeholder 3"/>
          <p:cNvSpPr>
            <a:spLocks noGrp="1"/>
          </p:cNvSpPr>
          <p:nvPr>
            <p:ph type="sldNum" sz="quarter" idx="5"/>
          </p:nvPr>
        </p:nvSpPr>
        <p:spPr/>
        <p:txBody>
          <a:bodyPr/>
          <a:lstStyle/>
          <a:p>
            <a:fld id="{F4FEE3B3-AA6A-4157-9B37-B87D2DF30F6B}" type="slidenum">
              <a:rPr lang="en-US" smtClean="0"/>
              <a:t>21</a:t>
            </a:fld>
            <a:endParaRPr lang="en-US" dirty="0"/>
          </a:p>
        </p:txBody>
      </p:sp>
    </p:spTree>
    <p:extLst>
      <p:ext uri="{BB962C8B-B14F-4D97-AF65-F5344CB8AC3E}">
        <p14:creationId xmlns:p14="http://schemas.microsoft.com/office/powerpoint/2010/main" val="123804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Add the Company level events that build proficiency in the unit METL and include the platoons that will participate.</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22</a:t>
            </a:fld>
            <a:endParaRPr lang="en-US" dirty="0"/>
          </a:p>
        </p:txBody>
      </p:sp>
    </p:spTree>
    <p:extLst>
      <p:ext uri="{BB962C8B-B14F-4D97-AF65-F5344CB8AC3E}">
        <p14:creationId xmlns:p14="http://schemas.microsoft.com/office/powerpoint/2010/main" val="530689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Add the Platoon level and Individual Task events that build proficiency in the unit METL.</a:t>
            </a:r>
          </a:p>
          <a:p>
            <a:endParaRPr lang="en-US" dirty="0">
              <a:latin typeface=" Arial"/>
            </a:endParaRPr>
          </a:p>
          <a:p>
            <a:r>
              <a:rPr lang="en-US" dirty="0">
                <a:latin typeface=" Arial"/>
              </a:rPr>
              <a:t>Next slide. </a:t>
            </a:r>
          </a:p>
        </p:txBody>
      </p:sp>
      <p:sp>
        <p:nvSpPr>
          <p:cNvPr id="4" name="Slide Number Placeholder 3"/>
          <p:cNvSpPr>
            <a:spLocks noGrp="1"/>
          </p:cNvSpPr>
          <p:nvPr>
            <p:ph type="sldNum" sz="quarter" idx="5"/>
          </p:nvPr>
        </p:nvSpPr>
        <p:spPr/>
        <p:txBody>
          <a:bodyPr/>
          <a:lstStyle/>
          <a:p>
            <a:fld id="{F4FEE3B3-AA6A-4157-9B37-B87D2DF30F6B}" type="slidenum">
              <a:rPr lang="en-US" smtClean="0"/>
              <a:t>23</a:t>
            </a:fld>
            <a:endParaRPr lang="en-US" dirty="0"/>
          </a:p>
        </p:txBody>
      </p:sp>
    </p:spTree>
    <p:extLst>
      <p:ext uri="{BB962C8B-B14F-4D97-AF65-F5344CB8AC3E}">
        <p14:creationId xmlns:p14="http://schemas.microsoft.com/office/powerpoint/2010/main" val="3670482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 Arial"/>
              </a:rPr>
              <a:t>Training objectives describes the desired outcome of a training activity in the unit. </a:t>
            </a:r>
          </a:p>
          <a:p>
            <a:r>
              <a:rPr lang="en-US" sz="1200" dirty="0">
                <a:latin typeface=" Arial"/>
              </a:rPr>
              <a:t> </a:t>
            </a:r>
          </a:p>
          <a:p>
            <a:r>
              <a:rPr lang="en-US" sz="1200" dirty="0">
                <a:latin typeface=" Arial"/>
              </a:rPr>
              <a:t>A training objective consists of the task(s) to be trained and the desired outcome of the event. </a:t>
            </a:r>
          </a:p>
          <a:p>
            <a:r>
              <a:rPr lang="en-US" sz="1200" dirty="0">
                <a:latin typeface=" Arial"/>
              </a:rPr>
              <a:t> </a:t>
            </a:r>
          </a:p>
          <a:p>
            <a:r>
              <a:rPr lang="en-US" sz="1200" dirty="0">
                <a:latin typeface=" Arial"/>
              </a:rPr>
              <a:t>TOs represent what the commander wants to achieve at the conclusion of each training event. </a:t>
            </a:r>
          </a:p>
          <a:p>
            <a:r>
              <a:rPr lang="en-US" sz="1200" dirty="0">
                <a:latin typeface=" Arial"/>
              </a:rPr>
              <a:t> </a:t>
            </a:r>
          </a:p>
          <a:p>
            <a:r>
              <a:rPr lang="en-US" sz="1200" dirty="0">
                <a:latin typeface=" Arial"/>
              </a:rPr>
              <a:t>Training objectives help the unit focus on what needs to be accomplished during each event and how the event contributes to the overall attainment of the commander’s visualized end-state.</a:t>
            </a:r>
          </a:p>
          <a:p>
            <a:r>
              <a:rPr lang="en-US" sz="1200" dirty="0">
                <a:latin typeface=" Arial"/>
              </a:rPr>
              <a:t> </a:t>
            </a:r>
          </a:p>
          <a:p>
            <a:r>
              <a:rPr lang="en-US" sz="1200" dirty="0">
                <a:latin typeface=" Arial"/>
              </a:rPr>
              <a:t>TOs help chart the course for how training events contribute to overall MET proficiency: </a:t>
            </a:r>
          </a:p>
          <a:p>
            <a:r>
              <a:rPr lang="en-US" sz="1200" dirty="0">
                <a:latin typeface=" Arial"/>
              </a:rPr>
              <a:t> </a:t>
            </a:r>
          </a:p>
          <a:p>
            <a:r>
              <a:rPr lang="en-US" sz="1200" dirty="0">
                <a:latin typeface=" Arial"/>
              </a:rPr>
              <a:t>• </a:t>
            </a:r>
            <a:r>
              <a:rPr lang="en-US" sz="1200" b="1" dirty="0">
                <a:latin typeface=" Arial"/>
              </a:rPr>
              <a:t>Task</a:t>
            </a:r>
            <a:r>
              <a:rPr lang="en-US" sz="1200" dirty="0">
                <a:latin typeface=" Arial"/>
              </a:rPr>
              <a:t>. The task or tasks that will be assessed during the particular training event.</a:t>
            </a:r>
          </a:p>
          <a:p>
            <a:r>
              <a:rPr lang="en-US" sz="1200" dirty="0">
                <a:latin typeface=" Arial"/>
              </a:rPr>
              <a:t> </a:t>
            </a:r>
          </a:p>
          <a:p>
            <a:r>
              <a:rPr lang="en-US" sz="1200" dirty="0">
                <a:latin typeface=" Arial"/>
              </a:rPr>
              <a:t>• </a:t>
            </a:r>
            <a:r>
              <a:rPr lang="en-US" sz="1200" b="1" dirty="0">
                <a:latin typeface=" Arial"/>
              </a:rPr>
              <a:t>Task Proficiency (End State)</a:t>
            </a:r>
            <a:r>
              <a:rPr lang="en-US" sz="1200" dirty="0">
                <a:latin typeface=" Arial"/>
              </a:rPr>
              <a:t>. The expected proficiency level for the listed task or tasks and what the next expected training event is that will train one or more of these same tasks.</a:t>
            </a:r>
          </a:p>
          <a:p>
            <a:endParaRPr lang="en-US" sz="1200" dirty="0">
              <a:latin typeface=" Arial"/>
            </a:endParaRPr>
          </a:p>
          <a:p>
            <a:r>
              <a:rPr lang="en-US" sz="1200" dirty="0">
                <a:latin typeface=" Arial"/>
              </a:rPr>
              <a:t>Next slide</a:t>
            </a:r>
          </a:p>
        </p:txBody>
      </p:sp>
      <p:sp>
        <p:nvSpPr>
          <p:cNvPr id="4" name="Slide Number Placeholder 3"/>
          <p:cNvSpPr>
            <a:spLocks noGrp="1"/>
          </p:cNvSpPr>
          <p:nvPr>
            <p:ph type="sldNum" sz="quarter" idx="10"/>
          </p:nvPr>
        </p:nvSpPr>
        <p:spPr/>
        <p:txBody>
          <a:bodyPr/>
          <a:lstStyle/>
          <a:p>
            <a:fld id="{F4FEE3B3-AA6A-4157-9B37-B87D2DF30F6B}" type="slidenum">
              <a:rPr lang="en-US" smtClean="0"/>
              <a:t>24</a:t>
            </a:fld>
            <a:endParaRPr lang="en-US" dirty="0"/>
          </a:p>
        </p:txBody>
      </p:sp>
    </p:spTree>
    <p:extLst>
      <p:ext uri="{BB962C8B-B14F-4D97-AF65-F5344CB8AC3E}">
        <p14:creationId xmlns:p14="http://schemas.microsoft.com/office/powerpoint/2010/main" val="319757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-Here is an example of a Company Training Objective for a STX lane</a:t>
            </a:r>
          </a:p>
          <a:p>
            <a:endParaRPr lang="en-US" dirty="0">
              <a:latin typeface=" Arial"/>
            </a:endParaRPr>
          </a:p>
          <a:p>
            <a:r>
              <a:rPr lang="en-US" dirty="0">
                <a:latin typeface=" Arial"/>
              </a:rPr>
              <a:t>-They have included the MET to be trained for this event. Additional tasks can be added at this time, or later, during the planning for the specific event.</a:t>
            </a:r>
          </a:p>
          <a:p>
            <a:endParaRPr lang="en-US" dirty="0">
              <a:latin typeface=" Arial"/>
            </a:endParaRPr>
          </a:p>
          <a:p>
            <a:r>
              <a:rPr lang="en-US" dirty="0">
                <a:latin typeface=" Arial"/>
              </a:rPr>
              <a:t>-Followed by the Commanders intent shows the commander expects the platoons to be practiced in the MET at the conclusion of training. This event is a gate for a battalion FTX </a:t>
            </a:r>
          </a:p>
        </p:txBody>
      </p:sp>
      <p:sp>
        <p:nvSpPr>
          <p:cNvPr id="4" name="Slide Number Placeholder 3"/>
          <p:cNvSpPr>
            <a:spLocks noGrp="1"/>
          </p:cNvSpPr>
          <p:nvPr>
            <p:ph type="sldNum" sz="quarter" idx="10"/>
          </p:nvPr>
        </p:nvSpPr>
        <p:spPr/>
        <p:txBody>
          <a:bodyPr/>
          <a:lstStyle/>
          <a:p>
            <a:fld id="{F4FEE3B3-AA6A-4157-9B37-B87D2DF30F6B}" type="slidenum">
              <a:rPr lang="en-US" smtClean="0"/>
              <a:t>25</a:t>
            </a:fld>
            <a:endParaRPr lang="en-US" dirty="0"/>
          </a:p>
        </p:txBody>
      </p:sp>
    </p:spTree>
    <p:extLst>
      <p:ext uri="{BB962C8B-B14F-4D97-AF65-F5344CB8AC3E}">
        <p14:creationId xmlns:p14="http://schemas.microsoft.com/office/powerpoint/2010/main" val="1596313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Units must plan to qualify on all weapons that are required on the MTOE of the unit.</a:t>
            </a:r>
          </a:p>
          <a:p>
            <a:endParaRPr lang="en-US" dirty="0">
              <a:latin typeface=" Arial"/>
            </a:endParaRPr>
          </a:p>
          <a:p>
            <a:r>
              <a:rPr lang="en-US" dirty="0">
                <a:latin typeface=" Arial"/>
              </a:rPr>
              <a:t>The standards for the weapons training can be found in the appropriate FMs and TCs.</a:t>
            </a:r>
          </a:p>
          <a:p>
            <a:endParaRPr lang="en-US" dirty="0">
              <a:latin typeface=" Arial"/>
            </a:endParaRPr>
          </a:p>
          <a:p>
            <a:r>
              <a:rPr lang="en-US" dirty="0">
                <a:latin typeface=" Arial"/>
              </a:rPr>
              <a:t>Some of the ranges needed for these qualifications may require reservations well in advance of the execution. </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26</a:t>
            </a:fld>
            <a:endParaRPr lang="en-US" dirty="0"/>
          </a:p>
        </p:txBody>
      </p:sp>
    </p:spTree>
    <p:extLst>
      <p:ext uri="{BB962C8B-B14F-4D97-AF65-F5344CB8AC3E}">
        <p14:creationId xmlns:p14="http://schemas.microsoft.com/office/powerpoint/2010/main" val="91855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Add the Weapons proficiency events on the calendar and show which subordinate units will be involved in those events.</a:t>
            </a:r>
          </a:p>
          <a:p>
            <a:endParaRPr lang="en-US" dirty="0">
              <a:latin typeface=" Arial"/>
            </a:endParaRPr>
          </a:p>
          <a:p>
            <a:r>
              <a:rPr lang="en-US" dirty="0">
                <a:latin typeface=" Arial"/>
              </a:rPr>
              <a:t>The next slide is a continuation of the process.</a:t>
            </a:r>
          </a:p>
          <a:p>
            <a:endParaRPr lang="en-US" dirty="0">
              <a:latin typeface=" Arial"/>
            </a:endParaRPr>
          </a:p>
          <a:p>
            <a:r>
              <a:rPr lang="en-US" dirty="0">
                <a:latin typeface=" Arial"/>
              </a:rPr>
              <a:t>Next slide. </a:t>
            </a:r>
          </a:p>
        </p:txBody>
      </p:sp>
      <p:sp>
        <p:nvSpPr>
          <p:cNvPr id="4" name="Slide Number Placeholder 3"/>
          <p:cNvSpPr>
            <a:spLocks noGrp="1"/>
          </p:cNvSpPr>
          <p:nvPr>
            <p:ph type="sldNum" sz="quarter" idx="5"/>
          </p:nvPr>
        </p:nvSpPr>
        <p:spPr/>
        <p:txBody>
          <a:bodyPr/>
          <a:lstStyle/>
          <a:p>
            <a:fld id="{F4FEE3B3-AA6A-4157-9B37-B87D2DF30F6B}" type="slidenum">
              <a:rPr lang="en-US" smtClean="0"/>
              <a:t>27</a:t>
            </a:fld>
            <a:endParaRPr lang="en-US" dirty="0"/>
          </a:p>
        </p:txBody>
      </p:sp>
    </p:spTree>
    <p:extLst>
      <p:ext uri="{BB962C8B-B14F-4D97-AF65-F5344CB8AC3E}">
        <p14:creationId xmlns:p14="http://schemas.microsoft.com/office/powerpoint/2010/main" val="290562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Collective Live-Fire proficiency is conducted after proficiency in the task and weapons qualifications have already been attained.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commander two levels up will determine which task(s) should be conducted in a live fire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Training Guidance should detail what echelon level of proficiency is expected by the Commander.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slide</a:t>
            </a:r>
          </a:p>
          <a:p>
            <a:endParaRPr lang="en-US" dirty="0">
              <a:latin typeface=" Arial"/>
            </a:endParaRPr>
          </a:p>
        </p:txBody>
      </p:sp>
      <p:sp>
        <p:nvSpPr>
          <p:cNvPr id="4" name="Slide Number Placeholder 3"/>
          <p:cNvSpPr>
            <a:spLocks noGrp="1"/>
          </p:cNvSpPr>
          <p:nvPr>
            <p:ph type="sldNum" sz="quarter" idx="5"/>
          </p:nvPr>
        </p:nvSpPr>
        <p:spPr/>
        <p:txBody>
          <a:bodyPr/>
          <a:lstStyle/>
          <a:p>
            <a:fld id="{F4FEE3B3-AA6A-4157-9B37-B87D2DF30F6B}" type="slidenum">
              <a:rPr lang="en-US" smtClean="0"/>
              <a:t>28</a:t>
            </a:fld>
            <a:endParaRPr lang="en-US" dirty="0"/>
          </a:p>
        </p:txBody>
      </p:sp>
    </p:spTree>
    <p:extLst>
      <p:ext uri="{BB962C8B-B14F-4D97-AF65-F5344CB8AC3E}">
        <p14:creationId xmlns:p14="http://schemas.microsoft.com/office/powerpoint/2010/main" val="862991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Add the events for Collective Live-Fire to the calendar. </a:t>
            </a:r>
          </a:p>
          <a:p>
            <a:endParaRPr lang="en-US" dirty="0">
              <a:latin typeface=" Arial"/>
            </a:endParaRPr>
          </a:p>
          <a:p>
            <a:r>
              <a:rPr lang="en-US" dirty="0">
                <a:latin typeface=" Arial"/>
              </a:rPr>
              <a:t>These events will often occur either at the end of gunnery or at the end of a CTC rotation.</a:t>
            </a:r>
          </a:p>
          <a:p>
            <a:endParaRPr lang="en-US" dirty="0">
              <a:latin typeface=" Arial"/>
            </a:endParaRPr>
          </a:p>
          <a:p>
            <a:r>
              <a:rPr lang="en-US" dirty="0">
                <a:latin typeface=" Arial"/>
              </a:rPr>
              <a:t>The next slide is a continuation of the process.</a:t>
            </a:r>
          </a:p>
          <a:p>
            <a:endParaRPr lang="en-US" dirty="0">
              <a:latin typeface=" Arial"/>
            </a:endParaRPr>
          </a:p>
          <a:p>
            <a:r>
              <a:rPr lang="en-US" dirty="0">
                <a:latin typeface=" Arial"/>
              </a:rPr>
              <a:t>Next slide. </a:t>
            </a:r>
          </a:p>
        </p:txBody>
      </p:sp>
      <p:sp>
        <p:nvSpPr>
          <p:cNvPr id="4" name="Slide Number Placeholder 3"/>
          <p:cNvSpPr>
            <a:spLocks noGrp="1"/>
          </p:cNvSpPr>
          <p:nvPr>
            <p:ph type="sldNum" sz="quarter" idx="5"/>
          </p:nvPr>
        </p:nvSpPr>
        <p:spPr/>
        <p:txBody>
          <a:bodyPr/>
          <a:lstStyle/>
          <a:p>
            <a:fld id="{F4FEE3B3-AA6A-4157-9B37-B87D2DF30F6B}" type="slidenum">
              <a:rPr lang="en-US" smtClean="0"/>
              <a:t>29</a:t>
            </a:fld>
            <a:endParaRPr lang="en-US" dirty="0"/>
          </a:p>
        </p:txBody>
      </p:sp>
    </p:spTree>
    <p:extLst>
      <p:ext uri="{BB962C8B-B14F-4D97-AF65-F5344CB8AC3E}">
        <p14:creationId xmlns:p14="http://schemas.microsoft.com/office/powerpoint/2010/main" val="217032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2313" y="1163638"/>
            <a:ext cx="5580062" cy="3140075"/>
          </a:xfrm>
        </p:spPr>
      </p:sp>
      <p:sp>
        <p:nvSpPr>
          <p:cNvPr id="3" name="Notes Placeholder 2"/>
          <p:cNvSpPr>
            <a:spLocks noGrp="1"/>
          </p:cNvSpPr>
          <p:nvPr>
            <p:ph type="body" idx="1"/>
          </p:nvPr>
        </p:nvSpPr>
        <p:spPr/>
        <p:txBody>
          <a:bodyPr/>
          <a:lstStyle/>
          <a:p>
            <a:r>
              <a:rPr lang="en-US" dirty="0">
                <a:latin typeface=" Arial"/>
              </a:rPr>
              <a:t>To systematically develop proficiency, units must have a Plan.</a:t>
            </a:r>
          </a:p>
          <a:p>
            <a:endParaRPr lang="en-US" dirty="0">
              <a:latin typeface=" Arial"/>
            </a:endParaRPr>
          </a:p>
          <a:p>
            <a:r>
              <a:rPr lang="en-US" dirty="0">
                <a:latin typeface=" Arial"/>
              </a:rPr>
              <a:t>This is called a Long-Range Training Plan!</a:t>
            </a:r>
          </a:p>
          <a:p>
            <a:endParaRPr lang="en-US" dirty="0">
              <a:latin typeface=" Arial"/>
            </a:endParaRPr>
          </a:p>
          <a:p>
            <a:r>
              <a:rPr lang="en-US" dirty="0">
                <a:latin typeface=" Arial"/>
              </a:rPr>
              <a:t>The LRTP should show how a unit builds proficiency over time.  Adequate time must be allocated to the lowest echelons in order to establish a solid foundation.  Once the desired proficiency for the unit is attained, the unit must sustain proficiency.  </a:t>
            </a:r>
          </a:p>
          <a:p>
            <a:endParaRPr lang="en-US" dirty="0">
              <a:latin typeface=" Arial"/>
            </a:endParaRPr>
          </a:p>
          <a:p>
            <a:r>
              <a:rPr lang="en-US" dirty="0">
                <a:latin typeface=" Arial"/>
              </a:rPr>
              <a:t>Building this LRTP is done by starting at the higher levels and working downward.</a:t>
            </a:r>
          </a:p>
          <a:p>
            <a:endParaRPr lang="en-US" dirty="0"/>
          </a:p>
          <a:p>
            <a:r>
              <a:rPr lang="en-US" dirty="0"/>
              <a:t>Next slide</a:t>
            </a:r>
          </a:p>
        </p:txBody>
      </p:sp>
      <p:sp>
        <p:nvSpPr>
          <p:cNvPr id="4" name="Slide Number Placeholder 3"/>
          <p:cNvSpPr>
            <a:spLocks noGrp="1"/>
          </p:cNvSpPr>
          <p:nvPr>
            <p:ph type="sldNum" sz="quarter" idx="10"/>
          </p:nvPr>
        </p:nvSpPr>
        <p:spPr/>
        <p:txBody>
          <a:bodyPr/>
          <a:lstStyle/>
          <a:p>
            <a:fld id="{F4FEE3B3-AA6A-4157-9B37-B87D2DF30F6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631028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Once the events for training METL, Weapons and Collective Live-Fire have been identified and entered on the calendar, any additional training requirements must be addressed.</a:t>
            </a:r>
          </a:p>
          <a:p>
            <a:endParaRPr lang="en-US" dirty="0">
              <a:latin typeface=" Arial"/>
            </a:endParaRPr>
          </a:p>
          <a:p>
            <a:r>
              <a:rPr lang="en-US" dirty="0">
                <a:latin typeface=" Arial"/>
              </a:rPr>
              <a:t>These could include a wide range of requirements ranging from AR 350-1 prescribed training to local requirements.</a:t>
            </a:r>
          </a:p>
          <a:p>
            <a:endParaRPr lang="en-US" dirty="0">
              <a:latin typeface=" Arial"/>
            </a:endParaRPr>
          </a:p>
          <a:p>
            <a:r>
              <a:rPr lang="en-US" dirty="0">
                <a:latin typeface=" Arial"/>
              </a:rPr>
              <a:t>There are also administrative events that need to be planned for and should appear on the calendar.</a:t>
            </a:r>
          </a:p>
          <a:p>
            <a:endParaRPr lang="en-US" dirty="0">
              <a:latin typeface=" Arial"/>
            </a:endParaRPr>
          </a:p>
          <a:p>
            <a:r>
              <a:rPr lang="en-US" dirty="0">
                <a:latin typeface=" Arial"/>
              </a:rPr>
              <a:t>Many of these type events can and will occur during the Red or Amber cycles of the Time Management system.</a:t>
            </a:r>
          </a:p>
          <a:p>
            <a:endParaRPr lang="en-US" dirty="0">
              <a:latin typeface=" Arial"/>
            </a:endParaRPr>
          </a:p>
          <a:p>
            <a:r>
              <a:rPr lang="en-US" dirty="0">
                <a:latin typeface=" Arial"/>
              </a:rPr>
              <a:t>Next slide </a:t>
            </a:r>
          </a:p>
        </p:txBody>
      </p:sp>
      <p:sp>
        <p:nvSpPr>
          <p:cNvPr id="4" name="Slide Number Placeholder 3"/>
          <p:cNvSpPr>
            <a:spLocks noGrp="1"/>
          </p:cNvSpPr>
          <p:nvPr>
            <p:ph type="sldNum" sz="quarter" idx="5"/>
          </p:nvPr>
        </p:nvSpPr>
        <p:spPr/>
        <p:txBody>
          <a:bodyPr/>
          <a:lstStyle/>
          <a:p>
            <a:fld id="{F4FEE3B3-AA6A-4157-9B37-B87D2DF30F6B}" type="slidenum">
              <a:rPr lang="en-US" smtClean="0"/>
              <a:t>30</a:t>
            </a:fld>
            <a:endParaRPr lang="en-US" dirty="0"/>
          </a:p>
        </p:txBody>
      </p:sp>
    </p:spTree>
    <p:extLst>
      <p:ext uri="{BB962C8B-B14F-4D97-AF65-F5344CB8AC3E}">
        <p14:creationId xmlns:p14="http://schemas.microsoft.com/office/powerpoint/2010/main" val="1054700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Add any additional training requirements events to the calendar, showing which subordinate units will be involved in these events. </a:t>
            </a:r>
          </a:p>
          <a:p>
            <a:endParaRPr lang="en-US" dirty="0">
              <a:latin typeface=" Arial"/>
            </a:endParaRPr>
          </a:p>
          <a:p>
            <a:r>
              <a:rPr lang="en-US" dirty="0">
                <a:latin typeface=" Arial"/>
              </a:rPr>
              <a:t>The next slide is a continuation of the process.</a:t>
            </a:r>
          </a:p>
          <a:p>
            <a:endParaRPr lang="en-US" dirty="0">
              <a:latin typeface=" Arial"/>
            </a:endParaRPr>
          </a:p>
          <a:p>
            <a:r>
              <a:rPr lang="en-US" dirty="0">
                <a:latin typeface=" Arial"/>
              </a:rPr>
              <a:t>Next slide. </a:t>
            </a:r>
          </a:p>
        </p:txBody>
      </p:sp>
      <p:sp>
        <p:nvSpPr>
          <p:cNvPr id="4" name="Slide Number Placeholder 3"/>
          <p:cNvSpPr>
            <a:spLocks noGrp="1"/>
          </p:cNvSpPr>
          <p:nvPr>
            <p:ph type="sldNum" sz="quarter" idx="5"/>
          </p:nvPr>
        </p:nvSpPr>
        <p:spPr/>
        <p:txBody>
          <a:bodyPr/>
          <a:lstStyle/>
          <a:p>
            <a:fld id="{F4FEE3B3-AA6A-4157-9B37-B87D2DF30F6B}" type="slidenum">
              <a:rPr lang="en-US" smtClean="0"/>
              <a:t>31</a:t>
            </a:fld>
            <a:endParaRPr lang="en-US" dirty="0"/>
          </a:p>
        </p:txBody>
      </p:sp>
    </p:spTree>
    <p:extLst>
      <p:ext uri="{BB962C8B-B14F-4D97-AF65-F5344CB8AC3E}">
        <p14:creationId xmlns:p14="http://schemas.microsoft.com/office/powerpoint/2010/main" val="38030022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Now that the calendar is rather full, there must be deconfliction to ensure that events are not overlapping or that subordinate units are being allowed enough training time to accomplish what they must.</a:t>
            </a:r>
          </a:p>
          <a:p>
            <a:endParaRPr lang="en-US" dirty="0">
              <a:latin typeface=" Arial"/>
            </a:endParaRPr>
          </a:p>
          <a:p>
            <a:r>
              <a:rPr lang="en-US" dirty="0">
                <a:latin typeface=" Arial"/>
              </a:rPr>
              <a:t>This step is collaborative and needs to include leaders from all echelons involved in the Long-Range Training Plan.</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32</a:t>
            </a:fld>
            <a:endParaRPr lang="en-US" dirty="0"/>
          </a:p>
        </p:txBody>
      </p:sp>
    </p:spTree>
    <p:extLst>
      <p:ext uri="{BB962C8B-B14F-4D97-AF65-F5344CB8AC3E}">
        <p14:creationId xmlns:p14="http://schemas.microsoft.com/office/powerpoint/2010/main" val="583425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 Arial"/>
                <a:cs typeface="Arial" charset="0"/>
              </a:rPr>
              <a:t>Commanders must identify, request and track resources early on in the planning process.  It’s important to know what is available and how and when to schedule these resources.  </a:t>
            </a:r>
          </a:p>
          <a:p>
            <a:endParaRPr lang="en-US" dirty="0">
              <a:latin typeface=" Arial"/>
              <a:cs typeface="Arial" charset="0"/>
            </a:endParaRPr>
          </a:p>
          <a:p>
            <a:r>
              <a:rPr lang="en-US" dirty="0">
                <a:latin typeface=" Arial"/>
                <a:cs typeface="Arial" charset="0"/>
              </a:rPr>
              <a:t>Certain units/installations have strict guidelines for requesting certain resources like ammunition, land and ranges so it’s critical for the commander to understand the resources required to execute a training event and request them early.  </a:t>
            </a:r>
          </a:p>
          <a:p>
            <a:endParaRPr lang="en-US" dirty="0">
              <a:latin typeface=" Arial"/>
              <a:cs typeface="Arial" charset="0"/>
            </a:endParaRPr>
          </a:p>
          <a:p>
            <a:r>
              <a:rPr lang="en-US" dirty="0">
                <a:latin typeface=" Arial"/>
                <a:cs typeface="Arial" charset="0"/>
              </a:rPr>
              <a:t>Typically, once a unit’s LRTP is approved, commanders can begin requesting major resources like land and ammo.</a:t>
            </a:r>
          </a:p>
          <a:p>
            <a:endParaRPr lang="en-US" dirty="0">
              <a:latin typeface=" Arial"/>
              <a:cs typeface="Arial" charset="0"/>
            </a:endParaRPr>
          </a:p>
          <a:p>
            <a:r>
              <a:rPr lang="en-US" dirty="0">
                <a:latin typeface=" Arial"/>
                <a:cs typeface="Arial" charset="0"/>
              </a:rPr>
              <a:t>What are some of the unique or scarce resources the unit may need to request well in advance?</a:t>
            </a:r>
          </a:p>
          <a:p>
            <a:endParaRPr lang="en-US" dirty="0">
              <a:latin typeface=" Arial"/>
              <a:cs typeface="Arial" charset="0"/>
            </a:endParaRPr>
          </a:p>
          <a:p>
            <a:r>
              <a:rPr lang="en-US" dirty="0">
                <a:latin typeface=" Arial"/>
                <a:cs typeface="Arial" charset="0"/>
              </a:rPr>
              <a:t>(Build)</a:t>
            </a:r>
          </a:p>
          <a:p>
            <a:endParaRPr lang="en-US" dirty="0">
              <a:latin typeface=" Arial"/>
              <a:cs typeface="Arial" charset="0"/>
            </a:endParaRPr>
          </a:p>
          <a:p>
            <a:r>
              <a:rPr lang="en-US" dirty="0">
                <a:latin typeface=" Arial"/>
                <a:cs typeface="Arial" charset="0"/>
              </a:rPr>
              <a:t>The items shown on the slide are just some of the unique or scarce resources that may need to be considered while developing the LRTP.</a:t>
            </a:r>
          </a:p>
          <a:p>
            <a:endParaRPr lang="en-US" dirty="0">
              <a:latin typeface=" Arial"/>
              <a:cs typeface="Arial" charset="0"/>
            </a:endParaRPr>
          </a:p>
          <a:p>
            <a:r>
              <a:rPr lang="en-US" dirty="0">
                <a:latin typeface=" Arial"/>
                <a:cs typeface="Arial" charset="0"/>
              </a:rPr>
              <a:t>(Build)</a:t>
            </a:r>
          </a:p>
          <a:p>
            <a:endParaRPr lang="en-US" dirty="0">
              <a:latin typeface=" Arial"/>
              <a:cs typeface="Arial" charset="0"/>
            </a:endParaRPr>
          </a:p>
          <a:p>
            <a:r>
              <a:rPr lang="en-US" dirty="0">
                <a:latin typeface=" Arial"/>
                <a:cs typeface="Arial" charset="0"/>
              </a:rPr>
              <a:t>Be aware of the local requirements for requesting resources.</a:t>
            </a:r>
          </a:p>
          <a:p>
            <a:endParaRPr lang="en-US" dirty="0">
              <a:latin typeface=" Arial"/>
              <a:cs typeface="Arial" charset="0"/>
            </a:endParaRPr>
          </a:p>
          <a:p>
            <a:r>
              <a:rPr lang="en-US" dirty="0">
                <a:latin typeface=" Arial"/>
                <a:cs typeface="Arial" charset="0"/>
              </a:rPr>
              <a:t>CATS and documentation of previous similar training events can be a start point for resourcing.</a:t>
            </a:r>
          </a:p>
          <a:p>
            <a:endParaRPr lang="en-US" dirty="0">
              <a:latin typeface=" Arial"/>
              <a:cs typeface="Arial" charset="0"/>
            </a:endParaRPr>
          </a:p>
          <a:p>
            <a:r>
              <a:rPr lang="en-US" dirty="0">
                <a:latin typeface=" Arial"/>
                <a:cs typeface="Arial" charset="0"/>
              </a:rPr>
              <a:t>Next slide</a:t>
            </a:r>
          </a:p>
        </p:txBody>
      </p:sp>
      <p:sp>
        <p:nvSpPr>
          <p:cNvPr id="4" name="Slide Number Placeholder 3"/>
          <p:cNvSpPr>
            <a:spLocks noGrp="1"/>
          </p:cNvSpPr>
          <p:nvPr>
            <p:ph type="sldNum" sz="quarter" idx="5"/>
          </p:nvPr>
        </p:nvSpPr>
        <p:spPr/>
        <p:txBody>
          <a:bodyPr/>
          <a:lstStyle/>
          <a:p>
            <a:pPr>
              <a:defRPr/>
            </a:pPr>
            <a:fld id="{4F9999A6-92F5-4A24-851D-1EB203BEF61B}" type="slidenum">
              <a:rPr lang="en-US" smtClean="0"/>
              <a:pPr>
                <a:defRPr/>
              </a:pPr>
              <a:t>33</a:t>
            </a:fld>
            <a:endParaRPr lang="en-US" dirty="0"/>
          </a:p>
        </p:txBody>
      </p:sp>
    </p:spTree>
    <p:extLst>
      <p:ext uri="{BB962C8B-B14F-4D97-AF65-F5344CB8AC3E}">
        <p14:creationId xmlns:p14="http://schemas.microsoft.com/office/powerpoint/2010/main" val="1239238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 Arial"/>
              <a:ea typeface="+mn-ea"/>
              <a:cs typeface="+mn-cs"/>
            </a:endParaRPr>
          </a:p>
          <a:p>
            <a:r>
              <a:rPr lang="en-US" sz="1200" b="0" i="0" u="none" strike="noStrike" kern="1200" baseline="0" dirty="0">
                <a:solidFill>
                  <a:schemeClr val="tx1"/>
                </a:solidFill>
                <a:latin typeface=" Arial"/>
                <a:ea typeface="+mn-ea"/>
                <a:cs typeface="+mn-cs"/>
              </a:rPr>
              <a:t>The commander two levels up approves the subordinate unit’s— </a:t>
            </a:r>
          </a:p>
          <a:p>
            <a:pPr marL="171450" indent="-171450">
              <a:buFont typeface="Arial" panose="020B0604020202020204" pitchFamily="34" charset="0"/>
              <a:buChar char="•"/>
            </a:pPr>
            <a:r>
              <a:rPr lang="en-US" sz="1200" b="0" i="0" u="none" strike="noStrike" kern="1200" baseline="0" dirty="0">
                <a:solidFill>
                  <a:schemeClr val="tx1"/>
                </a:solidFill>
                <a:latin typeface=" Arial"/>
                <a:ea typeface="+mn-ea"/>
                <a:cs typeface="+mn-cs"/>
              </a:rPr>
              <a:t>Current training proficiency assessment. </a:t>
            </a:r>
          </a:p>
          <a:p>
            <a:pPr marL="171450" indent="-171450">
              <a:buFont typeface="Arial" panose="020B0604020202020204" pitchFamily="34" charset="0"/>
              <a:buChar char="•"/>
            </a:pPr>
            <a:endParaRPr lang="en-US" sz="1200" b="0" i="0" u="none" strike="noStrike" kern="1200" baseline="0" dirty="0">
              <a:solidFill>
                <a:schemeClr val="tx1"/>
              </a:solidFill>
              <a:latin typeface=" Arial"/>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 Arial"/>
                <a:ea typeface="+mn-ea"/>
                <a:cs typeface="+mn-cs"/>
              </a:rPr>
              <a:t>Mission-essential task prioritization/weapons qualification guidance/collective live-fire requirements. </a:t>
            </a:r>
          </a:p>
          <a:p>
            <a:pPr marL="171450" indent="-171450">
              <a:buFont typeface="Arial" panose="020B0604020202020204" pitchFamily="34" charset="0"/>
              <a:buChar char="•"/>
            </a:pPr>
            <a:endParaRPr lang="en-US" sz="1200" b="0" i="0" u="none" strike="noStrike" kern="1200" baseline="0" dirty="0">
              <a:solidFill>
                <a:schemeClr val="tx1"/>
              </a:solidFill>
              <a:latin typeface=" Arial"/>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 Arial"/>
                <a:ea typeface="+mn-ea"/>
                <a:cs typeface="+mn-cs"/>
              </a:rPr>
              <a:t>Long-range training plan, ensuring it is nested within the higher unit’s training plan, is resourced appropriately, and can accomplish the subordinate unit’s progression to the designated level of training proficiency. </a:t>
            </a:r>
          </a:p>
          <a:p>
            <a:endParaRPr lang="en-US" dirty="0">
              <a:latin typeface=" Arial"/>
            </a:endParaRPr>
          </a:p>
          <a:p>
            <a:r>
              <a:rPr lang="en-US" dirty="0">
                <a:latin typeface=" Arial"/>
              </a:rPr>
              <a:t>This approved plan becomes a contract between the commanders. The subordinate commander agrees to execute the plan and the higher commander agrees to protect and resource the plan.</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fld id="{F4FEE3B3-AA6A-4157-9B37-B87D2DF30F6B}" type="slidenum">
              <a:rPr lang="en-US" smtClean="0"/>
              <a:t>34</a:t>
            </a:fld>
            <a:endParaRPr lang="en-US" dirty="0"/>
          </a:p>
        </p:txBody>
      </p:sp>
    </p:spTree>
    <p:extLst>
      <p:ext uri="{BB962C8B-B14F-4D97-AF65-F5344CB8AC3E}">
        <p14:creationId xmlns:p14="http://schemas.microsoft.com/office/powerpoint/2010/main" val="2036854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49250" y="690563"/>
            <a:ext cx="6159500" cy="3465512"/>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approved, the long-range training plan is published to subordinate, higher, and other affected commands as necessary. The format of the long-range training plan is at the discretion of the commander and includes the long-range training calendar. (FM 7-0, para 3-10)</a:t>
            </a:r>
          </a:p>
          <a:p>
            <a:endParaRPr lang="en-US" sz="1200" b="0" i="0" u="none" strike="noStrike" kern="1200" baseline="0" dirty="0">
              <a:solidFill>
                <a:schemeClr val="tx1"/>
              </a:solidFill>
              <a:latin typeface="+mn-lt"/>
              <a:ea typeface="+mn-ea"/>
              <a:cs typeface="+mn-cs"/>
            </a:endParaRPr>
          </a:p>
          <a:p>
            <a:r>
              <a:rPr lang="en-US" dirty="0">
                <a:latin typeface=" Arial"/>
              </a:rPr>
              <a:t>Most units use QTB/YTBs to manage execution and resourcing after the plan is approved at the Training Briefing; frequency of these briefings is at the commander’s discretion.</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5"/>
          </p:nvPr>
        </p:nvSpPr>
        <p:spPr/>
        <p:txBody>
          <a:bodyPr/>
          <a:lstStyle/>
          <a:p>
            <a:pPr>
              <a:defRPr/>
            </a:pPr>
            <a:fld id="{84078E60-4887-48C7-8A57-A1D2BA30B6EF}" type="slidenum">
              <a:rPr lang="en-US" smtClean="0"/>
              <a:pPr>
                <a:defRPr/>
              </a:pPr>
              <a:t>35</a:t>
            </a:fld>
            <a:endParaRPr lang="en-US" dirty="0"/>
          </a:p>
        </p:txBody>
      </p:sp>
    </p:spTree>
    <p:extLst>
      <p:ext uri="{BB962C8B-B14F-4D97-AF65-F5344CB8AC3E}">
        <p14:creationId xmlns:p14="http://schemas.microsoft.com/office/powerpoint/2010/main" val="2414875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 Arial"/>
              </a:rPr>
              <a:t>In summary, </a:t>
            </a:r>
          </a:p>
          <a:p>
            <a:endParaRPr lang="en-US" dirty="0">
              <a:latin typeface=" Arial"/>
            </a:endParaRPr>
          </a:p>
          <a:p>
            <a:pPr marL="171450" indent="-171450">
              <a:buFont typeface="Arial" panose="020B0604020202020204" pitchFamily="34" charset="0"/>
              <a:buChar char="•"/>
            </a:pPr>
            <a:r>
              <a:rPr lang="en-US" dirty="0">
                <a:latin typeface=" Arial"/>
              </a:rPr>
              <a:t>We review our Training Guidance from higher and the Analysis of that guidance.</a:t>
            </a:r>
          </a:p>
          <a:p>
            <a:pPr marL="171450" indent="-171450">
              <a:buFont typeface="Arial" panose="020B0604020202020204" pitchFamily="34" charset="0"/>
              <a:buChar char="•"/>
            </a:pPr>
            <a:r>
              <a:rPr lang="en-US" dirty="0">
                <a:latin typeface=" Arial"/>
              </a:rPr>
              <a:t>We prepare a calendar with Time Management Cycles and higher level events.</a:t>
            </a:r>
          </a:p>
          <a:p>
            <a:pPr marL="171450" indent="-171450">
              <a:buFont typeface="Arial" panose="020B0604020202020204" pitchFamily="34" charset="0"/>
              <a:buChar char="•"/>
            </a:pPr>
            <a:r>
              <a:rPr lang="en-US" dirty="0">
                <a:latin typeface=" Arial"/>
              </a:rPr>
              <a:t>We review our current assessments and the assessment of where we will be at the start of our plan.</a:t>
            </a:r>
          </a:p>
          <a:p>
            <a:pPr marL="171450" indent="-171450">
              <a:buFont typeface="Arial" panose="020B0604020202020204" pitchFamily="34" charset="0"/>
              <a:buChar char="•"/>
            </a:pPr>
            <a:r>
              <a:rPr lang="en-US" dirty="0">
                <a:latin typeface=" Arial"/>
              </a:rPr>
              <a:t>We determine and then sequence the necessary events for all areas of proficiency, adding them to the calendar using the backwards planning process.</a:t>
            </a:r>
          </a:p>
          <a:p>
            <a:pPr marL="171450" indent="-171450">
              <a:buFont typeface="Arial" panose="020B0604020202020204" pitchFamily="34" charset="0"/>
              <a:buChar char="•"/>
            </a:pPr>
            <a:r>
              <a:rPr lang="en-US" dirty="0">
                <a:latin typeface=" Arial"/>
              </a:rPr>
              <a:t>We add additional training requirements and administrative events</a:t>
            </a:r>
          </a:p>
          <a:p>
            <a:pPr marL="171450" indent="-171450">
              <a:buFont typeface="Arial" panose="020B0604020202020204" pitchFamily="34" charset="0"/>
              <a:buChar char="•"/>
            </a:pPr>
            <a:r>
              <a:rPr lang="en-US" dirty="0">
                <a:latin typeface=" Arial"/>
              </a:rPr>
              <a:t>We obtain approval for the plan</a:t>
            </a:r>
          </a:p>
          <a:p>
            <a:pPr marL="171450" indent="-171450">
              <a:buFont typeface="Arial" panose="020B0604020202020204" pitchFamily="34" charset="0"/>
              <a:buChar char="•"/>
            </a:pPr>
            <a:r>
              <a:rPr lang="en-US" dirty="0">
                <a:latin typeface=" Arial"/>
              </a:rPr>
              <a:t>We publish the plan </a:t>
            </a:r>
          </a:p>
          <a:p>
            <a:pPr marL="171450" indent="-171450">
              <a:buFont typeface="Arial" panose="020B0604020202020204" pitchFamily="34" charset="0"/>
              <a:buChar char="•"/>
            </a:pPr>
            <a:endParaRPr lang="en-US" dirty="0">
              <a:latin typeface=" Arial"/>
            </a:endParaRPr>
          </a:p>
          <a:p>
            <a:pPr marL="0" indent="0">
              <a:buFont typeface="Arial" panose="020B0604020202020204" pitchFamily="34" charset="0"/>
              <a:buNone/>
            </a:pPr>
            <a:r>
              <a:rPr lang="en-US" dirty="0">
                <a:latin typeface=" Arial"/>
              </a:rPr>
              <a:t>What are your questions about developing a Long-Range Training Plan?</a:t>
            </a:r>
          </a:p>
        </p:txBody>
      </p:sp>
      <p:sp>
        <p:nvSpPr>
          <p:cNvPr id="4" name="Slide Number Placeholder 3"/>
          <p:cNvSpPr>
            <a:spLocks noGrp="1"/>
          </p:cNvSpPr>
          <p:nvPr>
            <p:ph type="sldNum" sz="quarter" idx="5"/>
          </p:nvPr>
        </p:nvSpPr>
        <p:spPr/>
        <p:txBody>
          <a:bodyPr/>
          <a:lstStyle/>
          <a:p>
            <a:fld id="{F4FEE3B3-AA6A-4157-9B37-B87D2DF30F6B}" type="slidenum">
              <a:rPr lang="en-US" smtClean="0"/>
              <a:t>36</a:t>
            </a:fld>
            <a:endParaRPr lang="en-US" dirty="0"/>
          </a:p>
        </p:txBody>
      </p:sp>
    </p:spTree>
    <p:extLst>
      <p:ext uri="{BB962C8B-B14F-4D97-AF65-F5344CB8AC3E}">
        <p14:creationId xmlns:p14="http://schemas.microsoft.com/office/powerpoint/2010/main" val="3754818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688975" y="1144588"/>
            <a:ext cx="5492750" cy="3090862"/>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 Arial"/>
              </a:rPr>
              <a:t>Are there any questions?</a:t>
            </a:r>
          </a:p>
        </p:txBody>
      </p:sp>
      <p:sp>
        <p:nvSpPr>
          <p:cNvPr id="4" name="Slide Number Placeholder 3"/>
          <p:cNvSpPr>
            <a:spLocks noGrp="1"/>
          </p:cNvSpPr>
          <p:nvPr>
            <p:ph type="sldNum" sz="quarter" idx="5"/>
          </p:nvPr>
        </p:nvSpPr>
        <p:spPr/>
        <p:txBody>
          <a:bodyPr/>
          <a:lstStyle/>
          <a:p>
            <a:pPr>
              <a:defRPr/>
            </a:pPr>
            <a:fld id="{B24F5731-775E-460B-9B76-A0068511D076}" type="slidenum">
              <a:rPr lang="en-US">
                <a:solidFill>
                  <a:prstClr val="black"/>
                </a:solidFill>
              </a:rPr>
              <a:pPr>
                <a:defRPr/>
              </a:pPr>
              <a:t>37</a:t>
            </a:fld>
            <a:endParaRPr lang="en-US" dirty="0">
              <a:solidFill>
                <a:prstClr val="black"/>
              </a:solidFill>
            </a:endParaRPr>
          </a:p>
        </p:txBody>
      </p:sp>
    </p:spTree>
    <p:extLst>
      <p:ext uri="{BB962C8B-B14F-4D97-AF65-F5344CB8AC3E}">
        <p14:creationId xmlns:p14="http://schemas.microsoft.com/office/powerpoint/2010/main" val="253899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r>
              <a:rPr lang="en-US" dirty="0">
                <a:latin typeface=" Arial"/>
                <a:cs typeface="Calibri"/>
              </a:rPr>
              <a:t>Can you think of any other Challenges?</a:t>
            </a:r>
          </a:p>
        </p:txBody>
      </p:sp>
      <p:sp>
        <p:nvSpPr>
          <p:cNvPr id="4" name="Slide Number Placeholder 3"/>
          <p:cNvSpPr>
            <a:spLocks noGrp="1"/>
          </p:cNvSpPr>
          <p:nvPr>
            <p:ph type="sldNum" sz="quarter" idx="5"/>
          </p:nvPr>
        </p:nvSpPr>
        <p:spPr/>
        <p:txBody>
          <a:bodyPr/>
          <a:lstStyle/>
          <a:p>
            <a:fld id="{4CD980C3-0935-4FC1-BD81-14051BBA9920}" type="slidenum">
              <a:rPr lang="en-US" smtClean="0"/>
              <a:t>4</a:t>
            </a:fld>
            <a:endParaRPr lang="en-US"/>
          </a:p>
        </p:txBody>
      </p:sp>
    </p:spTree>
    <p:extLst>
      <p:ext uri="{BB962C8B-B14F-4D97-AF65-F5344CB8AC3E}">
        <p14:creationId xmlns:p14="http://schemas.microsoft.com/office/powerpoint/2010/main" val="776198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687">
              <a:defRPr/>
            </a:pPr>
            <a:r>
              <a:rPr lang="en-US" sz="1200" dirty="0">
                <a:latin typeface=" Arial"/>
              </a:rPr>
              <a:t>A Long-Range Training Plan consists of:</a:t>
            </a:r>
          </a:p>
          <a:p>
            <a:pPr defTabSz="905687">
              <a:defRPr/>
            </a:pPr>
            <a:endParaRPr lang="en-US" sz="1200" dirty="0">
              <a:latin typeface=" Arial"/>
            </a:endParaRPr>
          </a:p>
          <a:p>
            <a:pPr defTabSz="905687">
              <a:defRPr/>
            </a:pPr>
            <a:r>
              <a:rPr lang="en-US" sz="1200" dirty="0">
                <a:latin typeface=" Arial"/>
              </a:rPr>
              <a:t>1) </a:t>
            </a:r>
            <a:r>
              <a:rPr lang="en-US" sz="1200" dirty="0">
                <a:latin typeface=" Arial"/>
                <a:ea typeface="Calibri" pitchFamily="34" charset="0"/>
                <a:cs typeface="Arial" pitchFamily="34" charset="0"/>
              </a:rPr>
              <a:t>Written plan. This could be a five paragraph Operations Order or whatever method is determined appropriate by the commander.</a:t>
            </a:r>
          </a:p>
          <a:p>
            <a:endParaRPr lang="en-US" sz="1200" dirty="0">
              <a:latin typeface=" Arial"/>
            </a:endParaRPr>
          </a:p>
          <a:p>
            <a:r>
              <a:rPr lang="en-US" sz="1200" dirty="0">
                <a:latin typeface=" Arial"/>
              </a:rPr>
              <a:t>2) Training Events: What are training events?</a:t>
            </a:r>
          </a:p>
          <a:p>
            <a:r>
              <a:rPr lang="en-US" sz="1200" dirty="0">
                <a:latin typeface=" Arial"/>
              </a:rPr>
              <a:t> </a:t>
            </a:r>
          </a:p>
          <a:p>
            <a:r>
              <a:rPr lang="en-US" sz="1200" dirty="0">
                <a:latin typeface=" Arial"/>
              </a:rPr>
              <a:t>3) Long range planning calendar</a:t>
            </a:r>
            <a:r>
              <a:rPr lang="en-US" sz="1200" baseline="0" dirty="0">
                <a:latin typeface=" Arial"/>
              </a:rPr>
              <a:t> with training events in a C-W-R training strategy</a:t>
            </a:r>
            <a:endParaRPr lang="en-US" sz="1200" dirty="0">
              <a:latin typeface=" Arial"/>
            </a:endParaRPr>
          </a:p>
          <a:p>
            <a:r>
              <a:rPr lang="en-US" sz="1200" dirty="0">
                <a:latin typeface=" Arial"/>
              </a:rPr>
              <a:t> </a:t>
            </a:r>
          </a:p>
          <a:p>
            <a:r>
              <a:rPr lang="en-US" sz="1200" dirty="0">
                <a:latin typeface=" Arial"/>
              </a:rPr>
              <a:t>4) Training Objectives for major training events</a:t>
            </a:r>
          </a:p>
          <a:p>
            <a:pPr defTabSz="905687">
              <a:defRPr/>
            </a:pPr>
            <a:r>
              <a:rPr lang="en-US" sz="1200" dirty="0">
                <a:latin typeface=" Arial"/>
              </a:rPr>
              <a:t> </a:t>
            </a:r>
          </a:p>
          <a:p>
            <a:r>
              <a:rPr lang="en-US" sz="1200" dirty="0">
                <a:latin typeface=" Arial"/>
              </a:rPr>
              <a:t>(Transition) Now that we know what a Long-Range Training Plan is, let’s talk about some basic areas on which to focus this plan.</a:t>
            </a:r>
          </a:p>
          <a:p>
            <a:endParaRPr lang="en-US" sz="1200" dirty="0">
              <a:latin typeface=" Arial"/>
            </a:endParaRPr>
          </a:p>
          <a:p>
            <a:r>
              <a:rPr lang="en-US" sz="1200" dirty="0">
                <a:latin typeface=" Arial"/>
              </a:rPr>
              <a:t>Next slide</a:t>
            </a:r>
          </a:p>
        </p:txBody>
      </p:sp>
      <p:sp>
        <p:nvSpPr>
          <p:cNvPr id="4" name="Slide Number Placeholder 3"/>
          <p:cNvSpPr>
            <a:spLocks noGrp="1"/>
          </p:cNvSpPr>
          <p:nvPr>
            <p:ph type="sldNum" sz="quarter" idx="10"/>
          </p:nvPr>
        </p:nvSpPr>
        <p:spPr/>
        <p:txBody>
          <a:bodyPr/>
          <a:lstStyle/>
          <a:p>
            <a:fld id="{F4FEE3B3-AA6A-4157-9B37-B87D2DF30F6B}" type="slidenum">
              <a:rPr lang="en-US" smtClean="0"/>
              <a:t>5</a:t>
            </a:fld>
            <a:endParaRPr lang="en-US" dirty="0"/>
          </a:p>
        </p:txBody>
      </p:sp>
    </p:spTree>
    <p:extLst>
      <p:ext uri="{BB962C8B-B14F-4D97-AF65-F5344CB8AC3E}">
        <p14:creationId xmlns:p14="http://schemas.microsoft.com/office/powerpoint/2010/main" val="376913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687">
              <a:defRPr/>
            </a:pPr>
            <a:r>
              <a:rPr lang="en-US" sz="1200" dirty="0">
                <a:latin typeface=" Arial"/>
              </a:rPr>
              <a:t>A Long-Range Training Plan consists of:</a:t>
            </a:r>
          </a:p>
          <a:p>
            <a:pPr defTabSz="905687">
              <a:defRPr/>
            </a:pPr>
            <a:endParaRPr lang="en-US" sz="1200" dirty="0">
              <a:latin typeface=" Arial"/>
            </a:endParaRPr>
          </a:p>
          <a:p>
            <a:pPr marL="171450" indent="-171450">
              <a:buFont typeface="Arial" panose="020B0604020202020204" pitchFamily="34" charset="0"/>
              <a:buChar char="•"/>
            </a:pPr>
            <a:r>
              <a:rPr lang="en-US" sz="1200" dirty="0">
                <a:latin typeface=" Arial"/>
              </a:rPr>
              <a:t>Unit Prioritized METs/Weapons Qualifications/Collective Live-fire to train</a:t>
            </a:r>
          </a:p>
          <a:p>
            <a:pPr marL="171450" indent="-171450">
              <a:buFont typeface="Arial" panose="020B0604020202020204" pitchFamily="34" charset="0"/>
              <a:buChar char="•"/>
            </a:pPr>
            <a:r>
              <a:rPr lang="en-US" sz="1200" dirty="0">
                <a:latin typeface=" Arial"/>
              </a:rPr>
              <a:t>The required proficiency to achieve</a:t>
            </a:r>
          </a:p>
          <a:p>
            <a:pPr marL="171450" indent="-171450">
              <a:buFont typeface="Arial" panose="020B0604020202020204" pitchFamily="34" charset="0"/>
              <a:buChar char="•"/>
            </a:pPr>
            <a:r>
              <a:rPr lang="en-US" sz="1200" dirty="0">
                <a:latin typeface=" Arial"/>
              </a:rPr>
              <a:t>When training proficiency must be achieved</a:t>
            </a:r>
          </a:p>
          <a:p>
            <a:pPr marL="171450" indent="-171450">
              <a:buFont typeface="Arial" panose="020B0604020202020204" pitchFamily="34" charset="0"/>
              <a:buChar char="•"/>
            </a:pPr>
            <a:r>
              <a:rPr lang="en-US" sz="1200" dirty="0">
                <a:latin typeface=" Arial"/>
              </a:rPr>
              <a:t>The operational environment (OE) that must be replicated in training</a:t>
            </a:r>
          </a:p>
          <a:p>
            <a:pPr marL="171450" indent="-171450">
              <a:buFont typeface="Arial" panose="020B0604020202020204" pitchFamily="34" charset="0"/>
              <a:buChar char="•"/>
            </a:pPr>
            <a:r>
              <a:rPr lang="en-US" sz="1200" dirty="0">
                <a:latin typeface=" Arial"/>
              </a:rPr>
              <a:t>Time Management Cycles</a:t>
            </a:r>
          </a:p>
          <a:p>
            <a:pPr marL="171450" indent="-171450">
              <a:buFont typeface="Arial" panose="020B0604020202020204" pitchFamily="34" charset="0"/>
              <a:buChar char="•"/>
            </a:pPr>
            <a:r>
              <a:rPr lang="en-US" sz="1200" dirty="0">
                <a:latin typeface=" Arial"/>
              </a:rPr>
              <a:t>External Evaluation (EXEVAL) expectations and requirements</a:t>
            </a:r>
          </a:p>
          <a:p>
            <a:pPr marL="171450" indent="-171450">
              <a:buFont typeface="Arial" panose="020B0604020202020204" pitchFamily="34" charset="0"/>
              <a:buChar char="•"/>
            </a:pPr>
            <a:r>
              <a:rPr lang="en-US" sz="1200" dirty="0">
                <a:latin typeface=" Arial"/>
              </a:rPr>
              <a:t>Collective Live-fire, gunnery and frequency requirements</a:t>
            </a:r>
          </a:p>
          <a:p>
            <a:pPr marL="171450" indent="-171450">
              <a:buFont typeface="Arial" panose="020B0604020202020204" pitchFamily="34" charset="0"/>
              <a:buChar char="•"/>
            </a:pPr>
            <a:r>
              <a:rPr lang="en-US" sz="1200" dirty="0">
                <a:latin typeface=" Arial"/>
              </a:rPr>
              <a:t>Individual training guidance</a:t>
            </a:r>
          </a:p>
          <a:p>
            <a:pPr marL="171450" indent="-171450">
              <a:buFont typeface="Arial" panose="020B0604020202020204" pitchFamily="34" charset="0"/>
              <a:buChar char="•"/>
            </a:pPr>
            <a:r>
              <a:rPr lang="en-US" sz="1200" dirty="0">
                <a:latin typeface=" Arial"/>
              </a:rPr>
              <a:t>PT Focus</a:t>
            </a:r>
          </a:p>
          <a:p>
            <a:pPr marL="171450" indent="-171450">
              <a:buFont typeface="Arial" panose="020B0604020202020204" pitchFamily="34" charset="0"/>
              <a:buChar char="•"/>
            </a:pPr>
            <a:r>
              <a:rPr lang="en-US" sz="1200" dirty="0">
                <a:latin typeface=" Arial"/>
              </a:rPr>
              <a:t>Leader Development plans and objectives</a:t>
            </a:r>
          </a:p>
          <a:p>
            <a:pPr marL="171450" indent="-171450">
              <a:buFont typeface="Arial" panose="020B0604020202020204" pitchFamily="34" charset="0"/>
              <a:buChar char="•"/>
            </a:pPr>
            <a:r>
              <a:rPr lang="en-US" sz="1200" dirty="0">
                <a:latin typeface=" Arial"/>
              </a:rPr>
              <a:t>Long range training calendar</a:t>
            </a:r>
          </a:p>
          <a:p>
            <a:endParaRPr lang="en-US" sz="1200" dirty="0">
              <a:latin typeface=" Arial"/>
            </a:endParaRPr>
          </a:p>
          <a:p>
            <a:r>
              <a:rPr lang="en-US" sz="1200" dirty="0">
                <a:latin typeface=" Arial"/>
              </a:rPr>
              <a:t>We will discuss these areas more as we develop our plan.</a:t>
            </a:r>
          </a:p>
          <a:p>
            <a:endParaRPr lang="en-US" sz="1200" dirty="0">
              <a:latin typeface=" Arial"/>
            </a:endParaRPr>
          </a:p>
          <a:p>
            <a:r>
              <a:rPr lang="en-US" sz="1200" dirty="0">
                <a:latin typeface=" Arial"/>
              </a:rPr>
              <a:t>Now we will discuss what planning considerations must be taken into account while developing a plan.</a:t>
            </a:r>
          </a:p>
          <a:p>
            <a:endParaRPr lang="en-US" sz="1200" dirty="0">
              <a:latin typeface=" Arial"/>
            </a:endParaRPr>
          </a:p>
          <a:p>
            <a:r>
              <a:rPr lang="en-US" sz="1200" dirty="0">
                <a:latin typeface=" Arial"/>
              </a:rPr>
              <a:t>Next slide</a:t>
            </a:r>
          </a:p>
        </p:txBody>
      </p:sp>
      <p:sp>
        <p:nvSpPr>
          <p:cNvPr id="4" name="Slide Number Placeholder 3"/>
          <p:cNvSpPr>
            <a:spLocks noGrp="1"/>
          </p:cNvSpPr>
          <p:nvPr>
            <p:ph type="sldNum" sz="quarter" idx="10"/>
          </p:nvPr>
        </p:nvSpPr>
        <p:spPr/>
        <p:txBody>
          <a:bodyPr/>
          <a:lstStyle/>
          <a:p>
            <a:fld id="{F4FEE3B3-AA6A-4157-9B37-B87D2DF30F6B}" type="slidenum">
              <a:rPr lang="en-US" smtClean="0"/>
              <a:t>6</a:t>
            </a:fld>
            <a:endParaRPr lang="en-US" dirty="0"/>
          </a:p>
        </p:txBody>
      </p:sp>
    </p:spTree>
    <p:extLst>
      <p:ext uri="{BB962C8B-B14F-4D97-AF65-F5344CB8AC3E}">
        <p14:creationId xmlns:p14="http://schemas.microsoft.com/office/powerpoint/2010/main" val="96707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49250" y="690563"/>
            <a:ext cx="6159500" cy="3465512"/>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en-US" dirty="0">
                <a:latin typeface=" Arial"/>
              </a:rPr>
              <a:t>The LRTP needs to focus on the following elements:</a:t>
            </a:r>
          </a:p>
          <a:p>
            <a:r>
              <a:rPr lang="en-US" dirty="0">
                <a:latin typeface=" Arial"/>
              </a:rPr>
              <a:t> </a:t>
            </a:r>
          </a:p>
          <a:p>
            <a:pPr marL="167968" indent="-167968">
              <a:buFontTx/>
              <a:buChar char="-"/>
            </a:pPr>
            <a:r>
              <a:rPr lang="en-US" dirty="0">
                <a:latin typeface=" Arial"/>
              </a:rPr>
              <a:t>The higher command’s Training Guidance</a:t>
            </a:r>
          </a:p>
          <a:p>
            <a:pPr marL="167968" indent="-167968">
              <a:buFontTx/>
              <a:buChar char="-"/>
            </a:pPr>
            <a:endParaRPr lang="en-US" dirty="0">
              <a:latin typeface=" Arial"/>
            </a:endParaRPr>
          </a:p>
          <a:p>
            <a:pPr marL="167968" indent="-167968">
              <a:buFontTx/>
              <a:buChar char="-"/>
            </a:pPr>
            <a:r>
              <a:rPr lang="en-US" dirty="0">
                <a:latin typeface=" Arial"/>
              </a:rPr>
              <a:t>What specific events must be executed to achieve and sustain proficiency: </a:t>
            </a:r>
          </a:p>
          <a:p>
            <a:pPr marL="625168" lvl="1" indent="-167968">
              <a:buFontTx/>
              <a:buChar char="-"/>
            </a:pPr>
            <a:r>
              <a:rPr lang="en-US" dirty="0">
                <a:latin typeface=" Arial"/>
              </a:rPr>
              <a:t>METs, Battle Tasks and Individual Tasks </a:t>
            </a:r>
          </a:p>
          <a:p>
            <a:pPr marL="625168" lvl="1" indent="-167968">
              <a:buFontTx/>
              <a:buChar char="-"/>
            </a:pPr>
            <a:r>
              <a:rPr lang="en-US" dirty="0">
                <a:latin typeface=" Arial"/>
              </a:rPr>
              <a:t>Weapons  </a:t>
            </a:r>
          </a:p>
          <a:p>
            <a:pPr marL="625168" lvl="1" indent="-167968">
              <a:buFontTx/>
              <a:buChar char="-"/>
            </a:pPr>
            <a:r>
              <a:rPr lang="en-US" dirty="0">
                <a:latin typeface=" Arial"/>
              </a:rPr>
              <a:t>Collective Live-fire </a:t>
            </a:r>
          </a:p>
          <a:p>
            <a:pPr marL="167968" lvl="0" indent="-167968">
              <a:buFontTx/>
              <a:buChar char="-"/>
            </a:pPr>
            <a:endParaRPr lang="en-US" dirty="0">
              <a:latin typeface=" Arial"/>
            </a:endParaRPr>
          </a:p>
          <a:p>
            <a:pPr marL="167968" lvl="0" indent="-167968">
              <a:buFontTx/>
              <a:buChar char="-"/>
            </a:pPr>
            <a:r>
              <a:rPr lang="en-US" dirty="0">
                <a:latin typeface=" Arial"/>
              </a:rPr>
              <a:t>Developing events that will train the necessary Individual Tasks</a:t>
            </a:r>
          </a:p>
          <a:p>
            <a:r>
              <a:rPr lang="en-US" dirty="0">
                <a:latin typeface=" Arial"/>
              </a:rPr>
              <a:t> </a:t>
            </a:r>
          </a:p>
          <a:p>
            <a:r>
              <a:rPr lang="en-US" dirty="0">
                <a:latin typeface=" Arial"/>
              </a:rPr>
              <a:t>-   Determining the sequence of these events to most efficiently and effectively bring the unit to the desired level of proficiency and sustain that proficiency over the long range planning horizon</a:t>
            </a:r>
          </a:p>
          <a:p>
            <a:r>
              <a:rPr lang="en-US" dirty="0">
                <a:latin typeface=" Arial"/>
              </a:rPr>
              <a:t> </a:t>
            </a:r>
          </a:p>
          <a:p>
            <a:pPr marL="171450" indent="-171450">
              <a:buFontTx/>
              <a:buChar char="-"/>
            </a:pPr>
            <a:r>
              <a:rPr lang="en-US" dirty="0">
                <a:latin typeface=" Arial"/>
              </a:rPr>
              <a:t>Identifying scarce and unique resources that are needed to support these events</a:t>
            </a:r>
          </a:p>
          <a:p>
            <a:pPr marL="457200" indent="-457200">
              <a:buFont typeface="Wingdings" panose="05000000000000000000" pitchFamily="2" charset="2"/>
              <a:buChar char="q"/>
            </a:pPr>
            <a:r>
              <a:rPr lang="en-US" sz="1200" dirty="0">
                <a:latin typeface="Arial" panose="020B0604020202020204" pitchFamily="34" charset="0"/>
              </a:rPr>
              <a:t>Higher headquarters Training Guidance and training requirements</a:t>
            </a:r>
          </a:p>
          <a:p>
            <a:pPr marL="457200" indent="-457200">
              <a:buFont typeface="Wingdings" panose="05000000000000000000" pitchFamily="2" charset="2"/>
              <a:buChar char="q"/>
            </a:pPr>
            <a:r>
              <a:rPr lang="en-US" sz="1200" dirty="0">
                <a:latin typeface="Arial" panose="020B0604020202020204" pitchFamily="34" charset="0"/>
              </a:rPr>
              <a:t>Multi-echelon Training</a:t>
            </a:r>
          </a:p>
          <a:p>
            <a:pPr marL="457200" indent="-457200">
              <a:buFont typeface="Wingdings" panose="05000000000000000000" pitchFamily="2" charset="2"/>
              <a:buChar char="q"/>
            </a:pPr>
            <a:r>
              <a:rPr lang="en-US" sz="1200" dirty="0">
                <a:latin typeface="Arial" panose="020B0604020202020204" pitchFamily="34" charset="0"/>
              </a:rPr>
              <a:t>Time Management System</a:t>
            </a:r>
          </a:p>
          <a:p>
            <a:pPr marL="457200" indent="-457200">
              <a:buFont typeface="Wingdings" panose="05000000000000000000" pitchFamily="2" charset="2"/>
              <a:buChar char="q"/>
            </a:pPr>
            <a:r>
              <a:rPr lang="en-US" sz="1200" dirty="0">
                <a:latin typeface="Arial" panose="020B0604020202020204" pitchFamily="34" charset="0"/>
              </a:rPr>
              <a:t>Training events to achieve desired proficiency</a:t>
            </a:r>
          </a:p>
          <a:p>
            <a:pPr marL="457200" indent="-457200">
              <a:buFont typeface="Wingdings" panose="05000000000000000000" pitchFamily="2" charset="2"/>
              <a:buChar char="q"/>
            </a:pPr>
            <a:r>
              <a:rPr lang="en-US" sz="1200" dirty="0">
                <a:latin typeface="Arial" panose="020B0604020202020204" pitchFamily="34" charset="0"/>
              </a:rPr>
              <a:t>Utilize Crawl-Walk-Run methodology</a:t>
            </a:r>
          </a:p>
          <a:p>
            <a:pPr marL="457200" indent="-457200">
              <a:buFont typeface="Wingdings" panose="05000000000000000000" pitchFamily="2" charset="2"/>
              <a:buChar char="q"/>
            </a:pPr>
            <a:r>
              <a:rPr lang="en-US" sz="1200" dirty="0">
                <a:latin typeface="Arial" panose="020B0604020202020204" pitchFamily="34" charset="0"/>
              </a:rPr>
              <a:t>Allocate necessary training time to subordinates</a:t>
            </a:r>
          </a:p>
          <a:p>
            <a:pPr marL="457200" indent="-457200">
              <a:buFont typeface="Wingdings" panose="05000000000000000000" pitchFamily="2" charset="2"/>
              <a:buChar char="q"/>
            </a:pPr>
            <a:r>
              <a:rPr lang="en-US" sz="1200" dirty="0">
                <a:latin typeface="Arial" panose="020B0604020202020204" pitchFamily="34" charset="0"/>
              </a:rPr>
              <a:t>Use of Live, Virtual, Constructive environments</a:t>
            </a:r>
          </a:p>
          <a:p>
            <a:pPr marL="457200" indent="-457200">
              <a:buFont typeface="Wingdings" panose="05000000000000000000" pitchFamily="2" charset="2"/>
              <a:buChar char="q"/>
            </a:pPr>
            <a:r>
              <a:rPr lang="en-US" sz="1200" dirty="0">
                <a:latin typeface="Arial" panose="020B0604020202020204" pitchFamily="34" charset="0"/>
              </a:rPr>
              <a:t>Other preparations</a:t>
            </a:r>
          </a:p>
          <a:p>
            <a:pPr marL="457200" indent="-457200">
              <a:buFont typeface="Wingdings" panose="05000000000000000000" pitchFamily="2" charset="2"/>
              <a:buChar char="q"/>
            </a:pPr>
            <a:r>
              <a:rPr lang="en-US" sz="1200" dirty="0">
                <a:latin typeface="Arial" panose="020B0604020202020204" pitchFamily="34" charset="0"/>
              </a:rPr>
              <a:t>Identify resources with long lead times</a:t>
            </a:r>
          </a:p>
          <a:p>
            <a:pPr marL="171450" indent="-171450">
              <a:buFontTx/>
              <a:buChar char="-"/>
            </a:pPr>
            <a:endParaRPr lang="en-US" dirty="0">
              <a:latin typeface=" Arial"/>
            </a:endParaRPr>
          </a:p>
        </p:txBody>
      </p:sp>
      <p:sp>
        <p:nvSpPr>
          <p:cNvPr id="4" name="Slide Number Placeholder 3"/>
          <p:cNvSpPr>
            <a:spLocks noGrp="1"/>
          </p:cNvSpPr>
          <p:nvPr>
            <p:ph type="sldNum" sz="quarter" idx="5"/>
          </p:nvPr>
        </p:nvSpPr>
        <p:spPr/>
        <p:txBody>
          <a:bodyPr/>
          <a:lstStyle/>
          <a:p>
            <a:pPr>
              <a:defRPr/>
            </a:pPr>
            <a:fld id="{E3C4E042-9F2E-4C31-8EAF-A4B2B2267A45}" type="slidenum">
              <a:rPr lang="en-US" smtClean="0"/>
              <a:pPr>
                <a:defRPr/>
              </a:pPr>
              <a:t>7</a:t>
            </a:fld>
            <a:endParaRPr lang="en-US" dirty="0"/>
          </a:p>
        </p:txBody>
      </p:sp>
    </p:spTree>
    <p:extLst>
      <p:ext uri="{BB962C8B-B14F-4D97-AF65-F5344CB8AC3E}">
        <p14:creationId xmlns:p14="http://schemas.microsoft.com/office/powerpoint/2010/main" val="2247591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49250" y="690563"/>
            <a:ext cx="6159500" cy="3465512"/>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dirty="0">
                <a:latin typeface=" Arial"/>
              </a:rPr>
              <a:t>As we begin our planning, we need to answer several basic questions:</a:t>
            </a:r>
          </a:p>
          <a:p>
            <a:r>
              <a:rPr lang="en-US" dirty="0">
                <a:latin typeface=" Arial"/>
              </a:rPr>
              <a:t> </a:t>
            </a:r>
          </a:p>
          <a:p>
            <a:pPr marL="167968" indent="-167968">
              <a:buFontTx/>
              <a:buChar char="-"/>
            </a:pPr>
            <a:r>
              <a:rPr lang="en-US" dirty="0">
                <a:latin typeface=" Arial"/>
              </a:rPr>
              <a:t>What proficiency level are we currently at for METs, Battle Tasks and Individual Tasks?</a:t>
            </a:r>
          </a:p>
          <a:p>
            <a:pPr marL="167968" indent="-167968">
              <a:buFontTx/>
              <a:buChar char="-"/>
            </a:pPr>
            <a:endParaRPr lang="en-US" dirty="0">
              <a:latin typeface=" Arial"/>
            </a:endParaRPr>
          </a:p>
          <a:p>
            <a:pPr marL="167968" indent="-167968">
              <a:buFontTx/>
              <a:buChar char="-"/>
            </a:pPr>
            <a:r>
              <a:rPr lang="en-US" dirty="0">
                <a:latin typeface=" Arial"/>
              </a:rPr>
              <a:t>What Weapons qualifications are needed to attain the prescribed proficiency levels?</a:t>
            </a:r>
          </a:p>
          <a:p>
            <a:pPr marL="625168" lvl="1" indent="-167968">
              <a:buFontTx/>
              <a:buChar char="-"/>
            </a:pPr>
            <a:r>
              <a:rPr lang="en-US" dirty="0">
                <a:latin typeface=" Arial"/>
              </a:rPr>
              <a:t>Individual</a:t>
            </a:r>
          </a:p>
          <a:p>
            <a:pPr marL="625168" lvl="1" indent="-167968">
              <a:buFontTx/>
              <a:buChar char="-"/>
            </a:pPr>
            <a:r>
              <a:rPr lang="en-US" dirty="0">
                <a:latin typeface=" Arial"/>
              </a:rPr>
              <a:t>Crew Served</a:t>
            </a:r>
          </a:p>
          <a:p>
            <a:pPr marL="625168" lvl="1" indent="-167968">
              <a:buFontTx/>
              <a:buChar char="-"/>
            </a:pPr>
            <a:r>
              <a:rPr lang="en-US" dirty="0">
                <a:latin typeface=" Arial"/>
              </a:rPr>
              <a:t>Special Purpose</a:t>
            </a:r>
          </a:p>
          <a:p>
            <a:pPr marL="625168" lvl="1" indent="-167968">
              <a:buFontTx/>
              <a:buChar char="-"/>
            </a:pPr>
            <a:r>
              <a:rPr lang="en-US" dirty="0">
                <a:latin typeface=" Arial"/>
              </a:rPr>
              <a:t>Platform </a:t>
            </a:r>
          </a:p>
          <a:p>
            <a:pPr marL="457200" lvl="1" indent="0">
              <a:buFontTx/>
              <a:buNone/>
            </a:pPr>
            <a:r>
              <a:rPr lang="en-US" dirty="0">
                <a:latin typeface=" Arial"/>
              </a:rPr>
              <a:t>	</a:t>
            </a:r>
          </a:p>
          <a:p>
            <a:pPr marL="171450" indent="-171450">
              <a:buFontTx/>
              <a:buChar char="-"/>
            </a:pPr>
            <a:r>
              <a:rPr lang="en-US" dirty="0">
                <a:latin typeface=" Arial"/>
              </a:rPr>
              <a:t>What Live Fire Tasks are required to be performed and at what echelon?</a:t>
            </a:r>
          </a:p>
          <a:p>
            <a:pPr marL="628650" lvl="1" indent="-171450">
              <a:buFontTx/>
              <a:buChar char="-"/>
            </a:pPr>
            <a:endParaRPr lang="en-US" dirty="0">
              <a:latin typeface=" Arial"/>
            </a:endParaRPr>
          </a:p>
          <a:p>
            <a:pPr marL="171450" indent="-171450">
              <a:buFontTx/>
              <a:buChar char="-"/>
            </a:pPr>
            <a:r>
              <a:rPr lang="en-US" dirty="0">
                <a:latin typeface=" Arial"/>
              </a:rPr>
              <a:t>What Mandatory training must be conducted?</a:t>
            </a:r>
          </a:p>
          <a:p>
            <a:pPr marL="628650" lvl="1" indent="-171450">
              <a:buFontTx/>
              <a:buChar char="-"/>
            </a:pPr>
            <a:r>
              <a:rPr lang="en-US" dirty="0">
                <a:latin typeface=" Arial"/>
              </a:rPr>
              <a:t>AR 350-1 Appendix F</a:t>
            </a:r>
          </a:p>
          <a:p>
            <a:pPr marL="628650" lvl="1" indent="-171450">
              <a:buFontTx/>
              <a:buChar char="-"/>
            </a:pPr>
            <a:r>
              <a:rPr lang="en-US" dirty="0">
                <a:latin typeface=" Arial"/>
              </a:rPr>
              <a:t>Local requirements (12-mile road march)</a:t>
            </a:r>
          </a:p>
          <a:p>
            <a:pPr marL="628650" lvl="1" indent="-171450">
              <a:buFontTx/>
              <a:buChar char="-"/>
            </a:pPr>
            <a:endParaRPr lang="en-US" dirty="0">
              <a:latin typeface=" Arial"/>
            </a:endParaRPr>
          </a:p>
          <a:p>
            <a:pPr marL="171450" indent="-171450">
              <a:buFontTx/>
              <a:buChar char="-"/>
            </a:pPr>
            <a:r>
              <a:rPr lang="en-US" dirty="0">
                <a:latin typeface=" Arial"/>
              </a:rPr>
              <a:t>Are there any additional training requirements?</a:t>
            </a:r>
          </a:p>
          <a:p>
            <a:pPr marL="628650" lvl="1" indent="-171450">
              <a:buFontTx/>
              <a:buChar char="-"/>
            </a:pPr>
            <a:r>
              <a:rPr lang="en-US" dirty="0">
                <a:latin typeface=" Arial"/>
              </a:rPr>
              <a:t>OPD/NCOPD</a:t>
            </a:r>
          </a:p>
          <a:p>
            <a:pPr marL="628650" lvl="1" indent="-171450">
              <a:buFontTx/>
              <a:buChar char="-"/>
            </a:pPr>
            <a:r>
              <a:rPr lang="en-US" dirty="0">
                <a:latin typeface=" Arial"/>
              </a:rPr>
              <a:t>New Equipment Training (NET)</a:t>
            </a:r>
          </a:p>
          <a:p>
            <a:pPr marL="628650" lvl="1" indent="-171450">
              <a:buFontTx/>
              <a:buChar char="-"/>
            </a:pPr>
            <a:r>
              <a:rPr lang="en-US" dirty="0">
                <a:latin typeface=" Arial"/>
              </a:rPr>
              <a:t>Special Missions</a:t>
            </a:r>
          </a:p>
          <a:p>
            <a:pPr marL="457200" lvl="1" indent="0">
              <a:buFontTx/>
              <a:buNone/>
            </a:pPr>
            <a:endParaRPr lang="en-US" dirty="0">
              <a:latin typeface=" Arial"/>
            </a:endParaRPr>
          </a:p>
          <a:p>
            <a:pPr marL="0" lvl="0" indent="0">
              <a:buFontTx/>
              <a:buNone/>
            </a:pPr>
            <a:r>
              <a:rPr lang="en-US" dirty="0">
                <a:latin typeface=" Arial"/>
              </a:rPr>
              <a:t>Next slide</a:t>
            </a:r>
          </a:p>
        </p:txBody>
      </p:sp>
      <p:sp>
        <p:nvSpPr>
          <p:cNvPr id="4" name="Slide Number Placeholder 3"/>
          <p:cNvSpPr>
            <a:spLocks noGrp="1"/>
          </p:cNvSpPr>
          <p:nvPr>
            <p:ph type="sldNum" sz="quarter" idx="5"/>
          </p:nvPr>
        </p:nvSpPr>
        <p:spPr/>
        <p:txBody>
          <a:bodyPr/>
          <a:lstStyle/>
          <a:p>
            <a:pPr>
              <a:defRPr/>
            </a:pPr>
            <a:fld id="{A2966568-1705-4B04-854B-1A00251BA54F}" type="slidenum">
              <a:rPr lang="en-US" smtClean="0"/>
              <a:pPr>
                <a:defRPr/>
              </a:pPr>
              <a:t>8</a:t>
            </a:fld>
            <a:endParaRPr lang="en-US"/>
          </a:p>
        </p:txBody>
      </p:sp>
    </p:spTree>
    <p:extLst>
      <p:ext uri="{BB962C8B-B14F-4D97-AF65-F5344CB8AC3E}">
        <p14:creationId xmlns:p14="http://schemas.microsoft.com/office/powerpoint/2010/main" val="142023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 Arial"/>
              </a:rPr>
              <a:t>A </a:t>
            </a:r>
            <a:r>
              <a:rPr lang="en-US" sz="1200" b="1" dirty="0">
                <a:latin typeface=" Arial"/>
              </a:rPr>
              <a:t>Long-Range Calendar </a:t>
            </a:r>
            <a:r>
              <a:rPr lang="en-US" sz="1200" dirty="0">
                <a:latin typeface=" Arial"/>
              </a:rPr>
              <a:t>is the visual representation of the Long-Range Training Plan</a:t>
            </a:r>
          </a:p>
          <a:p>
            <a:endParaRPr lang="en-US" sz="1200" dirty="0">
              <a:latin typeface=" 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 Arial"/>
              </a:rPr>
              <a:t>Planning Horizon </a:t>
            </a:r>
            <a:r>
              <a:rPr lang="en-US" sz="1200" dirty="0">
                <a:latin typeface=" Arial"/>
              </a:rPr>
              <a:t>– Although this is often simply viewed as a one-year planning process, it is more beneficial to plan all the way through the Culminating Training Event for the organization. The Culminating Training Event (CTE) is the final event in which the unit demonstrates its ability to perform the assigned mission.</a:t>
            </a:r>
          </a:p>
          <a:p>
            <a:endParaRPr lang="en-US" sz="1200" dirty="0">
              <a:latin typeface=" Arial"/>
            </a:endParaRPr>
          </a:p>
          <a:p>
            <a:r>
              <a:rPr lang="en-US" sz="1200" dirty="0">
                <a:latin typeface=" Arial"/>
              </a:rPr>
              <a:t>This may mean that the plan is drawn up for multiple years and the Calendar should be built for that amount of time.</a:t>
            </a:r>
          </a:p>
          <a:p>
            <a:endParaRPr lang="en-US" sz="1200" dirty="0">
              <a:latin typeface=" Arial"/>
            </a:endParaRPr>
          </a:p>
          <a:p>
            <a:r>
              <a:rPr lang="en-US" sz="1200" b="1" dirty="0">
                <a:latin typeface=" Arial"/>
              </a:rPr>
              <a:t>Installation/Command Time Management Systems</a:t>
            </a:r>
          </a:p>
          <a:p>
            <a:endParaRPr lang="en-US" sz="1200" b="0" i="0" u="none" strike="noStrike" kern="1200" baseline="0" dirty="0">
              <a:solidFill>
                <a:schemeClr val="tx1"/>
              </a:solidFill>
              <a:latin typeface=" Arial"/>
              <a:ea typeface="+mn-ea"/>
              <a:cs typeface="+mn-cs"/>
            </a:endParaRPr>
          </a:p>
          <a:p>
            <a:r>
              <a:rPr lang="en-US" sz="1200" b="0" i="0" u="none" strike="noStrike" kern="1200" baseline="0" dirty="0">
                <a:solidFill>
                  <a:schemeClr val="tx1"/>
                </a:solidFill>
                <a:latin typeface=" Arial"/>
                <a:ea typeface="+mn-ea"/>
                <a:cs typeface="+mn-cs"/>
              </a:rPr>
              <a:t>A time management system is a method of protecting allocated training time and resources for subordinate units while accounting for necessary Army requirements that detract from training. Higher commanders account for all organizations within their command and utilize an equitable time management system based on unit training priorities and missions. The most common time management system used within the Army is the Green-Amber-Red cycle: </a:t>
            </a:r>
          </a:p>
          <a:p>
            <a:pPr marL="171450" indent="-171450">
              <a:buFont typeface="Arial" panose="020B0604020202020204" pitchFamily="34" charset="0"/>
              <a:buChar char="•"/>
            </a:pPr>
            <a:endParaRPr lang="en-US" sz="1200" b="1" i="0" u="none" strike="noStrike" kern="1200" baseline="0" dirty="0">
              <a:solidFill>
                <a:schemeClr val="tx1"/>
              </a:solidFill>
              <a:latin typeface=" Arial"/>
              <a:ea typeface="+mn-ea"/>
              <a:cs typeface="+mn-cs"/>
            </a:endParaRPr>
          </a:p>
          <a:p>
            <a:pPr marL="628650" lvl="1" indent="-171450">
              <a:buFont typeface="Arial" panose="020B0604020202020204" pitchFamily="34" charset="0"/>
              <a:buChar char="•"/>
            </a:pPr>
            <a:r>
              <a:rPr lang="en-US" sz="1200" b="1" i="0" u="none" strike="noStrike" kern="1200" baseline="0" dirty="0">
                <a:solidFill>
                  <a:schemeClr val="tx1"/>
                </a:solidFill>
                <a:latin typeface=" Arial"/>
                <a:ea typeface="+mn-ea"/>
                <a:cs typeface="+mn-cs"/>
              </a:rPr>
              <a:t>Green cycle</a:t>
            </a:r>
            <a:r>
              <a:rPr lang="en-US" sz="1200" b="0" i="0" u="none" strike="noStrike" kern="1200" baseline="0" dirty="0">
                <a:solidFill>
                  <a:schemeClr val="tx1"/>
                </a:solidFill>
                <a:latin typeface=" Arial"/>
                <a:ea typeface="+mn-ea"/>
                <a:cs typeface="+mn-cs"/>
              </a:rPr>
              <a:t>. Units in the green cycle have training resource priority and focus predominately on unit collective training. Higher commanders protect these units from taskings and training distracters. </a:t>
            </a:r>
          </a:p>
          <a:p>
            <a:pPr marL="628650" lvl="1" indent="-171450">
              <a:buFont typeface="Arial" panose="020B0604020202020204" pitchFamily="34" charset="0"/>
              <a:buChar char="•"/>
            </a:pPr>
            <a:endParaRPr lang="en-US" sz="1200" b="1" i="0" u="none" strike="noStrike" kern="1200" baseline="0" dirty="0">
              <a:solidFill>
                <a:schemeClr val="tx1"/>
              </a:solidFill>
              <a:latin typeface=" Arial"/>
              <a:ea typeface="+mn-ea"/>
              <a:cs typeface="+mn-cs"/>
            </a:endParaRPr>
          </a:p>
          <a:p>
            <a:pPr marL="628650" lvl="1" indent="-171450">
              <a:buFont typeface="Arial" panose="020B0604020202020204" pitchFamily="34" charset="0"/>
              <a:buChar char="•"/>
            </a:pPr>
            <a:r>
              <a:rPr lang="en-US" sz="1200" b="1" i="0" u="none" strike="noStrike" kern="1200" baseline="0" dirty="0">
                <a:solidFill>
                  <a:schemeClr val="tx1"/>
                </a:solidFill>
                <a:latin typeface=" Arial"/>
                <a:ea typeface="+mn-ea"/>
                <a:cs typeface="+mn-cs"/>
              </a:rPr>
              <a:t>Amber cycle</a:t>
            </a:r>
            <a:r>
              <a:rPr lang="en-US" sz="1200" b="0" i="0" u="none" strike="noStrike" kern="1200" baseline="0" dirty="0">
                <a:solidFill>
                  <a:schemeClr val="tx1"/>
                </a:solidFill>
                <a:latin typeface=" Arial"/>
                <a:ea typeface="+mn-ea"/>
                <a:cs typeface="+mn-cs"/>
              </a:rPr>
              <a:t>. Amber cycle units have training resource priority behind green cycle units. Commanders normally focus training in the amber cycle on individual, leader, and battle task proficiency. Higher commanders only assign amber cycle units taskings that exceed red cycle units’ ability to support. </a:t>
            </a:r>
          </a:p>
          <a:p>
            <a:pPr marL="628650" lvl="1" indent="-171450">
              <a:buFont typeface="Arial" panose="020B0604020202020204" pitchFamily="34" charset="0"/>
              <a:buChar char="•"/>
            </a:pPr>
            <a:endParaRPr lang="en-US" sz="1200" b="1" i="0" u="none" strike="noStrike" kern="1200" baseline="0" dirty="0">
              <a:solidFill>
                <a:schemeClr val="tx1"/>
              </a:solidFill>
              <a:latin typeface=" Arial"/>
              <a:ea typeface="+mn-ea"/>
              <a:cs typeface="+mn-cs"/>
            </a:endParaRPr>
          </a:p>
          <a:p>
            <a:pPr marL="628650" lvl="1" indent="-171450">
              <a:buFont typeface="Arial" panose="020B0604020202020204" pitchFamily="34" charset="0"/>
              <a:buChar char="•"/>
            </a:pPr>
            <a:r>
              <a:rPr lang="en-US" sz="1200" b="1" i="0" u="none" strike="noStrike" kern="1200" baseline="0" dirty="0">
                <a:solidFill>
                  <a:schemeClr val="tx1"/>
                </a:solidFill>
                <a:latin typeface=" Arial"/>
                <a:ea typeface="+mn-ea"/>
                <a:cs typeface="+mn-cs"/>
              </a:rPr>
              <a:t>Red cycle</a:t>
            </a:r>
            <a:r>
              <a:rPr lang="en-US" sz="1200" b="0" i="0" u="none" strike="noStrike" kern="1200" baseline="0" dirty="0">
                <a:solidFill>
                  <a:schemeClr val="tx1"/>
                </a:solidFill>
                <a:latin typeface=" Arial"/>
                <a:ea typeface="+mn-ea"/>
                <a:cs typeface="+mn-cs"/>
              </a:rPr>
              <a:t>. Units in red cycle are the primary organizations that execute higher headquarters directed support taskings. Units in this cycle still conduct training, but training focuses on primarily on individual tasks, weapon proficiency and self-development opportunities. </a:t>
            </a:r>
          </a:p>
          <a:p>
            <a:pPr marL="628650" lvl="1" indent="-171450">
              <a:buFont typeface="Arial" panose="020B0604020202020204" pitchFamily="34" charset="0"/>
              <a:buChar char="•"/>
            </a:pPr>
            <a:endParaRPr lang="en-US" sz="1200" b="1" i="0" u="none" strike="noStrike" kern="1200" baseline="0" dirty="0">
              <a:solidFill>
                <a:schemeClr val="tx1"/>
              </a:solidFill>
              <a:latin typeface=" Arial"/>
              <a:ea typeface="+mn-ea"/>
              <a:cs typeface="+mn-cs"/>
            </a:endParaRPr>
          </a:p>
          <a:p>
            <a:pPr marL="628650" lvl="1" indent="-171450">
              <a:buFont typeface="Arial" panose="020B0604020202020204" pitchFamily="34" charset="0"/>
              <a:buChar char="•"/>
            </a:pPr>
            <a:r>
              <a:rPr lang="en-US" sz="1200" b="1" i="0" u="none" strike="noStrike" kern="1200" baseline="0" dirty="0">
                <a:solidFill>
                  <a:schemeClr val="tx1"/>
                </a:solidFill>
                <a:latin typeface=" Arial"/>
                <a:ea typeface="+mn-ea"/>
                <a:cs typeface="+mn-cs"/>
              </a:rPr>
              <a:t>Of note</a:t>
            </a:r>
            <a:r>
              <a:rPr lang="en-US" sz="1200" b="0" i="0" u="none" strike="noStrike" kern="1200" baseline="0" dirty="0">
                <a:solidFill>
                  <a:schemeClr val="tx1"/>
                </a:solidFill>
                <a:latin typeface=" Arial"/>
                <a:ea typeface="+mn-ea"/>
                <a:cs typeface="+mn-cs"/>
              </a:rPr>
              <a:t>-regardless of the cycle a unit is in, subordinate Commanders should always establish their internal Green-Amber-Red cycle. This enables further predictability, and allows subordinate leaders to prioritize and fence subsets of their organization for training. </a:t>
            </a:r>
          </a:p>
          <a:p>
            <a:endParaRPr lang="en-US" sz="1200" dirty="0">
              <a:latin typeface=" Arial"/>
            </a:endParaRPr>
          </a:p>
          <a:p>
            <a:r>
              <a:rPr lang="en-US" dirty="0">
                <a:latin typeface=" Arial"/>
              </a:rPr>
              <a:t>Add the higher unit events that require BN or CO participation to this initial calendar.</a:t>
            </a:r>
          </a:p>
          <a:p>
            <a:endParaRPr lang="en-US" dirty="0">
              <a:latin typeface=" Arial"/>
            </a:endParaRPr>
          </a:p>
          <a:p>
            <a:r>
              <a:rPr lang="en-US" dirty="0">
                <a:latin typeface=" Arial"/>
              </a:rPr>
              <a:t>Next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FEE3B3-AA6A-4157-9B37-B87D2DF30F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12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8DCE56B-84BF-4359-8391-FEBD7F0E4D5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DCE56B-84BF-4359-8391-FEBD7F0E4D58}" type="slidenum">
              <a:rPr lang="en-US" smtClean="0"/>
              <a:pPr/>
              <a:t>‹#›</a:t>
            </a:fld>
            <a:endParaRPr lang="en-US" dirty="0"/>
          </a:p>
        </p:txBody>
      </p:sp>
    </p:spTree>
    <p:extLst>
      <p:ext uri="{BB962C8B-B14F-4D97-AF65-F5344CB8AC3E}">
        <p14:creationId xmlns:p14="http://schemas.microsoft.com/office/powerpoint/2010/main" val="26342788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DCE56B-84BF-4359-8391-FEBD7F0E4D58}" type="slidenum">
              <a:rPr lang="en-US" smtClean="0"/>
              <a:pPr/>
              <a:t>‹#›</a:t>
            </a:fld>
            <a:endParaRPr lang="en-US" dirty="0"/>
          </a:p>
        </p:txBody>
      </p:sp>
    </p:spTree>
    <p:extLst>
      <p:ext uri="{BB962C8B-B14F-4D97-AF65-F5344CB8AC3E}">
        <p14:creationId xmlns:p14="http://schemas.microsoft.com/office/powerpoint/2010/main" val="20016218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C99C2-2A93-4D43-A534-CD0D058EEDEF}" type="slidenum">
              <a:rPr lang="en-US" smtClean="0"/>
              <a:pPr/>
              <a:t>‹#›</a:t>
            </a:fld>
            <a:endParaRPr lang="en-US"/>
          </a:p>
        </p:txBody>
      </p:sp>
    </p:spTree>
    <p:extLst>
      <p:ext uri="{BB962C8B-B14F-4D97-AF65-F5344CB8AC3E}">
        <p14:creationId xmlns:p14="http://schemas.microsoft.com/office/powerpoint/2010/main" val="132452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Unclassified">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981702" y="7"/>
            <a:ext cx="6210300" cy="641485"/>
          </a:xfrm>
          <a:prstGeom prst="rect">
            <a:avLst/>
          </a:prstGeom>
          <a:noFill/>
          <a:ln w="3175">
            <a:noFill/>
          </a:ln>
        </p:spPr>
        <p:txBody>
          <a:bodyPr wrap="square" lIns="18288" tIns="18288" rIns="18288" bIns="18288" rtlCol="0" anchor="ctr">
            <a:noAutofit/>
          </a:bodyPr>
          <a:lstStyle>
            <a:lvl1pPr>
              <a:defRPr sz="2100"/>
            </a:lvl1pPr>
          </a:lstStyle>
          <a:p>
            <a:pPr marL="0" lvl="0"/>
            <a:r>
              <a:rPr lang="en-US" dirty="0"/>
              <a:t>Click to edit Master Title</a:t>
            </a:r>
          </a:p>
        </p:txBody>
      </p:sp>
    </p:spTree>
    <p:extLst>
      <p:ext uri="{BB962C8B-B14F-4D97-AF65-F5344CB8AC3E}">
        <p14:creationId xmlns:p14="http://schemas.microsoft.com/office/powerpoint/2010/main" val="19521741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48DCE56B-84BF-4359-8391-FEBD7F0E4D5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840496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60480" y="6675120"/>
            <a:ext cx="731520" cy="182880"/>
          </a:xfrm>
          <a:prstGeom prst="rect">
            <a:avLst/>
          </a:prstGeom>
        </p:spPr>
        <p:txBody>
          <a:bodyPr vert="horz" lIns="91440" tIns="45720" rIns="91440" bIns="45720" rtlCol="0" anchor="ctr"/>
          <a:lstStyle>
            <a:lvl1pPr algn="r">
              <a:defRPr sz="1200">
                <a:solidFill>
                  <a:schemeClr val="tx1"/>
                </a:solidFill>
              </a:defRPr>
            </a:lvl1pPr>
          </a:lstStyle>
          <a:p>
            <a:fld id="{48DCE56B-84BF-4359-8391-FEBD7F0E4D58}" type="slidenum">
              <a:rPr lang="en-US" smtClean="0"/>
              <a:pPr/>
              <a:t>‹#›</a:t>
            </a:fld>
            <a:endParaRPr lang="en-US" dirty="0"/>
          </a:p>
        </p:txBody>
      </p:sp>
      <p:pic>
        <p:nvPicPr>
          <p:cNvPr id="10" name="Picture 9"/>
          <p:cNvPicPr>
            <a:picLocks noChangeAspect="1"/>
          </p:cNvPicPr>
          <p:nvPr userDrawn="1"/>
        </p:nvPicPr>
        <p:blipFill rotWithShape="1">
          <a:blip r:embed="rId8"/>
          <a:srcRect b="5781"/>
          <a:stretch/>
        </p:blipFill>
        <p:spPr>
          <a:xfrm>
            <a:off x="1" y="6353556"/>
            <a:ext cx="1451015" cy="504445"/>
          </a:xfrm>
          <a:prstGeom prst="rect">
            <a:avLst/>
          </a:prstGeom>
        </p:spPr>
      </p:pic>
      <p:graphicFrame>
        <p:nvGraphicFramePr>
          <p:cNvPr id="11" name="Table 10"/>
          <p:cNvGraphicFramePr>
            <a:graphicFrameLocks noGrp="1"/>
          </p:cNvGraphicFramePr>
          <p:nvPr userDrawn="1">
            <p:extLst>
              <p:ext uri="{D42A27DB-BD31-4B8C-83A1-F6EECF244321}">
                <p14:modId xmlns:p14="http://schemas.microsoft.com/office/powerpoint/2010/main" val="3920873750"/>
              </p:ext>
            </p:extLst>
          </p:nvPr>
        </p:nvGraphicFramePr>
        <p:xfrm>
          <a:off x="0" y="0"/>
          <a:ext cx="12192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40080">
                <a:tc>
                  <a:txBody>
                    <a:bodyPr/>
                    <a:lstStyle/>
                    <a:p>
                      <a:pPr marL="398463" indent="0" algn="ctr" defTabSz="913993">
                        <a:defRPr/>
                      </a:pPr>
                      <a:r>
                        <a:rPr lang="en-US" sz="2000" b="1" dirty="0">
                          <a:solidFill>
                            <a:srgbClr val="F6C700"/>
                          </a:solidFill>
                        </a:rPr>
                        <a:t>US</a:t>
                      </a:r>
                      <a:r>
                        <a:rPr lang="en-US" sz="2000" b="1" baseline="0" dirty="0">
                          <a:solidFill>
                            <a:srgbClr val="F6C700"/>
                          </a:solidFill>
                        </a:rPr>
                        <a:t> Army Combined Arms Center</a:t>
                      </a:r>
                      <a:endParaRPr lang="en-US" sz="2000" b="1" dirty="0">
                        <a:solidFill>
                          <a:srgbClr val="F6C700"/>
                        </a:solidFill>
                      </a:endParaRPr>
                    </a:p>
                    <a:p>
                      <a:pPr marL="398463" indent="0" algn="ctr" defTabSz="913993">
                        <a:defRPr/>
                      </a:pPr>
                      <a:r>
                        <a:rPr lang="en-US" sz="1200" b="1" dirty="0">
                          <a:solidFill>
                            <a:srgbClr val="969696"/>
                          </a:solidFill>
                        </a:rPr>
                        <a:t>SOLDIERS AND LEADERS -</a:t>
                      </a:r>
                      <a:r>
                        <a:rPr lang="en-US" sz="1200" b="1" baseline="0" dirty="0">
                          <a:solidFill>
                            <a:srgbClr val="969696"/>
                          </a:solidFill>
                        </a:rPr>
                        <a:t> </a:t>
                      </a:r>
                      <a:r>
                        <a:rPr lang="en-US" sz="1200" b="1" dirty="0">
                          <a:solidFill>
                            <a:srgbClr val="969696"/>
                          </a:solidFill>
                        </a:rPr>
                        <a:t>OUR ASYMMETRIC ADVANTAGE</a:t>
                      </a:r>
                    </a:p>
                  </a:txBody>
                  <a:tcPr marL="60960" marR="609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2000" b="1" dirty="0">
                          <a:solidFill>
                            <a:schemeClr val="tx1"/>
                          </a:solidFill>
                          <a:cs typeface="Arial" panose="020B0604020202020204" pitchFamily="34" charset="0"/>
                        </a:rPr>
                        <a:t>Unit Training Management (UTM)</a:t>
                      </a:r>
                    </a:p>
                    <a:p>
                      <a:pPr algn="ctr"/>
                      <a:r>
                        <a:rPr lang="en-US" sz="2000" b="0" dirty="0">
                          <a:solidFill>
                            <a:schemeClr val="tx1"/>
                          </a:solidFill>
                          <a:cs typeface="Arial" panose="020B0604020202020204" pitchFamily="34" charset="0"/>
                        </a:rPr>
                        <a:t>Mobile Training Team (MTT)</a:t>
                      </a:r>
                    </a:p>
                  </a:txBody>
                  <a:tcPr marL="60960" marR="6096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0000"/>
                  </a:ext>
                </a:extLst>
              </a:tr>
            </a:tbl>
          </a:graphicData>
        </a:graphic>
      </p:graphicFrame>
      <p:grpSp>
        <p:nvGrpSpPr>
          <p:cNvPr id="12" name="Group 11"/>
          <p:cNvGrpSpPr/>
          <p:nvPr userDrawn="1"/>
        </p:nvGrpSpPr>
        <p:grpSpPr>
          <a:xfrm>
            <a:off x="1739" y="23203"/>
            <a:ext cx="666560" cy="602405"/>
            <a:chOff x="-673331" y="968844"/>
            <a:chExt cx="499920" cy="602405"/>
          </a:xfrm>
        </p:grpSpPr>
        <p:sp>
          <p:nvSpPr>
            <p:cNvPr id="13" name="Rectangle 12"/>
            <p:cNvSpPr/>
            <p:nvPr userDrawn="1"/>
          </p:nvSpPr>
          <p:spPr>
            <a:xfrm>
              <a:off x="-615141" y="1434186"/>
              <a:ext cx="383690" cy="8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606177" y="1030778"/>
              <a:ext cx="365760" cy="332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5" name="Picture 14" descr="imagesCAIMVJYX.jpg"/>
            <p:cNvPicPr>
              <a:picLocks noChangeAspect="1"/>
            </p:cNvPicPr>
            <p:nvPr userDrawn="1"/>
          </p:nvPicPr>
          <p:blipFill>
            <a:blip r:embed="rId9" cstate="print">
              <a:clrChange>
                <a:clrFrom>
                  <a:srgbClr val="FEFFFF"/>
                </a:clrFrom>
                <a:clrTo>
                  <a:srgbClr val="FEFFFF">
                    <a:alpha val="0"/>
                  </a:srgbClr>
                </a:clrTo>
              </a:clrChange>
            </a:blip>
            <a:stretch>
              <a:fillRect/>
            </a:stretch>
          </p:blipFill>
          <p:spPr>
            <a:xfrm>
              <a:off x="-673331" y="968844"/>
              <a:ext cx="499920" cy="602405"/>
            </a:xfrm>
            <a:prstGeom prst="rect">
              <a:avLst/>
            </a:prstGeom>
          </p:spPr>
        </p:pic>
      </p:grpSp>
    </p:spTree>
  </p:cSld>
  <p:clrMap bg1="lt1" tx1="dk1" bg2="lt2" tx2="dk2" accent1="accent1" accent2="accent2" accent3="accent3" accent4="accent4" accent5="accent5" accent6="accent6" hlink="hlink" folHlink="folHlink"/>
  <p:sldLayoutIdLst>
    <p:sldLayoutId id="2147483652" r:id="rId1"/>
    <p:sldLayoutId id="2147483674" r:id="rId2"/>
    <p:sldLayoutId id="2147483679" r:id="rId3"/>
    <p:sldLayoutId id="2147483685" r:id="rId4"/>
    <p:sldLayoutId id="2147483709" r:id="rId5"/>
    <p:sldLayoutId id="2147483744" r:id="rId6"/>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56025" y="1159329"/>
            <a:ext cx="2286000" cy="816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 Arial"/>
            </a:endParaRPr>
          </a:p>
        </p:txBody>
      </p:sp>
      <p:sp>
        <p:nvSpPr>
          <p:cNvPr id="6" name="TextBox 5"/>
          <p:cNvSpPr txBox="1"/>
          <p:nvPr/>
        </p:nvSpPr>
        <p:spPr>
          <a:xfrm>
            <a:off x="3615485" y="6099283"/>
            <a:ext cx="5040419" cy="615553"/>
          </a:xfrm>
          <a:prstGeom prst="rect">
            <a:avLst/>
          </a:prstGeom>
          <a:noFill/>
        </p:spPr>
        <p:txBody>
          <a:bodyPr wrap="none">
            <a:spAutoFit/>
          </a:bodyPr>
          <a:lstStyle/>
          <a:p>
            <a:pPr algn="ctr">
              <a:defRPr/>
            </a:pPr>
            <a:r>
              <a:rPr lang="en-US" sz="2000" b="1" dirty="0">
                <a:effectLst>
                  <a:outerShdw blurRad="38100" dist="38100" dir="2700000" algn="tl">
                    <a:srgbClr val="000000">
                      <a:alpha val="43137"/>
                    </a:srgbClr>
                  </a:outerShdw>
                </a:effectLst>
                <a:latin typeface=" Arial"/>
                <a:cs typeface="Arial" panose="020B0604020202020204" pitchFamily="34" charset="0"/>
              </a:rPr>
              <a:t>Training Management Directorate (TMD)</a:t>
            </a:r>
          </a:p>
          <a:p>
            <a:pPr algn="ctr">
              <a:defRPr/>
            </a:pPr>
            <a:r>
              <a:rPr lang="en-US" sz="1400" dirty="0">
                <a:latin typeface=" Arial"/>
                <a:cs typeface="Arial" panose="020B0604020202020204" pitchFamily="34" charset="0"/>
              </a:rPr>
              <a:t>Fort Leavenworth, Kansas</a:t>
            </a:r>
          </a:p>
        </p:txBody>
      </p:sp>
      <p:sp>
        <p:nvSpPr>
          <p:cNvPr id="8" name="Rectangle 7"/>
          <p:cNvSpPr/>
          <p:nvPr/>
        </p:nvSpPr>
        <p:spPr>
          <a:xfrm>
            <a:off x="59908" y="5991951"/>
            <a:ext cx="1199367" cy="307777"/>
          </a:xfrm>
          <a:prstGeom prst="rect">
            <a:avLst/>
          </a:prstGeom>
        </p:spPr>
        <p:txBody>
          <a:bodyPr wrap="none">
            <a:spAutoFit/>
          </a:bodyPr>
          <a:lstStyle/>
          <a:p>
            <a:r>
              <a:rPr lang="en-US" sz="1400" dirty="0">
                <a:latin typeface=" Arial"/>
              </a:rPr>
              <a:t>17 July 2020</a:t>
            </a:r>
          </a:p>
        </p:txBody>
      </p:sp>
      <p:sp>
        <p:nvSpPr>
          <p:cNvPr id="9" name="TextBox 8"/>
          <p:cNvSpPr txBox="1">
            <a:spLocks noChangeArrowheads="1"/>
          </p:cNvSpPr>
          <p:nvPr/>
        </p:nvSpPr>
        <p:spPr bwMode="auto">
          <a:xfrm>
            <a:off x="5471160" y="1978982"/>
            <a:ext cx="6492240" cy="1656159"/>
          </a:xfrm>
          <a:prstGeom prst="rect">
            <a:avLst/>
          </a:prstGeom>
          <a:noFill/>
          <a:ln w="9525">
            <a:noFill/>
            <a:miter lim="800000"/>
            <a:headEnd/>
            <a:tailEnd/>
          </a:ln>
        </p:spPr>
        <p:txBody>
          <a:bodyPr wrap="square">
            <a:spAutoFit/>
          </a:bodyPr>
          <a:lstStyle/>
          <a:p>
            <a:pPr algn="ctr">
              <a:lnSpc>
                <a:spcPts val="6475"/>
              </a:lnSpc>
            </a:pPr>
            <a:r>
              <a:rPr lang="en-US" sz="3600" b="1" dirty="0">
                <a:latin typeface=" Arial"/>
                <a:cs typeface="Arial" panose="020B0604020202020204" pitchFamily="34" charset="0"/>
              </a:rPr>
              <a:t>Develop a Long-Range Training Plan</a:t>
            </a:r>
          </a:p>
        </p:txBody>
      </p:sp>
      <p:pic>
        <p:nvPicPr>
          <p:cNvPr id="10" name="Picture 9">
            <a:extLst>
              <a:ext uri="{FF2B5EF4-FFF2-40B4-BE49-F238E27FC236}">
                <a16:creationId xmlns:a16="http://schemas.microsoft.com/office/drawing/2014/main" id="{2CADD978-F3EB-40C6-A5B3-2A0592C85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58" y="851676"/>
            <a:ext cx="3682203" cy="4704393"/>
          </a:xfrm>
          <a:prstGeom prst="rect">
            <a:avLst/>
          </a:prstGeom>
        </p:spPr>
      </p:pic>
    </p:spTree>
    <p:extLst>
      <p:ext uri="{BB962C8B-B14F-4D97-AF65-F5344CB8AC3E}">
        <p14:creationId xmlns:p14="http://schemas.microsoft.com/office/powerpoint/2010/main" val="766681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63BDD832-567F-4C76-8315-954672B8F33A}"/>
              </a:ext>
            </a:extLst>
          </p:cNvPr>
          <p:cNvPicPr>
            <a:picLocks noChangeAspect="1"/>
          </p:cNvPicPr>
          <p:nvPr/>
        </p:nvPicPr>
        <p:blipFill>
          <a:blip r:embed="rId3"/>
          <a:stretch>
            <a:fillRect/>
          </a:stretch>
        </p:blipFill>
        <p:spPr>
          <a:xfrm>
            <a:off x="228600" y="992605"/>
            <a:ext cx="11890770" cy="5255796"/>
          </a:xfrm>
          <a:prstGeom prst="rect">
            <a:avLst/>
          </a:prstGeom>
        </p:spPr>
      </p:pic>
    </p:spTree>
    <p:extLst>
      <p:ext uri="{BB962C8B-B14F-4D97-AF65-F5344CB8AC3E}">
        <p14:creationId xmlns:p14="http://schemas.microsoft.com/office/powerpoint/2010/main" val="20147318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6880DE3-DB42-4D65-A081-95778C273BD0}"/>
              </a:ext>
            </a:extLst>
          </p:cNvPr>
          <p:cNvPicPr>
            <a:picLocks noChangeAspect="1"/>
          </p:cNvPicPr>
          <p:nvPr/>
        </p:nvPicPr>
        <p:blipFill>
          <a:blip r:embed="rId3"/>
          <a:stretch>
            <a:fillRect/>
          </a:stretch>
        </p:blipFill>
        <p:spPr>
          <a:xfrm>
            <a:off x="152400" y="992605"/>
            <a:ext cx="11966970" cy="5255796"/>
          </a:xfrm>
          <a:prstGeom prst="rect">
            <a:avLst/>
          </a:prstGeom>
        </p:spPr>
      </p:pic>
    </p:spTree>
    <p:extLst>
      <p:ext uri="{BB962C8B-B14F-4D97-AF65-F5344CB8AC3E}">
        <p14:creationId xmlns:p14="http://schemas.microsoft.com/office/powerpoint/2010/main" val="38768594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09084" y="2895600"/>
            <a:ext cx="8750908" cy="2667000"/>
          </a:xfrm>
          <a:prstGeom prst="rect">
            <a:avLst/>
          </a:prstGeom>
          <a:solidFill>
            <a:srgbClr val="E6EDF6"/>
          </a:solidFill>
          <a:ln>
            <a:solidFill>
              <a:schemeClr val="bg1">
                <a:lumMod val="50000"/>
              </a:schemeClr>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2"/>
          <p:cNvSpPr>
            <a:spLocks noChangeArrowheads="1"/>
          </p:cNvSpPr>
          <p:nvPr/>
        </p:nvSpPr>
        <p:spPr bwMode="auto">
          <a:xfrm>
            <a:off x="1524000" y="573161"/>
            <a:ext cx="9144000" cy="101566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 Arial"/>
                <a:ea typeface="Calibri" pitchFamily="34" charset="0"/>
                <a:cs typeface="Arial" pitchFamily="34" charset="0"/>
              </a:rPr>
              <a:t>Review Proficiencies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 Arial"/>
                <a:ea typeface="Calibri" pitchFamily="34" charset="0"/>
                <a:cs typeface="Arial" pitchFamily="34" charset="0"/>
              </a:rPr>
              <a:t>(where are we now – where do we need to be?)</a:t>
            </a:r>
          </a:p>
        </p:txBody>
      </p:sp>
      <p:sp>
        <p:nvSpPr>
          <p:cNvPr id="3" name="Rectangle 2"/>
          <p:cNvSpPr/>
          <p:nvPr/>
        </p:nvSpPr>
        <p:spPr>
          <a:xfrm>
            <a:off x="7467600" y="1814160"/>
            <a:ext cx="914400" cy="4371171"/>
          </a:xfrm>
          <a:prstGeom prst="rect">
            <a:avLst/>
          </a:prstGeom>
          <a:solidFill>
            <a:srgbClr val="FFFF00">
              <a:alpha val="14902"/>
            </a:srgb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8458200" y="1814160"/>
            <a:ext cx="859918" cy="4371171"/>
          </a:xfrm>
          <a:prstGeom prst="rect">
            <a:avLst/>
          </a:prstGeom>
          <a:solidFill>
            <a:srgbClr val="FF0000">
              <a:alpha val="14902"/>
            </a:srgb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9372600" y="1814160"/>
            <a:ext cx="987392" cy="4381498"/>
          </a:xfrm>
          <a:prstGeom prst="rect">
            <a:avLst/>
          </a:prstGeom>
          <a:solidFill>
            <a:srgbClr val="00B050">
              <a:alpha val="14902"/>
            </a:srgb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ectangle 3"/>
          <p:cNvSpPr/>
          <p:nvPr/>
        </p:nvSpPr>
        <p:spPr>
          <a:xfrm>
            <a:off x="1609084" y="2209800"/>
            <a:ext cx="5858516" cy="685800"/>
          </a:xfrm>
          <a:prstGeom prst="rect">
            <a:avLst/>
          </a:prstGeom>
          <a:solidFill>
            <a:srgbClr val="92D050">
              <a:alpha val="30196"/>
            </a:srgbClr>
          </a:solidFill>
          <a:ln>
            <a:solidFill>
              <a:schemeClr val="accent4">
                <a:lumMod val="75000"/>
              </a:schemeClr>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1559156" y="5565340"/>
            <a:ext cx="5870344" cy="609600"/>
          </a:xfrm>
          <a:prstGeom prst="rect">
            <a:avLst/>
          </a:prstGeom>
          <a:solidFill>
            <a:schemeClr val="accent6">
              <a:lumMod val="60000"/>
              <a:lumOff val="40000"/>
              <a:alpha val="30196"/>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CE56B-84BF-4359-8391-FEBD7F0E4D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3BF50E27-D96E-4A83-B295-9B39EDF99845}"/>
              </a:ext>
            </a:extLst>
          </p:cNvPr>
          <p:cNvPicPr>
            <a:picLocks noChangeAspect="1"/>
          </p:cNvPicPr>
          <p:nvPr/>
        </p:nvPicPr>
        <p:blipFill>
          <a:blip r:embed="rId3"/>
          <a:stretch>
            <a:fillRect/>
          </a:stretch>
        </p:blipFill>
        <p:spPr>
          <a:xfrm>
            <a:off x="2563558" y="3054564"/>
            <a:ext cx="4827841" cy="2127036"/>
          </a:xfrm>
          <a:prstGeom prst="rect">
            <a:avLst/>
          </a:prstGeom>
          <a:ln w="28575">
            <a:solidFill>
              <a:schemeClr val="tx1"/>
            </a:solidFill>
          </a:ln>
        </p:spPr>
      </p:pic>
      <p:sp>
        <p:nvSpPr>
          <p:cNvPr id="2" name="TextBox 1"/>
          <p:cNvSpPr txBox="1"/>
          <p:nvPr/>
        </p:nvSpPr>
        <p:spPr>
          <a:xfrm>
            <a:off x="1685284" y="1717177"/>
            <a:ext cx="8982716" cy="4447371"/>
          </a:xfrm>
          <a:prstGeom prst="rect">
            <a:avLst/>
          </a:prstGeom>
          <a:noFill/>
          <a:scene3d>
            <a:camera prst="orthographicFront"/>
            <a:lightRig rig="threePt" dir="t"/>
          </a:scene3d>
          <a:sp3d>
            <a:bevelT w="139700" h="139700" prst="divot"/>
          </a:sp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Calibri"/>
                <a:ea typeface="+mn-ea"/>
                <a:cs typeface="+mn-cs"/>
              </a:rPr>
              <a:t>Task Proficiency	                </a:t>
            </a:r>
            <a:r>
              <a:rPr kumimoji="0" lang="en-US" sz="2000" b="1" i="0" u="sng" strike="noStrike" kern="1200" cap="none" spc="0" normalizeH="0" baseline="0" noProof="0" dirty="0">
                <a:ln>
                  <a:noFill/>
                </a:ln>
                <a:solidFill>
                  <a:prstClr val="black"/>
                </a:solidFill>
                <a:effectLst/>
                <a:uLnTx/>
                <a:uFillTx/>
                <a:latin typeface="Calibri"/>
                <a:ea typeface="+mn-ea"/>
                <a:cs typeface="+mn-cs"/>
              </a:rPr>
              <a:t>		</a:t>
            </a:r>
            <a:r>
              <a:rPr kumimoji="0" lang="en-US" sz="1800" b="1" i="0" u="sng" strike="noStrike" kern="1200" cap="none" spc="0" normalizeH="0" baseline="0" noProof="0" dirty="0">
                <a:ln>
                  <a:noFill/>
                </a:ln>
                <a:solidFill>
                  <a:prstClr val="black"/>
                </a:solidFill>
                <a:effectLst/>
                <a:uLnTx/>
                <a:uFillTx/>
                <a:latin typeface="Calibri"/>
                <a:ea typeface="+mn-ea"/>
                <a:cs typeface="+mn-cs"/>
              </a:rPr>
              <a:t>      </a:t>
            </a:r>
            <a:r>
              <a:rPr kumimoji="0" lang="en-US" sz="1600" b="1" i="0" u="sng" strike="noStrike" kern="1200" cap="none" spc="0" normalizeH="0" baseline="0" noProof="0" dirty="0">
                <a:ln>
                  <a:noFill/>
                </a:ln>
                <a:solidFill>
                  <a:prstClr val="black"/>
                </a:solidFill>
                <a:effectLst/>
                <a:uLnTx/>
                <a:uFillTx/>
                <a:latin typeface="Calibri"/>
                <a:ea typeface="+mn-ea"/>
                <a:cs typeface="+mn-cs"/>
              </a:rPr>
              <a:t>Current       Start Tng     Endstate</a:t>
            </a:r>
            <a:endParaRPr kumimoji="0" lang="en-US" sz="1800" b="1" i="0" u="sng"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srgbClr val="1F497D"/>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Weapons Proficiency:      </a:t>
            </a:r>
            <a:r>
              <a:rPr kumimoji="0" lang="en-US" sz="2000" b="0" i="0" u="none" strike="noStrike" kern="1200" cap="none" spc="0" normalizeH="0" baseline="0" noProof="0" dirty="0">
                <a:ln>
                  <a:noFill/>
                </a:ln>
                <a:solidFill>
                  <a:prstClr val="black"/>
                </a:solidFill>
                <a:effectLst/>
                <a:uLnTx/>
                <a:uFillTx/>
                <a:latin typeface="Calibri"/>
                <a:ea typeface="+mn-ea"/>
                <a:cs typeface="+mn-cs"/>
              </a:rPr>
              <a:t>	                                                         92%       87%       </a:t>
            </a:r>
            <a:r>
              <a:rPr kumimoji="0" lang="en-US" sz="2000" b="0" i="0" u="sng" strike="noStrike" kern="1200" cap="none" spc="0" normalizeH="0" baseline="0" noProof="0" dirty="0">
                <a:ln>
                  <a:noFill/>
                </a:ln>
                <a:solidFill>
                  <a:prstClr val="black"/>
                </a:solidFill>
                <a:effectLst/>
                <a:uLnTx/>
                <a:uFillTx/>
                <a:latin typeface="Calibri"/>
                <a:ea typeface="+mn-ea"/>
                <a:cs typeface="+mn-cs"/>
              </a:rPr>
              <a:t>&lt;</a:t>
            </a:r>
            <a:r>
              <a:rPr kumimoji="0" lang="en-US" sz="2000" b="0" i="0" u="none" strike="noStrike" kern="1200" cap="none" spc="0" normalizeH="0" baseline="0" noProof="0" dirty="0">
                <a:ln>
                  <a:noFill/>
                </a:ln>
                <a:solidFill>
                  <a:prstClr val="black"/>
                </a:solidFill>
                <a:effectLst/>
                <a:uLnTx/>
                <a:uFillTx/>
                <a:latin typeface="Calibri"/>
                <a:ea typeface="+mn-ea"/>
                <a:cs typeface="+mn-cs"/>
              </a:rPr>
              <a:t> 90%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MET</a:t>
            </a:r>
            <a:r>
              <a:rPr kumimoji="0" lang="en-US" sz="2000" b="0" i="0" u="none" strike="noStrike" kern="1200" cap="none" spc="0" normalizeH="0" baseline="0" noProof="0" dirty="0">
                <a:ln>
                  <a:noFill/>
                </a:ln>
                <a:solidFill>
                  <a:prstClr val="black"/>
                </a:solidFill>
                <a:effectLst/>
                <a:uLnTx/>
                <a:uFillTx/>
                <a:latin typeface="Calibri"/>
                <a:ea typeface="+mn-ea"/>
                <a:cs typeface="+mn-cs"/>
              </a:rPr>
              <a:t>:					                           P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P</a:t>
            </a:r>
            <a:r>
              <a:rPr kumimoji="0" lang="en-US" sz="2000" b="0" i="0" u="none" strike="noStrike" kern="1200" cap="none" spc="0" normalizeH="0" baseline="0" noProof="0" dirty="0">
                <a:ln>
                  <a:noFill/>
                </a:ln>
                <a:solidFill>
                  <a:prstClr val="black"/>
                </a:solidFill>
                <a:effectLst/>
                <a:uLnTx/>
                <a:uFillTx/>
                <a:latin typeface="Calibri"/>
                <a:ea typeface="+mn-ea"/>
                <a:cs typeface="+mn-cs"/>
              </a:rPr>
              <a:t>-             P-</a:t>
            </a:r>
          </a:p>
          <a:p>
            <a:pPr marL="3657600" marR="0" lvl="8" indent="0" algn="l"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T-            P              T</a:t>
            </a:r>
          </a:p>
          <a:p>
            <a:pPr marL="3657600" marR="0" lvl="8" indent="0" algn="l"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P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P</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P</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3657600" marR="0" lvl="8" indent="0" algn="l"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T             P              T </a:t>
            </a:r>
          </a:p>
          <a:p>
            <a:pPr marL="3657600" marR="0" lvl="8" indent="0" algn="l" defTabSz="914400" rtl="0" eaLnBrk="1" fontAlgn="auto" latinLnBrk="0" hangingPunct="1">
              <a:lnSpc>
                <a:spcPct val="100000"/>
              </a:lnSpc>
              <a:spcBef>
                <a:spcPts val="120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P-            P-            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 Collective Live-Fire Echelon Completion</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lang="en-US" sz="1600" dirty="0">
                <a:solidFill>
                  <a:prstClr val="black"/>
                </a:solidFill>
                <a:latin typeface="Calibri"/>
              </a:rPr>
              <a:t>Squad          </a:t>
            </a:r>
            <a:r>
              <a:rPr lang="en-US" sz="1600" dirty="0" err="1">
                <a:solidFill>
                  <a:prstClr val="black"/>
                </a:solidFill>
                <a:latin typeface="Calibri"/>
              </a:rPr>
              <a:t>Squad</a:t>
            </a:r>
            <a:r>
              <a:rPr lang="en-US" sz="1600" dirty="0">
                <a:solidFill>
                  <a:prstClr val="black"/>
                </a:solidFill>
                <a:latin typeface="Calibri"/>
              </a:rPr>
              <a:t>         Company                     </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2563558" y="4343400"/>
            <a:ext cx="3293451" cy="37330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3662" y="3512331"/>
            <a:ext cx="3293451" cy="37330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58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120" y="787869"/>
            <a:ext cx="8991680" cy="584775"/>
          </a:xfrm>
          <a:prstGeom prst="rect">
            <a:avLst/>
          </a:prstGeom>
        </p:spPr>
        <p:txBody>
          <a:bodyPr wrap="square">
            <a:spAutoFit/>
          </a:bodyPr>
          <a:lstStyle/>
          <a:p>
            <a:pPr algn="ctr"/>
            <a:r>
              <a:rPr lang="en-US" sz="3200" b="1" dirty="0">
                <a:solidFill>
                  <a:srgbClr val="0000FF"/>
                </a:solidFill>
                <a:latin typeface=" Arial"/>
              </a:rPr>
              <a:t>Identify Training events</a:t>
            </a:r>
          </a:p>
        </p:txBody>
      </p:sp>
      <p:sp>
        <p:nvSpPr>
          <p:cNvPr id="4" name="Rectangle 3"/>
          <p:cNvSpPr/>
          <p:nvPr/>
        </p:nvSpPr>
        <p:spPr>
          <a:xfrm>
            <a:off x="1539766" y="1600200"/>
            <a:ext cx="9144080" cy="4478149"/>
          </a:xfrm>
          <a:prstGeom prst="rect">
            <a:avLst/>
          </a:prstGeom>
        </p:spPr>
        <p:txBody>
          <a:bodyPr wrap="square">
            <a:spAutoFit/>
          </a:bodyPr>
          <a:lstStyle/>
          <a:p>
            <a:pPr lvl="1" algn="ctr">
              <a:spcBef>
                <a:spcPts val="600"/>
              </a:spcBef>
            </a:pPr>
            <a:r>
              <a:rPr lang="en-US" sz="2400" b="1" dirty="0">
                <a:latin typeface=" Arial"/>
              </a:rPr>
              <a:t>Events are needed that train all three areas of proficiency</a:t>
            </a:r>
          </a:p>
          <a:p>
            <a:pPr marL="800100" lvl="1" indent="-342900">
              <a:spcBef>
                <a:spcPts val="600"/>
              </a:spcBef>
              <a:buFont typeface="Wingdings" panose="05000000000000000000" pitchFamily="2" charset="2"/>
              <a:buChar char="q"/>
            </a:pPr>
            <a:r>
              <a:rPr lang="en-US" sz="2400" dirty="0">
                <a:latin typeface=" Arial"/>
              </a:rPr>
              <a:t>METs  Attack/Defend  (Lane Training, STX, FTX, CPX)</a:t>
            </a:r>
          </a:p>
          <a:p>
            <a:pPr marL="1257300" lvl="2" indent="-342900">
              <a:spcBef>
                <a:spcPts val="600"/>
              </a:spcBef>
              <a:buFont typeface="Wingdings" panose="05000000000000000000" pitchFamily="2" charset="2"/>
              <a:buChar char="q"/>
            </a:pPr>
            <a:r>
              <a:rPr lang="en-US" sz="2400" dirty="0">
                <a:latin typeface=" Arial"/>
              </a:rPr>
              <a:t>Battle Tasks (BTs) (Classes, STX, etc.)</a:t>
            </a:r>
          </a:p>
          <a:p>
            <a:pPr marL="1257300" lvl="2" indent="-342900">
              <a:spcBef>
                <a:spcPts val="600"/>
              </a:spcBef>
              <a:buFont typeface="Wingdings" panose="05000000000000000000" pitchFamily="2" charset="2"/>
              <a:buChar char="q"/>
            </a:pPr>
            <a:r>
              <a:rPr lang="en-US" sz="2400" dirty="0">
                <a:latin typeface=" Arial"/>
              </a:rPr>
              <a:t>Individual Tasks supporting METS and BTs</a:t>
            </a:r>
          </a:p>
          <a:p>
            <a:pPr marL="800100" lvl="1" indent="-342900">
              <a:spcBef>
                <a:spcPts val="600"/>
              </a:spcBef>
              <a:buFont typeface="Wingdings" panose="05000000000000000000" pitchFamily="2" charset="2"/>
              <a:buChar char="q"/>
            </a:pPr>
            <a:r>
              <a:rPr lang="en-US" sz="2400" dirty="0">
                <a:latin typeface=" Arial"/>
              </a:rPr>
              <a:t>Weapons qualification </a:t>
            </a:r>
          </a:p>
          <a:p>
            <a:pPr marL="1257300" lvl="2" indent="-342900">
              <a:spcBef>
                <a:spcPts val="600"/>
              </a:spcBef>
              <a:buFont typeface="Wingdings" panose="05000000000000000000" pitchFamily="2" charset="2"/>
              <a:buChar char="q"/>
            </a:pPr>
            <a:r>
              <a:rPr lang="en-US" sz="2400" dirty="0">
                <a:latin typeface=" Arial"/>
              </a:rPr>
              <a:t>Ranges </a:t>
            </a:r>
          </a:p>
          <a:p>
            <a:pPr marL="1257300" lvl="2" indent="-342900">
              <a:spcBef>
                <a:spcPts val="600"/>
              </a:spcBef>
              <a:buFont typeface="Wingdings" panose="05000000000000000000" pitchFamily="2" charset="2"/>
              <a:buChar char="q"/>
            </a:pPr>
            <a:r>
              <a:rPr lang="en-US" sz="2400" dirty="0">
                <a:latin typeface=" Arial"/>
              </a:rPr>
              <a:t>Gunnery Tables</a:t>
            </a:r>
          </a:p>
          <a:p>
            <a:pPr marL="800100" lvl="1" indent="-342900">
              <a:spcBef>
                <a:spcPts val="600"/>
              </a:spcBef>
              <a:buFont typeface="Wingdings" panose="05000000000000000000" pitchFamily="2" charset="2"/>
              <a:buChar char="q"/>
            </a:pPr>
            <a:r>
              <a:rPr lang="en-US" sz="2400" dirty="0">
                <a:latin typeface=" Arial"/>
              </a:rPr>
              <a:t>Collective live-fire (LFX)</a:t>
            </a:r>
          </a:p>
          <a:p>
            <a:pPr marL="800100" lvl="1" indent="-342900">
              <a:spcBef>
                <a:spcPts val="600"/>
              </a:spcBef>
              <a:buFont typeface="Wingdings" panose="05000000000000000000" pitchFamily="2" charset="2"/>
              <a:buChar char="q"/>
            </a:pPr>
            <a:r>
              <a:rPr lang="en-US" sz="2400" dirty="0">
                <a:latin typeface=" Arial"/>
              </a:rPr>
              <a:t>Identified at each echelon </a:t>
            </a:r>
          </a:p>
          <a:p>
            <a:pPr marL="800100" lvl="1" indent="-342900">
              <a:spcBef>
                <a:spcPts val="600"/>
              </a:spcBef>
              <a:buFont typeface="Wingdings" panose="05000000000000000000" pitchFamily="2" charset="2"/>
              <a:buChar char="q"/>
            </a:pPr>
            <a:endParaRPr lang="en-US" sz="2400" dirty="0">
              <a:latin typeface=" Arial"/>
            </a:endParaRPr>
          </a:p>
        </p:txBody>
      </p:sp>
      <p:sp>
        <p:nvSpPr>
          <p:cNvPr id="2" name="TextBox 1"/>
          <p:cNvSpPr txBox="1"/>
          <p:nvPr/>
        </p:nvSpPr>
        <p:spPr>
          <a:xfrm>
            <a:off x="2207761" y="5796441"/>
            <a:ext cx="8476085" cy="646331"/>
          </a:xfrm>
          <a:prstGeom prst="rect">
            <a:avLst/>
          </a:prstGeom>
          <a:noFill/>
        </p:spPr>
        <p:txBody>
          <a:bodyPr wrap="square" rtlCol="0">
            <a:spAutoFit/>
          </a:bodyPr>
          <a:lstStyle/>
          <a:p>
            <a:r>
              <a:rPr lang="en-US" b="1" dirty="0">
                <a:solidFill>
                  <a:srgbClr val="0000FF"/>
                </a:solidFill>
              </a:rPr>
              <a:t>At this stage, do not include mandatory training events, or other training that does not contribute to developing proficiency in these three categories.</a:t>
            </a:r>
          </a:p>
        </p:txBody>
      </p:sp>
      <p:sp>
        <p:nvSpPr>
          <p:cNvPr id="9" name="Slide Number Placeholder 8"/>
          <p:cNvSpPr>
            <a:spLocks noGrp="1"/>
          </p:cNvSpPr>
          <p:nvPr>
            <p:ph type="sldNum" sz="quarter" idx="12"/>
          </p:nvPr>
        </p:nvSpPr>
        <p:spPr>
          <a:xfrm>
            <a:off x="9344269" y="6456627"/>
            <a:ext cx="2844800" cy="365125"/>
          </a:xfrm>
        </p:spPr>
        <p:txBody>
          <a:bodyPr/>
          <a:lstStyle/>
          <a:p>
            <a:fld id="{48DCE56B-84BF-4359-8391-FEBD7F0E4D58}" type="slidenum">
              <a:rPr lang="en-US" smtClean="0"/>
              <a:pPr/>
              <a:t>13</a:t>
            </a:fld>
            <a:endParaRPr lang="en-US" dirty="0"/>
          </a:p>
        </p:txBody>
      </p:sp>
    </p:spTree>
    <p:extLst>
      <p:ext uri="{BB962C8B-B14F-4D97-AF65-F5344CB8AC3E}">
        <p14:creationId xmlns:p14="http://schemas.microsoft.com/office/powerpoint/2010/main" val="28077812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9344269" y="6456627"/>
            <a:ext cx="2844800" cy="365125"/>
          </a:xfrm>
        </p:spPr>
        <p:txBody>
          <a:bodyPr/>
          <a:lstStyle/>
          <a:p>
            <a:fld id="{48DCE56B-84BF-4359-8391-FEBD7F0E4D58}" type="slidenum">
              <a:rPr lang="en-US" smtClean="0"/>
              <a:pPr/>
              <a:t>14</a:t>
            </a:fld>
            <a:endParaRPr lang="en-US" dirty="0"/>
          </a:p>
        </p:txBody>
      </p:sp>
      <p:sp>
        <p:nvSpPr>
          <p:cNvPr id="6" name="Rectangle 5"/>
          <p:cNvSpPr/>
          <p:nvPr/>
        </p:nvSpPr>
        <p:spPr>
          <a:xfrm>
            <a:off x="1516912" y="855271"/>
            <a:ext cx="9144000" cy="1077218"/>
          </a:xfrm>
          <a:prstGeom prst="rect">
            <a:avLst/>
          </a:prstGeom>
        </p:spPr>
        <p:txBody>
          <a:bodyPr wrap="square">
            <a:spAutoFit/>
          </a:bodyPr>
          <a:lstStyle/>
          <a:p>
            <a:pPr algn="ctr"/>
            <a:r>
              <a:rPr lang="en-US" sz="3200" b="1" dirty="0">
                <a:solidFill>
                  <a:srgbClr val="0000FF"/>
                </a:solidFill>
                <a:latin typeface=" Arial"/>
              </a:rPr>
              <a:t>Consider Live, Virtual &amp; Constructive (LVC) Training Environments </a:t>
            </a:r>
            <a:endParaRPr lang="en-US" sz="3200" b="1" dirty="0">
              <a:solidFill>
                <a:srgbClr val="0000FF"/>
              </a:solidFill>
              <a:latin typeface=" Arial"/>
              <a:cs typeface="Arial" pitchFamily="34" charset="0"/>
            </a:endParaRPr>
          </a:p>
        </p:txBody>
      </p:sp>
      <p:sp>
        <p:nvSpPr>
          <p:cNvPr id="7" name="Rectangle 6"/>
          <p:cNvSpPr/>
          <p:nvPr/>
        </p:nvSpPr>
        <p:spPr>
          <a:xfrm>
            <a:off x="777766" y="1981200"/>
            <a:ext cx="10668000" cy="3139321"/>
          </a:xfrm>
          <a:prstGeom prst="rect">
            <a:avLst/>
          </a:prstGeom>
          <a:solidFill>
            <a:schemeClr val="bg1"/>
          </a:solidFill>
        </p:spPr>
        <p:txBody>
          <a:bodyPr wrap="square">
            <a:spAutoFit/>
          </a:bodyPr>
          <a:lstStyle/>
          <a:p>
            <a:pPr>
              <a:spcBef>
                <a:spcPts val="0"/>
              </a:spcBef>
              <a:spcAft>
                <a:spcPts val="1200"/>
              </a:spcAft>
            </a:pPr>
            <a:r>
              <a:rPr lang="en-US" sz="2400" b="1" dirty="0">
                <a:solidFill>
                  <a:srgbClr val="0000FF"/>
                </a:solidFill>
                <a:latin typeface=" Arial"/>
              </a:rPr>
              <a:t>Live (L) </a:t>
            </a:r>
            <a:r>
              <a:rPr lang="en-US" sz="2400" dirty="0">
                <a:latin typeface=" Arial"/>
              </a:rPr>
              <a:t>– Training executed in field conditions using tactical equipment. It involves real people operating real systems.</a:t>
            </a:r>
            <a:endParaRPr lang="en-US" sz="2400" dirty="0">
              <a:solidFill>
                <a:srgbClr val="000000"/>
              </a:solidFill>
              <a:latin typeface=" Arial"/>
            </a:endParaRPr>
          </a:p>
          <a:p>
            <a:pPr>
              <a:spcBef>
                <a:spcPts val="0"/>
              </a:spcBef>
              <a:spcAft>
                <a:spcPts val="1200"/>
              </a:spcAft>
            </a:pPr>
            <a:r>
              <a:rPr lang="en-US" sz="2400" b="1" dirty="0">
                <a:solidFill>
                  <a:srgbClr val="0000FF"/>
                </a:solidFill>
                <a:latin typeface=" Arial"/>
              </a:rPr>
              <a:t>Virtual (V) </a:t>
            </a:r>
            <a:r>
              <a:rPr lang="en-US" sz="2400" dirty="0">
                <a:solidFill>
                  <a:srgbClr val="000000"/>
                </a:solidFill>
                <a:latin typeface=" Arial"/>
              </a:rPr>
              <a:t>- Training executed using computer-generated simulators.</a:t>
            </a:r>
          </a:p>
          <a:p>
            <a:pPr>
              <a:spcBef>
                <a:spcPts val="0"/>
              </a:spcBef>
              <a:spcAft>
                <a:spcPts val="1200"/>
              </a:spcAft>
            </a:pPr>
            <a:r>
              <a:rPr lang="en-US" sz="2400" b="1" i="1" dirty="0">
                <a:solidFill>
                  <a:srgbClr val="000000"/>
                </a:solidFill>
                <a:latin typeface=" Arial"/>
              </a:rPr>
              <a:t>	</a:t>
            </a:r>
            <a:r>
              <a:rPr lang="en-US" sz="2400" b="1" i="1" dirty="0">
                <a:solidFill>
                  <a:srgbClr val="0000FF"/>
                </a:solidFill>
                <a:latin typeface=" Arial"/>
              </a:rPr>
              <a:t>Gaming</a:t>
            </a:r>
            <a:r>
              <a:rPr lang="en-US" sz="2400" i="1" dirty="0">
                <a:latin typeface=" Arial"/>
              </a:rPr>
              <a:t> </a:t>
            </a:r>
            <a:r>
              <a:rPr lang="en-US" sz="2400" dirty="0">
                <a:latin typeface=" Arial"/>
              </a:rPr>
              <a:t>is a subset of the virtual training environment. </a:t>
            </a:r>
          </a:p>
          <a:p>
            <a:pPr>
              <a:spcBef>
                <a:spcPts val="0"/>
              </a:spcBef>
              <a:spcAft>
                <a:spcPts val="1200"/>
              </a:spcAft>
            </a:pPr>
            <a:r>
              <a:rPr lang="en-US" sz="2400" b="1" dirty="0">
                <a:solidFill>
                  <a:srgbClr val="0000FF"/>
                </a:solidFill>
                <a:latin typeface=" Arial"/>
              </a:rPr>
              <a:t>Constructive (C) </a:t>
            </a:r>
            <a:r>
              <a:rPr lang="en-US" sz="2400" dirty="0">
                <a:latin typeface=" Arial"/>
              </a:rPr>
              <a:t>– Training executed using computer models and simulations to exercise command and staff functions. Example is a Warfighter Exercise (WFX)</a:t>
            </a:r>
          </a:p>
        </p:txBody>
      </p:sp>
      <p:sp>
        <p:nvSpPr>
          <p:cNvPr id="8" name="TextBox 7"/>
          <p:cNvSpPr txBox="1"/>
          <p:nvPr/>
        </p:nvSpPr>
        <p:spPr>
          <a:xfrm>
            <a:off x="1272540" y="5410200"/>
            <a:ext cx="9684488" cy="830997"/>
          </a:xfrm>
          <a:prstGeom prst="rect">
            <a:avLst/>
          </a:prstGeom>
          <a:noFill/>
        </p:spPr>
        <p:txBody>
          <a:bodyPr wrap="square" rtlCol="0">
            <a:spAutoFit/>
          </a:bodyPr>
          <a:lstStyle/>
          <a:p>
            <a:pPr algn="ctr"/>
            <a:r>
              <a:rPr lang="en-US" sz="2400" b="1" dirty="0">
                <a:solidFill>
                  <a:srgbClr val="0000FF"/>
                </a:solidFill>
              </a:rPr>
              <a:t>Consider how you can leverage these resources when planning – you won’t be able to do all training in a live environment</a:t>
            </a:r>
          </a:p>
        </p:txBody>
      </p:sp>
    </p:spTree>
    <p:extLst>
      <p:ext uri="{BB962C8B-B14F-4D97-AF65-F5344CB8AC3E}">
        <p14:creationId xmlns:p14="http://schemas.microsoft.com/office/powerpoint/2010/main" val="2355688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9344269" y="6456627"/>
            <a:ext cx="2844800" cy="365125"/>
          </a:xfrm>
        </p:spPr>
        <p:txBody>
          <a:bodyPr/>
          <a:lstStyle/>
          <a:p>
            <a:fld id="{48DCE56B-84BF-4359-8391-FEBD7F0E4D58}" type="slidenum">
              <a:rPr lang="en-US" smtClean="0"/>
              <a:pPr/>
              <a:t>15</a:t>
            </a:fld>
            <a:endParaRPr lang="en-US" dirty="0"/>
          </a:p>
        </p:txBody>
      </p:sp>
      <p:sp>
        <p:nvSpPr>
          <p:cNvPr id="6" name="Rectangle 5"/>
          <p:cNvSpPr/>
          <p:nvPr/>
        </p:nvSpPr>
        <p:spPr>
          <a:xfrm>
            <a:off x="1516912" y="855271"/>
            <a:ext cx="9144000" cy="1077218"/>
          </a:xfrm>
          <a:prstGeom prst="rect">
            <a:avLst/>
          </a:prstGeom>
        </p:spPr>
        <p:txBody>
          <a:bodyPr wrap="square">
            <a:spAutoFit/>
          </a:bodyPr>
          <a:lstStyle/>
          <a:p>
            <a:pPr algn="ctr"/>
            <a:r>
              <a:rPr lang="en-US" sz="3200" b="1" dirty="0">
                <a:solidFill>
                  <a:srgbClr val="0000FF"/>
                </a:solidFill>
                <a:latin typeface=" Arial"/>
              </a:rPr>
              <a:t>Consider Live, Virtual &amp; Constructive (LVC) Training Environments </a:t>
            </a:r>
            <a:endParaRPr lang="en-US" sz="3200" b="1" dirty="0">
              <a:solidFill>
                <a:srgbClr val="0000FF"/>
              </a:solidFill>
              <a:latin typeface=" Arial"/>
              <a:cs typeface="Arial" pitchFamily="34" charset="0"/>
            </a:endParaRPr>
          </a:p>
        </p:txBody>
      </p:sp>
      <p:sp>
        <p:nvSpPr>
          <p:cNvPr id="7" name="Rectangle 6"/>
          <p:cNvSpPr/>
          <p:nvPr/>
        </p:nvSpPr>
        <p:spPr>
          <a:xfrm>
            <a:off x="777766" y="1981200"/>
            <a:ext cx="10668000" cy="3477875"/>
          </a:xfrm>
          <a:prstGeom prst="rect">
            <a:avLst/>
          </a:prstGeom>
          <a:solidFill>
            <a:schemeClr val="bg1"/>
          </a:solidFill>
        </p:spPr>
        <p:txBody>
          <a:bodyPr wrap="square">
            <a:spAutoFit/>
          </a:bodyPr>
          <a:lstStyle/>
          <a:p>
            <a:pPr>
              <a:spcBef>
                <a:spcPts val="0"/>
              </a:spcBef>
              <a:spcAft>
                <a:spcPts val="1200"/>
              </a:spcAft>
            </a:pPr>
            <a:r>
              <a:rPr lang="en-US" sz="2000" b="1" dirty="0">
                <a:solidFill>
                  <a:srgbClr val="0000FF"/>
                </a:solidFill>
                <a:latin typeface=" Arial"/>
              </a:rPr>
              <a:t>Live (L) </a:t>
            </a:r>
            <a:r>
              <a:rPr lang="en-US" sz="2000" dirty="0">
                <a:latin typeface=" Arial"/>
              </a:rPr>
              <a:t>– Training executed in field conditions using tactical equipment. It involves real people operating real systems</a:t>
            </a:r>
            <a:endParaRPr lang="en-US" sz="2000" dirty="0">
              <a:solidFill>
                <a:srgbClr val="000000"/>
              </a:solidFill>
              <a:latin typeface=" Arial"/>
            </a:endParaRPr>
          </a:p>
          <a:p>
            <a:pPr>
              <a:spcBef>
                <a:spcPts val="0"/>
              </a:spcBef>
              <a:spcAft>
                <a:spcPts val="1200"/>
              </a:spcAft>
            </a:pPr>
            <a:r>
              <a:rPr lang="en-US" sz="2000" b="1" dirty="0">
                <a:solidFill>
                  <a:srgbClr val="0000FF"/>
                </a:solidFill>
                <a:latin typeface=" Arial"/>
              </a:rPr>
              <a:t>Virtual (V) </a:t>
            </a:r>
            <a:r>
              <a:rPr lang="en-US" sz="2000" dirty="0">
                <a:solidFill>
                  <a:srgbClr val="000000"/>
                </a:solidFill>
                <a:latin typeface=" Arial"/>
              </a:rPr>
              <a:t>- Training executed using computer-generated battlefields in simulators with the approximate characteristics of tactical weapon systems and vehicles. It involves real people operating simulated systems. </a:t>
            </a:r>
            <a:r>
              <a:rPr lang="en-US" sz="2000" b="1" i="1" dirty="0">
                <a:solidFill>
                  <a:srgbClr val="0000FF"/>
                </a:solidFill>
                <a:latin typeface=" Arial"/>
              </a:rPr>
              <a:t>Gaming</a:t>
            </a:r>
            <a:r>
              <a:rPr lang="en-US" sz="2000" i="1" dirty="0">
                <a:latin typeface=" Arial"/>
              </a:rPr>
              <a:t> </a:t>
            </a:r>
            <a:r>
              <a:rPr lang="en-US" sz="2000" dirty="0">
                <a:latin typeface=" Arial"/>
              </a:rPr>
              <a:t>is a subset of the virtual training environment using multi-genre games in a realistic, semi-immersive environment. Example is a STX using Virtual Battlespace 3 (VBS3)</a:t>
            </a:r>
            <a:endParaRPr lang="en-US" sz="2000" dirty="0">
              <a:solidFill>
                <a:srgbClr val="000000"/>
              </a:solidFill>
              <a:latin typeface=" Arial"/>
            </a:endParaRPr>
          </a:p>
          <a:p>
            <a:pPr>
              <a:spcBef>
                <a:spcPts val="0"/>
              </a:spcBef>
              <a:spcAft>
                <a:spcPts val="1200"/>
              </a:spcAft>
            </a:pPr>
            <a:r>
              <a:rPr lang="en-US" sz="2000" b="1" dirty="0">
                <a:solidFill>
                  <a:srgbClr val="0000FF"/>
                </a:solidFill>
                <a:latin typeface=" Arial"/>
              </a:rPr>
              <a:t>Constructive (C) </a:t>
            </a:r>
            <a:r>
              <a:rPr lang="en-US" sz="2000" dirty="0">
                <a:latin typeface=" Arial"/>
              </a:rPr>
              <a:t>– Training executed using computer models and simulations to exercise command and staff functions. Constructive training can be conducted by units from platoon through echelons above Corps. Example is a Warfighter Exercise (WFX)</a:t>
            </a:r>
          </a:p>
        </p:txBody>
      </p:sp>
      <p:sp>
        <p:nvSpPr>
          <p:cNvPr id="8" name="TextBox 7"/>
          <p:cNvSpPr txBox="1"/>
          <p:nvPr/>
        </p:nvSpPr>
        <p:spPr>
          <a:xfrm>
            <a:off x="1923397" y="5611454"/>
            <a:ext cx="8382000" cy="707886"/>
          </a:xfrm>
          <a:prstGeom prst="rect">
            <a:avLst/>
          </a:prstGeom>
          <a:noFill/>
        </p:spPr>
        <p:txBody>
          <a:bodyPr wrap="square" rtlCol="0">
            <a:spAutoFit/>
          </a:bodyPr>
          <a:lstStyle/>
          <a:p>
            <a:pPr algn="ctr"/>
            <a:r>
              <a:rPr lang="en-US" sz="2000" b="1" dirty="0">
                <a:solidFill>
                  <a:srgbClr val="0000FF"/>
                </a:solidFill>
              </a:rPr>
              <a:t>Consider how you can leverage these resources when planning – you won’t be able to do all training in a live environment</a:t>
            </a:r>
          </a:p>
        </p:txBody>
      </p:sp>
    </p:spTree>
    <p:extLst>
      <p:ext uri="{BB962C8B-B14F-4D97-AF65-F5344CB8AC3E}">
        <p14:creationId xmlns:p14="http://schemas.microsoft.com/office/powerpoint/2010/main" val="6631525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6324600"/>
            <a:ext cx="121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 name="TextBox 2"/>
          <p:cNvSpPr txBox="1"/>
          <p:nvPr/>
        </p:nvSpPr>
        <p:spPr>
          <a:xfrm>
            <a:off x="794658" y="1620279"/>
            <a:ext cx="10622280" cy="3877985"/>
          </a:xfrm>
          <a:prstGeom prst="rect">
            <a:avLst/>
          </a:prstGeom>
          <a:solidFill>
            <a:schemeClr val="bg1"/>
          </a:solidFill>
        </p:spPr>
        <p:txBody>
          <a:bodyPr wrap="square" rtlCol="0">
            <a:spAutoFit/>
          </a:bodyPr>
          <a:lstStyle/>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600" b="0" i="0" u="none" strike="noStrike" kern="1200" cap="none" spc="0" normalizeH="0" baseline="0" noProof="0" dirty="0">
                <a:ln>
                  <a:noFill/>
                </a:ln>
                <a:effectLst/>
                <a:uLnTx/>
                <a:uFillTx/>
                <a:latin typeface="Arial" panose="020B0604020202020204"/>
                <a:ea typeface="+mn-ea"/>
                <a:cs typeface="+mn-cs"/>
              </a:rPr>
              <a:t>Find events </a:t>
            </a:r>
          </a:p>
          <a:p>
            <a:pPr marL="1257300" lvl="2" indent="-3429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Arial" panose="020B0604020202020204"/>
                <a:ea typeface="+mn-ea"/>
                <a:cs typeface="+mn-cs"/>
              </a:rPr>
              <a:t>Use CATS (what events can I train?)</a:t>
            </a:r>
          </a:p>
          <a:p>
            <a:pPr marL="1257300" lvl="2" indent="-342900">
              <a:buFont typeface="Wingdings" panose="05000000000000000000" pitchFamily="2" charset="2"/>
              <a:buChar char="q"/>
              <a:defRPr/>
            </a:pPr>
            <a:r>
              <a:rPr lang="en-US" sz="2400" dirty="0">
                <a:latin typeface="Arial" panose="020B0604020202020204"/>
              </a:rPr>
              <a:t>Review previous training events (Historical data/Experience)</a:t>
            </a:r>
            <a:endParaRPr kumimoji="0" lang="en-US" sz="2400" b="0" i="0" u="none" strike="noStrike" kern="1200" cap="none" spc="0" normalizeH="0" baseline="0" noProof="0" dirty="0">
              <a:ln>
                <a:noFill/>
              </a:ln>
              <a:effectLst/>
              <a:uLnTx/>
              <a:uFillTx/>
              <a:latin typeface="Arial" panose="020B0604020202020204"/>
            </a:endParaRP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600" b="0" i="0" u="none" strike="noStrike" kern="1200" cap="none" spc="0" normalizeH="0" baseline="0" noProof="0" dirty="0">
                <a:ln>
                  <a:noFill/>
                </a:ln>
                <a:effectLst/>
                <a:uLnTx/>
                <a:uFillTx/>
                <a:latin typeface="Arial" panose="020B0604020202020204"/>
                <a:ea typeface="+mn-ea"/>
                <a:cs typeface="+mn-cs"/>
              </a:rPr>
              <a:t>Identify crawl-walk-run events</a:t>
            </a:r>
          </a:p>
          <a:p>
            <a:pPr marL="1257300" lvl="2" indent="-342900">
              <a:buFont typeface="Wingdings" panose="05000000000000000000" pitchFamily="2" charset="2"/>
              <a:buChar char="q"/>
              <a:defRPr/>
            </a:pPr>
            <a:r>
              <a:rPr lang="en-US" sz="2400" dirty="0">
                <a:latin typeface="Arial" panose="020B0604020202020204"/>
              </a:rPr>
              <a:t>Determine if “crawl” events are necessary (Classes, Lanes, etc.)</a:t>
            </a:r>
          </a:p>
          <a:p>
            <a:pPr marL="1257300" lvl="2" indent="-3429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Arial" panose="020B0604020202020204"/>
                <a:ea typeface="+mn-ea"/>
                <a:cs typeface="+mn-cs"/>
              </a:rPr>
              <a:t>“Walk” events – STX, CPX, STAFFEX, etc.</a:t>
            </a:r>
          </a:p>
          <a:p>
            <a:pPr marL="1257300" lvl="2" indent="-342900">
              <a:buFont typeface="Wingdings" panose="05000000000000000000" pitchFamily="2" charset="2"/>
              <a:buChar char="q"/>
              <a:defRPr/>
            </a:pPr>
            <a:r>
              <a:rPr lang="en-US" sz="2400" dirty="0">
                <a:latin typeface="Arial" panose="020B0604020202020204"/>
              </a:rPr>
              <a:t>“Run” events – FTX, Live-fires, etc.</a:t>
            </a:r>
            <a:endParaRPr kumimoji="0" lang="en-US" sz="2400" b="0" i="0" u="none" strike="noStrike" kern="1200" cap="none" spc="0" normalizeH="0" baseline="0" noProof="0" dirty="0">
              <a:ln>
                <a:noFill/>
              </a:ln>
              <a:effectLst/>
              <a:uLnTx/>
              <a:uFillTx/>
              <a:latin typeface="Arial" panose="020B0604020202020204"/>
            </a:endParaRP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600" b="0" i="0" u="none" strike="noStrike" kern="1200" cap="none" spc="0" normalizeH="0" baseline="0" noProof="0" dirty="0">
                <a:ln>
                  <a:noFill/>
                </a:ln>
                <a:effectLst/>
                <a:uLnTx/>
                <a:uFillTx/>
                <a:latin typeface="Arial" panose="020B0604020202020204"/>
                <a:ea typeface="+mn-ea"/>
                <a:cs typeface="+mn-cs"/>
              </a:rPr>
              <a:t>How often are like events trained?</a:t>
            </a:r>
          </a:p>
          <a:p>
            <a:pPr marL="1257300" lvl="2" indent="-342900">
              <a:buFont typeface="Wingdings" panose="05000000000000000000" pitchFamily="2" charset="2"/>
              <a:buChar char="q"/>
              <a:defRPr/>
            </a:pPr>
            <a:r>
              <a:rPr lang="en-US" sz="2400" dirty="0">
                <a:latin typeface="Arial" panose="020B0604020202020204"/>
              </a:rPr>
              <a:t>How many iterations are necessary to achieve goal?</a:t>
            </a:r>
          </a:p>
          <a:p>
            <a:pPr marL="1257300" lvl="2" indent="-3429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Arial" panose="020B0604020202020204"/>
                <a:ea typeface="+mn-ea"/>
                <a:cs typeface="+mn-cs"/>
              </a:rPr>
              <a:t>Account for personnel turnover and task atrophy</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CE56B-84BF-4359-8391-FEBD7F0E4D58}"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B2F8917B-9CE5-499F-9819-2A2EA02D37EC}"/>
              </a:ext>
            </a:extLst>
          </p:cNvPr>
          <p:cNvSpPr/>
          <p:nvPr/>
        </p:nvSpPr>
        <p:spPr>
          <a:xfrm>
            <a:off x="1600120" y="787869"/>
            <a:ext cx="8991680" cy="584775"/>
          </a:xfrm>
          <a:prstGeom prst="rect">
            <a:avLst/>
          </a:prstGeom>
        </p:spPr>
        <p:txBody>
          <a:bodyPr wrap="square">
            <a:spAutoFit/>
          </a:bodyPr>
          <a:lstStyle/>
          <a:p>
            <a:pPr algn="ctr"/>
            <a:r>
              <a:rPr lang="en-US" sz="3200" b="1" dirty="0">
                <a:solidFill>
                  <a:srgbClr val="0000FF"/>
                </a:solidFill>
                <a:latin typeface=" Arial"/>
              </a:rPr>
              <a:t>Identify MET Training  events</a:t>
            </a:r>
          </a:p>
        </p:txBody>
      </p:sp>
    </p:spTree>
    <p:extLst>
      <p:ext uri="{BB962C8B-B14F-4D97-AF65-F5344CB8AC3E}">
        <p14:creationId xmlns:p14="http://schemas.microsoft.com/office/powerpoint/2010/main" val="19520046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17</a:t>
            </a:fld>
            <a:endParaRPr lang="en-US" dirty="0"/>
          </a:p>
        </p:txBody>
      </p:sp>
      <p:sp>
        <p:nvSpPr>
          <p:cNvPr id="4" name="Rectangle 3"/>
          <p:cNvSpPr/>
          <p:nvPr/>
        </p:nvSpPr>
        <p:spPr>
          <a:xfrm>
            <a:off x="1513114" y="1975562"/>
            <a:ext cx="9144000" cy="4845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30465" y="1110355"/>
            <a:ext cx="9144000" cy="584775"/>
          </a:xfrm>
          <a:prstGeom prst="rect">
            <a:avLst/>
          </a:prstGeom>
        </p:spPr>
        <p:txBody>
          <a:bodyPr wrap="square">
            <a:spAutoFit/>
          </a:bodyPr>
          <a:lstStyle/>
          <a:p>
            <a:pPr algn="ctr"/>
            <a:r>
              <a:rPr lang="en-US" sz="3200" b="1" dirty="0">
                <a:solidFill>
                  <a:srgbClr val="0000FF"/>
                </a:solidFill>
                <a:latin typeface=" Arial"/>
              </a:rPr>
              <a:t>Task Atrophy </a:t>
            </a:r>
          </a:p>
        </p:txBody>
      </p:sp>
      <p:sp>
        <p:nvSpPr>
          <p:cNvPr id="6" name="Rectangle 5"/>
          <p:cNvSpPr/>
          <p:nvPr/>
        </p:nvSpPr>
        <p:spPr>
          <a:xfrm>
            <a:off x="1644945" y="2057400"/>
            <a:ext cx="8915041" cy="3893374"/>
          </a:xfrm>
          <a:prstGeom prst="rect">
            <a:avLst/>
          </a:prstGeom>
        </p:spPr>
        <p:txBody>
          <a:bodyPr wrap="square">
            <a:spAutoFit/>
          </a:bodyPr>
          <a:lstStyle/>
          <a:p>
            <a:pPr marL="457200" indent="-457200">
              <a:spcAft>
                <a:spcPts val="600"/>
              </a:spcAft>
              <a:buClr>
                <a:schemeClr val="tx1"/>
              </a:buClr>
              <a:buFont typeface="Wingdings" panose="05000000000000000000" pitchFamily="2" charset="2"/>
              <a:buChar char="q"/>
            </a:pPr>
            <a:r>
              <a:rPr lang="en-US" sz="2600" dirty="0">
                <a:latin typeface=" Arial"/>
              </a:rPr>
              <a:t>Task atrophy is a </a:t>
            </a:r>
            <a:r>
              <a:rPr lang="en-US" sz="2600" i="1" dirty="0">
                <a:solidFill>
                  <a:srgbClr val="0000FF"/>
                </a:solidFill>
                <a:latin typeface=" Arial"/>
              </a:rPr>
              <a:t>decline, or decrease in task proficiency</a:t>
            </a:r>
            <a:r>
              <a:rPr lang="en-US" sz="2600" dirty="0">
                <a:solidFill>
                  <a:srgbClr val="0000FF"/>
                </a:solidFill>
                <a:latin typeface=" Arial"/>
              </a:rPr>
              <a:t> </a:t>
            </a:r>
          </a:p>
          <a:p>
            <a:pPr marL="457200" indent="-457200">
              <a:spcAft>
                <a:spcPts val="600"/>
              </a:spcAft>
              <a:buClr>
                <a:schemeClr val="tx1"/>
              </a:buClr>
              <a:buFont typeface="Wingdings" panose="05000000000000000000" pitchFamily="2" charset="2"/>
              <a:buChar char="q"/>
            </a:pPr>
            <a:r>
              <a:rPr lang="en-US" sz="2600" i="1" dirty="0">
                <a:solidFill>
                  <a:srgbClr val="0000FF"/>
                </a:solidFill>
                <a:latin typeface=" Arial"/>
              </a:rPr>
              <a:t>Task atrophy is subjective</a:t>
            </a:r>
            <a:r>
              <a:rPr lang="en-US" sz="2600" dirty="0">
                <a:latin typeface=" Arial"/>
              </a:rPr>
              <a:t>, derived from the objective assessments, and determined through </a:t>
            </a:r>
            <a:r>
              <a:rPr lang="en-US" sz="2600" dirty="0">
                <a:solidFill>
                  <a:srgbClr val="0000FF"/>
                </a:solidFill>
                <a:latin typeface=" Arial"/>
              </a:rPr>
              <a:t>commanders</a:t>
            </a:r>
            <a:r>
              <a:rPr lang="en-US" sz="2600" dirty="0">
                <a:latin typeface=" Arial"/>
              </a:rPr>
              <a:t>’ </a:t>
            </a:r>
            <a:r>
              <a:rPr lang="en-US" sz="2600" dirty="0">
                <a:solidFill>
                  <a:srgbClr val="0000FF"/>
                </a:solidFill>
                <a:latin typeface=" Arial"/>
              </a:rPr>
              <a:t>dialogue</a:t>
            </a:r>
            <a:endParaRPr lang="en-US" sz="2600" dirty="0">
              <a:latin typeface=" Arial"/>
            </a:endParaRPr>
          </a:p>
          <a:p>
            <a:pPr marL="457200" indent="-457200">
              <a:spcAft>
                <a:spcPts val="600"/>
              </a:spcAft>
              <a:buClr>
                <a:schemeClr val="tx1"/>
              </a:buClr>
              <a:buFont typeface="Wingdings" panose="05000000000000000000" pitchFamily="2" charset="2"/>
              <a:buChar char="q"/>
            </a:pPr>
            <a:r>
              <a:rPr lang="en-US" sz="2600" dirty="0">
                <a:latin typeface=" Arial"/>
              </a:rPr>
              <a:t>Factors that may cause task proficiency atrophy: </a:t>
            </a:r>
          </a:p>
          <a:p>
            <a:pPr marL="1371600" lvl="2" indent="-457200">
              <a:spcAft>
                <a:spcPts val="600"/>
              </a:spcAft>
              <a:buClr>
                <a:schemeClr val="tx1"/>
              </a:buClr>
              <a:buFont typeface="Wingdings" panose="05000000000000000000" pitchFamily="2" charset="2"/>
              <a:buChar char="q"/>
            </a:pPr>
            <a:r>
              <a:rPr lang="en-US" sz="2000" dirty="0">
                <a:latin typeface=" Arial"/>
              </a:rPr>
              <a:t>time since the task was last trained and evaluated</a:t>
            </a:r>
          </a:p>
          <a:p>
            <a:pPr marL="1371600" lvl="2" indent="-457200">
              <a:spcAft>
                <a:spcPts val="600"/>
              </a:spcAft>
              <a:buClr>
                <a:schemeClr val="tx1"/>
              </a:buClr>
              <a:buFont typeface="Wingdings" panose="05000000000000000000" pitchFamily="2" charset="2"/>
              <a:buChar char="q"/>
            </a:pPr>
            <a:r>
              <a:rPr lang="en-US" sz="2000" dirty="0">
                <a:latin typeface=" Arial"/>
              </a:rPr>
              <a:t>loss or change in leaders, </a:t>
            </a:r>
            <a:r>
              <a:rPr lang="en-US" sz="2000" dirty="0">
                <a:solidFill>
                  <a:srgbClr val="0000FF"/>
                </a:solidFill>
                <a:latin typeface=" Arial"/>
              </a:rPr>
              <a:t>personnel</a:t>
            </a:r>
            <a:r>
              <a:rPr lang="en-US" sz="2000" dirty="0">
                <a:latin typeface=" Arial"/>
              </a:rPr>
              <a:t>, or </a:t>
            </a:r>
            <a:r>
              <a:rPr lang="en-US" sz="2000" dirty="0">
                <a:solidFill>
                  <a:srgbClr val="0000FF"/>
                </a:solidFill>
                <a:latin typeface=" Arial"/>
              </a:rPr>
              <a:t>equipment</a:t>
            </a:r>
          </a:p>
          <a:p>
            <a:pPr marL="457200" indent="-457200">
              <a:spcAft>
                <a:spcPts val="600"/>
              </a:spcAft>
              <a:buClr>
                <a:schemeClr val="tx1"/>
              </a:buClr>
              <a:buFont typeface="Wingdings" panose="05000000000000000000" pitchFamily="2" charset="2"/>
              <a:buChar char="q"/>
            </a:pPr>
            <a:r>
              <a:rPr lang="en-US" sz="2600" i="1" dirty="0">
                <a:solidFill>
                  <a:srgbClr val="0000FF"/>
                </a:solidFill>
                <a:latin typeface=" Arial"/>
              </a:rPr>
              <a:t>Mitigation of atrophy </a:t>
            </a:r>
            <a:r>
              <a:rPr lang="en-US" sz="2600" dirty="0">
                <a:latin typeface=" Arial"/>
              </a:rPr>
              <a:t>through low-resource high pay-off training events </a:t>
            </a:r>
            <a:r>
              <a:rPr lang="en-US" sz="2000" dirty="0">
                <a:latin typeface=" Arial"/>
              </a:rPr>
              <a:t>(Ex. TEWT, MAPEX, COMMEX, STAFFEX, etc.)</a:t>
            </a:r>
          </a:p>
        </p:txBody>
      </p:sp>
    </p:spTree>
    <p:extLst>
      <p:ext uri="{BB962C8B-B14F-4D97-AF65-F5344CB8AC3E}">
        <p14:creationId xmlns:p14="http://schemas.microsoft.com/office/powerpoint/2010/main" val="14147971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5494" y="1015425"/>
            <a:ext cx="5257800"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Arial" panose="020B0604020202020204"/>
                <a:ea typeface="+mn-ea"/>
                <a:cs typeface="+mn-cs"/>
              </a:rPr>
              <a:t>Allocation of Time</a:t>
            </a:r>
          </a:p>
        </p:txBody>
      </p:sp>
      <p:sp>
        <p:nvSpPr>
          <p:cNvPr id="4" name="Rectangle 3"/>
          <p:cNvSpPr/>
          <p:nvPr/>
        </p:nvSpPr>
        <p:spPr>
          <a:xfrm>
            <a:off x="1524000" y="6324600"/>
            <a:ext cx="121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 name="TextBox 2"/>
          <p:cNvSpPr txBox="1"/>
          <p:nvPr/>
        </p:nvSpPr>
        <p:spPr>
          <a:xfrm>
            <a:off x="1371600" y="1752600"/>
            <a:ext cx="9479796" cy="4093428"/>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600" b="0" i="0" u="none" strike="noStrike" kern="1200" cap="none" spc="0" normalizeH="0" baseline="0" noProof="0" dirty="0">
                <a:ln>
                  <a:noFill/>
                </a:ln>
                <a:solidFill>
                  <a:prstClr val="black"/>
                </a:solidFill>
                <a:effectLst/>
                <a:uLnTx/>
                <a:uFillTx/>
                <a:latin typeface="Arial" panose="020B0604020202020204"/>
                <a:ea typeface="+mn-ea"/>
                <a:cs typeface="+mn-cs"/>
              </a:rPr>
              <a:t>How much time is allowed for Subordinate Units?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6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600" dirty="0">
                <a:solidFill>
                  <a:prstClr val="black"/>
                </a:solidFill>
                <a:latin typeface="Arial" panose="020B0604020202020204"/>
              </a:rPr>
              <a:t>How much time is needed for events at echelon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600" dirty="0">
              <a:solidFill>
                <a:prstClr val="black"/>
              </a:solidFill>
              <a:latin typeface="Arial" panose="020B0604020202020204"/>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600" dirty="0">
                <a:solidFill>
                  <a:prstClr val="black"/>
                </a:solidFill>
                <a:latin typeface="Arial" panose="020B0604020202020204"/>
              </a:rPr>
              <a:t>How complex are the events? (Defend or Movement to Contact?)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600" dirty="0">
              <a:solidFill>
                <a:prstClr val="black"/>
              </a:solidFill>
              <a:latin typeface="Arial" panose="020B0604020202020204"/>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600" dirty="0">
                <a:solidFill>
                  <a:prstClr val="black"/>
                </a:solidFill>
                <a:latin typeface="Arial" panose="020B0604020202020204"/>
              </a:rPr>
              <a:t>What training is conducted at what echelon?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600" dirty="0">
              <a:solidFill>
                <a:prstClr val="black"/>
              </a:solidFill>
              <a:latin typeface="Arial" panose="020B0604020202020204"/>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600" dirty="0">
                <a:solidFill>
                  <a:prstClr val="black"/>
                </a:solidFill>
                <a:latin typeface="Arial" panose="020B0604020202020204"/>
              </a:rPr>
              <a:t>Ensure “green space” is available for subordinates</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CE56B-84BF-4359-8391-FEBD7F0E4D58}"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7236738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19</a:t>
            </a:fld>
            <a:endParaRPr lang="en-US" dirty="0"/>
          </a:p>
        </p:txBody>
      </p:sp>
      <p:sp>
        <p:nvSpPr>
          <p:cNvPr id="4" name="Rectangle 3"/>
          <p:cNvSpPr/>
          <p:nvPr/>
        </p:nvSpPr>
        <p:spPr>
          <a:xfrm>
            <a:off x="1833716" y="1905001"/>
            <a:ext cx="8524568" cy="3893374"/>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q"/>
            </a:pPr>
            <a:r>
              <a:rPr lang="en-US" sz="2300" b="1" i="1" dirty="0">
                <a:solidFill>
                  <a:srgbClr val="0000FF"/>
                </a:solidFill>
                <a:latin typeface=" Arial"/>
              </a:rPr>
              <a:t>MET proficiency </a:t>
            </a:r>
            <a:r>
              <a:rPr lang="en-US" sz="2300" dirty="0">
                <a:latin typeface=" Arial"/>
              </a:rPr>
              <a:t>is the basis for a unit to be able to perform their mission </a:t>
            </a:r>
          </a:p>
          <a:p>
            <a:pPr marL="342900" indent="-342900">
              <a:spcBef>
                <a:spcPts val="600"/>
              </a:spcBef>
              <a:spcAft>
                <a:spcPts val="600"/>
              </a:spcAft>
              <a:buFont typeface="Wingdings" panose="05000000000000000000" pitchFamily="2" charset="2"/>
              <a:buChar char="q"/>
            </a:pPr>
            <a:r>
              <a:rPr lang="en-US" sz="2300" b="1" i="1" dirty="0">
                <a:solidFill>
                  <a:srgbClr val="0000FF"/>
                </a:solidFill>
                <a:latin typeface=" Arial"/>
              </a:rPr>
              <a:t>Battle Tasks and Individual Tasks </a:t>
            </a:r>
            <a:r>
              <a:rPr lang="en-US" sz="2300" dirty="0">
                <a:latin typeface=" Arial"/>
              </a:rPr>
              <a:t>build the ability of subordinates to support the METs</a:t>
            </a:r>
          </a:p>
          <a:p>
            <a:pPr marL="800100" lvl="1" indent="-342900">
              <a:spcBef>
                <a:spcPts val="600"/>
              </a:spcBef>
              <a:spcAft>
                <a:spcPts val="600"/>
              </a:spcAft>
              <a:buFont typeface="Wingdings" panose="05000000000000000000" pitchFamily="2" charset="2"/>
              <a:buChar char="q"/>
            </a:pPr>
            <a:r>
              <a:rPr lang="en-US" sz="2300" dirty="0">
                <a:latin typeface=" Arial"/>
              </a:rPr>
              <a:t>Build Individual task training events</a:t>
            </a:r>
          </a:p>
          <a:p>
            <a:pPr marL="342900" indent="-342900">
              <a:spcBef>
                <a:spcPts val="600"/>
              </a:spcBef>
              <a:spcAft>
                <a:spcPts val="600"/>
              </a:spcAft>
              <a:buFont typeface="Wingdings" panose="05000000000000000000" pitchFamily="2" charset="2"/>
              <a:buChar char="q"/>
            </a:pPr>
            <a:r>
              <a:rPr lang="en-US" sz="2300" dirty="0">
                <a:latin typeface=" Arial"/>
              </a:rPr>
              <a:t>Synchronize events within the </a:t>
            </a:r>
            <a:r>
              <a:rPr lang="en-US" sz="2300" b="1" i="1" dirty="0">
                <a:solidFill>
                  <a:srgbClr val="0000FF"/>
                </a:solidFill>
                <a:latin typeface=" Arial"/>
              </a:rPr>
              <a:t>time management system </a:t>
            </a:r>
            <a:r>
              <a:rPr lang="en-US" sz="2300" dirty="0">
                <a:latin typeface=" Arial"/>
              </a:rPr>
              <a:t>(protect  and prioritize training resources)</a:t>
            </a:r>
          </a:p>
          <a:p>
            <a:pPr marL="342900" indent="-342900">
              <a:spcBef>
                <a:spcPts val="600"/>
              </a:spcBef>
              <a:spcAft>
                <a:spcPts val="600"/>
              </a:spcAft>
              <a:buFont typeface="Wingdings" panose="05000000000000000000" pitchFamily="2" charset="2"/>
              <a:buChar char="q"/>
            </a:pPr>
            <a:r>
              <a:rPr lang="en-US" sz="2300" dirty="0">
                <a:latin typeface=" Arial"/>
              </a:rPr>
              <a:t>Determine when the prescribed proficiency level must be achieved.</a:t>
            </a:r>
          </a:p>
        </p:txBody>
      </p:sp>
      <p:sp>
        <p:nvSpPr>
          <p:cNvPr id="5" name="Rectangle 1"/>
          <p:cNvSpPr>
            <a:spLocks noChangeArrowheads="1"/>
          </p:cNvSpPr>
          <p:nvPr/>
        </p:nvSpPr>
        <p:spPr bwMode="auto">
          <a:xfrm>
            <a:off x="1541585" y="863025"/>
            <a:ext cx="9144000" cy="584775"/>
          </a:xfrm>
          <a:prstGeom prst="rect">
            <a:avLst/>
          </a:prstGeom>
          <a:noFill/>
          <a:ln w="9525">
            <a:noFill/>
            <a:miter lim="800000"/>
            <a:headEnd/>
            <a:tailEnd/>
          </a:ln>
        </p:spPr>
        <p:txBody>
          <a:bodyPr>
            <a:spAutoFit/>
          </a:bodyPr>
          <a:lstStyle/>
          <a:p>
            <a:pPr algn="ctr"/>
            <a:r>
              <a:rPr lang="en-US" sz="3200" b="1" dirty="0">
                <a:solidFill>
                  <a:srgbClr val="0000FF"/>
                </a:solidFill>
                <a:latin typeface=" Arial"/>
              </a:rPr>
              <a:t>Mission Essential Task Proficiency</a:t>
            </a:r>
          </a:p>
        </p:txBody>
      </p:sp>
    </p:spTree>
    <p:extLst>
      <p:ext uri="{BB962C8B-B14F-4D97-AF65-F5344CB8AC3E}">
        <p14:creationId xmlns:p14="http://schemas.microsoft.com/office/powerpoint/2010/main" val="15672400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072042" y="969977"/>
            <a:ext cx="4684714" cy="5562118"/>
          </a:xfrm>
          <a:prstGeom prst="rect">
            <a:avLst/>
          </a:prstGeom>
        </p:spPr>
      </p:pic>
      <p:sp>
        <p:nvSpPr>
          <p:cNvPr id="2" name="TextBox 1"/>
          <p:cNvSpPr txBox="1"/>
          <p:nvPr/>
        </p:nvSpPr>
        <p:spPr>
          <a:xfrm>
            <a:off x="3615291" y="675271"/>
            <a:ext cx="4940199" cy="523220"/>
          </a:xfrm>
          <a:prstGeom prst="rect">
            <a:avLst/>
          </a:prstGeom>
          <a:noFill/>
        </p:spPr>
        <p:txBody>
          <a:bodyPr wrap="none" rtlCol="0">
            <a:spAutoFit/>
          </a:bodyPr>
          <a:lstStyle/>
          <a:p>
            <a:pPr algn="ctr"/>
            <a:r>
              <a:rPr lang="en-US" sz="2800" b="1" dirty="0">
                <a:latin typeface=" Arial"/>
              </a:rPr>
              <a:t>Training Management Cycle</a:t>
            </a:r>
          </a:p>
        </p:txBody>
      </p:sp>
      <p:sp>
        <p:nvSpPr>
          <p:cNvPr id="5" name="Rectangle 4"/>
          <p:cNvSpPr/>
          <p:nvPr/>
        </p:nvSpPr>
        <p:spPr>
          <a:xfrm>
            <a:off x="477778" y="2473763"/>
            <a:ext cx="7116391" cy="2554545"/>
          </a:xfrm>
          <a:prstGeom prst="rect">
            <a:avLst/>
          </a:prstGeom>
        </p:spPr>
        <p:txBody>
          <a:bodyPr wrap="square">
            <a:spAutoFit/>
          </a:bodyPr>
          <a:lstStyle/>
          <a:p>
            <a:r>
              <a:rPr lang="en-US" sz="2000" b="1" dirty="0">
                <a:latin typeface=" Arial"/>
                <a:ea typeface="Times New Roman" panose="02020603050405020304" pitchFamily="18" charset="0"/>
              </a:rPr>
              <a:t>The Training Management Cycle is the process of identifying training requirements by</a:t>
            </a:r>
            <a:r>
              <a:rPr lang="en-US" sz="2000" dirty="0">
                <a:latin typeface=" Arial"/>
                <a:ea typeface="Times New Roman" panose="02020603050405020304" pitchFamily="18" charset="0"/>
              </a:rPr>
              <a:t>:</a:t>
            </a:r>
          </a:p>
          <a:p>
            <a:endParaRPr lang="en-US" sz="2000" dirty="0">
              <a:latin typeface=" Arial"/>
              <a:ea typeface="Times New Roman" panose="02020603050405020304" pitchFamily="18" charset="0"/>
            </a:endParaRPr>
          </a:p>
          <a:p>
            <a:pPr marL="800100" lvl="1" indent="-342900">
              <a:buFont typeface="Arial" panose="020B0604020202020204" pitchFamily="34" charset="0"/>
              <a:buChar char="•"/>
            </a:pPr>
            <a:r>
              <a:rPr lang="en-US" sz="2000" dirty="0">
                <a:latin typeface=" Arial"/>
                <a:ea typeface="Times New Roman" panose="02020603050405020304" pitchFamily="18" charset="0"/>
              </a:rPr>
              <a:t>Planning and Preparation</a:t>
            </a:r>
          </a:p>
          <a:p>
            <a:pPr marL="800100" lvl="1" indent="-342900">
              <a:buFont typeface="Arial" panose="020B0604020202020204" pitchFamily="34" charset="0"/>
              <a:buChar char="•"/>
            </a:pPr>
            <a:endParaRPr lang="en-US" sz="2000" dirty="0">
              <a:latin typeface=" Arial"/>
              <a:ea typeface="Times New Roman" panose="02020603050405020304" pitchFamily="18" charset="0"/>
            </a:endParaRPr>
          </a:p>
          <a:p>
            <a:pPr marL="800100" lvl="1" indent="-342900">
              <a:buFont typeface="Arial" panose="020B0604020202020204" pitchFamily="34" charset="0"/>
              <a:buChar char="•"/>
            </a:pPr>
            <a:r>
              <a:rPr lang="en-US" sz="2000" dirty="0">
                <a:latin typeface=" Arial"/>
                <a:ea typeface="Times New Roman" panose="02020603050405020304" pitchFamily="18" charset="0"/>
              </a:rPr>
              <a:t>Execution</a:t>
            </a:r>
          </a:p>
          <a:p>
            <a:pPr marL="800100" lvl="1" indent="-342900">
              <a:buFont typeface="Arial" panose="020B0604020202020204" pitchFamily="34" charset="0"/>
              <a:buChar char="•"/>
            </a:pPr>
            <a:endParaRPr lang="en-US" sz="2000" dirty="0">
              <a:latin typeface=" Arial"/>
              <a:ea typeface="Times New Roman" panose="02020603050405020304" pitchFamily="18" charset="0"/>
            </a:endParaRPr>
          </a:p>
          <a:p>
            <a:pPr marL="800100" lvl="1" indent="-342900">
              <a:buFont typeface="Arial" panose="020B0604020202020204" pitchFamily="34" charset="0"/>
              <a:buChar char="•"/>
            </a:pPr>
            <a:r>
              <a:rPr lang="en-US" sz="2000" dirty="0">
                <a:latin typeface=" Arial"/>
                <a:ea typeface="Times New Roman" panose="02020603050405020304" pitchFamily="18" charset="0"/>
              </a:rPr>
              <a:t>Evaluation and Assessment</a:t>
            </a:r>
            <a:endParaRPr lang="en-US" sz="2000" dirty="0">
              <a:latin typeface=" Arial"/>
            </a:endParaRPr>
          </a:p>
        </p:txBody>
      </p:sp>
      <p:sp>
        <p:nvSpPr>
          <p:cNvPr id="3" name="Slide Number Placeholder 2"/>
          <p:cNvSpPr>
            <a:spLocks noGrp="1"/>
          </p:cNvSpPr>
          <p:nvPr>
            <p:ph type="sldNum" sz="quarter" idx="4294967295"/>
          </p:nvPr>
        </p:nvSpPr>
        <p:spPr>
          <a:xfrm>
            <a:off x="11236036" y="6364517"/>
            <a:ext cx="574964" cy="365125"/>
          </a:xfrm>
          <a:prstGeom prst="rect">
            <a:avLst/>
          </a:prstGeom>
        </p:spPr>
        <p:txBody>
          <a:bodyPr/>
          <a:lstStyle/>
          <a:p>
            <a:fld id="{65E9888F-4F91-4F93-82A4-5C42F6B0F9A7}" type="slidenum">
              <a:rPr lang="en-US" smtClean="0"/>
              <a:t>2</a:t>
            </a:fld>
            <a:endParaRPr lang="en-US"/>
          </a:p>
        </p:txBody>
      </p:sp>
      <p:sp>
        <p:nvSpPr>
          <p:cNvPr id="6" name="TextBox 5"/>
          <p:cNvSpPr txBox="1"/>
          <p:nvPr/>
        </p:nvSpPr>
        <p:spPr>
          <a:xfrm>
            <a:off x="1713354" y="6473170"/>
            <a:ext cx="1143262" cy="338554"/>
          </a:xfrm>
          <a:prstGeom prst="rect">
            <a:avLst/>
          </a:prstGeom>
          <a:noFill/>
        </p:spPr>
        <p:txBody>
          <a:bodyPr wrap="none" rtlCol="0">
            <a:spAutoFit/>
          </a:bodyPr>
          <a:lstStyle/>
          <a:p>
            <a:r>
              <a:rPr lang="en-US" sz="1600" dirty="0"/>
              <a:t>Para 1-20 </a:t>
            </a:r>
          </a:p>
        </p:txBody>
      </p:sp>
    </p:spTree>
    <p:extLst>
      <p:ext uri="{BB962C8B-B14F-4D97-AF65-F5344CB8AC3E}">
        <p14:creationId xmlns:p14="http://schemas.microsoft.com/office/powerpoint/2010/main" val="188196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20</a:t>
            </a:fld>
            <a:endParaRPr lang="en-US" dirty="0"/>
          </a:p>
        </p:txBody>
      </p:sp>
      <p:sp>
        <p:nvSpPr>
          <p:cNvPr id="4" name="Rectangle 3"/>
          <p:cNvSpPr/>
          <p:nvPr/>
        </p:nvSpPr>
        <p:spPr>
          <a:xfrm>
            <a:off x="1406769" y="1905001"/>
            <a:ext cx="9419135" cy="1154162"/>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q"/>
            </a:pPr>
            <a:r>
              <a:rPr lang="en-US" sz="2300" dirty="0">
                <a:latin typeface=" Arial"/>
              </a:rPr>
              <a:t>Post events to the calendar using a </a:t>
            </a:r>
            <a:r>
              <a:rPr lang="en-US" sz="2300" b="1" i="1" dirty="0">
                <a:solidFill>
                  <a:srgbClr val="0000FF"/>
                </a:solidFill>
                <a:latin typeface=" Arial"/>
              </a:rPr>
              <a:t>backward planning </a:t>
            </a:r>
            <a:r>
              <a:rPr lang="en-US" sz="2300" dirty="0">
                <a:latin typeface=" Arial"/>
              </a:rPr>
              <a:t>approach. Begin at the Culminating Training Event (CTE) and work backwards to the beginning of the planning horizon.</a:t>
            </a:r>
          </a:p>
        </p:txBody>
      </p:sp>
      <p:sp>
        <p:nvSpPr>
          <p:cNvPr id="5" name="Rectangle 1"/>
          <p:cNvSpPr>
            <a:spLocks noChangeArrowheads="1"/>
          </p:cNvSpPr>
          <p:nvPr/>
        </p:nvSpPr>
        <p:spPr bwMode="auto">
          <a:xfrm>
            <a:off x="1541585" y="1015425"/>
            <a:ext cx="9144000" cy="584775"/>
          </a:xfrm>
          <a:prstGeom prst="rect">
            <a:avLst/>
          </a:prstGeom>
          <a:noFill/>
          <a:ln w="9525">
            <a:noFill/>
            <a:miter lim="800000"/>
            <a:headEnd/>
            <a:tailEnd/>
          </a:ln>
        </p:spPr>
        <p:txBody>
          <a:bodyPr>
            <a:spAutoFit/>
          </a:bodyPr>
          <a:lstStyle/>
          <a:p>
            <a:pPr algn="ctr"/>
            <a:r>
              <a:rPr lang="en-US" sz="3200" b="1" dirty="0">
                <a:solidFill>
                  <a:srgbClr val="0000FF"/>
                </a:solidFill>
                <a:latin typeface=" Arial"/>
              </a:rPr>
              <a:t>Backward Plan &amp; Sequence Events</a:t>
            </a:r>
          </a:p>
        </p:txBody>
      </p:sp>
      <p:pic>
        <p:nvPicPr>
          <p:cNvPr id="6" name="Picture 5">
            <a:extLst>
              <a:ext uri="{FF2B5EF4-FFF2-40B4-BE49-F238E27FC236}">
                <a16:creationId xmlns:a16="http://schemas.microsoft.com/office/drawing/2014/main" id="{37FCC485-0246-4F7B-823E-0CD2545C5AFA}"/>
              </a:ext>
            </a:extLst>
          </p:cNvPr>
          <p:cNvPicPr>
            <a:picLocks noChangeAspect="1"/>
          </p:cNvPicPr>
          <p:nvPr/>
        </p:nvPicPr>
        <p:blipFill>
          <a:blip r:embed="rId3"/>
          <a:stretch>
            <a:fillRect/>
          </a:stretch>
        </p:blipFill>
        <p:spPr>
          <a:xfrm>
            <a:off x="1406770" y="3200400"/>
            <a:ext cx="9419136" cy="2944623"/>
          </a:xfrm>
          <a:prstGeom prst="rect">
            <a:avLst/>
          </a:prstGeom>
        </p:spPr>
      </p:pic>
    </p:spTree>
    <p:extLst>
      <p:ext uri="{BB962C8B-B14F-4D97-AF65-F5344CB8AC3E}">
        <p14:creationId xmlns:p14="http://schemas.microsoft.com/office/powerpoint/2010/main" val="2612382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250A81A-786D-4FB0-9AA8-16C2A7BD2A10}"/>
              </a:ext>
            </a:extLst>
          </p:cNvPr>
          <p:cNvPicPr>
            <a:picLocks noChangeAspect="1"/>
          </p:cNvPicPr>
          <p:nvPr/>
        </p:nvPicPr>
        <p:blipFill>
          <a:blip r:embed="rId3"/>
          <a:stretch>
            <a:fillRect/>
          </a:stretch>
        </p:blipFill>
        <p:spPr>
          <a:xfrm>
            <a:off x="152400" y="883359"/>
            <a:ext cx="11982211" cy="5593642"/>
          </a:xfrm>
          <a:prstGeom prst="rect">
            <a:avLst/>
          </a:prstGeom>
        </p:spPr>
      </p:pic>
    </p:spTree>
    <p:extLst>
      <p:ext uri="{BB962C8B-B14F-4D97-AF65-F5344CB8AC3E}">
        <p14:creationId xmlns:p14="http://schemas.microsoft.com/office/powerpoint/2010/main" val="2495932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DD8973-444E-432E-BC3F-615D34B696B0}"/>
              </a:ext>
            </a:extLst>
          </p:cNvPr>
          <p:cNvSpPr>
            <a:spLocks noGrp="1"/>
          </p:cNvSpPr>
          <p:nvPr>
            <p:ph type="sldNum" sz="quarter" idx="12"/>
          </p:nvPr>
        </p:nvSpPr>
        <p:spPr/>
        <p:txBody>
          <a:bodyPr/>
          <a:lstStyle/>
          <a:p>
            <a:fld id="{48DCE56B-84BF-4359-8391-FEBD7F0E4D58}" type="slidenum">
              <a:rPr lang="en-US" smtClean="0"/>
              <a:pPr/>
              <a:t>22</a:t>
            </a:fld>
            <a:endParaRPr lang="en-US" dirty="0"/>
          </a:p>
        </p:txBody>
      </p:sp>
      <p:pic>
        <p:nvPicPr>
          <p:cNvPr id="3" name="Picture 2">
            <a:extLst>
              <a:ext uri="{FF2B5EF4-FFF2-40B4-BE49-F238E27FC236}">
                <a16:creationId xmlns:a16="http://schemas.microsoft.com/office/drawing/2014/main" id="{A31393E6-2976-4110-8AB0-242CDEEAFE5C}"/>
              </a:ext>
            </a:extLst>
          </p:cNvPr>
          <p:cNvPicPr>
            <a:picLocks noChangeAspect="1"/>
          </p:cNvPicPr>
          <p:nvPr/>
        </p:nvPicPr>
        <p:blipFill>
          <a:blip r:embed="rId3"/>
          <a:stretch>
            <a:fillRect/>
          </a:stretch>
        </p:blipFill>
        <p:spPr>
          <a:xfrm>
            <a:off x="152400" y="895427"/>
            <a:ext cx="11966970" cy="5581574"/>
          </a:xfrm>
          <a:prstGeom prst="rect">
            <a:avLst/>
          </a:prstGeom>
        </p:spPr>
      </p:pic>
    </p:spTree>
    <p:extLst>
      <p:ext uri="{BB962C8B-B14F-4D97-AF65-F5344CB8AC3E}">
        <p14:creationId xmlns:p14="http://schemas.microsoft.com/office/powerpoint/2010/main" val="27937408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6734D666-0BC3-4F42-B228-6E00F4A06626}"/>
              </a:ext>
            </a:extLst>
          </p:cNvPr>
          <p:cNvPicPr>
            <a:picLocks noChangeAspect="1"/>
          </p:cNvPicPr>
          <p:nvPr/>
        </p:nvPicPr>
        <p:blipFill>
          <a:blip r:embed="rId3"/>
          <a:stretch>
            <a:fillRect/>
          </a:stretch>
        </p:blipFill>
        <p:spPr>
          <a:xfrm>
            <a:off x="152400" y="985663"/>
            <a:ext cx="11966970" cy="5262737"/>
          </a:xfrm>
          <a:prstGeom prst="rect">
            <a:avLst/>
          </a:prstGeom>
        </p:spPr>
      </p:pic>
    </p:spTree>
    <p:extLst>
      <p:ext uri="{BB962C8B-B14F-4D97-AF65-F5344CB8AC3E}">
        <p14:creationId xmlns:p14="http://schemas.microsoft.com/office/powerpoint/2010/main" val="7153737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24</a:t>
            </a:fld>
            <a:endParaRPr lang="en-US" dirty="0"/>
          </a:p>
        </p:txBody>
      </p:sp>
      <p:sp>
        <p:nvSpPr>
          <p:cNvPr id="4" name="TextBox 3"/>
          <p:cNvSpPr txBox="1"/>
          <p:nvPr/>
        </p:nvSpPr>
        <p:spPr>
          <a:xfrm>
            <a:off x="1524014" y="651341"/>
            <a:ext cx="9144000" cy="584775"/>
          </a:xfrm>
          <a:prstGeom prst="rect">
            <a:avLst/>
          </a:prstGeom>
          <a:noFill/>
          <a:ln>
            <a:noFill/>
          </a:ln>
        </p:spPr>
        <p:txBody>
          <a:bodyPr wrap="square" rtlCol="0">
            <a:spAutoFit/>
          </a:bodyPr>
          <a:lstStyle/>
          <a:p>
            <a:pPr algn="ctr"/>
            <a:r>
              <a:rPr lang="en-US" sz="3200" b="1" dirty="0">
                <a:solidFill>
                  <a:srgbClr val="0000FF"/>
                </a:solidFill>
                <a:latin typeface=" Arial"/>
              </a:rPr>
              <a:t>Develop Initial Training Objectives</a:t>
            </a:r>
          </a:p>
        </p:txBody>
      </p:sp>
      <p:sp>
        <p:nvSpPr>
          <p:cNvPr id="5" name="Rectangle 4"/>
          <p:cNvSpPr/>
          <p:nvPr/>
        </p:nvSpPr>
        <p:spPr>
          <a:xfrm>
            <a:off x="1524000" y="1770996"/>
            <a:ext cx="5059940" cy="4401205"/>
          </a:xfrm>
          <a:prstGeom prst="rect">
            <a:avLst/>
          </a:prstGeom>
        </p:spPr>
        <p:txBody>
          <a:bodyPr wrap="square">
            <a:spAutoFit/>
          </a:bodyPr>
          <a:lstStyle/>
          <a:p>
            <a:pPr marL="342900" indent="-342900">
              <a:spcAft>
                <a:spcPts val="1200"/>
              </a:spcAft>
              <a:buFont typeface="Wingdings" panose="05000000000000000000" pitchFamily="2" charset="2"/>
              <a:buChar char="q"/>
            </a:pPr>
            <a:r>
              <a:rPr lang="en-US" sz="2400" dirty="0">
                <a:latin typeface=" Arial"/>
              </a:rPr>
              <a:t>Review </a:t>
            </a:r>
            <a:r>
              <a:rPr lang="en-US" sz="2400" b="1" i="1" dirty="0">
                <a:solidFill>
                  <a:srgbClr val="0000FF"/>
                </a:solidFill>
                <a:latin typeface=" Arial"/>
              </a:rPr>
              <a:t>required</a:t>
            </a:r>
            <a:r>
              <a:rPr lang="en-US" sz="2400" dirty="0">
                <a:latin typeface=" Arial"/>
              </a:rPr>
              <a:t> proficiency ratings</a:t>
            </a:r>
          </a:p>
          <a:p>
            <a:pPr marL="342900" indent="-342900">
              <a:spcBef>
                <a:spcPts val="0"/>
              </a:spcBef>
              <a:spcAft>
                <a:spcPts val="1200"/>
              </a:spcAft>
              <a:buFont typeface="Wingdings" panose="05000000000000000000" pitchFamily="2" charset="2"/>
              <a:buChar char="q"/>
            </a:pPr>
            <a:r>
              <a:rPr lang="en-US" sz="2400" dirty="0">
                <a:latin typeface=" Arial"/>
              </a:rPr>
              <a:t>Assign training objectives to each event (task proficiency end-state)</a:t>
            </a:r>
          </a:p>
          <a:p>
            <a:pPr marL="342900" indent="-342900">
              <a:spcBef>
                <a:spcPts val="0"/>
              </a:spcBef>
              <a:spcAft>
                <a:spcPts val="1200"/>
              </a:spcAft>
              <a:buFont typeface="Wingdings" panose="05000000000000000000" pitchFamily="2" charset="2"/>
              <a:buChar char="q"/>
            </a:pPr>
            <a:r>
              <a:rPr lang="en-US" sz="2400" dirty="0">
                <a:latin typeface=" Arial"/>
              </a:rPr>
              <a:t>Describes </a:t>
            </a:r>
            <a:r>
              <a:rPr lang="en-US" sz="2400" b="1" dirty="0">
                <a:solidFill>
                  <a:srgbClr val="0000FF"/>
                </a:solidFill>
                <a:latin typeface=" Arial"/>
              </a:rPr>
              <a:t>purpose (why) </a:t>
            </a:r>
            <a:r>
              <a:rPr lang="en-US" sz="2400" dirty="0">
                <a:latin typeface=" Arial"/>
              </a:rPr>
              <a:t>of each event </a:t>
            </a:r>
          </a:p>
          <a:p>
            <a:pPr marL="342900" indent="-342900">
              <a:spcBef>
                <a:spcPts val="0"/>
              </a:spcBef>
              <a:spcAft>
                <a:spcPts val="1200"/>
              </a:spcAft>
              <a:buFont typeface="Wingdings" panose="05000000000000000000" pitchFamily="2" charset="2"/>
              <a:buChar char="q"/>
            </a:pPr>
            <a:r>
              <a:rPr lang="en-US" sz="2400" dirty="0">
                <a:latin typeface=" Arial"/>
              </a:rPr>
              <a:t>Tied to each task T&amp;EO conditions and standards.</a:t>
            </a:r>
          </a:p>
          <a:p>
            <a:pPr marL="342900" indent="-342900">
              <a:spcBef>
                <a:spcPts val="0"/>
              </a:spcBef>
              <a:spcAft>
                <a:spcPts val="1200"/>
              </a:spcAft>
              <a:buFont typeface="Wingdings" panose="05000000000000000000" pitchFamily="2" charset="2"/>
              <a:buChar char="q"/>
            </a:pPr>
            <a:r>
              <a:rPr lang="en-US" sz="2400" dirty="0">
                <a:latin typeface=" Arial"/>
              </a:rPr>
              <a:t>Builds progressively over the planning horizon</a:t>
            </a:r>
          </a:p>
        </p:txBody>
      </p:sp>
      <p:grpSp>
        <p:nvGrpSpPr>
          <p:cNvPr id="6" name="Group 5"/>
          <p:cNvGrpSpPr/>
          <p:nvPr/>
        </p:nvGrpSpPr>
        <p:grpSpPr>
          <a:xfrm>
            <a:off x="6705601" y="2849939"/>
            <a:ext cx="3564465" cy="2636461"/>
            <a:chOff x="5181600" y="2849938"/>
            <a:chExt cx="3564465" cy="2636461"/>
          </a:xfrm>
        </p:grpSpPr>
        <p:pic>
          <p:nvPicPr>
            <p:cNvPr id="7" name="Picture 6"/>
            <p:cNvPicPr>
              <a:picLocks noChangeAspect="1"/>
            </p:cNvPicPr>
            <p:nvPr/>
          </p:nvPicPr>
          <p:blipFill>
            <a:blip r:embed="rId3"/>
            <a:stretch>
              <a:fillRect/>
            </a:stretch>
          </p:blipFill>
          <p:spPr>
            <a:xfrm>
              <a:off x="5181600" y="2849938"/>
              <a:ext cx="3564465" cy="2636461"/>
            </a:xfrm>
            <a:prstGeom prst="rect">
              <a:avLst/>
            </a:prstGeom>
            <a:ln>
              <a:solidFill>
                <a:schemeClr val="tx1"/>
              </a:solidFill>
            </a:ln>
            <a:scene3d>
              <a:camera prst="orthographicFront"/>
              <a:lightRig rig="threePt" dir="t"/>
            </a:scene3d>
            <a:sp3d>
              <a:bevelT w="139700" h="139700" prst="divot"/>
            </a:sp3d>
          </p:spPr>
        </p:pic>
        <p:sp>
          <p:nvSpPr>
            <p:cNvPr id="8" name="Oval 7"/>
            <p:cNvSpPr/>
            <p:nvPr/>
          </p:nvSpPr>
          <p:spPr>
            <a:xfrm>
              <a:off x="8351520" y="4294632"/>
              <a:ext cx="304800" cy="304800"/>
            </a:xfrm>
            <a:prstGeom prst="ellipse">
              <a:avLst/>
            </a:prstGeom>
            <a:noFill/>
            <a:ln>
              <a:solidFill>
                <a:srgbClr val="FF0000"/>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623304" y="1962972"/>
            <a:ext cx="3799438" cy="646331"/>
          </a:xfrm>
          <a:prstGeom prst="rect">
            <a:avLst/>
          </a:prstGeom>
          <a:noFill/>
        </p:spPr>
        <p:txBody>
          <a:bodyPr wrap="none" rtlCol="0">
            <a:spAutoFit/>
          </a:bodyPr>
          <a:lstStyle/>
          <a:p>
            <a:r>
              <a:rPr lang="en-US" dirty="0">
                <a:solidFill>
                  <a:srgbClr val="0000FF"/>
                </a:solidFill>
                <a:latin typeface="Segoe Print" panose="02000600000000000000" pitchFamily="2" charset="0"/>
              </a:rPr>
              <a:t>‘Unit must be a ‘P’ in this task</a:t>
            </a:r>
          </a:p>
          <a:p>
            <a:r>
              <a:rPr lang="en-US" dirty="0">
                <a:solidFill>
                  <a:srgbClr val="0000FF"/>
                </a:solidFill>
                <a:latin typeface="Segoe Print" panose="02000600000000000000" pitchFamily="2" charset="0"/>
              </a:rPr>
              <a:t> at the end of the exercise . . .’</a:t>
            </a:r>
          </a:p>
        </p:txBody>
      </p:sp>
      <p:cxnSp>
        <p:nvCxnSpPr>
          <p:cNvPr id="10" name="Straight Arrow Connector 9"/>
          <p:cNvCxnSpPr>
            <a:stCxn id="9" idx="2"/>
          </p:cNvCxnSpPr>
          <p:nvPr/>
        </p:nvCxnSpPr>
        <p:spPr>
          <a:xfrm>
            <a:off x="8523024" y="2609302"/>
            <a:ext cx="1352497" cy="16853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7748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25</a:t>
            </a:fld>
            <a:endParaRPr lang="en-US" dirty="0"/>
          </a:p>
        </p:txBody>
      </p:sp>
      <p:sp>
        <p:nvSpPr>
          <p:cNvPr id="4" name="TextBox 3"/>
          <p:cNvSpPr txBox="1"/>
          <p:nvPr/>
        </p:nvSpPr>
        <p:spPr>
          <a:xfrm>
            <a:off x="1524000" y="662485"/>
            <a:ext cx="9144000" cy="584775"/>
          </a:xfrm>
          <a:prstGeom prst="rect">
            <a:avLst/>
          </a:prstGeom>
          <a:noFill/>
          <a:ln>
            <a:noFill/>
          </a:ln>
        </p:spPr>
        <p:txBody>
          <a:bodyPr wrap="square" rtlCol="0">
            <a:spAutoFit/>
          </a:bodyPr>
          <a:lstStyle/>
          <a:p>
            <a:pPr algn="ctr"/>
            <a:r>
              <a:rPr lang="en-US" sz="3200" b="1" dirty="0">
                <a:solidFill>
                  <a:srgbClr val="0000FF"/>
                </a:solidFill>
                <a:latin typeface=" Arial"/>
              </a:rPr>
              <a:t>Example Training Objective</a:t>
            </a:r>
          </a:p>
        </p:txBody>
      </p:sp>
      <p:grpSp>
        <p:nvGrpSpPr>
          <p:cNvPr id="2" name="Group 1">
            <a:extLst>
              <a:ext uri="{FF2B5EF4-FFF2-40B4-BE49-F238E27FC236}">
                <a16:creationId xmlns:a16="http://schemas.microsoft.com/office/drawing/2014/main" id="{218846DB-95EB-4387-93A1-69990E405773}"/>
              </a:ext>
            </a:extLst>
          </p:cNvPr>
          <p:cNvGrpSpPr/>
          <p:nvPr/>
        </p:nvGrpSpPr>
        <p:grpSpPr>
          <a:xfrm>
            <a:off x="1524000" y="1752600"/>
            <a:ext cx="9144000" cy="3886200"/>
            <a:chOff x="1524000" y="1350886"/>
            <a:chExt cx="9144000" cy="3886200"/>
          </a:xfrm>
        </p:grpSpPr>
        <p:sp>
          <p:nvSpPr>
            <p:cNvPr id="5" name="Rectangle 4"/>
            <p:cNvSpPr/>
            <p:nvPr/>
          </p:nvSpPr>
          <p:spPr>
            <a:xfrm>
              <a:off x="1524000" y="1350886"/>
              <a:ext cx="9144000" cy="3886200"/>
            </a:xfrm>
            <a:prstGeom prst="rect">
              <a:avLst/>
            </a:prstGeom>
            <a:noFill/>
            <a:ln w="38100">
              <a:solidFill>
                <a:srgbClr val="00206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 Arial"/>
              </a:endParaRPr>
            </a:p>
          </p:txBody>
        </p:sp>
        <p:sp>
          <p:nvSpPr>
            <p:cNvPr id="6" name="TextBox 5"/>
            <p:cNvSpPr txBox="1"/>
            <p:nvPr/>
          </p:nvSpPr>
          <p:spPr>
            <a:xfrm>
              <a:off x="2557788" y="1435218"/>
              <a:ext cx="7076424" cy="461665"/>
            </a:xfrm>
            <a:prstGeom prst="rect">
              <a:avLst/>
            </a:prstGeom>
            <a:noFill/>
          </p:spPr>
          <p:txBody>
            <a:bodyPr wrap="none" rtlCol="0">
              <a:spAutoFit/>
            </a:bodyPr>
            <a:lstStyle/>
            <a:p>
              <a:pPr algn="ctr"/>
              <a:r>
                <a:rPr lang="en-US" sz="2400" b="1" dirty="0">
                  <a:latin typeface=" Arial"/>
                  <a:cs typeface="Arial" pitchFamily="34" charset="0"/>
                </a:rPr>
                <a:t>STX for Conduct an Attack, Training Objectives</a:t>
              </a:r>
            </a:p>
          </p:txBody>
        </p:sp>
        <p:sp>
          <p:nvSpPr>
            <p:cNvPr id="7" name="TextBox 6"/>
            <p:cNvSpPr txBox="1"/>
            <p:nvPr/>
          </p:nvSpPr>
          <p:spPr>
            <a:xfrm>
              <a:off x="1776259" y="2209801"/>
              <a:ext cx="8686800" cy="2677656"/>
            </a:xfrm>
            <a:prstGeom prst="rect">
              <a:avLst/>
            </a:prstGeom>
            <a:noFill/>
          </p:spPr>
          <p:txBody>
            <a:bodyPr wrap="square" rtlCol="0">
              <a:spAutoFit/>
            </a:bodyPr>
            <a:lstStyle/>
            <a:p>
              <a:r>
                <a:rPr lang="en-US" sz="2400" b="1" u="sng" dirty="0">
                  <a:latin typeface=" Arial"/>
                  <a:cs typeface="Arial" pitchFamily="34" charset="0"/>
                </a:rPr>
                <a:t>Task(s) Focus</a:t>
              </a:r>
              <a:r>
                <a:rPr lang="en-US" sz="2400" b="1" dirty="0">
                  <a:latin typeface=" Arial"/>
                  <a:cs typeface="Arial" pitchFamily="34" charset="0"/>
                </a:rPr>
                <a:t>:</a:t>
              </a:r>
            </a:p>
            <a:p>
              <a:r>
                <a:rPr lang="en-US" sz="2400" i="1" dirty="0">
                  <a:latin typeface=" Arial"/>
                  <a:cs typeface="Arial" pitchFamily="34" charset="0"/>
                </a:rPr>
                <a:t>Conduct an Attack, Armor &amp; Mech Inf Co Tm (ABCT) </a:t>
              </a:r>
            </a:p>
            <a:p>
              <a:r>
                <a:rPr lang="en-US" sz="2400" i="1" dirty="0">
                  <a:latin typeface=" Arial"/>
                </a:rPr>
                <a:t>(</a:t>
              </a:r>
              <a:r>
                <a:rPr lang="en-US" sz="2400" i="1" dirty="0">
                  <a:latin typeface=" Arial"/>
                  <a:cs typeface="Arial" pitchFamily="34" charset="0"/>
                </a:rPr>
                <a:t>17-CO-1094</a:t>
              </a:r>
              <a:r>
                <a:rPr lang="en-US" sz="2400" i="1" dirty="0">
                  <a:latin typeface=" Arial"/>
                </a:rPr>
                <a:t>)</a:t>
              </a:r>
              <a:endParaRPr lang="en-US" sz="2400" i="1" dirty="0">
                <a:latin typeface=" Arial"/>
                <a:cs typeface="Arial" pitchFamily="34" charset="0"/>
              </a:endParaRPr>
            </a:p>
            <a:p>
              <a:endParaRPr lang="en-US" sz="2400" dirty="0">
                <a:latin typeface=" Arial"/>
                <a:cs typeface="Arial" pitchFamily="34" charset="0"/>
              </a:endParaRPr>
            </a:p>
            <a:p>
              <a:r>
                <a:rPr lang="en-US" sz="2400" b="1" u="sng" dirty="0">
                  <a:latin typeface=" Arial"/>
                  <a:cs typeface="Arial" pitchFamily="34" charset="0"/>
                </a:rPr>
                <a:t>Desired End State</a:t>
              </a:r>
              <a:r>
                <a:rPr lang="en-US" sz="2400" b="1" dirty="0">
                  <a:latin typeface=" Arial"/>
                  <a:cs typeface="Arial" pitchFamily="34" charset="0"/>
                </a:rPr>
                <a:t>: </a:t>
              </a:r>
              <a:r>
                <a:rPr lang="en-US" sz="2400" dirty="0">
                  <a:latin typeface=" Arial"/>
                  <a:cs typeface="Arial" pitchFamily="34" charset="0"/>
                </a:rPr>
                <a:t>Achieve a ‘P’ proficiency rating in the collective task Conduct an Attack (17-CO-1094) in preparation for the BN FTX.</a:t>
              </a:r>
            </a:p>
          </p:txBody>
        </p:sp>
      </p:grpSp>
    </p:spTree>
    <p:extLst>
      <p:ext uri="{BB962C8B-B14F-4D97-AF65-F5344CB8AC3E}">
        <p14:creationId xmlns:p14="http://schemas.microsoft.com/office/powerpoint/2010/main" val="18884111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9344269" y="6456627"/>
            <a:ext cx="2844800" cy="365125"/>
          </a:xfrm>
        </p:spPr>
        <p:txBody>
          <a:bodyPr/>
          <a:lstStyle/>
          <a:p>
            <a:fld id="{48DCE56B-84BF-4359-8391-FEBD7F0E4D58}" type="slidenum">
              <a:rPr lang="en-US" smtClean="0"/>
              <a:pPr/>
              <a:t>26</a:t>
            </a:fld>
            <a:endParaRPr lang="en-US" dirty="0"/>
          </a:p>
        </p:txBody>
      </p:sp>
      <p:sp>
        <p:nvSpPr>
          <p:cNvPr id="10" name="Rectangle 9"/>
          <p:cNvSpPr/>
          <p:nvPr/>
        </p:nvSpPr>
        <p:spPr>
          <a:xfrm>
            <a:off x="1516912" y="648758"/>
            <a:ext cx="9144000" cy="1015663"/>
          </a:xfrm>
          <a:prstGeom prst="rect">
            <a:avLst/>
          </a:prstGeom>
        </p:spPr>
        <p:txBody>
          <a:bodyPr wrap="square">
            <a:spAutoFit/>
          </a:bodyPr>
          <a:lstStyle/>
          <a:p>
            <a:pPr algn="ctr"/>
            <a:r>
              <a:rPr lang="en-US" sz="3200" b="1" dirty="0">
                <a:solidFill>
                  <a:srgbClr val="0000FF"/>
                </a:solidFill>
                <a:latin typeface=" Arial"/>
              </a:rPr>
              <a:t>Weapons Qualification</a:t>
            </a:r>
          </a:p>
          <a:p>
            <a:pPr algn="ctr"/>
            <a:r>
              <a:rPr lang="en-US" sz="2400" b="1" dirty="0">
                <a:latin typeface=" Arial"/>
              </a:rPr>
              <a:t>Individual / Crew / Platform Proficiency</a:t>
            </a:r>
            <a:r>
              <a:rPr lang="en-US" sz="2800" b="1" dirty="0">
                <a:latin typeface=" Arial"/>
              </a:rPr>
              <a:t> </a:t>
            </a:r>
            <a:endParaRPr lang="en-US" sz="2800" b="1" dirty="0">
              <a:latin typeface=" Arial"/>
              <a:cs typeface="Arial" pitchFamily="34" charset="0"/>
            </a:endParaRPr>
          </a:p>
        </p:txBody>
      </p:sp>
      <p:sp>
        <p:nvSpPr>
          <p:cNvPr id="11" name="Content Placeholder 2"/>
          <p:cNvSpPr txBox="1">
            <a:spLocks/>
          </p:cNvSpPr>
          <p:nvPr/>
        </p:nvSpPr>
        <p:spPr>
          <a:xfrm>
            <a:off x="1791890" y="1905001"/>
            <a:ext cx="8746400" cy="28193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q"/>
            </a:pPr>
            <a:r>
              <a:rPr lang="en-US" sz="2600" dirty="0">
                <a:latin typeface=" Arial"/>
              </a:rPr>
              <a:t>Qualification standards and strategies published in </a:t>
            </a:r>
            <a:r>
              <a:rPr lang="en-US" sz="2600" dirty="0">
                <a:solidFill>
                  <a:srgbClr val="0000FF"/>
                </a:solidFill>
                <a:latin typeface=" Arial"/>
              </a:rPr>
              <a:t>Field Manuals (FMs) and </a:t>
            </a:r>
            <a:r>
              <a:rPr lang="en-US" sz="2600" i="1" dirty="0">
                <a:solidFill>
                  <a:srgbClr val="0000FF"/>
                </a:solidFill>
                <a:latin typeface=" Arial"/>
              </a:rPr>
              <a:t>Training Circulars (TCs)</a:t>
            </a:r>
            <a:endParaRPr lang="en-US" sz="2600" dirty="0">
              <a:solidFill>
                <a:srgbClr val="0000FF"/>
              </a:solidFill>
              <a:latin typeface=" Arial"/>
            </a:endParaRPr>
          </a:p>
          <a:p>
            <a:pPr>
              <a:spcBef>
                <a:spcPts val="600"/>
              </a:spcBef>
              <a:spcAft>
                <a:spcPts val="600"/>
              </a:spcAft>
              <a:buFont typeface="Wingdings" panose="05000000000000000000" pitchFamily="2" charset="2"/>
              <a:buChar char="q"/>
            </a:pPr>
            <a:r>
              <a:rPr lang="en-US" sz="2600" dirty="0">
                <a:latin typeface=" Arial"/>
              </a:rPr>
              <a:t>Determine time and resources to allocate to subordinate echelons to attain proficiencies (i.e. range time, ammunition, etc.)</a:t>
            </a:r>
          </a:p>
          <a:p>
            <a:pPr>
              <a:spcBef>
                <a:spcPts val="600"/>
              </a:spcBef>
              <a:spcAft>
                <a:spcPts val="600"/>
              </a:spcAft>
              <a:buFont typeface="Wingdings" panose="05000000000000000000" pitchFamily="2" charset="2"/>
              <a:buChar char="q"/>
            </a:pPr>
            <a:r>
              <a:rPr lang="en-US" sz="2600" dirty="0">
                <a:latin typeface=" Arial"/>
              </a:rPr>
              <a:t>Location of range resources</a:t>
            </a:r>
          </a:p>
        </p:txBody>
      </p:sp>
      <p:sp>
        <p:nvSpPr>
          <p:cNvPr id="12" name="Rectangle 11"/>
          <p:cNvSpPr/>
          <p:nvPr/>
        </p:nvSpPr>
        <p:spPr>
          <a:xfrm>
            <a:off x="1868706" y="5257801"/>
            <a:ext cx="4836278" cy="1200329"/>
          </a:xfrm>
          <a:prstGeom prst="rect">
            <a:avLst/>
          </a:prstGeom>
        </p:spPr>
        <p:txBody>
          <a:bodyPr wrap="square">
            <a:spAutoFit/>
          </a:bodyPr>
          <a:lstStyle/>
          <a:p>
            <a:r>
              <a:rPr lang="en-US" u="sng" dirty="0">
                <a:latin typeface=" Arial"/>
              </a:rPr>
              <a:t>Note</a:t>
            </a:r>
            <a:r>
              <a:rPr lang="en-US" i="1" dirty="0">
                <a:latin typeface=" Arial"/>
              </a:rPr>
              <a:t>: All qualifications and certifications are valid for </a:t>
            </a:r>
            <a:r>
              <a:rPr lang="en-US" b="1" i="1" dirty="0">
                <a:latin typeface=" Arial"/>
              </a:rPr>
              <a:t>12 months </a:t>
            </a:r>
            <a:r>
              <a:rPr lang="en-US" i="1" dirty="0">
                <a:latin typeface=" Arial"/>
              </a:rPr>
              <a:t>unless specifically identified in the respective training publications</a:t>
            </a:r>
            <a:endParaRPr lang="en-US" dirty="0">
              <a:latin typeface=" Arial"/>
            </a:endParaRPr>
          </a:p>
        </p:txBody>
      </p:sp>
      <p:pic>
        <p:nvPicPr>
          <p:cNvPr id="13" name="Picture 12"/>
          <p:cNvPicPr>
            <a:picLocks noChangeAspect="1"/>
          </p:cNvPicPr>
          <p:nvPr/>
        </p:nvPicPr>
        <p:blipFill>
          <a:blip r:embed="rId3"/>
          <a:stretch>
            <a:fillRect/>
          </a:stretch>
        </p:blipFill>
        <p:spPr>
          <a:xfrm>
            <a:off x="6781800" y="4399282"/>
            <a:ext cx="3756490" cy="2320041"/>
          </a:xfrm>
          <a:prstGeom prst="rect">
            <a:avLst/>
          </a:prstGeom>
          <a:ln>
            <a:solidFill>
              <a:schemeClr val="tx1"/>
            </a:solidFill>
          </a:ln>
          <a:scene3d>
            <a:camera prst="orthographicFront"/>
            <a:lightRig rig="threePt" dir="t"/>
          </a:scene3d>
          <a:sp3d>
            <a:bevelT w="139700" h="139700" prst="divot"/>
          </a:sp3d>
        </p:spPr>
      </p:pic>
    </p:spTree>
    <p:extLst>
      <p:ext uri="{BB962C8B-B14F-4D97-AF65-F5344CB8AC3E}">
        <p14:creationId xmlns:p14="http://schemas.microsoft.com/office/powerpoint/2010/main" val="22102403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7EAF399-66CD-4B76-BED7-777E174250ED}"/>
              </a:ext>
            </a:extLst>
          </p:cNvPr>
          <p:cNvPicPr>
            <a:picLocks noChangeAspect="1"/>
          </p:cNvPicPr>
          <p:nvPr/>
        </p:nvPicPr>
        <p:blipFill>
          <a:blip r:embed="rId3"/>
          <a:stretch>
            <a:fillRect/>
          </a:stretch>
        </p:blipFill>
        <p:spPr>
          <a:xfrm>
            <a:off x="152400" y="992605"/>
            <a:ext cx="11966970" cy="5255796"/>
          </a:xfrm>
          <a:prstGeom prst="rect">
            <a:avLst/>
          </a:prstGeom>
        </p:spPr>
      </p:pic>
    </p:spTree>
    <p:extLst>
      <p:ext uri="{BB962C8B-B14F-4D97-AF65-F5344CB8AC3E}">
        <p14:creationId xmlns:p14="http://schemas.microsoft.com/office/powerpoint/2010/main" val="19157063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9344269" y="6456627"/>
            <a:ext cx="2844800" cy="365125"/>
          </a:xfrm>
        </p:spPr>
        <p:txBody>
          <a:bodyPr/>
          <a:lstStyle/>
          <a:p>
            <a:fld id="{48DCE56B-84BF-4359-8391-FEBD7F0E4D58}" type="slidenum">
              <a:rPr lang="en-US" smtClean="0"/>
              <a:pPr/>
              <a:t>28</a:t>
            </a:fld>
            <a:endParaRPr lang="en-US" dirty="0"/>
          </a:p>
        </p:txBody>
      </p:sp>
      <p:sp>
        <p:nvSpPr>
          <p:cNvPr id="7" name="Rectangle 6"/>
          <p:cNvSpPr/>
          <p:nvPr/>
        </p:nvSpPr>
        <p:spPr>
          <a:xfrm>
            <a:off x="1516912" y="863025"/>
            <a:ext cx="9144000" cy="584775"/>
          </a:xfrm>
          <a:prstGeom prst="rect">
            <a:avLst/>
          </a:prstGeom>
        </p:spPr>
        <p:txBody>
          <a:bodyPr wrap="square">
            <a:spAutoFit/>
          </a:bodyPr>
          <a:lstStyle/>
          <a:p>
            <a:pPr algn="ctr"/>
            <a:r>
              <a:rPr lang="en-US" sz="3200" b="1" dirty="0">
                <a:solidFill>
                  <a:srgbClr val="0000FF"/>
                </a:solidFill>
                <a:latin typeface=" Arial"/>
              </a:rPr>
              <a:t>Collective Live-Fire Proficiency</a:t>
            </a:r>
            <a:endParaRPr lang="en-US" sz="3200" b="1" dirty="0">
              <a:solidFill>
                <a:srgbClr val="0000FF"/>
              </a:solidFill>
              <a:latin typeface=" Arial"/>
              <a:cs typeface="Arial" pitchFamily="34" charset="0"/>
            </a:endParaRPr>
          </a:p>
        </p:txBody>
      </p:sp>
      <p:sp>
        <p:nvSpPr>
          <p:cNvPr id="8" name="TextBox 7"/>
          <p:cNvSpPr txBox="1"/>
          <p:nvPr/>
        </p:nvSpPr>
        <p:spPr>
          <a:xfrm>
            <a:off x="375031" y="1447800"/>
            <a:ext cx="8768687" cy="2862322"/>
          </a:xfrm>
          <a:prstGeom prst="rect">
            <a:avLst/>
          </a:prstGeom>
          <a:noFill/>
        </p:spPr>
        <p:txBody>
          <a:bodyPr wrap="square" rtlCol="0">
            <a:spAutoFit/>
          </a:bodyPr>
          <a:lstStyle/>
          <a:p>
            <a:pPr marL="342900" indent="-342900">
              <a:spcAft>
                <a:spcPts val="600"/>
              </a:spcAft>
              <a:buClr>
                <a:schemeClr val="tx1"/>
              </a:buClr>
              <a:buFont typeface="Wingdings" panose="05000000000000000000" pitchFamily="2" charset="2"/>
              <a:buChar char="q"/>
            </a:pPr>
            <a:r>
              <a:rPr lang="en-US" sz="2000" dirty="0">
                <a:latin typeface=" Arial"/>
              </a:rPr>
              <a:t>Determine </a:t>
            </a:r>
            <a:r>
              <a:rPr lang="en-US" sz="2000" b="1" dirty="0">
                <a:solidFill>
                  <a:srgbClr val="0000FF"/>
                </a:solidFill>
                <a:latin typeface=" Arial"/>
              </a:rPr>
              <a:t>echelon</a:t>
            </a:r>
            <a:r>
              <a:rPr lang="en-US" sz="2000" dirty="0">
                <a:latin typeface=" Arial"/>
              </a:rPr>
              <a:t> required to conduct the live-fire to achieve directed proficiency level</a:t>
            </a:r>
          </a:p>
          <a:p>
            <a:pPr marL="342900" indent="-342900">
              <a:spcAft>
                <a:spcPts val="600"/>
              </a:spcAft>
              <a:buClr>
                <a:schemeClr val="tx1"/>
              </a:buClr>
              <a:buFont typeface="Wingdings" panose="05000000000000000000" pitchFamily="2" charset="2"/>
              <a:buChar char="q"/>
            </a:pPr>
            <a:r>
              <a:rPr lang="en-US" sz="2000" dirty="0">
                <a:latin typeface=" Arial"/>
              </a:rPr>
              <a:t>Determine time and </a:t>
            </a:r>
            <a:r>
              <a:rPr lang="en-US" sz="2000" b="1" dirty="0">
                <a:solidFill>
                  <a:srgbClr val="0000FF"/>
                </a:solidFill>
                <a:latin typeface=" Arial"/>
              </a:rPr>
              <a:t>resources</a:t>
            </a:r>
            <a:r>
              <a:rPr lang="en-US" sz="2000" dirty="0">
                <a:latin typeface=" Arial"/>
              </a:rPr>
              <a:t> to allocate to subordinate echelons to attain required proficiencies (</a:t>
            </a:r>
            <a:r>
              <a:rPr lang="en-US" sz="2000" dirty="0" err="1">
                <a:latin typeface=" Arial"/>
              </a:rPr>
              <a:t>ie</a:t>
            </a:r>
            <a:r>
              <a:rPr lang="en-US" sz="2000" dirty="0">
                <a:latin typeface=" Arial"/>
              </a:rPr>
              <a:t>., maneuver box / MPRC)</a:t>
            </a:r>
          </a:p>
          <a:p>
            <a:pPr marL="342900" indent="-342900">
              <a:spcAft>
                <a:spcPts val="600"/>
              </a:spcAft>
              <a:buClr>
                <a:schemeClr val="tx1"/>
              </a:buClr>
              <a:buFont typeface="Wingdings" panose="05000000000000000000" pitchFamily="2" charset="2"/>
              <a:buChar char="q"/>
            </a:pPr>
            <a:r>
              <a:rPr lang="en-US" sz="2000" dirty="0">
                <a:latin typeface=" Arial"/>
              </a:rPr>
              <a:t>Determine  any prerequisite qualifications for individual, crew served, special purpose weapons and/or munitions, or crew platform</a:t>
            </a:r>
            <a:endParaRPr lang="en-US" sz="2000" dirty="0">
              <a:solidFill>
                <a:srgbClr val="0070C0"/>
              </a:solidFill>
              <a:latin typeface=" Arial"/>
            </a:endParaRPr>
          </a:p>
          <a:p>
            <a:pPr marL="342900" indent="-342900">
              <a:spcAft>
                <a:spcPts val="600"/>
              </a:spcAft>
              <a:buClr>
                <a:schemeClr val="tx1"/>
              </a:buClr>
              <a:buFont typeface="Wingdings" panose="05000000000000000000" pitchFamily="2" charset="2"/>
              <a:buChar char="q"/>
            </a:pPr>
            <a:r>
              <a:rPr lang="en-US" sz="2000" b="1" dirty="0">
                <a:solidFill>
                  <a:srgbClr val="0000FF"/>
                </a:solidFill>
                <a:latin typeface=" Arial"/>
              </a:rPr>
              <a:t>Standards published in T&amp;EOs and associated training circular (TC)</a:t>
            </a:r>
          </a:p>
          <a:p>
            <a:pPr marL="342900" indent="-342900">
              <a:spcAft>
                <a:spcPts val="600"/>
              </a:spcAft>
              <a:buClr>
                <a:schemeClr val="tx1"/>
              </a:buClr>
              <a:buFont typeface="Wingdings" panose="05000000000000000000" pitchFamily="2" charset="2"/>
              <a:buChar char="q"/>
            </a:pPr>
            <a:r>
              <a:rPr lang="en-US" sz="2000" b="1" dirty="0">
                <a:solidFill>
                  <a:srgbClr val="0000FF"/>
                </a:solidFill>
                <a:latin typeface=" Arial"/>
              </a:rPr>
              <a:t>Commander two levels </a:t>
            </a:r>
            <a:r>
              <a:rPr lang="en-US" sz="2000" dirty="0">
                <a:latin typeface=" Arial"/>
              </a:rPr>
              <a:t>up determines the Collective Live-Fire task(s)</a:t>
            </a:r>
          </a:p>
        </p:txBody>
      </p:sp>
      <p:sp>
        <p:nvSpPr>
          <p:cNvPr id="14" name="TextBox 13"/>
          <p:cNvSpPr txBox="1"/>
          <p:nvPr/>
        </p:nvSpPr>
        <p:spPr>
          <a:xfrm>
            <a:off x="375031" y="4361342"/>
            <a:ext cx="5723791" cy="1323439"/>
          </a:xfrm>
          <a:prstGeom prst="rect">
            <a:avLst/>
          </a:prstGeom>
          <a:noFill/>
        </p:spPr>
        <p:txBody>
          <a:bodyPr wrap="square" rtlCol="0">
            <a:spAutoFit/>
          </a:bodyPr>
          <a:lstStyle/>
          <a:p>
            <a:pPr marL="342900" indent="-342900">
              <a:spcAft>
                <a:spcPts val="600"/>
              </a:spcAft>
              <a:buClr>
                <a:schemeClr val="tx1"/>
              </a:buClr>
              <a:buFont typeface="Wingdings" panose="05000000000000000000" pitchFamily="2" charset="2"/>
              <a:buChar char="q"/>
            </a:pPr>
            <a:r>
              <a:rPr lang="en-US" sz="2000" dirty="0">
                <a:latin typeface=" Arial"/>
              </a:rPr>
              <a:t>Planned, prepared, and executed in accordance with </a:t>
            </a:r>
            <a:r>
              <a:rPr lang="en-US" sz="2000" i="1" dirty="0">
                <a:solidFill>
                  <a:srgbClr val="0000FF"/>
                </a:solidFill>
                <a:latin typeface=" Arial"/>
              </a:rPr>
              <a:t>AR 385-63, DA Pam 385-63, TC 7-9 </a:t>
            </a:r>
            <a:r>
              <a:rPr lang="en-US" sz="2000" dirty="0">
                <a:latin typeface=" Arial"/>
              </a:rPr>
              <a:t>Live-fire Training, and appropriate installation regulations and procedures</a:t>
            </a:r>
          </a:p>
        </p:txBody>
      </p:sp>
      <p:pic>
        <p:nvPicPr>
          <p:cNvPr id="4" name="Picture 3">
            <a:extLst>
              <a:ext uri="{FF2B5EF4-FFF2-40B4-BE49-F238E27FC236}">
                <a16:creationId xmlns:a16="http://schemas.microsoft.com/office/drawing/2014/main" id="{AA2A750E-68B4-43AD-845C-57386A80D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600" y="3548908"/>
            <a:ext cx="3044491" cy="1976713"/>
          </a:xfrm>
          <a:prstGeom prst="rect">
            <a:avLst/>
          </a:prstGeom>
        </p:spPr>
      </p:pic>
      <p:pic>
        <p:nvPicPr>
          <p:cNvPr id="6" name="Picture 5">
            <a:extLst>
              <a:ext uri="{FF2B5EF4-FFF2-40B4-BE49-F238E27FC236}">
                <a16:creationId xmlns:a16="http://schemas.microsoft.com/office/drawing/2014/main" id="{CE0474E2-3BCD-4630-8E65-11D456D5E6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945" y="5105400"/>
            <a:ext cx="2948655" cy="1694078"/>
          </a:xfrm>
          <a:prstGeom prst="rect">
            <a:avLst/>
          </a:prstGeom>
        </p:spPr>
      </p:pic>
    </p:spTree>
    <p:extLst>
      <p:ext uri="{BB962C8B-B14F-4D97-AF65-F5344CB8AC3E}">
        <p14:creationId xmlns:p14="http://schemas.microsoft.com/office/powerpoint/2010/main" val="40010955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FDCB387-0EA4-4BCC-9276-CBEF248211F0}"/>
              </a:ext>
            </a:extLst>
          </p:cNvPr>
          <p:cNvPicPr>
            <a:picLocks noChangeAspect="1"/>
          </p:cNvPicPr>
          <p:nvPr/>
        </p:nvPicPr>
        <p:blipFill>
          <a:blip r:embed="rId3"/>
          <a:stretch>
            <a:fillRect/>
          </a:stretch>
        </p:blipFill>
        <p:spPr>
          <a:xfrm>
            <a:off x="152400" y="992605"/>
            <a:ext cx="11966970" cy="5255796"/>
          </a:xfrm>
          <a:prstGeom prst="rect">
            <a:avLst/>
          </a:prstGeom>
        </p:spPr>
      </p:pic>
    </p:spTree>
    <p:extLst>
      <p:ext uri="{BB962C8B-B14F-4D97-AF65-F5344CB8AC3E}">
        <p14:creationId xmlns:p14="http://schemas.microsoft.com/office/powerpoint/2010/main" val="24303692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86"/>
          <p:cNvPicPr>
            <a:picLocks noChangeAspect="1"/>
          </p:cNvPicPr>
          <p:nvPr/>
        </p:nvPicPr>
        <p:blipFill>
          <a:blip r:embed="rId3"/>
          <a:stretch>
            <a:fillRect/>
          </a:stretch>
        </p:blipFill>
        <p:spPr>
          <a:xfrm>
            <a:off x="2732606" y="993975"/>
            <a:ext cx="6660833" cy="5159533"/>
          </a:xfrm>
          <a:prstGeom prst="rect">
            <a:avLst/>
          </a:prstGeom>
          <a:scene3d>
            <a:camera prst="orthographicFront"/>
            <a:lightRig rig="threePt" dir="t"/>
          </a:scene3d>
          <a:sp3d>
            <a:bevelT w="139700" h="139700" prst="divot"/>
          </a:sp3d>
        </p:spPr>
      </p:pic>
      <p:sp>
        <p:nvSpPr>
          <p:cNvPr id="88" name="Rectangle 87"/>
          <p:cNvSpPr/>
          <p:nvPr/>
        </p:nvSpPr>
        <p:spPr>
          <a:xfrm>
            <a:off x="2888972" y="6575618"/>
            <a:ext cx="7084978" cy="282382"/>
          </a:xfrm>
          <a:prstGeom prst="rect">
            <a:avLst/>
          </a:prstGeom>
          <a:scene3d>
            <a:camera prst="orthographicFront"/>
            <a:lightRig rig="threePt" dir="t"/>
          </a:scene3d>
          <a:sp3d>
            <a:bevelT w="139700" h="139700" prst="divot"/>
          </a:sp3d>
        </p:spPr>
        <p:txBody>
          <a:bodyPr wrap="square">
            <a:spAutoFit/>
          </a:bodyPr>
          <a:lstStyle/>
          <a:p>
            <a:pPr algn="ctr" fontAlgn="base">
              <a:spcBef>
                <a:spcPct val="0"/>
              </a:spcBef>
              <a:spcAft>
                <a:spcPct val="0"/>
              </a:spcAft>
            </a:pPr>
            <a:r>
              <a:rPr lang="en-US" sz="1200" b="1" dirty="0">
                <a:solidFill>
                  <a:srgbClr val="4F81BD"/>
                </a:solidFill>
                <a:latin typeface=" Arial"/>
                <a:cs typeface="Arial" panose="020B0604020202020204" pitchFamily="34" charset="0"/>
              </a:rPr>
              <a:t>Long-</a:t>
            </a:r>
            <a:r>
              <a:rPr lang="en-US" sz="1200" b="1" dirty="0" err="1">
                <a:solidFill>
                  <a:srgbClr val="4F81BD"/>
                </a:solidFill>
                <a:latin typeface=" Arial"/>
                <a:cs typeface="Arial" panose="020B0604020202020204" pitchFamily="34" charset="0"/>
              </a:rPr>
              <a:t>RangeTraining</a:t>
            </a:r>
            <a:r>
              <a:rPr lang="en-US" sz="1200" b="1" dirty="0">
                <a:solidFill>
                  <a:srgbClr val="4F81BD"/>
                </a:solidFill>
                <a:latin typeface=" Arial"/>
                <a:cs typeface="Arial" panose="020B0604020202020204" pitchFamily="34" charset="0"/>
              </a:rPr>
              <a:t> Plan &amp; Training Guidance Time Horizon</a:t>
            </a:r>
          </a:p>
        </p:txBody>
      </p:sp>
      <p:sp>
        <p:nvSpPr>
          <p:cNvPr id="89" name="Down Arrow 88"/>
          <p:cNvSpPr/>
          <p:nvPr/>
        </p:nvSpPr>
        <p:spPr>
          <a:xfrm rot="18101358">
            <a:off x="1640033" y="5163486"/>
            <a:ext cx="611104" cy="826753"/>
          </a:xfrm>
          <a:prstGeom prst="downArrow">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scene3d>
            <a:camera prst="orthographicFront"/>
            <a:lightRig rig="threePt" dir="t"/>
          </a:scene3d>
          <a:sp3d>
            <a:bevelT w="139700" h="139700" prst="divot"/>
          </a:sp3d>
        </p:spPr>
        <p:style>
          <a:lnRef idx="1">
            <a:schemeClr val="accent3"/>
          </a:lnRef>
          <a:fillRef idx="2">
            <a:schemeClr val="accent3"/>
          </a:fillRef>
          <a:effectRef idx="1">
            <a:schemeClr val="accent3"/>
          </a:effectRef>
          <a:fontRef idx="minor">
            <a:schemeClr val="dk1"/>
          </a:fontRef>
        </p:style>
        <p:txBody>
          <a:bodyPr vert="vert" rtlCol="0" anchor="ctr">
            <a:noAutofit/>
          </a:bodyPr>
          <a:lstStyle/>
          <a:p>
            <a:pPr algn="ctr" fontAlgn="base">
              <a:spcBef>
                <a:spcPct val="0"/>
              </a:spcBef>
              <a:spcAft>
                <a:spcPct val="0"/>
              </a:spcAft>
            </a:pPr>
            <a:endParaRPr lang="en-US" sz="825" b="1" dirty="0">
              <a:solidFill>
                <a:prstClr val="black"/>
              </a:solidFill>
              <a:latin typeface="Arial" pitchFamily="34" charset="0"/>
              <a:cs typeface="Arial" pitchFamily="34" charset="0"/>
            </a:endParaRPr>
          </a:p>
        </p:txBody>
      </p:sp>
      <p:sp>
        <p:nvSpPr>
          <p:cNvPr id="90" name="Rectangle 89"/>
          <p:cNvSpPr/>
          <p:nvPr/>
        </p:nvSpPr>
        <p:spPr>
          <a:xfrm>
            <a:off x="1063467" y="4630953"/>
            <a:ext cx="1358323" cy="717883"/>
          </a:xfrm>
          <a:prstGeom prst="rect">
            <a:avLst/>
          </a:prstGeom>
          <a:solidFill>
            <a:schemeClr val="accent1">
              <a:lumMod val="20000"/>
              <a:lumOff val="80000"/>
            </a:schemeClr>
          </a:solidFill>
          <a:ln>
            <a:solidFill>
              <a:schemeClr val="accent3">
                <a:lumMod val="75000"/>
              </a:schemeClr>
            </a:solidFill>
          </a:ln>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r>
              <a:rPr lang="en-US" sz="1200" b="1" dirty="0">
                <a:solidFill>
                  <a:prstClr val="black"/>
                </a:solidFill>
                <a:latin typeface="Arial" pitchFamily="34" charset="0"/>
                <a:cs typeface="Arial" pitchFamily="34" charset="0"/>
              </a:rPr>
              <a:t>Develop </a:t>
            </a:r>
          </a:p>
          <a:p>
            <a:pPr algn="ctr" fontAlgn="base">
              <a:spcBef>
                <a:spcPct val="0"/>
              </a:spcBef>
              <a:spcAft>
                <a:spcPct val="0"/>
              </a:spcAft>
            </a:pPr>
            <a:r>
              <a:rPr lang="en-US" sz="1200" b="1" dirty="0">
                <a:solidFill>
                  <a:prstClr val="black"/>
                </a:solidFill>
                <a:latin typeface="Arial" pitchFamily="34" charset="0"/>
                <a:cs typeface="Arial" pitchFamily="34" charset="0"/>
              </a:rPr>
              <a:t>Long-Range </a:t>
            </a:r>
          </a:p>
          <a:p>
            <a:pPr algn="ctr" fontAlgn="base">
              <a:spcBef>
                <a:spcPct val="0"/>
              </a:spcBef>
              <a:spcAft>
                <a:spcPct val="0"/>
              </a:spcAft>
            </a:pPr>
            <a:r>
              <a:rPr lang="en-US" sz="1200" b="1" dirty="0">
                <a:solidFill>
                  <a:prstClr val="black"/>
                </a:solidFill>
                <a:latin typeface="Arial" pitchFamily="34" charset="0"/>
                <a:cs typeface="Arial" pitchFamily="34" charset="0"/>
              </a:rPr>
              <a:t> Training Plan (LRTP)</a:t>
            </a:r>
          </a:p>
        </p:txBody>
      </p:sp>
      <p:sp>
        <p:nvSpPr>
          <p:cNvPr id="92" name="Down Arrow 91"/>
          <p:cNvSpPr/>
          <p:nvPr/>
        </p:nvSpPr>
        <p:spPr>
          <a:xfrm>
            <a:off x="1436554" y="3915754"/>
            <a:ext cx="611542" cy="750571"/>
          </a:xfrm>
          <a:prstGeom prst="downArrow">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scene3d>
            <a:camera prst="orthographicFront"/>
            <a:lightRig rig="threePt" dir="t"/>
          </a:scene3d>
          <a:sp3d>
            <a:bevelT w="139700" h="139700" prst="divot"/>
          </a:sp3d>
        </p:spPr>
        <p:style>
          <a:lnRef idx="1">
            <a:schemeClr val="accent3"/>
          </a:lnRef>
          <a:fillRef idx="2">
            <a:schemeClr val="accent3"/>
          </a:fillRef>
          <a:effectRef idx="1">
            <a:schemeClr val="accent3"/>
          </a:effectRef>
          <a:fontRef idx="minor">
            <a:schemeClr val="dk1"/>
          </a:fontRef>
        </p:style>
        <p:txBody>
          <a:bodyPr vert="vert" rtlCol="0" anchor="ctr">
            <a:noAutofit/>
          </a:bodyPr>
          <a:lstStyle/>
          <a:p>
            <a:pPr algn="ctr" fontAlgn="base">
              <a:spcBef>
                <a:spcPct val="0"/>
              </a:spcBef>
              <a:spcAft>
                <a:spcPct val="0"/>
              </a:spcAft>
            </a:pPr>
            <a:endParaRPr lang="en-US" sz="825" b="1" dirty="0">
              <a:solidFill>
                <a:prstClr val="black"/>
              </a:solidFill>
              <a:latin typeface="Arial" pitchFamily="34" charset="0"/>
              <a:cs typeface="Arial" pitchFamily="34" charset="0"/>
            </a:endParaRPr>
          </a:p>
        </p:txBody>
      </p:sp>
      <p:sp>
        <p:nvSpPr>
          <p:cNvPr id="103" name="Rectangle 102"/>
          <p:cNvSpPr/>
          <p:nvPr/>
        </p:nvSpPr>
        <p:spPr>
          <a:xfrm>
            <a:off x="1150958" y="5929917"/>
            <a:ext cx="1197584" cy="571921"/>
          </a:xfrm>
          <a:prstGeom prst="rect">
            <a:avLst/>
          </a:prstGeom>
          <a:solidFill>
            <a:schemeClr val="bg1"/>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04" name="Down Arrow 103"/>
          <p:cNvSpPr/>
          <p:nvPr/>
        </p:nvSpPr>
        <p:spPr>
          <a:xfrm>
            <a:off x="1443618" y="2579457"/>
            <a:ext cx="597651" cy="746987"/>
          </a:xfrm>
          <a:prstGeom prst="downArrow">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scene3d>
            <a:camera prst="orthographicFront"/>
            <a:lightRig rig="threePt" dir="t"/>
          </a:scene3d>
          <a:sp3d>
            <a:bevelT w="139700" h="139700" prst="divot"/>
          </a:sp3d>
        </p:spPr>
        <p:style>
          <a:lnRef idx="1">
            <a:schemeClr val="accent3"/>
          </a:lnRef>
          <a:fillRef idx="2">
            <a:schemeClr val="accent3"/>
          </a:fillRef>
          <a:effectRef idx="1">
            <a:schemeClr val="accent3"/>
          </a:effectRef>
          <a:fontRef idx="minor">
            <a:schemeClr val="dk1"/>
          </a:fontRef>
        </p:style>
        <p:txBody>
          <a:bodyPr vert="vert" rtlCol="0" anchor="ctr">
            <a:noAutofit/>
          </a:bodyPr>
          <a:lstStyle/>
          <a:p>
            <a:pPr algn="ctr" fontAlgn="base">
              <a:spcBef>
                <a:spcPct val="0"/>
              </a:spcBef>
              <a:spcAft>
                <a:spcPct val="0"/>
              </a:spcAft>
            </a:pPr>
            <a:endParaRPr lang="en-US" sz="825" b="1" dirty="0">
              <a:solidFill>
                <a:prstClr val="black"/>
              </a:solidFill>
              <a:latin typeface="Arial" pitchFamily="34" charset="0"/>
              <a:cs typeface="Arial" pitchFamily="34" charset="0"/>
            </a:endParaRPr>
          </a:p>
        </p:txBody>
      </p:sp>
      <p:sp>
        <p:nvSpPr>
          <p:cNvPr id="105" name="Rectangle 104"/>
          <p:cNvSpPr/>
          <p:nvPr/>
        </p:nvSpPr>
        <p:spPr>
          <a:xfrm>
            <a:off x="2088806" y="6389723"/>
            <a:ext cx="1124828" cy="461665"/>
          </a:xfrm>
          <a:prstGeom prst="rect">
            <a:avLst/>
          </a:prstGeom>
          <a:scene3d>
            <a:camera prst="orthographicFront"/>
            <a:lightRig rig="threePt" dir="t"/>
          </a:scene3d>
          <a:sp3d>
            <a:bevelT w="139700" h="139700" prst="divot"/>
          </a:sp3d>
        </p:spPr>
        <p:txBody>
          <a:bodyPr wrap="square">
            <a:spAutoFit/>
          </a:bodyPr>
          <a:lstStyle/>
          <a:p>
            <a:pPr algn="ctr" fontAlgn="base">
              <a:spcBef>
                <a:spcPct val="0"/>
              </a:spcBef>
              <a:spcAft>
                <a:spcPct val="0"/>
              </a:spcAft>
            </a:pPr>
            <a:r>
              <a:rPr lang="en-US" sz="1200" b="1" dirty="0">
                <a:solidFill>
                  <a:prstClr val="black"/>
                </a:solidFill>
                <a:latin typeface=" Arial"/>
                <a:cs typeface="Arial" panose="020B0604020202020204" pitchFamily="34" charset="0"/>
              </a:rPr>
              <a:t>Start of </a:t>
            </a:r>
          </a:p>
          <a:p>
            <a:pPr algn="ctr" fontAlgn="base">
              <a:spcBef>
                <a:spcPct val="0"/>
              </a:spcBef>
              <a:spcAft>
                <a:spcPct val="0"/>
              </a:spcAft>
            </a:pPr>
            <a:r>
              <a:rPr lang="en-US" sz="1200" b="1" dirty="0">
                <a:solidFill>
                  <a:prstClr val="black"/>
                </a:solidFill>
                <a:latin typeface=" Arial"/>
                <a:cs typeface="Arial" panose="020B0604020202020204" pitchFamily="34" charset="0"/>
              </a:rPr>
              <a:t>LRTP</a:t>
            </a:r>
          </a:p>
        </p:txBody>
      </p:sp>
      <p:grpSp>
        <p:nvGrpSpPr>
          <p:cNvPr id="106" name="Group 105"/>
          <p:cNvGrpSpPr/>
          <p:nvPr/>
        </p:nvGrpSpPr>
        <p:grpSpPr>
          <a:xfrm>
            <a:off x="9617529" y="843860"/>
            <a:ext cx="277148" cy="411691"/>
            <a:chOff x="2462142" y="3803028"/>
            <a:chExt cx="369530" cy="548920"/>
          </a:xfrm>
        </p:grpSpPr>
        <p:sp>
          <p:nvSpPr>
            <p:cNvPr id="107" name="4-Point Star 106"/>
            <p:cNvSpPr/>
            <p:nvPr/>
          </p:nvSpPr>
          <p:spPr>
            <a:xfrm>
              <a:off x="2462142" y="3803028"/>
              <a:ext cx="369530" cy="548920"/>
            </a:xfrm>
            <a:prstGeom prst="star4">
              <a:avLst>
                <a:gd name="adj" fmla="val 20598"/>
              </a:avLst>
            </a:prstGeom>
            <a:solidFill>
              <a:srgbClr val="FFCC00"/>
            </a:solidFill>
            <a:ln>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1">
                <a:solidFill>
                  <a:prstClr val="white"/>
                </a:solidFill>
              </a:endParaRPr>
            </a:p>
          </p:txBody>
        </p:sp>
        <p:sp>
          <p:nvSpPr>
            <p:cNvPr id="108" name="TextBox 107"/>
            <p:cNvSpPr txBox="1"/>
            <p:nvPr/>
          </p:nvSpPr>
          <p:spPr>
            <a:xfrm>
              <a:off x="2480018" y="3955552"/>
              <a:ext cx="335143" cy="277169"/>
            </a:xfrm>
            <a:prstGeom prst="rect">
              <a:avLst/>
            </a:prstGeom>
            <a:noFill/>
            <a:scene3d>
              <a:camera prst="orthographicFront"/>
              <a:lightRig rig="threePt" dir="t"/>
            </a:scene3d>
            <a:sp3d>
              <a:bevelT w="139700" h="139700" prst="divot"/>
            </a:sp3d>
          </p:spPr>
          <p:txBody>
            <a:bodyPr wrap="square" rtlCol="0">
              <a:spAutoFit/>
            </a:bodyPr>
            <a:lstStyle/>
            <a:p>
              <a:pPr algn="ctr" fontAlgn="base">
                <a:spcBef>
                  <a:spcPct val="0"/>
                </a:spcBef>
                <a:spcAft>
                  <a:spcPct val="0"/>
                </a:spcAft>
              </a:pPr>
              <a:endParaRPr lang="en-US" sz="751" b="1" dirty="0">
                <a:solidFill>
                  <a:prstClr val="black"/>
                </a:solidFill>
                <a:latin typeface="Arial" panose="020B0604020202020204" pitchFamily="34" charset="0"/>
                <a:cs typeface="Arial" panose="020B0604020202020204" pitchFamily="34" charset="0"/>
              </a:endParaRPr>
            </a:p>
          </p:txBody>
        </p:sp>
      </p:grpSp>
      <p:grpSp>
        <p:nvGrpSpPr>
          <p:cNvPr id="109" name="Group 108"/>
          <p:cNvGrpSpPr/>
          <p:nvPr/>
        </p:nvGrpSpPr>
        <p:grpSpPr>
          <a:xfrm rot="10800000">
            <a:off x="2819401" y="1100816"/>
            <a:ext cx="3319114" cy="3471183"/>
            <a:chOff x="-3504179" y="-4715384"/>
            <a:chExt cx="3319114" cy="3471183"/>
          </a:xfrm>
        </p:grpSpPr>
        <p:cxnSp>
          <p:nvCxnSpPr>
            <p:cNvPr id="110" name="Straight Arrow Connector 109"/>
            <p:cNvCxnSpPr/>
            <p:nvPr/>
          </p:nvCxnSpPr>
          <p:spPr>
            <a:xfrm rot="21406346" flipV="1">
              <a:off x="-3504179" y="-4715384"/>
              <a:ext cx="3319114" cy="3052485"/>
            </a:xfrm>
            <a:prstGeom prst="straightConnector1">
              <a:avLst/>
            </a:prstGeom>
            <a:ln w="53975">
              <a:solidFill>
                <a:schemeClr val="tx1">
                  <a:lumMod val="65000"/>
                  <a:lumOff val="35000"/>
                </a:schemeClr>
              </a:solidFill>
              <a:headEnd type="none" w="med" len="med"/>
              <a:tailEnd type="triangle" w="med" len="med"/>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rot="8089935">
              <a:off x="-3550057" y="-2996355"/>
              <a:ext cx="3181142" cy="323165"/>
            </a:xfrm>
            <a:prstGeom prst="rect">
              <a:avLst/>
            </a:prstGeom>
            <a:noFill/>
            <a:scene3d>
              <a:camera prst="orthographicFront"/>
              <a:lightRig rig="threePt" dir="t"/>
            </a:scene3d>
            <a:sp3d>
              <a:bevelT w="139700" h="139700" prst="divot"/>
            </a:sp3d>
          </p:spPr>
          <p:txBody>
            <a:bodyPr wrap="square" rtlCol="0">
              <a:spAutoFit/>
            </a:bodyPr>
            <a:lstStyle/>
            <a:p>
              <a:pPr algn="ctr" fontAlgn="base">
                <a:spcBef>
                  <a:spcPct val="0"/>
                </a:spcBef>
                <a:spcAft>
                  <a:spcPct val="0"/>
                </a:spcAft>
              </a:pPr>
              <a:r>
                <a:rPr lang="en-US" sz="1500" i="1" dirty="0">
                  <a:solidFill>
                    <a:prstClr val="black"/>
                  </a:solidFill>
                  <a:latin typeface="Arial" charset="0"/>
                  <a:cs typeface="Arial" charset="0"/>
                </a:rPr>
                <a:t>Build Plan from the Top Downward</a:t>
              </a:r>
              <a:endParaRPr lang="en-US" sz="1500" dirty="0">
                <a:solidFill>
                  <a:prstClr val="black"/>
                </a:solidFill>
                <a:latin typeface="Arial" charset="0"/>
                <a:cs typeface="Arial" charset="0"/>
              </a:endParaRPr>
            </a:p>
          </p:txBody>
        </p:sp>
      </p:grpSp>
      <p:sp>
        <p:nvSpPr>
          <p:cNvPr id="113" name="TextBox 112"/>
          <p:cNvSpPr txBox="1"/>
          <p:nvPr/>
        </p:nvSpPr>
        <p:spPr>
          <a:xfrm rot="16200000">
            <a:off x="7686624" y="3549632"/>
            <a:ext cx="3711351" cy="276999"/>
          </a:xfrm>
          <a:prstGeom prst="rect">
            <a:avLst/>
          </a:prstGeom>
          <a:noFill/>
          <a:scene3d>
            <a:camera prst="orthographicFront"/>
            <a:lightRig rig="threePt" dir="t"/>
          </a:scene3d>
          <a:sp3d>
            <a:bevelT w="139700" h="139700" prst="divot"/>
          </a:sp3d>
        </p:spPr>
        <p:txBody>
          <a:bodyPr wrap="square" rtlCol="0">
            <a:spAutoFit/>
          </a:bodyPr>
          <a:lstStyle/>
          <a:p>
            <a:pPr fontAlgn="base">
              <a:spcBef>
                <a:spcPct val="0"/>
              </a:spcBef>
              <a:spcAft>
                <a:spcPct val="0"/>
              </a:spcAft>
            </a:pPr>
            <a:r>
              <a:rPr lang="en-US" sz="1200" b="1" dirty="0">
                <a:solidFill>
                  <a:prstClr val="black"/>
                </a:solidFill>
                <a:latin typeface=" Arial"/>
                <a:cs typeface="Arial" charset="0"/>
              </a:rPr>
              <a:t>Evaluate, Assess, Record, and Report Training </a:t>
            </a:r>
          </a:p>
        </p:txBody>
      </p:sp>
      <p:sp>
        <p:nvSpPr>
          <p:cNvPr id="114" name="Down Arrow 113"/>
          <p:cNvSpPr/>
          <p:nvPr/>
        </p:nvSpPr>
        <p:spPr>
          <a:xfrm>
            <a:off x="1412949" y="1561178"/>
            <a:ext cx="611104" cy="634436"/>
          </a:xfrm>
          <a:prstGeom prst="downArrow">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scene3d>
            <a:camera prst="orthographicFront"/>
            <a:lightRig rig="threePt" dir="t"/>
          </a:scene3d>
          <a:sp3d>
            <a:bevelT w="139700" h="139700" prst="divot"/>
          </a:sp3d>
        </p:spPr>
        <p:style>
          <a:lnRef idx="1">
            <a:schemeClr val="accent3"/>
          </a:lnRef>
          <a:fillRef idx="2">
            <a:schemeClr val="accent3"/>
          </a:fillRef>
          <a:effectRef idx="1">
            <a:schemeClr val="accent3"/>
          </a:effectRef>
          <a:fontRef idx="minor">
            <a:schemeClr val="dk1"/>
          </a:fontRef>
        </p:style>
        <p:txBody>
          <a:bodyPr vert="vert" rtlCol="0" anchor="ctr">
            <a:noAutofit/>
          </a:bodyPr>
          <a:lstStyle/>
          <a:p>
            <a:pPr algn="ctr" fontAlgn="base">
              <a:spcBef>
                <a:spcPct val="0"/>
              </a:spcBef>
              <a:spcAft>
                <a:spcPct val="0"/>
              </a:spcAft>
            </a:pPr>
            <a:endParaRPr lang="en-US" sz="825" b="1" dirty="0">
              <a:solidFill>
                <a:prstClr val="black"/>
              </a:solidFill>
              <a:latin typeface="Arial" pitchFamily="34" charset="0"/>
              <a:cs typeface="Arial" pitchFamily="34" charset="0"/>
            </a:endParaRPr>
          </a:p>
        </p:txBody>
      </p:sp>
      <p:sp>
        <p:nvSpPr>
          <p:cNvPr id="115" name="Rectangle 114"/>
          <p:cNvSpPr/>
          <p:nvPr/>
        </p:nvSpPr>
        <p:spPr>
          <a:xfrm>
            <a:off x="1125382" y="887878"/>
            <a:ext cx="1196664" cy="646331"/>
          </a:xfrm>
          <a:prstGeom prst="rect">
            <a:avLst/>
          </a:prstGeom>
          <a:solidFill>
            <a:schemeClr val="accent1">
              <a:lumMod val="20000"/>
              <a:lumOff val="80000"/>
            </a:schemeClr>
          </a:solidFill>
          <a:ln>
            <a:solidFill>
              <a:schemeClr val="bg1">
                <a:lumMod val="65000"/>
              </a:schemeClr>
            </a:solidFill>
          </a:ln>
          <a:scene3d>
            <a:camera prst="orthographicFront"/>
            <a:lightRig rig="threePt" dir="t"/>
          </a:scene3d>
          <a:sp3d>
            <a:bevelT w="139700" h="139700" prst="divot"/>
          </a:sp3d>
        </p:spPr>
        <p:txBody>
          <a:bodyPr wrap="square">
            <a:spAutoFit/>
          </a:bodyPr>
          <a:lstStyle/>
          <a:p>
            <a:pPr algn="ctr" fontAlgn="base">
              <a:spcBef>
                <a:spcPct val="0"/>
              </a:spcBef>
              <a:spcAft>
                <a:spcPct val="0"/>
              </a:spcAft>
            </a:pPr>
            <a:r>
              <a:rPr lang="en-US" sz="1200" b="1" dirty="0">
                <a:solidFill>
                  <a:prstClr val="black"/>
                </a:solidFill>
                <a:latin typeface="Arial" panose="020B0604020202020204" pitchFamily="34" charset="0"/>
                <a:cs typeface="Arial" panose="020B0604020202020204" pitchFamily="34" charset="0"/>
              </a:rPr>
              <a:t>Higher Commander Issues</a:t>
            </a:r>
          </a:p>
        </p:txBody>
      </p:sp>
      <p:sp>
        <p:nvSpPr>
          <p:cNvPr id="116" name="TextBox 115"/>
          <p:cNvSpPr txBox="1"/>
          <p:nvPr/>
        </p:nvSpPr>
        <p:spPr>
          <a:xfrm>
            <a:off x="1007830" y="6056336"/>
            <a:ext cx="1450013" cy="276999"/>
          </a:xfrm>
          <a:prstGeom prst="rect">
            <a:avLst/>
          </a:prstGeom>
          <a:noFill/>
          <a:scene3d>
            <a:camera prst="orthographicFront"/>
            <a:lightRig rig="threePt" dir="t"/>
          </a:scene3d>
          <a:sp3d>
            <a:bevelT w="139700" h="139700" prst="divot"/>
          </a:sp3d>
        </p:spPr>
        <p:txBody>
          <a:bodyPr wrap="square" rtlCol="0">
            <a:spAutoFit/>
          </a:bodyPr>
          <a:lstStyle/>
          <a:p>
            <a:pPr algn="ctr" fontAlgn="base">
              <a:spcBef>
                <a:spcPct val="0"/>
              </a:spcBef>
              <a:spcAft>
                <a:spcPct val="0"/>
              </a:spcAft>
            </a:pPr>
            <a:r>
              <a:rPr lang="en-US" sz="1200" b="1" i="1" dirty="0">
                <a:solidFill>
                  <a:prstClr val="black"/>
                </a:solidFill>
                <a:latin typeface=" Arial"/>
                <a:cs typeface="Arial" charset="0"/>
              </a:rPr>
              <a:t>Plan &amp; Prepare</a:t>
            </a:r>
          </a:p>
        </p:txBody>
      </p:sp>
      <p:grpSp>
        <p:nvGrpSpPr>
          <p:cNvPr id="117" name="Group 116"/>
          <p:cNvGrpSpPr/>
          <p:nvPr/>
        </p:nvGrpSpPr>
        <p:grpSpPr>
          <a:xfrm>
            <a:off x="1300805" y="1903240"/>
            <a:ext cx="1040431" cy="1057059"/>
            <a:chOff x="1948608" y="5500117"/>
            <a:chExt cx="2157174" cy="1828800"/>
          </a:xfrm>
        </p:grpSpPr>
        <p:sp>
          <p:nvSpPr>
            <p:cNvPr id="118" name="Explosion 1 117"/>
            <p:cNvSpPr/>
            <p:nvPr/>
          </p:nvSpPr>
          <p:spPr>
            <a:xfrm>
              <a:off x="1972182" y="5500117"/>
              <a:ext cx="2133600" cy="1828800"/>
            </a:xfrm>
            <a:prstGeom prst="irregularSeal1">
              <a:avLst/>
            </a:prstGeom>
            <a:solidFill>
              <a:srgbClr val="FF0000"/>
            </a:solidFill>
            <a:ln>
              <a:solidFill>
                <a:srgbClr val="FFFF00"/>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500" b="1" dirty="0">
                <a:solidFill>
                  <a:srgbClr val="FFFF00"/>
                </a:solidFill>
                <a:effectLst>
                  <a:outerShdw blurRad="38100" dist="38100" dir="2700000" algn="tl">
                    <a:srgbClr val="000000">
                      <a:alpha val="43137"/>
                    </a:srgbClr>
                  </a:outerShdw>
                </a:effectLst>
              </a:endParaRPr>
            </a:p>
          </p:txBody>
        </p:sp>
        <p:sp>
          <p:nvSpPr>
            <p:cNvPr id="119" name="TextBox 118"/>
            <p:cNvSpPr txBox="1"/>
            <p:nvPr/>
          </p:nvSpPr>
          <p:spPr>
            <a:xfrm>
              <a:off x="1948608" y="6073389"/>
              <a:ext cx="2055084" cy="638975"/>
            </a:xfrm>
            <a:prstGeom prst="rect">
              <a:avLst/>
            </a:prstGeom>
            <a:noFill/>
            <a:scene3d>
              <a:camera prst="orthographicFront"/>
              <a:lightRig rig="threePt" dir="t"/>
            </a:scene3d>
            <a:sp3d>
              <a:bevelT w="139700" h="139700" prst="divot"/>
            </a:sp3d>
          </p:spPr>
          <p:txBody>
            <a:bodyPr wrap="square" rtlCol="0">
              <a:spAutoFit/>
            </a:bodyPr>
            <a:lstStyle/>
            <a:p>
              <a:pPr algn="ctr" fontAlgn="base">
                <a:spcBef>
                  <a:spcPct val="0"/>
                </a:spcBef>
                <a:spcAft>
                  <a:spcPct val="0"/>
                </a:spcAft>
              </a:pPr>
              <a:r>
                <a:rPr lang="en-US" b="1" dirty="0">
                  <a:solidFill>
                    <a:srgbClr val="FFFF00"/>
                  </a:solidFill>
                  <a:effectLst>
                    <a:outerShdw blurRad="38100" dist="38100" dir="2700000" algn="tl">
                      <a:srgbClr val="000000">
                        <a:alpha val="43137"/>
                      </a:srgbClr>
                    </a:outerShdw>
                  </a:effectLst>
                  <a:latin typeface="Arial" charset="0"/>
                  <a:cs typeface="Arial" charset="0"/>
                </a:rPr>
                <a:t>TG</a:t>
              </a:r>
            </a:p>
          </p:txBody>
        </p:sp>
      </p:grpSp>
      <p:sp>
        <p:nvSpPr>
          <p:cNvPr id="120" name="Rectangle 119"/>
          <p:cNvSpPr/>
          <p:nvPr/>
        </p:nvSpPr>
        <p:spPr>
          <a:xfrm>
            <a:off x="9231986" y="1258669"/>
            <a:ext cx="1359814" cy="646331"/>
          </a:xfrm>
          <a:prstGeom prst="rect">
            <a:avLst/>
          </a:prstGeom>
          <a:scene3d>
            <a:camera prst="orthographicFront"/>
            <a:lightRig rig="threePt" dir="t"/>
          </a:scene3d>
          <a:sp3d>
            <a:bevelT w="139700" h="139700" prst="divot"/>
          </a:sp3d>
        </p:spPr>
        <p:txBody>
          <a:bodyPr wrap="square">
            <a:spAutoFit/>
          </a:bodyPr>
          <a:lstStyle/>
          <a:p>
            <a:pPr algn="ctr" fontAlgn="base">
              <a:spcBef>
                <a:spcPct val="0"/>
              </a:spcBef>
              <a:spcAft>
                <a:spcPct val="0"/>
              </a:spcAft>
            </a:pPr>
            <a:r>
              <a:rPr lang="en-US" sz="1200" b="1" dirty="0">
                <a:solidFill>
                  <a:prstClr val="black"/>
                </a:solidFill>
                <a:latin typeface=" Arial"/>
                <a:cs typeface="Arial" panose="020B0604020202020204" pitchFamily="34" charset="0"/>
              </a:rPr>
              <a:t>Long Range Training Plan</a:t>
            </a:r>
          </a:p>
          <a:p>
            <a:pPr algn="ctr" fontAlgn="base">
              <a:spcBef>
                <a:spcPct val="0"/>
              </a:spcBef>
              <a:spcAft>
                <a:spcPct val="0"/>
              </a:spcAft>
            </a:pPr>
            <a:r>
              <a:rPr lang="en-US" sz="1200" b="1" dirty="0" err="1">
                <a:solidFill>
                  <a:prstClr val="black"/>
                </a:solidFill>
                <a:latin typeface=" Arial"/>
                <a:cs typeface="Arial" panose="020B0604020202020204" pitchFamily="34" charset="0"/>
              </a:rPr>
              <a:t>Endstate</a:t>
            </a:r>
            <a:endParaRPr lang="en-US" sz="1200" b="1" dirty="0">
              <a:solidFill>
                <a:prstClr val="black"/>
              </a:solidFill>
              <a:latin typeface=" Arial"/>
              <a:cs typeface="Arial" panose="020B0604020202020204" pitchFamily="34" charset="0"/>
            </a:endParaRPr>
          </a:p>
        </p:txBody>
      </p:sp>
      <p:sp>
        <p:nvSpPr>
          <p:cNvPr id="121" name="Left Brace 120"/>
          <p:cNvSpPr/>
          <p:nvPr/>
        </p:nvSpPr>
        <p:spPr>
          <a:xfrm rot="13474207" flipH="1">
            <a:off x="4064646" y="520651"/>
            <a:ext cx="397125" cy="4549743"/>
          </a:xfrm>
          <a:prstGeom prst="leftBrace">
            <a:avLst>
              <a:gd name="adj1" fmla="val 8333"/>
              <a:gd name="adj2" fmla="val 48964"/>
            </a:avLst>
          </a:prstGeom>
          <a:ln w="38100"/>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grpSp>
        <p:nvGrpSpPr>
          <p:cNvPr id="122" name="Group 121"/>
          <p:cNvGrpSpPr/>
          <p:nvPr/>
        </p:nvGrpSpPr>
        <p:grpSpPr>
          <a:xfrm>
            <a:off x="2369940" y="5607647"/>
            <a:ext cx="277148" cy="411691"/>
            <a:chOff x="2462142" y="3803028"/>
            <a:chExt cx="369530" cy="548920"/>
          </a:xfrm>
        </p:grpSpPr>
        <p:sp>
          <p:nvSpPr>
            <p:cNvPr id="123" name="4-Point Star 122"/>
            <p:cNvSpPr/>
            <p:nvPr/>
          </p:nvSpPr>
          <p:spPr>
            <a:xfrm>
              <a:off x="2462142" y="3803028"/>
              <a:ext cx="369530" cy="548920"/>
            </a:xfrm>
            <a:prstGeom prst="star4">
              <a:avLst>
                <a:gd name="adj" fmla="val 20598"/>
              </a:avLst>
            </a:prstGeom>
            <a:solidFill>
              <a:srgbClr val="FFCC00"/>
            </a:solidFill>
            <a:ln>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1">
                <a:solidFill>
                  <a:prstClr val="white"/>
                </a:solidFill>
              </a:endParaRPr>
            </a:p>
          </p:txBody>
        </p:sp>
        <p:sp>
          <p:nvSpPr>
            <p:cNvPr id="124" name="TextBox 123"/>
            <p:cNvSpPr txBox="1"/>
            <p:nvPr/>
          </p:nvSpPr>
          <p:spPr>
            <a:xfrm>
              <a:off x="2480018" y="3955552"/>
              <a:ext cx="335143" cy="277169"/>
            </a:xfrm>
            <a:prstGeom prst="rect">
              <a:avLst/>
            </a:prstGeom>
            <a:noFill/>
            <a:scene3d>
              <a:camera prst="orthographicFront"/>
              <a:lightRig rig="threePt" dir="t"/>
            </a:scene3d>
            <a:sp3d>
              <a:bevelT w="139700" h="139700" prst="divot"/>
            </a:sp3d>
          </p:spPr>
          <p:txBody>
            <a:bodyPr wrap="square" rtlCol="0">
              <a:spAutoFit/>
            </a:bodyPr>
            <a:lstStyle/>
            <a:p>
              <a:pPr algn="ctr" fontAlgn="base">
                <a:spcBef>
                  <a:spcPct val="0"/>
                </a:spcBef>
                <a:spcAft>
                  <a:spcPct val="0"/>
                </a:spcAft>
              </a:pPr>
              <a:endParaRPr lang="en-US" sz="751" b="1" dirty="0">
                <a:solidFill>
                  <a:prstClr val="black"/>
                </a:solidFill>
                <a:latin typeface="Arial" panose="020B0604020202020204" pitchFamily="34" charset="0"/>
                <a:cs typeface="Arial" panose="020B0604020202020204" pitchFamily="34" charset="0"/>
              </a:endParaRPr>
            </a:p>
          </p:txBody>
        </p:sp>
      </p:grpSp>
      <p:cxnSp>
        <p:nvCxnSpPr>
          <p:cNvPr id="125" name="Straight Arrow Connector 124"/>
          <p:cNvCxnSpPr/>
          <p:nvPr/>
        </p:nvCxnSpPr>
        <p:spPr>
          <a:xfrm flipV="1">
            <a:off x="9776051" y="1844923"/>
            <a:ext cx="0" cy="4441157"/>
          </a:xfrm>
          <a:prstGeom prst="straightConnector1">
            <a:avLst/>
          </a:prstGeom>
          <a:ln w="38100">
            <a:prstDash val="sysDash"/>
            <a:tailEnd type="triangle"/>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127" name="Left Brace 126"/>
          <p:cNvSpPr/>
          <p:nvPr/>
        </p:nvSpPr>
        <p:spPr>
          <a:xfrm rot="16200000">
            <a:off x="5950575" y="2744602"/>
            <a:ext cx="406267" cy="7261464"/>
          </a:xfrm>
          <a:prstGeom prst="leftBrace">
            <a:avLst>
              <a:gd name="adj1" fmla="val 8333"/>
              <a:gd name="adj2" fmla="val 49351"/>
            </a:avLst>
          </a:prstGeom>
          <a:ln w="38100"/>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128" name="TextBox 127"/>
          <p:cNvSpPr txBox="1"/>
          <p:nvPr/>
        </p:nvSpPr>
        <p:spPr>
          <a:xfrm>
            <a:off x="5266692" y="6098132"/>
            <a:ext cx="2429508" cy="276999"/>
          </a:xfrm>
          <a:prstGeom prst="rect">
            <a:avLst/>
          </a:prstGeom>
          <a:noFill/>
          <a:scene3d>
            <a:camera prst="orthographicFront"/>
            <a:lightRig rig="threePt" dir="t"/>
          </a:scene3d>
          <a:sp3d>
            <a:bevelT w="139700" h="139700" prst="divot"/>
          </a:sp3d>
        </p:spPr>
        <p:txBody>
          <a:bodyPr wrap="square" rtlCol="0">
            <a:spAutoFit/>
          </a:bodyPr>
          <a:lstStyle/>
          <a:p>
            <a:pPr algn="ctr" fontAlgn="base">
              <a:spcBef>
                <a:spcPct val="0"/>
              </a:spcBef>
              <a:spcAft>
                <a:spcPct val="0"/>
              </a:spcAft>
            </a:pPr>
            <a:r>
              <a:rPr lang="en-US" sz="1200" b="1" i="1" dirty="0">
                <a:solidFill>
                  <a:prstClr val="black"/>
                </a:solidFill>
                <a:latin typeface=" Arial"/>
                <a:cs typeface="Arial" charset="0"/>
              </a:rPr>
              <a:t>Execute &amp; Assess the LRTP</a:t>
            </a:r>
          </a:p>
        </p:txBody>
      </p:sp>
      <p:sp>
        <p:nvSpPr>
          <p:cNvPr id="5" name="TextBox 4"/>
          <p:cNvSpPr txBox="1"/>
          <p:nvPr/>
        </p:nvSpPr>
        <p:spPr>
          <a:xfrm>
            <a:off x="9906000" y="2332672"/>
            <a:ext cx="2218050" cy="3970318"/>
          </a:xfrm>
          <a:prstGeom prst="rect">
            <a:avLst/>
          </a:prstGeom>
          <a:noFill/>
        </p:spPr>
        <p:txBody>
          <a:bodyPr wrap="square" rtlCol="0">
            <a:spAutoFit/>
          </a:bodyPr>
          <a:lstStyle/>
          <a:p>
            <a:r>
              <a:rPr lang="en-US" b="1" dirty="0"/>
              <a:t>Long-Range Training Plan (LRTP)</a:t>
            </a:r>
          </a:p>
          <a:p>
            <a:endParaRPr lang="en-US" dirty="0"/>
          </a:p>
          <a:p>
            <a:pPr marL="285750" indent="-285750">
              <a:buFont typeface="Arial" panose="020B0604020202020204" pitchFamily="34" charset="0"/>
              <a:buChar char="•"/>
            </a:pPr>
            <a:r>
              <a:rPr lang="en-US" dirty="0"/>
              <a:t>All of the elements of this slide are included in the LRTP</a:t>
            </a:r>
          </a:p>
          <a:p>
            <a:r>
              <a:rPr lang="en-US" dirty="0"/>
              <a:t>.</a:t>
            </a:r>
          </a:p>
          <a:p>
            <a:pPr marL="285750" indent="-285750">
              <a:buFont typeface="Arial" panose="020B0604020202020204" pitchFamily="34" charset="0"/>
              <a:buChar char="•"/>
            </a:pPr>
            <a:r>
              <a:rPr lang="en-US" dirty="0"/>
              <a:t>Centralize planning from higher echelons to lower</a:t>
            </a:r>
          </a:p>
        </p:txBody>
      </p:sp>
      <p:sp>
        <p:nvSpPr>
          <p:cNvPr id="43" name="Slide Number Placeholder 1"/>
          <p:cNvSpPr txBox="1">
            <a:spLocks/>
          </p:cNvSpPr>
          <p:nvPr/>
        </p:nvSpPr>
        <p:spPr>
          <a:xfrm>
            <a:off x="11734800" y="6578038"/>
            <a:ext cx="381000" cy="203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10</a:t>
            </a:r>
          </a:p>
        </p:txBody>
      </p:sp>
      <p:sp>
        <p:nvSpPr>
          <p:cNvPr id="6" name="Oval 5">
            <a:extLst>
              <a:ext uri="{FF2B5EF4-FFF2-40B4-BE49-F238E27FC236}">
                <a16:creationId xmlns:a16="http://schemas.microsoft.com/office/drawing/2014/main" id="{83FF1275-931F-4ADA-B1EC-7DDCD60393B8}"/>
              </a:ext>
            </a:extLst>
          </p:cNvPr>
          <p:cNvSpPr/>
          <p:nvPr/>
        </p:nvSpPr>
        <p:spPr>
          <a:xfrm>
            <a:off x="609600" y="4372142"/>
            <a:ext cx="2348754" cy="1235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6D38D22-CF27-4CFB-B661-17707D0E118F}"/>
              </a:ext>
            </a:extLst>
          </p:cNvPr>
          <p:cNvGrpSpPr/>
          <p:nvPr/>
        </p:nvGrpSpPr>
        <p:grpSpPr>
          <a:xfrm>
            <a:off x="940456" y="2893466"/>
            <a:ext cx="1878944" cy="1478676"/>
            <a:chOff x="940456" y="2893466"/>
            <a:chExt cx="1878944" cy="1478676"/>
          </a:xfrm>
        </p:grpSpPr>
        <p:sp>
          <p:nvSpPr>
            <p:cNvPr id="101" name="Explosion 1 100"/>
            <p:cNvSpPr/>
            <p:nvPr/>
          </p:nvSpPr>
          <p:spPr>
            <a:xfrm>
              <a:off x="963928" y="2893466"/>
              <a:ext cx="1840687" cy="1478676"/>
            </a:xfrm>
            <a:prstGeom prst="irregularSeal1">
              <a:avLst/>
            </a:prstGeom>
            <a:solidFill>
              <a:srgbClr val="3366FF"/>
            </a:solidFill>
            <a:ln>
              <a:solidFill>
                <a:srgbClr val="FFFF00"/>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500" b="1" dirty="0">
                <a:solidFill>
                  <a:srgbClr val="FFFF00"/>
                </a:solidFill>
                <a:effectLst>
                  <a:outerShdw blurRad="38100" dist="38100" dir="2700000" algn="tl">
                    <a:srgbClr val="000000">
                      <a:alpha val="43137"/>
                    </a:srgbClr>
                  </a:outerShdw>
                </a:effectLst>
              </a:endParaRPr>
            </a:p>
          </p:txBody>
        </p:sp>
        <p:sp>
          <p:nvSpPr>
            <p:cNvPr id="37" name="TextBox 36">
              <a:extLst>
                <a:ext uri="{FF2B5EF4-FFF2-40B4-BE49-F238E27FC236}">
                  <a16:creationId xmlns:a16="http://schemas.microsoft.com/office/drawing/2014/main" id="{89437A57-E280-4B3A-85DC-CB4D5D49DDBA}"/>
                </a:ext>
              </a:extLst>
            </p:cNvPr>
            <p:cNvSpPr txBox="1"/>
            <p:nvPr/>
          </p:nvSpPr>
          <p:spPr>
            <a:xfrm>
              <a:off x="940456" y="3239869"/>
              <a:ext cx="1878944" cy="584775"/>
            </a:xfrm>
            <a:prstGeom prst="rect">
              <a:avLst/>
            </a:prstGeom>
            <a:noFill/>
            <a:scene3d>
              <a:camera prst="orthographicFront"/>
              <a:lightRig rig="threePt" dir="t"/>
            </a:scene3d>
            <a:sp3d>
              <a:bevelT w="139700" h="139700" prst="divot"/>
            </a:sp3d>
          </p:spPr>
          <p:txBody>
            <a:bodyPr wrap="square" rtlCol="0" anchor="t">
              <a:spAutoFit/>
            </a:bodyPr>
            <a:lstStyle/>
            <a:p>
              <a:pPr algn="ctr" fontAlgn="base">
                <a:spcBef>
                  <a:spcPct val="0"/>
                </a:spcBef>
                <a:spcAft>
                  <a:spcPct val="0"/>
                </a:spcAft>
              </a:pPr>
              <a:r>
                <a:rPr lang="en-US" b="1" dirty="0">
                  <a:solidFill>
                    <a:srgbClr val="FFFF00"/>
                  </a:solidFill>
                  <a:effectLst>
                    <a:outerShdw blurRad="38100" dist="38100" dir="2700000" algn="tl">
                      <a:srgbClr val="000000">
                        <a:alpha val="43137"/>
                      </a:srgbClr>
                    </a:outerShdw>
                  </a:effectLst>
                  <a:latin typeface="Arial"/>
                  <a:cs typeface="Arial"/>
                </a:rPr>
                <a:t> </a:t>
              </a:r>
              <a:r>
                <a:rPr lang="en-US" sz="1400" b="1" dirty="0">
                  <a:solidFill>
                    <a:srgbClr val="FFFF00"/>
                  </a:solidFill>
                  <a:effectLst>
                    <a:outerShdw blurRad="38100" dist="38100" dir="2700000" algn="tl">
                      <a:srgbClr val="000000">
                        <a:alpha val="43137"/>
                      </a:srgbClr>
                    </a:outerShdw>
                  </a:effectLst>
                  <a:latin typeface="Arial"/>
                  <a:cs typeface="Arial"/>
                </a:rPr>
                <a:t>Planning Considerations</a:t>
              </a:r>
              <a:endParaRPr lang="en-US" b="1"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219844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48380"/>
            <a:ext cx="9144000"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Arial" panose="020B0604020202020204"/>
                <a:ea typeface="+mn-ea"/>
                <a:cs typeface="+mn-cs"/>
              </a:rPr>
              <a:t>Identify Additional Training Requirements</a:t>
            </a:r>
          </a:p>
        </p:txBody>
      </p:sp>
      <p:sp>
        <p:nvSpPr>
          <p:cNvPr id="4" name="Rectangle 3"/>
          <p:cNvSpPr/>
          <p:nvPr/>
        </p:nvSpPr>
        <p:spPr>
          <a:xfrm>
            <a:off x="1524000" y="6324600"/>
            <a:ext cx="121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 name="TextBox 2"/>
          <p:cNvSpPr txBox="1"/>
          <p:nvPr/>
        </p:nvSpPr>
        <p:spPr>
          <a:xfrm>
            <a:off x="1645404" y="1859340"/>
            <a:ext cx="8915400" cy="4524315"/>
          </a:xfrm>
          <a:prstGeom prst="rect">
            <a:avLst/>
          </a:prstGeom>
          <a:solidFill>
            <a:schemeClr val="bg1"/>
          </a:solidFill>
        </p:spPr>
        <p:txBody>
          <a:bodyPr wrap="square" rtlCol="0">
            <a:spAutoFit/>
          </a:bodyPr>
          <a:lstStyle/>
          <a:p>
            <a:pPr marL="342900" marR="0" lvl="0" indent="-342900" algn="l" defTabSz="914400" rtl="0" eaLnBrk="1" fontAlgn="auto" latinLnBrk="0" hangingPunct="1">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Identify what additional training is required:</a:t>
            </a:r>
          </a:p>
          <a:p>
            <a:pPr marL="800100" lvl="1" indent="-342900">
              <a:buFont typeface="Wingdings" panose="05000000000000000000" pitchFamily="2" charset="2"/>
              <a:buChar char="q"/>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AR 350-1, Appendix F (Mandatory Training)</a:t>
            </a:r>
          </a:p>
          <a:p>
            <a:pPr marL="800100" lvl="1" indent="-342900">
              <a:buFont typeface="Wingdings" panose="05000000000000000000" pitchFamily="2" charset="2"/>
              <a:buChar char="q"/>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Army Warrior Task</a:t>
            </a:r>
            <a:r>
              <a:rPr lang="en-US" sz="2400" dirty="0">
                <a:solidFill>
                  <a:prstClr val="black"/>
                </a:solidFill>
                <a:latin typeface="Arial" panose="020B0604020202020204"/>
              </a:rPr>
              <a:t>s and Battle Drills</a:t>
            </a:r>
          </a:p>
          <a:p>
            <a:pPr marL="800100" lvl="1" indent="-342900">
              <a:buFont typeface="Wingdings" panose="05000000000000000000" pitchFamily="2" charset="2"/>
              <a:buChar char="q"/>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New Equipment Training (NET)</a:t>
            </a:r>
          </a:p>
          <a:p>
            <a:pPr marL="800100" lvl="1" indent="-342900">
              <a:buFont typeface="Wingdings" panose="05000000000000000000" pitchFamily="2" charset="2"/>
              <a:buChar char="q"/>
            </a:pPr>
            <a:r>
              <a:rPr lang="en-US" sz="2400" dirty="0">
                <a:solidFill>
                  <a:prstClr val="black"/>
                </a:solidFill>
                <a:latin typeface="Arial" panose="020B0604020202020204"/>
              </a:rPr>
              <a:t>ACFT</a:t>
            </a:r>
          </a:p>
          <a:p>
            <a:pPr marL="800100" lvl="1" indent="-342900">
              <a:buFont typeface="Wingdings" panose="05000000000000000000" pitchFamily="2" charset="2"/>
              <a:buChar char="q"/>
            </a:pPr>
            <a:r>
              <a:rPr lang="en-US" sz="2400" dirty="0">
                <a:solidFill>
                  <a:prstClr val="black"/>
                </a:solidFill>
                <a:latin typeface="Arial" panose="020B0604020202020204"/>
              </a:rPr>
              <a:t>NCOPD and OPD</a:t>
            </a:r>
          </a:p>
          <a:p>
            <a:pPr marL="800100" lvl="1" indent="-342900">
              <a:buFont typeface="Wingdings" panose="05000000000000000000" pitchFamily="2" charset="2"/>
              <a:buChar char="q"/>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Local requirements</a:t>
            </a:r>
          </a:p>
          <a:p>
            <a:pPr marL="800100" lvl="1" indent="-342900">
              <a:buFont typeface="Wingdings" panose="05000000000000000000" pitchFamily="2" charset="2"/>
              <a:buChar char="q"/>
            </a:pPr>
            <a:endPar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342900" indent="-342900">
              <a:buFont typeface="Wingdings" panose="05000000000000000000" pitchFamily="2" charset="2"/>
              <a:buChar char="q"/>
            </a:pPr>
            <a:r>
              <a:rPr lang="en-US" sz="2400" dirty="0">
                <a:solidFill>
                  <a:prstClr val="black"/>
                </a:solidFill>
                <a:latin typeface="Arial" panose="020B0604020202020204"/>
              </a:rPr>
              <a:t>Administrative functions (Change of Command)</a:t>
            </a:r>
            <a:endPar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342900" marR="0" lvl="0" indent="-342900" algn="l" defTabSz="914400" rtl="0" eaLnBrk="1" fontAlgn="auto" latinLnBrk="0" hangingPunct="1">
              <a:buClrTx/>
              <a:buSzTx/>
              <a:buFont typeface="Wingdings" panose="05000000000000000000" pitchFamily="2" charset="2"/>
              <a:buChar char="q"/>
              <a:tabLst/>
              <a:defRPr/>
            </a:pPr>
            <a:endParaRPr lang="en-US" sz="2400" dirty="0">
              <a:solidFill>
                <a:prstClr val="black"/>
              </a:solidFill>
              <a:latin typeface="Arial" panose="020B0604020202020204"/>
            </a:endParaRPr>
          </a:p>
          <a:p>
            <a:pPr marL="342900" marR="0" lvl="0" indent="-342900" algn="l" defTabSz="914400" rtl="0" eaLnBrk="1" fontAlgn="auto" latinLnBrk="0" hangingPunct="1">
              <a:buClrTx/>
              <a:buSzTx/>
              <a:buFont typeface="Wingdings" panose="05000000000000000000" pitchFamily="2" charset="2"/>
              <a:buChar char="q"/>
              <a:tabLst/>
              <a:defRPr/>
            </a:pPr>
            <a:r>
              <a:rPr lang="en-US" sz="2400" dirty="0">
                <a:solidFill>
                  <a:prstClr val="black"/>
                </a:solidFill>
                <a:latin typeface="Arial" panose="020B0604020202020204"/>
              </a:rPr>
              <a:t>Use available time in the Red or Amber cycles when possible</a:t>
            </a:r>
          </a:p>
          <a:p>
            <a:pPr marL="342900" marR="0" lvl="0" indent="-342900" algn="l" defTabSz="914400" rtl="0" eaLnBrk="1" fontAlgn="auto" latinLnBrk="0" hangingPunct="1">
              <a:buClrTx/>
              <a:buSzTx/>
              <a:buFont typeface="Wingdings" panose="05000000000000000000" pitchFamily="2" charset="2"/>
              <a:buChar char="q"/>
              <a:tabLst/>
              <a:defRPr/>
            </a:pPr>
            <a:endPar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CE56B-84BF-4359-8391-FEBD7F0E4D58}"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547442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2E3F45-2045-4871-9585-EABCC04401F0}"/>
              </a:ext>
            </a:extLst>
          </p:cNvPr>
          <p:cNvPicPr>
            <a:picLocks noChangeAspect="1"/>
          </p:cNvPicPr>
          <p:nvPr/>
        </p:nvPicPr>
        <p:blipFill>
          <a:blip r:embed="rId3"/>
          <a:stretch>
            <a:fillRect/>
          </a:stretch>
        </p:blipFill>
        <p:spPr>
          <a:xfrm>
            <a:off x="152400" y="985663"/>
            <a:ext cx="11966970" cy="5262737"/>
          </a:xfrm>
          <a:prstGeom prst="rect">
            <a:avLst/>
          </a:prstGeom>
        </p:spPr>
      </p:pic>
    </p:spTree>
    <p:extLst>
      <p:ext uri="{BB962C8B-B14F-4D97-AF65-F5344CB8AC3E}">
        <p14:creationId xmlns:p14="http://schemas.microsoft.com/office/powerpoint/2010/main" val="37706518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848380"/>
            <a:ext cx="7391400"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0000FF"/>
                </a:solidFill>
                <a:latin typeface="Arial" panose="020B0604020202020204"/>
              </a:rPr>
              <a:t>Deconflict Subordinate Events</a:t>
            </a:r>
            <a:endParaRPr kumimoji="0" lang="en-US" sz="3200" b="1" i="0" u="none" strike="noStrike" kern="1200" cap="none" spc="0" normalizeH="0" baseline="0" noProof="0" dirty="0">
              <a:ln>
                <a:noFill/>
              </a:ln>
              <a:solidFill>
                <a:srgbClr val="0000FF"/>
              </a:solidFill>
              <a:effectLst/>
              <a:uLnTx/>
              <a:uFillTx/>
              <a:latin typeface="Arial" panose="020B0604020202020204"/>
              <a:ea typeface="+mn-ea"/>
              <a:cs typeface="+mn-cs"/>
            </a:endParaRPr>
          </a:p>
        </p:txBody>
      </p:sp>
      <p:sp>
        <p:nvSpPr>
          <p:cNvPr id="4" name="Rectangle 3"/>
          <p:cNvSpPr/>
          <p:nvPr/>
        </p:nvSpPr>
        <p:spPr>
          <a:xfrm>
            <a:off x="1524000" y="6324600"/>
            <a:ext cx="121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 name="TextBox 2"/>
          <p:cNvSpPr txBox="1"/>
          <p:nvPr/>
        </p:nvSpPr>
        <p:spPr>
          <a:xfrm>
            <a:off x="1645404" y="1859340"/>
            <a:ext cx="8915400" cy="830997"/>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black"/>
              </a:solidFill>
              <a:latin typeface="Arial" panose="020B0604020202020204"/>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CE56B-84BF-4359-8391-FEBD7F0E4D58}"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A556157F-B81A-44E5-9514-9D50C05CE69F}"/>
              </a:ext>
            </a:extLst>
          </p:cNvPr>
          <p:cNvSpPr txBox="1"/>
          <p:nvPr/>
        </p:nvSpPr>
        <p:spPr>
          <a:xfrm>
            <a:off x="1645404" y="1859340"/>
            <a:ext cx="8915400" cy="3046988"/>
          </a:xfrm>
          <a:prstGeom prst="rect">
            <a:avLst/>
          </a:prstGeom>
          <a:solidFill>
            <a:schemeClr val="bg1"/>
          </a:solidFill>
        </p:spPr>
        <p:txBody>
          <a:bodyPr wrap="square" rtlCol="0">
            <a:spAutoFit/>
          </a:bodyPr>
          <a:lstStyle/>
          <a:p>
            <a:pPr marL="342900" marR="0" lvl="0" indent="-342900" algn="l" defTabSz="914400" rtl="0" eaLnBrk="1" fontAlgn="auto" latinLnBrk="0" hangingPunct="1">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Subordinate units will need time to conduct their training at echelon</a:t>
            </a:r>
          </a:p>
          <a:p>
            <a:pPr marL="342900" marR="0" lvl="0" indent="-342900" algn="l" defTabSz="914400" rtl="0" eaLnBrk="1" fontAlgn="auto" latinLnBrk="0" hangingPunct="1">
              <a:buClrTx/>
              <a:buSzTx/>
              <a:buFont typeface="Wingdings" panose="05000000000000000000" pitchFamily="2" charset="2"/>
              <a:buChar char="q"/>
              <a:tabLst/>
              <a:defRPr/>
            </a:pPr>
            <a:endPar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342900" marR="0" lvl="0" indent="-342900" algn="l" defTabSz="914400" rtl="0" eaLnBrk="1" fontAlgn="auto" latinLnBrk="0" hangingPunct="1">
              <a:buClrTx/>
              <a:buSzTx/>
              <a:buFont typeface="Wingdings" panose="05000000000000000000" pitchFamily="2" charset="2"/>
              <a:buChar char="q"/>
              <a:tabLst/>
              <a:defRPr/>
            </a:pPr>
            <a:r>
              <a:rPr lang="en-US" sz="2400" dirty="0">
                <a:solidFill>
                  <a:prstClr val="black"/>
                </a:solidFill>
                <a:latin typeface="Arial" panose="020B0604020202020204"/>
              </a:rPr>
              <a:t>Review the overall Long-Range Calendar to ensure there are no conflicts between subordinate events</a:t>
            </a:r>
          </a:p>
          <a:p>
            <a:pPr marL="342900" marR="0" lvl="0" indent="-342900" algn="l" defTabSz="914400" rtl="0" eaLnBrk="1" fontAlgn="auto" latinLnBrk="0" hangingPunct="1">
              <a:buClrTx/>
              <a:buSzTx/>
              <a:buFont typeface="Wingdings" panose="05000000000000000000" pitchFamily="2" charset="2"/>
              <a:buChar char="q"/>
              <a:tabLst/>
              <a:defRPr/>
            </a:pPr>
            <a:endParaRPr lang="en-US" sz="2400" dirty="0">
              <a:solidFill>
                <a:prstClr val="black"/>
              </a:solidFill>
              <a:latin typeface="Arial" panose="020B0604020202020204"/>
            </a:endParaRPr>
          </a:p>
          <a:p>
            <a:pPr marL="342900" marR="0" lvl="0" indent="-342900" algn="l" defTabSz="914400" rtl="0" eaLnBrk="1" fontAlgn="auto" latinLnBrk="0" hangingPunct="1">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This step requires crosstalk between commanders, staff and subordinate leaders.</a:t>
            </a:r>
          </a:p>
        </p:txBody>
      </p:sp>
    </p:spTree>
    <p:extLst>
      <p:ext uri="{BB962C8B-B14F-4D97-AF65-F5344CB8AC3E}">
        <p14:creationId xmlns:p14="http://schemas.microsoft.com/office/powerpoint/2010/main" val="15413134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47671"/>
            <a:ext cx="10972800" cy="1200329"/>
          </a:xfrm>
          <a:prstGeom prst="rect">
            <a:avLst/>
          </a:prstGeom>
        </p:spPr>
        <p:txBody>
          <a:bodyPr wrap="square">
            <a:spAutoFit/>
          </a:bodyPr>
          <a:lstStyle/>
          <a:p>
            <a:pPr>
              <a:defRPr/>
            </a:pPr>
            <a:r>
              <a:rPr lang="en-US" sz="2400" dirty="0">
                <a:latin typeface=" Arial"/>
                <a:cs typeface="Arial" panose="020B0604020202020204" pitchFamily="34" charset="0"/>
              </a:rPr>
              <a:t>While developing a Long-Range Training Plan, commanders identify scarce or unique resources. This includes those resources that must be requested/locked in well in advance. (Not detailed resourcing at this point)</a:t>
            </a:r>
          </a:p>
        </p:txBody>
      </p:sp>
      <p:sp>
        <p:nvSpPr>
          <p:cNvPr id="4" name="Rectangle 3"/>
          <p:cNvSpPr/>
          <p:nvPr/>
        </p:nvSpPr>
        <p:spPr>
          <a:xfrm>
            <a:off x="1828800" y="3048000"/>
            <a:ext cx="8648700" cy="2708434"/>
          </a:xfrm>
          <a:prstGeom prst="rect">
            <a:avLst/>
          </a:prstGeom>
        </p:spPr>
        <p:txBody>
          <a:bodyPr wrap="square">
            <a:spAutoFit/>
          </a:bodyPr>
          <a:lstStyle/>
          <a:p>
            <a:pPr marL="342900" lvl="1" indent="-342900">
              <a:spcBef>
                <a:spcPts val="600"/>
              </a:spcBef>
              <a:buFont typeface="Wingdings" panose="05000000000000000000" pitchFamily="2" charset="2"/>
              <a:buChar char="q"/>
              <a:defRPr/>
            </a:pPr>
            <a:r>
              <a:rPr lang="en-US" sz="2000" dirty="0">
                <a:latin typeface=" Arial"/>
                <a:cs typeface="Arial" panose="020B0604020202020204" pitchFamily="34" charset="0"/>
              </a:rPr>
              <a:t>Ranges/training areas/facilities</a:t>
            </a:r>
          </a:p>
          <a:p>
            <a:pPr marL="342900" lvl="1" indent="-342900">
              <a:spcBef>
                <a:spcPts val="600"/>
              </a:spcBef>
              <a:buFont typeface="Wingdings" panose="05000000000000000000" pitchFamily="2" charset="2"/>
              <a:buChar char="q"/>
              <a:defRPr/>
            </a:pPr>
            <a:r>
              <a:rPr lang="en-US" sz="2000" dirty="0">
                <a:latin typeface=" Arial"/>
                <a:cs typeface="Arial" panose="020B0604020202020204" pitchFamily="34" charset="0"/>
              </a:rPr>
              <a:t>Class V (blank, live, smoke, </a:t>
            </a:r>
            <a:r>
              <a:rPr lang="en-US" sz="2000" dirty="0" err="1">
                <a:latin typeface=" Arial"/>
                <a:cs typeface="Arial" panose="020B0604020202020204" pitchFamily="34" charset="0"/>
              </a:rPr>
              <a:t>etc</a:t>
            </a:r>
            <a:r>
              <a:rPr lang="en-US" sz="2000" dirty="0">
                <a:latin typeface=" Arial"/>
                <a:cs typeface="Arial" panose="020B0604020202020204" pitchFamily="34" charset="0"/>
              </a:rPr>
              <a:t>…) – (Forecasting)</a:t>
            </a:r>
          </a:p>
          <a:p>
            <a:pPr marL="342900" lvl="1" indent="-342900">
              <a:spcBef>
                <a:spcPts val="600"/>
              </a:spcBef>
              <a:buFont typeface="Wingdings" panose="05000000000000000000" pitchFamily="2" charset="2"/>
              <a:buChar char="q"/>
              <a:defRPr/>
            </a:pPr>
            <a:r>
              <a:rPr lang="en-US" sz="2000" dirty="0">
                <a:latin typeface=" Arial"/>
                <a:cs typeface="Arial" panose="020B0604020202020204" pitchFamily="34" charset="0"/>
              </a:rPr>
              <a:t>Airspace requirements </a:t>
            </a:r>
          </a:p>
          <a:p>
            <a:pPr marL="342900" lvl="1" indent="-342900">
              <a:spcBef>
                <a:spcPts val="600"/>
              </a:spcBef>
              <a:buFont typeface="Wingdings" panose="05000000000000000000" pitchFamily="2" charset="2"/>
              <a:buChar char="q"/>
              <a:defRPr/>
            </a:pPr>
            <a:r>
              <a:rPr lang="en-US" sz="2000" dirty="0">
                <a:latin typeface=" Arial"/>
                <a:cs typeface="Arial" panose="020B0604020202020204" pitchFamily="34" charset="0"/>
              </a:rPr>
              <a:t>TADSS</a:t>
            </a:r>
          </a:p>
          <a:p>
            <a:pPr marL="342900" lvl="1" indent="-342900">
              <a:spcBef>
                <a:spcPts val="600"/>
              </a:spcBef>
              <a:buFont typeface="Wingdings" panose="05000000000000000000" pitchFamily="2" charset="2"/>
              <a:buChar char="q"/>
              <a:defRPr/>
            </a:pPr>
            <a:r>
              <a:rPr lang="en-US" sz="2000" dirty="0">
                <a:latin typeface=" Arial"/>
                <a:cs typeface="Arial" panose="020B0604020202020204" pitchFamily="34" charset="0"/>
              </a:rPr>
              <a:t>Transportation requirements</a:t>
            </a:r>
          </a:p>
          <a:p>
            <a:pPr marL="342900" lvl="1" indent="-342900">
              <a:spcBef>
                <a:spcPts val="600"/>
              </a:spcBef>
              <a:buFont typeface="Wingdings" panose="05000000000000000000" pitchFamily="2" charset="2"/>
              <a:buChar char="q"/>
              <a:defRPr/>
            </a:pPr>
            <a:r>
              <a:rPr lang="en-US" sz="2000" dirty="0">
                <a:latin typeface=" Arial"/>
                <a:cs typeface="Arial" panose="020B0604020202020204" pitchFamily="34" charset="0"/>
              </a:rPr>
              <a:t>OPFOR and O/C support</a:t>
            </a:r>
          </a:p>
          <a:p>
            <a:pPr marL="342900" lvl="1" indent="-342900">
              <a:spcBef>
                <a:spcPts val="600"/>
              </a:spcBef>
              <a:buFont typeface="Wingdings" panose="05000000000000000000" pitchFamily="2" charset="2"/>
              <a:buChar char="q"/>
              <a:defRPr/>
            </a:pPr>
            <a:r>
              <a:rPr lang="en-US" sz="2000" dirty="0">
                <a:latin typeface=" Arial"/>
                <a:cs typeface="Arial" panose="020B0604020202020204" pitchFamily="34" charset="0"/>
              </a:rPr>
              <a:t>Additional enablers and slice elements (FIST, FA , mortars, etc)</a:t>
            </a:r>
          </a:p>
        </p:txBody>
      </p:sp>
      <p:sp>
        <p:nvSpPr>
          <p:cNvPr id="3" name="Rectangle 2"/>
          <p:cNvSpPr/>
          <p:nvPr/>
        </p:nvSpPr>
        <p:spPr>
          <a:xfrm>
            <a:off x="1524000" y="6324600"/>
            <a:ext cx="121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775952" y="5883414"/>
            <a:ext cx="8648700" cy="707886"/>
          </a:xfrm>
          <a:prstGeom prst="rect">
            <a:avLst/>
          </a:prstGeom>
          <a:noFill/>
          <a:ln>
            <a:noFill/>
          </a:ln>
        </p:spPr>
        <p:txBody>
          <a:bodyPr wrap="square">
            <a:spAutoFit/>
          </a:bodyPr>
          <a:lstStyle/>
          <a:p>
            <a:pPr marL="342900" lvl="1" indent="-342900">
              <a:buFont typeface="Arial" panose="020B0604020202020204" pitchFamily="34" charset="0"/>
              <a:buChar char="•"/>
              <a:defRPr/>
            </a:pPr>
            <a:r>
              <a:rPr lang="en-US" sz="2000" b="1" dirty="0">
                <a:solidFill>
                  <a:srgbClr val="0000FF"/>
                </a:solidFill>
                <a:latin typeface=" Arial"/>
                <a:cs typeface="Arial" panose="020B0604020202020204" pitchFamily="34" charset="0"/>
              </a:rPr>
              <a:t>Know your installation training resource cycles - DPTMS</a:t>
            </a:r>
          </a:p>
          <a:p>
            <a:pPr marL="342900" lvl="1" indent="-342900">
              <a:buFont typeface="Arial" panose="020B0604020202020204" pitchFamily="34" charset="0"/>
              <a:buChar char="•"/>
              <a:defRPr/>
            </a:pPr>
            <a:r>
              <a:rPr lang="en-US" sz="2000" b="1" dirty="0">
                <a:solidFill>
                  <a:srgbClr val="0000FF"/>
                </a:solidFill>
                <a:latin typeface=" Arial"/>
                <a:cs typeface="Arial" panose="020B0604020202020204" pitchFamily="34" charset="0"/>
              </a:rPr>
              <a:t>CATS and historical data are start points for identifying resources</a:t>
            </a:r>
          </a:p>
        </p:txBody>
      </p:sp>
      <p:sp>
        <p:nvSpPr>
          <p:cNvPr id="7" name="Rectangle 6"/>
          <p:cNvSpPr/>
          <p:nvPr/>
        </p:nvSpPr>
        <p:spPr>
          <a:xfrm>
            <a:off x="1510284" y="877669"/>
            <a:ext cx="9171432" cy="646331"/>
          </a:xfrm>
          <a:prstGeom prst="rect">
            <a:avLst/>
          </a:prstGeom>
        </p:spPr>
        <p:txBody>
          <a:bodyPr wrap="square">
            <a:spAutoFit/>
          </a:bodyPr>
          <a:lstStyle/>
          <a:p>
            <a:pPr algn="ctr" fontAlgn="base">
              <a:spcBef>
                <a:spcPct val="0"/>
              </a:spcBef>
              <a:spcAft>
                <a:spcPct val="0"/>
              </a:spcAft>
              <a:defRPr/>
            </a:pPr>
            <a:r>
              <a:rPr lang="en-US" sz="3600" b="1" dirty="0">
                <a:solidFill>
                  <a:srgbClr val="0000FF"/>
                </a:solidFill>
                <a:latin typeface=" Arial"/>
              </a:rPr>
              <a:t>Identify Resources</a:t>
            </a:r>
          </a:p>
        </p:txBody>
      </p:sp>
      <p:sp>
        <p:nvSpPr>
          <p:cNvPr id="6" name="Slide Number Placeholder 5"/>
          <p:cNvSpPr>
            <a:spLocks noGrp="1"/>
          </p:cNvSpPr>
          <p:nvPr>
            <p:ph type="sldNum" sz="quarter" idx="12"/>
          </p:nvPr>
        </p:nvSpPr>
        <p:spPr/>
        <p:txBody>
          <a:bodyPr/>
          <a:lstStyle/>
          <a:p>
            <a:fld id="{48DCE56B-84BF-4359-8391-FEBD7F0E4D58}" type="slidenum">
              <a:rPr lang="en-US" smtClean="0"/>
              <a:pPr/>
              <a:t>33</a:t>
            </a:fld>
            <a:endParaRPr lang="en-US" dirty="0"/>
          </a:p>
        </p:txBody>
      </p:sp>
    </p:spTree>
    <p:extLst>
      <p:ext uri="{BB962C8B-B14F-4D97-AF65-F5344CB8AC3E}">
        <p14:creationId xmlns:p14="http://schemas.microsoft.com/office/powerpoint/2010/main" val="15410663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34</a:t>
            </a:fld>
            <a:endParaRPr lang="en-US" dirty="0"/>
          </a:p>
        </p:txBody>
      </p:sp>
      <p:sp>
        <p:nvSpPr>
          <p:cNvPr id="4" name="Rectangle 1"/>
          <p:cNvSpPr>
            <a:spLocks noChangeArrowheads="1"/>
          </p:cNvSpPr>
          <p:nvPr/>
        </p:nvSpPr>
        <p:spPr bwMode="auto">
          <a:xfrm>
            <a:off x="1524000" y="1104856"/>
            <a:ext cx="9144000" cy="335989"/>
          </a:xfrm>
          <a:prstGeom prst="rect">
            <a:avLst/>
          </a:prstGeom>
          <a:noFill/>
          <a:ln w="9525">
            <a:noFill/>
            <a:miter lim="800000"/>
            <a:headEnd/>
            <a:tailEnd/>
          </a:ln>
        </p:spPr>
        <p:txBody>
          <a:bodyPr>
            <a:spAutoFit/>
          </a:bodyPr>
          <a:lstStyle/>
          <a:p>
            <a:pPr algn="ctr">
              <a:lnSpc>
                <a:spcPts val="1900"/>
              </a:lnSpc>
            </a:pPr>
            <a:r>
              <a:rPr lang="en-US" sz="3600" b="1" dirty="0">
                <a:solidFill>
                  <a:srgbClr val="0000FF"/>
                </a:solidFill>
                <a:latin typeface=" Arial"/>
              </a:rPr>
              <a:t>Training Briefing(s)</a:t>
            </a:r>
          </a:p>
        </p:txBody>
      </p:sp>
      <p:sp>
        <p:nvSpPr>
          <p:cNvPr id="5" name="TextBox 4"/>
          <p:cNvSpPr txBox="1"/>
          <p:nvPr/>
        </p:nvSpPr>
        <p:spPr>
          <a:xfrm>
            <a:off x="1524000" y="5092005"/>
            <a:ext cx="9296400" cy="1508105"/>
          </a:xfrm>
          <a:prstGeom prst="rect">
            <a:avLst/>
          </a:prstGeom>
          <a:noFill/>
        </p:spPr>
        <p:txBody>
          <a:bodyPr wrap="square" rtlCol="0">
            <a:spAutoFit/>
          </a:bodyPr>
          <a:lstStyle/>
          <a:p>
            <a:pPr lvl="1" algn="ctr" fontAlgn="auto">
              <a:spcBef>
                <a:spcPts val="0"/>
              </a:spcBef>
              <a:spcAft>
                <a:spcPts val="1200"/>
              </a:spcAft>
            </a:pPr>
            <a:r>
              <a:rPr lang="en-US" sz="2400" b="1" dirty="0">
                <a:solidFill>
                  <a:srgbClr val="0000FF"/>
                </a:solidFill>
                <a:latin typeface=" Arial"/>
                <a:cs typeface="Arial" panose="020B0604020202020204" pitchFamily="34" charset="0"/>
              </a:rPr>
              <a:t>Becomes a Contract</a:t>
            </a:r>
          </a:p>
          <a:p>
            <a:pPr marL="754063" lvl="1" indent="-342900" fontAlgn="auto">
              <a:spcBef>
                <a:spcPts val="0"/>
              </a:spcBef>
              <a:spcAft>
                <a:spcPts val="1200"/>
              </a:spcAft>
              <a:buFont typeface="Wingdings" panose="05000000000000000000" pitchFamily="2" charset="2"/>
              <a:buChar char="q"/>
            </a:pPr>
            <a:r>
              <a:rPr lang="en-US" sz="2400" b="1" dirty="0">
                <a:solidFill>
                  <a:srgbClr val="0000FF"/>
                </a:solidFill>
                <a:latin typeface=" Arial"/>
                <a:cs typeface="Arial" panose="020B0604020202020204" pitchFamily="34" charset="0"/>
              </a:rPr>
              <a:t>The subordinate commanders agree to execute the LRTP</a:t>
            </a:r>
          </a:p>
          <a:p>
            <a:pPr marL="754063" lvl="1" indent="-342900" fontAlgn="auto">
              <a:spcBef>
                <a:spcPts val="0"/>
              </a:spcBef>
              <a:spcAft>
                <a:spcPts val="1200"/>
              </a:spcAft>
              <a:buFont typeface="Wingdings" panose="05000000000000000000" pitchFamily="2" charset="2"/>
              <a:buChar char="q"/>
            </a:pPr>
            <a:r>
              <a:rPr lang="en-US" sz="2400" b="1" dirty="0">
                <a:solidFill>
                  <a:srgbClr val="0000FF"/>
                </a:solidFill>
                <a:latin typeface=" Arial"/>
                <a:cs typeface="Arial" panose="020B0604020202020204" pitchFamily="34" charset="0"/>
              </a:rPr>
              <a:t> The higher commander agrees to protect &amp; resource it</a:t>
            </a:r>
            <a:endParaRPr lang="en-US" sz="2400" b="1" dirty="0">
              <a:solidFill>
                <a:srgbClr val="0000FF"/>
              </a:solidFill>
              <a:latin typeface=" Arial"/>
            </a:endParaRPr>
          </a:p>
        </p:txBody>
      </p:sp>
      <p:sp>
        <p:nvSpPr>
          <p:cNvPr id="7" name="TextBox 6"/>
          <p:cNvSpPr txBox="1"/>
          <p:nvPr/>
        </p:nvSpPr>
        <p:spPr>
          <a:xfrm>
            <a:off x="960120" y="1676400"/>
            <a:ext cx="10317480" cy="3293209"/>
          </a:xfrm>
          <a:prstGeom prst="rect">
            <a:avLst/>
          </a:prstGeom>
          <a:noFill/>
        </p:spPr>
        <p:txBody>
          <a:bodyPr wrap="square" rtlCol="0">
            <a:spAutoFit/>
          </a:bodyPr>
          <a:lstStyle/>
          <a:p>
            <a:r>
              <a:rPr lang="en-US" sz="2600" dirty="0">
                <a:latin typeface="Arial" panose="020B0604020202020204" pitchFamily="34" charset="0"/>
              </a:rPr>
              <a:t>Commander two levels up approves the subordinate unit’s:</a:t>
            </a:r>
          </a:p>
          <a:p>
            <a:endParaRPr lang="en-US" sz="2600" dirty="0">
              <a:latin typeface="Arial" panose="020B0604020202020204" pitchFamily="34" charset="0"/>
            </a:endParaRPr>
          </a:p>
          <a:p>
            <a:pPr marL="914400" lvl="1" indent="-457200">
              <a:buFont typeface="Wingdings" panose="05000000000000000000" pitchFamily="2" charset="2"/>
              <a:buChar char="q"/>
            </a:pPr>
            <a:r>
              <a:rPr lang="en-US" sz="2600" dirty="0">
                <a:latin typeface="Arial" panose="020B0604020202020204" pitchFamily="34" charset="0"/>
              </a:rPr>
              <a:t>Current unit training proficiencies</a:t>
            </a:r>
          </a:p>
          <a:p>
            <a:pPr marL="914400" lvl="1" indent="-457200">
              <a:buFont typeface="Wingdings" panose="05000000000000000000" pitchFamily="2" charset="2"/>
              <a:buChar char="q"/>
            </a:pPr>
            <a:r>
              <a:rPr lang="en-US" sz="2600" dirty="0">
                <a:latin typeface="Arial" panose="020B0604020202020204" pitchFamily="34" charset="0"/>
              </a:rPr>
              <a:t>MET priority/weapons qualification guidance/CLF requirements</a:t>
            </a:r>
          </a:p>
          <a:p>
            <a:pPr marL="914400" lvl="1" indent="-457200">
              <a:buFont typeface="Wingdings" panose="05000000000000000000" pitchFamily="2" charset="2"/>
              <a:buChar char="q"/>
            </a:pPr>
            <a:r>
              <a:rPr lang="en-US" sz="2600" dirty="0">
                <a:latin typeface="Arial" panose="020B0604020202020204" pitchFamily="34" charset="0"/>
              </a:rPr>
              <a:t>Long range plan, ensuring:</a:t>
            </a:r>
          </a:p>
          <a:p>
            <a:pPr marL="1371600" lvl="2" indent="-457200">
              <a:buFont typeface="Wingdings" panose="05000000000000000000" pitchFamily="2" charset="2"/>
              <a:buChar char="q"/>
            </a:pPr>
            <a:r>
              <a:rPr lang="en-US" sz="2600" dirty="0">
                <a:latin typeface="Arial" panose="020B0604020202020204" pitchFamily="34" charset="0"/>
              </a:rPr>
              <a:t>It is nested with higher unit’s plan </a:t>
            </a:r>
          </a:p>
          <a:p>
            <a:pPr marL="1371600" lvl="2" indent="-457200">
              <a:buFont typeface="Wingdings" panose="05000000000000000000" pitchFamily="2" charset="2"/>
              <a:buChar char="q"/>
            </a:pPr>
            <a:r>
              <a:rPr lang="en-US" sz="2600" dirty="0">
                <a:latin typeface="Arial" panose="020B0604020202020204" pitchFamily="34" charset="0"/>
              </a:rPr>
              <a:t>It is resourced appropriately</a:t>
            </a:r>
          </a:p>
          <a:p>
            <a:pPr marL="1371600" lvl="2" indent="-457200">
              <a:buFont typeface="Wingdings" panose="05000000000000000000" pitchFamily="2" charset="2"/>
              <a:buChar char="q"/>
            </a:pPr>
            <a:r>
              <a:rPr lang="en-US" sz="2600" dirty="0">
                <a:latin typeface="Arial" panose="020B0604020202020204" pitchFamily="34" charset="0"/>
              </a:rPr>
              <a:t>It can accomplish the desired end-state</a:t>
            </a:r>
          </a:p>
        </p:txBody>
      </p:sp>
    </p:spTree>
    <p:extLst>
      <p:ext uri="{BB962C8B-B14F-4D97-AF65-F5344CB8AC3E}">
        <p14:creationId xmlns:p14="http://schemas.microsoft.com/office/powerpoint/2010/main" val="3332848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1524000" y="953869"/>
            <a:ext cx="9144000" cy="646331"/>
          </a:xfrm>
          <a:prstGeom prst="rect">
            <a:avLst/>
          </a:prstGeom>
          <a:noFill/>
          <a:ln w="9525">
            <a:noFill/>
            <a:miter lim="800000"/>
            <a:headEnd/>
            <a:tailEnd/>
          </a:ln>
        </p:spPr>
        <p:txBody>
          <a:bodyPr>
            <a:spAutoFit/>
          </a:bodyPr>
          <a:lstStyle/>
          <a:p>
            <a:pPr algn="ctr"/>
            <a:r>
              <a:rPr lang="en-US" sz="3600" b="1" dirty="0">
                <a:solidFill>
                  <a:srgbClr val="0000FF"/>
                </a:solidFill>
                <a:latin typeface=" Arial"/>
              </a:rPr>
              <a:t>Publish the Long-Range Training Plan</a:t>
            </a:r>
            <a:endParaRPr lang="en-US" sz="2800" b="1" dirty="0">
              <a:solidFill>
                <a:srgbClr val="0000FF"/>
              </a:solidFill>
              <a:latin typeface=" Arial"/>
            </a:endParaRPr>
          </a:p>
        </p:txBody>
      </p:sp>
      <p:sp>
        <p:nvSpPr>
          <p:cNvPr id="9" name="TextBox 8"/>
          <p:cNvSpPr txBox="1"/>
          <p:nvPr/>
        </p:nvSpPr>
        <p:spPr>
          <a:xfrm>
            <a:off x="1568588" y="2088932"/>
            <a:ext cx="906788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 Arial"/>
              </a:rPr>
              <a:t>Once higher commander approves the plan, the unit publishes it as the Long-Range Training Plan</a:t>
            </a:r>
          </a:p>
          <a:p>
            <a:pPr algn="just"/>
            <a:endParaRPr lang="en-US" sz="2400" dirty="0">
              <a:latin typeface=" Arial"/>
            </a:endParaRPr>
          </a:p>
          <a:p>
            <a:pPr marL="342900" indent="-342900" algn="just">
              <a:buFont typeface="Arial" panose="020B0604020202020204" pitchFamily="34" charset="0"/>
              <a:buChar char="•"/>
            </a:pPr>
            <a:r>
              <a:rPr lang="en-US" sz="2400" dirty="0">
                <a:latin typeface=" Arial"/>
              </a:rPr>
              <a:t>Units conduct periodic </a:t>
            </a:r>
            <a:r>
              <a:rPr lang="en-US" sz="2400" b="1" i="1" dirty="0">
                <a:solidFill>
                  <a:srgbClr val="0000FF"/>
                </a:solidFill>
                <a:latin typeface=" Arial"/>
              </a:rPr>
              <a:t>training meetings</a:t>
            </a:r>
            <a:r>
              <a:rPr lang="en-US" sz="2400" i="1" dirty="0">
                <a:latin typeface=" Arial"/>
              </a:rPr>
              <a:t> </a:t>
            </a:r>
            <a:r>
              <a:rPr lang="en-US" sz="2400" dirty="0">
                <a:latin typeface=" Arial"/>
              </a:rPr>
              <a:t>and </a:t>
            </a:r>
            <a:r>
              <a:rPr lang="en-US" sz="2400" b="1" i="1" dirty="0">
                <a:solidFill>
                  <a:srgbClr val="0000FF"/>
                </a:solidFill>
                <a:latin typeface=" Arial"/>
              </a:rPr>
              <a:t>QTB/YTBs </a:t>
            </a:r>
            <a:r>
              <a:rPr lang="en-US" sz="2400" dirty="0">
                <a:latin typeface=" Arial"/>
              </a:rPr>
              <a:t>to </a:t>
            </a:r>
            <a:r>
              <a:rPr lang="en-US" sz="2400" b="1" i="1" dirty="0">
                <a:solidFill>
                  <a:srgbClr val="0000FF"/>
                </a:solidFill>
                <a:latin typeface=" Arial"/>
              </a:rPr>
              <a:t>MANAGE</a:t>
            </a:r>
            <a:r>
              <a:rPr lang="en-US" sz="2400" dirty="0">
                <a:latin typeface=" Arial"/>
              </a:rPr>
              <a:t> execution and resourcing the plan following the Training Briefing</a:t>
            </a:r>
          </a:p>
          <a:p>
            <a:pPr algn="just"/>
            <a:endParaRPr lang="en-US" sz="2400" dirty="0">
              <a:latin typeface=" Arial"/>
            </a:endParaRPr>
          </a:p>
        </p:txBody>
      </p:sp>
      <p:sp>
        <p:nvSpPr>
          <p:cNvPr id="2" name="Slide Number Placeholder 1"/>
          <p:cNvSpPr>
            <a:spLocks noGrp="1"/>
          </p:cNvSpPr>
          <p:nvPr>
            <p:ph type="sldNum" sz="quarter" idx="12"/>
          </p:nvPr>
        </p:nvSpPr>
        <p:spPr/>
        <p:txBody>
          <a:bodyPr/>
          <a:lstStyle/>
          <a:p>
            <a:fld id="{48DCE56B-84BF-4359-8391-FEBD7F0E4D58}" type="slidenum">
              <a:rPr lang="en-US" smtClean="0"/>
              <a:pPr/>
              <a:t>35</a:t>
            </a:fld>
            <a:endParaRPr lang="en-US" dirty="0"/>
          </a:p>
        </p:txBody>
      </p:sp>
    </p:spTree>
    <p:extLst>
      <p:ext uri="{BB962C8B-B14F-4D97-AF65-F5344CB8AC3E}">
        <p14:creationId xmlns:p14="http://schemas.microsoft.com/office/powerpoint/2010/main" val="128655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8E915-CE5B-46D2-ABDC-EE37FBEA37D5}"/>
              </a:ext>
            </a:extLst>
          </p:cNvPr>
          <p:cNvSpPr>
            <a:spLocks noGrp="1"/>
          </p:cNvSpPr>
          <p:nvPr>
            <p:ph type="sldNum" sz="quarter" idx="12"/>
          </p:nvPr>
        </p:nvSpPr>
        <p:spPr/>
        <p:txBody>
          <a:bodyPr/>
          <a:lstStyle/>
          <a:p>
            <a:fld id="{48DCE56B-84BF-4359-8391-FEBD7F0E4D58}" type="slidenum">
              <a:rPr lang="en-US" smtClean="0"/>
              <a:pPr/>
              <a:t>36</a:t>
            </a:fld>
            <a:endParaRPr lang="en-US" dirty="0"/>
          </a:p>
        </p:txBody>
      </p:sp>
      <p:sp>
        <p:nvSpPr>
          <p:cNvPr id="3" name="TextBox 3">
            <a:extLst>
              <a:ext uri="{FF2B5EF4-FFF2-40B4-BE49-F238E27FC236}">
                <a16:creationId xmlns:a16="http://schemas.microsoft.com/office/drawing/2014/main" id="{5E0924E8-2F99-4A7C-BCFD-2EFE7A15BD34}"/>
              </a:ext>
            </a:extLst>
          </p:cNvPr>
          <p:cNvSpPr txBox="1">
            <a:spLocks noChangeArrowheads="1"/>
          </p:cNvSpPr>
          <p:nvPr/>
        </p:nvSpPr>
        <p:spPr bwMode="auto">
          <a:xfrm>
            <a:off x="2112918" y="1600200"/>
            <a:ext cx="8015882" cy="4616648"/>
          </a:xfrm>
          <a:prstGeom prst="rect">
            <a:avLst/>
          </a:prstGeom>
          <a:noFill/>
          <a:ln w="9525">
            <a:noFill/>
            <a:miter lim="800000"/>
            <a:headEnd/>
            <a:tailEnd/>
          </a:ln>
        </p:spPr>
        <p:txBody>
          <a:bodyPr wrap="square">
            <a:spAutoFit/>
          </a:bodyPr>
          <a:lstStyle/>
          <a:p>
            <a:pPr lvl="1">
              <a:spcAft>
                <a:spcPts val="1200"/>
              </a:spcAft>
              <a:buFont typeface="Arial" charset="0"/>
              <a:buChar char="•"/>
            </a:pPr>
            <a:r>
              <a:rPr lang="en-US" sz="2800" dirty="0">
                <a:solidFill>
                  <a:srgbClr val="002060"/>
                </a:solidFill>
                <a:latin typeface=" Arial"/>
              </a:rPr>
              <a:t> </a:t>
            </a:r>
            <a:r>
              <a:rPr lang="en-US" sz="2800" dirty="0">
                <a:latin typeface=" Arial"/>
              </a:rPr>
              <a:t>Review Guidance</a:t>
            </a:r>
          </a:p>
          <a:p>
            <a:pPr lvl="1">
              <a:spcAft>
                <a:spcPts val="1200"/>
              </a:spcAft>
              <a:buFont typeface="Arial" charset="0"/>
              <a:buChar char="•"/>
            </a:pPr>
            <a:r>
              <a:rPr lang="en-US" sz="2800" dirty="0">
                <a:latin typeface=" Arial"/>
              </a:rPr>
              <a:t> Prepare a Calendar</a:t>
            </a:r>
          </a:p>
          <a:p>
            <a:pPr lvl="1">
              <a:spcAft>
                <a:spcPts val="1200"/>
              </a:spcAft>
              <a:buFont typeface="Arial" charset="0"/>
              <a:buChar char="•"/>
            </a:pPr>
            <a:r>
              <a:rPr lang="en-US" sz="2800" dirty="0">
                <a:latin typeface=" Arial"/>
              </a:rPr>
              <a:t> Review Current Assessments</a:t>
            </a:r>
          </a:p>
          <a:p>
            <a:pPr lvl="1">
              <a:spcAft>
                <a:spcPts val="1200"/>
              </a:spcAft>
              <a:buFont typeface="Arial" charset="0"/>
              <a:buChar char="•"/>
            </a:pPr>
            <a:r>
              <a:rPr lang="en-US" sz="2800" dirty="0">
                <a:solidFill>
                  <a:srgbClr val="002060"/>
                </a:solidFill>
                <a:latin typeface=" Arial"/>
              </a:rPr>
              <a:t> </a:t>
            </a:r>
            <a:r>
              <a:rPr lang="en-US" sz="2800" dirty="0">
                <a:latin typeface=" Arial"/>
              </a:rPr>
              <a:t>Determine training events needed</a:t>
            </a:r>
          </a:p>
          <a:p>
            <a:pPr lvl="1">
              <a:spcAft>
                <a:spcPts val="1200"/>
              </a:spcAft>
              <a:buFont typeface="Arial" charset="0"/>
              <a:buChar char="•"/>
            </a:pPr>
            <a:r>
              <a:rPr lang="en-US" sz="2800" dirty="0">
                <a:latin typeface=" Arial"/>
              </a:rPr>
              <a:t> Sequence MET/Ranges/Live Fire events</a:t>
            </a:r>
          </a:p>
          <a:p>
            <a:pPr lvl="1">
              <a:spcAft>
                <a:spcPts val="1200"/>
              </a:spcAft>
              <a:buFont typeface="Arial" charset="0"/>
              <a:buChar char="•"/>
            </a:pPr>
            <a:r>
              <a:rPr lang="en-US" sz="2800" dirty="0">
                <a:latin typeface=" Arial"/>
              </a:rPr>
              <a:t> Determine Other Training Requirements</a:t>
            </a:r>
          </a:p>
          <a:p>
            <a:pPr lvl="1">
              <a:spcAft>
                <a:spcPts val="1200"/>
              </a:spcAft>
              <a:buFont typeface="Arial" charset="0"/>
              <a:buChar char="•"/>
            </a:pPr>
            <a:r>
              <a:rPr lang="en-US" sz="2800" dirty="0">
                <a:latin typeface=" Arial"/>
              </a:rPr>
              <a:t> Get plan approval </a:t>
            </a:r>
          </a:p>
          <a:p>
            <a:pPr lvl="1">
              <a:spcAft>
                <a:spcPts val="1200"/>
              </a:spcAft>
              <a:buFont typeface="Arial" charset="0"/>
              <a:buChar char="•"/>
            </a:pPr>
            <a:r>
              <a:rPr lang="en-US" sz="2800" dirty="0">
                <a:latin typeface=" Arial"/>
              </a:rPr>
              <a:t> Publish the Long-Range Training Plan</a:t>
            </a:r>
          </a:p>
        </p:txBody>
      </p:sp>
      <p:sp>
        <p:nvSpPr>
          <p:cNvPr id="4" name="Rectangle 1">
            <a:extLst>
              <a:ext uri="{FF2B5EF4-FFF2-40B4-BE49-F238E27FC236}">
                <a16:creationId xmlns:a16="http://schemas.microsoft.com/office/drawing/2014/main" id="{00F284DB-12C3-4F2F-81A9-3B50DCDBCDDB}"/>
              </a:ext>
            </a:extLst>
          </p:cNvPr>
          <p:cNvSpPr>
            <a:spLocks noChangeArrowheads="1"/>
          </p:cNvSpPr>
          <p:nvPr/>
        </p:nvSpPr>
        <p:spPr bwMode="auto">
          <a:xfrm>
            <a:off x="1524000" y="838200"/>
            <a:ext cx="9144000" cy="646331"/>
          </a:xfrm>
          <a:prstGeom prst="rect">
            <a:avLst/>
          </a:prstGeom>
          <a:noFill/>
          <a:ln w="9525">
            <a:noFill/>
            <a:miter lim="800000"/>
            <a:headEnd/>
            <a:tailEnd/>
          </a:ln>
        </p:spPr>
        <p:txBody>
          <a:bodyPr>
            <a:spAutoFit/>
          </a:bodyPr>
          <a:lstStyle/>
          <a:p>
            <a:pPr algn="ctr"/>
            <a:r>
              <a:rPr lang="en-US" sz="3600" b="1" dirty="0">
                <a:solidFill>
                  <a:srgbClr val="0000FF"/>
                </a:solidFill>
                <a:latin typeface=" Arial"/>
              </a:rPr>
              <a:t>Summary</a:t>
            </a:r>
          </a:p>
        </p:txBody>
      </p:sp>
    </p:spTree>
    <p:extLst>
      <p:ext uri="{BB962C8B-B14F-4D97-AF65-F5344CB8AC3E}">
        <p14:creationId xmlns:p14="http://schemas.microsoft.com/office/powerpoint/2010/main" val="5940383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DCE56B-84BF-4359-8391-FEBD7F0E4D58}" type="slidenum">
              <a:rPr lang="en-US" smtClean="0"/>
              <a:pPr/>
              <a:t>37</a:t>
            </a:fld>
            <a:endParaRPr lang="en-US" dirty="0"/>
          </a:p>
        </p:txBody>
      </p:sp>
      <p:sp>
        <p:nvSpPr>
          <p:cNvPr id="3" name="TextBox 8"/>
          <p:cNvSpPr txBox="1">
            <a:spLocks noChangeArrowheads="1"/>
          </p:cNvSpPr>
          <p:nvPr/>
        </p:nvSpPr>
        <p:spPr bwMode="auto">
          <a:xfrm>
            <a:off x="6553200" y="1944816"/>
            <a:ext cx="4724400" cy="857607"/>
          </a:xfrm>
          <a:prstGeom prst="rect">
            <a:avLst/>
          </a:prstGeom>
          <a:noFill/>
          <a:ln w="9525">
            <a:noFill/>
            <a:miter lim="800000"/>
            <a:headEnd/>
            <a:tailEnd/>
          </a:ln>
        </p:spPr>
        <p:txBody>
          <a:bodyPr wrap="square">
            <a:spAutoFit/>
          </a:bodyPr>
          <a:lstStyle/>
          <a:p>
            <a:pPr algn="ctr">
              <a:lnSpc>
                <a:spcPts val="6475"/>
              </a:lnSpc>
            </a:pPr>
            <a:r>
              <a:rPr lang="en-US" sz="4800" b="1" dirty="0">
                <a:latin typeface=" Arial"/>
                <a:cs typeface="Arial" panose="020B0604020202020204" pitchFamily="34" charset="0"/>
              </a:rPr>
              <a:t>Questions</a:t>
            </a:r>
          </a:p>
        </p:txBody>
      </p:sp>
      <p:pic>
        <p:nvPicPr>
          <p:cNvPr id="7" name="Picture 6">
            <a:extLst>
              <a:ext uri="{FF2B5EF4-FFF2-40B4-BE49-F238E27FC236}">
                <a16:creationId xmlns:a16="http://schemas.microsoft.com/office/drawing/2014/main" id="{2CADD978-F3EB-40C6-A5B3-2A0592C85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97" y="876656"/>
            <a:ext cx="3682203" cy="4704393"/>
          </a:xfrm>
          <a:prstGeom prst="rect">
            <a:avLst/>
          </a:prstGeom>
        </p:spPr>
      </p:pic>
    </p:spTree>
    <p:extLst>
      <p:ext uri="{BB962C8B-B14F-4D97-AF65-F5344CB8AC3E}">
        <p14:creationId xmlns:p14="http://schemas.microsoft.com/office/powerpoint/2010/main" val="291891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F6A714-53F3-42B9-B93F-419E879D44FF}"/>
              </a:ext>
            </a:extLst>
          </p:cNvPr>
          <p:cNvSpPr>
            <a:spLocks noGrp="1"/>
          </p:cNvSpPr>
          <p:nvPr>
            <p:ph type="sldNum" sz="quarter" idx="12"/>
          </p:nvPr>
        </p:nvSpPr>
        <p:spPr/>
        <p:txBody>
          <a:bodyPr/>
          <a:lstStyle/>
          <a:p>
            <a:fld id="{48DCE56B-84BF-4359-8391-FEBD7F0E4D58}" type="slidenum">
              <a:rPr lang="en-US" smtClean="0"/>
              <a:pPr/>
              <a:t>4</a:t>
            </a:fld>
            <a:endParaRPr lang="en-US" dirty="0"/>
          </a:p>
        </p:txBody>
      </p:sp>
      <p:sp>
        <p:nvSpPr>
          <p:cNvPr id="7" name="TextBox 6">
            <a:extLst>
              <a:ext uri="{FF2B5EF4-FFF2-40B4-BE49-F238E27FC236}">
                <a16:creationId xmlns:a16="http://schemas.microsoft.com/office/drawing/2014/main" id="{B5A3A483-375B-404C-AE9C-C8652C4994E1}"/>
              </a:ext>
            </a:extLst>
          </p:cNvPr>
          <p:cNvSpPr txBox="1"/>
          <p:nvPr/>
        </p:nvSpPr>
        <p:spPr>
          <a:xfrm>
            <a:off x="1247774" y="2057400"/>
            <a:ext cx="969644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ts val="2200"/>
              </a:lnSpc>
              <a:buFont typeface="Arial" panose="020B0604020202020204" pitchFamily="34" charset="0"/>
              <a:buChar char="•"/>
            </a:pPr>
            <a:r>
              <a:rPr lang="en-US" sz="2400" dirty="0"/>
              <a:t>Senior Commanders do not have a disciplined, top-down, all inclusive Time Management Process in place</a:t>
            </a:r>
          </a:p>
          <a:p>
            <a:pPr>
              <a:lnSpc>
                <a:spcPts val="2200"/>
              </a:lnSpc>
            </a:pPr>
            <a:endParaRPr lang="en-US" sz="2400" dirty="0"/>
          </a:p>
          <a:p>
            <a:pPr marL="457200" indent="-457200">
              <a:lnSpc>
                <a:spcPts val="2200"/>
              </a:lnSpc>
              <a:buFont typeface="Arial" panose="020B0604020202020204" pitchFamily="34" charset="0"/>
              <a:buChar char="•"/>
            </a:pPr>
            <a:r>
              <a:rPr lang="en-US" sz="2400" dirty="0"/>
              <a:t>Units are </a:t>
            </a:r>
            <a:r>
              <a:rPr lang="en-US" sz="2400" b="1" dirty="0"/>
              <a:t>not</a:t>
            </a:r>
            <a:r>
              <a:rPr lang="en-US" sz="2400" dirty="0"/>
              <a:t> publishing comprehensive training guidance and plans </a:t>
            </a:r>
          </a:p>
          <a:p>
            <a:pPr marL="457200" indent="-457200">
              <a:lnSpc>
                <a:spcPts val="2200"/>
              </a:lnSpc>
              <a:buFont typeface="Arial" panose="020B0604020202020204" pitchFamily="34" charset="0"/>
              <a:buChar char="•"/>
            </a:pPr>
            <a:endParaRPr lang="en-US" sz="2400" dirty="0"/>
          </a:p>
          <a:p>
            <a:pPr marL="457200" indent="-457200">
              <a:lnSpc>
                <a:spcPts val="2200"/>
              </a:lnSpc>
              <a:buFont typeface="Arial" panose="020B0604020202020204" pitchFamily="34" charset="0"/>
              <a:buChar char="•"/>
            </a:pPr>
            <a:r>
              <a:rPr lang="en-US" sz="2400" dirty="0"/>
              <a:t>Leaders below company level lack time and knowledge to implement Battle Focus Training. </a:t>
            </a:r>
          </a:p>
          <a:p>
            <a:pPr marL="457200" indent="-457200">
              <a:lnSpc>
                <a:spcPts val="2200"/>
              </a:lnSpc>
              <a:buFont typeface="Arial" panose="020B0604020202020204" pitchFamily="34" charset="0"/>
              <a:buChar char="•"/>
            </a:pPr>
            <a:endParaRPr lang="en-US" sz="2400" dirty="0"/>
          </a:p>
          <a:p>
            <a:pPr marL="457200" indent="-457200">
              <a:lnSpc>
                <a:spcPts val="2200"/>
              </a:lnSpc>
              <a:buFont typeface="Arial" panose="020B0604020202020204" pitchFamily="34" charset="0"/>
              <a:buChar char="•"/>
            </a:pPr>
            <a:r>
              <a:rPr lang="en-US" sz="2400" dirty="0"/>
              <a:t>Company training schedule lock-in periods are not protected from last minute distractions</a:t>
            </a:r>
          </a:p>
          <a:p>
            <a:pPr marL="457200" indent="-457200">
              <a:lnSpc>
                <a:spcPts val="2200"/>
              </a:lnSpc>
              <a:buFont typeface="Arial" panose="020B0604020202020204" pitchFamily="34" charset="0"/>
              <a:buChar char="•"/>
            </a:pPr>
            <a:endParaRPr lang="en-US" sz="2400" dirty="0"/>
          </a:p>
        </p:txBody>
      </p:sp>
      <p:sp>
        <p:nvSpPr>
          <p:cNvPr id="12" name="TextBox 11">
            <a:extLst>
              <a:ext uri="{FF2B5EF4-FFF2-40B4-BE49-F238E27FC236}">
                <a16:creationId xmlns:a16="http://schemas.microsoft.com/office/drawing/2014/main" id="{05F6EF0E-7216-4B14-A949-C522E1DB3816}"/>
              </a:ext>
            </a:extLst>
          </p:cNvPr>
          <p:cNvSpPr txBox="1"/>
          <p:nvPr/>
        </p:nvSpPr>
        <p:spPr>
          <a:xfrm>
            <a:off x="2635523" y="816011"/>
            <a:ext cx="6920952" cy="523220"/>
          </a:xfrm>
          <a:prstGeom prst="rect">
            <a:avLst/>
          </a:prstGeom>
          <a:noFill/>
        </p:spPr>
        <p:txBody>
          <a:bodyPr wrap="square" rtlCol="0" anchor="t">
            <a:spAutoFit/>
          </a:bodyPr>
          <a:lstStyle/>
          <a:p>
            <a:pPr algn="ctr"/>
            <a:r>
              <a:rPr lang="en-US" sz="2800" b="1" dirty="0">
                <a:solidFill>
                  <a:srgbClr val="0000FF"/>
                </a:solidFill>
                <a:latin typeface="Arial"/>
                <a:ea typeface="Calibri" panose="020F0502020204030204" pitchFamily="34" charset="0"/>
                <a:cs typeface="Arial"/>
              </a:rPr>
              <a:t>LRTP Challenges</a:t>
            </a:r>
          </a:p>
        </p:txBody>
      </p:sp>
    </p:spTree>
    <p:extLst>
      <p:ext uri="{BB962C8B-B14F-4D97-AF65-F5344CB8AC3E}">
        <p14:creationId xmlns:p14="http://schemas.microsoft.com/office/powerpoint/2010/main" val="6575169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5</a:t>
            </a:fld>
            <a:endParaRPr lang="en-US" dirty="0"/>
          </a:p>
        </p:txBody>
      </p:sp>
      <p:sp>
        <p:nvSpPr>
          <p:cNvPr id="4" name="Rectangle 1"/>
          <p:cNvSpPr>
            <a:spLocks noChangeArrowheads="1"/>
          </p:cNvSpPr>
          <p:nvPr/>
        </p:nvSpPr>
        <p:spPr bwMode="auto">
          <a:xfrm>
            <a:off x="1066800" y="1731543"/>
            <a:ext cx="97536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a:latin typeface=" Arial"/>
                <a:ea typeface="Calibri" pitchFamily="34" charset="0"/>
                <a:cs typeface="Arial" pitchFamily="34" charset="0"/>
              </a:rPr>
              <a:t>It is a </a:t>
            </a:r>
            <a:r>
              <a:rPr lang="en-US" sz="2800" i="1" dirty="0">
                <a:latin typeface=" Arial"/>
                <a:ea typeface="Calibri" pitchFamily="34" charset="0"/>
                <a:cs typeface="Arial" pitchFamily="34" charset="0"/>
              </a:rPr>
              <a:t>company to brigade </a:t>
            </a:r>
            <a:r>
              <a:rPr lang="en-US" sz="2800" b="1" i="1" dirty="0">
                <a:solidFill>
                  <a:srgbClr val="0000FF"/>
                </a:solidFill>
                <a:latin typeface=" Arial"/>
                <a:ea typeface="Calibri" pitchFamily="34" charset="0"/>
                <a:cs typeface="Arial" pitchFamily="34" charset="0"/>
              </a:rPr>
              <a:t>long-range plan </a:t>
            </a:r>
            <a:r>
              <a:rPr lang="en-US" sz="2800" dirty="0">
                <a:latin typeface=" Arial"/>
                <a:ea typeface="Calibri" pitchFamily="34" charset="0"/>
                <a:cs typeface="Arial" pitchFamily="34" charset="0"/>
              </a:rPr>
              <a:t>to achieve and sustain training proficiencies over time consisting of:</a:t>
            </a:r>
          </a:p>
        </p:txBody>
      </p:sp>
      <p:sp>
        <p:nvSpPr>
          <p:cNvPr id="5" name="Rectangle 1"/>
          <p:cNvSpPr>
            <a:spLocks noChangeArrowheads="1"/>
          </p:cNvSpPr>
          <p:nvPr/>
        </p:nvSpPr>
        <p:spPr bwMode="auto">
          <a:xfrm>
            <a:off x="1587494" y="2949499"/>
            <a:ext cx="8318507" cy="32008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lvl="1" indent="-457200">
              <a:spcBef>
                <a:spcPts val="600"/>
              </a:spcBef>
              <a:buFont typeface="Wingdings" panose="05000000000000000000" pitchFamily="2" charset="2"/>
              <a:buChar char="q"/>
            </a:pPr>
            <a:r>
              <a:rPr lang="en-US" sz="2800" dirty="0">
                <a:latin typeface=" Arial"/>
                <a:ea typeface="Calibri" pitchFamily="34" charset="0"/>
                <a:cs typeface="Arial" pitchFamily="34" charset="0"/>
              </a:rPr>
              <a:t>A written plan  </a:t>
            </a:r>
          </a:p>
          <a:p>
            <a:pPr marL="914400" lvl="1" indent="-457200">
              <a:spcBef>
                <a:spcPts val="600"/>
              </a:spcBef>
              <a:buFont typeface="Wingdings" panose="05000000000000000000" pitchFamily="2" charset="2"/>
              <a:buChar char="q"/>
            </a:pPr>
            <a:r>
              <a:rPr lang="en-US" sz="2800" dirty="0">
                <a:latin typeface=" Arial"/>
                <a:ea typeface="Calibri" pitchFamily="34" charset="0"/>
                <a:cs typeface="Arial" pitchFamily="34" charset="0"/>
              </a:rPr>
              <a:t>Training events that train:</a:t>
            </a:r>
          </a:p>
          <a:p>
            <a:pPr marL="1257300" lvl="2" indent="-342900">
              <a:spcBef>
                <a:spcPts val="600"/>
              </a:spcBef>
              <a:spcAft>
                <a:spcPts val="0"/>
              </a:spcAft>
              <a:buFont typeface="Wingdings" panose="05000000000000000000" pitchFamily="2" charset="2"/>
              <a:buChar char="q"/>
            </a:pPr>
            <a:r>
              <a:rPr lang="en-US" sz="2000" i="1" dirty="0">
                <a:solidFill>
                  <a:srgbClr val="0000FF"/>
                </a:solidFill>
                <a:latin typeface=" Arial"/>
              </a:rPr>
              <a:t>Mission-essential tasks</a:t>
            </a:r>
          </a:p>
          <a:p>
            <a:pPr marL="1257300" lvl="2" indent="-342900">
              <a:spcBef>
                <a:spcPts val="600"/>
              </a:spcBef>
              <a:spcAft>
                <a:spcPts val="0"/>
              </a:spcAft>
              <a:buFont typeface="Wingdings" panose="05000000000000000000" pitchFamily="2" charset="2"/>
              <a:buChar char="q"/>
            </a:pPr>
            <a:r>
              <a:rPr lang="en-US" sz="2000" i="1" dirty="0">
                <a:solidFill>
                  <a:srgbClr val="0000FF"/>
                </a:solidFill>
                <a:latin typeface=" Arial"/>
              </a:rPr>
              <a:t>Weapons qualification (individual, crew served and platform)</a:t>
            </a:r>
          </a:p>
          <a:p>
            <a:pPr marL="1257300" lvl="2" indent="-342900">
              <a:spcBef>
                <a:spcPts val="600"/>
              </a:spcBef>
              <a:spcAft>
                <a:spcPts val="0"/>
              </a:spcAft>
              <a:buFont typeface="Wingdings" panose="05000000000000000000" pitchFamily="2" charset="2"/>
              <a:buChar char="q"/>
            </a:pPr>
            <a:r>
              <a:rPr lang="en-US" sz="2000" i="1" dirty="0">
                <a:solidFill>
                  <a:srgbClr val="0000FF"/>
                </a:solidFill>
                <a:latin typeface=" Arial"/>
              </a:rPr>
              <a:t>Collective live-fire tasks</a:t>
            </a:r>
            <a:endParaRPr lang="en-US" sz="2000" i="1" dirty="0">
              <a:solidFill>
                <a:srgbClr val="0000FF"/>
              </a:solidFill>
              <a:latin typeface=" Arial"/>
              <a:ea typeface="Calibri" pitchFamily="34" charset="0"/>
              <a:cs typeface="Arial" pitchFamily="34" charset="0"/>
            </a:endParaRPr>
          </a:p>
          <a:p>
            <a:pPr marL="914400" lvl="1" indent="-457200">
              <a:spcBef>
                <a:spcPts val="600"/>
              </a:spcBef>
              <a:buFont typeface="Wingdings" panose="05000000000000000000" pitchFamily="2" charset="2"/>
              <a:buChar char="q"/>
            </a:pPr>
            <a:r>
              <a:rPr lang="en-US" sz="2800" dirty="0">
                <a:latin typeface=" Arial"/>
                <a:ea typeface="Calibri" pitchFamily="34" charset="0"/>
                <a:cs typeface="Arial" pitchFamily="34" charset="0"/>
              </a:rPr>
              <a:t>Includes a long-range calendar</a:t>
            </a:r>
          </a:p>
          <a:p>
            <a:pPr marL="914400" lvl="1" indent="-457200">
              <a:spcBef>
                <a:spcPts val="600"/>
              </a:spcBef>
              <a:buFont typeface="Wingdings" panose="05000000000000000000" pitchFamily="2" charset="2"/>
              <a:buChar char="q"/>
            </a:pPr>
            <a:r>
              <a:rPr lang="en-US" sz="2800" dirty="0">
                <a:latin typeface=" Arial"/>
                <a:ea typeface="Calibri" pitchFamily="34" charset="0"/>
                <a:cs typeface="Arial" pitchFamily="34" charset="0"/>
              </a:rPr>
              <a:t>Initial training objectives for each major event</a:t>
            </a:r>
          </a:p>
        </p:txBody>
      </p:sp>
      <p:sp>
        <p:nvSpPr>
          <p:cNvPr id="6" name="Rectangle 1"/>
          <p:cNvSpPr>
            <a:spLocks noChangeArrowheads="1"/>
          </p:cNvSpPr>
          <p:nvPr/>
        </p:nvSpPr>
        <p:spPr bwMode="auto">
          <a:xfrm>
            <a:off x="1524000" y="914401"/>
            <a:ext cx="9144000" cy="584775"/>
          </a:xfrm>
          <a:prstGeom prst="rect">
            <a:avLst/>
          </a:prstGeom>
          <a:noFill/>
          <a:ln w="9525">
            <a:noFill/>
            <a:miter lim="800000"/>
            <a:headEnd/>
            <a:tailEnd/>
          </a:ln>
        </p:spPr>
        <p:txBody>
          <a:bodyPr>
            <a:spAutoFit/>
          </a:bodyPr>
          <a:lstStyle/>
          <a:p>
            <a:pPr algn="ctr"/>
            <a:r>
              <a:rPr lang="en-US" sz="3200" b="1" dirty="0">
                <a:solidFill>
                  <a:srgbClr val="0000FF"/>
                </a:solidFill>
                <a:latin typeface=" Arial"/>
              </a:rPr>
              <a:t>Long-Range Training Plan</a:t>
            </a:r>
          </a:p>
        </p:txBody>
      </p:sp>
      <p:sp>
        <p:nvSpPr>
          <p:cNvPr id="11" name="TextBox 10">
            <a:extLst>
              <a:ext uri="{FF2B5EF4-FFF2-40B4-BE49-F238E27FC236}">
                <a16:creationId xmlns:a16="http://schemas.microsoft.com/office/drawing/2014/main" id="{58944F18-737A-4738-B3E8-C664AC94D1EF}"/>
              </a:ext>
            </a:extLst>
          </p:cNvPr>
          <p:cNvSpPr txBox="1"/>
          <p:nvPr/>
        </p:nvSpPr>
        <p:spPr>
          <a:xfrm>
            <a:off x="7239000" y="156073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052811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EC99C2-2A93-4D43-A534-CD0D058EEDEF}" type="slidenum">
              <a:rPr lang="en-US" smtClean="0"/>
              <a:pPr/>
              <a:t>6</a:t>
            </a:fld>
            <a:endParaRPr lang="en-US" dirty="0"/>
          </a:p>
        </p:txBody>
      </p:sp>
      <p:sp>
        <p:nvSpPr>
          <p:cNvPr id="5" name="Rectangle 1"/>
          <p:cNvSpPr>
            <a:spLocks noChangeArrowheads="1"/>
          </p:cNvSpPr>
          <p:nvPr/>
        </p:nvSpPr>
        <p:spPr bwMode="auto">
          <a:xfrm>
            <a:off x="617220" y="1636216"/>
            <a:ext cx="109728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US" sz="2400" dirty="0">
                <a:latin typeface="Arial" panose="020B0604020202020204" pitchFamily="34" charset="0"/>
              </a:rPr>
              <a:t>Unit Prioritized METs/Weapons Qualifications/Collective Live-fire to train</a:t>
            </a:r>
          </a:p>
          <a:p>
            <a:pPr marL="342900" indent="-342900">
              <a:buFont typeface="Wingdings" panose="05000000000000000000" pitchFamily="2" charset="2"/>
              <a:buChar char="q"/>
            </a:pPr>
            <a:r>
              <a:rPr lang="en-US" sz="2400" dirty="0">
                <a:latin typeface="Arial" panose="020B0604020202020204" pitchFamily="34" charset="0"/>
              </a:rPr>
              <a:t>The required proficiency to achieve</a:t>
            </a:r>
          </a:p>
          <a:p>
            <a:pPr marL="342900" indent="-342900">
              <a:buFont typeface="Wingdings" panose="05000000000000000000" pitchFamily="2" charset="2"/>
              <a:buChar char="q"/>
            </a:pPr>
            <a:r>
              <a:rPr lang="en-US" sz="2400" dirty="0">
                <a:latin typeface="Arial" panose="020B0604020202020204" pitchFamily="34" charset="0"/>
              </a:rPr>
              <a:t>When training proficiency must be achieved</a:t>
            </a:r>
          </a:p>
          <a:p>
            <a:pPr marL="342900" indent="-342900">
              <a:buFont typeface="Wingdings" panose="05000000000000000000" pitchFamily="2" charset="2"/>
              <a:buChar char="q"/>
            </a:pPr>
            <a:r>
              <a:rPr lang="en-US" sz="2400" dirty="0">
                <a:latin typeface="Arial" panose="020B0604020202020204" pitchFamily="34" charset="0"/>
              </a:rPr>
              <a:t>The operational environment (OE) that must be replicated in training</a:t>
            </a:r>
          </a:p>
          <a:p>
            <a:pPr marL="342900" indent="-342900">
              <a:buFont typeface="Wingdings" panose="05000000000000000000" pitchFamily="2" charset="2"/>
              <a:buChar char="q"/>
            </a:pPr>
            <a:r>
              <a:rPr lang="en-US" sz="2400" dirty="0">
                <a:latin typeface="Arial" panose="020B0604020202020204" pitchFamily="34" charset="0"/>
              </a:rPr>
              <a:t>Time Management Cycles</a:t>
            </a:r>
          </a:p>
          <a:p>
            <a:pPr marL="342900" indent="-342900">
              <a:buFont typeface="Wingdings" panose="05000000000000000000" pitchFamily="2" charset="2"/>
              <a:buChar char="q"/>
            </a:pPr>
            <a:r>
              <a:rPr lang="en-US" sz="2400" dirty="0">
                <a:latin typeface="Arial" panose="020B0604020202020204" pitchFamily="34" charset="0"/>
              </a:rPr>
              <a:t>External Evaluation (EXEVAL) expectations and requirements</a:t>
            </a:r>
          </a:p>
          <a:p>
            <a:pPr marL="342900" indent="-342900">
              <a:buFont typeface="Wingdings" panose="05000000000000000000" pitchFamily="2" charset="2"/>
              <a:buChar char="q"/>
            </a:pPr>
            <a:r>
              <a:rPr lang="en-US" sz="2400" dirty="0">
                <a:latin typeface="Arial" panose="020B0604020202020204" pitchFamily="34" charset="0"/>
              </a:rPr>
              <a:t>Collective Live-fire, gunnery and frequency requirements</a:t>
            </a:r>
          </a:p>
          <a:p>
            <a:pPr marL="342900" indent="-342900">
              <a:buFont typeface="Wingdings" panose="05000000000000000000" pitchFamily="2" charset="2"/>
              <a:buChar char="q"/>
            </a:pPr>
            <a:r>
              <a:rPr lang="en-US" sz="2400" dirty="0">
                <a:latin typeface="Arial" panose="020B0604020202020204" pitchFamily="34" charset="0"/>
              </a:rPr>
              <a:t>Individual training guidance</a:t>
            </a:r>
          </a:p>
          <a:p>
            <a:pPr marL="342900" indent="-342900">
              <a:buFont typeface="Wingdings" panose="05000000000000000000" pitchFamily="2" charset="2"/>
              <a:buChar char="q"/>
            </a:pPr>
            <a:r>
              <a:rPr lang="en-US" sz="2400" dirty="0">
                <a:latin typeface="Arial" panose="020B0604020202020204" pitchFamily="34" charset="0"/>
              </a:rPr>
              <a:t>PT Focus</a:t>
            </a:r>
          </a:p>
          <a:p>
            <a:pPr marL="342900" indent="-342900">
              <a:buFont typeface="Wingdings" panose="05000000000000000000" pitchFamily="2" charset="2"/>
              <a:buChar char="q"/>
            </a:pPr>
            <a:r>
              <a:rPr lang="en-US" sz="2400" dirty="0">
                <a:latin typeface="Arial" panose="020B0604020202020204" pitchFamily="34" charset="0"/>
              </a:rPr>
              <a:t>Leader Development plans and objectives</a:t>
            </a:r>
          </a:p>
          <a:p>
            <a:pPr marL="342900" indent="-342900">
              <a:buFont typeface="Wingdings" panose="05000000000000000000" pitchFamily="2" charset="2"/>
              <a:buChar char="q"/>
            </a:pPr>
            <a:r>
              <a:rPr lang="en-US" sz="2400" dirty="0">
                <a:latin typeface="Arial" panose="020B0604020202020204" pitchFamily="34" charset="0"/>
              </a:rPr>
              <a:t>Long range training calendar</a:t>
            </a:r>
          </a:p>
        </p:txBody>
      </p:sp>
      <p:sp>
        <p:nvSpPr>
          <p:cNvPr id="6" name="Rectangle 1"/>
          <p:cNvSpPr>
            <a:spLocks noChangeArrowheads="1"/>
          </p:cNvSpPr>
          <p:nvPr/>
        </p:nvSpPr>
        <p:spPr bwMode="auto">
          <a:xfrm>
            <a:off x="685800" y="914401"/>
            <a:ext cx="9982200" cy="584775"/>
          </a:xfrm>
          <a:prstGeom prst="rect">
            <a:avLst/>
          </a:prstGeom>
          <a:noFill/>
          <a:ln w="9525">
            <a:noFill/>
            <a:miter lim="800000"/>
            <a:headEnd/>
            <a:tailEnd/>
          </a:ln>
        </p:spPr>
        <p:txBody>
          <a:bodyPr wrap="square">
            <a:spAutoFit/>
          </a:bodyPr>
          <a:lstStyle/>
          <a:p>
            <a:pPr algn="ctr"/>
            <a:r>
              <a:rPr lang="en-US" sz="3200" b="1" dirty="0">
                <a:solidFill>
                  <a:srgbClr val="0000FF"/>
                </a:solidFill>
                <a:latin typeface=" Arial"/>
              </a:rPr>
              <a:t>Long-Range Training Plan Includes</a:t>
            </a:r>
          </a:p>
        </p:txBody>
      </p:sp>
      <p:sp>
        <p:nvSpPr>
          <p:cNvPr id="11" name="TextBox 10">
            <a:extLst>
              <a:ext uri="{FF2B5EF4-FFF2-40B4-BE49-F238E27FC236}">
                <a16:creationId xmlns:a16="http://schemas.microsoft.com/office/drawing/2014/main" id="{58944F18-737A-4738-B3E8-C664AC94D1EF}"/>
              </a:ext>
            </a:extLst>
          </p:cNvPr>
          <p:cNvSpPr txBox="1"/>
          <p:nvPr/>
        </p:nvSpPr>
        <p:spPr>
          <a:xfrm>
            <a:off x="7239000" y="156073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84478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3"/>
          <p:cNvSpPr txBox="1">
            <a:spLocks noChangeArrowheads="1"/>
          </p:cNvSpPr>
          <p:nvPr/>
        </p:nvSpPr>
        <p:spPr bwMode="auto">
          <a:xfrm>
            <a:off x="800100" y="1495492"/>
            <a:ext cx="2819400" cy="584775"/>
          </a:xfrm>
          <a:prstGeom prst="rect">
            <a:avLst/>
          </a:prstGeom>
          <a:noFill/>
          <a:ln w="9525">
            <a:noFill/>
            <a:miter lim="800000"/>
            <a:headEnd/>
            <a:tailEnd/>
          </a:ln>
        </p:spPr>
        <p:txBody>
          <a:bodyPr wrap="square">
            <a:spAutoFit/>
          </a:bodyPr>
          <a:lstStyle/>
          <a:p>
            <a:r>
              <a:rPr lang="en-US" sz="3200" b="1" dirty="0">
                <a:latin typeface=" Arial"/>
              </a:rPr>
              <a:t>Focus:</a:t>
            </a:r>
            <a:endParaRPr lang="en-US" sz="2400" b="1" dirty="0">
              <a:latin typeface=" Arial"/>
            </a:endParaRPr>
          </a:p>
        </p:txBody>
      </p:sp>
      <p:sp>
        <p:nvSpPr>
          <p:cNvPr id="16388" name="Slide Number Placeholder 2"/>
          <p:cNvSpPr txBox="1">
            <a:spLocks/>
          </p:cNvSpPr>
          <p:nvPr/>
        </p:nvSpPr>
        <p:spPr bwMode="auto">
          <a:xfrm>
            <a:off x="10297160" y="6538596"/>
            <a:ext cx="381000" cy="288925"/>
          </a:xfrm>
          <a:prstGeom prst="rect">
            <a:avLst/>
          </a:prstGeom>
          <a:noFill/>
          <a:ln w="9525">
            <a:noFill/>
            <a:miter lim="800000"/>
            <a:headEnd/>
            <a:tailEnd/>
          </a:ln>
        </p:spPr>
        <p:txBody>
          <a:bodyPr/>
          <a:lstStyle/>
          <a:p>
            <a:fld id="{3C2D58DB-8697-46B8-A2A5-15915C53C144}" type="slidenum">
              <a:rPr lang="en-US" sz="1200">
                <a:solidFill>
                  <a:schemeClr val="bg1"/>
                </a:solidFill>
              </a:rPr>
              <a:pPr/>
              <a:t>7</a:t>
            </a:fld>
            <a:endParaRPr lang="en-US" sz="1200" dirty="0">
              <a:solidFill>
                <a:schemeClr val="bg1"/>
              </a:solidFill>
            </a:endParaRPr>
          </a:p>
        </p:txBody>
      </p:sp>
      <p:sp>
        <p:nvSpPr>
          <p:cNvPr id="13" name="TextBox 3"/>
          <p:cNvSpPr txBox="1">
            <a:spLocks noChangeArrowheads="1"/>
          </p:cNvSpPr>
          <p:nvPr/>
        </p:nvSpPr>
        <p:spPr bwMode="auto">
          <a:xfrm>
            <a:off x="685800" y="2038592"/>
            <a:ext cx="11125200" cy="3354765"/>
          </a:xfrm>
          <a:prstGeom prst="rect">
            <a:avLst/>
          </a:prstGeom>
          <a:noFill/>
          <a:ln w="9525">
            <a:noFill/>
            <a:miter lim="800000"/>
            <a:headEnd/>
            <a:tailEnd/>
          </a:ln>
        </p:spPr>
        <p:txBody>
          <a:bodyPr wrap="square">
            <a:spAutoFit/>
          </a:bodyPr>
          <a:lstStyle/>
          <a:p>
            <a:pPr marL="457200" indent="-457200">
              <a:spcAft>
                <a:spcPts val="600"/>
              </a:spcAft>
              <a:buFont typeface="Wingdings" panose="05000000000000000000" pitchFamily="2" charset="2"/>
              <a:buChar char="q"/>
            </a:pPr>
            <a:r>
              <a:rPr lang="en-US" sz="2400" dirty="0">
                <a:latin typeface=" Arial"/>
              </a:rPr>
              <a:t>Higher commander </a:t>
            </a:r>
            <a:r>
              <a:rPr lang="en-US" sz="2400" b="1" dirty="0">
                <a:solidFill>
                  <a:srgbClr val="0000FF"/>
                </a:solidFill>
                <a:latin typeface=" Arial"/>
              </a:rPr>
              <a:t>guidance </a:t>
            </a:r>
            <a:r>
              <a:rPr lang="en-US" sz="2400" dirty="0">
                <a:latin typeface=" Arial"/>
              </a:rPr>
              <a:t>(includes required higher unit events)</a:t>
            </a:r>
          </a:p>
          <a:p>
            <a:pPr marL="457200" indent="-457200">
              <a:spcAft>
                <a:spcPts val="600"/>
              </a:spcAft>
              <a:buFont typeface="Wingdings" panose="05000000000000000000" pitchFamily="2" charset="2"/>
              <a:buChar char="q"/>
            </a:pPr>
            <a:r>
              <a:rPr lang="en-US" sz="2400" dirty="0">
                <a:latin typeface=" Arial"/>
              </a:rPr>
              <a:t>Determining the specific </a:t>
            </a:r>
            <a:r>
              <a:rPr lang="en-US" sz="2400" b="1" dirty="0">
                <a:solidFill>
                  <a:srgbClr val="0000FF"/>
                </a:solidFill>
                <a:latin typeface=" Arial"/>
              </a:rPr>
              <a:t>training events </a:t>
            </a:r>
            <a:r>
              <a:rPr lang="en-US" sz="2400" dirty="0">
                <a:latin typeface=" Arial"/>
              </a:rPr>
              <a:t>that train </a:t>
            </a:r>
            <a:r>
              <a:rPr lang="en-US" sz="2400" b="1" i="1" dirty="0">
                <a:solidFill>
                  <a:srgbClr val="0000FF"/>
                </a:solidFill>
                <a:latin typeface=" Arial"/>
              </a:rPr>
              <a:t>METs/ Weapons/Collective live-fire </a:t>
            </a:r>
            <a:r>
              <a:rPr lang="en-US" sz="2400" dirty="0">
                <a:latin typeface=" Arial"/>
              </a:rPr>
              <a:t>to the CDR’s stated proficiencies in guidance </a:t>
            </a:r>
          </a:p>
          <a:p>
            <a:pPr marL="457200" indent="-457200">
              <a:spcAft>
                <a:spcPts val="600"/>
              </a:spcAft>
              <a:buFont typeface="Wingdings" panose="05000000000000000000" pitchFamily="2" charset="2"/>
              <a:buChar char="q"/>
            </a:pPr>
            <a:r>
              <a:rPr lang="en-US" sz="2400" dirty="0">
                <a:latin typeface=" Arial"/>
              </a:rPr>
              <a:t>Develop Individual Task training events that support the Battle Tasks and METs</a:t>
            </a:r>
          </a:p>
          <a:p>
            <a:pPr marL="457200" indent="-457200">
              <a:spcAft>
                <a:spcPts val="600"/>
              </a:spcAft>
              <a:buFont typeface="Wingdings" panose="05000000000000000000" pitchFamily="2" charset="2"/>
              <a:buChar char="q"/>
            </a:pPr>
            <a:r>
              <a:rPr lang="en-US" sz="2400" dirty="0">
                <a:latin typeface=" Arial"/>
              </a:rPr>
              <a:t>These events sequenced in a </a:t>
            </a:r>
            <a:r>
              <a:rPr lang="en-US" sz="2400" b="1" dirty="0">
                <a:solidFill>
                  <a:srgbClr val="0000FF"/>
                </a:solidFill>
              </a:rPr>
              <a:t>crawl-walk-run</a:t>
            </a:r>
            <a:r>
              <a:rPr lang="en-US" sz="2400" dirty="0">
                <a:solidFill>
                  <a:srgbClr val="0000FF"/>
                </a:solidFill>
              </a:rPr>
              <a:t> </a:t>
            </a:r>
            <a:r>
              <a:rPr lang="en-US" sz="2400" dirty="0">
                <a:latin typeface=" Arial"/>
              </a:rPr>
              <a:t>method (train simple tasks to  more complex tasks)</a:t>
            </a:r>
          </a:p>
          <a:p>
            <a:pPr marL="457200" indent="-457200">
              <a:spcAft>
                <a:spcPts val="600"/>
              </a:spcAft>
              <a:buFont typeface="Wingdings" panose="05000000000000000000" pitchFamily="2" charset="2"/>
              <a:buChar char="q"/>
            </a:pPr>
            <a:r>
              <a:rPr lang="en-US" sz="2400" dirty="0">
                <a:latin typeface=" Arial"/>
              </a:rPr>
              <a:t>Identifying </a:t>
            </a:r>
            <a:r>
              <a:rPr lang="en-US" sz="2400" b="1" i="1" dirty="0">
                <a:solidFill>
                  <a:srgbClr val="0000FF"/>
                </a:solidFill>
                <a:latin typeface=" Arial"/>
              </a:rPr>
              <a:t>scarce</a:t>
            </a:r>
            <a:r>
              <a:rPr lang="en-US" sz="2400" dirty="0">
                <a:latin typeface=" Arial"/>
              </a:rPr>
              <a:t> or </a:t>
            </a:r>
            <a:r>
              <a:rPr lang="en-US" sz="2400" b="1" i="1" dirty="0">
                <a:solidFill>
                  <a:srgbClr val="0000FF"/>
                </a:solidFill>
                <a:latin typeface=" Arial"/>
              </a:rPr>
              <a:t>unique</a:t>
            </a:r>
            <a:r>
              <a:rPr lang="en-US" sz="2400" dirty="0">
                <a:latin typeface=" Arial"/>
              </a:rPr>
              <a:t> resources needed to support the plan</a:t>
            </a:r>
          </a:p>
        </p:txBody>
      </p:sp>
      <p:sp>
        <p:nvSpPr>
          <p:cNvPr id="2" name="Slide Number Placeholder 1"/>
          <p:cNvSpPr>
            <a:spLocks noGrp="1"/>
          </p:cNvSpPr>
          <p:nvPr>
            <p:ph type="sldNum" sz="quarter" idx="12"/>
          </p:nvPr>
        </p:nvSpPr>
        <p:spPr/>
        <p:txBody>
          <a:bodyPr/>
          <a:lstStyle/>
          <a:p>
            <a:fld id="{48DCE56B-84BF-4359-8391-FEBD7F0E4D58}" type="slidenum">
              <a:rPr lang="en-US" smtClean="0"/>
              <a:pPr/>
              <a:t>7</a:t>
            </a:fld>
            <a:endParaRPr lang="en-US" dirty="0"/>
          </a:p>
        </p:txBody>
      </p:sp>
      <p:sp>
        <p:nvSpPr>
          <p:cNvPr id="9" name="Rectangle 1">
            <a:extLst>
              <a:ext uri="{FF2B5EF4-FFF2-40B4-BE49-F238E27FC236}">
                <a16:creationId xmlns:a16="http://schemas.microsoft.com/office/drawing/2014/main" id="{DA981901-C916-4AA8-8707-1DEF91C62440}"/>
              </a:ext>
            </a:extLst>
          </p:cNvPr>
          <p:cNvSpPr>
            <a:spLocks noChangeArrowheads="1"/>
          </p:cNvSpPr>
          <p:nvPr/>
        </p:nvSpPr>
        <p:spPr bwMode="auto">
          <a:xfrm>
            <a:off x="1521125" y="801469"/>
            <a:ext cx="9144000" cy="584775"/>
          </a:xfrm>
          <a:prstGeom prst="rect">
            <a:avLst/>
          </a:prstGeom>
          <a:noFill/>
          <a:ln w="9525">
            <a:noFill/>
            <a:miter lim="800000"/>
            <a:headEnd/>
            <a:tailEnd/>
          </a:ln>
        </p:spPr>
        <p:txBody>
          <a:bodyPr>
            <a:spAutoFit/>
          </a:bodyPr>
          <a:lstStyle/>
          <a:p>
            <a:pPr algn="ctr"/>
            <a:r>
              <a:rPr lang="en-US" sz="3200" b="1" dirty="0">
                <a:solidFill>
                  <a:srgbClr val="0000FF"/>
                </a:solidFill>
                <a:latin typeface=" Arial"/>
              </a:rPr>
              <a:t>Long-Range Training Plan</a:t>
            </a:r>
          </a:p>
        </p:txBody>
      </p:sp>
    </p:spTree>
    <p:extLst>
      <p:ext uri="{BB962C8B-B14F-4D97-AF65-F5344CB8AC3E}">
        <p14:creationId xmlns:p14="http://schemas.microsoft.com/office/powerpoint/2010/main" val="37816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3"/>
          <p:cNvSpPr txBox="1">
            <a:spLocks noChangeArrowheads="1"/>
          </p:cNvSpPr>
          <p:nvPr/>
        </p:nvSpPr>
        <p:spPr bwMode="auto">
          <a:xfrm>
            <a:off x="1157514" y="2057400"/>
            <a:ext cx="9905999" cy="2954655"/>
          </a:xfrm>
          <a:prstGeom prst="rect">
            <a:avLst/>
          </a:prstGeom>
          <a:noFill/>
          <a:ln w="9525">
            <a:noFill/>
            <a:miter lim="800000"/>
            <a:headEnd/>
            <a:tailEnd/>
          </a:ln>
        </p:spPr>
        <p:txBody>
          <a:bodyPr wrap="square">
            <a:spAutoFit/>
          </a:bodyPr>
          <a:lstStyle/>
          <a:p>
            <a:pPr lvl="1" indent="-457200">
              <a:spcAft>
                <a:spcPts val="900"/>
              </a:spcAft>
              <a:buFont typeface="Wingdings" panose="05000000000000000000" pitchFamily="2" charset="2"/>
              <a:buChar char="q"/>
            </a:pPr>
            <a:r>
              <a:rPr lang="en-US" sz="2600" dirty="0">
                <a:latin typeface=" Arial"/>
              </a:rPr>
              <a:t>What are the current prioritized Mission Essential Task/Battle Task/ Individual Task proficiency ratings?</a:t>
            </a:r>
          </a:p>
          <a:p>
            <a:pPr lvl="1" indent="-457200">
              <a:spcAft>
                <a:spcPts val="900"/>
              </a:spcAft>
              <a:buFont typeface="Wingdings" panose="05000000000000000000" pitchFamily="2" charset="2"/>
              <a:buChar char="q"/>
            </a:pPr>
            <a:r>
              <a:rPr lang="en-US" sz="2600" dirty="0">
                <a:latin typeface=" Arial"/>
              </a:rPr>
              <a:t>What Weapons qualifications are needed? (I/CS/P)</a:t>
            </a:r>
          </a:p>
          <a:p>
            <a:pPr lvl="1" indent="-457200">
              <a:spcAft>
                <a:spcPts val="900"/>
              </a:spcAft>
              <a:buFont typeface="Wingdings" panose="05000000000000000000" pitchFamily="2" charset="2"/>
              <a:buChar char="q"/>
            </a:pPr>
            <a:r>
              <a:rPr lang="en-US" sz="2600" dirty="0">
                <a:latin typeface=" Arial"/>
              </a:rPr>
              <a:t>What live-fire task(s) are to be trained and to what echelon? </a:t>
            </a:r>
          </a:p>
          <a:p>
            <a:pPr lvl="1" indent="-457200">
              <a:spcAft>
                <a:spcPts val="900"/>
              </a:spcAft>
              <a:buFont typeface="Wingdings" panose="05000000000000000000" pitchFamily="2" charset="2"/>
              <a:buChar char="q"/>
            </a:pPr>
            <a:r>
              <a:rPr lang="en-US" sz="2600" dirty="0">
                <a:latin typeface=" Arial"/>
              </a:rPr>
              <a:t>What mandatory training must be conducted ?</a:t>
            </a:r>
          </a:p>
          <a:p>
            <a:pPr lvl="1" indent="-457200">
              <a:spcAft>
                <a:spcPts val="900"/>
              </a:spcAft>
              <a:buFont typeface="Wingdings" panose="05000000000000000000" pitchFamily="2" charset="2"/>
              <a:buChar char="q"/>
            </a:pPr>
            <a:r>
              <a:rPr lang="en-US" sz="2600" dirty="0">
                <a:latin typeface=" Arial"/>
                <a:cs typeface="Arial" pitchFamily="34" charset="0"/>
              </a:rPr>
              <a:t>Any other training requirements?</a:t>
            </a:r>
            <a:endParaRPr lang="en-US" sz="2600" dirty="0">
              <a:latin typeface=" Arial"/>
            </a:endParaRPr>
          </a:p>
        </p:txBody>
      </p:sp>
      <p:sp>
        <p:nvSpPr>
          <p:cNvPr id="14340" name="Slide Number Placeholder 2"/>
          <p:cNvSpPr txBox="1">
            <a:spLocks/>
          </p:cNvSpPr>
          <p:nvPr/>
        </p:nvSpPr>
        <p:spPr bwMode="auto">
          <a:xfrm>
            <a:off x="10287000" y="6538596"/>
            <a:ext cx="381000" cy="288925"/>
          </a:xfrm>
          <a:prstGeom prst="rect">
            <a:avLst/>
          </a:prstGeom>
          <a:noFill/>
          <a:ln w="9525">
            <a:noFill/>
            <a:miter lim="800000"/>
            <a:headEnd/>
            <a:tailEnd/>
          </a:ln>
        </p:spPr>
        <p:txBody>
          <a:bodyPr/>
          <a:lstStyle/>
          <a:p>
            <a:fld id="{DD46D8AB-34EE-46C9-B6FE-55B9550B2B06}" type="slidenum">
              <a:rPr lang="en-US" sz="1200">
                <a:solidFill>
                  <a:schemeClr val="bg1"/>
                </a:solidFill>
                <a:latin typeface="+mn-lt"/>
              </a:rPr>
              <a:pPr/>
              <a:t>8</a:t>
            </a:fld>
            <a:endParaRPr lang="en-US" sz="1200" dirty="0">
              <a:solidFill>
                <a:schemeClr val="bg1"/>
              </a:solidFill>
              <a:latin typeface="+mn-lt"/>
            </a:endParaRPr>
          </a:p>
        </p:txBody>
      </p:sp>
      <p:sp>
        <p:nvSpPr>
          <p:cNvPr id="2" name="Slide Number Placeholder 1"/>
          <p:cNvSpPr>
            <a:spLocks noGrp="1"/>
          </p:cNvSpPr>
          <p:nvPr>
            <p:ph type="sldNum" sz="quarter" idx="12"/>
          </p:nvPr>
        </p:nvSpPr>
        <p:spPr/>
        <p:txBody>
          <a:bodyPr/>
          <a:lstStyle/>
          <a:p>
            <a:fld id="{48DCE56B-84BF-4359-8391-FEBD7F0E4D58}" type="slidenum">
              <a:rPr lang="en-US" smtClean="0"/>
              <a:pPr/>
              <a:t>8</a:t>
            </a:fld>
            <a:endParaRPr lang="en-US" dirty="0"/>
          </a:p>
        </p:txBody>
      </p:sp>
      <p:sp>
        <p:nvSpPr>
          <p:cNvPr id="4" name="TextBox 3">
            <a:extLst>
              <a:ext uri="{FF2B5EF4-FFF2-40B4-BE49-F238E27FC236}">
                <a16:creationId xmlns:a16="http://schemas.microsoft.com/office/drawing/2014/main" id="{F6A9CE09-0A2B-4640-90FA-5DB3A7B6F3EB}"/>
              </a:ext>
            </a:extLst>
          </p:cNvPr>
          <p:cNvSpPr txBox="1"/>
          <p:nvPr/>
        </p:nvSpPr>
        <p:spPr>
          <a:xfrm>
            <a:off x="2678752" y="990600"/>
            <a:ext cx="6880217" cy="584775"/>
          </a:xfrm>
          <a:prstGeom prst="rect">
            <a:avLst/>
          </a:prstGeom>
          <a:noFill/>
        </p:spPr>
        <p:txBody>
          <a:bodyPr wrap="none" rtlCol="0">
            <a:spAutoFit/>
          </a:bodyPr>
          <a:lstStyle/>
          <a:p>
            <a:r>
              <a:rPr lang="en-US" sz="3200" b="1" dirty="0">
                <a:solidFill>
                  <a:srgbClr val="0000FF"/>
                </a:solidFill>
                <a:latin typeface=" Arial"/>
              </a:rPr>
              <a:t>Determine Training Requirements:</a:t>
            </a:r>
          </a:p>
        </p:txBody>
      </p:sp>
    </p:spTree>
    <p:extLst>
      <p:ext uri="{BB962C8B-B14F-4D97-AF65-F5344CB8AC3E}">
        <p14:creationId xmlns:p14="http://schemas.microsoft.com/office/powerpoint/2010/main" val="74949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EC99C2-2A93-4D43-A534-CD0D058EEDEF}"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7" name="TextBox 26"/>
          <p:cNvSpPr txBox="1"/>
          <p:nvPr/>
        </p:nvSpPr>
        <p:spPr>
          <a:xfrm>
            <a:off x="1609084" y="1676400"/>
            <a:ext cx="8906516" cy="34932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600" b="1" i="0" u="none" strike="noStrike" kern="1200" cap="none" spc="0" normalizeH="0" baseline="0" noProof="0" dirty="0">
                <a:ln>
                  <a:noFill/>
                </a:ln>
                <a:solidFill>
                  <a:srgbClr val="0000FF"/>
                </a:solidFill>
                <a:effectLst/>
                <a:uLnTx/>
                <a:uFillTx/>
                <a:latin typeface=" Arial"/>
                <a:ea typeface="+mn-ea"/>
                <a:cs typeface="+mn-cs"/>
              </a:rPr>
              <a:t> </a:t>
            </a:r>
            <a:r>
              <a:rPr kumimoji="0" lang="en-US" sz="2600" b="1" i="0" u="none" strike="noStrike" kern="1200" cap="none" spc="0" normalizeH="0" baseline="0" noProof="0" dirty="0">
                <a:ln>
                  <a:noFill/>
                </a:ln>
                <a:effectLst/>
                <a:uLnTx/>
                <a:uFillTx/>
                <a:latin typeface=" Arial"/>
                <a:ea typeface="+mn-ea"/>
                <a:cs typeface="+mn-cs"/>
              </a:rPr>
              <a:t>Lay out the planning horizon </a:t>
            </a:r>
            <a:r>
              <a:rPr kumimoji="0" lang="en-US" sz="2600" b="1" u="none" strike="noStrike" kern="1200" cap="none" spc="0" normalizeH="0" baseline="0" noProof="0" dirty="0">
                <a:ln>
                  <a:noFill/>
                </a:ln>
                <a:effectLst/>
                <a:uLnTx/>
                <a:uFillTx/>
                <a:latin typeface=" Arial"/>
                <a:ea typeface="+mn-ea"/>
                <a:cs typeface="+mn-cs"/>
              </a:rPr>
              <a:t>on a calendar: </a:t>
            </a: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endParaRPr kumimoji="0" lang="en-US" sz="2600" b="0" i="0" u="none" strike="noStrike" kern="1200" cap="none" spc="0" normalizeH="0" baseline="0" noProof="0" dirty="0">
              <a:ln>
                <a:noFill/>
              </a:ln>
              <a:solidFill>
                <a:prstClr val="black"/>
              </a:solidFill>
              <a:effectLst/>
              <a:uLnTx/>
              <a:uFillTx/>
              <a:latin typeface=" Arial"/>
              <a:ea typeface="+mn-ea"/>
              <a:cs typeface="+mn-cs"/>
            </a:endParaRP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600" b="0" i="0" u="none" strike="noStrike" kern="1200" cap="none" spc="0" normalizeH="0" baseline="0" noProof="0" dirty="0">
                <a:ln>
                  <a:noFill/>
                </a:ln>
                <a:solidFill>
                  <a:prstClr val="black"/>
                </a:solidFill>
                <a:effectLst/>
                <a:uLnTx/>
                <a:uFillTx/>
                <a:latin typeface=" Arial"/>
                <a:ea typeface="+mn-ea"/>
                <a:cs typeface="+mn-cs"/>
              </a:rPr>
              <a:t>Include the installation/command time management system (</a:t>
            </a:r>
            <a:r>
              <a:rPr kumimoji="0" lang="en-US" sz="2600" b="0" i="0" u="none" strike="noStrike" kern="1200" cap="none" spc="0" normalizeH="0" baseline="0" noProof="0" dirty="0">
                <a:ln>
                  <a:noFill/>
                </a:ln>
                <a:solidFill>
                  <a:srgbClr val="C00000"/>
                </a:solidFill>
                <a:effectLst/>
                <a:uLnTx/>
                <a:uFillTx/>
                <a:latin typeface=" Arial"/>
                <a:ea typeface="+mn-ea"/>
                <a:cs typeface="+mn-cs"/>
              </a:rPr>
              <a:t>Red</a:t>
            </a:r>
            <a:r>
              <a:rPr kumimoji="0" lang="en-US" sz="2600" b="0" i="0" u="none" strike="noStrike" kern="1200" cap="none" spc="0" normalizeH="0" baseline="0" noProof="0" dirty="0">
                <a:ln>
                  <a:noFill/>
                </a:ln>
                <a:solidFill>
                  <a:prstClr val="black"/>
                </a:solidFill>
                <a:effectLst/>
                <a:uLnTx/>
                <a:uFillTx/>
                <a:latin typeface=" Arial"/>
                <a:ea typeface="+mn-ea"/>
                <a:cs typeface="+mn-cs"/>
              </a:rPr>
              <a:t>/</a:t>
            </a:r>
            <a:r>
              <a:rPr kumimoji="0" lang="en-US" sz="2600" b="0" i="0" u="none" strike="noStrike" kern="1200" cap="none" spc="0" normalizeH="0" baseline="0" noProof="0" dirty="0">
                <a:ln>
                  <a:noFill/>
                </a:ln>
                <a:solidFill>
                  <a:srgbClr val="FF9900"/>
                </a:solidFill>
                <a:effectLst/>
                <a:uLnTx/>
                <a:uFillTx/>
                <a:latin typeface=" Arial"/>
                <a:ea typeface="+mn-ea"/>
                <a:cs typeface="+mn-cs"/>
              </a:rPr>
              <a:t>Amber</a:t>
            </a:r>
            <a:r>
              <a:rPr kumimoji="0" lang="en-US" sz="2600" b="0" i="0" u="none" strike="noStrike" kern="1200" cap="none" spc="0" normalizeH="0" baseline="0" noProof="0" dirty="0">
                <a:ln>
                  <a:noFill/>
                </a:ln>
                <a:solidFill>
                  <a:prstClr val="black"/>
                </a:solidFill>
                <a:effectLst/>
                <a:uLnTx/>
                <a:uFillTx/>
                <a:latin typeface=" Arial"/>
                <a:ea typeface="+mn-ea"/>
                <a:cs typeface="+mn-cs"/>
              </a:rPr>
              <a:t>/</a:t>
            </a:r>
            <a:r>
              <a:rPr kumimoji="0" lang="en-US" sz="2600" b="0" i="0" u="none" strike="noStrike" kern="1200" cap="none" spc="0" normalizeH="0" baseline="0" noProof="0" dirty="0">
                <a:ln>
                  <a:noFill/>
                </a:ln>
                <a:solidFill>
                  <a:srgbClr val="00B050"/>
                </a:solidFill>
                <a:effectLst/>
                <a:uLnTx/>
                <a:uFillTx/>
                <a:latin typeface=" Arial"/>
                <a:ea typeface="+mn-ea"/>
                <a:cs typeface="+mn-cs"/>
              </a:rPr>
              <a:t>Green </a:t>
            </a:r>
            <a:r>
              <a:rPr kumimoji="0" lang="en-US" sz="2600" b="0" i="0" u="none" strike="noStrike" kern="1200" cap="none" spc="0" normalizeH="0" baseline="0" noProof="0" dirty="0">
                <a:ln>
                  <a:noFill/>
                </a:ln>
                <a:effectLst/>
                <a:uLnTx/>
                <a:uFillTx/>
                <a:latin typeface=" Arial"/>
                <a:ea typeface="+mn-ea"/>
                <a:cs typeface="+mn-cs"/>
              </a:rPr>
              <a:t>or local time management systems</a:t>
            </a:r>
            <a:r>
              <a:rPr kumimoji="0" lang="en-US" sz="2600" b="0" i="0" u="none" strike="noStrike" kern="1200" cap="none" spc="0" normalizeH="0" baseline="0" noProof="0" dirty="0">
                <a:ln>
                  <a:noFill/>
                </a:ln>
                <a:solidFill>
                  <a:prstClr val="black"/>
                </a:solidFill>
                <a:effectLst/>
                <a:uLnTx/>
                <a:uFillTx/>
                <a:latin typeface=" Arial"/>
                <a:ea typeface="+mn-ea"/>
                <a:cs typeface="+mn-cs"/>
              </a:rPr>
              <a:t>)</a:t>
            </a: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endParaRPr kumimoji="0" lang="en-US" sz="2600" b="0" i="0" u="none" strike="noStrike" kern="1200" cap="none" spc="0" normalizeH="0" baseline="0" noProof="0" dirty="0">
              <a:ln>
                <a:noFill/>
              </a:ln>
              <a:solidFill>
                <a:prstClr val="black"/>
              </a:solidFill>
              <a:effectLst/>
              <a:uLnTx/>
              <a:uFillTx/>
              <a:latin typeface=" Arial"/>
              <a:ea typeface="+mn-ea"/>
              <a:cs typeface="+mn-cs"/>
            </a:endParaRPr>
          </a:p>
          <a:p>
            <a:pPr marL="457200" marR="0" lvl="0" indent="-457200" algn="l"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600" b="0" i="0" u="none" strike="noStrike" kern="1200" cap="none" spc="0" normalizeH="0" baseline="0" noProof="0" dirty="0">
                <a:ln>
                  <a:noFill/>
                </a:ln>
                <a:solidFill>
                  <a:prstClr val="black"/>
                </a:solidFill>
                <a:effectLst/>
                <a:uLnTx/>
                <a:uFillTx/>
                <a:latin typeface=" Arial"/>
                <a:ea typeface="+mn-ea"/>
                <a:cs typeface="+mn-cs"/>
              </a:rPr>
              <a:t>Higher unit </a:t>
            </a:r>
            <a:r>
              <a:rPr kumimoji="0" lang="en-US" sz="2600" b="0" i="1" u="none" strike="noStrike" kern="1200" cap="none" spc="0" normalizeH="0" baseline="0" noProof="0" dirty="0">
                <a:ln>
                  <a:noFill/>
                </a:ln>
                <a:solidFill>
                  <a:prstClr val="black"/>
                </a:solidFill>
                <a:effectLst/>
                <a:uLnTx/>
                <a:uFillTx/>
                <a:latin typeface=" Arial"/>
                <a:ea typeface="+mn-ea"/>
                <a:cs typeface="+mn-cs"/>
              </a:rPr>
              <a:t>required</a:t>
            </a:r>
            <a:r>
              <a:rPr kumimoji="0" lang="en-US" sz="2600" b="0" i="0" u="none" strike="noStrike" kern="1200" cap="none" spc="0" normalizeH="0" baseline="0" noProof="0" dirty="0">
                <a:ln>
                  <a:noFill/>
                </a:ln>
                <a:solidFill>
                  <a:prstClr val="black"/>
                </a:solidFill>
                <a:effectLst/>
                <a:uLnTx/>
                <a:uFillTx/>
                <a:latin typeface=" Arial"/>
                <a:ea typeface="+mn-ea"/>
                <a:cs typeface="+mn-cs"/>
              </a:rPr>
              <a:t> training events: CTE, EXEVAL, etc.</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 Arial"/>
              <a:ea typeface="+mn-ea"/>
              <a:cs typeface="+mn-cs"/>
            </a:endParaRPr>
          </a:p>
        </p:txBody>
      </p:sp>
      <p:sp>
        <p:nvSpPr>
          <p:cNvPr id="28" name="Rectangle 1"/>
          <p:cNvSpPr>
            <a:spLocks noChangeArrowheads="1"/>
          </p:cNvSpPr>
          <p:nvPr/>
        </p:nvSpPr>
        <p:spPr bwMode="auto">
          <a:xfrm>
            <a:off x="1534160" y="932504"/>
            <a:ext cx="9144000" cy="584775"/>
          </a:xfrm>
          <a:prstGeom prst="rect">
            <a:avLst/>
          </a:prstGeom>
          <a:noFill/>
          <a:ln w="9525">
            <a:noFill/>
            <a:miter lim="800000"/>
            <a:headEnd/>
            <a:tailEnd/>
          </a:ln>
        </p:spPr>
        <p:txBody>
          <a:bodyPr>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 Arial"/>
                <a:ea typeface="+mn-ea"/>
                <a:cs typeface="+mn-cs"/>
              </a:rPr>
              <a:t>Lay out a Calendar</a:t>
            </a:r>
          </a:p>
        </p:txBody>
      </p:sp>
    </p:spTree>
    <p:extLst>
      <p:ext uri="{BB962C8B-B14F-4D97-AF65-F5344CB8AC3E}">
        <p14:creationId xmlns:p14="http://schemas.microsoft.com/office/powerpoint/2010/main" val="28141149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560C07AE00D4FAF95316FEBF89D02" ma:contentTypeVersion="9" ma:contentTypeDescription="Create a new document." ma:contentTypeScope="" ma:versionID="baef2fadec1e7d24a195dfcf8cb11d7e">
  <xsd:schema xmlns:xsd="http://www.w3.org/2001/XMLSchema" xmlns:xs="http://www.w3.org/2001/XMLSchema" xmlns:p="http://schemas.microsoft.com/office/2006/metadata/properties" xmlns:ns2="2dc31c75-bc5e-452e-981c-69f71a0f4687" targetNamespace="http://schemas.microsoft.com/office/2006/metadata/properties" ma:root="true" ma:fieldsID="14c40cdfe59ae332fca9883fe81c2f6a" ns2:_="">
    <xsd:import namespace="2dc31c75-bc5e-452e-981c-69f71a0f468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c31c75-bc5e-452e-981c-69f71a0f46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E1872D-3AF3-4EC0-A874-3F442FF405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c31c75-bc5e-452e-981c-69f71a0f46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5EF51D-AC25-4565-B43A-14D22A63BF40}">
  <ds:schemaRef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2dc31c75-bc5e-452e-981c-69f71a0f4687"/>
    <ds:schemaRef ds:uri="http://www.w3.org/XML/1998/namespace"/>
  </ds:schemaRefs>
</ds:datastoreItem>
</file>

<file path=customXml/itemProps3.xml><?xml version="1.0" encoding="utf-8"?>
<ds:datastoreItem xmlns:ds="http://schemas.openxmlformats.org/officeDocument/2006/customXml" ds:itemID="{9A8ECFC8-440D-447F-BF2D-F7FBD1264B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72809</TotalTime>
  <Words>5111</Words>
  <Application>Microsoft Office PowerPoint</Application>
  <PresentationFormat>Widescreen</PresentationFormat>
  <Paragraphs>649</Paragraphs>
  <Slides>37</Slides>
  <Notes>37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 Arial</vt:lpstr>
      <vt:lpstr>Arial</vt:lpstr>
      <vt:lpstr>Calibri</vt:lpstr>
      <vt:lpstr>Segoe Print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William.Brosnan</dc:creator>
  <cp:lastModifiedBy>vidalcgarza@gmail.com Garza</cp:lastModifiedBy>
  <cp:revision>1574</cp:revision>
  <cp:lastPrinted>2020-02-19T16:25:32Z</cp:lastPrinted>
  <dcterms:created xsi:type="dcterms:W3CDTF">2013-01-14T21:43:23Z</dcterms:created>
  <dcterms:modified xsi:type="dcterms:W3CDTF">2020-12-09T11:51:50Z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0x010100A13560C07AE00D4FAF95316FEBF89D02</vt:lpwstr>
  </property>
</Properties>
</file>