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Lst>
  <p:notesMasterIdLst>
    <p:notesMasterId r:id="rId22"/>
  </p:notesMasterIdLst>
  <p:sldIdLst>
    <p:sldId id="1597" r:id="rId3"/>
    <p:sldId id="256" r:id="rId4"/>
    <p:sldId id="257" r:id="rId5"/>
    <p:sldId id="1344" r:id="rId6"/>
    <p:sldId id="1545" r:id="rId7"/>
    <p:sldId id="1528" r:id="rId8"/>
    <p:sldId id="1584" r:id="rId9"/>
    <p:sldId id="1585" r:id="rId10"/>
    <p:sldId id="1586" r:id="rId11"/>
    <p:sldId id="1588" r:id="rId12"/>
    <p:sldId id="1589" r:id="rId13"/>
    <p:sldId id="1590" r:id="rId14"/>
    <p:sldId id="1571" r:id="rId15"/>
    <p:sldId id="1572" r:id="rId16"/>
    <p:sldId id="1574" r:id="rId17"/>
    <p:sldId id="1592" r:id="rId18"/>
    <p:sldId id="1593" r:id="rId19"/>
    <p:sldId id="1594" r:id="rId20"/>
    <p:sldId id="262" r:id="rId21"/>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EE95FE3-5531-415B-97A0-D6570AE7894E}">
          <p14:sldIdLst>
            <p14:sldId id="1597"/>
            <p14:sldId id="256"/>
            <p14:sldId id="257"/>
            <p14:sldId id="1344"/>
          </p14:sldIdLst>
        </p14:section>
        <p14:section name="Company Calendar" id="{BEDADD7D-4168-4C9C-9D4F-AF9042EE1C68}">
          <p14:sldIdLst>
            <p14:sldId id="1545"/>
            <p14:sldId id="1528"/>
          </p14:sldIdLst>
        </p14:section>
        <p14:section name="Headquarters" id="{791B1FF4-6284-473E-A143-2C01ED0FF7D8}">
          <p14:sldIdLst>
            <p14:sldId id="1584"/>
            <p14:sldId id="1585"/>
            <p14:sldId id="1586"/>
          </p14:sldIdLst>
        </p14:section>
        <p14:section name="1PLT" id="{1C4F0F1B-E912-47EA-A5A6-93A7E0F55982}">
          <p14:sldIdLst>
            <p14:sldId id="1588"/>
            <p14:sldId id="1589"/>
            <p14:sldId id="1590"/>
          </p14:sldIdLst>
        </p14:section>
        <p14:section name="2PLT" id="{35F445A8-2C2B-4DF5-A2BF-84BC2C16292B}">
          <p14:sldIdLst>
            <p14:sldId id="1571"/>
            <p14:sldId id="1572"/>
            <p14:sldId id="1574"/>
          </p14:sldIdLst>
        </p14:section>
        <p14:section name="3PLT" id="{0146B832-5711-436C-943C-B4E464811BC7}">
          <p14:sldIdLst>
            <p14:sldId id="1592"/>
            <p14:sldId id="1593"/>
            <p14:sldId id="1594"/>
          </p14:sldIdLst>
        </p14:section>
        <p14:section name="Major Trng Events" id="{6C30F38A-8F76-4E1B-9C96-D38DE2955BCE}">
          <p14:sldIdLst/>
        </p14:section>
        <p14:section name="Closing" id="{E224C83E-8467-4B1B-A5E5-7C2E31CD5FD9}">
          <p14:sldIdLst>
            <p14:sldId id="262"/>
          </p14:sldIdLst>
        </p14:section>
        <p14:section name="Misc" id="{4D0662FA-4BB2-4203-A1FD-4FA71544ABB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29" autoAdjust="0"/>
    <p:restoredTop sz="90642" autoAdjust="0"/>
  </p:normalViewPr>
  <p:slideViewPr>
    <p:cSldViewPr snapToGrid="0">
      <p:cViewPr varScale="1">
        <p:scale>
          <a:sx n="92" d="100"/>
          <a:sy n="92"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64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9" y="2"/>
            <a:ext cx="3037840" cy="466435"/>
          </a:xfrm>
          <a:prstGeom prst="rect">
            <a:avLst/>
          </a:prstGeom>
        </p:spPr>
        <p:txBody>
          <a:bodyPr vert="horz" lIns="91440" tIns="45720" rIns="91440" bIns="45720" rtlCol="0"/>
          <a:lstStyle>
            <a:lvl1pPr algn="r">
              <a:defRPr sz="1200"/>
            </a:lvl1pPr>
          </a:lstStyle>
          <a:p>
            <a:fld id="{FA5E319D-D1C8-4AE8-AEA7-56BF3E8B8FC4}" type="datetimeFigureOut">
              <a:rPr lang="en-US" smtClean="0"/>
              <a:t>8/19/2021</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70"/>
            <a:ext cx="3037840" cy="46643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829970"/>
            <a:ext cx="3037840" cy="466435"/>
          </a:xfrm>
          <a:prstGeom prst="rect">
            <a:avLst/>
          </a:prstGeom>
        </p:spPr>
        <p:txBody>
          <a:bodyPr vert="horz" lIns="91440" tIns="45720" rIns="91440" bIns="45720" rtlCol="0" anchor="b"/>
          <a:lstStyle>
            <a:lvl1pPr algn="r">
              <a:defRPr sz="1200"/>
            </a:lvl1pPr>
          </a:lstStyle>
          <a:p>
            <a:fld id="{8D2D6497-9483-46E3-9D2D-E5CBEB36D5B5}" type="slidenum">
              <a:rPr lang="en-US" smtClean="0"/>
              <a:t>‹#›</a:t>
            </a:fld>
            <a:endParaRPr lang="en-US"/>
          </a:p>
        </p:txBody>
      </p:sp>
    </p:spTree>
    <p:extLst>
      <p:ext uri="{BB962C8B-B14F-4D97-AF65-F5344CB8AC3E}">
        <p14:creationId xmlns:p14="http://schemas.microsoft.com/office/powerpoint/2010/main" val="2259251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Slide (XO Narrate)</a:t>
            </a:r>
          </a:p>
        </p:txBody>
      </p:sp>
      <p:sp>
        <p:nvSpPr>
          <p:cNvPr id="4" name="Slide Number Placeholder 3"/>
          <p:cNvSpPr>
            <a:spLocks noGrp="1"/>
          </p:cNvSpPr>
          <p:nvPr>
            <p:ph type="sldNum" sz="quarter" idx="5"/>
          </p:nvPr>
        </p:nvSpPr>
        <p:spPr/>
        <p:txBody>
          <a:bodyPr/>
          <a:lstStyle/>
          <a:p>
            <a:fld id="{8D2D6497-9483-46E3-9D2D-E5CBEB36D5B5}" type="slidenum">
              <a:rPr lang="en-US" smtClean="0"/>
              <a:t>2</a:t>
            </a:fld>
            <a:endParaRPr lang="en-US"/>
          </a:p>
        </p:txBody>
      </p:sp>
    </p:spTree>
    <p:extLst>
      <p:ext uri="{BB962C8B-B14F-4D97-AF65-F5344CB8AC3E}">
        <p14:creationId xmlns:p14="http://schemas.microsoft.com/office/powerpoint/2010/main" val="1557147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 Slide (XO Narrate)</a:t>
            </a:r>
          </a:p>
        </p:txBody>
      </p:sp>
      <p:sp>
        <p:nvSpPr>
          <p:cNvPr id="4" name="Slide Number Placeholder 3"/>
          <p:cNvSpPr>
            <a:spLocks noGrp="1"/>
          </p:cNvSpPr>
          <p:nvPr>
            <p:ph type="sldNum" sz="quarter" idx="5"/>
          </p:nvPr>
        </p:nvSpPr>
        <p:spPr/>
        <p:txBody>
          <a:bodyPr/>
          <a:lstStyle/>
          <a:p>
            <a:fld id="{8D2D6497-9483-46E3-9D2D-E5CBEB36D5B5}" type="slidenum">
              <a:rPr lang="en-US" smtClean="0"/>
              <a:t>3</a:t>
            </a:fld>
            <a:endParaRPr lang="en-US"/>
          </a:p>
        </p:txBody>
      </p:sp>
    </p:spTree>
    <p:extLst>
      <p:ext uri="{BB962C8B-B14F-4D97-AF65-F5344CB8AC3E}">
        <p14:creationId xmlns:p14="http://schemas.microsoft.com/office/powerpoint/2010/main" val="257641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2D6497-9483-46E3-9D2D-E5CBEB36D5B5}" type="slidenum">
              <a:rPr lang="en-US" smtClean="0"/>
              <a:t>5</a:t>
            </a:fld>
            <a:endParaRPr lang="en-US"/>
          </a:p>
        </p:txBody>
      </p:sp>
    </p:spTree>
    <p:extLst>
      <p:ext uri="{BB962C8B-B14F-4D97-AF65-F5344CB8AC3E}">
        <p14:creationId xmlns:p14="http://schemas.microsoft.com/office/powerpoint/2010/main" val="1241552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2D6497-9483-46E3-9D2D-E5CBEB36D5B5}" type="slidenum">
              <a:rPr lang="en-US" smtClean="0"/>
              <a:t>6</a:t>
            </a:fld>
            <a:endParaRPr lang="en-US"/>
          </a:p>
        </p:txBody>
      </p:sp>
    </p:spTree>
    <p:extLst>
      <p:ext uri="{BB962C8B-B14F-4D97-AF65-F5344CB8AC3E}">
        <p14:creationId xmlns:p14="http://schemas.microsoft.com/office/powerpoint/2010/main" val="767547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Closing Comments by Platoon and the Command Team.</a:t>
            </a:r>
          </a:p>
        </p:txBody>
      </p:sp>
      <p:sp>
        <p:nvSpPr>
          <p:cNvPr id="4" name="Slide Number Placeholder 3"/>
          <p:cNvSpPr>
            <a:spLocks noGrp="1"/>
          </p:cNvSpPr>
          <p:nvPr>
            <p:ph type="sldNum" sz="quarter" idx="5"/>
          </p:nvPr>
        </p:nvSpPr>
        <p:spPr/>
        <p:txBody>
          <a:bodyPr/>
          <a:lstStyle/>
          <a:p>
            <a:fld id="{8D2D6497-9483-46E3-9D2D-E5CBEB36D5B5}" type="slidenum">
              <a:rPr lang="en-US" smtClean="0"/>
              <a:t>19</a:t>
            </a:fld>
            <a:endParaRPr lang="en-US"/>
          </a:p>
        </p:txBody>
      </p:sp>
    </p:spTree>
    <p:extLst>
      <p:ext uri="{BB962C8B-B14F-4D97-AF65-F5344CB8AC3E}">
        <p14:creationId xmlns:p14="http://schemas.microsoft.com/office/powerpoint/2010/main" val="1852079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attle Rhythm">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DAD9695-A70B-4FB9-8CB9-F3AD39774961}"/>
              </a:ext>
            </a:extLst>
          </p:cNvPr>
          <p:cNvSpPr/>
          <p:nvPr userDrawn="1"/>
        </p:nvSpPr>
        <p:spPr>
          <a:xfrm>
            <a:off x="137604" y="1235739"/>
            <a:ext cx="8868792" cy="552635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DFBAF02-71CC-49C0-8F04-BB385C9AD037}"/>
              </a:ext>
            </a:extLst>
          </p:cNvPr>
          <p:cNvSpPr/>
          <p:nvPr userDrawn="1"/>
        </p:nvSpPr>
        <p:spPr>
          <a:xfrm>
            <a:off x="146481" y="827365"/>
            <a:ext cx="571135" cy="334393"/>
          </a:xfrm>
          <a:prstGeom prst="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A0ABD8-B882-4E43-9D35-D9D97398CFF2}"/>
              </a:ext>
            </a:extLst>
          </p:cNvPr>
          <p:cNvSpPr/>
          <p:nvPr userDrawn="1"/>
        </p:nvSpPr>
        <p:spPr>
          <a:xfrm>
            <a:off x="778280" y="827364"/>
            <a:ext cx="2000435" cy="3343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0E74A7F-A0B7-4118-9FA5-57099FA41EC4}"/>
              </a:ext>
            </a:extLst>
          </p:cNvPr>
          <p:cNvSpPr/>
          <p:nvPr userDrawn="1"/>
        </p:nvSpPr>
        <p:spPr>
          <a:xfrm>
            <a:off x="2848256" y="827363"/>
            <a:ext cx="2000435" cy="3343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CAC317-4910-427D-8601-AFB6FC5CB849}"/>
              </a:ext>
            </a:extLst>
          </p:cNvPr>
          <p:cNvSpPr/>
          <p:nvPr userDrawn="1"/>
        </p:nvSpPr>
        <p:spPr>
          <a:xfrm>
            <a:off x="4918232" y="827362"/>
            <a:ext cx="2000435" cy="3343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95B5A9-E82F-42F2-AD84-C98D717FCFBA}"/>
              </a:ext>
            </a:extLst>
          </p:cNvPr>
          <p:cNvSpPr/>
          <p:nvPr userDrawn="1"/>
        </p:nvSpPr>
        <p:spPr>
          <a:xfrm>
            <a:off x="6988208" y="827361"/>
            <a:ext cx="2000435" cy="3343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63C01594-FB40-40FC-B048-62F740AC7E59}"/>
              </a:ext>
            </a:extLst>
          </p:cNvPr>
          <p:cNvCxnSpPr>
            <a:cxnSpLocks/>
          </p:cNvCxnSpPr>
          <p:nvPr userDrawn="1"/>
        </p:nvCxnSpPr>
        <p:spPr>
          <a:xfrm>
            <a:off x="717616" y="827361"/>
            <a:ext cx="0" cy="59347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089D93-4A19-4C4A-B688-15266757844A}"/>
              </a:ext>
            </a:extLst>
          </p:cNvPr>
          <p:cNvCxnSpPr>
            <a:cxnSpLocks/>
          </p:cNvCxnSpPr>
          <p:nvPr userDrawn="1"/>
        </p:nvCxnSpPr>
        <p:spPr>
          <a:xfrm>
            <a:off x="146481" y="1161754"/>
            <a:ext cx="8686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C94B5A2-F4BE-45D4-834D-1E37DCF9AF61}"/>
              </a:ext>
            </a:extLst>
          </p:cNvPr>
          <p:cNvSpPr txBox="1"/>
          <p:nvPr userDrawn="1"/>
        </p:nvSpPr>
        <p:spPr>
          <a:xfrm>
            <a:off x="1508516" y="853977"/>
            <a:ext cx="694421"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YEAR</a:t>
            </a:r>
          </a:p>
        </p:txBody>
      </p:sp>
      <p:sp>
        <p:nvSpPr>
          <p:cNvPr id="14" name="TextBox 13">
            <a:extLst>
              <a:ext uri="{FF2B5EF4-FFF2-40B4-BE49-F238E27FC236}">
                <a16:creationId xmlns:a16="http://schemas.microsoft.com/office/drawing/2014/main" id="{B7AF16D4-395D-437E-B5A1-F15A72B70CA6}"/>
              </a:ext>
            </a:extLst>
          </p:cNvPr>
          <p:cNvSpPr txBox="1"/>
          <p:nvPr userDrawn="1"/>
        </p:nvSpPr>
        <p:spPr>
          <a:xfrm>
            <a:off x="3508951" y="840669"/>
            <a:ext cx="883575"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MONTH</a:t>
            </a:r>
          </a:p>
        </p:txBody>
      </p:sp>
      <p:sp>
        <p:nvSpPr>
          <p:cNvPr id="15" name="TextBox 14">
            <a:extLst>
              <a:ext uri="{FF2B5EF4-FFF2-40B4-BE49-F238E27FC236}">
                <a16:creationId xmlns:a16="http://schemas.microsoft.com/office/drawing/2014/main" id="{4A50D46D-C7D5-43F5-9C02-392A0C7557B3}"/>
              </a:ext>
            </a:extLst>
          </p:cNvPr>
          <p:cNvSpPr txBox="1"/>
          <p:nvPr userDrawn="1"/>
        </p:nvSpPr>
        <p:spPr>
          <a:xfrm>
            <a:off x="5515623" y="840668"/>
            <a:ext cx="744114"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WEEK</a:t>
            </a:r>
          </a:p>
        </p:txBody>
      </p:sp>
      <p:sp>
        <p:nvSpPr>
          <p:cNvPr id="16" name="TextBox 15">
            <a:extLst>
              <a:ext uri="{FF2B5EF4-FFF2-40B4-BE49-F238E27FC236}">
                <a16:creationId xmlns:a16="http://schemas.microsoft.com/office/drawing/2014/main" id="{7E3860AB-90C6-47B2-80BB-0A61BEA6C7FD}"/>
              </a:ext>
            </a:extLst>
          </p:cNvPr>
          <p:cNvSpPr txBox="1"/>
          <p:nvPr userDrawn="1"/>
        </p:nvSpPr>
        <p:spPr>
          <a:xfrm>
            <a:off x="7449591" y="827358"/>
            <a:ext cx="557717"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DAY</a:t>
            </a:r>
          </a:p>
        </p:txBody>
      </p:sp>
      <p:graphicFrame>
        <p:nvGraphicFramePr>
          <p:cNvPr id="17" name="Table 79">
            <a:extLst>
              <a:ext uri="{FF2B5EF4-FFF2-40B4-BE49-F238E27FC236}">
                <a16:creationId xmlns:a16="http://schemas.microsoft.com/office/drawing/2014/main" id="{7BF8E1FE-0DFD-4D16-8EC6-2CD3647AC392}"/>
              </a:ext>
            </a:extLst>
          </p:cNvPr>
          <p:cNvGraphicFramePr>
            <a:graphicFrameLocks noGrp="1"/>
          </p:cNvGraphicFramePr>
          <p:nvPr userDrawn="1">
            <p:extLst>
              <p:ext uri="{D42A27DB-BD31-4B8C-83A1-F6EECF244321}">
                <p14:modId xmlns:p14="http://schemas.microsoft.com/office/powerpoint/2010/main" val="3991849141"/>
              </p:ext>
            </p:extLst>
          </p:nvPr>
        </p:nvGraphicFramePr>
        <p:xfrm>
          <a:off x="6979331" y="1275373"/>
          <a:ext cx="387659" cy="5394960"/>
        </p:xfrm>
        <a:graphic>
          <a:graphicData uri="http://schemas.openxmlformats.org/drawingml/2006/table">
            <a:tbl>
              <a:tblPr firstRow="1" bandRow="1">
                <a:tableStyleId>{5C22544A-7EE6-4342-B048-85BDC9FD1C3A}</a:tableStyleId>
              </a:tblPr>
              <a:tblGrid>
                <a:gridCol w="387659">
                  <a:extLst>
                    <a:ext uri="{9D8B030D-6E8A-4147-A177-3AD203B41FA5}">
                      <a16:colId xmlns:a16="http://schemas.microsoft.com/office/drawing/2014/main" val="2210846000"/>
                    </a:ext>
                  </a:extLst>
                </a:gridCol>
              </a:tblGrid>
              <a:tr h="224790">
                <a:tc>
                  <a:txBody>
                    <a:bodyPr/>
                    <a:lstStyle/>
                    <a:p>
                      <a:r>
                        <a:rPr lang="en-US" sz="800" b="0" dirty="0">
                          <a:solidFill>
                            <a:schemeClr val="tx1"/>
                          </a:solidFill>
                          <a:latin typeface="Times New Roman" panose="02020603050405020304" pitchFamily="18" charset="0"/>
                          <a:cs typeface="Times New Roman" panose="02020603050405020304" pitchFamily="18" charset="0"/>
                        </a:rPr>
                        <a:t>0000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849962203"/>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0100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780755083"/>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0200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661257833"/>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0300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15771848"/>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0400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551511516"/>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0500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8406776"/>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0600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8088706"/>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0700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1487878"/>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0800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409422"/>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0900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3209904"/>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1000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5632707"/>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1100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8530779"/>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1200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9790368"/>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1300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9710176"/>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1400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6052329"/>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1500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6503686"/>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1600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583883"/>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1700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3412674"/>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1800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5540683"/>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1900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0918149"/>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2000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04710686"/>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2100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873287701"/>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2200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611278935"/>
                  </a:ext>
                </a:extLst>
              </a:tr>
              <a:tr h="224790">
                <a:tc>
                  <a:txBody>
                    <a:bodyPr/>
                    <a:lstStyle/>
                    <a:p>
                      <a:r>
                        <a:rPr lang="en-US" sz="800" dirty="0">
                          <a:solidFill>
                            <a:schemeClr val="tx1"/>
                          </a:solidFill>
                          <a:latin typeface="Times New Roman" panose="02020603050405020304" pitchFamily="18" charset="0"/>
                          <a:cs typeface="Times New Roman" panose="02020603050405020304" pitchFamily="18" charset="0"/>
                        </a:rPr>
                        <a:t>2300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067935372"/>
                  </a:ext>
                </a:extLst>
              </a:tr>
            </a:tbl>
          </a:graphicData>
        </a:graphic>
      </p:graphicFrame>
      <p:graphicFrame>
        <p:nvGraphicFramePr>
          <p:cNvPr id="18" name="Table 79">
            <a:extLst>
              <a:ext uri="{FF2B5EF4-FFF2-40B4-BE49-F238E27FC236}">
                <a16:creationId xmlns:a16="http://schemas.microsoft.com/office/drawing/2014/main" id="{43850955-16F4-42FB-8132-B0B00C1F570E}"/>
              </a:ext>
            </a:extLst>
          </p:cNvPr>
          <p:cNvGraphicFramePr>
            <a:graphicFrameLocks noGrp="1"/>
          </p:cNvGraphicFramePr>
          <p:nvPr userDrawn="1">
            <p:extLst>
              <p:ext uri="{D42A27DB-BD31-4B8C-83A1-F6EECF244321}">
                <p14:modId xmlns:p14="http://schemas.microsoft.com/office/powerpoint/2010/main" val="2889057883"/>
              </p:ext>
            </p:extLst>
          </p:nvPr>
        </p:nvGraphicFramePr>
        <p:xfrm>
          <a:off x="4918232" y="1235738"/>
          <a:ext cx="548640" cy="5486397"/>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2210846000"/>
                    </a:ext>
                  </a:extLst>
                </a:gridCol>
              </a:tblGrid>
              <a:tr h="783771">
                <a:tc>
                  <a:txBody>
                    <a:bodyPr/>
                    <a:lstStyle/>
                    <a:p>
                      <a:r>
                        <a:rPr lang="en-US" sz="1000" b="0" dirty="0">
                          <a:solidFill>
                            <a:schemeClr val="tx1"/>
                          </a:solidFill>
                          <a:latin typeface="Times New Roman" panose="02020603050405020304" pitchFamily="18" charset="0"/>
                          <a:cs typeface="Times New Roman" panose="02020603050405020304" pitchFamily="18" charset="0"/>
                        </a:rPr>
                        <a:t>Sun</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849962203"/>
                  </a:ext>
                </a:extLst>
              </a:tr>
              <a:tr h="783771">
                <a:tc>
                  <a:txBody>
                    <a:bodyPr/>
                    <a:lstStyle/>
                    <a:p>
                      <a:r>
                        <a:rPr lang="en-US" sz="1000" dirty="0">
                          <a:solidFill>
                            <a:schemeClr val="tx1"/>
                          </a:solidFill>
                          <a:latin typeface="Times New Roman" panose="02020603050405020304" pitchFamily="18" charset="0"/>
                          <a:cs typeface="Times New Roman" panose="02020603050405020304" pitchFamily="18" charset="0"/>
                        </a:rPr>
                        <a:t>Mon</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0755083"/>
                  </a:ext>
                </a:extLst>
              </a:tr>
              <a:tr h="783771">
                <a:tc>
                  <a:txBody>
                    <a:bodyPr/>
                    <a:lstStyle/>
                    <a:p>
                      <a:r>
                        <a:rPr lang="en-US" sz="1000" dirty="0">
                          <a:solidFill>
                            <a:schemeClr val="tx1"/>
                          </a:solidFill>
                          <a:latin typeface="Times New Roman" panose="02020603050405020304" pitchFamily="18" charset="0"/>
                          <a:cs typeface="Times New Roman" panose="02020603050405020304" pitchFamily="18" charset="0"/>
                        </a:rPr>
                        <a:t>Tue</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1257833"/>
                  </a:ext>
                </a:extLst>
              </a:tr>
              <a:tr h="783771">
                <a:tc>
                  <a:txBody>
                    <a:bodyPr/>
                    <a:lstStyle/>
                    <a:p>
                      <a:r>
                        <a:rPr lang="en-US" sz="1000" dirty="0">
                          <a:solidFill>
                            <a:schemeClr val="tx1"/>
                          </a:solidFill>
                          <a:latin typeface="Times New Roman" panose="02020603050405020304" pitchFamily="18" charset="0"/>
                          <a:cs typeface="Times New Roman" panose="02020603050405020304" pitchFamily="18" charset="0"/>
                        </a:rPr>
                        <a:t>Wed</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5771848"/>
                  </a:ext>
                </a:extLst>
              </a:tr>
              <a:tr h="783771">
                <a:tc>
                  <a:txBody>
                    <a:bodyPr/>
                    <a:lstStyle/>
                    <a:p>
                      <a:r>
                        <a:rPr lang="en-US" sz="1000" dirty="0">
                          <a:solidFill>
                            <a:schemeClr val="tx1"/>
                          </a:solidFill>
                          <a:latin typeface="Times New Roman" panose="02020603050405020304" pitchFamily="18" charset="0"/>
                          <a:cs typeface="Times New Roman" panose="02020603050405020304" pitchFamily="18" charset="0"/>
                        </a:rPr>
                        <a:t>Thu</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1511516"/>
                  </a:ext>
                </a:extLst>
              </a:tr>
              <a:tr h="783771">
                <a:tc>
                  <a:txBody>
                    <a:bodyPr/>
                    <a:lstStyle/>
                    <a:p>
                      <a:r>
                        <a:rPr lang="en-US" sz="1000" dirty="0">
                          <a:solidFill>
                            <a:schemeClr val="tx1"/>
                          </a:solidFill>
                          <a:latin typeface="Times New Roman" panose="02020603050405020304" pitchFamily="18" charset="0"/>
                          <a:cs typeface="Times New Roman" panose="02020603050405020304" pitchFamily="18" charset="0"/>
                        </a:rPr>
                        <a:t>Fri</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8406776"/>
                  </a:ext>
                </a:extLst>
              </a:tr>
              <a:tr h="783771">
                <a:tc>
                  <a:txBody>
                    <a:bodyPr/>
                    <a:lstStyle/>
                    <a:p>
                      <a:r>
                        <a:rPr lang="en-US" sz="1000" dirty="0">
                          <a:solidFill>
                            <a:schemeClr val="tx1"/>
                          </a:solidFill>
                          <a:latin typeface="Times New Roman" panose="02020603050405020304" pitchFamily="18" charset="0"/>
                          <a:cs typeface="Times New Roman" panose="02020603050405020304" pitchFamily="18" charset="0"/>
                        </a:rPr>
                        <a:t>Sat</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428088706"/>
                  </a:ext>
                </a:extLst>
              </a:tr>
            </a:tbl>
          </a:graphicData>
        </a:graphic>
      </p:graphicFrame>
      <p:graphicFrame>
        <p:nvGraphicFramePr>
          <p:cNvPr id="19" name="Table 79">
            <a:extLst>
              <a:ext uri="{FF2B5EF4-FFF2-40B4-BE49-F238E27FC236}">
                <a16:creationId xmlns:a16="http://schemas.microsoft.com/office/drawing/2014/main" id="{3C392447-210E-41D5-912E-43DD58605CAA}"/>
              </a:ext>
            </a:extLst>
          </p:cNvPr>
          <p:cNvGraphicFramePr>
            <a:graphicFrameLocks noGrp="1"/>
          </p:cNvGraphicFramePr>
          <p:nvPr userDrawn="1">
            <p:extLst>
              <p:ext uri="{D42A27DB-BD31-4B8C-83A1-F6EECF244321}">
                <p14:modId xmlns:p14="http://schemas.microsoft.com/office/powerpoint/2010/main" val="3019756944"/>
              </p:ext>
            </p:extLst>
          </p:nvPr>
        </p:nvGraphicFramePr>
        <p:xfrm>
          <a:off x="722215" y="1235735"/>
          <a:ext cx="548640" cy="548640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2210846000"/>
                    </a:ext>
                  </a:extLst>
                </a:gridCol>
              </a:tblGrid>
              <a:tr h="1371600">
                <a:tc>
                  <a:txBody>
                    <a:bodyPr/>
                    <a:lstStyle/>
                    <a:p>
                      <a:pPr algn="ctr"/>
                      <a:r>
                        <a:rPr lang="en-US" sz="1000" b="0" dirty="0">
                          <a:solidFill>
                            <a:schemeClr val="tx1"/>
                          </a:solidFill>
                          <a:latin typeface="Times New Roman" panose="02020603050405020304" pitchFamily="18" charset="0"/>
                          <a:cs typeface="Times New Roman" panose="02020603050405020304" pitchFamily="18" charset="0"/>
                        </a:rPr>
                        <a:t>QTR 1</a:t>
                      </a:r>
                    </a:p>
                    <a:p>
                      <a:pPr algn="ctr"/>
                      <a:endParaRPr lang="en-US" sz="1000"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9962203"/>
                  </a:ext>
                </a:extLst>
              </a:tr>
              <a:tr h="1371600">
                <a:tc>
                  <a:txBody>
                    <a:bodyPr/>
                    <a:lstStyle/>
                    <a:p>
                      <a:pPr algn="ctr"/>
                      <a:r>
                        <a:rPr lang="en-US" sz="1000" dirty="0">
                          <a:solidFill>
                            <a:schemeClr val="tx1"/>
                          </a:solidFill>
                          <a:latin typeface="Times New Roman" panose="02020603050405020304" pitchFamily="18" charset="0"/>
                          <a:cs typeface="Times New Roman" panose="02020603050405020304" pitchFamily="18" charset="0"/>
                        </a:rPr>
                        <a:t>QTR 2</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780755083"/>
                  </a:ext>
                </a:extLst>
              </a:tr>
              <a:tr h="1371600">
                <a:tc>
                  <a:txBody>
                    <a:bodyPr/>
                    <a:lstStyle/>
                    <a:p>
                      <a:pPr algn="ctr"/>
                      <a:r>
                        <a:rPr lang="en-US" sz="1000" dirty="0">
                          <a:solidFill>
                            <a:schemeClr val="tx1"/>
                          </a:solidFill>
                          <a:latin typeface="Times New Roman" panose="02020603050405020304" pitchFamily="18" charset="0"/>
                          <a:cs typeface="Times New Roman" panose="02020603050405020304" pitchFamily="18" charset="0"/>
                        </a:rPr>
                        <a:t>QTR 3</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1257833"/>
                  </a:ext>
                </a:extLst>
              </a:tr>
              <a:tr h="1371600">
                <a:tc>
                  <a:txBody>
                    <a:bodyPr/>
                    <a:lstStyle/>
                    <a:p>
                      <a:pPr algn="ctr"/>
                      <a:r>
                        <a:rPr lang="en-US" sz="1000" dirty="0">
                          <a:solidFill>
                            <a:schemeClr val="tx1"/>
                          </a:solidFill>
                          <a:latin typeface="Times New Roman" panose="02020603050405020304" pitchFamily="18" charset="0"/>
                          <a:cs typeface="Times New Roman" panose="02020603050405020304" pitchFamily="18" charset="0"/>
                        </a:rPr>
                        <a:t>QTR 4</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15771848"/>
                  </a:ext>
                </a:extLst>
              </a:tr>
            </a:tbl>
          </a:graphicData>
        </a:graphic>
      </p:graphicFrame>
      <p:sp>
        <p:nvSpPr>
          <p:cNvPr id="20" name="Rectangle 19">
            <a:extLst>
              <a:ext uri="{FF2B5EF4-FFF2-40B4-BE49-F238E27FC236}">
                <a16:creationId xmlns:a16="http://schemas.microsoft.com/office/drawing/2014/main" id="{B1DE7554-D57C-4F18-A80C-B06CD01B4831}"/>
              </a:ext>
            </a:extLst>
          </p:cNvPr>
          <p:cNvSpPr/>
          <p:nvPr userDrawn="1"/>
        </p:nvSpPr>
        <p:spPr>
          <a:xfrm>
            <a:off x="1219200" y="187667"/>
            <a:ext cx="6858000" cy="510683"/>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sz="1200" b="1" dirty="0">
                <a:solidFill>
                  <a:schemeClr val="tx1"/>
                </a:solidFill>
                <a:latin typeface="Arial" panose="020B0604020202020204" pitchFamily="34" charset="0"/>
                <a:cs typeface="Arial" panose="020B0604020202020204" pitchFamily="34" charset="0"/>
              </a:rPr>
              <a:t>BATTLE RHYTHM</a:t>
            </a:r>
          </a:p>
          <a:p>
            <a:endParaRPr lang="en-US" sz="1200" dirty="0">
              <a:solidFill>
                <a:schemeClr val="tx1"/>
              </a:solidFill>
              <a:latin typeface="Arial" panose="020B0604020202020204" pitchFamily="34" charset="0"/>
              <a:cs typeface="Arial" panose="020B0604020202020204" pitchFamily="34" charset="0"/>
            </a:endParaRPr>
          </a:p>
        </p:txBody>
      </p:sp>
      <p:graphicFrame>
        <p:nvGraphicFramePr>
          <p:cNvPr id="21" name="Table 79">
            <a:extLst>
              <a:ext uri="{FF2B5EF4-FFF2-40B4-BE49-F238E27FC236}">
                <a16:creationId xmlns:a16="http://schemas.microsoft.com/office/drawing/2014/main" id="{5A3205AB-18DA-4210-B866-5064ED2A39B7}"/>
              </a:ext>
            </a:extLst>
          </p:cNvPr>
          <p:cNvGraphicFramePr>
            <a:graphicFrameLocks noGrp="1"/>
          </p:cNvGraphicFramePr>
          <p:nvPr userDrawn="1">
            <p:extLst>
              <p:ext uri="{D42A27DB-BD31-4B8C-83A1-F6EECF244321}">
                <p14:modId xmlns:p14="http://schemas.microsoft.com/office/powerpoint/2010/main" val="1500755899"/>
              </p:ext>
            </p:extLst>
          </p:nvPr>
        </p:nvGraphicFramePr>
        <p:xfrm>
          <a:off x="2814682" y="1255714"/>
          <a:ext cx="387659" cy="5486400"/>
        </p:xfrm>
        <a:graphic>
          <a:graphicData uri="http://schemas.openxmlformats.org/drawingml/2006/table">
            <a:tbl>
              <a:tblPr firstRow="1" bandRow="1">
                <a:tableStyleId>{5C22544A-7EE6-4342-B048-85BDC9FD1C3A}</a:tableStyleId>
              </a:tblPr>
              <a:tblGrid>
                <a:gridCol w="387659">
                  <a:extLst>
                    <a:ext uri="{9D8B030D-6E8A-4147-A177-3AD203B41FA5}">
                      <a16:colId xmlns:a16="http://schemas.microsoft.com/office/drawing/2014/main" val="2210846000"/>
                    </a:ext>
                  </a:extLst>
                </a:gridCol>
              </a:tblGrid>
              <a:tr h="179832">
                <a:tc>
                  <a:txBody>
                    <a:bodyPr/>
                    <a:lstStyle/>
                    <a:p>
                      <a:r>
                        <a:rPr lang="en-US" sz="600" b="0" dirty="0">
                          <a:solidFill>
                            <a:schemeClr val="tx1"/>
                          </a:solidFill>
                          <a:latin typeface="Times New Roman" panose="02020603050405020304" pitchFamily="18" charset="0"/>
                          <a:cs typeface="Times New Roman" panose="02020603050405020304" pitchFamily="18" charset="0"/>
                        </a:rPr>
                        <a:t>01</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9962203"/>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02</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0755083"/>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03</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1257833"/>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04</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5771848"/>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05</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1511516"/>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06</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8406776"/>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07</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8088706"/>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08</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1487878"/>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09</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409422"/>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3209904"/>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11</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5632707"/>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12</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8530779"/>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13</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9790368"/>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14</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9710176"/>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15</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6052329"/>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16</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6503686"/>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17</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6583883"/>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18</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3412674"/>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19</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5540683"/>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20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0918149"/>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21</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10686"/>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22</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3287701"/>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23</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1278935"/>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24</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7935372"/>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491581"/>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26</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4391895"/>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27</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5697988"/>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28</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8331700"/>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29</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3602699"/>
                  </a:ext>
                </a:extLst>
              </a:tr>
              <a:tr h="179832">
                <a:tc>
                  <a:txBody>
                    <a:bodyPr/>
                    <a:lstStyle/>
                    <a:p>
                      <a:r>
                        <a:rPr lang="en-US" sz="600" dirty="0">
                          <a:solidFill>
                            <a:schemeClr val="tx1"/>
                          </a:solidFill>
                          <a:latin typeface="Times New Roman" panose="02020603050405020304" pitchFamily="18" charset="0"/>
                          <a:cs typeface="Times New Roman" panose="02020603050405020304" pitchFamily="18" charset="0"/>
                        </a:rPr>
                        <a:t>30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47411030"/>
                  </a:ext>
                </a:extLst>
              </a:tr>
            </a:tbl>
          </a:graphicData>
        </a:graphic>
      </p:graphicFrame>
      <p:sp>
        <p:nvSpPr>
          <p:cNvPr id="22" name="Rectangle 21">
            <a:extLst>
              <a:ext uri="{FF2B5EF4-FFF2-40B4-BE49-F238E27FC236}">
                <a16:creationId xmlns:a16="http://schemas.microsoft.com/office/drawing/2014/main" id="{7686A5C5-9756-4B55-B8C4-F30617DE8B42}"/>
              </a:ext>
            </a:extLst>
          </p:cNvPr>
          <p:cNvSpPr/>
          <p:nvPr userDrawn="1"/>
        </p:nvSpPr>
        <p:spPr>
          <a:xfrm>
            <a:off x="137604" y="827366"/>
            <a:ext cx="571135" cy="334393"/>
          </a:xfrm>
          <a:prstGeom prst="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C246022-B23A-486B-9075-E36C2C57246B}"/>
              </a:ext>
            </a:extLst>
          </p:cNvPr>
          <p:cNvSpPr/>
          <p:nvPr userDrawn="1"/>
        </p:nvSpPr>
        <p:spPr>
          <a:xfrm>
            <a:off x="769403" y="827365"/>
            <a:ext cx="2000435" cy="3343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EFB88AD-1A24-41A3-B626-46ADA4A2360B}"/>
              </a:ext>
            </a:extLst>
          </p:cNvPr>
          <p:cNvSpPr/>
          <p:nvPr userDrawn="1"/>
        </p:nvSpPr>
        <p:spPr>
          <a:xfrm>
            <a:off x="2839379" y="827364"/>
            <a:ext cx="2000435" cy="3343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CBFBA75-60CD-43C6-BBA6-2C985848E239}"/>
              </a:ext>
            </a:extLst>
          </p:cNvPr>
          <p:cNvSpPr/>
          <p:nvPr userDrawn="1"/>
        </p:nvSpPr>
        <p:spPr>
          <a:xfrm>
            <a:off x="6979331" y="827362"/>
            <a:ext cx="2000435" cy="33439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51DD94BE-4B5F-4B2A-B0CA-DB84843C80E6}"/>
              </a:ext>
            </a:extLst>
          </p:cNvPr>
          <p:cNvCxnSpPr>
            <a:cxnSpLocks/>
          </p:cNvCxnSpPr>
          <p:nvPr userDrawn="1"/>
        </p:nvCxnSpPr>
        <p:spPr>
          <a:xfrm>
            <a:off x="137604" y="1161755"/>
            <a:ext cx="8686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259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with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631DDA8F-F2DE-46B5-B12B-49AF79B025B3}" type="datetimeFigureOut">
              <a:rPr lang="en-US" smtClean="0"/>
              <a:t>8/19/2021</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44BDAF1E-1616-4B8A-B97A-0B1B84E481A4}" type="slidenum">
              <a:rPr lang="en-US" smtClean="0"/>
              <a:t>‹#›</a:t>
            </a:fld>
            <a:endParaRPr lang="en-US"/>
          </a:p>
        </p:txBody>
      </p:sp>
      <p:cxnSp>
        <p:nvCxnSpPr>
          <p:cNvPr id="7" name="Straight Connector 6">
            <a:extLst>
              <a:ext uri="{FF2B5EF4-FFF2-40B4-BE49-F238E27FC236}">
                <a16:creationId xmlns:a16="http://schemas.microsoft.com/office/drawing/2014/main" id="{F9F32F39-E555-46CB-8A2D-2A176D82E463}"/>
              </a:ext>
            </a:extLst>
          </p:cNvPr>
          <p:cNvCxnSpPr/>
          <p:nvPr userDrawn="1"/>
        </p:nvCxnSpPr>
        <p:spPr>
          <a:xfrm>
            <a:off x="91440" y="798022"/>
            <a:ext cx="89528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04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144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ining Ev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1F84C0B-6829-4230-B13E-C83B726334D4}"/>
              </a:ext>
            </a:extLst>
          </p:cNvPr>
          <p:cNvSpPr>
            <a:spLocks noGrp="1"/>
          </p:cNvSpPr>
          <p:nvPr>
            <p:ph type="sldNum" sz="quarter" idx="10"/>
          </p:nvPr>
        </p:nvSpPr>
        <p:spPr/>
        <p:txBody>
          <a:bodyPr/>
          <a:lstStyle/>
          <a:p>
            <a:fld id="{C133C6AD-7BB1-4D90-8F78-461D966C929A}" type="slidenum">
              <a:rPr lang="en-US" smtClean="0">
                <a:solidFill>
                  <a:prstClr val="black">
                    <a:tint val="75000"/>
                  </a:prstClr>
                </a:solidFill>
              </a:rPr>
              <a:pPr/>
              <a:t>‹#›</a:t>
            </a:fld>
            <a:endParaRPr lang="en-US" dirty="0">
              <a:solidFill>
                <a:prstClr val="black">
                  <a:tint val="75000"/>
                </a:prstClr>
              </a:solidFill>
            </a:endParaRPr>
          </a:p>
        </p:txBody>
      </p:sp>
      <p:cxnSp>
        <p:nvCxnSpPr>
          <p:cNvPr id="4" name="Straight Connector 3">
            <a:extLst>
              <a:ext uri="{FF2B5EF4-FFF2-40B4-BE49-F238E27FC236}">
                <a16:creationId xmlns:a16="http://schemas.microsoft.com/office/drawing/2014/main" id="{24712A7C-080C-4102-997F-7DA132A58B75}"/>
              </a:ext>
            </a:extLst>
          </p:cNvPr>
          <p:cNvCxnSpPr/>
          <p:nvPr userDrawn="1"/>
        </p:nvCxnSpPr>
        <p:spPr>
          <a:xfrm>
            <a:off x="6292" y="5745412"/>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6A3CB56-AED7-4E90-B612-31B09C10C4F1}"/>
              </a:ext>
            </a:extLst>
          </p:cNvPr>
          <p:cNvSpPr/>
          <p:nvPr userDrawn="1"/>
        </p:nvSpPr>
        <p:spPr>
          <a:xfrm>
            <a:off x="1219200" y="187667"/>
            <a:ext cx="6858000" cy="533400"/>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dirty="0">
                <a:solidFill>
                  <a:schemeClr val="tx1"/>
                </a:solidFill>
                <a:latin typeface="Arial" panose="020B0604020202020204" pitchFamily="34" charset="0"/>
                <a:cs typeface="Arial" panose="020B0604020202020204" pitchFamily="34" charset="0"/>
              </a:rPr>
              <a:t>TRAINING SUMMARY SHEET</a:t>
            </a:r>
          </a:p>
          <a:p>
            <a:endParaRPr lang="en-US" sz="1200" dirty="0">
              <a:solidFill>
                <a:schemeClr val="tx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472FF777-A92D-48D5-8EF9-1050E1622A51}"/>
              </a:ext>
            </a:extLst>
          </p:cNvPr>
          <p:cNvSpPr/>
          <p:nvPr userDrawn="1"/>
        </p:nvSpPr>
        <p:spPr>
          <a:xfrm>
            <a:off x="2749380" y="914399"/>
            <a:ext cx="3689033" cy="1831309"/>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b="1" dirty="0">
                <a:solidFill>
                  <a:schemeClr val="tx1"/>
                </a:solidFill>
                <a:latin typeface="Arial" panose="020B0604020202020204" pitchFamily="34" charset="0"/>
                <a:cs typeface="Arial" panose="020B0604020202020204" pitchFamily="34" charset="0"/>
              </a:rPr>
              <a:t>8 STEP TRNG MODEL</a:t>
            </a:r>
          </a:p>
          <a:p>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FC5FDC32-0AE4-4559-AF7C-9E01F17078E9}"/>
              </a:ext>
            </a:extLst>
          </p:cNvPr>
          <p:cNvSpPr/>
          <p:nvPr userDrawn="1"/>
        </p:nvSpPr>
        <p:spPr>
          <a:xfrm>
            <a:off x="2749381" y="2837990"/>
            <a:ext cx="3689032" cy="1538946"/>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Arial" panose="020B0604020202020204" pitchFamily="34" charset="0"/>
                <a:cs typeface="Arial" panose="020B0604020202020204" pitchFamily="34" charset="0"/>
              </a:rPr>
              <a:t>TRAINING PACKET STATUS</a:t>
            </a:r>
          </a:p>
          <a:p>
            <a:endParaRPr lang="en-US" sz="1000"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5C29DA8-0312-4BC4-B8F5-1E6F0D382B71}"/>
              </a:ext>
            </a:extLst>
          </p:cNvPr>
          <p:cNvSpPr/>
          <p:nvPr userDrawn="1"/>
        </p:nvSpPr>
        <p:spPr>
          <a:xfrm>
            <a:off x="6591336" y="920579"/>
            <a:ext cx="2461008" cy="3449445"/>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Arial" panose="020B0604020202020204" pitchFamily="34" charset="0"/>
                <a:cs typeface="Arial" panose="020B0604020202020204" pitchFamily="34" charset="0"/>
              </a:rPr>
              <a:t>TASKS TRAINED</a:t>
            </a:r>
          </a:p>
          <a:p>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43F55DC6-BA6C-417D-B73C-2CAB74438CF5}"/>
              </a:ext>
            </a:extLst>
          </p:cNvPr>
          <p:cNvSpPr/>
          <p:nvPr userDrawn="1"/>
        </p:nvSpPr>
        <p:spPr>
          <a:xfrm>
            <a:off x="111990" y="916954"/>
            <a:ext cx="2507657" cy="1456885"/>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Arial" panose="020B0604020202020204" pitchFamily="34" charset="0"/>
                <a:cs typeface="Arial" panose="020B0604020202020204" pitchFamily="34" charset="0"/>
              </a:rPr>
              <a:t>OIC</a:t>
            </a:r>
            <a:r>
              <a:rPr lang="en-US" sz="1000" dirty="0">
                <a:solidFill>
                  <a:schemeClr val="tx1"/>
                </a:solidFill>
                <a:latin typeface="Arial" panose="020B0604020202020204" pitchFamily="34" charset="0"/>
                <a:cs typeface="Arial" panose="020B0604020202020204" pitchFamily="34" charset="0"/>
              </a:rPr>
              <a:t>:</a:t>
            </a:r>
          </a:p>
          <a:p>
            <a:r>
              <a:rPr lang="en-US" sz="1000" b="1" dirty="0">
                <a:solidFill>
                  <a:schemeClr val="tx1"/>
                </a:solidFill>
                <a:latin typeface="Arial" panose="020B0604020202020204" pitchFamily="34" charset="0"/>
                <a:cs typeface="Arial" panose="020B0604020202020204" pitchFamily="34" charset="0"/>
              </a:rPr>
              <a:t>NCOIC</a:t>
            </a:r>
            <a:r>
              <a:rPr lang="en-US" sz="1000" dirty="0">
                <a:solidFill>
                  <a:schemeClr val="tx1"/>
                </a:solidFill>
                <a:latin typeface="Arial" panose="020B0604020202020204" pitchFamily="34" charset="0"/>
                <a:cs typeface="Arial" panose="020B0604020202020204" pitchFamily="34" charset="0"/>
              </a:rPr>
              <a:t>:</a:t>
            </a:r>
          </a:p>
          <a:p>
            <a:endParaRPr lang="en-US" sz="1000" dirty="0">
              <a:solidFill>
                <a:schemeClr val="tx1"/>
              </a:solidFill>
              <a:latin typeface="Arial" panose="020B0604020202020204" pitchFamily="34" charset="0"/>
              <a:cs typeface="Arial" panose="020B0604020202020204" pitchFamily="34" charset="0"/>
            </a:endParaRPr>
          </a:p>
          <a:p>
            <a:r>
              <a:rPr lang="en-US" sz="1000" b="1" dirty="0">
                <a:solidFill>
                  <a:schemeClr val="tx1"/>
                </a:solidFill>
                <a:latin typeface="Arial" panose="020B0604020202020204" pitchFamily="34" charset="0"/>
                <a:cs typeface="Arial" panose="020B0604020202020204" pitchFamily="34" charset="0"/>
              </a:rPr>
              <a:t>TRAINING DATE(S)</a:t>
            </a:r>
            <a:r>
              <a:rPr lang="en-US" sz="1000" dirty="0">
                <a:solidFill>
                  <a:schemeClr val="tx1"/>
                </a:solidFill>
                <a:latin typeface="Arial" panose="020B0604020202020204" pitchFamily="34" charset="0"/>
                <a:cs typeface="Arial" panose="020B0604020202020204" pitchFamily="34" charset="0"/>
              </a:rPr>
              <a:t>:</a:t>
            </a: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r>
              <a:rPr lang="en-US" sz="1000" b="1" dirty="0">
                <a:solidFill>
                  <a:schemeClr val="tx1"/>
                </a:solidFill>
                <a:latin typeface="Arial" panose="020B0604020202020204" pitchFamily="34" charset="0"/>
                <a:cs typeface="Arial" panose="020B0604020202020204" pitchFamily="34" charset="0"/>
              </a:rPr>
              <a:t>RANGE/TRNG SITE</a:t>
            </a:r>
            <a:r>
              <a:rPr lang="en-US" sz="1000" dirty="0">
                <a:solidFill>
                  <a:schemeClr val="tx1"/>
                </a:solidFill>
                <a:latin typeface="Arial" panose="020B0604020202020204" pitchFamily="34" charset="0"/>
                <a:cs typeface="Arial" panose="020B0604020202020204" pitchFamily="34" charset="0"/>
              </a:rPr>
              <a:t>:</a:t>
            </a:r>
          </a:p>
        </p:txBody>
      </p:sp>
      <p:cxnSp>
        <p:nvCxnSpPr>
          <p:cNvPr id="10" name="Straight Connector 9">
            <a:extLst>
              <a:ext uri="{FF2B5EF4-FFF2-40B4-BE49-F238E27FC236}">
                <a16:creationId xmlns:a16="http://schemas.microsoft.com/office/drawing/2014/main" id="{6EC9900B-6A9F-42AE-9413-B8E9BBAD5100}"/>
              </a:ext>
            </a:extLst>
          </p:cNvPr>
          <p:cNvCxnSpPr/>
          <p:nvPr userDrawn="1"/>
        </p:nvCxnSpPr>
        <p:spPr>
          <a:xfrm>
            <a:off x="0" y="4572000"/>
            <a:ext cx="9144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6842FFB-C7CD-4A4E-BE6F-96489EFE5A07}"/>
              </a:ext>
            </a:extLst>
          </p:cNvPr>
          <p:cNvSpPr/>
          <p:nvPr userDrawn="1"/>
        </p:nvSpPr>
        <p:spPr>
          <a:xfrm>
            <a:off x="107796" y="5324468"/>
            <a:ext cx="1860122" cy="841889"/>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800" b="1" dirty="0">
              <a:solidFill>
                <a:schemeClr val="tx1"/>
              </a:solidFill>
              <a:latin typeface="Arial" panose="020B0604020202020204" pitchFamily="34" charset="0"/>
              <a:cs typeface="Arial" panose="020B0604020202020204" pitchFamily="34" charset="0"/>
            </a:endParaRPr>
          </a:p>
          <a:p>
            <a:endParaRPr lang="en-US" sz="800" b="1" dirty="0">
              <a:solidFill>
                <a:schemeClr val="tx1"/>
              </a:solidFill>
              <a:latin typeface="Arial" panose="020B0604020202020204" pitchFamily="34" charset="0"/>
              <a:cs typeface="Arial" panose="020B0604020202020204" pitchFamily="34" charset="0"/>
            </a:endParaRPr>
          </a:p>
          <a:p>
            <a:r>
              <a:rPr lang="en-US" sz="800" b="1" dirty="0">
                <a:solidFill>
                  <a:schemeClr val="tx1"/>
                </a:solidFill>
                <a:latin typeface="Arial" panose="020B0604020202020204" pitchFamily="34" charset="0"/>
                <a:cs typeface="Arial" panose="020B0604020202020204" pitchFamily="34" charset="0"/>
              </a:rPr>
              <a:t>-PLAN</a:t>
            </a:r>
          </a:p>
          <a:p>
            <a:r>
              <a:rPr lang="en-US" sz="800" b="1" dirty="0">
                <a:solidFill>
                  <a:schemeClr val="tx1"/>
                </a:solidFill>
                <a:latin typeface="Arial" panose="020B0604020202020204" pitchFamily="34" charset="0"/>
                <a:cs typeface="Arial" panose="020B0604020202020204" pitchFamily="34" charset="0"/>
              </a:rPr>
              <a:t>-TRAIN TRAINERS</a:t>
            </a:r>
          </a:p>
          <a:p>
            <a:r>
              <a:rPr lang="en-US" sz="800" b="1" dirty="0">
                <a:solidFill>
                  <a:schemeClr val="tx1"/>
                </a:solidFill>
                <a:latin typeface="Arial" panose="020B0604020202020204" pitchFamily="34" charset="0"/>
                <a:cs typeface="Arial" panose="020B0604020202020204" pitchFamily="34" charset="0"/>
              </a:rPr>
              <a:t>-RECON SITE</a:t>
            </a:r>
          </a:p>
          <a:p>
            <a:r>
              <a:rPr lang="en-US" sz="800" b="1" dirty="0">
                <a:solidFill>
                  <a:schemeClr val="tx1"/>
                </a:solidFill>
                <a:latin typeface="Arial" panose="020B0604020202020204" pitchFamily="34" charset="0"/>
                <a:cs typeface="Arial" panose="020B0604020202020204" pitchFamily="34" charset="0"/>
              </a:rPr>
              <a:t>-PUBLISH-BRIEF PLAN</a:t>
            </a:r>
            <a:endParaRPr lang="en-US" sz="800" dirty="0">
              <a:solidFill>
                <a:schemeClr val="tx1"/>
              </a:solidFill>
              <a:latin typeface="Arial" panose="020B0604020202020204" pitchFamily="34" charset="0"/>
              <a:cs typeface="Arial" panose="020B0604020202020204" pitchFamily="34" charset="0"/>
            </a:endParaRPr>
          </a:p>
          <a:p>
            <a:endParaRPr lang="en-US" sz="800" dirty="0">
              <a:solidFill>
                <a:schemeClr val="tx1"/>
              </a:solidFill>
              <a:latin typeface="Arial" panose="020B0604020202020204" pitchFamily="34" charset="0"/>
              <a:cs typeface="Arial" panose="020B0604020202020204" pitchFamily="34" charset="0"/>
            </a:endParaRPr>
          </a:p>
          <a:p>
            <a:endParaRPr lang="en-US" sz="800" dirty="0">
              <a:solidFill>
                <a:schemeClr val="tx1"/>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943723AB-6C25-4C34-8C3B-C90DFB398599}"/>
              </a:ext>
            </a:extLst>
          </p:cNvPr>
          <p:cNvSpPr/>
          <p:nvPr userDrawn="1"/>
        </p:nvSpPr>
        <p:spPr>
          <a:xfrm>
            <a:off x="2079209" y="5324467"/>
            <a:ext cx="1203683" cy="841889"/>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800" b="1" dirty="0">
              <a:solidFill>
                <a:schemeClr val="tx1"/>
              </a:solidFill>
              <a:latin typeface="Arial" panose="020B0604020202020204" pitchFamily="34" charset="0"/>
              <a:cs typeface="Arial" panose="020B0604020202020204" pitchFamily="34" charset="0"/>
            </a:endParaRPr>
          </a:p>
          <a:p>
            <a:endParaRPr lang="en-US" sz="800" b="1" dirty="0">
              <a:solidFill>
                <a:schemeClr val="tx1"/>
              </a:solidFill>
              <a:latin typeface="Arial" panose="020B0604020202020204" pitchFamily="34" charset="0"/>
              <a:cs typeface="Arial" panose="020B0604020202020204" pitchFamily="34" charset="0"/>
            </a:endParaRPr>
          </a:p>
          <a:p>
            <a:r>
              <a:rPr lang="en-US" sz="800" b="1" dirty="0">
                <a:solidFill>
                  <a:schemeClr val="tx1"/>
                </a:solidFill>
                <a:latin typeface="Arial" panose="020B0604020202020204" pitchFamily="34" charset="0"/>
                <a:cs typeface="Arial" panose="020B0604020202020204" pitchFamily="34" charset="0"/>
              </a:rPr>
              <a:t>-INITIAL MVMT TO TRNG SITE</a:t>
            </a:r>
            <a:endParaRPr lang="en-US" sz="800" dirty="0">
              <a:solidFill>
                <a:schemeClr val="tx1"/>
              </a:solidFill>
              <a:latin typeface="Arial" panose="020B0604020202020204" pitchFamily="34" charset="0"/>
              <a:cs typeface="Arial" panose="020B0604020202020204" pitchFamily="34" charset="0"/>
            </a:endParaRPr>
          </a:p>
          <a:p>
            <a:endParaRPr lang="en-US" sz="800" dirty="0">
              <a:solidFill>
                <a:schemeClr val="tx1"/>
              </a:solidFill>
              <a:latin typeface="Arial" panose="020B0604020202020204" pitchFamily="34" charset="0"/>
              <a:cs typeface="Arial" panose="020B0604020202020204" pitchFamily="34" charset="0"/>
            </a:endParaRPr>
          </a:p>
          <a:p>
            <a:endParaRPr lang="en-US" sz="800" dirty="0">
              <a:solidFill>
                <a:schemeClr val="tx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DB435836-ACB7-49E8-9201-EFB70C06CEA2}"/>
              </a:ext>
            </a:extLst>
          </p:cNvPr>
          <p:cNvSpPr/>
          <p:nvPr userDrawn="1"/>
        </p:nvSpPr>
        <p:spPr>
          <a:xfrm>
            <a:off x="3374609" y="5324467"/>
            <a:ext cx="3063805" cy="841889"/>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800" b="1" dirty="0">
              <a:solidFill>
                <a:schemeClr val="tx1"/>
              </a:solidFill>
              <a:latin typeface="Arial" panose="020B0604020202020204" pitchFamily="34" charset="0"/>
              <a:cs typeface="Arial" panose="020B0604020202020204" pitchFamily="34" charset="0"/>
            </a:endParaRPr>
          </a:p>
          <a:p>
            <a:endParaRPr lang="en-US" sz="800" b="1" dirty="0">
              <a:solidFill>
                <a:schemeClr val="tx1"/>
              </a:solidFill>
              <a:latin typeface="Arial" panose="020B0604020202020204" pitchFamily="34" charset="0"/>
              <a:cs typeface="Arial" panose="020B0604020202020204" pitchFamily="34" charset="0"/>
            </a:endParaRPr>
          </a:p>
          <a:p>
            <a:r>
              <a:rPr lang="en-US" sz="800" b="1" dirty="0">
                <a:solidFill>
                  <a:schemeClr val="tx1"/>
                </a:solidFill>
                <a:latin typeface="Arial" panose="020B0604020202020204" pitchFamily="34" charset="0"/>
                <a:cs typeface="Arial" panose="020B0604020202020204" pitchFamily="34" charset="0"/>
              </a:rPr>
              <a:t>-TRAINING</a:t>
            </a:r>
            <a:endParaRPr lang="en-US" sz="800" dirty="0">
              <a:solidFill>
                <a:schemeClr val="tx1"/>
              </a:solidFill>
              <a:latin typeface="Arial" panose="020B0604020202020204" pitchFamily="34" charset="0"/>
              <a:cs typeface="Arial" panose="020B0604020202020204" pitchFamily="34" charset="0"/>
            </a:endParaRPr>
          </a:p>
          <a:p>
            <a:endParaRPr lang="en-US" sz="800" dirty="0">
              <a:solidFill>
                <a:schemeClr val="tx1"/>
              </a:solidFill>
              <a:latin typeface="Arial" panose="020B0604020202020204" pitchFamily="34" charset="0"/>
              <a:cs typeface="Arial" panose="020B0604020202020204" pitchFamily="34" charset="0"/>
            </a:endParaRPr>
          </a:p>
          <a:p>
            <a:endParaRPr lang="en-US" sz="800" dirty="0">
              <a:solidFill>
                <a:schemeClr val="tx1"/>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9930FCB-6679-4840-A29E-66A3EE564A5D}"/>
              </a:ext>
            </a:extLst>
          </p:cNvPr>
          <p:cNvSpPr/>
          <p:nvPr userDrawn="1"/>
        </p:nvSpPr>
        <p:spPr>
          <a:xfrm>
            <a:off x="6539918" y="5324466"/>
            <a:ext cx="1203683" cy="841889"/>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800" b="1" dirty="0">
              <a:solidFill>
                <a:schemeClr val="tx1"/>
              </a:solidFill>
              <a:latin typeface="Arial" panose="020B0604020202020204" pitchFamily="34" charset="0"/>
              <a:cs typeface="Arial" panose="020B0604020202020204" pitchFamily="34" charset="0"/>
            </a:endParaRPr>
          </a:p>
          <a:p>
            <a:endParaRPr lang="en-US" sz="800" b="1" dirty="0">
              <a:solidFill>
                <a:schemeClr val="tx1"/>
              </a:solidFill>
              <a:latin typeface="Arial" panose="020B0604020202020204" pitchFamily="34" charset="0"/>
              <a:cs typeface="Arial" panose="020B0604020202020204" pitchFamily="34" charset="0"/>
            </a:endParaRPr>
          </a:p>
          <a:p>
            <a:r>
              <a:rPr lang="en-US" sz="800" b="1" dirty="0">
                <a:solidFill>
                  <a:schemeClr val="tx1"/>
                </a:solidFill>
                <a:latin typeface="Arial" panose="020B0604020202020204" pitchFamily="34" charset="0"/>
                <a:cs typeface="Arial" panose="020B0604020202020204" pitchFamily="34" charset="0"/>
              </a:rPr>
              <a:t>- FINAL MVMT FROM TRNG SITE</a:t>
            </a:r>
            <a:endParaRPr lang="en-US" sz="800" dirty="0">
              <a:solidFill>
                <a:schemeClr val="tx1"/>
              </a:solidFill>
              <a:latin typeface="Arial" panose="020B0604020202020204" pitchFamily="34" charset="0"/>
              <a:cs typeface="Arial" panose="020B0604020202020204" pitchFamily="34" charset="0"/>
            </a:endParaRPr>
          </a:p>
          <a:p>
            <a:endParaRPr lang="en-US" sz="800" dirty="0">
              <a:solidFill>
                <a:schemeClr val="tx1"/>
              </a:solidFill>
              <a:latin typeface="Arial" panose="020B0604020202020204" pitchFamily="34" charset="0"/>
              <a:cs typeface="Arial" panose="020B0604020202020204" pitchFamily="34" charset="0"/>
            </a:endParaRPr>
          </a:p>
          <a:p>
            <a:endParaRPr lang="en-US" sz="800" dirty="0">
              <a:solidFill>
                <a:schemeClr val="tx1"/>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2A49FF90-E2E3-4218-AC9D-E1FEEC2F624C}"/>
              </a:ext>
            </a:extLst>
          </p:cNvPr>
          <p:cNvSpPr/>
          <p:nvPr userDrawn="1"/>
        </p:nvSpPr>
        <p:spPr>
          <a:xfrm>
            <a:off x="7845105" y="5324466"/>
            <a:ext cx="1203683" cy="841889"/>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800" b="1" dirty="0">
              <a:solidFill>
                <a:schemeClr val="tx1"/>
              </a:solidFill>
              <a:latin typeface="Arial" panose="020B0604020202020204" pitchFamily="34" charset="0"/>
              <a:cs typeface="Arial" panose="020B0604020202020204" pitchFamily="34" charset="0"/>
            </a:endParaRPr>
          </a:p>
          <a:p>
            <a:endParaRPr lang="en-US" sz="800" b="1" dirty="0">
              <a:solidFill>
                <a:schemeClr val="tx1"/>
              </a:solidFill>
              <a:latin typeface="Arial" panose="020B0604020202020204" pitchFamily="34" charset="0"/>
              <a:cs typeface="Arial" panose="020B0604020202020204" pitchFamily="34" charset="0"/>
            </a:endParaRPr>
          </a:p>
          <a:p>
            <a:r>
              <a:rPr lang="en-US" sz="800" b="1" dirty="0">
                <a:solidFill>
                  <a:schemeClr val="tx1"/>
                </a:solidFill>
                <a:latin typeface="Arial" panose="020B0604020202020204" pitchFamily="34" charset="0"/>
                <a:cs typeface="Arial" panose="020B0604020202020204" pitchFamily="34" charset="0"/>
              </a:rPr>
              <a:t>- AAR</a:t>
            </a:r>
            <a:endParaRPr lang="en-US" sz="800" dirty="0">
              <a:solidFill>
                <a:schemeClr val="tx1"/>
              </a:solidFill>
              <a:latin typeface="Arial" panose="020B0604020202020204" pitchFamily="34" charset="0"/>
              <a:cs typeface="Arial" panose="020B0604020202020204" pitchFamily="34" charset="0"/>
            </a:endParaRPr>
          </a:p>
          <a:p>
            <a:r>
              <a:rPr lang="en-US" sz="800" b="1" dirty="0">
                <a:solidFill>
                  <a:schemeClr val="tx1"/>
                </a:solidFill>
                <a:latin typeface="Arial" panose="020B0604020202020204" pitchFamily="34" charset="0"/>
                <a:cs typeface="Arial" panose="020B0604020202020204" pitchFamily="34" charset="0"/>
              </a:rPr>
              <a:t>- RETRAINING</a:t>
            </a:r>
          </a:p>
          <a:p>
            <a:endParaRPr lang="en-US" sz="800" dirty="0">
              <a:solidFill>
                <a:schemeClr val="tx1"/>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0DC82F90-B76C-4B93-84F7-A60B494EF5C6}"/>
              </a:ext>
            </a:extLst>
          </p:cNvPr>
          <p:cNvSpPr/>
          <p:nvPr userDrawn="1"/>
        </p:nvSpPr>
        <p:spPr>
          <a:xfrm>
            <a:off x="111990" y="2461680"/>
            <a:ext cx="2507657" cy="1908341"/>
          </a:xfrm>
          <a:prstGeom prst="rect">
            <a:avLst/>
          </a:prstGeom>
          <a:solidFill>
            <a:schemeClr val="bg1">
              <a:lumMod val="7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00" b="1" dirty="0">
                <a:solidFill>
                  <a:schemeClr val="tx1"/>
                </a:solidFill>
                <a:latin typeface="Arial" panose="020B0604020202020204" pitchFamily="34" charset="0"/>
                <a:cs typeface="Arial" panose="020B0604020202020204" pitchFamily="34" charset="0"/>
              </a:rPr>
              <a:t>TASK:</a:t>
            </a:r>
          </a:p>
          <a:p>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a:p>
            <a:endParaRPr lang="en-US" sz="1000" dirty="0">
              <a:solidFill>
                <a:schemeClr val="tx1"/>
              </a:solidFill>
              <a:latin typeface="Arial" panose="020B0604020202020204" pitchFamily="34" charset="0"/>
              <a:cs typeface="Arial" panose="020B0604020202020204" pitchFamily="34" charset="0"/>
            </a:endParaRPr>
          </a:p>
          <a:p>
            <a:r>
              <a:rPr lang="en-US" sz="1000" b="1" dirty="0">
                <a:solidFill>
                  <a:schemeClr val="tx1"/>
                </a:solidFill>
                <a:latin typeface="Arial" panose="020B0604020202020204" pitchFamily="34" charset="0"/>
                <a:cs typeface="Arial" panose="020B0604020202020204" pitchFamily="34" charset="0"/>
              </a:rPr>
              <a:t>CONDITIONS</a:t>
            </a:r>
            <a:r>
              <a:rPr lang="en-US" sz="1000" dirty="0">
                <a:solidFill>
                  <a:schemeClr val="tx1"/>
                </a:solidFill>
                <a:latin typeface="Arial" panose="020B0604020202020204" pitchFamily="34" charset="0"/>
                <a:cs typeface="Arial" panose="020B0604020202020204" pitchFamily="34" charset="0"/>
              </a:rPr>
              <a:t>:</a:t>
            </a: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endParaRPr lang="en-US" sz="1000" b="1" dirty="0">
              <a:solidFill>
                <a:schemeClr val="tx1"/>
              </a:solidFill>
              <a:latin typeface="Arial" panose="020B0604020202020204" pitchFamily="34" charset="0"/>
              <a:cs typeface="Arial" panose="020B0604020202020204" pitchFamily="34" charset="0"/>
            </a:endParaRPr>
          </a:p>
          <a:p>
            <a:r>
              <a:rPr lang="en-US" sz="1000" b="1" dirty="0">
                <a:solidFill>
                  <a:schemeClr val="tx1"/>
                </a:solidFill>
                <a:latin typeface="Arial" panose="020B0604020202020204" pitchFamily="34" charset="0"/>
                <a:cs typeface="Arial" panose="020B0604020202020204" pitchFamily="34" charset="0"/>
              </a:rPr>
              <a:t>STANDARDS</a:t>
            </a:r>
            <a:r>
              <a:rPr lang="en-US" sz="10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17662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ating Chart_Conf Rm">
    <p:spTree>
      <p:nvGrpSpPr>
        <p:cNvPr id="1" name=""/>
        <p:cNvGrpSpPr/>
        <p:nvPr/>
      </p:nvGrpSpPr>
      <p:grpSpPr>
        <a:xfrm>
          <a:off x="0" y="0"/>
          <a:ext cx="0" cy="0"/>
          <a:chOff x="0" y="0"/>
          <a:chExt cx="0" cy="0"/>
        </a:xfrm>
      </p:grpSpPr>
      <p:sp>
        <p:nvSpPr>
          <p:cNvPr id="4" name="Rectangle 3"/>
          <p:cNvSpPr/>
          <p:nvPr userDrawn="1"/>
        </p:nvSpPr>
        <p:spPr>
          <a:xfrm>
            <a:off x="580061" y="1617490"/>
            <a:ext cx="7924800" cy="457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00">
              <a:solidFill>
                <a:schemeClr val="tx1"/>
              </a:solidFill>
              <a:latin typeface="Arial" panose="020B0604020202020204" pitchFamily="34" charset="0"/>
              <a:cs typeface="Arial" panose="020B0604020202020204" pitchFamily="34" charset="0"/>
            </a:endParaRPr>
          </a:p>
        </p:txBody>
      </p:sp>
      <p:sp>
        <p:nvSpPr>
          <p:cNvPr id="34" name="Rectangle 33"/>
          <p:cNvSpPr/>
          <p:nvPr userDrawn="1"/>
        </p:nvSpPr>
        <p:spPr>
          <a:xfrm rot="13883829">
            <a:off x="1253482" y="1621960"/>
            <a:ext cx="304800" cy="609600"/>
          </a:xfrm>
          <a:prstGeom prst="rect">
            <a:avLst/>
          </a:prstGeom>
          <a:noFill/>
          <a:ln>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vert="vert" wrap="none" rtlCol="0" anchor="ctr"/>
          <a:lstStyle/>
          <a:p>
            <a:pPr algn="ctr"/>
            <a:r>
              <a:rPr lang="en-US" sz="1000" dirty="0">
                <a:solidFill>
                  <a:schemeClr val="tx1"/>
                </a:solidFill>
                <a:latin typeface="Arial" panose="020B0604020202020204" pitchFamily="34" charset="0"/>
                <a:cs typeface="Arial" panose="020B0604020202020204" pitchFamily="34" charset="0"/>
              </a:rPr>
              <a:t>Podium</a:t>
            </a:r>
          </a:p>
        </p:txBody>
      </p:sp>
      <p:sp>
        <p:nvSpPr>
          <p:cNvPr id="44" name="Rectangle 43"/>
          <p:cNvSpPr/>
          <p:nvPr userDrawn="1"/>
        </p:nvSpPr>
        <p:spPr>
          <a:xfrm rot="5400000">
            <a:off x="4391523" y="-57151"/>
            <a:ext cx="360949" cy="3162302"/>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a:solidFill>
                  <a:schemeClr val="tx1"/>
                </a:solidFill>
                <a:latin typeface="Arial" panose="020B0604020202020204" pitchFamily="34" charset="0"/>
                <a:cs typeface="Arial" panose="020B0604020202020204" pitchFamily="34" charset="0"/>
              </a:rPr>
              <a:t>Monitor</a:t>
            </a:r>
          </a:p>
        </p:txBody>
      </p:sp>
      <p:sp>
        <p:nvSpPr>
          <p:cNvPr id="55" name="Rounded Rectangle 54"/>
          <p:cNvSpPr/>
          <p:nvPr userDrawn="1"/>
        </p:nvSpPr>
        <p:spPr>
          <a:xfrm>
            <a:off x="2913208" y="4651081"/>
            <a:ext cx="3317581" cy="606718"/>
          </a:xfrm>
          <a:prstGeom prst="roundRect">
            <a:avLst>
              <a:gd name="adj" fmla="val 18750"/>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00">
              <a:solidFill>
                <a:schemeClr val="tx1"/>
              </a:solidFill>
              <a:latin typeface="Arial" panose="020B0604020202020204" pitchFamily="34" charset="0"/>
              <a:cs typeface="Arial" panose="020B0604020202020204" pitchFamily="34" charset="0"/>
            </a:endParaRPr>
          </a:p>
        </p:txBody>
      </p:sp>
      <p:sp>
        <p:nvSpPr>
          <p:cNvPr id="58" name="Rectangle 57"/>
          <p:cNvSpPr/>
          <p:nvPr userDrawn="1"/>
        </p:nvSpPr>
        <p:spPr>
          <a:xfrm>
            <a:off x="8452686" y="1670384"/>
            <a:ext cx="171450" cy="10668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Arial" panose="020B0604020202020204" pitchFamily="34" charset="0"/>
                <a:cs typeface="Arial" panose="020B0604020202020204" pitchFamily="34" charset="0"/>
              </a:rPr>
              <a:t>DOOR</a:t>
            </a:r>
          </a:p>
        </p:txBody>
      </p:sp>
      <p:sp>
        <p:nvSpPr>
          <p:cNvPr id="59" name="Rounded Rectangle 58"/>
          <p:cNvSpPr/>
          <p:nvPr userDrawn="1"/>
        </p:nvSpPr>
        <p:spPr>
          <a:xfrm rot="16200000">
            <a:off x="4900824" y="3295649"/>
            <a:ext cx="3317581" cy="606718"/>
          </a:xfrm>
          <a:prstGeom prst="roundRect">
            <a:avLst>
              <a:gd name="adj" fmla="val 18750"/>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00">
              <a:solidFill>
                <a:schemeClr val="tx1"/>
              </a:solidFill>
              <a:latin typeface="Arial" panose="020B0604020202020204" pitchFamily="34" charset="0"/>
              <a:cs typeface="Arial" panose="020B0604020202020204" pitchFamily="34" charset="0"/>
            </a:endParaRPr>
          </a:p>
        </p:txBody>
      </p:sp>
      <p:sp>
        <p:nvSpPr>
          <p:cNvPr id="60" name="Rounded Rectangle 59"/>
          <p:cNvSpPr/>
          <p:nvPr userDrawn="1"/>
        </p:nvSpPr>
        <p:spPr>
          <a:xfrm rot="5400000">
            <a:off x="925593" y="3295650"/>
            <a:ext cx="3317581" cy="606718"/>
          </a:xfrm>
          <a:prstGeom prst="roundRect">
            <a:avLst>
              <a:gd name="adj" fmla="val 18750"/>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00">
              <a:solidFill>
                <a:schemeClr val="tx1"/>
              </a:solidFill>
              <a:latin typeface="Arial" panose="020B0604020202020204" pitchFamily="34" charset="0"/>
              <a:cs typeface="Arial" panose="020B0604020202020204" pitchFamily="34" charset="0"/>
            </a:endParaRPr>
          </a:p>
        </p:txBody>
      </p:sp>
      <p:sp>
        <p:nvSpPr>
          <p:cNvPr id="63" name="Rounded Rectangle 62"/>
          <p:cNvSpPr/>
          <p:nvPr userDrawn="1"/>
        </p:nvSpPr>
        <p:spPr>
          <a:xfrm>
            <a:off x="6896164" y="2475238"/>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HHC</a:t>
            </a:r>
          </a:p>
          <a:p>
            <a:pPr algn="ctr"/>
            <a:r>
              <a:rPr lang="en-US" sz="1600" dirty="0">
                <a:solidFill>
                  <a:schemeClr val="tx1"/>
                </a:solidFill>
                <a:latin typeface="Arial" panose="020B0604020202020204" pitchFamily="34" charset="0"/>
                <a:cs typeface="Arial" panose="020B0604020202020204" pitchFamily="34" charset="0"/>
              </a:rPr>
              <a:t>CDR</a:t>
            </a:r>
          </a:p>
        </p:txBody>
      </p:sp>
      <p:sp>
        <p:nvSpPr>
          <p:cNvPr id="64" name="Rounded Rectangle 63"/>
          <p:cNvSpPr/>
          <p:nvPr userDrawn="1"/>
        </p:nvSpPr>
        <p:spPr>
          <a:xfrm>
            <a:off x="6897566" y="1933805"/>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HHC</a:t>
            </a:r>
          </a:p>
          <a:p>
            <a:pPr algn="ctr"/>
            <a:r>
              <a:rPr lang="en-US" sz="1600" dirty="0">
                <a:solidFill>
                  <a:schemeClr val="tx1"/>
                </a:solidFill>
                <a:latin typeface="Arial" panose="020B0604020202020204" pitchFamily="34" charset="0"/>
                <a:cs typeface="Arial" panose="020B0604020202020204" pitchFamily="34" charset="0"/>
              </a:rPr>
              <a:t>1SG</a:t>
            </a:r>
          </a:p>
        </p:txBody>
      </p:sp>
      <p:sp>
        <p:nvSpPr>
          <p:cNvPr id="66" name="Rounded Rectangle 65"/>
          <p:cNvSpPr/>
          <p:nvPr userDrawn="1"/>
        </p:nvSpPr>
        <p:spPr>
          <a:xfrm>
            <a:off x="6897566" y="3073277"/>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B</a:t>
            </a:r>
            <a:r>
              <a:rPr lang="en-US" sz="1600" baseline="0" dirty="0">
                <a:solidFill>
                  <a:schemeClr val="tx1"/>
                </a:solidFill>
                <a:latin typeface="Arial" panose="020B0604020202020204" pitchFamily="34" charset="0"/>
                <a:cs typeface="Arial" panose="020B0604020202020204" pitchFamily="34" charset="0"/>
              </a:rPr>
              <a:t> CO</a:t>
            </a:r>
          </a:p>
          <a:p>
            <a:pPr algn="ctr"/>
            <a:r>
              <a:rPr lang="en-US" sz="1600" baseline="0" dirty="0">
                <a:solidFill>
                  <a:schemeClr val="tx1"/>
                </a:solidFill>
                <a:latin typeface="Arial" panose="020B0604020202020204" pitchFamily="34" charset="0"/>
                <a:cs typeface="Arial" panose="020B0604020202020204" pitchFamily="34" charset="0"/>
              </a:rPr>
              <a:t>1SG</a:t>
            </a:r>
            <a:endParaRPr lang="en-US" sz="1600" dirty="0">
              <a:solidFill>
                <a:schemeClr val="tx1"/>
              </a:solidFill>
              <a:latin typeface="Arial" panose="020B0604020202020204" pitchFamily="34" charset="0"/>
              <a:cs typeface="Arial" panose="020B0604020202020204" pitchFamily="34" charset="0"/>
            </a:endParaRPr>
          </a:p>
        </p:txBody>
      </p:sp>
      <p:sp>
        <p:nvSpPr>
          <p:cNvPr id="67" name="Rounded Rectangle 66"/>
          <p:cNvSpPr/>
          <p:nvPr userDrawn="1"/>
        </p:nvSpPr>
        <p:spPr>
          <a:xfrm>
            <a:off x="6897566" y="4208891"/>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A CO</a:t>
            </a:r>
          </a:p>
          <a:p>
            <a:pPr algn="ctr"/>
            <a:r>
              <a:rPr lang="en-US" sz="1600" dirty="0">
                <a:solidFill>
                  <a:schemeClr val="tx1"/>
                </a:solidFill>
                <a:latin typeface="Arial" panose="020B0604020202020204" pitchFamily="34" charset="0"/>
                <a:cs typeface="Arial" panose="020B0604020202020204" pitchFamily="34" charset="0"/>
              </a:rPr>
              <a:t>1SG</a:t>
            </a:r>
          </a:p>
        </p:txBody>
      </p:sp>
      <p:sp>
        <p:nvSpPr>
          <p:cNvPr id="68" name="Rounded Rectangle 67"/>
          <p:cNvSpPr/>
          <p:nvPr userDrawn="1"/>
        </p:nvSpPr>
        <p:spPr>
          <a:xfrm>
            <a:off x="6896164" y="3611286"/>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B CO</a:t>
            </a:r>
          </a:p>
          <a:p>
            <a:pPr algn="ctr"/>
            <a:r>
              <a:rPr lang="en-US" sz="1600" dirty="0">
                <a:solidFill>
                  <a:schemeClr val="tx1"/>
                </a:solidFill>
                <a:latin typeface="Arial" panose="020B0604020202020204" pitchFamily="34" charset="0"/>
                <a:cs typeface="Arial" panose="020B0604020202020204" pitchFamily="34" charset="0"/>
              </a:rPr>
              <a:t>CDR</a:t>
            </a:r>
          </a:p>
        </p:txBody>
      </p:sp>
      <p:sp>
        <p:nvSpPr>
          <p:cNvPr id="69" name="Rounded Rectangle 68"/>
          <p:cNvSpPr/>
          <p:nvPr userDrawn="1"/>
        </p:nvSpPr>
        <p:spPr>
          <a:xfrm>
            <a:off x="6897566" y="4747334"/>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A CO</a:t>
            </a:r>
          </a:p>
          <a:p>
            <a:pPr algn="ctr"/>
            <a:r>
              <a:rPr lang="en-US" sz="1600" dirty="0">
                <a:solidFill>
                  <a:schemeClr val="tx1"/>
                </a:solidFill>
                <a:latin typeface="Arial" panose="020B0604020202020204" pitchFamily="34" charset="0"/>
                <a:cs typeface="Arial" panose="020B0604020202020204" pitchFamily="34" charset="0"/>
              </a:rPr>
              <a:t>CDR</a:t>
            </a:r>
          </a:p>
        </p:txBody>
      </p:sp>
      <p:sp>
        <p:nvSpPr>
          <p:cNvPr id="70" name="Rounded Rectangle 69"/>
          <p:cNvSpPr/>
          <p:nvPr userDrawn="1"/>
        </p:nvSpPr>
        <p:spPr>
          <a:xfrm>
            <a:off x="1751196" y="2475238"/>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F</a:t>
            </a:r>
            <a:r>
              <a:rPr lang="en-US" sz="1600" baseline="0" dirty="0">
                <a:solidFill>
                  <a:schemeClr val="tx1"/>
                </a:solidFill>
                <a:latin typeface="Arial" panose="020B0604020202020204" pitchFamily="34" charset="0"/>
                <a:cs typeface="Arial" panose="020B0604020202020204" pitchFamily="34" charset="0"/>
              </a:rPr>
              <a:t> CO</a:t>
            </a:r>
            <a:endParaRPr lang="en-US" sz="1600" dirty="0">
              <a:solidFill>
                <a:schemeClr val="tx1"/>
              </a:solidFill>
              <a:latin typeface="Arial" panose="020B0604020202020204" pitchFamily="34" charset="0"/>
              <a:cs typeface="Arial" panose="020B0604020202020204" pitchFamily="34" charset="0"/>
            </a:endParaRPr>
          </a:p>
          <a:p>
            <a:pPr algn="ctr"/>
            <a:r>
              <a:rPr lang="en-US" sz="1600" dirty="0">
                <a:solidFill>
                  <a:schemeClr val="tx1"/>
                </a:solidFill>
                <a:latin typeface="Arial" panose="020B0604020202020204" pitchFamily="34" charset="0"/>
                <a:cs typeface="Arial" panose="020B0604020202020204" pitchFamily="34" charset="0"/>
              </a:rPr>
              <a:t>CDR</a:t>
            </a:r>
          </a:p>
        </p:txBody>
      </p:sp>
      <p:sp>
        <p:nvSpPr>
          <p:cNvPr id="71" name="Rounded Rectangle 70"/>
          <p:cNvSpPr/>
          <p:nvPr userDrawn="1"/>
        </p:nvSpPr>
        <p:spPr>
          <a:xfrm>
            <a:off x="1752598" y="1933805"/>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F</a:t>
            </a:r>
            <a:r>
              <a:rPr lang="en-US" sz="1600" baseline="0" dirty="0">
                <a:solidFill>
                  <a:schemeClr val="tx1"/>
                </a:solidFill>
                <a:latin typeface="Arial" panose="020B0604020202020204" pitchFamily="34" charset="0"/>
                <a:cs typeface="Arial" panose="020B0604020202020204" pitchFamily="34" charset="0"/>
              </a:rPr>
              <a:t> CO</a:t>
            </a:r>
            <a:endParaRPr lang="en-US" sz="1600" dirty="0">
              <a:solidFill>
                <a:schemeClr val="tx1"/>
              </a:solidFill>
              <a:latin typeface="Arial" panose="020B0604020202020204" pitchFamily="34" charset="0"/>
              <a:cs typeface="Arial" panose="020B0604020202020204" pitchFamily="34" charset="0"/>
            </a:endParaRPr>
          </a:p>
          <a:p>
            <a:pPr algn="ctr"/>
            <a:r>
              <a:rPr lang="en-US" sz="1600" dirty="0">
                <a:solidFill>
                  <a:schemeClr val="tx1"/>
                </a:solidFill>
                <a:latin typeface="Arial" panose="020B0604020202020204" pitchFamily="34" charset="0"/>
                <a:cs typeface="Arial" panose="020B0604020202020204" pitchFamily="34" charset="0"/>
              </a:rPr>
              <a:t>1SG</a:t>
            </a:r>
          </a:p>
        </p:txBody>
      </p:sp>
      <p:sp>
        <p:nvSpPr>
          <p:cNvPr id="72" name="Rounded Rectangle 71"/>
          <p:cNvSpPr/>
          <p:nvPr userDrawn="1"/>
        </p:nvSpPr>
        <p:spPr>
          <a:xfrm>
            <a:off x="1752598" y="3073277"/>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aseline="0" dirty="0">
                <a:solidFill>
                  <a:schemeClr val="tx1"/>
                </a:solidFill>
                <a:latin typeface="Arial" panose="020B0604020202020204" pitchFamily="34" charset="0"/>
                <a:cs typeface="Arial" panose="020B0604020202020204" pitchFamily="34" charset="0"/>
              </a:rPr>
              <a:t>D CO</a:t>
            </a:r>
          </a:p>
          <a:p>
            <a:pPr algn="ctr"/>
            <a:r>
              <a:rPr lang="en-US" sz="1600" baseline="0" dirty="0">
                <a:solidFill>
                  <a:schemeClr val="tx1"/>
                </a:solidFill>
                <a:latin typeface="Arial" panose="020B0604020202020204" pitchFamily="34" charset="0"/>
                <a:cs typeface="Arial" panose="020B0604020202020204" pitchFamily="34" charset="0"/>
              </a:rPr>
              <a:t>1SG</a:t>
            </a:r>
            <a:endParaRPr lang="en-US" sz="1600" dirty="0">
              <a:solidFill>
                <a:schemeClr val="tx1"/>
              </a:solidFill>
              <a:latin typeface="Arial" panose="020B0604020202020204" pitchFamily="34" charset="0"/>
              <a:cs typeface="Arial" panose="020B0604020202020204" pitchFamily="34" charset="0"/>
            </a:endParaRPr>
          </a:p>
        </p:txBody>
      </p:sp>
      <p:sp>
        <p:nvSpPr>
          <p:cNvPr id="73" name="Rounded Rectangle 72"/>
          <p:cNvSpPr/>
          <p:nvPr userDrawn="1"/>
        </p:nvSpPr>
        <p:spPr>
          <a:xfrm>
            <a:off x="1752598" y="4208891"/>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C CO</a:t>
            </a:r>
          </a:p>
          <a:p>
            <a:pPr algn="ctr"/>
            <a:r>
              <a:rPr lang="en-US" sz="1600" dirty="0">
                <a:solidFill>
                  <a:schemeClr val="tx1"/>
                </a:solidFill>
                <a:latin typeface="Arial" panose="020B0604020202020204" pitchFamily="34" charset="0"/>
                <a:cs typeface="Arial" panose="020B0604020202020204" pitchFamily="34" charset="0"/>
              </a:rPr>
              <a:t>1SG</a:t>
            </a:r>
          </a:p>
        </p:txBody>
      </p:sp>
      <p:sp>
        <p:nvSpPr>
          <p:cNvPr id="74" name="Rounded Rectangle 73"/>
          <p:cNvSpPr/>
          <p:nvPr userDrawn="1"/>
        </p:nvSpPr>
        <p:spPr>
          <a:xfrm>
            <a:off x="1751196" y="3611285"/>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D CO</a:t>
            </a:r>
          </a:p>
          <a:p>
            <a:pPr algn="ctr"/>
            <a:r>
              <a:rPr lang="en-US" sz="1600" dirty="0">
                <a:solidFill>
                  <a:schemeClr val="tx1"/>
                </a:solidFill>
                <a:latin typeface="Arial" panose="020B0604020202020204" pitchFamily="34" charset="0"/>
                <a:cs typeface="Arial" panose="020B0604020202020204" pitchFamily="34" charset="0"/>
              </a:rPr>
              <a:t>CDR</a:t>
            </a:r>
          </a:p>
        </p:txBody>
      </p:sp>
      <p:sp>
        <p:nvSpPr>
          <p:cNvPr id="75" name="Rounded Rectangle 74"/>
          <p:cNvSpPr/>
          <p:nvPr userDrawn="1"/>
        </p:nvSpPr>
        <p:spPr>
          <a:xfrm>
            <a:off x="1752598" y="4747334"/>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C CO</a:t>
            </a:r>
          </a:p>
          <a:p>
            <a:pPr algn="ctr"/>
            <a:r>
              <a:rPr lang="en-US" sz="1600" dirty="0">
                <a:solidFill>
                  <a:schemeClr val="tx1"/>
                </a:solidFill>
                <a:latin typeface="Arial" panose="020B0604020202020204" pitchFamily="34" charset="0"/>
                <a:cs typeface="Arial" panose="020B0604020202020204" pitchFamily="34" charset="0"/>
              </a:rPr>
              <a:t>CDR</a:t>
            </a:r>
          </a:p>
        </p:txBody>
      </p:sp>
      <p:sp>
        <p:nvSpPr>
          <p:cNvPr id="76" name="Rounded Rectangle 75"/>
          <p:cNvSpPr/>
          <p:nvPr userDrawn="1"/>
        </p:nvSpPr>
        <p:spPr>
          <a:xfrm>
            <a:off x="4320518" y="5277853"/>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chemeClr val="tx1"/>
                </a:solidFill>
                <a:latin typeface="Arial" panose="020B0604020202020204" pitchFamily="34" charset="0"/>
                <a:cs typeface="Arial" panose="020B0604020202020204" pitchFamily="34" charset="0"/>
              </a:rPr>
              <a:t>CDR</a:t>
            </a:r>
          </a:p>
        </p:txBody>
      </p:sp>
      <p:sp>
        <p:nvSpPr>
          <p:cNvPr id="77" name="Rounded Rectangle 76"/>
          <p:cNvSpPr/>
          <p:nvPr userDrawn="1"/>
        </p:nvSpPr>
        <p:spPr>
          <a:xfrm>
            <a:off x="4996820" y="5282995"/>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chemeClr val="tx1"/>
                </a:solidFill>
                <a:latin typeface="Arial" panose="020B0604020202020204" pitchFamily="34" charset="0"/>
                <a:cs typeface="Arial" panose="020B0604020202020204" pitchFamily="34" charset="0"/>
              </a:rPr>
              <a:t>S3</a:t>
            </a:r>
          </a:p>
        </p:txBody>
      </p:sp>
      <p:sp>
        <p:nvSpPr>
          <p:cNvPr id="78" name="Rounded Rectangle 77"/>
          <p:cNvSpPr/>
          <p:nvPr userDrawn="1"/>
        </p:nvSpPr>
        <p:spPr>
          <a:xfrm>
            <a:off x="5673122" y="5279606"/>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chemeClr val="tx1"/>
                </a:solidFill>
                <a:latin typeface="Arial" panose="020B0604020202020204" pitchFamily="34" charset="0"/>
                <a:cs typeface="Arial" panose="020B0604020202020204" pitchFamily="34" charset="0"/>
              </a:rPr>
              <a:t>OPS</a:t>
            </a:r>
          </a:p>
          <a:p>
            <a:pPr algn="ctr"/>
            <a:r>
              <a:rPr lang="en-US" sz="1600" b="1" dirty="0">
                <a:solidFill>
                  <a:schemeClr val="tx1"/>
                </a:solidFill>
                <a:latin typeface="Arial" panose="020B0604020202020204" pitchFamily="34" charset="0"/>
                <a:cs typeface="Arial" panose="020B0604020202020204" pitchFamily="34" charset="0"/>
              </a:rPr>
              <a:t>SGM</a:t>
            </a:r>
          </a:p>
        </p:txBody>
      </p:sp>
      <p:sp>
        <p:nvSpPr>
          <p:cNvPr id="79" name="Rounded Rectangle 78"/>
          <p:cNvSpPr/>
          <p:nvPr userDrawn="1"/>
        </p:nvSpPr>
        <p:spPr>
          <a:xfrm>
            <a:off x="2986567" y="5281242"/>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chemeClr val="tx1"/>
                </a:solidFill>
                <a:latin typeface="Arial" panose="020B0604020202020204" pitchFamily="34" charset="0"/>
                <a:cs typeface="Arial" panose="020B0604020202020204" pitchFamily="34" charset="0"/>
              </a:rPr>
              <a:t>XO</a:t>
            </a:r>
          </a:p>
        </p:txBody>
      </p:sp>
      <p:sp>
        <p:nvSpPr>
          <p:cNvPr id="80" name="Rounded Rectangle 79"/>
          <p:cNvSpPr/>
          <p:nvPr userDrawn="1"/>
        </p:nvSpPr>
        <p:spPr>
          <a:xfrm>
            <a:off x="3662869" y="5277853"/>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chemeClr val="tx1"/>
                </a:solidFill>
                <a:latin typeface="Arial" panose="020B0604020202020204" pitchFamily="34" charset="0"/>
                <a:cs typeface="Arial" panose="020B0604020202020204" pitchFamily="34" charset="0"/>
              </a:rPr>
              <a:t>CSM</a:t>
            </a:r>
          </a:p>
        </p:txBody>
      </p:sp>
      <p:sp>
        <p:nvSpPr>
          <p:cNvPr id="81" name="Rounded Rectangle 80"/>
          <p:cNvSpPr/>
          <p:nvPr userDrawn="1"/>
        </p:nvSpPr>
        <p:spPr>
          <a:xfrm>
            <a:off x="8001901" y="3279481"/>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S2</a:t>
            </a:r>
          </a:p>
        </p:txBody>
      </p:sp>
      <p:sp>
        <p:nvSpPr>
          <p:cNvPr id="82" name="Rounded Rectangle 81"/>
          <p:cNvSpPr/>
          <p:nvPr userDrawn="1"/>
        </p:nvSpPr>
        <p:spPr>
          <a:xfrm>
            <a:off x="8003303" y="2738048"/>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S6</a:t>
            </a:r>
          </a:p>
        </p:txBody>
      </p:sp>
      <p:sp>
        <p:nvSpPr>
          <p:cNvPr id="83" name="Rounded Rectangle 82"/>
          <p:cNvSpPr/>
          <p:nvPr userDrawn="1"/>
        </p:nvSpPr>
        <p:spPr>
          <a:xfrm>
            <a:off x="8003303" y="3829196"/>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ENG</a:t>
            </a:r>
          </a:p>
        </p:txBody>
      </p:sp>
      <p:sp>
        <p:nvSpPr>
          <p:cNvPr id="84" name="Rounded Rectangle 83"/>
          <p:cNvSpPr/>
          <p:nvPr userDrawn="1"/>
        </p:nvSpPr>
        <p:spPr>
          <a:xfrm>
            <a:off x="8003303" y="4918753"/>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MG</a:t>
            </a:r>
          </a:p>
        </p:txBody>
      </p:sp>
      <p:sp>
        <p:nvSpPr>
          <p:cNvPr id="85" name="Rounded Rectangle 84"/>
          <p:cNvSpPr/>
          <p:nvPr userDrawn="1"/>
        </p:nvSpPr>
        <p:spPr>
          <a:xfrm>
            <a:off x="8003303" y="4367464"/>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FSO</a:t>
            </a:r>
          </a:p>
        </p:txBody>
      </p:sp>
      <p:sp>
        <p:nvSpPr>
          <p:cNvPr id="86" name="Rounded Rectangle 85"/>
          <p:cNvSpPr/>
          <p:nvPr userDrawn="1"/>
        </p:nvSpPr>
        <p:spPr>
          <a:xfrm>
            <a:off x="8003303" y="5469225"/>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S3A</a:t>
            </a:r>
          </a:p>
        </p:txBody>
      </p:sp>
      <p:sp>
        <p:nvSpPr>
          <p:cNvPr id="87" name="Rounded Rectangle 86"/>
          <p:cNvSpPr/>
          <p:nvPr userDrawn="1"/>
        </p:nvSpPr>
        <p:spPr>
          <a:xfrm>
            <a:off x="633825" y="3279481"/>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a:solidFill>
                  <a:schemeClr val="tx1"/>
                </a:solidFill>
                <a:latin typeface="Arial" panose="020B0604020202020204" pitchFamily="34" charset="0"/>
                <a:cs typeface="Arial" panose="020B0604020202020204" pitchFamily="34" charset="0"/>
              </a:rPr>
              <a:t>S4</a:t>
            </a:r>
          </a:p>
          <a:p>
            <a:pPr algn="ctr"/>
            <a:r>
              <a:rPr lang="en-US" sz="1600">
                <a:solidFill>
                  <a:schemeClr val="tx1"/>
                </a:solidFill>
                <a:latin typeface="Arial" panose="020B0604020202020204" pitchFamily="34" charset="0"/>
                <a:cs typeface="Arial" panose="020B0604020202020204" pitchFamily="34" charset="0"/>
              </a:rPr>
              <a:t>NCO</a:t>
            </a:r>
            <a:endParaRPr lang="en-US" sz="1600" dirty="0">
              <a:solidFill>
                <a:schemeClr val="tx1"/>
              </a:solidFill>
              <a:latin typeface="Arial" panose="020B0604020202020204" pitchFamily="34" charset="0"/>
              <a:cs typeface="Arial" panose="020B0604020202020204" pitchFamily="34" charset="0"/>
            </a:endParaRPr>
          </a:p>
        </p:txBody>
      </p:sp>
      <p:sp>
        <p:nvSpPr>
          <p:cNvPr id="88" name="Rounded Rectangle 87"/>
          <p:cNvSpPr/>
          <p:nvPr userDrawn="1"/>
        </p:nvSpPr>
        <p:spPr>
          <a:xfrm>
            <a:off x="635227" y="2738048"/>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CH</a:t>
            </a:r>
          </a:p>
        </p:txBody>
      </p:sp>
      <p:sp>
        <p:nvSpPr>
          <p:cNvPr id="89" name="Rounded Rectangle 88"/>
          <p:cNvSpPr/>
          <p:nvPr userDrawn="1"/>
        </p:nvSpPr>
        <p:spPr>
          <a:xfrm>
            <a:off x="635227" y="3829196"/>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S4</a:t>
            </a:r>
          </a:p>
        </p:txBody>
      </p:sp>
      <p:sp>
        <p:nvSpPr>
          <p:cNvPr id="90" name="Rounded Rectangle 89"/>
          <p:cNvSpPr/>
          <p:nvPr userDrawn="1"/>
        </p:nvSpPr>
        <p:spPr>
          <a:xfrm>
            <a:off x="635227" y="4918753"/>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S1</a:t>
            </a:r>
          </a:p>
          <a:p>
            <a:pPr algn="ctr"/>
            <a:r>
              <a:rPr lang="en-US" sz="1600" dirty="0">
                <a:solidFill>
                  <a:schemeClr val="tx1"/>
                </a:solidFill>
                <a:latin typeface="Arial" panose="020B0604020202020204" pitchFamily="34" charset="0"/>
                <a:cs typeface="Arial" panose="020B0604020202020204" pitchFamily="34" charset="0"/>
              </a:rPr>
              <a:t>NCO</a:t>
            </a:r>
          </a:p>
        </p:txBody>
      </p:sp>
      <p:sp>
        <p:nvSpPr>
          <p:cNvPr id="91" name="Rounded Rectangle 90"/>
          <p:cNvSpPr/>
          <p:nvPr userDrawn="1"/>
        </p:nvSpPr>
        <p:spPr>
          <a:xfrm>
            <a:off x="635227" y="4367464"/>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ADJ</a:t>
            </a:r>
          </a:p>
        </p:txBody>
      </p:sp>
      <p:sp>
        <p:nvSpPr>
          <p:cNvPr id="92" name="Rounded Rectangle 91"/>
          <p:cNvSpPr/>
          <p:nvPr userDrawn="1"/>
        </p:nvSpPr>
        <p:spPr>
          <a:xfrm>
            <a:off x="635227" y="5469225"/>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S1</a:t>
            </a:r>
          </a:p>
        </p:txBody>
      </p:sp>
      <p:sp>
        <p:nvSpPr>
          <p:cNvPr id="39" name="Rounded Rectangle 38"/>
          <p:cNvSpPr/>
          <p:nvPr userDrawn="1"/>
        </p:nvSpPr>
        <p:spPr>
          <a:xfrm>
            <a:off x="635227" y="2186759"/>
            <a:ext cx="502960" cy="530519"/>
          </a:xfrm>
          <a:prstGeom prst="round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dirty="0">
                <a:solidFill>
                  <a:schemeClr val="tx1"/>
                </a:solidFill>
                <a:latin typeface="Arial" panose="020B0604020202020204" pitchFamily="34" charset="0"/>
                <a:cs typeface="Arial" panose="020B0604020202020204" pitchFamily="34" charset="0"/>
              </a:rPr>
              <a:t>MED</a:t>
            </a:r>
          </a:p>
        </p:txBody>
      </p:sp>
      <p:sp>
        <p:nvSpPr>
          <p:cNvPr id="3" name="TextBox 2"/>
          <p:cNvSpPr txBox="1"/>
          <p:nvPr userDrawn="1"/>
        </p:nvSpPr>
        <p:spPr>
          <a:xfrm>
            <a:off x="2754832" y="268098"/>
            <a:ext cx="3634329" cy="892552"/>
          </a:xfrm>
          <a:prstGeom prst="rect">
            <a:avLst/>
          </a:prstGeom>
          <a:noFill/>
        </p:spPr>
        <p:txBody>
          <a:bodyPr wrap="none" rtlCol="0">
            <a:spAutoFit/>
          </a:bodyPr>
          <a:lstStyle/>
          <a:p>
            <a:pPr algn="ctr"/>
            <a:r>
              <a:rPr lang="en-US" sz="3200" b="1" dirty="0">
                <a:latin typeface="Arial" panose="020B0604020202020204" pitchFamily="34" charset="0"/>
                <a:cs typeface="Arial" panose="020B0604020202020204" pitchFamily="34" charset="0"/>
              </a:rPr>
              <a:t>Seating Chart</a:t>
            </a:r>
          </a:p>
          <a:p>
            <a:pPr algn="ctr"/>
            <a:r>
              <a:rPr lang="en-US" sz="2000" b="1" dirty="0">
                <a:latin typeface="Arial" panose="020B0604020202020204" pitchFamily="34" charset="0"/>
                <a:cs typeface="Arial" panose="020B0604020202020204" pitchFamily="34" charset="0"/>
              </a:rPr>
              <a:t>Conference Room, Rm 124A</a:t>
            </a:r>
          </a:p>
        </p:txBody>
      </p:sp>
    </p:spTree>
    <p:extLst>
      <p:ext uri="{BB962C8B-B14F-4D97-AF65-F5344CB8AC3E}">
        <p14:creationId xmlns:p14="http://schemas.microsoft.com/office/powerpoint/2010/main" val="529968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ating Chart_Reg Rm">
    <p:spTree>
      <p:nvGrpSpPr>
        <p:cNvPr id="1" name=""/>
        <p:cNvGrpSpPr/>
        <p:nvPr/>
      </p:nvGrpSpPr>
      <p:grpSpPr>
        <a:xfrm>
          <a:off x="0" y="0"/>
          <a:ext cx="0" cy="0"/>
          <a:chOff x="0" y="0"/>
          <a:chExt cx="0" cy="0"/>
        </a:xfrm>
      </p:grpSpPr>
      <p:sp>
        <p:nvSpPr>
          <p:cNvPr id="3" name="Rounded Rectangle 2"/>
          <p:cNvSpPr/>
          <p:nvPr userDrawn="1"/>
        </p:nvSpPr>
        <p:spPr>
          <a:xfrm>
            <a:off x="1752600" y="3390900"/>
            <a:ext cx="4876800" cy="838200"/>
          </a:xfrm>
          <a:prstGeom prst="roundRect">
            <a:avLst>
              <a:gd name="adj" fmla="val 18750"/>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00">
              <a:solidFill>
                <a:schemeClr val="tx1"/>
              </a:solidFill>
              <a:latin typeface="Arial" panose="020B0604020202020204" pitchFamily="34" charset="0"/>
              <a:cs typeface="Arial" panose="020B0604020202020204" pitchFamily="34" charset="0"/>
            </a:endParaRPr>
          </a:p>
        </p:txBody>
      </p:sp>
      <p:sp>
        <p:nvSpPr>
          <p:cNvPr id="4" name="Rectangle 3"/>
          <p:cNvSpPr/>
          <p:nvPr userDrawn="1"/>
        </p:nvSpPr>
        <p:spPr>
          <a:xfrm>
            <a:off x="609600" y="1524000"/>
            <a:ext cx="7924800" cy="457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00">
              <a:solidFill>
                <a:schemeClr val="tx1"/>
              </a:solidFill>
              <a:latin typeface="Arial" panose="020B0604020202020204" pitchFamily="34" charset="0"/>
              <a:cs typeface="Arial" panose="020B0604020202020204" pitchFamily="34" charset="0"/>
            </a:endParaRPr>
          </a:p>
        </p:txBody>
      </p:sp>
      <p:sp>
        <p:nvSpPr>
          <p:cNvPr id="43" name="Rectangle 42"/>
          <p:cNvSpPr/>
          <p:nvPr userDrawn="1"/>
        </p:nvSpPr>
        <p:spPr>
          <a:xfrm>
            <a:off x="466725" y="3152273"/>
            <a:ext cx="266700" cy="1219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800" dirty="0">
                <a:solidFill>
                  <a:schemeClr val="tx1"/>
                </a:solidFill>
                <a:latin typeface="Arial" panose="020B0604020202020204" pitchFamily="34" charset="0"/>
                <a:cs typeface="Arial" panose="020B0604020202020204" pitchFamily="34" charset="0"/>
              </a:rPr>
              <a:t>Monitor</a:t>
            </a:r>
          </a:p>
        </p:txBody>
      </p:sp>
      <p:sp>
        <p:nvSpPr>
          <p:cNvPr id="8" name="Rectangle 7"/>
          <p:cNvSpPr/>
          <p:nvPr userDrawn="1"/>
        </p:nvSpPr>
        <p:spPr>
          <a:xfrm>
            <a:off x="514350" y="1580147"/>
            <a:ext cx="171450" cy="10668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Arial" panose="020B0604020202020204" pitchFamily="34" charset="0"/>
                <a:cs typeface="Arial" panose="020B0604020202020204" pitchFamily="34" charset="0"/>
              </a:rPr>
              <a:t>DOOR</a:t>
            </a:r>
          </a:p>
        </p:txBody>
      </p:sp>
      <p:sp>
        <p:nvSpPr>
          <p:cNvPr id="9" name="Rectangle 8"/>
          <p:cNvSpPr/>
          <p:nvPr userDrawn="1"/>
        </p:nvSpPr>
        <p:spPr>
          <a:xfrm rot="5400000">
            <a:off x="7677150" y="5562600"/>
            <a:ext cx="190500" cy="10668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Arial" panose="020B0604020202020204" pitchFamily="34" charset="0"/>
                <a:cs typeface="Arial" panose="020B0604020202020204" pitchFamily="34" charset="0"/>
              </a:rPr>
              <a:t>DOOR</a:t>
            </a:r>
          </a:p>
        </p:txBody>
      </p:sp>
      <p:sp>
        <p:nvSpPr>
          <p:cNvPr id="16" name="Rounded Rectangle 15"/>
          <p:cNvSpPr/>
          <p:nvPr userDrawn="1"/>
        </p:nvSpPr>
        <p:spPr>
          <a:xfrm>
            <a:off x="1798215" y="4315327"/>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1SG</a:t>
            </a:r>
          </a:p>
        </p:txBody>
      </p:sp>
      <p:sp>
        <p:nvSpPr>
          <p:cNvPr id="17" name="Rounded Rectangle 16"/>
          <p:cNvSpPr/>
          <p:nvPr userDrawn="1"/>
        </p:nvSpPr>
        <p:spPr>
          <a:xfrm>
            <a:off x="2650353" y="4315329"/>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1SG</a:t>
            </a:r>
          </a:p>
        </p:txBody>
      </p:sp>
      <p:sp>
        <p:nvSpPr>
          <p:cNvPr id="18" name="Rounded Rectangle 17"/>
          <p:cNvSpPr/>
          <p:nvPr userDrawn="1"/>
        </p:nvSpPr>
        <p:spPr>
          <a:xfrm>
            <a:off x="3499481" y="4315328"/>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1SG</a:t>
            </a:r>
          </a:p>
        </p:txBody>
      </p:sp>
      <p:sp>
        <p:nvSpPr>
          <p:cNvPr id="21" name="Rounded Rectangle 20"/>
          <p:cNvSpPr/>
          <p:nvPr userDrawn="1"/>
        </p:nvSpPr>
        <p:spPr>
          <a:xfrm>
            <a:off x="4340186" y="4315327"/>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1SG</a:t>
            </a:r>
          </a:p>
        </p:txBody>
      </p:sp>
      <p:sp>
        <p:nvSpPr>
          <p:cNvPr id="22" name="Rounded Rectangle 21"/>
          <p:cNvSpPr/>
          <p:nvPr userDrawn="1"/>
        </p:nvSpPr>
        <p:spPr>
          <a:xfrm>
            <a:off x="5189314" y="4315328"/>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baseline="0" dirty="0">
                <a:solidFill>
                  <a:schemeClr val="tx1"/>
                </a:solidFill>
                <a:latin typeface="Arial" panose="020B0604020202020204" pitchFamily="34" charset="0"/>
                <a:cs typeface="Arial" panose="020B0604020202020204" pitchFamily="34" charset="0"/>
              </a:rPr>
              <a:t>OPS</a:t>
            </a:r>
          </a:p>
          <a:p>
            <a:pPr algn="ctr"/>
            <a:r>
              <a:rPr lang="en-US" sz="1800" baseline="0" dirty="0">
                <a:solidFill>
                  <a:schemeClr val="tx1"/>
                </a:solidFill>
                <a:latin typeface="Arial" panose="020B0604020202020204" pitchFamily="34" charset="0"/>
                <a:cs typeface="Arial" panose="020B0604020202020204" pitchFamily="34" charset="0"/>
              </a:rPr>
              <a:t>SGM</a:t>
            </a:r>
          </a:p>
        </p:txBody>
      </p:sp>
      <p:sp>
        <p:nvSpPr>
          <p:cNvPr id="23" name="Rounded Rectangle 22"/>
          <p:cNvSpPr/>
          <p:nvPr userDrawn="1"/>
        </p:nvSpPr>
        <p:spPr>
          <a:xfrm>
            <a:off x="6038442" y="4315327"/>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CSM</a:t>
            </a:r>
          </a:p>
        </p:txBody>
      </p:sp>
      <p:sp>
        <p:nvSpPr>
          <p:cNvPr id="24" name="Rounded Rectangle 23"/>
          <p:cNvSpPr/>
          <p:nvPr userDrawn="1"/>
        </p:nvSpPr>
        <p:spPr>
          <a:xfrm>
            <a:off x="6718130" y="3515226"/>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CDR</a:t>
            </a:r>
          </a:p>
        </p:txBody>
      </p:sp>
      <p:sp>
        <p:nvSpPr>
          <p:cNvPr id="25" name="Rounded Rectangle 24"/>
          <p:cNvSpPr/>
          <p:nvPr userDrawn="1"/>
        </p:nvSpPr>
        <p:spPr>
          <a:xfrm>
            <a:off x="1798215" y="2715124"/>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CDR</a:t>
            </a:r>
          </a:p>
        </p:txBody>
      </p:sp>
      <p:sp>
        <p:nvSpPr>
          <p:cNvPr id="26" name="Rounded Rectangle 25"/>
          <p:cNvSpPr/>
          <p:nvPr userDrawn="1"/>
        </p:nvSpPr>
        <p:spPr>
          <a:xfrm>
            <a:off x="2650353" y="2715126"/>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CDR</a:t>
            </a:r>
          </a:p>
        </p:txBody>
      </p:sp>
      <p:sp>
        <p:nvSpPr>
          <p:cNvPr id="27" name="Rounded Rectangle 26"/>
          <p:cNvSpPr/>
          <p:nvPr userDrawn="1"/>
        </p:nvSpPr>
        <p:spPr>
          <a:xfrm>
            <a:off x="3499481" y="2715125"/>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CDR</a:t>
            </a:r>
          </a:p>
        </p:txBody>
      </p:sp>
      <p:sp>
        <p:nvSpPr>
          <p:cNvPr id="28" name="Rounded Rectangle 27"/>
          <p:cNvSpPr/>
          <p:nvPr userDrawn="1"/>
        </p:nvSpPr>
        <p:spPr>
          <a:xfrm>
            <a:off x="4340186" y="2715124"/>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CDR</a:t>
            </a:r>
          </a:p>
        </p:txBody>
      </p:sp>
      <p:sp>
        <p:nvSpPr>
          <p:cNvPr id="29" name="Rounded Rectangle 28"/>
          <p:cNvSpPr/>
          <p:nvPr userDrawn="1"/>
        </p:nvSpPr>
        <p:spPr>
          <a:xfrm>
            <a:off x="5189314" y="2715125"/>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baseline="0" dirty="0">
                <a:solidFill>
                  <a:schemeClr val="tx1"/>
                </a:solidFill>
                <a:latin typeface="Arial" panose="020B0604020202020204" pitchFamily="34" charset="0"/>
                <a:cs typeface="Arial" panose="020B0604020202020204" pitchFamily="34" charset="0"/>
              </a:rPr>
              <a:t>S3</a:t>
            </a:r>
          </a:p>
        </p:txBody>
      </p:sp>
      <p:sp>
        <p:nvSpPr>
          <p:cNvPr id="30" name="Rounded Rectangle 29"/>
          <p:cNvSpPr/>
          <p:nvPr userDrawn="1"/>
        </p:nvSpPr>
        <p:spPr>
          <a:xfrm>
            <a:off x="6038442" y="2715124"/>
            <a:ext cx="713875" cy="58954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XO</a:t>
            </a:r>
          </a:p>
        </p:txBody>
      </p:sp>
      <p:sp>
        <p:nvSpPr>
          <p:cNvPr id="31" name="TextBox 30"/>
          <p:cNvSpPr txBox="1"/>
          <p:nvPr userDrawn="1"/>
        </p:nvSpPr>
        <p:spPr>
          <a:xfrm>
            <a:off x="2834857" y="269498"/>
            <a:ext cx="3474285" cy="892552"/>
          </a:xfrm>
          <a:prstGeom prst="rect">
            <a:avLst/>
          </a:prstGeom>
          <a:noFill/>
        </p:spPr>
        <p:txBody>
          <a:bodyPr wrap="none" rtlCol="0">
            <a:spAutoFit/>
          </a:bodyPr>
          <a:lstStyle/>
          <a:p>
            <a:pPr algn="ctr"/>
            <a:r>
              <a:rPr lang="en-US" sz="3200" b="1" dirty="0">
                <a:latin typeface="Arial" panose="020B0604020202020204" pitchFamily="34" charset="0"/>
                <a:cs typeface="Arial" panose="020B0604020202020204" pitchFamily="34" charset="0"/>
              </a:rPr>
              <a:t>Seating Chart</a:t>
            </a:r>
          </a:p>
          <a:p>
            <a:pPr algn="ctr"/>
            <a:r>
              <a:rPr lang="en-US" sz="2000" b="1" dirty="0">
                <a:latin typeface="Arial" panose="020B0604020202020204" pitchFamily="34" charset="0"/>
                <a:cs typeface="Arial" panose="020B0604020202020204" pitchFamily="34" charset="0"/>
              </a:rPr>
              <a:t> Regimental Room, Rm 118</a:t>
            </a:r>
          </a:p>
        </p:txBody>
      </p:sp>
    </p:spTree>
    <p:extLst>
      <p:ext uri="{BB962C8B-B14F-4D97-AF65-F5344CB8AC3E}">
        <p14:creationId xmlns:p14="http://schemas.microsoft.com/office/powerpoint/2010/main" val="3267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ating Chart_S3 Conf Rm">
    <p:spTree>
      <p:nvGrpSpPr>
        <p:cNvPr id="1" name=""/>
        <p:cNvGrpSpPr/>
        <p:nvPr/>
      </p:nvGrpSpPr>
      <p:grpSpPr>
        <a:xfrm>
          <a:off x="0" y="0"/>
          <a:ext cx="0" cy="0"/>
          <a:chOff x="0" y="0"/>
          <a:chExt cx="0" cy="0"/>
        </a:xfrm>
      </p:grpSpPr>
      <p:sp>
        <p:nvSpPr>
          <p:cNvPr id="3" name="Rounded Rectangle 2"/>
          <p:cNvSpPr/>
          <p:nvPr userDrawn="1"/>
        </p:nvSpPr>
        <p:spPr>
          <a:xfrm>
            <a:off x="2393226" y="3429000"/>
            <a:ext cx="2329542" cy="762000"/>
          </a:xfrm>
          <a:prstGeom prst="roundRect">
            <a:avLst>
              <a:gd name="adj" fmla="val 18750"/>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00">
              <a:solidFill>
                <a:schemeClr val="tx1"/>
              </a:solidFill>
              <a:latin typeface="Arial" panose="020B0604020202020204" pitchFamily="34" charset="0"/>
              <a:cs typeface="Arial" panose="020B0604020202020204" pitchFamily="34" charset="0"/>
            </a:endParaRPr>
          </a:p>
        </p:txBody>
      </p:sp>
      <p:sp>
        <p:nvSpPr>
          <p:cNvPr id="4" name="Rectangle 3"/>
          <p:cNvSpPr/>
          <p:nvPr userDrawn="1"/>
        </p:nvSpPr>
        <p:spPr>
          <a:xfrm>
            <a:off x="609600" y="1524000"/>
            <a:ext cx="7924800" cy="457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00">
              <a:solidFill>
                <a:schemeClr val="tx1"/>
              </a:solidFill>
              <a:latin typeface="Arial" panose="020B0604020202020204" pitchFamily="34" charset="0"/>
              <a:cs typeface="Arial" panose="020B0604020202020204" pitchFamily="34" charset="0"/>
            </a:endParaRPr>
          </a:p>
        </p:txBody>
      </p:sp>
      <p:sp>
        <p:nvSpPr>
          <p:cNvPr id="39" name="Rounded Rectangle 38"/>
          <p:cNvSpPr/>
          <p:nvPr userDrawn="1"/>
        </p:nvSpPr>
        <p:spPr>
          <a:xfrm>
            <a:off x="2597015" y="2438400"/>
            <a:ext cx="879564" cy="89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ENG</a:t>
            </a:r>
          </a:p>
        </p:txBody>
      </p:sp>
      <p:sp>
        <p:nvSpPr>
          <p:cNvPr id="40" name="Rounded Rectangle 39"/>
          <p:cNvSpPr/>
          <p:nvPr userDrawn="1"/>
        </p:nvSpPr>
        <p:spPr>
          <a:xfrm>
            <a:off x="3728584" y="2438400"/>
            <a:ext cx="879564" cy="89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MG</a:t>
            </a:r>
          </a:p>
        </p:txBody>
      </p:sp>
      <p:sp>
        <p:nvSpPr>
          <p:cNvPr id="41" name="Rounded Rectangle 40"/>
          <p:cNvSpPr/>
          <p:nvPr userDrawn="1"/>
        </p:nvSpPr>
        <p:spPr>
          <a:xfrm>
            <a:off x="4860153" y="2438400"/>
            <a:ext cx="879564" cy="89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baseline="0" dirty="0">
                <a:solidFill>
                  <a:schemeClr val="tx1"/>
                </a:solidFill>
                <a:latin typeface="Arial" panose="020B0604020202020204" pitchFamily="34" charset="0"/>
                <a:cs typeface="Arial" panose="020B0604020202020204" pitchFamily="34" charset="0"/>
              </a:rPr>
              <a:t>SCHs</a:t>
            </a:r>
          </a:p>
        </p:txBody>
      </p:sp>
      <p:sp>
        <p:nvSpPr>
          <p:cNvPr id="42" name="Rounded Rectangle 41"/>
          <p:cNvSpPr/>
          <p:nvPr userDrawn="1"/>
        </p:nvSpPr>
        <p:spPr>
          <a:xfrm>
            <a:off x="5991725" y="2438400"/>
            <a:ext cx="879564" cy="89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S3A</a:t>
            </a:r>
          </a:p>
        </p:txBody>
      </p:sp>
      <p:sp>
        <p:nvSpPr>
          <p:cNvPr id="45" name="Rectangle 44"/>
          <p:cNvSpPr/>
          <p:nvPr userDrawn="1"/>
        </p:nvSpPr>
        <p:spPr>
          <a:xfrm rot="5400000">
            <a:off x="4476750" y="3867150"/>
            <a:ext cx="190500" cy="44196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Arial" panose="020B0604020202020204" pitchFamily="34" charset="0"/>
                <a:cs typeface="Arial" panose="020B0604020202020204" pitchFamily="34" charset="0"/>
              </a:rPr>
              <a:t>Dry</a:t>
            </a:r>
            <a:r>
              <a:rPr lang="en-US" sz="1000" baseline="0" dirty="0">
                <a:solidFill>
                  <a:schemeClr val="tx1"/>
                </a:solidFill>
                <a:latin typeface="Arial" panose="020B0604020202020204" pitchFamily="34" charset="0"/>
                <a:cs typeface="Arial" panose="020B0604020202020204" pitchFamily="34" charset="0"/>
              </a:rPr>
              <a:t> Erase Board</a:t>
            </a:r>
            <a:endParaRPr lang="en-US" sz="1000" dirty="0">
              <a:solidFill>
                <a:schemeClr val="tx1"/>
              </a:solidFill>
              <a:latin typeface="Arial" panose="020B0604020202020204" pitchFamily="34" charset="0"/>
              <a:cs typeface="Arial" panose="020B0604020202020204" pitchFamily="34" charset="0"/>
            </a:endParaRPr>
          </a:p>
        </p:txBody>
      </p:sp>
      <p:sp>
        <p:nvSpPr>
          <p:cNvPr id="46" name="Rectangle 45"/>
          <p:cNvSpPr/>
          <p:nvPr userDrawn="1"/>
        </p:nvSpPr>
        <p:spPr>
          <a:xfrm>
            <a:off x="8439150" y="4800600"/>
            <a:ext cx="171450" cy="10668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Arial" panose="020B0604020202020204" pitchFamily="34" charset="0"/>
                <a:cs typeface="Arial" panose="020B0604020202020204" pitchFamily="34" charset="0"/>
              </a:rPr>
              <a:t>DOOR</a:t>
            </a:r>
          </a:p>
        </p:txBody>
      </p:sp>
      <p:sp>
        <p:nvSpPr>
          <p:cNvPr id="55" name="Rounded Rectangle 54"/>
          <p:cNvSpPr/>
          <p:nvPr userDrawn="1"/>
        </p:nvSpPr>
        <p:spPr>
          <a:xfrm>
            <a:off x="4722768" y="3429000"/>
            <a:ext cx="2329542" cy="762000"/>
          </a:xfrm>
          <a:prstGeom prst="roundRect">
            <a:avLst>
              <a:gd name="adj" fmla="val 18750"/>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00">
              <a:solidFill>
                <a:schemeClr val="tx1"/>
              </a:solidFill>
              <a:latin typeface="Arial" panose="020B0604020202020204" pitchFamily="34" charset="0"/>
              <a:cs typeface="Arial" panose="020B0604020202020204" pitchFamily="34" charset="0"/>
            </a:endParaRPr>
          </a:p>
        </p:txBody>
      </p:sp>
      <p:sp>
        <p:nvSpPr>
          <p:cNvPr id="56" name="Rounded Rectangle 55"/>
          <p:cNvSpPr/>
          <p:nvPr userDrawn="1"/>
        </p:nvSpPr>
        <p:spPr>
          <a:xfrm rot="5400000">
            <a:off x="-160993" y="2319803"/>
            <a:ext cx="2329542" cy="762000"/>
          </a:xfrm>
          <a:prstGeom prst="roundRect">
            <a:avLst>
              <a:gd name="adj" fmla="val 18750"/>
            </a:avLst>
          </a:prstGeom>
          <a:solidFill>
            <a:srgbClr val="99663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en-US" sz="1000">
              <a:solidFill>
                <a:schemeClr val="tx1"/>
              </a:solidFill>
              <a:latin typeface="Arial" panose="020B0604020202020204" pitchFamily="34" charset="0"/>
              <a:cs typeface="Arial" panose="020B0604020202020204" pitchFamily="34" charset="0"/>
            </a:endParaRPr>
          </a:p>
        </p:txBody>
      </p:sp>
      <p:sp>
        <p:nvSpPr>
          <p:cNvPr id="59" name="Rounded Rectangle 58"/>
          <p:cNvSpPr/>
          <p:nvPr userDrawn="1"/>
        </p:nvSpPr>
        <p:spPr>
          <a:xfrm>
            <a:off x="2582979" y="4283240"/>
            <a:ext cx="879564" cy="89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AMMO</a:t>
            </a:r>
          </a:p>
        </p:txBody>
      </p:sp>
      <p:sp>
        <p:nvSpPr>
          <p:cNvPr id="60" name="Rounded Rectangle 59"/>
          <p:cNvSpPr/>
          <p:nvPr userDrawn="1"/>
        </p:nvSpPr>
        <p:spPr>
          <a:xfrm>
            <a:off x="3714548" y="4283240"/>
            <a:ext cx="879564" cy="89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LAND</a:t>
            </a:r>
          </a:p>
        </p:txBody>
      </p:sp>
      <p:sp>
        <p:nvSpPr>
          <p:cNvPr id="61" name="Rounded Rectangle 60"/>
          <p:cNvSpPr/>
          <p:nvPr userDrawn="1"/>
        </p:nvSpPr>
        <p:spPr>
          <a:xfrm>
            <a:off x="4846117" y="4283240"/>
            <a:ext cx="879564" cy="89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FIST</a:t>
            </a:r>
          </a:p>
        </p:txBody>
      </p:sp>
      <p:sp>
        <p:nvSpPr>
          <p:cNvPr id="62" name="Rounded Rectangle 61"/>
          <p:cNvSpPr/>
          <p:nvPr userDrawn="1"/>
        </p:nvSpPr>
        <p:spPr>
          <a:xfrm>
            <a:off x="5977689" y="4283240"/>
            <a:ext cx="879564" cy="89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dirty="0">
                <a:solidFill>
                  <a:schemeClr val="tx1"/>
                </a:solidFill>
                <a:latin typeface="Arial" panose="020B0604020202020204" pitchFamily="34" charset="0"/>
                <a:cs typeface="Arial" panose="020B0604020202020204" pitchFamily="34" charset="0"/>
              </a:rPr>
              <a:t>FUOPs</a:t>
            </a:r>
          </a:p>
        </p:txBody>
      </p:sp>
      <p:sp>
        <p:nvSpPr>
          <p:cNvPr id="63" name="Rounded Rectangle 62"/>
          <p:cNvSpPr/>
          <p:nvPr userDrawn="1"/>
        </p:nvSpPr>
        <p:spPr>
          <a:xfrm>
            <a:off x="7121436" y="3366835"/>
            <a:ext cx="879564" cy="89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b="1" dirty="0">
                <a:solidFill>
                  <a:schemeClr val="tx1"/>
                </a:solidFill>
                <a:latin typeface="Arial" panose="020B0604020202020204" pitchFamily="34" charset="0"/>
                <a:cs typeface="Arial" panose="020B0604020202020204" pitchFamily="34" charset="0"/>
              </a:rPr>
              <a:t>S3</a:t>
            </a:r>
          </a:p>
        </p:txBody>
      </p:sp>
      <p:sp>
        <p:nvSpPr>
          <p:cNvPr id="64" name="Rectangle 63"/>
          <p:cNvSpPr/>
          <p:nvPr userDrawn="1"/>
        </p:nvSpPr>
        <p:spPr>
          <a:xfrm rot="5400000">
            <a:off x="4476750" y="-649706"/>
            <a:ext cx="190500" cy="44196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dirty="0">
                <a:solidFill>
                  <a:schemeClr val="tx1"/>
                </a:solidFill>
                <a:latin typeface="Arial" panose="020B0604020202020204" pitchFamily="34" charset="0"/>
                <a:cs typeface="Arial" panose="020B0604020202020204" pitchFamily="34" charset="0"/>
              </a:rPr>
              <a:t>Dry</a:t>
            </a:r>
            <a:r>
              <a:rPr lang="en-US" sz="1000" baseline="0" dirty="0">
                <a:solidFill>
                  <a:schemeClr val="tx1"/>
                </a:solidFill>
                <a:latin typeface="Arial" panose="020B0604020202020204" pitchFamily="34" charset="0"/>
                <a:cs typeface="Arial" panose="020B0604020202020204" pitchFamily="34" charset="0"/>
              </a:rPr>
              <a:t> Erase Board</a:t>
            </a:r>
            <a:endParaRPr lang="en-US" sz="1000" dirty="0">
              <a:solidFill>
                <a:schemeClr val="tx1"/>
              </a:solidFill>
              <a:latin typeface="Arial" panose="020B0604020202020204" pitchFamily="34" charset="0"/>
              <a:cs typeface="Arial" panose="020B0604020202020204" pitchFamily="34" charset="0"/>
            </a:endParaRPr>
          </a:p>
        </p:txBody>
      </p:sp>
      <p:sp>
        <p:nvSpPr>
          <p:cNvPr id="65" name="Rounded Rectangle 64"/>
          <p:cNvSpPr/>
          <p:nvPr userDrawn="1"/>
        </p:nvSpPr>
        <p:spPr>
          <a:xfrm>
            <a:off x="1447800" y="3366835"/>
            <a:ext cx="879564" cy="89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800" b="1" dirty="0">
                <a:solidFill>
                  <a:schemeClr val="tx1"/>
                </a:solidFill>
                <a:latin typeface="Arial" panose="020B0604020202020204" pitchFamily="34" charset="0"/>
                <a:cs typeface="Arial" panose="020B0604020202020204" pitchFamily="34" charset="0"/>
              </a:rPr>
              <a:t>OPS</a:t>
            </a:r>
          </a:p>
          <a:p>
            <a:pPr algn="ctr"/>
            <a:r>
              <a:rPr lang="en-US" sz="1800" b="1" dirty="0">
                <a:solidFill>
                  <a:schemeClr val="tx1"/>
                </a:solidFill>
                <a:latin typeface="Arial" panose="020B0604020202020204" pitchFamily="34" charset="0"/>
                <a:cs typeface="Arial" panose="020B0604020202020204" pitchFamily="34" charset="0"/>
              </a:rPr>
              <a:t>SGM</a:t>
            </a:r>
          </a:p>
        </p:txBody>
      </p:sp>
      <p:sp>
        <p:nvSpPr>
          <p:cNvPr id="20" name="TextBox 19"/>
          <p:cNvSpPr txBox="1"/>
          <p:nvPr userDrawn="1"/>
        </p:nvSpPr>
        <p:spPr>
          <a:xfrm>
            <a:off x="2655446" y="268098"/>
            <a:ext cx="3833102" cy="892552"/>
          </a:xfrm>
          <a:prstGeom prst="rect">
            <a:avLst/>
          </a:prstGeom>
          <a:noFill/>
        </p:spPr>
        <p:txBody>
          <a:bodyPr wrap="none" rtlCol="0">
            <a:spAutoFit/>
          </a:bodyPr>
          <a:lstStyle/>
          <a:p>
            <a:pPr algn="ctr"/>
            <a:r>
              <a:rPr lang="en-US" sz="3200" b="1" dirty="0">
                <a:latin typeface="Arial" panose="020B0604020202020204" pitchFamily="34" charset="0"/>
                <a:cs typeface="Arial" panose="020B0604020202020204" pitchFamily="34" charset="0"/>
              </a:rPr>
              <a:t>Seating Chart</a:t>
            </a:r>
          </a:p>
          <a:p>
            <a:pPr algn="ctr"/>
            <a:r>
              <a:rPr lang="en-US" sz="2000" b="1" dirty="0">
                <a:latin typeface="Arial" panose="020B0604020202020204" pitchFamily="34" charset="0"/>
                <a:cs typeface="Arial" panose="020B0604020202020204" pitchFamily="34" charset="0"/>
              </a:rPr>
              <a:t>S3 Conference Room, Rm 204</a:t>
            </a:r>
          </a:p>
        </p:txBody>
      </p:sp>
    </p:spTree>
    <p:extLst>
      <p:ext uri="{BB962C8B-B14F-4D97-AF65-F5344CB8AC3E}">
        <p14:creationId xmlns:p14="http://schemas.microsoft.com/office/powerpoint/2010/main" val="3831369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tg Inputs/Outputs">
    <p:spTree>
      <p:nvGrpSpPr>
        <p:cNvPr id="1" name=""/>
        <p:cNvGrpSpPr/>
        <p:nvPr/>
      </p:nvGrpSpPr>
      <p:grpSpPr>
        <a:xfrm>
          <a:off x="0" y="0"/>
          <a:ext cx="0" cy="0"/>
          <a:chOff x="0" y="0"/>
          <a:chExt cx="0" cy="0"/>
        </a:xfrm>
      </p:grpSpPr>
      <p:cxnSp>
        <p:nvCxnSpPr>
          <p:cNvPr id="4" name="Straight Connector 3"/>
          <p:cNvCxnSpPr/>
          <p:nvPr userDrawn="1"/>
        </p:nvCxnSpPr>
        <p:spPr>
          <a:xfrm>
            <a:off x="4559301" y="1422401"/>
            <a:ext cx="12700" cy="49657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304800" y="3771900"/>
            <a:ext cx="8432800" cy="127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3"/>
          <p:cNvSpPr>
            <a:spLocks noGrp="1"/>
          </p:cNvSpPr>
          <p:nvPr>
            <p:ph sz="half" idx="2" hasCustomPrompt="1"/>
          </p:nvPr>
        </p:nvSpPr>
        <p:spPr>
          <a:xfrm>
            <a:off x="152401" y="1752600"/>
            <a:ext cx="2246314" cy="1905001"/>
          </a:xfrm>
        </p:spPr>
        <p:txBody>
          <a:bodyPr/>
          <a:lstStyle>
            <a:lvl1pPr marL="0" indent="0">
              <a:buNone/>
              <a:defRPr sz="1400">
                <a:latin typeface="Arial" pitchFamily="34" charset="0"/>
                <a:cs typeface="Arial" pitchFamily="34" charset="0"/>
              </a:defRPr>
            </a:lvl1pPr>
            <a:lvl2pPr marL="280988" indent="-163513">
              <a:buFont typeface="+mj-lt"/>
              <a:buAutoNum type="arabicPeriod"/>
              <a:defRPr sz="1300" baseline="0">
                <a:latin typeface="Arial" pitchFamily="34" charset="0"/>
                <a:cs typeface="Arial" pitchFamily="34" charset="0"/>
              </a:defRPr>
            </a:lvl2pPr>
            <a:lvl3pPr marL="339725" indent="-106363">
              <a:defRPr sz="1200">
                <a:latin typeface="Arial" pitchFamily="34" charset="0"/>
                <a:cs typeface="Arial" pitchFamily="34" charset="0"/>
              </a:defRPr>
            </a:lvl3pPr>
            <a:lvl4pPr marL="457200" indent="-117475">
              <a:defRPr sz="1000">
                <a:latin typeface="Arial" pitchFamily="34" charset="0"/>
                <a:cs typeface="Arial" pitchFamily="34" charset="0"/>
              </a:defRPr>
            </a:lvl4pPr>
            <a:lvl5pPr marL="574675" indent="-117475">
              <a:defRPr sz="9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a:t>Purpose:</a:t>
            </a:r>
          </a:p>
          <a:p>
            <a:pPr lvl="1"/>
            <a:r>
              <a:rPr lang="en-US" dirty="0"/>
              <a:t>Develop and publish…</a:t>
            </a:r>
          </a:p>
        </p:txBody>
      </p:sp>
      <p:sp>
        <p:nvSpPr>
          <p:cNvPr id="10" name="Content Placeholder 3"/>
          <p:cNvSpPr>
            <a:spLocks noGrp="1"/>
          </p:cNvSpPr>
          <p:nvPr>
            <p:ph sz="half" idx="11" hasCustomPrompt="1"/>
          </p:nvPr>
        </p:nvSpPr>
        <p:spPr>
          <a:xfrm>
            <a:off x="4646613" y="1752600"/>
            <a:ext cx="4344988" cy="990600"/>
          </a:xfrm>
        </p:spPr>
        <p:txBody>
          <a:bodyPr/>
          <a:lstStyle>
            <a:lvl1pPr marL="0" indent="0">
              <a:buNone/>
              <a:defRPr sz="1400">
                <a:latin typeface="Arial" pitchFamily="34" charset="0"/>
                <a:cs typeface="Arial" pitchFamily="34" charset="0"/>
              </a:defRPr>
            </a:lvl1pPr>
            <a:lvl2pPr marL="233363" indent="-115888">
              <a:defRPr sz="1300">
                <a:latin typeface="Arial" pitchFamily="34" charset="0"/>
                <a:cs typeface="Arial" pitchFamily="34" charset="0"/>
              </a:defRPr>
            </a:lvl2pPr>
            <a:lvl3pPr marL="339725" indent="-106363">
              <a:defRPr sz="1200">
                <a:latin typeface="Arial" pitchFamily="34" charset="0"/>
                <a:cs typeface="Arial" pitchFamily="34" charset="0"/>
              </a:defRPr>
            </a:lvl3pPr>
            <a:lvl4pPr marL="457200" indent="-117475">
              <a:defRPr sz="1000">
                <a:latin typeface="Arial" pitchFamily="34" charset="0"/>
                <a:cs typeface="Arial" pitchFamily="34" charset="0"/>
              </a:defRPr>
            </a:lvl4pPr>
            <a:lvl5pPr marL="574675" indent="-117475">
              <a:defRPr sz="9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a:t>Inputs: </a:t>
            </a:r>
          </a:p>
        </p:txBody>
      </p:sp>
      <p:sp>
        <p:nvSpPr>
          <p:cNvPr id="13" name="Content Placeholder 3"/>
          <p:cNvSpPr>
            <a:spLocks noGrp="1"/>
          </p:cNvSpPr>
          <p:nvPr>
            <p:ph sz="half" idx="13" hasCustomPrompt="1"/>
          </p:nvPr>
        </p:nvSpPr>
        <p:spPr>
          <a:xfrm>
            <a:off x="152401" y="4343401"/>
            <a:ext cx="4344988" cy="762000"/>
          </a:xfrm>
        </p:spPr>
        <p:txBody>
          <a:bodyPr/>
          <a:lstStyle>
            <a:lvl1pPr marL="0" indent="0">
              <a:buNone/>
              <a:defRPr sz="1400">
                <a:latin typeface="Arial" pitchFamily="34" charset="0"/>
                <a:cs typeface="Arial" pitchFamily="34" charset="0"/>
              </a:defRPr>
            </a:lvl1pPr>
            <a:lvl2pPr marL="233363" indent="-115888">
              <a:defRPr sz="1300" baseline="0">
                <a:latin typeface="Arial" pitchFamily="34" charset="0"/>
                <a:cs typeface="Arial" pitchFamily="34" charset="0"/>
              </a:defRPr>
            </a:lvl2pPr>
            <a:lvl3pPr marL="339725" indent="-106363">
              <a:defRPr sz="1200">
                <a:latin typeface="Arial" pitchFamily="34" charset="0"/>
                <a:cs typeface="Arial" pitchFamily="34" charset="0"/>
              </a:defRPr>
            </a:lvl3pPr>
            <a:lvl4pPr marL="457200" indent="-117475">
              <a:defRPr sz="1000">
                <a:latin typeface="Arial" pitchFamily="34" charset="0"/>
                <a:cs typeface="Arial" pitchFamily="34" charset="0"/>
              </a:defRPr>
            </a:lvl4pPr>
            <a:lvl5pPr marL="574675" indent="-117475">
              <a:defRPr sz="9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a:t>Key Events:</a:t>
            </a:r>
          </a:p>
          <a:p>
            <a:pPr lvl="1"/>
            <a:r>
              <a:rPr lang="en-US" dirty="0"/>
              <a:t>Plot on timeline</a:t>
            </a:r>
          </a:p>
        </p:txBody>
      </p:sp>
      <p:sp>
        <p:nvSpPr>
          <p:cNvPr id="3" name="TextBox 2"/>
          <p:cNvSpPr txBox="1"/>
          <p:nvPr userDrawn="1"/>
        </p:nvSpPr>
        <p:spPr>
          <a:xfrm>
            <a:off x="180976" y="1307068"/>
            <a:ext cx="431641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Purpose and Attendees</a:t>
            </a:r>
          </a:p>
        </p:txBody>
      </p:sp>
      <p:sp>
        <p:nvSpPr>
          <p:cNvPr id="17" name="TextBox 16"/>
          <p:cNvSpPr txBox="1"/>
          <p:nvPr userDrawn="1"/>
        </p:nvSpPr>
        <p:spPr>
          <a:xfrm>
            <a:off x="4675188" y="1307068"/>
            <a:ext cx="431641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Inputs/Outputs</a:t>
            </a:r>
          </a:p>
        </p:txBody>
      </p:sp>
      <p:sp>
        <p:nvSpPr>
          <p:cNvPr id="18" name="TextBox 17"/>
          <p:cNvSpPr txBox="1"/>
          <p:nvPr userDrawn="1"/>
        </p:nvSpPr>
        <p:spPr>
          <a:xfrm>
            <a:off x="180181" y="3841233"/>
            <a:ext cx="431641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Key Events</a:t>
            </a:r>
          </a:p>
        </p:txBody>
      </p:sp>
      <p:sp>
        <p:nvSpPr>
          <p:cNvPr id="19" name="TextBox 18"/>
          <p:cNvSpPr txBox="1"/>
          <p:nvPr userDrawn="1"/>
        </p:nvSpPr>
        <p:spPr>
          <a:xfrm>
            <a:off x="4587081" y="3841233"/>
            <a:ext cx="4316413"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Timeline</a:t>
            </a:r>
          </a:p>
        </p:txBody>
      </p:sp>
      <p:sp>
        <p:nvSpPr>
          <p:cNvPr id="20" name="Content Placeholder 3"/>
          <p:cNvSpPr>
            <a:spLocks noGrp="1"/>
          </p:cNvSpPr>
          <p:nvPr>
            <p:ph sz="half" idx="14" hasCustomPrompt="1"/>
          </p:nvPr>
        </p:nvSpPr>
        <p:spPr>
          <a:xfrm>
            <a:off x="147637" y="5187437"/>
            <a:ext cx="4344988" cy="762000"/>
          </a:xfrm>
        </p:spPr>
        <p:txBody>
          <a:bodyPr/>
          <a:lstStyle>
            <a:lvl1pPr marL="0" indent="0">
              <a:buNone/>
              <a:defRPr sz="1400">
                <a:latin typeface="Arial" pitchFamily="34" charset="0"/>
                <a:cs typeface="Arial" pitchFamily="34" charset="0"/>
              </a:defRPr>
            </a:lvl1pPr>
            <a:lvl2pPr marL="233363" indent="-115888">
              <a:defRPr sz="1300" baseline="0">
                <a:latin typeface="Arial" pitchFamily="34" charset="0"/>
                <a:cs typeface="Arial" pitchFamily="34" charset="0"/>
              </a:defRPr>
            </a:lvl2pPr>
            <a:lvl3pPr marL="339725" indent="-106363">
              <a:defRPr sz="1200">
                <a:latin typeface="Arial" pitchFamily="34" charset="0"/>
                <a:cs typeface="Arial" pitchFamily="34" charset="0"/>
              </a:defRPr>
            </a:lvl3pPr>
            <a:lvl4pPr marL="457200" indent="-117475">
              <a:defRPr sz="1000">
                <a:latin typeface="Arial" pitchFamily="34" charset="0"/>
                <a:cs typeface="Arial" pitchFamily="34" charset="0"/>
              </a:defRPr>
            </a:lvl4pPr>
            <a:lvl5pPr marL="574675" indent="-117475">
              <a:defRPr sz="9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a:t>Challenges:</a:t>
            </a:r>
          </a:p>
        </p:txBody>
      </p:sp>
      <p:sp>
        <p:nvSpPr>
          <p:cNvPr id="21" name="Content Placeholder 3"/>
          <p:cNvSpPr>
            <a:spLocks noGrp="1"/>
          </p:cNvSpPr>
          <p:nvPr>
            <p:ph sz="half" idx="15" hasCustomPrompt="1"/>
          </p:nvPr>
        </p:nvSpPr>
        <p:spPr>
          <a:xfrm>
            <a:off x="2398715" y="1752600"/>
            <a:ext cx="2057399" cy="1905001"/>
          </a:xfrm>
        </p:spPr>
        <p:txBody>
          <a:bodyPr/>
          <a:lstStyle>
            <a:lvl1pPr marL="0" indent="0">
              <a:buNone/>
              <a:defRPr sz="1400">
                <a:latin typeface="Arial" pitchFamily="34" charset="0"/>
                <a:cs typeface="Arial" pitchFamily="34" charset="0"/>
              </a:defRPr>
            </a:lvl1pPr>
            <a:lvl2pPr marL="233363" indent="-115888">
              <a:tabLst>
                <a:tab pos="914400" algn="l"/>
              </a:tabLst>
              <a:defRPr sz="1300" baseline="0">
                <a:latin typeface="Arial" pitchFamily="34" charset="0"/>
                <a:cs typeface="Arial" pitchFamily="34" charset="0"/>
              </a:defRPr>
            </a:lvl2pPr>
            <a:lvl3pPr marL="339725" indent="-106363">
              <a:defRPr sz="1200">
                <a:latin typeface="Arial" pitchFamily="34" charset="0"/>
                <a:cs typeface="Arial" pitchFamily="34" charset="0"/>
              </a:defRPr>
            </a:lvl3pPr>
            <a:lvl4pPr marL="457200" indent="-117475">
              <a:defRPr sz="1000">
                <a:latin typeface="Arial" pitchFamily="34" charset="0"/>
                <a:cs typeface="Arial" pitchFamily="34" charset="0"/>
              </a:defRPr>
            </a:lvl4pPr>
            <a:lvl5pPr marL="574675" indent="-117475">
              <a:defRPr sz="9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a:t>Attendees:</a:t>
            </a:r>
          </a:p>
          <a:p>
            <a:pPr lvl="1"/>
            <a:r>
              <a:rPr lang="en-US" dirty="0"/>
              <a:t>DN6	-DN7</a:t>
            </a:r>
          </a:p>
          <a:p>
            <a:pPr lvl="1"/>
            <a:r>
              <a:rPr lang="en-US" dirty="0"/>
              <a:t>DN5	-DN3</a:t>
            </a:r>
          </a:p>
          <a:p>
            <a:pPr lvl="1"/>
            <a:r>
              <a:rPr lang="en-US" dirty="0"/>
              <a:t>DN37</a:t>
            </a:r>
          </a:p>
          <a:p>
            <a:pPr lvl="1"/>
            <a:r>
              <a:rPr lang="en-US" dirty="0"/>
              <a:t>S3A</a:t>
            </a:r>
          </a:p>
          <a:p>
            <a:pPr lvl="1"/>
            <a:endParaRPr lang="en-US" dirty="0"/>
          </a:p>
          <a:p>
            <a:pPr lvl="1"/>
            <a:endParaRPr lang="en-US" dirty="0"/>
          </a:p>
        </p:txBody>
      </p:sp>
      <p:sp>
        <p:nvSpPr>
          <p:cNvPr id="23" name="Content Placeholder 3"/>
          <p:cNvSpPr>
            <a:spLocks noGrp="1"/>
          </p:cNvSpPr>
          <p:nvPr>
            <p:ph sz="half" idx="16" hasCustomPrompt="1"/>
          </p:nvPr>
        </p:nvSpPr>
        <p:spPr>
          <a:xfrm>
            <a:off x="4645029" y="2752984"/>
            <a:ext cx="4344988" cy="990600"/>
          </a:xfrm>
        </p:spPr>
        <p:txBody>
          <a:bodyPr/>
          <a:lstStyle>
            <a:lvl1pPr marL="0" indent="0">
              <a:buNone/>
              <a:defRPr sz="1400">
                <a:latin typeface="Arial" pitchFamily="34" charset="0"/>
                <a:cs typeface="Arial" pitchFamily="34" charset="0"/>
              </a:defRPr>
            </a:lvl1pPr>
            <a:lvl2pPr marL="233363" indent="-115888">
              <a:defRPr sz="1300">
                <a:latin typeface="Arial" pitchFamily="34" charset="0"/>
                <a:cs typeface="Arial" pitchFamily="34" charset="0"/>
              </a:defRPr>
            </a:lvl2pPr>
            <a:lvl3pPr marL="339725" indent="-106363">
              <a:defRPr sz="1200">
                <a:latin typeface="Arial" pitchFamily="34" charset="0"/>
                <a:cs typeface="Arial" pitchFamily="34" charset="0"/>
              </a:defRPr>
            </a:lvl3pPr>
            <a:lvl4pPr marL="457200" indent="-117475">
              <a:defRPr sz="1000">
                <a:latin typeface="Arial" pitchFamily="34" charset="0"/>
                <a:cs typeface="Arial" pitchFamily="34" charset="0"/>
              </a:defRPr>
            </a:lvl4pPr>
            <a:lvl5pPr marL="574675" indent="-117475">
              <a:defRPr sz="900">
                <a:latin typeface="Arial" pitchFamily="34" charset="0"/>
                <a:cs typeface="Arial" pitchFamily="34" charset="0"/>
              </a:defRPr>
            </a:lvl5pPr>
            <a:lvl6pPr>
              <a:defRPr sz="1600"/>
            </a:lvl6pPr>
            <a:lvl7pPr>
              <a:defRPr sz="1600"/>
            </a:lvl7pPr>
            <a:lvl8pPr>
              <a:defRPr sz="1600"/>
            </a:lvl8pPr>
            <a:lvl9pPr>
              <a:defRPr sz="1600"/>
            </a:lvl9pPr>
          </a:lstStyle>
          <a:p>
            <a:pPr lvl="0"/>
            <a:r>
              <a:rPr lang="en-US" dirty="0"/>
              <a:t>Outputs:</a:t>
            </a:r>
          </a:p>
        </p:txBody>
      </p:sp>
      <p:cxnSp>
        <p:nvCxnSpPr>
          <p:cNvPr id="11" name="Straight Connector 10"/>
          <p:cNvCxnSpPr/>
          <p:nvPr userDrawn="1"/>
        </p:nvCxnSpPr>
        <p:spPr>
          <a:xfrm flipH="1">
            <a:off x="4876800" y="4210565"/>
            <a:ext cx="3733800" cy="2037835"/>
          </a:xfrm>
          <a:prstGeom prst="line">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32" name="Text Placeholder 31"/>
          <p:cNvSpPr>
            <a:spLocks noGrp="1"/>
          </p:cNvSpPr>
          <p:nvPr>
            <p:ph type="body" sz="quarter" idx="17" hasCustomPrompt="1"/>
          </p:nvPr>
        </p:nvSpPr>
        <p:spPr>
          <a:xfrm>
            <a:off x="5991224" y="4994276"/>
            <a:ext cx="609600" cy="298450"/>
          </a:xfrm>
        </p:spPr>
        <p:txBody>
          <a:bodyPr>
            <a:normAutofit/>
          </a:bodyPr>
          <a:lstStyle>
            <a:lvl1pPr marL="0" indent="0">
              <a:buNone/>
              <a:defRPr sz="1400"/>
            </a:lvl1pPr>
          </a:lstStyle>
          <a:p>
            <a:pPr lvl="0"/>
            <a:r>
              <a:rPr lang="en-US" dirty="0"/>
              <a:t>DTG</a:t>
            </a:r>
          </a:p>
        </p:txBody>
      </p:sp>
      <p:sp>
        <p:nvSpPr>
          <p:cNvPr id="33" name="Text Placeholder 31"/>
          <p:cNvSpPr>
            <a:spLocks noGrp="1"/>
          </p:cNvSpPr>
          <p:nvPr>
            <p:ph type="body" sz="quarter" idx="18" hasCustomPrompt="1"/>
          </p:nvPr>
        </p:nvSpPr>
        <p:spPr>
          <a:xfrm>
            <a:off x="4876800" y="5597524"/>
            <a:ext cx="609600" cy="298450"/>
          </a:xfrm>
        </p:spPr>
        <p:txBody>
          <a:bodyPr>
            <a:normAutofit/>
          </a:bodyPr>
          <a:lstStyle>
            <a:lvl1pPr marL="0" indent="0">
              <a:buNone/>
              <a:defRPr sz="1400"/>
            </a:lvl1pPr>
          </a:lstStyle>
          <a:p>
            <a:pPr lvl="0"/>
            <a:r>
              <a:rPr lang="en-US" dirty="0"/>
              <a:t>DTG</a:t>
            </a:r>
          </a:p>
        </p:txBody>
      </p:sp>
      <p:sp>
        <p:nvSpPr>
          <p:cNvPr id="34" name="Text Placeholder 31"/>
          <p:cNvSpPr>
            <a:spLocks noGrp="1"/>
          </p:cNvSpPr>
          <p:nvPr>
            <p:ph type="body" sz="quarter" idx="19" hasCustomPrompt="1"/>
          </p:nvPr>
        </p:nvSpPr>
        <p:spPr>
          <a:xfrm>
            <a:off x="7086600" y="4381184"/>
            <a:ext cx="609600" cy="298450"/>
          </a:xfrm>
        </p:spPr>
        <p:txBody>
          <a:bodyPr>
            <a:normAutofit/>
          </a:bodyPr>
          <a:lstStyle>
            <a:lvl1pPr marL="0" indent="0">
              <a:buNone/>
              <a:defRPr sz="1400"/>
            </a:lvl1pPr>
          </a:lstStyle>
          <a:p>
            <a:pPr lvl="0"/>
            <a:r>
              <a:rPr lang="en-US" dirty="0"/>
              <a:t>DTG</a:t>
            </a:r>
          </a:p>
        </p:txBody>
      </p:sp>
      <p:sp>
        <p:nvSpPr>
          <p:cNvPr id="35" name="Text Placeholder 31"/>
          <p:cNvSpPr>
            <a:spLocks noGrp="1"/>
          </p:cNvSpPr>
          <p:nvPr>
            <p:ph type="body" sz="quarter" idx="20" hasCustomPrompt="1"/>
          </p:nvPr>
        </p:nvSpPr>
        <p:spPr>
          <a:xfrm>
            <a:off x="6627810" y="5330511"/>
            <a:ext cx="725489" cy="324363"/>
          </a:xfrm>
        </p:spPr>
        <p:txBody>
          <a:bodyPr>
            <a:normAutofit/>
          </a:bodyPr>
          <a:lstStyle>
            <a:lvl1pPr marL="0" indent="0">
              <a:buNone/>
              <a:defRPr sz="1400"/>
            </a:lvl1pPr>
          </a:lstStyle>
          <a:p>
            <a:pPr lvl="0"/>
            <a:r>
              <a:rPr lang="en-US" dirty="0"/>
              <a:t>Event</a:t>
            </a:r>
          </a:p>
        </p:txBody>
      </p:sp>
      <p:sp>
        <p:nvSpPr>
          <p:cNvPr id="36" name="Text Placeholder 31"/>
          <p:cNvSpPr>
            <a:spLocks noGrp="1"/>
          </p:cNvSpPr>
          <p:nvPr>
            <p:ph type="body" sz="quarter" idx="21" hasCustomPrompt="1"/>
          </p:nvPr>
        </p:nvSpPr>
        <p:spPr>
          <a:xfrm>
            <a:off x="5487191" y="5933820"/>
            <a:ext cx="725489" cy="324363"/>
          </a:xfrm>
        </p:spPr>
        <p:txBody>
          <a:bodyPr>
            <a:normAutofit/>
          </a:bodyPr>
          <a:lstStyle>
            <a:lvl1pPr marL="0" indent="0">
              <a:buNone/>
              <a:defRPr sz="1400"/>
            </a:lvl1pPr>
          </a:lstStyle>
          <a:p>
            <a:pPr lvl="0"/>
            <a:r>
              <a:rPr lang="en-US" dirty="0"/>
              <a:t>Event</a:t>
            </a:r>
          </a:p>
        </p:txBody>
      </p:sp>
      <p:sp>
        <p:nvSpPr>
          <p:cNvPr id="37" name="Text Placeholder 31"/>
          <p:cNvSpPr>
            <a:spLocks noGrp="1"/>
          </p:cNvSpPr>
          <p:nvPr>
            <p:ph type="body" sz="quarter" idx="22" hasCustomPrompt="1"/>
          </p:nvPr>
        </p:nvSpPr>
        <p:spPr>
          <a:xfrm>
            <a:off x="7721600" y="4737100"/>
            <a:ext cx="725489" cy="324363"/>
          </a:xfrm>
        </p:spPr>
        <p:txBody>
          <a:bodyPr>
            <a:normAutofit/>
          </a:bodyPr>
          <a:lstStyle>
            <a:lvl1pPr marL="0" indent="0">
              <a:buNone/>
              <a:defRPr sz="1400"/>
            </a:lvl1pPr>
          </a:lstStyle>
          <a:p>
            <a:pPr lvl="0"/>
            <a:r>
              <a:rPr lang="en-US" dirty="0"/>
              <a:t>Event</a:t>
            </a:r>
          </a:p>
        </p:txBody>
      </p:sp>
      <p:sp>
        <p:nvSpPr>
          <p:cNvPr id="9" name="Text Placeholder 8"/>
          <p:cNvSpPr>
            <a:spLocks noGrp="1"/>
          </p:cNvSpPr>
          <p:nvPr>
            <p:ph type="body" sz="quarter" idx="23" hasCustomPrompt="1"/>
          </p:nvPr>
        </p:nvSpPr>
        <p:spPr>
          <a:xfrm>
            <a:off x="977901" y="325735"/>
            <a:ext cx="7469188" cy="775988"/>
          </a:xfrm>
        </p:spPr>
        <p:txBody>
          <a:bodyPr anchor="ctr" anchorCtr="1"/>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baseline="0"/>
            </a:lvl1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200" b="1" dirty="0">
                <a:latin typeface="Arial" panose="020B0604020202020204" pitchFamily="34" charset="0"/>
                <a:cs typeface="Arial" panose="020B0604020202020204" pitchFamily="34" charset="0"/>
              </a:rPr>
              <a:t>TDG, Meeting Name</a:t>
            </a:r>
            <a:r>
              <a:rPr lang="en-US" sz="3200" b="1" baseline="0" dirty="0">
                <a:latin typeface="Arial" panose="020B0604020202020204" pitchFamily="34" charset="0"/>
                <a:cs typeface="Arial" panose="020B0604020202020204" pitchFamily="34" charset="0"/>
              </a:rPr>
              <a:t> Inputs/Outputs</a:t>
            </a:r>
            <a:endParaRPr lang="en-US"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97434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lidepath">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9DFE234-B027-45DF-9B70-AA1164C7BA10}"/>
              </a:ext>
            </a:extLst>
          </p:cNvPr>
          <p:cNvCxnSpPr/>
          <p:nvPr userDrawn="1"/>
        </p:nvCxnSpPr>
        <p:spPr>
          <a:xfrm>
            <a:off x="271565" y="3651670"/>
            <a:ext cx="862641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2D80349-588C-4872-921A-07437FEDD4EA}"/>
              </a:ext>
            </a:extLst>
          </p:cNvPr>
          <p:cNvCxnSpPr/>
          <p:nvPr userDrawn="1"/>
        </p:nvCxnSpPr>
        <p:spPr>
          <a:xfrm>
            <a:off x="4515762" y="3358372"/>
            <a:ext cx="0" cy="6211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FF77ED4-89F3-4EA4-AE74-8D1BC7A3CDFA}"/>
              </a:ext>
            </a:extLst>
          </p:cNvPr>
          <p:cNvCxnSpPr/>
          <p:nvPr userDrawn="1"/>
        </p:nvCxnSpPr>
        <p:spPr>
          <a:xfrm>
            <a:off x="2399415" y="3341119"/>
            <a:ext cx="0" cy="6211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2B1704F-F5C7-42DF-A1B6-5CA33F9952B0}"/>
              </a:ext>
            </a:extLst>
          </p:cNvPr>
          <p:cNvCxnSpPr/>
          <p:nvPr userDrawn="1"/>
        </p:nvCxnSpPr>
        <p:spPr>
          <a:xfrm>
            <a:off x="6813264" y="3352621"/>
            <a:ext cx="0" cy="6211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FEFCCEB-C7F4-4388-BE50-B6FFDEEEDCD0}"/>
              </a:ext>
            </a:extLst>
          </p:cNvPr>
          <p:cNvCxnSpPr/>
          <p:nvPr userDrawn="1"/>
        </p:nvCxnSpPr>
        <p:spPr>
          <a:xfrm>
            <a:off x="8897980" y="3352621"/>
            <a:ext cx="0" cy="6211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03D6F60-2DDF-4C9B-9DBF-477152BF3AE4}"/>
              </a:ext>
            </a:extLst>
          </p:cNvPr>
          <p:cNvCxnSpPr/>
          <p:nvPr userDrawn="1"/>
        </p:nvCxnSpPr>
        <p:spPr>
          <a:xfrm>
            <a:off x="271565" y="3358372"/>
            <a:ext cx="0" cy="6211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9CE58B8-4114-494F-98E5-BA1A275C27F1}"/>
              </a:ext>
            </a:extLst>
          </p:cNvPr>
          <p:cNvCxnSpPr/>
          <p:nvPr userDrawn="1"/>
        </p:nvCxnSpPr>
        <p:spPr>
          <a:xfrm>
            <a:off x="90564" y="5373791"/>
            <a:ext cx="896287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0773A9C-1C86-44C6-813B-0F70C40A9CCF}"/>
              </a:ext>
            </a:extLst>
          </p:cNvPr>
          <p:cNvCxnSpPr/>
          <p:nvPr userDrawn="1"/>
        </p:nvCxnSpPr>
        <p:spPr>
          <a:xfrm>
            <a:off x="1147313" y="1985321"/>
            <a:ext cx="684937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D42EF3-7422-4394-B04E-1CCBC9F3AEB7}"/>
              </a:ext>
            </a:extLst>
          </p:cNvPr>
          <p:cNvCxnSpPr/>
          <p:nvPr userDrawn="1"/>
        </p:nvCxnSpPr>
        <p:spPr>
          <a:xfrm>
            <a:off x="91440" y="798022"/>
            <a:ext cx="89528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D64F6B2-68B5-4D20-AA62-8F03B77A5796}"/>
              </a:ext>
            </a:extLst>
          </p:cNvPr>
          <p:cNvSpPr/>
          <p:nvPr userDrawn="1"/>
        </p:nvSpPr>
        <p:spPr>
          <a:xfrm>
            <a:off x="1219200" y="187667"/>
            <a:ext cx="6858000" cy="533400"/>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sz="1200" b="1" dirty="0">
                <a:solidFill>
                  <a:schemeClr val="tx1"/>
                </a:solidFill>
                <a:latin typeface="Arial" panose="020B0604020202020204" pitchFamily="34" charset="0"/>
                <a:cs typeface="Arial" panose="020B0604020202020204" pitchFamily="34" charset="0"/>
              </a:rPr>
              <a:t>ANNUAL GLIDEPATH</a:t>
            </a:r>
          </a:p>
          <a:p>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5387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 7WK">
    <p:spTree>
      <p:nvGrpSpPr>
        <p:cNvPr id="1" name=""/>
        <p:cNvGrpSpPr/>
        <p:nvPr/>
      </p:nvGrpSpPr>
      <p:grpSpPr>
        <a:xfrm>
          <a:off x="0" y="0"/>
          <a:ext cx="0" cy="0"/>
          <a:chOff x="0" y="0"/>
          <a:chExt cx="0" cy="0"/>
        </a:xfrm>
      </p:grpSpPr>
      <p:cxnSp>
        <p:nvCxnSpPr>
          <p:cNvPr id="42" name="Straight Connector 41">
            <a:extLst>
              <a:ext uri="{FF2B5EF4-FFF2-40B4-BE49-F238E27FC236}">
                <a16:creationId xmlns:a16="http://schemas.microsoft.com/office/drawing/2014/main" id="{C1996566-025C-4A5D-AE17-9494E6271F6E}"/>
              </a:ext>
            </a:extLst>
          </p:cNvPr>
          <p:cNvCxnSpPr/>
          <p:nvPr userDrawn="1"/>
        </p:nvCxnSpPr>
        <p:spPr>
          <a:xfrm>
            <a:off x="91440" y="798022"/>
            <a:ext cx="89528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B1BA799-3243-41B5-9264-9848F17DF76F}"/>
              </a:ext>
            </a:extLst>
          </p:cNvPr>
          <p:cNvSpPr/>
          <p:nvPr userDrawn="1"/>
        </p:nvSpPr>
        <p:spPr>
          <a:xfrm>
            <a:off x="1219200" y="187667"/>
            <a:ext cx="6858000" cy="533400"/>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sz="1200" b="1" dirty="0">
                <a:solidFill>
                  <a:schemeClr val="tx1"/>
                </a:solidFill>
                <a:latin typeface="Arial" panose="020B0604020202020204" pitchFamily="34" charset="0"/>
                <a:cs typeface="Arial" panose="020B0604020202020204" pitchFamily="34" charset="0"/>
              </a:rPr>
              <a:t>CO TRNG REVIEW</a:t>
            </a:r>
          </a:p>
          <a:p>
            <a:pPr algn="r"/>
            <a:r>
              <a:rPr lang="en-US" sz="1200" b="1" dirty="0">
                <a:solidFill>
                  <a:schemeClr val="tx1"/>
                </a:solidFill>
                <a:latin typeface="Arial" panose="020B0604020202020204" pitchFamily="34" charset="0"/>
                <a:cs typeface="Arial" panose="020B0604020202020204" pitchFamily="34" charset="0"/>
              </a:rPr>
              <a:t>7 WEEK</a:t>
            </a:r>
          </a:p>
          <a:p>
            <a:endParaRPr lang="en-US" sz="1200" dirty="0">
              <a:solidFill>
                <a:schemeClr val="tx1"/>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657F109F-48CD-405A-AB88-E84E3F69A679}"/>
              </a:ext>
            </a:extLst>
          </p:cNvPr>
          <p:cNvSpPr/>
          <p:nvPr userDrawn="1"/>
        </p:nvSpPr>
        <p:spPr>
          <a:xfrm>
            <a:off x="1506921" y="2924504"/>
            <a:ext cx="6282558" cy="127700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latin typeface="Arial" panose="020B0604020202020204" pitchFamily="34" charset="0"/>
                <a:cs typeface="Arial" panose="020B0604020202020204" pitchFamily="34" charset="0"/>
              </a:rPr>
              <a:t>INSERT 7 WK CHART HERE</a:t>
            </a:r>
          </a:p>
        </p:txBody>
      </p:sp>
      <p:sp>
        <p:nvSpPr>
          <p:cNvPr id="6" name="TextBox 22">
            <a:extLst>
              <a:ext uri="{FF2B5EF4-FFF2-40B4-BE49-F238E27FC236}">
                <a16:creationId xmlns:a16="http://schemas.microsoft.com/office/drawing/2014/main" id="{36AFCF99-FADE-44CB-97F8-D252AAC3E9C6}"/>
              </a:ext>
            </a:extLst>
          </p:cNvPr>
          <p:cNvSpPr txBox="1"/>
          <p:nvPr userDrawn="1"/>
        </p:nvSpPr>
        <p:spPr>
          <a:xfrm>
            <a:off x="6270562" y="6208668"/>
            <a:ext cx="2680542" cy="461665"/>
          </a:xfrm>
          <a:prstGeom prst="rect">
            <a:avLst/>
          </a:prstGeom>
          <a:solidFill>
            <a:schemeClr val="bg1"/>
          </a:solidFill>
          <a:ln>
            <a:solidFill>
              <a:schemeClr val="tx1"/>
            </a:solidFill>
          </a:ln>
        </p:spPr>
        <p:txBody>
          <a:bodyPr wrap="none" rtlCol="0">
            <a:spAutoFit/>
          </a:bodyPr>
          <a:lstStyle/>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6</a:t>
            </a:r>
            <a:r>
              <a:rPr lang="en-US" sz="600" kern="1200" baseline="30000" dirty="0">
                <a:solidFill>
                  <a:srgbClr val="000000"/>
                </a:solidFill>
                <a:effectLst/>
                <a:latin typeface="Arial" panose="020B0604020202020204" pitchFamily="34" charset="0"/>
                <a:ea typeface="Times New Roman" panose="02020603050405020304" pitchFamily="18" charset="0"/>
              </a:rPr>
              <a:t>th</a:t>
            </a:r>
            <a:r>
              <a:rPr lang="en-US" sz="600" kern="1200" dirty="0">
                <a:solidFill>
                  <a:srgbClr val="000000"/>
                </a:solidFill>
                <a:effectLst/>
                <a:latin typeface="Arial" panose="020B0604020202020204" pitchFamily="34" charset="0"/>
                <a:ea typeface="Times New Roman" panose="02020603050405020304" pitchFamily="18" charset="0"/>
              </a:rPr>
              <a:t> ARMORED BRIGADE COMBAT TEAM, FORT GREEN, XH</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ARMORED COMBINED ARMS BATTALION</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TRAINING PACKET</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PRODUCT YEAR: 2065</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94558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 7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CE44D41-12FA-42D1-8A4D-F2D5F0AADB28}"/>
              </a:ext>
            </a:extLst>
          </p:cNvPr>
          <p:cNvCxnSpPr/>
          <p:nvPr userDrawn="1"/>
        </p:nvCxnSpPr>
        <p:spPr>
          <a:xfrm>
            <a:off x="91440" y="798022"/>
            <a:ext cx="89528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63A8DD8-1500-41DE-87E2-BCDBC71F3E14}"/>
              </a:ext>
            </a:extLst>
          </p:cNvPr>
          <p:cNvSpPr/>
          <p:nvPr userDrawn="1"/>
        </p:nvSpPr>
        <p:spPr>
          <a:xfrm>
            <a:off x="1219200" y="187667"/>
            <a:ext cx="6858000" cy="533400"/>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sz="1200" b="1" dirty="0">
                <a:solidFill>
                  <a:schemeClr val="tx1"/>
                </a:solidFill>
                <a:latin typeface="Arial" panose="020B0604020202020204" pitchFamily="34" charset="0"/>
                <a:cs typeface="Arial" panose="020B0604020202020204" pitchFamily="34" charset="0"/>
              </a:rPr>
              <a:t>CO TRNG REVIEW</a:t>
            </a:r>
          </a:p>
          <a:p>
            <a:pPr algn="r"/>
            <a:r>
              <a:rPr lang="en-US" sz="1200" b="1" dirty="0">
                <a:solidFill>
                  <a:schemeClr val="tx1"/>
                </a:solidFill>
                <a:latin typeface="Arial" panose="020B0604020202020204" pitchFamily="34" charset="0"/>
                <a:cs typeface="Arial" panose="020B0604020202020204" pitchFamily="34" charset="0"/>
              </a:rPr>
              <a:t>7 DAY</a:t>
            </a:r>
          </a:p>
          <a:p>
            <a:endParaRPr lang="en-US" sz="1200" dirty="0">
              <a:solidFill>
                <a:schemeClr val="tx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8EFE08FB-201D-4230-87E0-A81AFA6741AF}"/>
              </a:ext>
            </a:extLst>
          </p:cNvPr>
          <p:cNvSpPr/>
          <p:nvPr userDrawn="1"/>
        </p:nvSpPr>
        <p:spPr>
          <a:xfrm>
            <a:off x="1506921" y="2924504"/>
            <a:ext cx="6282558" cy="127700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latin typeface="Arial" panose="020B0604020202020204" pitchFamily="34" charset="0"/>
                <a:cs typeface="Arial" panose="020B0604020202020204" pitchFamily="34" charset="0"/>
              </a:rPr>
              <a:t>INSERT 7 DAY CHART HERE</a:t>
            </a:r>
          </a:p>
        </p:txBody>
      </p:sp>
      <p:sp>
        <p:nvSpPr>
          <p:cNvPr id="7" name="TextBox 22">
            <a:extLst>
              <a:ext uri="{FF2B5EF4-FFF2-40B4-BE49-F238E27FC236}">
                <a16:creationId xmlns:a16="http://schemas.microsoft.com/office/drawing/2014/main" id="{28246281-74CF-4C9B-B52F-8620D811590D}"/>
              </a:ext>
            </a:extLst>
          </p:cNvPr>
          <p:cNvSpPr txBox="1"/>
          <p:nvPr userDrawn="1"/>
        </p:nvSpPr>
        <p:spPr>
          <a:xfrm>
            <a:off x="6270562" y="6208668"/>
            <a:ext cx="2680542" cy="461665"/>
          </a:xfrm>
          <a:prstGeom prst="rect">
            <a:avLst/>
          </a:prstGeom>
          <a:solidFill>
            <a:schemeClr val="bg1"/>
          </a:solidFill>
          <a:ln>
            <a:solidFill>
              <a:schemeClr val="tx1"/>
            </a:solidFill>
          </a:ln>
        </p:spPr>
        <p:txBody>
          <a:bodyPr wrap="none" rtlCol="0">
            <a:spAutoFit/>
          </a:bodyPr>
          <a:lstStyle/>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6</a:t>
            </a:r>
            <a:r>
              <a:rPr lang="en-US" sz="600" kern="1200" baseline="30000" dirty="0">
                <a:solidFill>
                  <a:srgbClr val="000000"/>
                </a:solidFill>
                <a:effectLst/>
                <a:latin typeface="Arial" panose="020B0604020202020204" pitchFamily="34" charset="0"/>
                <a:ea typeface="Times New Roman" panose="02020603050405020304" pitchFamily="18" charset="0"/>
              </a:rPr>
              <a:t>th</a:t>
            </a:r>
            <a:r>
              <a:rPr lang="en-US" sz="600" kern="1200" dirty="0">
                <a:solidFill>
                  <a:srgbClr val="000000"/>
                </a:solidFill>
                <a:effectLst/>
                <a:latin typeface="Arial" panose="020B0604020202020204" pitchFamily="34" charset="0"/>
                <a:ea typeface="Times New Roman" panose="02020603050405020304" pitchFamily="18" charset="0"/>
              </a:rPr>
              <a:t> ARMORED BRIGADE COMBAT TEAM, FORT GREEN, XH</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ARMORED COMBINED ARMS BATTALION</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TRAINING PACKET</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PRODUCT YEAR: 2065</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157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latoon T Wk">
    <p:spTree>
      <p:nvGrpSpPr>
        <p:cNvPr id="1" name=""/>
        <p:cNvGrpSpPr/>
        <p:nvPr/>
      </p:nvGrpSpPr>
      <p:grpSpPr>
        <a:xfrm>
          <a:off x="0" y="0"/>
          <a:ext cx="0" cy="0"/>
          <a:chOff x="0" y="0"/>
          <a:chExt cx="0" cy="0"/>
        </a:xfrm>
      </p:grpSpPr>
      <p:graphicFrame>
        <p:nvGraphicFramePr>
          <p:cNvPr id="5" name="Таблица 13">
            <a:extLst>
              <a:ext uri="{FF2B5EF4-FFF2-40B4-BE49-F238E27FC236}">
                <a16:creationId xmlns:a16="http://schemas.microsoft.com/office/drawing/2014/main" id="{C7935436-BB6F-4A1F-ACD3-624D3D3EE912}"/>
              </a:ext>
            </a:extLst>
          </p:cNvPr>
          <p:cNvGraphicFramePr>
            <a:graphicFrameLocks noGrp="1"/>
          </p:cNvGraphicFramePr>
          <p:nvPr userDrawn="1">
            <p:extLst>
              <p:ext uri="{D42A27DB-BD31-4B8C-83A1-F6EECF244321}">
                <p14:modId xmlns:p14="http://schemas.microsoft.com/office/powerpoint/2010/main" val="355065044"/>
              </p:ext>
            </p:extLst>
          </p:nvPr>
        </p:nvGraphicFramePr>
        <p:xfrm>
          <a:off x="219849" y="2932008"/>
          <a:ext cx="8684644" cy="2926080"/>
        </p:xfrm>
        <a:graphic>
          <a:graphicData uri="http://schemas.openxmlformats.org/drawingml/2006/table">
            <a:tbl>
              <a:tblPr firstRow="1" bandRow="1">
                <a:tableStyleId>{5940675A-B579-460E-94D1-54222C63F5DA}</a:tableStyleId>
              </a:tblPr>
              <a:tblGrid>
                <a:gridCol w="1832939">
                  <a:extLst>
                    <a:ext uri="{9D8B030D-6E8A-4147-A177-3AD203B41FA5}">
                      <a16:colId xmlns:a16="http://schemas.microsoft.com/office/drawing/2014/main" val="2354330791"/>
                    </a:ext>
                  </a:extLst>
                </a:gridCol>
                <a:gridCol w="1832939">
                  <a:extLst>
                    <a:ext uri="{9D8B030D-6E8A-4147-A177-3AD203B41FA5}">
                      <a16:colId xmlns:a16="http://schemas.microsoft.com/office/drawing/2014/main" val="1283768187"/>
                    </a:ext>
                  </a:extLst>
                </a:gridCol>
                <a:gridCol w="2516373">
                  <a:extLst>
                    <a:ext uri="{9D8B030D-6E8A-4147-A177-3AD203B41FA5}">
                      <a16:colId xmlns:a16="http://schemas.microsoft.com/office/drawing/2014/main" val="3152766318"/>
                    </a:ext>
                  </a:extLst>
                </a:gridCol>
                <a:gridCol w="2502393">
                  <a:extLst>
                    <a:ext uri="{9D8B030D-6E8A-4147-A177-3AD203B41FA5}">
                      <a16:colId xmlns:a16="http://schemas.microsoft.com/office/drawing/2014/main" val="1956800463"/>
                    </a:ext>
                  </a:extLst>
                </a:gridCol>
              </a:tblGrid>
              <a:tr h="380321">
                <a:tc gridSpan="2">
                  <a:txBody>
                    <a:bodyPr/>
                    <a:lstStyle/>
                    <a:p>
                      <a:pPr algn="ctr"/>
                      <a:r>
                        <a:rPr lang="en-US" sz="1200" b="1" dirty="0">
                          <a:latin typeface="Arial" panose="020B0604020202020204" pitchFamily="34" charset="0"/>
                          <a:cs typeface="Arial" panose="020B0604020202020204" pitchFamily="34" charset="0"/>
                        </a:rPr>
                        <a:t>Sustain / Improve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algn="ctr"/>
                      <a:r>
                        <a:rPr lang="en-US" sz="1200" b="1" dirty="0">
                          <a:latin typeface="Arial" panose="020B0604020202020204" pitchFamily="34" charset="0"/>
                          <a:cs typeface="Arial" panose="020B0604020202020204" pitchFamily="34" charset="0"/>
                        </a:rPr>
                        <a:t>Platoon Objectives</a:t>
                      </a:r>
                      <a:endParaRPr lang="en-US" sz="1200" b="1" baseline="0" dirty="0">
                        <a:latin typeface="Arial" panose="020B0604020202020204" pitchFamily="34" charset="0"/>
                        <a:cs typeface="Arial" panose="020B0604020202020204" pitchFamily="34" charset="0"/>
                      </a:endParaRPr>
                    </a:p>
                    <a:p>
                      <a:pPr algn="ctr"/>
                      <a:r>
                        <a:rPr lang="en-US" sz="1200" b="1" baseline="0" dirty="0">
                          <a:latin typeface="Arial" panose="020B0604020202020204" pitchFamily="34" charset="0"/>
                          <a:cs typeface="Arial" panose="020B0604020202020204" pitchFamily="34" charset="0"/>
                        </a:rPr>
                        <a:t>Current </a:t>
                      </a:r>
                      <a:r>
                        <a:rPr lang="en-US" sz="1200" b="1" dirty="0">
                          <a:latin typeface="Arial" panose="020B0604020202020204" pitchFamily="34" charset="0"/>
                          <a:cs typeface="Arial" panose="020B0604020202020204" pitchFamily="34" charset="0"/>
                        </a:rPr>
                        <a:t>Week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Company Objectives</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b="1" baseline="0" dirty="0">
                          <a:latin typeface="Arial" panose="020B0604020202020204" pitchFamily="34" charset="0"/>
                          <a:cs typeface="Arial" panose="020B0604020202020204" pitchFamily="34" charset="0"/>
                        </a:rPr>
                        <a:t>Current Week</a:t>
                      </a:r>
                      <a:endParaRPr lang="en-US" sz="12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211765692"/>
                  </a:ext>
                </a:extLst>
              </a:tr>
              <a:tr h="577971">
                <a:tc rowSpan="3">
                  <a:txBody>
                    <a:bodyPr/>
                    <a:lstStyle/>
                    <a:p>
                      <a:pPr marL="0" indent="0">
                        <a:buFont typeface="Wingdings" panose="05000000000000000000" pitchFamily="2" charset="2"/>
                        <a:buNone/>
                      </a:pPr>
                      <a:r>
                        <a:rPr lang="en-US" sz="1200" b="0" u="sng" baseline="0" dirty="0">
                          <a:latin typeface="Arial" panose="020B0604020202020204" pitchFamily="34" charset="0"/>
                          <a:cs typeface="Arial" panose="020B0604020202020204" pitchFamily="34" charset="0"/>
                        </a:rPr>
                        <a:t>Sustain: </a:t>
                      </a:r>
                    </a:p>
                    <a:p>
                      <a:pPr marL="0" indent="0">
                        <a:buFont typeface="Arial" panose="020B0604020202020204" pitchFamily="34" charset="0"/>
                        <a:buNone/>
                      </a:pPr>
                      <a:endParaRPr lang="en-US" sz="1200" b="0" u="none" baseline="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1200" b="0" u="none" baseline="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1200" b="0" u="none" baseline="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1200" b="0" u="none" baseline="0"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1200" b="0" u="none" baseline="0"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1200" b="0" u="none" baseline="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u="sng" baseline="0" dirty="0">
                          <a:latin typeface="Arial" panose="020B0604020202020204" pitchFamily="34" charset="0"/>
                          <a:cs typeface="Arial" panose="020B0604020202020204" pitchFamily="34" charset="0"/>
                        </a:rPr>
                        <a:t>Improve:</a:t>
                      </a:r>
                      <a:endParaRPr lang="en-US" sz="1200" b="0" u="none" baseline="0"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1200" b="0" u="none" baseline="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2139692"/>
                  </a:ext>
                </a:extLst>
              </a:tr>
              <a:tr h="380321">
                <a:tc vMerge="1">
                  <a:txBody>
                    <a:bodyPr/>
                    <a:lstStyle/>
                    <a:p>
                      <a:endParaRPr lang="en-US"/>
                    </a:p>
                  </a:txBody>
                  <a:tcPr/>
                </a:tc>
                <a:tc vMerge="1">
                  <a:txBody>
                    <a:bodyPr/>
                    <a:lstStyle/>
                    <a:p>
                      <a:endParaRPr lang="en-US"/>
                    </a:p>
                  </a:txBody>
                  <a:tcPr/>
                </a:tc>
                <a:tc>
                  <a:txBody>
                    <a:bodyPr/>
                    <a:lstStyle/>
                    <a:p>
                      <a:pPr algn="ctr"/>
                      <a:r>
                        <a:rPr lang="en-US" sz="1200" b="1" dirty="0">
                          <a:latin typeface="Arial" panose="020B0604020202020204" pitchFamily="34" charset="0"/>
                          <a:cs typeface="Arial" panose="020B0604020202020204" pitchFamily="34" charset="0"/>
                        </a:rPr>
                        <a:t>Platoon Objectives</a:t>
                      </a:r>
                      <a:endParaRPr lang="en-US" sz="1200" b="1" baseline="0" dirty="0">
                        <a:latin typeface="Arial" panose="020B0604020202020204" pitchFamily="34" charset="0"/>
                        <a:cs typeface="Arial" panose="020B0604020202020204" pitchFamily="34" charset="0"/>
                      </a:endParaRPr>
                    </a:p>
                    <a:p>
                      <a:pPr algn="ctr"/>
                      <a:r>
                        <a:rPr lang="en-US" sz="1200" b="1" baseline="0" dirty="0">
                          <a:latin typeface="Arial" panose="020B0604020202020204" pitchFamily="34" charset="0"/>
                          <a:cs typeface="Arial" panose="020B0604020202020204" pitchFamily="34" charset="0"/>
                        </a:rPr>
                        <a:t>Next </a:t>
                      </a:r>
                      <a:r>
                        <a:rPr lang="en-US" sz="1200" b="1" dirty="0">
                          <a:latin typeface="Arial" panose="020B0604020202020204" pitchFamily="34" charset="0"/>
                          <a:cs typeface="Arial" panose="020B0604020202020204" pitchFamily="34" charset="0"/>
                        </a:rPr>
                        <a:t>Week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Company Objectives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b="1" baseline="0" dirty="0">
                          <a:latin typeface="Arial" panose="020B0604020202020204" pitchFamily="34" charset="0"/>
                          <a:cs typeface="Arial" panose="020B0604020202020204" pitchFamily="34" charset="0"/>
                        </a:rPr>
                        <a:t>Next </a:t>
                      </a:r>
                      <a:r>
                        <a:rPr lang="en-US" sz="1200" b="1" dirty="0">
                          <a:latin typeface="Arial" panose="020B0604020202020204" pitchFamily="34" charset="0"/>
                          <a:cs typeface="Arial" panose="020B0604020202020204" pitchFamily="34" charset="0"/>
                        </a:rPr>
                        <a:t>Week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2452817525"/>
                  </a:ext>
                </a:extLst>
              </a:tr>
              <a:tr h="854568">
                <a:tc vMerge="1">
                  <a:txBody>
                    <a:bodyPr/>
                    <a:lstStyle/>
                    <a:p>
                      <a:endParaRPr lang="en-US"/>
                    </a:p>
                  </a:txBody>
                  <a:tcPr/>
                </a:tc>
                <a:tc vMerge="1">
                  <a:txBody>
                    <a:bodyPr/>
                    <a:lstStyle/>
                    <a:p>
                      <a:endParaRPr lang="en-US"/>
                    </a:p>
                  </a:txBody>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91503367"/>
                  </a:ext>
                </a:extLst>
              </a:tr>
            </a:tbl>
          </a:graphicData>
        </a:graphic>
      </p:graphicFrame>
      <p:cxnSp>
        <p:nvCxnSpPr>
          <p:cNvPr id="6" name="Straight Connector 5">
            <a:extLst>
              <a:ext uri="{FF2B5EF4-FFF2-40B4-BE49-F238E27FC236}">
                <a16:creationId xmlns:a16="http://schemas.microsoft.com/office/drawing/2014/main" id="{4E7F5B65-1FD8-4AC2-AB7A-BC3603A2CD14}"/>
              </a:ext>
            </a:extLst>
          </p:cNvPr>
          <p:cNvCxnSpPr/>
          <p:nvPr userDrawn="1"/>
        </p:nvCxnSpPr>
        <p:spPr>
          <a:xfrm>
            <a:off x="97377" y="900498"/>
            <a:ext cx="89528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 Placeholder 13">
            <a:extLst>
              <a:ext uri="{FF2B5EF4-FFF2-40B4-BE49-F238E27FC236}">
                <a16:creationId xmlns:a16="http://schemas.microsoft.com/office/drawing/2014/main" id="{47CBE506-D2DA-4E49-A704-483F960A557A}"/>
              </a:ext>
            </a:extLst>
          </p:cNvPr>
          <p:cNvSpPr>
            <a:spLocks noGrp="1"/>
          </p:cNvSpPr>
          <p:nvPr>
            <p:ph type="body" sz="quarter" idx="11" hasCustomPrompt="1"/>
          </p:nvPr>
        </p:nvSpPr>
        <p:spPr>
          <a:xfrm>
            <a:off x="315607" y="3669104"/>
            <a:ext cx="1634312" cy="2124724"/>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61" name="Text Placeholder 13">
            <a:extLst>
              <a:ext uri="{FF2B5EF4-FFF2-40B4-BE49-F238E27FC236}">
                <a16:creationId xmlns:a16="http://schemas.microsoft.com/office/drawing/2014/main" id="{E0D9A208-F4A9-4E4C-AD43-5F3DDABC23B9}"/>
              </a:ext>
            </a:extLst>
          </p:cNvPr>
          <p:cNvSpPr>
            <a:spLocks noGrp="1"/>
          </p:cNvSpPr>
          <p:nvPr>
            <p:ph type="body" sz="quarter" idx="59" hasCustomPrompt="1"/>
          </p:nvPr>
        </p:nvSpPr>
        <p:spPr>
          <a:xfrm>
            <a:off x="2123386" y="3669103"/>
            <a:ext cx="1634312" cy="2124724"/>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63" name="Text Placeholder 13">
            <a:extLst>
              <a:ext uri="{FF2B5EF4-FFF2-40B4-BE49-F238E27FC236}">
                <a16:creationId xmlns:a16="http://schemas.microsoft.com/office/drawing/2014/main" id="{3395E7C0-F60E-4479-8058-9D9237D381BE}"/>
              </a:ext>
            </a:extLst>
          </p:cNvPr>
          <p:cNvSpPr>
            <a:spLocks noGrp="1"/>
          </p:cNvSpPr>
          <p:nvPr>
            <p:ph type="body" sz="quarter" idx="60" hasCustomPrompt="1"/>
          </p:nvPr>
        </p:nvSpPr>
        <p:spPr>
          <a:xfrm>
            <a:off x="3931165" y="3461315"/>
            <a:ext cx="2425216" cy="77034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64" name="Text Placeholder 13">
            <a:extLst>
              <a:ext uri="{FF2B5EF4-FFF2-40B4-BE49-F238E27FC236}">
                <a16:creationId xmlns:a16="http://schemas.microsoft.com/office/drawing/2014/main" id="{C274F697-13D0-48EF-BB4E-FB42617EAD49}"/>
              </a:ext>
            </a:extLst>
          </p:cNvPr>
          <p:cNvSpPr>
            <a:spLocks noGrp="1"/>
          </p:cNvSpPr>
          <p:nvPr>
            <p:ph type="body" sz="quarter" idx="61" hasCustomPrompt="1"/>
          </p:nvPr>
        </p:nvSpPr>
        <p:spPr>
          <a:xfrm>
            <a:off x="6436685" y="3456308"/>
            <a:ext cx="2425216" cy="77034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65" name="Text Placeholder 13">
            <a:extLst>
              <a:ext uri="{FF2B5EF4-FFF2-40B4-BE49-F238E27FC236}">
                <a16:creationId xmlns:a16="http://schemas.microsoft.com/office/drawing/2014/main" id="{3B8519C6-D309-4656-BC4A-76470B6DB9FD}"/>
              </a:ext>
            </a:extLst>
          </p:cNvPr>
          <p:cNvSpPr>
            <a:spLocks noGrp="1"/>
          </p:cNvSpPr>
          <p:nvPr>
            <p:ph type="body" sz="quarter" idx="62" hasCustomPrompt="1"/>
          </p:nvPr>
        </p:nvSpPr>
        <p:spPr>
          <a:xfrm>
            <a:off x="3930085" y="4878974"/>
            <a:ext cx="2425216" cy="77034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66" name="Text Placeholder 13">
            <a:extLst>
              <a:ext uri="{FF2B5EF4-FFF2-40B4-BE49-F238E27FC236}">
                <a16:creationId xmlns:a16="http://schemas.microsoft.com/office/drawing/2014/main" id="{DB49F688-9EB4-48DD-AEFF-0127D8C57644}"/>
              </a:ext>
            </a:extLst>
          </p:cNvPr>
          <p:cNvSpPr>
            <a:spLocks noGrp="1"/>
          </p:cNvSpPr>
          <p:nvPr>
            <p:ph type="body" sz="quarter" idx="63" hasCustomPrompt="1"/>
          </p:nvPr>
        </p:nvSpPr>
        <p:spPr>
          <a:xfrm>
            <a:off x="6429234" y="4894683"/>
            <a:ext cx="2425216" cy="77034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graphicFrame>
        <p:nvGraphicFramePr>
          <p:cNvPr id="67" name="Table 8">
            <a:extLst>
              <a:ext uri="{FF2B5EF4-FFF2-40B4-BE49-F238E27FC236}">
                <a16:creationId xmlns:a16="http://schemas.microsoft.com/office/drawing/2014/main" id="{DB6C7E6B-BFED-4D82-9BF9-B814A99880A5}"/>
              </a:ext>
            </a:extLst>
          </p:cNvPr>
          <p:cNvGraphicFramePr>
            <a:graphicFrameLocks noGrp="1"/>
          </p:cNvGraphicFramePr>
          <p:nvPr userDrawn="1">
            <p:extLst>
              <p:ext uri="{D42A27DB-BD31-4B8C-83A1-F6EECF244321}">
                <p14:modId xmlns:p14="http://schemas.microsoft.com/office/powerpoint/2010/main" val="578832224"/>
              </p:ext>
            </p:extLst>
          </p:nvPr>
        </p:nvGraphicFramePr>
        <p:xfrm>
          <a:off x="219849" y="5895415"/>
          <a:ext cx="3887068" cy="780108"/>
        </p:xfrm>
        <a:graphic>
          <a:graphicData uri="http://schemas.openxmlformats.org/drawingml/2006/table">
            <a:tbl>
              <a:tblPr firstRow="1" bandRow="1">
                <a:tableStyleId>{5C22544A-7EE6-4342-B048-85BDC9FD1C3A}</a:tableStyleId>
              </a:tblPr>
              <a:tblGrid>
                <a:gridCol w="292261">
                  <a:extLst>
                    <a:ext uri="{9D8B030D-6E8A-4147-A177-3AD203B41FA5}">
                      <a16:colId xmlns:a16="http://schemas.microsoft.com/office/drawing/2014/main" val="20000"/>
                    </a:ext>
                  </a:extLst>
                </a:gridCol>
                <a:gridCol w="3594807">
                  <a:extLst>
                    <a:ext uri="{9D8B030D-6E8A-4147-A177-3AD203B41FA5}">
                      <a16:colId xmlns:a16="http://schemas.microsoft.com/office/drawing/2014/main" val="20001"/>
                    </a:ext>
                  </a:extLst>
                </a:gridCol>
              </a:tblGrid>
              <a:tr h="96079">
                <a:tc>
                  <a:txBody>
                    <a:bodyPr/>
                    <a:lstStyle/>
                    <a:p>
                      <a:pPr algn="ctr"/>
                      <a:r>
                        <a:rPr lang="en-US" sz="600" b="1" dirty="0">
                          <a:solidFill>
                            <a:sysClr val="windowText" lastClr="000000"/>
                          </a:solidFill>
                          <a:latin typeface="Arial" panose="020B0604020202020204" pitchFamily="34" charset="0"/>
                          <a:cs typeface="Arial" panose="020B0604020202020204" pitchFamily="34" charset="0"/>
                        </a:rPr>
                        <a:t>T</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l"/>
                      <a:r>
                        <a:rPr lang="en-US" sz="600" dirty="0">
                          <a:solidFill>
                            <a:sysClr val="windowText" lastClr="000000"/>
                          </a:solidFill>
                          <a:latin typeface="Arial" panose="020B0604020202020204" pitchFamily="34" charset="0"/>
                          <a:cs typeface="Arial" panose="020B0604020202020204" pitchFamily="34" charset="0"/>
                        </a:rPr>
                        <a:t>Trained to Standard, &gt; 95% Soldiers Present, &gt; 95% Go’s (When applicable as defined by TEO)</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96079">
                <a:tc>
                  <a:txBody>
                    <a:bodyPr/>
                    <a:lstStyle/>
                    <a:p>
                      <a:pPr algn="ctr"/>
                      <a:r>
                        <a:rPr lang="en-US" sz="600" b="1" dirty="0">
                          <a:solidFill>
                            <a:schemeClr val="tx1"/>
                          </a:solidFill>
                          <a:latin typeface="Arial" panose="020B0604020202020204" pitchFamily="34" charset="0"/>
                          <a:cs typeface="Arial" panose="020B0604020202020204" pitchFamily="34" charset="0"/>
                        </a:rPr>
                        <a:t>T-</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a:solidFill>
                            <a:sysClr val="windowText" lastClr="000000"/>
                          </a:solidFill>
                          <a:latin typeface="Arial" panose="020B0604020202020204" pitchFamily="34" charset="0"/>
                          <a:cs typeface="Arial" panose="020B0604020202020204" pitchFamily="34" charset="0"/>
                        </a:rPr>
                        <a:t>Trained, &gt; 80% Soldiers Present, &gt; 80% Go’s (When applicable as defined by TEO)</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96079">
                <a:tc>
                  <a:txBody>
                    <a:bodyPr/>
                    <a:lstStyle/>
                    <a:p>
                      <a:pPr algn="ctr"/>
                      <a:r>
                        <a:rPr lang="en-US" sz="600" b="1" dirty="0">
                          <a:solidFill>
                            <a:schemeClr val="tx1"/>
                          </a:solidFill>
                          <a:latin typeface="Arial" panose="020B0604020202020204" pitchFamily="34" charset="0"/>
                          <a:cs typeface="Arial" panose="020B0604020202020204" pitchFamily="34" charset="0"/>
                        </a:rPr>
                        <a:t>P</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sz="600" dirty="0">
                          <a:solidFill>
                            <a:sysClr val="windowText" lastClr="000000"/>
                          </a:solidFill>
                          <a:latin typeface="Arial" panose="020B0604020202020204" pitchFamily="34" charset="0"/>
                          <a:cs typeface="Arial" panose="020B0604020202020204" pitchFamily="34" charset="0"/>
                        </a:rPr>
                        <a:t>Trained, &gt; 75% Soldiers Present and &gt; 70% Go’s (When applicable as defined by TEO)</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96079">
                <a:tc>
                  <a:txBody>
                    <a:bodyPr/>
                    <a:lstStyle/>
                    <a:p>
                      <a:pPr algn="ctr"/>
                      <a:r>
                        <a:rPr lang="en-US" sz="600" b="1" dirty="0">
                          <a:solidFill>
                            <a:schemeClr val="tx1"/>
                          </a:solidFill>
                          <a:latin typeface="Arial" panose="020B0604020202020204" pitchFamily="34" charset="0"/>
                          <a:cs typeface="Arial" panose="020B0604020202020204" pitchFamily="34" charset="0"/>
                        </a:rPr>
                        <a:t>P-</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sz="600" dirty="0">
                          <a:solidFill>
                            <a:sysClr val="windowText" lastClr="000000"/>
                          </a:solidFill>
                          <a:latin typeface="Arial" panose="020B0604020202020204" pitchFamily="34" charset="0"/>
                          <a:cs typeface="Arial" panose="020B0604020202020204" pitchFamily="34" charset="0"/>
                        </a:rPr>
                        <a:t>Trained, 65% to 75% Soldiers Present and &gt; 70% Go’s (When applicable as defined by TEO)</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66678585"/>
                  </a:ext>
                </a:extLst>
              </a:tr>
              <a:tr h="96079">
                <a:tc>
                  <a:txBody>
                    <a:bodyPr/>
                    <a:lstStyle/>
                    <a:p>
                      <a:pPr algn="ctr"/>
                      <a:r>
                        <a:rPr lang="en-US" sz="600" b="1" dirty="0">
                          <a:solidFill>
                            <a:schemeClr val="tx1"/>
                          </a:solidFill>
                          <a:latin typeface="Arial" panose="020B0604020202020204" pitchFamily="34" charset="0"/>
                          <a:cs typeface="Arial" panose="020B0604020202020204" pitchFamily="34" charset="0"/>
                        </a:rPr>
                        <a:t>U</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a:r>
                        <a:rPr lang="en-US" sz="600" dirty="0">
                          <a:solidFill>
                            <a:sysClr val="windowText" lastClr="000000"/>
                          </a:solidFill>
                          <a:latin typeface="Arial" panose="020B0604020202020204" pitchFamily="34" charset="0"/>
                          <a:cs typeface="Arial" panose="020B0604020202020204" pitchFamily="34" charset="0"/>
                        </a:rPr>
                        <a:t>Untrained, &lt; 65% Soldiers Present </a:t>
                      </a:r>
                      <a:r>
                        <a:rPr lang="en-US" sz="600" b="1" dirty="0">
                          <a:solidFill>
                            <a:sysClr val="windowText" lastClr="000000"/>
                          </a:solidFill>
                          <a:latin typeface="Arial" panose="020B0604020202020204" pitchFamily="34" charset="0"/>
                          <a:cs typeface="Arial" panose="020B0604020202020204" pitchFamily="34" charset="0"/>
                        </a:rPr>
                        <a:t>OR</a:t>
                      </a:r>
                      <a:r>
                        <a:rPr lang="en-US" sz="600" dirty="0">
                          <a:solidFill>
                            <a:sysClr val="windowText" lastClr="000000"/>
                          </a:solidFill>
                          <a:latin typeface="Arial" panose="020B0604020202020204" pitchFamily="34" charset="0"/>
                          <a:cs typeface="Arial" panose="020B0604020202020204" pitchFamily="34" charset="0"/>
                        </a:rPr>
                        <a:t> &lt; 70% Go’s </a:t>
                      </a:r>
                      <a:r>
                        <a:rPr lang="en-US" sz="600" b="1" dirty="0">
                          <a:solidFill>
                            <a:sysClr val="windowText" lastClr="000000"/>
                          </a:solidFill>
                          <a:latin typeface="Arial" panose="020B0604020202020204" pitchFamily="34" charset="0"/>
                          <a:cs typeface="Arial" panose="020B0604020202020204" pitchFamily="34" charset="0"/>
                        </a:rPr>
                        <a:t>OR</a:t>
                      </a:r>
                      <a:r>
                        <a:rPr lang="en-US" sz="600" dirty="0">
                          <a:solidFill>
                            <a:sysClr val="windowText" lastClr="000000"/>
                          </a:solidFill>
                          <a:latin typeface="Arial" panose="020B0604020202020204" pitchFamily="34" charset="0"/>
                          <a:cs typeface="Arial" panose="020B0604020202020204" pitchFamily="34" charset="0"/>
                        </a:rPr>
                        <a:t> &lt; 70% Equipment Availability</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72814858"/>
                  </a:ext>
                </a:extLst>
              </a:tr>
              <a:tr h="96079">
                <a:tc>
                  <a:txBody>
                    <a:bodyPr/>
                    <a:lstStyle/>
                    <a:p>
                      <a:pPr algn="ctr"/>
                      <a:r>
                        <a:rPr lang="en-US" sz="600" b="1" dirty="0">
                          <a:solidFill>
                            <a:schemeClr val="bg1"/>
                          </a:solidFill>
                          <a:latin typeface="Arial" panose="020B0604020202020204" pitchFamily="34" charset="0"/>
                          <a:cs typeface="Arial" panose="020B0604020202020204" pitchFamily="34" charset="0"/>
                        </a:rPr>
                        <a:t>N</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l"/>
                      <a:r>
                        <a:rPr lang="en-US" sz="600" dirty="0">
                          <a:solidFill>
                            <a:sysClr val="windowText" lastClr="000000"/>
                          </a:solidFill>
                          <a:latin typeface="Arial" panose="020B0604020202020204" pitchFamily="34" charset="0"/>
                          <a:cs typeface="Arial" panose="020B0604020202020204" pitchFamily="34" charset="0"/>
                        </a:rPr>
                        <a:t>Not Trained, Event Planned but Not Conducted</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1992827"/>
                  </a:ext>
                </a:extLst>
              </a:tr>
            </a:tbl>
          </a:graphicData>
        </a:graphic>
      </p:graphicFrame>
      <p:sp>
        <p:nvSpPr>
          <p:cNvPr id="68" name="Rectangle 67">
            <a:extLst>
              <a:ext uri="{FF2B5EF4-FFF2-40B4-BE49-F238E27FC236}">
                <a16:creationId xmlns:a16="http://schemas.microsoft.com/office/drawing/2014/main" id="{F160D74F-A9E8-430E-B3D3-762E2082B543}"/>
              </a:ext>
            </a:extLst>
          </p:cNvPr>
          <p:cNvSpPr/>
          <p:nvPr userDrawn="1"/>
        </p:nvSpPr>
        <p:spPr>
          <a:xfrm>
            <a:off x="1219200" y="187667"/>
            <a:ext cx="6858000" cy="533400"/>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sz="1200" b="1" dirty="0">
                <a:solidFill>
                  <a:schemeClr val="tx1"/>
                </a:solidFill>
                <a:latin typeface="Arial" panose="020B0604020202020204" pitchFamily="34" charset="0"/>
                <a:cs typeface="Arial" panose="020B0604020202020204" pitchFamily="34" charset="0"/>
              </a:rPr>
              <a:t>PLT TRNG REVIEW</a:t>
            </a:r>
          </a:p>
          <a:p>
            <a:pPr algn="r"/>
            <a:r>
              <a:rPr lang="en-US" sz="1200" b="1" dirty="0">
                <a:solidFill>
                  <a:schemeClr val="tx1"/>
                </a:solidFill>
                <a:latin typeface="Arial" panose="020B0604020202020204" pitchFamily="34" charset="0"/>
                <a:cs typeface="Arial" panose="020B0604020202020204" pitchFamily="34" charset="0"/>
              </a:rPr>
              <a:t>CURRENT WEEK</a:t>
            </a:r>
          </a:p>
          <a:p>
            <a:endParaRPr lang="en-US" sz="1200" dirty="0">
              <a:solidFill>
                <a:schemeClr val="tx1"/>
              </a:solidFill>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D0D04B1D-C241-41DD-A791-E6A8D51AECFC}"/>
              </a:ext>
            </a:extLst>
          </p:cNvPr>
          <p:cNvSpPr/>
          <p:nvPr userDrawn="1"/>
        </p:nvSpPr>
        <p:spPr>
          <a:xfrm>
            <a:off x="1562101" y="1286275"/>
            <a:ext cx="6282558" cy="127700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latin typeface="Arial" panose="020B0604020202020204" pitchFamily="34" charset="0"/>
                <a:cs typeface="Arial" panose="020B0604020202020204" pitchFamily="34" charset="0"/>
              </a:rPr>
              <a:t>INSERT TRAINING METRICS HERE</a:t>
            </a:r>
          </a:p>
        </p:txBody>
      </p:sp>
      <p:sp>
        <p:nvSpPr>
          <p:cNvPr id="14" name="TextBox 22">
            <a:extLst>
              <a:ext uri="{FF2B5EF4-FFF2-40B4-BE49-F238E27FC236}">
                <a16:creationId xmlns:a16="http://schemas.microsoft.com/office/drawing/2014/main" id="{DE9E3129-2B75-4C90-92BB-99F664BF0436}"/>
              </a:ext>
            </a:extLst>
          </p:cNvPr>
          <p:cNvSpPr txBox="1"/>
          <p:nvPr userDrawn="1"/>
        </p:nvSpPr>
        <p:spPr>
          <a:xfrm>
            <a:off x="6270562" y="6208668"/>
            <a:ext cx="2680542" cy="461665"/>
          </a:xfrm>
          <a:prstGeom prst="rect">
            <a:avLst/>
          </a:prstGeom>
          <a:solidFill>
            <a:schemeClr val="bg1"/>
          </a:solidFill>
          <a:ln>
            <a:solidFill>
              <a:schemeClr val="tx1"/>
            </a:solidFill>
          </a:ln>
        </p:spPr>
        <p:txBody>
          <a:bodyPr wrap="none" rtlCol="0">
            <a:spAutoFit/>
          </a:bodyPr>
          <a:lstStyle/>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6</a:t>
            </a:r>
            <a:r>
              <a:rPr lang="en-US" sz="600" kern="1200" baseline="30000" dirty="0">
                <a:solidFill>
                  <a:srgbClr val="000000"/>
                </a:solidFill>
                <a:effectLst/>
                <a:latin typeface="Arial" panose="020B0604020202020204" pitchFamily="34" charset="0"/>
                <a:ea typeface="Times New Roman" panose="02020603050405020304" pitchFamily="18" charset="0"/>
              </a:rPr>
              <a:t>th</a:t>
            </a:r>
            <a:r>
              <a:rPr lang="en-US" sz="600" kern="1200" dirty="0">
                <a:solidFill>
                  <a:srgbClr val="000000"/>
                </a:solidFill>
                <a:effectLst/>
                <a:latin typeface="Arial" panose="020B0604020202020204" pitchFamily="34" charset="0"/>
                <a:ea typeface="Times New Roman" panose="02020603050405020304" pitchFamily="18" charset="0"/>
              </a:rPr>
              <a:t> ARMORED BRIGADE COMBAT TEAM, FORT GREEN, XH</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ARMORED COMBINED ARMS BATTALION</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TRAINING PACKET</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PRODUCT YEAR: 2065</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3286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latoon T1 Wk">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01353E-0C51-4962-AD33-0F2785002142}"/>
              </a:ext>
            </a:extLst>
          </p:cNvPr>
          <p:cNvSpPr/>
          <p:nvPr userDrawn="1"/>
        </p:nvSpPr>
        <p:spPr>
          <a:xfrm>
            <a:off x="1219200" y="187667"/>
            <a:ext cx="6858000" cy="533400"/>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sz="1200" b="1" dirty="0">
                <a:solidFill>
                  <a:schemeClr val="tx1"/>
                </a:solidFill>
                <a:latin typeface="Arial" panose="020B0604020202020204" pitchFamily="34" charset="0"/>
                <a:cs typeface="Arial" panose="020B0604020202020204" pitchFamily="34" charset="0"/>
              </a:rPr>
              <a:t>PLT TRNG REVIEW</a:t>
            </a:r>
          </a:p>
          <a:p>
            <a:pPr algn="r"/>
            <a:r>
              <a:rPr lang="en-US" sz="1200" b="1" dirty="0">
                <a:solidFill>
                  <a:schemeClr val="tx1"/>
                </a:solidFill>
                <a:latin typeface="Arial" panose="020B0604020202020204" pitchFamily="34" charset="0"/>
                <a:cs typeface="Arial" panose="020B0604020202020204" pitchFamily="34" charset="0"/>
              </a:rPr>
              <a:t>NEXT WEEK</a:t>
            </a:r>
          </a:p>
          <a:p>
            <a:endParaRPr lang="en-US" sz="1200" dirty="0">
              <a:solidFill>
                <a:schemeClr val="tx1"/>
              </a:solidFill>
              <a:latin typeface="Arial" panose="020B0604020202020204" pitchFamily="34" charset="0"/>
              <a:cs typeface="Arial" panose="020B0604020202020204" pitchFamily="34" charset="0"/>
            </a:endParaRPr>
          </a:p>
        </p:txBody>
      </p:sp>
      <p:cxnSp>
        <p:nvCxnSpPr>
          <p:cNvPr id="21" name="Straight Connector 20">
            <a:extLst>
              <a:ext uri="{FF2B5EF4-FFF2-40B4-BE49-F238E27FC236}">
                <a16:creationId xmlns:a16="http://schemas.microsoft.com/office/drawing/2014/main" id="{7CF79A59-7F22-4C89-B66B-2E17D88C649E}"/>
              </a:ext>
            </a:extLst>
          </p:cNvPr>
          <p:cNvCxnSpPr/>
          <p:nvPr userDrawn="1"/>
        </p:nvCxnSpPr>
        <p:spPr>
          <a:xfrm>
            <a:off x="97377" y="900498"/>
            <a:ext cx="89528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B014FE6-039B-4B48-B870-9AE080B9A046}"/>
              </a:ext>
            </a:extLst>
          </p:cNvPr>
          <p:cNvSpPr/>
          <p:nvPr userDrawn="1"/>
        </p:nvSpPr>
        <p:spPr>
          <a:xfrm>
            <a:off x="1506921" y="2924504"/>
            <a:ext cx="6282558" cy="127700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latin typeface="Arial" panose="020B0604020202020204" pitchFamily="34" charset="0"/>
                <a:cs typeface="Arial" panose="020B0604020202020204" pitchFamily="34" charset="0"/>
              </a:rPr>
              <a:t>INSERT 7 DAY CHART HERE</a:t>
            </a:r>
          </a:p>
        </p:txBody>
      </p:sp>
      <p:sp>
        <p:nvSpPr>
          <p:cNvPr id="6" name="TextBox 22">
            <a:extLst>
              <a:ext uri="{FF2B5EF4-FFF2-40B4-BE49-F238E27FC236}">
                <a16:creationId xmlns:a16="http://schemas.microsoft.com/office/drawing/2014/main" id="{0FC1E6E3-89D4-4E12-8C7D-71F86BC7F086}"/>
              </a:ext>
            </a:extLst>
          </p:cNvPr>
          <p:cNvSpPr txBox="1"/>
          <p:nvPr userDrawn="1"/>
        </p:nvSpPr>
        <p:spPr>
          <a:xfrm>
            <a:off x="6270562" y="6208668"/>
            <a:ext cx="2680542" cy="461665"/>
          </a:xfrm>
          <a:prstGeom prst="rect">
            <a:avLst/>
          </a:prstGeom>
          <a:solidFill>
            <a:schemeClr val="bg1"/>
          </a:solidFill>
          <a:ln>
            <a:solidFill>
              <a:schemeClr val="tx1"/>
            </a:solidFill>
          </a:ln>
        </p:spPr>
        <p:txBody>
          <a:bodyPr wrap="none" rtlCol="0">
            <a:spAutoFit/>
          </a:bodyPr>
          <a:lstStyle/>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6</a:t>
            </a:r>
            <a:r>
              <a:rPr lang="en-US" sz="600" kern="1200" baseline="30000" dirty="0">
                <a:solidFill>
                  <a:srgbClr val="000000"/>
                </a:solidFill>
                <a:effectLst/>
                <a:latin typeface="Arial" panose="020B0604020202020204" pitchFamily="34" charset="0"/>
                <a:ea typeface="Times New Roman" panose="02020603050405020304" pitchFamily="18" charset="0"/>
              </a:rPr>
              <a:t>th</a:t>
            </a:r>
            <a:r>
              <a:rPr lang="en-US" sz="600" kern="1200" dirty="0">
                <a:solidFill>
                  <a:srgbClr val="000000"/>
                </a:solidFill>
                <a:effectLst/>
                <a:latin typeface="Arial" panose="020B0604020202020204" pitchFamily="34" charset="0"/>
                <a:ea typeface="Times New Roman" panose="02020603050405020304" pitchFamily="18" charset="0"/>
              </a:rPr>
              <a:t> ARMORED BRIGADE COMBAT TEAM, FORT GREEN, XH</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ARMORED COMBINED ARMS BATTALION</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TRAINING PACKET</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PRODUCT YEAR: 2065</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27614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AR">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01353E-0C51-4962-AD33-0F2785002142}"/>
              </a:ext>
            </a:extLst>
          </p:cNvPr>
          <p:cNvSpPr/>
          <p:nvPr userDrawn="1"/>
        </p:nvSpPr>
        <p:spPr>
          <a:xfrm>
            <a:off x="1219200" y="187667"/>
            <a:ext cx="6858000" cy="533400"/>
          </a:xfrm>
          <a:prstGeom prst="rect">
            <a:avLst/>
          </a:prstGeom>
          <a:solidFill>
            <a:schemeClr val="bg1">
              <a:lumMod val="6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sz="1200" b="1" dirty="0">
                <a:solidFill>
                  <a:schemeClr val="tx1"/>
                </a:solidFill>
                <a:latin typeface="Arial" panose="020B0604020202020204" pitchFamily="34" charset="0"/>
                <a:cs typeface="Arial" panose="020B0604020202020204" pitchFamily="34" charset="0"/>
              </a:rPr>
              <a:t>AFTER ACTION REVIEW</a:t>
            </a:r>
            <a:endParaRPr lang="en-US" sz="1200" dirty="0">
              <a:solidFill>
                <a:schemeClr val="tx1"/>
              </a:solidFill>
              <a:latin typeface="Arial" panose="020B0604020202020204" pitchFamily="34" charset="0"/>
              <a:cs typeface="Arial" panose="020B0604020202020204" pitchFamily="34" charset="0"/>
            </a:endParaRPr>
          </a:p>
        </p:txBody>
      </p:sp>
      <p:cxnSp>
        <p:nvCxnSpPr>
          <p:cNvPr id="21" name="Straight Connector 20">
            <a:extLst>
              <a:ext uri="{FF2B5EF4-FFF2-40B4-BE49-F238E27FC236}">
                <a16:creationId xmlns:a16="http://schemas.microsoft.com/office/drawing/2014/main" id="{7CF79A59-7F22-4C89-B66B-2E17D88C649E}"/>
              </a:ext>
            </a:extLst>
          </p:cNvPr>
          <p:cNvCxnSpPr/>
          <p:nvPr userDrawn="1"/>
        </p:nvCxnSpPr>
        <p:spPr>
          <a:xfrm>
            <a:off x="97377" y="900498"/>
            <a:ext cx="89528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B014FE6-039B-4B48-B870-9AE080B9A046}"/>
              </a:ext>
            </a:extLst>
          </p:cNvPr>
          <p:cNvSpPr/>
          <p:nvPr userDrawn="1"/>
        </p:nvSpPr>
        <p:spPr>
          <a:xfrm>
            <a:off x="1506921" y="2924504"/>
            <a:ext cx="6282558" cy="127700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latin typeface="Arial" panose="020B0604020202020204" pitchFamily="34" charset="0"/>
                <a:cs typeface="Arial" panose="020B0604020202020204" pitchFamily="34" charset="0"/>
              </a:rPr>
              <a:t>INSERT AAR CHART HERE</a:t>
            </a:r>
          </a:p>
        </p:txBody>
      </p:sp>
    </p:spTree>
    <p:extLst>
      <p:ext uri="{BB962C8B-B14F-4D97-AF65-F5344CB8AC3E}">
        <p14:creationId xmlns:p14="http://schemas.microsoft.com/office/powerpoint/2010/main" val="1090111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latoon T+1 Week">
    <p:spTree>
      <p:nvGrpSpPr>
        <p:cNvPr id="1" name=""/>
        <p:cNvGrpSpPr/>
        <p:nvPr/>
      </p:nvGrpSpPr>
      <p:grpSpPr>
        <a:xfrm>
          <a:off x="0" y="0"/>
          <a:ext cx="0" cy="0"/>
          <a:chOff x="0" y="0"/>
          <a:chExt cx="0" cy="0"/>
        </a:xfrm>
      </p:grpSpPr>
      <p:graphicFrame>
        <p:nvGraphicFramePr>
          <p:cNvPr id="43" name="Table 42">
            <a:extLst>
              <a:ext uri="{FF2B5EF4-FFF2-40B4-BE49-F238E27FC236}">
                <a16:creationId xmlns:a16="http://schemas.microsoft.com/office/drawing/2014/main" id="{ECE7B9BC-239C-4C36-9D01-677B0A9A6188}"/>
              </a:ext>
            </a:extLst>
          </p:cNvPr>
          <p:cNvGraphicFramePr>
            <a:graphicFrameLocks noGrp="1"/>
          </p:cNvGraphicFramePr>
          <p:nvPr userDrawn="1">
            <p:extLst>
              <p:ext uri="{D42A27DB-BD31-4B8C-83A1-F6EECF244321}">
                <p14:modId xmlns:p14="http://schemas.microsoft.com/office/powerpoint/2010/main" val="422701188"/>
              </p:ext>
            </p:extLst>
          </p:nvPr>
        </p:nvGraphicFramePr>
        <p:xfrm>
          <a:off x="300643" y="876730"/>
          <a:ext cx="8534400" cy="5779925"/>
        </p:xfrm>
        <a:graphic>
          <a:graphicData uri="http://schemas.openxmlformats.org/drawingml/2006/table">
            <a:tbl>
              <a:tblPr firstRow="1" bandRow="1">
                <a:tableStyleId>{5C22544A-7EE6-4342-B048-85BDC9FD1C3A}</a:tableStyleId>
              </a:tblPr>
              <a:tblGrid>
                <a:gridCol w="851137">
                  <a:extLst>
                    <a:ext uri="{9D8B030D-6E8A-4147-A177-3AD203B41FA5}">
                      <a16:colId xmlns:a16="http://schemas.microsoft.com/office/drawing/2014/main" val="20000"/>
                    </a:ext>
                  </a:extLst>
                </a:gridCol>
                <a:gridCol w="1097609">
                  <a:extLst>
                    <a:ext uri="{9D8B030D-6E8A-4147-A177-3AD203B41FA5}">
                      <a16:colId xmlns:a16="http://schemas.microsoft.com/office/drawing/2014/main" val="4153527667"/>
                    </a:ext>
                  </a:extLst>
                </a:gridCol>
                <a:gridCol w="1097609">
                  <a:extLst>
                    <a:ext uri="{9D8B030D-6E8A-4147-A177-3AD203B41FA5}">
                      <a16:colId xmlns:a16="http://schemas.microsoft.com/office/drawing/2014/main" val="20001"/>
                    </a:ext>
                  </a:extLst>
                </a:gridCol>
                <a:gridCol w="1097609">
                  <a:extLst>
                    <a:ext uri="{9D8B030D-6E8A-4147-A177-3AD203B41FA5}">
                      <a16:colId xmlns:a16="http://schemas.microsoft.com/office/drawing/2014/main" val="20002"/>
                    </a:ext>
                  </a:extLst>
                </a:gridCol>
                <a:gridCol w="1097609">
                  <a:extLst>
                    <a:ext uri="{9D8B030D-6E8A-4147-A177-3AD203B41FA5}">
                      <a16:colId xmlns:a16="http://schemas.microsoft.com/office/drawing/2014/main" val="20003"/>
                    </a:ext>
                  </a:extLst>
                </a:gridCol>
                <a:gridCol w="1097609">
                  <a:extLst>
                    <a:ext uri="{9D8B030D-6E8A-4147-A177-3AD203B41FA5}">
                      <a16:colId xmlns:a16="http://schemas.microsoft.com/office/drawing/2014/main" val="20004"/>
                    </a:ext>
                  </a:extLst>
                </a:gridCol>
                <a:gridCol w="1097609">
                  <a:extLst>
                    <a:ext uri="{9D8B030D-6E8A-4147-A177-3AD203B41FA5}">
                      <a16:colId xmlns:a16="http://schemas.microsoft.com/office/drawing/2014/main" val="20005"/>
                    </a:ext>
                  </a:extLst>
                </a:gridCol>
                <a:gridCol w="1097609">
                  <a:extLst>
                    <a:ext uri="{9D8B030D-6E8A-4147-A177-3AD203B41FA5}">
                      <a16:colId xmlns:a16="http://schemas.microsoft.com/office/drawing/2014/main" val="20006"/>
                    </a:ext>
                  </a:extLst>
                </a:gridCol>
              </a:tblGrid>
              <a:tr h="296906">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800" b="0" baseline="0" dirty="0">
                        <a:solidFill>
                          <a:sysClr val="windowText" lastClr="000000"/>
                        </a:solidFill>
                        <a:latin typeface=" 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1006215">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PHYS TRNG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5621946"/>
                  </a:ext>
                </a:extLst>
              </a:tr>
              <a:tr h="322046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25634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OBJ</a:t>
                      </a: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7">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38830455"/>
                  </a:ext>
                </a:extLst>
              </a:tr>
            </a:tbl>
          </a:graphicData>
        </a:graphic>
      </p:graphicFrame>
      <p:cxnSp>
        <p:nvCxnSpPr>
          <p:cNvPr id="44" name="Straight Connector 43">
            <a:extLst>
              <a:ext uri="{FF2B5EF4-FFF2-40B4-BE49-F238E27FC236}">
                <a16:creationId xmlns:a16="http://schemas.microsoft.com/office/drawing/2014/main" id="{C18D6B71-C18E-4865-B8E4-5F0675057CFE}"/>
              </a:ext>
            </a:extLst>
          </p:cNvPr>
          <p:cNvCxnSpPr/>
          <p:nvPr userDrawn="1"/>
        </p:nvCxnSpPr>
        <p:spPr>
          <a:xfrm>
            <a:off x="91440" y="798022"/>
            <a:ext cx="89528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Content Placeholder 9">
            <a:extLst>
              <a:ext uri="{FF2B5EF4-FFF2-40B4-BE49-F238E27FC236}">
                <a16:creationId xmlns:a16="http://schemas.microsoft.com/office/drawing/2014/main" id="{4878B526-D7DC-4E01-B550-A99686995891}"/>
              </a:ext>
            </a:extLst>
          </p:cNvPr>
          <p:cNvSpPr>
            <a:spLocks noGrp="1"/>
          </p:cNvSpPr>
          <p:nvPr>
            <p:ph sz="quarter" idx="10" hasCustomPrompt="1"/>
          </p:nvPr>
        </p:nvSpPr>
        <p:spPr>
          <a:xfrm>
            <a:off x="1346082" y="201345"/>
            <a:ext cx="6108482" cy="551957"/>
          </a:xfrm>
          <a:prstGeom prst="rect">
            <a:avLst/>
          </a:prstGeom>
        </p:spPr>
        <p:txBody>
          <a:bodyPr anchor="ctr"/>
          <a:lstStyle>
            <a:lvl1pPr marL="0" indent="0" algn="ctr">
              <a:lnSpc>
                <a:spcPct val="100000"/>
              </a:lnSpc>
              <a:spcBef>
                <a:spcPts val="0"/>
              </a:spcBef>
              <a:buNone/>
              <a:defRPr sz="2400">
                <a:latin typeface=" Arial"/>
              </a:defRPr>
            </a:lvl1pPr>
          </a:lstStyle>
          <a:p>
            <a:pPr lvl="0"/>
            <a:r>
              <a:rPr lang="en-US" dirty="0"/>
              <a:t>Text Here</a:t>
            </a:r>
          </a:p>
        </p:txBody>
      </p:sp>
      <p:sp>
        <p:nvSpPr>
          <p:cNvPr id="46" name="Text Placeholder 13">
            <a:extLst>
              <a:ext uri="{FF2B5EF4-FFF2-40B4-BE49-F238E27FC236}">
                <a16:creationId xmlns:a16="http://schemas.microsoft.com/office/drawing/2014/main" id="{EDE114E5-3E90-4C56-8103-7675333C1EB8}"/>
              </a:ext>
            </a:extLst>
          </p:cNvPr>
          <p:cNvSpPr>
            <a:spLocks noGrp="1"/>
          </p:cNvSpPr>
          <p:nvPr>
            <p:ph type="body" sz="quarter" idx="11" hasCustomPrompt="1"/>
          </p:nvPr>
        </p:nvSpPr>
        <p:spPr>
          <a:xfrm>
            <a:off x="1189143" y="1250231"/>
            <a:ext cx="1017587" cy="81248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47" name="Text Placeholder 13">
            <a:extLst>
              <a:ext uri="{FF2B5EF4-FFF2-40B4-BE49-F238E27FC236}">
                <a16:creationId xmlns:a16="http://schemas.microsoft.com/office/drawing/2014/main" id="{3F49CDCA-1FE9-4776-8657-75C49351A065}"/>
              </a:ext>
            </a:extLst>
          </p:cNvPr>
          <p:cNvSpPr>
            <a:spLocks noGrp="1"/>
          </p:cNvSpPr>
          <p:nvPr>
            <p:ph type="body" sz="quarter" idx="12" hasCustomPrompt="1"/>
          </p:nvPr>
        </p:nvSpPr>
        <p:spPr>
          <a:xfrm>
            <a:off x="1189143" y="876730"/>
            <a:ext cx="1017587" cy="248030"/>
          </a:xfrm>
          <a:prstGeom prst="rect">
            <a:avLst/>
          </a:prstGeom>
        </p:spPr>
        <p:txBody>
          <a:bodyPr anchor="ctr"/>
          <a:lstStyle>
            <a:lvl1pPr marL="0" indent="0">
              <a:lnSpc>
                <a:spcPct val="100000"/>
              </a:lnSpc>
              <a:spcBef>
                <a:spcPts val="0"/>
              </a:spcBef>
              <a:buNone/>
              <a:defRPr sz="1000" b="0">
                <a:latin typeface=" Arial"/>
              </a:defRPr>
            </a:lvl1pPr>
          </a:lstStyle>
          <a:p>
            <a:pPr lvl="0"/>
            <a:r>
              <a:rPr lang="en-US" dirty="0"/>
              <a:t>[Date Here]</a:t>
            </a:r>
          </a:p>
        </p:txBody>
      </p:sp>
      <p:sp>
        <p:nvSpPr>
          <p:cNvPr id="49" name="Text Placeholder 13">
            <a:extLst>
              <a:ext uri="{FF2B5EF4-FFF2-40B4-BE49-F238E27FC236}">
                <a16:creationId xmlns:a16="http://schemas.microsoft.com/office/drawing/2014/main" id="{CB9F728F-2FF5-4BF8-9EFF-E4EB22FE70A8}"/>
              </a:ext>
            </a:extLst>
          </p:cNvPr>
          <p:cNvSpPr>
            <a:spLocks noGrp="1"/>
          </p:cNvSpPr>
          <p:nvPr>
            <p:ph type="body" sz="quarter" idx="14" hasCustomPrompt="1"/>
          </p:nvPr>
        </p:nvSpPr>
        <p:spPr>
          <a:xfrm>
            <a:off x="1189142" y="5511159"/>
            <a:ext cx="7444495" cy="914400"/>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51" name="Text Placeholder 13">
            <a:extLst>
              <a:ext uri="{FF2B5EF4-FFF2-40B4-BE49-F238E27FC236}">
                <a16:creationId xmlns:a16="http://schemas.microsoft.com/office/drawing/2014/main" id="{6CE644FC-028C-4009-9A7D-4970DB0EB99F}"/>
              </a:ext>
            </a:extLst>
          </p:cNvPr>
          <p:cNvSpPr>
            <a:spLocks noGrp="1"/>
          </p:cNvSpPr>
          <p:nvPr>
            <p:ph type="body" sz="quarter" idx="16" hasCustomPrompt="1"/>
          </p:nvPr>
        </p:nvSpPr>
        <p:spPr>
          <a:xfrm>
            <a:off x="2287474" y="876730"/>
            <a:ext cx="1017587" cy="248030"/>
          </a:xfrm>
          <a:prstGeom prst="rect">
            <a:avLst/>
          </a:prstGeom>
        </p:spPr>
        <p:txBody>
          <a:bodyPr anchor="ctr"/>
          <a:lstStyle>
            <a:lvl1pPr marL="0" indent="0">
              <a:lnSpc>
                <a:spcPct val="100000"/>
              </a:lnSpc>
              <a:spcBef>
                <a:spcPts val="0"/>
              </a:spcBef>
              <a:buNone/>
              <a:defRPr sz="1000" b="0">
                <a:latin typeface=" Arial"/>
              </a:defRPr>
            </a:lvl1pPr>
          </a:lstStyle>
          <a:p>
            <a:pPr lvl="0"/>
            <a:r>
              <a:rPr lang="en-US" dirty="0"/>
              <a:t>[Date Here]</a:t>
            </a:r>
          </a:p>
        </p:txBody>
      </p:sp>
      <p:sp>
        <p:nvSpPr>
          <p:cNvPr id="53" name="Text Placeholder 13">
            <a:extLst>
              <a:ext uri="{FF2B5EF4-FFF2-40B4-BE49-F238E27FC236}">
                <a16:creationId xmlns:a16="http://schemas.microsoft.com/office/drawing/2014/main" id="{30A52CEB-9E06-46B2-A809-E3C48F0239A3}"/>
              </a:ext>
            </a:extLst>
          </p:cNvPr>
          <p:cNvSpPr>
            <a:spLocks noGrp="1"/>
          </p:cNvSpPr>
          <p:nvPr>
            <p:ph type="body" sz="quarter" idx="18" hasCustomPrompt="1"/>
          </p:nvPr>
        </p:nvSpPr>
        <p:spPr>
          <a:xfrm>
            <a:off x="3370039" y="876730"/>
            <a:ext cx="1017587" cy="248030"/>
          </a:xfrm>
          <a:prstGeom prst="rect">
            <a:avLst/>
          </a:prstGeom>
        </p:spPr>
        <p:txBody>
          <a:bodyPr anchor="ctr"/>
          <a:lstStyle>
            <a:lvl1pPr marL="0" indent="0">
              <a:lnSpc>
                <a:spcPct val="100000"/>
              </a:lnSpc>
              <a:spcBef>
                <a:spcPts val="0"/>
              </a:spcBef>
              <a:buNone/>
              <a:defRPr sz="1000" b="0">
                <a:latin typeface=" Arial"/>
              </a:defRPr>
            </a:lvl1pPr>
          </a:lstStyle>
          <a:p>
            <a:pPr lvl="0"/>
            <a:r>
              <a:rPr lang="en-US" dirty="0"/>
              <a:t>[Date Here]</a:t>
            </a:r>
          </a:p>
        </p:txBody>
      </p:sp>
      <p:sp>
        <p:nvSpPr>
          <p:cNvPr id="55" name="Text Placeholder 13">
            <a:extLst>
              <a:ext uri="{FF2B5EF4-FFF2-40B4-BE49-F238E27FC236}">
                <a16:creationId xmlns:a16="http://schemas.microsoft.com/office/drawing/2014/main" id="{7694F6F1-CDE4-468D-8C9B-482464216EBC}"/>
              </a:ext>
            </a:extLst>
          </p:cNvPr>
          <p:cNvSpPr>
            <a:spLocks noGrp="1"/>
          </p:cNvSpPr>
          <p:nvPr>
            <p:ph type="body" sz="quarter" idx="20" hasCustomPrompt="1"/>
          </p:nvPr>
        </p:nvSpPr>
        <p:spPr>
          <a:xfrm>
            <a:off x="4476252" y="876730"/>
            <a:ext cx="1017587" cy="248030"/>
          </a:xfrm>
          <a:prstGeom prst="rect">
            <a:avLst/>
          </a:prstGeom>
        </p:spPr>
        <p:txBody>
          <a:bodyPr anchor="ctr"/>
          <a:lstStyle>
            <a:lvl1pPr marL="0" indent="0">
              <a:lnSpc>
                <a:spcPct val="100000"/>
              </a:lnSpc>
              <a:spcBef>
                <a:spcPts val="0"/>
              </a:spcBef>
              <a:buNone/>
              <a:defRPr sz="1000" b="0">
                <a:latin typeface=" Arial"/>
              </a:defRPr>
            </a:lvl1pPr>
          </a:lstStyle>
          <a:p>
            <a:pPr lvl="0"/>
            <a:r>
              <a:rPr lang="en-US" dirty="0"/>
              <a:t>[Date Here]</a:t>
            </a:r>
          </a:p>
        </p:txBody>
      </p:sp>
      <p:sp>
        <p:nvSpPr>
          <p:cNvPr id="57" name="Text Placeholder 13">
            <a:extLst>
              <a:ext uri="{FF2B5EF4-FFF2-40B4-BE49-F238E27FC236}">
                <a16:creationId xmlns:a16="http://schemas.microsoft.com/office/drawing/2014/main" id="{1D36DCB6-0B49-4AD9-AEC0-D10C5750075A}"/>
              </a:ext>
            </a:extLst>
          </p:cNvPr>
          <p:cNvSpPr>
            <a:spLocks noGrp="1"/>
          </p:cNvSpPr>
          <p:nvPr>
            <p:ph type="body" sz="quarter" idx="22" hasCustomPrompt="1"/>
          </p:nvPr>
        </p:nvSpPr>
        <p:spPr>
          <a:xfrm>
            <a:off x="5582465" y="876730"/>
            <a:ext cx="1017587" cy="248030"/>
          </a:xfrm>
          <a:prstGeom prst="rect">
            <a:avLst/>
          </a:prstGeom>
        </p:spPr>
        <p:txBody>
          <a:bodyPr anchor="ctr"/>
          <a:lstStyle>
            <a:lvl1pPr marL="0" indent="0">
              <a:lnSpc>
                <a:spcPct val="100000"/>
              </a:lnSpc>
              <a:spcBef>
                <a:spcPts val="0"/>
              </a:spcBef>
              <a:buNone/>
              <a:defRPr sz="1000" b="0">
                <a:latin typeface=" Arial"/>
              </a:defRPr>
            </a:lvl1pPr>
          </a:lstStyle>
          <a:p>
            <a:pPr lvl="0"/>
            <a:r>
              <a:rPr lang="en-US" dirty="0"/>
              <a:t>[Date Here]</a:t>
            </a:r>
          </a:p>
        </p:txBody>
      </p:sp>
      <p:sp>
        <p:nvSpPr>
          <p:cNvPr id="59" name="Text Placeholder 13">
            <a:extLst>
              <a:ext uri="{FF2B5EF4-FFF2-40B4-BE49-F238E27FC236}">
                <a16:creationId xmlns:a16="http://schemas.microsoft.com/office/drawing/2014/main" id="{0FB2B2CD-47C1-417F-8048-453D6769651A}"/>
              </a:ext>
            </a:extLst>
          </p:cNvPr>
          <p:cNvSpPr>
            <a:spLocks noGrp="1"/>
          </p:cNvSpPr>
          <p:nvPr>
            <p:ph type="body" sz="quarter" idx="24" hasCustomPrompt="1"/>
          </p:nvPr>
        </p:nvSpPr>
        <p:spPr>
          <a:xfrm>
            <a:off x="6688678" y="876730"/>
            <a:ext cx="1017587" cy="248030"/>
          </a:xfrm>
          <a:prstGeom prst="rect">
            <a:avLst/>
          </a:prstGeom>
        </p:spPr>
        <p:txBody>
          <a:bodyPr anchor="ctr"/>
          <a:lstStyle>
            <a:lvl1pPr marL="0" indent="0">
              <a:lnSpc>
                <a:spcPct val="100000"/>
              </a:lnSpc>
              <a:spcBef>
                <a:spcPts val="0"/>
              </a:spcBef>
              <a:buNone/>
              <a:defRPr sz="1000" b="0">
                <a:latin typeface=" Arial"/>
              </a:defRPr>
            </a:lvl1pPr>
          </a:lstStyle>
          <a:p>
            <a:pPr lvl="0"/>
            <a:r>
              <a:rPr lang="en-US" dirty="0"/>
              <a:t>[Date Here]</a:t>
            </a:r>
          </a:p>
        </p:txBody>
      </p:sp>
      <p:sp>
        <p:nvSpPr>
          <p:cNvPr id="61" name="Text Placeholder 13">
            <a:extLst>
              <a:ext uri="{FF2B5EF4-FFF2-40B4-BE49-F238E27FC236}">
                <a16:creationId xmlns:a16="http://schemas.microsoft.com/office/drawing/2014/main" id="{F5D580A1-C069-4306-A143-71D1BB270879}"/>
              </a:ext>
            </a:extLst>
          </p:cNvPr>
          <p:cNvSpPr>
            <a:spLocks noGrp="1"/>
          </p:cNvSpPr>
          <p:nvPr>
            <p:ph type="body" sz="quarter" idx="26" hasCustomPrompt="1"/>
          </p:nvPr>
        </p:nvSpPr>
        <p:spPr>
          <a:xfrm>
            <a:off x="7763940" y="876730"/>
            <a:ext cx="1017587" cy="248030"/>
          </a:xfrm>
          <a:prstGeom prst="rect">
            <a:avLst/>
          </a:prstGeom>
        </p:spPr>
        <p:txBody>
          <a:bodyPr anchor="ctr"/>
          <a:lstStyle>
            <a:lvl1pPr marL="0" indent="0">
              <a:lnSpc>
                <a:spcPct val="100000"/>
              </a:lnSpc>
              <a:spcBef>
                <a:spcPts val="0"/>
              </a:spcBef>
              <a:buNone/>
              <a:defRPr sz="1000" b="0">
                <a:latin typeface=" Arial"/>
              </a:defRPr>
            </a:lvl1pPr>
          </a:lstStyle>
          <a:p>
            <a:pPr lvl="0"/>
            <a:r>
              <a:rPr lang="en-US" dirty="0"/>
              <a:t>[Date Here]</a:t>
            </a:r>
          </a:p>
        </p:txBody>
      </p:sp>
      <p:sp>
        <p:nvSpPr>
          <p:cNvPr id="20" name="Text Placeholder 13">
            <a:extLst>
              <a:ext uri="{FF2B5EF4-FFF2-40B4-BE49-F238E27FC236}">
                <a16:creationId xmlns:a16="http://schemas.microsoft.com/office/drawing/2014/main" id="{13BF4AC6-DE59-4ABD-ACAB-00DA78BCAA39}"/>
              </a:ext>
            </a:extLst>
          </p:cNvPr>
          <p:cNvSpPr>
            <a:spLocks noGrp="1"/>
          </p:cNvSpPr>
          <p:nvPr>
            <p:ph type="body" sz="quarter" idx="27" hasCustomPrompt="1"/>
          </p:nvPr>
        </p:nvSpPr>
        <p:spPr>
          <a:xfrm>
            <a:off x="2286176" y="1250231"/>
            <a:ext cx="1017587" cy="812485"/>
          </a:xfrm>
          <a:prstGeom prst="rect">
            <a:avLst/>
          </a:prstGeom>
        </p:spPr>
        <p:txBody>
          <a:bodyPr/>
          <a:lstStyle>
            <a:lvl1pPr>
              <a:defRPr lang="en-US" sz="1000" dirty="0">
                <a:latin typeface=" Arial"/>
              </a:defRPr>
            </a:lvl1pPr>
          </a:lstStyle>
          <a:p>
            <a:pPr marL="55563" lvl="0" indent="-55563">
              <a:lnSpc>
                <a:spcPct val="100000"/>
              </a:lnSpc>
              <a:spcBef>
                <a:spcPts val="0"/>
              </a:spcBef>
            </a:pPr>
            <a:r>
              <a:rPr lang="en-US" dirty="0"/>
              <a:t>Text Here</a:t>
            </a:r>
          </a:p>
        </p:txBody>
      </p:sp>
      <p:sp>
        <p:nvSpPr>
          <p:cNvPr id="21" name="Text Placeholder 13">
            <a:extLst>
              <a:ext uri="{FF2B5EF4-FFF2-40B4-BE49-F238E27FC236}">
                <a16:creationId xmlns:a16="http://schemas.microsoft.com/office/drawing/2014/main" id="{182F3BE3-F2FF-461C-B07B-D79B9A07A7C0}"/>
              </a:ext>
            </a:extLst>
          </p:cNvPr>
          <p:cNvSpPr>
            <a:spLocks noGrp="1"/>
          </p:cNvSpPr>
          <p:nvPr>
            <p:ph type="body" sz="quarter" idx="28" hasCustomPrompt="1"/>
          </p:nvPr>
        </p:nvSpPr>
        <p:spPr>
          <a:xfrm>
            <a:off x="3383209" y="1250230"/>
            <a:ext cx="1017587" cy="812485"/>
          </a:xfrm>
          <a:prstGeom prst="rect">
            <a:avLst/>
          </a:prstGeom>
        </p:spPr>
        <p:txBody>
          <a:bodyPr/>
          <a:lstStyle>
            <a:lvl1pPr marL="55563" indent="-55563">
              <a:lnSpc>
                <a:spcPct val="100000"/>
              </a:lnSpc>
              <a:spcBef>
                <a:spcPts val="0"/>
              </a:spcBef>
              <a:defRPr lang="en-US" sz="1000" kern="1200" dirty="0">
                <a:solidFill>
                  <a:schemeClr val="tx1"/>
                </a:solidFill>
                <a:latin typeface=" Arial"/>
                <a:ea typeface="+mn-ea"/>
                <a:cs typeface="+mn-cs"/>
              </a:defRPr>
            </a:lvl1pPr>
          </a:lstStyle>
          <a:p>
            <a:pPr lvl="0"/>
            <a:r>
              <a:rPr lang="en-US" dirty="0"/>
              <a:t>Text Here</a:t>
            </a:r>
          </a:p>
        </p:txBody>
      </p:sp>
      <p:sp>
        <p:nvSpPr>
          <p:cNvPr id="22" name="Text Placeholder 13">
            <a:extLst>
              <a:ext uri="{FF2B5EF4-FFF2-40B4-BE49-F238E27FC236}">
                <a16:creationId xmlns:a16="http://schemas.microsoft.com/office/drawing/2014/main" id="{D8BBE9C9-A270-4A4E-8D50-D636089779A9}"/>
              </a:ext>
            </a:extLst>
          </p:cNvPr>
          <p:cNvSpPr>
            <a:spLocks noGrp="1"/>
          </p:cNvSpPr>
          <p:nvPr>
            <p:ph type="body" sz="quarter" idx="29" hasCustomPrompt="1"/>
          </p:nvPr>
        </p:nvSpPr>
        <p:spPr>
          <a:xfrm>
            <a:off x="4488904" y="1250229"/>
            <a:ext cx="1017587" cy="81248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23" name="Text Placeholder 13">
            <a:extLst>
              <a:ext uri="{FF2B5EF4-FFF2-40B4-BE49-F238E27FC236}">
                <a16:creationId xmlns:a16="http://schemas.microsoft.com/office/drawing/2014/main" id="{F79399CA-F4C8-4C11-A69A-85CCC507A61C}"/>
              </a:ext>
            </a:extLst>
          </p:cNvPr>
          <p:cNvSpPr>
            <a:spLocks noGrp="1"/>
          </p:cNvSpPr>
          <p:nvPr>
            <p:ph type="body" sz="quarter" idx="30" hasCustomPrompt="1"/>
          </p:nvPr>
        </p:nvSpPr>
        <p:spPr>
          <a:xfrm>
            <a:off x="5582465" y="1250229"/>
            <a:ext cx="1017587" cy="81248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24" name="Text Placeholder 13">
            <a:extLst>
              <a:ext uri="{FF2B5EF4-FFF2-40B4-BE49-F238E27FC236}">
                <a16:creationId xmlns:a16="http://schemas.microsoft.com/office/drawing/2014/main" id="{017FF658-C3A8-488C-A874-4466E4B60C96}"/>
              </a:ext>
            </a:extLst>
          </p:cNvPr>
          <p:cNvSpPr>
            <a:spLocks noGrp="1"/>
          </p:cNvSpPr>
          <p:nvPr>
            <p:ph type="body" sz="quarter" idx="31" hasCustomPrompt="1"/>
          </p:nvPr>
        </p:nvSpPr>
        <p:spPr>
          <a:xfrm>
            <a:off x="6676026" y="1250229"/>
            <a:ext cx="1017587" cy="81248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25" name="Text Placeholder 13">
            <a:extLst>
              <a:ext uri="{FF2B5EF4-FFF2-40B4-BE49-F238E27FC236}">
                <a16:creationId xmlns:a16="http://schemas.microsoft.com/office/drawing/2014/main" id="{7572F406-344A-4D55-A103-F0592AF0B238}"/>
              </a:ext>
            </a:extLst>
          </p:cNvPr>
          <p:cNvSpPr>
            <a:spLocks noGrp="1"/>
          </p:cNvSpPr>
          <p:nvPr>
            <p:ph type="body" sz="quarter" idx="32" hasCustomPrompt="1"/>
          </p:nvPr>
        </p:nvSpPr>
        <p:spPr>
          <a:xfrm>
            <a:off x="7763939" y="1250229"/>
            <a:ext cx="1017587" cy="81248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26" name="Text Placeholder 13">
            <a:extLst>
              <a:ext uri="{FF2B5EF4-FFF2-40B4-BE49-F238E27FC236}">
                <a16:creationId xmlns:a16="http://schemas.microsoft.com/office/drawing/2014/main" id="{DBD53533-682E-44D8-9F66-4309C9942BC5}"/>
              </a:ext>
            </a:extLst>
          </p:cNvPr>
          <p:cNvSpPr>
            <a:spLocks noGrp="1"/>
          </p:cNvSpPr>
          <p:nvPr>
            <p:ph type="body" sz="quarter" idx="33" hasCustomPrompt="1"/>
          </p:nvPr>
        </p:nvSpPr>
        <p:spPr>
          <a:xfrm>
            <a:off x="1189142" y="2230715"/>
            <a:ext cx="1017587" cy="81248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27" name="Text Placeholder 13">
            <a:extLst>
              <a:ext uri="{FF2B5EF4-FFF2-40B4-BE49-F238E27FC236}">
                <a16:creationId xmlns:a16="http://schemas.microsoft.com/office/drawing/2014/main" id="{73B8CADA-CEE4-49B8-A73F-2FBD965C1426}"/>
              </a:ext>
            </a:extLst>
          </p:cNvPr>
          <p:cNvSpPr>
            <a:spLocks noGrp="1"/>
          </p:cNvSpPr>
          <p:nvPr>
            <p:ph type="body" sz="quarter" idx="34" hasCustomPrompt="1"/>
          </p:nvPr>
        </p:nvSpPr>
        <p:spPr>
          <a:xfrm>
            <a:off x="2286176" y="2230715"/>
            <a:ext cx="1017587" cy="81248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28" name="Text Placeholder 13">
            <a:extLst>
              <a:ext uri="{FF2B5EF4-FFF2-40B4-BE49-F238E27FC236}">
                <a16:creationId xmlns:a16="http://schemas.microsoft.com/office/drawing/2014/main" id="{FD7A2880-59B5-4123-AB60-2ED9990E2B47}"/>
              </a:ext>
            </a:extLst>
          </p:cNvPr>
          <p:cNvSpPr>
            <a:spLocks noGrp="1"/>
          </p:cNvSpPr>
          <p:nvPr>
            <p:ph type="body" sz="quarter" idx="35" hasCustomPrompt="1"/>
          </p:nvPr>
        </p:nvSpPr>
        <p:spPr>
          <a:xfrm>
            <a:off x="3383208" y="2230715"/>
            <a:ext cx="1017587" cy="81248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29" name="Text Placeholder 13">
            <a:extLst>
              <a:ext uri="{FF2B5EF4-FFF2-40B4-BE49-F238E27FC236}">
                <a16:creationId xmlns:a16="http://schemas.microsoft.com/office/drawing/2014/main" id="{35D1A7FE-5165-4DC8-88DB-EF1A5FAF501E}"/>
              </a:ext>
            </a:extLst>
          </p:cNvPr>
          <p:cNvSpPr>
            <a:spLocks noGrp="1"/>
          </p:cNvSpPr>
          <p:nvPr>
            <p:ph type="body" sz="quarter" idx="36" hasCustomPrompt="1"/>
          </p:nvPr>
        </p:nvSpPr>
        <p:spPr>
          <a:xfrm>
            <a:off x="4476251" y="2230715"/>
            <a:ext cx="1017587" cy="81248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30" name="Text Placeholder 13">
            <a:extLst>
              <a:ext uri="{FF2B5EF4-FFF2-40B4-BE49-F238E27FC236}">
                <a16:creationId xmlns:a16="http://schemas.microsoft.com/office/drawing/2014/main" id="{EF237061-69F5-404F-8C34-292D7D9B549C}"/>
              </a:ext>
            </a:extLst>
          </p:cNvPr>
          <p:cNvSpPr>
            <a:spLocks noGrp="1"/>
          </p:cNvSpPr>
          <p:nvPr>
            <p:ph type="body" sz="quarter" idx="37" hasCustomPrompt="1"/>
          </p:nvPr>
        </p:nvSpPr>
        <p:spPr>
          <a:xfrm>
            <a:off x="5582465" y="2230715"/>
            <a:ext cx="1017587" cy="81248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31" name="Text Placeholder 13">
            <a:extLst>
              <a:ext uri="{FF2B5EF4-FFF2-40B4-BE49-F238E27FC236}">
                <a16:creationId xmlns:a16="http://schemas.microsoft.com/office/drawing/2014/main" id="{88CBE353-197C-462B-9C6D-403F0BF97F3F}"/>
              </a:ext>
            </a:extLst>
          </p:cNvPr>
          <p:cNvSpPr>
            <a:spLocks noGrp="1"/>
          </p:cNvSpPr>
          <p:nvPr>
            <p:ph type="body" sz="quarter" idx="38" hasCustomPrompt="1"/>
          </p:nvPr>
        </p:nvSpPr>
        <p:spPr>
          <a:xfrm>
            <a:off x="6676025" y="2230714"/>
            <a:ext cx="1017587" cy="81248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
        <p:nvSpPr>
          <p:cNvPr id="32" name="Text Placeholder 13">
            <a:extLst>
              <a:ext uri="{FF2B5EF4-FFF2-40B4-BE49-F238E27FC236}">
                <a16:creationId xmlns:a16="http://schemas.microsoft.com/office/drawing/2014/main" id="{2ED91736-61B9-49A7-8F62-3792F680EB02}"/>
              </a:ext>
            </a:extLst>
          </p:cNvPr>
          <p:cNvSpPr>
            <a:spLocks noGrp="1"/>
          </p:cNvSpPr>
          <p:nvPr>
            <p:ph type="body" sz="quarter" idx="39" hasCustomPrompt="1"/>
          </p:nvPr>
        </p:nvSpPr>
        <p:spPr>
          <a:xfrm>
            <a:off x="7763938" y="2230714"/>
            <a:ext cx="1017587" cy="812485"/>
          </a:xfrm>
          <a:prstGeom prst="rect">
            <a:avLst/>
          </a:prstGeom>
        </p:spPr>
        <p:txBody>
          <a:bodyPr/>
          <a:lstStyle>
            <a:lvl1pPr marL="55563" indent="-55563">
              <a:lnSpc>
                <a:spcPct val="100000"/>
              </a:lnSpc>
              <a:spcBef>
                <a:spcPts val="0"/>
              </a:spcBef>
              <a:defRPr sz="1000">
                <a:latin typeface=" Arial"/>
              </a:defRPr>
            </a:lvl1pPr>
          </a:lstStyle>
          <a:p>
            <a:pPr lvl="0"/>
            <a:r>
              <a:rPr lang="en-US" dirty="0"/>
              <a:t>Text Here</a:t>
            </a:r>
          </a:p>
        </p:txBody>
      </p:sp>
    </p:spTree>
    <p:extLst>
      <p:ext uri="{BB962C8B-B14F-4D97-AF65-F5344CB8AC3E}">
        <p14:creationId xmlns:p14="http://schemas.microsoft.com/office/powerpoint/2010/main" val="890283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LT AAR Layout">
    <p:spTree>
      <p:nvGrpSpPr>
        <p:cNvPr id="1" name=""/>
        <p:cNvGrpSpPr/>
        <p:nvPr/>
      </p:nvGrpSpPr>
      <p:grpSpPr>
        <a:xfrm>
          <a:off x="0" y="0"/>
          <a:ext cx="0" cy="0"/>
          <a:chOff x="0" y="0"/>
          <a:chExt cx="0" cy="0"/>
        </a:xfrm>
      </p:grpSpPr>
      <p:graphicFrame>
        <p:nvGraphicFramePr>
          <p:cNvPr id="3" name="Таблица 1">
            <a:extLst>
              <a:ext uri="{FF2B5EF4-FFF2-40B4-BE49-F238E27FC236}">
                <a16:creationId xmlns:a16="http://schemas.microsoft.com/office/drawing/2014/main" id="{FA03E4AF-4A34-42A8-8F0D-E9A5DF4791D9}"/>
              </a:ext>
            </a:extLst>
          </p:cNvPr>
          <p:cNvGraphicFramePr>
            <a:graphicFrameLocks noGrp="1"/>
          </p:cNvGraphicFramePr>
          <p:nvPr userDrawn="1">
            <p:extLst>
              <p:ext uri="{D42A27DB-BD31-4B8C-83A1-F6EECF244321}">
                <p14:modId xmlns:p14="http://schemas.microsoft.com/office/powerpoint/2010/main" val="2249211067"/>
              </p:ext>
            </p:extLst>
          </p:nvPr>
        </p:nvGraphicFramePr>
        <p:xfrm>
          <a:off x="227713" y="896472"/>
          <a:ext cx="8688574" cy="5755339"/>
        </p:xfrm>
        <a:graphic>
          <a:graphicData uri="http://schemas.openxmlformats.org/drawingml/2006/table">
            <a:tbl>
              <a:tblPr firstRow="1" bandRow="1">
                <a:tableStyleId>{5940675A-B579-460E-94D1-54222C63F5DA}</a:tableStyleId>
              </a:tblPr>
              <a:tblGrid>
                <a:gridCol w="1484852">
                  <a:extLst>
                    <a:ext uri="{9D8B030D-6E8A-4147-A177-3AD203B41FA5}">
                      <a16:colId xmlns:a16="http://schemas.microsoft.com/office/drawing/2014/main" val="3906367408"/>
                    </a:ext>
                  </a:extLst>
                </a:gridCol>
                <a:gridCol w="4336934">
                  <a:extLst>
                    <a:ext uri="{9D8B030D-6E8A-4147-A177-3AD203B41FA5}">
                      <a16:colId xmlns:a16="http://schemas.microsoft.com/office/drawing/2014/main" val="870912556"/>
                    </a:ext>
                  </a:extLst>
                </a:gridCol>
                <a:gridCol w="2866788">
                  <a:extLst>
                    <a:ext uri="{9D8B030D-6E8A-4147-A177-3AD203B41FA5}">
                      <a16:colId xmlns:a16="http://schemas.microsoft.com/office/drawing/2014/main" val="2236435255"/>
                    </a:ext>
                  </a:extLst>
                </a:gridCol>
              </a:tblGrid>
              <a:tr h="326504">
                <a:tc>
                  <a:txBody>
                    <a:bodyPr/>
                    <a:lstStyle/>
                    <a:p>
                      <a:pPr algn="ctr"/>
                      <a:r>
                        <a:rPr lang="en-US" sz="1200" b="1" dirty="0">
                          <a:solidFill>
                            <a:schemeClr val="tx1"/>
                          </a:solidFill>
                          <a:latin typeface="Arial" panose="020B0604020202020204" pitchFamily="34" charset="0"/>
                          <a:cs typeface="Arial" panose="020B0604020202020204" pitchFamily="34" charset="0"/>
                        </a:rPr>
                        <a:t>Issue</a:t>
                      </a:r>
                    </a:p>
                  </a:txBody>
                  <a:tcPr/>
                </a:tc>
                <a:tc>
                  <a:txBody>
                    <a:bodyPr/>
                    <a:lstStyle/>
                    <a:p>
                      <a:pPr algn="ctr"/>
                      <a:r>
                        <a:rPr lang="en-US" sz="1200" b="1" dirty="0">
                          <a:solidFill>
                            <a:schemeClr val="tx1"/>
                          </a:solidFill>
                          <a:latin typeface="Arial" panose="020B0604020202020204" pitchFamily="34" charset="0"/>
                          <a:cs typeface="Arial" panose="020B0604020202020204" pitchFamily="34" charset="0"/>
                        </a:rPr>
                        <a:t>Discussion</a:t>
                      </a:r>
                    </a:p>
                  </a:txBody>
                  <a:tcPr/>
                </a:tc>
                <a:tc>
                  <a:txBody>
                    <a:bodyPr/>
                    <a:lstStyle/>
                    <a:p>
                      <a:pPr algn="ctr"/>
                      <a:r>
                        <a:rPr lang="en-US" sz="1200" b="1" dirty="0">
                          <a:solidFill>
                            <a:schemeClr val="tx1"/>
                          </a:solidFill>
                          <a:latin typeface="Arial" panose="020B0604020202020204" pitchFamily="34" charset="0"/>
                          <a:cs typeface="Arial" panose="020B0604020202020204" pitchFamily="34" charset="0"/>
                        </a:rPr>
                        <a:t>Recommendation</a:t>
                      </a:r>
                    </a:p>
                  </a:txBody>
                  <a:tcPr/>
                </a:tc>
                <a:extLst>
                  <a:ext uri="{0D108BD9-81ED-4DB2-BD59-A6C34878D82A}">
                    <a16:rowId xmlns:a16="http://schemas.microsoft.com/office/drawing/2014/main" val="4046742957"/>
                  </a:ext>
                </a:extLst>
              </a:tr>
              <a:tr h="1265903">
                <a:tc>
                  <a:txBody>
                    <a:bodyPr/>
                    <a:lstStyle/>
                    <a:p>
                      <a:pPr algn="ctr"/>
                      <a:endParaRPr lang="en-US" sz="1200" baseline="0" dirty="0">
                        <a:solidFill>
                          <a:schemeClr val="tx1"/>
                        </a:solidFill>
                        <a:latin typeface="Arial" panose="020B0604020202020204" pitchFamily="34" charset="0"/>
                        <a:cs typeface="Arial" panose="020B0604020202020204" pitchFamily="34" charset="0"/>
                      </a:endParaRPr>
                    </a:p>
                  </a:txBody>
                  <a:tcPr anchor="ctr"/>
                </a:tc>
                <a:tc>
                  <a:txBody>
                    <a:bodyPr/>
                    <a:lstStyle/>
                    <a:p>
                      <a:pPr algn="just"/>
                      <a:endParaRPr lang="en-US" sz="1200" dirty="0">
                        <a:solidFill>
                          <a:schemeClr val="tx1"/>
                        </a:solidFill>
                        <a:latin typeface="Arial" panose="020B0604020202020204" pitchFamily="34" charset="0"/>
                        <a:cs typeface="Arial" panose="020B0604020202020204" pitchFamily="34" charset="0"/>
                      </a:endParaRPr>
                    </a:p>
                  </a:txBody>
                  <a:tcPr anchor="ctr"/>
                </a:tc>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653026161"/>
                  </a:ext>
                </a:extLst>
              </a:tr>
              <a:tr h="1387644">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tc>
                <a:tc>
                  <a:txBody>
                    <a:bodyPr/>
                    <a:lstStyle/>
                    <a:p>
                      <a:pPr marL="0" algn="just" defTabSz="914400" rtl="0" eaLnBrk="1" latinLnBrk="0" hangingPunct="1"/>
                      <a:endParaRPr lang="ka-GE" sz="1200" kern="1200" dirty="0">
                        <a:solidFill>
                          <a:schemeClr val="tx1"/>
                        </a:solidFill>
                        <a:latin typeface="Arial" panose="020B0604020202020204" pitchFamily="34" charset="0"/>
                        <a:ea typeface="+mn-ea"/>
                        <a:cs typeface="Arial" panose="020B0604020202020204" pitchFamily="34" charset="0"/>
                      </a:endParaRPr>
                    </a:p>
                  </a:txBody>
                  <a:tcPr anchor="ctr"/>
                </a:tc>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321711143"/>
                  </a:ext>
                </a:extLst>
              </a:tr>
              <a:tr h="1387644">
                <a:tc>
                  <a:txBody>
                    <a:bodyPr/>
                    <a:lstStyle/>
                    <a:p>
                      <a:pPr algn="ctr"/>
                      <a:r>
                        <a:rPr lang="en-US" sz="1200" dirty="0">
                          <a:solidFill>
                            <a:schemeClr val="tx1"/>
                          </a:solidFill>
                          <a:latin typeface="Arial" panose="020B0604020202020204" pitchFamily="34" charset="0"/>
                          <a:cs typeface="Arial" panose="020B0604020202020204" pitchFamily="34" charset="0"/>
                        </a:rPr>
                        <a:t> </a:t>
                      </a:r>
                    </a:p>
                  </a:txBody>
                  <a:tcPr anchor="ctr"/>
                </a:tc>
                <a:tc>
                  <a:txBody>
                    <a:bodyPr/>
                    <a:lstStyle/>
                    <a:p>
                      <a:pPr algn="just"/>
                      <a:endParaRPr lang="en-US" sz="1200" dirty="0">
                        <a:solidFill>
                          <a:schemeClr val="tx1"/>
                        </a:solidFill>
                        <a:latin typeface="Arial" panose="020B0604020202020204" pitchFamily="34" charset="0"/>
                        <a:cs typeface="Arial" panose="020B0604020202020204" pitchFamily="34" charset="0"/>
                      </a:endParaRPr>
                    </a:p>
                  </a:txBody>
                  <a:tcPr anchor="ctr"/>
                </a:tc>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01555796"/>
                  </a:ext>
                </a:extLst>
              </a:tr>
              <a:tr h="1387644">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tc>
                <a:tc>
                  <a:txBody>
                    <a:bodyPr/>
                    <a:lstStyle/>
                    <a:p>
                      <a:pPr algn="just"/>
                      <a:endParaRPr lang="en-US" sz="1200" dirty="0">
                        <a:solidFill>
                          <a:schemeClr val="tx1"/>
                        </a:solidFill>
                        <a:latin typeface="Arial" panose="020B0604020202020204" pitchFamily="34" charset="0"/>
                        <a:cs typeface="Arial" panose="020B0604020202020204" pitchFamily="34" charset="0"/>
                      </a:endParaRPr>
                    </a:p>
                  </a:txBody>
                  <a:tcPr anchor="ctr"/>
                </a:tc>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735816518"/>
                  </a:ext>
                </a:extLst>
              </a:tr>
            </a:tbl>
          </a:graphicData>
        </a:graphic>
      </p:graphicFrame>
      <p:cxnSp>
        <p:nvCxnSpPr>
          <p:cNvPr id="5" name="Straight Connector 4">
            <a:extLst>
              <a:ext uri="{FF2B5EF4-FFF2-40B4-BE49-F238E27FC236}">
                <a16:creationId xmlns:a16="http://schemas.microsoft.com/office/drawing/2014/main" id="{221DC1D3-76C5-4068-8C69-5538E6629568}"/>
              </a:ext>
            </a:extLst>
          </p:cNvPr>
          <p:cNvCxnSpPr/>
          <p:nvPr userDrawn="1"/>
        </p:nvCxnSpPr>
        <p:spPr>
          <a:xfrm>
            <a:off x="91440" y="798022"/>
            <a:ext cx="89528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ontent Placeholder 9">
            <a:extLst>
              <a:ext uri="{FF2B5EF4-FFF2-40B4-BE49-F238E27FC236}">
                <a16:creationId xmlns:a16="http://schemas.microsoft.com/office/drawing/2014/main" id="{65C1130A-18CB-4FC9-8B9E-B72C96ED6939}"/>
              </a:ext>
            </a:extLst>
          </p:cNvPr>
          <p:cNvSpPr>
            <a:spLocks noGrp="1"/>
          </p:cNvSpPr>
          <p:nvPr>
            <p:ph sz="quarter" idx="10" hasCustomPrompt="1"/>
          </p:nvPr>
        </p:nvSpPr>
        <p:spPr>
          <a:xfrm>
            <a:off x="1346082" y="201345"/>
            <a:ext cx="6108482" cy="551957"/>
          </a:xfrm>
          <a:prstGeom prst="rect">
            <a:avLst/>
          </a:prstGeom>
        </p:spPr>
        <p:txBody>
          <a:bodyPr anchor="ctr"/>
          <a:lstStyle>
            <a:lvl1pPr marL="0" indent="0" algn="ctr">
              <a:lnSpc>
                <a:spcPct val="100000"/>
              </a:lnSpc>
              <a:spcBef>
                <a:spcPts val="0"/>
              </a:spcBef>
              <a:buNone/>
              <a:defRPr sz="2400">
                <a:latin typeface=" Arial"/>
              </a:defRPr>
            </a:lvl1pPr>
          </a:lstStyle>
          <a:p>
            <a:pPr lvl="0"/>
            <a:r>
              <a:rPr lang="en-US" dirty="0"/>
              <a:t>Text Here</a:t>
            </a:r>
          </a:p>
        </p:txBody>
      </p:sp>
      <p:sp>
        <p:nvSpPr>
          <p:cNvPr id="7" name="Text Placeholder 13">
            <a:extLst>
              <a:ext uri="{FF2B5EF4-FFF2-40B4-BE49-F238E27FC236}">
                <a16:creationId xmlns:a16="http://schemas.microsoft.com/office/drawing/2014/main" id="{13B913AD-A21B-4251-AC9D-30A3CF9EC604}"/>
              </a:ext>
            </a:extLst>
          </p:cNvPr>
          <p:cNvSpPr>
            <a:spLocks noGrp="1"/>
          </p:cNvSpPr>
          <p:nvPr>
            <p:ph type="body" sz="quarter" idx="14" hasCustomPrompt="1"/>
          </p:nvPr>
        </p:nvSpPr>
        <p:spPr>
          <a:xfrm>
            <a:off x="306640" y="1290034"/>
            <a:ext cx="1309510" cy="1070394"/>
          </a:xfrm>
          <a:prstGeom prst="rect">
            <a:avLst/>
          </a:prstGeom>
        </p:spPr>
        <p:txBody>
          <a:bodyPr/>
          <a:lstStyle>
            <a:lvl1pPr marL="0" indent="0">
              <a:lnSpc>
                <a:spcPct val="100000"/>
              </a:lnSpc>
              <a:spcBef>
                <a:spcPts val="0"/>
              </a:spcBef>
              <a:buNone/>
              <a:defRPr sz="1000">
                <a:latin typeface=" Arial"/>
              </a:defRPr>
            </a:lvl1pPr>
          </a:lstStyle>
          <a:p>
            <a:pPr lvl="0"/>
            <a:r>
              <a:rPr lang="en-US" dirty="0"/>
              <a:t>[ Text Here ]</a:t>
            </a:r>
          </a:p>
        </p:txBody>
      </p:sp>
      <p:sp>
        <p:nvSpPr>
          <p:cNvPr id="8" name="Text Placeholder 13">
            <a:extLst>
              <a:ext uri="{FF2B5EF4-FFF2-40B4-BE49-F238E27FC236}">
                <a16:creationId xmlns:a16="http://schemas.microsoft.com/office/drawing/2014/main" id="{F1AB4B15-176B-4D4A-BD98-FCDDDFE07D32}"/>
              </a:ext>
            </a:extLst>
          </p:cNvPr>
          <p:cNvSpPr>
            <a:spLocks noGrp="1"/>
          </p:cNvSpPr>
          <p:nvPr>
            <p:ph type="body" sz="quarter" idx="15" hasCustomPrompt="1"/>
          </p:nvPr>
        </p:nvSpPr>
        <p:spPr>
          <a:xfrm>
            <a:off x="1788108" y="1290034"/>
            <a:ext cx="4155491" cy="1070394"/>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a:latin typeface=" Aria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Text Here ]</a:t>
            </a:r>
          </a:p>
        </p:txBody>
      </p:sp>
      <p:sp>
        <p:nvSpPr>
          <p:cNvPr id="9" name="Text Placeholder 13">
            <a:extLst>
              <a:ext uri="{FF2B5EF4-FFF2-40B4-BE49-F238E27FC236}">
                <a16:creationId xmlns:a16="http://schemas.microsoft.com/office/drawing/2014/main" id="{C4143E34-C615-4F89-BA22-C931F6B7F74E}"/>
              </a:ext>
            </a:extLst>
          </p:cNvPr>
          <p:cNvSpPr>
            <a:spLocks noGrp="1"/>
          </p:cNvSpPr>
          <p:nvPr>
            <p:ph type="body" sz="quarter" idx="16" hasCustomPrompt="1"/>
          </p:nvPr>
        </p:nvSpPr>
        <p:spPr>
          <a:xfrm>
            <a:off x="6120432" y="1293577"/>
            <a:ext cx="2716927" cy="1070394"/>
          </a:xfrm>
          <a:prstGeom prst="rect">
            <a:avLst/>
          </a:prstGeom>
        </p:spPr>
        <p:txBody>
          <a:bodyPr/>
          <a:lstStyle>
            <a:lvl1pPr marL="0" indent="0">
              <a:lnSpc>
                <a:spcPct val="100000"/>
              </a:lnSpc>
              <a:spcBef>
                <a:spcPts val="0"/>
              </a:spcBef>
              <a:buNone/>
              <a:defRPr sz="1000">
                <a:latin typeface=" Arial"/>
              </a:defRPr>
            </a:lvl1pPr>
          </a:lstStyle>
          <a:p>
            <a:pPr lvl="0"/>
            <a:r>
              <a:rPr lang="en-US" dirty="0"/>
              <a:t>[ Text Here ]</a:t>
            </a:r>
          </a:p>
        </p:txBody>
      </p:sp>
      <p:sp>
        <p:nvSpPr>
          <p:cNvPr id="10" name="Text Placeholder 13">
            <a:extLst>
              <a:ext uri="{FF2B5EF4-FFF2-40B4-BE49-F238E27FC236}">
                <a16:creationId xmlns:a16="http://schemas.microsoft.com/office/drawing/2014/main" id="{ACB73DDF-0CC5-4E96-910B-510457A9DCEB}"/>
              </a:ext>
            </a:extLst>
          </p:cNvPr>
          <p:cNvSpPr>
            <a:spLocks noGrp="1"/>
          </p:cNvSpPr>
          <p:nvPr>
            <p:ph type="body" sz="quarter" idx="17" hasCustomPrompt="1"/>
          </p:nvPr>
        </p:nvSpPr>
        <p:spPr>
          <a:xfrm>
            <a:off x="306640" y="2612015"/>
            <a:ext cx="1309510" cy="1070394"/>
          </a:xfrm>
          <a:prstGeom prst="rect">
            <a:avLst/>
          </a:prstGeom>
        </p:spPr>
        <p:txBody>
          <a:bodyPr/>
          <a:lstStyle>
            <a:lvl1pPr marL="0" indent="0">
              <a:lnSpc>
                <a:spcPct val="100000"/>
              </a:lnSpc>
              <a:spcBef>
                <a:spcPts val="0"/>
              </a:spcBef>
              <a:buNone/>
              <a:defRPr sz="1000">
                <a:latin typeface=" Arial"/>
              </a:defRPr>
            </a:lvl1pPr>
          </a:lstStyle>
          <a:p>
            <a:pPr lvl="0"/>
            <a:r>
              <a:rPr lang="en-US" dirty="0"/>
              <a:t>[ Text Here ]</a:t>
            </a:r>
          </a:p>
        </p:txBody>
      </p:sp>
      <p:sp>
        <p:nvSpPr>
          <p:cNvPr id="11" name="Text Placeholder 13">
            <a:extLst>
              <a:ext uri="{FF2B5EF4-FFF2-40B4-BE49-F238E27FC236}">
                <a16:creationId xmlns:a16="http://schemas.microsoft.com/office/drawing/2014/main" id="{F0DE9A27-D549-4EC3-8C8B-9BE039BBD9A3}"/>
              </a:ext>
            </a:extLst>
          </p:cNvPr>
          <p:cNvSpPr>
            <a:spLocks noGrp="1"/>
          </p:cNvSpPr>
          <p:nvPr>
            <p:ph type="body" sz="quarter" idx="18" hasCustomPrompt="1"/>
          </p:nvPr>
        </p:nvSpPr>
        <p:spPr>
          <a:xfrm>
            <a:off x="1788108" y="2612015"/>
            <a:ext cx="4155491" cy="1070394"/>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a:latin typeface=" Aria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Text Here ]</a:t>
            </a:r>
          </a:p>
        </p:txBody>
      </p:sp>
      <p:sp>
        <p:nvSpPr>
          <p:cNvPr id="12" name="Text Placeholder 13">
            <a:extLst>
              <a:ext uri="{FF2B5EF4-FFF2-40B4-BE49-F238E27FC236}">
                <a16:creationId xmlns:a16="http://schemas.microsoft.com/office/drawing/2014/main" id="{00E42228-E1F1-4F8C-BE85-B4CECE9E6032}"/>
              </a:ext>
            </a:extLst>
          </p:cNvPr>
          <p:cNvSpPr>
            <a:spLocks noGrp="1"/>
          </p:cNvSpPr>
          <p:nvPr>
            <p:ph type="body" sz="quarter" idx="19" hasCustomPrompt="1"/>
          </p:nvPr>
        </p:nvSpPr>
        <p:spPr>
          <a:xfrm>
            <a:off x="6120432" y="2615558"/>
            <a:ext cx="2716927" cy="1070394"/>
          </a:xfrm>
          <a:prstGeom prst="rect">
            <a:avLst/>
          </a:prstGeom>
        </p:spPr>
        <p:txBody>
          <a:bodyPr/>
          <a:lstStyle>
            <a:lvl1pPr marL="0" indent="0">
              <a:lnSpc>
                <a:spcPct val="100000"/>
              </a:lnSpc>
              <a:spcBef>
                <a:spcPts val="0"/>
              </a:spcBef>
              <a:buNone/>
              <a:defRPr sz="1000">
                <a:latin typeface=" Arial"/>
              </a:defRPr>
            </a:lvl1pPr>
          </a:lstStyle>
          <a:p>
            <a:pPr lvl="0"/>
            <a:r>
              <a:rPr lang="en-US" dirty="0"/>
              <a:t>[ Text Here ]</a:t>
            </a:r>
          </a:p>
        </p:txBody>
      </p:sp>
      <p:sp>
        <p:nvSpPr>
          <p:cNvPr id="13" name="Text Placeholder 13">
            <a:extLst>
              <a:ext uri="{FF2B5EF4-FFF2-40B4-BE49-F238E27FC236}">
                <a16:creationId xmlns:a16="http://schemas.microsoft.com/office/drawing/2014/main" id="{02A7C0E4-E160-4390-BBBF-B9C3F4A191F1}"/>
              </a:ext>
            </a:extLst>
          </p:cNvPr>
          <p:cNvSpPr>
            <a:spLocks noGrp="1"/>
          </p:cNvSpPr>
          <p:nvPr>
            <p:ph type="body" sz="quarter" idx="20" hasCustomPrompt="1"/>
          </p:nvPr>
        </p:nvSpPr>
        <p:spPr>
          <a:xfrm>
            <a:off x="306640" y="3958833"/>
            <a:ext cx="1309510" cy="1070394"/>
          </a:xfrm>
          <a:prstGeom prst="rect">
            <a:avLst/>
          </a:prstGeom>
        </p:spPr>
        <p:txBody>
          <a:bodyPr/>
          <a:lstStyle>
            <a:lvl1pPr marL="0" indent="0">
              <a:lnSpc>
                <a:spcPct val="100000"/>
              </a:lnSpc>
              <a:spcBef>
                <a:spcPts val="0"/>
              </a:spcBef>
              <a:buNone/>
              <a:defRPr sz="1000">
                <a:latin typeface=" Arial"/>
              </a:defRPr>
            </a:lvl1pPr>
          </a:lstStyle>
          <a:p>
            <a:pPr lvl="0"/>
            <a:r>
              <a:rPr lang="en-US" dirty="0"/>
              <a:t>[ Text Here ]</a:t>
            </a:r>
          </a:p>
        </p:txBody>
      </p:sp>
      <p:sp>
        <p:nvSpPr>
          <p:cNvPr id="14" name="Text Placeholder 13">
            <a:extLst>
              <a:ext uri="{FF2B5EF4-FFF2-40B4-BE49-F238E27FC236}">
                <a16:creationId xmlns:a16="http://schemas.microsoft.com/office/drawing/2014/main" id="{CDB3B410-CB88-487E-9222-2471565D2DCF}"/>
              </a:ext>
            </a:extLst>
          </p:cNvPr>
          <p:cNvSpPr>
            <a:spLocks noGrp="1"/>
          </p:cNvSpPr>
          <p:nvPr>
            <p:ph type="body" sz="quarter" idx="21" hasCustomPrompt="1"/>
          </p:nvPr>
        </p:nvSpPr>
        <p:spPr>
          <a:xfrm>
            <a:off x="1788108" y="3958833"/>
            <a:ext cx="4155491" cy="1070394"/>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a:latin typeface=" Aria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Text Here ]</a:t>
            </a:r>
          </a:p>
        </p:txBody>
      </p:sp>
      <p:sp>
        <p:nvSpPr>
          <p:cNvPr id="15" name="Text Placeholder 13">
            <a:extLst>
              <a:ext uri="{FF2B5EF4-FFF2-40B4-BE49-F238E27FC236}">
                <a16:creationId xmlns:a16="http://schemas.microsoft.com/office/drawing/2014/main" id="{02E48CE0-6EA7-4003-8825-C26BF1E2E813}"/>
              </a:ext>
            </a:extLst>
          </p:cNvPr>
          <p:cNvSpPr>
            <a:spLocks noGrp="1"/>
          </p:cNvSpPr>
          <p:nvPr>
            <p:ph type="body" sz="quarter" idx="22" hasCustomPrompt="1"/>
          </p:nvPr>
        </p:nvSpPr>
        <p:spPr>
          <a:xfrm>
            <a:off x="6120432" y="3962376"/>
            <a:ext cx="2716927" cy="1070394"/>
          </a:xfrm>
          <a:prstGeom prst="rect">
            <a:avLst/>
          </a:prstGeom>
        </p:spPr>
        <p:txBody>
          <a:bodyPr/>
          <a:lstStyle>
            <a:lvl1pPr marL="0" indent="0">
              <a:lnSpc>
                <a:spcPct val="100000"/>
              </a:lnSpc>
              <a:spcBef>
                <a:spcPts val="0"/>
              </a:spcBef>
              <a:buNone/>
              <a:defRPr sz="1000">
                <a:latin typeface=" Arial"/>
              </a:defRPr>
            </a:lvl1pPr>
          </a:lstStyle>
          <a:p>
            <a:pPr lvl="0"/>
            <a:r>
              <a:rPr lang="en-US" dirty="0"/>
              <a:t>[ Text Here ]</a:t>
            </a:r>
          </a:p>
        </p:txBody>
      </p:sp>
      <p:sp>
        <p:nvSpPr>
          <p:cNvPr id="16" name="Text Placeholder 13">
            <a:extLst>
              <a:ext uri="{FF2B5EF4-FFF2-40B4-BE49-F238E27FC236}">
                <a16:creationId xmlns:a16="http://schemas.microsoft.com/office/drawing/2014/main" id="{CCA551CC-DEC1-4002-8BE4-E8BB6F74C079}"/>
              </a:ext>
            </a:extLst>
          </p:cNvPr>
          <p:cNvSpPr>
            <a:spLocks noGrp="1"/>
          </p:cNvSpPr>
          <p:nvPr>
            <p:ph type="body" sz="quarter" idx="23" hasCustomPrompt="1"/>
          </p:nvPr>
        </p:nvSpPr>
        <p:spPr>
          <a:xfrm>
            <a:off x="306640" y="5373166"/>
            <a:ext cx="1309510" cy="1070394"/>
          </a:xfrm>
          <a:prstGeom prst="rect">
            <a:avLst/>
          </a:prstGeom>
        </p:spPr>
        <p:txBody>
          <a:bodyPr/>
          <a:lstStyle>
            <a:lvl1pPr marL="0" indent="0">
              <a:lnSpc>
                <a:spcPct val="100000"/>
              </a:lnSpc>
              <a:spcBef>
                <a:spcPts val="0"/>
              </a:spcBef>
              <a:buNone/>
              <a:defRPr sz="1000">
                <a:latin typeface=" Arial"/>
              </a:defRPr>
            </a:lvl1pPr>
          </a:lstStyle>
          <a:p>
            <a:pPr lvl="0"/>
            <a:r>
              <a:rPr lang="en-US" dirty="0"/>
              <a:t>[ Text Here ]</a:t>
            </a:r>
          </a:p>
        </p:txBody>
      </p:sp>
      <p:sp>
        <p:nvSpPr>
          <p:cNvPr id="17" name="Text Placeholder 13">
            <a:extLst>
              <a:ext uri="{FF2B5EF4-FFF2-40B4-BE49-F238E27FC236}">
                <a16:creationId xmlns:a16="http://schemas.microsoft.com/office/drawing/2014/main" id="{720F91CA-1BE1-4347-A882-09D412AAD7ED}"/>
              </a:ext>
            </a:extLst>
          </p:cNvPr>
          <p:cNvSpPr>
            <a:spLocks noGrp="1"/>
          </p:cNvSpPr>
          <p:nvPr>
            <p:ph type="body" sz="quarter" idx="24" hasCustomPrompt="1"/>
          </p:nvPr>
        </p:nvSpPr>
        <p:spPr>
          <a:xfrm>
            <a:off x="1788108" y="5373166"/>
            <a:ext cx="4155491" cy="1070394"/>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a:latin typeface=" Aria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Text Here ]</a:t>
            </a:r>
          </a:p>
        </p:txBody>
      </p:sp>
      <p:sp>
        <p:nvSpPr>
          <p:cNvPr id="18" name="Text Placeholder 13">
            <a:extLst>
              <a:ext uri="{FF2B5EF4-FFF2-40B4-BE49-F238E27FC236}">
                <a16:creationId xmlns:a16="http://schemas.microsoft.com/office/drawing/2014/main" id="{E27C74B7-524C-42C5-A9F3-4F8FF427241D}"/>
              </a:ext>
            </a:extLst>
          </p:cNvPr>
          <p:cNvSpPr>
            <a:spLocks noGrp="1"/>
          </p:cNvSpPr>
          <p:nvPr>
            <p:ph type="body" sz="quarter" idx="25" hasCustomPrompt="1"/>
          </p:nvPr>
        </p:nvSpPr>
        <p:spPr>
          <a:xfrm>
            <a:off x="6120432" y="5376709"/>
            <a:ext cx="2716927" cy="1070394"/>
          </a:xfrm>
          <a:prstGeom prst="rect">
            <a:avLst/>
          </a:prstGeom>
        </p:spPr>
        <p:txBody>
          <a:bodyPr/>
          <a:lstStyle>
            <a:lvl1pPr marL="0" indent="0">
              <a:lnSpc>
                <a:spcPct val="100000"/>
              </a:lnSpc>
              <a:spcBef>
                <a:spcPts val="0"/>
              </a:spcBef>
              <a:buNone/>
              <a:defRPr sz="1000">
                <a:latin typeface=" Arial"/>
              </a:defRPr>
            </a:lvl1pPr>
          </a:lstStyle>
          <a:p>
            <a:pPr lvl="0"/>
            <a:r>
              <a:rPr lang="en-US" dirty="0"/>
              <a:t>[ Text Here ]</a:t>
            </a:r>
          </a:p>
        </p:txBody>
      </p:sp>
    </p:spTree>
    <p:extLst>
      <p:ext uri="{BB962C8B-B14F-4D97-AF65-F5344CB8AC3E}">
        <p14:creationId xmlns:p14="http://schemas.microsoft.com/office/powerpoint/2010/main" val="1271641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F4A2AC5-440E-4C99-8C64-4141D7C58194}"/>
              </a:ext>
            </a:extLst>
          </p:cNvPr>
          <p:cNvSpPr/>
          <p:nvPr userDrawn="1"/>
        </p:nvSpPr>
        <p:spPr>
          <a:xfrm>
            <a:off x="97285" y="125048"/>
            <a:ext cx="8949429" cy="6607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EBBD2F32-B4AD-4B4F-865B-D156EFA405F9}"/>
              </a:ext>
            </a:extLst>
          </p:cNvPr>
          <p:cNvPicPr>
            <a:picLocks noChangeAspect="1"/>
          </p:cNvPicPr>
          <p:nvPr userDrawn="1"/>
        </p:nvPicPr>
        <p:blipFill>
          <a:blip r:embed="rId13">
            <a:clrChange>
              <a:clrFrom>
                <a:srgbClr val="FFFFFF"/>
              </a:clrFrom>
              <a:clrTo>
                <a:srgbClr val="FFFFFF">
                  <a:alpha val="0"/>
                </a:srgbClr>
              </a:clrTo>
            </a:clrChange>
          </a:blip>
          <a:stretch>
            <a:fillRect/>
          </a:stretch>
        </p:blipFill>
        <p:spPr>
          <a:xfrm>
            <a:off x="97286" y="125048"/>
            <a:ext cx="508586" cy="513127"/>
          </a:xfrm>
          <a:prstGeom prst="rect">
            <a:avLst/>
          </a:prstGeom>
        </p:spPr>
      </p:pic>
      <p:pic>
        <p:nvPicPr>
          <p:cNvPr id="15" name="Picture 14">
            <a:extLst>
              <a:ext uri="{FF2B5EF4-FFF2-40B4-BE49-F238E27FC236}">
                <a16:creationId xmlns:a16="http://schemas.microsoft.com/office/drawing/2014/main" id="{610906F8-F791-4966-8CFD-C389DC6139E7}"/>
              </a:ext>
            </a:extLst>
          </p:cNvPr>
          <p:cNvPicPr>
            <a:picLocks noChangeAspect="1"/>
          </p:cNvPicPr>
          <p:nvPr userDrawn="1"/>
        </p:nvPicPr>
        <p:blipFill>
          <a:blip r:embed="rId14">
            <a:clrChange>
              <a:clrFrom>
                <a:srgbClr val="FFFFFF"/>
              </a:clrFrom>
              <a:clrTo>
                <a:srgbClr val="FFFFFF">
                  <a:alpha val="0"/>
                </a:srgbClr>
              </a:clrTo>
            </a:clrChange>
          </a:blip>
          <a:stretch>
            <a:fillRect/>
          </a:stretch>
        </p:blipFill>
        <p:spPr>
          <a:xfrm>
            <a:off x="8532589" y="125049"/>
            <a:ext cx="508586" cy="522584"/>
          </a:xfrm>
          <a:prstGeom prst="rect">
            <a:avLst/>
          </a:prstGeom>
        </p:spPr>
      </p:pic>
    </p:spTree>
    <p:extLst>
      <p:ext uri="{BB962C8B-B14F-4D97-AF65-F5344CB8AC3E}">
        <p14:creationId xmlns:p14="http://schemas.microsoft.com/office/powerpoint/2010/main" val="800460266"/>
      </p:ext>
    </p:extLst>
  </p:cSld>
  <p:clrMap bg1="lt1" tx1="dk1" bg2="lt2" tx2="dk2" accent1="accent1" accent2="accent2" accent3="accent3" accent4="accent4" accent5="accent5" accent6="accent6" hlink="hlink" folHlink="folHlink"/>
  <p:sldLayoutIdLst>
    <p:sldLayoutId id="2147483686" r:id="rId1"/>
    <p:sldLayoutId id="2147483691" r:id="rId2"/>
    <p:sldLayoutId id="2147483661" r:id="rId3"/>
    <p:sldLayoutId id="2147483692" r:id="rId4"/>
    <p:sldLayoutId id="2147483688" r:id="rId5"/>
    <p:sldLayoutId id="2147483687" r:id="rId6"/>
    <p:sldLayoutId id="2147483693" r:id="rId7"/>
    <p:sldLayoutId id="2147483689" r:id="rId8"/>
    <p:sldLayoutId id="2147483690" r:id="rId9"/>
    <p:sldLayoutId id="2147483667"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7143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724900" y="6550224"/>
            <a:ext cx="419100" cy="298254"/>
          </a:xfrm>
          <a:prstGeom prst="rect">
            <a:avLst/>
          </a:prstGeom>
        </p:spPr>
        <p:txBody>
          <a:bodyPr vert="horz" lIns="91440" tIns="45720" rIns="91440" bIns="45720" rtlCol="0" anchor="ctr"/>
          <a:lstStyle>
            <a:lvl1pPr algn="ctr">
              <a:defRPr sz="1050">
                <a:solidFill>
                  <a:schemeClr val="tx1">
                    <a:tint val="75000"/>
                  </a:schemeClr>
                </a:solidFill>
                <a:latin typeface="Arial "/>
              </a:defRPr>
            </a:lvl1pPr>
          </a:lstStyle>
          <a:p>
            <a:fld id="{C133C6AD-7BB1-4D90-8F78-461D966C929A}" type="slidenum">
              <a:rPr lang="en-US" smtClean="0">
                <a:solidFill>
                  <a:prstClr val="black">
                    <a:tint val="75000"/>
                  </a:prstClr>
                </a:solidFill>
              </a:rPr>
              <a:pPr/>
              <a:t>‹#›</a:t>
            </a:fld>
            <a:endParaRPr lang="en-US" dirty="0">
              <a:solidFill>
                <a:prstClr val="black">
                  <a:tint val="75000"/>
                </a:prstClr>
              </a:solidFill>
            </a:endParaRPr>
          </a:p>
        </p:txBody>
      </p:sp>
      <p:cxnSp>
        <p:nvCxnSpPr>
          <p:cNvPr id="10" name="Straight Connector 9">
            <a:extLst>
              <a:ext uri="{FF2B5EF4-FFF2-40B4-BE49-F238E27FC236}">
                <a16:creationId xmlns:a16="http://schemas.microsoft.com/office/drawing/2014/main" id="{0E49044D-5570-44E1-8C37-513DC6301136}"/>
              </a:ext>
            </a:extLst>
          </p:cNvPr>
          <p:cNvCxnSpPr/>
          <p:nvPr userDrawn="1"/>
        </p:nvCxnSpPr>
        <p:spPr>
          <a:xfrm>
            <a:off x="91440" y="798022"/>
            <a:ext cx="895280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367009"/>
      </p:ext>
    </p:extLst>
  </p:cSld>
  <p:clrMap bg1="lt1" tx1="dk1" bg2="lt2" tx2="dk2" accent1="accent1" accent2="accent2" accent3="accent3" accent4="accent4" accent5="accent5" accent6="accent6" hlink="hlink" folHlink="folHlink"/>
  <p:sldLayoutIdLst>
    <p:sldLayoutId id="2147483694" r:id="rId1"/>
    <p:sldLayoutId id="2147483670" r:id="rId2"/>
    <p:sldLayoutId id="2147483671" r:id="rId3"/>
    <p:sldLayoutId id="2147483672" r:id="rId4"/>
    <p:sldLayoutId id="2147483676" r:id="rId5"/>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685800" rtl="0" eaLnBrk="1" latinLnBrk="0" hangingPunct="1">
        <a:spcBef>
          <a:spcPct val="0"/>
        </a:spcBef>
        <a:buNone/>
        <a:defRPr sz="3300" kern="1200">
          <a:solidFill>
            <a:schemeClr val="tx1"/>
          </a:solidFill>
          <a:latin typeface="Arial "/>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Arial "/>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Arial "/>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Arial "/>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Arial "/>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Arial "/>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F2F3B0-1661-4B86-9451-CBC7F14E5EE3}"/>
              </a:ext>
            </a:extLst>
          </p:cNvPr>
          <p:cNvSpPr txBox="1"/>
          <p:nvPr/>
        </p:nvSpPr>
        <p:spPr>
          <a:xfrm>
            <a:off x="4553147" y="888270"/>
            <a:ext cx="4248473" cy="5632311"/>
          </a:xfrm>
          <a:prstGeom prst="rect">
            <a:avLst/>
          </a:prstGeom>
          <a:solidFill>
            <a:schemeClr val="accent2"/>
          </a:solidFill>
          <a:ln>
            <a:solidFill>
              <a:schemeClr val="tx1"/>
            </a:solidFill>
          </a:ln>
        </p:spPr>
        <p:txBody>
          <a:bodyPr wrap="square" rtlCol="0">
            <a:spAutoFit/>
          </a:bodyPr>
          <a:lstStyle/>
          <a:p>
            <a:r>
              <a:rPr lang="en-US" sz="1200" b="1" dirty="0">
                <a:latin typeface="Arial" panose="020B0604020202020204" pitchFamily="34" charset="0"/>
                <a:cs typeface="Arial" panose="020B0604020202020204" pitchFamily="34" charset="0"/>
              </a:rPr>
              <a:t>Sample Format</a:t>
            </a:r>
            <a:r>
              <a:rPr lang="en-US" sz="1200" dirty="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training meeting is preferably conducted towards the end of the week depending on competing battle rhythm events.  Like physical fitness training, all battle rhythm events must be adhered to in order to keep structure amidst the constant irregularity of daily operations.  </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executive officer serves as the coordinator for these meetings.  Slides are submitted by each platoon two days in advance of the scheduled meeting.  </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meeting lasts approximately one hour in length maximum.  The executive officer serves as the host and beings the meeting by covering the agenda and reviewing the next eight training weeks as well as briefly covering any large training events that will require coordination external to the company.</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Each platoon briefs the commander and first sergeant a review of training conducted during the previous week to include training to be conducted the following week. </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Platoons assigned as the project lead on a major unit training event will brief their upcoming event following a review of each platoon’s training weeks (e.g. Company Land Navigation Course).  </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commander will issue any final guidance at the close of the meeting.</a:t>
            </a:r>
          </a:p>
        </p:txBody>
      </p:sp>
      <p:sp>
        <p:nvSpPr>
          <p:cNvPr id="4" name="TextBox 3">
            <a:extLst>
              <a:ext uri="{FF2B5EF4-FFF2-40B4-BE49-F238E27FC236}">
                <a16:creationId xmlns:a16="http://schemas.microsoft.com/office/drawing/2014/main" id="{D3023A25-B6EC-42D3-8508-12716CC6373E}"/>
              </a:ext>
            </a:extLst>
          </p:cNvPr>
          <p:cNvSpPr txBox="1"/>
          <p:nvPr/>
        </p:nvSpPr>
        <p:spPr>
          <a:xfrm>
            <a:off x="240291" y="4937088"/>
            <a:ext cx="4248471" cy="1569660"/>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b="1" dirty="0"/>
              <a:t> NOTE: Collective Training Event Meeting</a:t>
            </a:r>
            <a:endParaRPr lang="en-US" dirty="0"/>
          </a:p>
          <a:p>
            <a:endParaRPr lang="en-US" dirty="0"/>
          </a:p>
          <a:p>
            <a:r>
              <a:rPr lang="en-US" dirty="0"/>
              <a:t>There are times throughout the year when the company will hold separate training meetings for specific collective training events (e.g. Squad Collective Exercise).  These in-depth training event meetings are scheduled within the planning timeline for the specific event and are wholly separate from the routine weekly training meetings.    </a:t>
            </a:r>
          </a:p>
        </p:txBody>
      </p:sp>
      <p:sp>
        <p:nvSpPr>
          <p:cNvPr id="5" name="TextBox 4">
            <a:extLst>
              <a:ext uri="{FF2B5EF4-FFF2-40B4-BE49-F238E27FC236}">
                <a16:creationId xmlns:a16="http://schemas.microsoft.com/office/drawing/2014/main" id="{6325454E-A40E-4C21-BC50-15A5FC116268}"/>
              </a:ext>
            </a:extLst>
          </p:cNvPr>
          <p:cNvSpPr txBox="1"/>
          <p:nvPr/>
        </p:nvSpPr>
        <p:spPr>
          <a:xfrm>
            <a:off x="240291" y="888270"/>
            <a:ext cx="4248471" cy="3970318"/>
          </a:xfrm>
          <a:prstGeom prst="rect">
            <a:avLst/>
          </a:prstGeom>
          <a:solidFill>
            <a:schemeClr val="accent2"/>
          </a:solidFill>
          <a:ln>
            <a:solidFill>
              <a:schemeClr val="tx1"/>
            </a:solidFill>
          </a:ln>
        </p:spPr>
        <p:txBody>
          <a:bodyPr wrap="square" rtlCol="0">
            <a:spAutoFit/>
          </a:bodyPr>
          <a:lstStyle>
            <a:defPPr>
              <a:defRPr lang="en-US"/>
            </a:defPPr>
            <a:lvl1pPr>
              <a:defRPr sz="1200" b="1">
                <a:latin typeface="Arial" panose="020B0604020202020204" pitchFamily="34" charset="0"/>
                <a:cs typeface="Arial" panose="020B0604020202020204" pitchFamily="34" charset="0"/>
              </a:defRPr>
            </a:lvl1pPr>
          </a:lstStyle>
          <a:p>
            <a:r>
              <a:rPr lang="en-US" dirty="0"/>
              <a:t>COMPANY TRAINING MEETINGS (FM 7-0, Appendix E)</a:t>
            </a:r>
          </a:p>
          <a:p>
            <a:endParaRPr lang="en-US" dirty="0"/>
          </a:p>
          <a:p>
            <a:r>
              <a:rPr lang="en-US" b="0" dirty="0"/>
              <a:t>E-4. Company, troop, and battery training meetings are the center of gravity of unit training management. Regular Army … conduct training meetings weekly. … They occur at the same time every week or month and are routine to the company training schedule. … Successful training meetings focus on —</a:t>
            </a:r>
          </a:p>
          <a:p>
            <a:endParaRPr lang="en-US" b="0" dirty="0"/>
          </a:p>
          <a:p>
            <a:r>
              <a:rPr lang="en-US" b="0" dirty="0"/>
              <a:t> Training proficiency overview.</a:t>
            </a:r>
          </a:p>
          <a:p>
            <a:r>
              <a:rPr lang="en-US" b="0" dirty="0"/>
              <a:t> Training just conducted (previous week). Subordinate  feedback from training just conducted is critical to the commander to better assess the unit’s training proficiencies. The commander uses feedback to refine training plans and training guidance.</a:t>
            </a:r>
          </a:p>
          <a:p>
            <a:r>
              <a:rPr lang="en-US" b="0" dirty="0"/>
              <a:t> The company’s leader development planning for training events focusing on leader development</a:t>
            </a:r>
          </a:p>
          <a:p>
            <a:r>
              <a:rPr lang="en-US" b="0" dirty="0"/>
              <a:t>goals and objectives.</a:t>
            </a:r>
          </a:p>
          <a:p>
            <a:r>
              <a:rPr lang="en-US" b="0" dirty="0"/>
              <a:t> Mid-range planning and preparations (T-16 to T-7).</a:t>
            </a:r>
          </a:p>
          <a:p>
            <a:r>
              <a:rPr lang="en-US" b="0" dirty="0"/>
              <a:t> Short-range planning and preparations (T-6 to T) and commander’s short-range training guidance.</a:t>
            </a:r>
          </a:p>
        </p:txBody>
      </p:sp>
    </p:spTree>
    <p:extLst>
      <p:ext uri="{BB962C8B-B14F-4D97-AF65-F5344CB8AC3E}">
        <p14:creationId xmlns:p14="http://schemas.microsoft.com/office/powerpoint/2010/main" val="1457895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Table 6">
            <a:extLst>
              <a:ext uri="{FF2B5EF4-FFF2-40B4-BE49-F238E27FC236}">
                <a16:creationId xmlns:a16="http://schemas.microsoft.com/office/drawing/2014/main" id="{1D8C81E5-CAEE-46BF-8F0D-4C3659954713}"/>
              </a:ext>
            </a:extLst>
          </p:cNvPr>
          <p:cNvGraphicFramePr>
            <a:graphicFrameLocks noGrp="1"/>
          </p:cNvGraphicFramePr>
          <p:nvPr>
            <p:extLst>
              <p:ext uri="{D42A27DB-BD31-4B8C-83A1-F6EECF244321}">
                <p14:modId xmlns:p14="http://schemas.microsoft.com/office/powerpoint/2010/main" val="3786468637"/>
              </p:ext>
            </p:extLst>
          </p:nvPr>
        </p:nvGraphicFramePr>
        <p:xfrm>
          <a:off x="236448" y="946893"/>
          <a:ext cx="8671104" cy="1900590"/>
        </p:xfrm>
        <a:graphic>
          <a:graphicData uri="http://schemas.openxmlformats.org/drawingml/2006/table">
            <a:tbl>
              <a:tblPr firstRow="1" bandRow="1"/>
              <a:tblGrid>
                <a:gridCol w="305601">
                  <a:extLst>
                    <a:ext uri="{9D8B030D-6E8A-4147-A177-3AD203B41FA5}">
                      <a16:colId xmlns:a16="http://schemas.microsoft.com/office/drawing/2014/main" val="20000"/>
                    </a:ext>
                  </a:extLst>
                </a:gridCol>
                <a:gridCol w="3594453">
                  <a:extLst>
                    <a:ext uri="{9D8B030D-6E8A-4147-A177-3AD203B41FA5}">
                      <a16:colId xmlns:a16="http://schemas.microsoft.com/office/drawing/2014/main" val="20001"/>
                    </a:ext>
                  </a:extLst>
                </a:gridCol>
                <a:gridCol w="755869">
                  <a:extLst>
                    <a:ext uri="{9D8B030D-6E8A-4147-A177-3AD203B41FA5}">
                      <a16:colId xmlns:a16="http://schemas.microsoft.com/office/drawing/2014/main" val="20002"/>
                    </a:ext>
                  </a:extLst>
                </a:gridCol>
                <a:gridCol w="541712">
                  <a:extLst>
                    <a:ext uri="{9D8B030D-6E8A-4147-A177-3AD203B41FA5}">
                      <a16:colId xmlns:a16="http://schemas.microsoft.com/office/drawing/2014/main" val="20009"/>
                    </a:ext>
                  </a:extLst>
                </a:gridCol>
                <a:gridCol w="592135">
                  <a:extLst>
                    <a:ext uri="{9D8B030D-6E8A-4147-A177-3AD203B41FA5}">
                      <a16:colId xmlns:a16="http://schemas.microsoft.com/office/drawing/2014/main" val="905032183"/>
                    </a:ext>
                  </a:extLst>
                </a:gridCol>
                <a:gridCol w="592135">
                  <a:extLst>
                    <a:ext uri="{9D8B030D-6E8A-4147-A177-3AD203B41FA5}">
                      <a16:colId xmlns:a16="http://schemas.microsoft.com/office/drawing/2014/main" val="3084532944"/>
                    </a:ext>
                  </a:extLst>
                </a:gridCol>
                <a:gridCol w="592135">
                  <a:extLst>
                    <a:ext uri="{9D8B030D-6E8A-4147-A177-3AD203B41FA5}">
                      <a16:colId xmlns:a16="http://schemas.microsoft.com/office/drawing/2014/main" val="3553037067"/>
                    </a:ext>
                  </a:extLst>
                </a:gridCol>
                <a:gridCol w="592135">
                  <a:extLst>
                    <a:ext uri="{9D8B030D-6E8A-4147-A177-3AD203B41FA5}">
                      <a16:colId xmlns:a16="http://schemas.microsoft.com/office/drawing/2014/main" val="20011"/>
                    </a:ext>
                  </a:extLst>
                </a:gridCol>
                <a:gridCol w="526343">
                  <a:extLst>
                    <a:ext uri="{9D8B030D-6E8A-4147-A177-3AD203B41FA5}">
                      <a16:colId xmlns:a16="http://schemas.microsoft.com/office/drawing/2014/main" val="2104505523"/>
                    </a:ext>
                  </a:extLst>
                </a:gridCol>
                <a:gridCol w="578586">
                  <a:extLst>
                    <a:ext uri="{9D8B030D-6E8A-4147-A177-3AD203B41FA5}">
                      <a16:colId xmlns:a16="http://schemas.microsoft.com/office/drawing/2014/main" val="3227437550"/>
                    </a:ext>
                  </a:extLst>
                </a:gridCol>
              </a:tblGrid>
              <a:tr h="158683">
                <a:tc rowSpan="2" gridSpan="3">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rowSpan="2" hMerge="1">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sz="900" b="1" dirty="0">
                        <a:solidFill>
                          <a:sysClr val="windowText" lastClr="000000"/>
                        </a:solidFill>
                        <a:latin typeface="Arial" panose="020B0604020202020204" pitchFamily="34" charset="0"/>
                        <a:cs typeface="Arial" panose="020B0604020202020204" pitchFamily="34" charset="0"/>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rowSpan="2" hMerge="1">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sz="900" b="1" dirty="0">
                        <a:solidFill>
                          <a:sysClr val="windowText" lastClr="000000"/>
                        </a:solidFill>
                        <a:latin typeface="Arial" panose="020B0604020202020204" pitchFamily="34" charset="0"/>
                        <a:cs typeface="Arial" panose="020B0604020202020204" pitchFamily="34" charset="0"/>
                      </a:endParaRPr>
                    </a:p>
                  </a:txBody>
                  <a:tcPr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SUN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MON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TUE</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WED</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THUR</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FRI</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SAT</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26096">
                <a:tc gridSpan="3" vMerge="1">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vMerge="1">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vMerge="1">
                  <a:txBody>
                    <a:bodyPr/>
                    <a:lstStyle/>
                    <a:p>
                      <a:pPr algn="ctr"/>
                      <a:endParaRPr lang="en-US" sz="1100" b="1" dirty="0">
                        <a:solidFill>
                          <a:sysClr val="windowText" lastClr="000000"/>
                        </a:solidFill>
                        <a:latin typeface="Arial" panose="020B0604020202020204" pitchFamily="34" charset="0"/>
                        <a:cs typeface="Arial" panose="020B0604020202020204" pitchFamily="34" charset="0"/>
                      </a:endParaRPr>
                    </a:p>
                  </a:txBody>
                  <a:tcPr anchor="ctr">
                    <a:lnL w="28575" cap="flat" cmpd="sng" algn="ctr">
                      <a:solidFill>
                        <a:sysClr val="windowText" lastClr="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gridSpan="7">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3QFY56</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1000" b="1"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Task</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Rating</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gridSpan="7">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kumimoji="0" lang="en-US" sz="1200" b="1"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WK28</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algn="ctr"/>
                      <a:endParaRPr lang="en-US" sz="1000" b="1"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txBody>
                  <a:tcPr marL="51435" marR="51435" marT="25718" marB="25718"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txBody>
                  <a:tcPr marL="51435" marR="51435" marT="25718" marB="25718"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extLst>
                  <a:ext uri="{0D108BD9-81ED-4DB2-BD59-A6C34878D82A}">
                    <a16:rowId xmlns:a16="http://schemas.microsoft.com/office/drawing/2014/main" val="10002"/>
                  </a:ext>
                </a:extLst>
              </a:tr>
              <a:tr h="26037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1</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200" b="0" kern="1200" dirty="0">
                          <a:solidFill>
                            <a:schemeClr val="tx1"/>
                          </a:solidFill>
                          <a:effectLst/>
                          <a:latin typeface="Arial" panose="020B0604020202020204" pitchFamily="34" charset="0"/>
                          <a:ea typeface="+mn-ea"/>
                          <a:cs typeface="Arial" panose="020B0604020202020204" pitchFamily="34" charset="0"/>
                        </a:rPr>
                        <a:t>PMCS</a:t>
                      </a:r>
                      <a:r>
                        <a:rPr lang="en-US" sz="1200" b="0" kern="1200" baseline="0" dirty="0">
                          <a:solidFill>
                            <a:schemeClr val="tx1"/>
                          </a:solidFill>
                          <a:effectLst/>
                          <a:latin typeface="Arial" panose="020B0604020202020204" pitchFamily="34" charset="0"/>
                          <a:ea typeface="+mn-ea"/>
                          <a:cs typeface="Arial" panose="020B0604020202020204" pitchFamily="34" charset="0"/>
                        </a:rPr>
                        <a:t> Vehicles / Services</a:t>
                      </a:r>
                      <a:endParaRPr lang="en-US" sz="1200" b="0" kern="1200" dirty="0">
                        <a:solidFill>
                          <a:schemeClr val="tx1"/>
                        </a:solidFill>
                        <a:effectLst/>
                        <a:latin typeface="Arial" panose="020B0604020202020204" pitchFamily="34" charset="0"/>
                        <a:ea typeface="+mn-ea"/>
                        <a:cs typeface="Arial" panose="020B0604020202020204" pitchFamily="34"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T</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8807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2</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l" fontAlgn="base">
                        <a:spcBef>
                          <a:spcPct val="0"/>
                        </a:spcBef>
                        <a:spcAft>
                          <a:spcPct val="0"/>
                        </a:spcAft>
                        <a:buFont typeface="+mj-lt"/>
                        <a:buNone/>
                      </a:pPr>
                      <a:r>
                        <a:rPr lang="en-US" sz="1200" b="0" dirty="0">
                          <a:solidFill>
                            <a:srgbClr val="000000"/>
                          </a:solidFill>
                          <a:latin typeface="Arial" panose="020B0604020202020204" pitchFamily="34" charset="0"/>
                          <a:cs typeface="Arial" panose="020B0604020202020204" pitchFamily="34" charset="0"/>
                        </a:rPr>
                        <a:t>Web Training: EIB Tasks</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a:solidFill>
                            <a:schemeClr val="tx1"/>
                          </a:solidFill>
                          <a:latin typeface="Arial" panose="020B0604020202020204" pitchFamily="34" charset="0"/>
                          <a:cs typeface="Arial" panose="020B0604020202020204" pitchFamily="34" charset="0"/>
                        </a:rPr>
                        <a:t>T</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l" fontAlgn="base">
                        <a:spcBef>
                          <a:spcPct val="0"/>
                        </a:spcBef>
                        <a:spcAft>
                          <a:spcPct val="0"/>
                        </a:spcAft>
                        <a:buFont typeface="+mj-lt"/>
                        <a:buNone/>
                      </a:pPr>
                      <a:endParaRPr lang="en-US" sz="1200" b="0" dirty="0">
                        <a:solidFill>
                          <a:srgbClr val="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b="1" dirty="0">
                        <a:solidFill>
                          <a:schemeClr val="tx1"/>
                        </a:solidFill>
                        <a:latin typeface="Arial" panose="020B0604020202020204" pitchFamily="34" charset="0"/>
                        <a:cs typeface="Arial" panose="020B0604020202020204" pitchFamily="34"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10712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4</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l" fontAlgn="base">
                        <a:spcBef>
                          <a:spcPct val="0"/>
                        </a:spcBef>
                        <a:spcAft>
                          <a:spcPct val="0"/>
                        </a:spcAft>
                        <a:buFont typeface="+mj-lt"/>
                        <a:buNone/>
                      </a:pPr>
                      <a:endParaRPr lang="en-US" sz="1200" b="0" dirty="0">
                        <a:solidFill>
                          <a:srgbClr val="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b="1" dirty="0">
                        <a:solidFill>
                          <a:schemeClr val="tx1"/>
                        </a:solidFill>
                        <a:latin typeface="Arial" panose="020B0604020202020204" pitchFamily="34" charset="0"/>
                        <a:cs typeface="Arial" panose="020B0604020202020204" pitchFamily="34"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78551">
                <a:tc>
                  <a:txBody>
                    <a:bodyPr/>
                    <a:lstStyle/>
                    <a:p>
                      <a:pPr algn="ctr"/>
                      <a:r>
                        <a:rPr lang="ka-GE" sz="1200" b="1" dirty="0">
                          <a:solidFill>
                            <a:sysClr val="windowText" lastClr="000000"/>
                          </a:solidFill>
                          <a:latin typeface="Arial" panose="020B0604020202020204" pitchFamily="34" charset="0"/>
                          <a:cs typeface="Arial" panose="020B0604020202020204" pitchFamily="34" charset="0"/>
                        </a:rPr>
                        <a:t>5</a:t>
                      </a:r>
                      <a:endParaRPr lang="en-US" sz="1200" b="1"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defRPr/>
                      </a:pPr>
                      <a:endParaRPr lang="en-US" sz="1200" b="0" baseline="0" dirty="0">
                        <a:solidFill>
                          <a:srgbClr val="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b="1" dirty="0">
                        <a:solidFill>
                          <a:schemeClr val="bg1"/>
                        </a:solidFill>
                        <a:latin typeface="Arial" panose="020B0604020202020204" pitchFamily="34" charset="0"/>
                        <a:cs typeface="Arial" panose="020B0604020202020204" pitchFamily="34"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p:sp>
        <p:nvSpPr>
          <p:cNvPr id="57" name="TextBox 56">
            <a:extLst>
              <a:ext uri="{FF2B5EF4-FFF2-40B4-BE49-F238E27FC236}">
                <a16:creationId xmlns:a16="http://schemas.microsoft.com/office/drawing/2014/main" id="{6560114C-A39B-435D-8C5E-DFA19392BBA3}"/>
              </a:ext>
            </a:extLst>
          </p:cNvPr>
          <p:cNvSpPr txBox="1"/>
          <p:nvPr/>
        </p:nvSpPr>
        <p:spPr>
          <a:xfrm>
            <a:off x="1210704" y="188798"/>
            <a:ext cx="333514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Training Review (1 PLT WK28)</a:t>
            </a:r>
          </a:p>
        </p:txBody>
      </p:sp>
      <p:sp>
        <p:nvSpPr>
          <p:cNvPr id="58" name="Text Placeholder 57">
            <a:extLst>
              <a:ext uri="{FF2B5EF4-FFF2-40B4-BE49-F238E27FC236}">
                <a16:creationId xmlns:a16="http://schemas.microsoft.com/office/drawing/2014/main" id="{BC766A78-5E8F-4CA4-97A2-4B19D393CAB1}"/>
              </a:ext>
            </a:extLst>
          </p:cNvPr>
          <p:cNvSpPr>
            <a:spLocks noGrp="1"/>
          </p:cNvSpPr>
          <p:nvPr>
            <p:ph type="body" sz="quarter" idx="11"/>
          </p:nvPr>
        </p:nvSpPr>
        <p:spPr>
          <a:xfrm>
            <a:off x="315607" y="3669104"/>
            <a:ext cx="1634312" cy="2124724"/>
          </a:xfrm>
        </p:spPr>
        <p:txBody>
          <a:bodyPr/>
          <a:lstStyle/>
          <a:p>
            <a:r>
              <a:rPr lang="en-US" dirty="0"/>
              <a:t>Crews arriving to perform maintenance efficiently</a:t>
            </a:r>
          </a:p>
        </p:txBody>
      </p:sp>
      <p:sp>
        <p:nvSpPr>
          <p:cNvPr id="59" name="Text Placeholder 58">
            <a:extLst>
              <a:ext uri="{FF2B5EF4-FFF2-40B4-BE49-F238E27FC236}">
                <a16:creationId xmlns:a16="http://schemas.microsoft.com/office/drawing/2014/main" id="{EA3CA5C6-D1DA-4171-9531-2909C491A2B7}"/>
              </a:ext>
            </a:extLst>
          </p:cNvPr>
          <p:cNvSpPr>
            <a:spLocks noGrp="1"/>
          </p:cNvSpPr>
          <p:nvPr>
            <p:ph type="body" sz="quarter" idx="59"/>
          </p:nvPr>
        </p:nvSpPr>
        <p:spPr>
          <a:xfrm>
            <a:off x="2123386" y="3669103"/>
            <a:ext cx="1634312" cy="2124724"/>
          </a:xfrm>
        </p:spPr>
        <p:txBody>
          <a:bodyPr/>
          <a:lstStyle/>
          <a:p>
            <a:r>
              <a:rPr lang="en-US" dirty="0"/>
              <a:t>Barracks checks for alcohol before weekends</a:t>
            </a:r>
          </a:p>
          <a:p>
            <a:endParaRPr lang="en-US" dirty="0"/>
          </a:p>
        </p:txBody>
      </p:sp>
      <p:sp>
        <p:nvSpPr>
          <p:cNvPr id="60" name="Text Placeholder 59">
            <a:extLst>
              <a:ext uri="{FF2B5EF4-FFF2-40B4-BE49-F238E27FC236}">
                <a16:creationId xmlns:a16="http://schemas.microsoft.com/office/drawing/2014/main" id="{6FC0A547-FE8A-46E7-9723-8D0E38125446}"/>
              </a:ext>
            </a:extLst>
          </p:cNvPr>
          <p:cNvSpPr>
            <a:spLocks noGrp="1"/>
          </p:cNvSpPr>
          <p:nvPr>
            <p:ph type="body" sz="quarter" idx="60"/>
          </p:nvPr>
        </p:nvSpPr>
        <p:spPr>
          <a:xfrm>
            <a:off x="3930085" y="3456308"/>
            <a:ext cx="2425216" cy="770345"/>
          </a:xfrm>
        </p:spPr>
        <p:txBody>
          <a:bodyPr/>
          <a:lstStyle/>
          <a:p>
            <a:r>
              <a:rPr lang="en-US" dirty="0"/>
              <a:t>Web Based Training</a:t>
            </a:r>
          </a:p>
          <a:p>
            <a:r>
              <a:rPr lang="en-US" dirty="0"/>
              <a:t>TL Training Book dev.</a:t>
            </a:r>
          </a:p>
          <a:p>
            <a:r>
              <a:rPr lang="en-US" dirty="0"/>
              <a:t>Soldiers Conducting PT Daily</a:t>
            </a:r>
          </a:p>
          <a:p>
            <a:r>
              <a:rPr lang="en-US" dirty="0"/>
              <a:t>1-1 Services</a:t>
            </a:r>
          </a:p>
        </p:txBody>
      </p:sp>
      <p:sp>
        <p:nvSpPr>
          <p:cNvPr id="61" name="Text Placeholder 60">
            <a:extLst>
              <a:ext uri="{FF2B5EF4-FFF2-40B4-BE49-F238E27FC236}">
                <a16:creationId xmlns:a16="http://schemas.microsoft.com/office/drawing/2014/main" id="{9FBF491A-E043-434A-9FA5-1EAE19B4CC25}"/>
              </a:ext>
            </a:extLst>
          </p:cNvPr>
          <p:cNvSpPr>
            <a:spLocks noGrp="1"/>
          </p:cNvSpPr>
          <p:nvPr>
            <p:ph type="body" sz="quarter" idx="61"/>
          </p:nvPr>
        </p:nvSpPr>
        <p:spPr>
          <a:xfrm>
            <a:off x="6482336" y="3456308"/>
            <a:ext cx="2425216" cy="770345"/>
          </a:xfrm>
        </p:spPr>
        <p:txBody>
          <a:bodyPr/>
          <a:lstStyle/>
          <a:p>
            <a:pPr marL="57150" lvl="0" indent="-57150" defTabSz="685800">
              <a:defRPr/>
            </a:pPr>
            <a:r>
              <a:rPr lang="en-US" dirty="0">
                <a:solidFill>
                  <a:prstClr val="black"/>
                </a:solidFill>
                <a:cs typeface="Arial" panose="020B0604020202020204" pitchFamily="34" charset="0"/>
              </a:rPr>
              <a:t>Change of Command Inventories</a:t>
            </a:r>
          </a:p>
          <a:p>
            <a:pPr marL="57150" lvl="0" indent="-57150" defTabSz="685800">
              <a:defRPr/>
            </a:pPr>
            <a:r>
              <a:rPr lang="en-US" dirty="0">
                <a:solidFill>
                  <a:prstClr val="black"/>
                </a:solidFill>
                <a:cs typeface="Arial" panose="020B0604020202020204" pitchFamily="34" charset="0"/>
              </a:rPr>
              <a:t>Web-Based Training – Land Navigation &amp; Reconnaissance</a:t>
            </a:r>
          </a:p>
          <a:p>
            <a:pPr marL="57150" lvl="0" indent="-57150" defTabSz="685800">
              <a:defRPr/>
            </a:pPr>
            <a:endParaRPr lang="en-US" dirty="0">
              <a:solidFill>
                <a:prstClr val="black"/>
              </a:solidFill>
              <a:cs typeface="Arial" panose="020B0604020202020204" pitchFamily="34" charset="0"/>
            </a:endParaRPr>
          </a:p>
          <a:p>
            <a:pPr marL="57150" lvl="0" indent="-57150" defTabSz="685800">
              <a:defRPr/>
            </a:pPr>
            <a:r>
              <a:rPr lang="en-US" dirty="0">
                <a:solidFill>
                  <a:prstClr val="black"/>
                </a:solidFill>
                <a:latin typeface="Arial" panose="020B0604020202020204" pitchFamily="34" charset="0"/>
                <a:cs typeface="Arial" panose="020B0604020202020204" pitchFamily="34" charset="0"/>
              </a:rPr>
              <a:t>1PLT RED PLATOON</a:t>
            </a:r>
          </a:p>
        </p:txBody>
      </p:sp>
      <p:sp>
        <p:nvSpPr>
          <p:cNvPr id="62" name="Text Placeholder 61">
            <a:extLst>
              <a:ext uri="{FF2B5EF4-FFF2-40B4-BE49-F238E27FC236}">
                <a16:creationId xmlns:a16="http://schemas.microsoft.com/office/drawing/2014/main" id="{3B7BDF6F-471F-4BBF-9C82-6F80CD78F814}"/>
              </a:ext>
            </a:extLst>
          </p:cNvPr>
          <p:cNvSpPr>
            <a:spLocks noGrp="1"/>
          </p:cNvSpPr>
          <p:nvPr>
            <p:ph type="body" sz="quarter" idx="62"/>
          </p:nvPr>
        </p:nvSpPr>
        <p:spPr>
          <a:xfrm>
            <a:off x="3930085" y="4878974"/>
            <a:ext cx="2425216" cy="770345"/>
          </a:xfrm>
        </p:spPr>
        <p:txBody>
          <a:bodyPr/>
          <a:lstStyle/>
          <a:p>
            <a:r>
              <a:rPr lang="en-US" dirty="0"/>
              <a:t>TL Training book implementation</a:t>
            </a:r>
          </a:p>
          <a:p>
            <a:r>
              <a:rPr lang="en-US" dirty="0"/>
              <a:t>Verify soldier PT sessions</a:t>
            </a:r>
          </a:p>
          <a:p>
            <a:endParaRPr lang="en-US" dirty="0"/>
          </a:p>
        </p:txBody>
      </p:sp>
      <p:sp>
        <p:nvSpPr>
          <p:cNvPr id="63" name="Text Placeholder 62">
            <a:extLst>
              <a:ext uri="{FF2B5EF4-FFF2-40B4-BE49-F238E27FC236}">
                <a16:creationId xmlns:a16="http://schemas.microsoft.com/office/drawing/2014/main" id="{400197E7-0C96-43D1-9C11-B27D7ABA1C42}"/>
              </a:ext>
            </a:extLst>
          </p:cNvPr>
          <p:cNvSpPr>
            <a:spLocks noGrp="1"/>
          </p:cNvSpPr>
          <p:nvPr>
            <p:ph type="body" sz="quarter" idx="63"/>
          </p:nvPr>
        </p:nvSpPr>
        <p:spPr/>
        <p:txBody>
          <a:bodyPr/>
          <a:lstStyle/>
          <a:p>
            <a:pPr marL="57150" lvl="0" indent="-57150" defTabSz="685800">
              <a:defRPr/>
            </a:pPr>
            <a:r>
              <a:rPr lang="en-US" dirty="0">
                <a:solidFill>
                  <a:prstClr val="black"/>
                </a:solidFill>
                <a:cs typeface="Arial" panose="020B0604020202020204" pitchFamily="34" charset="0"/>
              </a:rPr>
              <a:t>Change of Command Inventories</a:t>
            </a:r>
          </a:p>
          <a:p>
            <a:pPr marL="57150" lvl="0" indent="-57150" defTabSz="685800">
              <a:defRPr/>
            </a:pPr>
            <a:r>
              <a:rPr lang="en-US" dirty="0">
                <a:solidFill>
                  <a:prstClr val="black"/>
                </a:solidFill>
                <a:cs typeface="Arial" panose="020B0604020202020204" pitchFamily="34" charset="0"/>
              </a:rPr>
              <a:t>Web-Based Training – Land Navigation &amp; Reconnaissance</a:t>
            </a:r>
          </a:p>
          <a:p>
            <a:pPr marL="57150" lvl="0" indent="-57150" defTabSz="685800">
              <a:defRPr/>
            </a:pPr>
            <a:endParaRPr lang="en-US" dirty="0">
              <a:solidFill>
                <a:prstClr val="black"/>
              </a:solidFill>
              <a:cs typeface="Arial" panose="020B0604020202020204" pitchFamily="34" charset="0"/>
            </a:endParaRPr>
          </a:p>
          <a:p>
            <a:pPr marL="57150" lvl="0" indent="-57150" defTabSz="685800">
              <a:defRPr/>
            </a:pPr>
            <a:r>
              <a:rPr lang="en-US" dirty="0">
                <a:solidFill>
                  <a:prstClr val="black"/>
                </a:solidFill>
                <a:latin typeface="Arial" panose="020B0604020202020204" pitchFamily="34" charset="0"/>
                <a:cs typeface="Arial" panose="020B0604020202020204" pitchFamily="34" charset="0"/>
              </a:rPr>
              <a:t>1PLT RED PLATOON</a:t>
            </a:r>
          </a:p>
          <a:p>
            <a:pPr marL="112713" lvl="0" indent="-112713" defTabSz="685800">
              <a:defRPr/>
            </a:pPr>
            <a:endParaRPr lang="en-US"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447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E54814A4-242E-4B44-954E-9AB48DD29345}"/>
              </a:ext>
            </a:extLst>
          </p:cNvPr>
          <p:cNvGraphicFramePr>
            <a:graphicFrameLocks noGrp="1"/>
          </p:cNvGraphicFramePr>
          <p:nvPr/>
        </p:nvGraphicFramePr>
        <p:xfrm>
          <a:off x="227713" y="939602"/>
          <a:ext cx="8688574" cy="5755339"/>
        </p:xfrm>
        <a:graphic>
          <a:graphicData uri="http://schemas.openxmlformats.org/drawingml/2006/table">
            <a:tbl>
              <a:tblPr firstRow="1" bandRow="1">
                <a:tableStyleId>{5940675A-B579-460E-94D1-54222C63F5DA}</a:tableStyleId>
              </a:tblPr>
              <a:tblGrid>
                <a:gridCol w="1484852">
                  <a:extLst>
                    <a:ext uri="{9D8B030D-6E8A-4147-A177-3AD203B41FA5}">
                      <a16:colId xmlns:a16="http://schemas.microsoft.com/office/drawing/2014/main" val="3906367408"/>
                    </a:ext>
                  </a:extLst>
                </a:gridCol>
                <a:gridCol w="4336934">
                  <a:extLst>
                    <a:ext uri="{9D8B030D-6E8A-4147-A177-3AD203B41FA5}">
                      <a16:colId xmlns:a16="http://schemas.microsoft.com/office/drawing/2014/main" val="870912556"/>
                    </a:ext>
                  </a:extLst>
                </a:gridCol>
                <a:gridCol w="2866788">
                  <a:extLst>
                    <a:ext uri="{9D8B030D-6E8A-4147-A177-3AD203B41FA5}">
                      <a16:colId xmlns:a16="http://schemas.microsoft.com/office/drawing/2014/main" val="2236435255"/>
                    </a:ext>
                  </a:extLst>
                </a:gridCol>
              </a:tblGrid>
              <a:tr h="326504">
                <a:tc>
                  <a:txBody>
                    <a:bodyPr/>
                    <a:lstStyle/>
                    <a:p>
                      <a:pPr algn="ctr"/>
                      <a:r>
                        <a:rPr lang="en-US" sz="1200" b="1" dirty="0">
                          <a:solidFill>
                            <a:schemeClr val="tx1"/>
                          </a:solidFill>
                          <a:latin typeface="Arial" panose="020B0604020202020204" pitchFamily="34" charset="0"/>
                          <a:cs typeface="Arial" panose="020B0604020202020204" pitchFamily="34" charset="0"/>
                        </a:rPr>
                        <a:t>Issue</a:t>
                      </a:r>
                    </a:p>
                  </a:txBody>
                  <a:tcPr>
                    <a:solidFill>
                      <a:schemeClr val="bg1">
                        <a:lumMod val="75000"/>
                      </a:schemeClr>
                    </a:solidFill>
                  </a:tcPr>
                </a:tc>
                <a:tc>
                  <a:txBody>
                    <a:bodyPr/>
                    <a:lstStyle/>
                    <a:p>
                      <a:pPr algn="ctr"/>
                      <a:r>
                        <a:rPr lang="en-US" sz="1200" b="1" dirty="0">
                          <a:solidFill>
                            <a:schemeClr val="tx1"/>
                          </a:solidFill>
                          <a:latin typeface="Arial" panose="020B0604020202020204" pitchFamily="34" charset="0"/>
                          <a:cs typeface="Arial" panose="020B0604020202020204" pitchFamily="34" charset="0"/>
                        </a:rPr>
                        <a:t>Discussion</a:t>
                      </a:r>
                    </a:p>
                  </a:txBody>
                  <a:tcPr>
                    <a:solidFill>
                      <a:schemeClr val="bg1">
                        <a:lumMod val="75000"/>
                      </a:schemeClr>
                    </a:solidFill>
                  </a:tcPr>
                </a:tc>
                <a:tc>
                  <a:txBody>
                    <a:bodyPr/>
                    <a:lstStyle/>
                    <a:p>
                      <a:pPr algn="ctr"/>
                      <a:r>
                        <a:rPr lang="en-US" sz="1200" b="1" dirty="0">
                          <a:solidFill>
                            <a:schemeClr val="tx1"/>
                          </a:solidFill>
                          <a:latin typeface="Arial" panose="020B0604020202020204" pitchFamily="34" charset="0"/>
                          <a:cs typeface="Arial" panose="020B0604020202020204" pitchFamily="34" charset="0"/>
                        </a:rPr>
                        <a:t>Recommendation</a:t>
                      </a:r>
                    </a:p>
                  </a:txBody>
                  <a:tcPr>
                    <a:solidFill>
                      <a:schemeClr val="bg1">
                        <a:lumMod val="75000"/>
                      </a:schemeClr>
                    </a:solidFill>
                  </a:tcPr>
                </a:tc>
                <a:extLst>
                  <a:ext uri="{0D108BD9-81ED-4DB2-BD59-A6C34878D82A}">
                    <a16:rowId xmlns:a16="http://schemas.microsoft.com/office/drawing/2014/main" val="4046742957"/>
                  </a:ext>
                </a:extLst>
              </a:tr>
              <a:tr h="1265903">
                <a:tc>
                  <a:txBody>
                    <a:bodyPr/>
                    <a:lstStyle/>
                    <a:p>
                      <a:pPr algn="ctr"/>
                      <a:r>
                        <a:rPr lang="en-US" sz="1200" baseline="0" dirty="0">
                          <a:solidFill>
                            <a:schemeClr val="tx1"/>
                          </a:solidFill>
                          <a:latin typeface="Arial" panose="020B0604020202020204" pitchFamily="34" charset="0"/>
                          <a:cs typeface="Arial" panose="020B0604020202020204" pitchFamily="34" charset="0"/>
                        </a:rPr>
                        <a:t>N/A</a:t>
                      </a:r>
                    </a:p>
                  </a:txBody>
                  <a:tcPr anchor="ctr">
                    <a:solidFill>
                      <a:schemeClr val="bg1"/>
                    </a:solidFill>
                  </a:tcPr>
                </a:tc>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solidFill>
                      <a:schemeClr val="bg1"/>
                    </a:solidFill>
                  </a:tcPr>
                </a:tc>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solidFill>
                      <a:schemeClr val="bg1"/>
                    </a:solidFill>
                  </a:tcPr>
                </a:tc>
                <a:extLst>
                  <a:ext uri="{0D108BD9-81ED-4DB2-BD59-A6C34878D82A}">
                    <a16:rowId xmlns:a16="http://schemas.microsoft.com/office/drawing/2014/main" val="3653026161"/>
                  </a:ext>
                </a:extLst>
              </a:tr>
              <a:tr h="1387644">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solidFill>
                      <a:schemeClr val="bg1"/>
                    </a:solidFill>
                  </a:tcPr>
                </a:tc>
                <a:tc>
                  <a:txBody>
                    <a:bodyPr/>
                    <a:lstStyle/>
                    <a:p>
                      <a:pPr marL="0" algn="just" defTabSz="914400" rtl="0" eaLnBrk="1" latinLnBrk="0" hangingPunct="1"/>
                      <a:endParaRPr lang="ka-GE" sz="1200" kern="1200" dirty="0">
                        <a:solidFill>
                          <a:schemeClr val="tx1"/>
                        </a:solidFill>
                        <a:latin typeface="Arial" panose="020B0604020202020204" pitchFamily="34" charset="0"/>
                        <a:ea typeface="+mn-ea"/>
                        <a:cs typeface="Arial" panose="020B0604020202020204" pitchFamily="34" charset="0"/>
                      </a:endParaRPr>
                    </a:p>
                  </a:txBody>
                  <a:tcPr anchor="ctr">
                    <a:solidFill>
                      <a:schemeClr val="bg1"/>
                    </a:solidFill>
                  </a:tcPr>
                </a:tc>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solidFill>
                      <a:schemeClr val="bg1"/>
                    </a:solidFill>
                  </a:tcPr>
                </a:tc>
                <a:extLst>
                  <a:ext uri="{0D108BD9-81ED-4DB2-BD59-A6C34878D82A}">
                    <a16:rowId xmlns:a16="http://schemas.microsoft.com/office/drawing/2014/main" val="1321711143"/>
                  </a:ext>
                </a:extLst>
              </a:tr>
              <a:tr h="1387644">
                <a:tc>
                  <a:txBody>
                    <a:bodyPr/>
                    <a:lstStyle/>
                    <a:p>
                      <a:pPr algn="ctr"/>
                      <a:r>
                        <a:rPr lang="en-US" sz="1200" dirty="0">
                          <a:solidFill>
                            <a:schemeClr val="tx1"/>
                          </a:solidFill>
                          <a:latin typeface="Arial" panose="020B0604020202020204" pitchFamily="34" charset="0"/>
                          <a:cs typeface="Arial" panose="020B0604020202020204" pitchFamily="34" charset="0"/>
                        </a:rPr>
                        <a:t> </a:t>
                      </a:r>
                    </a:p>
                  </a:txBody>
                  <a:tcPr anchor="ctr">
                    <a:solidFill>
                      <a:schemeClr val="bg1"/>
                    </a:solidFill>
                  </a:tcPr>
                </a:tc>
                <a:tc>
                  <a:txBody>
                    <a:bodyPr/>
                    <a:lstStyle/>
                    <a:p>
                      <a:pPr algn="just"/>
                      <a:endParaRPr lang="en-US" sz="1200" dirty="0">
                        <a:solidFill>
                          <a:schemeClr val="tx1"/>
                        </a:solidFill>
                        <a:latin typeface="Arial" panose="020B0604020202020204" pitchFamily="34" charset="0"/>
                        <a:cs typeface="Arial" panose="020B0604020202020204" pitchFamily="34" charset="0"/>
                      </a:endParaRPr>
                    </a:p>
                  </a:txBody>
                  <a:tcPr anchor="ctr">
                    <a:solidFill>
                      <a:schemeClr val="bg1"/>
                    </a:solidFill>
                  </a:tcPr>
                </a:tc>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solidFill>
                      <a:schemeClr val="bg1"/>
                    </a:solidFill>
                  </a:tcPr>
                </a:tc>
                <a:extLst>
                  <a:ext uri="{0D108BD9-81ED-4DB2-BD59-A6C34878D82A}">
                    <a16:rowId xmlns:a16="http://schemas.microsoft.com/office/drawing/2014/main" val="1601555796"/>
                  </a:ext>
                </a:extLst>
              </a:tr>
              <a:tr h="1387644">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solidFill>
                      <a:schemeClr val="bg1"/>
                    </a:solidFill>
                  </a:tcPr>
                </a:tc>
                <a:tc>
                  <a:txBody>
                    <a:bodyPr/>
                    <a:lstStyle/>
                    <a:p>
                      <a:pPr algn="just"/>
                      <a:endParaRPr lang="en-US" sz="1200" dirty="0">
                        <a:solidFill>
                          <a:schemeClr val="tx1"/>
                        </a:solidFill>
                        <a:latin typeface="Arial" panose="020B0604020202020204" pitchFamily="34" charset="0"/>
                        <a:cs typeface="Arial" panose="020B0604020202020204" pitchFamily="34" charset="0"/>
                      </a:endParaRPr>
                    </a:p>
                  </a:txBody>
                  <a:tcPr anchor="ctr">
                    <a:solidFill>
                      <a:schemeClr val="bg1"/>
                    </a:solidFill>
                  </a:tcPr>
                </a:tc>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solidFill>
                      <a:schemeClr val="bg1"/>
                    </a:solidFill>
                  </a:tcPr>
                </a:tc>
                <a:extLst>
                  <a:ext uri="{0D108BD9-81ED-4DB2-BD59-A6C34878D82A}">
                    <a16:rowId xmlns:a16="http://schemas.microsoft.com/office/drawing/2014/main" val="1735816518"/>
                  </a:ext>
                </a:extLst>
              </a:tr>
            </a:tbl>
          </a:graphicData>
        </a:graphic>
      </p:graphicFrame>
      <p:sp>
        <p:nvSpPr>
          <p:cNvPr id="3" name="TextBox 2">
            <a:extLst>
              <a:ext uri="{FF2B5EF4-FFF2-40B4-BE49-F238E27FC236}">
                <a16:creationId xmlns:a16="http://schemas.microsoft.com/office/drawing/2014/main" id="{C25FD5AA-8988-48B8-8789-5AA93762DBDA}"/>
              </a:ext>
            </a:extLst>
          </p:cNvPr>
          <p:cNvSpPr txBox="1"/>
          <p:nvPr/>
        </p:nvSpPr>
        <p:spPr>
          <a:xfrm>
            <a:off x="1210704" y="188798"/>
            <a:ext cx="261719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PLT AAR (1 PLT WK28)</a:t>
            </a:r>
          </a:p>
        </p:txBody>
      </p:sp>
    </p:spTree>
    <p:extLst>
      <p:ext uri="{BB962C8B-B14F-4D97-AF65-F5344CB8AC3E}">
        <p14:creationId xmlns:p14="http://schemas.microsoft.com/office/powerpoint/2010/main" val="2687323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6D3EC9E5-F65D-4D35-B045-2090876529DF}"/>
              </a:ext>
            </a:extLst>
          </p:cNvPr>
          <p:cNvGraphicFramePr>
            <a:graphicFrameLocks noGrp="1"/>
          </p:cNvGraphicFramePr>
          <p:nvPr/>
        </p:nvGraphicFramePr>
        <p:xfrm>
          <a:off x="119662" y="899113"/>
          <a:ext cx="8900513" cy="6492456"/>
        </p:xfrm>
        <a:graphic>
          <a:graphicData uri="http://schemas.openxmlformats.org/drawingml/2006/table">
            <a:tbl>
              <a:tblPr firstRow="1" bandRow="1">
                <a:tableStyleId>{5940675A-B579-460E-94D1-54222C63F5DA}</a:tableStyleId>
              </a:tblPr>
              <a:tblGrid>
                <a:gridCol w="910543">
                  <a:extLst>
                    <a:ext uri="{9D8B030D-6E8A-4147-A177-3AD203B41FA5}">
                      <a16:colId xmlns:a16="http://schemas.microsoft.com/office/drawing/2014/main" val="20000"/>
                    </a:ext>
                  </a:extLst>
                </a:gridCol>
                <a:gridCol w="1013504">
                  <a:extLst>
                    <a:ext uri="{9D8B030D-6E8A-4147-A177-3AD203B41FA5}">
                      <a16:colId xmlns:a16="http://schemas.microsoft.com/office/drawing/2014/main" val="1702232661"/>
                    </a:ext>
                  </a:extLst>
                </a:gridCol>
                <a:gridCol w="1269345">
                  <a:extLst>
                    <a:ext uri="{9D8B030D-6E8A-4147-A177-3AD203B41FA5}">
                      <a16:colId xmlns:a16="http://schemas.microsoft.com/office/drawing/2014/main" val="2476902309"/>
                    </a:ext>
                  </a:extLst>
                </a:gridCol>
                <a:gridCol w="1141424">
                  <a:extLst>
                    <a:ext uri="{9D8B030D-6E8A-4147-A177-3AD203B41FA5}">
                      <a16:colId xmlns:a16="http://schemas.microsoft.com/office/drawing/2014/main" val="1346957979"/>
                    </a:ext>
                  </a:extLst>
                </a:gridCol>
                <a:gridCol w="1141424">
                  <a:extLst>
                    <a:ext uri="{9D8B030D-6E8A-4147-A177-3AD203B41FA5}">
                      <a16:colId xmlns:a16="http://schemas.microsoft.com/office/drawing/2014/main" val="4129319468"/>
                    </a:ext>
                  </a:extLst>
                </a:gridCol>
                <a:gridCol w="1287578">
                  <a:extLst>
                    <a:ext uri="{9D8B030D-6E8A-4147-A177-3AD203B41FA5}">
                      <a16:colId xmlns:a16="http://schemas.microsoft.com/office/drawing/2014/main" val="3374174496"/>
                    </a:ext>
                  </a:extLst>
                </a:gridCol>
                <a:gridCol w="1310772">
                  <a:extLst>
                    <a:ext uri="{9D8B030D-6E8A-4147-A177-3AD203B41FA5}">
                      <a16:colId xmlns:a16="http://schemas.microsoft.com/office/drawing/2014/main" val="110790813"/>
                    </a:ext>
                  </a:extLst>
                </a:gridCol>
                <a:gridCol w="825923">
                  <a:extLst>
                    <a:ext uri="{9D8B030D-6E8A-4147-A177-3AD203B41FA5}">
                      <a16:colId xmlns:a16="http://schemas.microsoft.com/office/drawing/2014/main" val="20007"/>
                    </a:ext>
                  </a:extLst>
                </a:gridCol>
              </a:tblGrid>
              <a:tr h="23156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Sunday</a:t>
                      </a:r>
                    </a:p>
                  </a:txBody>
                  <a:tcP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Monday</a:t>
                      </a:r>
                    </a:p>
                  </a:txBody>
                  <a:tcPr anchor="ctr">
                    <a:solidFill>
                      <a:schemeClr val="bg1">
                        <a:lumMod val="85000"/>
                      </a:schemeClr>
                    </a:solidFill>
                  </a:tcPr>
                </a:tc>
                <a:tc>
                  <a:txBody>
                    <a:bodyPr/>
                    <a:lstStyle/>
                    <a:p>
                      <a:pPr algn="l"/>
                      <a:r>
                        <a:rPr lang="en-US" sz="1000" b="1" dirty="0">
                          <a:solidFill>
                            <a:schemeClr val="tx1"/>
                          </a:solidFill>
                          <a:latin typeface=" Arial"/>
                        </a:rPr>
                        <a:t>Tuesday</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Wednesday</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Thursday</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Friday</a:t>
                      </a:r>
                    </a:p>
                  </a:txBody>
                  <a:tcPr anchor="ctr">
                    <a:solidFill>
                      <a:schemeClr val="bg1">
                        <a:lumMod val="85000"/>
                      </a:schemeClr>
                    </a:solidFill>
                  </a:tcPr>
                </a:tc>
                <a:tc>
                  <a:txBody>
                    <a:bodyPr/>
                    <a:lstStyle/>
                    <a:p>
                      <a:r>
                        <a:rPr lang="en-US" sz="1000" b="1" dirty="0">
                          <a:latin typeface="Arial" panose="020B0604020202020204" pitchFamily="34" charset="0"/>
                          <a:cs typeface="Arial" panose="020B0604020202020204" pitchFamily="34" charset="0"/>
                        </a:rPr>
                        <a:t>Saturday</a:t>
                      </a:r>
                    </a:p>
                  </a:txBody>
                  <a:tcPr anchor="ctr">
                    <a:solidFill>
                      <a:schemeClr val="bg1">
                        <a:lumMod val="85000"/>
                      </a:schemeClr>
                    </a:solidFill>
                  </a:tcPr>
                </a:tc>
                <a:extLst>
                  <a:ext uri="{0D108BD9-81ED-4DB2-BD59-A6C34878D82A}">
                    <a16:rowId xmlns:a16="http://schemas.microsoft.com/office/drawing/2014/main" val="877788569"/>
                  </a:ext>
                </a:extLst>
              </a:tr>
              <a:tr h="231567">
                <a:tc>
                  <a:txBody>
                    <a:bodyPr/>
                    <a:lstStyle/>
                    <a:p>
                      <a:pPr algn="l"/>
                      <a:endParaRPr lang="en-US" sz="10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 12 APR</a:t>
                      </a:r>
                    </a:p>
                  </a:txBody>
                  <a:tcPr>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13 APR</a:t>
                      </a:r>
                    </a:p>
                  </a:txBody>
                  <a:tcPr>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14 APR</a:t>
                      </a:r>
                    </a:p>
                  </a:txBody>
                  <a:tcPr>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15 APR</a:t>
                      </a:r>
                    </a:p>
                  </a:txBody>
                  <a:tcPr>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16 APR</a:t>
                      </a:r>
                    </a:p>
                  </a:txBody>
                  <a:tcPr>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17 APR</a:t>
                      </a:r>
                    </a:p>
                  </a:txBody>
                  <a:tcPr>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18 APR</a:t>
                      </a:r>
                    </a:p>
                  </a:txBody>
                  <a:tcPr>
                    <a:solidFill>
                      <a:schemeClr val="bg1">
                        <a:lumMod val="85000"/>
                      </a:schemeClr>
                    </a:solidFill>
                  </a:tcPr>
                </a:tc>
                <a:extLst>
                  <a:ext uri="{0D108BD9-81ED-4DB2-BD59-A6C34878D82A}">
                    <a16:rowId xmlns:a16="http://schemas.microsoft.com/office/drawing/2014/main" val="236227516"/>
                  </a:ext>
                </a:extLst>
              </a:tr>
              <a:tr h="151408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Arial" panose="020B0604020202020204" pitchFamily="34" charset="0"/>
                          <a:cs typeface="Arial" panose="020B0604020202020204" pitchFamily="34" charset="0"/>
                        </a:rPr>
                        <a:t>PRT</a:t>
                      </a:r>
                    </a:p>
                  </a:txBody>
                  <a:tcPr>
                    <a:lnL w="12700" cap="flat" cmpd="sng" algn="ctr">
                      <a:solidFill>
                        <a:schemeClr val="tx1"/>
                      </a:solidFill>
                      <a:prstDash val="solid"/>
                      <a:round/>
                      <a:headEnd type="none" w="med" len="med"/>
                      <a:tailEnd type="none" w="med" len="med"/>
                    </a:lnL>
                    <a:solidFill>
                      <a:schemeClr val="bg2">
                        <a:lumMod val="90000"/>
                      </a:schemeClr>
                    </a:solidFill>
                  </a:tcPr>
                </a:tc>
                <a:tc>
                  <a:txBody>
                    <a:bodyPr/>
                    <a:lstStyle/>
                    <a:p>
                      <a:r>
                        <a:rPr lang="en-US" sz="1100" b="1" i="0" baseline="0" dirty="0">
                          <a:solidFill>
                            <a:sysClr val="windowText" lastClr="000000"/>
                          </a:solidFill>
                          <a:latin typeface=" Arial"/>
                          <a:cs typeface="Arial" panose="020B0604020202020204" pitchFamily="34" charset="0"/>
                        </a:rPr>
                        <a:t>DONSA</a:t>
                      </a:r>
                      <a:endParaRPr lang="en-US" sz="1200" b="1" i="0" baseline="0" dirty="0">
                        <a:solidFill>
                          <a:sysClr val="windowText" lastClr="000000"/>
                        </a:solidFill>
                        <a:latin typeface=" Arial"/>
                        <a:cs typeface="Arial" panose="020B0604020202020204" pitchFamily="34" charset="0"/>
                      </a:endParaRPr>
                    </a:p>
                  </a:txBody>
                  <a:tcPr>
                    <a:solidFill>
                      <a:schemeClr val="bg1"/>
                    </a:solidFill>
                  </a:tcPr>
                </a:tc>
                <a:tc>
                  <a:txBody>
                    <a:bodyPr/>
                    <a:lstStyle/>
                    <a:p>
                      <a:r>
                        <a:rPr lang="en-US" sz="1100" b="1" i="0" baseline="0" dirty="0">
                          <a:solidFill>
                            <a:sysClr val="windowText" lastClr="000000"/>
                          </a:solidFill>
                          <a:latin typeface=" Arial"/>
                          <a:cs typeface="Arial" panose="020B0604020202020204" pitchFamily="34" charset="0"/>
                        </a:rPr>
                        <a:t>-1</a:t>
                      </a:r>
                      <a:r>
                        <a:rPr lang="en-US" sz="1100" b="1" i="0" baseline="30000" dirty="0">
                          <a:solidFill>
                            <a:sysClr val="windowText" lastClr="000000"/>
                          </a:solidFill>
                          <a:latin typeface=" Arial"/>
                          <a:cs typeface="Arial" panose="020B0604020202020204" pitchFamily="34" charset="0"/>
                        </a:rPr>
                        <a:t>st</a:t>
                      </a:r>
                      <a:r>
                        <a:rPr lang="en-US" sz="1100" b="1" i="0" baseline="0" dirty="0">
                          <a:solidFill>
                            <a:sysClr val="windowText" lastClr="000000"/>
                          </a:solidFill>
                          <a:latin typeface=" Arial"/>
                          <a:cs typeface="Arial" panose="020B0604020202020204" pitchFamily="34" charset="0"/>
                        </a:rPr>
                        <a:t>: 5 mile run</a:t>
                      </a:r>
                    </a:p>
                    <a:p>
                      <a:r>
                        <a:rPr lang="en-US" sz="1100" b="1" i="0" baseline="0" dirty="0">
                          <a:solidFill>
                            <a:sysClr val="windowText" lastClr="000000"/>
                          </a:solidFill>
                          <a:latin typeface=" Arial"/>
                          <a:cs typeface="Arial" panose="020B0604020202020204" pitchFamily="34" charset="0"/>
                        </a:rPr>
                        <a:t>-2</a:t>
                      </a:r>
                      <a:r>
                        <a:rPr lang="en-US" sz="1100" b="1" i="0" baseline="30000" dirty="0">
                          <a:solidFill>
                            <a:sysClr val="windowText" lastClr="000000"/>
                          </a:solidFill>
                          <a:latin typeface=" Arial"/>
                          <a:cs typeface="Arial" panose="020B0604020202020204" pitchFamily="34" charset="0"/>
                        </a:rPr>
                        <a:t>nd</a:t>
                      </a:r>
                      <a:r>
                        <a:rPr lang="en-US" sz="1100" b="1" i="0" baseline="0" dirty="0">
                          <a:solidFill>
                            <a:sysClr val="windowText" lastClr="000000"/>
                          </a:solidFill>
                          <a:latin typeface=" Arial"/>
                          <a:cs typeface="Arial" panose="020B0604020202020204" pitchFamily="34" charset="0"/>
                        </a:rPr>
                        <a:t>: 5 Mile Run</a:t>
                      </a:r>
                    </a:p>
                    <a:p>
                      <a:r>
                        <a:rPr lang="en-US" sz="1100" b="1" i="0" baseline="0" dirty="0">
                          <a:solidFill>
                            <a:sysClr val="windowText" lastClr="000000"/>
                          </a:solidFill>
                          <a:latin typeface=" Arial"/>
                          <a:cs typeface="Arial" panose="020B0604020202020204" pitchFamily="34" charset="0"/>
                        </a:rPr>
                        <a:t>-Crews: 5 mile Run</a:t>
                      </a:r>
                    </a:p>
                    <a:p>
                      <a:r>
                        <a:rPr lang="en-US" sz="1100" b="1" i="0" baseline="0" dirty="0">
                          <a:solidFill>
                            <a:sysClr val="windowText" lastClr="000000"/>
                          </a:solidFill>
                          <a:latin typeface=" Arial"/>
                          <a:cs typeface="Arial" panose="020B0604020202020204" pitchFamily="34" charset="0"/>
                        </a:rPr>
                        <a:t>(BN AO)</a:t>
                      </a:r>
                    </a:p>
                  </a:txBody>
                  <a:tcPr>
                    <a:solidFill>
                      <a:schemeClr val="bg1"/>
                    </a:solidFill>
                  </a:tcPr>
                </a:tc>
                <a:tc>
                  <a:txBody>
                    <a:bodyPr/>
                    <a:lstStyle/>
                    <a:p>
                      <a:pPr marL="0" indent="0">
                        <a:buFontTx/>
                        <a:buNone/>
                      </a:pPr>
                      <a:r>
                        <a:rPr lang="en-US" sz="1100" b="1" i="0" baseline="0" dirty="0">
                          <a:solidFill>
                            <a:sysClr val="windowText" lastClr="000000"/>
                          </a:solidFill>
                          <a:latin typeface=" Arial"/>
                          <a:cs typeface="Arial" panose="020B0604020202020204" pitchFamily="34" charset="0"/>
                        </a:rPr>
                        <a:t>-1</a:t>
                      </a:r>
                      <a:r>
                        <a:rPr lang="en-US" sz="1100" b="1" i="0" baseline="30000" dirty="0">
                          <a:solidFill>
                            <a:sysClr val="windowText" lastClr="000000"/>
                          </a:solidFill>
                          <a:latin typeface=" Arial"/>
                          <a:cs typeface="Arial" panose="020B0604020202020204" pitchFamily="34" charset="0"/>
                        </a:rPr>
                        <a:t>st</a:t>
                      </a:r>
                      <a:r>
                        <a:rPr lang="en-US" sz="1100" b="1" i="0" baseline="0" dirty="0">
                          <a:solidFill>
                            <a:sysClr val="windowText" lastClr="000000"/>
                          </a:solidFill>
                          <a:latin typeface=" Arial"/>
                          <a:cs typeface="Arial" panose="020B0604020202020204" pitchFamily="34" charset="0"/>
                        </a:rPr>
                        <a:t>: Pushups, run, abs circuit (BN AO, COF)</a:t>
                      </a:r>
                    </a:p>
                    <a:p>
                      <a:pPr marL="0" indent="0">
                        <a:buFontTx/>
                        <a:buNone/>
                      </a:pPr>
                      <a:r>
                        <a:rPr lang="en-US" sz="1100" b="1" i="0" baseline="0" dirty="0">
                          <a:solidFill>
                            <a:sysClr val="windowText" lastClr="000000"/>
                          </a:solidFill>
                          <a:latin typeface=" Arial"/>
                          <a:cs typeface="Arial" panose="020B0604020202020204" pitchFamily="34" charset="0"/>
                        </a:rPr>
                        <a:t>-2</a:t>
                      </a:r>
                      <a:r>
                        <a:rPr lang="en-US" sz="1100" b="1" i="0" baseline="30000" dirty="0">
                          <a:solidFill>
                            <a:sysClr val="windowText" lastClr="000000"/>
                          </a:solidFill>
                          <a:latin typeface=" Arial"/>
                          <a:cs typeface="Arial" panose="020B0604020202020204" pitchFamily="34" charset="0"/>
                        </a:rPr>
                        <a:t>nd</a:t>
                      </a:r>
                      <a:r>
                        <a:rPr lang="en-US" sz="1100" b="1" i="0" baseline="0" dirty="0">
                          <a:solidFill>
                            <a:sysClr val="windowText" lastClr="000000"/>
                          </a:solidFill>
                          <a:latin typeface=" Arial"/>
                          <a:cs typeface="Arial" panose="020B0604020202020204" pitchFamily="34" charset="0"/>
                        </a:rPr>
                        <a:t>:Legs, hand release, pullups, abs circuit (BN AO)</a:t>
                      </a:r>
                    </a:p>
                    <a:p>
                      <a:pPr marL="0" indent="0">
                        <a:buFontTx/>
                        <a:buNone/>
                      </a:pPr>
                      <a:r>
                        <a:rPr lang="en-US" sz="1100" b="1" i="0" baseline="0" dirty="0">
                          <a:solidFill>
                            <a:sysClr val="windowText" lastClr="000000"/>
                          </a:solidFill>
                          <a:latin typeface=" Arial"/>
                          <a:cs typeface="Arial" panose="020B0604020202020204" pitchFamily="34" charset="0"/>
                        </a:rPr>
                        <a:t>-Crews: water cans, pushups. legs(BN AO) </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baseline="0" dirty="0">
                          <a:solidFill>
                            <a:sysClr val="windowText" lastClr="000000"/>
                          </a:solidFill>
                          <a:latin typeface=" Arial"/>
                          <a:cs typeface="Arial" panose="020B0604020202020204" pitchFamily="34" charset="0"/>
                        </a:rPr>
                        <a:t>-1</a:t>
                      </a:r>
                      <a:r>
                        <a:rPr lang="en-US" sz="1100" b="1" i="0" baseline="30000" dirty="0">
                          <a:solidFill>
                            <a:sysClr val="windowText" lastClr="000000"/>
                          </a:solidFill>
                          <a:latin typeface=" Arial"/>
                          <a:cs typeface="Arial" panose="020B0604020202020204" pitchFamily="34" charset="0"/>
                        </a:rPr>
                        <a:t>st</a:t>
                      </a:r>
                      <a:r>
                        <a:rPr lang="en-US" sz="1100" b="1" i="0" baseline="0" dirty="0">
                          <a:solidFill>
                            <a:sysClr val="windowText" lastClr="000000"/>
                          </a:solidFill>
                          <a:latin typeface=" Arial"/>
                          <a:cs typeface="Arial" panose="020B0604020202020204" pitchFamily="34" charset="0"/>
                        </a:rPr>
                        <a:t>: Kit run, squat, leg lift, abs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baseline="0" dirty="0">
                          <a:solidFill>
                            <a:sysClr val="windowText" lastClr="000000"/>
                          </a:solidFill>
                          <a:latin typeface=" Arial"/>
                          <a:cs typeface="Arial" panose="020B0604020202020204" pitchFamily="34" charset="0"/>
                        </a:rPr>
                        <a:t>-2</a:t>
                      </a:r>
                      <a:r>
                        <a:rPr lang="en-US" sz="1100" b="1" i="0" baseline="30000" dirty="0">
                          <a:solidFill>
                            <a:sysClr val="windowText" lastClr="000000"/>
                          </a:solidFill>
                          <a:latin typeface=" Arial"/>
                          <a:cs typeface="Arial" panose="020B0604020202020204" pitchFamily="34" charset="0"/>
                        </a:rPr>
                        <a:t>nd</a:t>
                      </a:r>
                      <a:r>
                        <a:rPr lang="en-US" sz="1100" b="1" i="0" baseline="0" dirty="0">
                          <a:solidFill>
                            <a:sysClr val="windowText" lastClr="000000"/>
                          </a:solidFill>
                          <a:latin typeface=" Arial"/>
                          <a:cs typeface="Arial" panose="020B0604020202020204" pitchFamily="34" charset="0"/>
                        </a:rPr>
                        <a:t>: 800m repeats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baseline="0" dirty="0">
                          <a:solidFill>
                            <a:sysClr val="windowText" lastClr="000000"/>
                          </a:solidFill>
                          <a:latin typeface=" Arial"/>
                          <a:cs typeface="Arial" panose="020B0604020202020204" pitchFamily="34" charset="0"/>
                        </a:rPr>
                        <a:t>-Crews: med ball, run, sprint-drag-carry (BN AO)</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baseline="0" dirty="0">
                          <a:solidFill>
                            <a:sysClr val="windowText" lastClr="000000"/>
                          </a:solidFill>
                          <a:latin typeface=" Arial"/>
                          <a:cs typeface="Arial" panose="020B0604020202020204" pitchFamily="34" charset="0"/>
                        </a:rPr>
                        <a:t>-1</a:t>
                      </a:r>
                      <a:r>
                        <a:rPr lang="en-US" sz="1100" b="1" i="0" baseline="30000" dirty="0">
                          <a:solidFill>
                            <a:sysClr val="windowText" lastClr="000000"/>
                          </a:solidFill>
                          <a:latin typeface=" Arial"/>
                          <a:cs typeface="Arial" panose="020B0604020202020204" pitchFamily="34" charset="0"/>
                        </a:rPr>
                        <a:t>st</a:t>
                      </a:r>
                      <a:r>
                        <a:rPr lang="en-US" sz="1100" b="1" i="0" baseline="0" dirty="0">
                          <a:solidFill>
                            <a:sysClr val="windowText" lastClr="000000"/>
                          </a:solidFill>
                          <a:latin typeface=" Arial"/>
                          <a:cs typeface="Arial" panose="020B0604020202020204" pitchFamily="34" charset="0"/>
                        </a:rPr>
                        <a:t>: ruck 4 miles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baseline="0" dirty="0">
                          <a:solidFill>
                            <a:sysClr val="windowText" lastClr="000000"/>
                          </a:solidFill>
                          <a:latin typeface=" Arial"/>
                          <a:cs typeface="Arial" panose="020B0604020202020204" pitchFamily="34" charset="0"/>
                        </a:rPr>
                        <a:t>-2</a:t>
                      </a:r>
                      <a:r>
                        <a:rPr lang="en-US" sz="1100" b="1" i="0" baseline="30000" dirty="0">
                          <a:solidFill>
                            <a:sysClr val="windowText" lastClr="000000"/>
                          </a:solidFill>
                          <a:latin typeface=" Arial"/>
                          <a:cs typeface="Arial" panose="020B0604020202020204" pitchFamily="34" charset="0"/>
                        </a:rPr>
                        <a:t>nd</a:t>
                      </a:r>
                      <a:r>
                        <a:rPr lang="en-US" sz="1100" b="1" i="0" baseline="0" dirty="0">
                          <a:solidFill>
                            <a:sysClr val="windowText" lastClr="000000"/>
                          </a:solidFill>
                          <a:latin typeface=" Arial"/>
                          <a:cs typeface="Arial" panose="020B0604020202020204" pitchFamily="34" charset="0"/>
                        </a:rPr>
                        <a:t>: ruck 4 miles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baseline="0" dirty="0">
                          <a:solidFill>
                            <a:sysClr val="windowText" lastClr="000000"/>
                          </a:solidFill>
                          <a:latin typeface=" Arial"/>
                          <a:cs typeface="Arial" panose="020B0604020202020204" pitchFamily="34" charset="0"/>
                        </a:rPr>
                        <a:t>-Crews: ruck 4 miles</a:t>
                      </a:r>
                    </a:p>
                    <a:p>
                      <a:r>
                        <a:rPr lang="en-US" sz="1100" b="1" i="0" baseline="0" dirty="0">
                          <a:solidFill>
                            <a:sysClr val="windowText" lastClr="000000"/>
                          </a:solidFill>
                          <a:latin typeface=" Arial"/>
                          <a:cs typeface="Arial" panose="020B0604020202020204" pitchFamily="34" charset="0"/>
                        </a:rPr>
                        <a:t>(BN AO)</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baseline="0" dirty="0">
                          <a:solidFill>
                            <a:sysClr val="windowText" lastClr="000000"/>
                          </a:solidFill>
                          <a:latin typeface=" Arial"/>
                          <a:cs typeface="Arial" panose="020B0604020202020204" pitchFamily="34" charset="0"/>
                        </a:rPr>
                        <a:t>-1</a:t>
                      </a:r>
                      <a:r>
                        <a:rPr lang="en-US" sz="1100" b="1" i="0" baseline="30000" dirty="0">
                          <a:solidFill>
                            <a:sysClr val="windowText" lastClr="000000"/>
                          </a:solidFill>
                          <a:latin typeface=" Arial"/>
                          <a:cs typeface="Arial" panose="020B0604020202020204" pitchFamily="34" charset="0"/>
                        </a:rPr>
                        <a:t>st</a:t>
                      </a:r>
                      <a:r>
                        <a:rPr lang="en-US" sz="1100" b="1" i="0" baseline="0" dirty="0">
                          <a:solidFill>
                            <a:sysClr val="windowText" lastClr="000000"/>
                          </a:solidFill>
                          <a:latin typeface=" Arial"/>
                          <a:cs typeface="Arial" panose="020B0604020202020204" pitchFamily="34" charset="0"/>
                        </a:rPr>
                        <a:t>: 60x120 sprints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baseline="0" dirty="0">
                          <a:solidFill>
                            <a:sysClr val="windowText" lastClr="000000"/>
                          </a:solidFill>
                          <a:latin typeface=" Arial"/>
                          <a:cs typeface="Arial" panose="020B0604020202020204" pitchFamily="34" charset="0"/>
                        </a:rPr>
                        <a:t>-2</a:t>
                      </a:r>
                      <a:r>
                        <a:rPr lang="en-US" sz="1100" b="1" i="0" baseline="30000" dirty="0">
                          <a:solidFill>
                            <a:sysClr val="windowText" lastClr="000000"/>
                          </a:solidFill>
                          <a:latin typeface=" Arial"/>
                          <a:cs typeface="Arial" panose="020B0604020202020204" pitchFamily="34" charset="0"/>
                        </a:rPr>
                        <a:t>nd</a:t>
                      </a:r>
                      <a:r>
                        <a:rPr lang="en-US" sz="1100" b="1" i="0" baseline="0" dirty="0">
                          <a:solidFill>
                            <a:sysClr val="windowText" lastClr="000000"/>
                          </a:solidFill>
                          <a:latin typeface=" Arial"/>
                          <a:cs typeface="Arial" panose="020B0604020202020204" pitchFamily="34" charset="0"/>
                        </a:rPr>
                        <a:t>: 1 mile repeats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baseline="0" dirty="0">
                          <a:solidFill>
                            <a:sysClr val="windowText" lastClr="000000"/>
                          </a:solidFill>
                          <a:latin typeface=" Arial"/>
                          <a:cs typeface="Arial" panose="020B0604020202020204" pitchFamily="34" charset="0"/>
                        </a:rPr>
                        <a:t>-Crews: resistance band squats, weighted abs, run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baseline="0" dirty="0">
                          <a:solidFill>
                            <a:sysClr val="windowText" lastClr="000000"/>
                          </a:solidFill>
                          <a:latin typeface=" Arial"/>
                          <a:cs typeface="Arial" panose="020B0604020202020204" pitchFamily="34" charset="0"/>
                        </a:rPr>
                        <a:t>(BLDG 7888, Barracks inspection)</a:t>
                      </a:r>
                    </a:p>
                    <a:p>
                      <a:endParaRPr lang="en-US" sz="1100" b="1" i="0" baseline="0" dirty="0">
                        <a:solidFill>
                          <a:sysClr val="windowText" lastClr="000000"/>
                        </a:solidFill>
                        <a:latin typeface=" Arial"/>
                        <a:cs typeface="Arial" panose="020B0604020202020204" pitchFamily="34" charset="0"/>
                      </a:endParaRPr>
                    </a:p>
                  </a:txBody>
                  <a:tcPr>
                    <a:solidFill>
                      <a:schemeClr val="bg1"/>
                    </a:solidFill>
                  </a:tcPr>
                </a:tc>
                <a:tc>
                  <a:txBody>
                    <a:bodyPr/>
                    <a:lstStyle/>
                    <a:p>
                      <a:r>
                        <a:rPr lang="en-US" sz="1100" b="1" i="0" baseline="0" dirty="0">
                          <a:solidFill>
                            <a:sysClr val="windowText" lastClr="000000"/>
                          </a:solidFill>
                          <a:latin typeface=" Arial"/>
                          <a:cs typeface="Arial" panose="020B0604020202020204" pitchFamily="34" charset="0"/>
                        </a:rPr>
                        <a:t>DONSA</a:t>
                      </a:r>
                    </a:p>
                  </a:txBody>
                  <a:tcPr>
                    <a:solidFill>
                      <a:schemeClr val="bg1"/>
                    </a:solidFill>
                  </a:tcPr>
                </a:tc>
                <a:extLst>
                  <a:ext uri="{0D108BD9-81ED-4DB2-BD59-A6C34878D82A}">
                    <a16:rowId xmlns:a16="http://schemas.microsoft.com/office/drawing/2014/main" val="661090774"/>
                  </a:ext>
                </a:extLst>
              </a:tr>
              <a:tr h="2952478">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1"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1"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1"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1"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1"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1"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solidFill>
                      <a:schemeClr val="bg1"/>
                    </a:solidFill>
                  </a:tcPr>
                </a:tc>
                <a:extLst>
                  <a:ext uri="{0D108BD9-81ED-4DB2-BD59-A6C34878D82A}">
                    <a16:rowId xmlns:a16="http://schemas.microsoft.com/office/drawing/2014/main" val="2002953490"/>
                  </a:ext>
                </a:extLst>
              </a:tr>
              <a:tr h="781538">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PLT OBJ</a:t>
                      </a:r>
                      <a:endParaRPr kumimoji="0" lang="ka-GE" sz="105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gridSpan="7">
                  <a:txBody>
                    <a:bodyPr/>
                    <a:lstStyle/>
                    <a:p>
                      <a:r>
                        <a:rPr lang="en-US" sz="800" dirty="0"/>
                        <a:t>Develop</a:t>
                      </a:r>
                      <a:r>
                        <a:rPr lang="en-US" sz="800" baseline="0" dirty="0"/>
                        <a:t> squad led PT and reduce injury/contamination</a:t>
                      </a:r>
                      <a:endParaRPr lang="en-US" sz="800" dirty="0"/>
                    </a:p>
                  </a:txBody>
                  <a:tcPr>
                    <a:solidFill>
                      <a:schemeClr val="bg1"/>
                    </a:solidFill>
                  </a:tcPr>
                </a:tc>
                <a:tc hMerge="1">
                  <a:txBody>
                    <a:bodyPr/>
                    <a:lstStyle/>
                    <a:p>
                      <a:pPr marL="112713" marR="0" lvl="0" indent="-11271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790B0083-1260-47AB-8D25-3C6F81409B8A}"/>
              </a:ext>
            </a:extLst>
          </p:cNvPr>
          <p:cNvSpPr txBox="1"/>
          <p:nvPr/>
        </p:nvSpPr>
        <p:spPr>
          <a:xfrm>
            <a:off x="1210704" y="188798"/>
            <a:ext cx="342491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Training Planned (1 PLT WK29)</a:t>
            </a:r>
          </a:p>
        </p:txBody>
      </p:sp>
    </p:spTree>
    <p:extLst>
      <p:ext uri="{BB962C8B-B14F-4D97-AF65-F5344CB8AC3E}">
        <p14:creationId xmlns:p14="http://schemas.microsoft.com/office/powerpoint/2010/main" val="669566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Table 6">
            <a:extLst>
              <a:ext uri="{FF2B5EF4-FFF2-40B4-BE49-F238E27FC236}">
                <a16:creationId xmlns:a16="http://schemas.microsoft.com/office/drawing/2014/main" id="{1D8C81E5-CAEE-46BF-8F0D-4C3659954713}"/>
              </a:ext>
            </a:extLst>
          </p:cNvPr>
          <p:cNvGraphicFramePr>
            <a:graphicFrameLocks noGrp="1"/>
          </p:cNvGraphicFramePr>
          <p:nvPr>
            <p:extLst>
              <p:ext uri="{D42A27DB-BD31-4B8C-83A1-F6EECF244321}">
                <p14:modId xmlns:p14="http://schemas.microsoft.com/office/powerpoint/2010/main" val="3185544218"/>
              </p:ext>
            </p:extLst>
          </p:nvPr>
        </p:nvGraphicFramePr>
        <p:xfrm>
          <a:off x="236448" y="946893"/>
          <a:ext cx="8671104" cy="1900590"/>
        </p:xfrm>
        <a:graphic>
          <a:graphicData uri="http://schemas.openxmlformats.org/drawingml/2006/table">
            <a:tbl>
              <a:tblPr firstRow="1" bandRow="1"/>
              <a:tblGrid>
                <a:gridCol w="305601">
                  <a:extLst>
                    <a:ext uri="{9D8B030D-6E8A-4147-A177-3AD203B41FA5}">
                      <a16:colId xmlns:a16="http://schemas.microsoft.com/office/drawing/2014/main" val="20000"/>
                    </a:ext>
                  </a:extLst>
                </a:gridCol>
                <a:gridCol w="3594453">
                  <a:extLst>
                    <a:ext uri="{9D8B030D-6E8A-4147-A177-3AD203B41FA5}">
                      <a16:colId xmlns:a16="http://schemas.microsoft.com/office/drawing/2014/main" val="20001"/>
                    </a:ext>
                  </a:extLst>
                </a:gridCol>
                <a:gridCol w="755869">
                  <a:extLst>
                    <a:ext uri="{9D8B030D-6E8A-4147-A177-3AD203B41FA5}">
                      <a16:colId xmlns:a16="http://schemas.microsoft.com/office/drawing/2014/main" val="20002"/>
                    </a:ext>
                  </a:extLst>
                </a:gridCol>
                <a:gridCol w="541712">
                  <a:extLst>
                    <a:ext uri="{9D8B030D-6E8A-4147-A177-3AD203B41FA5}">
                      <a16:colId xmlns:a16="http://schemas.microsoft.com/office/drawing/2014/main" val="20009"/>
                    </a:ext>
                  </a:extLst>
                </a:gridCol>
                <a:gridCol w="592135">
                  <a:extLst>
                    <a:ext uri="{9D8B030D-6E8A-4147-A177-3AD203B41FA5}">
                      <a16:colId xmlns:a16="http://schemas.microsoft.com/office/drawing/2014/main" val="905032183"/>
                    </a:ext>
                  </a:extLst>
                </a:gridCol>
                <a:gridCol w="592135">
                  <a:extLst>
                    <a:ext uri="{9D8B030D-6E8A-4147-A177-3AD203B41FA5}">
                      <a16:colId xmlns:a16="http://schemas.microsoft.com/office/drawing/2014/main" val="3084532944"/>
                    </a:ext>
                  </a:extLst>
                </a:gridCol>
                <a:gridCol w="592135">
                  <a:extLst>
                    <a:ext uri="{9D8B030D-6E8A-4147-A177-3AD203B41FA5}">
                      <a16:colId xmlns:a16="http://schemas.microsoft.com/office/drawing/2014/main" val="3553037067"/>
                    </a:ext>
                  </a:extLst>
                </a:gridCol>
                <a:gridCol w="592135">
                  <a:extLst>
                    <a:ext uri="{9D8B030D-6E8A-4147-A177-3AD203B41FA5}">
                      <a16:colId xmlns:a16="http://schemas.microsoft.com/office/drawing/2014/main" val="20011"/>
                    </a:ext>
                  </a:extLst>
                </a:gridCol>
                <a:gridCol w="526343">
                  <a:extLst>
                    <a:ext uri="{9D8B030D-6E8A-4147-A177-3AD203B41FA5}">
                      <a16:colId xmlns:a16="http://schemas.microsoft.com/office/drawing/2014/main" val="2104505523"/>
                    </a:ext>
                  </a:extLst>
                </a:gridCol>
                <a:gridCol w="578586">
                  <a:extLst>
                    <a:ext uri="{9D8B030D-6E8A-4147-A177-3AD203B41FA5}">
                      <a16:colId xmlns:a16="http://schemas.microsoft.com/office/drawing/2014/main" val="3227437550"/>
                    </a:ext>
                  </a:extLst>
                </a:gridCol>
              </a:tblGrid>
              <a:tr h="158683">
                <a:tc rowSpan="2" gridSpan="3">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rowSpan="2" hMerge="1">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sz="900" b="1" dirty="0">
                        <a:solidFill>
                          <a:sysClr val="windowText" lastClr="000000"/>
                        </a:solidFill>
                        <a:latin typeface="Arial" panose="020B0604020202020204" pitchFamily="34" charset="0"/>
                        <a:cs typeface="Arial" panose="020B0604020202020204" pitchFamily="34" charset="0"/>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rowSpan="2" hMerge="1">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sz="900" b="1" dirty="0">
                        <a:solidFill>
                          <a:sysClr val="windowText" lastClr="000000"/>
                        </a:solidFill>
                        <a:latin typeface="Arial" panose="020B0604020202020204" pitchFamily="34" charset="0"/>
                        <a:cs typeface="Arial" panose="020B0604020202020204" pitchFamily="34" charset="0"/>
                      </a:endParaRPr>
                    </a:p>
                  </a:txBody>
                  <a:tcPr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SUN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MON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TUE</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WED</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THUR</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FRI</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SAT</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26096">
                <a:tc gridSpan="3" vMerge="1">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vMerge="1">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vMerge="1">
                  <a:txBody>
                    <a:bodyPr/>
                    <a:lstStyle/>
                    <a:p>
                      <a:pPr algn="ctr"/>
                      <a:endParaRPr lang="en-US" sz="1100" b="1" dirty="0">
                        <a:solidFill>
                          <a:sysClr val="windowText" lastClr="000000"/>
                        </a:solidFill>
                        <a:latin typeface="Arial" panose="020B0604020202020204" pitchFamily="34" charset="0"/>
                        <a:cs typeface="Arial" panose="020B0604020202020204" pitchFamily="34" charset="0"/>
                      </a:endParaRPr>
                    </a:p>
                  </a:txBody>
                  <a:tcPr anchor="ctr">
                    <a:lnL w="28575" cap="flat" cmpd="sng" algn="ctr">
                      <a:solidFill>
                        <a:sysClr val="windowText" lastClr="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gridSpan="7">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3QFY56</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1000" b="1"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Task</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Rating</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gridSpan="7">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kumimoji="0" lang="en-US" sz="1200" b="1"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WK25</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algn="ctr"/>
                      <a:endParaRPr lang="en-US" sz="1000" b="1"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txBody>
                  <a:tcPr marL="51435" marR="51435" marT="25718" marB="25718"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txBody>
                  <a:tcPr marL="51435" marR="51435" marT="25718" marB="25718"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extLst>
                  <a:ext uri="{0D108BD9-81ED-4DB2-BD59-A6C34878D82A}">
                    <a16:rowId xmlns:a16="http://schemas.microsoft.com/office/drawing/2014/main" val="10002"/>
                  </a:ext>
                </a:extLst>
              </a:tr>
              <a:tr h="26037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1</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200" b="0" kern="1200" dirty="0">
                          <a:solidFill>
                            <a:schemeClr val="tx1"/>
                          </a:solidFill>
                          <a:effectLst/>
                          <a:latin typeface="Arial" panose="020B0604020202020204" pitchFamily="34" charset="0"/>
                          <a:ea typeface="+mn-ea"/>
                          <a:cs typeface="Arial" panose="020B0604020202020204" pitchFamily="34" charset="0"/>
                        </a:rPr>
                        <a:t>Bradley Maintenance Class (Zoom)</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T</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8807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2</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l" fontAlgn="base">
                        <a:spcBef>
                          <a:spcPct val="0"/>
                        </a:spcBef>
                        <a:spcAft>
                          <a:spcPct val="0"/>
                        </a:spcAft>
                        <a:buFont typeface="+mj-lt"/>
                        <a:buNone/>
                      </a:pPr>
                      <a:r>
                        <a:rPr lang="en-US" sz="1200" b="0" dirty="0">
                          <a:solidFill>
                            <a:srgbClr val="000000"/>
                          </a:solidFill>
                          <a:latin typeface="Arial" panose="020B0604020202020204" pitchFamily="34" charset="0"/>
                          <a:cs typeface="Arial" panose="020B0604020202020204" pitchFamily="34" charset="0"/>
                        </a:rPr>
                        <a:t>Drill &amp; Ceremony Class (Zoom)</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T</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defRPr/>
                      </a:pPr>
                      <a:r>
                        <a:rPr lang="en-US" sz="1200" b="0" dirty="0">
                          <a:solidFill>
                            <a:srgbClr val="000000"/>
                          </a:solidFill>
                          <a:latin typeface="Arial" panose="020B0604020202020204" pitchFamily="34" charset="0"/>
                          <a:cs typeface="Arial" panose="020B0604020202020204" pitchFamily="34" charset="0"/>
                        </a:rPr>
                        <a:t>Military Customs</a:t>
                      </a:r>
                      <a:r>
                        <a:rPr lang="en-US" sz="1200" b="0" baseline="0" dirty="0">
                          <a:solidFill>
                            <a:srgbClr val="000000"/>
                          </a:solidFill>
                          <a:latin typeface="Arial" panose="020B0604020202020204" pitchFamily="34" charset="0"/>
                          <a:cs typeface="Arial" panose="020B0604020202020204" pitchFamily="34" charset="0"/>
                        </a:rPr>
                        <a:t> &amp; Courtesies Class (Zoom)</a:t>
                      </a:r>
                      <a:endParaRPr lang="en-US" sz="1200" b="0" dirty="0">
                        <a:solidFill>
                          <a:srgbClr val="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T</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10712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4</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defRPr/>
                      </a:pPr>
                      <a:r>
                        <a:rPr lang="en-US" sz="1200" b="0" baseline="0" dirty="0">
                          <a:solidFill>
                            <a:srgbClr val="000000"/>
                          </a:solidFill>
                          <a:latin typeface="Arial" panose="020B0604020202020204" pitchFamily="34" charset="0"/>
                          <a:cs typeface="Arial" panose="020B0604020202020204" pitchFamily="34" charset="0"/>
                        </a:rPr>
                        <a:t>U.S. Constitution Class (Zoom)</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T</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78551">
                <a:tc>
                  <a:txBody>
                    <a:bodyPr/>
                    <a:lstStyle/>
                    <a:p>
                      <a:pPr algn="ctr"/>
                      <a:r>
                        <a:rPr lang="ka-GE" sz="1200" b="1" dirty="0">
                          <a:solidFill>
                            <a:sysClr val="windowText" lastClr="000000"/>
                          </a:solidFill>
                          <a:latin typeface="Arial" panose="020B0604020202020204" pitchFamily="34" charset="0"/>
                          <a:cs typeface="Arial" panose="020B0604020202020204" pitchFamily="34" charset="0"/>
                        </a:rPr>
                        <a:t>5</a:t>
                      </a:r>
                      <a:endParaRPr lang="en-US" sz="1200" b="1"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defRPr/>
                      </a:pPr>
                      <a:r>
                        <a:rPr lang="en-US" sz="1200" b="0" baseline="0" dirty="0">
                          <a:solidFill>
                            <a:srgbClr val="000000"/>
                          </a:solidFill>
                          <a:latin typeface="Arial" panose="020B0604020202020204" pitchFamily="34" charset="0"/>
                          <a:cs typeface="Arial" panose="020B0604020202020204" pitchFamily="34" charset="0"/>
                        </a:rPr>
                        <a:t>350-1 Certifications</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108</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p:sp>
        <p:nvSpPr>
          <p:cNvPr id="57" name="TextBox 56">
            <a:extLst>
              <a:ext uri="{FF2B5EF4-FFF2-40B4-BE49-F238E27FC236}">
                <a16:creationId xmlns:a16="http://schemas.microsoft.com/office/drawing/2014/main" id="{6560114C-A39B-435D-8C5E-DFA19392BBA3}"/>
              </a:ext>
            </a:extLst>
          </p:cNvPr>
          <p:cNvSpPr txBox="1"/>
          <p:nvPr/>
        </p:nvSpPr>
        <p:spPr>
          <a:xfrm>
            <a:off x="1210704" y="188798"/>
            <a:ext cx="333514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Training Review (2 PLT WK28)</a:t>
            </a:r>
          </a:p>
        </p:txBody>
      </p:sp>
      <p:sp>
        <p:nvSpPr>
          <p:cNvPr id="58" name="Text Placeholder 57">
            <a:extLst>
              <a:ext uri="{FF2B5EF4-FFF2-40B4-BE49-F238E27FC236}">
                <a16:creationId xmlns:a16="http://schemas.microsoft.com/office/drawing/2014/main" id="{BC766A78-5E8F-4CA4-97A2-4B19D393CAB1}"/>
              </a:ext>
            </a:extLst>
          </p:cNvPr>
          <p:cNvSpPr>
            <a:spLocks noGrp="1"/>
          </p:cNvSpPr>
          <p:nvPr>
            <p:ph type="body" sz="quarter" idx="11"/>
          </p:nvPr>
        </p:nvSpPr>
        <p:spPr/>
        <p:txBody>
          <a:bodyPr/>
          <a:lstStyle/>
          <a:p>
            <a:r>
              <a:rPr lang="en-US" dirty="0"/>
              <a:t>SMs conducting online classes and certifications</a:t>
            </a:r>
          </a:p>
        </p:txBody>
      </p:sp>
      <p:sp>
        <p:nvSpPr>
          <p:cNvPr id="59" name="Text Placeholder 58">
            <a:extLst>
              <a:ext uri="{FF2B5EF4-FFF2-40B4-BE49-F238E27FC236}">
                <a16:creationId xmlns:a16="http://schemas.microsoft.com/office/drawing/2014/main" id="{EA3CA5C6-D1DA-4171-9531-2909C491A2B7}"/>
              </a:ext>
            </a:extLst>
          </p:cNvPr>
          <p:cNvSpPr>
            <a:spLocks noGrp="1"/>
          </p:cNvSpPr>
          <p:nvPr>
            <p:ph type="body" sz="quarter" idx="59"/>
          </p:nvPr>
        </p:nvSpPr>
        <p:spPr/>
        <p:txBody>
          <a:bodyPr/>
          <a:lstStyle/>
          <a:p>
            <a:r>
              <a:rPr lang="en-US" dirty="0"/>
              <a:t>Maintain social distancing and following stay-at-home orders.</a:t>
            </a:r>
          </a:p>
          <a:p>
            <a:endParaRPr lang="en-US" dirty="0"/>
          </a:p>
        </p:txBody>
      </p:sp>
      <p:sp>
        <p:nvSpPr>
          <p:cNvPr id="60" name="Text Placeholder 59">
            <a:extLst>
              <a:ext uri="{FF2B5EF4-FFF2-40B4-BE49-F238E27FC236}">
                <a16:creationId xmlns:a16="http://schemas.microsoft.com/office/drawing/2014/main" id="{6FC0A547-FE8A-46E7-9723-8D0E38125446}"/>
              </a:ext>
            </a:extLst>
          </p:cNvPr>
          <p:cNvSpPr>
            <a:spLocks noGrp="1"/>
          </p:cNvSpPr>
          <p:nvPr>
            <p:ph type="body" sz="quarter" idx="60"/>
          </p:nvPr>
        </p:nvSpPr>
        <p:spPr/>
        <p:txBody>
          <a:bodyPr/>
          <a:lstStyle/>
          <a:p>
            <a:pPr marL="57150" lvl="0" indent="-57150" defTabSz="685800">
              <a:defRPr/>
            </a:pPr>
            <a:r>
              <a:rPr lang="en-US" dirty="0">
                <a:solidFill>
                  <a:prstClr val="black"/>
                </a:solidFill>
                <a:latin typeface="Arial" panose="020B0604020202020204" pitchFamily="34" charset="0"/>
                <a:cs typeface="Arial" panose="020B0604020202020204" pitchFamily="34" charset="0"/>
              </a:rPr>
              <a:t> Conduct online courses</a:t>
            </a:r>
            <a:endParaRPr lang="en-US" dirty="0"/>
          </a:p>
        </p:txBody>
      </p:sp>
      <p:sp>
        <p:nvSpPr>
          <p:cNvPr id="61" name="Text Placeholder 60">
            <a:extLst>
              <a:ext uri="{FF2B5EF4-FFF2-40B4-BE49-F238E27FC236}">
                <a16:creationId xmlns:a16="http://schemas.microsoft.com/office/drawing/2014/main" id="{9FBF491A-E043-434A-9FA5-1EAE19B4CC25}"/>
              </a:ext>
            </a:extLst>
          </p:cNvPr>
          <p:cNvSpPr>
            <a:spLocks noGrp="1"/>
          </p:cNvSpPr>
          <p:nvPr>
            <p:ph type="body" sz="quarter" idx="61"/>
          </p:nvPr>
        </p:nvSpPr>
        <p:spPr/>
        <p:txBody>
          <a:bodyPr/>
          <a:lstStyle/>
          <a:p>
            <a:pPr marL="57150" lvl="0" indent="-57150" defTabSz="685800">
              <a:defRPr/>
            </a:pPr>
            <a:r>
              <a:rPr lang="en-US" dirty="0">
                <a:solidFill>
                  <a:prstClr val="black"/>
                </a:solidFill>
                <a:cs typeface="Arial" panose="020B0604020202020204" pitchFamily="34" charset="0"/>
              </a:rPr>
              <a:t>Web-Based Training – Land Navigation &amp; Reconnaissance</a:t>
            </a:r>
          </a:p>
          <a:p>
            <a:endParaRPr lang="en-US" dirty="0"/>
          </a:p>
        </p:txBody>
      </p:sp>
      <p:sp>
        <p:nvSpPr>
          <p:cNvPr id="62" name="Text Placeholder 61">
            <a:extLst>
              <a:ext uri="{FF2B5EF4-FFF2-40B4-BE49-F238E27FC236}">
                <a16:creationId xmlns:a16="http://schemas.microsoft.com/office/drawing/2014/main" id="{3B7BDF6F-471F-4BBF-9C82-6F80CD78F814}"/>
              </a:ext>
            </a:extLst>
          </p:cNvPr>
          <p:cNvSpPr>
            <a:spLocks noGrp="1"/>
          </p:cNvSpPr>
          <p:nvPr>
            <p:ph type="body" sz="quarter" idx="62"/>
          </p:nvPr>
        </p:nvSpPr>
        <p:spPr/>
        <p:txBody>
          <a:bodyPr/>
          <a:lstStyle/>
          <a:p>
            <a:pPr marL="57150" lvl="0" indent="-57150" defTabSz="685800">
              <a:defRPr/>
            </a:pPr>
            <a:r>
              <a:rPr lang="en-US" dirty="0"/>
              <a:t> </a:t>
            </a:r>
            <a:r>
              <a:rPr lang="en-US" dirty="0">
                <a:solidFill>
                  <a:prstClr val="black"/>
                </a:solidFill>
                <a:latin typeface="Arial" panose="020B0604020202020204" pitchFamily="34" charset="0"/>
                <a:cs typeface="Arial" panose="020B0604020202020204" pitchFamily="34" charset="0"/>
              </a:rPr>
              <a:t>Gunnery Prep</a:t>
            </a:r>
          </a:p>
          <a:p>
            <a:pPr marL="57150" lvl="0" indent="-57150" defTabSz="685800">
              <a:defRPr/>
            </a:pPr>
            <a:r>
              <a:rPr lang="en-US" dirty="0">
                <a:solidFill>
                  <a:prstClr val="black"/>
                </a:solidFill>
                <a:latin typeface="Arial" panose="020B0604020202020204" pitchFamily="34" charset="0"/>
                <a:cs typeface="Arial" panose="020B0604020202020204" pitchFamily="34" charset="0"/>
              </a:rPr>
              <a:t>Crew training</a:t>
            </a:r>
          </a:p>
          <a:p>
            <a:pPr marL="57150" lvl="0" indent="-57150" defTabSz="685800">
              <a:defRPr/>
            </a:pPr>
            <a:r>
              <a:rPr lang="en-US" dirty="0">
                <a:solidFill>
                  <a:prstClr val="black"/>
                </a:solidFill>
                <a:latin typeface="Arial" panose="020B0604020202020204" pitchFamily="34" charset="0"/>
                <a:cs typeface="Arial" panose="020B0604020202020204" pitchFamily="34" charset="0"/>
              </a:rPr>
              <a:t>Team Leader training opportunities</a:t>
            </a:r>
          </a:p>
          <a:p>
            <a:endParaRPr lang="en-US" dirty="0"/>
          </a:p>
        </p:txBody>
      </p:sp>
      <p:sp>
        <p:nvSpPr>
          <p:cNvPr id="63" name="Text Placeholder 62">
            <a:extLst>
              <a:ext uri="{FF2B5EF4-FFF2-40B4-BE49-F238E27FC236}">
                <a16:creationId xmlns:a16="http://schemas.microsoft.com/office/drawing/2014/main" id="{400197E7-0C96-43D1-9C11-B27D7ABA1C42}"/>
              </a:ext>
            </a:extLst>
          </p:cNvPr>
          <p:cNvSpPr>
            <a:spLocks noGrp="1"/>
          </p:cNvSpPr>
          <p:nvPr>
            <p:ph type="body" sz="quarter" idx="63"/>
          </p:nvPr>
        </p:nvSpPr>
        <p:spPr/>
        <p:txBody>
          <a:bodyPr/>
          <a:lstStyle/>
          <a:p>
            <a:pPr marL="57150" lvl="0" indent="-57150" defTabSz="685800">
              <a:defRPr/>
            </a:pPr>
            <a:r>
              <a:rPr lang="en-US" dirty="0">
                <a:solidFill>
                  <a:prstClr val="black"/>
                </a:solidFill>
                <a:cs typeface="Arial" panose="020B0604020202020204" pitchFamily="34" charset="0"/>
              </a:rPr>
              <a:t>Change of Command Inventories</a:t>
            </a:r>
          </a:p>
          <a:p>
            <a:pPr marL="57150" lvl="0" indent="-57150" defTabSz="685800">
              <a:defRPr/>
            </a:pPr>
            <a:r>
              <a:rPr lang="en-US" dirty="0">
                <a:solidFill>
                  <a:prstClr val="black"/>
                </a:solidFill>
                <a:cs typeface="Arial" panose="020B0604020202020204" pitchFamily="34" charset="0"/>
              </a:rPr>
              <a:t>Web-Based Training</a:t>
            </a:r>
            <a:endParaRPr lang="en-US"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1158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E54814A4-242E-4B44-954E-9AB48DD29345}"/>
              </a:ext>
            </a:extLst>
          </p:cNvPr>
          <p:cNvGraphicFramePr>
            <a:graphicFrameLocks noGrp="1"/>
          </p:cNvGraphicFramePr>
          <p:nvPr>
            <p:extLst>
              <p:ext uri="{D42A27DB-BD31-4B8C-83A1-F6EECF244321}">
                <p14:modId xmlns:p14="http://schemas.microsoft.com/office/powerpoint/2010/main" val="226085112"/>
              </p:ext>
            </p:extLst>
          </p:nvPr>
        </p:nvGraphicFramePr>
        <p:xfrm>
          <a:off x="227713" y="939602"/>
          <a:ext cx="8688574" cy="5755339"/>
        </p:xfrm>
        <a:graphic>
          <a:graphicData uri="http://schemas.openxmlformats.org/drawingml/2006/table">
            <a:tbl>
              <a:tblPr firstRow="1" bandRow="1">
                <a:tableStyleId>{5940675A-B579-460E-94D1-54222C63F5DA}</a:tableStyleId>
              </a:tblPr>
              <a:tblGrid>
                <a:gridCol w="1484852">
                  <a:extLst>
                    <a:ext uri="{9D8B030D-6E8A-4147-A177-3AD203B41FA5}">
                      <a16:colId xmlns:a16="http://schemas.microsoft.com/office/drawing/2014/main" val="3906367408"/>
                    </a:ext>
                  </a:extLst>
                </a:gridCol>
                <a:gridCol w="4336934">
                  <a:extLst>
                    <a:ext uri="{9D8B030D-6E8A-4147-A177-3AD203B41FA5}">
                      <a16:colId xmlns:a16="http://schemas.microsoft.com/office/drawing/2014/main" val="870912556"/>
                    </a:ext>
                  </a:extLst>
                </a:gridCol>
                <a:gridCol w="2866788">
                  <a:extLst>
                    <a:ext uri="{9D8B030D-6E8A-4147-A177-3AD203B41FA5}">
                      <a16:colId xmlns:a16="http://schemas.microsoft.com/office/drawing/2014/main" val="2236435255"/>
                    </a:ext>
                  </a:extLst>
                </a:gridCol>
              </a:tblGrid>
              <a:tr h="326504">
                <a:tc>
                  <a:txBody>
                    <a:bodyPr/>
                    <a:lstStyle/>
                    <a:p>
                      <a:pPr algn="ctr"/>
                      <a:r>
                        <a:rPr lang="en-US" sz="1200" b="1" dirty="0">
                          <a:solidFill>
                            <a:schemeClr val="tx1"/>
                          </a:solidFill>
                          <a:latin typeface="Arial" panose="020B0604020202020204" pitchFamily="34" charset="0"/>
                          <a:cs typeface="Arial" panose="020B0604020202020204" pitchFamily="34" charset="0"/>
                        </a:rPr>
                        <a:t>Issue</a:t>
                      </a:r>
                    </a:p>
                  </a:txBody>
                  <a:tcPr>
                    <a:solidFill>
                      <a:schemeClr val="bg1">
                        <a:lumMod val="75000"/>
                      </a:schemeClr>
                    </a:solidFill>
                  </a:tcPr>
                </a:tc>
                <a:tc>
                  <a:txBody>
                    <a:bodyPr/>
                    <a:lstStyle/>
                    <a:p>
                      <a:pPr algn="ctr"/>
                      <a:r>
                        <a:rPr lang="en-US" sz="1200" b="1" dirty="0">
                          <a:solidFill>
                            <a:schemeClr val="tx1"/>
                          </a:solidFill>
                          <a:latin typeface="Arial" panose="020B0604020202020204" pitchFamily="34" charset="0"/>
                          <a:cs typeface="Arial" panose="020B0604020202020204" pitchFamily="34" charset="0"/>
                        </a:rPr>
                        <a:t>Discussion</a:t>
                      </a:r>
                    </a:p>
                  </a:txBody>
                  <a:tcPr>
                    <a:solidFill>
                      <a:schemeClr val="bg1">
                        <a:lumMod val="75000"/>
                      </a:schemeClr>
                    </a:solidFill>
                  </a:tcPr>
                </a:tc>
                <a:tc>
                  <a:txBody>
                    <a:bodyPr/>
                    <a:lstStyle/>
                    <a:p>
                      <a:pPr algn="ctr"/>
                      <a:r>
                        <a:rPr lang="en-US" sz="1200" b="1" dirty="0">
                          <a:solidFill>
                            <a:schemeClr val="tx1"/>
                          </a:solidFill>
                          <a:latin typeface="Arial" panose="020B0604020202020204" pitchFamily="34" charset="0"/>
                          <a:cs typeface="Arial" panose="020B0604020202020204" pitchFamily="34" charset="0"/>
                        </a:rPr>
                        <a:t>Recommendation</a:t>
                      </a:r>
                    </a:p>
                  </a:txBody>
                  <a:tcPr>
                    <a:solidFill>
                      <a:schemeClr val="bg1">
                        <a:lumMod val="75000"/>
                      </a:schemeClr>
                    </a:solidFill>
                  </a:tcPr>
                </a:tc>
                <a:extLst>
                  <a:ext uri="{0D108BD9-81ED-4DB2-BD59-A6C34878D82A}">
                    <a16:rowId xmlns:a16="http://schemas.microsoft.com/office/drawing/2014/main" val="4046742957"/>
                  </a:ext>
                </a:extLst>
              </a:tr>
              <a:tr h="1265903">
                <a:tc>
                  <a:txBody>
                    <a:bodyPr/>
                    <a:lstStyle/>
                    <a:p>
                      <a:pPr algn="ctr"/>
                      <a:r>
                        <a:rPr lang="en-US" sz="1200" baseline="0" dirty="0">
                          <a:solidFill>
                            <a:schemeClr val="tx1"/>
                          </a:solidFill>
                          <a:latin typeface="Arial" panose="020B0604020202020204" pitchFamily="34" charset="0"/>
                          <a:cs typeface="Arial" panose="020B0604020202020204" pitchFamily="34" charset="0"/>
                        </a:rPr>
                        <a:t>N/A</a:t>
                      </a:r>
                    </a:p>
                  </a:txBody>
                  <a:tcPr anchor="ctr">
                    <a:solidFill>
                      <a:schemeClr val="bg1"/>
                    </a:solidFill>
                  </a:tcPr>
                </a:tc>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solidFill>
                      <a:schemeClr val="bg1"/>
                    </a:solidFill>
                  </a:tcPr>
                </a:tc>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solidFill>
                      <a:schemeClr val="bg1"/>
                    </a:solidFill>
                  </a:tcPr>
                </a:tc>
                <a:extLst>
                  <a:ext uri="{0D108BD9-81ED-4DB2-BD59-A6C34878D82A}">
                    <a16:rowId xmlns:a16="http://schemas.microsoft.com/office/drawing/2014/main" val="3653026161"/>
                  </a:ext>
                </a:extLst>
              </a:tr>
              <a:tr h="1387644">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solidFill>
                      <a:schemeClr val="bg1"/>
                    </a:solidFill>
                  </a:tcPr>
                </a:tc>
                <a:tc>
                  <a:txBody>
                    <a:bodyPr/>
                    <a:lstStyle/>
                    <a:p>
                      <a:pPr marL="0" algn="just" defTabSz="914400" rtl="0" eaLnBrk="1" latinLnBrk="0" hangingPunct="1"/>
                      <a:endParaRPr lang="ka-GE" sz="1200" kern="1200" dirty="0">
                        <a:solidFill>
                          <a:schemeClr val="tx1"/>
                        </a:solidFill>
                        <a:latin typeface="Arial" panose="020B0604020202020204" pitchFamily="34" charset="0"/>
                        <a:ea typeface="+mn-ea"/>
                        <a:cs typeface="Arial" panose="020B0604020202020204" pitchFamily="34" charset="0"/>
                      </a:endParaRPr>
                    </a:p>
                  </a:txBody>
                  <a:tcPr anchor="ctr">
                    <a:solidFill>
                      <a:schemeClr val="bg1"/>
                    </a:solidFill>
                  </a:tcPr>
                </a:tc>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solidFill>
                      <a:schemeClr val="bg1"/>
                    </a:solidFill>
                  </a:tcPr>
                </a:tc>
                <a:extLst>
                  <a:ext uri="{0D108BD9-81ED-4DB2-BD59-A6C34878D82A}">
                    <a16:rowId xmlns:a16="http://schemas.microsoft.com/office/drawing/2014/main" val="1321711143"/>
                  </a:ext>
                </a:extLst>
              </a:tr>
              <a:tr h="1387644">
                <a:tc>
                  <a:txBody>
                    <a:bodyPr/>
                    <a:lstStyle/>
                    <a:p>
                      <a:pPr algn="ctr"/>
                      <a:r>
                        <a:rPr lang="en-US" sz="1200" dirty="0">
                          <a:solidFill>
                            <a:schemeClr val="tx1"/>
                          </a:solidFill>
                          <a:latin typeface="Arial" panose="020B0604020202020204" pitchFamily="34" charset="0"/>
                          <a:cs typeface="Arial" panose="020B0604020202020204" pitchFamily="34" charset="0"/>
                        </a:rPr>
                        <a:t> </a:t>
                      </a:r>
                    </a:p>
                  </a:txBody>
                  <a:tcPr anchor="ctr">
                    <a:solidFill>
                      <a:schemeClr val="bg1"/>
                    </a:solidFill>
                  </a:tcPr>
                </a:tc>
                <a:tc>
                  <a:txBody>
                    <a:bodyPr/>
                    <a:lstStyle/>
                    <a:p>
                      <a:pPr algn="just"/>
                      <a:endParaRPr lang="en-US" sz="1200" dirty="0">
                        <a:solidFill>
                          <a:schemeClr val="tx1"/>
                        </a:solidFill>
                        <a:latin typeface="Arial" panose="020B0604020202020204" pitchFamily="34" charset="0"/>
                        <a:cs typeface="Arial" panose="020B0604020202020204" pitchFamily="34" charset="0"/>
                      </a:endParaRPr>
                    </a:p>
                  </a:txBody>
                  <a:tcPr anchor="ctr">
                    <a:solidFill>
                      <a:schemeClr val="bg1"/>
                    </a:solidFill>
                  </a:tcPr>
                </a:tc>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solidFill>
                      <a:schemeClr val="bg1"/>
                    </a:solidFill>
                  </a:tcPr>
                </a:tc>
                <a:extLst>
                  <a:ext uri="{0D108BD9-81ED-4DB2-BD59-A6C34878D82A}">
                    <a16:rowId xmlns:a16="http://schemas.microsoft.com/office/drawing/2014/main" val="1601555796"/>
                  </a:ext>
                </a:extLst>
              </a:tr>
              <a:tr h="1387644">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solidFill>
                      <a:schemeClr val="bg1"/>
                    </a:solidFill>
                  </a:tcPr>
                </a:tc>
                <a:tc>
                  <a:txBody>
                    <a:bodyPr/>
                    <a:lstStyle/>
                    <a:p>
                      <a:pPr algn="just"/>
                      <a:endParaRPr lang="en-US" sz="1200" dirty="0">
                        <a:solidFill>
                          <a:schemeClr val="tx1"/>
                        </a:solidFill>
                        <a:latin typeface="Arial" panose="020B0604020202020204" pitchFamily="34" charset="0"/>
                        <a:cs typeface="Arial" panose="020B0604020202020204" pitchFamily="34" charset="0"/>
                      </a:endParaRPr>
                    </a:p>
                  </a:txBody>
                  <a:tcPr anchor="ctr">
                    <a:solidFill>
                      <a:schemeClr val="bg1"/>
                    </a:solidFill>
                  </a:tcPr>
                </a:tc>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solidFill>
                      <a:schemeClr val="bg1"/>
                    </a:solidFill>
                  </a:tcPr>
                </a:tc>
                <a:extLst>
                  <a:ext uri="{0D108BD9-81ED-4DB2-BD59-A6C34878D82A}">
                    <a16:rowId xmlns:a16="http://schemas.microsoft.com/office/drawing/2014/main" val="1735816518"/>
                  </a:ext>
                </a:extLst>
              </a:tr>
            </a:tbl>
          </a:graphicData>
        </a:graphic>
      </p:graphicFrame>
      <p:sp>
        <p:nvSpPr>
          <p:cNvPr id="3" name="TextBox 2">
            <a:extLst>
              <a:ext uri="{FF2B5EF4-FFF2-40B4-BE49-F238E27FC236}">
                <a16:creationId xmlns:a16="http://schemas.microsoft.com/office/drawing/2014/main" id="{C25FD5AA-8988-48B8-8789-5AA93762DBDA}"/>
              </a:ext>
            </a:extLst>
          </p:cNvPr>
          <p:cNvSpPr txBox="1"/>
          <p:nvPr/>
        </p:nvSpPr>
        <p:spPr>
          <a:xfrm>
            <a:off x="1210704" y="188798"/>
            <a:ext cx="261719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PLT AAR (2 PLT WK28)</a:t>
            </a:r>
          </a:p>
        </p:txBody>
      </p:sp>
    </p:spTree>
    <p:extLst>
      <p:ext uri="{BB962C8B-B14F-4D97-AF65-F5344CB8AC3E}">
        <p14:creationId xmlns:p14="http://schemas.microsoft.com/office/powerpoint/2010/main" val="2920741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6D3EC9E5-F65D-4D35-B045-2090876529DF}"/>
              </a:ext>
            </a:extLst>
          </p:cNvPr>
          <p:cNvGraphicFramePr>
            <a:graphicFrameLocks noGrp="1"/>
          </p:cNvGraphicFramePr>
          <p:nvPr>
            <p:extLst>
              <p:ext uri="{D42A27DB-BD31-4B8C-83A1-F6EECF244321}">
                <p14:modId xmlns:p14="http://schemas.microsoft.com/office/powerpoint/2010/main" val="788114617"/>
              </p:ext>
            </p:extLst>
          </p:nvPr>
        </p:nvGraphicFramePr>
        <p:xfrm>
          <a:off x="177501" y="934891"/>
          <a:ext cx="8828475" cy="5972868"/>
        </p:xfrm>
        <a:graphic>
          <a:graphicData uri="http://schemas.openxmlformats.org/drawingml/2006/table">
            <a:tbl>
              <a:tblPr firstRow="1" bandRow="1">
                <a:tableStyleId>{5940675A-B579-460E-94D1-54222C63F5DA}</a:tableStyleId>
              </a:tblPr>
              <a:tblGrid>
                <a:gridCol w="903173">
                  <a:extLst>
                    <a:ext uri="{9D8B030D-6E8A-4147-A177-3AD203B41FA5}">
                      <a16:colId xmlns:a16="http://schemas.microsoft.com/office/drawing/2014/main" val="20000"/>
                    </a:ext>
                  </a:extLst>
                </a:gridCol>
                <a:gridCol w="1005301">
                  <a:extLst>
                    <a:ext uri="{9D8B030D-6E8A-4147-A177-3AD203B41FA5}">
                      <a16:colId xmlns:a16="http://schemas.microsoft.com/office/drawing/2014/main" val="1702232661"/>
                    </a:ext>
                  </a:extLst>
                </a:gridCol>
                <a:gridCol w="1259071">
                  <a:extLst>
                    <a:ext uri="{9D8B030D-6E8A-4147-A177-3AD203B41FA5}">
                      <a16:colId xmlns:a16="http://schemas.microsoft.com/office/drawing/2014/main" val="2476902309"/>
                    </a:ext>
                  </a:extLst>
                </a:gridCol>
                <a:gridCol w="1132186">
                  <a:extLst>
                    <a:ext uri="{9D8B030D-6E8A-4147-A177-3AD203B41FA5}">
                      <a16:colId xmlns:a16="http://schemas.microsoft.com/office/drawing/2014/main" val="1346957979"/>
                    </a:ext>
                  </a:extLst>
                </a:gridCol>
                <a:gridCol w="1132186">
                  <a:extLst>
                    <a:ext uri="{9D8B030D-6E8A-4147-A177-3AD203B41FA5}">
                      <a16:colId xmlns:a16="http://schemas.microsoft.com/office/drawing/2014/main" val="4129319468"/>
                    </a:ext>
                  </a:extLst>
                </a:gridCol>
                <a:gridCol w="1277157">
                  <a:extLst>
                    <a:ext uri="{9D8B030D-6E8A-4147-A177-3AD203B41FA5}">
                      <a16:colId xmlns:a16="http://schemas.microsoft.com/office/drawing/2014/main" val="3374174496"/>
                    </a:ext>
                  </a:extLst>
                </a:gridCol>
                <a:gridCol w="1300163">
                  <a:extLst>
                    <a:ext uri="{9D8B030D-6E8A-4147-A177-3AD203B41FA5}">
                      <a16:colId xmlns:a16="http://schemas.microsoft.com/office/drawing/2014/main" val="110790813"/>
                    </a:ext>
                  </a:extLst>
                </a:gridCol>
                <a:gridCol w="819238">
                  <a:extLst>
                    <a:ext uri="{9D8B030D-6E8A-4147-A177-3AD203B41FA5}">
                      <a16:colId xmlns:a16="http://schemas.microsoft.com/office/drawing/2014/main" val="20007"/>
                    </a:ext>
                  </a:extLst>
                </a:gridCol>
              </a:tblGrid>
              <a:tr h="26803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Sunday</a:t>
                      </a:r>
                    </a:p>
                  </a:txBody>
                  <a:tcP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Monday</a:t>
                      </a:r>
                    </a:p>
                  </a:txBody>
                  <a:tcPr anchor="ctr">
                    <a:solidFill>
                      <a:schemeClr val="bg1">
                        <a:lumMod val="85000"/>
                      </a:schemeClr>
                    </a:solidFill>
                  </a:tcPr>
                </a:tc>
                <a:tc>
                  <a:txBody>
                    <a:bodyPr/>
                    <a:lstStyle/>
                    <a:p>
                      <a:pPr algn="l"/>
                      <a:r>
                        <a:rPr lang="en-US" sz="1000" b="1" dirty="0">
                          <a:solidFill>
                            <a:schemeClr val="tx1"/>
                          </a:solidFill>
                          <a:latin typeface=" Arial"/>
                        </a:rPr>
                        <a:t>Tuesday</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Wednesday</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Thursday</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Friday</a:t>
                      </a:r>
                    </a:p>
                  </a:txBody>
                  <a:tcPr anchor="ctr">
                    <a:solidFill>
                      <a:schemeClr val="bg1">
                        <a:lumMod val="85000"/>
                      </a:schemeClr>
                    </a:solidFill>
                  </a:tcPr>
                </a:tc>
                <a:tc>
                  <a:txBody>
                    <a:bodyPr/>
                    <a:lstStyle/>
                    <a:p>
                      <a:r>
                        <a:rPr lang="en-US" sz="1000" b="1" dirty="0">
                          <a:latin typeface="Arial" panose="020B0604020202020204" pitchFamily="34" charset="0"/>
                          <a:cs typeface="Arial" panose="020B0604020202020204" pitchFamily="34" charset="0"/>
                        </a:rPr>
                        <a:t>Saturday</a:t>
                      </a:r>
                    </a:p>
                  </a:txBody>
                  <a:tcPr anchor="ctr">
                    <a:solidFill>
                      <a:schemeClr val="bg1">
                        <a:lumMod val="85000"/>
                      </a:schemeClr>
                    </a:solidFill>
                  </a:tcPr>
                </a:tc>
                <a:extLst>
                  <a:ext uri="{0D108BD9-81ED-4DB2-BD59-A6C34878D82A}">
                    <a16:rowId xmlns:a16="http://schemas.microsoft.com/office/drawing/2014/main" val="877788569"/>
                  </a:ext>
                </a:extLst>
              </a:tr>
              <a:tr h="268038">
                <a:tc>
                  <a:txBody>
                    <a:bodyPr/>
                    <a:lstStyle/>
                    <a:p>
                      <a:pPr algn="l"/>
                      <a:endParaRPr lang="en-US" sz="10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12APR</a:t>
                      </a:r>
                    </a:p>
                  </a:txBody>
                  <a:tcPr>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13APR</a:t>
                      </a:r>
                    </a:p>
                  </a:txBody>
                  <a:tcPr>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14APR</a:t>
                      </a:r>
                    </a:p>
                  </a:txBody>
                  <a:tcPr>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15APR</a:t>
                      </a:r>
                    </a:p>
                  </a:txBody>
                  <a:tcPr>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16APR</a:t>
                      </a:r>
                    </a:p>
                  </a:txBody>
                  <a:tcPr>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17APR</a:t>
                      </a:r>
                    </a:p>
                  </a:txBody>
                  <a:tcPr>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18APR</a:t>
                      </a:r>
                    </a:p>
                  </a:txBody>
                  <a:tcPr>
                    <a:solidFill>
                      <a:schemeClr val="bg1">
                        <a:lumMod val="85000"/>
                      </a:schemeClr>
                    </a:solidFill>
                  </a:tcPr>
                </a:tc>
                <a:extLst>
                  <a:ext uri="{0D108BD9-81ED-4DB2-BD59-A6C34878D82A}">
                    <a16:rowId xmlns:a16="http://schemas.microsoft.com/office/drawing/2014/main" val="236227516"/>
                  </a:ext>
                </a:extLst>
              </a:tr>
              <a:tr h="93551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Arial" panose="020B0604020202020204" pitchFamily="34" charset="0"/>
                          <a:cs typeface="Arial" panose="020B0604020202020204" pitchFamily="34" charset="0"/>
                        </a:rPr>
                        <a:t>PRT</a:t>
                      </a:r>
                    </a:p>
                  </a:txBody>
                  <a:tcPr>
                    <a:lnL w="12700" cap="flat" cmpd="sng" algn="ctr">
                      <a:solidFill>
                        <a:schemeClr val="tx1"/>
                      </a:solidFill>
                      <a:prstDash val="solid"/>
                      <a:round/>
                      <a:headEnd type="none" w="med" len="med"/>
                      <a:tailEnd type="none" w="med" len="med"/>
                    </a:lnL>
                    <a:solidFill>
                      <a:schemeClr val="bg2">
                        <a:lumMod val="90000"/>
                      </a:schemeClr>
                    </a:solidFill>
                  </a:tcPr>
                </a:tc>
                <a:tc>
                  <a:txBody>
                    <a:bodyPr/>
                    <a:lstStyle/>
                    <a:p>
                      <a:r>
                        <a:rPr lang="en-US" sz="1100" b="1" i="0" baseline="0" dirty="0">
                          <a:solidFill>
                            <a:sysClr val="windowText" lastClr="000000"/>
                          </a:solidFill>
                          <a:latin typeface=" Arial"/>
                          <a:cs typeface="Arial" panose="020B0604020202020204" pitchFamily="34" charset="0"/>
                        </a:rPr>
                        <a:t>DONSA</a:t>
                      </a:r>
                      <a:endParaRPr lang="en-US" sz="1200" b="1" i="0" baseline="0" dirty="0">
                        <a:solidFill>
                          <a:sysClr val="windowText" lastClr="000000"/>
                        </a:solidFill>
                        <a:latin typeface=" Arial"/>
                        <a:cs typeface="Arial" panose="020B0604020202020204" pitchFamily="34" charset="0"/>
                      </a:endParaRPr>
                    </a:p>
                  </a:txBody>
                  <a:tcPr>
                    <a:solidFill>
                      <a:schemeClr val="bg1"/>
                    </a:solidFill>
                  </a:tcPr>
                </a:tc>
                <a:tc>
                  <a:txBody>
                    <a:bodyPr/>
                    <a:lstStyle/>
                    <a:p>
                      <a:r>
                        <a:rPr lang="en-US" sz="1100" b="1" i="0" baseline="0" dirty="0">
                          <a:solidFill>
                            <a:sysClr val="windowText" lastClr="000000"/>
                          </a:solidFill>
                          <a:latin typeface=" Arial"/>
                          <a:cs typeface="Arial" panose="020B0604020202020204" pitchFamily="34" charset="0"/>
                        </a:rPr>
                        <a:t>Long Run</a:t>
                      </a:r>
                    </a:p>
                    <a:p>
                      <a:r>
                        <a:rPr lang="en-US" sz="1100" b="1" i="0" baseline="0" dirty="0">
                          <a:solidFill>
                            <a:sysClr val="windowText" lastClr="000000"/>
                          </a:solidFill>
                          <a:latin typeface=" Arial"/>
                          <a:cs typeface="Arial" panose="020B0604020202020204" pitchFamily="34" charset="0"/>
                        </a:rPr>
                        <a:t>-5 mile run @ 8:30 minute / mile pace</a:t>
                      </a:r>
                    </a:p>
                    <a:p>
                      <a:endParaRPr lang="en-US" sz="1100" b="1" i="0" baseline="0" dirty="0">
                        <a:solidFill>
                          <a:sysClr val="windowText" lastClr="000000"/>
                        </a:solidFill>
                        <a:latin typeface=" Arial"/>
                        <a:cs typeface="Arial" panose="020B0604020202020204" pitchFamily="34" charset="0"/>
                      </a:endParaRPr>
                    </a:p>
                  </a:txBody>
                  <a:tcPr>
                    <a:solidFill>
                      <a:schemeClr val="bg1"/>
                    </a:solidFill>
                  </a:tcPr>
                </a:tc>
                <a:tc>
                  <a:txBody>
                    <a:bodyPr/>
                    <a:lstStyle/>
                    <a:p>
                      <a:r>
                        <a:rPr lang="en-US" sz="1100" b="1" i="0" baseline="0" dirty="0">
                          <a:solidFill>
                            <a:sysClr val="windowText" lastClr="000000"/>
                          </a:solidFill>
                          <a:latin typeface=" Arial"/>
                          <a:cs typeface="Arial" panose="020B0604020202020204" pitchFamily="34" charset="0"/>
                        </a:rPr>
                        <a:t>Ruck March</a:t>
                      </a:r>
                    </a:p>
                    <a:p>
                      <a:r>
                        <a:rPr lang="en-US" sz="1100" b="1" i="0" baseline="0" dirty="0">
                          <a:solidFill>
                            <a:sysClr val="windowText" lastClr="000000"/>
                          </a:solidFill>
                          <a:latin typeface=" Arial"/>
                          <a:cs typeface="Arial" panose="020B0604020202020204" pitchFamily="34" charset="0"/>
                        </a:rPr>
                        <a:t>-4 miles</a:t>
                      </a:r>
                    </a:p>
                    <a:p>
                      <a:r>
                        <a:rPr lang="en-US" sz="1100" b="1" i="0" baseline="0" dirty="0">
                          <a:solidFill>
                            <a:sysClr val="windowText" lastClr="000000"/>
                          </a:solidFill>
                          <a:latin typeface=" Arial"/>
                          <a:cs typeface="Arial" panose="020B0604020202020204" pitchFamily="34" charset="0"/>
                        </a:rPr>
                        <a:t>-15 minute pace</a:t>
                      </a:r>
                    </a:p>
                    <a:p>
                      <a:r>
                        <a:rPr lang="en-US" sz="1100" b="1" i="0" baseline="0" dirty="0">
                          <a:solidFill>
                            <a:sysClr val="windowText" lastClr="000000"/>
                          </a:solidFill>
                          <a:latin typeface=" Arial"/>
                          <a:cs typeface="Arial" panose="020B0604020202020204" pitchFamily="34" charset="0"/>
                        </a:rPr>
                        <a:t>-35lb ruck</a:t>
                      </a:r>
                    </a:p>
                    <a:p>
                      <a:endParaRPr lang="en-US" sz="1100" b="1" i="0" baseline="0" dirty="0">
                        <a:solidFill>
                          <a:sysClr val="windowText" lastClr="000000"/>
                        </a:solidFill>
                        <a:latin typeface=" Arial"/>
                        <a:cs typeface="Arial" panose="020B0604020202020204" pitchFamily="34" charset="0"/>
                      </a:endParaRPr>
                    </a:p>
                  </a:txBody>
                  <a:tcPr>
                    <a:solidFill>
                      <a:schemeClr val="bg1"/>
                    </a:solidFill>
                  </a:tcPr>
                </a:tc>
                <a:tc>
                  <a:txBody>
                    <a:bodyPr/>
                    <a:lstStyle/>
                    <a:p>
                      <a:r>
                        <a:rPr lang="en-US" sz="1100" b="1" i="0" baseline="0" dirty="0">
                          <a:solidFill>
                            <a:sysClr val="windowText" lastClr="000000"/>
                          </a:solidFill>
                          <a:latin typeface=" Arial"/>
                          <a:cs typeface="Arial" panose="020B0604020202020204" pitchFamily="34" charset="0"/>
                        </a:rPr>
                        <a:t>Core Circuit</a:t>
                      </a:r>
                    </a:p>
                    <a:p>
                      <a:r>
                        <a:rPr lang="en-US" sz="1100" b="1" i="0" baseline="0" dirty="0">
                          <a:solidFill>
                            <a:sysClr val="windowText" lastClr="000000"/>
                          </a:solidFill>
                          <a:latin typeface=" Arial"/>
                          <a:cs typeface="Arial" panose="020B0604020202020204" pitchFamily="34" charset="0"/>
                        </a:rPr>
                        <a:t>-Pushups</a:t>
                      </a:r>
                    </a:p>
                    <a:p>
                      <a:r>
                        <a:rPr lang="en-US" sz="1100" b="1" i="0" baseline="0" dirty="0">
                          <a:solidFill>
                            <a:sysClr val="windowText" lastClr="000000"/>
                          </a:solidFill>
                          <a:latin typeface=" Arial"/>
                          <a:cs typeface="Arial" panose="020B0604020202020204" pitchFamily="34" charset="0"/>
                        </a:rPr>
                        <a:t>-Flutterkicks</a:t>
                      </a:r>
                    </a:p>
                    <a:p>
                      <a:r>
                        <a:rPr lang="en-US" sz="1100" b="1" i="0" baseline="0" dirty="0">
                          <a:solidFill>
                            <a:sysClr val="windowText" lastClr="000000"/>
                          </a:solidFill>
                          <a:latin typeface=" Arial"/>
                          <a:cs typeface="Arial" panose="020B0604020202020204" pitchFamily="34" charset="0"/>
                        </a:rPr>
                        <a:t>-Wall sits</a:t>
                      </a:r>
                    </a:p>
                    <a:p>
                      <a:r>
                        <a:rPr lang="en-US" sz="1100" b="1" i="0" baseline="0" dirty="0">
                          <a:solidFill>
                            <a:sysClr val="windowText" lastClr="000000"/>
                          </a:solidFill>
                          <a:latin typeface=" Arial"/>
                          <a:cs typeface="Arial" panose="020B0604020202020204" pitchFamily="34" charset="0"/>
                        </a:rPr>
                        <a:t>-Plank</a:t>
                      </a:r>
                    </a:p>
                  </a:txBody>
                  <a:tcPr>
                    <a:solidFill>
                      <a:schemeClr val="bg1"/>
                    </a:solidFill>
                  </a:tcPr>
                </a:tc>
                <a:tc>
                  <a:txBody>
                    <a:bodyPr/>
                    <a:lstStyle/>
                    <a:p>
                      <a:r>
                        <a:rPr lang="en-US" sz="1100" b="1" i="0" baseline="0" dirty="0">
                          <a:solidFill>
                            <a:sysClr val="windowText" lastClr="000000"/>
                          </a:solidFill>
                          <a:latin typeface=" Arial"/>
                          <a:cs typeface="Arial" panose="020B0604020202020204" pitchFamily="34" charset="0"/>
                        </a:rPr>
                        <a:t>DONSA</a:t>
                      </a:r>
                    </a:p>
                  </a:txBody>
                  <a:tcPr>
                    <a:solidFill>
                      <a:schemeClr val="bg1"/>
                    </a:solidFill>
                  </a:tcPr>
                </a:tc>
                <a:tc>
                  <a:txBody>
                    <a:bodyPr/>
                    <a:lstStyle/>
                    <a:p>
                      <a:r>
                        <a:rPr lang="en-US" sz="1100" b="1" i="0" baseline="0" dirty="0">
                          <a:solidFill>
                            <a:sysClr val="windowText" lastClr="000000"/>
                          </a:solidFill>
                          <a:latin typeface=" Arial"/>
                          <a:cs typeface="Arial" panose="020B0604020202020204" pitchFamily="34" charset="0"/>
                        </a:rPr>
                        <a:t>- Run 3 miles, pushups</a:t>
                      </a:r>
                    </a:p>
                  </a:txBody>
                  <a:tcPr>
                    <a:solidFill>
                      <a:schemeClr val="bg1"/>
                    </a:solidFill>
                  </a:tcPr>
                </a:tc>
                <a:tc>
                  <a:txBody>
                    <a:bodyPr/>
                    <a:lstStyle/>
                    <a:p>
                      <a:r>
                        <a:rPr lang="en-US" sz="1100" b="1" i="0" baseline="0" dirty="0">
                          <a:solidFill>
                            <a:sysClr val="windowText" lastClr="000000"/>
                          </a:solidFill>
                          <a:latin typeface=" Arial"/>
                          <a:cs typeface="Arial" panose="020B0604020202020204" pitchFamily="34" charset="0"/>
                        </a:rPr>
                        <a:t>DONSA</a:t>
                      </a:r>
                    </a:p>
                  </a:txBody>
                  <a:tcPr>
                    <a:solidFill>
                      <a:schemeClr val="bg1"/>
                    </a:solidFill>
                  </a:tcPr>
                </a:tc>
                <a:extLst>
                  <a:ext uri="{0D108BD9-81ED-4DB2-BD59-A6C34878D82A}">
                    <a16:rowId xmlns:a16="http://schemas.microsoft.com/office/drawing/2014/main" val="661090774"/>
                  </a:ext>
                </a:extLst>
              </a:tr>
              <a:tr h="3417492">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55563" marR="0" lvl="0" indent="-5556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ka-GE"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err="1">
                          <a:ln>
                            <a:noFill/>
                          </a:ln>
                          <a:solidFill>
                            <a:prstClr val="black"/>
                          </a:solidFill>
                          <a:effectLst/>
                          <a:uLnTx/>
                          <a:uFillTx/>
                          <a:latin typeface=" Arial"/>
                          <a:ea typeface="+mn-ea"/>
                          <a:cs typeface="Arial" panose="020B0604020202020204" pitchFamily="34" charset="0"/>
                        </a:rPr>
                        <a:t>Motorpool</a:t>
                      </a: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 Monday Focus: JCRs. </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Fire Team tactics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Raid class (Zoom)</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C22 focus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Javelin operations, the basics</a:t>
                      </a:r>
                    </a:p>
                  </a:txBody>
                  <a:tcPr>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Ambush class (Zoom)</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C22 focus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Javelin operations, the basics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EA DEV class (Zoom)</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C22 focus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TOW operations, the basics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solidFill>
                      <a:schemeClr val="bg1"/>
                    </a:solidFill>
                  </a:tcPr>
                </a:tc>
                <a:extLst>
                  <a:ext uri="{0D108BD9-81ED-4DB2-BD59-A6C34878D82A}">
                    <a16:rowId xmlns:a16="http://schemas.microsoft.com/office/drawing/2014/main" val="2002953490"/>
                  </a:ext>
                </a:extLst>
              </a:tr>
              <a:tr h="904630">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PLT OBJ</a:t>
                      </a:r>
                      <a:endParaRPr kumimoji="0" lang="ka-GE" sz="105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Health. </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Readiness</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Hang parts</a:t>
                      </a:r>
                    </a:p>
                    <a:p>
                      <a:endParaRPr lang="en-US" sz="1100" dirty="0">
                        <a:latin typeface="Arial" panose="020B0604020202020204" pitchFamily="34" charset="0"/>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tc hMerge="1">
                  <a:txBody>
                    <a:bodyPr/>
                    <a:lstStyle/>
                    <a:p>
                      <a:pPr marL="112713" marR="0" lvl="0" indent="-11271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790B0083-1260-47AB-8D25-3C6F81409B8A}"/>
              </a:ext>
            </a:extLst>
          </p:cNvPr>
          <p:cNvSpPr txBox="1"/>
          <p:nvPr/>
        </p:nvSpPr>
        <p:spPr>
          <a:xfrm>
            <a:off x="1210704" y="188798"/>
            <a:ext cx="342491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Training Planned (2 PLT WK29)</a:t>
            </a:r>
          </a:p>
        </p:txBody>
      </p:sp>
    </p:spTree>
    <p:extLst>
      <p:ext uri="{BB962C8B-B14F-4D97-AF65-F5344CB8AC3E}">
        <p14:creationId xmlns:p14="http://schemas.microsoft.com/office/powerpoint/2010/main" val="365102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Table 6">
            <a:extLst>
              <a:ext uri="{FF2B5EF4-FFF2-40B4-BE49-F238E27FC236}">
                <a16:creationId xmlns:a16="http://schemas.microsoft.com/office/drawing/2014/main" id="{1D8C81E5-CAEE-46BF-8F0D-4C3659954713}"/>
              </a:ext>
            </a:extLst>
          </p:cNvPr>
          <p:cNvGraphicFramePr>
            <a:graphicFrameLocks noGrp="1"/>
          </p:cNvGraphicFramePr>
          <p:nvPr/>
        </p:nvGraphicFramePr>
        <p:xfrm>
          <a:off x="236448" y="946893"/>
          <a:ext cx="8595373" cy="1900590"/>
        </p:xfrm>
        <a:graphic>
          <a:graphicData uri="http://schemas.openxmlformats.org/drawingml/2006/table">
            <a:tbl>
              <a:tblPr firstRow="1" bandRow="1"/>
              <a:tblGrid>
                <a:gridCol w="229870">
                  <a:extLst>
                    <a:ext uri="{9D8B030D-6E8A-4147-A177-3AD203B41FA5}">
                      <a16:colId xmlns:a16="http://schemas.microsoft.com/office/drawing/2014/main" val="20000"/>
                    </a:ext>
                  </a:extLst>
                </a:gridCol>
                <a:gridCol w="3594453">
                  <a:extLst>
                    <a:ext uri="{9D8B030D-6E8A-4147-A177-3AD203B41FA5}">
                      <a16:colId xmlns:a16="http://schemas.microsoft.com/office/drawing/2014/main" val="20001"/>
                    </a:ext>
                  </a:extLst>
                </a:gridCol>
                <a:gridCol w="755869">
                  <a:extLst>
                    <a:ext uri="{9D8B030D-6E8A-4147-A177-3AD203B41FA5}">
                      <a16:colId xmlns:a16="http://schemas.microsoft.com/office/drawing/2014/main" val="20002"/>
                    </a:ext>
                  </a:extLst>
                </a:gridCol>
                <a:gridCol w="541712">
                  <a:extLst>
                    <a:ext uri="{9D8B030D-6E8A-4147-A177-3AD203B41FA5}">
                      <a16:colId xmlns:a16="http://schemas.microsoft.com/office/drawing/2014/main" val="20009"/>
                    </a:ext>
                  </a:extLst>
                </a:gridCol>
                <a:gridCol w="592135">
                  <a:extLst>
                    <a:ext uri="{9D8B030D-6E8A-4147-A177-3AD203B41FA5}">
                      <a16:colId xmlns:a16="http://schemas.microsoft.com/office/drawing/2014/main" val="905032183"/>
                    </a:ext>
                  </a:extLst>
                </a:gridCol>
                <a:gridCol w="592135">
                  <a:extLst>
                    <a:ext uri="{9D8B030D-6E8A-4147-A177-3AD203B41FA5}">
                      <a16:colId xmlns:a16="http://schemas.microsoft.com/office/drawing/2014/main" val="3084532944"/>
                    </a:ext>
                  </a:extLst>
                </a:gridCol>
                <a:gridCol w="592135">
                  <a:extLst>
                    <a:ext uri="{9D8B030D-6E8A-4147-A177-3AD203B41FA5}">
                      <a16:colId xmlns:a16="http://schemas.microsoft.com/office/drawing/2014/main" val="3553037067"/>
                    </a:ext>
                  </a:extLst>
                </a:gridCol>
                <a:gridCol w="592135">
                  <a:extLst>
                    <a:ext uri="{9D8B030D-6E8A-4147-A177-3AD203B41FA5}">
                      <a16:colId xmlns:a16="http://schemas.microsoft.com/office/drawing/2014/main" val="20011"/>
                    </a:ext>
                  </a:extLst>
                </a:gridCol>
                <a:gridCol w="526343">
                  <a:extLst>
                    <a:ext uri="{9D8B030D-6E8A-4147-A177-3AD203B41FA5}">
                      <a16:colId xmlns:a16="http://schemas.microsoft.com/office/drawing/2014/main" val="2104505523"/>
                    </a:ext>
                  </a:extLst>
                </a:gridCol>
                <a:gridCol w="578586">
                  <a:extLst>
                    <a:ext uri="{9D8B030D-6E8A-4147-A177-3AD203B41FA5}">
                      <a16:colId xmlns:a16="http://schemas.microsoft.com/office/drawing/2014/main" val="3227437550"/>
                    </a:ext>
                  </a:extLst>
                </a:gridCol>
              </a:tblGrid>
              <a:tr h="158683">
                <a:tc rowSpan="2" gridSpan="3">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rowSpan="2" hMerge="1">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sz="900" b="1" dirty="0">
                        <a:solidFill>
                          <a:sysClr val="windowText" lastClr="000000"/>
                        </a:solidFill>
                        <a:latin typeface="Arial" panose="020B0604020202020204" pitchFamily="34" charset="0"/>
                        <a:cs typeface="Arial" panose="020B0604020202020204" pitchFamily="34" charset="0"/>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rowSpan="2" hMerge="1">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sz="900" b="1" dirty="0">
                        <a:solidFill>
                          <a:sysClr val="windowText" lastClr="000000"/>
                        </a:solidFill>
                        <a:latin typeface="Arial" panose="020B0604020202020204" pitchFamily="34" charset="0"/>
                        <a:cs typeface="Arial" panose="020B0604020202020204" pitchFamily="34" charset="0"/>
                      </a:endParaRPr>
                    </a:p>
                  </a:txBody>
                  <a:tcPr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SUN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MON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TUE</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WED</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THUR</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FRI</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SAT</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26096">
                <a:tc gridSpan="3" vMerge="1">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vMerge="1">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vMerge="1">
                  <a:txBody>
                    <a:bodyPr/>
                    <a:lstStyle/>
                    <a:p>
                      <a:pPr algn="ctr"/>
                      <a:endParaRPr lang="en-US" sz="1100" b="1" dirty="0">
                        <a:solidFill>
                          <a:sysClr val="windowText" lastClr="000000"/>
                        </a:solidFill>
                        <a:latin typeface="Arial" panose="020B0604020202020204" pitchFamily="34" charset="0"/>
                        <a:cs typeface="Arial" panose="020B0604020202020204" pitchFamily="34" charset="0"/>
                      </a:endParaRPr>
                    </a:p>
                  </a:txBody>
                  <a:tcPr anchor="ctr">
                    <a:lnL w="28575" cap="flat" cmpd="sng" algn="ctr">
                      <a:solidFill>
                        <a:sysClr val="windowText" lastClr="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gridSpan="7">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3QFY20</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1000" b="1"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Task</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gridSpan="7">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kumimoji="0" lang="en-US" sz="1200" b="1"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WK 28</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algn="ctr"/>
                      <a:endParaRPr lang="en-US" sz="1000" b="1"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txBody>
                  <a:tcPr marL="51435" marR="51435" marT="25718" marB="25718"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txBody>
                  <a:tcPr marL="51435" marR="51435" marT="25718" marB="25718"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extLst>
                  <a:ext uri="{0D108BD9-81ED-4DB2-BD59-A6C34878D82A}">
                    <a16:rowId xmlns:a16="http://schemas.microsoft.com/office/drawing/2014/main" val="10002"/>
                  </a:ext>
                </a:extLst>
              </a:tr>
              <a:tr h="26037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1</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200" b="0" baseline="0" dirty="0">
                          <a:solidFill>
                            <a:srgbClr val="000000"/>
                          </a:solidFill>
                          <a:latin typeface="Arial" panose="020B0604020202020204" pitchFamily="34" charset="0"/>
                          <a:cs typeface="Arial" panose="020B0604020202020204" pitchFamily="34" charset="0"/>
                        </a:rPr>
                        <a:t>Victory Standard review </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7</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9325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2</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defRPr/>
                      </a:pPr>
                      <a:r>
                        <a:rPr lang="en-US" sz="1200" b="0" dirty="0">
                          <a:solidFill>
                            <a:srgbClr val="000000"/>
                          </a:solidFill>
                          <a:latin typeface="Arial" panose="020B0604020202020204" pitchFamily="34" charset="0"/>
                          <a:cs typeface="Arial" panose="020B0604020202020204" pitchFamily="34" charset="0"/>
                        </a:rPr>
                        <a:t>SHARP (Online)</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CMP</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l" fontAlgn="base">
                        <a:spcBef>
                          <a:spcPct val="0"/>
                        </a:spcBef>
                        <a:spcAft>
                          <a:spcPct val="0"/>
                        </a:spcAft>
                        <a:buFont typeface="+mj-lt"/>
                        <a:buNone/>
                      </a:pPr>
                      <a:r>
                        <a:rPr lang="en-US" sz="1200" b="0" dirty="0">
                          <a:solidFill>
                            <a:srgbClr val="000000"/>
                          </a:solidFill>
                          <a:latin typeface="Arial" panose="020B0604020202020204" pitchFamily="34" charset="0"/>
                          <a:cs typeface="Arial" panose="020B0604020202020204" pitchFamily="34" charset="0"/>
                        </a:rPr>
                        <a:t>Distance Education (Online)</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10712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4</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r>
                        <a:rPr lang="en-US" sz="1200" baseline="0" dirty="0">
                          <a:latin typeface=" Arial"/>
                        </a:rPr>
                        <a:t>PMCS Video Recording</a:t>
                      </a:r>
                      <a:endParaRPr lang="en-US" sz="1200" dirty="0">
                        <a:latin typeface=" Arial"/>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2</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78551">
                <a:tc>
                  <a:txBody>
                    <a:bodyPr/>
                    <a:lstStyle/>
                    <a:p>
                      <a:pPr algn="ctr"/>
                      <a:r>
                        <a:rPr lang="ka-GE" sz="1200" b="1" dirty="0">
                          <a:solidFill>
                            <a:sysClr val="windowText" lastClr="000000"/>
                          </a:solidFill>
                          <a:latin typeface="Arial" panose="020B0604020202020204" pitchFamily="34" charset="0"/>
                          <a:cs typeface="Arial" panose="020B0604020202020204" pitchFamily="34" charset="0"/>
                        </a:rPr>
                        <a:t>5</a:t>
                      </a:r>
                      <a:endParaRPr lang="en-US" sz="1200" b="1"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r>
                        <a:rPr lang="en-US" sz="1200" dirty="0">
                          <a:latin typeface=" Arial"/>
                        </a:rPr>
                        <a:t>2404/ Military Justice/ Counseling/ 670-1</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39</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latin typeface="Arial" panose="020B0604020202020204" pitchFamily="34" charset="0"/>
                          <a:cs typeface="Arial" panose="020B0604020202020204" pitchFamily="34" charset="0"/>
                        </a:rPr>
                        <a:t>    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ysClr val="windowText" lastClr="000000"/>
                          </a:solidFill>
                          <a:latin typeface="Arial" panose="020B0604020202020204" pitchFamily="34" charset="0"/>
                          <a:cs typeface="Arial" panose="020B0604020202020204" pitchFamily="34" charset="0"/>
                        </a:rPr>
                        <a:t>    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latin typeface="Arial" panose="020B0604020202020204" pitchFamily="34" charset="0"/>
                          <a:cs typeface="Arial" panose="020B0604020202020204" pitchFamily="34" charset="0"/>
                        </a:rPr>
                        <a:t>    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p:sp>
        <p:nvSpPr>
          <p:cNvPr id="57" name="TextBox 56">
            <a:extLst>
              <a:ext uri="{FF2B5EF4-FFF2-40B4-BE49-F238E27FC236}">
                <a16:creationId xmlns:a16="http://schemas.microsoft.com/office/drawing/2014/main" id="{6560114C-A39B-435D-8C5E-DFA19392BBA3}"/>
              </a:ext>
            </a:extLst>
          </p:cNvPr>
          <p:cNvSpPr txBox="1"/>
          <p:nvPr/>
        </p:nvSpPr>
        <p:spPr>
          <a:xfrm>
            <a:off x="1210704" y="188798"/>
            <a:ext cx="360444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Training Review (3rd PLT WK 28)</a:t>
            </a:r>
          </a:p>
        </p:txBody>
      </p:sp>
      <p:sp>
        <p:nvSpPr>
          <p:cNvPr id="58" name="Text Placeholder 57">
            <a:extLst>
              <a:ext uri="{FF2B5EF4-FFF2-40B4-BE49-F238E27FC236}">
                <a16:creationId xmlns:a16="http://schemas.microsoft.com/office/drawing/2014/main" id="{BC766A78-5E8F-4CA4-97A2-4B19D393CAB1}"/>
              </a:ext>
            </a:extLst>
          </p:cNvPr>
          <p:cNvSpPr>
            <a:spLocks noGrp="1"/>
          </p:cNvSpPr>
          <p:nvPr>
            <p:ph type="body" sz="quarter" idx="11"/>
          </p:nvPr>
        </p:nvSpPr>
        <p:spPr/>
        <p:txBody>
          <a:bodyPr/>
          <a:lstStyle/>
          <a:p>
            <a:r>
              <a:rPr lang="en-US" dirty="0"/>
              <a:t>Innovative thinking for classes to fall in line with intent</a:t>
            </a:r>
          </a:p>
          <a:p>
            <a:endParaRPr lang="en-US" dirty="0"/>
          </a:p>
          <a:p>
            <a:endParaRPr lang="en-US" dirty="0"/>
          </a:p>
          <a:p>
            <a:endParaRPr lang="en-US" dirty="0"/>
          </a:p>
        </p:txBody>
      </p:sp>
      <p:sp>
        <p:nvSpPr>
          <p:cNvPr id="59" name="Text Placeholder 58">
            <a:extLst>
              <a:ext uri="{FF2B5EF4-FFF2-40B4-BE49-F238E27FC236}">
                <a16:creationId xmlns:a16="http://schemas.microsoft.com/office/drawing/2014/main" id="{EA3CA5C6-D1DA-4171-9531-2909C491A2B7}"/>
              </a:ext>
            </a:extLst>
          </p:cNvPr>
          <p:cNvSpPr>
            <a:spLocks noGrp="1"/>
          </p:cNvSpPr>
          <p:nvPr>
            <p:ph type="body" sz="quarter" idx="59"/>
          </p:nvPr>
        </p:nvSpPr>
        <p:spPr/>
        <p:txBody>
          <a:bodyPr/>
          <a:lstStyle/>
          <a:p>
            <a:r>
              <a:rPr lang="en-US" dirty="0"/>
              <a:t>Finding a way to track PT</a:t>
            </a:r>
          </a:p>
          <a:p>
            <a:pPr marL="0" indent="0">
              <a:buNone/>
            </a:pPr>
            <a:endParaRPr lang="en-US" dirty="0"/>
          </a:p>
          <a:p>
            <a:pPr marL="0" indent="0">
              <a:buNone/>
            </a:pPr>
            <a:endParaRPr lang="en-US" dirty="0"/>
          </a:p>
          <a:p>
            <a:pPr marL="0" indent="0">
              <a:buNone/>
            </a:pPr>
            <a:r>
              <a:rPr lang="en-US" dirty="0"/>
              <a:t> </a:t>
            </a:r>
          </a:p>
          <a:p>
            <a:pPr marL="0" indent="0">
              <a:buNone/>
            </a:pPr>
            <a:endParaRPr lang="en-US" dirty="0"/>
          </a:p>
        </p:txBody>
      </p:sp>
      <p:sp>
        <p:nvSpPr>
          <p:cNvPr id="60" name="Text Placeholder 59">
            <a:extLst>
              <a:ext uri="{FF2B5EF4-FFF2-40B4-BE49-F238E27FC236}">
                <a16:creationId xmlns:a16="http://schemas.microsoft.com/office/drawing/2014/main" id="{6FC0A547-FE8A-46E7-9723-8D0E38125446}"/>
              </a:ext>
            </a:extLst>
          </p:cNvPr>
          <p:cNvSpPr>
            <a:spLocks noGrp="1"/>
          </p:cNvSpPr>
          <p:nvPr>
            <p:ph type="body" sz="quarter" idx="60"/>
          </p:nvPr>
        </p:nvSpPr>
        <p:spPr/>
        <p:txBody>
          <a:bodyPr/>
          <a:lstStyle/>
          <a:p>
            <a:pPr marL="57150" lvl="0" indent="-57150" defTabSz="685800">
              <a:defRPr/>
            </a:pPr>
            <a:r>
              <a:rPr lang="en-US" dirty="0">
                <a:solidFill>
                  <a:prstClr val="black"/>
                </a:solidFill>
                <a:latin typeface="Arial" panose="020B0604020202020204" pitchFamily="34" charset="0"/>
                <a:cs typeface="Arial" panose="020B0604020202020204" pitchFamily="34" charset="0"/>
              </a:rPr>
              <a:t> Online training</a:t>
            </a:r>
          </a:p>
          <a:p>
            <a:pPr marL="57150" lvl="0" indent="-57150" defTabSz="685800">
              <a:defRPr/>
            </a:pPr>
            <a:r>
              <a:rPr lang="en-US" dirty="0">
                <a:solidFill>
                  <a:prstClr val="black"/>
                </a:solidFill>
                <a:latin typeface="Arial" panose="020B0604020202020204" pitchFamily="34" charset="0"/>
                <a:cs typeface="Arial" panose="020B0604020202020204" pitchFamily="34" charset="0"/>
              </a:rPr>
              <a:t>Create valuable training</a:t>
            </a:r>
            <a:endParaRPr lang="en-US" dirty="0">
              <a:solidFill>
                <a:prstClr val="black"/>
              </a:solidFill>
              <a:cs typeface="Arial" panose="020B0604020202020204" pitchFamily="34" charset="0"/>
            </a:endParaRPr>
          </a:p>
          <a:p>
            <a:pPr marL="0" lvl="0" indent="0" defTabSz="685800">
              <a:buNone/>
              <a:defRPr/>
            </a:pPr>
            <a:endParaRPr lang="en-US" dirty="0">
              <a:solidFill>
                <a:prstClr val="black"/>
              </a:solidFill>
              <a:latin typeface="Arial" panose="020B0604020202020204" pitchFamily="34" charset="0"/>
              <a:cs typeface="Arial" panose="020B0604020202020204" pitchFamily="34" charset="0"/>
            </a:endParaRPr>
          </a:p>
        </p:txBody>
      </p:sp>
      <p:sp>
        <p:nvSpPr>
          <p:cNvPr id="61" name="Text Placeholder 60">
            <a:extLst>
              <a:ext uri="{FF2B5EF4-FFF2-40B4-BE49-F238E27FC236}">
                <a16:creationId xmlns:a16="http://schemas.microsoft.com/office/drawing/2014/main" id="{9FBF491A-E043-434A-9FA5-1EAE19B4CC25}"/>
              </a:ext>
            </a:extLst>
          </p:cNvPr>
          <p:cNvSpPr>
            <a:spLocks noGrp="1"/>
          </p:cNvSpPr>
          <p:nvPr>
            <p:ph type="body" sz="quarter" idx="61"/>
          </p:nvPr>
        </p:nvSpPr>
        <p:spPr/>
        <p:txBody>
          <a:bodyPr/>
          <a:lstStyle/>
          <a:p>
            <a:pPr marL="57150" lvl="0" indent="-57150" defTabSz="685800">
              <a:defRPr/>
            </a:pPr>
            <a:r>
              <a:rPr lang="en-US" dirty="0">
                <a:solidFill>
                  <a:prstClr val="black"/>
                </a:solidFill>
                <a:cs typeface="Arial" panose="020B0604020202020204" pitchFamily="34" charset="0"/>
              </a:rPr>
              <a:t>BATS (COFT-SA) Training</a:t>
            </a:r>
          </a:p>
          <a:p>
            <a:pPr marL="57150" lvl="0" indent="-57150" defTabSz="685800">
              <a:defRPr/>
            </a:pPr>
            <a:endParaRPr lang="en-US" dirty="0">
              <a:solidFill>
                <a:prstClr val="black"/>
              </a:solidFill>
              <a:cs typeface="Arial" panose="020B0604020202020204" pitchFamily="34" charset="0"/>
            </a:endParaRPr>
          </a:p>
          <a:p>
            <a:pPr marL="57150" lvl="0" indent="-57150" defTabSz="685800">
              <a:defRPr/>
            </a:pPr>
            <a:r>
              <a:rPr lang="en-US" dirty="0">
                <a:solidFill>
                  <a:prstClr val="black"/>
                </a:solidFill>
                <a:cs typeface="Arial" panose="020B0604020202020204" pitchFamily="34" charset="0"/>
              </a:rPr>
              <a:t>Javelin/Raven Training (Platoon Employment)</a:t>
            </a:r>
          </a:p>
          <a:p>
            <a:pPr marL="57150" lvl="0" indent="-57150" defTabSz="685800">
              <a:defRPr/>
            </a:pPr>
            <a:endParaRPr lang="en-US" dirty="0">
              <a:solidFill>
                <a:prstClr val="black"/>
              </a:solidFill>
              <a:cs typeface="Arial" panose="020B0604020202020204" pitchFamily="34" charset="0"/>
            </a:endParaRPr>
          </a:p>
          <a:p>
            <a:pPr marL="57150" lvl="0" indent="-57150" defTabSz="685800">
              <a:defRPr/>
            </a:pPr>
            <a:endParaRPr lang="en-US" dirty="0">
              <a:solidFill>
                <a:prstClr val="black"/>
              </a:solidFill>
              <a:latin typeface="Arial" panose="020B0604020202020204" pitchFamily="34" charset="0"/>
              <a:cs typeface="Arial" panose="020B0604020202020204" pitchFamily="34" charset="0"/>
            </a:endParaRPr>
          </a:p>
          <a:p>
            <a:pPr marL="0" indent="0">
              <a:buNone/>
            </a:pPr>
            <a:r>
              <a:rPr lang="en-US" dirty="0"/>
              <a:t>	</a:t>
            </a:r>
          </a:p>
          <a:p>
            <a:pPr marL="57150" lvl="0" indent="-57150" defTabSz="685800">
              <a:defRPr/>
            </a:pPr>
            <a:endParaRPr lang="en-US" dirty="0">
              <a:solidFill>
                <a:prstClr val="black"/>
              </a:solidFill>
              <a:latin typeface="Arial" panose="020B0604020202020204" pitchFamily="34" charset="0"/>
              <a:cs typeface="Arial" panose="020B0604020202020204" pitchFamily="34" charset="0"/>
            </a:endParaRPr>
          </a:p>
        </p:txBody>
      </p:sp>
      <p:sp>
        <p:nvSpPr>
          <p:cNvPr id="62" name="Text Placeholder 61">
            <a:extLst>
              <a:ext uri="{FF2B5EF4-FFF2-40B4-BE49-F238E27FC236}">
                <a16:creationId xmlns:a16="http://schemas.microsoft.com/office/drawing/2014/main" id="{3B7BDF6F-471F-4BBF-9C82-6F80CD78F814}"/>
              </a:ext>
            </a:extLst>
          </p:cNvPr>
          <p:cNvSpPr>
            <a:spLocks noGrp="1"/>
          </p:cNvSpPr>
          <p:nvPr>
            <p:ph type="body" sz="quarter" idx="62"/>
          </p:nvPr>
        </p:nvSpPr>
        <p:spPr>
          <a:xfrm>
            <a:off x="3930085" y="4878974"/>
            <a:ext cx="2425216" cy="914853"/>
          </a:xfrm>
        </p:spPr>
        <p:txBody>
          <a:bodyPr/>
          <a:lstStyle/>
          <a:p>
            <a:pPr marL="57150" lvl="0" indent="-57150" defTabSz="685800">
              <a:defRPr/>
            </a:pPr>
            <a:r>
              <a:rPr lang="en-US" dirty="0">
                <a:solidFill>
                  <a:prstClr val="black"/>
                </a:solidFill>
                <a:cs typeface="Arial" panose="020B0604020202020204" pitchFamily="34" charset="0"/>
              </a:rPr>
              <a:t>General Infantrymen knowledge training</a:t>
            </a:r>
          </a:p>
          <a:p>
            <a:pPr marL="57150" lvl="0" indent="-57150" defTabSz="685800">
              <a:defRPr/>
            </a:pPr>
            <a:r>
              <a:rPr lang="en-US" dirty="0">
                <a:solidFill>
                  <a:prstClr val="black"/>
                </a:solidFill>
                <a:cs typeface="Arial" panose="020B0604020202020204" pitchFamily="34" charset="0"/>
              </a:rPr>
              <a:t>Possible written test</a:t>
            </a:r>
          </a:p>
          <a:p>
            <a:pPr marL="57150" lvl="0" indent="-57150" defTabSz="685800">
              <a:defRPr/>
            </a:pPr>
            <a:r>
              <a:rPr lang="en-US" dirty="0">
                <a:solidFill>
                  <a:prstClr val="black"/>
                </a:solidFill>
                <a:cs typeface="Arial" panose="020B0604020202020204" pitchFamily="34" charset="0"/>
              </a:rPr>
              <a:t>FAST class GT improvement</a:t>
            </a:r>
          </a:p>
          <a:p>
            <a:pPr marL="57150" lvl="0" indent="-57150" defTabSz="685800">
              <a:defRPr/>
            </a:pPr>
            <a:r>
              <a:rPr lang="en-US" dirty="0">
                <a:solidFill>
                  <a:prstClr val="black"/>
                </a:solidFill>
                <a:cs typeface="Arial" panose="020B0604020202020204" pitchFamily="34" charset="0"/>
              </a:rPr>
              <a:t>Leaders Priority fix DLC1</a:t>
            </a:r>
          </a:p>
          <a:p>
            <a:pPr marL="57150" lvl="0" indent="-57150" defTabSz="685800">
              <a:defRPr/>
            </a:pPr>
            <a:endParaRPr lang="en-US" dirty="0">
              <a:solidFill>
                <a:prstClr val="black"/>
              </a:solidFill>
              <a:cs typeface="Arial" panose="020B0604020202020204" pitchFamily="34" charset="0"/>
            </a:endParaRPr>
          </a:p>
          <a:p>
            <a:pPr marL="57150" lvl="0" indent="-57150" defTabSz="685800">
              <a:defRPr/>
            </a:pPr>
            <a:endParaRPr lang="en-US" dirty="0">
              <a:solidFill>
                <a:prstClr val="black"/>
              </a:solidFill>
              <a:latin typeface="Arial" panose="020B0604020202020204" pitchFamily="34" charset="0"/>
              <a:cs typeface="Arial" panose="020B0604020202020204" pitchFamily="34" charset="0"/>
            </a:endParaRPr>
          </a:p>
          <a:p>
            <a:pPr marL="57150" lvl="0" indent="-57150" defTabSz="685800">
              <a:defRPr/>
            </a:pPr>
            <a:endParaRPr lang="en-US" dirty="0">
              <a:solidFill>
                <a:prstClr val="black"/>
              </a:solidFill>
              <a:latin typeface="Arial" panose="020B0604020202020204" pitchFamily="34" charset="0"/>
              <a:cs typeface="Arial" panose="020B0604020202020204" pitchFamily="34" charset="0"/>
            </a:endParaRPr>
          </a:p>
        </p:txBody>
      </p:sp>
      <p:sp>
        <p:nvSpPr>
          <p:cNvPr id="63" name="Text Placeholder 62">
            <a:extLst>
              <a:ext uri="{FF2B5EF4-FFF2-40B4-BE49-F238E27FC236}">
                <a16:creationId xmlns:a16="http://schemas.microsoft.com/office/drawing/2014/main" id="{400197E7-0C96-43D1-9C11-B27D7ABA1C42}"/>
              </a:ext>
            </a:extLst>
          </p:cNvPr>
          <p:cNvSpPr>
            <a:spLocks noGrp="1"/>
          </p:cNvSpPr>
          <p:nvPr>
            <p:ph type="body" sz="quarter" idx="63"/>
          </p:nvPr>
        </p:nvSpPr>
        <p:spPr>
          <a:xfrm>
            <a:off x="6429234" y="4894683"/>
            <a:ext cx="2425216" cy="899144"/>
          </a:xfrm>
        </p:spPr>
        <p:txBody>
          <a:bodyPr/>
          <a:lstStyle/>
          <a:p>
            <a:pPr marL="57150" lvl="0" indent="-57150" defTabSz="685800">
              <a:defRPr/>
            </a:pPr>
            <a:r>
              <a:rPr lang="en-US" dirty="0">
                <a:solidFill>
                  <a:prstClr val="black"/>
                </a:solidFill>
                <a:cs typeface="Arial" panose="020B0604020202020204" pitchFamily="34" charset="0"/>
              </a:rPr>
              <a:t>BN Led CCTT training</a:t>
            </a:r>
          </a:p>
          <a:p>
            <a:pPr marL="57150" lvl="0" indent="-57150" defTabSz="685800">
              <a:defRPr/>
            </a:pPr>
            <a:endParaRPr lang="en-US" dirty="0">
              <a:solidFill>
                <a:prstClr val="black"/>
              </a:solidFill>
              <a:cs typeface="Arial" panose="020B0604020202020204" pitchFamily="34" charset="0"/>
            </a:endParaRPr>
          </a:p>
          <a:p>
            <a:pPr marL="57150" lvl="0" indent="-57150" defTabSz="685800">
              <a:defRPr/>
            </a:pPr>
            <a:r>
              <a:rPr lang="en-US" dirty="0">
                <a:solidFill>
                  <a:prstClr val="black"/>
                </a:solidFill>
                <a:cs typeface="Arial" panose="020B0604020202020204" pitchFamily="34" charset="0"/>
              </a:rPr>
              <a:t>Reconnaissance (Platoon Training)</a:t>
            </a:r>
          </a:p>
          <a:p>
            <a:pPr marL="57150" lvl="0" indent="-57150" defTabSz="685800">
              <a:defRPr/>
            </a:pPr>
            <a:endParaRPr lang="en-US" dirty="0">
              <a:solidFill>
                <a:prstClr val="black"/>
              </a:solidFill>
              <a:cs typeface="Arial" panose="020B0604020202020204" pitchFamily="34" charset="0"/>
            </a:endParaRPr>
          </a:p>
          <a:p>
            <a:pPr marL="57150" lvl="0" indent="-57150" defTabSz="685800">
              <a:defRPr/>
            </a:pPr>
            <a:endParaRPr lang="en-US" dirty="0">
              <a:solidFill>
                <a:prstClr val="black"/>
              </a:solidFill>
              <a:latin typeface="Arial" panose="020B0604020202020204" pitchFamily="34" charset="0"/>
              <a:cs typeface="Arial" panose="020B0604020202020204" pitchFamily="34" charset="0"/>
            </a:endParaRPr>
          </a:p>
          <a:p>
            <a:pPr marL="57150" lvl="0" indent="-57150" defTabSz="685800">
              <a:defRPr/>
            </a:pPr>
            <a:endParaRPr lang="en-US"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38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E54814A4-242E-4B44-954E-9AB48DD29345}"/>
              </a:ext>
            </a:extLst>
          </p:cNvPr>
          <p:cNvGraphicFramePr>
            <a:graphicFrameLocks noGrp="1"/>
          </p:cNvGraphicFramePr>
          <p:nvPr>
            <p:extLst>
              <p:ext uri="{D42A27DB-BD31-4B8C-83A1-F6EECF244321}">
                <p14:modId xmlns:p14="http://schemas.microsoft.com/office/powerpoint/2010/main" val="1992697156"/>
              </p:ext>
            </p:extLst>
          </p:nvPr>
        </p:nvGraphicFramePr>
        <p:xfrm>
          <a:off x="227713" y="939602"/>
          <a:ext cx="8688574" cy="5755339"/>
        </p:xfrm>
        <a:graphic>
          <a:graphicData uri="http://schemas.openxmlformats.org/drawingml/2006/table">
            <a:tbl>
              <a:tblPr firstRow="1" bandRow="1">
                <a:tableStyleId>{5940675A-B579-460E-94D1-54222C63F5DA}</a:tableStyleId>
              </a:tblPr>
              <a:tblGrid>
                <a:gridCol w="1470458">
                  <a:extLst>
                    <a:ext uri="{9D8B030D-6E8A-4147-A177-3AD203B41FA5}">
                      <a16:colId xmlns:a16="http://schemas.microsoft.com/office/drawing/2014/main" val="3906367408"/>
                    </a:ext>
                  </a:extLst>
                </a:gridCol>
                <a:gridCol w="4351328">
                  <a:extLst>
                    <a:ext uri="{9D8B030D-6E8A-4147-A177-3AD203B41FA5}">
                      <a16:colId xmlns:a16="http://schemas.microsoft.com/office/drawing/2014/main" val="870912556"/>
                    </a:ext>
                  </a:extLst>
                </a:gridCol>
                <a:gridCol w="2866788">
                  <a:extLst>
                    <a:ext uri="{9D8B030D-6E8A-4147-A177-3AD203B41FA5}">
                      <a16:colId xmlns:a16="http://schemas.microsoft.com/office/drawing/2014/main" val="2236435255"/>
                    </a:ext>
                  </a:extLst>
                </a:gridCol>
              </a:tblGrid>
              <a:tr h="326504">
                <a:tc>
                  <a:txBody>
                    <a:bodyPr/>
                    <a:lstStyle/>
                    <a:p>
                      <a:pPr algn="ctr"/>
                      <a:r>
                        <a:rPr lang="en-US" sz="1200" b="1" dirty="0">
                          <a:solidFill>
                            <a:schemeClr val="tx1"/>
                          </a:solidFill>
                          <a:latin typeface="Arial" panose="020B0604020202020204" pitchFamily="34" charset="0"/>
                          <a:cs typeface="Arial" panose="020B0604020202020204" pitchFamily="34" charset="0"/>
                        </a:rPr>
                        <a:t>Issue</a:t>
                      </a:r>
                    </a:p>
                  </a:txBody>
                  <a:tcPr>
                    <a:solidFill>
                      <a:schemeClr val="bg1">
                        <a:lumMod val="75000"/>
                      </a:schemeClr>
                    </a:solidFill>
                  </a:tcPr>
                </a:tc>
                <a:tc>
                  <a:txBody>
                    <a:bodyPr/>
                    <a:lstStyle/>
                    <a:p>
                      <a:pPr algn="ctr"/>
                      <a:r>
                        <a:rPr lang="en-US" sz="1200" b="1" dirty="0">
                          <a:solidFill>
                            <a:schemeClr val="tx1"/>
                          </a:solidFill>
                          <a:latin typeface="Arial" panose="020B0604020202020204" pitchFamily="34" charset="0"/>
                          <a:cs typeface="Arial" panose="020B0604020202020204" pitchFamily="34" charset="0"/>
                        </a:rPr>
                        <a:t>Discussion</a:t>
                      </a:r>
                    </a:p>
                  </a:txBody>
                  <a:tcPr>
                    <a:solidFill>
                      <a:schemeClr val="bg1">
                        <a:lumMod val="75000"/>
                      </a:schemeClr>
                    </a:solidFill>
                  </a:tcPr>
                </a:tc>
                <a:tc>
                  <a:txBody>
                    <a:bodyPr/>
                    <a:lstStyle/>
                    <a:p>
                      <a:pPr algn="ctr"/>
                      <a:r>
                        <a:rPr lang="en-US" sz="1200" b="1" dirty="0">
                          <a:solidFill>
                            <a:schemeClr val="tx1"/>
                          </a:solidFill>
                          <a:latin typeface="Arial" panose="020B0604020202020204" pitchFamily="34" charset="0"/>
                          <a:cs typeface="Arial" panose="020B0604020202020204" pitchFamily="34" charset="0"/>
                        </a:rPr>
                        <a:t>Recommendation</a:t>
                      </a:r>
                    </a:p>
                  </a:txBody>
                  <a:tcPr>
                    <a:solidFill>
                      <a:schemeClr val="bg1">
                        <a:lumMod val="75000"/>
                      </a:schemeClr>
                    </a:solidFill>
                  </a:tcPr>
                </a:tc>
                <a:extLst>
                  <a:ext uri="{0D108BD9-81ED-4DB2-BD59-A6C34878D82A}">
                    <a16:rowId xmlns:a16="http://schemas.microsoft.com/office/drawing/2014/main" val="4046742957"/>
                  </a:ext>
                </a:extLst>
              </a:tr>
              <a:tr h="1265903">
                <a:tc>
                  <a:txBody>
                    <a:bodyPr/>
                    <a:lstStyle/>
                    <a:p>
                      <a:pPr algn="ctr"/>
                      <a:endParaRPr lang="en-US" sz="1200" baseline="0" dirty="0">
                        <a:solidFill>
                          <a:schemeClr val="tx1"/>
                        </a:solidFill>
                        <a:latin typeface="Arial" panose="020B0604020202020204" pitchFamily="34" charset="0"/>
                        <a:cs typeface="Arial" panose="020B0604020202020204" pitchFamily="34" charset="0"/>
                      </a:endParaRPr>
                    </a:p>
                  </a:txBody>
                  <a:tcPr anchor="ctr">
                    <a:solidFill>
                      <a:schemeClr val="bg1"/>
                    </a:solidFill>
                  </a:tcPr>
                </a:tc>
                <a:tc>
                  <a:txBody>
                    <a:bodyPr/>
                    <a:lstStyle/>
                    <a:p>
                      <a:endParaRPr lang="en-US" sz="1200" dirty="0">
                        <a:latin typeface="Arial" panose="020B0604020202020204" pitchFamily="34" charset="0"/>
                        <a:cs typeface="Arial" panose="020B0604020202020204" pitchFamily="34" charset="0"/>
                      </a:endParaRPr>
                    </a:p>
                  </a:txBody>
                  <a:tcPr anchor="ctr">
                    <a:solidFill>
                      <a:schemeClr val="bg1"/>
                    </a:solidFill>
                  </a:tcPr>
                </a:tc>
                <a:tc>
                  <a:txBody>
                    <a:bodyPr/>
                    <a:lstStyle/>
                    <a:p>
                      <a:endParaRPr lang="en-US" sz="1200" dirty="0">
                        <a:latin typeface="Arial" panose="020B0604020202020204" pitchFamily="34" charset="0"/>
                        <a:cs typeface="Arial" panose="020B0604020202020204" pitchFamily="34" charset="0"/>
                      </a:endParaRPr>
                    </a:p>
                  </a:txBody>
                  <a:tcPr anchor="ctr">
                    <a:solidFill>
                      <a:schemeClr val="bg1"/>
                    </a:solidFill>
                  </a:tcPr>
                </a:tc>
                <a:extLst>
                  <a:ext uri="{0D108BD9-81ED-4DB2-BD59-A6C34878D82A}">
                    <a16:rowId xmlns:a16="http://schemas.microsoft.com/office/drawing/2014/main" val="3653026161"/>
                  </a:ext>
                </a:extLst>
              </a:tr>
              <a:tr h="1387644">
                <a:tc>
                  <a:txBody>
                    <a:bodyPr/>
                    <a:lstStyle/>
                    <a:p>
                      <a:endParaRPr lang="en-US" sz="1200" dirty="0">
                        <a:latin typeface="Arial" panose="020B0604020202020204" pitchFamily="34" charset="0"/>
                        <a:cs typeface="Arial" panose="020B0604020202020204" pitchFamily="34" charset="0"/>
                      </a:endParaRPr>
                    </a:p>
                  </a:txBody>
                  <a:tcPr anchor="ctr">
                    <a:solidFill>
                      <a:schemeClr val="bg1"/>
                    </a:solidFill>
                  </a:tcPr>
                </a:tc>
                <a:tc>
                  <a:txBody>
                    <a:bodyPr/>
                    <a:lstStyle/>
                    <a:p>
                      <a:endParaRPr lang="en-US" sz="1200" dirty="0">
                        <a:latin typeface="Arial" panose="020B0604020202020204" pitchFamily="34" charset="0"/>
                        <a:cs typeface="Arial" panose="020B0604020202020204" pitchFamily="34" charset="0"/>
                      </a:endParaRPr>
                    </a:p>
                  </a:txBody>
                  <a:tcPr anchor="ctr">
                    <a:solidFill>
                      <a:schemeClr val="bg1"/>
                    </a:solidFill>
                  </a:tcPr>
                </a:tc>
                <a:tc>
                  <a:txBody>
                    <a:bodyPr/>
                    <a:lstStyle/>
                    <a:p>
                      <a:endParaRPr lang="en-US" sz="1200" dirty="0">
                        <a:latin typeface="Arial" panose="020B0604020202020204" pitchFamily="34" charset="0"/>
                        <a:cs typeface="Arial" panose="020B0604020202020204" pitchFamily="34" charset="0"/>
                      </a:endParaRPr>
                    </a:p>
                  </a:txBody>
                  <a:tcPr anchor="ctr">
                    <a:solidFill>
                      <a:schemeClr val="bg1"/>
                    </a:solidFill>
                  </a:tcPr>
                </a:tc>
                <a:extLst>
                  <a:ext uri="{0D108BD9-81ED-4DB2-BD59-A6C34878D82A}">
                    <a16:rowId xmlns:a16="http://schemas.microsoft.com/office/drawing/2014/main" val="1321711143"/>
                  </a:ext>
                </a:extLst>
              </a:tr>
              <a:tr h="1387644">
                <a:tc>
                  <a:txBody>
                    <a:bodyPr/>
                    <a:lstStyle/>
                    <a:p>
                      <a:endParaRPr lang="en-US" dirty="0"/>
                    </a:p>
                  </a:txBody>
                  <a:tcPr anchor="ctr">
                    <a:solidFill>
                      <a:schemeClr val="bg1"/>
                    </a:solidFill>
                  </a:tcPr>
                </a:tc>
                <a:tc>
                  <a:txBody>
                    <a:bodyPr/>
                    <a:lstStyle/>
                    <a:p>
                      <a:endParaRPr lang="en-US"/>
                    </a:p>
                  </a:txBody>
                  <a:tcPr anchor="ctr">
                    <a:solidFill>
                      <a:schemeClr val="bg1"/>
                    </a:solidFill>
                  </a:tcPr>
                </a:tc>
                <a:tc>
                  <a:txBody>
                    <a:bodyPr/>
                    <a:lstStyle/>
                    <a:p>
                      <a:endParaRPr lang="en-US" dirty="0"/>
                    </a:p>
                  </a:txBody>
                  <a:tcPr anchor="ctr">
                    <a:solidFill>
                      <a:schemeClr val="bg1"/>
                    </a:solidFill>
                  </a:tcPr>
                </a:tc>
                <a:extLst>
                  <a:ext uri="{0D108BD9-81ED-4DB2-BD59-A6C34878D82A}">
                    <a16:rowId xmlns:a16="http://schemas.microsoft.com/office/drawing/2014/main" val="1601555796"/>
                  </a:ext>
                </a:extLst>
              </a:tr>
              <a:tr h="1387644">
                <a:tc>
                  <a:txBody>
                    <a:bodyPr/>
                    <a:lstStyle/>
                    <a:p>
                      <a:endParaRPr lang="en-US" dirty="0"/>
                    </a:p>
                  </a:txBody>
                  <a:tcPr anchor="ctr">
                    <a:solidFill>
                      <a:schemeClr val="bg1"/>
                    </a:solidFill>
                  </a:tcPr>
                </a:tc>
                <a:tc>
                  <a:txBody>
                    <a:bodyPr/>
                    <a:lstStyle/>
                    <a:p>
                      <a:endParaRPr lang="en-US" dirty="0"/>
                    </a:p>
                  </a:txBody>
                  <a:tcPr anchor="ctr">
                    <a:solidFill>
                      <a:schemeClr val="bg1"/>
                    </a:solidFill>
                  </a:tcPr>
                </a:tc>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solidFill>
                      <a:schemeClr val="bg1"/>
                    </a:solidFill>
                  </a:tcPr>
                </a:tc>
                <a:extLst>
                  <a:ext uri="{0D108BD9-81ED-4DB2-BD59-A6C34878D82A}">
                    <a16:rowId xmlns:a16="http://schemas.microsoft.com/office/drawing/2014/main" val="1735816518"/>
                  </a:ext>
                </a:extLst>
              </a:tr>
            </a:tbl>
          </a:graphicData>
        </a:graphic>
      </p:graphicFrame>
      <p:sp>
        <p:nvSpPr>
          <p:cNvPr id="3" name="TextBox 2">
            <a:extLst>
              <a:ext uri="{FF2B5EF4-FFF2-40B4-BE49-F238E27FC236}">
                <a16:creationId xmlns:a16="http://schemas.microsoft.com/office/drawing/2014/main" id="{C25FD5AA-8988-48B8-8789-5AA93762DBDA}"/>
              </a:ext>
            </a:extLst>
          </p:cNvPr>
          <p:cNvSpPr txBox="1"/>
          <p:nvPr/>
        </p:nvSpPr>
        <p:spPr>
          <a:xfrm>
            <a:off x="1210704" y="188798"/>
            <a:ext cx="28864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PLT AAR (3rd PLT WK 28)</a:t>
            </a:r>
          </a:p>
        </p:txBody>
      </p:sp>
    </p:spTree>
    <p:extLst>
      <p:ext uri="{BB962C8B-B14F-4D97-AF65-F5344CB8AC3E}">
        <p14:creationId xmlns:p14="http://schemas.microsoft.com/office/powerpoint/2010/main" val="2645666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6D3EC9E5-F65D-4D35-B045-2090876529DF}"/>
              </a:ext>
            </a:extLst>
          </p:cNvPr>
          <p:cNvGraphicFramePr>
            <a:graphicFrameLocks noGrp="1"/>
          </p:cNvGraphicFramePr>
          <p:nvPr/>
        </p:nvGraphicFramePr>
        <p:xfrm>
          <a:off x="114297" y="931319"/>
          <a:ext cx="8934453" cy="5821905"/>
        </p:xfrm>
        <a:graphic>
          <a:graphicData uri="http://schemas.openxmlformats.org/drawingml/2006/table">
            <a:tbl>
              <a:tblPr firstRow="1" bandRow="1">
                <a:tableStyleId>{5940675A-B579-460E-94D1-54222C63F5DA}</a:tableStyleId>
              </a:tblPr>
              <a:tblGrid>
                <a:gridCol w="914014">
                  <a:extLst>
                    <a:ext uri="{9D8B030D-6E8A-4147-A177-3AD203B41FA5}">
                      <a16:colId xmlns:a16="http://schemas.microsoft.com/office/drawing/2014/main" val="20000"/>
                    </a:ext>
                  </a:extLst>
                </a:gridCol>
                <a:gridCol w="1145777">
                  <a:extLst>
                    <a:ext uri="{9D8B030D-6E8A-4147-A177-3AD203B41FA5}">
                      <a16:colId xmlns:a16="http://schemas.microsoft.com/office/drawing/2014/main" val="1702232661"/>
                    </a:ext>
                  </a:extLst>
                </a:gridCol>
                <a:gridCol w="1145777">
                  <a:extLst>
                    <a:ext uri="{9D8B030D-6E8A-4147-A177-3AD203B41FA5}">
                      <a16:colId xmlns:a16="http://schemas.microsoft.com/office/drawing/2014/main" val="2476902309"/>
                    </a:ext>
                  </a:extLst>
                </a:gridCol>
                <a:gridCol w="1145777">
                  <a:extLst>
                    <a:ext uri="{9D8B030D-6E8A-4147-A177-3AD203B41FA5}">
                      <a16:colId xmlns:a16="http://schemas.microsoft.com/office/drawing/2014/main" val="1346957979"/>
                    </a:ext>
                  </a:extLst>
                </a:gridCol>
                <a:gridCol w="1145777">
                  <a:extLst>
                    <a:ext uri="{9D8B030D-6E8A-4147-A177-3AD203B41FA5}">
                      <a16:colId xmlns:a16="http://schemas.microsoft.com/office/drawing/2014/main" val="4129319468"/>
                    </a:ext>
                  </a:extLst>
                </a:gridCol>
                <a:gridCol w="1145777">
                  <a:extLst>
                    <a:ext uri="{9D8B030D-6E8A-4147-A177-3AD203B41FA5}">
                      <a16:colId xmlns:a16="http://schemas.microsoft.com/office/drawing/2014/main" val="3374174496"/>
                    </a:ext>
                  </a:extLst>
                </a:gridCol>
                <a:gridCol w="1145777">
                  <a:extLst>
                    <a:ext uri="{9D8B030D-6E8A-4147-A177-3AD203B41FA5}">
                      <a16:colId xmlns:a16="http://schemas.microsoft.com/office/drawing/2014/main" val="110790813"/>
                    </a:ext>
                  </a:extLst>
                </a:gridCol>
                <a:gridCol w="1145777">
                  <a:extLst>
                    <a:ext uri="{9D8B030D-6E8A-4147-A177-3AD203B41FA5}">
                      <a16:colId xmlns:a16="http://schemas.microsoft.com/office/drawing/2014/main" val="20007"/>
                    </a:ext>
                  </a:extLst>
                </a:gridCol>
              </a:tblGrid>
              <a:tr h="2505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 Arial"/>
                        <a:cs typeface="Arial" panose="020B0604020202020204" pitchFamily="34" charset="0"/>
                      </a:endParaRP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 Arial"/>
                          <a:ea typeface="+mn-ea"/>
                          <a:cs typeface="Arial" panose="020B0604020202020204" pitchFamily="34" charset="0"/>
                        </a:rPr>
                        <a:t>Sunday</a:t>
                      </a:r>
                    </a:p>
                  </a:txBody>
                  <a:tcP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 Arial"/>
                          <a:ea typeface="+mn-ea"/>
                          <a:cs typeface="Arial" panose="020B0604020202020204" pitchFamily="34" charset="0"/>
                        </a:rPr>
                        <a:t>Monday</a:t>
                      </a:r>
                    </a:p>
                  </a:txBody>
                  <a:tcPr anchor="ctr">
                    <a:solidFill>
                      <a:schemeClr val="bg1">
                        <a:lumMod val="85000"/>
                      </a:schemeClr>
                    </a:solidFill>
                  </a:tcPr>
                </a:tc>
                <a:tc>
                  <a:txBody>
                    <a:bodyPr/>
                    <a:lstStyle/>
                    <a:p>
                      <a:pPr algn="l"/>
                      <a:r>
                        <a:rPr lang="en-US" sz="1000" b="1" dirty="0">
                          <a:solidFill>
                            <a:schemeClr val="tx1"/>
                          </a:solidFill>
                          <a:latin typeface=" Arial"/>
                        </a:rPr>
                        <a:t>Tuesday</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 Arial"/>
                          <a:ea typeface="+mn-ea"/>
                          <a:cs typeface="Arial" panose="020B0604020202020204" pitchFamily="34" charset="0"/>
                        </a:rPr>
                        <a:t>Wednesday</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 Arial"/>
                          <a:ea typeface="+mn-ea"/>
                          <a:cs typeface="Arial" panose="020B0604020202020204" pitchFamily="34" charset="0"/>
                        </a:rPr>
                        <a:t>Thursday</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 Arial"/>
                          <a:ea typeface="+mn-ea"/>
                          <a:cs typeface="Arial" panose="020B0604020202020204" pitchFamily="34" charset="0"/>
                        </a:rPr>
                        <a:t>Friday</a:t>
                      </a:r>
                    </a:p>
                  </a:txBody>
                  <a:tcPr anchor="ctr">
                    <a:solidFill>
                      <a:schemeClr val="bg1">
                        <a:lumMod val="85000"/>
                      </a:schemeClr>
                    </a:solidFill>
                  </a:tcPr>
                </a:tc>
                <a:tc>
                  <a:txBody>
                    <a:bodyPr/>
                    <a:lstStyle/>
                    <a:p>
                      <a:r>
                        <a:rPr lang="en-US" sz="1000" b="1" dirty="0">
                          <a:latin typeface=" Arial"/>
                          <a:cs typeface="Arial" panose="020B0604020202020204" pitchFamily="34" charset="0"/>
                        </a:rPr>
                        <a:t>Saturday</a:t>
                      </a:r>
                    </a:p>
                  </a:txBody>
                  <a:tcPr anchor="ctr">
                    <a:solidFill>
                      <a:schemeClr val="bg1">
                        <a:lumMod val="85000"/>
                      </a:schemeClr>
                    </a:solidFill>
                  </a:tcPr>
                </a:tc>
                <a:extLst>
                  <a:ext uri="{0D108BD9-81ED-4DB2-BD59-A6C34878D82A}">
                    <a16:rowId xmlns:a16="http://schemas.microsoft.com/office/drawing/2014/main" val="877788569"/>
                  </a:ext>
                </a:extLst>
              </a:tr>
              <a:tr h="250519">
                <a:tc>
                  <a:txBody>
                    <a:bodyPr/>
                    <a:lstStyle/>
                    <a:p>
                      <a:pPr algn="l"/>
                      <a:endParaRPr lang="en-US" sz="1000" b="1" dirty="0">
                        <a:solidFill>
                          <a:schemeClr val="tx1"/>
                        </a:solidFill>
                        <a:latin typeface=" Arial"/>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12 APR</a:t>
                      </a:r>
                    </a:p>
                  </a:txBody>
                  <a:tcPr>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13 APR</a:t>
                      </a:r>
                    </a:p>
                  </a:txBody>
                  <a:tcPr>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14 APR</a:t>
                      </a:r>
                    </a:p>
                  </a:txBody>
                  <a:tcPr>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15 APR</a:t>
                      </a:r>
                    </a:p>
                  </a:txBody>
                  <a:tcPr>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16 APR</a:t>
                      </a:r>
                    </a:p>
                  </a:txBody>
                  <a:tcPr>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17 APR</a:t>
                      </a:r>
                    </a:p>
                  </a:txBody>
                  <a:tcPr>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18 APR</a:t>
                      </a:r>
                    </a:p>
                  </a:txBody>
                  <a:tcPr>
                    <a:solidFill>
                      <a:schemeClr val="bg1">
                        <a:lumMod val="85000"/>
                      </a:schemeClr>
                    </a:solidFill>
                  </a:tcPr>
                </a:tc>
                <a:extLst>
                  <a:ext uri="{0D108BD9-81ED-4DB2-BD59-A6C34878D82A}">
                    <a16:rowId xmlns:a16="http://schemas.microsoft.com/office/drawing/2014/main" val="236227516"/>
                  </a:ext>
                </a:extLst>
              </a:tr>
              <a:tr h="11713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 Arial"/>
                          <a:cs typeface="Arial" panose="020B0604020202020204" pitchFamily="34" charset="0"/>
                        </a:rPr>
                        <a:t>PRT</a:t>
                      </a:r>
                    </a:p>
                  </a:txBody>
                  <a:tcPr>
                    <a:lnL w="12700" cap="flat" cmpd="sng" algn="ctr">
                      <a:solidFill>
                        <a:schemeClr val="tx1"/>
                      </a:solidFill>
                      <a:prstDash val="solid"/>
                      <a:round/>
                      <a:headEnd type="none" w="med" len="med"/>
                      <a:tailEnd type="none" w="med" len="med"/>
                    </a:lnL>
                    <a:solidFill>
                      <a:schemeClr val="bg2">
                        <a:lumMod val="90000"/>
                      </a:schemeClr>
                    </a:solidFill>
                  </a:tcPr>
                </a:tc>
                <a:tc>
                  <a:txBody>
                    <a:bodyPr/>
                    <a:lstStyle/>
                    <a:p>
                      <a:r>
                        <a:rPr lang="en-US" sz="1000" b="1" i="0" baseline="0" dirty="0">
                          <a:solidFill>
                            <a:sysClr val="windowText" lastClr="000000"/>
                          </a:solidFill>
                          <a:latin typeface=" Arial"/>
                          <a:cs typeface="Arial" panose="020B0604020202020204" pitchFamily="34" charset="0"/>
                        </a:rPr>
                        <a:t>DONSA</a:t>
                      </a:r>
                    </a:p>
                  </a:txBody>
                  <a:tcPr>
                    <a:solidFill>
                      <a:schemeClr val="bg1"/>
                    </a:solidFill>
                  </a:tcPr>
                </a:tc>
                <a:tc>
                  <a:txBody>
                    <a:bodyPr/>
                    <a:lstStyle/>
                    <a:p>
                      <a:r>
                        <a:rPr lang="en-US" sz="1000" b="1" i="0" baseline="0" dirty="0">
                          <a:solidFill>
                            <a:sysClr val="windowText" lastClr="000000"/>
                          </a:solidFill>
                          <a:latin typeface=" Arial"/>
                          <a:cs typeface="Arial" panose="020B0604020202020204" pitchFamily="34" charset="0"/>
                        </a:rPr>
                        <a:t>DONSA</a:t>
                      </a:r>
                    </a:p>
                    <a:p>
                      <a:endParaRPr lang="en-US" sz="1000" b="1" i="0" baseline="0" dirty="0">
                        <a:solidFill>
                          <a:sysClr val="windowText" lastClr="000000"/>
                        </a:solidFill>
                        <a:latin typeface=" Arial"/>
                        <a:cs typeface="Arial" panose="020B0604020202020204" pitchFamily="34" charset="0"/>
                      </a:endParaRPr>
                    </a:p>
                    <a:p>
                      <a:r>
                        <a:rPr lang="en-US" sz="1000" b="1" i="0" baseline="0" dirty="0">
                          <a:solidFill>
                            <a:sysClr val="windowText" lastClr="000000"/>
                          </a:solidFill>
                          <a:latin typeface=" Arial"/>
                          <a:cs typeface="Arial" panose="020B0604020202020204" pitchFamily="34" charset="0"/>
                        </a:rPr>
                        <a:t>Run</a:t>
                      </a:r>
                    </a:p>
                    <a:p>
                      <a:endParaRPr lang="en-US" sz="1000" b="1" i="0" baseline="0" dirty="0">
                        <a:solidFill>
                          <a:sysClr val="windowText" lastClr="000000"/>
                        </a:solidFill>
                        <a:latin typeface=" Arial"/>
                        <a:cs typeface="Arial" panose="020B0604020202020204" pitchFamily="34" charset="0"/>
                      </a:endParaRPr>
                    </a:p>
                    <a:p>
                      <a:r>
                        <a:rPr lang="en-US" sz="1000" b="1" i="0" baseline="0" dirty="0">
                          <a:solidFill>
                            <a:sysClr val="windowText" lastClr="000000"/>
                          </a:solidFill>
                          <a:latin typeface=" Arial"/>
                          <a:cs typeface="Arial" panose="020B0604020202020204" pitchFamily="34" charset="0"/>
                        </a:rPr>
                        <a:t>3 Miles</a:t>
                      </a:r>
                    </a:p>
                  </a:txBody>
                  <a:tcPr>
                    <a:solidFill>
                      <a:schemeClr val="bg1"/>
                    </a:solidFill>
                  </a:tcPr>
                </a:tc>
                <a:tc>
                  <a:txBody>
                    <a:bodyPr/>
                    <a:lstStyle/>
                    <a:p>
                      <a:r>
                        <a:rPr lang="en-US" sz="1000" b="1" i="0" baseline="0" dirty="0">
                          <a:solidFill>
                            <a:sysClr val="windowText" lastClr="000000"/>
                          </a:solidFill>
                          <a:latin typeface=" Arial"/>
                          <a:cs typeface="Arial" panose="020B0604020202020204" pitchFamily="34" charset="0"/>
                        </a:rPr>
                        <a:t>Muscular Endurance</a:t>
                      </a:r>
                    </a:p>
                    <a:p>
                      <a:endParaRPr lang="en-US" sz="1000" b="1" i="0" baseline="0" dirty="0">
                        <a:solidFill>
                          <a:sysClr val="windowText" lastClr="000000"/>
                        </a:solidFill>
                        <a:latin typeface=" Arial"/>
                        <a:cs typeface="Arial" panose="020B0604020202020204" pitchFamily="34" charset="0"/>
                      </a:endParaRPr>
                    </a:p>
                    <a:p>
                      <a:r>
                        <a:rPr lang="en-US" sz="1000" b="1" i="0" baseline="0" dirty="0">
                          <a:solidFill>
                            <a:sysClr val="windowText" lastClr="000000"/>
                          </a:solidFill>
                          <a:latin typeface=" Arial"/>
                          <a:cs typeface="Arial" panose="020B0604020202020204" pitchFamily="34" charset="0"/>
                        </a:rPr>
                        <a:t>ACFT Focus upper body</a:t>
                      </a:r>
                    </a:p>
                  </a:txBody>
                  <a:tcPr>
                    <a:solidFill>
                      <a:schemeClr val="bg1"/>
                    </a:solidFill>
                  </a:tcPr>
                </a:tc>
                <a:tc>
                  <a:txBody>
                    <a:bodyPr/>
                    <a:lstStyle/>
                    <a:p>
                      <a:r>
                        <a:rPr lang="en-US" sz="1000" b="1" i="0" baseline="0" dirty="0">
                          <a:solidFill>
                            <a:sysClr val="windowText" lastClr="000000"/>
                          </a:solidFill>
                          <a:latin typeface=" Arial"/>
                          <a:cs typeface="Arial" panose="020B0604020202020204" pitchFamily="34" charset="0"/>
                        </a:rPr>
                        <a:t>Sprints</a:t>
                      </a:r>
                    </a:p>
                    <a:p>
                      <a:endParaRPr lang="en-US" sz="1000" b="1" i="0" baseline="0" dirty="0">
                        <a:solidFill>
                          <a:sysClr val="windowText" lastClr="000000"/>
                        </a:solidFill>
                        <a:latin typeface=" Arial"/>
                        <a:cs typeface="Arial" panose="020B0604020202020204" pitchFamily="34" charset="0"/>
                      </a:endParaRPr>
                    </a:p>
                    <a:p>
                      <a:r>
                        <a:rPr lang="en-US" sz="1000" b="1" i="0" baseline="0" dirty="0">
                          <a:solidFill>
                            <a:sysClr val="windowText" lastClr="000000"/>
                          </a:solidFill>
                          <a:latin typeface=" Arial"/>
                          <a:cs typeface="Arial" panose="020B0604020202020204" pitchFamily="34" charset="0"/>
                        </a:rPr>
                        <a:t>30/60 or 60/120 for time.</a:t>
                      </a:r>
                    </a:p>
                    <a:p>
                      <a:endParaRPr lang="en-US" sz="1000" b="1" i="0" baseline="0" dirty="0">
                        <a:solidFill>
                          <a:sysClr val="windowText" lastClr="000000"/>
                        </a:solidFill>
                        <a:latin typeface=" Arial"/>
                        <a:cs typeface="Arial" panose="020B0604020202020204" pitchFamily="34" charset="0"/>
                      </a:endParaRPr>
                    </a:p>
                    <a:p>
                      <a:r>
                        <a:rPr lang="en-US" sz="1000" b="1" i="0" baseline="0" dirty="0">
                          <a:solidFill>
                            <a:sysClr val="windowText" lastClr="000000"/>
                          </a:solidFill>
                          <a:latin typeface=" Arial"/>
                          <a:cs typeface="Arial" panose="020B0604020202020204" pitchFamily="34" charset="0"/>
                        </a:rPr>
                        <a:t>45 minutes</a:t>
                      </a:r>
                    </a:p>
                  </a:txBody>
                  <a:tcPr>
                    <a:solidFill>
                      <a:schemeClr val="bg1"/>
                    </a:solidFill>
                  </a:tcPr>
                </a:tc>
                <a:tc>
                  <a:txBody>
                    <a:bodyPr/>
                    <a:lstStyle/>
                    <a:p>
                      <a:r>
                        <a:rPr lang="en-US" sz="1000" b="1" i="0" baseline="0" dirty="0">
                          <a:solidFill>
                            <a:sysClr val="windowText" lastClr="000000"/>
                          </a:solidFill>
                          <a:latin typeface=" Arial"/>
                          <a:cs typeface="Arial" panose="020B0604020202020204" pitchFamily="34" charset="0"/>
                        </a:rPr>
                        <a:t>Ruck</a:t>
                      </a:r>
                    </a:p>
                    <a:p>
                      <a:endParaRPr lang="en-US" sz="1000" b="1" i="0" baseline="0" dirty="0">
                        <a:solidFill>
                          <a:sysClr val="windowText" lastClr="000000"/>
                        </a:solidFill>
                        <a:latin typeface=" Arial"/>
                        <a:cs typeface="Arial" panose="020B0604020202020204" pitchFamily="34" charset="0"/>
                      </a:endParaRPr>
                    </a:p>
                    <a:p>
                      <a:r>
                        <a:rPr lang="en-US" sz="1000" b="1" i="0" baseline="0" dirty="0">
                          <a:solidFill>
                            <a:sysClr val="windowText" lastClr="000000"/>
                          </a:solidFill>
                          <a:latin typeface=" Arial"/>
                          <a:cs typeface="Arial" panose="020B0604020202020204" pitchFamily="34" charset="0"/>
                        </a:rPr>
                        <a:t>4 Miles</a:t>
                      </a:r>
                    </a:p>
                  </a:txBody>
                  <a:tcPr>
                    <a:solidFill>
                      <a:schemeClr val="bg1"/>
                    </a:solidFill>
                  </a:tcPr>
                </a:tc>
                <a:tc>
                  <a:txBody>
                    <a:bodyPr/>
                    <a:lstStyle/>
                    <a:p>
                      <a:r>
                        <a:rPr lang="en-US" sz="1000" b="1" i="0" baseline="0" dirty="0">
                          <a:solidFill>
                            <a:sysClr val="windowText" lastClr="000000"/>
                          </a:solidFill>
                          <a:latin typeface=" Arial"/>
                          <a:cs typeface="Arial" panose="020B0604020202020204" pitchFamily="34" charset="0"/>
                        </a:rPr>
                        <a:t>Muscular Endurance</a:t>
                      </a:r>
                    </a:p>
                    <a:p>
                      <a:endParaRPr lang="en-US" sz="1000" b="1" i="0" baseline="0" dirty="0">
                        <a:solidFill>
                          <a:sysClr val="windowText" lastClr="000000"/>
                        </a:solidFill>
                        <a:latin typeface=" Arial"/>
                        <a:cs typeface="Arial" panose="020B0604020202020204" pitchFamily="34" charset="0"/>
                      </a:endParaRPr>
                    </a:p>
                    <a:p>
                      <a:r>
                        <a:rPr lang="en-US" sz="1000" b="1" i="0" baseline="0" dirty="0">
                          <a:solidFill>
                            <a:sysClr val="windowText" lastClr="000000"/>
                          </a:solidFill>
                          <a:latin typeface=" Arial"/>
                          <a:cs typeface="Arial" panose="020B0604020202020204" pitchFamily="34" charset="0"/>
                        </a:rPr>
                        <a:t>Lower Body ACFT focus</a:t>
                      </a:r>
                    </a:p>
                  </a:txBody>
                  <a:tcPr>
                    <a:solidFill>
                      <a:schemeClr val="bg1"/>
                    </a:solidFill>
                  </a:tcPr>
                </a:tc>
                <a:tc>
                  <a:txBody>
                    <a:bodyPr/>
                    <a:lstStyle/>
                    <a:p>
                      <a:r>
                        <a:rPr lang="en-US" sz="1000" b="1" i="0" baseline="0" dirty="0">
                          <a:solidFill>
                            <a:sysClr val="windowText" lastClr="000000"/>
                          </a:solidFill>
                          <a:latin typeface=" Arial"/>
                          <a:cs typeface="Arial" panose="020B0604020202020204" pitchFamily="34" charset="0"/>
                        </a:rPr>
                        <a:t>DONSA</a:t>
                      </a:r>
                    </a:p>
                  </a:txBody>
                  <a:tcPr>
                    <a:solidFill>
                      <a:schemeClr val="bg1"/>
                    </a:solidFill>
                  </a:tcPr>
                </a:tc>
                <a:extLst>
                  <a:ext uri="{0D108BD9-81ED-4DB2-BD59-A6C34878D82A}">
                    <a16:rowId xmlns:a16="http://schemas.microsoft.com/office/drawing/2014/main" val="661090774"/>
                  </a:ext>
                </a:extLst>
              </a:tr>
              <a:tr h="3303968">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55563" marR="0" lvl="0" indent="-5556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p>
                      <a:pPr marL="55563" marR="0" lvl="0" indent="-5556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DONSA</a:t>
                      </a:r>
                    </a:p>
                  </a:txBody>
                  <a:tcPr>
                    <a:solidFill>
                      <a:schemeClr val="bg1"/>
                    </a:solidFill>
                  </a:tcPr>
                </a:tc>
                <a:tc>
                  <a:txBody>
                    <a:bodyPr/>
                    <a:lstStyle/>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PMCS Virtual Class</a:t>
                      </a:r>
                    </a:p>
                  </a:txBody>
                  <a:tcPr>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OPORD/WARNO Class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MOA Class</a:t>
                      </a:r>
                    </a:p>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solidFill>
                      <a:schemeClr val="bg1"/>
                    </a:solidFill>
                  </a:tcPr>
                </a:tc>
                <a:tc>
                  <a:txBody>
                    <a:bodyPr/>
                    <a:lstStyle/>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Terrain Model Class</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 </a:t>
                      </a:r>
                    </a:p>
                  </a:txBody>
                  <a:tcPr>
                    <a:solidFill>
                      <a:schemeClr val="bg1"/>
                    </a:solidFill>
                  </a:tcPr>
                </a:tc>
                <a:extLst>
                  <a:ext uri="{0D108BD9-81ED-4DB2-BD59-A6C34878D82A}">
                    <a16:rowId xmlns:a16="http://schemas.microsoft.com/office/drawing/2014/main" val="2002953490"/>
                  </a:ext>
                </a:extLst>
              </a:tr>
              <a:tr h="845505">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PLT OBJ</a:t>
                      </a:r>
                      <a:endParaRPr kumimoji="0" lang="ka-GE" sz="1000" b="1"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General Infantrymen Knowledge training</a:t>
                      </a:r>
                    </a:p>
                  </a:txBody>
                  <a:tcPr>
                    <a:solidFill>
                      <a:schemeClr val="bg1"/>
                    </a:solidFill>
                  </a:tcPr>
                </a:tc>
                <a:tc hMerge="1">
                  <a:txBody>
                    <a:bodyPr/>
                    <a:lstStyle/>
                    <a:p>
                      <a:pPr marL="112713" marR="0" lvl="0" indent="-11271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790B0083-1260-47AB-8D25-3C6F81409B8A}"/>
              </a:ext>
            </a:extLst>
          </p:cNvPr>
          <p:cNvSpPr txBox="1"/>
          <p:nvPr/>
        </p:nvSpPr>
        <p:spPr>
          <a:xfrm>
            <a:off x="1210704" y="188798"/>
            <a:ext cx="369421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Training Planned (3rd PLT WK 29)</a:t>
            </a:r>
          </a:p>
        </p:txBody>
      </p:sp>
    </p:spTree>
    <p:extLst>
      <p:ext uri="{BB962C8B-B14F-4D97-AF65-F5344CB8AC3E}">
        <p14:creationId xmlns:p14="http://schemas.microsoft.com/office/powerpoint/2010/main" val="1508794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879183-A4C4-47FF-AF27-131AEE370430}"/>
              </a:ext>
            </a:extLst>
          </p:cNvPr>
          <p:cNvSpPr txBox="1"/>
          <p:nvPr/>
        </p:nvSpPr>
        <p:spPr>
          <a:xfrm>
            <a:off x="2960020" y="189035"/>
            <a:ext cx="3223959"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Closing Comments</a:t>
            </a:r>
          </a:p>
        </p:txBody>
      </p:sp>
      <p:sp>
        <p:nvSpPr>
          <p:cNvPr id="3" name="TextBox 2">
            <a:extLst>
              <a:ext uri="{FF2B5EF4-FFF2-40B4-BE49-F238E27FC236}">
                <a16:creationId xmlns:a16="http://schemas.microsoft.com/office/drawing/2014/main" id="{01E076B1-1FCE-425D-A6E7-A9924F6F4F9F}"/>
              </a:ext>
            </a:extLst>
          </p:cNvPr>
          <p:cNvSpPr txBox="1"/>
          <p:nvPr/>
        </p:nvSpPr>
        <p:spPr>
          <a:xfrm>
            <a:off x="4139829" y="2554615"/>
            <a:ext cx="864339" cy="3139321"/>
          </a:xfrm>
          <a:prstGeom prst="rect">
            <a:avLst/>
          </a:prstGeom>
          <a:noFill/>
        </p:spPr>
        <p:txBody>
          <a:bodyPr wrap="none" rtlCol="0">
            <a:spAutoFit/>
          </a:bodyPr>
          <a:lstStyle/>
          <a:p>
            <a:pPr algn="ctr"/>
            <a:r>
              <a:rPr lang="en-US" b="1" dirty="0">
                <a:latin typeface="Arial" panose="020B0604020202020204" pitchFamily="34" charset="0"/>
                <a:cs typeface="Arial" panose="020B0604020202020204" pitchFamily="34" charset="0"/>
              </a:rPr>
              <a:t>3PLT</a:t>
            </a:r>
          </a:p>
          <a:p>
            <a:pPr algn="ctr"/>
            <a:r>
              <a:rPr lang="en-US" b="1" dirty="0">
                <a:latin typeface="Arial" panose="020B0604020202020204" pitchFamily="34" charset="0"/>
                <a:cs typeface="Arial" panose="020B0604020202020204" pitchFamily="34" charset="0"/>
              </a:rPr>
              <a:t>2PLT</a:t>
            </a:r>
          </a:p>
          <a:p>
            <a:pPr algn="ctr"/>
            <a:r>
              <a:rPr lang="en-US" b="1" dirty="0">
                <a:latin typeface="Arial" panose="020B0604020202020204" pitchFamily="34" charset="0"/>
                <a:cs typeface="Arial" panose="020B0604020202020204" pitchFamily="34" charset="0"/>
              </a:rPr>
              <a:t>1PLT</a:t>
            </a:r>
          </a:p>
          <a:p>
            <a:pPr algn="ctr"/>
            <a:r>
              <a:rPr lang="en-US" b="1" dirty="0">
                <a:latin typeface="Arial" panose="020B0604020202020204" pitchFamily="34" charset="0"/>
                <a:cs typeface="Arial" panose="020B0604020202020204" pitchFamily="34" charset="0"/>
              </a:rPr>
              <a:t>FIRES</a:t>
            </a:r>
          </a:p>
          <a:p>
            <a:pPr algn="ctr"/>
            <a:r>
              <a:rPr lang="en-US" b="1" dirty="0">
                <a:latin typeface="Arial" panose="020B0604020202020204" pitchFamily="34" charset="0"/>
                <a:cs typeface="Arial" panose="020B0604020202020204" pitchFamily="34" charset="0"/>
              </a:rPr>
              <a:t>FMT</a:t>
            </a:r>
          </a:p>
          <a:p>
            <a:pPr algn="ctr"/>
            <a:r>
              <a:rPr lang="en-US" b="1" dirty="0">
                <a:latin typeface="Arial" panose="020B0604020202020204" pitchFamily="34" charset="0"/>
                <a:cs typeface="Arial" panose="020B0604020202020204" pitchFamily="34" charset="0"/>
              </a:rPr>
              <a:t>HQ</a:t>
            </a:r>
          </a:p>
          <a:p>
            <a:pPr algn="ctr"/>
            <a:r>
              <a:rPr lang="en-US" b="1" dirty="0">
                <a:latin typeface="Arial" panose="020B0604020202020204" pitchFamily="34" charset="0"/>
                <a:cs typeface="Arial" panose="020B0604020202020204" pitchFamily="34" charset="0"/>
              </a:rPr>
              <a:t>XO</a:t>
            </a:r>
          </a:p>
          <a:p>
            <a:pPr algn="ctr"/>
            <a:r>
              <a:rPr lang="en-US" b="1" dirty="0">
                <a:latin typeface="Arial" panose="020B0604020202020204" pitchFamily="34" charset="0"/>
                <a:cs typeface="Arial" panose="020B0604020202020204" pitchFamily="34" charset="0"/>
              </a:rPr>
              <a:t>1SG</a:t>
            </a:r>
          </a:p>
          <a:p>
            <a:pPr algn="ctr"/>
            <a:r>
              <a:rPr lang="en-US" b="1" dirty="0">
                <a:latin typeface="Arial" panose="020B0604020202020204" pitchFamily="34" charset="0"/>
                <a:cs typeface="Arial" panose="020B0604020202020204" pitchFamily="34" charset="0"/>
              </a:rPr>
              <a:t>CDR</a:t>
            </a:r>
          </a:p>
          <a:p>
            <a:pPr marL="285750" indent="-285750" algn="ctr">
              <a:buFontTx/>
              <a:buChar char="-"/>
            </a:pPr>
            <a:endParaRPr lang="en-US" b="1" dirty="0">
              <a:latin typeface="Arial" panose="020B0604020202020204" pitchFamily="34" charset="0"/>
              <a:cs typeface="Arial" panose="020B0604020202020204" pitchFamily="34" charset="0"/>
            </a:endParaRPr>
          </a:p>
          <a:p>
            <a:pPr marL="285750" indent="-285750" algn="ctr">
              <a:buFontTx/>
              <a:buChar char="-"/>
            </a:pPr>
            <a:endParaRPr lang="en-US"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D49F044-ABB4-426A-A547-1BBD56EAC63F}"/>
              </a:ext>
            </a:extLst>
          </p:cNvPr>
          <p:cNvSpPr txBox="1"/>
          <p:nvPr/>
        </p:nvSpPr>
        <p:spPr>
          <a:xfrm>
            <a:off x="4317775" y="1164064"/>
            <a:ext cx="4248471" cy="1015663"/>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b="1" dirty="0"/>
              <a:t>Meeting Closing.</a:t>
            </a:r>
          </a:p>
          <a:p>
            <a:endParaRPr lang="en-US" b="1" dirty="0"/>
          </a:p>
          <a:p>
            <a:r>
              <a:rPr lang="en-US" dirty="0"/>
              <a:t>Each section will brief any remaining comments.  The First Sergeant and Commander will close the meeting with any major training related comments.</a:t>
            </a:r>
          </a:p>
        </p:txBody>
      </p:sp>
    </p:spTree>
    <p:extLst>
      <p:ext uri="{BB962C8B-B14F-4D97-AF65-F5344CB8AC3E}">
        <p14:creationId xmlns:p14="http://schemas.microsoft.com/office/powerpoint/2010/main" val="431472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0D9826-423E-45C6-A47A-58EBC682487A}"/>
              </a:ext>
            </a:extLst>
          </p:cNvPr>
          <p:cNvSpPr txBox="1"/>
          <p:nvPr/>
        </p:nvSpPr>
        <p:spPr>
          <a:xfrm>
            <a:off x="3452943" y="160982"/>
            <a:ext cx="1963999"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1NOV2055</a:t>
            </a:r>
          </a:p>
        </p:txBody>
      </p:sp>
      <p:pic>
        <p:nvPicPr>
          <p:cNvPr id="12" name="Picture 11">
            <a:extLst>
              <a:ext uri="{FF2B5EF4-FFF2-40B4-BE49-F238E27FC236}">
                <a16:creationId xmlns:a16="http://schemas.microsoft.com/office/drawing/2014/main" id="{6DE78EAB-70FB-4333-A8A3-AC6C8329B45D}"/>
              </a:ext>
            </a:extLst>
          </p:cNvPr>
          <p:cNvPicPr>
            <a:picLocks noChangeAspect="1"/>
          </p:cNvPicPr>
          <p:nvPr/>
        </p:nvPicPr>
        <p:blipFill>
          <a:blip r:embed="rId3">
            <a:extLst>
              <a:ext uri="{BEBA8EAE-BF5A-486C-A8C5-ECC9F3942E4B}">
                <a14:imgProps xmlns:a14="http://schemas.microsoft.com/office/drawing/2010/main">
                  <a14:imgLayer r:embed="rId4">
                    <a14:imgEffect>
                      <a14:artisticPencilSketch/>
                    </a14:imgEffect>
                    <a14:imgEffect>
                      <a14:saturation sat="0"/>
                    </a14:imgEffect>
                  </a14:imgLayer>
                </a14:imgProps>
              </a:ext>
            </a:extLst>
          </a:blip>
          <a:stretch>
            <a:fillRect/>
          </a:stretch>
        </p:blipFill>
        <p:spPr>
          <a:xfrm>
            <a:off x="2846582" y="1847431"/>
            <a:ext cx="3450831" cy="3481644"/>
          </a:xfrm>
          <a:prstGeom prst="rect">
            <a:avLst/>
          </a:prstGeom>
        </p:spPr>
      </p:pic>
      <p:sp>
        <p:nvSpPr>
          <p:cNvPr id="19" name="TextBox 18">
            <a:extLst>
              <a:ext uri="{FF2B5EF4-FFF2-40B4-BE49-F238E27FC236}">
                <a16:creationId xmlns:a16="http://schemas.microsoft.com/office/drawing/2014/main" id="{E919E8D9-FC13-411E-8D04-EDF59B36F3CB}"/>
              </a:ext>
            </a:extLst>
          </p:cNvPr>
          <p:cNvSpPr txBox="1"/>
          <p:nvPr/>
        </p:nvSpPr>
        <p:spPr>
          <a:xfrm>
            <a:off x="2754835" y="3232033"/>
            <a:ext cx="3634329" cy="954107"/>
          </a:xfrm>
          <a:prstGeom prst="rect">
            <a:avLst/>
          </a:prstGeom>
          <a:solidFill>
            <a:schemeClr val="bg1">
              <a:lumMod val="95000"/>
              <a:alpha val="68000"/>
            </a:schemeClr>
          </a:solidFill>
          <a:ln>
            <a:solidFill>
              <a:schemeClr val="tx1"/>
            </a:solidFill>
          </a:ln>
        </p:spPr>
        <p:txBody>
          <a:bodyPr wrap="none" rtlCol="0">
            <a:spAutoFit/>
          </a:bodyPr>
          <a:lstStyle/>
          <a:p>
            <a:pPr algn="ctr"/>
            <a:r>
              <a:rPr lang="en-US" sz="2800" dirty="0">
                <a:latin typeface="Arial" panose="020B0604020202020204" pitchFamily="34" charset="0"/>
                <a:cs typeface="Arial" panose="020B0604020202020204" pitchFamily="34" charset="0"/>
              </a:rPr>
              <a:t>A CO / 1-12IN</a:t>
            </a:r>
          </a:p>
          <a:p>
            <a:pPr algn="ctr"/>
            <a:r>
              <a:rPr lang="en-US" sz="2800" dirty="0">
                <a:latin typeface="Arial" panose="020B0604020202020204" pitchFamily="34" charset="0"/>
                <a:cs typeface="Arial" panose="020B0604020202020204" pitchFamily="34" charset="0"/>
              </a:rPr>
              <a:t>TRAINING MEETING</a:t>
            </a:r>
          </a:p>
        </p:txBody>
      </p:sp>
      <p:sp>
        <p:nvSpPr>
          <p:cNvPr id="20" name="TextBox 19">
            <a:extLst>
              <a:ext uri="{FF2B5EF4-FFF2-40B4-BE49-F238E27FC236}">
                <a16:creationId xmlns:a16="http://schemas.microsoft.com/office/drawing/2014/main" id="{971C0AE0-4B18-4B2D-AE7C-8B4A5CDCED9C}"/>
              </a:ext>
            </a:extLst>
          </p:cNvPr>
          <p:cNvSpPr txBox="1"/>
          <p:nvPr/>
        </p:nvSpPr>
        <p:spPr>
          <a:xfrm>
            <a:off x="3602825" y="4616635"/>
            <a:ext cx="1938352" cy="523220"/>
          </a:xfrm>
          <a:prstGeom prst="rect">
            <a:avLst/>
          </a:prstGeom>
          <a:solidFill>
            <a:schemeClr val="bg1">
              <a:lumMod val="95000"/>
              <a:alpha val="68000"/>
            </a:schemeClr>
          </a:solidFill>
          <a:ln>
            <a:solidFill>
              <a:schemeClr val="tx1"/>
            </a:solidFill>
          </a:ln>
        </p:spPr>
        <p:txBody>
          <a:bodyPr wrap="none" rtlCol="0">
            <a:spAutoFit/>
          </a:bodyPr>
          <a:lstStyle/>
          <a:p>
            <a:pPr algn="ctr"/>
            <a:r>
              <a:rPr lang="en-US" sz="2800" dirty="0">
                <a:latin typeface="Arial" panose="020B0604020202020204" pitchFamily="34" charset="0"/>
                <a:cs typeface="Arial" panose="020B0604020202020204" pitchFamily="34" charset="0"/>
              </a:rPr>
              <a:t>WEEK : 28</a:t>
            </a:r>
          </a:p>
        </p:txBody>
      </p:sp>
    </p:spTree>
    <p:extLst>
      <p:ext uri="{BB962C8B-B14F-4D97-AF65-F5344CB8AC3E}">
        <p14:creationId xmlns:p14="http://schemas.microsoft.com/office/powerpoint/2010/main" val="3623791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8A9024-36E3-43C3-83CE-203D78FE3DBE}"/>
              </a:ext>
            </a:extLst>
          </p:cNvPr>
          <p:cNvSpPr txBox="1"/>
          <p:nvPr/>
        </p:nvSpPr>
        <p:spPr>
          <a:xfrm>
            <a:off x="2238412" y="204709"/>
            <a:ext cx="4667175"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Training Meeting - AGENDA</a:t>
            </a:r>
          </a:p>
        </p:txBody>
      </p:sp>
      <p:sp>
        <p:nvSpPr>
          <p:cNvPr id="3" name="TextBox 2">
            <a:extLst>
              <a:ext uri="{FF2B5EF4-FFF2-40B4-BE49-F238E27FC236}">
                <a16:creationId xmlns:a16="http://schemas.microsoft.com/office/drawing/2014/main" id="{5A80E424-EA19-4C36-9471-FF0A19A6CB53}"/>
              </a:ext>
            </a:extLst>
          </p:cNvPr>
          <p:cNvSpPr txBox="1"/>
          <p:nvPr/>
        </p:nvSpPr>
        <p:spPr>
          <a:xfrm>
            <a:off x="2517022" y="1862082"/>
            <a:ext cx="4200061" cy="2554545"/>
          </a:xfrm>
          <a:prstGeom prst="rect">
            <a:avLst/>
          </a:prstGeom>
          <a:noFill/>
        </p:spPr>
        <p:txBody>
          <a:bodyPr wrap="none" rtlCol="0">
            <a:spAutoFit/>
          </a:bodyPr>
          <a:lstStyle/>
          <a:p>
            <a:pPr marL="285750" indent="-285750">
              <a:buFontTx/>
              <a:buChar char="-"/>
            </a:pPr>
            <a:r>
              <a:rPr lang="en-US" sz="1600" dirty="0">
                <a:latin typeface="Arial" panose="020B0604020202020204" pitchFamily="34" charset="0"/>
                <a:cs typeface="Arial" panose="020B0604020202020204" pitchFamily="34" charset="0"/>
              </a:rPr>
              <a:t>Training Review (Company, 14-WK)</a:t>
            </a:r>
          </a:p>
          <a:p>
            <a:pPr marL="285750" indent="-285750">
              <a:buFontTx/>
              <a:buChar char="-"/>
            </a:pPr>
            <a:endParaRPr lang="en-US" sz="1600" dirty="0">
              <a:latin typeface="Arial" panose="020B0604020202020204" pitchFamily="34" charset="0"/>
              <a:cs typeface="Arial" panose="020B0604020202020204" pitchFamily="34" charset="0"/>
            </a:endParaRPr>
          </a:p>
          <a:p>
            <a:pPr marL="285750" indent="-285750">
              <a:buFontTx/>
              <a:buChar char="-"/>
            </a:pPr>
            <a:r>
              <a:rPr lang="en-US" sz="1600" dirty="0">
                <a:latin typeface="Arial" panose="020B0604020202020204" pitchFamily="34" charset="0"/>
                <a:cs typeface="Arial" panose="020B0604020202020204" pitchFamily="34" charset="0"/>
              </a:rPr>
              <a:t>Training Review (Platoon, Current Week)</a:t>
            </a:r>
          </a:p>
          <a:p>
            <a:pPr marL="285750" indent="-285750">
              <a:buFontTx/>
              <a:buChar char="-"/>
            </a:pPr>
            <a:r>
              <a:rPr lang="en-US" sz="1600" dirty="0">
                <a:latin typeface="Arial" panose="020B0604020202020204" pitchFamily="34" charset="0"/>
                <a:cs typeface="Arial" panose="020B0604020202020204" pitchFamily="34" charset="0"/>
              </a:rPr>
              <a:t>Training AAR Comments</a:t>
            </a:r>
          </a:p>
          <a:p>
            <a:pPr marL="285750" indent="-285750">
              <a:buFontTx/>
              <a:buChar char="-"/>
            </a:pPr>
            <a:r>
              <a:rPr lang="en-US" sz="1600" dirty="0">
                <a:latin typeface="Arial" panose="020B0604020202020204" pitchFamily="34" charset="0"/>
                <a:cs typeface="Arial" panose="020B0604020202020204" pitchFamily="34" charset="0"/>
              </a:rPr>
              <a:t>Training Review (Platoon, Week+1)</a:t>
            </a:r>
          </a:p>
          <a:p>
            <a:pPr marL="285750" indent="-285750">
              <a:buFontTx/>
              <a:buChar char="-"/>
            </a:pPr>
            <a:endParaRPr lang="en-US" sz="1600" dirty="0">
              <a:latin typeface="Arial" panose="020B0604020202020204" pitchFamily="34" charset="0"/>
              <a:cs typeface="Arial" panose="020B0604020202020204" pitchFamily="34" charset="0"/>
            </a:endParaRPr>
          </a:p>
          <a:p>
            <a:pPr marL="285750" indent="-285750">
              <a:buFontTx/>
              <a:buChar char="-"/>
            </a:pPr>
            <a:r>
              <a:rPr lang="en-US" sz="1600" dirty="0">
                <a:latin typeface="Arial" panose="020B0604020202020204" pitchFamily="34" charset="0"/>
                <a:cs typeface="Arial" panose="020B0604020202020204" pitchFamily="34" charset="0"/>
              </a:rPr>
              <a:t>Major Training Event Review</a:t>
            </a:r>
          </a:p>
          <a:p>
            <a:pPr marL="285750" indent="-285750">
              <a:buFontTx/>
              <a:buChar char="-"/>
            </a:pPr>
            <a:r>
              <a:rPr lang="en-US" sz="1600" dirty="0">
                <a:latin typeface="Arial" panose="020B0604020202020204" pitchFamily="34" charset="0"/>
                <a:cs typeface="Arial" panose="020B0604020202020204" pitchFamily="34" charset="0"/>
              </a:rPr>
              <a:t>Closing Comments</a:t>
            </a:r>
          </a:p>
          <a:p>
            <a:pPr marL="285750" indent="-285750">
              <a:buFontTx/>
              <a:buChar char="-"/>
            </a:pPr>
            <a:endParaRPr lang="en-US" sz="1600" dirty="0">
              <a:latin typeface="Arial" panose="020B0604020202020204" pitchFamily="34" charset="0"/>
              <a:cs typeface="Arial" panose="020B0604020202020204" pitchFamily="34" charset="0"/>
            </a:endParaRPr>
          </a:p>
          <a:p>
            <a:pPr marL="285750" indent="-285750">
              <a:buFontTx/>
              <a:buChar char="-"/>
            </a:pPr>
            <a:endParaRPr lang="en-US" sz="1600" dirty="0">
              <a:latin typeface="Arial" panose="020B0604020202020204" pitchFamily="34" charset="0"/>
              <a:cs typeface="Arial" panose="020B0604020202020204" pitchFamily="34" charset="0"/>
            </a:endParaRPr>
          </a:p>
        </p:txBody>
      </p:sp>
      <p:sp>
        <p:nvSpPr>
          <p:cNvPr id="5" name="TextBox 22">
            <a:extLst>
              <a:ext uri="{FF2B5EF4-FFF2-40B4-BE49-F238E27FC236}">
                <a16:creationId xmlns:a16="http://schemas.microsoft.com/office/drawing/2014/main" id="{A8A3C3E2-ED77-4769-8EA9-BA784A765CEF}"/>
              </a:ext>
            </a:extLst>
          </p:cNvPr>
          <p:cNvSpPr txBox="1"/>
          <p:nvPr/>
        </p:nvSpPr>
        <p:spPr>
          <a:xfrm>
            <a:off x="6296539" y="6191626"/>
            <a:ext cx="2680542" cy="461665"/>
          </a:xfrm>
          <a:prstGeom prst="rect">
            <a:avLst/>
          </a:prstGeom>
          <a:solidFill>
            <a:schemeClr val="bg1"/>
          </a:solidFill>
          <a:ln>
            <a:solidFill>
              <a:schemeClr val="tx1"/>
            </a:solidFill>
          </a:ln>
        </p:spPr>
        <p:txBody>
          <a:bodyPr wrap="none" rtlCol="0">
            <a:spAutoFit/>
          </a:bodyPr>
          <a:lstStyle/>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6</a:t>
            </a:r>
            <a:r>
              <a:rPr lang="en-US" sz="600" kern="1200" baseline="30000" dirty="0">
                <a:solidFill>
                  <a:srgbClr val="000000"/>
                </a:solidFill>
                <a:effectLst/>
                <a:latin typeface="Arial" panose="020B0604020202020204" pitchFamily="34" charset="0"/>
                <a:ea typeface="Times New Roman" panose="02020603050405020304" pitchFamily="18" charset="0"/>
              </a:rPr>
              <a:t>th</a:t>
            </a:r>
            <a:r>
              <a:rPr lang="en-US" sz="600" kern="1200" dirty="0">
                <a:solidFill>
                  <a:srgbClr val="000000"/>
                </a:solidFill>
                <a:effectLst/>
                <a:latin typeface="Arial" panose="020B0604020202020204" pitchFamily="34" charset="0"/>
                <a:ea typeface="Times New Roman" panose="02020603050405020304" pitchFamily="18" charset="0"/>
              </a:rPr>
              <a:t> ARMORED BRIGADE COMBAT TEAM, FORT GREEN, XH</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ARMORED COMBINED ARMS BATTALION</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		TRAINING PACKET</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600" kern="1200" dirty="0">
                <a:solidFill>
                  <a:srgbClr val="000000"/>
                </a:solidFill>
                <a:effectLst/>
                <a:latin typeface="Arial" panose="020B0604020202020204" pitchFamily="34" charset="0"/>
                <a:ea typeface="Times New Roman" panose="02020603050405020304" pitchFamily="18" charset="0"/>
              </a:rPr>
              <a:t>PRODUCT YEAR: 2065</a:t>
            </a:r>
            <a:endParaRPr lang="en-US" sz="12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D58D6C1B-B186-4975-9EA6-9DD30B14C45B}"/>
              </a:ext>
            </a:extLst>
          </p:cNvPr>
          <p:cNvSpPr txBox="1"/>
          <p:nvPr/>
        </p:nvSpPr>
        <p:spPr>
          <a:xfrm>
            <a:off x="4172303" y="4089294"/>
            <a:ext cx="4248471" cy="830997"/>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b="1" dirty="0"/>
              <a:t>Agenda.</a:t>
            </a:r>
          </a:p>
          <a:p>
            <a:endParaRPr lang="en-US" b="1" dirty="0"/>
          </a:p>
          <a:p>
            <a:r>
              <a:rPr lang="en-US" dirty="0"/>
              <a:t>The Executive Officer will begin the meeting discussing the agenda and ensuring all participants are present.</a:t>
            </a:r>
          </a:p>
        </p:txBody>
      </p:sp>
    </p:spTree>
    <p:extLst>
      <p:ext uri="{BB962C8B-B14F-4D97-AF65-F5344CB8AC3E}">
        <p14:creationId xmlns:p14="http://schemas.microsoft.com/office/powerpoint/2010/main" val="2605786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C51BC349-B0C2-4845-8FF5-BD2B40F5DE0A}"/>
              </a:ext>
            </a:extLst>
          </p:cNvPr>
          <p:cNvSpPr txBox="1"/>
          <p:nvPr/>
        </p:nvSpPr>
        <p:spPr>
          <a:xfrm>
            <a:off x="7542815" y="2842293"/>
            <a:ext cx="679994"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CHOW</a:t>
            </a:r>
          </a:p>
          <a:p>
            <a:r>
              <a:rPr lang="en-US" dirty="0"/>
              <a:t>0800-0900</a:t>
            </a:r>
          </a:p>
        </p:txBody>
      </p:sp>
      <p:sp>
        <p:nvSpPr>
          <p:cNvPr id="58" name="TextBox 57">
            <a:extLst>
              <a:ext uri="{FF2B5EF4-FFF2-40B4-BE49-F238E27FC236}">
                <a16:creationId xmlns:a16="http://schemas.microsoft.com/office/drawing/2014/main" id="{4C559796-FA6C-4388-BA11-C141BAAD8B9B}"/>
              </a:ext>
            </a:extLst>
          </p:cNvPr>
          <p:cNvSpPr txBox="1"/>
          <p:nvPr/>
        </p:nvSpPr>
        <p:spPr>
          <a:xfrm>
            <a:off x="7543660" y="3812234"/>
            <a:ext cx="679994"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CHOW</a:t>
            </a:r>
          </a:p>
          <a:p>
            <a:r>
              <a:rPr lang="en-US" dirty="0"/>
              <a:t>1200-1300</a:t>
            </a:r>
          </a:p>
        </p:txBody>
      </p:sp>
      <p:sp>
        <p:nvSpPr>
          <p:cNvPr id="59" name="TextBox 58">
            <a:extLst>
              <a:ext uri="{FF2B5EF4-FFF2-40B4-BE49-F238E27FC236}">
                <a16:creationId xmlns:a16="http://schemas.microsoft.com/office/drawing/2014/main" id="{198730FA-D65E-4725-A199-247BACA18A76}"/>
              </a:ext>
            </a:extLst>
          </p:cNvPr>
          <p:cNvSpPr txBox="1"/>
          <p:nvPr/>
        </p:nvSpPr>
        <p:spPr>
          <a:xfrm>
            <a:off x="7543660" y="5017171"/>
            <a:ext cx="679994"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CHOW</a:t>
            </a:r>
          </a:p>
          <a:p>
            <a:r>
              <a:rPr lang="en-US" dirty="0"/>
              <a:t>1700-1800</a:t>
            </a:r>
          </a:p>
        </p:txBody>
      </p:sp>
      <p:sp>
        <p:nvSpPr>
          <p:cNvPr id="60" name="TextBox 59">
            <a:extLst>
              <a:ext uri="{FF2B5EF4-FFF2-40B4-BE49-F238E27FC236}">
                <a16:creationId xmlns:a16="http://schemas.microsoft.com/office/drawing/2014/main" id="{AA889DE7-7208-4C8F-BDB7-B36008AC03A8}"/>
              </a:ext>
            </a:extLst>
          </p:cNvPr>
          <p:cNvSpPr txBox="1"/>
          <p:nvPr/>
        </p:nvSpPr>
        <p:spPr>
          <a:xfrm>
            <a:off x="7534513" y="2469381"/>
            <a:ext cx="679994"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PRT</a:t>
            </a:r>
          </a:p>
          <a:p>
            <a:r>
              <a:rPr lang="en-US" dirty="0"/>
              <a:t>0630-0800</a:t>
            </a:r>
          </a:p>
        </p:txBody>
      </p:sp>
      <p:sp>
        <p:nvSpPr>
          <p:cNvPr id="61" name="TextBox 60">
            <a:extLst>
              <a:ext uri="{FF2B5EF4-FFF2-40B4-BE49-F238E27FC236}">
                <a16:creationId xmlns:a16="http://schemas.microsoft.com/office/drawing/2014/main" id="{44AF4067-43A6-4633-9FA5-2075292D4FF7}"/>
              </a:ext>
            </a:extLst>
          </p:cNvPr>
          <p:cNvSpPr txBox="1"/>
          <p:nvPr/>
        </p:nvSpPr>
        <p:spPr>
          <a:xfrm>
            <a:off x="7795033" y="6383873"/>
            <a:ext cx="766557"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REST PLAN</a:t>
            </a:r>
          </a:p>
          <a:p>
            <a:r>
              <a:rPr lang="en-US" dirty="0"/>
              <a:t>2200-0500</a:t>
            </a:r>
          </a:p>
        </p:txBody>
      </p:sp>
      <p:sp>
        <p:nvSpPr>
          <p:cNvPr id="62" name="TextBox 61">
            <a:extLst>
              <a:ext uri="{FF2B5EF4-FFF2-40B4-BE49-F238E27FC236}">
                <a16:creationId xmlns:a16="http://schemas.microsoft.com/office/drawing/2014/main" id="{04EC0C4E-7289-4F75-83EA-40987329147A}"/>
              </a:ext>
            </a:extLst>
          </p:cNvPr>
          <p:cNvSpPr txBox="1"/>
          <p:nvPr/>
        </p:nvSpPr>
        <p:spPr>
          <a:xfrm>
            <a:off x="7751751" y="1033438"/>
            <a:ext cx="766557" cy="1077218"/>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REST PLAN</a:t>
            </a:r>
          </a:p>
          <a:p>
            <a:r>
              <a:rPr lang="en-US" dirty="0"/>
              <a:t>2200-0500</a:t>
            </a:r>
          </a:p>
          <a:p>
            <a:endParaRPr lang="en-US" dirty="0"/>
          </a:p>
          <a:p>
            <a:endParaRPr lang="en-US" dirty="0"/>
          </a:p>
          <a:p>
            <a:endParaRPr lang="en-US" dirty="0"/>
          </a:p>
          <a:p>
            <a:endParaRPr lang="en-US" dirty="0"/>
          </a:p>
          <a:p>
            <a:endParaRPr lang="en-US" dirty="0"/>
          </a:p>
          <a:p>
            <a:endParaRPr lang="en-US" dirty="0"/>
          </a:p>
        </p:txBody>
      </p:sp>
      <p:sp>
        <p:nvSpPr>
          <p:cNvPr id="63" name="TextBox 62">
            <a:extLst>
              <a:ext uri="{FF2B5EF4-FFF2-40B4-BE49-F238E27FC236}">
                <a16:creationId xmlns:a16="http://schemas.microsoft.com/office/drawing/2014/main" id="{F73E3E83-4755-4F68-B656-D38091437687}"/>
              </a:ext>
            </a:extLst>
          </p:cNvPr>
          <p:cNvSpPr txBox="1"/>
          <p:nvPr/>
        </p:nvSpPr>
        <p:spPr>
          <a:xfrm>
            <a:off x="8127014" y="2655837"/>
            <a:ext cx="663964"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p>
            <a:r>
              <a:rPr lang="en-US" sz="800" b="1" dirty="0">
                <a:latin typeface="Arial" panose="020B0604020202020204" pitchFamily="34" charset="0"/>
                <a:cs typeface="Arial" panose="020B0604020202020204" pitchFamily="34" charset="0"/>
              </a:rPr>
              <a:t>PERSTAT</a:t>
            </a:r>
          </a:p>
          <a:p>
            <a:r>
              <a:rPr lang="en-US" sz="800" b="1" dirty="0">
                <a:latin typeface="Arial" panose="020B0604020202020204" pitchFamily="34" charset="0"/>
                <a:cs typeface="Arial" panose="020B0604020202020204" pitchFamily="34" charset="0"/>
              </a:rPr>
              <a:t>NLT 0630</a:t>
            </a:r>
          </a:p>
        </p:txBody>
      </p:sp>
      <p:sp>
        <p:nvSpPr>
          <p:cNvPr id="64" name="TextBox 63">
            <a:extLst>
              <a:ext uri="{FF2B5EF4-FFF2-40B4-BE49-F238E27FC236}">
                <a16:creationId xmlns:a16="http://schemas.microsoft.com/office/drawing/2014/main" id="{D0EF3E9D-3F7A-4408-B05E-5CB437DFEA90}"/>
              </a:ext>
            </a:extLst>
          </p:cNvPr>
          <p:cNvSpPr txBox="1"/>
          <p:nvPr/>
        </p:nvSpPr>
        <p:spPr>
          <a:xfrm>
            <a:off x="8147120" y="4928777"/>
            <a:ext cx="668773"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RETREAT</a:t>
            </a:r>
          </a:p>
          <a:p>
            <a:r>
              <a:rPr lang="en-US" dirty="0"/>
              <a:t>@ 1700</a:t>
            </a:r>
          </a:p>
        </p:txBody>
      </p:sp>
      <p:sp>
        <p:nvSpPr>
          <p:cNvPr id="65" name="TextBox 64">
            <a:extLst>
              <a:ext uri="{FF2B5EF4-FFF2-40B4-BE49-F238E27FC236}">
                <a16:creationId xmlns:a16="http://schemas.microsoft.com/office/drawing/2014/main" id="{8618322C-CF08-4424-97E9-05CD0DFB84DB}"/>
              </a:ext>
            </a:extLst>
          </p:cNvPr>
          <p:cNvSpPr txBox="1"/>
          <p:nvPr/>
        </p:nvSpPr>
        <p:spPr>
          <a:xfrm>
            <a:off x="5540418" y="4333755"/>
            <a:ext cx="731290"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TRNG MTG</a:t>
            </a:r>
          </a:p>
          <a:p>
            <a:r>
              <a:rPr lang="en-US" dirty="0"/>
              <a:t>1300-1400</a:t>
            </a:r>
          </a:p>
        </p:txBody>
      </p:sp>
      <p:sp>
        <p:nvSpPr>
          <p:cNvPr id="66" name="TextBox 65">
            <a:extLst>
              <a:ext uri="{FF2B5EF4-FFF2-40B4-BE49-F238E27FC236}">
                <a16:creationId xmlns:a16="http://schemas.microsoft.com/office/drawing/2014/main" id="{EA542F09-1B40-4120-BA0D-4D747FCB9963}"/>
              </a:ext>
            </a:extLst>
          </p:cNvPr>
          <p:cNvSpPr txBox="1"/>
          <p:nvPr/>
        </p:nvSpPr>
        <p:spPr>
          <a:xfrm>
            <a:off x="5540418" y="1830419"/>
            <a:ext cx="708848" cy="461665"/>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CO-PLT</a:t>
            </a:r>
          </a:p>
          <a:p>
            <a:r>
              <a:rPr lang="en-US" dirty="0"/>
              <a:t>LDR SYNC</a:t>
            </a:r>
          </a:p>
          <a:p>
            <a:r>
              <a:rPr lang="en-US" dirty="0"/>
              <a:t>0900-0930</a:t>
            </a:r>
          </a:p>
        </p:txBody>
      </p:sp>
      <p:sp>
        <p:nvSpPr>
          <p:cNvPr id="67" name="TextBox 66">
            <a:extLst>
              <a:ext uri="{FF2B5EF4-FFF2-40B4-BE49-F238E27FC236}">
                <a16:creationId xmlns:a16="http://schemas.microsoft.com/office/drawing/2014/main" id="{398BF881-C2C6-4625-9EC4-E7090B226CF9}"/>
              </a:ext>
            </a:extLst>
          </p:cNvPr>
          <p:cNvSpPr txBox="1"/>
          <p:nvPr/>
        </p:nvSpPr>
        <p:spPr>
          <a:xfrm>
            <a:off x="5475961" y="2668647"/>
            <a:ext cx="753732" cy="461665"/>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BN MTG</a:t>
            </a:r>
          </a:p>
          <a:p>
            <a:r>
              <a:rPr lang="en-US" dirty="0"/>
              <a:t>(CDR-1SG)</a:t>
            </a:r>
          </a:p>
          <a:p>
            <a:r>
              <a:rPr lang="en-US" dirty="0"/>
              <a:t>1000-1100C</a:t>
            </a:r>
          </a:p>
        </p:txBody>
      </p:sp>
      <p:sp>
        <p:nvSpPr>
          <p:cNvPr id="68" name="TextBox 67">
            <a:extLst>
              <a:ext uri="{FF2B5EF4-FFF2-40B4-BE49-F238E27FC236}">
                <a16:creationId xmlns:a16="http://schemas.microsoft.com/office/drawing/2014/main" id="{31E6768B-A4D3-451B-BAAC-266180BCBFAA}"/>
              </a:ext>
            </a:extLst>
          </p:cNvPr>
          <p:cNvSpPr txBox="1"/>
          <p:nvPr/>
        </p:nvSpPr>
        <p:spPr>
          <a:xfrm>
            <a:off x="6327367" y="5186448"/>
            <a:ext cx="747320"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CMBT PWR</a:t>
            </a:r>
          </a:p>
          <a:p>
            <a:r>
              <a:rPr lang="en-US" dirty="0"/>
              <a:t>NLT 1400</a:t>
            </a:r>
          </a:p>
        </p:txBody>
      </p:sp>
      <p:sp>
        <p:nvSpPr>
          <p:cNvPr id="69" name="TextBox 68">
            <a:extLst>
              <a:ext uri="{FF2B5EF4-FFF2-40B4-BE49-F238E27FC236}">
                <a16:creationId xmlns:a16="http://schemas.microsoft.com/office/drawing/2014/main" id="{762A9691-501B-49F2-A2F8-DB9ACE15B88E}"/>
              </a:ext>
            </a:extLst>
          </p:cNvPr>
          <p:cNvSpPr txBox="1"/>
          <p:nvPr/>
        </p:nvSpPr>
        <p:spPr>
          <a:xfrm>
            <a:off x="6345800" y="5970662"/>
            <a:ext cx="697906"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squar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TRAINING</a:t>
            </a:r>
          </a:p>
          <a:p>
            <a:r>
              <a:rPr lang="en-US" dirty="0"/>
              <a:t>NLT 1500</a:t>
            </a:r>
          </a:p>
        </p:txBody>
      </p:sp>
      <p:sp>
        <p:nvSpPr>
          <p:cNvPr id="70" name="TextBox 69">
            <a:extLst>
              <a:ext uri="{FF2B5EF4-FFF2-40B4-BE49-F238E27FC236}">
                <a16:creationId xmlns:a16="http://schemas.microsoft.com/office/drawing/2014/main" id="{859CDF61-4C50-43A4-80D5-05942E515B98}"/>
              </a:ext>
            </a:extLst>
          </p:cNvPr>
          <p:cNvSpPr txBox="1"/>
          <p:nvPr/>
        </p:nvSpPr>
        <p:spPr>
          <a:xfrm>
            <a:off x="5606140" y="5186448"/>
            <a:ext cx="643125"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SoW</a:t>
            </a:r>
          </a:p>
          <a:p>
            <a:r>
              <a:rPr lang="en-US" dirty="0"/>
              <a:t>NLT 1400</a:t>
            </a:r>
          </a:p>
        </p:txBody>
      </p:sp>
      <p:sp>
        <p:nvSpPr>
          <p:cNvPr id="71" name="TextBox 70">
            <a:extLst>
              <a:ext uri="{FF2B5EF4-FFF2-40B4-BE49-F238E27FC236}">
                <a16:creationId xmlns:a16="http://schemas.microsoft.com/office/drawing/2014/main" id="{5CDB58DE-2E53-447A-A07D-CC1E5DFA44F2}"/>
              </a:ext>
            </a:extLst>
          </p:cNvPr>
          <p:cNvSpPr txBox="1"/>
          <p:nvPr/>
        </p:nvSpPr>
        <p:spPr>
          <a:xfrm>
            <a:off x="6345800" y="5592144"/>
            <a:ext cx="643125"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SITREP</a:t>
            </a:r>
          </a:p>
          <a:p>
            <a:r>
              <a:rPr lang="en-US" dirty="0"/>
              <a:t>NLT 1500</a:t>
            </a:r>
          </a:p>
        </p:txBody>
      </p:sp>
      <p:sp>
        <p:nvSpPr>
          <p:cNvPr id="72" name="TextBox 71">
            <a:extLst>
              <a:ext uri="{FF2B5EF4-FFF2-40B4-BE49-F238E27FC236}">
                <a16:creationId xmlns:a16="http://schemas.microsoft.com/office/drawing/2014/main" id="{7042A0E5-8D43-425D-A91E-9BDC2D1EC59D}"/>
              </a:ext>
            </a:extLst>
          </p:cNvPr>
          <p:cNvSpPr txBox="1"/>
          <p:nvPr/>
        </p:nvSpPr>
        <p:spPr>
          <a:xfrm>
            <a:off x="6334858" y="1830418"/>
            <a:ext cx="708848" cy="461665"/>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squar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CMD MAINT</a:t>
            </a:r>
          </a:p>
          <a:p>
            <a:r>
              <a:rPr lang="en-US" dirty="0"/>
              <a:t>0900-1700</a:t>
            </a:r>
          </a:p>
        </p:txBody>
      </p:sp>
      <p:sp>
        <p:nvSpPr>
          <p:cNvPr id="73" name="TextBox 72">
            <a:extLst>
              <a:ext uri="{FF2B5EF4-FFF2-40B4-BE49-F238E27FC236}">
                <a16:creationId xmlns:a16="http://schemas.microsoft.com/office/drawing/2014/main" id="{F56B49B3-837A-4FA1-BC86-DE1668DABC38}"/>
              </a:ext>
            </a:extLst>
          </p:cNvPr>
          <p:cNvSpPr txBox="1"/>
          <p:nvPr/>
        </p:nvSpPr>
        <p:spPr>
          <a:xfrm>
            <a:off x="6345800" y="4333755"/>
            <a:ext cx="708848" cy="461665"/>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squar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SGT TIME</a:t>
            </a:r>
          </a:p>
          <a:p>
            <a:r>
              <a:rPr lang="en-US" dirty="0"/>
              <a:t>TRNG</a:t>
            </a:r>
          </a:p>
          <a:p>
            <a:r>
              <a:rPr lang="en-US" dirty="0"/>
              <a:t>0630-1700</a:t>
            </a:r>
          </a:p>
        </p:txBody>
      </p:sp>
      <p:sp>
        <p:nvSpPr>
          <p:cNvPr id="74" name="TextBox 73">
            <a:extLst>
              <a:ext uri="{FF2B5EF4-FFF2-40B4-BE49-F238E27FC236}">
                <a16:creationId xmlns:a16="http://schemas.microsoft.com/office/drawing/2014/main" id="{230D8D9C-4A0C-48D4-A979-ACE67C8B10E9}"/>
              </a:ext>
            </a:extLst>
          </p:cNvPr>
          <p:cNvSpPr txBox="1"/>
          <p:nvPr/>
        </p:nvSpPr>
        <p:spPr>
          <a:xfrm>
            <a:off x="3458271" y="1772102"/>
            <a:ext cx="566181"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UCFR</a:t>
            </a:r>
          </a:p>
          <a:p>
            <a:r>
              <a:rPr lang="en-US" dirty="0"/>
              <a:t>NLT 5th</a:t>
            </a:r>
          </a:p>
        </p:txBody>
      </p:sp>
      <p:sp>
        <p:nvSpPr>
          <p:cNvPr id="75" name="TextBox 74">
            <a:extLst>
              <a:ext uri="{FF2B5EF4-FFF2-40B4-BE49-F238E27FC236}">
                <a16:creationId xmlns:a16="http://schemas.microsoft.com/office/drawing/2014/main" id="{23F194C4-B9BC-474B-9AD3-4E8AEDE6D077}"/>
              </a:ext>
            </a:extLst>
          </p:cNvPr>
          <p:cNvSpPr txBox="1"/>
          <p:nvPr/>
        </p:nvSpPr>
        <p:spPr>
          <a:xfrm>
            <a:off x="4148836" y="2147155"/>
            <a:ext cx="566181"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AAAs</a:t>
            </a:r>
          </a:p>
          <a:p>
            <a:r>
              <a:rPr lang="en-US" dirty="0"/>
              <a:t>NLT 7th</a:t>
            </a:r>
          </a:p>
        </p:txBody>
      </p:sp>
      <p:sp>
        <p:nvSpPr>
          <p:cNvPr id="76" name="TextBox 75">
            <a:extLst>
              <a:ext uri="{FF2B5EF4-FFF2-40B4-BE49-F238E27FC236}">
                <a16:creationId xmlns:a16="http://schemas.microsoft.com/office/drawing/2014/main" id="{D4487288-CF5E-4EDB-9784-1BB36A783B93}"/>
              </a:ext>
            </a:extLst>
          </p:cNvPr>
          <p:cNvSpPr txBox="1"/>
          <p:nvPr/>
        </p:nvSpPr>
        <p:spPr>
          <a:xfrm>
            <a:off x="3401085" y="3647272"/>
            <a:ext cx="623889"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UA</a:t>
            </a:r>
          </a:p>
          <a:p>
            <a:r>
              <a:rPr lang="en-US" dirty="0"/>
              <a:t>NLT 15th</a:t>
            </a:r>
          </a:p>
        </p:txBody>
      </p:sp>
      <p:sp>
        <p:nvSpPr>
          <p:cNvPr id="77" name="TextBox 76">
            <a:extLst>
              <a:ext uri="{FF2B5EF4-FFF2-40B4-BE49-F238E27FC236}">
                <a16:creationId xmlns:a16="http://schemas.microsoft.com/office/drawing/2014/main" id="{FCD10B40-657F-47EE-91F8-CD4C6BAED5FA}"/>
              </a:ext>
            </a:extLst>
          </p:cNvPr>
          <p:cNvSpPr txBox="1"/>
          <p:nvPr/>
        </p:nvSpPr>
        <p:spPr>
          <a:xfrm>
            <a:off x="3400563" y="5970662"/>
            <a:ext cx="958917"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CNSLNG AUDIT</a:t>
            </a:r>
          </a:p>
          <a:p>
            <a:r>
              <a:rPr lang="en-US" dirty="0"/>
              <a:t>NLT 28th</a:t>
            </a:r>
          </a:p>
        </p:txBody>
      </p:sp>
      <p:sp>
        <p:nvSpPr>
          <p:cNvPr id="78" name="TextBox 77">
            <a:extLst>
              <a:ext uri="{FF2B5EF4-FFF2-40B4-BE49-F238E27FC236}">
                <a16:creationId xmlns:a16="http://schemas.microsoft.com/office/drawing/2014/main" id="{2725D526-0FFA-4F4D-A9F9-C59637B497BA}"/>
              </a:ext>
            </a:extLst>
          </p:cNvPr>
          <p:cNvSpPr txBox="1"/>
          <p:nvPr/>
        </p:nvSpPr>
        <p:spPr>
          <a:xfrm>
            <a:off x="4091236" y="3642957"/>
            <a:ext cx="829073"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MO INVNTRY</a:t>
            </a:r>
          </a:p>
          <a:p>
            <a:r>
              <a:rPr lang="en-US" dirty="0"/>
              <a:t>NLT 15th</a:t>
            </a:r>
          </a:p>
        </p:txBody>
      </p:sp>
      <p:sp>
        <p:nvSpPr>
          <p:cNvPr id="79" name="TextBox 78">
            <a:extLst>
              <a:ext uri="{FF2B5EF4-FFF2-40B4-BE49-F238E27FC236}">
                <a16:creationId xmlns:a16="http://schemas.microsoft.com/office/drawing/2014/main" id="{4D9AD6E4-2D92-4461-82F3-B17D719E04FE}"/>
              </a:ext>
            </a:extLst>
          </p:cNvPr>
          <p:cNvSpPr txBox="1"/>
          <p:nvPr/>
        </p:nvSpPr>
        <p:spPr>
          <a:xfrm>
            <a:off x="3417252" y="4605619"/>
            <a:ext cx="1091966"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PROPERTY AUDIT</a:t>
            </a:r>
          </a:p>
          <a:p>
            <a:r>
              <a:rPr lang="en-US" dirty="0"/>
              <a:t>NLT 20th</a:t>
            </a:r>
          </a:p>
        </p:txBody>
      </p:sp>
      <p:sp>
        <p:nvSpPr>
          <p:cNvPr id="80" name="TextBox 79">
            <a:extLst>
              <a:ext uri="{FF2B5EF4-FFF2-40B4-BE49-F238E27FC236}">
                <a16:creationId xmlns:a16="http://schemas.microsoft.com/office/drawing/2014/main" id="{5B3096D3-B2C4-4341-B3D7-C9F9D11D7D3C}"/>
              </a:ext>
            </a:extLst>
          </p:cNvPr>
          <p:cNvSpPr txBox="1"/>
          <p:nvPr/>
        </p:nvSpPr>
        <p:spPr>
          <a:xfrm>
            <a:off x="3400562" y="2941020"/>
            <a:ext cx="1290738"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CDR PORTAL REVIEW</a:t>
            </a:r>
          </a:p>
          <a:p>
            <a:r>
              <a:rPr lang="en-US" dirty="0"/>
              <a:t>NLT 12th</a:t>
            </a:r>
          </a:p>
        </p:txBody>
      </p:sp>
      <p:sp>
        <p:nvSpPr>
          <p:cNvPr id="81" name="TextBox 80">
            <a:extLst>
              <a:ext uri="{FF2B5EF4-FFF2-40B4-BE49-F238E27FC236}">
                <a16:creationId xmlns:a16="http://schemas.microsoft.com/office/drawing/2014/main" id="{0C0E5A1B-2D57-48EB-9C9F-9395DC8EAB98}"/>
              </a:ext>
            </a:extLst>
          </p:cNvPr>
          <p:cNvSpPr txBox="1"/>
          <p:nvPr/>
        </p:nvSpPr>
        <p:spPr>
          <a:xfrm>
            <a:off x="3400562" y="5252704"/>
            <a:ext cx="1452642"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MOPO-BARRACKS WALK</a:t>
            </a:r>
          </a:p>
          <a:p>
            <a:r>
              <a:rPr lang="en-US" dirty="0"/>
              <a:t>NLT 25th</a:t>
            </a:r>
          </a:p>
        </p:txBody>
      </p:sp>
      <p:sp>
        <p:nvSpPr>
          <p:cNvPr id="82" name="TextBox 81">
            <a:extLst>
              <a:ext uri="{FF2B5EF4-FFF2-40B4-BE49-F238E27FC236}">
                <a16:creationId xmlns:a16="http://schemas.microsoft.com/office/drawing/2014/main" id="{FFDC6A3A-40E7-4D6D-B845-35EC717F744A}"/>
              </a:ext>
            </a:extLst>
          </p:cNvPr>
          <p:cNvSpPr txBox="1"/>
          <p:nvPr/>
        </p:nvSpPr>
        <p:spPr>
          <a:xfrm>
            <a:off x="4165478" y="5484437"/>
            <a:ext cx="813043"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PROP BOOK</a:t>
            </a:r>
          </a:p>
          <a:p>
            <a:r>
              <a:rPr lang="en-US" dirty="0"/>
              <a:t>NLT 25th</a:t>
            </a:r>
          </a:p>
        </p:txBody>
      </p:sp>
      <p:sp>
        <p:nvSpPr>
          <p:cNvPr id="83" name="TextBox 82">
            <a:extLst>
              <a:ext uri="{FF2B5EF4-FFF2-40B4-BE49-F238E27FC236}">
                <a16:creationId xmlns:a16="http://schemas.microsoft.com/office/drawing/2014/main" id="{4E6BE830-6D8F-4196-8002-02C1DC9B5FF9}"/>
              </a:ext>
            </a:extLst>
          </p:cNvPr>
          <p:cNvSpPr txBox="1"/>
          <p:nvPr/>
        </p:nvSpPr>
        <p:spPr>
          <a:xfrm>
            <a:off x="3399537" y="4213911"/>
            <a:ext cx="623889"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CBRNE</a:t>
            </a:r>
          </a:p>
          <a:p>
            <a:r>
              <a:rPr lang="en-US" dirty="0"/>
              <a:t>NLT 20th</a:t>
            </a:r>
          </a:p>
        </p:txBody>
      </p:sp>
      <p:sp>
        <p:nvSpPr>
          <p:cNvPr id="84" name="TextBox 83">
            <a:extLst>
              <a:ext uri="{FF2B5EF4-FFF2-40B4-BE49-F238E27FC236}">
                <a16:creationId xmlns:a16="http://schemas.microsoft.com/office/drawing/2014/main" id="{91CE3A7A-9B06-42D3-8725-94B6C4027851}"/>
              </a:ext>
            </a:extLst>
          </p:cNvPr>
          <p:cNvSpPr txBox="1"/>
          <p:nvPr/>
        </p:nvSpPr>
        <p:spPr>
          <a:xfrm>
            <a:off x="1834965" y="1033438"/>
            <a:ext cx="724878"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FAMILY</a:t>
            </a:r>
          </a:p>
          <a:p>
            <a:r>
              <a:rPr lang="en-US" dirty="0"/>
              <a:t>1</a:t>
            </a:r>
            <a:r>
              <a:rPr lang="en-US" baseline="30000" dirty="0"/>
              <a:t>st</a:t>
            </a:r>
            <a:r>
              <a:rPr lang="en-US" dirty="0"/>
              <a:t> Mo/QTR</a:t>
            </a:r>
          </a:p>
        </p:txBody>
      </p:sp>
      <p:sp>
        <p:nvSpPr>
          <p:cNvPr id="85" name="TextBox 84">
            <a:extLst>
              <a:ext uri="{FF2B5EF4-FFF2-40B4-BE49-F238E27FC236}">
                <a16:creationId xmlns:a16="http://schemas.microsoft.com/office/drawing/2014/main" id="{658DDC74-2B91-4C44-A0AD-D052FEF4A8CA}"/>
              </a:ext>
            </a:extLst>
          </p:cNvPr>
          <p:cNvSpPr txBox="1"/>
          <p:nvPr/>
        </p:nvSpPr>
        <p:spPr>
          <a:xfrm>
            <a:off x="1834965" y="2443528"/>
            <a:ext cx="724878"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FAMILY</a:t>
            </a:r>
          </a:p>
          <a:p>
            <a:r>
              <a:rPr lang="en-US" dirty="0"/>
              <a:t>1</a:t>
            </a:r>
            <a:r>
              <a:rPr lang="en-US" baseline="30000" dirty="0"/>
              <a:t>st</a:t>
            </a:r>
            <a:r>
              <a:rPr lang="en-US" dirty="0"/>
              <a:t> Mo/QTR</a:t>
            </a:r>
          </a:p>
        </p:txBody>
      </p:sp>
      <p:sp>
        <p:nvSpPr>
          <p:cNvPr id="86" name="TextBox 85">
            <a:extLst>
              <a:ext uri="{FF2B5EF4-FFF2-40B4-BE49-F238E27FC236}">
                <a16:creationId xmlns:a16="http://schemas.microsoft.com/office/drawing/2014/main" id="{1C16AA5B-EA5E-4DDE-A1D1-6B213C7D5C35}"/>
              </a:ext>
            </a:extLst>
          </p:cNvPr>
          <p:cNvSpPr txBox="1"/>
          <p:nvPr/>
        </p:nvSpPr>
        <p:spPr>
          <a:xfrm>
            <a:off x="1100305" y="2017141"/>
            <a:ext cx="763351"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QTB</a:t>
            </a:r>
          </a:p>
          <a:p>
            <a:r>
              <a:rPr lang="en-US" dirty="0"/>
              <a:t>3</a:t>
            </a:r>
            <a:r>
              <a:rPr lang="en-US" baseline="30000" dirty="0"/>
              <a:t>RD</a:t>
            </a:r>
            <a:r>
              <a:rPr lang="en-US" dirty="0"/>
              <a:t> Mo/QTR</a:t>
            </a:r>
          </a:p>
        </p:txBody>
      </p:sp>
      <p:sp>
        <p:nvSpPr>
          <p:cNvPr id="87" name="TextBox 86">
            <a:extLst>
              <a:ext uri="{FF2B5EF4-FFF2-40B4-BE49-F238E27FC236}">
                <a16:creationId xmlns:a16="http://schemas.microsoft.com/office/drawing/2014/main" id="{C18AECDF-1EA6-4BDA-A748-993C548D3799}"/>
              </a:ext>
            </a:extLst>
          </p:cNvPr>
          <p:cNvSpPr txBox="1"/>
          <p:nvPr/>
        </p:nvSpPr>
        <p:spPr>
          <a:xfrm>
            <a:off x="1137373" y="3468206"/>
            <a:ext cx="763351"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QTB</a:t>
            </a:r>
          </a:p>
          <a:p>
            <a:r>
              <a:rPr lang="en-US" dirty="0"/>
              <a:t>3</a:t>
            </a:r>
            <a:r>
              <a:rPr lang="en-US" baseline="30000" dirty="0"/>
              <a:t>RD</a:t>
            </a:r>
            <a:r>
              <a:rPr lang="en-US" dirty="0"/>
              <a:t> Mo/QTR</a:t>
            </a:r>
          </a:p>
        </p:txBody>
      </p:sp>
      <p:sp>
        <p:nvSpPr>
          <p:cNvPr id="88" name="TextBox 87">
            <a:extLst>
              <a:ext uri="{FF2B5EF4-FFF2-40B4-BE49-F238E27FC236}">
                <a16:creationId xmlns:a16="http://schemas.microsoft.com/office/drawing/2014/main" id="{FD378EB0-5B3D-4E0E-90D7-C15CB278005C}"/>
              </a:ext>
            </a:extLst>
          </p:cNvPr>
          <p:cNvSpPr txBox="1"/>
          <p:nvPr/>
        </p:nvSpPr>
        <p:spPr>
          <a:xfrm>
            <a:off x="1100305" y="4944173"/>
            <a:ext cx="763351"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QTB</a:t>
            </a:r>
          </a:p>
          <a:p>
            <a:r>
              <a:rPr lang="en-US" dirty="0"/>
              <a:t>3</a:t>
            </a:r>
            <a:r>
              <a:rPr lang="en-US" baseline="30000" dirty="0"/>
              <a:t>RD</a:t>
            </a:r>
            <a:r>
              <a:rPr lang="en-US" dirty="0"/>
              <a:t> Mo/QTR</a:t>
            </a:r>
          </a:p>
        </p:txBody>
      </p:sp>
      <p:sp>
        <p:nvSpPr>
          <p:cNvPr id="89" name="TextBox 88">
            <a:extLst>
              <a:ext uri="{FF2B5EF4-FFF2-40B4-BE49-F238E27FC236}">
                <a16:creationId xmlns:a16="http://schemas.microsoft.com/office/drawing/2014/main" id="{A9581D20-7A53-44B3-93E9-7318193C3776}"/>
              </a:ext>
            </a:extLst>
          </p:cNvPr>
          <p:cNvSpPr txBox="1"/>
          <p:nvPr/>
        </p:nvSpPr>
        <p:spPr>
          <a:xfrm>
            <a:off x="1100305" y="6413715"/>
            <a:ext cx="763351"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QTB</a:t>
            </a:r>
          </a:p>
          <a:p>
            <a:r>
              <a:rPr lang="en-US" dirty="0"/>
              <a:t>3</a:t>
            </a:r>
            <a:r>
              <a:rPr lang="en-US" baseline="30000" dirty="0"/>
              <a:t>RD</a:t>
            </a:r>
            <a:r>
              <a:rPr lang="en-US" dirty="0"/>
              <a:t> Mo/QTR</a:t>
            </a:r>
          </a:p>
        </p:txBody>
      </p:sp>
      <p:sp>
        <p:nvSpPr>
          <p:cNvPr id="90" name="TextBox 89">
            <a:extLst>
              <a:ext uri="{FF2B5EF4-FFF2-40B4-BE49-F238E27FC236}">
                <a16:creationId xmlns:a16="http://schemas.microsoft.com/office/drawing/2014/main" id="{B53BA342-99EC-4B91-8C2F-93728A763647}"/>
              </a:ext>
            </a:extLst>
          </p:cNvPr>
          <p:cNvSpPr txBox="1"/>
          <p:nvPr/>
        </p:nvSpPr>
        <p:spPr>
          <a:xfrm>
            <a:off x="1834965" y="3893630"/>
            <a:ext cx="724878"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FAMILY</a:t>
            </a:r>
          </a:p>
          <a:p>
            <a:r>
              <a:rPr lang="en-US" dirty="0"/>
              <a:t>1</a:t>
            </a:r>
            <a:r>
              <a:rPr lang="en-US" baseline="30000" dirty="0"/>
              <a:t>st</a:t>
            </a:r>
            <a:r>
              <a:rPr lang="en-US" dirty="0"/>
              <a:t> Mo/QTR</a:t>
            </a:r>
          </a:p>
        </p:txBody>
      </p:sp>
      <p:sp>
        <p:nvSpPr>
          <p:cNvPr id="91" name="TextBox 90">
            <a:extLst>
              <a:ext uri="{FF2B5EF4-FFF2-40B4-BE49-F238E27FC236}">
                <a16:creationId xmlns:a16="http://schemas.microsoft.com/office/drawing/2014/main" id="{5F63A803-D294-477F-BF87-1BF8794F87DD}"/>
              </a:ext>
            </a:extLst>
          </p:cNvPr>
          <p:cNvSpPr txBox="1"/>
          <p:nvPr/>
        </p:nvSpPr>
        <p:spPr>
          <a:xfrm>
            <a:off x="1859753" y="5365191"/>
            <a:ext cx="724878"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FAMILY</a:t>
            </a:r>
          </a:p>
          <a:p>
            <a:r>
              <a:rPr lang="en-US" dirty="0"/>
              <a:t>1</a:t>
            </a:r>
            <a:r>
              <a:rPr lang="en-US" baseline="30000" dirty="0"/>
              <a:t>st</a:t>
            </a:r>
            <a:r>
              <a:rPr lang="en-US" dirty="0"/>
              <a:t> Mo/QTR</a:t>
            </a:r>
          </a:p>
        </p:txBody>
      </p:sp>
      <p:sp>
        <p:nvSpPr>
          <p:cNvPr id="92" name="TextBox 91">
            <a:extLst>
              <a:ext uri="{FF2B5EF4-FFF2-40B4-BE49-F238E27FC236}">
                <a16:creationId xmlns:a16="http://schemas.microsoft.com/office/drawing/2014/main" id="{01E5573F-AD3D-4BF1-BE82-C2030306FB1B}"/>
              </a:ext>
            </a:extLst>
          </p:cNvPr>
          <p:cNvSpPr txBox="1"/>
          <p:nvPr/>
        </p:nvSpPr>
        <p:spPr>
          <a:xfrm>
            <a:off x="1859753" y="1610358"/>
            <a:ext cx="813043"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CMD CLIMT</a:t>
            </a:r>
          </a:p>
          <a:p>
            <a:r>
              <a:rPr lang="en-US" dirty="0"/>
              <a:t>Semi-Annual</a:t>
            </a:r>
          </a:p>
        </p:txBody>
      </p:sp>
      <p:sp>
        <p:nvSpPr>
          <p:cNvPr id="93" name="TextBox 92">
            <a:extLst>
              <a:ext uri="{FF2B5EF4-FFF2-40B4-BE49-F238E27FC236}">
                <a16:creationId xmlns:a16="http://schemas.microsoft.com/office/drawing/2014/main" id="{5EBA5635-53E3-44A4-82E8-95D65BB447D4}"/>
              </a:ext>
            </a:extLst>
          </p:cNvPr>
          <p:cNvSpPr txBox="1"/>
          <p:nvPr/>
        </p:nvSpPr>
        <p:spPr>
          <a:xfrm>
            <a:off x="1859753" y="4470550"/>
            <a:ext cx="813043"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CMD CLIMT</a:t>
            </a:r>
          </a:p>
          <a:p>
            <a:r>
              <a:rPr lang="en-US" dirty="0"/>
              <a:t>Semi-Annual</a:t>
            </a:r>
          </a:p>
        </p:txBody>
      </p:sp>
      <p:sp>
        <p:nvSpPr>
          <p:cNvPr id="94" name="TextBox 93">
            <a:extLst>
              <a:ext uri="{FF2B5EF4-FFF2-40B4-BE49-F238E27FC236}">
                <a16:creationId xmlns:a16="http://schemas.microsoft.com/office/drawing/2014/main" id="{33660FAE-8E21-4145-BC70-7D080E21BBCC}"/>
              </a:ext>
            </a:extLst>
          </p:cNvPr>
          <p:cNvSpPr txBox="1"/>
          <p:nvPr/>
        </p:nvSpPr>
        <p:spPr>
          <a:xfrm>
            <a:off x="1151322" y="5872349"/>
            <a:ext cx="639919"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ATP (CO)</a:t>
            </a:r>
          </a:p>
          <a:p>
            <a:r>
              <a:rPr lang="en-US" dirty="0"/>
              <a:t>Annual</a:t>
            </a:r>
          </a:p>
        </p:txBody>
      </p:sp>
      <p:sp>
        <p:nvSpPr>
          <p:cNvPr id="96" name="TextBox 95">
            <a:extLst>
              <a:ext uri="{FF2B5EF4-FFF2-40B4-BE49-F238E27FC236}">
                <a16:creationId xmlns:a16="http://schemas.microsoft.com/office/drawing/2014/main" id="{10AC2BE1-C4F9-49CC-AA24-60038941866E}"/>
              </a:ext>
            </a:extLst>
          </p:cNvPr>
          <p:cNvSpPr txBox="1"/>
          <p:nvPr/>
        </p:nvSpPr>
        <p:spPr>
          <a:xfrm>
            <a:off x="7636135" y="2138092"/>
            <a:ext cx="679994"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Ldr Sync</a:t>
            </a:r>
          </a:p>
          <a:p>
            <a:r>
              <a:rPr lang="en-US" dirty="0"/>
              <a:t>0600-0620</a:t>
            </a:r>
          </a:p>
        </p:txBody>
      </p:sp>
      <p:sp>
        <p:nvSpPr>
          <p:cNvPr id="97" name="TextBox 96">
            <a:extLst>
              <a:ext uri="{FF2B5EF4-FFF2-40B4-BE49-F238E27FC236}">
                <a16:creationId xmlns:a16="http://schemas.microsoft.com/office/drawing/2014/main" id="{F102F313-4387-457C-9569-A655414B1C5B}"/>
              </a:ext>
            </a:extLst>
          </p:cNvPr>
          <p:cNvSpPr txBox="1"/>
          <p:nvPr/>
        </p:nvSpPr>
        <p:spPr>
          <a:xfrm>
            <a:off x="8222809" y="2351566"/>
            <a:ext cx="688009"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REVEILLE</a:t>
            </a:r>
          </a:p>
          <a:p>
            <a:r>
              <a:rPr lang="en-US" dirty="0"/>
              <a:t>@ 0630</a:t>
            </a:r>
          </a:p>
        </p:txBody>
      </p:sp>
      <p:sp>
        <p:nvSpPr>
          <p:cNvPr id="98" name="TextBox 97">
            <a:extLst>
              <a:ext uri="{FF2B5EF4-FFF2-40B4-BE49-F238E27FC236}">
                <a16:creationId xmlns:a16="http://schemas.microsoft.com/office/drawing/2014/main" id="{7FBB5014-5068-4084-B14D-8013BE9F844A}"/>
              </a:ext>
            </a:extLst>
          </p:cNvPr>
          <p:cNvSpPr txBox="1"/>
          <p:nvPr/>
        </p:nvSpPr>
        <p:spPr>
          <a:xfrm>
            <a:off x="4330626" y="5892636"/>
            <a:ext cx="623889"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DTMS</a:t>
            </a:r>
          </a:p>
          <a:p>
            <a:r>
              <a:rPr lang="en-US" dirty="0"/>
              <a:t>NLT 30th</a:t>
            </a:r>
          </a:p>
        </p:txBody>
      </p:sp>
      <p:sp>
        <p:nvSpPr>
          <p:cNvPr id="99" name="TextBox 98">
            <a:extLst>
              <a:ext uri="{FF2B5EF4-FFF2-40B4-BE49-F238E27FC236}">
                <a16:creationId xmlns:a16="http://schemas.microsoft.com/office/drawing/2014/main" id="{A99FEF9D-C3D2-4FDA-B3F1-ACDA907A64C1}"/>
              </a:ext>
            </a:extLst>
          </p:cNvPr>
          <p:cNvSpPr txBox="1"/>
          <p:nvPr/>
        </p:nvSpPr>
        <p:spPr>
          <a:xfrm>
            <a:off x="657233" y="2663590"/>
            <a:ext cx="1101584" cy="21544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LDR QTR CNSLNG</a:t>
            </a:r>
          </a:p>
        </p:txBody>
      </p:sp>
      <p:sp>
        <p:nvSpPr>
          <p:cNvPr id="100" name="TextBox 99">
            <a:extLst>
              <a:ext uri="{FF2B5EF4-FFF2-40B4-BE49-F238E27FC236}">
                <a16:creationId xmlns:a16="http://schemas.microsoft.com/office/drawing/2014/main" id="{05251782-9D1A-43C0-9647-4CE01EAD05DF}"/>
              </a:ext>
            </a:extLst>
          </p:cNvPr>
          <p:cNvSpPr txBox="1"/>
          <p:nvPr/>
        </p:nvSpPr>
        <p:spPr>
          <a:xfrm>
            <a:off x="723913" y="1179185"/>
            <a:ext cx="1101584" cy="21544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LDR QTR CNSLNG</a:t>
            </a:r>
          </a:p>
        </p:txBody>
      </p:sp>
      <p:sp>
        <p:nvSpPr>
          <p:cNvPr id="101" name="TextBox 100">
            <a:extLst>
              <a:ext uri="{FF2B5EF4-FFF2-40B4-BE49-F238E27FC236}">
                <a16:creationId xmlns:a16="http://schemas.microsoft.com/office/drawing/2014/main" id="{CA2F430B-E6D0-45E7-BD58-9B7BFD27A59E}"/>
              </a:ext>
            </a:extLst>
          </p:cNvPr>
          <p:cNvSpPr txBox="1"/>
          <p:nvPr/>
        </p:nvSpPr>
        <p:spPr>
          <a:xfrm>
            <a:off x="1580580" y="1321898"/>
            <a:ext cx="724878"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TASK ORG</a:t>
            </a:r>
          </a:p>
          <a:p>
            <a:r>
              <a:rPr lang="en-US" dirty="0"/>
              <a:t>1</a:t>
            </a:r>
            <a:r>
              <a:rPr lang="en-US" baseline="30000" dirty="0"/>
              <a:t>st</a:t>
            </a:r>
            <a:r>
              <a:rPr lang="en-US" dirty="0"/>
              <a:t> Mo/QTR</a:t>
            </a:r>
          </a:p>
        </p:txBody>
      </p:sp>
      <p:sp>
        <p:nvSpPr>
          <p:cNvPr id="102" name="TextBox 101">
            <a:extLst>
              <a:ext uri="{FF2B5EF4-FFF2-40B4-BE49-F238E27FC236}">
                <a16:creationId xmlns:a16="http://schemas.microsoft.com/office/drawing/2014/main" id="{988FCCEA-936D-4264-BE54-D2A356EB56CA}"/>
              </a:ext>
            </a:extLst>
          </p:cNvPr>
          <p:cNvSpPr txBox="1"/>
          <p:nvPr/>
        </p:nvSpPr>
        <p:spPr>
          <a:xfrm>
            <a:off x="1715125" y="2721906"/>
            <a:ext cx="724878"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TASK ORG</a:t>
            </a:r>
          </a:p>
          <a:p>
            <a:r>
              <a:rPr lang="en-US" dirty="0"/>
              <a:t>1</a:t>
            </a:r>
            <a:r>
              <a:rPr lang="en-US" baseline="30000" dirty="0"/>
              <a:t>st</a:t>
            </a:r>
            <a:r>
              <a:rPr lang="en-US" dirty="0"/>
              <a:t> Mo/QTR</a:t>
            </a:r>
          </a:p>
        </p:txBody>
      </p:sp>
      <p:sp>
        <p:nvSpPr>
          <p:cNvPr id="103" name="TextBox 102">
            <a:extLst>
              <a:ext uri="{FF2B5EF4-FFF2-40B4-BE49-F238E27FC236}">
                <a16:creationId xmlns:a16="http://schemas.microsoft.com/office/drawing/2014/main" id="{CFAD6936-BF45-46CB-93E0-905F3C63EF1D}"/>
              </a:ext>
            </a:extLst>
          </p:cNvPr>
          <p:cNvSpPr txBox="1"/>
          <p:nvPr/>
        </p:nvSpPr>
        <p:spPr>
          <a:xfrm>
            <a:off x="666418" y="4104662"/>
            <a:ext cx="1101584" cy="21544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LDR QTR CNSLNG</a:t>
            </a:r>
          </a:p>
        </p:txBody>
      </p:sp>
      <p:sp>
        <p:nvSpPr>
          <p:cNvPr id="104" name="TextBox 103">
            <a:extLst>
              <a:ext uri="{FF2B5EF4-FFF2-40B4-BE49-F238E27FC236}">
                <a16:creationId xmlns:a16="http://schemas.microsoft.com/office/drawing/2014/main" id="{5F0FD1DC-D2C8-46B3-A5D3-CDC009674F92}"/>
              </a:ext>
            </a:extLst>
          </p:cNvPr>
          <p:cNvSpPr txBox="1"/>
          <p:nvPr/>
        </p:nvSpPr>
        <p:spPr>
          <a:xfrm>
            <a:off x="1715125" y="4182090"/>
            <a:ext cx="724878"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TASK ORG</a:t>
            </a:r>
          </a:p>
          <a:p>
            <a:r>
              <a:rPr lang="en-US" dirty="0"/>
              <a:t>1</a:t>
            </a:r>
            <a:r>
              <a:rPr lang="en-US" baseline="30000" dirty="0"/>
              <a:t>st</a:t>
            </a:r>
            <a:r>
              <a:rPr lang="en-US" dirty="0"/>
              <a:t> Mo/QTR</a:t>
            </a:r>
          </a:p>
        </p:txBody>
      </p:sp>
      <p:sp>
        <p:nvSpPr>
          <p:cNvPr id="105" name="TextBox 104">
            <a:extLst>
              <a:ext uri="{FF2B5EF4-FFF2-40B4-BE49-F238E27FC236}">
                <a16:creationId xmlns:a16="http://schemas.microsoft.com/office/drawing/2014/main" id="{EA2F4AC3-C669-4261-BD0B-CE1D20753C26}"/>
              </a:ext>
            </a:extLst>
          </p:cNvPr>
          <p:cNvSpPr txBox="1"/>
          <p:nvPr/>
        </p:nvSpPr>
        <p:spPr>
          <a:xfrm>
            <a:off x="800113" y="5583391"/>
            <a:ext cx="1101584" cy="21544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LDR QTR CNSLNG</a:t>
            </a:r>
          </a:p>
        </p:txBody>
      </p:sp>
      <p:sp>
        <p:nvSpPr>
          <p:cNvPr id="106" name="TextBox 105">
            <a:extLst>
              <a:ext uri="{FF2B5EF4-FFF2-40B4-BE49-F238E27FC236}">
                <a16:creationId xmlns:a16="http://schemas.microsoft.com/office/drawing/2014/main" id="{73A4D5DC-9952-439B-A5F3-3FCE3A7AB574}"/>
              </a:ext>
            </a:extLst>
          </p:cNvPr>
          <p:cNvSpPr txBox="1"/>
          <p:nvPr/>
        </p:nvSpPr>
        <p:spPr>
          <a:xfrm>
            <a:off x="1825497" y="5669537"/>
            <a:ext cx="724878"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TASK ORG</a:t>
            </a:r>
          </a:p>
          <a:p>
            <a:r>
              <a:rPr lang="en-US" dirty="0"/>
              <a:t>1</a:t>
            </a:r>
            <a:r>
              <a:rPr lang="en-US" baseline="30000" dirty="0"/>
              <a:t>st</a:t>
            </a:r>
            <a:r>
              <a:rPr lang="en-US" dirty="0"/>
              <a:t> Mo/QTR</a:t>
            </a:r>
          </a:p>
        </p:txBody>
      </p:sp>
      <p:sp>
        <p:nvSpPr>
          <p:cNvPr id="107" name="TextBox 106">
            <a:extLst>
              <a:ext uri="{FF2B5EF4-FFF2-40B4-BE49-F238E27FC236}">
                <a16:creationId xmlns:a16="http://schemas.microsoft.com/office/drawing/2014/main" id="{9BE2CA48-66C7-4859-A6D8-7D3406F138E5}"/>
              </a:ext>
            </a:extLst>
          </p:cNvPr>
          <p:cNvSpPr txBox="1"/>
          <p:nvPr/>
        </p:nvSpPr>
        <p:spPr>
          <a:xfrm>
            <a:off x="3456988" y="2147155"/>
            <a:ext cx="606256"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SLRRTS</a:t>
            </a:r>
          </a:p>
          <a:p>
            <a:r>
              <a:rPr lang="en-US" dirty="0"/>
              <a:t>NLT 5th</a:t>
            </a:r>
          </a:p>
        </p:txBody>
      </p:sp>
      <p:sp>
        <p:nvSpPr>
          <p:cNvPr id="108" name="TextBox 107">
            <a:extLst>
              <a:ext uri="{FF2B5EF4-FFF2-40B4-BE49-F238E27FC236}">
                <a16:creationId xmlns:a16="http://schemas.microsoft.com/office/drawing/2014/main" id="{BD11F495-E915-4247-94F5-9CDB3F0A6D52}"/>
              </a:ext>
            </a:extLst>
          </p:cNvPr>
          <p:cNvSpPr txBox="1"/>
          <p:nvPr/>
        </p:nvSpPr>
        <p:spPr>
          <a:xfrm>
            <a:off x="4091236" y="4056938"/>
            <a:ext cx="811441"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MO CNSLNG</a:t>
            </a:r>
          </a:p>
          <a:p>
            <a:r>
              <a:rPr lang="en-US" dirty="0"/>
              <a:t>NLT 15th</a:t>
            </a:r>
          </a:p>
        </p:txBody>
      </p:sp>
      <p:sp>
        <p:nvSpPr>
          <p:cNvPr id="109" name="TextBox 108">
            <a:extLst>
              <a:ext uri="{FF2B5EF4-FFF2-40B4-BE49-F238E27FC236}">
                <a16:creationId xmlns:a16="http://schemas.microsoft.com/office/drawing/2014/main" id="{4983118F-23A8-4E6A-9A5B-DC3A009C397A}"/>
              </a:ext>
            </a:extLst>
          </p:cNvPr>
          <p:cNvSpPr txBox="1"/>
          <p:nvPr/>
        </p:nvSpPr>
        <p:spPr>
          <a:xfrm>
            <a:off x="5487519" y="5600355"/>
            <a:ext cx="784189"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POST DTMS</a:t>
            </a:r>
          </a:p>
          <a:p>
            <a:r>
              <a:rPr lang="en-US" dirty="0"/>
              <a:t>SCHEDULE</a:t>
            </a:r>
          </a:p>
        </p:txBody>
      </p:sp>
      <p:sp>
        <p:nvSpPr>
          <p:cNvPr id="110" name="TextBox 109">
            <a:extLst>
              <a:ext uri="{FF2B5EF4-FFF2-40B4-BE49-F238E27FC236}">
                <a16:creationId xmlns:a16="http://schemas.microsoft.com/office/drawing/2014/main" id="{65817ACF-BDEB-4781-BE86-665398B793B1}"/>
              </a:ext>
            </a:extLst>
          </p:cNvPr>
          <p:cNvSpPr txBox="1"/>
          <p:nvPr/>
        </p:nvSpPr>
        <p:spPr>
          <a:xfrm>
            <a:off x="3557747" y="3249910"/>
            <a:ext cx="1324402" cy="33855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SOCIAL MEDIA SCRUB</a:t>
            </a:r>
          </a:p>
          <a:p>
            <a:r>
              <a:rPr lang="en-US" dirty="0"/>
              <a:t>NLT 12th</a:t>
            </a:r>
          </a:p>
        </p:txBody>
      </p:sp>
      <p:sp>
        <p:nvSpPr>
          <p:cNvPr id="111" name="TextBox 110">
            <a:extLst>
              <a:ext uri="{FF2B5EF4-FFF2-40B4-BE49-F238E27FC236}">
                <a16:creationId xmlns:a16="http://schemas.microsoft.com/office/drawing/2014/main" id="{A754E41C-2CAF-4AF9-9650-A9778BB174DA}"/>
              </a:ext>
            </a:extLst>
          </p:cNvPr>
          <p:cNvSpPr txBox="1"/>
          <p:nvPr/>
        </p:nvSpPr>
        <p:spPr>
          <a:xfrm>
            <a:off x="3456988" y="1406302"/>
            <a:ext cx="1016625"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PROP S-RCPT</a:t>
            </a:r>
          </a:p>
          <a:p>
            <a:r>
              <a:rPr lang="en-US" dirty="0"/>
              <a:t>&amp; S-ANX NLT 5th</a:t>
            </a:r>
          </a:p>
        </p:txBody>
      </p:sp>
      <p:sp>
        <p:nvSpPr>
          <p:cNvPr id="112" name="TextBox 111">
            <a:extLst>
              <a:ext uri="{FF2B5EF4-FFF2-40B4-BE49-F238E27FC236}">
                <a16:creationId xmlns:a16="http://schemas.microsoft.com/office/drawing/2014/main" id="{52E9FCCF-F6B2-42F4-BBAF-5E7CDE40A283}"/>
              </a:ext>
            </a:extLst>
          </p:cNvPr>
          <p:cNvSpPr txBox="1"/>
          <p:nvPr/>
        </p:nvSpPr>
        <p:spPr>
          <a:xfrm>
            <a:off x="4443462" y="4809104"/>
            <a:ext cx="566181" cy="338554"/>
          </a:xfrm>
          <a:prstGeom prst="rect">
            <a:avLst/>
          </a:prstGeom>
          <a:solidFill>
            <a:schemeClr val="bg1"/>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PAI</a:t>
            </a:r>
          </a:p>
          <a:p>
            <a:r>
              <a:rPr lang="en-US" dirty="0"/>
              <a:t>NLT 7th</a:t>
            </a:r>
          </a:p>
        </p:txBody>
      </p:sp>
      <p:sp>
        <p:nvSpPr>
          <p:cNvPr id="113" name="TextBox 112">
            <a:extLst>
              <a:ext uri="{FF2B5EF4-FFF2-40B4-BE49-F238E27FC236}">
                <a16:creationId xmlns:a16="http://schemas.microsoft.com/office/drawing/2014/main" id="{398BF881-C2C6-4625-9EC4-E7090B226CF9}"/>
              </a:ext>
            </a:extLst>
          </p:cNvPr>
          <p:cNvSpPr txBox="1"/>
          <p:nvPr/>
        </p:nvSpPr>
        <p:spPr>
          <a:xfrm>
            <a:off x="6320955" y="2673099"/>
            <a:ext cx="845103" cy="461665"/>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non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CO MNT MTG</a:t>
            </a:r>
          </a:p>
          <a:p>
            <a:r>
              <a:rPr lang="en-US" dirty="0"/>
              <a:t>(FMT-PSGs)</a:t>
            </a:r>
          </a:p>
          <a:p>
            <a:r>
              <a:rPr lang="en-US" dirty="0"/>
              <a:t>1300-1400</a:t>
            </a:r>
          </a:p>
        </p:txBody>
      </p:sp>
      <p:sp>
        <p:nvSpPr>
          <p:cNvPr id="114" name="TextBox 113">
            <a:extLst>
              <a:ext uri="{FF2B5EF4-FFF2-40B4-BE49-F238E27FC236}">
                <a16:creationId xmlns:a16="http://schemas.microsoft.com/office/drawing/2014/main" id="{5B3096D3-B2C4-4341-B3D7-C9F9D11D7D3C}"/>
              </a:ext>
            </a:extLst>
          </p:cNvPr>
          <p:cNvSpPr txBox="1"/>
          <p:nvPr/>
        </p:nvSpPr>
        <p:spPr>
          <a:xfrm>
            <a:off x="4045931" y="1757066"/>
            <a:ext cx="874378" cy="215444"/>
          </a:xfrm>
          <a:prstGeom prst="rect">
            <a:avLst/>
          </a:prstGeom>
          <a:solidFill>
            <a:schemeClr val="bg1">
              <a:lumMod val="75000"/>
            </a:schemeClr>
          </a:solidFill>
          <a:ln>
            <a:solidFill>
              <a:schemeClr val="tx1"/>
            </a:solidFill>
          </a:ln>
          <a:effectLst>
            <a:outerShdw blurRad="50800" dist="38100" dir="10800000" algn="r" rotWithShape="0">
              <a:prstClr val="black">
                <a:alpha val="40000"/>
              </a:prstClr>
            </a:outerShdw>
          </a:effectLst>
        </p:spPr>
        <p:txBody>
          <a:bodyPr wrap="square" rtlCol="0">
            <a:spAutoFit/>
          </a:bodyPr>
          <a:lstStyle>
            <a:defPPr>
              <a:defRPr lang="en-US"/>
            </a:defPPr>
            <a:lvl1pPr>
              <a:defRPr sz="800" b="1">
                <a:latin typeface="Arial" panose="020B0604020202020204" pitchFamily="34" charset="0"/>
                <a:cs typeface="Arial" panose="020B0604020202020204" pitchFamily="34" charset="0"/>
              </a:defRPr>
            </a:lvl1pPr>
          </a:lstStyle>
          <a:p>
            <a:r>
              <a:rPr lang="en-US" dirty="0"/>
              <a:t>SHR SIGNED</a:t>
            </a:r>
          </a:p>
        </p:txBody>
      </p:sp>
      <p:sp>
        <p:nvSpPr>
          <p:cNvPr id="95" name="TextBox 94">
            <a:extLst>
              <a:ext uri="{FF2B5EF4-FFF2-40B4-BE49-F238E27FC236}">
                <a16:creationId xmlns:a16="http://schemas.microsoft.com/office/drawing/2014/main" id="{BD2E711D-923C-47EE-B787-CCB2A12B955D}"/>
              </a:ext>
            </a:extLst>
          </p:cNvPr>
          <p:cNvSpPr txBox="1"/>
          <p:nvPr/>
        </p:nvSpPr>
        <p:spPr>
          <a:xfrm>
            <a:off x="4172303" y="4089294"/>
            <a:ext cx="4248471" cy="1384995"/>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b="1" dirty="0"/>
              <a:t>Battle Rhythm.</a:t>
            </a:r>
          </a:p>
          <a:p>
            <a:endParaRPr lang="en-US" b="1" dirty="0"/>
          </a:p>
          <a:p>
            <a:r>
              <a:rPr lang="en-US" dirty="0"/>
              <a:t>The Executive Officer will review the battle rhythm and address any temporary adjustments to battle rhythm events or additions/deletions to battle rhythm events.  These are updated within the company annual calendar product after modifying.</a:t>
            </a:r>
          </a:p>
        </p:txBody>
      </p:sp>
    </p:spTree>
    <p:extLst>
      <p:ext uri="{BB962C8B-B14F-4D97-AF65-F5344CB8AC3E}">
        <p14:creationId xmlns:p14="http://schemas.microsoft.com/office/powerpoint/2010/main" val="3039371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63AC8AB3-B2D1-4897-80D1-5D6F702206D8}"/>
              </a:ext>
            </a:extLst>
          </p:cNvPr>
          <p:cNvSpPr txBox="1"/>
          <p:nvPr/>
        </p:nvSpPr>
        <p:spPr>
          <a:xfrm>
            <a:off x="3828590" y="251889"/>
            <a:ext cx="1586716"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ALPHA FY56</a:t>
            </a:r>
          </a:p>
        </p:txBody>
      </p:sp>
      <p:grpSp>
        <p:nvGrpSpPr>
          <p:cNvPr id="3" name="Group 2">
            <a:extLst>
              <a:ext uri="{FF2B5EF4-FFF2-40B4-BE49-F238E27FC236}">
                <a16:creationId xmlns:a16="http://schemas.microsoft.com/office/drawing/2014/main" id="{46CDF08E-626D-43EC-87AC-B8E969A33124}"/>
              </a:ext>
            </a:extLst>
          </p:cNvPr>
          <p:cNvGrpSpPr/>
          <p:nvPr/>
        </p:nvGrpSpPr>
        <p:grpSpPr>
          <a:xfrm>
            <a:off x="266491" y="3051969"/>
            <a:ext cx="8611018" cy="2039059"/>
            <a:chOff x="266491" y="3051969"/>
            <a:chExt cx="8611018" cy="2039059"/>
          </a:xfrm>
        </p:grpSpPr>
        <p:sp>
          <p:nvSpPr>
            <p:cNvPr id="50" name="TextBox 49">
              <a:extLst>
                <a:ext uri="{FF2B5EF4-FFF2-40B4-BE49-F238E27FC236}">
                  <a16:creationId xmlns:a16="http://schemas.microsoft.com/office/drawing/2014/main" id="{6022E474-4479-4935-9E79-7C3F27AEFD6F}"/>
                </a:ext>
              </a:extLst>
            </p:cNvPr>
            <p:cNvSpPr txBox="1"/>
            <p:nvPr/>
          </p:nvSpPr>
          <p:spPr>
            <a:xfrm>
              <a:off x="787812" y="3051970"/>
              <a:ext cx="1309719" cy="523220"/>
            </a:xfrm>
            <a:prstGeom prst="rect">
              <a:avLst/>
            </a:prstGeom>
            <a:noFill/>
          </p:spPr>
          <p:txBody>
            <a:bodyPr wrap="none" rtlCol="0">
              <a:spAutoFit/>
            </a:bodyPr>
            <a:lstStyle/>
            <a:p>
              <a:pPr algn="ctr"/>
              <a:r>
                <a:rPr lang="en-US" sz="1400" b="1" dirty="0">
                  <a:latin typeface=" Arial"/>
                </a:rPr>
                <a:t>FY 56 – Q1</a:t>
              </a:r>
            </a:p>
            <a:p>
              <a:pPr algn="ctr"/>
              <a:r>
                <a:rPr lang="en-US" sz="1400" b="1" dirty="0">
                  <a:latin typeface=" Arial"/>
                </a:rPr>
                <a:t>(OCT-DEC55)</a:t>
              </a:r>
            </a:p>
          </p:txBody>
        </p:sp>
        <p:sp>
          <p:nvSpPr>
            <p:cNvPr id="51" name="TextBox 50">
              <a:extLst>
                <a:ext uri="{FF2B5EF4-FFF2-40B4-BE49-F238E27FC236}">
                  <a16:creationId xmlns:a16="http://schemas.microsoft.com/office/drawing/2014/main" id="{87761A12-A3DA-4FFA-82C7-0DCCD2607915}"/>
                </a:ext>
              </a:extLst>
            </p:cNvPr>
            <p:cNvSpPr txBox="1"/>
            <p:nvPr/>
          </p:nvSpPr>
          <p:spPr>
            <a:xfrm>
              <a:off x="2840813" y="3056333"/>
              <a:ext cx="1329211" cy="523220"/>
            </a:xfrm>
            <a:prstGeom prst="rect">
              <a:avLst/>
            </a:prstGeom>
            <a:noFill/>
          </p:spPr>
          <p:txBody>
            <a:bodyPr wrap="none" rtlCol="0">
              <a:spAutoFit/>
            </a:bodyPr>
            <a:lstStyle/>
            <a:p>
              <a:pPr algn="ctr"/>
              <a:r>
                <a:rPr lang="en-US" sz="1400" b="1" dirty="0">
                  <a:latin typeface=" Arial"/>
                </a:rPr>
                <a:t>FY 56 – Q2</a:t>
              </a:r>
            </a:p>
            <a:p>
              <a:pPr algn="ctr"/>
              <a:r>
                <a:rPr lang="en-US" sz="1400" b="1" dirty="0">
                  <a:latin typeface=" Arial"/>
                </a:rPr>
                <a:t>(JAN-MAR56)</a:t>
              </a:r>
            </a:p>
          </p:txBody>
        </p:sp>
        <p:sp>
          <p:nvSpPr>
            <p:cNvPr id="52" name="TextBox 51">
              <a:extLst>
                <a:ext uri="{FF2B5EF4-FFF2-40B4-BE49-F238E27FC236}">
                  <a16:creationId xmlns:a16="http://schemas.microsoft.com/office/drawing/2014/main" id="{7E91F5F0-330D-4212-AF1C-99800331C7A0}"/>
                </a:ext>
              </a:extLst>
            </p:cNvPr>
            <p:cNvSpPr txBox="1"/>
            <p:nvPr/>
          </p:nvSpPr>
          <p:spPr>
            <a:xfrm>
              <a:off x="5046938" y="3051969"/>
              <a:ext cx="1300357" cy="523220"/>
            </a:xfrm>
            <a:prstGeom prst="rect">
              <a:avLst/>
            </a:prstGeom>
            <a:noFill/>
          </p:spPr>
          <p:txBody>
            <a:bodyPr wrap="none" rtlCol="0">
              <a:spAutoFit/>
            </a:bodyPr>
            <a:lstStyle/>
            <a:p>
              <a:pPr algn="ctr"/>
              <a:r>
                <a:rPr lang="en-US" sz="1400" b="1" dirty="0">
                  <a:latin typeface=" Arial"/>
                </a:rPr>
                <a:t>FY 56 – Q3</a:t>
              </a:r>
            </a:p>
            <a:p>
              <a:pPr algn="ctr"/>
              <a:r>
                <a:rPr lang="en-US" sz="1400" b="1" dirty="0">
                  <a:latin typeface=" Arial"/>
                </a:rPr>
                <a:t>(APR-JUN56)</a:t>
              </a:r>
            </a:p>
          </p:txBody>
        </p:sp>
        <p:sp>
          <p:nvSpPr>
            <p:cNvPr id="53" name="TextBox 52">
              <a:extLst>
                <a:ext uri="{FF2B5EF4-FFF2-40B4-BE49-F238E27FC236}">
                  <a16:creationId xmlns:a16="http://schemas.microsoft.com/office/drawing/2014/main" id="{399B54B9-606E-4E36-A95C-05B021AA7485}"/>
                </a:ext>
              </a:extLst>
            </p:cNvPr>
            <p:cNvSpPr txBox="1"/>
            <p:nvPr/>
          </p:nvSpPr>
          <p:spPr>
            <a:xfrm>
              <a:off x="7243736" y="3051969"/>
              <a:ext cx="1200970" cy="523220"/>
            </a:xfrm>
            <a:prstGeom prst="rect">
              <a:avLst/>
            </a:prstGeom>
            <a:noFill/>
          </p:spPr>
          <p:txBody>
            <a:bodyPr wrap="none" rtlCol="0">
              <a:spAutoFit/>
            </a:bodyPr>
            <a:lstStyle/>
            <a:p>
              <a:pPr algn="ctr"/>
              <a:r>
                <a:rPr lang="en-US" sz="1400" b="1" dirty="0">
                  <a:latin typeface=" Arial"/>
                </a:rPr>
                <a:t>FY 56 – Q4</a:t>
              </a:r>
            </a:p>
            <a:p>
              <a:pPr algn="ctr"/>
              <a:r>
                <a:rPr lang="en-US" sz="1400" b="1" dirty="0">
                  <a:latin typeface=" Arial"/>
                </a:rPr>
                <a:t>(JUL-SEP56</a:t>
              </a:r>
            </a:p>
          </p:txBody>
        </p:sp>
        <p:sp>
          <p:nvSpPr>
            <p:cNvPr id="54" name="TextBox 53">
              <a:extLst>
                <a:ext uri="{FF2B5EF4-FFF2-40B4-BE49-F238E27FC236}">
                  <a16:creationId xmlns:a16="http://schemas.microsoft.com/office/drawing/2014/main" id="{D22FADFA-37F0-4C02-B0B6-249CA7527EBC}"/>
                </a:ext>
              </a:extLst>
            </p:cNvPr>
            <p:cNvSpPr txBox="1"/>
            <p:nvPr/>
          </p:nvSpPr>
          <p:spPr>
            <a:xfrm>
              <a:off x="266491" y="3701190"/>
              <a:ext cx="1874809" cy="1200329"/>
            </a:xfrm>
            <a:prstGeom prst="rect">
              <a:avLst/>
            </a:prstGeom>
            <a:noFill/>
          </p:spPr>
          <p:txBody>
            <a:bodyPr wrap="none" rtlCol="0">
              <a:spAutoFit/>
            </a:bodyPr>
            <a:lstStyle/>
            <a:p>
              <a:r>
                <a:rPr lang="en-US" sz="1200" b="1" dirty="0">
                  <a:latin typeface=" Arial"/>
                </a:rPr>
                <a:t>APFT (NOV)</a:t>
              </a:r>
            </a:p>
            <a:p>
              <a:r>
                <a:rPr lang="en-US" sz="1200" b="1" dirty="0">
                  <a:latin typeface=" Arial"/>
                </a:rPr>
                <a:t>INDV SKILLS (NOV)</a:t>
              </a:r>
            </a:p>
            <a:p>
              <a:r>
                <a:rPr lang="en-US" sz="1200" b="1" dirty="0">
                  <a:latin typeface=" Arial"/>
                </a:rPr>
                <a:t>BASIC CREW SKILLS</a:t>
              </a:r>
            </a:p>
            <a:p>
              <a:r>
                <a:rPr lang="en-US" sz="1200" b="1" dirty="0">
                  <a:latin typeface=" Arial"/>
                </a:rPr>
                <a:t>HOLIDAY LEAVE (DEC)</a:t>
              </a:r>
            </a:p>
            <a:p>
              <a:endParaRPr lang="en-US" sz="1200" b="1" dirty="0">
                <a:latin typeface=" Arial"/>
              </a:endParaRPr>
            </a:p>
            <a:p>
              <a:r>
                <a:rPr lang="en-US" sz="1200" b="1" dirty="0">
                  <a:latin typeface=" Arial"/>
                </a:rPr>
                <a:t>PRT FOCUS: Sustain</a:t>
              </a:r>
            </a:p>
          </p:txBody>
        </p:sp>
        <p:sp>
          <p:nvSpPr>
            <p:cNvPr id="55" name="TextBox 54">
              <a:extLst>
                <a:ext uri="{FF2B5EF4-FFF2-40B4-BE49-F238E27FC236}">
                  <a16:creationId xmlns:a16="http://schemas.microsoft.com/office/drawing/2014/main" id="{7A9B71C5-8B9E-4118-A9DD-3A77DAAA1871}"/>
                </a:ext>
              </a:extLst>
            </p:cNvPr>
            <p:cNvSpPr txBox="1"/>
            <p:nvPr/>
          </p:nvSpPr>
          <p:spPr>
            <a:xfrm>
              <a:off x="2382838" y="3701189"/>
              <a:ext cx="2140965" cy="1384995"/>
            </a:xfrm>
            <a:prstGeom prst="rect">
              <a:avLst/>
            </a:prstGeom>
            <a:noFill/>
          </p:spPr>
          <p:txBody>
            <a:bodyPr wrap="square" rtlCol="0">
              <a:spAutoFit/>
            </a:bodyPr>
            <a:lstStyle/>
            <a:p>
              <a:r>
                <a:rPr lang="en-US" sz="1200" b="1" dirty="0">
                  <a:latin typeface=" Arial"/>
                </a:rPr>
                <a:t>INDV SKILLS (JAN-FEB)</a:t>
              </a:r>
            </a:p>
            <a:p>
              <a:r>
                <a:rPr lang="en-US" sz="1200" b="1" dirty="0">
                  <a:latin typeface=" Arial"/>
                </a:rPr>
                <a:t>SQD STX-LFX (FEB)</a:t>
              </a:r>
            </a:p>
            <a:p>
              <a:r>
                <a:rPr lang="en-US" sz="1200" b="1" dirty="0">
                  <a:latin typeface=" Arial"/>
                </a:rPr>
                <a:t>SPRG BRK (MAR)</a:t>
              </a:r>
            </a:p>
            <a:p>
              <a:r>
                <a:rPr lang="en-US" sz="1200" b="1" dirty="0">
                  <a:latin typeface=" Arial"/>
                </a:rPr>
                <a:t>RECOVERY (MAR)</a:t>
              </a:r>
              <a:br>
                <a:rPr lang="en-US" sz="1200" b="1" dirty="0">
                  <a:latin typeface=" Arial"/>
                </a:rPr>
              </a:br>
              <a:endParaRPr lang="en-US" sz="1200" b="1" dirty="0">
                <a:latin typeface=" Arial"/>
              </a:endParaRPr>
            </a:p>
            <a:p>
              <a:r>
                <a:rPr lang="en-US" sz="1200" b="1" dirty="0">
                  <a:latin typeface=" Arial"/>
                </a:rPr>
                <a:t>PRT FOCUS: REMEDIAL, DIET &amp; NUTRITION, BRAP</a:t>
              </a:r>
            </a:p>
          </p:txBody>
        </p:sp>
        <p:sp>
          <p:nvSpPr>
            <p:cNvPr id="56" name="TextBox 55">
              <a:extLst>
                <a:ext uri="{FF2B5EF4-FFF2-40B4-BE49-F238E27FC236}">
                  <a16:creationId xmlns:a16="http://schemas.microsoft.com/office/drawing/2014/main" id="{4A543DD2-C9B2-42A4-9C6A-81EE6316EEB1}"/>
                </a:ext>
              </a:extLst>
            </p:cNvPr>
            <p:cNvSpPr txBox="1"/>
            <p:nvPr/>
          </p:nvSpPr>
          <p:spPr>
            <a:xfrm>
              <a:off x="4526701" y="3706033"/>
              <a:ext cx="2299732" cy="1384995"/>
            </a:xfrm>
            <a:prstGeom prst="rect">
              <a:avLst/>
            </a:prstGeom>
            <a:noFill/>
          </p:spPr>
          <p:txBody>
            <a:bodyPr wrap="none" rtlCol="0">
              <a:spAutoFit/>
            </a:bodyPr>
            <a:lstStyle/>
            <a:p>
              <a:r>
                <a:rPr lang="en-US" sz="1200" b="1" dirty="0">
                  <a:latin typeface=" Arial"/>
                </a:rPr>
                <a:t>GUNNERY (MAY)</a:t>
              </a:r>
            </a:p>
            <a:p>
              <a:r>
                <a:rPr lang="en-US" sz="1200" b="1" dirty="0">
                  <a:latin typeface=" Arial"/>
                </a:rPr>
                <a:t>ACFT/DIAG (APR)</a:t>
              </a:r>
            </a:p>
            <a:p>
              <a:r>
                <a:rPr lang="en-US" sz="1200" b="1" dirty="0">
                  <a:latin typeface=" Arial"/>
                </a:rPr>
                <a:t>CHG OF CMD (APR)</a:t>
              </a:r>
            </a:p>
            <a:p>
              <a:r>
                <a:rPr lang="en-US" sz="1200" b="1" dirty="0">
                  <a:latin typeface=" Arial"/>
                </a:rPr>
                <a:t>EIB (MAY-JUN)</a:t>
              </a:r>
            </a:p>
            <a:p>
              <a:endParaRPr lang="en-US" sz="1200" b="1" dirty="0">
                <a:latin typeface=" Arial"/>
              </a:endParaRPr>
            </a:p>
            <a:p>
              <a:r>
                <a:rPr lang="en-US" sz="1200" b="1" dirty="0">
                  <a:latin typeface=" Arial"/>
                </a:rPr>
                <a:t>PRT FOCUS: ACFT CENTRIC</a:t>
              </a:r>
            </a:p>
            <a:p>
              <a:r>
                <a:rPr lang="en-US" sz="1200" b="1" dirty="0">
                  <a:latin typeface=" Arial"/>
                </a:rPr>
                <a:t>             FINAL APFT (APR)</a:t>
              </a:r>
            </a:p>
          </p:txBody>
        </p:sp>
        <p:sp>
          <p:nvSpPr>
            <p:cNvPr id="57" name="TextBox 56">
              <a:extLst>
                <a:ext uri="{FF2B5EF4-FFF2-40B4-BE49-F238E27FC236}">
                  <a16:creationId xmlns:a16="http://schemas.microsoft.com/office/drawing/2014/main" id="{E8D9AC48-7F44-4422-BA47-8726436C4F65}"/>
                </a:ext>
              </a:extLst>
            </p:cNvPr>
            <p:cNvSpPr txBox="1"/>
            <p:nvPr/>
          </p:nvSpPr>
          <p:spPr>
            <a:xfrm>
              <a:off x="6829331" y="3706033"/>
              <a:ext cx="2048178" cy="1384995"/>
            </a:xfrm>
            <a:prstGeom prst="rect">
              <a:avLst/>
            </a:prstGeom>
            <a:noFill/>
          </p:spPr>
          <p:txBody>
            <a:bodyPr wrap="square" rtlCol="0">
              <a:spAutoFit/>
            </a:bodyPr>
            <a:lstStyle/>
            <a:p>
              <a:r>
                <a:rPr lang="en-US" sz="1200" b="1" dirty="0">
                  <a:latin typeface=" Arial"/>
                </a:rPr>
                <a:t>SQD URBAN (SEP)</a:t>
              </a:r>
            </a:p>
            <a:p>
              <a:r>
                <a:rPr lang="en-US" sz="1200" b="1" dirty="0">
                  <a:latin typeface=" Arial"/>
                </a:rPr>
                <a:t>PLT STX (JUL-AUG)</a:t>
              </a:r>
            </a:p>
            <a:p>
              <a:r>
                <a:rPr lang="en-US" sz="1200" b="1" dirty="0">
                  <a:latin typeface=" Arial"/>
                </a:rPr>
                <a:t>CO STX (AUG)</a:t>
              </a:r>
            </a:p>
            <a:p>
              <a:endParaRPr lang="en-US" sz="1200" b="1" dirty="0">
                <a:latin typeface=" Arial"/>
              </a:endParaRPr>
            </a:p>
            <a:p>
              <a:endParaRPr lang="en-US" sz="1200" b="1" dirty="0">
                <a:latin typeface=" Arial"/>
              </a:endParaRPr>
            </a:p>
            <a:p>
              <a:r>
                <a:rPr lang="en-US" sz="1200" b="1" dirty="0">
                  <a:latin typeface=" Arial"/>
                </a:rPr>
                <a:t>PRT FOCUS: ACFT PREPARATION</a:t>
              </a:r>
            </a:p>
          </p:txBody>
        </p:sp>
      </p:grpSp>
      <p:sp>
        <p:nvSpPr>
          <p:cNvPr id="63" name="TextBox 62">
            <a:extLst>
              <a:ext uri="{FF2B5EF4-FFF2-40B4-BE49-F238E27FC236}">
                <a16:creationId xmlns:a16="http://schemas.microsoft.com/office/drawing/2014/main" id="{30BE120A-3AAA-46CA-85FA-582809C8CC1E}"/>
              </a:ext>
            </a:extLst>
          </p:cNvPr>
          <p:cNvSpPr txBox="1"/>
          <p:nvPr/>
        </p:nvSpPr>
        <p:spPr>
          <a:xfrm rot="3477911">
            <a:off x="1208190" y="2266205"/>
            <a:ext cx="1021433" cy="253916"/>
          </a:xfrm>
          <a:prstGeom prst="rect">
            <a:avLst/>
          </a:prstGeom>
          <a:noFill/>
        </p:spPr>
        <p:txBody>
          <a:bodyPr wrap="none" rtlCol="0">
            <a:spAutoFit/>
          </a:bodyPr>
          <a:lstStyle/>
          <a:p>
            <a:r>
              <a:rPr lang="en-US" sz="1050" b="1" dirty="0">
                <a:latin typeface=" Arial"/>
              </a:rPr>
              <a:t>INDV SKILLS</a:t>
            </a:r>
          </a:p>
        </p:txBody>
      </p:sp>
      <p:grpSp>
        <p:nvGrpSpPr>
          <p:cNvPr id="2" name="Group 1">
            <a:extLst>
              <a:ext uri="{FF2B5EF4-FFF2-40B4-BE49-F238E27FC236}">
                <a16:creationId xmlns:a16="http://schemas.microsoft.com/office/drawing/2014/main" id="{4B6982CA-AF03-4576-8E33-D038ABEDE3F4}"/>
              </a:ext>
            </a:extLst>
          </p:cNvPr>
          <p:cNvGrpSpPr/>
          <p:nvPr/>
        </p:nvGrpSpPr>
        <p:grpSpPr>
          <a:xfrm>
            <a:off x="1587259" y="1886282"/>
            <a:ext cx="6038946" cy="944728"/>
            <a:chOff x="1587259" y="1886282"/>
            <a:chExt cx="6038946" cy="944728"/>
          </a:xfrm>
        </p:grpSpPr>
        <p:sp>
          <p:nvSpPr>
            <p:cNvPr id="60" name="Oval 59">
              <a:extLst>
                <a:ext uri="{FF2B5EF4-FFF2-40B4-BE49-F238E27FC236}">
                  <a16:creationId xmlns:a16="http://schemas.microsoft.com/office/drawing/2014/main" id="{84A37F51-BB62-46F9-B437-B597AA596BF3}"/>
                </a:ext>
              </a:extLst>
            </p:cNvPr>
            <p:cNvSpPr/>
            <p:nvPr/>
          </p:nvSpPr>
          <p:spPr>
            <a:xfrm>
              <a:off x="1587259" y="1893563"/>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A7945272-F3AE-4FDD-9A7D-66568CEA93E9}"/>
                </a:ext>
              </a:extLst>
            </p:cNvPr>
            <p:cNvSpPr/>
            <p:nvPr/>
          </p:nvSpPr>
          <p:spPr>
            <a:xfrm>
              <a:off x="3563131" y="1892451"/>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FF24968-7553-4FEB-A845-8A14446EC3BE}"/>
                </a:ext>
              </a:extLst>
            </p:cNvPr>
            <p:cNvSpPr txBox="1"/>
            <p:nvPr/>
          </p:nvSpPr>
          <p:spPr>
            <a:xfrm rot="3477911">
              <a:off x="3445312" y="2277993"/>
              <a:ext cx="766557" cy="253916"/>
            </a:xfrm>
            <a:prstGeom prst="rect">
              <a:avLst/>
            </a:prstGeom>
            <a:noFill/>
          </p:spPr>
          <p:txBody>
            <a:bodyPr wrap="none" rtlCol="0">
              <a:spAutoFit/>
            </a:bodyPr>
            <a:lstStyle/>
            <a:p>
              <a:r>
                <a:rPr lang="en-US" sz="1050" b="1" dirty="0">
                  <a:latin typeface=" Arial"/>
                </a:rPr>
                <a:t>SQD LFX</a:t>
              </a:r>
            </a:p>
          </p:txBody>
        </p:sp>
        <p:sp>
          <p:nvSpPr>
            <p:cNvPr id="66" name="TextBox 65">
              <a:extLst>
                <a:ext uri="{FF2B5EF4-FFF2-40B4-BE49-F238E27FC236}">
                  <a16:creationId xmlns:a16="http://schemas.microsoft.com/office/drawing/2014/main" id="{38353300-42C3-4AE3-B1B3-7C30E88DF77E}"/>
                </a:ext>
              </a:extLst>
            </p:cNvPr>
            <p:cNvSpPr txBox="1"/>
            <p:nvPr/>
          </p:nvSpPr>
          <p:spPr>
            <a:xfrm rot="3477911">
              <a:off x="6716686" y="2254014"/>
              <a:ext cx="728084" cy="253916"/>
            </a:xfrm>
            <a:prstGeom prst="rect">
              <a:avLst/>
            </a:prstGeom>
            <a:noFill/>
          </p:spPr>
          <p:txBody>
            <a:bodyPr wrap="none" rtlCol="0">
              <a:spAutoFit/>
            </a:bodyPr>
            <a:lstStyle/>
            <a:p>
              <a:r>
                <a:rPr lang="en-US" sz="1050" b="1" dirty="0">
                  <a:latin typeface=" Arial"/>
                </a:rPr>
                <a:t>PLT LFX</a:t>
              </a:r>
            </a:p>
          </p:txBody>
        </p:sp>
        <p:sp>
          <p:nvSpPr>
            <p:cNvPr id="67" name="TextBox 66">
              <a:extLst>
                <a:ext uri="{FF2B5EF4-FFF2-40B4-BE49-F238E27FC236}">
                  <a16:creationId xmlns:a16="http://schemas.microsoft.com/office/drawing/2014/main" id="{4ED77980-34D8-4910-A27A-7C163C273340}"/>
                </a:ext>
              </a:extLst>
            </p:cNvPr>
            <p:cNvSpPr txBox="1"/>
            <p:nvPr/>
          </p:nvSpPr>
          <p:spPr>
            <a:xfrm rot="3477911">
              <a:off x="5206255" y="2274287"/>
              <a:ext cx="859531" cy="253916"/>
            </a:xfrm>
            <a:prstGeom prst="rect">
              <a:avLst/>
            </a:prstGeom>
            <a:noFill/>
          </p:spPr>
          <p:txBody>
            <a:bodyPr wrap="none" rtlCol="0">
              <a:spAutoFit/>
            </a:bodyPr>
            <a:lstStyle/>
            <a:p>
              <a:r>
                <a:rPr lang="en-US" sz="1050" b="1" dirty="0">
                  <a:latin typeface=" Arial"/>
                </a:rPr>
                <a:t>GUNNERY</a:t>
              </a:r>
            </a:p>
          </p:txBody>
        </p:sp>
        <p:sp>
          <p:nvSpPr>
            <p:cNvPr id="68" name="Oval 67">
              <a:extLst>
                <a:ext uri="{FF2B5EF4-FFF2-40B4-BE49-F238E27FC236}">
                  <a16:creationId xmlns:a16="http://schemas.microsoft.com/office/drawing/2014/main" id="{1BCE0D4C-6901-48DF-BD94-4CFD23070F47}"/>
                </a:ext>
              </a:extLst>
            </p:cNvPr>
            <p:cNvSpPr/>
            <p:nvPr/>
          </p:nvSpPr>
          <p:spPr>
            <a:xfrm>
              <a:off x="5376271" y="1886282"/>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417BDD25-CEBC-41C7-A681-C110919711F0}"/>
                </a:ext>
              </a:extLst>
            </p:cNvPr>
            <p:cNvSpPr txBox="1"/>
            <p:nvPr/>
          </p:nvSpPr>
          <p:spPr>
            <a:xfrm rot="3477911">
              <a:off x="7156845" y="2227931"/>
              <a:ext cx="684803" cy="253916"/>
            </a:xfrm>
            <a:prstGeom prst="rect">
              <a:avLst/>
            </a:prstGeom>
            <a:noFill/>
          </p:spPr>
          <p:txBody>
            <a:bodyPr wrap="none" rtlCol="0">
              <a:spAutoFit/>
            </a:bodyPr>
            <a:lstStyle/>
            <a:p>
              <a:r>
                <a:rPr lang="en-US" sz="1050" b="1" dirty="0">
                  <a:latin typeface=" Arial"/>
                </a:rPr>
                <a:t>CO STX</a:t>
              </a:r>
            </a:p>
          </p:txBody>
        </p:sp>
        <p:sp>
          <p:nvSpPr>
            <p:cNvPr id="70" name="Oval 69">
              <a:extLst>
                <a:ext uri="{FF2B5EF4-FFF2-40B4-BE49-F238E27FC236}">
                  <a16:creationId xmlns:a16="http://schemas.microsoft.com/office/drawing/2014/main" id="{4BBBFE8D-469B-4A63-A4E0-AE8BB83CCCE9}"/>
                </a:ext>
              </a:extLst>
            </p:cNvPr>
            <p:cNvSpPr/>
            <p:nvPr/>
          </p:nvSpPr>
          <p:spPr>
            <a:xfrm>
              <a:off x="5853620" y="1888823"/>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A457C7D-CCA3-4C0F-B8A6-26BB7067FF7A}"/>
                </a:ext>
              </a:extLst>
            </p:cNvPr>
            <p:cNvSpPr/>
            <p:nvPr/>
          </p:nvSpPr>
          <p:spPr>
            <a:xfrm>
              <a:off x="7309465" y="1892873"/>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D516CB3C-D12B-4CBA-9292-521A798B0A9C}"/>
                </a:ext>
              </a:extLst>
            </p:cNvPr>
            <p:cNvSpPr/>
            <p:nvPr/>
          </p:nvSpPr>
          <p:spPr>
            <a:xfrm>
              <a:off x="6849898" y="1892537"/>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TextBox 95">
            <a:extLst>
              <a:ext uri="{FF2B5EF4-FFF2-40B4-BE49-F238E27FC236}">
                <a16:creationId xmlns:a16="http://schemas.microsoft.com/office/drawing/2014/main" id="{FCFD9DDF-29B2-45B1-8D33-5A61E8D99B87}"/>
              </a:ext>
            </a:extLst>
          </p:cNvPr>
          <p:cNvSpPr txBox="1"/>
          <p:nvPr/>
        </p:nvSpPr>
        <p:spPr>
          <a:xfrm rot="3477911">
            <a:off x="2147873" y="2366765"/>
            <a:ext cx="1754006" cy="253916"/>
          </a:xfrm>
          <a:prstGeom prst="rect">
            <a:avLst/>
          </a:prstGeom>
          <a:noFill/>
        </p:spPr>
        <p:txBody>
          <a:bodyPr wrap="none" rtlCol="0">
            <a:spAutoFit/>
          </a:bodyPr>
          <a:lstStyle/>
          <a:p>
            <a:r>
              <a:rPr lang="en-US" sz="1050" b="1" dirty="0">
                <a:latin typeface=" Arial"/>
              </a:rPr>
              <a:t>INDV-TM-CREW SKILLS</a:t>
            </a:r>
          </a:p>
        </p:txBody>
      </p:sp>
      <p:sp>
        <p:nvSpPr>
          <p:cNvPr id="97" name="Oval 96">
            <a:extLst>
              <a:ext uri="{FF2B5EF4-FFF2-40B4-BE49-F238E27FC236}">
                <a16:creationId xmlns:a16="http://schemas.microsoft.com/office/drawing/2014/main" id="{FBA6A442-F240-4FA2-AE5B-2770DC7AE1A9}"/>
              </a:ext>
            </a:extLst>
          </p:cNvPr>
          <p:cNvSpPr/>
          <p:nvPr/>
        </p:nvSpPr>
        <p:spPr>
          <a:xfrm>
            <a:off x="2824887" y="1884110"/>
            <a:ext cx="189782" cy="18466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977DE2C-FEEF-4876-B510-C4239CB84B8A}"/>
              </a:ext>
            </a:extLst>
          </p:cNvPr>
          <p:cNvSpPr/>
          <p:nvPr/>
        </p:nvSpPr>
        <p:spPr>
          <a:xfrm>
            <a:off x="1984075" y="1475117"/>
            <a:ext cx="5515172" cy="27845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 Arial"/>
              </a:rPr>
              <a:t>FRKS TRAINING PATH FY56</a:t>
            </a:r>
          </a:p>
        </p:txBody>
      </p:sp>
      <p:sp>
        <p:nvSpPr>
          <p:cNvPr id="34" name="TextBox 33">
            <a:extLst>
              <a:ext uri="{FF2B5EF4-FFF2-40B4-BE49-F238E27FC236}">
                <a16:creationId xmlns:a16="http://schemas.microsoft.com/office/drawing/2014/main" id="{7DC28BAC-A3B9-41D2-A69C-E4D7C8984D4A}"/>
              </a:ext>
            </a:extLst>
          </p:cNvPr>
          <p:cNvSpPr txBox="1"/>
          <p:nvPr/>
        </p:nvSpPr>
        <p:spPr>
          <a:xfrm>
            <a:off x="7168224" y="427187"/>
            <a:ext cx="96641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20551101</a:t>
            </a:r>
          </a:p>
        </p:txBody>
      </p:sp>
      <p:sp>
        <p:nvSpPr>
          <p:cNvPr id="5" name="Multiplication Sign 4">
            <a:extLst>
              <a:ext uri="{FF2B5EF4-FFF2-40B4-BE49-F238E27FC236}">
                <a16:creationId xmlns:a16="http://schemas.microsoft.com/office/drawing/2014/main" id="{F82E1915-5ACF-4CCF-8A1E-9D2E31B40342}"/>
              </a:ext>
            </a:extLst>
          </p:cNvPr>
          <p:cNvSpPr/>
          <p:nvPr/>
        </p:nvSpPr>
        <p:spPr>
          <a:xfrm>
            <a:off x="864940" y="3202288"/>
            <a:ext cx="914400" cy="9144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67C3BFC-B038-4C43-B82E-608AFE2A2432}"/>
              </a:ext>
            </a:extLst>
          </p:cNvPr>
          <p:cNvSpPr txBox="1"/>
          <p:nvPr/>
        </p:nvSpPr>
        <p:spPr>
          <a:xfrm>
            <a:off x="5028566" y="5581466"/>
            <a:ext cx="1876283" cy="1015663"/>
          </a:xfrm>
          <a:prstGeom prst="rect">
            <a:avLst/>
          </a:prstGeom>
          <a:noFill/>
          <a:ln>
            <a:solidFill>
              <a:schemeClr val="tx1"/>
            </a:solidFill>
          </a:ln>
        </p:spPr>
        <p:txBody>
          <a:bodyPr wrap="none" rtlCol="0">
            <a:spAutoFit/>
          </a:bodyPr>
          <a:lstStyle/>
          <a:p>
            <a:r>
              <a:rPr lang="en-US" sz="1200" dirty="0">
                <a:latin typeface=" Arial"/>
              </a:rPr>
              <a:t>APFT-ACFT Transition</a:t>
            </a:r>
          </a:p>
          <a:p>
            <a:r>
              <a:rPr lang="en-US" sz="1200" dirty="0">
                <a:solidFill>
                  <a:schemeClr val="bg1">
                    <a:lumMod val="75000"/>
                  </a:schemeClr>
                </a:solidFill>
                <a:latin typeface=" Arial"/>
              </a:rPr>
              <a:t>APFT (Final): APR56</a:t>
            </a:r>
          </a:p>
          <a:p>
            <a:r>
              <a:rPr lang="en-US" sz="1200" dirty="0">
                <a:solidFill>
                  <a:schemeClr val="bg1">
                    <a:lumMod val="75000"/>
                  </a:schemeClr>
                </a:solidFill>
                <a:latin typeface=" Arial"/>
              </a:rPr>
              <a:t>ACFT (Diag 01): APR56</a:t>
            </a:r>
          </a:p>
          <a:p>
            <a:r>
              <a:rPr lang="en-US" sz="1200" dirty="0">
                <a:solidFill>
                  <a:schemeClr val="bg1">
                    <a:lumMod val="75000"/>
                  </a:schemeClr>
                </a:solidFill>
                <a:latin typeface=" Arial"/>
              </a:rPr>
              <a:t>ACFT (Diag 02): JUL56</a:t>
            </a:r>
          </a:p>
          <a:p>
            <a:r>
              <a:rPr lang="en-US" sz="1200" dirty="0">
                <a:solidFill>
                  <a:schemeClr val="bg1">
                    <a:lumMod val="75000"/>
                  </a:schemeClr>
                </a:solidFill>
                <a:latin typeface=" Arial"/>
              </a:rPr>
              <a:t>ACFT (Record): OCT56</a:t>
            </a:r>
          </a:p>
        </p:txBody>
      </p:sp>
      <p:sp>
        <p:nvSpPr>
          <p:cNvPr id="37" name="TextBox 36">
            <a:extLst>
              <a:ext uri="{FF2B5EF4-FFF2-40B4-BE49-F238E27FC236}">
                <a16:creationId xmlns:a16="http://schemas.microsoft.com/office/drawing/2014/main" id="{4ED77980-34D8-4910-A27A-7C163C273340}"/>
              </a:ext>
            </a:extLst>
          </p:cNvPr>
          <p:cNvSpPr txBox="1"/>
          <p:nvPr/>
        </p:nvSpPr>
        <p:spPr>
          <a:xfrm rot="3477911">
            <a:off x="5782493" y="2117050"/>
            <a:ext cx="409086" cy="253916"/>
          </a:xfrm>
          <a:prstGeom prst="rect">
            <a:avLst/>
          </a:prstGeom>
          <a:noFill/>
        </p:spPr>
        <p:txBody>
          <a:bodyPr wrap="none" rtlCol="0">
            <a:spAutoFit/>
          </a:bodyPr>
          <a:lstStyle/>
          <a:p>
            <a:r>
              <a:rPr lang="en-US" sz="1050" b="1" dirty="0">
                <a:latin typeface=" Arial"/>
              </a:rPr>
              <a:t>EIB</a:t>
            </a:r>
          </a:p>
        </p:txBody>
      </p:sp>
      <p:sp>
        <p:nvSpPr>
          <p:cNvPr id="31" name="Multiplication Sign 4">
            <a:extLst>
              <a:ext uri="{FF2B5EF4-FFF2-40B4-BE49-F238E27FC236}">
                <a16:creationId xmlns:a16="http://schemas.microsoft.com/office/drawing/2014/main" id="{F82E1915-5ACF-4CCF-8A1E-9D2E31B40342}"/>
              </a:ext>
            </a:extLst>
          </p:cNvPr>
          <p:cNvSpPr/>
          <p:nvPr/>
        </p:nvSpPr>
        <p:spPr>
          <a:xfrm>
            <a:off x="2958155" y="3202288"/>
            <a:ext cx="914400" cy="9144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B2B38A6-838A-4968-9DAB-21B3F9480C06}"/>
              </a:ext>
            </a:extLst>
          </p:cNvPr>
          <p:cNvSpPr txBox="1"/>
          <p:nvPr/>
        </p:nvSpPr>
        <p:spPr>
          <a:xfrm>
            <a:off x="4172303" y="4089294"/>
            <a:ext cx="4248471" cy="830997"/>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b="1" dirty="0"/>
              <a:t>Glidepath.</a:t>
            </a:r>
          </a:p>
          <a:p>
            <a:endParaRPr lang="en-US" b="1" dirty="0"/>
          </a:p>
          <a:p>
            <a:r>
              <a:rPr lang="en-US" dirty="0"/>
              <a:t>The Executive Officer will briefly discuss the annual glidepath and highlight any changes.</a:t>
            </a:r>
          </a:p>
        </p:txBody>
      </p:sp>
    </p:spTree>
    <p:extLst>
      <p:ext uri="{BB962C8B-B14F-4D97-AF65-F5344CB8AC3E}">
        <p14:creationId xmlns:p14="http://schemas.microsoft.com/office/powerpoint/2010/main" val="2983715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632E4F-126C-45BF-9F70-83ADFD1B0390}"/>
              </a:ext>
            </a:extLst>
          </p:cNvPr>
          <p:cNvSpPr txBox="1"/>
          <p:nvPr/>
        </p:nvSpPr>
        <p:spPr>
          <a:xfrm>
            <a:off x="1195717" y="166261"/>
            <a:ext cx="338208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Training Review (WK28-WK34)</a:t>
            </a:r>
          </a:p>
        </p:txBody>
      </p:sp>
      <p:graphicFrame>
        <p:nvGraphicFramePr>
          <p:cNvPr id="6" name="Таблица 1">
            <a:extLst>
              <a:ext uri="{FF2B5EF4-FFF2-40B4-BE49-F238E27FC236}">
                <a16:creationId xmlns:a16="http://schemas.microsoft.com/office/drawing/2014/main" id="{E8DACA4B-024D-4AA3-B328-8C3A1A4A3B2B}"/>
              </a:ext>
            </a:extLst>
          </p:cNvPr>
          <p:cNvGraphicFramePr>
            <a:graphicFrameLocks noGrp="1"/>
          </p:cNvGraphicFramePr>
          <p:nvPr>
            <p:extLst>
              <p:ext uri="{D42A27DB-BD31-4B8C-83A1-F6EECF244321}">
                <p14:modId xmlns:p14="http://schemas.microsoft.com/office/powerpoint/2010/main" val="2207772573"/>
              </p:ext>
            </p:extLst>
          </p:nvPr>
        </p:nvGraphicFramePr>
        <p:xfrm>
          <a:off x="168876" y="891761"/>
          <a:ext cx="8793970" cy="5249491"/>
        </p:xfrm>
        <a:graphic>
          <a:graphicData uri="http://schemas.openxmlformats.org/drawingml/2006/table">
            <a:tbl>
              <a:tblPr firstRow="1" bandRow="1">
                <a:tableStyleId>{5940675A-B579-460E-94D1-54222C63F5DA}</a:tableStyleId>
              </a:tblPr>
              <a:tblGrid>
                <a:gridCol w="899643">
                  <a:extLst>
                    <a:ext uri="{9D8B030D-6E8A-4147-A177-3AD203B41FA5}">
                      <a16:colId xmlns:a16="http://schemas.microsoft.com/office/drawing/2014/main" val="20000"/>
                    </a:ext>
                  </a:extLst>
                </a:gridCol>
                <a:gridCol w="1127761">
                  <a:extLst>
                    <a:ext uri="{9D8B030D-6E8A-4147-A177-3AD203B41FA5}">
                      <a16:colId xmlns:a16="http://schemas.microsoft.com/office/drawing/2014/main" val="1702232661"/>
                    </a:ext>
                  </a:extLst>
                </a:gridCol>
                <a:gridCol w="1127761">
                  <a:extLst>
                    <a:ext uri="{9D8B030D-6E8A-4147-A177-3AD203B41FA5}">
                      <a16:colId xmlns:a16="http://schemas.microsoft.com/office/drawing/2014/main" val="2476902309"/>
                    </a:ext>
                  </a:extLst>
                </a:gridCol>
                <a:gridCol w="1127761">
                  <a:extLst>
                    <a:ext uri="{9D8B030D-6E8A-4147-A177-3AD203B41FA5}">
                      <a16:colId xmlns:a16="http://schemas.microsoft.com/office/drawing/2014/main" val="1346957979"/>
                    </a:ext>
                  </a:extLst>
                </a:gridCol>
                <a:gridCol w="1127761">
                  <a:extLst>
                    <a:ext uri="{9D8B030D-6E8A-4147-A177-3AD203B41FA5}">
                      <a16:colId xmlns:a16="http://schemas.microsoft.com/office/drawing/2014/main" val="4129319468"/>
                    </a:ext>
                  </a:extLst>
                </a:gridCol>
                <a:gridCol w="1127761">
                  <a:extLst>
                    <a:ext uri="{9D8B030D-6E8A-4147-A177-3AD203B41FA5}">
                      <a16:colId xmlns:a16="http://schemas.microsoft.com/office/drawing/2014/main" val="3374174496"/>
                    </a:ext>
                  </a:extLst>
                </a:gridCol>
                <a:gridCol w="1127761">
                  <a:extLst>
                    <a:ext uri="{9D8B030D-6E8A-4147-A177-3AD203B41FA5}">
                      <a16:colId xmlns:a16="http://schemas.microsoft.com/office/drawing/2014/main" val="110790813"/>
                    </a:ext>
                  </a:extLst>
                </a:gridCol>
                <a:gridCol w="1127761">
                  <a:extLst>
                    <a:ext uri="{9D8B030D-6E8A-4147-A177-3AD203B41FA5}">
                      <a16:colId xmlns:a16="http://schemas.microsoft.com/office/drawing/2014/main" val="20007"/>
                    </a:ext>
                  </a:extLst>
                </a:gridCol>
              </a:tblGrid>
              <a:tr h="21421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l"/>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l"/>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Arial" panose="020B0604020202020204" pitchFamily="34" charset="0"/>
                        <a:cs typeface="Arial" panose="020B0604020202020204" pitchFamily="34" charset="0"/>
                      </a:endParaRPr>
                    </a:p>
                  </a:txBody>
                  <a:tcPr anchor="ctr">
                    <a:solidFill>
                      <a:schemeClr val="bg1">
                        <a:lumMod val="85000"/>
                      </a:schemeClr>
                    </a:solidFill>
                  </a:tcPr>
                </a:tc>
                <a:extLst>
                  <a:ext uri="{0D108BD9-81ED-4DB2-BD59-A6C34878D82A}">
                    <a16:rowId xmlns:a16="http://schemas.microsoft.com/office/drawing/2014/main" val="877788569"/>
                  </a:ext>
                </a:extLst>
              </a:tr>
              <a:tr h="214214">
                <a:tc>
                  <a:txBody>
                    <a:bodyPr/>
                    <a:lstStyle/>
                    <a:p>
                      <a:pPr algn="l"/>
                      <a:endParaRPr lang="en-US" sz="10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05-11APR</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12-18APR</a:t>
                      </a:r>
                    </a:p>
                  </a:txBody>
                  <a:tcPr anchor="ctr">
                    <a:solidFill>
                      <a:schemeClr val="bg1">
                        <a:lumMod val="85000"/>
                      </a:schemeClr>
                    </a:solidFill>
                  </a:tcPr>
                </a:tc>
                <a:tc>
                  <a:txBody>
                    <a:bodyPr/>
                    <a:lstStyle/>
                    <a:p>
                      <a:pPr algn="l"/>
                      <a:r>
                        <a:rPr lang="en-US" sz="1000" b="1" dirty="0">
                          <a:solidFill>
                            <a:schemeClr val="tx1"/>
                          </a:solidFill>
                          <a:latin typeface=" Arial"/>
                        </a:rPr>
                        <a:t>19-25APR</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26APR-02MAY</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03-09MAY</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10-16MAY</a:t>
                      </a:r>
                    </a:p>
                  </a:txBody>
                  <a:tcPr anchor="ctr">
                    <a:solidFill>
                      <a:schemeClr val="bg1">
                        <a:lumMod val="85000"/>
                      </a:schemeClr>
                    </a:solidFill>
                  </a:tcPr>
                </a:tc>
                <a:tc>
                  <a:txBody>
                    <a:bodyPr/>
                    <a:lstStyle/>
                    <a:p>
                      <a:r>
                        <a:rPr lang="en-US" sz="1000" b="1" dirty="0">
                          <a:latin typeface="Arial" panose="020B0604020202020204" pitchFamily="34" charset="0"/>
                          <a:cs typeface="Arial" panose="020B0604020202020204" pitchFamily="34" charset="0"/>
                        </a:rPr>
                        <a:t>17-23MAY</a:t>
                      </a:r>
                    </a:p>
                  </a:txBody>
                  <a:tcPr anchor="ctr">
                    <a:solidFill>
                      <a:schemeClr val="bg1">
                        <a:lumMod val="85000"/>
                      </a:schemeClr>
                    </a:solidFill>
                  </a:tcPr>
                </a:tc>
                <a:extLst>
                  <a:ext uri="{0D108BD9-81ED-4DB2-BD59-A6C34878D82A}">
                    <a16:rowId xmlns:a16="http://schemas.microsoft.com/office/drawing/2014/main" val="236227516"/>
                  </a:ext>
                </a:extLst>
              </a:tr>
              <a:tr h="21421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WK28</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WK29</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WK30</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WK31</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WK32</a:t>
                      </a:r>
                    </a:p>
                  </a:txBody>
                  <a:tcPr anchor="ctr">
                    <a:solidFill>
                      <a:schemeClr val="bg2">
                        <a:lumMod val="90000"/>
                      </a:schemeClr>
                    </a:solidFill>
                  </a:tcPr>
                </a:tc>
                <a:tc>
                  <a:txBody>
                    <a:bodyPr/>
                    <a:lstStyle/>
                    <a:p>
                      <a:pPr marL="0" algn="l" defTabSz="914400" rtl="0" eaLnBrk="1" latinLnBrk="0" hangingPunct="1"/>
                      <a:r>
                        <a:rPr lang="en-US" sz="1000" b="1" kern="1200" dirty="0">
                          <a:solidFill>
                            <a:schemeClr val="tx1"/>
                          </a:solidFill>
                          <a:latin typeface="Arial" panose="020B0604020202020204" pitchFamily="34" charset="0"/>
                          <a:ea typeface="+mn-ea"/>
                          <a:cs typeface="Arial" panose="020B0604020202020204" pitchFamily="34" charset="0"/>
                        </a:rPr>
                        <a:t>WK33</a:t>
                      </a:r>
                    </a:p>
                  </a:txBody>
                  <a:tcPr anchor="ctr">
                    <a:solidFill>
                      <a:schemeClr val="bg2">
                        <a:lumMod val="90000"/>
                      </a:schemeClr>
                    </a:solidFill>
                  </a:tcPr>
                </a:tc>
                <a:tc>
                  <a:txBody>
                    <a:bodyPr/>
                    <a:lstStyle/>
                    <a:p>
                      <a:r>
                        <a:rPr lang="en-US" sz="1000" b="1" dirty="0">
                          <a:latin typeface="Arial" panose="020B0604020202020204" pitchFamily="34" charset="0"/>
                          <a:cs typeface="Arial" panose="020B0604020202020204" pitchFamily="34" charset="0"/>
                        </a:rPr>
                        <a:t>WK34</a:t>
                      </a:r>
                    </a:p>
                  </a:txBody>
                  <a:tcPr anchor="ctr">
                    <a:solidFill>
                      <a:schemeClr val="bg2">
                        <a:lumMod val="90000"/>
                      </a:schemeClr>
                    </a:solidFill>
                  </a:tcPr>
                </a:tc>
                <a:extLst>
                  <a:ext uri="{0D108BD9-81ED-4DB2-BD59-A6C34878D82A}">
                    <a16:rowId xmlns:a16="http://schemas.microsoft.com/office/drawing/2014/main" val="661090774"/>
                  </a:ext>
                </a:extLst>
              </a:tr>
              <a:tr h="3017520">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3-Day Easter (10-12)</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sng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APFT (Company Record)</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sng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Change of Command Inventories (30MAR-17APR)</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Web-Based Training</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bg1">
                              <a:lumMod val="75000"/>
                            </a:schemeClr>
                          </a:solidFill>
                          <a:effectLst/>
                          <a:uLnTx/>
                          <a:uFillTx/>
                          <a:latin typeface="Arial" panose="020B0604020202020204" pitchFamily="34" charset="0"/>
                          <a:ea typeface="+mn-ea"/>
                          <a:cs typeface="Arial" panose="020B0604020202020204" pitchFamily="34" charset="0"/>
                        </a:rPr>
                        <a:t>2PLT Red Platoon</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1-Day Random Off (16)</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SOP Review</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sng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Change of Command Inventories (30MAR-17APR)</a:t>
                      </a:r>
                      <a:endParaRPr kumimoji="0" lang="en-US" sz="1000" b="0" i="0" u="none" strike="sng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Web-Based Training</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bg1">
                              <a:lumMod val="75000"/>
                            </a:schemeClr>
                          </a:solidFill>
                          <a:effectLst/>
                          <a:uLnTx/>
                          <a:uFillTx/>
                          <a:latin typeface="Arial" panose="020B0604020202020204" pitchFamily="34" charset="0"/>
                          <a:ea typeface="+mn-ea"/>
                          <a:cs typeface="Arial" panose="020B0604020202020204" pitchFamily="34" charset="0"/>
                        </a:rPr>
                        <a:t>3PLT Red Platoon</a:t>
                      </a:r>
                      <a:endPar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Team Leader LPD</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Change of Command (21)</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Javelin Qualification Check</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TOW Qualification Check</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bg1">
                              <a:lumMod val="75000"/>
                            </a:schemeClr>
                          </a:solidFill>
                          <a:effectLst/>
                          <a:uLnTx/>
                          <a:uFillTx/>
                          <a:latin typeface="Arial" panose="020B0604020202020204" pitchFamily="34" charset="0"/>
                          <a:ea typeface="+mn-ea"/>
                          <a:cs typeface="Arial" panose="020B0604020202020204" pitchFamily="34" charset="0"/>
                        </a:rPr>
                        <a:t>HQ PLT Red Platoon</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schemeClr val="bg1">
                            <a:lumMod val="75000"/>
                          </a:schemeClr>
                        </a:solidFill>
                        <a:effectLst/>
                        <a:uLnTx/>
                        <a:uFillTx/>
                        <a:latin typeface="Arial" panose="020B0604020202020204" pitchFamily="34" charset="0"/>
                        <a:ea typeface="+mn-ea"/>
                        <a:cs typeface="Arial" panose="020B0604020202020204" pitchFamily="34" charset="0"/>
                      </a:endParaRPr>
                    </a:p>
                  </a:txBody>
                  <a:tcPr>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ACFT (Company Diagnostic)</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BN Gunnery Table III (27APR-2MAY)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bg1">
                              <a:lumMod val="75000"/>
                            </a:schemeClr>
                          </a:solidFill>
                          <a:effectLst/>
                          <a:uLnTx/>
                          <a:uFillTx/>
                          <a:latin typeface="Arial" panose="020B0604020202020204" pitchFamily="34" charset="0"/>
                          <a:ea typeface="+mn-ea"/>
                          <a:cs typeface="Arial" panose="020B0604020202020204" pitchFamily="34" charset="0"/>
                        </a:rPr>
                        <a:t>1PLT Red Platoon</a:t>
                      </a:r>
                      <a:endPar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BN Gunnery Tables IV-VI (6MAY-17MAY)</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bg1">
                              <a:lumMod val="75000"/>
                            </a:schemeClr>
                          </a:solidFill>
                          <a:effectLst/>
                          <a:uLnTx/>
                          <a:uFillTx/>
                          <a:latin typeface="Arial" panose="020B0604020202020204" pitchFamily="34" charset="0"/>
                          <a:ea typeface="+mn-ea"/>
                          <a:cs typeface="Arial" panose="020B0604020202020204" pitchFamily="34" charset="0"/>
                        </a:rPr>
                        <a:t>2PLT Red Platoon</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BN Gunnery Tables IV-VI (6MAY-17MAY)</a:t>
                      </a:r>
                      <a:endPar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Expert Infantryman Badge (EIB) Preparation</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bg1">
                              <a:lumMod val="75000"/>
                            </a:schemeClr>
                          </a:solidFill>
                          <a:effectLst/>
                          <a:uLnTx/>
                          <a:uFillTx/>
                          <a:latin typeface="Arial" panose="020B0604020202020204" pitchFamily="34" charset="0"/>
                          <a:ea typeface="+mn-ea"/>
                          <a:cs typeface="Arial" panose="020B0604020202020204" pitchFamily="34" charset="0"/>
                        </a:rPr>
                        <a:t>3PLT Red Platoon</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Expert Infantryman Badge (EIB) Preparation</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Gunnery Recovery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4-Day Memorial Holiday (22-25)</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chemeClr val="bg1">
                              <a:lumMod val="75000"/>
                            </a:schemeClr>
                          </a:solidFill>
                          <a:effectLst/>
                          <a:uLnTx/>
                          <a:uFillTx/>
                          <a:latin typeface="Arial" panose="020B0604020202020204" pitchFamily="34" charset="0"/>
                          <a:ea typeface="+mn-ea"/>
                          <a:cs typeface="Arial" panose="020B0604020202020204" pitchFamily="34" charset="0"/>
                        </a:rPr>
                        <a:t>HQ PLT Red Platoon</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a:solidFill>
                      <a:schemeClr val="bg1"/>
                    </a:solidFill>
                  </a:tcPr>
                </a:tc>
                <a:extLst>
                  <a:ext uri="{0D108BD9-81ED-4DB2-BD59-A6C34878D82A}">
                    <a16:rowId xmlns:a16="http://schemas.microsoft.com/office/drawing/2014/main" val="2002953490"/>
                  </a:ext>
                </a:extLst>
              </a:tr>
              <a:tr h="1500451">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CDR OBJ</a:t>
                      </a:r>
                      <a:endParaRPr kumimoji="0" lang="ka-GE"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sng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APFT</a:t>
                      </a:r>
                    </a:p>
                  </a:txBody>
                  <a:tcPr>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Gunnery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Change of Command</a:t>
                      </a:r>
                    </a:p>
                  </a:txBody>
                  <a:tcPr>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Recovery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Team Leader LPD</a:t>
                      </a:r>
                    </a:p>
                  </a:txBody>
                  <a:tcPr>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Recovery</a:t>
                      </a:r>
                    </a:p>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ACFT</a:t>
                      </a:r>
                    </a:p>
                  </a:txBody>
                  <a:tcPr>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Non-Standard </a:t>
                      </a:r>
                      <a:r>
                        <a:rPr kumimoji="0" lang="en-US" sz="1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Wpns</a:t>
                      </a: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1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Qual</a:t>
                      </a:r>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EIB</a:t>
                      </a:r>
                    </a:p>
                  </a:txBody>
                  <a:tcPr>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EIB</a:t>
                      </a:r>
                    </a:p>
                  </a:txBody>
                  <a:tcPr>
                    <a:solidFill>
                      <a:schemeClr val="bg1"/>
                    </a:solidFill>
                  </a:tcPr>
                </a:tc>
                <a:extLst>
                  <a:ext uri="{0D108BD9-81ED-4DB2-BD59-A6C34878D82A}">
                    <a16:rowId xmlns:a16="http://schemas.microsoft.com/office/drawing/2014/main" val="10004"/>
                  </a:ext>
                </a:extLst>
              </a:tr>
            </a:tbl>
          </a:graphicData>
        </a:graphic>
      </p:graphicFrame>
      <p:sp>
        <p:nvSpPr>
          <p:cNvPr id="4" name="TextBox 3">
            <a:extLst>
              <a:ext uri="{FF2B5EF4-FFF2-40B4-BE49-F238E27FC236}">
                <a16:creationId xmlns:a16="http://schemas.microsoft.com/office/drawing/2014/main" id="{AE42A479-C772-4AAD-B4D3-1B54B095F787}"/>
              </a:ext>
            </a:extLst>
          </p:cNvPr>
          <p:cNvSpPr txBox="1"/>
          <p:nvPr/>
        </p:nvSpPr>
        <p:spPr>
          <a:xfrm>
            <a:off x="4172303" y="4089294"/>
            <a:ext cx="4248471" cy="1384995"/>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b="1" dirty="0"/>
              <a:t>Forward Week Review.</a:t>
            </a:r>
          </a:p>
          <a:p>
            <a:endParaRPr lang="en-US" b="1" dirty="0"/>
          </a:p>
          <a:p>
            <a:r>
              <a:rPr lang="en-US" dirty="0"/>
              <a:t>The Executive Officer will review future events several weeks as directed by the company commander.  This discussion will highlight the persons charged with responsibility over unit events and address any major calendar changes.</a:t>
            </a:r>
          </a:p>
        </p:txBody>
      </p:sp>
    </p:spTree>
    <p:extLst>
      <p:ext uri="{BB962C8B-B14F-4D97-AF65-F5344CB8AC3E}">
        <p14:creationId xmlns:p14="http://schemas.microsoft.com/office/powerpoint/2010/main" val="510319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 name="Table 6">
            <a:extLst>
              <a:ext uri="{FF2B5EF4-FFF2-40B4-BE49-F238E27FC236}">
                <a16:creationId xmlns:a16="http://schemas.microsoft.com/office/drawing/2014/main" id="{1D8C81E5-CAEE-46BF-8F0D-4C3659954713}"/>
              </a:ext>
            </a:extLst>
          </p:cNvPr>
          <p:cNvGraphicFramePr>
            <a:graphicFrameLocks noGrp="1"/>
          </p:cNvGraphicFramePr>
          <p:nvPr>
            <p:extLst>
              <p:ext uri="{D42A27DB-BD31-4B8C-83A1-F6EECF244321}">
                <p14:modId xmlns:p14="http://schemas.microsoft.com/office/powerpoint/2010/main" val="3047532186"/>
              </p:ext>
            </p:extLst>
          </p:nvPr>
        </p:nvGraphicFramePr>
        <p:xfrm>
          <a:off x="236448" y="946893"/>
          <a:ext cx="8595373" cy="1900590"/>
        </p:xfrm>
        <a:graphic>
          <a:graphicData uri="http://schemas.openxmlformats.org/drawingml/2006/table">
            <a:tbl>
              <a:tblPr firstRow="1" bandRow="1"/>
              <a:tblGrid>
                <a:gridCol w="229870">
                  <a:extLst>
                    <a:ext uri="{9D8B030D-6E8A-4147-A177-3AD203B41FA5}">
                      <a16:colId xmlns:a16="http://schemas.microsoft.com/office/drawing/2014/main" val="20000"/>
                    </a:ext>
                  </a:extLst>
                </a:gridCol>
                <a:gridCol w="3594453">
                  <a:extLst>
                    <a:ext uri="{9D8B030D-6E8A-4147-A177-3AD203B41FA5}">
                      <a16:colId xmlns:a16="http://schemas.microsoft.com/office/drawing/2014/main" val="20001"/>
                    </a:ext>
                  </a:extLst>
                </a:gridCol>
                <a:gridCol w="755869">
                  <a:extLst>
                    <a:ext uri="{9D8B030D-6E8A-4147-A177-3AD203B41FA5}">
                      <a16:colId xmlns:a16="http://schemas.microsoft.com/office/drawing/2014/main" val="20002"/>
                    </a:ext>
                  </a:extLst>
                </a:gridCol>
                <a:gridCol w="541712">
                  <a:extLst>
                    <a:ext uri="{9D8B030D-6E8A-4147-A177-3AD203B41FA5}">
                      <a16:colId xmlns:a16="http://schemas.microsoft.com/office/drawing/2014/main" val="20009"/>
                    </a:ext>
                  </a:extLst>
                </a:gridCol>
                <a:gridCol w="592135">
                  <a:extLst>
                    <a:ext uri="{9D8B030D-6E8A-4147-A177-3AD203B41FA5}">
                      <a16:colId xmlns:a16="http://schemas.microsoft.com/office/drawing/2014/main" val="905032183"/>
                    </a:ext>
                  </a:extLst>
                </a:gridCol>
                <a:gridCol w="592135">
                  <a:extLst>
                    <a:ext uri="{9D8B030D-6E8A-4147-A177-3AD203B41FA5}">
                      <a16:colId xmlns:a16="http://schemas.microsoft.com/office/drawing/2014/main" val="3084532944"/>
                    </a:ext>
                  </a:extLst>
                </a:gridCol>
                <a:gridCol w="592135">
                  <a:extLst>
                    <a:ext uri="{9D8B030D-6E8A-4147-A177-3AD203B41FA5}">
                      <a16:colId xmlns:a16="http://schemas.microsoft.com/office/drawing/2014/main" val="3553037067"/>
                    </a:ext>
                  </a:extLst>
                </a:gridCol>
                <a:gridCol w="592135">
                  <a:extLst>
                    <a:ext uri="{9D8B030D-6E8A-4147-A177-3AD203B41FA5}">
                      <a16:colId xmlns:a16="http://schemas.microsoft.com/office/drawing/2014/main" val="20011"/>
                    </a:ext>
                  </a:extLst>
                </a:gridCol>
                <a:gridCol w="526343">
                  <a:extLst>
                    <a:ext uri="{9D8B030D-6E8A-4147-A177-3AD203B41FA5}">
                      <a16:colId xmlns:a16="http://schemas.microsoft.com/office/drawing/2014/main" val="2104505523"/>
                    </a:ext>
                  </a:extLst>
                </a:gridCol>
                <a:gridCol w="578586">
                  <a:extLst>
                    <a:ext uri="{9D8B030D-6E8A-4147-A177-3AD203B41FA5}">
                      <a16:colId xmlns:a16="http://schemas.microsoft.com/office/drawing/2014/main" val="3227437550"/>
                    </a:ext>
                  </a:extLst>
                </a:gridCol>
              </a:tblGrid>
              <a:tr h="158683">
                <a:tc rowSpan="2" gridSpan="3">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rowSpan="2" hMerge="1">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sz="900" b="1" dirty="0">
                        <a:solidFill>
                          <a:sysClr val="windowText" lastClr="000000"/>
                        </a:solidFill>
                        <a:latin typeface="Arial" panose="020B0604020202020204" pitchFamily="34" charset="0"/>
                        <a:cs typeface="Arial" panose="020B0604020202020204" pitchFamily="34" charset="0"/>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rowSpan="2" hMerge="1">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endParaRPr lang="en-US" sz="900" b="1" dirty="0">
                        <a:solidFill>
                          <a:sysClr val="windowText" lastClr="000000"/>
                        </a:solidFill>
                        <a:latin typeface="Arial" panose="020B0604020202020204" pitchFamily="34" charset="0"/>
                        <a:cs typeface="Arial" panose="020B0604020202020204" pitchFamily="34" charset="0"/>
                      </a:endParaRPr>
                    </a:p>
                  </a:txBody>
                  <a:tcPr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SUN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MON</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TUE</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WED</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THUR</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FRI</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Arial" panose="020B0604020202020204" pitchFamily="34" charset="0"/>
                          <a:cs typeface="Arial" panose="020B0604020202020204" pitchFamily="34" charset="0"/>
                        </a:rPr>
                        <a:t>SAT</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26096">
                <a:tc gridSpan="3" vMerge="1">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vMerge="1">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vMerge="1">
                  <a:txBody>
                    <a:bodyPr/>
                    <a:lstStyle/>
                    <a:p>
                      <a:pPr algn="ctr"/>
                      <a:endParaRPr lang="en-US" sz="1100" b="1" dirty="0">
                        <a:solidFill>
                          <a:sysClr val="windowText" lastClr="000000"/>
                        </a:solidFill>
                        <a:latin typeface="Arial" panose="020B0604020202020204" pitchFamily="34" charset="0"/>
                        <a:cs typeface="Arial" panose="020B0604020202020204" pitchFamily="34" charset="0"/>
                      </a:endParaRPr>
                    </a:p>
                  </a:txBody>
                  <a:tcPr anchor="ctr">
                    <a:lnL w="28575" cap="flat" cmpd="sng" algn="ctr">
                      <a:solidFill>
                        <a:sysClr val="windowText" lastClr="00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gridSpan="7">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3QFY56</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1000" b="1"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Task</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gridSpan="7">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kumimoji="0" lang="en-US" sz="1200" b="1"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rPr>
                        <a:t>WK 28</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algn="ctr"/>
                      <a:endParaRPr lang="en-US" sz="1000" b="1"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a:txBody>
                    <a:bodyPr/>
                    <a:lstStyle/>
                    <a:p>
                      <a:endParaRPr lang="en-US"/>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txBody>
                  <a:tcPr marL="51435" marR="51435" marT="25718" marB="25718"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txBody>
                  <a:tcPr marL="51435" marR="51435" marT="25718" marB="25718"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97D">
                        <a:lumMod val="20000"/>
                        <a:lumOff val="80000"/>
                      </a:srgbClr>
                    </a:solidFill>
                  </a:tcPr>
                </a:tc>
                <a:extLst>
                  <a:ext uri="{0D108BD9-81ED-4DB2-BD59-A6C34878D82A}">
                    <a16:rowId xmlns:a16="http://schemas.microsoft.com/office/drawing/2014/main" val="10002"/>
                  </a:ext>
                </a:extLst>
              </a:tr>
              <a:tr h="26037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1</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200" b="0" baseline="0" dirty="0">
                          <a:solidFill>
                            <a:srgbClr val="000000"/>
                          </a:solidFill>
                          <a:latin typeface="Arial" panose="020B0604020202020204" pitchFamily="34" charset="0"/>
                          <a:cs typeface="Arial" panose="020B0604020202020204" pitchFamily="34" charset="0"/>
                        </a:rPr>
                        <a:t>DLC 1 &amp; 2 (Online)</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9325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2</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mj-lt"/>
                        <a:buNone/>
                        <a:tabLst/>
                        <a:defRPr/>
                      </a:pPr>
                      <a:r>
                        <a:rPr lang="en-US" sz="1200" b="0" dirty="0">
                          <a:solidFill>
                            <a:srgbClr val="000000"/>
                          </a:solidFill>
                          <a:latin typeface="Arial" panose="020B0604020202020204" pitchFamily="34" charset="0"/>
                          <a:cs typeface="Arial" panose="020B0604020202020204" pitchFamily="34" charset="0"/>
                        </a:rPr>
                        <a:t>SHARP (Online)</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3</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indent="0" algn="l" fontAlgn="base">
                        <a:spcBef>
                          <a:spcPct val="0"/>
                        </a:spcBef>
                        <a:spcAft>
                          <a:spcPct val="0"/>
                        </a:spcAft>
                        <a:buFont typeface="+mj-lt"/>
                        <a:buNone/>
                      </a:pPr>
                      <a:r>
                        <a:rPr lang="en-US" sz="1200" b="0" dirty="0">
                          <a:solidFill>
                            <a:srgbClr val="000000"/>
                          </a:solidFill>
                          <a:latin typeface="Arial" panose="020B0604020202020204" pitchFamily="34" charset="0"/>
                          <a:cs typeface="Arial" panose="020B0604020202020204" pitchFamily="34" charset="0"/>
                        </a:rPr>
                        <a:t>EO</a:t>
                      </a:r>
                      <a:r>
                        <a:rPr lang="en-US" sz="1200" b="0" baseline="0" dirty="0">
                          <a:solidFill>
                            <a:srgbClr val="000000"/>
                          </a:solidFill>
                          <a:latin typeface="Arial" panose="020B0604020202020204" pitchFamily="34" charset="0"/>
                          <a:cs typeface="Arial" panose="020B0604020202020204" pitchFamily="34" charset="0"/>
                        </a:rPr>
                        <a:t> </a:t>
                      </a:r>
                      <a:r>
                        <a:rPr lang="en-US" sz="1200" b="0" dirty="0">
                          <a:solidFill>
                            <a:srgbClr val="000000"/>
                          </a:solidFill>
                          <a:latin typeface="Arial" panose="020B0604020202020204" pitchFamily="34" charset="0"/>
                          <a:cs typeface="Arial" panose="020B0604020202020204" pitchFamily="34" charset="0"/>
                        </a:rPr>
                        <a:t> (Online)</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107127">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b="1" dirty="0">
                          <a:solidFill>
                            <a:sysClr val="windowText" lastClr="000000"/>
                          </a:solidFill>
                          <a:latin typeface="Arial" panose="020B0604020202020204" pitchFamily="34" charset="0"/>
                          <a:cs typeface="Arial" panose="020B0604020202020204" pitchFamily="34" charset="0"/>
                        </a:rPr>
                        <a:t>4</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r>
                        <a:rPr lang="en-US" sz="1200" dirty="0">
                          <a:latin typeface=" Arial"/>
                        </a:rPr>
                        <a:t>CYBER</a:t>
                      </a:r>
                      <a:r>
                        <a:rPr lang="en-US" sz="1200" baseline="0" dirty="0">
                          <a:latin typeface=" Arial"/>
                        </a:rPr>
                        <a:t> AWARENESS </a:t>
                      </a:r>
                      <a:endParaRPr lang="en-US" sz="1200" dirty="0">
                        <a:latin typeface=" Arial"/>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a:solidFill>
                            <a:sysClr val="windowText" lastClr="000000"/>
                          </a:solidFill>
                          <a:latin typeface="Arial" panose="020B0604020202020204" pitchFamily="34" charset="0"/>
                          <a:cs typeface="Arial" panose="020B0604020202020204" pitchFamily="34" charset="0"/>
                        </a:rPr>
                        <a:t>/</a:t>
                      </a: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l"/>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a:solidFill>
                            <a:sysClr val="windowText" lastClr="000000"/>
                          </a:solidFill>
                          <a:latin typeface="Arial" panose="020B0604020202020204" pitchFamily="34" charset="0"/>
                          <a:cs typeface="Arial" panose="020B0604020202020204" pitchFamily="34" charset="0"/>
                        </a:rPr>
                        <a:t>X</a:t>
                      </a: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78551">
                <a:tc>
                  <a:txBody>
                    <a:bodyPr/>
                    <a:lstStyle/>
                    <a:p>
                      <a:pPr algn="ctr"/>
                      <a:r>
                        <a:rPr lang="ka-GE" sz="1200" b="1" dirty="0">
                          <a:solidFill>
                            <a:sysClr val="windowText" lastClr="000000"/>
                          </a:solidFill>
                          <a:latin typeface="Arial" panose="020B0604020202020204" pitchFamily="34" charset="0"/>
                          <a:cs typeface="Arial" panose="020B0604020202020204" pitchFamily="34" charset="0"/>
                        </a:rPr>
                        <a:t>5</a:t>
                      </a:r>
                      <a:endParaRPr lang="en-US" sz="1200" b="1"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en-US" sz="1200" dirty="0">
                        <a:latin typeface=" Arial"/>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b="1" dirty="0">
                        <a:solidFill>
                          <a:sysClr val="windowText" lastClr="000000"/>
                        </a:solidFill>
                        <a:latin typeface="Arial" panose="020B0604020202020204" pitchFamily="34" charset="0"/>
                        <a:cs typeface="Arial" panose="020B0604020202020204" pitchFamily="34" charset="0"/>
                      </a:endParaRPr>
                    </a:p>
                  </a:txBody>
                  <a:tcPr marL="38576" marR="38576" marT="19289" marB="1928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200" dirty="0">
                        <a:solidFill>
                          <a:sysClr val="windowText" lastClr="000000"/>
                        </a:solidFill>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200" dirty="0">
                        <a:latin typeface="Arial" panose="020B0604020202020204" pitchFamily="34" charset="0"/>
                        <a:cs typeface="Arial" panose="020B0604020202020204" pitchFamily="34" charset="0"/>
                      </a:endParaRPr>
                    </a:p>
                  </a:txBody>
                  <a:tcPr marL="51435" marR="51435" marT="25718" marB="257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p:sp>
        <p:nvSpPr>
          <p:cNvPr id="57" name="TextBox 56">
            <a:extLst>
              <a:ext uri="{FF2B5EF4-FFF2-40B4-BE49-F238E27FC236}">
                <a16:creationId xmlns:a16="http://schemas.microsoft.com/office/drawing/2014/main" id="{6560114C-A39B-435D-8C5E-DFA19392BBA3}"/>
              </a:ext>
            </a:extLst>
          </p:cNvPr>
          <p:cNvSpPr txBox="1"/>
          <p:nvPr/>
        </p:nvSpPr>
        <p:spPr>
          <a:xfrm>
            <a:off x="1210704" y="188798"/>
            <a:ext cx="361727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Training Review (HQ PLT WK 28)</a:t>
            </a:r>
          </a:p>
        </p:txBody>
      </p:sp>
      <p:sp>
        <p:nvSpPr>
          <p:cNvPr id="58" name="Text Placeholder 57">
            <a:extLst>
              <a:ext uri="{FF2B5EF4-FFF2-40B4-BE49-F238E27FC236}">
                <a16:creationId xmlns:a16="http://schemas.microsoft.com/office/drawing/2014/main" id="{BC766A78-5E8F-4CA4-97A2-4B19D393CAB1}"/>
              </a:ext>
            </a:extLst>
          </p:cNvPr>
          <p:cNvSpPr>
            <a:spLocks noGrp="1"/>
          </p:cNvSpPr>
          <p:nvPr>
            <p:ph type="body" sz="quarter" idx="11"/>
          </p:nvPr>
        </p:nvSpPr>
        <p:spPr/>
        <p:txBody>
          <a:bodyPr/>
          <a:lstStyle/>
          <a:p>
            <a:r>
              <a:rPr lang="en-US" dirty="0"/>
              <a:t> Bradley Crews helping with maintenance.</a:t>
            </a:r>
          </a:p>
          <a:p>
            <a:endParaRPr lang="en-US" dirty="0"/>
          </a:p>
          <a:p>
            <a:pPr marL="0" indent="0">
              <a:buNone/>
            </a:pPr>
            <a:endParaRPr lang="en-US" dirty="0"/>
          </a:p>
        </p:txBody>
      </p:sp>
      <p:sp>
        <p:nvSpPr>
          <p:cNvPr id="59" name="Text Placeholder 58">
            <a:extLst>
              <a:ext uri="{FF2B5EF4-FFF2-40B4-BE49-F238E27FC236}">
                <a16:creationId xmlns:a16="http://schemas.microsoft.com/office/drawing/2014/main" id="{EA3CA5C6-D1DA-4171-9531-2909C491A2B7}"/>
              </a:ext>
            </a:extLst>
          </p:cNvPr>
          <p:cNvSpPr>
            <a:spLocks noGrp="1"/>
          </p:cNvSpPr>
          <p:nvPr>
            <p:ph type="body" sz="quarter" idx="59"/>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p:txBody>
      </p:sp>
      <p:sp>
        <p:nvSpPr>
          <p:cNvPr id="60" name="Text Placeholder 59">
            <a:extLst>
              <a:ext uri="{FF2B5EF4-FFF2-40B4-BE49-F238E27FC236}">
                <a16:creationId xmlns:a16="http://schemas.microsoft.com/office/drawing/2014/main" id="{6FC0A547-FE8A-46E7-9723-8D0E38125446}"/>
              </a:ext>
            </a:extLst>
          </p:cNvPr>
          <p:cNvSpPr>
            <a:spLocks noGrp="1"/>
          </p:cNvSpPr>
          <p:nvPr>
            <p:ph type="body" sz="quarter" idx="60"/>
          </p:nvPr>
        </p:nvSpPr>
        <p:spPr/>
        <p:txBody>
          <a:bodyPr/>
          <a:lstStyle/>
          <a:p>
            <a:pPr marL="57150" lvl="0" indent="-57150" defTabSz="685800">
              <a:defRPr/>
            </a:pPr>
            <a:r>
              <a:rPr lang="en-US" dirty="0">
                <a:solidFill>
                  <a:prstClr val="black"/>
                </a:solidFill>
                <a:latin typeface="Arial" panose="020B0604020202020204" pitchFamily="34" charset="0"/>
                <a:cs typeface="Arial" panose="020B0604020202020204" pitchFamily="34" charset="0"/>
              </a:rPr>
              <a:t> 3 Day Weekend </a:t>
            </a:r>
            <a:endParaRPr lang="en-US" dirty="0">
              <a:solidFill>
                <a:prstClr val="black"/>
              </a:solidFill>
              <a:cs typeface="Arial" panose="020B0604020202020204" pitchFamily="34" charset="0"/>
            </a:endParaRPr>
          </a:p>
          <a:p>
            <a:pPr marL="0" lvl="0" indent="0" defTabSz="685800">
              <a:buNone/>
              <a:defRPr/>
            </a:pPr>
            <a:endParaRPr lang="en-US" dirty="0">
              <a:solidFill>
                <a:prstClr val="black"/>
              </a:solidFill>
              <a:latin typeface="Arial" panose="020B0604020202020204" pitchFamily="34" charset="0"/>
              <a:cs typeface="Arial" panose="020B0604020202020204" pitchFamily="34" charset="0"/>
            </a:endParaRPr>
          </a:p>
        </p:txBody>
      </p:sp>
      <p:sp>
        <p:nvSpPr>
          <p:cNvPr id="61" name="Text Placeholder 60">
            <a:extLst>
              <a:ext uri="{FF2B5EF4-FFF2-40B4-BE49-F238E27FC236}">
                <a16:creationId xmlns:a16="http://schemas.microsoft.com/office/drawing/2014/main" id="{9FBF491A-E043-434A-9FA5-1EAE19B4CC25}"/>
              </a:ext>
            </a:extLst>
          </p:cNvPr>
          <p:cNvSpPr>
            <a:spLocks noGrp="1"/>
          </p:cNvSpPr>
          <p:nvPr>
            <p:ph type="body" sz="quarter" idx="61"/>
          </p:nvPr>
        </p:nvSpPr>
        <p:spPr/>
        <p:txBody>
          <a:bodyPr/>
          <a:lstStyle/>
          <a:p>
            <a:r>
              <a:rPr lang="en-US" dirty="0"/>
              <a:t> 3 Day Weekend  </a:t>
            </a:r>
            <a:endParaRPr lang="en-US" dirty="0">
              <a:solidFill>
                <a:prstClr val="black"/>
              </a:solidFill>
              <a:cs typeface="Arial" panose="020B0604020202020204" pitchFamily="34" charset="0"/>
            </a:endParaRPr>
          </a:p>
          <a:p>
            <a:pPr marL="57150" lvl="0" indent="-57150" defTabSz="685800">
              <a:defRPr/>
            </a:pPr>
            <a:endParaRPr lang="en-US" dirty="0">
              <a:solidFill>
                <a:prstClr val="black"/>
              </a:solidFill>
              <a:latin typeface="Arial" panose="020B0604020202020204" pitchFamily="34" charset="0"/>
              <a:cs typeface="Arial" panose="020B0604020202020204" pitchFamily="34" charset="0"/>
            </a:endParaRPr>
          </a:p>
          <a:p>
            <a:pPr marL="0" indent="0">
              <a:buNone/>
            </a:pPr>
            <a:r>
              <a:rPr lang="en-US" dirty="0"/>
              <a:t>	</a:t>
            </a:r>
          </a:p>
          <a:p>
            <a:pPr marL="57150" lvl="0" indent="-57150" defTabSz="685800">
              <a:defRPr/>
            </a:pPr>
            <a:endParaRPr lang="en-US" dirty="0">
              <a:solidFill>
                <a:prstClr val="black"/>
              </a:solidFill>
              <a:latin typeface="Arial" panose="020B0604020202020204" pitchFamily="34" charset="0"/>
              <a:cs typeface="Arial" panose="020B0604020202020204" pitchFamily="34" charset="0"/>
            </a:endParaRPr>
          </a:p>
        </p:txBody>
      </p:sp>
      <p:sp>
        <p:nvSpPr>
          <p:cNvPr id="62" name="Text Placeholder 61">
            <a:extLst>
              <a:ext uri="{FF2B5EF4-FFF2-40B4-BE49-F238E27FC236}">
                <a16:creationId xmlns:a16="http://schemas.microsoft.com/office/drawing/2014/main" id="{3B7BDF6F-471F-4BBF-9C82-6F80CD78F814}"/>
              </a:ext>
            </a:extLst>
          </p:cNvPr>
          <p:cNvSpPr>
            <a:spLocks noGrp="1"/>
          </p:cNvSpPr>
          <p:nvPr>
            <p:ph type="body" sz="quarter" idx="62"/>
          </p:nvPr>
        </p:nvSpPr>
        <p:spPr>
          <a:xfrm>
            <a:off x="3930085" y="4878974"/>
            <a:ext cx="2425216" cy="914853"/>
          </a:xfrm>
        </p:spPr>
        <p:txBody>
          <a:bodyPr/>
          <a:lstStyle/>
          <a:p>
            <a:endParaRPr lang="en-US" dirty="0"/>
          </a:p>
          <a:p>
            <a:r>
              <a:rPr lang="en-US" dirty="0"/>
              <a:t>SOP Review</a:t>
            </a:r>
          </a:p>
          <a:p>
            <a:pPr marL="0" indent="0">
              <a:buNone/>
            </a:pPr>
            <a:endParaRPr lang="en-US" dirty="0">
              <a:solidFill>
                <a:prstClr val="black"/>
              </a:solidFill>
              <a:cs typeface="Arial" panose="020B0604020202020204" pitchFamily="34" charset="0"/>
            </a:endParaRPr>
          </a:p>
          <a:p>
            <a:pPr marL="57150" lvl="0" indent="-57150" defTabSz="685800">
              <a:defRPr/>
            </a:pPr>
            <a:endParaRPr lang="en-US" dirty="0">
              <a:solidFill>
                <a:prstClr val="black"/>
              </a:solidFill>
              <a:latin typeface="Arial" panose="020B0604020202020204" pitchFamily="34" charset="0"/>
              <a:cs typeface="Arial" panose="020B0604020202020204" pitchFamily="34" charset="0"/>
            </a:endParaRPr>
          </a:p>
          <a:p>
            <a:pPr marL="57150" lvl="0" indent="-57150" defTabSz="685800">
              <a:defRPr/>
            </a:pPr>
            <a:endParaRPr lang="en-US" dirty="0">
              <a:solidFill>
                <a:prstClr val="black"/>
              </a:solidFill>
              <a:latin typeface="Arial" panose="020B0604020202020204" pitchFamily="34" charset="0"/>
              <a:cs typeface="Arial" panose="020B0604020202020204" pitchFamily="34" charset="0"/>
            </a:endParaRPr>
          </a:p>
        </p:txBody>
      </p:sp>
      <p:sp>
        <p:nvSpPr>
          <p:cNvPr id="63" name="Text Placeholder 62">
            <a:extLst>
              <a:ext uri="{FF2B5EF4-FFF2-40B4-BE49-F238E27FC236}">
                <a16:creationId xmlns:a16="http://schemas.microsoft.com/office/drawing/2014/main" id="{400197E7-0C96-43D1-9C11-B27D7ABA1C42}"/>
              </a:ext>
            </a:extLst>
          </p:cNvPr>
          <p:cNvSpPr>
            <a:spLocks noGrp="1"/>
          </p:cNvSpPr>
          <p:nvPr>
            <p:ph type="body" sz="quarter" idx="63"/>
          </p:nvPr>
        </p:nvSpPr>
        <p:spPr>
          <a:xfrm>
            <a:off x="6429234" y="4894683"/>
            <a:ext cx="2425216" cy="899144"/>
          </a:xfrm>
        </p:spPr>
        <p:txBody>
          <a:bodyPr/>
          <a:lstStyle/>
          <a:p>
            <a:endParaRPr lang="en-US" dirty="0"/>
          </a:p>
          <a:p>
            <a:r>
              <a:rPr lang="en-US" dirty="0"/>
              <a:t>SOP Review</a:t>
            </a:r>
          </a:p>
          <a:p>
            <a:pPr marL="0" indent="0">
              <a:buNone/>
            </a:pPr>
            <a:endParaRPr lang="en-US" dirty="0">
              <a:solidFill>
                <a:prstClr val="black"/>
              </a:solidFill>
              <a:cs typeface="Arial" panose="020B0604020202020204" pitchFamily="34" charset="0"/>
            </a:endParaRPr>
          </a:p>
          <a:p>
            <a:pPr marL="57150" lvl="0" indent="-57150" defTabSz="685800">
              <a:defRPr/>
            </a:pPr>
            <a:endParaRPr lang="en-US" dirty="0">
              <a:solidFill>
                <a:prstClr val="black"/>
              </a:solidFill>
              <a:latin typeface="Arial" panose="020B0604020202020204" pitchFamily="34" charset="0"/>
              <a:cs typeface="Arial" panose="020B0604020202020204" pitchFamily="34" charset="0"/>
            </a:endParaRPr>
          </a:p>
          <a:p>
            <a:pPr marL="57150" lvl="0" indent="-57150" defTabSz="685800">
              <a:defRPr/>
            </a:pPr>
            <a:endParaRPr lang="en-US" dirty="0">
              <a:solidFill>
                <a:prstClr val="black"/>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4BCF4920-31A1-4961-88CC-DBF4B2223C69}"/>
              </a:ext>
            </a:extLst>
          </p:cNvPr>
          <p:cNvSpPr txBox="1"/>
          <p:nvPr/>
        </p:nvSpPr>
        <p:spPr>
          <a:xfrm>
            <a:off x="4172303" y="4089294"/>
            <a:ext cx="4248471" cy="2492990"/>
          </a:xfrm>
          <a:prstGeom prst="rect">
            <a:avLst/>
          </a:prstGeom>
          <a:solidFill>
            <a:schemeClr val="accent2"/>
          </a:solidFill>
          <a:ln>
            <a:solidFill>
              <a:schemeClr val="tx1"/>
            </a:solidFill>
          </a:ln>
        </p:spPr>
        <p:txBody>
          <a:bodyPr wrap="square" rtlCol="0">
            <a:spAutoFit/>
          </a:bodyPr>
          <a:lstStyle>
            <a:defPPr>
              <a:defRPr lang="en-US"/>
            </a:defPPr>
            <a:lvl1pPr>
              <a:defRPr sz="1200">
                <a:latin typeface="Arial" panose="020B0604020202020204" pitchFamily="34" charset="0"/>
                <a:cs typeface="Arial" panose="020B0604020202020204" pitchFamily="34" charset="0"/>
              </a:defRPr>
            </a:lvl1pPr>
          </a:lstStyle>
          <a:p>
            <a:r>
              <a:rPr lang="en-US" b="1" dirty="0"/>
              <a:t>Platoon Brief.</a:t>
            </a:r>
          </a:p>
          <a:p>
            <a:endParaRPr lang="en-US" b="1" dirty="0"/>
          </a:p>
          <a:p>
            <a:r>
              <a:rPr lang="en-US" dirty="0"/>
              <a:t>Each platoon briefs the last week’s training, followed by any AAR comments (next slide), as well as the next week’s planned training (slide after next).</a:t>
            </a:r>
          </a:p>
          <a:p>
            <a:endParaRPr lang="en-US" dirty="0"/>
          </a:p>
          <a:p>
            <a:r>
              <a:rPr lang="en-US" dirty="0"/>
              <a:t>Last week’s training can be the current week’s training depending on when the training meeting is held.  This could also be the previous week’s training: leaving out the current week for the present week.  This method is left to the commander and executive officer so long as each week is eventually discussed throughout the progression of the training meetings.  </a:t>
            </a:r>
          </a:p>
        </p:txBody>
      </p:sp>
    </p:spTree>
    <p:extLst>
      <p:ext uri="{BB962C8B-B14F-4D97-AF65-F5344CB8AC3E}">
        <p14:creationId xmlns:p14="http://schemas.microsoft.com/office/powerpoint/2010/main" val="2878740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E54814A4-242E-4B44-954E-9AB48DD29345}"/>
              </a:ext>
            </a:extLst>
          </p:cNvPr>
          <p:cNvGraphicFramePr>
            <a:graphicFrameLocks noGrp="1"/>
          </p:cNvGraphicFramePr>
          <p:nvPr/>
        </p:nvGraphicFramePr>
        <p:xfrm>
          <a:off x="227713" y="939602"/>
          <a:ext cx="8688574" cy="5755339"/>
        </p:xfrm>
        <a:graphic>
          <a:graphicData uri="http://schemas.openxmlformats.org/drawingml/2006/table">
            <a:tbl>
              <a:tblPr firstRow="1" bandRow="1">
                <a:tableStyleId>{5940675A-B579-460E-94D1-54222C63F5DA}</a:tableStyleId>
              </a:tblPr>
              <a:tblGrid>
                <a:gridCol w="1470458">
                  <a:extLst>
                    <a:ext uri="{9D8B030D-6E8A-4147-A177-3AD203B41FA5}">
                      <a16:colId xmlns:a16="http://schemas.microsoft.com/office/drawing/2014/main" val="3906367408"/>
                    </a:ext>
                  </a:extLst>
                </a:gridCol>
                <a:gridCol w="4351328">
                  <a:extLst>
                    <a:ext uri="{9D8B030D-6E8A-4147-A177-3AD203B41FA5}">
                      <a16:colId xmlns:a16="http://schemas.microsoft.com/office/drawing/2014/main" val="870912556"/>
                    </a:ext>
                  </a:extLst>
                </a:gridCol>
                <a:gridCol w="2866788">
                  <a:extLst>
                    <a:ext uri="{9D8B030D-6E8A-4147-A177-3AD203B41FA5}">
                      <a16:colId xmlns:a16="http://schemas.microsoft.com/office/drawing/2014/main" val="2236435255"/>
                    </a:ext>
                  </a:extLst>
                </a:gridCol>
              </a:tblGrid>
              <a:tr h="326504">
                <a:tc>
                  <a:txBody>
                    <a:bodyPr/>
                    <a:lstStyle/>
                    <a:p>
                      <a:pPr algn="ctr"/>
                      <a:r>
                        <a:rPr lang="en-US" sz="1200" b="1" dirty="0">
                          <a:solidFill>
                            <a:schemeClr val="tx1"/>
                          </a:solidFill>
                          <a:latin typeface="Arial" panose="020B0604020202020204" pitchFamily="34" charset="0"/>
                          <a:cs typeface="Arial" panose="020B0604020202020204" pitchFamily="34" charset="0"/>
                        </a:rPr>
                        <a:t>Issue</a:t>
                      </a:r>
                    </a:p>
                  </a:txBody>
                  <a:tcPr>
                    <a:solidFill>
                      <a:schemeClr val="bg1">
                        <a:lumMod val="75000"/>
                      </a:schemeClr>
                    </a:solidFill>
                  </a:tcPr>
                </a:tc>
                <a:tc>
                  <a:txBody>
                    <a:bodyPr/>
                    <a:lstStyle/>
                    <a:p>
                      <a:pPr algn="ctr"/>
                      <a:r>
                        <a:rPr lang="en-US" sz="1200" b="1" dirty="0">
                          <a:solidFill>
                            <a:schemeClr val="tx1"/>
                          </a:solidFill>
                          <a:latin typeface="Arial" panose="020B0604020202020204" pitchFamily="34" charset="0"/>
                          <a:cs typeface="Arial" panose="020B0604020202020204" pitchFamily="34" charset="0"/>
                        </a:rPr>
                        <a:t>Discussion</a:t>
                      </a:r>
                    </a:p>
                  </a:txBody>
                  <a:tcPr>
                    <a:solidFill>
                      <a:schemeClr val="bg1">
                        <a:lumMod val="75000"/>
                      </a:schemeClr>
                    </a:solidFill>
                  </a:tcPr>
                </a:tc>
                <a:tc>
                  <a:txBody>
                    <a:bodyPr/>
                    <a:lstStyle/>
                    <a:p>
                      <a:pPr algn="ctr"/>
                      <a:r>
                        <a:rPr lang="en-US" sz="1200" b="1" dirty="0">
                          <a:solidFill>
                            <a:schemeClr val="tx1"/>
                          </a:solidFill>
                          <a:latin typeface="Arial" panose="020B0604020202020204" pitchFamily="34" charset="0"/>
                          <a:cs typeface="Arial" panose="020B0604020202020204" pitchFamily="34" charset="0"/>
                        </a:rPr>
                        <a:t>Recommendation</a:t>
                      </a:r>
                    </a:p>
                  </a:txBody>
                  <a:tcPr>
                    <a:solidFill>
                      <a:schemeClr val="bg1">
                        <a:lumMod val="75000"/>
                      </a:schemeClr>
                    </a:solidFill>
                  </a:tcPr>
                </a:tc>
                <a:extLst>
                  <a:ext uri="{0D108BD9-81ED-4DB2-BD59-A6C34878D82A}">
                    <a16:rowId xmlns:a16="http://schemas.microsoft.com/office/drawing/2014/main" val="4046742957"/>
                  </a:ext>
                </a:extLst>
              </a:tr>
              <a:tr h="1265903">
                <a:tc>
                  <a:txBody>
                    <a:bodyPr/>
                    <a:lstStyle/>
                    <a:p>
                      <a:pPr algn="ctr"/>
                      <a:r>
                        <a:rPr lang="en-US" sz="1200" baseline="0" dirty="0">
                          <a:solidFill>
                            <a:schemeClr val="tx1"/>
                          </a:solidFill>
                          <a:latin typeface="Arial" panose="020B0604020202020204" pitchFamily="34" charset="0"/>
                          <a:cs typeface="Arial" panose="020B0604020202020204" pitchFamily="34" charset="0"/>
                        </a:rPr>
                        <a:t>Training Room</a:t>
                      </a:r>
                    </a:p>
                  </a:txBody>
                  <a:tcPr anchor="ctr">
                    <a:solidFill>
                      <a:schemeClr val="bg1"/>
                    </a:solidFill>
                  </a:tcPr>
                </a:tc>
                <a:tc>
                  <a:txBody>
                    <a:bodyPr/>
                    <a:lstStyle/>
                    <a:p>
                      <a:r>
                        <a:rPr lang="en-US" sz="1200" dirty="0">
                          <a:latin typeface="Arial" panose="020B0604020202020204" pitchFamily="34" charset="0"/>
                          <a:cs typeface="Arial" panose="020B0604020202020204" pitchFamily="34" charset="0"/>
                        </a:rPr>
                        <a:t>Digital</a:t>
                      </a:r>
                      <a:r>
                        <a:rPr lang="en-US" sz="1200" baseline="0" dirty="0">
                          <a:latin typeface="Arial" panose="020B0604020202020204" pitchFamily="34" charset="0"/>
                          <a:cs typeface="Arial" panose="020B0604020202020204" pitchFamily="34" charset="0"/>
                        </a:rPr>
                        <a:t> Documents because S1 is working on a different schedule then us so paper won’t work </a:t>
                      </a:r>
                      <a:endParaRPr lang="en-US" sz="1200" dirty="0">
                        <a:latin typeface="Arial" panose="020B0604020202020204" pitchFamily="34" charset="0"/>
                        <a:cs typeface="Arial" panose="020B0604020202020204" pitchFamily="34" charset="0"/>
                      </a:endParaRPr>
                    </a:p>
                  </a:txBody>
                  <a:tcPr anchor="ctr">
                    <a:solidFill>
                      <a:schemeClr val="bg1"/>
                    </a:solidFill>
                  </a:tcPr>
                </a:tc>
                <a:tc>
                  <a:txBody>
                    <a:bodyPr/>
                    <a:lstStyle/>
                    <a:p>
                      <a:r>
                        <a:rPr lang="en-US" sz="1200" dirty="0">
                          <a:latin typeface="Arial" panose="020B0604020202020204" pitchFamily="34" charset="0"/>
                          <a:cs typeface="Arial" panose="020B0604020202020204" pitchFamily="34" charset="0"/>
                        </a:rPr>
                        <a:t>Learn how to utilize</a:t>
                      </a:r>
                      <a:r>
                        <a:rPr lang="en-US" sz="1200" baseline="0" dirty="0">
                          <a:latin typeface="Arial" panose="020B0604020202020204" pitchFamily="34" charset="0"/>
                          <a:cs typeface="Arial" panose="020B0604020202020204" pitchFamily="34" charset="0"/>
                        </a:rPr>
                        <a:t> digital platforms proficiently.</a:t>
                      </a:r>
                      <a:endParaRPr lang="en-US" sz="1200" dirty="0">
                        <a:latin typeface="Arial" panose="020B0604020202020204" pitchFamily="34" charset="0"/>
                        <a:cs typeface="Arial" panose="020B0604020202020204" pitchFamily="34" charset="0"/>
                      </a:endParaRPr>
                    </a:p>
                  </a:txBody>
                  <a:tcPr anchor="ctr">
                    <a:solidFill>
                      <a:schemeClr val="bg1"/>
                    </a:solidFill>
                  </a:tcPr>
                </a:tc>
                <a:extLst>
                  <a:ext uri="{0D108BD9-81ED-4DB2-BD59-A6C34878D82A}">
                    <a16:rowId xmlns:a16="http://schemas.microsoft.com/office/drawing/2014/main" val="3653026161"/>
                  </a:ext>
                </a:extLst>
              </a:tr>
              <a:tr h="1387644">
                <a:tc>
                  <a:txBody>
                    <a:bodyPr/>
                    <a:lstStyle/>
                    <a:p>
                      <a:endParaRPr lang="en-US" sz="1200" dirty="0">
                        <a:latin typeface="Arial" panose="020B0604020202020204" pitchFamily="34" charset="0"/>
                        <a:cs typeface="Arial" panose="020B0604020202020204" pitchFamily="34" charset="0"/>
                      </a:endParaRPr>
                    </a:p>
                  </a:txBody>
                  <a:tcPr anchor="ctr">
                    <a:solidFill>
                      <a:schemeClr val="bg1"/>
                    </a:solidFill>
                  </a:tcPr>
                </a:tc>
                <a:tc>
                  <a:txBody>
                    <a:bodyPr/>
                    <a:lstStyle/>
                    <a:p>
                      <a:endParaRPr lang="en-US" sz="1200" dirty="0">
                        <a:latin typeface="Arial" panose="020B0604020202020204" pitchFamily="34" charset="0"/>
                        <a:cs typeface="Arial" panose="020B0604020202020204" pitchFamily="34" charset="0"/>
                      </a:endParaRPr>
                    </a:p>
                  </a:txBody>
                  <a:tcPr anchor="ctr">
                    <a:solidFill>
                      <a:schemeClr val="bg1"/>
                    </a:solidFill>
                  </a:tcPr>
                </a:tc>
                <a:tc>
                  <a:txBody>
                    <a:bodyPr/>
                    <a:lstStyle/>
                    <a:p>
                      <a:endParaRPr lang="en-US" sz="1200" dirty="0">
                        <a:latin typeface="Arial" panose="020B0604020202020204" pitchFamily="34" charset="0"/>
                        <a:cs typeface="Arial" panose="020B0604020202020204" pitchFamily="34" charset="0"/>
                      </a:endParaRPr>
                    </a:p>
                  </a:txBody>
                  <a:tcPr anchor="ctr">
                    <a:solidFill>
                      <a:schemeClr val="bg1"/>
                    </a:solidFill>
                  </a:tcPr>
                </a:tc>
                <a:extLst>
                  <a:ext uri="{0D108BD9-81ED-4DB2-BD59-A6C34878D82A}">
                    <a16:rowId xmlns:a16="http://schemas.microsoft.com/office/drawing/2014/main" val="1321711143"/>
                  </a:ext>
                </a:extLst>
              </a:tr>
              <a:tr h="1387644">
                <a:tc>
                  <a:txBody>
                    <a:bodyPr/>
                    <a:lstStyle/>
                    <a:p>
                      <a:endParaRPr lang="en-US" dirty="0"/>
                    </a:p>
                  </a:txBody>
                  <a:tcPr anchor="ctr">
                    <a:solidFill>
                      <a:schemeClr val="bg1"/>
                    </a:solidFill>
                  </a:tcPr>
                </a:tc>
                <a:tc>
                  <a:txBody>
                    <a:bodyPr/>
                    <a:lstStyle/>
                    <a:p>
                      <a:endParaRPr lang="en-US"/>
                    </a:p>
                  </a:txBody>
                  <a:tcPr anchor="ctr">
                    <a:solidFill>
                      <a:schemeClr val="bg1"/>
                    </a:solidFill>
                  </a:tcPr>
                </a:tc>
                <a:tc>
                  <a:txBody>
                    <a:bodyPr/>
                    <a:lstStyle/>
                    <a:p>
                      <a:endParaRPr lang="en-US" dirty="0"/>
                    </a:p>
                  </a:txBody>
                  <a:tcPr anchor="ctr">
                    <a:solidFill>
                      <a:schemeClr val="bg1"/>
                    </a:solidFill>
                  </a:tcPr>
                </a:tc>
                <a:extLst>
                  <a:ext uri="{0D108BD9-81ED-4DB2-BD59-A6C34878D82A}">
                    <a16:rowId xmlns:a16="http://schemas.microsoft.com/office/drawing/2014/main" val="1601555796"/>
                  </a:ext>
                </a:extLst>
              </a:tr>
              <a:tr h="1387644">
                <a:tc>
                  <a:txBody>
                    <a:bodyPr/>
                    <a:lstStyle/>
                    <a:p>
                      <a:endParaRPr lang="en-US" dirty="0"/>
                    </a:p>
                  </a:txBody>
                  <a:tcPr anchor="ctr">
                    <a:solidFill>
                      <a:schemeClr val="bg1"/>
                    </a:solidFill>
                  </a:tcPr>
                </a:tc>
                <a:tc>
                  <a:txBody>
                    <a:bodyPr/>
                    <a:lstStyle/>
                    <a:p>
                      <a:endParaRPr lang="en-US" dirty="0"/>
                    </a:p>
                  </a:txBody>
                  <a:tcPr anchor="ctr">
                    <a:solidFill>
                      <a:schemeClr val="bg1"/>
                    </a:solidFill>
                  </a:tcPr>
                </a:tc>
                <a:tc>
                  <a:txBody>
                    <a:bodyPr/>
                    <a:lstStyle/>
                    <a:p>
                      <a:pPr algn="ctr"/>
                      <a:endParaRPr lang="en-US" sz="1200" dirty="0">
                        <a:solidFill>
                          <a:schemeClr val="tx1"/>
                        </a:solidFill>
                        <a:latin typeface="Arial" panose="020B0604020202020204" pitchFamily="34" charset="0"/>
                        <a:cs typeface="Arial" panose="020B0604020202020204" pitchFamily="34" charset="0"/>
                      </a:endParaRPr>
                    </a:p>
                  </a:txBody>
                  <a:tcPr anchor="ctr">
                    <a:solidFill>
                      <a:schemeClr val="bg1"/>
                    </a:solidFill>
                  </a:tcPr>
                </a:tc>
                <a:extLst>
                  <a:ext uri="{0D108BD9-81ED-4DB2-BD59-A6C34878D82A}">
                    <a16:rowId xmlns:a16="http://schemas.microsoft.com/office/drawing/2014/main" val="1735816518"/>
                  </a:ext>
                </a:extLst>
              </a:tr>
            </a:tbl>
          </a:graphicData>
        </a:graphic>
      </p:graphicFrame>
      <p:sp>
        <p:nvSpPr>
          <p:cNvPr id="3" name="TextBox 2">
            <a:extLst>
              <a:ext uri="{FF2B5EF4-FFF2-40B4-BE49-F238E27FC236}">
                <a16:creationId xmlns:a16="http://schemas.microsoft.com/office/drawing/2014/main" id="{C25FD5AA-8988-48B8-8789-5AA93762DBDA}"/>
              </a:ext>
            </a:extLst>
          </p:cNvPr>
          <p:cNvSpPr txBox="1"/>
          <p:nvPr/>
        </p:nvSpPr>
        <p:spPr>
          <a:xfrm>
            <a:off x="1210704" y="188798"/>
            <a:ext cx="289932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PLT AAR (HQ PLT WK 28)</a:t>
            </a:r>
          </a:p>
        </p:txBody>
      </p:sp>
    </p:spTree>
    <p:extLst>
      <p:ext uri="{BB962C8B-B14F-4D97-AF65-F5344CB8AC3E}">
        <p14:creationId xmlns:p14="http://schemas.microsoft.com/office/powerpoint/2010/main" val="3224447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6D3EC9E5-F65D-4D35-B045-2090876529DF}"/>
              </a:ext>
            </a:extLst>
          </p:cNvPr>
          <p:cNvGraphicFramePr>
            <a:graphicFrameLocks noGrp="1"/>
          </p:cNvGraphicFramePr>
          <p:nvPr/>
        </p:nvGraphicFramePr>
        <p:xfrm>
          <a:off x="114297" y="931319"/>
          <a:ext cx="8934453" cy="5821905"/>
        </p:xfrm>
        <a:graphic>
          <a:graphicData uri="http://schemas.openxmlformats.org/drawingml/2006/table">
            <a:tbl>
              <a:tblPr firstRow="1" bandRow="1">
                <a:tableStyleId>{5940675A-B579-460E-94D1-54222C63F5DA}</a:tableStyleId>
              </a:tblPr>
              <a:tblGrid>
                <a:gridCol w="914014">
                  <a:extLst>
                    <a:ext uri="{9D8B030D-6E8A-4147-A177-3AD203B41FA5}">
                      <a16:colId xmlns:a16="http://schemas.microsoft.com/office/drawing/2014/main" val="20000"/>
                    </a:ext>
                  </a:extLst>
                </a:gridCol>
                <a:gridCol w="1145777">
                  <a:extLst>
                    <a:ext uri="{9D8B030D-6E8A-4147-A177-3AD203B41FA5}">
                      <a16:colId xmlns:a16="http://schemas.microsoft.com/office/drawing/2014/main" val="1702232661"/>
                    </a:ext>
                  </a:extLst>
                </a:gridCol>
                <a:gridCol w="1145777">
                  <a:extLst>
                    <a:ext uri="{9D8B030D-6E8A-4147-A177-3AD203B41FA5}">
                      <a16:colId xmlns:a16="http://schemas.microsoft.com/office/drawing/2014/main" val="2476902309"/>
                    </a:ext>
                  </a:extLst>
                </a:gridCol>
                <a:gridCol w="1145777">
                  <a:extLst>
                    <a:ext uri="{9D8B030D-6E8A-4147-A177-3AD203B41FA5}">
                      <a16:colId xmlns:a16="http://schemas.microsoft.com/office/drawing/2014/main" val="1346957979"/>
                    </a:ext>
                  </a:extLst>
                </a:gridCol>
                <a:gridCol w="1145777">
                  <a:extLst>
                    <a:ext uri="{9D8B030D-6E8A-4147-A177-3AD203B41FA5}">
                      <a16:colId xmlns:a16="http://schemas.microsoft.com/office/drawing/2014/main" val="4129319468"/>
                    </a:ext>
                  </a:extLst>
                </a:gridCol>
                <a:gridCol w="1145777">
                  <a:extLst>
                    <a:ext uri="{9D8B030D-6E8A-4147-A177-3AD203B41FA5}">
                      <a16:colId xmlns:a16="http://schemas.microsoft.com/office/drawing/2014/main" val="3374174496"/>
                    </a:ext>
                  </a:extLst>
                </a:gridCol>
                <a:gridCol w="1145777">
                  <a:extLst>
                    <a:ext uri="{9D8B030D-6E8A-4147-A177-3AD203B41FA5}">
                      <a16:colId xmlns:a16="http://schemas.microsoft.com/office/drawing/2014/main" val="110790813"/>
                    </a:ext>
                  </a:extLst>
                </a:gridCol>
                <a:gridCol w="1145777">
                  <a:extLst>
                    <a:ext uri="{9D8B030D-6E8A-4147-A177-3AD203B41FA5}">
                      <a16:colId xmlns:a16="http://schemas.microsoft.com/office/drawing/2014/main" val="20007"/>
                    </a:ext>
                  </a:extLst>
                </a:gridCol>
              </a:tblGrid>
              <a:tr h="25051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US" sz="1000" b="1" dirty="0">
                        <a:latin typeface=" Arial"/>
                        <a:cs typeface="Arial" panose="020B0604020202020204" pitchFamily="34" charset="0"/>
                      </a:endParaRP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 Arial"/>
                          <a:ea typeface="+mn-ea"/>
                          <a:cs typeface="Arial" panose="020B0604020202020204" pitchFamily="34" charset="0"/>
                        </a:rPr>
                        <a:t>Sunday</a:t>
                      </a:r>
                    </a:p>
                  </a:txBody>
                  <a:tcP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 Arial"/>
                          <a:ea typeface="+mn-ea"/>
                          <a:cs typeface="Arial" panose="020B0604020202020204" pitchFamily="34" charset="0"/>
                        </a:rPr>
                        <a:t>Monday</a:t>
                      </a:r>
                    </a:p>
                  </a:txBody>
                  <a:tcPr anchor="ctr">
                    <a:solidFill>
                      <a:schemeClr val="bg1">
                        <a:lumMod val="85000"/>
                      </a:schemeClr>
                    </a:solidFill>
                  </a:tcPr>
                </a:tc>
                <a:tc>
                  <a:txBody>
                    <a:bodyPr/>
                    <a:lstStyle/>
                    <a:p>
                      <a:pPr algn="l"/>
                      <a:r>
                        <a:rPr lang="en-US" sz="1000" b="1" dirty="0">
                          <a:solidFill>
                            <a:schemeClr val="tx1"/>
                          </a:solidFill>
                          <a:latin typeface=" Arial"/>
                        </a:rPr>
                        <a:t>Tuesday</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 Arial"/>
                          <a:ea typeface="+mn-ea"/>
                          <a:cs typeface="Arial" panose="020B0604020202020204" pitchFamily="34" charset="0"/>
                        </a:rPr>
                        <a:t>Wednesday</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 Arial"/>
                          <a:ea typeface="+mn-ea"/>
                          <a:cs typeface="Arial" panose="020B0604020202020204" pitchFamily="34" charset="0"/>
                        </a:rPr>
                        <a:t>Thursday</a:t>
                      </a:r>
                    </a:p>
                  </a:txBody>
                  <a:tcPr anchor="ctr">
                    <a:solidFill>
                      <a:schemeClr val="bg1">
                        <a:lumMod val="85000"/>
                      </a:schemeClr>
                    </a:solidFill>
                  </a:tcPr>
                </a:tc>
                <a:tc>
                  <a:txBody>
                    <a:bodyPr/>
                    <a:lstStyle/>
                    <a:p>
                      <a:pPr marL="0" algn="l" defTabSz="914400" rtl="0" eaLnBrk="1" latinLnBrk="0" hangingPunct="1"/>
                      <a:r>
                        <a:rPr lang="en-US" sz="1000" b="1" kern="1200" dirty="0">
                          <a:solidFill>
                            <a:schemeClr val="tx1"/>
                          </a:solidFill>
                          <a:latin typeface=" Arial"/>
                          <a:ea typeface="+mn-ea"/>
                          <a:cs typeface="Arial" panose="020B0604020202020204" pitchFamily="34" charset="0"/>
                        </a:rPr>
                        <a:t>Friday</a:t>
                      </a:r>
                    </a:p>
                  </a:txBody>
                  <a:tcPr anchor="ctr">
                    <a:solidFill>
                      <a:schemeClr val="bg1">
                        <a:lumMod val="85000"/>
                      </a:schemeClr>
                    </a:solidFill>
                  </a:tcPr>
                </a:tc>
                <a:tc>
                  <a:txBody>
                    <a:bodyPr/>
                    <a:lstStyle/>
                    <a:p>
                      <a:r>
                        <a:rPr lang="en-US" sz="1000" b="1" dirty="0">
                          <a:latin typeface=" Arial"/>
                          <a:cs typeface="Arial" panose="020B0604020202020204" pitchFamily="34" charset="0"/>
                        </a:rPr>
                        <a:t>Saturday</a:t>
                      </a:r>
                    </a:p>
                  </a:txBody>
                  <a:tcPr anchor="ctr">
                    <a:solidFill>
                      <a:schemeClr val="bg1">
                        <a:lumMod val="85000"/>
                      </a:schemeClr>
                    </a:solidFill>
                  </a:tcPr>
                </a:tc>
                <a:extLst>
                  <a:ext uri="{0D108BD9-81ED-4DB2-BD59-A6C34878D82A}">
                    <a16:rowId xmlns:a16="http://schemas.microsoft.com/office/drawing/2014/main" val="877788569"/>
                  </a:ext>
                </a:extLst>
              </a:tr>
              <a:tr h="250519">
                <a:tc>
                  <a:txBody>
                    <a:bodyPr/>
                    <a:lstStyle/>
                    <a:p>
                      <a:pPr algn="l"/>
                      <a:endParaRPr lang="en-US" sz="1000" b="1" dirty="0">
                        <a:solidFill>
                          <a:schemeClr val="tx1"/>
                        </a:solidFill>
                        <a:latin typeface=" Arial"/>
                        <a:cs typeface="Arial" panose="020B0604020202020204" pitchFamily="34" charset="0"/>
                      </a:endParaRPr>
                    </a:p>
                  </a:txBody>
                  <a:tcPr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5 APR</a:t>
                      </a:r>
                    </a:p>
                  </a:txBody>
                  <a:tcPr>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6 APR</a:t>
                      </a:r>
                    </a:p>
                  </a:txBody>
                  <a:tcPr>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7 APR</a:t>
                      </a:r>
                    </a:p>
                  </a:txBody>
                  <a:tcPr>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8 APR </a:t>
                      </a:r>
                    </a:p>
                  </a:txBody>
                  <a:tcPr>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9APR </a:t>
                      </a:r>
                    </a:p>
                  </a:txBody>
                  <a:tcPr>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10 APR</a:t>
                      </a:r>
                    </a:p>
                  </a:txBody>
                  <a:tcPr>
                    <a:solidFill>
                      <a:schemeClr val="bg1">
                        <a:lumMod val="85000"/>
                      </a:schemeClr>
                    </a:solidFill>
                  </a:tcPr>
                </a:tc>
                <a:tc>
                  <a:txBody>
                    <a:bodyPr/>
                    <a:lstStyle/>
                    <a:p>
                      <a:r>
                        <a:rPr lang="en-US" sz="1000" b="1" baseline="0" dirty="0">
                          <a:solidFill>
                            <a:sysClr val="windowText" lastClr="000000"/>
                          </a:solidFill>
                          <a:latin typeface=" Arial"/>
                          <a:cs typeface="Arial" panose="020B0604020202020204" pitchFamily="34" charset="0"/>
                        </a:rPr>
                        <a:t>11 APR</a:t>
                      </a:r>
                    </a:p>
                  </a:txBody>
                  <a:tcPr>
                    <a:solidFill>
                      <a:schemeClr val="bg1">
                        <a:lumMod val="85000"/>
                      </a:schemeClr>
                    </a:solidFill>
                  </a:tcPr>
                </a:tc>
                <a:extLst>
                  <a:ext uri="{0D108BD9-81ED-4DB2-BD59-A6C34878D82A}">
                    <a16:rowId xmlns:a16="http://schemas.microsoft.com/office/drawing/2014/main" val="236227516"/>
                  </a:ext>
                </a:extLst>
              </a:tr>
              <a:tr h="117139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 Arial"/>
                          <a:cs typeface="Arial" panose="020B0604020202020204" pitchFamily="34" charset="0"/>
                        </a:rPr>
                        <a:t>PRT</a:t>
                      </a:r>
                    </a:p>
                  </a:txBody>
                  <a:tcPr>
                    <a:lnL w="12700" cap="flat" cmpd="sng" algn="ctr">
                      <a:solidFill>
                        <a:schemeClr val="tx1"/>
                      </a:solidFill>
                      <a:prstDash val="solid"/>
                      <a:round/>
                      <a:headEnd type="none" w="med" len="med"/>
                      <a:tailEnd type="none" w="med" len="med"/>
                    </a:lnL>
                    <a:solidFill>
                      <a:schemeClr val="bg2">
                        <a:lumMod val="90000"/>
                      </a:schemeClr>
                    </a:solidFill>
                  </a:tcPr>
                </a:tc>
                <a:tc>
                  <a:txBody>
                    <a:bodyPr/>
                    <a:lstStyle/>
                    <a:p>
                      <a:r>
                        <a:rPr lang="en-US" sz="1000" b="1" i="0" baseline="0" dirty="0">
                          <a:solidFill>
                            <a:sysClr val="windowText" lastClr="000000"/>
                          </a:solidFill>
                          <a:latin typeface=" Arial"/>
                          <a:cs typeface="Arial" panose="020B0604020202020204" pitchFamily="34" charset="0"/>
                        </a:rPr>
                        <a:t>DONSA</a:t>
                      </a:r>
                    </a:p>
                  </a:txBody>
                  <a:tcPr>
                    <a:solidFill>
                      <a:schemeClr val="bg1"/>
                    </a:solidFill>
                  </a:tcPr>
                </a:tc>
                <a:tc>
                  <a:txBody>
                    <a:bodyPr/>
                    <a:lstStyle/>
                    <a:p>
                      <a:r>
                        <a:rPr lang="en-US" sz="1000" b="1" i="0" baseline="0" dirty="0">
                          <a:solidFill>
                            <a:sysClr val="windowText" lastClr="000000"/>
                          </a:solidFill>
                          <a:latin typeface=" Arial"/>
                          <a:cs typeface="Arial" panose="020B0604020202020204" pitchFamily="34" charset="0"/>
                        </a:rPr>
                        <a:t>Individual PT</a:t>
                      </a:r>
                    </a:p>
                  </a:txBody>
                  <a:tcPr>
                    <a:solidFill>
                      <a:schemeClr val="bg1"/>
                    </a:solidFill>
                  </a:tcPr>
                </a:tc>
                <a:tc>
                  <a:txBody>
                    <a:bodyPr/>
                    <a:lstStyle/>
                    <a:p>
                      <a:r>
                        <a:rPr lang="en-US" sz="1000" b="1" i="0" baseline="0" dirty="0">
                          <a:solidFill>
                            <a:sysClr val="windowText" lastClr="000000"/>
                          </a:solidFill>
                          <a:latin typeface=" Arial"/>
                          <a:cs typeface="Arial" panose="020B0604020202020204" pitchFamily="34" charset="0"/>
                        </a:rPr>
                        <a:t>Individual PT</a:t>
                      </a:r>
                    </a:p>
                  </a:txBody>
                  <a:tcPr>
                    <a:solidFill>
                      <a:schemeClr val="bg1"/>
                    </a:solidFill>
                  </a:tcPr>
                </a:tc>
                <a:tc>
                  <a:txBody>
                    <a:bodyPr/>
                    <a:lstStyle/>
                    <a:p>
                      <a:r>
                        <a:rPr lang="en-US" sz="1000" b="1" i="0" baseline="0" dirty="0">
                          <a:solidFill>
                            <a:sysClr val="windowText" lastClr="000000"/>
                          </a:solidFill>
                          <a:latin typeface=" Arial"/>
                          <a:cs typeface="Arial" panose="020B0604020202020204" pitchFamily="34" charset="0"/>
                        </a:rPr>
                        <a:t>GYM </a:t>
                      </a:r>
                      <a:r>
                        <a:rPr lang="en-US" sz="1000" b="1" i="0" baseline="0" dirty="0" err="1">
                          <a:solidFill>
                            <a:sysClr val="windowText" lastClr="000000"/>
                          </a:solidFill>
                          <a:latin typeface=" Arial"/>
                          <a:cs typeface="Arial" panose="020B0604020202020204" pitchFamily="34" charset="0"/>
                        </a:rPr>
                        <a:t>Connex</a:t>
                      </a:r>
                      <a:r>
                        <a:rPr lang="en-US" sz="1000" b="1" i="0" baseline="0" dirty="0">
                          <a:solidFill>
                            <a:sysClr val="windowText" lastClr="000000"/>
                          </a:solidFill>
                          <a:latin typeface=" Arial"/>
                          <a:cs typeface="Arial" panose="020B0604020202020204" pitchFamily="34" charset="0"/>
                        </a:rPr>
                        <a:t> </a:t>
                      </a:r>
                    </a:p>
                    <a:p>
                      <a:endParaRPr lang="en-US" sz="1000" b="1" i="0" baseline="0" dirty="0">
                        <a:solidFill>
                          <a:sysClr val="windowText" lastClr="000000"/>
                        </a:solidFill>
                        <a:latin typeface=" Arial"/>
                        <a:cs typeface="Arial" panose="020B0604020202020204" pitchFamily="34" charset="0"/>
                      </a:endParaRPr>
                    </a:p>
                    <a:p>
                      <a:endParaRPr lang="en-US" sz="1000" b="1" i="0" baseline="0" dirty="0">
                        <a:solidFill>
                          <a:sysClr val="windowText" lastClr="000000"/>
                        </a:solidFill>
                        <a:latin typeface=" Arial"/>
                        <a:cs typeface="Arial" panose="020B0604020202020204" pitchFamily="34" charset="0"/>
                      </a:endParaRPr>
                    </a:p>
                    <a:p>
                      <a:r>
                        <a:rPr lang="en-US" sz="1000" b="1" i="0" baseline="0" dirty="0">
                          <a:solidFill>
                            <a:sysClr val="windowText" lastClr="000000"/>
                          </a:solidFill>
                          <a:latin typeface=" Arial"/>
                          <a:cs typeface="Arial" panose="020B0604020202020204" pitchFamily="34" charset="0"/>
                        </a:rPr>
                        <a:t>BN AO </a:t>
                      </a:r>
                    </a:p>
                  </a:txBody>
                  <a:tcPr>
                    <a:solidFill>
                      <a:schemeClr val="bg1"/>
                    </a:solidFill>
                  </a:tcPr>
                </a:tc>
                <a:tc>
                  <a:txBody>
                    <a:bodyPr/>
                    <a:lstStyle/>
                    <a:p>
                      <a:r>
                        <a:rPr lang="en-US" sz="1000" b="1" i="0" baseline="0" dirty="0">
                          <a:solidFill>
                            <a:sysClr val="windowText" lastClr="000000"/>
                          </a:solidFill>
                          <a:latin typeface=" Arial"/>
                          <a:cs typeface="Arial" panose="020B0604020202020204" pitchFamily="34" charset="0"/>
                        </a:rPr>
                        <a:t>Individual PT</a:t>
                      </a:r>
                    </a:p>
                  </a:txBody>
                  <a:tcPr>
                    <a:solidFill>
                      <a:schemeClr val="bg1"/>
                    </a:solidFill>
                  </a:tcPr>
                </a:tc>
                <a:tc>
                  <a:txBody>
                    <a:bodyPr/>
                    <a:lstStyle/>
                    <a:p>
                      <a:r>
                        <a:rPr lang="en-US" sz="1000" b="1" i="0" baseline="0" dirty="0">
                          <a:solidFill>
                            <a:sysClr val="windowText" lastClr="000000"/>
                          </a:solidFill>
                          <a:latin typeface=" Arial"/>
                          <a:cs typeface="Arial" panose="020B0604020202020204" pitchFamily="34" charset="0"/>
                        </a:rPr>
                        <a:t> Individual PT</a:t>
                      </a:r>
                    </a:p>
                  </a:txBody>
                  <a:tcPr>
                    <a:solidFill>
                      <a:schemeClr val="bg1"/>
                    </a:solidFill>
                  </a:tcPr>
                </a:tc>
                <a:tc>
                  <a:txBody>
                    <a:bodyPr/>
                    <a:lstStyle/>
                    <a:p>
                      <a:r>
                        <a:rPr lang="en-US" sz="1000" b="1" i="0" baseline="0" dirty="0">
                          <a:solidFill>
                            <a:sysClr val="windowText" lastClr="000000"/>
                          </a:solidFill>
                          <a:latin typeface=" Arial"/>
                          <a:cs typeface="Arial" panose="020B0604020202020204" pitchFamily="34" charset="0"/>
                        </a:rPr>
                        <a:t>DONSA</a:t>
                      </a:r>
                    </a:p>
                  </a:txBody>
                  <a:tcPr>
                    <a:solidFill>
                      <a:schemeClr val="bg1"/>
                    </a:solidFill>
                  </a:tcPr>
                </a:tc>
                <a:extLst>
                  <a:ext uri="{0D108BD9-81ED-4DB2-BD59-A6C34878D82A}">
                    <a16:rowId xmlns:a16="http://schemas.microsoft.com/office/drawing/2014/main" val="661090774"/>
                  </a:ext>
                </a:extLst>
              </a:tr>
              <a:tr h="3303968">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KEY EVENTS </a:t>
                      </a:r>
                    </a:p>
                  </a:txBody>
                  <a:tcP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marL="55563" marR="0" lvl="0" indent="-5556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a:t>
                      </a:r>
                    </a:p>
                    <a:p>
                      <a:pPr marL="55563" marR="0" lvl="0" indent="-5556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solidFill>
                      <a:schemeClr val="bg1"/>
                    </a:solidFill>
                  </a:tcPr>
                </a:tc>
                <a:tc>
                  <a:txBody>
                    <a:bodyPr/>
                    <a:lstStyle/>
                    <a:p>
                      <a:pPr marL="60325" marR="0" lvl="0" indent="-60325"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solidFill>
                      <a:schemeClr val="bg1"/>
                    </a:solidFill>
                  </a:tcPr>
                </a:tc>
                <a:tc>
                  <a:txBody>
                    <a:bodyPr/>
                    <a:lstStyle/>
                    <a:p>
                      <a:endParaRPr lang="en-US" dirty="0"/>
                    </a:p>
                  </a:txBody>
                  <a:tcPr>
                    <a:solidFill>
                      <a:schemeClr val="bg1"/>
                    </a:solidFill>
                  </a:tcPr>
                </a:tc>
                <a:tc>
                  <a:txBody>
                    <a:bodyPr/>
                    <a:lstStyle/>
                    <a:p>
                      <a:endParaRPr lang="en-US"/>
                    </a:p>
                  </a:txBody>
                  <a:tcPr>
                    <a:solidFill>
                      <a:schemeClr val="bg1"/>
                    </a:solidFill>
                  </a:tcPr>
                </a:tc>
                <a:tc>
                  <a:txBody>
                    <a:bodyPr/>
                    <a:lstStyle/>
                    <a:p>
                      <a:endParaRPr lang="en-US"/>
                    </a:p>
                  </a:txBody>
                  <a:tcPr>
                    <a:solidFill>
                      <a:schemeClr val="bg1"/>
                    </a:solidFill>
                  </a:tcPr>
                </a:tc>
                <a:tc>
                  <a:txBody>
                    <a:bodyPr/>
                    <a:lstStyle/>
                    <a:p>
                      <a:endParaRPr lang="en-US" dirty="0"/>
                    </a:p>
                  </a:txBody>
                  <a:tcPr>
                    <a:solidFill>
                      <a:schemeClr val="bg1"/>
                    </a:solidFill>
                  </a:tcPr>
                </a:tc>
                <a:tc>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No Work </a:t>
                      </a:r>
                    </a:p>
                  </a:txBody>
                  <a:tcPr>
                    <a:solidFill>
                      <a:schemeClr val="bg1"/>
                    </a:solidFill>
                  </a:tcPr>
                </a:tc>
                <a:extLst>
                  <a:ext uri="{0D108BD9-81ED-4DB2-BD59-A6C34878D82A}">
                    <a16:rowId xmlns:a16="http://schemas.microsoft.com/office/drawing/2014/main" val="2002953490"/>
                  </a:ext>
                </a:extLst>
              </a:tr>
              <a:tr h="845505">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PLT OBJ</a:t>
                      </a:r>
                      <a:endParaRPr kumimoji="0" lang="ka-GE" sz="1000" b="1" i="0" u="none" strike="noStrike" kern="1200" cap="none" spc="0" normalizeH="0" baseline="0" noProof="0" dirty="0">
                        <a:ln>
                          <a:noFill/>
                        </a:ln>
                        <a:solidFill>
                          <a:prstClr val="black"/>
                        </a:solidFill>
                        <a:effectLst/>
                        <a:uLnTx/>
                        <a:uFillTx/>
                        <a:latin typeface=" Arial"/>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solidFill>
                      <a:schemeClr val="bg1">
                        <a:lumMod val="85000"/>
                      </a:schemeClr>
                    </a:solidFill>
                  </a:tcPr>
                </a:tc>
                <a:tc gridSpan="7">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 Arial"/>
                          <a:ea typeface="+mn-ea"/>
                          <a:cs typeface="Arial" panose="020B0604020202020204" pitchFamily="34" charset="0"/>
                        </a:rPr>
                        <a:t>ENSURE MAINTENANCE IS UP ON VICS AND WEAPONS</a:t>
                      </a:r>
                    </a:p>
                  </a:txBody>
                  <a:tcPr>
                    <a:solidFill>
                      <a:schemeClr val="bg1"/>
                    </a:solidFill>
                  </a:tcPr>
                </a:tc>
                <a:tc hMerge="1">
                  <a:txBody>
                    <a:bodyPr/>
                    <a:lstStyle/>
                    <a:p>
                      <a:pPr marL="112713" marR="0" lvl="0" indent="-112713"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tc hMerge="1">
                  <a:txBody>
                    <a:bodyPr/>
                    <a:lstStyle/>
                    <a:p>
                      <a:pPr marL="57150" marR="0" lvl="0" indent="-571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solidFill>
                      <a:schemeClr val="bg1"/>
                    </a:solidFill>
                  </a:tcP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790B0083-1260-47AB-8D25-3C6F81409B8A}"/>
              </a:ext>
            </a:extLst>
          </p:cNvPr>
          <p:cNvSpPr txBox="1"/>
          <p:nvPr/>
        </p:nvSpPr>
        <p:spPr>
          <a:xfrm>
            <a:off x="1210704" y="188798"/>
            <a:ext cx="370704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Training Planned (HQ PLT WK 28)</a:t>
            </a:r>
          </a:p>
        </p:txBody>
      </p:sp>
    </p:spTree>
    <p:extLst>
      <p:ext uri="{BB962C8B-B14F-4D97-AF65-F5344CB8AC3E}">
        <p14:creationId xmlns:p14="http://schemas.microsoft.com/office/powerpoint/2010/main" val="2819879063"/>
      </p:ext>
    </p:extLst>
  </p:cSld>
  <p:clrMapOvr>
    <a:masterClrMapping/>
  </p:clrMapOvr>
</p:sld>
</file>

<file path=ppt/theme/theme1.xml><?xml version="1.0" encoding="utf-8"?>
<a:theme xmlns:a="http://schemas.openxmlformats.org/drawingml/2006/main" name="Slid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9427</TotalTime>
  <Words>2270</Words>
  <Application>Microsoft Office PowerPoint</Application>
  <PresentationFormat>On-screen Show (4:3)</PresentationFormat>
  <Paragraphs>707</Paragraphs>
  <Slides>19</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 Arial</vt:lpstr>
      <vt:lpstr>Arial</vt:lpstr>
      <vt:lpstr>Arial </vt:lpstr>
      <vt:lpstr>Calibri</vt:lpstr>
      <vt:lpstr>Times New Roman</vt:lpstr>
      <vt:lpstr>Wingdings</vt:lpstr>
      <vt:lpstr>Slide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vidalcgarza@yahoo.com Garza</dc:creator>
  <cp:lastModifiedBy>vidalcgarza@gmail.com Garza</cp:lastModifiedBy>
  <cp:revision>551</cp:revision>
  <cp:lastPrinted>2021-08-19T07:21:50Z</cp:lastPrinted>
  <dcterms:created xsi:type="dcterms:W3CDTF">2019-04-18T17:17:55Z</dcterms:created>
  <dcterms:modified xsi:type="dcterms:W3CDTF">2021-08-19T07:22:17Z</dcterms:modified>
</cp:coreProperties>
</file>