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0"/>
  </p:notesMasterIdLst>
  <p:sldIdLst>
    <p:sldId id="257" r:id="rId5"/>
    <p:sldId id="256" r:id="rId6"/>
    <p:sldId id="1344" r:id="rId7"/>
    <p:sldId id="1270" r:id="rId8"/>
    <p:sldId id="1410" r:id="rId9"/>
    <p:sldId id="1402" r:id="rId10"/>
    <p:sldId id="1403" r:id="rId11"/>
    <p:sldId id="1404" r:id="rId12"/>
    <p:sldId id="1405" r:id="rId13"/>
    <p:sldId id="1406" r:id="rId14"/>
    <p:sldId id="1407" r:id="rId15"/>
    <p:sldId id="1408" r:id="rId16"/>
    <p:sldId id="1409" r:id="rId17"/>
    <p:sldId id="1274" r:id="rId18"/>
    <p:sldId id="1345" r:id="rId19"/>
    <p:sldId id="1346" r:id="rId20"/>
    <p:sldId id="1347" r:id="rId21"/>
    <p:sldId id="1348" r:id="rId22"/>
    <p:sldId id="1349" r:id="rId23"/>
    <p:sldId id="1350" r:id="rId24"/>
    <p:sldId id="1351" r:id="rId25"/>
    <p:sldId id="1355" r:id="rId26"/>
    <p:sldId id="1356" r:id="rId27"/>
    <p:sldId id="1357" r:id="rId28"/>
    <p:sldId id="1358" r:id="rId29"/>
    <p:sldId id="1359" r:id="rId30"/>
    <p:sldId id="1360" r:id="rId31"/>
    <p:sldId id="1361" r:id="rId32"/>
    <p:sldId id="1362" r:id="rId33"/>
    <p:sldId id="1363" r:id="rId34"/>
    <p:sldId id="1364" r:id="rId35"/>
    <p:sldId id="1365" r:id="rId36"/>
    <p:sldId id="1366" r:id="rId37"/>
    <p:sldId id="1367" r:id="rId38"/>
    <p:sldId id="1368" r:id="rId39"/>
    <p:sldId id="1369" r:id="rId40"/>
    <p:sldId id="1370" r:id="rId41"/>
    <p:sldId id="1371" r:id="rId42"/>
    <p:sldId id="1372" r:id="rId43"/>
    <p:sldId id="1373" r:id="rId44"/>
    <p:sldId id="1374" r:id="rId45"/>
    <p:sldId id="1375" r:id="rId46"/>
    <p:sldId id="1376" r:id="rId47"/>
    <p:sldId id="1377" r:id="rId48"/>
    <p:sldId id="1378" r:id="rId49"/>
    <p:sldId id="1379" r:id="rId50"/>
    <p:sldId id="1380" r:id="rId51"/>
    <p:sldId id="1381" r:id="rId52"/>
    <p:sldId id="1382" r:id="rId53"/>
    <p:sldId id="1383" r:id="rId54"/>
    <p:sldId id="1384" r:id="rId55"/>
    <p:sldId id="1385" r:id="rId56"/>
    <p:sldId id="1386" r:id="rId57"/>
    <p:sldId id="1387" r:id="rId58"/>
    <p:sldId id="1388" r:id="rId59"/>
    <p:sldId id="1389" r:id="rId60"/>
    <p:sldId id="1392" r:id="rId61"/>
    <p:sldId id="1393" r:id="rId62"/>
    <p:sldId id="1394" r:id="rId63"/>
    <p:sldId id="1395" r:id="rId64"/>
    <p:sldId id="1396" r:id="rId65"/>
    <p:sldId id="1397" r:id="rId66"/>
    <p:sldId id="1399" r:id="rId67"/>
    <p:sldId id="1400" r:id="rId68"/>
    <p:sldId id="1401" r:id="rId69"/>
  </p:sldIdLst>
  <p:sldSz cx="9144000" cy="6858000" type="screen4x3"/>
  <p:notesSz cx="93138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705D1A0-9BF5-410B-8D4C-D4A571568018}">
          <p14:sldIdLst>
            <p14:sldId id="257"/>
            <p14:sldId id="256"/>
          </p14:sldIdLst>
        </p14:section>
        <p14:section name="Battle Rhythm" id="{4AD53B72-5D49-4EC2-A7A3-4CABC03E284E}">
          <p14:sldIdLst>
            <p14:sldId id="1344"/>
          </p14:sldIdLst>
        </p14:section>
        <p14:section name="LRTC" id="{D1A87FFA-FFE8-4295-82A7-82BD004145B7}">
          <p14:sldIdLst>
            <p14:sldId id="1270"/>
            <p14:sldId id="1410"/>
          </p14:sldIdLst>
        </p14:section>
        <p14:section name="WK01-WK07" id="{BFE49212-D303-4EAE-9614-CF7D41C9B2D2}">
          <p14:sldIdLst>
            <p14:sldId id="1402"/>
            <p14:sldId id="1403"/>
            <p14:sldId id="1404"/>
            <p14:sldId id="1405"/>
            <p14:sldId id="1406"/>
            <p14:sldId id="1407"/>
            <p14:sldId id="1408"/>
            <p14:sldId id="1409"/>
          </p14:sldIdLst>
        </p14:section>
        <p14:section name="WK08-WK14" id="{3C3546E0-A92F-4F3E-9AFE-21F0C2A0B8B4}">
          <p14:sldIdLst>
            <p14:sldId id="1274"/>
            <p14:sldId id="1345"/>
            <p14:sldId id="1346"/>
            <p14:sldId id="1347"/>
            <p14:sldId id="1348"/>
            <p14:sldId id="1349"/>
            <p14:sldId id="1350"/>
            <p14:sldId id="1351"/>
          </p14:sldIdLst>
        </p14:section>
        <p14:section name="WK15-WK21" id="{6C66B823-C571-413E-A087-8FA185877BC7}">
          <p14:sldIdLst>
            <p14:sldId id="1355"/>
            <p14:sldId id="1356"/>
            <p14:sldId id="1357"/>
            <p14:sldId id="1358"/>
            <p14:sldId id="1359"/>
            <p14:sldId id="1360"/>
            <p14:sldId id="1361"/>
            <p14:sldId id="1362"/>
          </p14:sldIdLst>
        </p14:section>
        <p14:section name="WK22-WK28" id="{D79C15A5-ED08-4492-B2BA-B4632E50AE3D}">
          <p14:sldIdLst>
            <p14:sldId id="1363"/>
            <p14:sldId id="1364"/>
            <p14:sldId id="1365"/>
            <p14:sldId id="1366"/>
            <p14:sldId id="1367"/>
            <p14:sldId id="1368"/>
            <p14:sldId id="1369"/>
            <p14:sldId id="1370"/>
          </p14:sldIdLst>
        </p14:section>
        <p14:section name="WK29-WK35" id="{3F1BA87F-EC99-4BE4-9E66-DB4F41B17E2E}">
          <p14:sldIdLst>
            <p14:sldId id="1371"/>
            <p14:sldId id="1372"/>
            <p14:sldId id="1373"/>
            <p14:sldId id="1374"/>
            <p14:sldId id="1375"/>
            <p14:sldId id="1376"/>
            <p14:sldId id="1377"/>
            <p14:sldId id="1378"/>
          </p14:sldIdLst>
        </p14:section>
        <p14:section name="WK36-WK42" id="{984B9784-5676-4E17-8DA9-AE3344A2CB86}">
          <p14:sldIdLst>
            <p14:sldId id="1379"/>
            <p14:sldId id="1380"/>
            <p14:sldId id="1381"/>
            <p14:sldId id="1382"/>
            <p14:sldId id="1383"/>
            <p14:sldId id="1384"/>
            <p14:sldId id="1385"/>
            <p14:sldId id="1386"/>
          </p14:sldIdLst>
        </p14:section>
        <p14:section name="WK43-WK49" id="{77B76C47-58AC-4CB2-85BA-43EEB2431884}">
          <p14:sldIdLst>
            <p14:sldId id="1387"/>
            <p14:sldId id="1388"/>
            <p14:sldId id="1389"/>
            <p14:sldId id="1392"/>
            <p14:sldId id="1393"/>
            <p14:sldId id="1394"/>
            <p14:sldId id="1395"/>
            <p14:sldId id="1396"/>
          </p14:sldIdLst>
        </p14:section>
        <p14:section name="WK50-WK52" id="{321D5FBD-8581-4748-9CFD-DCADD851F21F}">
          <p14:sldIdLst>
            <p14:sldId id="1397"/>
            <p14:sldId id="1399"/>
            <p14:sldId id="1400"/>
            <p14:sldId id="1401"/>
          </p14:sldIdLst>
        </p14:section>
        <p14:section name="MISC" id="{D76FAB27-66BB-4A29-A9DE-910E58A62BD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2386" autoAdjust="0"/>
  </p:normalViewPr>
  <p:slideViewPr>
    <p:cSldViewPr snapToGrid="0">
      <p:cViewPr varScale="1">
        <p:scale>
          <a:sx n="102" d="100"/>
          <a:sy n="102"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36007"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702" y="2"/>
            <a:ext cx="4036007" cy="344091"/>
          </a:xfrm>
          <a:prstGeom prst="rect">
            <a:avLst/>
          </a:prstGeom>
        </p:spPr>
        <p:txBody>
          <a:bodyPr vert="horz" lIns="91440" tIns="45720" rIns="91440" bIns="45720" rtlCol="0"/>
          <a:lstStyle>
            <a:lvl1pPr algn="r">
              <a:defRPr sz="1200"/>
            </a:lvl1pPr>
          </a:lstStyle>
          <a:p>
            <a:fld id="{FA5E319D-D1C8-4AE8-AEA7-56BF3E8B8FC4}" type="datetimeFigureOut">
              <a:rPr lang="en-US" smtClean="0"/>
              <a:t>8/19/2021</a:t>
            </a:fld>
            <a:endParaRPr lang="en-US"/>
          </a:p>
        </p:txBody>
      </p:sp>
      <p:sp>
        <p:nvSpPr>
          <p:cNvPr id="4" name="Slide Image Placeholder 3"/>
          <p:cNvSpPr>
            <a:spLocks noGrp="1" noRot="1" noChangeAspect="1"/>
          </p:cNvSpPr>
          <p:nvPr>
            <p:ph type="sldImg" idx="2"/>
          </p:nvPr>
        </p:nvSpPr>
        <p:spPr>
          <a:xfrm>
            <a:off x="3113088" y="857250"/>
            <a:ext cx="308768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300412"/>
            <a:ext cx="7451090" cy="27003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1"/>
            <a:ext cx="4036007" cy="3440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702" y="6513911"/>
            <a:ext cx="4036007" cy="344091"/>
          </a:xfrm>
          <a:prstGeom prst="rect">
            <a:avLst/>
          </a:prstGeom>
        </p:spPr>
        <p:txBody>
          <a:bodyPr vert="horz" lIns="91440" tIns="45720" rIns="91440" bIns="45720" rtlCol="0" anchor="b"/>
          <a:lstStyle>
            <a:lvl1pPr algn="r">
              <a:defRPr sz="1200"/>
            </a:lvl1pPr>
          </a:lstStyle>
          <a:p>
            <a:fld id="{8D2D6497-9483-46E3-9D2D-E5CBEB36D5B5}" type="slidenum">
              <a:rPr lang="en-US" smtClean="0"/>
              <a:t>‹#›</a:t>
            </a:fld>
            <a:endParaRPr lang="en-US"/>
          </a:p>
        </p:txBody>
      </p:sp>
    </p:spTree>
    <p:extLst>
      <p:ext uri="{BB962C8B-B14F-4D97-AF65-F5344CB8AC3E}">
        <p14:creationId xmlns:p14="http://schemas.microsoft.com/office/powerpoint/2010/main" val="22592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1</a:t>
            </a:fld>
            <a:endParaRPr lang="en-US"/>
          </a:p>
        </p:txBody>
      </p:sp>
    </p:spTree>
    <p:extLst>
      <p:ext uri="{BB962C8B-B14F-4D97-AF65-F5344CB8AC3E}">
        <p14:creationId xmlns:p14="http://schemas.microsoft.com/office/powerpoint/2010/main" val="257641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15</a:t>
            </a:fld>
            <a:endParaRPr lang="en-US"/>
          </a:p>
        </p:txBody>
      </p:sp>
    </p:spTree>
    <p:extLst>
      <p:ext uri="{BB962C8B-B14F-4D97-AF65-F5344CB8AC3E}">
        <p14:creationId xmlns:p14="http://schemas.microsoft.com/office/powerpoint/2010/main" val="298377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16</a:t>
            </a:fld>
            <a:endParaRPr lang="en-US"/>
          </a:p>
        </p:txBody>
      </p:sp>
    </p:spTree>
    <p:extLst>
      <p:ext uri="{BB962C8B-B14F-4D97-AF65-F5344CB8AC3E}">
        <p14:creationId xmlns:p14="http://schemas.microsoft.com/office/powerpoint/2010/main" val="3722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17</a:t>
            </a:fld>
            <a:endParaRPr lang="en-US"/>
          </a:p>
        </p:txBody>
      </p:sp>
    </p:spTree>
    <p:extLst>
      <p:ext uri="{BB962C8B-B14F-4D97-AF65-F5344CB8AC3E}">
        <p14:creationId xmlns:p14="http://schemas.microsoft.com/office/powerpoint/2010/main" val="709571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18</a:t>
            </a:fld>
            <a:endParaRPr lang="en-US"/>
          </a:p>
        </p:txBody>
      </p:sp>
    </p:spTree>
    <p:extLst>
      <p:ext uri="{BB962C8B-B14F-4D97-AF65-F5344CB8AC3E}">
        <p14:creationId xmlns:p14="http://schemas.microsoft.com/office/powerpoint/2010/main" val="313096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19</a:t>
            </a:fld>
            <a:endParaRPr lang="en-US"/>
          </a:p>
        </p:txBody>
      </p:sp>
    </p:spTree>
    <p:extLst>
      <p:ext uri="{BB962C8B-B14F-4D97-AF65-F5344CB8AC3E}">
        <p14:creationId xmlns:p14="http://schemas.microsoft.com/office/powerpoint/2010/main" val="2412801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20</a:t>
            </a:fld>
            <a:endParaRPr lang="en-US"/>
          </a:p>
        </p:txBody>
      </p:sp>
    </p:spTree>
    <p:extLst>
      <p:ext uri="{BB962C8B-B14F-4D97-AF65-F5344CB8AC3E}">
        <p14:creationId xmlns:p14="http://schemas.microsoft.com/office/powerpoint/2010/main" val="104968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21</a:t>
            </a:fld>
            <a:endParaRPr lang="en-US"/>
          </a:p>
        </p:txBody>
      </p:sp>
    </p:spTree>
    <p:extLst>
      <p:ext uri="{BB962C8B-B14F-4D97-AF65-F5344CB8AC3E}">
        <p14:creationId xmlns:p14="http://schemas.microsoft.com/office/powerpoint/2010/main" val="995062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23</a:t>
            </a:fld>
            <a:endParaRPr lang="en-US"/>
          </a:p>
        </p:txBody>
      </p:sp>
    </p:spTree>
    <p:extLst>
      <p:ext uri="{BB962C8B-B14F-4D97-AF65-F5344CB8AC3E}">
        <p14:creationId xmlns:p14="http://schemas.microsoft.com/office/powerpoint/2010/main" val="364956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24</a:t>
            </a:fld>
            <a:endParaRPr lang="en-US"/>
          </a:p>
        </p:txBody>
      </p:sp>
    </p:spTree>
    <p:extLst>
      <p:ext uri="{BB962C8B-B14F-4D97-AF65-F5344CB8AC3E}">
        <p14:creationId xmlns:p14="http://schemas.microsoft.com/office/powerpoint/2010/main" val="421053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25</a:t>
            </a:fld>
            <a:endParaRPr lang="en-US"/>
          </a:p>
        </p:txBody>
      </p:sp>
    </p:spTree>
    <p:extLst>
      <p:ext uri="{BB962C8B-B14F-4D97-AF65-F5344CB8AC3E}">
        <p14:creationId xmlns:p14="http://schemas.microsoft.com/office/powerpoint/2010/main" val="212919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2</a:t>
            </a:fld>
            <a:endParaRPr lang="en-US"/>
          </a:p>
        </p:txBody>
      </p:sp>
    </p:spTree>
    <p:extLst>
      <p:ext uri="{BB962C8B-B14F-4D97-AF65-F5344CB8AC3E}">
        <p14:creationId xmlns:p14="http://schemas.microsoft.com/office/powerpoint/2010/main" val="155714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26</a:t>
            </a:fld>
            <a:endParaRPr lang="en-US"/>
          </a:p>
        </p:txBody>
      </p:sp>
    </p:spTree>
    <p:extLst>
      <p:ext uri="{BB962C8B-B14F-4D97-AF65-F5344CB8AC3E}">
        <p14:creationId xmlns:p14="http://schemas.microsoft.com/office/powerpoint/2010/main" val="2471764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27</a:t>
            </a:fld>
            <a:endParaRPr lang="en-US"/>
          </a:p>
        </p:txBody>
      </p:sp>
    </p:spTree>
    <p:extLst>
      <p:ext uri="{BB962C8B-B14F-4D97-AF65-F5344CB8AC3E}">
        <p14:creationId xmlns:p14="http://schemas.microsoft.com/office/powerpoint/2010/main" val="371088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28</a:t>
            </a:fld>
            <a:endParaRPr lang="en-US"/>
          </a:p>
        </p:txBody>
      </p:sp>
    </p:spTree>
    <p:extLst>
      <p:ext uri="{BB962C8B-B14F-4D97-AF65-F5344CB8AC3E}">
        <p14:creationId xmlns:p14="http://schemas.microsoft.com/office/powerpoint/2010/main" val="420821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29</a:t>
            </a:fld>
            <a:endParaRPr lang="en-US"/>
          </a:p>
        </p:txBody>
      </p:sp>
    </p:spTree>
    <p:extLst>
      <p:ext uri="{BB962C8B-B14F-4D97-AF65-F5344CB8AC3E}">
        <p14:creationId xmlns:p14="http://schemas.microsoft.com/office/powerpoint/2010/main" val="315618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31</a:t>
            </a:fld>
            <a:endParaRPr lang="en-US"/>
          </a:p>
        </p:txBody>
      </p:sp>
    </p:spTree>
    <p:extLst>
      <p:ext uri="{BB962C8B-B14F-4D97-AF65-F5344CB8AC3E}">
        <p14:creationId xmlns:p14="http://schemas.microsoft.com/office/powerpoint/2010/main" val="3312632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32</a:t>
            </a:fld>
            <a:endParaRPr lang="en-US"/>
          </a:p>
        </p:txBody>
      </p:sp>
    </p:spTree>
    <p:extLst>
      <p:ext uri="{BB962C8B-B14F-4D97-AF65-F5344CB8AC3E}">
        <p14:creationId xmlns:p14="http://schemas.microsoft.com/office/powerpoint/2010/main" val="2322471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33</a:t>
            </a:fld>
            <a:endParaRPr lang="en-US"/>
          </a:p>
        </p:txBody>
      </p:sp>
    </p:spTree>
    <p:extLst>
      <p:ext uri="{BB962C8B-B14F-4D97-AF65-F5344CB8AC3E}">
        <p14:creationId xmlns:p14="http://schemas.microsoft.com/office/powerpoint/2010/main" val="1786627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34</a:t>
            </a:fld>
            <a:endParaRPr lang="en-US"/>
          </a:p>
        </p:txBody>
      </p:sp>
    </p:spTree>
    <p:extLst>
      <p:ext uri="{BB962C8B-B14F-4D97-AF65-F5344CB8AC3E}">
        <p14:creationId xmlns:p14="http://schemas.microsoft.com/office/powerpoint/2010/main" val="2814193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35</a:t>
            </a:fld>
            <a:endParaRPr lang="en-US"/>
          </a:p>
        </p:txBody>
      </p:sp>
    </p:spTree>
    <p:extLst>
      <p:ext uri="{BB962C8B-B14F-4D97-AF65-F5344CB8AC3E}">
        <p14:creationId xmlns:p14="http://schemas.microsoft.com/office/powerpoint/2010/main" val="169336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36</a:t>
            </a:fld>
            <a:endParaRPr lang="en-US"/>
          </a:p>
        </p:txBody>
      </p:sp>
    </p:spTree>
    <p:extLst>
      <p:ext uri="{BB962C8B-B14F-4D97-AF65-F5344CB8AC3E}">
        <p14:creationId xmlns:p14="http://schemas.microsoft.com/office/powerpoint/2010/main" val="355096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7</a:t>
            </a:fld>
            <a:endParaRPr lang="en-US"/>
          </a:p>
        </p:txBody>
      </p:sp>
    </p:spTree>
    <p:extLst>
      <p:ext uri="{BB962C8B-B14F-4D97-AF65-F5344CB8AC3E}">
        <p14:creationId xmlns:p14="http://schemas.microsoft.com/office/powerpoint/2010/main" val="1974519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37</a:t>
            </a:fld>
            <a:endParaRPr lang="en-US"/>
          </a:p>
        </p:txBody>
      </p:sp>
    </p:spTree>
    <p:extLst>
      <p:ext uri="{BB962C8B-B14F-4D97-AF65-F5344CB8AC3E}">
        <p14:creationId xmlns:p14="http://schemas.microsoft.com/office/powerpoint/2010/main" val="3328538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39</a:t>
            </a:fld>
            <a:endParaRPr lang="en-US"/>
          </a:p>
        </p:txBody>
      </p:sp>
    </p:spTree>
    <p:extLst>
      <p:ext uri="{BB962C8B-B14F-4D97-AF65-F5344CB8AC3E}">
        <p14:creationId xmlns:p14="http://schemas.microsoft.com/office/powerpoint/2010/main" val="2620321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40</a:t>
            </a:fld>
            <a:endParaRPr lang="en-US"/>
          </a:p>
        </p:txBody>
      </p:sp>
    </p:spTree>
    <p:extLst>
      <p:ext uri="{BB962C8B-B14F-4D97-AF65-F5344CB8AC3E}">
        <p14:creationId xmlns:p14="http://schemas.microsoft.com/office/powerpoint/2010/main" val="42323842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41</a:t>
            </a:fld>
            <a:endParaRPr lang="en-US"/>
          </a:p>
        </p:txBody>
      </p:sp>
    </p:spTree>
    <p:extLst>
      <p:ext uri="{BB962C8B-B14F-4D97-AF65-F5344CB8AC3E}">
        <p14:creationId xmlns:p14="http://schemas.microsoft.com/office/powerpoint/2010/main" val="399268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42</a:t>
            </a:fld>
            <a:endParaRPr lang="en-US"/>
          </a:p>
        </p:txBody>
      </p:sp>
    </p:spTree>
    <p:extLst>
      <p:ext uri="{BB962C8B-B14F-4D97-AF65-F5344CB8AC3E}">
        <p14:creationId xmlns:p14="http://schemas.microsoft.com/office/powerpoint/2010/main" val="3812629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43</a:t>
            </a:fld>
            <a:endParaRPr lang="en-US"/>
          </a:p>
        </p:txBody>
      </p:sp>
    </p:spTree>
    <p:extLst>
      <p:ext uri="{BB962C8B-B14F-4D97-AF65-F5344CB8AC3E}">
        <p14:creationId xmlns:p14="http://schemas.microsoft.com/office/powerpoint/2010/main" val="1063363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44</a:t>
            </a:fld>
            <a:endParaRPr lang="en-US"/>
          </a:p>
        </p:txBody>
      </p:sp>
    </p:spTree>
    <p:extLst>
      <p:ext uri="{BB962C8B-B14F-4D97-AF65-F5344CB8AC3E}">
        <p14:creationId xmlns:p14="http://schemas.microsoft.com/office/powerpoint/2010/main" val="3415825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45</a:t>
            </a:fld>
            <a:endParaRPr lang="en-US"/>
          </a:p>
        </p:txBody>
      </p:sp>
    </p:spTree>
    <p:extLst>
      <p:ext uri="{BB962C8B-B14F-4D97-AF65-F5344CB8AC3E}">
        <p14:creationId xmlns:p14="http://schemas.microsoft.com/office/powerpoint/2010/main" val="1827618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47</a:t>
            </a:fld>
            <a:endParaRPr lang="en-US"/>
          </a:p>
        </p:txBody>
      </p:sp>
    </p:spTree>
    <p:extLst>
      <p:ext uri="{BB962C8B-B14F-4D97-AF65-F5344CB8AC3E}">
        <p14:creationId xmlns:p14="http://schemas.microsoft.com/office/powerpoint/2010/main" val="3248704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48</a:t>
            </a:fld>
            <a:endParaRPr lang="en-US"/>
          </a:p>
        </p:txBody>
      </p:sp>
    </p:spTree>
    <p:extLst>
      <p:ext uri="{BB962C8B-B14F-4D97-AF65-F5344CB8AC3E}">
        <p14:creationId xmlns:p14="http://schemas.microsoft.com/office/powerpoint/2010/main" val="229556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8</a:t>
            </a:fld>
            <a:endParaRPr lang="en-US"/>
          </a:p>
        </p:txBody>
      </p:sp>
    </p:spTree>
    <p:extLst>
      <p:ext uri="{BB962C8B-B14F-4D97-AF65-F5344CB8AC3E}">
        <p14:creationId xmlns:p14="http://schemas.microsoft.com/office/powerpoint/2010/main" val="3613092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49</a:t>
            </a:fld>
            <a:endParaRPr lang="en-US"/>
          </a:p>
        </p:txBody>
      </p:sp>
    </p:spTree>
    <p:extLst>
      <p:ext uri="{BB962C8B-B14F-4D97-AF65-F5344CB8AC3E}">
        <p14:creationId xmlns:p14="http://schemas.microsoft.com/office/powerpoint/2010/main" val="4198793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50</a:t>
            </a:fld>
            <a:endParaRPr lang="en-US"/>
          </a:p>
        </p:txBody>
      </p:sp>
    </p:spTree>
    <p:extLst>
      <p:ext uri="{BB962C8B-B14F-4D97-AF65-F5344CB8AC3E}">
        <p14:creationId xmlns:p14="http://schemas.microsoft.com/office/powerpoint/2010/main" val="3922026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51</a:t>
            </a:fld>
            <a:endParaRPr lang="en-US"/>
          </a:p>
        </p:txBody>
      </p:sp>
    </p:spTree>
    <p:extLst>
      <p:ext uri="{BB962C8B-B14F-4D97-AF65-F5344CB8AC3E}">
        <p14:creationId xmlns:p14="http://schemas.microsoft.com/office/powerpoint/2010/main" val="741028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52</a:t>
            </a:fld>
            <a:endParaRPr lang="en-US"/>
          </a:p>
        </p:txBody>
      </p:sp>
    </p:spTree>
    <p:extLst>
      <p:ext uri="{BB962C8B-B14F-4D97-AF65-F5344CB8AC3E}">
        <p14:creationId xmlns:p14="http://schemas.microsoft.com/office/powerpoint/2010/main" val="1089236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53</a:t>
            </a:fld>
            <a:endParaRPr lang="en-US"/>
          </a:p>
        </p:txBody>
      </p:sp>
    </p:spTree>
    <p:extLst>
      <p:ext uri="{BB962C8B-B14F-4D97-AF65-F5344CB8AC3E}">
        <p14:creationId xmlns:p14="http://schemas.microsoft.com/office/powerpoint/2010/main" val="727953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55</a:t>
            </a:fld>
            <a:endParaRPr lang="en-US"/>
          </a:p>
        </p:txBody>
      </p:sp>
    </p:spTree>
    <p:extLst>
      <p:ext uri="{BB962C8B-B14F-4D97-AF65-F5344CB8AC3E}">
        <p14:creationId xmlns:p14="http://schemas.microsoft.com/office/powerpoint/2010/main" val="6527241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56</a:t>
            </a:fld>
            <a:endParaRPr lang="en-US"/>
          </a:p>
        </p:txBody>
      </p:sp>
    </p:spTree>
    <p:extLst>
      <p:ext uri="{BB962C8B-B14F-4D97-AF65-F5344CB8AC3E}">
        <p14:creationId xmlns:p14="http://schemas.microsoft.com/office/powerpoint/2010/main" val="3029148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57</a:t>
            </a:fld>
            <a:endParaRPr lang="en-US"/>
          </a:p>
        </p:txBody>
      </p:sp>
    </p:spTree>
    <p:extLst>
      <p:ext uri="{BB962C8B-B14F-4D97-AF65-F5344CB8AC3E}">
        <p14:creationId xmlns:p14="http://schemas.microsoft.com/office/powerpoint/2010/main" val="1653364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58</a:t>
            </a:fld>
            <a:endParaRPr lang="en-US"/>
          </a:p>
        </p:txBody>
      </p:sp>
    </p:spTree>
    <p:extLst>
      <p:ext uri="{BB962C8B-B14F-4D97-AF65-F5344CB8AC3E}">
        <p14:creationId xmlns:p14="http://schemas.microsoft.com/office/powerpoint/2010/main" val="1882746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59</a:t>
            </a:fld>
            <a:endParaRPr lang="en-US"/>
          </a:p>
        </p:txBody>
      </p:sp>
    </p:spTree>
    <p:extLst>
      <p:ext uri="{BB962C8B-B14F-4D97-AF65-F5344CB8AC3E}">
        <p14:creationId xmlns:p14="http://schemas.microsoft.com/office/powerpoint/2010/main" val="280641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9</a:t>
            </a:fld>
            <a:endParaRPr lang="en-US"/>
          </a:p>
        </p:txBody>
      </p:sp>
    </p:spTree>
    <p:extLst>
      <p:ext uri="{BB962C8B-B14F-4D97-AF65-F5344CB8AC3E}">
        <p14:creationId xmlns:p14="http://schemas.microsoft.com/office/powerpoint/2010/main" val="22120564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60</a:t>
            </a:fld>
            <a:endParaRPr lang="en-US"/>
          </a:p>
        </p:txBody>
      </p:sp>
    </p:spTree>
    <p:extLst>
      <p:ext uri="{BB962C8B-B14F-4D97-AF65-F5344CB8AC3E}">
        <p14:creationId xmlns:p14="http://schemas.microsoft.com/office/powerpoint/2010/main" val="35232430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61</a:t>
            </a:fld>
            <a:endParaRPr lang="en-US"/>
          </a:p>
        </p:txBody>
      </p:sp>
    </p:spTree>
    <p:extLst>
      <p:ext uri="{BB962C8B-B14F-4D97-AF65-F5344CB8AC3E}">
        <p14:creationId xmlns:p14="http://schemas.microsoft.com/office/powerpoint/2010/main" val="2890521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63</a:t>
            </a:fld>
            <a:endParaRPr lang="en-US"/>
          </a:p>
        </p:txBody>
      </p:sp>
    </p:spTree>
    <p:extLst>
      <p:ext uri="{BB962C8B-B14F-4D97-AF65-F5344CB8AC3E}">
        <p14:creationId xmlns:p14="http://schemas.microsoft.com/office/powerpoint/2010/main" val="18741984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64</a:t>
            </a:fld>
            <a:endParaRPr lang="en-US"/>
          </a:p>
        </p:txBody>
      </p:sp>
    </p:spTree>
    <p:extLst>
      <p:ext uri="{BB962C8B-B14F-4D97-AF65-F5344CB8AC3E}">
        <p14:creationId xmlns:p14="http://schemas.microsoft.com/office/powerpoint/2010/main" val="3913768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65</a:t>
            </a:fld>
            <a:endParaRPr lang="en-US"/>
          </a:p>
        </p:txBody>
      </p:sp>
    </p:spTree>
    <p:extLst>
      <p:ext uri="{BB962C8B-B14F-4D97-AF65-F5344CB8AC3E}">
        <p14:creationId xmlns:p14="http://schemas.microsoft.com/office/powerpoint/2010/main" val="426629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10</a:t>
            </a:fld>
            <a:endParaRPr lang="en-US"/>
          </a:p>
        </p:txBody>
      </p:sp>
    </p:spTree>
    <p:extLst>
      <p:ext uri="{BB962C8B-B14F-4D97-AF65-F5344CB8AC3E}">
        <p14:creationId xmlns:p14="http://schemas.microsoft.com/office/powerpoint/2010/main" val="83951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11</a:t>
            </a:fld>
            <a:endParaRPr lang="en-US"/>
          </a:p>
        </p:txBody>
      </p:sp>
    </p:spTree>
    <p:extLst>
      <p:ext uri="{BB962C8B-B14F-4D97-AF65-F5344CB8AC3E}">
        <p14:creationId xmlns:p14="http://schemas.microsoft.com/office/powerpoint/2010/main" val="58799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12</a:t>
            </a:fld>
            <a:endParaRPr lang="en-US"/>
          </a:p>
        </p:txBody>
      </p:sp>
    </p:spTree>
    <p:extLst>
      <p:ext uri="{BB962C8B-B14F-4D97-AF65-F5344CB8AC3E}">
        <p14:creationId xmlns:p14="http://schemas.microsoft.com/office/powerpoint/2010/main" val="82777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Platoon Leader will brief T+1 Week by day.  </a:t>
            </a:r>
          </a:p>
        </p:txBody>
      </p:sp>
      <p:sp>
        <p:nvSpPr>
          <p:cNvPr id="4" name="Slide Number Placeholder 3"/>
          <p:cNvSpPr>
            <a:spLocks noGrp="1"/>
          </p:cNvSpPr>
          <p:nvPr>
            <p:ph type="sldNum" sz="quarter" idx="5"/>
          </p:nvPr>
        </p:nvSpPr>
        <p:spPr/>
        <p:txBody>
          <a:bodyPr/>
          <a:lstStyle/>
          <a:p>
            <a:fld id="{8D2D6497-9483-46E3-9D2D-E5CBEB36D5B5}" type="slidenum">
              <a:rPr lang="en-US" smtClean="0"/>
              <a:t>13</a:t>
            </a:fld>
            <a:endParaRPr lang="en-US"/>
          </a:p>
        </p:txBody>
      </p:sp>
    </p:spTree>
    <p:extLst>
      <p:ext uri="{BB962C8B-B14F-4D97-AF65-F5344CB8AC3E}">
        <p14:creationId xmlns:p14="http://schemas.microsoft.com/office/powerpoint/2010/main" val="281125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72020A8-B105-4FD6-BA79-3D1F46D481D8}"/>
              </a:ext>
            </a:extLst>
          </p:cNvPr>
          <p:cNvSpPr/>
          <p:nvPr userDrawn="1"/>
        </p:nvSpPr>
        <p:spPr>
          <a:xfrm>
            <a:off x="137604" y="1235739"/>
            <a:ext cx="8868792" cy="55263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22378B-3C6C-44FD-8904-6F544D7BE1BD}"/>
              </a:ext>
            </a:extLst>
          </p:cNvPr>
          <p:cNvSpPr/>
          <p:nvPr userDrawn="1"/>
        </p:nvSpPr>
        <p:spPr>
          <a:xfrm>
            <a:off x="146481" y="827365"/>
            <a:ext cx="571135" cy="334393"/>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CD44C9-618F-4A12-86DB-5016A3D15894}"/>
              </a:ext>
            </a:extLst>
          </p:cNvPr>
          <p:cNvSpPr/>
          <p:nvPr userDrawn="1"/>
        </p:nvSpPr>
        <p:spPr>
          <a:xfrm>
            <a:off x="778280" y="827364"/>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BE204A-8CAE-4C27-AA0E-600FAEBAB2F8}"/>
              </a:ext>
            </a:extLst>
          </p:cNvPr>
          <p:cNvSpPr/>
          <p:nvPr userDrawn="1"/>
        </p:nvSpPr>
        <p:spPr>
          <a:xfrm>
            <a:off x="2848256" y="827363"/>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2E3647-6BEA-48F2-B6F1-2FD8A126079B}"/>
              </a:ext>
            </a:extLst>
          </p:cNvPr>
          <p:cNvSpPr/>
          <p:nvPr userDrawn="1"/>
        </p:nvSpPr>
        <p:spPr>
          <a:xfrm>
            <a:off x="4918232" y="827362"/>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0A9E719-D5A3-40D4-9BB9-7F9CC8931B72}"/>
              </a:ext>
            </a:extLst>
          </p:cNvPr>
          <p:cNvSpPr/>
          <p:nvPr userDrawn="1"/>
        </p:nvSpPr>
        <p:spPr>
          <a:xfrm>
            <a:off x="6988208" y="827361"/>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A2A7F445-39A3-4D23-83A0-F539E46FBA7E}"/>
              </a:ext>
            </a:extLst>
          </p:cNvPr>
          <p:cNvCxnSpPr>
            <a:cxnSpLocks/>
          </p:cNvCxnSpPr>
          <p:nvPr userDrawn="1"/>
        </p:nvCxnSpPr>
        <p:spPr>
          <a:xfrm>
            <a:off x="717616" y="827361"/>
            <a:ext cx="0" cy="5934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9F2F3BF-404A-4752-8379-832F06BBC8FE}"/>
              </a:ext>
            </a:extLst>
          </p:cNvPr>
          <p:cNvCxnSpPr>
            <a:cxnSpLocks/>
          </p:cNvCxnSpPr>
          <p:nvPr userDrawn="1"/>
        </p:nvCxnSpPr>
        <p:spPr>
          <a:xfrm>
            <a:off x="146481" y="1161754"/>
            <a:ext cx="8686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A57A3A5-9E74-4FC8-84A3-6444F49CCBB3}"/>
              </a:ext>
            </a:extLst>
          </p:cNvPr>
          <p:cNvSpPr txBox="1"/>
          <p:nvPr userDrawn="1"/>
        </p:nvSpPr>
        <p:spPr>
          <a:xfrm>
            <a:off x="1508516" y="853977"/>
            <a:ext cx="69442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YEAR</a:t>
            </a:r>
          </a:p>
        </p:txBody>
      </p:sp>
      <p:sp>
        <p:nvSpPr>
          <p:cNvPr id="39" name="TextBox 38">
            <a:extLst>
              <a:ext uri="{FF2B5EF4-FFF2-40B4-BE49-F238E27FC236}">
                <a16:creationId xmlns:a16="http://schemas.microsoft.com/office/drawing/2014/main" id="{61267A20-2848-47F6-AD93-7BF3E578C64C}"/>
              </a:ext>
            </a:extLst>
          </p:cNvPr>
          <p:cNvSpPr txBox="1"/>
          <p:nvPr userDrawn="1"/>
        </p:nvSpPr>
        <p:spPr>
          <a:xfrm>
            <a:off x="3508951" y="840669"/>
            <a:ext cx="88357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MONTH</a:t>
            </a:r>
          </a:p>
        </p:txBody>
      </p:sp>
      <p:sp>
        <p:nvSpPr>
          <p:cNvPr id="40" name="TextBox 39">
            <a:extLst>
              <a:ext uri="{FF2B5EF4-FFF2-40B4-BE49-F238E27FC236}">
                <a16:creationId xmlns:a16="http://schemas.microsoft.com/office/drawing/2014/main" id="{EFC86DD3-9E37-470F-8C16-CB4B759AB648}"/>
              </a:ext>
            </a:extLst>
          </p:cNvPr>
          <p:cNvSpPr txBox="1"/>
          <p:nvPr userDrawn="1"/>
        </p:nvSpPr>
        <p:spPr>
          <a:xfrm>
            <a:off x="5515623" y="840668"/>
            <a:ext cx="744114"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WEEK</a:t>
            </a:r>
          </a:p>
        </p:txBody>
      </p:sp>
      <p:sp>
        <p:nvSpPr>
          <p:cNvPr id="41" name="TextBox 40">
            <a:extLst>
              <a:ext uri="{FF2B5EF4-FFF2-40B4-BE49-F238E27FC236}">
                <a16:creationId xmlns:a16="http://schemas.microsoft.com/office/drawing/2014/main" id="{D38B6805-42A1-4B91-8089-21EBC50FB321}"/>
              </a:ext>
            </a:extLst>
          </p:cNvPr>
          <p:cNvSpPr txBox="1"/>
          <p:nvPr userDrawn="1"/>
        </p:nvSpPr>
        <p:spPr>
          <a:xfrm>
            <a:off x="7449591" y="827358"/>
            <a:ext cx="55771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DAY</a:t>
            </a:r>
          </a:p>
        </p:txBody>
      </p:sp>
      <p:graphicFrame>
        <p:nvGraphicFramePr>
          <p:cNvPr id="42" name="Table 79">
            <a:extLst>
              <a:ext uri="{FF2B5EF4-FFF2-40B4-BE49-F238E27FC236}">
                <a16:creationId xmlns:a16="http://schemas.microsoft.com/office/drawing/2014/main" id="{8DEF0ECA-63C0-419A-8F72-4627544F4D6D}"/>
              </a:ext>
            </a:extLst>
          </p:cNvPr>
          <p:cNvGraphicFramePr>
            <a:graphicFrameLocks noGrp="1"/>
          </p:cNvGraphicFramePr>
          <p:nvPr userDrawn="1">
            <p:extLst>
              <p:ext uri="{D42A27DB-BD31-4B8C-83A1-F6EECF244321}">
                <p14:modId xmlns:p14="http://schemas.microsoft.com/office/powerpoint/2010/main" val="1180476662"/>
              </p:ext>
            </p:extLst>
          </p:nvPr>
        </p:nvGraphicFramePr>
        <p:xfrm>
          <a:off x="6979331" y="1275373"/>
          <a:ext cx="387659" cy="5394960"/>
        </p:xfrm>
        <a:graphic>
          <a:graphicData uri="http://schemas.openxmlformats.org/drawingml/2006/table">
            <a:tbl>
              <a:tblPr firstRow="1" bandRow="1">
                <a:tableStyleId>{5C22544A-7EE6-4342-B048-85BDC9FD1C3A}</a:tableStyleId>
              </a:tblPr>
              <a:tblGrid>
                <a:gridCol w="387659">
                  <a:extLst>
                    <a:ext uri="{9D8B030D-6E8A-4147-A177-3AD203B41FA5}">
                      <a16:colId xmlns:a16="http://schemas.microsoft.com/office/drawing/2014/main" val="2210846000"/>
                    </a:ext>
                  </a:extLst>
                </a:gridCol>
              </a:tblGrid>
              <a:tr h="224790">
                <a:tc>
                  <a:txBody>
                    <a:bodyPr/>
                    <a:lstStyle/>
                    <a:p>
                      <a:r>
                        <a:rPr lang="en-US" sz="800" b="0" dirty="0">
                          <a:solidFill>
                            <a:schemeClr val="tx1"/>
                          </a:solidFill>
                          <a:latin typeface="Times New Roman" panose="02020603050405020304" pitchFamily="18" charset="0"/>
                          <a:cs typeface="Times New Roman" panose="02020603050405020304" pitchFamily="18" charset="0"/>
                        </a:rPr>
                        <a:t>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4996220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07550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125783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1577184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0400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5151151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0500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0600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808870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0700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48787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0800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409422"/>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0900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3209904"/>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632707"/>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853077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979036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71017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1400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05232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650368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1600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5838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1700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412674"/>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1800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55406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1900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091814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471068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73287701"/>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11278935"/>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67935372"/>
                  </a:ext>
                </a:extLst>
              </a:tr>
            </a:tbl>
          </a:graphicData>
        </a:graphic>
      </p:graphicFrame>
      <p:graphicFrame>
        <p:nvGraphicFramePr>
          <p:cNvPr id="43" name="Table 79">
            <a:extLst>
              <a:ext uri="{FF2B5EF4-FFF2-40B4-BE49-F238E27FC236}">
                <a16:creationId xmlns:a16="http://schemas.microsoft.com/office/drawing/2014/main" id="{47825A0F-AA83-4D22-BEFF-136C8B2CB555}"/>
              </a:ext>
            </a:extLst>
          </p:cNvPr>
          <p:cNvGraphicFramePr>
            <a:graphicFrameLocks noGrp="1"/>
          </p:cNvGraphicFramePr>
          <p:nvPr userDrawn="1">
            <p:extLst>
              <p:ext uri="{D42A27DB-BD31-4B8C-83A1-F6EECF244321}">
                <p14:modId xmlns:p14="http://schemas.microsoft.com/office/powerpoint/2010/main" val="2545535360"/>
              </p:ext>
            </p:extLst>
          </p:nvPr>
        </p:nvGraphicFramePr>
        <p:xfrm>
          <a:off x="4918232" y="1235738"/>
          <a:ext cx="548640" cy="5486397"/>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210846000"/>
                    </a:ext>
                  </a:extLst>
                </a:gridCol>
              </a:tblGrid>
              <a:tr h="783771">
                <a:tc>
                  <a:txBody>
                    <a:bodyPr/>
                    <a:lstStyle/>
                    <a:p>
                      <a:r>
                        <a:rPr lang="en-US" sz="1000" b="0" dirty="0">
                          <a:solidFill>
                            <a:schemeClr val="tx1"/>
                          </a:solidFill>
                          <a:latin typeface="Times New Roman" panose="02020603050405020304" pitchFamily="18" charset="0"/>
                          <a:cs typeface="Times New Roman" panose="02020603050405020304" pitchFamily="18" charset="0"/>
                        </a:rPr>
                        <a:t>Sun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4996220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Mon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075508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Tue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Wed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771848"/>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Thu</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511516"/>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Fri</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Sat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8088706"/>
                  </a:ext>
                </a:extLst>
              </a:tr>
            </a:tbl>
          </a:graphicData>
        </a:graphic>
      </p:graphicFrame>
      <p:graphicFrame>
        <p:nvGraphicFramePr>
          <p:cNvPr id="44" name="Table 79">
            <a:extLst>
              <a:ext uri="{FF2B5EF4-FFF2-40B4-BE49-F238E27FC236}">
                <a16:creationId xmlns:a16="http://schemas.microsoft.com/office/drawing/2014/main" id="{FADF8DD5-AEC0-4C3D-94FC-4265375F9FC2}"/>
              </a:ext>
            </a:extLst>
          </p:cNvPr>
          <p:cNvGraphicFramePr>
            <a:graphicFrameLocks noGrp="1"/>
          </p:cNvGraphicFramePr>
          <p:nvPr userDrawn="1">
            <p:extLst>
              <p:ext uri="{D42A27DB-BD31-4B8C-83A1-F6EECF244321}">
                <p14:modId xmlns:p14="http://schemas.microsoft.com/office/powerpoint/2010/main" val="3209995095"/>
              </p:ext>
            </p:extLst>
          </p:nvPr>
        </p:nvGraphicFramePr>
        <p:xfrm>
          <a:off x="722215" y="1235735"/>
          <a:ext cx="548640" cy="5486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210846000"/>
                    </a:ext>
                  </a:extLst>
                </a:gridCol>
              </a:tblGrid>
              <a:tr h="1371600">
                <a:tc>
                  <a:txBody>
                    <a:bodyPr/>
                    <a:lstStyle/>
                    <a:p>
                      <a:pPr algn="ctr"/>
                      <a:r>
                        <a:rPr lang="en-US" sz="1000" b="0" dirty="0">
                          <a:solidFill>
                            <a:schemeClr val="tx1"/>
                          </a:solidFill>
                          <a:latin typeface="Times New Roman" panose="02020603050405020304" pitchFamily="18" charset="0"/>
                          <a:cs typeface="Times New Roman" panose="02020603050405020304" pitchFamily="18" charset="0"/>
                        </a:rPr>
                        <a:t>QTR 1</a:t>
                      </a:r>
                    </a:p>
                    <a:p>
                      <a:pPr algn="ctr"/>
                      <a:endParaRPr lang="en-US" sz="10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6220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075508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4</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15771848"/>
                  </a:ext>
                </a:extLst>
              </a:tr>
            </a:tbl>
          </a:graphicData>
        </a:graphic>
      </p:graphicFrame>
      <p:sp>
        <p:nvSpPr>
          <p:cNvPr id="45" name="Rectangle 44">
            <a:extLst>
              <a:ext uri="{FF2B5EF4-FFF2-40B4-BE49-F238E27FC236}">
                <a16:creationId xmlns:a16="http://schemas.microsoft.com/office/drawing/2014/main" id="{A6727EEB-B808-4603-A813-C382A917E468}"/>
              </a:ext>
            </a:extLst>
          </p:cNvPr>
          <p:cNvSpPr/>
          <p:nvPr userDrawn="1"/>
        </p:nvSpPr>
        <p:spPr>
          <a:xfrm>
            <a:off x="1219200" y="187667"/>
            <a:ext cx="6858000" cy="510683"/>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BATTLE RHYTHM</a:t>
            </a:r>
          </a:p>
          <a:p>
            <a:endParaRPr lang="en-US" sz="1200" dirty="0">
              <a:solidFill>
                <a:schemeClr val="tx1"/>
              </a:solidFill>
              <a:latin typeface="Arial" panose="020B0604020202020204" pitchFamily="34" charset="0"/>
              <a:cs typeface="Arial" panose="020B0604020202020204" pitchFamily="34" charset="0"/>
            </a:endParaRPr>
          </a:p>
        </p:txBody>
      </p:sp>
      <p:graphicFrame>
        <p:nvGraphicFramePr>
          <p:cNvPr id="46" name="Table 79">
            <a:extLst>
              <a:ext uri="{FF2B5EF4-FFF2-40B4-BE49-F238E27FC236}">
                <a16:creationId xmlns:a16="http://schemas.microsoft.com/office/drawing/2014/main" id="{E4A919A0-C886-4431-957F-4714C68ACB88}"/>
              </a:ext>
            </a:extLst>
          </p:cNvPr>
          <p:cNvGraphicFramePr>
            <a:graphicFrameLocks noGrp="1"/>
          </p:cNvGraphicFramePr>
          <p:nvPr userDrawn="1">
            <p:extLst>
              <p:ext uri="{D42A27DB-BD31-4B8C-83A1-F6EECF244321}">
                <p14:modId xmlns:p14="http://schemas.microsoft.com/office/powerpoint/2010/main" val="3718984600"/>
              </p:ext>
            </p:extLst>
          </p:nvPr>
        </p:nvGraphicFramePr>
        <p:xfrm>
          <a:off x="2814682" y="1255714"/>
          <a:ext cx="387659" cy="5486400"/>
        </p:xfrm>
        <a:graphic>
          <a:graphicData uri="http://schemas.openxmlformats.org/drawingml/2006/table">
            <a:tbl>
              <a:tblPr firstRow="1" bandRow="1">
                <a:tableStyleId>{5C22544A-7EE6-4342-B048-85BDC9FD1C3A}</a:tableStyleId>
              </a:tblPr>
              <a:tblGrid>
                <a:gridCol w="387659">
                  <a:extLst>
                    <a:ext uri="{9D8B030D-6E8A-4147-A177-3AD203B41FA5}">
                      <a16:colId xmlns:a16="http://schemas.microsoft.com/office/drawing/2014/main" val="2210846000"/>
                    </a:ext>
                  </a:extLst>
                </a:gridCol>
              </a:tblGrid>
              <a:tr h="179832">
                <a:tc>
                  <a:txBody>
                    <a:bodyPr/>
                    <a:lstStyle/>
                    <a:p>
                      <a:r>
                        <a:rPr lang="en-US" sz="600" b="0" dirty="0">
                          <a:solidFill>
                            <a:schemeClr val="tx1"/>
                          </a:solidFill>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6220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07550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77184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51151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808870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48787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409422"/>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3209904"/>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632707"/>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853077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979036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71017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05232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650368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5838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412674"/>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55406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091814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1068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3287701"/>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278935"/>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7935372"/>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491581"/>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4391895"/>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569798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331700"/>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360269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7411030"/>
                  </a:ext>
                </a:extLst>
              </a:tr>
            </a:tbl>
          </a:graphicData>
        </a:graphic>
      </p:graphicFrame>
      <p:sp>
        <p:nvSpPr>
          <p:cNvPr id="47" name="Rectangle 46">
            <a:extLst>
              <a:ext uri="{FF2B5EF4-FFF2-40B4-BE49-F238E27FC236}">
                <a16:creationId xmlns:a16="http://schemas.microsoft.com/office/drawing/2014/main" id="{787FDC20-77A6-43E4-9D6F-302851C67C1B}"/>
              </a:ext>
            </a:extLst>
          </p:cNvPr>
          <p:cNvSpPr/>
          <p:nvPr userDrawn="1"/>
        </p:nvSpPr>
        <p:spPr>
          <a:xfrm>
            <a:off x="137604" y="827366"/>
            <a:ext cx="571135" cy="334393"/>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8F8A1C4-B7E7-41E9-A5AB-60FD61B2F4A5}"/>
              </a:ext>
            </a:extLst>
          </p:cNvPr>
          <p:cNvSpPr/>
          <p:nvPr userDrawn="1"/>
        </p:nvSpPr>
        <p:spPr>
          <a:xfrm>
            <a:off x="769403" y="827365"/>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034D6DC-1ABC-40DF-BD78-CDDA42CA1001}"/>
              </a:ext>
            </a:extLst>
          </p:cNvPr>
          <p:cNvSpPr/>
          <p:nvPr userDrawn="1"/>
        </p:nvSpPr>
        <p:spPr>
          <a:xfrm>
            <a:off x="2839379" y="827364"/>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B60D399-4F0F-4AC0-9964-1300F8CA04BD}"/>
              </a:ext>
            </a:extLst>
          </p:cNvPr>
          <p:cNvSpPr/>
          <p:nvPr userDrawn="1"/>
        </p:nvSpPr>
        <p:spPr>
          <a:xfrm>
            <a:off x="6979331" y="827362"/>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961F0B5-1E5E-4CD0-BB9D-0CCC92A64699}"/>
              </a:ext>
            </a:extLst>
          </p:cNvPr>
          <p:cNvCxnSpPr>
            <a:cxnSpLocks/>
          </p:cNvCxnSpPr>
          <p:nvPr userDrawn="1"/>
        </p:nvCxnSpPr>
        <p:spPr>
          <a:xfrm>
            <a:off x="137604" y="1161755"/>
            <a:ext cx="8686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55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31DDA8F-F2DE-46B5-B12B-49AF79B025B3}" type="datetimeFigureOut">
              <a:rPr lang="en-US" smtClean="0"/>
              <a:t>8/19/2021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44BDAF1E-1616-4B8A-B97A-0B1B84E481A4}" type="slidenum">
              <a:rPr lang="en-US" smtClean="0"/>
              <a:t>‹#›</a:t>
            </a:fld>
            <a:endParaRPr lang="en-US"/>
          </a:p>
        </p:txBody>
      </p:sp>
    </p:spTree>
    <p:extLst>
      <p:ext uri="{BB962C8B-B14F-4D97-AF65-F5344CB8AC3E}">
        <p14:creationId xmlns:p14="http://schemas.microsoft.com/office/powerpoint/2010/main" val="14078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631DDA8F-F2DE-46B5-B12B-49AF79B025B3}" type="datetimeFigureOut">
              <a:rPr lang="en-US" smtClean="0"/>
              <a:t>8/19/2021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44BDAF1E-1616-4B8A-B97A-0B1B84E481A4}" type="slidenum">
              <a:rPr lang="en-US" smtClean="0"/>
              <a:t>‹#›</a:t>
            </a:fld>
            <a:endParaRPr lang="en-US"/>
          </a:p>
        </p:txBody>
      </p:sp>
      <p:cxnSp>
        <p:nvCxnSpPr>
          <p:cNvPr id="7" name="Straight Connector 6">
            <a:extLst>
              <a:ext uri="{FF2B5EF4-FFF2-40B4-BE49-F238E27FC236}">
                <a16:creationId xmlns:a16="http://schemas.microsoft.com/office/drawing/2014/main" id="{F9F32F39-E555-46CB-8A2D-2A176D82E463}"/>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4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44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4A2AC5-440E-4C99-8C64-4141D7C58194}"/>
              </a:ext>
            </a:extLst>
          </p:cNvPr>
          <p:cNvSpPr/>
          <p:nvPr userDrawn="1"/>
        </p:nvSpPr>
        <p:spPr>
          <a:xfrm>
            <a:off x="97285" y="125048"/>
            <a:ext cx="8949429" cy="6607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EDB3C0D5-2147-42AC-8F14-47872365035D}"/>
              </a:ext>
            </a:extLst>
          </p:cNvPr>
          <p:cNvPicPr>
            <a:picLocks noChangeAspect="1"/>
          </p:cNvPicPr>
          <p:nvPr userDrawn="1"/>
        </p:nvPicPr>
        <p:blipFill>
          <a:blip r:embed="rId6">
            <a:clrChange>
              <a:clrFrom>
                <a:srgbClr val="FFFFFF"/>
              </a:clrFrom>
              <a:clrTo>
                <a:srgbClr val="FFFFFF">
                  <a:alpha val="0"/>
                </a:srgbClr>
              </a:clrTo>
            </a:clrChange>
          </a:blip>
          <a:stretch>
            <a:fillRect/>
          </a:stretch>
        </p:blipFill>
        <p:spPr>
          <a:xfrm>
            <a:off x="109565" y="125048"/>
            <a:ext cx="692675" cy="698860"/>
          </a:xfrm>
          <a:prstGeom prst="rect">
            <a:avLst/>
          </a:prstGeom>
        </p:spPr>
      </p:pic>
      <p:pic>
        <p:nvPicPr>
          <p:cNvPr id="15" name="Picture 14">
            <a:extLst>
              <a:ext uri="{FF2B5EF4-FFF2-40B4-BE49-F238E27FC236}">
                <a16:creationId xmlns:a16="http://schemas.microsoft.com/office/drawing/2014/main" id="{574C46E1-F3FE-4FD5-AE85-6834172347D2}"/>
              </a:ext>
            </a:extLst>
          </p:cNvPr>
          <p:cNvPicPr>
            <a:picLocks noChangeAspect="1"/>
          </p:cNvPicPr>
          <p:nvPr userDrawn="1"/>
        </p:nvPicPr>
        <p:blipFill>
          <a:blip r:embed="rId7">
            <a:clrChange>
              <a:clrFrom>
                <a:srgbClr val="FFFFFF"/>
              </a:clrFrom>
              <a:clrTo>
                <a:srgbClr val="FFFFFF">
                  <a:alpha val="0"/>
                </a:srgbClr>
              </a:clrTo>
            </a:clrChange>
          </a:blip>
          <a:stretch>
            <a:fillRect/>
          </a:stretch>
        </p:blipFill>
        <p:spPr>
          <a:xfrm>
            <a:off x="8358928" y="129809"/>
            <a:ext cx="675507" cy="694099"/>
          </a:xfrm>
          <a:prstGeom prst="rect">
            <a:avLst/>
          </a:prstGeom>
        </p:spPr>
      </p:pic>
    </p:spTree>
    <p:extLst>
      <p:ext uri="{BB962C8B-B14F-4D97-AF65-F5344CB8AC3E}">
        <p14:creationId xmlns:p14="http://schemas.microsoft.com/office/powerpoint/2010/main" val="800460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441994" y="207174"/>
            <a:ext cx="426001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COMPANY CALENDARS</a:t>
            </a:r>
          </a:p>
        </p:txBody>
      </p:sp>
      <p:sp>
        <p:nvSpPr>
          <p:cNvPr id="3" name="TextBox 2">
            <a:extLst>
              <a:ext uri="{FF2B5EF4-FFF2-40B4-BE49-F238E27FC236}">
                <a16:creationId xmlns:a16="http://schemas.microsoft.com/office/drawing/2014/main" id="{5A80E424-EA19-4C36-9471-FF0A19A6CB53}"/>
              </a:ext>
            </a:extLst>
          </p:cNvPr>
          <p:cNvSpPr txBox="1"/>
          <p:nvPr/>
        </p:nvSpPr>
        <p:spPr>
          <a:xfrm>
            <a:off x="2460396" y="3137180"/>
            <a:ext cx="4248473" cy="3046988"/>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This format combines multiple calendar documents; the Company Battle Rhythm, Annual Glidepath, Annual LPD Glidepath, and 7 Week – 7 Day Breakdown.</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This calendar collection is released annually with the company annual training guidance; together these products are titled the Unit Training Plan (UTP).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executive officer is charged with maintaining this product. As changes occur they are addressed during weekly training meetings and updated within this product.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Specific Battle Rhythm Events listed in this product each have their own format, host, timeline, agenda, and purpose.  The company executive officer ensures his SOP covers each meeting format.</a:t>
            </a:r>
          </a:p>
        </p:txBody>
      </p:sp>
      <p:sp>
        <p:nvSpPr>
          <p:cNvPr id="5" name="TextBox 4">
            <a:extLst>
              <a:ext uri="{FF2B5EF4-FFF2-40B4-BE49-F238E27FC236}">
                <a16:creationId xmlns:a16="http://schemas.microsoft.com/office/drawing/2014/main" id="{60ED67DA-B3DE-4C9D-A8D6-F735869C65AB}"/>
              </a:ext>
            </a:extLst>
          </p:cNvPr>
          <p:cNvSpPr txBox="1"/>
          <p:nvPr/>
        </p:nvSpPr>
        <p:spPr>
          <a:xfrm>
            <a:off x="2460398" y="1010819"/>
            <a:ext cx="4248471" cy="1938992"/>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ANNUAL CALENDAR: THE COMPANY</a:t>
            </a:r>
          </a:p>
          <a:p>
            <a:endParaRPr lang="en-US" b="1" dirty="0"/>
          </a:p>
          <a:p>
            <a:r>
              <a:rPr lang="en-US" dirty="0"/>
              <a:t>Planning using an annual time horizon maximizes predictability.  Operational changes are inevitable; planned timelines make adjustments to operations more efficient.</a:t>
            </a:r>
          </a:p>
          <a:p>
            <a:endParaRPr lang="en-US" dirty="0"/>
          </a:p>
          <a:p>
            <a:r>
              <a:rPr lang="en-US" dirty="0"/>
              <a:t>This company uses a battle rhythm to address routine events, as well as an annual calendar and annual glidepath to plot the progression of training events throughout the year.</a:t>
            </a:r>
          </a:p>
        </p:txBody>
      </p:sp>
    </p:spTree>
    <p:extLst>
      <p:ext uri="{BB962C8B-B14F-4D97-AF65-F5344CB8AC3E}">
        <p14:creationId xmlns:p14="http://schemas.microsoft.com/office/powerpoint/2010/main" val="2605786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WK04)</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20OCT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22OCT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23OCT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25OCT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TIME</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(PRE-DEP CHKLST)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1700 BN CDR MNTNC MTG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MTG (1000)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(SQDS)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(TASK ORG)</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MB8 (26-29OCT)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RECREATIONAL EVENT(S)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35855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WK05)</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27OCT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29OCT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30OCT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31OCT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01NOV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TIME</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MB8 WINDOW</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(PRE-DEP CHKLST)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MB8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RAF TOA 1330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MB10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RECREATIONAL EVENT(S)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87479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WK06)</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03NOV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06NOV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08NOV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TIME</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MB11 WINDOW</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REINTGRTN</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DAYLIGHT SAVINGS TIME (-1)</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(PRE-DEP CHKLST)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M11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REINTGRTN</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MB11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REINTGRTN</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MB11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REINTGRTN</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REINTGRTN</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 (FRKS)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 (FRKS)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RECREATIONAL EVENT(S)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REINTEGRATION (10-DAY MODEL)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TOUR</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72278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WK07)</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10NOV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13NOV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15NOV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 (FRKS)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VETERAN’S DAY (HOLIDAY)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CLOSEOUT FORMATION (1600)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RECREATIONAL EVENT(S)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REINTEGRATION (10-DAY MODEL)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TOUR</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8713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(WK08-WK14)</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147264495"/>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17-23NOV</a:t>
                      </a:r>
                    </a:p>
                  </a:txBody>
                  <a:tcPr anchor="ctr">
                    <a:solidFill>
                      <a:schemeClr val="bg1">
                        <a:lumMod val="85000"/>
                      </a:schemeClr>
                    </a:solidFill>
                  </a:tcPr>
                </a:tc>
                <a:tc>
                  <a:txBody>
                    <a:bodyPr/>
                    <a:lstStyle/>
                    <a:p>
                      <a:pPr algn="ctr"/>
                      <a:r>
                        <a:rPr lang="en-US" sz="1000" b="1" dirty="0">
                          <a:solidFill>
                            <a:schemeClr val="tx1"/>
                          </a:solidFill>
                          <a:latin typeface=" Arial"/>
                        </a:rPr>
                        <a:t>24-30NOV</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01-07DEC</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08-14DEC</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15-21DEC</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22-28DEC</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29DEC-04JAN</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WK08</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WK09</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WK10</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WK12</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WK13</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WK14</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Arrive US (20-22NOV)</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ORG Day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Turkey Bowl</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FRKS Line Haul (22-28NOV)</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THXGVN Holiday (28NOV-1DEC)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THXGVN Meal 27NOV</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FRKS Rail Arrive (1-2DEC)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FRKS Rail Download (4-6DEC) </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Block Leave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MWR Event(s)</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Reduced Work-Day Schedule</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Reduced Work-Day Schedule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Holiday (25DEC)</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Reduced Work-Day Schedule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(01JAN)</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Motor Pool Establish</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LEAVE (22NOV-1DEC)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LEAVE (22NOV-1DEC)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LEAVE (22NOV-1DEC)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Motor Pool Alignment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Property Accountability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BLOCK LEAVE (15DEC-5JAN)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BLOCK LEAVE (15DEC-5JAN)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BLOCK LEAVE (15DEC-5JAN)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939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WK08)</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396813066"/>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17NOV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20NOV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22NOV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a:t>
                      </a:r>
                      <a:r>
                        <a:rPr kumimoji="0" lang="en-US" sz="1000" b="0" i="0" u="none" strike="noStrike" kern="1200" cap="none" spc="0" normalizeH="0" baseline="0" noProof="0" dirty="0" err="1">
                          <a:ln>
                            <a:noFill/>
                          </a:ln>
                          <a:solidFill>
                            <a:prstClr val="black"/>
                          </a:solidFill>
                          <a:effectLst/>
                          <a:uLnTx/>
                          <a:uFillTx/>
                          <a:latin typeface=" Arial"/>
                          <a:ea typeface="+mn-ea"/>
                          <a:cs typeface="Arial" panose="020B0604020202020204" pitchFamily="34" charset="0"/>
                        </a:rPr>
                        <a:t>MoPo</a:t>
                      </a: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 Closeout)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US ARRIVAL OF EQUIP (20-22NOV)</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ORG 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TURKEY BOWL</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LEAVE WINDOW (22NOV-1DEC)</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PRE-LEAVE CHECKLIST (THXGVN)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RAILHEAD AZIMUTH CHK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91561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WK09)</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05823684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24NOV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27NOV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29NOV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30NOV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b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b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WK09 RAIL/LINE HAUL TO FRKS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TRNG MTG COMBINED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US ARRIVAL OF EQUIP (20-22NOV)</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THXGVN DFAC MEAL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THXGVN 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RAILHEAD AZIMUTH CHK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12665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WK10)</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02474100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01DEC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04DEC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06DEC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a:t>
                      </a:r>
                      <a:r>
                        <a:rPr kumimoji="0" lang="en-US" sz="1000" b="0" i="0" u="none" strike="noStrike" kern="1200" cap="none" spc="0" normalizeH="0" baseline="0" noProof="0" dirty="0" err="1">
                          <a:ln>
                            <a:noFill/>
                          </a:ln>
                          <a:solidFill>
                            <a:prstClr val="black"/>
                          </a:solidFill>
                          <a:effectLst/>
                          <a:uLnTx/>
                          <a:uFillTx/>
                          <a:latin typeface=" Arial"/>
                          <a:ea typeface="+mn-ea"/>
                          <a:cs typeface="Arial" panose="020B0604020202020204" pitchFamily="34" charset="0"/>
                        </a:rPr>
                        <a:t>MoPo</a:t>
                      </a: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 Rail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RAIL DOWNLOAD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RAIL DOWNLOAD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(NCOPD)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FRKS RAIL DOWNLOAD</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LEAVE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PRE-LEAVE CHECKLIST (XMAS)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RAILHEAD/LINEHAUL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31052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29343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WK11)</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258051441"/>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08DEC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11DEC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13DEC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a:t>
                      </a:r>
                      <a:r>
                        <a:rPr kumimoji="0" lang="en-US" sz="1000" b="0" i="0" u="none" strike="noStrike" kern="1200" cap="none" spc="0" normalizeH="0" baseline="0" noProof="0" dirty="0" err="1">
                          <a:ln>
                            <a:noFill/>
                          </a:ln>
                          <a:solidFill>
                            <a:prstClr val="black"/>
                          </a:solidFill>
                          <a:effectLst/>
                          <a:uLnTx/>
                          <a:uFillTx/>
                          <a:latin typeface=" Arial"/>
                          <a:ea typeface="+mn-ea"/>
                          <a:cs typeface="Arial" panose="020B0604020202020204" pitchFamily="34" charset="0"/>
                        </a:rPr>
                        <a:t>MoPo</a:t>
                      </a: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 Winterization)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XMAS LEAVE PREP </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(350-1)</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350-1 ALIBI</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LEAVE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PRE-LEAVE CHECKLIST (XMAS)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MOPO &amp; BLDG WINTERIZATION &amp; LEAVE PLATFORM DAILY STARTUP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88826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WK12)</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9731467"/>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15DEC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18DEC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20DEC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MAINT MON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TRNG (SOP)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FRI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 (15DEC19 THROUGH 05JAN20)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(1400) HOLIDAY SCHEDULE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VEHICLE STARTUP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76634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954F5E1-1981-48E4-9129-8252290E889F}"/>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saturation sat="0"/>
                    </a14:imgEffect>
                  </a14:imgLayer>
                </a14:imgProps>
              </a:ext>
            </a:extLst>
          </a:blip>
          <a:stretch>
            <a:fillRect/>
          </a:stretch>
        </p:blipFill>
        <p:spPr>
          <a:xfrm>
            <a:off x="716124" y="1838004"/>
            <a:ext cx="3450831" cy="3481644"/>
          </a:xfrm>
          <a:prstGeom prst="rect">
            <a:avLst/>
          </a:prstGeom>
        </p:spPr>
      </p:pic>
      <p:sp>
        <p:nvSpPr>
          <p:cNvPr id="4" name="TextBox 3">
            <a:extLst>
              <a:ext uri="{FF2B5EF4-FFF2-40B4-BE49-F238E27FC236}">
                <a16:creationId xmlns:a16="http://schemas.microsoft.com/office/drawing/2014/main" id="{BC7C830D-3003-46B4-84F9-C80E398B11EB}"/>
              </a:ext>
            </a:extLst>
          </p:cNvPr>
          <p:cNvSpPr txBox="1"/>
          <p:nvPr/>
        </p:nvSpPr>
        <p:spPr>
          <a:xfrm>
            <a:off x="1231400" y="3222606"/>
            <a:ext cx="2420278" cy="523220"/>
          </a:xfrm>
          <a:prstGeom prst="rect">
            <a:avLst/>
          </a:prstGeom>
          <a:solidFill>
            <a:schemeClr val="bg1">
              <a:lumMod val="95000"/>
              <a:alpha val="68000"/>
            </a:schemeClr>
          </a:solidFill>
          <a:ln>
            <a:solidFill>
              <a:schemeClr val="tx1"/>
            </a:solidFill>
          </a:ln>
        </p:spPr>
        <p:txBody>
          <a:bodyPr wrap="none" rtlCol="0">
            <a:spAutoFit/>
          </a:bodyPr>
          <a:lstStyle/>
          <a:p>
            <a:pPr algn="ctr"/>
            <a:r>
              <a:rPr lang="en-US" sz="2800" dirty="0">
                <a:latin typeface="Arial" panose="020B0604020202020204" pitchFamily="34" charset="0"/>
                <a:cs typeface="Arial" panose="020B0604020202020204" pitchFamily="34" charset="0"/>
              </a:rPr>
              <a:t>A CO / 1-12IN</a:t>
            </a:r>
          </a:p>
        </p:txBody>
      </p:sp>
      <p:sp>
        <p:nvSpPr>
          <p:cNvPr id="5" name="TextBox 4">
            <a:extLst>
              <a:ext uri="{FF2B5EF4-FFF2-40B4-BE49-F238E27FC236}">
                <a16:creationId xmlns:a16="http://schemas.microsoft.com/office/drawing/2014/main" id="{9E0D9826-423E-45C6-A47A-58EBC682487A}"/>
              </a:ext>
            </a:extLst>
          </p:cNvPr>
          <p:cNvSpPr txBox="1"/>
          <p:nvPr/>
        </p:nvSpPr>
        <p:spPr>
          <a:xfrm>
            <a:off x="2998555" y="161680"/>
            <a:ext cx="314688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FY56 SRTC/LRTC</a:t>
            </a:r>
          </a:p>
        </p:txBody>
      </p:sp>
      <p:sp>
        <p:nvSpPr>
          <p:cNvPr id="10" name="TextBox 9">
            <a:extLst>
              <a:ext uri="{FF2B5EF4-FFF2-40B4-BE49-F238E27FC236}">
                <a16:creationId xmlns:a16="http://schemas.microsoft.com/office/drawing/2014/main" id="{26805CF1-87B6-4C5E-94AB-48794F5F1D9F}"/>
              </a:ext>
            </a:extLst>
          </p:cNvPr>
          <p:cNvSpPr txBox="1"/>
          <p:nvPr/>
        </p:nvSpPr>
        <p:spPr>
          <a:xfrm>
            <a:off x="8104180" y="6523078"/>
            <a:ext cx="97815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DATE: 20550910</a:t>
            </a:r>
          </a:p>
        </p:txBody>
      </p:sp>
      <p:sp>
        <p:nvSpPr>
          <p:cNvPr id="6" name="TextBox 5">
            <a:extLst>
              <a:ext uri="{FF2B5EF4-FFF2-40B4-BE49-F238E27FC236}">
                <a16:creationId xmlns:a16="http://schemas.microsoft.com/office/drawing/2014/main" id="{99C815D5-5702-487B-A654-4A428034F525}"/>
              </a:ext>
            </a:extLst>
          </p:cNvPr>
          <p:cNvSpPr txBox="1"/>
          <p:nvPr/>
        </p:nvSpPr>
        <p:spPr>
          <a:xfrm>
            <a:off x="4896983" y="2406998"/>
            <a:ext cx="3844322" cy="2677656"/>
          </a:xfrm>
          <a:prstGeom prst="rect">
            <a:avLst/>
          </a:prstGeom>
          <a:solidFill>
            <a:schemeClr val="bg1">
              <a:lumMod val="95000"/>
              <a:alpha val="68000"/>
            </a:schemeClr>
          </a:solidFill>
          <a:ln>
            <a:solidFill>
              <a:schemeClr val="tx1"/>
            </a:solidFill>
          </a:ln>
        </p:spPr>
        <p:txBody>
          <a:bodyPr wrap="none" rtlCol="0">
            <a:spAutoFit/>
          </a:bodyPr>
          <a:lstStyle/>
          <a:p>
            <a:r>
              <a:rPr lang="en-US" sz="2800" dirty="0">
                <a:latin typeface="Arial" panose="020B0604020202020204" pitchFamily="34" charset="0"/>
                <a:cs typeface="Arial" panose="020B0604020202020204" pitchFamily="34" charset="0"/>
              </a:rPr>
              <a:t>Training Calendar</a:t>
            </a:r>
          </a:p>
          <a:p>
            <a:endParaRPr lang="en-US" sz="2800" dirty="0">
              <a:latin typeface="Arial" panose="020B0604020202020204" pitchFamily="34" charset="0"/>
              <a:cs typeface="Arial" panose="020B0604020202020204" pitchFamily="34" charset="0"/>
            </a:endParaRPr>
          </a:p>
          <a:p>
            <a:pPr marL="457200" indent="-457200">
              <a:buFontTx/>
              <a:buChar char="-"/>
            </a:pPr>
            <a:r>
              <a:rPr lang="en-US" sz="2800" dirty="0">
                <a:latin typeface="Arial" panose="020B0604020202020204" pitchFamily="34" charset="0"/>
                <a:cs typeface="Arial" panose="020B0604020202020204" pitchFamily="34" charset="0"/>
              </a:rPr>
              <a:t>Battle Rhythm</a:t>
            </a:r>
          </a:p>
          <a:p>
            <a:pPr marL="457200" indent="-457200">
              <a:buFontTx/>
              <a:buChar char="-"/>
            </a:pPr>
            <a:r>
              <a:rPr lang="en-US" sz="2800" dirty="0">
                <a:latin typeface="Arial" panose="020B0604020202020204" pitchFamily="34" charset="0"/>
                <a:cs typeface="Arial" panose="020B0604020202020204" pitchFamily="34" charset="0"/>
              </a:rPr>
              <a:t>Annual Glidepath</a:t>
            </a:r>
          </a:p>
          <a:p>
            <a:pPr marL="457200" indent="-457200">
              <a:buFontTx/>
              <a:buChar char="-"/>
            </a:pPr>
            <a:r>
              <a:rPr lang="en-US" sz="2800" dirty="0">
                <a:latin typeface="Arial" panose="020B0604020202020204" pitchFamily="34" charset="0"/>
                <a:cs typeface="Arial" panose="020B0604020202020204" pitchFamily="34" charset="0"/>
              </a:rPr>
              <a:t>LPT Glidepath</a:t>
            </a:r>
          </a:p>
          <a:p>
            <a:pPr marL="457200" indent="-457200">
              <a:buFontTx/>
              <a:buChar char="-"/>
            </a:pPr>
            <a:r>
              <a:rPr lang="en-US" sz="2800" dirty="0">
                <a:latin typeface="Arial" panose="020B0604020202020204" pitchFamily="34" charset="0"/>
                <a:cs typeface="Arial" panose="020B0604020202020204" pitchFamily="34" charset="0"/>
              </a:rPr>
              <a:t>7wk &amp; 7day outlines</a:t>
            </a:r>
          </a:p>
        </p:txBody>
      </p:sp>
    </p:spTree>
    <p:extLst>
      <p:ext uri="{BB962C8B-B14F-4D97-AF65-F5344CB8AC3E}">
        <p14:creationId xmlns:p14="http://schemas.microsoft.com/office/powerpoint/2010/main" val="362379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WK13)</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965437081"/>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22DEC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25DEC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27DEC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MAINT MON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(XMAS)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(XMAS)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LATE CALL (0900)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TRNG (UNIT HISTORY)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FRI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 (15DEC19 THROUGH 05JAN20)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(1400) HOLIDAY SCHEDULE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VEHICLE STARTUP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26050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WK14)</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22515391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29DEC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31DEC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01JAN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03JAN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MAINT MON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(NEW YEARS)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(NEW YEARS)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LATE CALL (0900)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TRNG (UNIT HISTORY)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FRI VEH START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(NLT 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LEAVE (15DEC19 THROUGH 05JAN20)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EARLY RELEASE (1400) HOLIDAY SCHEDULE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VEHICLE STARTUP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10510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(WK15-WK21)</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1522116107"/>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05-11JAN</a:t>
                      </a:r>
                    </a:p>
                  </a:txBody>
                  <a:tcPr anchor="ctr">
                    <a:solidFill>
                      <a:schemeClr val="bg1">
                        <a:lumMod val="85000"/>
                      </a:schemeClr>
                    </a:solidFill>
                  </a:tcPr>
                </a:tc>
                <a:tc>
                  <a:txBody>
                    <a:bodyPr/>
                    <a:lstStyle/>
                    <a:p>
                      <a:pPr algn="ctr"/>
                      <a:r>
                        <a:rPr lang="en-US" sz="1000" b="1" dirty="0">
                          <a:solidFill>
                            <a:schemeClr val="tx1"/>
                          </a:solidFill>
                          <a:latin typeface=" Arial"/>
                        </a:rPr>
                        <a:t>12-18JAN</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19-25JAN</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26JAN-01FEB</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02-08FEB</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09-15FEB</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16-22FEB</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WK15</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WK16</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WK17</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WK18</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WK19</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WK20</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WK21</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First Day Back 06JAN Co Sync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GST Tester Prep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Individual SQD Trng Prep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GST Exam WK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Individual Task Exam 01 WK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MLK (17-20JAN)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FY21 Missile Request</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22JAN M17 Range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23JAN M4 Range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Indvdl</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Tasks Trng 02</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 Preparations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Rear-D Stand Down (27JAN)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 III (31JAN-5FEB)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Indvdl</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Task Exams 02</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 III (31JAN-5FEB)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 VI-XII (04-12FEB)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Team-SQD Tasks Trng 03</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 VI-XII (04-12FEB)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(14-17FEB)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Team-SQD Task Exams 03</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(14-17FEB)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STX (18-21FEB)</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GST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Indvdl</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Task Prep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Small Arms PMI</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Missile Request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Range 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 Prep</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 Safety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 Safety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 Squad Trng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 Squad Trng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12077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WK15)</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07057741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05JAN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08JAN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10JAN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GST/INDVL TASK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GST/INVDL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GST/INDVL TASK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GST/INVDL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(WK16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 PREP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INDVDL EXAMS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72648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WK16)</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4999968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12JAN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15JAN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17JAN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FY21 Missile Request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GST/INDVL 01 EXAMS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GST/INDVL 01 EXAMS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WI17 INVDL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(WK16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(MLK)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GST EXAMS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INDVDL EXAMS 01</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FY21 MISSILE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77697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WK17)</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617134215"/>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19JAN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22JAN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24JAN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(MLK)</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TUESDAY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M17 RANGE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WI17 INVDL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INVDL TASK TRNG 02</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M4 RANGE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TRNG (INDVL TASKS)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INDVL TASK TRNG 02</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INDIVIDUAL TASK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86168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WK18)</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19924665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26JAN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29JAN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31JAN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01FEB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REAR D STAND DOWN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INDVL EXAMS 02</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INDVL EXAMS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(LAND NAV)</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RANGE 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INDVDL EXAMS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27543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WK19)</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512315802"/>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05FEB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07FEB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GTIII (31JAN-05FEB)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STX-FTX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RANGE 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 PLAN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604610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WK20)</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011686677"/>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09FEB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14FEB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15FEB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EXAMS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GTVI-XII (04-12FEB)</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EXAMS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STX-FTX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 (14-17)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RANGE 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RANGE 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TM-SQD TRNG PLAN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82753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WK21)</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011557970"/>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16FEB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19FEB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21FEB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TUESDAY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 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LFX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TRNG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08257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D48EFA-F2AC-4D23-9C28-9D391E31A276}"/>
              </a:ext>
            </a:extLst>
          </p:cNvPr>
          <p:cNvSpPr txBox="1"/>
          <p:nvPr/>
        </p:nvSpPr>
        <p:spPr>
          <a:xfrm>
            <a:off x="7542815" y="2842293"/>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0800-0900</a:t>
            </a:r>
          </a:p>
        </p:txBody>
      </p:sp>
      <p:sp>
        <p:nvSpPr>
          <p:cNvPr id="3" name="TextBox 2">
            <a:extLst>
              <a:ext uri="{FF2B5EF4-FFF2-40B4-BE49-F238E27FC236}">
                <a16:creationId xmlns:a16="http://schemas.microsoft.com/office/drawing/2014/main" id="{6526CCE3-0122-4F5E-9EC9-4C42CF382442}"/>
              </a:ext>
            </a:extLst>
          </p:cNvPr>
          <p:cNvSpPr txBox="1"/>
          <p:nvPr/>
        </p:nvSpPr>
        <p:spPr>
          <a:xfrm>
            <a:off x="7543660" y="3812234"/>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1200-1300</a:t>
            </a:r>
          </a:p>
        </p:txBody>
      </p:sp>
      <p:sp>
        <p:nvSpPr>
          <p:cNvPr id="4" name="TextBox 3">
            <a:extLst>
              <a:ext uri="{FF2B5EF4-FFF2-40B4-BE49-F238E27FC236}">
                <a16:creationId xmlns:a16="http://schemas.microsoft.com/office/drawing/2014/main" id="{BB0E40EF-B85E-43DE-93DE-C99B50122A2B}"/>
              </a:ext>
            </a:extLst>
          </p:cNvPr>
          <p:cNvSpPr txBox="1"/>
          <p:nvPr/>
        </p:nvSpPr>
        <p:spPr>
          <a:xfrm>
            <a:off x="7543660" y="5017171"/>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1700-1800</a:t>
            </a:r>
          </a:p>
        </p:txBody>
      </p:sp>
      <p:sp>
        <p:nvSpPr>
          <p:cNvPr id="5" name="TextBox 4">
            <a:extLst>
              <a:ext uri="{FF2B5EF4-FFF2-40B4-BE49-F238E27FC236}">
                <a16:creationId xmlns:a16="http://schemas.microsoft.com/office/drawing/2014/main" id="{00F8828B-4238-4FA0-A438-B5D50356A817}"/>
              </a:ext>
            </a:extLst>
          </p:cNvPr>
          <p:cNvSpPr txBox="1"/>
          <p:nvPr/>
        </p:nvSpPr>
        <p:spPr>
          <a:xfrm>
            <a:off x="7534513" y="2469381"/>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PRT</a:t>
            </a:r>
          </a:p>
          <a:p>
            <a:r>
              <a:rPr lang="en-US" dirty="0"/>
              <a:t>0630-0800</a:t>
            </a:r>
          </a:p>
        </p:txBody>
      </p:sp>
      <p:sp>
        <p:nvSpPr>
          <p:cNvPr id="6" name="TextBox 5">
            <a:extLst>
              <a:ext uri="{FF2B5EF4-FFF2-40B4-BE49-F238E27FC236}">
                <a16:creationId xmlns:a16="http://schemas.microsoft.com/office/drawing/2014/main" id="{2D8630BF-94CE-45D2-B9D6-3B98AAC838DF}"/>
              </a:ext>
            </a:extLst>
          </p:cNvPr>
          <p:cNvSpPr txBox="1"/>
          <p:nvPr/>
        </p:nvSpPr>
        <p:spPr>
          <a:xfrm>
            <a:off x="7795033" y="6383873"/>
            <a:ext cx="766557"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REST PLAN</a:t>
            </a:r>
          </a:p>
          <a:p>
            <a:r>
              <a:rPr lang="en-US" dirty="0"/>
              <a:t>2200-0500</a:t>
            </a:r>
          </a:p>
        </p:txBody>
      </p:sp>
      <p:sp>
        <p:nvSpPr>
          <p:cNvPr id="7" name="TextBox 6">
            <a:extLst>
              <a:ext uri="{FF2B5EF4-FFF2-40B4-BE49-F238E27FC236}">
                <a16:creationId xmlns:a16="http://schemas.microsoft.com/office/drawing/2014/main" id="{7F6CA331-7731-46A0-BBFD-AC40428C8E67}"/>
              </a:ext>
            </a:extLst>
          </p:cNvPr>
          <p:cNvSpPr txBox="1"/>
          <p:nvPr/>
        </p:nvSpPr>
        <p:spPr>
          <a:xfrm>
            <a:off x="7751751" y="1033438"/>
            <a:ext cx="766557" cy="1077218"/>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REST PLAN</a:t>
            </a:r>
          </a:p>
          <a:p>
            <a:r>
              <a:rPr lang="en-US" dirty="0"/>
              <a:t>2200-0500</a:t>
            </a:r>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61030DFD-27D3-40E4-8E0E-50F542FADFFD}"/>
              </a:ext>
            </a:extLst>
          </p:cNvPr>
          <p:cNvSpPr txBox="1"/>
          <p:nvPr/>
        </p:nvSpPr>
        <p:spPr>
          <a:xfrm>
            <a:off x="8127014" y="2655837"/>
            <a:ext cx="663964"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p>
            <a:r>
              <a:rPr lang="en-US" sz="800" b="1" dirty="0">
                <a:latin typeface="Arial" panose="020B0604020202020204" pitchFamily="34" charset="0"/>
                <a:cs typeface="Arial" panose="020B0604020202020204" pitchFamily="34" charset="0"/>
              </a:rPr>
              <a:t>PERSTAT</a:t>
            </a:r>
          </a:p>
          <a:p>
            <a:r>
              <a:rPr lang="en-US" sz="800" b="1" dirty="0">
                <a:latin typeface="Arial" panose="020B0604020202020204" pitchFamily="34" charset="0"/>
                <a:cs typeface="Arial" panose="020B0604020202020204" pitchFamily="34" charset="0"/>
              </a:rPr>
              <a:t>NLT 0630</a:t>
            </a:r>
          </a:p>
        </p:txBody>
      </p:sp>
      <p:sp>
        <p:nvSpPr>
          <p:cNvPr id="10" name="TextBox 9">
            <a:extLst>
              <a:ext uri="{FF2B5EF4-FFF2-40B4-BE49-F238E27FC236}">
                <a16:creationId xmlns:a16="http://schemas.microsoft.com/office/drawing/2014/main" id="{E0E257F6-508B-4781-9758-470C562614B8}"/>
              </a:ext>
            </a:extLst>
          </p:cNvPr>
          <p:cNvSpPr txBox="1"/>
          <p:nvPr/>
        </p:nvSpPr>
        <p:spPr>
          <a:xfrm>
            <a:off x="8147120" y="4928777"/>
            <a:ext cx="668773"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RETREAT</a:t>
            </a:r>
          </a:p>
          <a:p>
            <a:r>
              <a:rPr lang="en-US" dirty="0"/>
              <a:t>@ 1700</a:t>
            </a:r>
          </a:p>
        </p:txBody>
      </p:sp>
      <p:sp>
        <p:nvSpPr>
          <p:cNvPr id="11" name="TextBox 10">
            <a:extLst>
              <a:ext uri="{FF2B5EF4-FFF2-40B4-BE49-F238E27FC236}">
                <a16:creationId xmlns:a16="http://schemas.microsoft.com/office/drawing/2014/main" id="{9FC51D5C-EFE1-437B-AB9E-2792129449B4}"/>
              </a:ext>
            </a:extLst>
          </p:cNvPr>
          <p:cNvSpPr txBox="1"/>
          <p:nvPr/>
        </p:nvSpPr>
        <p:spPr>
          <a:xfrm>
            <a:off x="5540418" y="4333755"/>
            <a:ext cx="731290"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TRNG MTG</a:t>
            </a:r>
          </a:p>
          <a:p>
            <a:r>
              <a:rPr lang="en-US" dirty="0"/>
              <a:t>1300-1400</a:t>
            </a:r>
          </a:p>
        </p:txBody>
      </p:sp>
      <p:sp>
        <p:nvSpPr>
          <p:cNvPr id="12" name="TextBox 11">
            <a:extLst>
              <a:ext uri="{FF2B5EF4-FFF2-40B4-BE49-F238E27FC236}">
                <a16:creationId xmlns:a16="http://schemas.microsoft.com/office/drawing/2014/main" id="{548A2002-C6C8-43BF-8B76-A3453BD51442}"/>
              </a:ext>
            </a:extLst>
          </p:cNvPr>
          <p:cNvSpPr txBox="1"/>
          <p:nvPr/>
        </p:nvSpPr>
        <p:spPr>
          <a:xfrm>
            <a:off x="5540418" y="1830419"/>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CO-PLT</a:t>
            </a:r>
          </a:p>
          <a:p>
            <a:r>
              <a:rPr lang="en-US" dirty="0"/>
              <a:t>LDR SYNC</a:t>
            </a:r>
          </a:p>
          <a:p>
            <a:r>
              <a:rPr lang="en-US" dirty="0"/>
              <a:t>0900-0930</a:t>
            </a:r>
          </a:p>
        </p:txBody>
      </p:sp>
      <p:sp>
        <p:nvSpPr>
          <p:cNvPr id="13" name="TextBox 12">
            <a:extLst>
              <a:ext uri="{FF2B5EF4-FFF2-40B4-BE49-F238E27FC236}">
                <a16:creationId xmlns:a16="http://schemas.microsoft.com/office/drawing/2014/main" id="{550BB20A-0D53-4C0B-BA8B-81DA6EAFB856}"/>
              </a:ext>
            </a:extLst>
          </p:cNvPr>
          <p:cNvSpPr txBox="1"/>
          <p:nvPr/>
        </p:nvSpPr>
        <p:spPr>
          <a:xfrm>
            <a:off x="5540418" y="2655837"/>
            <a:ext cx="713657"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BN MTG</a:t>
            </a:r>
          </a:p>
          <a:p>
            <a:r>
              <a:rPr lang="en-US" dirty="0"/>
              <a:t>(CDR-1SG)</a:t>
            </a:r>
          </a:p>
          <a:p>
            <a:r>
              <a:rPr lang="en-US" dirty="0"/>
              <a:t>1000-1100</a:t>
            </a:r>
          </a:p>
        </p:txBody>
      </p:sp>
      <p:sp>
        <p:nvSpPr>
          <p:cNvPr id="14" name="TextBox 13">
            <a:extLst>
              <a:ext uri="{FF2B5EF4-FFF2-40B4-BE49-F238E27FC236}">
                <a16:creationId xmlns:a16="http://schemas.microsoft.com/office/drawing/2014/main" id="{EBCB409E-2B0F-4E77-A780-E7EECB632AD5}"/>
              </a:ext>
            </a:extLst>
          </p:cNvPr>
          <p:cNvSpPr txBox="1"/>
          <p:nvPr/>
        </p:nvSpPr>
        <p:spPr>
          <a:xfrm>
            <a:off x="6327367" y="5186448"/>
            <a:ext cx="747320"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CMBT PWR</a:t>
            </a:r>
          </a:p>
          <a:p>
            <a:r>
              <a:rPr lang="en-US" dirty="0"/>
              <a:t>NLT 1400</a:t>
            </a:r>
          </a:p>
        </p:txBody>
      </p:sp>
      <p:sp>
        <p:nvSpPr>
          <p:cNvPr id="15" name="TextBox 14">
            <a:extLst>
              <a:ext uri="{FF2B5EF4-FFF2-40B4-BE49-F238E27FC236}">
                <a16:creationId xmlns:a16="http://schemas.microsoft.com/office/drawing/2014/main" id="{1F2EE297-F561-4786-BE8A-FF5C09145370}"/>
              </a:ext>
            </a:extLst>
          </p:cNvPr>
          <p:cNvSpPr txBox="1"/>
          <p:nvPr/>
        </p:nvSpPr>
        <p:spPr>
          <a:xfrm>
            <a:off x="6327366" y="3473680"/>
            <a:ext cx="679994"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TRAINING</a:t>
            </a:r>
          </a:p>
          <a:p>
            <a:r>
              <a:rPr lang="en-US" dirty="0"/>
              <a:t>NLT 1500</a:t>
            </a:r>
          </a:p>
        </p:txBody>
      </p:sp>
      <p:sp>
        <p:nvSpPr>
          <p:cNvPr id="16" name="TextBox 15">
            <a:extLst>
              <a:ext uri="{FF2B5EF4-FFF2-40B4-BE49-F238E27FC236}">
                <a16:creationId xmlns:a16="http://schemas.microsoft.com/office/drawing/2014/main" id="{047B57C1-4C43-4D50-B1FF-AD1C6F4961BB}"/>
              </a:ext>
            </a:extLst>
          </p:cNvPr>
          <p:cNvSpPr txBox="1"/>
          <p:nvPr/>
        </p:nvSpPr>
        <p:spPr>
          <a:xfrm>
            <a:off x="5606140" y="5186448"/>
            <a:ext cx="643125"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SoW</a:t>
            </a:r>
          </a:p>
          <a:p>
            <a:r>
              <a:rPr lang="en-US" dirty="0"/>
              <a:t>NLT 1400</a:t>
            </a:r>
          </a:p>
        </p:txBody>
      </p:sp>
      <p:sp>
        <p:nvSpPr>
          <p:cNvPr id="17" name="TextBox 16">
            <a:extLst>
              <a:ext uri="{FF2B5EF4-FFF2-40B4-BE49-F238E27FC236}">
                <a16:creationId xmlns:a16="http://schemas.microsoft.com/office/drawing/2014/main" id="{CC620523-BD26-4968-9435-279341A9ECBD}"/>
              </a:ext>
            </a:extLst>
          </p:cNvPr>
          <p:cNvSpPr txBox="1"/>
          <p:nvPr/>
        </p:nvSpPr>
        <p:spPr>
          <a:xfrm>
            <a:off x="6345800" y="5592144"/>
            <a:ext cx="643125"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SITREP</a:t>
            </a:r>
          </a:p>
          <a:p>
            <a:r>
              <a:rPr lang="en-US" dirty="0"/>
              <a:t>NLT 1500</a:t>
            </a:r>
          </a:p>
        </p:txBody>
      </p:sp>
      <p:sp>
        <p:nvSpPr>
          <p:cNvPr id="18" name="TextBox 17">
            <a:extLst>
              <a:ext uri="{FF2B5EF4-FFF2-40B4-BE49-F238E27FC236}">
                <a16:creationId xmlns:a16="http://schemas.microsoft.com/office/drawing/2014/main" id="{A66190CD-A395-4A11-B293-579DEE3F520D}"/>
              </a:ext>
            </a:extLst>
          </p:cNvPr>
          <p:cNvSpPr txBox="1"/>
          <p:nvPr/>
        </p:nvSpPr>
        <p:spPr>
          <a:xfrm>
            <a:off x="6334858" y="1830418"/>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MAINT</a:t>
            </a:r>
          </a:p>
          <a:p>
            <a:r>
              <a:rPr lang="en-US" dirty="0"/>
              <a:t>0900-1700</a:t>
            </a:r>
          </a:p>
        </p:txBody>
      </p:sp>
      <p:sp>
        <p:nvSpPr>
          <p:cNvPr id="19" name="TextBox 18">
            <a:extLst>
              <a:ext uri="{FF2B5EF4-FFF2-40B4-BE49-F238E27FC236}">
                <a16:creationId xmlns:a16="http://schemas.microsoft.com/office/drawing/2014/main" id="{1D9AB5C1-25B9-4CBF-9B1B-3A8F93B2021B}"/>
              </a:ext>
            </a:extLst>
          </p:cNvPr>
          <p:cNvSpPr txBox="1"/>
          <p:nvPr/>
        </p:nvSpPr>
        <p:spPr>
          <a:xfrm>
            <a:off x="6345800" y="4333755"/>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SGT TIME</a:t>
            </a:r>
          </a:p>
          <a:p>
            <a:r>
              <a:rPr lang="en-US" dirty="0"/>
              <a:t>TRNG</a:t>
            </a:r>
          </a:p>
          <a:p>
            <a:r>
              <a:rPr lang="en-US" dirty="0"/>
              <a:t>0630-1700</a:t>
            </a:r>
          </a:p>
        </p:txBody>
      </p:sp>
      <p:sp>
        <p:nvSpPr>
          <p:cNvPr id="20" name="TextBox 19">
            <a:extLst>
              <a:ext uri="{FF2B5EF4-FFF2-40B4-BE49-F238E27FC236}">
                <a16:creationId xmlns:a16="http://schemas.microsoft.com/office/drawing/2014/main" id="{C0359E40-628D-429F-85F0-89C9105F95A4}"/>
              </a:ext>
            </a:extLst>
          </p:cNvPr>
          <p:cNvSpPr txBox="1"/>
          <p:nvPr/>
        </p:nvSpPr>
        <p:spPr>
          <a:xfrm>
            <a:off x="3458271" y="1772102"/>
            <a:ext cx="566181"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UCFR</a:t>
            </a:r>
          </a:p>
          <a:p>
            <a:r>
              <a:rPr lang="en-US" dirty="0"/>
              <a:t>NLT 5th</a:t>
            </a:r>
          </a:p>
        </p:txBody>
      </p:sp>
      <p:sp>
        <p:nvSpPr>
          <p:cNvPr id="21" name="TextBox 20">
            <a:extLst>
              <a:ext uri="{FF2B5EF4-FFF2-40B4-BE49-F238E27FC236}">
                <a16:creationId xmlns:a16="http://schemas.microsoft.com/office/drawing/2014/main" id="{03150BE5-5273-492D-9320-3299C615AA76}"/>
              </a:ext>
            </a:extLst>
          </p:cNvPr>
          <p:cNvSpPr txBox="1"/>
          <p:nvPr/>
        </p:nvSpPr>
        <p:spPr>
          <a:xfrm>
            <a:off x="4148836" y="2144023"/>
            <a:ext cx="566181"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AAAs</a:t>
            </a:r>
          </a:p>
          <a:p>
            <a:r>
              <a:rPr lang="en-US" dirty="0"/>
              <a:t>NLT 7th</a:t>
            </a:r>
          </a:p>
        </p:txBody>
      </p:sp>
      <p:sp>
        <p:nvSpPr>
          <p:cNvPr id="22" name="TextBox 21">
            <a:extLst>
              <a:ext uri="{FF2B5EF4-FFF2-40B4-BE49-F238E27FC236}">
                <a16:creationId xmlns:a16="http://schemas.microsoft.com/office/drawing/2014/main" id="{2EB2D820-2679-4133-BB42-2521F4889E98}"/>
              </a:ext>
            </a:extLst>
          </p:cNvPr>
          <p:cNvSpPr txBox="1"/>
          <p:nvPr/>
        </p:nvSpPr>
        <p:spPr>
          <a:xfrm>
            <a:off x="3401085" y="3647272"/>
            <a:ext cx="62388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UA</a:t>
            </a:r>
          </a:p>
          <a:p>
            <a:r>
              <a:rPr lang="en-US" dirty="0"/>
              <a:t>NLT 15th</a:t>
            </a:r>
          </a:p>
        </p:txBody>
      </p:sp>
      <p:sp>
        <p:nvSpPr>
          <p:cNvPr id="23" name="TextBox 22">
            <a:extLst>
              <a:ext uri="{FF2B5EF4-FFF2-40B4-BE49-F238E27FC236}">
                <a16:creationId xmlns:a16="http://schemas.microsoft.com/office/drawing/2014/main" id="{CD86EAB0-2144-4B99-9FB3-2BF83A1F8693}"/>
              </a:ext>
            </a:extLst>
          </p:cNvPr>
          <p:cNvSpPr txBox="1"/>
          <p:nvPr/>
        </p:nvSpPr>
        <p:spPr>
          <a:xfrm>
            <a:off x="3400563" y="5970662"/>
            <a:ext cx="958917"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CNSLNG AUDIT</a:t>
            </a:r>
          </a:p>
          <a:p>
            <a:r>
              <a:rPr lang="en-US" dirty="0"/>
              <a:t>NLT 28th</a:t>
            </a:r>
          </a:p>
        </p:txBody>
      </p:sp>
      <p:sp>
        <p:nvSpPr>
          <p:cNvPr id="24" name="TextBox 23">
            <a:extLst>
              <a:ext uri="{FF2B5EF4-FFF2-40B4-BE49-F238E27FC236}">
                <a16:creationId xmlns:a16="http://schemas.microsoft.com/office/drawing/2014/main" id="{D72937CB-D4FA-4B01-8545-9DBBB567217E}"/>
              </a:ext>
            </a:extLst>
          </p:cNvPr>
          <p:cNvSpPr txBox="1"/>
          <p:nvPr/>
        </p:nvSpPr>
        <p:spPr>
          <a:xfrm>
            <a:off x="4091236" y="3642957"/>
            <a:ext cx="829073"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 INVNTRY</a:t>
            </a:r>
          </a:p>
          <a:p>
            <a:r>
              <a:rPr lang="en-US" dirty="0"/>
              <a:t>NLT 15th</a:t>
            </a:r>
          </a:p>
        </p:txBody>
      </p:sp>
      <p:sp>
        <p:nvSpPr>
          <p:cNvPr id="25" name="TextBox 24">
            <a:extLst>
              <a:ext uri="{FF2B5EF4-FFF2-40B4-BE49-F238E27FC236}">
                <a16:creationId xmlns:a16="http://schemas.microsoft.com/office/drawing/2014/main" id="{27DC8060-2121-427E-883D-BDE1DC8B5D49}"/>
              </a:ext>
            </a:extLst>
          </p:cNvPr>
          <p:cNvSpPr txBox="1"/>
          <p:nvPr/>
        </p:nvSpPr>
        <p:spPr>
          <a:xfrm>
            <a:off x="3417252" y="4605619"/>
            <a:ext cx="1091966"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PROPERTY AUDIT</a:t>
            </a:r>
          </a:p>
          <a:p>
            <a:r>
              <a:rPr lang="en-US" dirty="0"/>
              <a:t>NLT 20th</a:t>
            </a:r>
          </a:p>
        </p:txBody>
      </p:sp>
      <p:sp>
        <p:nvSpPr>
          <p:cNvPr id="26" name="TextBox 25">
            <a:extLst>
              <a:ext uri="{FF2B5EF4-FFF2-40B4-BE49-F238E27FC236}">
                <a16:creationId xmlns:a16="http://schemas.microsoft.com/office/drawing/2014/main" id="{D46D7808-1835-4210-B821-BC09FAB21B80}"/>
              </a:ext>
            </a:extLst>
          </p:cNvPr>
          <p:cNvSpPr txBox="1"/>
          <p:nvPr/>
        </p:nvSpPr>
        <p:spPr>
          <a:xfrm>
            <a:off x="3400562" y="2941020"/>
            <a:ext cx="1290738"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CDR PORTAL REVIEW</a:t>
            </a:r>
          </a:p>
          <a:p>
            <a:r>
              <a:rPr lang="en-US" dirty="0"/>
              <a:t>NLT 12th</a:t>
            </a:r>
          </a:p>
        </p:txBody>
      </p:sp>
      <p:sp>
        <p:nvSpPr>
          <p:cNvPr id="27" name="TextBox 26">
            <a:extLst>
              <a:ext uri="{FF2B5EF4-FFF2-40B4-BE49-F238E27FC236}">
                <a16:creationId xmlns:a16="http://schemas.microsoft.com/office/drawing/2014/main" id="{C2F2AAC7-E78A-4E9A-8A3E-31F15C9AA2B4}"/>
              </a:ext>
            </a:extLst>
          </p:cNvPr>
          <p:cNvSpPr txBox="1"/>
          <p:nvPr/>
        </p:nvSpPr>
        <p:spPr>
          <a:xfrm>
            <a:off x="3400562" y="5252704"/>
            <a:ext cx="122180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MOTOR POOL WALK</a:t>
            </a:r>
          </a:p>
          <a:p>
            <a:r>
              <a:rPr lang="en-US" dirty="0"/>
              <a:t>NLT 25th</a:t>
            </a:r>
          </a:p>
        </p:txBody>
      </p:sp>
      <p:sp>
        <p:nvSpPr>
          <p:cNvPr id="28" name="TextBox 27">
            <a:extLst>
              <a:ext uri="{FF2B5EF4-FFF2-40B4-BE49-F238E27FC236}">
                <a16:creationId xmlns:a16="http://schemas.microsoft.com/office/drawing/2014/main" id="{DB9D87C5-DCFC-43AB-A557-185857201529}"/>
              </a:ext>
            </a:extLst>
          </p:cNvPr>
          <p:cNvSpPr txBox="1"/>
          <p:nvPr/>
        </p:nvSpPr>
        <p:spPr>
          <a:xfrm>
            <a:off x="4165478" y="5484437"/>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PROP BOOK</a:t>
            </a:r>
          </a:p>
          <a:p>
            <a:r>
              <a:rPr lang="en-US" dirty="0"/>
              <a:t>NLT 25th</a:t>
            </a:r>
          </a:p>
        </p:txBody>
      </p:sp>
      <p:sp>
        <p:nvSpPr>
          <p:cNvPr id="29" name="TextBox 28">
            <a:extLst>
              <a:ext uri="{FF2B5EF4-FFF2-40B4-BE49-F238E27FC236}">
                <a16:creationId xmlns:a16="http://schemas.microsoft.com/office/drawing/2014/main" id="{759813D9-B5FA-478F-B26E-BC8E5D2E02D7}"/>
              </a:ext>
            </a:extLst>
          </p:cNvPr>
          <p:cNvSpPr txBox="1"/>
          <p:nvPr/>
        </p:nvSpPr>
        <p:spPr>
          <a:xfrm>
            <a:off x="3399537" y="4213911"/>
            <a:ext cx="62388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CBRNE</a:t>
            </a:r>
          </a:p>
          <a:p>
            <a:r>
              <a:rPr lang="en-US" dirty="0"/>
              <a:t>NLT 20th</a:t>
            </a:r>
          </a:p>
        </p:txBody>
      </p:sp>
      <p:sp>
        <p:nvSpPr>
          <p:cNvPr id="30" name="TextBox 29">
            <a:extLst>
              <a:ext uri="{FF2B5EF4-FFF2-40B4-BE49-F238E27FC236}">
                <a16:creationId xmlns:a16="http://schemas.microsoft.com/office/drawing/2014/main" id="{D47DEED4-15D6-4A2B-A94C-62E9B5EBECB3}"/>
              </a:ext>
            </a:extLst>
          </p:cNvPr>
          <p:cNvSpPr txBox="1"/>
          <p:nvPr/>
        </p:nvSpPr>
        <p:spPr>
          <a:xfrm>
            <a:off x="1834965" y="1123463"/>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31" name="TextBox 30">
            <a:extLst>
              <a:ext uri="{FF2B5EF4-FFF2-40B4-BE49-F238E27FC236}">
                <a16:creationId xmlns:a16="http://schemas.microsoft.com/office/drawing/2014/main" id="{ACAB92E6-EC94-4508-B20B-3F81B10C3E5F}"/>
              </a:ext>
            </a:extLst>
          </p:cNvPr>
          <p:cNvSpPr txBox="1"/>
          <p:nvPr/>
        </p:nvSpPr>
        <p:spPr>
          <a:xfrm>
            <a:off x="1834965" y="2443528"/>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32" name="TextBox 31">
            <a:extLst>
              <a:ext uri="{FF2B5EF4-FFF2-40B4-BE49-F238E27FC236}">
                <a16:creationId xmlns:a16="http://schemas.microsoft.com/office/drawing/2014/main" id="{FB4F7DE4-4855-4541-A9E4-B062435F1AEB}"/>
              </a:ext>
            </a:extLst>
          </p:cNvPr>
          <p:cNvSpPr txBox="1"/>
          <p:nvPr/>
        </p:nvSpPr>
        <p:spPr>
          <a:xfrm>
            <a:off x="1100305" y="2017141"/>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33" name="TextBox 32">
            <a:extLst>
              <a:ext uri="{FF2B5EF4-FFF2-40B4-BE49-F238E27FC236}">
                <a16:creationId xmlns:a16="http://schemas.microsoft.com/office/drawing/2014/main" id="{94BFC82A-1D56-454D-83B7-84CDBD8B1888}"/>
              </a:ext>
            </a:extLst>
          </p:cNvPr>
          <p:cNvSpPr txBox="1"/>
          <p:nvPr/>
        </p:nvSpPr>
        <p:spPr>
          <a:xfrm>
            <a:off x="1137373" y="3468206"/>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34" name="TextBox 33">
            <a:extLst>
              <a:ext uri="{FF2B5EF4-FFF2-40B4-BE49-F238E27FC236}">
                <a16:creationId xmlns:a16="http://schemas.microsoft.com/office/drawing/2014/main" id="{9F684744-B352-4A6C-988E-7A9C9B405E6E}"/>
              </a:ext>
            </a:extLst>
          </p:cNvPr>
          <p:cNvSpPr txBox="1"/>
          <p:nvPr/>
        </p:nvSpPr>
        <p:spPr>
          <a:xfrm>
            <a:off x="1100305" y="4944173"/>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35" name="TextBox 34">
            <a:extLst>
              <a:ext uri="{FF2B5EF4-FFF2-40B4-BE49-F238E27FC236}">
                <a16:creationId xmlns:a16="http://schemas.microsoft.com/office/drawing/2014/main" id="{FFEA88F4-4992-463C-8057-70A3BD7C569C}"/>
              </a:ext>
            </a:extLst>
          </p:cNvPr>
          <p:cNvSpPr txBox="1"/>
          <p:nvPr/>
        </p:nvSpPr>
        <p:spPr>
          <a:xfrm>
            <a:off x="1100305" y="6413715"/>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36" name="TextBox 35">
            <a:extLst>
              <a:ext uri="{FF2B5EF4-FFF2-40B4-BE49-F238E27FC236}">
                <a16:creationId xmlns:a16="http://schemas.microsoft.com/office/drawing/2014/main" id="{4476477F-1981-458F-AC48-B9CEA619DEC6}"/>
              </a:ext>
            </a:extLst>
          </p:cNvPr>
          <p:cNvSpPr txBox="1"/>
          <p:nvPr/>
        </p:nvSpPr>
        <p:spPr>
          <a:xfrm>
            <a:off x="1834965" y="3893630"/>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37" name="TextBox 36">
            <a:extLst>
              <a:ext uri="{FF2B5EF4-FFF2-40B4-BE49-F238E27FC236}">
                <a16:creationId xmlns:a16="http://schemas.microsoft.com/office/drawing/2014/main" id="{9AE8202A-9715-4F9C-B2E7-9A17369F6E40}"/>
              </a:ext>
            </a:extLst>
          </p:cNvPr>
          <p:cNvSpPr txBox="1"/>
          <p:nvPr/>
        </p:nvSpPr>
        <p:spPr>
          <a:xfrm>
            <a:off x="1859753" y="5365191"/>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42" name="TextBox 41">
            <a:extLst>
              <a:ext uri="{FF2B5EF4-FFF2-40B4-BE49-F238E27FC236}">
                <a16:creationId xmlns:a16="http://schemas.microsoft.com/office/drawing/2014/main" id="{13491E6C-C5C5-475F-92A5-70D5226CD772}"/>
              </a:ext>
            </a:extLst>
          </p:cNvPr>
          <p:cNvSpPr txBox="1"/>
          <p:nvPr/>
        </p:nvSpPr>
        <p:spPr>
          <a:xfrm>
            <a:off x="1859753" y="1610358"/>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CLIMT</a:t>
            </a:r>
          </a:p>
          <a:p>
            <a:r>
              <a:rPr lang="en-US" dirty="0"/>
              <a:t>Semi-Annual</a:t>
            </a:r>
          </a:p>
        </p:txBody>
      </p:sp>
      <p:sp>
        <p:nvSpPr>
          <p:cNvPr id="43" name="TextBox 42">
            <a:extLst>
              <a:ext uri="{FF2B5EF4-FFF2-40B4-BE49-F238E27FC236}">
                <a16:creationId xmlns:a16="http://schemas.microsoft.com/office/drawing/2014/main" id="{DC029DFC-988E-40F6-BCA5-471E9F104A3C}"/>
              </a:ext>
            </a:extLst>
          </p:cNvPr>
          <p:cNvSpPr txBox="1"/>
          <p:nvPr/>
        </p:nvSpPr>
        <p:spPr>
          <a:xfrm>
            <a:off x="1859753" y="4470550"/>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CLIMT</a:t>
            </a:r>
          </a:p>
          <a:p>
            <a:r>
              <a:rPr lang="en-US" dirty="0"/>
              <a:t>Semi-Annual</a:t>
            </a:r>
          </a:p>
        </p:txBody>
      </p:sp>
      <p:sp>
        <p:nvSpPr>
          <p:cNvPr id="44" name="TextBox 43">
            <a:extLst>
              <a:ext uri="{FF2B5EF4-FFF2-40B4-BE49-F238E27FC236}">
                <a16:creationId xmlns:a16="http://schemas.microsoft.com/office/drawing/2014/main" id="{C194F416-7521-4F34-8CC9-FFE25E341D06}"/>
              </a:ext>
            </a:extLst>
          </p:cNvPr>
          <p:cNvSpPr txBox="1"/>
          <p:nvPr/>
        </p:nvSpPr>
        <p:spPr>
          <a:xfrm>
            <a:off x="1151322" y="5872349"/>
            <a:ext cx="63991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ATP (CO)</a:t>
            </a:r>
          </a:p>
          <a:p>
            <a:r>
              <a:rPr lang="en-US" dirty="0"/>
              <a:t>Annual</a:t>
            </a:r>
          </a:p>
        </p:txBody>
      </p:sp>
      <p:sp>
        <p:nvSpPr>
          <p:cNvPr id="46" name="TextBox 45">
            <a:extLst>
              <a:ext uri="{FF2B5EF4-FFF2-40B4-BE49-F238E27FC236}">
                <a16:creationId xmlns:a16="http://schemas.microsoft.com/office/drawing/2014/main" id="{CF2857A1-1CE2-4CF0-AA32-AB4BE726AF91}"/>
              </a:ext>
            </a:extLst>
          </p:cNvPr>
          <p:cNvSpPr txBox="1"/>
          <p:nvPr/>
        </p:nvSpPr>
        <p:spPr>
          <a:xfrm>
            <a:off x="7636135" y="2138092"/>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Sync</a:t>
            </a:r>
          </a:p>
          <a:p>
            <a:r>
              <a:rPr lang="en-US" dirty="0"/>
              <a:t>0600-0620</a:t>
            </a:r>
          </a:p>
        </p:txBody>
      </p:sp>
      <p:sp>
        <p:nvSpPr>
          <p:cNvPr id="8" name="TextBox 7">
            <a:extLst>
              <a:ext uri="{FF2B5EF4-FFF2-40B4-BE49-F238E27FC236}">
                <a16:creationId xmlns:a16="http://schemas.microsoft.com/office/drawing/2014/main" id="{2811A81E-BB4E-490C-9CD6-8FFE2E55AE04}"/>
              </a:ext>
            </a:extLst>
          </p:cNvPr>
          <p:cNvSpPr txBox="1"/>
          <p:nvPr/>
        </p:nvSpPr>
        <p:spPr>
          <a:xfrm>
            <a:off x="8222809" y="2351566"/>
            <a:ext cx="68800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REVEILLE</a:t>
            </a:r>
          </a:p>
          <a:p>
            <a:r>
              <a:rPr lang="en-US" dirty="0"/>
              <a:t>@ 0630</a:t>
            </a:r>
          </a:p>
        </p:txBody>
      </p:sp>
      <p:sp>
        <p:nvSpPr>
          <p:cNvPr id="47" name="TextBox 46">
            <a:extLst>
              <a:ext uri="{FF2B5EF4-FFF2-40B4-BE49-F238E27FC236}">
                <a16:creationId xmlns:a16="http://schemas.microsoft.com/office/drawing/2014/main" id="{9A8D7764-83CE-4495-8E17-253E7E875CE8}"/>
              </a:ext>
            </a:extLst>
          </p:cNvPr>
          <p:cNvSpPr txBox="1"/>
          <p:nvPr/>
        </p:nvSpPr>
        <p:spPr>
          <a:xfrm>
            <a:off x="4330626" y="5892636"/>
            <a:ext cx="62388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DTMS</a:t>
            </a:r>
          </a:p>
          <a:p>
            <a:r>
              <a:rPr lang="en-US" dirty="0"/>
              <a:t>NLT 30th</a:t>
            </a:r>
          </a:p>
        </p:txBody>
      </p:sp>
      <p:sp>
        <p:nvSpPr>
          <p:cNvPr id="48" name="TextBox 47">
            <a:extLst>
              <a:ext uri="{FF2B5EF4-FFF2-40B4-BE49-F238E27FC236}">
                <a16:creationId xmlns:a16="http://schemas.microsoft.com/office/drawing/2014/main" id="{1FFBB193-96DB-4C5E-8C56-055C1EE740C4}"/>
              </a:ext>
            </a:extLst>
          </p:cNvPr>
          <p:cNvSpPr txBox="1"/>
          <p:nvPr/>
        </p:nvSpPr>
        <p:spPr>
          <a:xfrm>
            <a:off x="657233" y="2663590"/>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49" name="TextBox 48">
            <a:extLst>
              <a:ext uri="{FF2B5EF4-FFF2-40B4-BE49-F238E27FC236}">
                <a16:creationId xmlns:a16="http://schemas.microsoft.com/office/drawing/2014/main" id="{79BF8FF5-5DBE-4C92-B610-E73F4A6D6415}"/>
              </a:ext>
            </a:extLst>
          </p:cNvPr>
          <p:cNvSpPr txBox="1"/>
          <p:nvPr/>
        </p:nvSpPr>
        <p:spPr>
          <a:xfrm>
            <a:off x="723913" y="1179185"/>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38" name="TextBox 37">
            <a:extLst>
              <a:ext uri="{FF2B5EF4-FFF2-40B4-BE49-F238E27FC236}">
                <a16:creationId xmlns:a16="http://schemas.microsoft.com/office/drawing/2014/main" id="{B0933FB9-9E77-45F6-ADEB-DEC8DE7F0951}"/>
              </a:ext>
            </a:extLst>
          </p:cNvPr>
          <p:cNvSpPr txBox="1"/>
          <p:nvPr/>
        </p:nvSpPr>
        <p:spPr>
          <a:xfrm>
            <a:off x="1274705" y="1421365"/>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39" name="TextBox 38">
            <a:extLst>
              <a:ext uri="{FF2B5EF4-FFF2-40B4-BE49-F238E27FC236}">
                <a16:creationId xmlns:a16="http://schemas.microsoft.com/office/drawing/2014/main" id="{E32E5269-8F90-4C42-B0E7-A7C6E8C48D8E}"/>
              </a:ext>
            </a:extLst>
          </p:cNvPr>
          <p:cNvSpPr txBox="1"/>
          <p:nvPr/>
        </p:nvSpPr>
        <p:spPr>
          <a:xfrm>
            <a:off x="1715125" y="2721906"/>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50" name="TextBox 49">
            <a:extLst>
              <a:ext uri="{FF2B5EF4-FFF2-40B4-BE49-F238E27FC236}">
                <a16:creationId xmlns:a16="http://schemas.microsoft.com/office/drawing/2014/main" id="{3A8B52FA-BC0D-4612-AFC8-8A201F482CFD}"/>
              </a:ext>
            </a:extLst>
          </p:cNvPr>
          <p:cNvSpPr txBox="1"/>
          <p:nvPr/>
        </p:nvSpPr>
        <p:spPr>
          <a:xfrm>
            <a:off x="666418" y="4104662"/>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40" name="TextBox 39">
            <a:extLst>
              <a:ext uri="{FF2B5EF4-FFF2-40B4-BE49-F238E27FC236}">
                <a16:creationId xmlns:a16="http://schemas.microsoft.com/office/drawing/2014/main" id="{93436574-0572-4D37-A9E5-0D9CDA9D27CE}"/>
              </a:ext>
            </a:extLst>
          </p:cNvPr>
          <p:cNvSpPr txBox="1"/>
          <p:nvPr/>
        </p:nvSpPr>
        <p:spPr>
          <a:xfrm>
            <a:off x="1715125" y="4182090"/>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51" name="TextBox 50">
            <a:extLst>
              <a:ext uri="{FF2B5EF4-FFF2-40B4-BE49-F238E27FC236}">
                <a16:creationId xmlns:a16="http://schemas.microsoft.com/office/drawing/2014/main" id="{6404EAF3-5BD0-4980-A611-930980EEEFA2}"/>
              </a:ext>
            </a:extLst>
          </p:cNvPr>
          <p:cNvSpPr txBox="1"/>
          <p:nvPr/>
        </p:nvSpPr>
        <p:spPr>
          <a:xfrm>
            <a:off x="800113" y="5583391"/>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41" name="TextBox 40">
            <a:extLst>
              <a:ext uri="{FF2B5EF4-FFF2-40B4-BE49-F238E27FC236}">
                <a16:creationId xmlns:a16="http://schemas.microsoft.com/office/drawing/2014/main" id="{52FF4399-0D56-4843-869B-1A32ED4063FD}"/>
              </a:ext>
            </a:extLst>
          </p:cNvPr>
          <p:cNvSpPr txBox="1"/>
          <p:nvPr/>
        </p:nvSpPr>
        <p:spPr>
          <a:xfrm>
            <a:off x="1825497" y="5669537"/>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52" name="TextBox 51">
            <a:extLst>
              <a:ext uri="{FF2B5EF4-FFF2-40B4-BE49-F238E27FC236}">
                <a16:creationId xmlns:a16="http://schemas.microsoft.com/office/drawing/2014/main" id="{EF070785-696F-446D-BA37-778A2F236935}"/>
              </a:ext>
            </a:extLst>
          </p:cNvPr>
          <p:cNvSpPr txBox="1"/>
          <p:nvPr/>
        </p:nvSpPr>
        <p:spPr>
          <a:xfrm>
            <a:off x="3456988" y="2147155"/>
            <a:ext cx="606256"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SLRRTS</a:t>
            </a:r>
          </a:p>
          <a:p>
            <a:r>
              <a:rPr lang="en-US" dirty="0"/>
              <a:t>NLT 5th</a:t>
            </a:r>
          </a:p>
        </p:txBody>
      </p:sp>
      <p:sp>
        <p:nvSpPr>
          <p:cNvPr id="53" name="TextBox 52">
            <a:extLst>
              <a:ext uri="{FF2B5EF4-FFF2-40B4-BE49-F238E27FC236}">
                <a16:creationId xmlns:a16="http://schemas.microsoft.com/office/drawing/2014/main" id="{13AAC1DD-5D86-4925-AC01-7FFBF9E40F26}"/>
              </a:ext>
            </a:extLst>
          </p:cNvPr>
          <p:cNvSpPr txBox="1"/>
          <p:nvPr/>
        </p:nvSpPr>
        <p:spPr>
          <a:xfrm>
            <a:off x="4091236" y="4056938"/>
            <a:ext cx="81144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 CNSLNG</a:t>
            </a:r>
          </a:p>
          <a:p>
            <a:r>
              <a:rPr lang="en-US" dirty="0"/>
              <a:t>NLT 15th</a:t>
            </a:r>
          </a:p>
        </p:txBody>
      </p:sp>
      <p:sp>
        <p:nvSpPr>
          <p:cNvPr id="55" name="TextBox 54">
            <a:extLst>
              <a:ext uri="{FF2B5EF4-FFF2-40B4-BE49-F238E27FC236}">
                <a16:creationId xmlns:a16="http://schemas.microsoft.com/office/drawing/2014/main" id="{A6CA52BA-3DD5-44E1-9640-ADDCF5467A5B}"/>
              </a:ext>
            </a:extLst>
          </p:cNvPr>
          <p:cNvSpPr txBox="1"/>
          <p:nvPr/>
        </p:nvSpPr>
        <p:spPr>
          <a:xfrm>
            <a:off x="5487519" y="5600355"/>
            <a:ext cx="78418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POST DTMS</a:t>
            </a:r>
          </a:p>
          <a:p>
            <a:r>
              <a:rPr lang="en-US" dirty="0"/>
              <a:t>SCHEDULE</a:t>
            </a:r>
          </a:p>
        </p:txBody>
      </p:sp>
      <p:sp>
        <p:nvSpPr>
          <p:cNvPr id="56" name="TextBox 55">
            <a:extLst>
              <a:ext uri="{FF2B5EF4-FFF2-40B4-BE49-F238E27FC236}">
                <a16:creationId xmlns:a16="http://schemas.microsoft.com/office/drawing/2014/main" id="{7210B255-749C-4785-BC47-173E64B311CD}"/>
              </a:ext>
            </a:extLst>
          </p:cNvPr>
          <p:cNvSpPr txBox="1"/>
          <p:nvPr/>
        </p:nvSpPr>
        <p:spPr>
          <a:xfrm>
            <a:off x="3557747" y="3249910"/>
            <a:ext cx="1324402"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SOCIAL MEDIA SCRUB</a:t>
            </a:r>
          </a:p>
          <a:p>
            <a:r>
              <a:rPr lang="en-US" dirty="0"/>
              <a:t>NLT 12th</a:t>
            </a:r>
          </a:p>
        </p:txBody>
      </p:sp>
      <p:sp>
        <p:nvSpPr>
          <p:cNvPr id="57" name="TextBox 56">
            <a:extLst>
              <a:ext uri="{FF2B5EF4-FFF2-40B4-BE49-F238E27FC236}">
                <a16:creationId xmlns:a16="http://schemas.microsoft.com/office/drawing/2014/main" id="{8BC65D54-AAA7-4A79-BF8A-F3C20FED2D16}"/>
              </a:ext>
            </a:extLst>
          </p:cNvPr>
          <p:cNvSpPr txBox="1"/>
          <p:nvPr/>
        </p:nvSpPr>
        <p:spPr>
          <a:xfrm>
            <a:off x="2418889" y="3452391"/>
            <a:ext cx="4248473" cy="646331"/>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Battle Rhythm consists of regularly occurring meetings, events, and reports that are routinely occurring … plotted here by Day, Week, Month, and Year.</a:t>
            </a:r>
          </a:p>
        </p:txBody>
      </p:sp>
    </p:spTree>
    <p:extLst>
      <p:ext uri="{BB962C8B-B14F-4D97-AF65-F5344CB8AC3E}">
        <p14:creationId xmlns:p14="http://schemas.microsoft.com/office/powerpoint/2010/main" val="3039371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36826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(WK22-WK28)</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2709518946"/>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23-29FEB</a:t>
                      </a:r>
                    </a:p>
                  </a:txBody>
                  <a:tcPr anchor="ctr">
                    <a:solidFill>
                      <a:schemeClr val="bg1">
                        <a:lumMod val="85000"/>
                      </a:schemeClr>
                    </a:solidFill>
                  </a:tcPr>
                </a:tc>
                <a:tc>
                  <a:txBody>
                    <a:bodyPr/>
                    <a:lstStyle/>
                    <a:p>
                      <a:pPr algn="ctr"/>
                      <a:r>
                        <a:rPr lang="en-US" sz="1000" b="1" dirty="0">
                          <a:solidFill>
                            <a:schemeClr val="tx1"/>
                          </a:solidFill>
                          <a:latin typeface=" Arial"/>
                        </a:rPr>
                        <a:t>01-07MAR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08-14MAR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15-21MAR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22-28MAR</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29MAR-04APR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05-11APR</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WK22</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WK23</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WK24</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WK25</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WK26</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WK27</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WK28</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Squad LFX (24-27FEB)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PLT FTX-LFX (29FEB-04MAR)</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Spring Break (2x Potential 4-Day Holidays)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Daylight Savings (08MAR)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10-Day Recovery Model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SOP Refinement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(21-23MAR)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10-Day Recovery Model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SOP Refinement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(21-23MAR)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Trainers</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(10-13MAR)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Trainers</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AAR Records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AAR Records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Recreation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Trainers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Trainers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343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WK22)</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8591379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23FEB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26FEB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28FEB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29FEB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SECT STX-LFX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LFX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FTX/LFX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SECT STX-LFX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LFX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SECT STX-LFX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LFX</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FTX (29FEB-02MAR)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TRNG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FTX-LFX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372425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WK23)</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800208142"/>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06MAR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FTX (29FEB-02MAR)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LFX (02-04MAR)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LFX (02-04MAR)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LFX (02-04MAR)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TRNG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FTX-LFX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270690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WK24)</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480748831"/>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13MAR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TENTATIVE 4-DAY MAKEUP FOR WEEKENDS MISSED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TENTATIVE 4-DAY MAKEUP FOR WEEKENDS MISSED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SYNC/TRNG MTG COMBINED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TENTATIVE 4-DAY MAKEUP FOR WEEKENDS MISSED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TENTATIVE 4-DAY MAKEUP FOR WEEKENDS MISSED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RECREATION &amp; LOST WEEKEND MAKEUP PERIOD (TENTATIVE)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792088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WK25)</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014116186"/>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15MAR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20MAR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(OER &amp; CAREER)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(NCOER &amp; CAREER)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(SOP)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AAR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02890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WK26)</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415494580"/>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25MAR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27MAR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TUE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REVIEW VIRTUAL TRNG WKS 27-28</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(OER &amp; CAREER)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(NCOER &amp; CAREER)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(SOP)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AAR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570414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WK27)</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59598320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29MAR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01APR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03APR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AAR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TRAINERS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611348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WK28)</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75723184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08APR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10APR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CREW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TRNG SQD</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TRAINERS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94284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(WK29-WK35)</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1856469372"/>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12-18APR</a:t>
                      </a:r>
                    </a:p>
                  </a:txBody>
                  <a:tcPr anchor="ctr">
                    <a:solidFill>
                      <a:schemeClr val="bg1">
                        <a:lumMod val="85000"/>
                      </a:schemeClr>
                    </a:solidFill>
                  </a:tcPr>
                </a:tc>
                <a:tc>
                  <a:txBody>
                    <a:bodyPr/>
                    <a:lstStyle/>
                    <a:p>
                      <a:pPr algn="l"/>
                      <a:r>
                        <a:rPr lang="en-US" sz="1000" b="1" dirty="0">
                          <a:solidFill>
                            <a:schemeClr val="tx1"/>
                          </a:solidFill>
                          <a:latin typeface=" Arial"/>
                        </a:rPr>
                        <a:t>19-25APR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26APR-02MAY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03-09MAY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10-16MAY</a:t>
                      </a:r>
                    </a:p>
                  </a:txBody>
                  <a:tcPr anchor="ctr">
                    <a:solidFill>
                      <a:schemeClr val="bg1">
                        <a:lumMod val="85000"/>
                      </a:schemeClr>
                    </a:solidFill>
                  </a:tcPr>
                </a:tc>
                <a:tc>
                  <a:txBody>
                    <a:bodyPr/>
                    <a:lstStyle/>
                    <a:p>
                      <a:pPr algn="l"/>
                      <a:r>
                        <a:rPr lang="en-US" sz="1000" b="1" dirty="0">
                          <a:latin typeface="Arial" panose="020B0604020202020204" pitchFamily="34" charset="0"/>
                          <a:cs typeface="Arial" panose="020B0604020202020204" pitchFamily="34" charset="0"/>
                        </a:rPr>
                        <a:t>17-23MAY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24-30MAY</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WK29</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WK30</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WK32</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WK33</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WK34</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WK35</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Small Arms Density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 FTX-LFX Preparation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 FTX-LFX (27APR-5MAY)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 FTX-LFX (27APR-5MAY)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FTX (06-15MAY)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FTX (06-15MAY)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(22-25MAY)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 (18-21MAY)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FTX AAR</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(22-25MAY)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 (26-29MAY)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SOP Refine</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DTMS Records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Equipment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Collective Focus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Collective Focus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Collective Focus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3521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WK29)</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226263311"/>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12APR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17APR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SMALL ARMS DENSITY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SMALL ARMS DENSITY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(CO CP &amp; PLT COMMS FOCUS)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INDIVIDUAL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0048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6F877-7CBA-477F-A6A3-8E0E30CE8133}"/>
              </a:ext>
            </a:extLst>
          </p:cNvPr>
          <p:cNvSpPr txBox="1"/>
          <p:nvPr/>
        </p:nvSpPr>
        <p:spPr>
          <a:xfrm>
            <a:off x="1864718" y="214042"/>
            <a:ext cx="438030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ALPHA FY56 GLIDEPATH</a:t>
            </a:r>
          </a:p>
        </p:txBody>
      </p:sp>
      <p:grpSp>
        <p:nvGrpSpPr>
          <p:cNvPr id="57" name="Group 56">
            <a:extLst>
              <a:ext uri="{FF2B5EF4-FFF2-40B4-BE49-F238E27FC236}">
                <a16:creationId xmlns:a16="http://schemas.microsoft.com/office/drawing/2014/main" id="{655EF5E5-33C4-4E50-B7E6-0AC5ABB8A097}"/>
              </a:ext>
            </a:extLst>
          </p:cNvPr>
          <p:cNvGrpSpPr/>
          <p:nvPr/>
        </p:nvGrpSpPr>
        <p:grpSpPr>
          <a:xfrm>
            <a:off x="258792" y="1734174"/>
            <a:ext cx="8781717" cy="2034215"/>
            <a:chOff x="258792" y="960305"/>
            <a:chExt cx="8781717" cy="2034215"/>
          </a:xfrm>
        </p:grpSpPr>
        <p:cxnSp>
          <p:nvCxnSpPr>
            <p:cNvPr id="5" name="Straight Connector 4">
              <a:extLst>
                <a:ext uri="{FF2B5EF4-FFF2-40B4-BE49-F238E27FC236}">
                  <a16:creationId xmlns:a16="http://schemas.microsoft.com/office/drawing/2014/main" id="{B1402F92-62D8-48DE-B64E-13515FC343A3}"/>
                </a:ext>
              </a:extLst>
            </p:cNvPr>
            <p:cNvCxnSpPr/>
            <p:nvPr/>
          </p:nvCxnSpPr>
          <p:spPr>
            <a:xfrm>
              <a:off x="258792" y="1561381"/>
              <a:ext cx="86264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F52C45-0D44-460F-9BE8-BE274E40911E}"/>
                </a:ext>
              </a:extLst>
            </p:cNvPr>
            <p:cNvCxnSpPr/>
            <p:nvPr/>
          </p:nvCxnSpPr>
          <p:spPr>
            <a:xfrm>
              <a:off x="4502989" y="1268083"/>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55A954-6FBD-43D5-9751-C6C6456B6ABB}"/>
                </a:ext>
              </a:extLst>
            </p:cNvPr>
            <p:cNvCxnSpPr/>
            <p:nvPr/>
          </p:nvCxnSpPr>
          <p:spPr>
            <a:xfrm>
              <a:off x="2386642" y="1250830"/>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E17E23-D181-4A16-9C00-78B04B11E8A9}"/>
                </a:ext>
              </a:extLst>
            </p:cNvPr>
            <p:cNvCxnSpPr/>
            <p:nvPr/>
          </p:nvCxnSpPr>
          <p:spPr>
            <a:xfrm>
              <a:off x="6800491" y="126233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CDD1668-709B-47C0-BB8B-E3D019288FDA}"/>
                </a:ext>
              </a:extLst>
            </p:cNvPr>
            <p:cNvCxnSpPr/>
            <p:nvPr/>
          </p:nvCxnSpPr>
          <p:spPr>
            <a:xfrm>
              <a:off x="8885207" y="126233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B57294-4B1A-464A-B954-7ECE4A77D456}"/>
                </a:ext>
              </a:extLst>
            </p:cNvPr>
            <p:cNvCxnSpPr/>
            <p:nvPr/>
          </p:nvCxnSpPr>
          <p:spPr>
            <a:xfrm>
              <a:off x="258792" y="1268083"/>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691F0C-E9C4-4EFF-87EA-CE45C79284F8}"/>
                </a:ext>
              </a:extLst>
            </p:cNvPr>
            <p:cNvSpPr txBox="1"/>
            <p:nvPr/>
          </p:nvSpPr>
          <p:spPr>
            <a:xfrm>
              <a:off x="780113" y="960306"/>
              <a:ext cx="1309719" cy="523220"/>
            </a:xfrm>
            <a:prstGeom prst="rect">
              <a:avLst/>
            </a:prstGeom>
            <a:noFill/>
          </p:spPr>
          <p:txBody>
            <a:bodyPr wrap="none" rtlCol="0">
              <a:spAutoFit/>
            </a:bodyPr>
            <a:lstStyle/>
            <a:p>
              <a:pPr algn="ctr"/>
              <a:r>
                <a:rPr lang="en-US" sz="1400" b="1" dirty="0">
                  <a:latin typeface=" Arial"/>
                </a:rPr>
                <a:t>FY 56 – Q1</a:t>
              </a:r>
            </a:p>
            <a:p>
              <a:pPr algn="ctr"/>
              <a:r>
                <a:rPr lang="en-US" sz="1400" b="1" dirty="0">
                  <a:latin typeface=" Arial"/>
                </a:rPr>
                <a:t>(OCT-DEC55)</a:t>
              </a:r>
            </a:p>
          </p:txBody>
        </p:sp>
        <p:sp>
          <p:nvSpPr>
            <p:cNvPr id="13" name="TextBox 12">
              <a:extLst>
                <a:ext uri="{FF2B5EF4-FFF2-40B4-BE49-F238E27FC236}">
                  <a16:creationId xmlns:a16="http://schemas.microsoft.com/office/drawing/2014/main" id="{5C9F82F1-D73C-4483-8AA0-9E1976997406}"/>
                </a:ext>
              </a:extLst>
            </p:cNvPr>
            <p:cNvSpPr txBox="1"/>
            <p:nvPr/>
          </p:nvSpPr>
          <p:spPr>
            <a:xfrm>
              <a:off x="2833114" y="964669"/>
              <a:ext cx="1329211" cy="523220"/>
            </a:xfrm>
            <a:prstGeom prst="rect">
              <a:avLst/>
            </a:prstGeom>
            <a:noFill/>
          </p:spPr>
          <p:txBody>
            <a:bodyPr wrap="none" rtlCol="0">
              <a:spAutoFit/>
            </a:bodyPr>
            <a:lstStyle/>
            <a:p>
              <a:pPr algn="ctr"/>
              <a:r>
                <a:rPr lang="en-US" sz="1400" b="1" dirty="0">
                  <a:latin typeface=" Arial"/>
                </a:rPr>
                <a:t>FY 56 – Q2</a:t>
              </a:r>
            </a:p>
            <a:p>
              <a:pPr algn="ctr"/>
              <a:r>
                <a:rPr lang="en-US" sz="1400" b="1" dirty="0">
                  <a:latin typeface=" Arial"/>
                </a:rPr>
                <a:t>(JAN-MAR56)</a:t>
              </a:r>
            </a:p>
          </p:txBody>
        </p:sp>
        <p:sp>
          <p:nvSpPr>
            <p:cNvPr id="14" name="TextBox 13">
              <a:extLst>
                <a:ext uri="{FF2B5EF4-FFF2-40B4-BE49-F238E27FC236}">
                  <a16:creationId xmlns:a16="http://schemas.microsoft.com/office/drawing/2014/main" id="{31236B35-8F98-46CE-9D4D-AFA8642CEB43}"/>
                </a:ext>
              </a:extLst>
            </p:cNvPr>
            <p:cNvSpPr txBox="1"/>
            <p:nvPr/>
          </p:nvSpPr>
          <p:spPr>
            <a:xfrm>
              <a:off x="5039239" y="960305"/>
              <a:ext cx="1300357" cy="523220"/>
            </a:xfrm>
            <a:prstGeom prst="rect">
              <a:avLst/>
            </a:prstGeom>
            <a:noFill/>
          </p:spPr>
          <p:txBody>
            <a:bodyPr wrap="none" rtlCol="0">
              <a:spAutoFit/>
            </a:bodyPr>
            <a:lstStyle/>
            <a:p>
              <a:pPr algn="ctr"/>
              <a:r>
                <a:rPr lang="en-US" sz="1400" b="1" dirty="0">
                  <a:latin typeface=" Arial"/>
                </a:rPr>
                <a:t>FY 56 – Q3</a:t>
              </a:r>
            </a:p>
            <a:p>
              <a:pPr algn="ctr"/>
              <a:r>
                <a:rPr lang="en-US" sz="1400" b="1" dirty="0">
                  <a:latin typeface=" Arial"/>
                </a:rPr>
                <a:t>(APR-JUN56)</a:t>
              </a:r>
            </a:p>
          </p:txBody>
        </p:sp>
        <p:sp>
          <p:nvSpPr>
            <p:cNvPr id="15" name="TextBox 14">
              <a:extLst>
                <a:ext uri="{FF2B5EF4-FFF2-40B4-BE49-F238E27FC236}">
                  <a16:creationId xmlns:a16="http://schemas.microsoft.com/office/drawing/2014/main" id="{C222BE72-8E00-49D0-867A-72022BCD26DC}"/>
                </a:ext>
              </a:extLst>
            </p:cNvPr>
            <p:cNvSpPr txBox="1"/>
            <p:nvPr/>
          </p:nvSpPr>
          <p:spPr>
            <a:xfrm>
              <a:off x="7206382" y="960305"/>
              <a:ext cx="1260281" cy="523220"/>
            </a:xfrm>
            <a:prstGeom prst="rect">
              <a:avLst/>
            </a:prstGeom>
            <a:noFill/>
          </p:spPr>
          <p:txBody>
            <a:bodyPr wrap="none" rtlCol="0">
              <a:spAutoFit/>
            </a:bodyPr>
            <a:lstStyle/>
            <a:p>
              <a:pPr algn="ctr"/>
              <a:r>
                <a:rPr lang="en-US" sz="1400" b="1" dirty="0">
                  <a:latin typeface=" Arial"/>
                </a:rPr>
                <a:t>FY 56 – Q4</a:t>
              </a:r>
            </a:p>
            <a:p>
              <a:pPr algn="ctr"/>
              <a:r>
                <a:rPr lang="en-US" sz="1400" b="1" dirty="0">
                  <a:latin typeface=" Arial"/>
                </a:rPr>
                <a:t>(JUL-SEP56)</a:t>
              </a:r>
            </a:p>
          </p:txBody>
        </p:sp>
        <p:sp>
          <p:nvSpPr>
            <p:cNvPr id="26" name="TextBox 25">
              <a:extLst>
                <a:ext uri="{FF2B5EF4-FFF2-40B4-BE49-F238E27FC236}">
                  <a16:creationId xmlns:a16="http://schemas.microsoft.com/office/drawing/2014/main" id="{0872FF83-6A17-410A-BBD8-B56C9E9CCFEE}"/>
                </a:ext>
              </a:extLst>
            </p:cNvPr>
            <p:cNvSpPr txBox="1"/>
            <p:nvPr/>
          </p:nvSpPr>
          <p:spPr>
            <a:xfrm>
              <a:off x="258792" y="1609526"/>
              <a:ext cx="1874809" cy="830997"/>
            </a:xfrm>
            <a:prstGeom prst="rect">
              <a:avLst/>
            </a:prstGeom>
            <a:noFill/>
          </p:spPr>
          <p:txBody>
            <a:bodyPr wrap="none" rtlCol="0">
              <a:spAutoFit/>
            </a:bodyPr>
            <a:lstStyle/>
            <a:p>
              <a:r>
                <a:rPr lang="en-US" sz="1200" b="1" dirty="0">
                  <a:latin typeface=" Arial"/>
                </a:rPr>
                <a:t>APFT (NOV)</a:t>
              </a:r>
            </a:p>
            <a:p>
              <a:r>
                <a:rPr lang="en-US" sz="1200" b="1" dirty="0">
                  <a:latin typeface=" Arial"/>
                </a:rPr>
                <a:t>INDV SKILLS (NOV)</a:t>
              </a:r>
            </a:p>
            <a:p>
              <a:r>
                <a:rPr lang="en-US" sz="1200" b="1" dirty="0">
                  <a:latin typeface=" Arial"/>
                </a:rPr>
                <a:t>BASIC CREW SKILLS</a:t>
              </a:r>
            </a:p>
            <a:p>
              <a:r>
                <a:rPr lang="en-US" sz="1200" b="1" dirty="0">
                  <a:latin typeface=" Arial"/>
                </a:rPr>
                <a:t>HOLIDAY LEAVE (DEC)</a:t>
              </a:r>
            </a:p>
          </p:txBody>
        </p:sp>
        <p:sp>
          <p:nvSpPr>
            <p:cNvPr id="32" name="TextBox 31">
              <a:extLst>
                <a:ext uri="{FF2B5EF4-FFF2-40B4-BE49-F238E27FC236}">
                  <a16:creationId xmlns:a16="http://schemas.microsoft.com/office/drawing/2014/main" id="{0A0FD95D-FE88-4437-8044-7EEA8F156BE0}"/>
                </a:ext>
              </a:extLst>
            </p:cNvPr>
            <p:cNvSpPr txBox="1"/>
            <p:nvPr/>
          </p:nvSpPr>
          <p:spPr>
            <a:xfrm>
              <a:off x="2375139" y="1609525"/>
              <a:ext cx="1755160" cy="1384995"/>
            </a:xfrm>
            <a:prstGeom prst="rect">
              <a:avLst/>
            </a:prstGeom>
            <a:noFill/>
          </p:spPr>
          <p:txBody>
            <a:bodyPr wrap="none" rtlCol="0">
              <a:spAutoFit/>
            </a:bodyPr>
            <a:lstStyle/>
            <a:p>
              <a:r>
                <a:rPr lang="en-US" sz="1200" b="1" dirty="0">
                  <a:latin typeface=" Arial"/>
                </a:rPr>
                <a:t>INDV WPNS (JAN)</a:t>
              </a:r>
            </a:p>
            <a:p>
              <a:r>
                <a:rPr lang="en-US" sz="1200" b="1" dirty="0">
                  <a:latin typeface=" Arial"/>
                </a:rPr>
                <a:t>GUNNERY (JAN-FEB)</a:t>
              </a:r>
            </a:p>
            <a:p>
              <a:r>
                <a:rPr lang="en-US" sz="1200" b="1" dirty="0">
                  <a:latin typeface=" Arial"/>
                </a:rPr>
                <a:t>INDV SKILLS (JAN)</a:t>
              </a:r>
            </a:p>
            <a:p>
              <a:r>
                <a:rPr lang="en-US" sz="1200" b="1" dirty="0">
                  <a:latin typeface=" Arial"/>
                </a:rPr>
                <a:t>SQD LFX (FEB)</a:t>
              </a:r>
            </a:p>
            <a:p>
              <a:r>
                <a:rPr lang="en-US" sz="1200" b="1" dirty="0">
                  <a:latin typeface=" Arial"/>
                </a:rPr>
                <a:t>PLT LFX (FEB)</a:t>
              </a:r>
            </a:p>
            <a:p>
              <a:r>
                <a:rPr lang="en-US" sz="1200" b="1" dirty="0">
                  <a:latin typeface=" Arial"/>
                </a:rPr>
                <a:t>SPRG BRK (MAR)</a:t>
              </a:r>
            </a:p>
            <a:p>
              <a:r>
                <a:rPr lang="en-US" sz="1200" b="1" dirty="0">
                  <a:latin typeface=" Arial"/>
                </a:rPr>
                <a:t>RECOVERY (MAR)</a:t>
              </a:r>
            </a:p>
          </p:txBody>
        </p:sp>
        <p:sp>
          <p:nvSpPr>
            <p:cNvPr id="33" name="TextBox 32">
              <a:extLst>
                <a:ext uri="{FF2B5EF4-FFF2-40B4-BE49-F238E27FC236}">
                  <a16:creationId xmlns:a16="http://schemas.microsoft.com/office/drawing/2014/main" id="{933CDE51-CAE1-4D67-9852-EFB47CD1DB1E}"/>
                </a:ext>
              </a:extLst>
            </p:cNvPr>
            <p:cNvSpPr txBox="1"/>
            <p:nvPr/>
          </p:nvSpPr>
          <p:spPr>
            <a:xfrm>
              <a:off x="4519002" y="1614369"/>
              <a:ext cx="1600438" cy="1015663"/>
            </a:xfrm>
            <a:prstGeom prst="rect">
              <a:avLst/>
            </a:prstGeom>
            <a:noFill/>
          </p:spPr>
          <p:txBody>
            <a:bodyPr wrap="none" rtlCol="0">
              <a:spAutoFit/>
            </a:bodyPr>
            <a:lstStyle/>
            <a:p>
              <a:r>
                <a:rPr lang="en-US" sz="1200" b="1" dirty="0">
                  <a:latin typeface=" Arial"/>
                </a:rPr>
                <a:t>CO STX/LFX (APR)</a:t>
              </a:r>
            </a:p>
            <a:p>
              <a:r>
                <a:rPr lang="en-US" sz="1200" b="1" dirty="0">
                  <a:latin typeface=" Arial"/>
                </a:rPr>
                <a:t>BN STX/LFX (MAY) </a:t>
              </a:r>
            </a:p>
            <a:p>
              <a:r>
                <a:rPr lang="en-US" sz="1200" b="1" dirty="0">
                  <a:latin typeface=" Arial"/>
                </a:rPr>
                <a:t>VICT WK (JUN)</a:t>
              </a:r>
            </a:p>
            <a:p>
              <a:endParaRPr lang="en-US" sz="1200" b="1" dirty="0">
                <a:latin typeface=" Arial"/>
              </a:endParaRPr>
            </a:p>
            <a:p>
              <a:endParaRPr lang="en-US" sz="1200" b="1" dirty="0">
                <a:latin typeface=" Arial"/>
              </a:endParaRPr>
            </a:p>
          </p:txBody>
        </p:sp>
        <p:sp>
          <p:nvSpPr>
            <p:cNvPr id="34" name="TextBox 33">
              <a:extLst>
                <a:ext uri="{FF2B5EF4-FFF2-40B4-BE49-F238E27FC236}">
                  <a16:creationId xmlns:a16="http://schemas.microsoft.com/office/drawing/2014/main" id="{02CE6C8F-2EFC-4B44-9524-7C368FED64AE}"/>
                </a:ext>
              </a:extLst>
            </p:cNvPr>
            <p:cNvSpPr txBox="1"/>
            <p:nvPr/>
          </p:nvSpPr>
          <p:spPr>
            <a:xfrm>
              <a:off x="6821632" y="1614369"/>
              <a:ext cx="2218877" cy="1200329"/>
            </a:xfrm>
            <a:prstGeom prst="rect">
              <a:avLst/>
            </a:prstGeom>
            <a:noFill/>
          </p:spPr>
          <p:txBody>
            <a:bodyPr wrap="none" rtlCol="0">
              <a:spAutoFit/>
            </a:bodyPr>
            <a:lstStyle/>
            <a:p>
              <a:r>
                <a:rPr lang="en-US" sz="1200" b="1" dirty="0">
                  <a:latin typeface=" Arial"/>
                </a:rPr>
                <a:t>INDV WPNS (JUN)</a:t>
              </a:r>
            </a:p>
            <a:p>
              <a:r>
                <a:rPr lang="en-US" sz="1200" b="1" dirty="0">
                  <a:latin typeface=" Arial"/>
                </a:rPr>
                <a:t>GNRY GST (JUN)</a:t>
              </a:r>
            </a:p>
            <a:p>
              <a:r>
                <a:rPr lang="en-US" sz="1200" b="1" dirty="0">
                  <a:latin typeface=" Arial"/>
                </a:rPr>
                <a:t>INDV SKILLS (JUN)</a:t>
              </a:r>
            </a:p>
            <a:p>
              <a:r>
                <a:rPr lang="en-US" sz="1200" b="1" dirty="0">
                  <a:latin typeface=" Arial"/>
                </a:rPr>
                <a:t>BASIC CREW SKILLS (JUN)</a:t>
              </a:r>
            </a:p>
            <a:p>
              <a:r>
                <a:rPr lang="en-US" sz="1200" b="1" dirty="0">
                  <a:latin typeface=" Arial"/>
                </a:rPr>
                <a:t>CTC LOADOUT (AUG)</a:t>
              </a:r>
            </a:p>
            <a:p>
              <a:r>
                <a:rPr lang="en-US" sz="1200" b="1" dirty="0">
                  <a:latin typeface=" Arial"/>
                </a:rPr>
                <a:t>CTC (SEP)</a:t>
              </a:r>
            </a:p>
          </p:txBody>
        </p:sp>
      </p:grpSp>
      <p:grpSp>
        <p:nvGrpSpPr>
          <p:cNvPr id="56" name="Group 55">
            <a:extLst>
              <a:ext uri="{FF2B5EF4-FFF2-40B4-BE49-F238E27FC236}">
                <a16:creationId xmlns:a16="http://schemas.microsoft.com/office/drawing/2014/main" id="{13695028-764E-4D1C-B2C9-89274AB605B7}"/>
              </a:ext>
            </a:extLst>
          </p:cNvPr>
          <p:cNvGrpSpPr/>
          <p:nvPr/>
        </p:nvGrpSpPr>
        <p:grpSpPr>
          <a:xfrm>
            <a:off x="1237640" y="891193"/>
            <a:ext cx="6849373" cy="1026766"/>
            <a:chOff x="1216325" y="3152002"/>
            <a:chExt cx="6849373" cy="1026766"/>
          </a:xfrm>
        </p:grpSpPr>
        <p:cxnSp>
          <p:nvCxnSpPr>
            <p:cNvPr id="37" name="Straight Arrow Connector 36">
              <a:extLst>
                <a:ext uri="{FF2B5EF4-FFF2-40B4-BE49-F238E27FC236}">
                  <a16:creationId xmlns:a16="http://schemas.microsoft.com/office/drawing/2014/main" id="{0D25B770-2608-4C7B-83E0-08E9262D0324}"/>
                </a:ext>
              </a:extLst>
            </p:cNvPr>
            <p:cNvCxnSpPr/>
            <p:nvPr/>
          </p:nvCxnSpPr>
          <p:spPr>
            <a:xfrm>
              <a:off x="1216325" y="3260785"/>
              <a:ext cx="68493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E48D0C3-4C9A-48F7-BB4E-D87DFD024413}"/>
                </a:ext>
              </a:extLst>
            </p:cNvPr>
            <p:cNvSpPr/>
            <p:nvPr/>
          </p:nvSpPr>
          <p:spPr>
            <a:xfrm>
              <a:off x="1656271" y="316845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EA6AF1B-6272-4E9C-AFD2-EDCF4D1019F2}"/>
                </a:ext>
              </a:extLst>
            </p:cNvPr>
            <p:cNvSpPr/>
            <p:nvPr/>
          </p:nvSpPr>
          <p:spPr>
            <a:xfrm>
              <a:off x="3666787" y="315200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E5B8D62-B1DD-4319-8E84-3625577CF2C7}"/>
                </a:ext>
              </a:extLst>
            </p:cNvPr>
            <p:cNvSpPr/>
            <p:nvPr/>
          </p:nvSpPr>
          <p:spPr>
            <a:xfrm>
              <a:off x="2833114" y="316845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B294280-964C-4EE8-BD94-9F4998307EA0}"/>
                </a:ext>
              </a:extLst>
            </p:cNvPr>
            <p:cNvSpPr txBox="1"/>
            <p:nvPr/>
          </p:nvSpPr>
          <p:spPr>
            <a:xfrm rot="3477911">
              <a:off x="1277202" y="3541094"/>
              <a:ext cx="1021433" cy="253916"/>
            </a:xfrm>
            <a:prstGeom prst="rect">
              <a:avLst/>
            </a:prstGeom>
            <a:noFill/>
          </p:spPr>
          <p:txBody>
            <a:bodyPr wrap="none" rtlCol="0">
              <a:spAutoFit/>
            </a:bodyPr>
            <a:lstStyle/>
            <a:p>
              <a:r>
                <a:rPr lang="en-US" sz="1050" b="1" dirty="0">
                  <a:latin typeface=" Arial"/>
                </a:rPr>
                <a:t>INDV SKILLS</a:t>
              </a:r>
            </a:p>
          </p:txBody>
        </p:sp>
        <p:sp>
          <p:nvSpPr>
            <p:cNvPr id="42" name="TextBox 41">
              <a:extLst>
                <a:ext uri="{FF2B5EF4-FFF2-40B4-BE49-F238E27FC236}">
                  <a16:creationId xmlns:a16="http://schemas.microsoft.com/office/drawing/2014/main" id="{EA1328F0-B669-4D9F-BABA-D239B5CEFE1E}"/>
                </a:ext>
              </a:extLst>
            </p:cNvPr>
            <p:cNvSpPr txBox="1"/>
            <p:nvPr/>
          </p:nvSpPr>
          <p:spPr>
            <a:xfrm rot="3477911">
              <a:off x="2532479" y="3454620"/>
              <a:ext cx="766557" cy="253916"/>
            </a:xfrm>
            <a:prstGeom prst="rect">
              <a:avLst/>
            </a:prstGeom>
            <a:noFill/>
          </p:spPr>
          <p:txBody>
            <a:bodyPr wrap="none" rtlCol="0">
              <a:spAutoFit/>
            </a:bodyPr>
            <a:lstStyle/>
            <a:p>
              <a:r>
                <a:rPr lang="en-US" sz="1050" b="1" dirty="0">
                  <a:latin typeface=" Arial"/>
                </a:rPr>
                <a:t>SQD LFX</a:t>
              </a:r>
            </a:p>
          </p:txBody>
        </p:sp>
        <p:sp>
          <p:nvSpPr>
            <p:cNvPr id="43" name="Oval 42">
              <a:extLst>
                <a:ext uri="{FF2B5EF4-FFF2-40B4-BE49-F238E27FC236}">
                  <a16:creationId xmlns:a16="http://schemas.microsoft.com/office/drawing/2014/main" id="{B8DA61A0-41D1-4845-86ED-8C8D899FCBD0}"/>
                </a:ext>
              </a:extLst>
            </p:cNvPr>
            <p:cNvSpPr/>
            <p:nvPr/>
          </p:nvSpPr>
          <p:spPr>
            <a:xfrm>
              <a:off x="3252719" y="3156308"/>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E87D933-1ED5-4D98-A267-FA66533CC033}"/>
                </a:ext>
              </a:extLst>
            </p:cNvPr>
            <p:cNvSpPr txBox="1"/>
            <p:nvPr/>
          </p:nvSpPr>
          <p:spPr>
            <a:xfrm rot="3477911">
              <a:off x="3391657" y="3468840"/>
              <a:ext cx="728084" cy="253916"/>
            </a:xfrm>
            <a:prstGeom prst="rect">
              <a:avLst/>
            </a:prstGeom>
            <a:noFill/>
          </p:spPr>
          <p:txBody>
            <a:bodyPr wrap="none" rtlCol="0">
              <a:spAutoFit/>
            </a:bodyPr>
            <a:lstStyle/>
            <a:p>
              <a:r>
                <a:rPr lang="en-US" sz="1050" b="1" dirty="0">
                  <a:latin typeface=" Arial"/>
                </a:rPr>
                <a:t>PLT LFX</a:t>
              </a:r>
            </a:p>
          </p:txBody>
        </p:sp>
        <p:sp>
          <p:nvSpPr>
            <p:cNvPr id="45" name="TextBox 44">
              <a:extLst>
                <a:ext uri="{FF2B5EF4-FFF2-40B4-BE49-F238E27FC236}">
                  <a16:creationId xmlns:a16="http://schemas.microsoft.com/office/drawing/2014/main" id="{00E3917A-9872-4840-BFE7-BD16BC423A1C}"/>
                </a:ext>
              </a:extLst>
            </p:cNvPr>
            <p:cNvSpPr txBox="1"/>
            <p:nvPr/>
          </p:nvSpPr>
          <p:spPr>
            <a:xfrm rot="3477911">
              <a:off x="2917844" y="3480373"/>
              <a:ext cx="859531" cy="253916"/>
            </a:xfrm>
            <a:prstGeom prst="rect">
              <a:avLst/>
            </a:prstGeom>
            <a:noFill/>
          </p:spPr>
          <p:txBody>
            <a:bodyPr wrap="none" rtlCol="0">
              <a:spAutoFit/>
            </a:bodyPr>
            <a:lstStyle/>
            <a:p>
              <a:r>
                <a:rPr lang="en-US" sz="1050" b="1" dirty="0">
                  <a:latin typeface=" Arial"/>
                </a:rPr>
                <a:t>GUNNERY</a:t>
              </a:r>
            </a:p>
          </p:txBody>
        </p:sp>
        <p:sp>
          <p:nvSpPr>
            <p:cNvPr id="46" name="Oval 45">
              <a:extLst>
                <a:ext uri="{FF2B5EF4-FFF2-40B4-BE49-F238E27FC236}">
                  <a16:creationId xmlns:a16="http://schemas.microsoft.com/office/drawing/2014/main" id="{69A123E5-0D42-47A1-9FC3-B5F779222F2C}"/>
                </a:ext>
              </a:extLst>
            </p:cNvPr>
            <p:cNvSpPr/>
            <p:nvPr/>
          </p:nvSpPr>
          <p:spPr>
            <a:xfrm>
              <a:off x="4819226" y="3156308"/>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CC97273-C441-40DF-BC97-16389397EF50}"/>
                </a:ext>
              </a:extLst>
            </p:cNvPr>
            <p:cNvSpPr txBox="1"/>
            <p:nvPr/>
          </p:nvSpPr>
          <p:spPr>
            <a:xfrm rot="3477911">
              <a:off x="4555875" y="3457796"/>
              <a:ext cx="684803" cy="253916"/>
            </a:xfrm>
            <a:prstGeom prst="rect">
              <a:avLst/>
            </a:prstGeom>
            <a:noFill/>
          </p:spPr>
          <p:txBody>
            <a:bodyPr wrap="none" rtlCol="0">
              <a:spAutoFit/>
            </a:bodyPr>
            <a:lstStyle/>
            <a:p>
              <a:r>
                <a:rPr lang="en-US" sz="1050" b="1" dirty="0">
                  <a:latin typeface=" Arial"/>
                </a:rPr>
                <a:t>CO STX</a:t>
              </a:r>
            </a:p>
          </p:txBody>
        </p:sp>
        <p:sp>
          <p:nvSpPr>
            <p:cNvPr id="48" name="Oval 47">
              <a:extLst>
                <a:ext uri="{FF2B5EF4-FFF2-40B4-BE49-F238E27FC236}">
                  <a16:creationId xmlns:a16="http://schemas.microsoft.com/office/drawing/2014/main" id="{78A883F0-70FE-41E2-9753-385977D5B2D7}"/>
                </a:ext>
              </a:extLst>
            </p:cNvPr>
            <p:cNvSpPr/>
            <p:nvPr/>
          </p:nvSpPr>
          <p:spPr>
            <a:xfrm>
              <a:off x="5237141" y="3165188"/>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03196C-049B-42C3-BF51-D65080F25334}"/>
                </a:ext>
              </a:extLst>
            </p:cNvPr>
            <p:cNvSpPr txBox="1"/>
            <p:nvPr/>
          </p:nvSpPr>
          <p:spPr>
            <a:xfrm rot="3477911">
              <a:off x="4987659" y="3482026"/>
              <a:ext cx="676788" cy="253916"/>
            </a:xfrm>
            <a:prstGeom prst="rect">
              <a:avLst/>
            </a:prstGeom>
            <a:noFill/>
          </p:spPr>
          <p:txBody>
            <a:bodyPr wrap="none" rtlCol="0">
              <a:spAutoFit/>
            </a:bodyPr>
            <a:lstStyle/>
            <a:p>
              <a:r>
                <a:rPr lang="en-US" sz="1050" b="1" dirty="0">
                  <a:latin typeface=" Arial"/>
                </a:rPr>
                <a:t>CO LFX</a:t>
              </a:r>
            </a:p>
          </p:txBody>
        </p:sp>
        <p:sp>
          <p:nvSpPr>
            <p:cNvPr id="50" name="Oval 49">
              <a:extLst>
                <a:ext uri="{FF2B5EF4-FFF2-40B4-BE49-F238E27FC236}">
                  <a16:creationId xmlns:a16="http://schemas.microsoft.com/office/drawing/2014/main" id="{A9459198-BFAA-40CB-BB49-5DDA19E3836B}"/>
                </a:ext>
              </a:extLst>
            </p:cNvPr>
            <p:cNvSpPr/>
            <p:nvPr/>
          </p:nvSpPr>
          <p:spPr>
            <a:xfrm>
              <a:off x="5688354" y="315930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E3FC4DB-A09C-4FB3-BC45-8EE4D2D9AF45}"/>
                </a:ext>
              </a:extLst>
            </p:cNvPr>
            <p:cNvSpPr txBox="1"/>
            <p:nvPr/>
          </p:nvSpPr>
          <p:spPr>
            <a:xfrm rot="3477911">
              <a:off x="5438071" y="3476141"/>
              <a:ext cx="678391" cy="253916"/>
            </a:xfrm>
            <a:prstGeom prst="rect">
              <a:avLst/>
            </a:prstGeom>
            <a:noFill/>
          </p:spPr>
          <p:txBody>
            <a:bodyPr wrap="none" rtlCol="0">
              <a:spAutoFit/>
            </a:bodyPr>
            <a:lstStyle/>
            <a:p>
              <a:r>
                <a:rPr lang="en-US" sz="1050" b="1" dirty="0">
                  <a:latin typeface=" Arial"/>
                </a:rPr>
                <a:t>BN STX</a:t>
              </a:r>
            </a:p>
          </p:txBody>
        </p:sp>
        <p:sp>
          <p:nvSpPr>
            <p:cNvPr id="52" name="Oval 51">
              <a:extLst>
                <a:ext uri="{FF2B5EF4-FFF2-40B4-BE49-F238E27FC236}">
                  <a16:creationId xmlns:a16="http://schemas.microsoft.com/office/drawing/2014/main" id="{4692A64D-D3E1-4AD3-8AB5-F29C3A47D35B}"/>
                </a:ext>
              </a:extLst>
            </p:cNvPr>
            <p:cNvSpPr/>
            <p:nvPr/>
          </p:nvSpPr>
          <p:spPr>
            <a:xfrm>
              <a:off x="7378477" y="316776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280AE09-F025-4CA6-B67F-CED5654D64A6}"/>
                </a:ext>
              </a:extLst>
            </p:cNvPr>
            <p:cNvSpPr txBox="1"/>
            <p:nvPr/>
          </p:nvSpPr>
          <p:spPr>
            <a:xfrm rot="3477911">
              <a:off x="7236396" y="3484600"/>
              <a:ext cx="461986" cy="253916"/>
            </a:xfrm>
            <a:prstGeom prst="rect">
              <a:avLst/>
            </a:prstGeom>
            <a:noFill/>
          </p:spPr>
          <p:txBody>
            <a:bodyPr wrap="none" rtlCol="0">
              <a:spAutoFit/>
            </a:bodyPr>
            <a:lstStyle/>
            <a:p>
              <a:r>
                <a:rPr lang="en-US" sz="1050" b="1" dirty="0">
                  <a:latin typeface=" Arial"/>
                </a:rPr>
                <a:t>CTC</a:t>
              </a:r>
            </a:p>
          </p:txBody>
        </p:sp>
        <p:sp>
          <p:nvSpPr>
            <p:cNvPr id="54" name="Oval 53">
              <a:extLst>
                <a:ext uri="{FF2B5EF4-FFF2-40B4-BE49-F238E27FC236}">
                  <a16:creationId xmlns:a16="http://schemas.microsoft.com/office/drawing/2014/main" id="{AF79E49B-B0D6-4F77-9959-06F618F2BC01}"/>
                </a:ext>
              </a:extLst>
            </p:cNvPr>
            <p:cNvSpPr/>
            <p:nvPr/>
          </p:nvSpPr>
          <p:spPr>
            <a:xfrm>
              <a:off x="6918910" y="3167426"/>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94C5D6E-8D25-4D12-9E5A-7CA3349823D2}"/>
                </a:ext>
              </a:extLst>
            </p:cNvPr>
            <p:cNvSpPr txBox="1"/>
            <p:nvPr/>
          </p:nvSpPr>
          <p:spPr>
            <a:xfrm rot="3477911">
              <a:off x="6539841" y="3540068"/>
              <a:ext cx="1021433" cy="253916"/>
            </a:xfrm>
            <a:prstGeom prst="rect">
              <a:avLst/>
            </a:prstGeom>
            <a:noFill/>
          </p:spPr>
          <p:txBody>
            <a:bodyPr wrap="none" rtlCol="0">
              <a:spAutoFit/>
            </a:bodyPr>
            <a:lstStyle/>
            <a:p>
              <a:r>
                <a:rPr lang="en-US" sz="1050" b="1" dirty="0">
                  <a:latin typeface=" Arial"/>
                </a:rPr>
                <a:t>INDV SKILLS</a:t>
              </a:r>
            </a:p>
          </p:txBody>
        </p:sp>
      </p:grpSp>
      <p:cxnSp>
        <p:nvCxnSpPr>
          <p:cNvPr id="59" name="Straight Connector 58">
            <a:extLst>
              <a:ext uri="{FF2B5EF4-FFF2-40B4-BE49-F238E27FC236}">
                <a16:creationId xmlns:a16="http://schemas.microsoft.com/office/drawing/2014/main" id="{E2A1A487-F924-4865-96EC-C5E5D265A142}"/>
              </a:ext>
            </a:extLst>
          </p:cNvPr>
          <p:cNvCxnSpPr/>
          <p:nvPr/>
        </p:nvCxnSpPr>
        <p:spPr>
          <a:xfrm>
            <a:off x="86264" y="3828771"/>
            <a:ext cx="896287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E529EE-BFA3-4AEC-BD11-C7630BD6E8BB}"/>
              </a:ext>
            </a:extLst>
          </p:cNvPr>
          <p:cNvSpPr txBox="1"/>
          <p:nvPr/>
        </p:nvSpPr>
        <p:spPr>
          <a:xfrm>
            <a:off x="2506107" y="4018280"/>
            <a:ext cx="4248473" cy="1015663"/>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Annual Glidepath provides a condensed overview of the general progression of main events that drive all subsequent events.  These are adjusted accordingly during weekly training meetings and updated by the company executive officer.</a:t>
            </a:r>
          </a:p>
        </p:txBody>
      </p:sp>
    </p:spTree>
    <p:extLst>
      <p:ext uri="{BB962C8B-B14F-4D97-AF65-F5344CB8AC3E}">
        <p14:creationId xmlns:p14="http://schemas.microsoft.com/office/powerpoint/2010/main" val="26088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WK30)</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06312116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19APR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22APR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24APR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FTX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FTX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(TLP)</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FTX PREPARTION (GAUNTLET)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601139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WK31)</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384630262"/>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26APR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29APR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01MAY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 LFX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824987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WK32)</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01520837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03MAY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06MAY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08MAY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FTX/LFX (27APR-05MAY)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 LFX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265152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WK33)</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7413963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10MAY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13MAY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15MAY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 (06-15MAY)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TACTICAL REPORTING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END OF GAUNTLET</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100% 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 LFX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FTX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SAFETY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362338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WK34)</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80929762"/>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17MAY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20MAY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22MAY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COLLECTIVE TRNG AAR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(PLT SOP)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679593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WK35)</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423180283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24MAY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27MAY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29MAY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TUE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SOP DISCUSSION</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(PLT SOP)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SOP REFINE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942030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(WK36-WK42)</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913186714"/>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31MAY-06JUN</a:t>
                      </a:r>
                    </a:p>
                  </a:txBody>
                  <a:tcPr anchor="ctr">
                    <a:solidFill>
                      <a:schemeClr val="bg1">
                        <a:lumMod val="85000"/>
                      </a:schemeClr>
                    </a:solidFill>
                  </a:tcPr>
                </a:tc>
                <a:tc>
                  <a:txBody>
                    <a:bodyPr/>
                    <a:lstStyle/>
                    <a:p>
                      <a:pPr algn="l"/>
                      <a:r>
                        <a:rPr lang="en-US" sz="1000" b="1" dirty="0">
                          <a:solidFill>
                            <a:schemeClr val="tx1"/>
                          </a:solidFill>
                          <a:latin typeface=" Arial"/>
                        </a:rPr>
                        <a:t>07-13JUN</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14-20JUN</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21-27JUN</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28-04JUL</a:t>
                      </a:r>
                    </a:p>
                  </a:txBody>
                  <a:tcPr anchor="ctr">
                    <a:solidFill>
                      <a:schemeClr val="bg1">
                        <a:lumMod val="85000"/>
                      </a:schemeClr>
                    </a:solidFill>
                  </a:tcPr>
                </a:tc>
                <a:tc>
                  <a:txBody>
                    <a:bodyPr/>
                    <a:lstStyle/>
                    <a:p>
                      <a:pPr algn="l"/>
                      <a:r>
                        <a:rPr lang="en-US" sz="1000" b="1" dirty="0">
                          <a:latin typeface="Arial" panose="020B0604020202020204" pitchFamily="34" charset="0"/>
                          <a:cs typeface="Arial" panose="020B0604020202020204" pitchFamily="34" charset="0"/>
                        </a:rPr>
                        <a:t>05-11JUL</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12-18JUL</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WK36</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WK37</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WK38</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WK39</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WK40</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WK41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WK42</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 Window (WK36-38)</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 Window (WK36-38)</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Trng</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 Window (WK36-38)</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Trng</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Soldier Records Update</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Victory Week</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NCOPD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(03-06JUL)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Holiday (03-06JUL)</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NCOPD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 Preparation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Sustainment Gunnery (WK42-44)</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STX WK 42-43)</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Recreation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STX</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6158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WK36)</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75813665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31MAY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01JUN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03JUN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05JUN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TRAINER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(BASIC TASKS)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INDIVIDUAL TRAINING (EIB TRAINUP)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VIRTUAL TRAINER PREP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212458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WK37)</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941197905"/>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07MAY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09JUN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10JUN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12JUN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FTX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(VIRTUAL TRAINER)</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TRAINUP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INDIVIDUAL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090610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WK38)</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293144024"/>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14MAY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15JUN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17JUN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19JUN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SOLDIER RECORDS UPDATE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TEST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VICTORY WEEK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TEST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(VIRTUAL TRAINER)</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TEST WINDOW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INDIVIDUAL TRAINING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EIB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49928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6F877-7CBA-477F-A6A3-8E0E30CE8133}"/>
              </a:ext>
            </a:extLst>
          </p:cNvPr>
          <p:cNvSpPr txBox="1"/>
          <p:nvPr/>
        </p:nvSpPr>
        <p:spPr>
          <a:xfrm>
            <a:off x="1864718" y="214042"/>
            <a:ext cx="422000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ALPHA LPD GLIDEPATH</a:t>
            </a:r>
          </a:p>
        </p:txBody>
      </p:sp>
      <p:grpSp>
        <p:nvGrpSpPr>
          <p:cNvPr id="56" name="Group 55">
            <a:extLst>
              <a:ext uri="{FF2B5EF4-FFF2-40B4-BE49-F238E27FC236}">
                <a16:creationId xmlns:a16="http://schemas.microsoft.com/office/drawing/2014/main" id="{13695028-764E-4D1C-B2C9-89274AB605B7}"/>
              </a:ext>
            </a:extLst>
          </p:cNvPr>
          <p:cNvGrpSpPr/>
          <p:nvPr/>
        </p:nvGrpSpPr>
        <p:grpSpPr>
          <a:xfrm>
            <a:off x="1247067" y="897492"/>
            <a:ext cx="6849373" cy="1297095"/>
            <a:chOff x="1216325" y="3147441"/>
            <a:chExt cx="6849373" cy="1297095"/>
          </a:xfrm>
        </p:grpSpPr>
        <p:cxnSp>
          <p:nvCxnSpPr>
            <p:cNvPr id="37" name="Straight Arrow Connector 36">
              <a:extLst>
                <a:ext uri="{FF2B5EF4-FFF2-40B4-BE49-F238E27FC236}">
                  <a16:creationId xmlns:a16="http://schemas.microsoft.com/office/drawing/2014/main" id="{0D25B770-2608-4C7B-83E0-08E9262D0324}"/>
                </a:ext>
              </a:extLst>
            </p:cNvPr>
            <p:cNvCxnSpPr/>
            <p:nvPr/>
          </p:nvCxnSpPr>
          <p:spPr>
            <a:xfrm>
              <a:off x="1216325" y="3260785"/>
              <a:ext cx="68493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E48D0C3-4C9A-48F7-BB4E-D87DFD024413}"/>
                </a:ext>
              </a:extLst>
            </p:cNvPr>
            <p:cNvSpPr/>
            <p:nvPr/>
          </p:nvSpPr>
          <p:spPr>
            <a:xfrm>
              <a:off x="1656271" y="316845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EA6AF1B-6272-4E9C-AFD2-EDCF4D1019F2}"/>
                </a:ext>
              </a:extLst>
            </p:cNvPr>
            <p:cNvSpPr/>
            <p:nvPr/>
          </p:nvSpPr>
          <p:spPr>
            <a:xfrm>
              <a:off x="3893473" y="3154326"/>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E5B8D62-B1DD-4319-8E84-3625577CF2C7}"/>
                </a:ext>
              </a:extLst>
            </p:cNvPr>
            <p:cNvSpPr/>
            <p:nvPr/>
          </p:nvSpPr>
          <p:spPr>
            <a:xfrm>
              <a:off x="2560551" y="315930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B294280-964C-4EE8-BD94-9F4998307EA0}"/>
                </a:ext>
              </a:extLst>
            </p:cNvPr>
            <p:cNvSpPr txBox="1"/>
            <p:nvPr/>
          </p:nvSpPr>
          <p:spPr>
            <a:xfrm rot="3477911">
              <a:off x="1175983" y="3625081"/>
              <a:ext cx="1223412" cy="415498"/>
            </a:xfrm>
            <a:prstGeom prst="rect">
              <a:avLst/>
            </a:prstGeom>
            <a:noFill/>
          </p:spPr>
          <p:txBody>
            <a:bodyPr wrap="none" rtlCol="0">
              <a:spAutoFit/>
            </a:bodyPr>
            <a:lstStyle/>
            <a:p>
              <a:r>
                <a:rPr lang="en-US" sz="1050" b="1" dirty="0">
                  <a:latin typeface=" Arial"/>
                </a:rPr>
                <a:t>WK 41</a:t>
              </a:r>
            </a:p>
            <a:p>
              <a:r>
                <a:rPr lang="en-US" sz="1050" b="1" dirty="0">
                  <a:latin typeface=" Arial"/>
                </a:rPr>
                <a:t>BATTLE FOCUS</a:t>
              </a:r>
            </a:p>
          </p:txBody>
        </p:sp>
        <p:sp>
          <p:nvSpPr>
            <p:cNvPr id="43" name="Oval 42">
              <a:extLst>
                <a:ext uri="{FF2B5EF4-FFF2-40B4-BE49-F238E27FC236}">
                  <a16:creationId xmlns:a16="http://schemas.microsoft.com/office/drawing/2014/main" id="{B8DA61A0-41D1-4845-86ED-8C8D899FCBD0}"/>
                </a:ext>
              </a:extLst>
            </p:cNvPr>
            <p:cNvSpPr/>
            <p:nvPr/>
          </p:nvSpPr>
          <p:spPr>
            <a:xfrm>
              <a:off x="3252719" y="3156308"/>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9A123E5-0D42-47A1-9FC3-B5F779222F2C}"/>
                </a:ext>
              </a:extLst>
            </p:cNvPr>
            <p:cNvSpPr/>
            <p:nvPr/>
          </p:nvSpPr>
          <p:spPr>
            <a:xfrm>
              <a:off x="4403867" y="3165188"/>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8A883F0-70FE-41E2-9753-385977D5B2D7}"/>
                </a:ext>
              </a:extLst>
            </p:cNvPr>
            <p:cNvSpPr/>
            <p:nvPr/>
          </p:nvSpPr>
          <p:spPr>
            <a:xfrm>
              <a:off x="5138239" y="3177365"/>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A9459198-BFAA-40CB-BB49-5DDA19E3836B}"/>
                </a:ext>
              </a:extLst>
            </p:cNvPr>
            <p:cNvSpPr/>
            <p:nvPr/>
          </p:nvSpPr>
          <p:spPr>
            <a:xfrm>
              <a:off x="5688354" y="315930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692A64D-D3E1-4AD3-8AB5-F29C3A47D35B}"/>
                </a:ext>
              </a:extLst>
            </p:cNvPr>
            <p:cNvSpPr/>
            <p:nvPr/>
          </p:nvSpPr>
          <p:spPr>
            <a:xfrm>
              <a:off x="6879753" y="3154326"/>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F79E49B-B0D6-4F77-9959-06F618F2BC01}"/>
                </a:ext>
              </a:extLst>
            </p:cNvPr>
            <p:cNvSpPr/>
            <p:nvPr/>
          </p:nvSpPr>
          <p:spPr>
            <a:xfrm>
              <a:off x="6174075" y="3147441"/>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Connector 58">
            <a:extLst>
              <a:ext uri="{FF2B5EF4-FFF2-40B4-BE49-F238E27FC236}">
                <a16:creationId xmlns:a16="http://schemas.microsoft.com/office/drawing/2014/main" id="{E2A1A487-F924-4865-96EC-C5E5D265A142}"/>
              </a:ext>
            </a:extLst>
          </p:cNvPr>
          <p:cNvCxnSpPr/>
          <p:nvPr/>
        </p:nvCxnSpPr>
        <p:spPr>
          <a:xfrm>
            <a:off x="86264" y="3828771"/>
            <a:ext cx="896287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942CDE7-DD07-42D2-B441-79D36B165E3E}"/>
              </a:ext>
            </a:extLst>
          </p:cNvPr>
          <p:cNvSpPr txBox="1"/>
          <p:nvPr/>
        </p:nvSpPr>
        <p:spPr>
          <a:xfrm rot="3477911">
            <a:off x="2253105" y="1133259"/>
            <a:ext cx="678391" cy="415498"/>
          </a:xfrm>
          <a:prstGeom prst="rect">
            <a:avLst/>
          </a:prstGeom>
          <a:noFill/>
        </p:spPr>
        <p:txBody>
          <a:bodyPr wrap="none" rtlCol="0">
            <a:spAutoFit/>
          </a:bodyPr>
          <a:lstStyle/>
          <a:p>
            <a:r>
              <a:rPr lang="en-US" sz="1050" b="1" dirty="0">
                <a:latin typeface=" Arial"/>
              </a:rPr>
              <a:t>WK 43</a:t>
            </a:r>
          </a:p>
          <a:p>
            <a:r>
              <a:rPr lang="en-US" sz="1050" b="1" dirty="0">
                <a:latin typeface=" Arial"/>
              </a:rPr>
              <a:t>ETHICS</a:t>
            </a:r>
          </a:p>
        </p:txBody>
      </p:sp>
      <p:sp>
        <p:nvSpPr>
          <p:cNvPr id="61" name="TextBox 60">
            <a:extLst>
              <a:ext uri="{FF2B5EF4-FFF2-40B4-BE49-F238E27FC236}">
                <a16:creationId xmlns:a16="http://schemas.microsoft.com/office/drawing/2014/main" id="{C626EE86-AB4F-48E6-9E4D-B8256F62CCDB}"/>
              </a:ext>
            </a:extLst>
          </p:cNvPr>
          <p:cNvSpPr txBox="1"/>
          <p:nvPr/>
        </p:nvSpPr>
        <p:spPr>
          <a:xfrm rot="3477911">
            <a:off x="2865100" y="1307665"/>
            <a:ext cx="1074333" cy="415498"/>
          </a:xfrm>
          <a:prstGeom prst="rect">
            <a:avLst/>
          </a:prstGeom>
          <a:noFill/>
        </p:spPr>
        <p:txBody>
          <a:bodyPr wrap="none" rtlCol="0">
            <a:spAutoFit/>
          </a:bodyPr>
          <a:lstStyle/>
          <a:p>
            <a:r>
              <a:rPr lang="en-US" sz="1050" b="1" dirty="0">
                <a:latin typeface=" Arial"/>
              </a:rPr>
              <a:t>WK 45</a:t>
            </a:r>
          </a:p>
          <a:p>
            <a:r>
              <a:rPr lang="en-US" sz="1050" b="1" dirty="0">
                <a:latin typeface=" Arial"/>
              </a:rPr>
              <a:t>TRNG FOCUS</a:t>
            </a:r>
          </a:p>
        </p:txBody>
      </p:sp>
      <p:sp>
        <p:nvSpPr>
          <p:cNvPr id="62" name="TextBox 61">
            <a:extLst>
              <a:ext uri="{FF2B5EF4-FFF2-40B4-BE49-F238E27FC236}">
                <a16:creationId xmlns:a16="http://schemas.microsoft.com/office/drawing/2014/main" id="{F9E63E32-C98C-41A7-86EA-C8AC0353DBE6}"/>
              </a:ext>
            </a:extLst>
          </p:cNvPr>
          <p:cNvSpPr txBox="1"/>
          <p:nvPr/>
        </p:nvSpPr>
        <p:spPr>
          <a:xfrm rot="3477911">
            <a:off x="3430369" y="1318500"/>
            <a:ext cx="1223412" cy="415498"/>
          </a:xfrm>
          <a:prstGeom prst="rect">
            <a:avLst/>
          </a:prstGeom>
          <a:noFill/>
        </p:spPr>
        <p:txBody>
          <a:bodyPr wrap="none" rtlCol="0">
            <a:spAutoFit/>
          </a:bodyPr>
          <a:lstStyle/>
          <a:p>
            <a:r>
              <a:rPr lang="en-US" sz="1050" b="1" dirty="0">
                <a:latin typeface=" Arial"/>
              </a:rPr>
              <a:t>WK 51</a:t>
            </a:r>
          </a:p>
          <a:p>
            <a:r>
              <a:rPr lang="en-US" sz="1050" b="1" dirty="0">
                <a:latin typeface=" Arial"/>
              </a:rPr>
              <a:t>BATTLE FOCUS</a:t>
            </a:r>
          </a:p>
        </p:txBody>
      </p:sp>
      <p:sp>
        <p:nvSpPr>
          <p:cNvPr id="63" name="TextBox 62">
            <a:extLst>
              <a:ext uri="{FF2B5EF4-FFF2-40B4-BE49-F238E27FC236}">
                <a16:creationId xmlns:a16="http://schemas.microsoft.com/office/drawing/2014/main" id="{85621D28-9F29-4703-AA9C-50814DDD50EB}"/>
              </a:ext>
            </a:extLst>
          </p:cNvPr>
          <p:cNvSpPr txBox="1"/>
          <p:nvPr/>
        </p:nvSpPr>
        <p:spPr>
          <a:xfrm rot="3477911">
            <a:off x="4206270" y="1164230"/>
            <a:ext cx="596638" cy="415498"/>
          </a:xfrm>
          <a:prstGeom prst="rect">
            <a:avLst/>
          </a:prstGeom>
          <a:noFill/>
        </p:spPr>
        <p:txBody>
          <a:bodyPr wrap="none" rtlCol="0">
            <a:spAutoFit/>
          </a:bodyPr>
          <a:lstStyle/>
          <a:p>
            <a:r>
              <a:rPr lang="en-US" sz="1050" b="1" dirty="0">
                <a:latin typeface=" Arial"/>
              </a:rPr>
              <a:t>WK 52</a:t>
            </a:r>
          </a:p>
          <a:p>
            <a:r>
              <a:rPr lang="en-US" sz="1050" b="1" dirty="0">
                <a:latin typeface=" Arial"/>
              </a:rPr>
              <a:t>ATG</a:t>
            </a:r>
          </a:p>
        </p:txBody>
      </p:sp>
      <p:sp>
        <p:nvSpPr>
          <p:cNvPr id="64" name="TextBox 63">
            <a:extLst>
              <a:ext uri="{FF2B5EF4-FFF2-40B4-BE49-F238E27FC236}">
                <a16:creationId xmlns:a16="http://schemas.microsoft.com/office/drawing/2014/main" id="{0CC09BFD-1243-4D6F-8845-260375DC628A}"/>
              </a:ext>
            </a:extLst>
          </p:cNvPr>
          <p:cNvSpPr txBox="1"/>
          <p:nvPr/>
        </p:nvSpPr>
        <p:spPr>
          <a:xfrm rot="3477911">
            <a:off x="4720964" y="1253363"/>
            <a:ext cx="1053494" cy="415498"/>
          </a:xfrm>
          <a:prstGeom prst="rect">
            <a:avLst/>
          </a:prstGeom>
          <a:noFill/>
        </p:spPr>
        <p:txBody>
          <a:bodyPr wrap="none" rtlCol="0">
            <a:spAutoFit/>
          </a:bodyPr>
          <a:lstStyle/>
          <a:p>
            <a:r>
              <a:rPr lang="en-US" sz="1050" b="1" dirty="0">
                <a:latin typeface=" Arial"/>
              </a:rPr>
              <a:t>WK 02</a:t>
            </a:r>
          </a:p>
          <a:p>
            <a:r>
              <a:rPr lang="en-US" sz="1050" b="1" dirty="0">
                <a:latin typeface=" Arial"/>
              </a:rPr>
              <a:t>LEADERSHIP</a:t>
            </a:r>
          </a:p>
        </p:txBody>
      </p:sp>
      <p:sp>
        <p:nvSpPr>
          <p:cNvPr id="67" name="TextBox 66">
            <a:extLst>
              <a:ext uri="{FF2B5EF4-FFF2-40B4-BE49-F238E27FC236}">
                <a16:creationId xmlns:a16="http://schemas.microsoft.com/office/drawing/2014/main" id="{D38D0AD3-2F57-40D2-8316-A309DB3B3578}"/>
              </a:ext>
            </a:extLst>
          </p:cNvPr>
          <p:cNvSpPr txBox="1"/>
          <p:nvPr/>
        </p:nvSpPr>
        <p:spPr>
          <a:xfrm rot="3477911">
            <a:off x="5259324" y="1381611"/>
            <a:ext cx="1223412" cy="415498"/>
          </a:xfrm>
          <a:prstGeom prst="rect">
            <a:avLst/>
          </a:prstGeom>
          <a:noFill/>
        </p:spPr>
        <p:txBody>
          <a:bodyPr wrap="none" rtlCol="0">
            <a:spAutoFit/>
          </a:bodyPr>
          <a:lstStyle/>
          <a:p>
            <a:r>
              <a:rPr lang="en-US" sz="1050" b="1" dirty="0">
                <a:latin typeface=" Arial"/>
              </a:rPr>
              <a:t>WK 04</a:t>
            </a:r>
          </a:p>
          <a:p>
            <a:r>
              <a:rPr lang="en-US" sz="1050" b="1" dirty="0">
                <a:latin typeface=" Arial"/>
              </a:rPr>
              <a:t>BATTLE FOCUS</a:t>
            </a:r>
          </a:p>
        </p:txBody>
      </p:sp>
      <p:sp>
        <p:nvSpPr>
          <p:cNvPr id="68" name="TextBox 67">
            <a:extLst>
              <a:ext uri="{FF2B5EF4-FFF2-40B4-BE49-F238E27FC236}">
                <a16:creationId xmlns:a16="http://schemas.microsoft.com/office/drawing/2014/main" id="{DF46EF19-4E46-4A04-8842-9EC4B131BBD5}"/>
              </a:ext>
            </a:extLst>
          </p:cNvPr>
          <p:cNvSpPr txBox="1"/>
          <p:nvPr/>
        </p:nvSpPr>
        <p:spPr>
          <a:xfrm rot="3477911">
            <a:off x="5913991" y="1410832"/>
            <a:ext cx="1223412" cy="415498"/>
          </a:xfrm>
          <a:prstGeom prst="rect">
            <a:avLst/>
          </a:prstGeom>
          <a:noFill/>
        </p:spPr>
        <p:txBody>
          <a:bodyPr wrap="none" rtlCol="0">
            <a:spAutoFit/>
          </a:bodyPr>
          <a:lstStyle/>
          <a:p>
            <a:r>
              <a:rPr lang="en-US" sz="1050" b="1" dirty="0">
                <a:latin typeface=" Arial"/>
              </a:rPr>
              <a:t>WK 08</a:t>
            </a:r>
          </a:p>
          <a:p>
            <a:r>
              <a:rPr lang="en-US" sz="1050" b="1" dirty="0">
                <a:latin typeface=" Arial"/>
              </a:rPr>
              <a:t>BATTLE FOCUS</a:t>
            </a:r>
          </a:p>
        </p:txBody>
      </p:sp>
      <p:sp>
        <p:nvSpPr>
          <p:cNvPr id="69" name="TextBox 68">
            <a:extLst>
              <a:ext uri="{FF2B5EF4-FFF2-40B4-BE49-F238E27FC236}">
                <a16:creationId xmlns:a16="http://schemas.microsoft.com/office/drawing/2014/main" id="{B6E1A844-26C5-47B9-8331-E5B6DCED310B}"/>
              </a:ext>
            </a:extLst>
          </p:cNvPr>
          <p:cNvSpPr txBox="1"/>
          <p:nvPr/>
        </p:nvSpPr>
        <p:spPr>
          <a:xfrm rot="3477911">
            <a:off x="6621303" y="1133259"/>
            <a:ext cx="633507" cy="415498"/>
          </a:xfrm>
          <a:prstGeom prst="rect">
            <a:avLst/>
          </a:prstGeom>
          <a:noFill/>
        </p:spPr>
        <p:txBody>
          <a:bodyPr wrap="none" rtlCol="0">
            <a:spAutoFit/>
          </a:bodyPr>
          <a:lstStyle/>
          <a:p>
            <a:r>
              <a:rPr lang="en-US" sz="1050" b="1" dirty="0">
                <a:latin typeface=" Arial"/>
              </a:rPr>
              <a:t>WK 11</a:t>
            </a:r>
          </a:p>
          <a:p>
            <a:r>
              <a:rPr lang="en-US" sz="1050" b="1" dirty="0">
                <a:latin typeface=" Arial"/>
              </a:rPr>
              <a:t>TRUST</a:t>
            </a:r>
          </a:p>
        </p:txBody>
      </p:sp>
      <p:sp>
        <p:nvSpPr>
          <p:cNvPr id="2" name="Rectangle 1">
            <a:extLst>
              <a:ext uri="{FF2B5EF4-FFF2-40B4-BE49-F238E27FC236}">
                <a16:creationId xmlns:a16="http://schemas.microsoft.com/office/drawing/2014/main" id="{C8C148DA-DB72-4DBB-8BCA-1DADA4EC5671}"/>
              </a:ext>
            </a:extLst>
          </p:cNvPr>
          <p:cNvSpPr/>
          <p:nvPr/>
        </p:nvSpPr>
        <p:spPr>
          <a:xfrm>
            <a:off x="1063916" y="167757"/>
            <a:ext cx="7165683" cy="2050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6BC143D-E39C-453B-9268-A18FAE43AA18}"/>
              </a:ext>
            </a:extLst>
          </p:cNvPr>
          <p:cNvSpPr txBox="1"/>
          <p:nvPr/>
        </p:nvSpPr>
        <p:spPr>
          <a:xfrm>
            <a:off x="2281699" y="2924061"/>
            <a:ext cx="4572000" cy="646331"/>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rPr>
              <a:t>SUBJECT: Leader Development Program; Annual Training Guidance Supplement</a:t>
            </a:r>
            <a:endParaRPr lang="en-US" sz="1200" dirty="0">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93685300-BD88-40D3-933D-4ED7A66ADF3A}"/>
              </a:ext>
            </a:extLst>
          </p:cNvPr>
          <p:cNvSpPr txBox="1"/>
          <p:nvPr/>
        </p:nvSpPr>
        <p:spPr>
          <a:xfrm>
            <a:off x="2522520" y="3951496"/>
            <a:ext cx="4248473" cy="1200329"/>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Leader Professional Development Glidepath gives Soldiers a quick overview of how unit professional development is planned for the year.  This glidepath can also include deliberate times in the year where leaders are encouraged to focus on Soldier individual and professional development.</a:t>
            </a:r>
          </a:p>
        </p:txBody>
      </p:sp>
    </p:spTree>
    <p:extLst>
      <p:ext uri="{BB962C8B-B14F-4D97-AF65-F5344CB8AC3E}">
        <p14:creationId xmlns:p14="http://schemas.microsoft.com/office/powerpoint/2010/main" val="2554006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WK39)</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9142956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21MAY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22JUN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24JUN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26JUN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VICTORY WEEK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VICTORY WEEK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VICTORY WEEK</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VICTORY WEEK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801122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WK40)</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64707541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28JUN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29JUN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01JUL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02JUL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03JUL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(LDRSHIP)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(LDRSHIP)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(LDRSHIP)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(LDRSHIP)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(BASIC TASKS)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PROFESSIOAL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454775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WK41)</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111463805"/>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05JUL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08JUL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10JUL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HOLIDAY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(LDRSHIP)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(LDRSHIP)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(BASIC TASKS)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WK42-43 GUNNERY PREP</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TRNG ROOM RECORDS AUDIT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RECORDS AZIMUTH CHECK (TRNG ROOM &amp;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040690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WK42)</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710324565"/>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12JUL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15JUL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16JUL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17JUL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(BASIC TASKS)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(BASIC TASKS)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SUSTAINMENT GUNNERY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448436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(WK43-WK49)</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2992087144"/>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19-25JUL</a:t>
                      </a:r>
                    </a:p>
                  </a:txBody>
                  <a:tcPr anchor="ctr">
                    <a:solidFill>
                      <a:schemeClr val="bg1">
                        <a:lumMod val="85000"/>
                      </a:schemeClr>
                    </a:solidFill>
                  </a:tcPr>
                </a:tc>
                <a:tc>
                  <a:txBody>
                    <a:bodyPr/>
                    <a:lstStyle/>
                    <a:p>
                      <a:pPr algn="l"/>
                      <a:r>
                        <a:rPr lang="en-US" sz="1000" b="1" dirty="0">
                          <a:solidFill>
                            <a:schemeClr val="tx1"/>
                          </a:solidFill>
                          <a:latin typeface=" Arial"/>
                        </a:rPr>
                        <a:t>26JUL-01AUG</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02-08AUG</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09-15AUG</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16-22AUG</a:t>
                      </a:r>
                    </a:p>
                  </a:txBody>
                  <a:tcPr anchor="ctr">
                    <a:solidFill>
                      <a:schemeClr val="bg1">
                        <a:lumMod val="85000"/>
                      </a:schemeClr>
                    </a:solidFill>
                  </a:tcPr>
                </a:tc>
                <a:tc>
                  <a:txBody>
                    <a:bodyPr/>
                    <a:lstStyle/>
                    <a:p>
                      <a:pPr algn="l"/>
                      <a:r>
                        <a:rPr lang="en-US" sz="1000" b="1" dirty="0">
                          <a:latin typeface="Arial" panose="020B0604020202020204" pitchFamily="34" charset="0"/>
                          <a:cs typeface="Arial" panose="020B0604020202020204" pitchFamily="34" charset="0"/>
                        </a:rPr>
                        <a:t>23-29AUG</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30AUG-05SEP</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WK43</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WK44</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WK45</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WK46</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WK47</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WK48</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WK49</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Sustainment Gunnery (WK42-44)</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STX WK 42-43)</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Sustainment Gunnery (WK42-44)</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OPS Preparation</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CTC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Rail OPS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CTC Equip Inspection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Rail OPS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Rail OPS</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FRKS Rail OPS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(WK49-WK01 FY21)</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SQD STX</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AAR (Gunnery &amp; SQD STX)</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Prep</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Prep</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Operations</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Operations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56-10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4158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WK43)</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345947491"/>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19JUL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22JUL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23JUL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24JUL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(IFV WITH SQD TRNG)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 STX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120616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WK44)</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28529349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26JUL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28JUL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29JUL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31JUL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01AUG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(IFV WITH SQD TRNG)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SUSTNMNT GUNNERY AAR</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SQD/GUNNERY AAR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19704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WK45)</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67855088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02AUG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04AUG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05AUG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06AUG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07AUG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(IFV WITH SQD TRNG)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PREPARATION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4009573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WK46)</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490737189"/>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09AUG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11AUG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12AUG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13AUG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14AUG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15AUG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(CNSLNGS)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PREPARATION / EQUIPMENT INSPECTION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49284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WK47)</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2468911598"/>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16AUG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18AUG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19AUG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20AUG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21AUG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22AUG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PLANS REVIEW</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(TLP)</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 / SAFETY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47247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EB7F96C-9A5E-4F15-AB87-9FFBCE96E7CA}"/>
              </a:ext>
            </a:extLst>
          </p:cNvPr>
          <p:cNvGraphicFramePr>
            <a:graphicFrameLocks noGrp="1"/>
          </p:cNvGraphicFramePr>
          <p:nvPr/>
        </p:nvGraphicFramePr>
        <p:xfrm>
          <a:off x="177502" y="891761"/>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29SEP-05OCT</a:t>
                      </a:r>
                    </a:p>
                  </a:txBody>
                  <a:tcPr anchor="ctr">
                    <a:solidFill>
                      <a:schemeClr val="bg1">
                        <a:lumMod val="85000"/>
                      </a:schemeClr>
                    </a:solidFill>
                  </a:tcPr>
                </a:tc>
                <a:tc>
                  <a:txBody>
                    <a:bodyPr/>
                    <a:lstStyle/>
                    <a:p>
                      <a:pPr algn="l"/>
                      <a:r>
                        <a:rPr lang="en-US" sz="1000" b="1" dirty="0">
                          <a:solidFill>
                            <a:schemeClr val="tx1"/>
                          </a:solidFill>
                          <a:latin typeface=" Arial"/>
                        </a:rPr>
                        <a:t>06-12OCT</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13-19OCT</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20-26OCT</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27OCT-02NOV</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03-09NOV</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10-16NOV</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WK02</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WK03</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WK04</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WK05</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WK06</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WK07</a:t>
                      </a: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VEHICLE AG CLEANING</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SOP COMPLETE</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OPD</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NCOPD</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MB 02 WINDOW</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VEHICLE AG CLEANING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MVMT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REDEP PREP</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RAIL MVMT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REDEP PREP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NCOPD</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REDEP PREP</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MB 08 WINDOW</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MB 10 WINDOW</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BDE TOA (1NOV19)</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MB 11 WINDOW</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VETERAN’S DAY (08-11)</a:t>
                      </a:r>
                    </a:p>
                  </a:txBody>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PROFESSIONAL DEVELOPMENT</a:t>
                      </a:r>
                    </a:p>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FAMILY INTEGRATION PREPARATION</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IDENTIFY HIGH RISK SOLDIERS</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PRIORITIZE NOVEMBER MAINTENANCE</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REINTEGRATION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FAMILY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REINTEGRATION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FAMILY</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MAINTENANCE</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INDV TRNG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10A571B1-68C6-465B-A023-A1CE73317F52}"/>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(WK01-WK07)</a:t>
            </a:r>
          </a:p>
        </p:txBody>
      </p:sp>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EB1DCDC7-57AC-4550-A831-DEF3D6F9F646}"/>
              </a:ext>
            </a:extLst>
          </p:cNvPr>
          <p:cNvSpPr txBox="1"/>
          <p:nvPr/>
        </p:nvSpPr>
        <p:spPr>
          <a:xfrm>
            <a:off x="2348004" y="2828835"/>
            <a:ext cx="4248473" cy="1015663"/>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7-Week Overview is a way that the commander can guide platoons with weekly commander objectives and large events throughout the week.  This helps guide the weekly calendars and are used as talking points for the weekly training meeting.</a:t>
            </a:r>
          </a:p>
        </p:txBody>
      </p:sp>
    </p:spTree>
    <p:extLst>
      <p:ext uri="{BB962C8B-B14F-4D97-AF65-F5344CB8AC3E}">
        <p14:creationId xmlns:p14="http://schemas.microsoft.com/office/powerpoint/2010/main" val="2342266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WK48)</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792063844"/>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23AUG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25AUG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26AUG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27AUG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28AUG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29AUG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 (0900)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WALK</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TLP (PREP)</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TRNG (TLP)</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HEAD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BRO TIME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 / SAFETY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357876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WK49)</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3356217204"/>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30AUG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31AUG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01SEP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02SEP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04SEP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DEPARTURE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DEPARTURE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DEPARTURE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RAIL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DEPARTURE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PREPARATION // FINAL AZIMUTH CHECK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3136391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8CAC76-CF9C-4AF1-B5B0-06A32170DFEE}"/>
              </a:ext>
            </a:extLst>
          </p:cNvPr>
          <p:cNvSpPr txBox="1"/>
          <p:nvPr/>
        </p:nvSpPr>
        <p:spPr>
          <a:xfrm>
            <a:off x="177502"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5" name="TextBox 4">
            <a:extLst>
              <a:ext uri="{FF2B5EF4-FFF2-40B4-BE49-F238E27FC236}">
                <a16:creationId xmlns:a16="http://schemas.microsoft.com/office/drawing/2014/main" id="{B1FD210E-D50A-482F-B992-3FB4F765DDCC}"/>
              </a:ext>
            </a:extLst>
          </p:cNvPr>
          <p:cNvSpPr txBox="1"/>
          <p:nvPr/>
        </p:nvSpPr>
        <p:spPr>
          <a:xfrm>
            <a:off x="177502"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6" name="TextBox 5">
            <a:extLst>
              <a:ext uri="{FF2B5EF4-FFF2-40B4-BE49-F238E27FC236}">
                <a16:creationId xmlns:a16="http://schemas.microsoft.com/office/drawing/2014/main" id="{3541CCBA-9927-4D8C-858F-199751F3D35E}"/>
              </a:ext>
            </a:extLst>
          </p:cNvPr>
          <p:cNvSpPr txBox="1"/>
          <p:nvPr/>
        </p:nvSpPr>
        <p:spPr>
          <a:xfrm>
            <a:off x="3642445" y="5235344"/>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7" name="TextBox 6">
            <a:extLst>
              <a:ext uri="{FF2B5EF4-FFF2-40B4-BE49-F238E27FC236}">
                <a16:creationId xmlns:a16="http://schemas.microsoft.com/office/drawing/2014/main" id="{BE706B91-3015-429D-A35F-78E5A8BD56C1}"/>
              </a:ext>
            </a:extLst>
          </p:cNvPr>
          <p:cNvSpPr txBox="1"/>
          <p:nvPr/>
        </p:nvSpPr>
        <p:spPr>
          <a:xfrm>
            <a:off x="3642445" y="5966240"/>
            <a:ext cx="3389228" cy="707886"/>
          </a:xfrm>
          <a:prstGeom prst="rect">
            <a:avLst/>
          </a:prstGeom>
          <a:noFill/>
          <a:ln>
            <a:solidFill>
              <a:schemeClr val="tx1"/>
            </a:solidFill>
          </a:ln>
        </p:spPr>
        <p:txBody>
          <a:bodyPr wrap="square" rtlCol="0">
            <a:spAutoFit/>
          </a:bodyPr>
          <a:lstStyle/>
          <a:p>
            <a:r>
              <a:rPr lang="en-US" sz="1000" dirty="0">
                <a:latin typeface="Arial" panose="020B0604020202020204" pitchFamily="34" charset="0"/>
                <a:cs typeface="Arial" panose="020B0604020202020204" pitchFamily="34" charset="0"/>
              </a:rPr>
              <a:t>WK:   / Event: / Date(s): </a:t>
            </a:r>
          </a:p>
          <a:p>
            <a:r>
              <a:rPr lang="en-US" sz="1000" dirty="0">
                <a:latin typeface="Arial" panose="020B0604020202020204" pitchFamily="34" charset="0"/>
                <a:cs typeface="Arial" panose="020B0604020202020204" pitchFamily="34" charset="0"/>
              </a:rPr>
              <a:t>Location: </a:t>
            </a:r>
          </a:p>
          <a:p>
            <a:r>
              <a:rPr lang="en-US" sz="1000" dirty="0">
                <a:latin typeface="Arial" panose="020B0604020202020204" pitchFamily="34" charset="0"/>
                <a:cs typeface="Arial" panose="020B0604020202020204" pitchFamily="34" charset="0"/>
              </a:rPr>
              <a:t>Trainer:</a:t>
            </a:r>
          </a:p>
          <a:p>
            <a:r>
              <a:rPr lang="en-US" sz="1000" dirty="0">
                <a:latin typeface="Arial" panose="020B0604020202020204" pitchFamily="34" charset="0"/>
                <a:cs typeface="Arial" panose="020B0604020202020204" pitchFamily="34" charset="0"/>
              </a:rPr>
              <a:t>Plan Due NLT:                           RXL Date: </a:t>
            </a:r>
          </a:p>
        </p:txBody>
      </p:sp>
      <p:sp>
        <p:nvSpPr>
          <p:cNvPr id="8" name="TextBox 7">
            <a:extLst>
              <a:ext uri="{FF2B5EF4-FFF2-40B4-BE49-F238E27FC236}">
                <a16:creationId xmlns:a16="http://schemas.microsoft.com/office/drawing/2014/main" id="{6995C53F-FCCD-4196-AA7B-9E3F0C5CA256}"/>
              </a:ext>
            </a:extLst>
          </p:cNvPr>
          <p:cNvSpPr txBox="1"/>
          <p:nvPr/>
        </p:nvSpPr>
        <p:spPr>
          <a:xfrm>
            <a:off x="2348004" y="239041"/>
            <a:ext cx="51678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(WK50-WK52)</a:t>
            </a:r>
          </a:p>
        </p:txBody>
      </p:sp>
      <p:graphicFrame>
        <p:nvGraphicFramePr>
          <p:cNvPr id="9" name="Таблица 1">
            <a:extLst>
              <a:ext uri="{FF2B5EF4-FFF2-40B4-BE49-F238E27FC236}">
                <a16:creationId xmlns:a16="http://schemas.microsoft.com/office/drawing/2014/main" id="{D60C960F-CF55-4FC4-B6A4-E930915EE844}"/>
              </a:ext>
            </a:extLst>
          </p:cNvPr>
          <p:cNvGraphicFramePr>
            <a:graphicFrameLocks noGrp="1"/>
          </p:cNvGraphicFramePr>
          <p:nvPr>
            <p:extLst>
              <p:ext uri="{D42A27DB-BD31-4B8C-83A1-F6EECF244321}">
                <p14:modId xmlns:p14="http://schemas.microsoft.com/office/powerpoint/2010/main" val="3578084089"/>
              </p:ext>
            </p:extLst>
          </p:nvPr>
        </p:nvGraphicFramePr>
        <p:xfrm>
          <a:off x="175014" y="857738"/>
          <a:ext cx="8793971" cy="4329835"/>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14408">
                  <a:extLst>
                    <a:ext uri="{9D8B030D-6E8A-4147-A177-3AD203B41FA5}">
                      <a16:colId xmlns:a16="http://schemas.microsoft.com/office/drawing/2014/main" val="1702232661"/>
                    </a:ext>
                  </a:extLst>
                </a:gridCol>
                <a:gridCol w="1056070">
                  <a:extLst>
                    <a:ext uri="{9D8B030D-6E8A-4147-A177-3AD203B41FA5}">
                      <a16:colId xmlns:a16="http://schemas.microsoft.com/office/drawing/2014/main" val="2476902309"/>
                    </a:ext>
                  </a:extLst>
                </a:gridCol>
                <a:gridCol w="1144770">
                  <a:extLst>
                    <a:ext uri="{9D8B030D-6E8A-4147-A177-3AD203B41FA5}">
                      <a16:colId xmlns:a16="http://schemas.microsoft.com/office/drawing/2014/main" val="1346957979"/>
                    </a:ext>
                  </a:extLst>
                </a:gridCol>
                <a:gridCol w="1144770">
                  <a:extLst>
                    <a:ext uri="{9D8B030D-6E8A-4147-A177-3AD203B41FA5}">
                      <a16:colId xmlns:a16="http://schemas.microsoft.com/office/drawing/2014/main" val="4129319468"/>
                    </a:ext>
                  </a:extLst>
                </a:gridCol>
                <a:gridCol w="1144770">
                  <a:extLst>
                    <a:ext uri="{9D8B030D-6E8A-4147-A177-3AD203B41FA5}">
                      <a16:colId xmlns:a16="http://schemas.microsoft.com/office/drawing/2014/main" val="3374174496"/>
                    </a:ext>
                  </a:extLst>
                </a:gridCol>
                <a:gridCol w="1144770">
                  <a:extLst>
                    <a:ext uri="{9D8B030D-6E8A-4147-A177-3AD203B41FA5}">
                      <a16:colId xmlns:a16="http://schemas.microsoft.com/office/drawing/2014/main" val="110790813"/>
                    </a:ext>
                  </a:extLst>
                </a:gridCol>
                <a:gridCol w="1144770">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06-12SEP</a:t>
                      </a:r>
                    </a:p>
                  </a:txBody>
                  <a:tcPr anchor="ctr">
                    <a:solidFill>
                      <a:schemeClr val="bg1">
                        <a:lumMod val="85000"/>
                      </a:schemeClr>
                    </a:solidFill>
                  </a:tcPr>
                </a:tc>
                <a:tc>
                  <a:txBody>
                    <a:bodyPr/>
                    <a:lstStyle/>
                    <a:p>
                      <a:pPr algn="l"/>
                      <a:r>
                        <a:rPr lang="en-US" sz="1000" b="1" dirty="0">
                          <a:solidFill>
                            <a:schemeClr val="tx1"/>
                          </a:solidFill>
                          <a:latin typeface=" Arial"/>
                        </a:rPr>
                        <a:t>13-19SEP</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20-26SEP</a:t>
                      </a:r>
                    </a:p>
                  </a:txBody>
                  <a:tcPr anchor="ctr">
                    <a:solidFill>
                      <a:schemeClr val="bg1">
                        <a:lumMod val="85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WK50</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WK51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WK52</a:t>
                      </a:r>
                    </a:p>
                  </a:txBody>
                  <a:tcPr anchor="ctr">
                    <a:solidFill>
                      <a:schemeClr val="bg2">
                        <a:lumMod val="90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2">
                        <a:lumMod val="90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2">
                        <a:lumMod val="90000"/>
                      </a:schemeClr>
                    </a:solidFill>
                  </a:tcPr>
                </a:tc>
                <a:tc>
                  <a:txBody>
                    <a:bodyPr/>
                    <a:lstStyle/>
                    <a:p>
                      <a:endParaRPr lang="en-US" sz="1000" b="1" dirty="0">
                        <a:latin typeface="Arial" panose="020B0604020202020204" pitchFamily="34" charset="0"/>
                        <a:cs typeface="Arial" panose="020B0604020202020204" pitchFamily="34" charset="0"/>
                      </a:endParaRPr>
                    </a:p>
                  </a:txBody>
                  <a:tcPr anchor="ctr">
                    <a:solidFill>
                      <a:schemeClr val="bg2">
                        <a:lumMod val="90000"/>
                      </a:schemeClr>
                    </a:solidFill>
                  </a:tcPr>
                </a:tc>
                <a:tc>
                  <a:txBody>
                    <a:bodyPr/>
                    <a:lstStyle/>
                    <a:p>
                      <a:pPr marL="0" algn="l" defTabSz="914400" rtl="0" eaLnBrk="1" latinLnBrk="0" hangingPunct="1"/>
                      <a:endParaRPr lang="en-US" sz="1000" b="1" kern="1200" dirty="0">
                        <a:solidFill>
                          <a:schemeClr val="tx1"/>
                        </a:solidFill>
                        <a:latin typeface="Arial" panose="020B0604020202020204" pitchFamily="34" charset="0"/>
                        <a:ea typeface="+mn-ea"/>
                        <a:cs typeface="Arial" panose="020B0604020202020204" pitchFamily="34" charset="0"/>
                      </a:endParaRPr>
                    </a:p>
                  </a:txBody>
                  <a:tcPr anchor="ctr">
                    <a:solidFill>
                      <a:schemeClr val="bg2">
                        <a:lumMod val="90000"/>
                      </a:schemeClr>
                    </a:solidFill>
                  </a:tcPr>
                </a:tc>
                <a:extLst>
                  <a:ext uri="{0D108BD9-81ED-4DB2-BD59-A6C34878D82A}">
                    <a16:rowId xmlns:a16="http://schemas.microsoft.com/office/drawing/2014/main" val="661090774"/>
                  </a:ext>
                </a:extLst>
              </a:tr>
              <a:tr h="2097864">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56-10 RSOI WK50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Rail Offload</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CTC 56-10</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CTC 56-10</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Lessons Learned</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Lessons Learned</a:t>
                      </a:r>
                    </a:p>
                  </a:txBody>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lumMod val="5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6879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WK50)</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76244090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06SEP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09SEP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11SEP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 RSOI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820615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WK51)</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936671843"/>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13SEP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15SEP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16SEP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18SEP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 (TACTICAL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313619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(FY56 / WK52)</a:t>
            </a:r>
          </a:p>
        </p:txBody>
      </p:sp>
      <p:graphicFrame>
        <p:nvGraphicFramePr>
          <p:cNvPr id="4" name="Table 3">
            <a:extLst>
              <a:ext uri="{FF2B5EF4-FFF2-40B4-BE49-F238E27FC236}">
                <a16:creationId xmlns:a16="http://schemas.microsoft.com/office/drawing/2014/main" id="{FA89B7D0-51D3-415D-9837-00F300DF3D9B}"/>
              </a:ext>
            </a:extLst>
          </p:cNvPr>
          <p:cNvGraphicFramePr>
            <a:graphicFrameLocks noGrp="1"/>
          </p:cNvGraphicFramePr>
          <p:nvPr>
            <p:extLst>
              <p:ext uri="{D42A27DB-BD31-4B8C-83A1-F6EECF244321}">
                <p14:modId xmlns:p14="http://schemas.microsoft.com/office/powerpoint/2010/main" val="129640777"/>
              </p:ext>
            </p:extLst>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20SEP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21SEP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22SEP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23SEP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24SEP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25SEP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26SEP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CTC 56-10 (TACTICAL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2543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WK01)</a:t>
            </a:r>
          </a:p>
        </p:txBody>
      </p:sp>
      <p:graphicFrame>
        <p:nvGraphicFramePr>
          <p:cNvPr id="6" name="Table 5"/>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29SEP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30SEP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01OCT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02OCT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03OCT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04OCT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05OCT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(DETAIL ONLY)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(DETAIL ONLY)</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MOTOR POOL (F) (0930)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(FACILITIES)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1700 BN CDR MNTNC MTG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MTG (1000)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SOP COMPLETE</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INITIATE COMMAND CLIMATE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(ALIBI)</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(ALIBI)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(ALIBI)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SOP</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WK01 MB 02 REDEPLOYMENT WINDOW</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
        <p:nvSpPr>
          <p:cNvPr id="4" name="TextBox 3">
            <a:extLst>
              <a:ext uri="{FF2B5EF4-FFF2-40B4-BE49-F238E27FC236}">
                <a16:creationId xmlns:a16="http://schemas.microsoft.com/office/drawing/2014/main" id="{5FE4D9E0-3A22-4EE3-8388-687D925006BE}"/>
              </a:ext>
            </a:extLst>
          </p:cNvPr>
          <p:cNvSpPr txBox="1"/>
          <p:nvPr/>
        </p:nvSpPr>
        <p:spPr>
          <a:xfrm>
            <a:off x="2348004" y="2951383"/>
            <a:ext cx="4248473" cy="646331"/>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Weekly Overview is a way that Platoons can plan their week according to the commander’s guidance.  These are also used for a visual aid during weekly training meetings.</a:t>
            </a:r>
          </a:p>
        </p:txBody>
      </p:sp>
    </p:spTree>
    <p:extLst>
      <p:ext uri="{BB962C8B-B14F-4D97-AF65-F5344CB8AC3E}">
        <p14:creationId xmlns:p14="http://schemas.microsoft.com/office/powerpoint/2010/main" val="90607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WK02)</a:t>
            </a:r>
          </a:p>
        </p:txBody>
      </p:sp>
      <p:graphicFrame>
        <p:nvGraphicFramePr>
          <p:cNvPr id="6" name="Table 5"/>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06OCT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07OCT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08OCT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09OCT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10OCT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11OCT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12OCT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 (ALIBI)</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(FACILITIES)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1700 BN CDR MNTNC MTG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MTG (1000)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(DSCPLN)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(GOALS)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OPERATIONS (e.g. RAIL MVMT, PORT OPS)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21686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0074-37B0-46E2-AC43-20824C7774E7}"/>
              </a:ext>
            </a:extLst>
          </p:cNvPr>
          <p:cNvSpPr txBox="1"/>
          <p:nvPr/>
        </p:nvSpPr>
        <p:spPr>
          <a:xfrm>
            <a:off x="1911944" y="167531"/>
            <a:ext cx="53201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Review (FY 56 / WK03)</a:t>
            </a:r>
          </a:p>
        </p:txBody>
      </p:sp>
      <p:graphicFrame>
        <p:nvGraphicFramePr>
          <p:cNvPr id="6" name="Table 5"/>
          <p:cNvGraphicFramePr>
            <a:graphicFrameLocks noGrp="1"/>
          </p:cNvGraphicFramePr>
          <p:nvPr/>
        </p:nvGraphicFramePr>
        <p:xfrm>
          <a:off x="304803" y="853663"/>
          <a:ext cx="8534400" cy="5749974"/>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5833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Sunday</a:t>
                      </a:r>
                    </a:p>
                    <a:p>
                      <a:r>
                        <a:rPr lang="en-US" sz="800" b="0" baseline="0" dirty="0">
                          <a:solidFill>
                            <a:sysClr val="windowText" lastClr="000000"/>
                          </a:solidFill>
                          <a:latin typeface=" Arial"/>
                          <a:cs typeface="Arial" panose="020B0604020202020204" pitchFamily="34" charset="0"/>
                        </a:rPr>
                        <a:t>13OCT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Monday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14OCT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Tuesday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15OCT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baseline="0" dirty="0">
                          <a:solidFill>
                            <a:sysClr val="windowText" lastClr="000000"/>
                          </a:solidFill>
                          <a:latin typeface=" Arial"/>
                          <a:cs typeface="Arial" panose="020B0604020202020204" pitchFamily="34" charset="0"/>
                        </a:rPr>
                        <a:t>Wednesday</a:t>
                      </a:r>
                    </a:p>
                    <a:p>
                      <a:r>
                        <a:rPr lang="en-US" sz="800" b="0" baseline="0" dirty="0">
                          <a:solidFill>
                            <a:sysClr val="windowText" lastClr="000000"/>
                          </a:solidFill>
                          <a:latin typeface=" Arial"/>
                          <a:cs typeface="Arial" panose="020B0604020202020204" pitchFamily="34" charset="0"/>
                        </a:rPr>
                        <a:t>16OCT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Thursday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17OCT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Friday</a:t>
                      </a:r>
                    </a:p>
                    <a:p>
                      <a:r>
                        <a:rPr lang="en-US" sz="800" b="0" baseline="0" dirty="0">
                          <a:solidFill>
                            <a:sysClr val="windowText" lastClr="000000"/>
                          </a:solidFill>
                          <a:latin typeface=" Arial"/>
                          <a:cs typeface="Arial" panose="020B0604020202020204" pitchFamily="34" charset="0"/>
                        </a:rPr>
                        <a:t>18OCT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800" b="0" dirty="0">
                          <a:solidFill>
                            <a:sysClr val="windowText" lastClr="000000"/>
                          </a:solidFill>
                          <a:latin typeface=" Arial"/>
                          <a:cs typeface="Arial" panose="020B0604020202020204" pitchFamily="34" charset="0"/>
                        </a:rPr>
                        <a:t>Saturday</a:t>
                      </a:r>
                      <a:endParaRPr lang="en-US" sz="800" b="0" baseline="0" dirty="0">
                        <a:solidFill>
                          <a:sysClr val="windowText" lastClr="000000"/>
                        </a:solidFill>
                        <a:latin typeface=" Arial"/>
                        <a:cs typeface="Arial" panose="020B0604020202020204" pitchFamily="34" charset="0"/>
                      </a:endParaRPr>
                    </a:p>
                    <a:p>
                      <a:r>
                        <a:rPr lang="en-US" sz="800" b="0" baseline="0" dirty="0">
                          <a:solidFill>
                            <a:sysClr val="windowText" lastClr="000000"/>
                          </a:solidFill>
                          <a:latin typeface=" Arial"/>
                          <a:cs typeface="Arial" panose="020B0604020202020204" pitchFamily="34" charset="0"/>
                        </a:rPr>
                        <a:t>19OCT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0785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AG CLEANING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SYNC</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MNTNC MONDAY (FACILITIES)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1700 BN CDR MNTNC MTG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BN MTG (1000)</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NCOPD (SQDS)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OPD (TASK ORG)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CO TRNG MTG (1300)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PRT (F) (0630)</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 OPS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PORT OPS (REDEP)</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68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PROFESSIONAL DEVELOPMENT</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RECREATIONAL EVENT(S)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REDEPLOYMENT OPERATIONS (e.g. RAIL MVMT, PORT OPS)</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spTree>
    <p:extLst>
      <p:ext uri="{BB962C8B-B14F-4D97-AF65-F5344CB8AC3E}">
        <p14:creationId xmlns:p14="http://schemas.microsoft.com/office/powerpoint/2010/main" val="1432202518"/>
      </p:ext>
    </p:extLst>
  </p:cSld>
  <p:clrMapOvr>
    <a:masterClrMapping/>
  </p:clrMapOvr>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674CAB3D2AC748BADC5992392ABCF7" ma:contentTypeVersion="0" ma:contentTypeDescription="Create a new document." ma:contentTypeScope="" ma:versionID="9e180f2c35cedcf6aa49c8abe833af5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2A3FA5-D33D-4A1B-A4BC-9BFCA1805900}">
  <ds:schemaRefs>
    <ds:schemaRef ds:uri="http://schemas.microsoft.com/sharepoint/v3/contenttype/forms"/>
  </ds:schemaRefs>
</ds:datastoreItem>
</file>

<file path=customXml/itemProps2.xml><?xml version="1.0" encoding="utf-8"?>
<ds:datastoreItem xmlns:ds="http://schemas.openxmlformats.org/officeDocument/2006/customXml" ds:itemID="{6BB22D5E-1895-4DB5-8804-F3454E43F9AB}">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D4E7CDF-F96D-48AB-8B3B-7A8187A38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7493</TotalTime>
  <Words>8203</Words>
  <Application>Microsoft Office PowerPoint</Application>
  <PresentationFormat>On-screen Show (4:3)</PresentationFormat>
  <Paragraphs>3109</Paragraphs>
  <Slides>65</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 Arial</vt:lpstr>
      <vt:lpstr>Arial</vt:lpstr>
      <vt:lpstr>Calibri</vt:lpstr>
      <vt:lpstr>Calibri Light</vt:lpstr>
      <vt:lpstr>Times New Roman</vt:lpstr>
      <vt:lpstr>Slide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vidalcgarza@yahoo.com Garza</dc:creator>
  <cp:lastModifiedBy>vidalcgarza@gmail.com Garza</cp:lastModifiedBy>
  <cp:revision>362</cp:revision>
  <cp:lastPrinted>2019-09-05T07:29:32Z</cp:lastPrinted>
  <dcterms:created xsi:type="dcterms:W3CDTF">2019-04-18T17:17:55Z</dcterms:created>
  <dcterms:modified xsi:type="dcterms:W3CDTF">2021-08-19T07:23:34Z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0x010100BF674CAB3D2AC748BADC5992392ABCF7</vt:lpwstr>
  </property>
</Properties>
</file>