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2" r:id="rId2"/>
    <p:sldId id="274" r:id="rId3"/>
    <p:sldId id="300" r:id="rId4"/>
    <p:sldId id="281" r:id="rId5"/>
    <p:sldId id="293" r:id="rId6"/>
    <p:sldId id="283" r:id="rId7"/>
    <p:sldId id="294" r:id="rId8"/>
    <p:sldId id="284" r:id="rId9"/>
    <p:sldId id="295" r:id="rId10"/>
    <p:sldId id="296" r:id="rId11"/>
    <p:sldId id="297" r:id="rId12"/>
    <p:sldId id="298" r:id="rId13"/>
    <p:sldId id="291" r:id="rId14"/>
    <p:sldId id="292" r:id="rId15"/>
  </p:sldIdLst>
  <p:sldSz cx="9144000" cy="6858000" type="screen4x3"/>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4" autoAdjust="0"/>
    <p:restoredTop sz="88564" autoAdjust="0"/>
  </p:normalViewPr>
  <p:slideViewPr>
    <p:cSldViewPr snapToGrid="0">
      <p:cViewPr varScale="1">
        <p:scale>
          <a:sx n="90" d="100"/>
          <a:sy n="9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6"/>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6"/>
            <a:ext cx="2971800" cy="467311"/>
          </a:xfrm>
          <a:prstGeom prst="rect">
            <a:avLst/>
          </a:prstGeom>
        </p:spPr>
        <p:txBody>
          <a:bodyPr vert="horz" lIns="91440" tIns="45720" rIns="91440" bIns="45720" rtlCol="0"/>
          <a:lstStyle>
            <a:lvl1pPr algn="r">
              <a:defRPr sz="1200"/>
            </a:lvl1pPr>
          </a:lstStyle>
          <a:p>
            <a:fld id="{FA5E319D-D1C8-4AE8-AEA7-56BF3E8B8FC4}" type="datetimeFigureOut">
              <a:rPr lang="en-US" smtClean="0"/>
              <a:t>8/19/2021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8"/>
            <a:ext cx="2971800" cy="4673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46558"/>
            <a:ext cx="2971800" cy="467311"/>
          </a:xfrm>
          <a:prstGeom prst="rect">
            <a:avLst/>
          </a:prstGeom>
        </p:spPr>
        <p:txBody>
          <a:bodyPr vert="horz" lIns="91440" tIns="45720" rIns="91440" bIns="45720" rtlCol="0" anchor="b"/>
          <a:lstStyle>
            <a:lvl1pPr algn="r">
              <a:defRPr sz="1200"/>
            </a:lvl1pPr>
          </a:lstStyle>
          <a:p>
            <a:fld id="{8D2D6497-9483-46E3-9D2D-E5CBEB36D5B5}" type="slidenum">
              <a:rPr lang="en-US" smtClean="0"/>
              <a:t>‹#›</a:t>
            </a:fld>
            <a:endParaRPr lang="en-US"/>
          </a:p>
        </p:txBody>
      </p:sp>
    </p:spTree>
    <p:extLst>
      <p:ext uri="{BB962C8B-B14F-4D97-AF65-F5344CB8AC3E}">
        <p14:creationId xmlns:p14="http://schemas.microsoft.com/office/powerpoint/2010/main" val="22592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2</a:t>
            </a:fld>
            <a:endParaRPr lang="en-US"/>
          </a:p>
        </p:txBody>
      </p:sp>
    </p:spTree>
    <p:extLst>
      <p:ext uri="{BB962C8B-B14F-4D97-AF65-F5344CB8AC3E}">
        <p14:creationId xmlns:p14="http://schemas.microsoft.com/office/powerpoint/2010/main" val="256194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III-VI)</a:t>
            </a:r>
          </a:p>
          <a:p>
            <a:pPr marL="171450" indent="-171450">
              <a:buFontTx/>
              <a:buChar char="-"/>
            </a:pPr>
            <a:r>
              <a:rPr lang="en-US" dirty="0"/>
              <a:t>Day by Day Hourly Breakdown</a:t>
            </a:r>
          </a:p>
        </p:txBody>
      </p:sp>
      <p:sp>
        <p:nvSpPr>
          <p:cNvPr id="4" name="Slide Number Placeholder 3"/>
          <p:cNvSpPr>
            <a:spLocks noGrp="1"/>
          </p:cNvSpPr>
          <p:nvPr>
            <p:ph type="sldNum" sz="quarter" idx="5"/>
          </p:nvPr>
        </p:nvSpPr>
        <p:spPr/>
        <p:txBody>
          <a:bodyPr/>
          <a:lstStyle/>
          <a:p>
            <a:fld id="{8D2D6497-9483-46E3-9D2D-E5CBEB36D5B5}" type="slidenum">
              <a:rPr lang="en-US" smtClean="0"/>
              <a:t>11</a:t>
            </a:fld>
            <a:endParaRPr lang="en-US"/>
          </a:p>
        </p:txBody>
      </p:sp>
    </p:spTree>
    <p:extLst>
      <p:ext uri="{BB962C8B-B14F-4D97-AF65-F5344CB8AC3E}">
        <p14:creationId xmlns:p14="http://schemas.microsoft.com/office/powerpoint/2010/main" val="405502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ALIBI-RECOVERY)</a:t>
            </a:r>
          </a:p>
          <a:p>
            <a:pPr marL="171450" indent="-171450">
              <a:buFontTx/>
              <a:buChar char="-"/>
            </a:pPr>
            <a:r>
              <a:rPr lang="en-US" dirty="0"/>
              <a:t>Day by Day Hourly Breakdown</a:t>
            </a:r>
          </a:p>
        </p:txBody>
      </p:sp>
      <p:sp>
        <p:nvSpPr>
          <p:cNvPr id="4" name="Slide Number Placeholder 3"/>
          <p:cNvSpPr>
            <a:spLocks noGrp="1"/>
          </p:cNvSpPr>
          <p:nvPr>
            <p:ph type="sldNum" sz="quarter" idx="5"/>
          </p:nvPr>
        </p:nvSpPr>
        <p:spPr/>
        <p:txBody>
          <a:bodyPr/>
          <a:lstStyle/>
          <a:p>
            <a:fld id="{8D2D6497-9483-46E3-9D2D-E5CBEB36D5B5}" type="slidenum">
              <a:rPr lang="en-US" smtClean="0"/>
              <a:t>12</a:t>
            </a:fld>
            <a:endParaRPr lang="en-US"/>
          </a:p>
        </p:txBody>
      </p:sp>
    </p:spTree>
    <p:extLst>
      <p:ext uri="{BB962C8B-B14F-4D97-AF65-F5344CB8AC3E}">
        <p14:creationId xmlns:p14="http://schemas.microsoft.com/office/powerpoint/2010/main" val="343589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D6497-9483-46E3-9D2D-E5CBEB36D5B5}" type="slidenum">
              <a:rPr lang="en-US" smtClean="0"/>
              <a:t>13</a:t>
            </a:fld>
            <a:endParaRPr lang="en-US"/>
          </a:p>
        </p:txBody>
      </p:sp>
    </p:spTree>
    <p:extLst>
      <p:ext uri="{BB962C8B-B14F-4D97-AF65-F5344CB8AC3E}">
        <p14:creationId xmlns:p14="http://schemas.microsoft.com/office/powerpoint/2010/main" val="2875205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D6497-9483-46E3-9D2D-E5CBEB36D5B5}" type="slidenum">
              <a:rPr lang="en-US" smtClean="0"/>
              <a:t>14</a:t>
            </a:fld>
            <a:endParaRPr lang="en-US"/>
          </a:p>
        </p:txBody>
      </p:sp>
    </p:spTree>
    <p:extLst>
      <p:ext uri="{BB962C8B-B14F-4D97-AF65-F5344CB8AC3E}">
        <p14:creationId xmlns:p14="http://schemas.microsoft.com/office/powerpoint/2010/main" val="20898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Bunker (provided by Range Control)</a:t>
            </a:r>
          </a:p>
          <a:p>
            <a:r>
              <a:rPr lang="en-US" dirty="0"/>
              <a:t>C-Wire for Bunker Obstacle &amp; Route Obstacle</a:t>
            </a:r>
          </a:p>
          <a:p>
            <a:r>
              <a:rPr lang="en-US" dirty="0"/>
              <a:t>SIT </a:t>
            </a:r>
            <a:r>
              <a:rPr lang="en-US" dirty="0" err="1"/>
              <a:t>Tgts</a:t>
            </a:r>
            <a:r>
              <a:rPr lang="en-US" dirty="0"/>
              <a:t> (provided by Range Control)</a:t>
            </a:r>
          </a:p>
          <a:p>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3</a:t>
            </a:fld>
            <a:endParaRPr lang="en-US"/>
          </a:p>
        </p:txBody>
      </p:sp>
    </p:spTree>
    <p:extLst>
      <p:ext uri="{BB962C8B-B14F-4D97-AF65-F5344CB8AC3E}">
        <p14:creationId xmlns:p14="http://schemas.microsoft.com/office/powerpoint/2010/main" val="266459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a:t>
            </a:r>
          </a:p>
          <a:p>
            <a:pPr marL="171450" indent="-171450">
              <a:buFontTx/>
              <a:buChar char="-"/>
            </a:pPr>
            <a:r>
              <a:rPr lang="en-US" dirty="0"/>
              <a:t>All Individual Tasks and Team Collective are trained throughout JAN20-FEB20 over a course of seven weeks.</a:t>
            </a:r>
          </a:p>
          <a:p>
            <a:pPr marL="171450" indent="-171450">
              <a:buFontTx/>
              <a:buChar char="-"/>
            </a:pPr>
            <a:r>
              <a:rPr lang="en-US" dirty="0"/>
              <a:t>09-15FEB is used to train-validate team collective tasks, administer written exams, and release the Virtual Trainer OPORD.</a:t>
            </a:r>
          </a:p>
          <a:p>
            <a:pPr marL="171450" indent="-171450">
              <a:buFontTx/>
              <a:buChar char="-"/>
            </a:pPr>
            <a:r>
              <a:rPr lang="en-US" dirty="0"/>
              <a:t>Platoons/Squads brief their Virtual Trainer OPORDs this week.</a:t>
            </a:r>
          </a:p>
          <a:p>
            <a:pPr marL="171450" indent="-171450">
              <a:buFontTx/>
              <a:buChar char="-"/>
            </a:pPr>
            <a:r>
              <a:rPr lang="en-US" dirty="0"/>
              <a:t>Leaders conduct an azimuth check on the next Week’s (Table II) Virtual Trainer.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4</a:t>
            </a:fld>
            <a:endParaRPr lang="en-US"/>
          </a:p>
        </p:txBody>
      </p:sp>
    </p:spTree>
    <p:extLst>
      <p:ext uri="{BB962C8B-B14F-4D97-AF65-F5344CB8AC3E}">
        <p14:creationId xmlns:p14="http://schemas.microsoft.com/office/powerpoint/2010/main" val="385599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a:t>
            </a:r>
          </a:p>
          <a:p>
            <a:pPr marL="171450" indent="-171450">
              <a:buFontTx/>
              <a:buChar char="-"/>
            </a:pPr>
            <a:r>
              <a:rPr lang="en-US" dirty="0"/>
              <a:t>Day by Day Hourly Breakdown</a:t>
            </a:r>
          </a:p>
          <a:p>
            <a:pPr marL="171450" indent="-171450">
              <a:buFontTx/>
              <a:buChar char="-"/>
            </a:pPr>
            <a:endParaRPr lang="en-US" dirty="0"/>
          </a:p>
          <a:p>
            <a:pPr marL="0" indent="0">
              <a:buFontTx/>
              <a:buNone/>
            </a:pPr>
            <a:r>
              <a:rPr lang="en-US" dirty="0"/>
              <a:t>Concept:  This week will consist of squad led/platoon supervised fire team training with a culminating exam at the end of the week.  This week will also require the leadership to lock in the Squad Leader/Team Leader personnel that will qualify through Table VI during the LFX.  </a:t>
            </a:r>
          </a:p>
          <a:p>
            <a:pPr marL="0" indent="0">
              <a:buFontTx/>
              <a:buNone/>
            </a:pPr>
            <a:endParaRPr lang="en-US" dirty="0"/>
          </a:p>
          <a:p>
            <a:pPr marL="0" indent="0">
              <a:buFontTx/>
              <a:buNone/>
            </a:pPr>
            <a:r>
              <a:rPr lang="en-US" dirty="0"/>
              <a:t>SL</a:t>
            </a:r>
          </a:p>
          <a:p>
            <a:pPr marL="0" indent="0">
              <a:buFontTx/>
              <a:buNone/>
            </a:pPr>
            <a:r>
              <a:rPr lang="en-US" dirty="0"/>
              <a:t>TLP &amp; OPORD</a:t>
            </a:r>
          </a:p>
          <a:p>
            <a:pPr marL="0" indent="0">
              <a:buFontTx/>
              <a:buNone/>
            </a:pPr>
            <a:r>
              <a:rPr lang="en-US" dirty="0"/>
              <a:t>LDR Recon 6-4 FM 3-21.8</a:t>
            </a:r>
          </a:p>
          <a:p>
            <a:pPr marL="0" indent="0">
              <a:buFontTx/>
              <a:buNone/>
            </a:pPr>
            <a:endParaRPr lang="en-US" dirty="0"/>
          </a:p>
          <a:p>
            <a:pPr marL="0" indent="0">
              <a:buFontTx/>
              <a:buNone/>
            </a:pPr>
            <a:r>
              <a:rPr lang="en-US" dirty="0"/>
              <a:t>Fire Team</a:t>
            </a:r>
          </a:p>
          <a:p>
            <a:pPr marL="0" indent="0">
              <a:buFontTx/>
              <a:buNone/>
            </a:pPr>
            <a:r>
              <a:rPr lang="en-US" dirty="0"/>
              <a:t>Reconnaissance:  3-67 STP 7-11B1, 6-41 FM 3-21.8 (6-4 </a:t>
            </a:r>
            <a:r>
              <a:rPr lang="en-US" dirty="0" err="1"/>
              <a:t>Ldr</a:t>
            </a:r>
            <a:r>
              <a:rPr lang="en-US" dirty="0"/>
              <a:t> Recon),  TEO 071-410-0010</a:t>
            </a:r>
          </a:p>
          <a:p>
            <a:pPr marL="0" indent="0">
              <a:buFontTx/>
              <a:buNone/>
            </a:pPr>
            <a:r>
              <a:rPr lang="en-US" dirty="0"/>
              <a:t>Maneuver: 3-47 SPT 7-11B1, 3-12 STB 7-11B24</a:t>
            </a:r>
          </a:p>
          <a:p>
            <a:pPr marL="0" indent="0">
              <a:buFontTx/>
              <a:buNone/>
            </a:pPr>
            <a:r>
              <a:rPr lang="en-US" dirty="0"/>
              <a:t>Route Planning: 5-9 FM 3-21.8, Ranger Handbook</a:t>
            </a:r>
          </a:p>
          <a:p>
            <a:pPr marL="0" indent="0">
              <a:buFontTx/>
              <a:buNone/>
            </a:pPr>
            <a:r>
              <a:rPr lang="en-US" dirty="0"/>
              <a:t>Reports: SITREP, MEDVAC, RESUP, LACE, GOTWA</a:t>
            </a:r>
          </a:p>
          <a:p>
            <a:pPr marL="0" indent="0">
              <a:buFontTx/>
              <a:buNone/>
            </a:pPr>
            <a:r>
              <a:rPr lang="en-US" dirty="0"/>
              <a:t>Communication: ASIP, </a:t>
            </a:r>
            <a:r>
              <a:rPr lang="en-US" dirty="0" err="1"/>
              <a:t>Hand&amp;Arm</a:t>
            </a:r>
            <a:r>
              <a:rPr lang="en-US" dirty="0"/>
              <a:t>, PEQ-15 &amp; Similar, </a:t>
            </a:r>
            <a:r>
              <a:rPr lang="en-US" dirty="0" err="1"/>
              <a:t>FoxTail</a:t>
            </a:r>
            <a:r>
              <a:rPr lang="en-US" dirty="0"/>
              <a:t>, </a:t>
            </a:r>
            <a:r>
              <a:rPr lang="en-US" dirty="0" err="1"/>
              <a:t>ChemLight</a:t>
            </a:r>
            <a:r>
              <a:rPr lang="en-US" dirty="0"/>
              <a:t>, MBTR, Runner(+Route)</a:t>
            </a:r>
          </a:p>
          <a:p>
            <a:pPr marL="0" indent="0">
              <a:buFontTx/>
              <a:buNone/>
            </a:pPr>
            <a:r>
              <a:rPr lang="en-US" dirty="0"/>
              <a:t>Fire Control: Direct &amp; Indirect </a:t>
            </a:r>
            <a:r>
              <a:rPr lang="en-US" dirty="0" err="1"/>
              <a:t>Wpns</a:t>
            </a:r>
            <a:r>
              <a:rPr lang="en-US" dirty="0"/>
              <a:t> Control (Ammo Rates, Distance, Integration, Effects of Terrain/</a:t>
            </a:r>
            <a:r>
              <a:rPr lang="en-US" dirty="0" err="1"/>
              <a:t>Wtx</a:t>
            </a:r>
            <a:r>
              <a:rPr lang="en-US" dirty="0"/>
              <a:t>, Uses on types of ENY)</a:t>
            </a:r>
          </a:p>
          <a:p>
            <a:pPr marL="0" indent="0">
              <a:buFontTx/>
              <a:buNone/>
            </a:pPr>
            <a:endParaRPr lang="en-US" dirty="0"/>
          </a:p>
          <a:p>
            <a:pPr marL="0" indent="0">
              <a:buFontTx/>
              <a:buNone/>
            </a:pPr>
            <a:r>
              <a:rPr lang="en-US" dirty="0"/>
              <a:t>AAR. </a:t>
            </a:r>
          </a:p>
          <a:p>
            <a:pPr marL="0" indent="0">
              <a:buFontTx/>
              <a:buNone/>
            </a:pPr>
            <a:r>
              <a:rPr lang="en-US" dirty="0"/>
              <a:t>- Four day week complicates the ability to focus on Fire Team training.  Avoid four days or plan to increase the training length when you cannot avoid them.</a:t>
            </a:r>
          </a:p>
          <a:p>
            <a:pPr marL="0" indent="0">
              <a:buFontTx/>
              <a:buNone/>
            </a:pPr>
            <a:r>
              <a:rPr lang="en-US" dirty="0"/>
              <a:t>- Various training (MSTC, CBRNE, Hand Grenade) made it difficult to focus the company effort on any single event.  The company was still capable of training the standard but not focus the entire company at any one time on one training task.  One thing was noticed, overlaying multiple events in one week created a sort of unintended rotation effect between Soldiers from one event to the next.  Soldiers prioritized for the M4 Range (BN Makeup Range) would complete the range prior to moving to another range, the CBRNE chamber and </a:t>
            </a:r>
            <a:r>
              <a:rPr lang="en-US" dirty="0" err="1"/>
              <a:t>Decon</a:t>
            </a:r>
            <a:r>
              <a:rPr lang="en-US" dirty="0"/>
              <a:t> stations.  The planned events turned into pseudo stations of a sort.  It may be helpful to plan mass training events all as a sort of training station rotation.  This would be very similar to events decades ago that created stations for common individual and crew/team training stations.  We could create a sheet that would require a Cadre member to certify they’d been to that individual station throughout the week.   This would also enable an EIB approach to stations combined with other required annual individual training.</a:t>
            </a:r>
          </a:p>
          <a:p>
            <a:pPr marL="0" indent="0">
              <a:buFontTx/>
              <a:buNone/>
            </a:pPr>
            <a:r>
              <a:rPr lang="en-US" dirty="0"/>
              <a:t>- Need more OPORD formal blocks of instruction.  There was very little time to conduct these blocks of instruction around the nature of so much individual training occurring.  If it can occur it needs to be more deliberate.  No formal company TLP-OPORD classes were conducted during this week as intended. </a:t>
            </a:r>
          </a:p>
          <a:p>
            <a:pPr marL="0" indent="0">
              <a:buFontTx/>
              <a:buNone/>
            </a:pPr>
            <a:r>
              <a:rPr lang="en-US" dirty="0"/>
              <a:t>- Need a better way of monitoring the 6x intended types of Fire Team training prior to Fire Teams taking exams.  The Fire Teams could be tied more into the plan behind this training path and then asked to back-brief leadership on this training design to see if they’ve absorbed the intent and general training scheme prior to it occurring.</a:t>
            </a:r>
          </a:p>
          <a:p>
            <a:pPr marL="0" indent="0">
              <a:buFontTx/>
              <a:buNone/>
            </a:pPr>
            <a:r>
              <a:rPr lang="en-US" dirty="0"/>
              <a:t>- Recommend having a block of instruction the week prior to the three week progression to all key players to really discuss the intent behind the training and require all key players to back brief in some fashion in order to ensure understanding of intent.</a:t>
            </a:r>
          </a:p>
          <a:p>
            <a:pPr marL="0" indent="0">
              <a:buFontTx/>
              <a:buNone/>
            </a:pPr>
            <a:r>
              <a:rPr lang="en-US" dirty="0"/>
              <a:t>- Fire Team Exams.  The exams appear to be a great tool to reveal what the Fire Teams knowledge is of common skills associated with individual and team tasks.  These exams need to be adjusted to ensure the mechanized squads are answering tactically about not only the squad but the squads incorporation with the IFV and Tank.</a:t>
            </a:r>
          </a:p>
          <a:p>
            <a:pPr marL="0" indent="0">
              <a:buFontTx/>
              <a:buNone/>
            </a:pPr>
            <a:r>
              <a:rPr lang="en-US" dirty="0"/>
              <a:t>- </a:t>
            </a:r>
            <a:r>
              <a:rPr lang="en-US" dirty="0" err="1"/>
              <a:t>MCoE</a:t>
            </a:r>
            <a:r>
              <a:rPr lang="en-US" dirty="0"/>
              <a:t>.  The Army needs to provide exams as a standard practice for these progression type tables.   For all MOSs.  Engage </a:t>
            </a:r>
            <a:r>
              <a:rPr lang="en-US" dirty="0" err="1"/>
              <a:t>MCoE</a:t>
            </a:r>
            <a:r>
              <a:rPr lang="en-US" dirty="0"/>
              <a:t> as the first step on this.</a:t>
            </a:r>
          </a:p>
        </p:txBody>
      </p:sp>
      <p:sp>
        <p:nvSpPr>
          <p:cNvPr id="4" name="Slide Number Placeholder 3"/>
          <p:cNvSpPr>
            <a:spLocks noGrp="1"/>
          </p:cNvSpPr>
          <p:nvPr>
            <p:ph type="sldNum" sz="quarter" idx="5"/>
          </p:nvPr>
        </p:nvSpPr>
        <p:spPr/>
        <p:txBody>
          <a:bodyPr/>
          <a:lstStyle/>
          <a:p>
            <a:fld id="{8D2D6497-9483-46E3-9D2D-E5CBEB36D5B5}" type="slidenum">
              <a:rPr lang="en-US" smtClean="0"/>
              <a:t>5</a:t>
            </a:fld>
            <a:endParaRPr lang="en-US"/>
          </a:p>
        </p:txBody>
      </p:sp>
    </p:spTree>
    <p:extLst>
      <p:ext uri="{BB962C8B-B14F-4D97-AF65-F5344CB8AC3E}">
        <p14:creationId xmlns:p14="http://schemas.microsoft.com/office/powerpoint/2010/main" val="402072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a:t>
            </a:r>
          </a:p>
          <a:p>
            <a:pPr marL="171450" indent="-171450">
              <a:buFontTx/>
              <a:buChar char="-"/>
            </a:pPr>
            <a:r>
              <a:rPr lang="en-US" dirty="0"/>
              <a:t>Table II is administered at the FRKS SAM-T Facility.</a:t>
            </a:r>
          </a:p>
          <a:p>
            <a:pPr marL="171450" indent="-171450">
              <a:buFontTx/>
              <a:buChar char="-"/>
            </a:pPr>
            <a:r>
              <a:rPr lang="en-US" dirty="0"/>
              <a:t>19FEB is the virtual day trainer, 2hr squad iterations, running from 0900-1900hrs.</a:t>
            </a:r>
          </a:p>
          <a:p>
            <a:pPr marL="171450" indent="-171450">
              <a:buFontTx/>
              <a:buChar char="-"/>
            </a:pPr>
            <a:r>
              <a:rPr lang="en-US" dirty="0"/>
              <a:t>20FEB is the virtual night trainer, 2hr squad iterations, running from 0900-1900hrs.</a:t>
            </a:r>
          </a:p>
          <a:p>
            <a:pPr marL="171450" indent="-171450">
              <a:buFontTx/>
              <a:buChar char="-"/>
            </a:pPr>
            <a:r>
              <a:rPr lang="en-US" dirty="0"/>
              <a:t>Virtual </a:t>
            </a:r>
            <a:r>
              <a:rPr lang="en-US" dirty="0" err="1"/>
              <a:t>Trng</a:t>
            </a:r>
            <a:r>
              <a:rPr lang="en-US" dirty="0"/>
              <a:t> consolidated training plan AAR is completed 21FEB</a:t>
            </a:r>
          </a:p>
          <a:p>
            <a:pPr marL="171450" indent="-171450">
              <a:buFontTx/>
              <a:buChar char="-"/>
            </a:pPr>
            <a:r>
              <a:rPr lang="en-US" dirty="0"/>
              <a:t>25FEB STX Operation OPORD is released 21FEB19</a:t>
            </a:r>
          </a:p>
          <a:p>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6</a:t>
            </a:fld>
            <a:endParaRPr lang="en-US"/>
          </a:p>
        </p:txBody>
      </p:sp>
    </p:spTree>
    <p:extLst>
      <p:ext uri="{BB962C8B-B14F-4D97-AF65-F5344CB8AC3E}">
        <p14:creationId xmlns:p14="http://schemas.microsoft.com/office/powerpoint/2010/main" val="315873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a:t>
            </a:r>
          </a:p>
          <a:p>
            <a:pPr marL="171450" indent="-171450">
              <a:buFontTx/>
              <a:buChar char="-"/>
            </a:pPr>
            <a:r>
              <a:rPr lang="en-US" dirty="0"/>
              <a:t>Day by Day Hourly Breakdown</a:t>
            </a:r>
          </a:p>
          <a:p>
            <a:pPr marL="171450" indent="-171450">
              <a:buFontTx/>
              <a:buChar char="-"/>
            </a:pPr>
            <a:endParaRPr lang="en-US" dirty="0"/>
          </a:p>
          <a:p>
            <a:pPr marL="0" indent="0">
              <a:buFontTx/>
              <a:buNone/>
            </a:pPr>
            <a:r>
              <a:rPr lang="en-US" dirty="0"/>
              <a:t>Concept:  Leadership will visit the site the week prior (10FEB) and the week of (18FEB) to do a site walk-through and then a full RXL.  Each platoon will have a day to conduct this training.  The days not conducting training at the site will be spent watching or conducting COF/Local </a:t>
            </a:r>
            <a:r>
              <a:rPr lang="en-US" dirty="0" err="1"/>
              <a:t>Trng</a:t>
            </a:r>
            <a:r>
              <a:rPr lang="en-US" dirty="0"/>
              <a:t> Area </a:t>
            </a:r>
            <a:r>
              <a:rPr lang="en-US" dirty="0" err="1"/>
              <a:t>trng</a:t>
            </a:r>
            <a:r>
              <a:rPr lang="en-US" dirty="0"/>
              <a:t>.  </a:t>
            </a:r>
          </a:p>
          <a:p>
            <a:pPr marL="0" indent="0">
              <a:buFontTx/>
              <a:buNone/>
            </a:pPr>
            <a:endParaRPr lang="en-US" dirty="0"/>
          </a:p>
          <a:p>
            <a:pPr marL="0" indent="0">
              <a:buFontTx/>
              <a:buNone/>
            </a:pPr>
            <a:r>
              <a:rPr lang="en-US" dirty="0"/>
              <a:t>Integrate 6x Learning Focal Points from GST Table I</a:t>
            </a:r>
          </a:p>
          <a:p>
            <a:pPr marL="0" indent="0">
              <a:buFontTx/>
              <a:buNone/>
            </a:pPr>
            <a:endParaRPr lang="en-US" dirty="0"/>
          </a:p>
          <a:p>
            <a:pPr marL="0" indent="0">
              <a:buFontTx/>
              <a:buNone/>
            </a:pPr>
            <a:r>
              <a:rPr lang="en-US" dirty="0"/>
              <a:t>AAR</a:t>
            </a:r>
          </a:p>
          <a:p>
            <a:pPr marL="0" indent="0">
              <a:buFontTx/>
              <a:buNone/>
            </a:pPr>
            <a:r>
              <a:rPr lang="en-US" dirty="0"/>
              <a:t>- The Fire Teams and higher level leadership really enjoyed the SAM-T trainer.  The ability to focus on fundamentals that were stressed during the prior week but in-action was a real big asset with this particular virtual trainer.  The Soldiers enjoyed the ability to fire weapon systems standing aligned as a fire team… able to give fire commands, maneuver (although limited by a small 25m squad space approx.), and </a:t>
            </a:r>
            <a:r>
              <a:rPr lang="en-US" dirty="0" err="1"/>
              <a:t>peform</a:t>
            </a:r>
            <a:r>
              <a:rPr lang="en-US" dirty="0"/>
              <a:t> basic battle drill actions while being coached by senior leaders, primarily the fire team’s squad leader and platoon sergeant.  The 1SG and CDR visited training to interact with senior leaders and Soldiers and understand the effects of this training regimen.</a:t>
            </a:r>
          </a:p>
          <a:p>
            <a:pPr marL="0" indent="0">
              <a:buFontTx/>
              <a:buNone/>
            </a:pPr>
            <a:r>
              <a:rPr lang="en-US" dirty="0"/>
              <a:t>- Maintenance by Crews and minimal training distractors greatly enabled the squads to perform within this virtual trainer and prepare for the field exercise prior to heading to the field the next week.  </a:t>
            </a:r>
          </a:p>
          <a:p>
            <a:pPr marL="0" indent="0">
              <a:buFontTx/>
              <a:buNone/>
            </a:pPr>
            <a:r>
              <a:rPr lang="en-US" dirty="0"/>
              <a:t>- Need to consider an off-virtual trainer day focus for platoons … that while vaguely mentioned not specifically designed so creativity could be a type of burden on the squad to figure out training methods or general focus when not scheduled for virtual training.  </a:t>
            </a:r>
          </a:p>
          <a:p>
            <a:pPr marL="0" indent="0">
              <a:buFontTx/>
              <a:buNone/>
            </a:pPr>
            <a:r>
              <a:rPr lang="en-US" dirty="0"/>
              <a:t>- Deliberate equipment inspections need to be planned this week prior to field departure the next week.</a:t>
            </a:r>
          </a:p>
          <a:p>
            <a:pPr marL="0" indent="0">
              <a:buFontTx/>
              <a:buNone/>
            </a:pPr>
            <a:r>
              <a:rPr lang="en-US" dirty="0"/>
              <a:t>- A Cadre focus brief to check azimuth on the total training plan was conducted the Thursday in place of the normal company training meeting.  This was useful and identified sizeable flaws in planning/coordination gaps.  Recommend conducting one of these IPR type meetings the week prior as well… and maybe not involve so many players until the week of. </a:t>
            </a:r>
          </a:p>
          <a:p>
            <a:pPr marL="0" indent="0">
              <a:buFontTx/>
              <a:buNone/>
            </a:pPr>
            <a:r>
              <a:rPr lang="en-US" dirty="0"/>
              <a:t>- A more deliberate OC-Academy needs to be held the week prior.  An brief OC outline was given during the Cadre Brief on Thursday this week.. And while decent.. Could have been better.</a:t>
            </a:r>
          </a:p>
          <a:p>
            <a:pPr marL="0" indent="0">
              <a:buFontTx/>
              <a:buNone/>
            </a:pPr>
            <a:r>
              <a:rPr lang="en-US" dirty="0"/>
              <a:t>- HQ setup the Company-Cadre Tent and rehearsed the CP operations and expectations for running the lanes the next week.  This could have been a bit more deliberate and involved more key players like the OIC </a:t>
            </a:r>
            <a:r>
              <a:rPr lang="en-US"/>
              <a:t>and RSO</a:t>
            </a:r>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7</a:t>
            </a:fld>
            <a:endParaRPr lang="en-US"/>
          </a:p>
        </p:txBody>
      </p:sp>
    </p:spTree>
    <p:extLst>
      <p:ext uri="{BB962C8B-B14F-4D97-AF65-F5344CB8AC3E}">
        <p14:creationId xmlns:p14="http://schemas.microsoft.com/office/powerpoint/2010/main" val="391003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III-VI)</a:t>
            </a:r>
          </a:p>
          <a:p>
            <a:pPr marL="171450" indent="-171450">
              <a:buFontTx/>
              <a:buChar char="-"/>
            </a:pPr>
            <a:r>
              <a:rPr lang="en-US" dirty="0"/>
              <a:t>Tables III-VI are completed at FRKS Ranges 53-54.</a:t>
            </a:r>
          </a:p>
          <a:p>
            <a:pPr marL="171450" indent="-171450">
              <a:buFontTx/>
              <a:buChar char="-"/>
            </a:pPr>
            <a:r>
              <a:rPr lang="en-US" dirty="0"/>
              <a:t>24FEB is the initial site establishment, azimuth check, and safety brief</a:t>
            </a:r>
          </a:p>
          <a:p>
            <a:pPr marL="171450" indent="-171450">
              <a:buFontTx/>
              <a:buChar char="-"/>
            </a:pPr>
            <a:r>
              <a:rPr lang="en-US" dirty="0"/>
              <a:t>25-26FEB are the day-night iterations for up to 20 squads, Force on Force, TADSS, training in M2C, Attack &amp; Defense Simultaneously. </a:t>
            </a:r>
          </a:p>
          <a:p>
            <a:pPr marL="171450" indent="-171450">
              <a:buFontTx/>
              <a:buChar char="-"/>
            </a:pPr>
            <a:r>
              <a:rPr lang="en-US" dirty="0"/>
              <a:t>27-29FEB are the day-night iterations for up to 9 squads, Day01 Dry, Day02-03 Live, training in M2C, Attack &amp; Defense Simultaneously.</a:t>
            </a:r>
          </a:p>
          <a:p>
            <a:pPr marL="171450" indent="-171450">
              <a:buFontTx/>
              <a:buChar char="-"/>
            </a:pPr>
            <a:r>
              <a:rPr lang="en-US" dirty="0"/>
              <a:t>01MAR can accommodate additional LFX alibis for those requiring retraining.</a:t>
            </a:r>
          </a:p>
        </p:txBody>
      </p:sp>
      <p:sp>
        <p:nvSpPr>
          <p:cNvPr id="4" name="Slide Number Placeholder 3"/>
          <p:cNvSpPr>
            <a:spLocks noGrp="1"/>
          </p:cNvSpPr>
          <p:nvPr>
            <p:ph type="sldNum" sz="quarter" idx="5"/>
          </p:nvPr>
        </p:nvSpPr>
        <p:spPr/>
        <p:txBody>
          <a:bodyPr/>
          <a:lstStyle/>
          <a:p>
            <a:fld id="{8D2D6497-9483-46E3-9D2D-E5CBEB36D5B5}" type="slidenum">
              <a:rPr lang="en-US" smtClean="0"/>
              <a:t>8</a:t>
            </a:fld>
            <a:endParaRPr lang="en-US"/>
          </a:p>
        </p:txBody>
      </p:sp>
    </p:spTree>
    <p:extLst>
      <p:ext uri="{BB962C8B-B14F-4D97-AF65-F5344CB8AC3E}">
        <p14:creationId xmlns:p14="http://schemas.microsoft.com/office/powerpoint/2010/main" val="290569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III-VI)</a:t>
            </a:r>
          </a:p>
          <a:p>
            <a:pPr marL="171450" indent="-171450">
              <a:buFontTx/>
              <a:buChar char="-"/>
            </a:pPr>
            <a:r>
              <a:rPr lang="en-US" dirty="0"/>
              <a:t>Day by Day Hourly Breakdown</a:t>
            </a:r>
          </a:p>
          <a:p>
            <a:pPr marL="171450" indent="-171450">
              <a:buFontTx/>
              <a:buChar char="-"/>
            </a:pPr>
            <a:endParaRPr lang="en-US" dirty="0"/>
          </a:p>
          <a:p>
            <a:pPr marL="0" indent="0">
              <a:buFontTx/>
              <a:buNone/>
            </a:pPr>
            <a:r>
              <a:rPr lang="en-US" dirty="0"/>
              <a:t>AAR</a:t>
            </a:r>
          </a:p>
          <a:p>
            <a:pPr marL="0" indent="0">
              <a:buFontTx/>
              <a:buNone/>
            </a:pPr>
            <a:r>
              <a:rPr lang="en-US" dirty="0"/>
              <a:t>- Change the force on force to a more OPFOR based direction for STX.  This is because of the lack of MILES and coordination + general lack of understanding with the complexities of having two squads simultaneously maneuver on one another.  I’m not sure which method works better.  We will see.  A squad on squad concept would definitely engage squads more and get more squads through STX training at a higher rate than just placing one squad against an OPFOR…. But the Army isn’t used to doing training this way… facing off with yourself.  This needs to be attempted in the future with more </a:t>
            </a:r>
            <a:r>
              <a:rPr lang="en-US"/>
              <a:t>deliberate planning.</a:t>
            </a:r>
          </a:p>
          <a:p>
            <a:pPr marL="0" indent="0">
              <a:buFontTx/>
              <a:buNone/>
            </a:pPr>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9</a:t>
            </a:fld>
            <a:endParaRPr lang="en-US"/>
          </a:p>
        </p:txBody>
      </p:sp>
    </p:spTree>
    <p:extLst>
      <p:ext uri="{BB962C8B-B14F-4D97-AF65-F5344CB8AC3E}">
        <p14:creationId xmlns:p14="http://schemas.microsoft.com/office/powerpoint/2010/main" val="56802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(IWTS SQD Table III-VI)</a:t>
            </a:r>
          </a:p>
          <a:p>
            <a:pPr marL="171450" indent="-171450">
              <a:buFontTx/>
              <a:buChar char="-"/>
            </a:pPr>
            <a:r>
              <a:rPr lang="en-US" dirty="0"/>
              <a:t>Day by Day Hourly Breakdown</a:t>
            </a:r>
          </a:p>
        </p:txBody>
      </p:sp>
      <p:sp>
        <p:nvSpPr>
          <p:cNvPr id="4" name="Slide Number Placeholder 3"/>
          <p:cNvSpPr>
            <a:spLocks noGrp="1"/>
          </p:cNvSpPr>
          <p:nvPr>
            <p:ph type="sldNum" sz="quarter" idx="5"/>
          </p:nvPr>
        </p:nvSpPr>
        <p:spPr/>
        <p:txBody>
          <a:bodyPr/>
          <a:lstStyle/>
          <a:p>
            <a:fld id="{8D2D6497-9483-46E3-9D2D-E5CBEB36D5B5}" type="slidenum">
              <a:rPr lang="en-US" smtClean="0"/>
              <a:t>10</a:t>
            </a:fld>
            <a:endParaRPr lang="en-US"/>
          </a:p>
        </p:txBody>
      </p:sp>
    </p:spTree>
    <p:extLst>
      <p:ext uri="{BB962C8B-B14F-4D97-AF65-F5344CB8AC3E}">
        <p14:creationId xmlns:p14="http://schemas.microsoft.com/office/powerpoint/2010/main" val="322158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ining Summary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116321F-216D-40F6-B034-B8AB046C4AD9}"/>
              </a:ext>
            </a:extLst>
          </p:cNvPr>
          <p:cNvCxnSpPr/>
          <p:nvPr userDrawn="1"/>
        </p:nvCxnSpPr>
        <p:spPr>
          <a:xfrm>
            <a:off x="6292" y="574541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7DCA0B5-416E-41A6-B9D4-CCE16560DC3C}"/>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TRAINING SUMMARY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1992E13-85B8-4B32-AAA6-7EEDC3BF7677}"/>
              </a:ext>
            </a:extLst>
          </p:cNvPr>
          <p:cNvSpPr/>
          <p:nvPr userDrawn="1"/>
        </p:nvSpPr>
        <p:spPr>
          <a:xfrm>
            <a:off x="2749380" y="914399"/>
            <a:ext cx="3689033" cy="183130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tx1"/>
                </a:solidFill>
                <a:latin typeface="Arial" panose="020B0604020202020204" pitchFamily="34" charset="0"/>
                <a:cs typeface="Arial" panose="020B0604020202020204" pitchFamily="34" charset="0"/>
              </a:rPr>
              <a:t>8 STEP TRNG MODEL</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AB0662C-D9E1-4AB5-9A64-DC33D9BCD3DA}"/>
              </a:ext>
            </a:extLst>
          </p:cNvPr>
          <p:cNvSpPr/>
          <p:nvPr userDrawn="1"/>
        </p:nvSpPr>
        <p:spPr>
          <a:xfrm>
            <a:off x="2749381" y="2837990"/>
            <a:ext cx="3689032" cy="1538946"/>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TRAINING PACKET STATUS</a:t>
            </a:r>
          </a:p>
          <a:p>
            <a:endParaRPr lang="en-US" sz="10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6882479-03C7-4895-A1E2-3729B13C1669}"/>
              </a:ext>
            </a:extLst>
          </p:cNvPr>
          <p:cNvSpPr/>
          <p:nvPr userDrawn="1"/>
        </p:nvSpPr>
        <p:spPr>
          <a:xfrm>
            <a:off x="6591336" y="920579"/>
            <a:ext cx="2461008" cy="344944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TASKS TRAINED</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6C42488-4043-4A61-A80B-B1686D8ECE11}"/>
              </a:ext>
            </a:extLst>
          </p:cNvPr>
          <p:cNvSpPr/>
          <p:nvPr userDrawn="1"/>
        </p:nvSpPr>
        <p:spPr>
          <a:xfrm>
            <a:off x="111990" y="916954"/>
            <a:ext cx="2507657" cy="145688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OIC</a:t>
            </a:r>
            <a:r>
              <a:rPr lang="en-US" sz="1000" dirty="0">
                <a:solidFill>
                  <a:schemeClr val="tx1"/>
                </a:solidFill>
                <a:latin typeface="Arial" panose="020B0604020202020204" pitchFamily="34" charset="0"/>
                <a:cs typeface="Arial" panose="020B0604020202020204" pitchFamily="34" charset="0"/>
              </a:rPr>
              <a:t>:</a:t>
            </a:r>
          </a:p>
          <a:p>
            <a:r>
              <a:rPr lang="en-US" sz="1000" b="1" dirty="0">
                <a:solidFill>
                  <a:schemeClr val="tx1"/>
                </a:solidFill>
                <a:latin typeface="Arial" panose="020B0604020202020204" pitchFamily="34" charset="0"/>
                <a:cs typeface="Arial" panose="020B0604020202020204" pitchFamily="34" charset="0"/>
              </a:rPr>
              <a:t>NCOIC</a:t>
            </a:r>
            <a:r>
              <a:rPr lang="en-US" sz="1000" dirty="0">
                <a:solidFill>
                  <a:schemeClr val="tx1"/>
                </a:solidFill>
                <a:latin typeface="Arial" panose="020B0604020202020204" pitchFamily="34" charset="0"/>
                <a:cs typeface="Arial" panose="020B0604020202020204" pitchFamily="34" charset="0"/>
              </a:rPr>
              <a:t>:</a:t>
            </a: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TRAINING DATE(S)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RANGE/TRNG SITE</a:t>
            </a:r>
            <a:r>
              <a:rPr lang="en-US" sz="1000" dirty="0">
                <a:solidFill>
                  <a:schemeClr val="tx1"/>
                </a:solidFill>
                <a:latin typeface="Arial" panose="020B0604020202020204" pitchFamily="34" charset="0"/>
                <a:cs typeface="Arial" panose="020B0604020202020204" pitchFamily="34" charset="0"/>
              </a:rPr>
              <a:t>:</a:t>
            </a:r>
          </a:p>
        </p:txBody>
      </p:sp>
      <p:cxnSp>
        <p:nvCxnSpPr>
          <p:cNvPr id="9" name="Straight Connector 8">
            <a:extLst>
              <a:ext uri="{FF2B5EF4-FFF2-40B4-BE49-F238E27FC236}">
                <a16:creationId xmlns:a16="http://schemas.microsoft.com/office/drawing/2014/main" id="{970EA808-F164-401E-BC61-D5F3FA89654B}"/>
              </a:ext>
            </a:extLst>
          </p:cNvPr>
          <p:cNvCxnSpPr/>
          <p:nvPr userDrawn="1"/>
        </p:nvCxnSpPr>
        <p:spPr>
          <a:xfrm>
            <a:off x="0" y="45720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39B5BDD-480A-45EB-A87D-189E8CA2A71F}"/>
              </a:ext>
            </a:extLst>
          </p:cNvPr>
          <p:cNvSpPr/>
          <p:nvPr userDrawn="1"/>
        </p:nvSpPr>
        <p:spPr>
          <a:xfrm>
            <a:off x="107796" y="5324468"/>
            <a:ext cx="1860122"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-PLAN</a:t>
            </a:r>
          </a:p>
          <a:p>
            <a:r>
              <a:rPr lang="en-US" sz="800" b="1" dirty="0">
                <a:solidFill>
                  <a:schemeClr val="tx1"/>
                </a:solidFill>
                <a:latin typeface="Arial" panose="020B0604020202020204" pitchFamily="34" charset="0"/>
                <a:cs typeface="Arial" panose="020B0604020202020204" pitchFamily="34" charset="0"/>
              </a:rPr>
              <a:t>-TRAIN TRAINERS</a:t>
            </a:r>
          </a:p>
          <a:p>
            <a:r>
              <a:rPr lang="en-US" sz="800" b="1" dirty="0">
                <a:solidFill>
                  <a:schemeClr val="tx1"/>
                </a:solidFill>
                <a:latin typeface="Arial" panose="020B0604020202020204" pitchFamily="34" charset="0"/>
                <a:cs typeface="Arial" panose="020B0604020202020204" pitchFamily="34" charset="0"/>
              </a:rPr>
              <a:t>-RECON SITE</a:t>
            </a:r>
          </a:p>
          <a:p>
            <a:r>
              <a:rPr lang="en-US" sz="800" b="1" dirty="0">
                <a:solidFill>
                  <a:schemeClr val="tx1"/>
                </a:solidFill>
                <a:latin typeface="Arial" panose="020B0604020202020204" pitchFamily="34" charset="0"/>
                <a:cs typeface="Arial" panose="020B0604020202020204" pitchFamily="34" charset="0"/>
              </a:rPr>
              <a:t>-PUBLISH-BRIEF PLAN</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D39B9E7-5BDF-4A14-B8B3-F44BBB442327}"/>
              </a:ext>
            </a:extLst>
          </p:cNvPr>
          <p:cNvSpPr/>
          <p:nvPr userDrawn="1"/>
        </p:nvSpPr>
        <p:spPr>
          <a:xfrm>
            <a:off x="2079209" y="5324467"/>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-INITIAL MVMT TO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6E3D79A-982E-4DD7-AE1A-F551B983B704}"/>
              </a:ext>
            </a:extLst>
          </p:cNvPr>
          <p:cNvSpPr/>
          <p:nvPr userDrawn="1"/>
        </p:nvSpPr>
        <p:spPr>
          <a:xfrm>
            <a:off x="3374609" y="5324467"/>
            <a:ext cx="3063805"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-TRAINING</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6787F394-83F7-4ADF-AE63-D464FA0822EE}"/>
              </a:ext>
            </a:extLst>
          </p:cNvPr>
          <p:cNvSpPr/>
          <p:nvPr userDrawn="1"/>
        </p:nvSpPr>
        <p:spPr>
          <a:xfrm>
            <a:off x="6539918"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FINAL MVMT FROM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EF65F86-0547-4E1B-954A-18292ABB8DA9}"/>
              </a:ext>
            </a:extLst>
          </p:cNvPr>
          <p:cNvSpPr/>
          <p:nvPr userDrawn="1"/>
        </p:nvSpPr>
        <p:spPr>
          <a:xfrm>
            <a:off x="7845105"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AAR</a:t>
            </a:r>
            <a:endParaRPr lang="en-US" sz="800"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RETRAINING</a:t>
            </a:r>
          </a:p>
          <a:p>
            <a:endParaRPr lang="en-US" sz="8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15DE7116-ED33-4587-A3F8-7345D89613E0}"/>
              </a:ext>
            </a:extLst>
          </p:cNvPr>
          <p:cNvSpPr/>
          <p:nvPr userDrawn="1"/>
        </p:nvSpPr>
        <p:spPr>
          <a:xfrm>
            <a:off x="111990" y="2461680"/>
            <a:ext cx="2507657" cy="1908341"/>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CONDITIONS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STANDARDS</a:t>
            </a:r>
            <a:r>
              <a:rPr lang="en-US" sz="1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5649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 Resourc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2A143C-0FBE-4B55-B5A7-D4B308791A6A}"/>
              </a:ext>
            </a:extLst>
          </p:cNvPr>
          <p:cNvSpPr/>
          <p:nvPr userDrawn="1"/>
        </p:nvSpPr>
        <p:spPr>
          <a:xfrm>
            <a:off x="2749380" y="914399"/>
            <a:ext cx="3689033" cy="3449443"/>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tx1"/>
                </a:solidFill>
                <a:latin typeface="Arial" panose="020B0604020202020204" pitchFamily="34" charset="0"/>
                <a:cs typeface="Arial" panose="020B0604020202020204" pitchFamily="34" charset="0"/>
              </a:rPr>
              <a:t>CL V</a:t>
            </a:r>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CE0685B-9F7C-4CBE-95B1-2E26EA250D5D}"/>
              </a:ext>
            </a:extLst>
          </p:cNvPr>
          <p:cNvSpPr/>
          <p:nvPr userDrawn="1"/>
        </p:nvSpPr>
        <p:spPr>
          <a:xfrm>
            <a:off x="1219200" y="203433"/>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TRAINING RESOURCE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1F9D104-A838-4DA3-95E5-2730B3E84518}"/>
              </a:ext>
            </a:extLst>
          </p:cNvPr>
          <p:cNvSpPr/>
          <p:nvPr userDrawn="1"/>
        </p:nvSpPr>
        <p:spPr>
          <a:xfrm>
            <a:off x="6530592" y="919531"/>
            <a:ext cx="2461008" cy="5123152"/>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FMT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MEDICAL</a:t>
            </a:r>
          </a:p>
          <a:p>
            <a:endParaRPr lang="en-US" sz="1000" b="1"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ENVIRONMENTAL CONSIDERATION</a:t>
            </a:r>
          </a:p>
        </p:txBody>
      </p:sp>
      <p:cxnSp>
        <p:nvCxnSpPr>
          <p:cNvPr id="6" name="Straight Connector 5">
            <a:extLst>
              <a:ext uri="{FF2B5EF4-FFF2-40B4-BE49-F238E27FC236}">
                <a16:creationId xmlns:a16="http://schemas.microsoft.com/office/drawing/2014/main" id="{82847D52-3715-4F0F-A7A4-DE01E8880DE8}"/>
              </a:ext>
            </a:extLst>
          </p:cNvPr>
          <p:cNvCxnSpPr/>
          <p:nvPr userDrawn="1"/>
        </p:nvCxnSpPr>
        <p:spPr>
          <a:xfrm>
            <a:off x="0" y="6156434"/>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DA22516-0341-488C-8E70-3A7A4140545F}"/>
              </a:ext>
            </a:extLst>
          </p:cNvPr>
          <p:cNvCxnSpPr>
            <a:cxnSpLocks/>
          </p:cNvCxnSpPr>
          <p:nvPr userDrawn="1"/>
        </p:nvCxnSpPr>
        <p:spPr>
          <a:xfrm>
            <a:off x="0" y="82911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0196F7-C5A6-4B63-9683-C694A8B2C549}"/>
              </a:ext>
            </a:extLst>
          </p:cNvPr>
          <p:cNvSpPr/>
          <p:nvPr userDrawn="1"/>
        </p:nvSpPr>
        <p:spPr>
          <a:xfrm>
            <a:off x="96392" y="921683"/>
            <a:ext cx="2586119" cy="5127527"/>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CLI (RATIONS)</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CL III (POL)</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CL IV</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CL VIII (MEDICAL)</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1A36416-96BA-4C79-BCB9-2E749C7BF1C9}"/>
              </a:ext>
            </a:extLst>
          </p:cNvPr>
          <p:cNvSpPr/>
          <p:nvPr userDrawn="1"/>
        </p:nvSpPr>
        <p:spPr>
          <a:xfrm>
            <a:off x="2753491" y="4411421"/>
            <a:ext cx="3689033" cy="1628018"/>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tx1"/>
                </a:solidFill>
                <a:latin typeface="Arial" panose="020B0604020202020204" pitchFamily="34" charset="0"/>
                <a:cs typeface="Arial" panose="020B0604020202020204" pitchFamily="34" charset="0"/>
              </a:rPr>
              <a:t>REST, CHOW, WASTE, HUMAN WASTE PLAN</a:t>
            </a:r>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ry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3D296A-9FFC-4CC1-ADD0-CDEB53F4AD95}"/>
              </a:ext>
            </a:extLst>
          </p:cNvPr>
          <p:cNvSpPr/>
          <p:nvPr userDrawn="1"/>
        </p:nvSpPr>
        <p:spPr>
          <a:xfrm>
            <a:off x="1219200" y="203433"/>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IMAGERY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6DF121D-DB16-4D01-A84B-3778A25FAC7A}"/>
              </a:ext>
            </a:extLst>
          </p:cNvPr>
          <p:cNvSpPr/>
          <p:nvPr userDrawn="1"/>
        </p:nvSpPr>
        <p:spPr>
          <a:xfrm>
            <a:off x="220718" y="1005916"/>
            <a:ext cx="2798379" cy="1799638"/>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TERRAIN TYPE:</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FORECASTED TERRAIN CONDITIONS:</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FORECAST WEATHER:</a:t>
            </a:r>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A20D259-613D-4566-8020-3A64A5332D59}"/>
              </a:ext>
            </a:extLst>
          </p:cNvPr>
          <p:cNvSpPr/>
          <p:nvPr userDrawn="1"/>
        </p:nvSpPr>
        <p:spPr>
          <a:xfrm>
            <a:off x="4321066" y="3042856"/>
            <a:ext cx="3325210"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IMAGE(S) HERE</a:t>
            </a:r>
          </a:p>
        </p:txBody>
      </p:sp>
    </p:spTree>
    <p:extLst>
      <p:ext uri="{BB962C8B-B14F-4D97-AF65-F5344CB8AC3E}">
        <p14:creationId xmlns:p14="http://schemas.microsoft.com/office/powerpoint/2010/main" val="15474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DDB656-2E6B-4C75-ABD7-5A0D0A3647F7}"/>
              </a:ext>
            </a:extLst>
          </p:cNvPr>
          <p:cNvSpPr/>
          <p:nvPr userDrawn="1"/>
        </p:nvSpPr>
        <p:spPr>
          <a:xfrm>
            <a:off x="1219200" y="203433"/>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TIMELINE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4844F65-E8FC-41F6-8827-7B0DA6CBC4EF}"/>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TIMELINE CHART(S) HERE</a:t>
            </a:r>
          </a:p>
        </p:txBody>
      </p:sp>
    </p:spTree>
    <p:extLst>
      <p:ext uri="{BB962C8B-B14F-4D97-AF65-F5344CB8AC3E}">
        <p14:creationId xmlns:p14="http://schemas.microsoft.com/office/powerpoint/2010/main" val="37423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oop to Task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7D69B7-DA89-42EA-ABB2-E7E37BD704E3}"/>
              </a:ext>
            </a:extLst>
          </p:cNvPr>
          <p:cNvSpPr/>
          <p:nvPr userDrawn="1"/>
        </p:nvSpPr>
        <p:spPr>
          <a:xfrm>
            <a:off x="1219200" y="203433"/>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TROOP TO TASK SHEET</a:t>
            </a:r>
            <a:endParaRPr lang="en-US" sz="12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1767FB4-F243-4AFB-9341-B94D103BB771}"/>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TROOP TO TASK HERE</a:t>
            </a:r>
          </a:p>
        </p:txBody>
      </p:sp>
    </p:spTree>
    <p:extLst>
      <p:ext uri="{BB962C8B-B14F-4D97-AF65-F5344CB8AC3E}">
        <p14:creationId xmlns:p14="http://schemas.microsoft.com/office/powerpoint/2010/main" val="240913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02F740-5132-45C8-AFD6-EE266EADFCA2}"/>
              </a:ext>
            </a:extLst>
          </p:cNvPr>
          <p:cNvCxnSpPr>
            <a:cxnSpLocks/>
          </p:cNvCxnSpPr>
          <p:nvPr userDrawn="1"/>
        </p:nvCxnSpPr>
        <p:spPr>
          <a:xfrm>
            <a:off x="0" y="82911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22">
            <a:extLst>
              <a:ext uri="{FF2B5EF4-FFF2-40B4-BE49-F238E27FC236}">
                <a16:creationId xmlns:a16="http://schemas.microsoft.com/office/drawing/2014/main" id="{E6A79283-8392-4F7D-85C3-BCD9938B207D}"/>
              </a:ext>
            </a:extLst>
          </p:cNvPr>
          <p:cNvSpPr txBox="1"/>
          <p:nvPr userDrawn="1"/>
        </p:nvSpPr>
        <p:spPr>
          <a:xfrm>
            <a:off x="6393110" y="6308662"/>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2056</a:t>
            </a:r>
            <a:endParaRPr lang="en-US" sz="1200" dirty="0">
              <a:effectLst/>
              <a:latin typeface="Times New Roman" panose="02020603050405020304" pitchFamily="18" charset="0"/>
              <a:ea typeface="Times New Roman" panose="02020603050405020304" pitchFamily="18" charset="0"/>
            </a:endParaRPr>
          </a:p>
        </p:txBody>
      </p:sp>
      <p:pic>
        <p:nvPicPr>
          <p:cNvPr id="16" name="Picture 15">
            <a:extLst>
              <a:ext uri="{FF2B5EF4-FFF2-40B4-BE49-F238E27FC236}">
                <a16:creationId xmlns:a16="http://schemas.microsoft.com/office/drawing/2014/main" id="{4FEBDA85-F518-4EE4-B591-7AC7FB7C7930}"/>
              </a:ext>
            </a:extLst>
          </p:cNvPr>
          <p:cNvPicPr>
            <a:picLocks noChangeAspect="1"/>
          </p:cNvPicPr>
          <p:nvPr userDrawn="1"/>
        </p:nvPicPr>
        <p:blipFill>
          <a:blip r:embed="rId8">
            <a:clrChange>
              <a:clrFrom>
                <a:srgbClr val="FFFFFF"/>
              </a:clrFrom>
              <a:clrTo>
                <a:srgbClr val="FFFFFF">
                  <a:alpha val="0"/>
                </a:srgbClr>
              </a:clrTo>
            </a:clrChange>
          </a:blip>
          <a:stretch>
            <a:fillRect/>
          </a:stretch>
        </p:blipFill>
        <p:spPr>
          <a:xfrm>
            <a:off x="97286" y="125048"/>
            <a:ext cx="508586" cy="513127"/>
          </a:xfrm>
          <a:prstGeom prst="rect">
            <a:avLst/>
          </a:prstGeom>
        </p:spPr>
      </p:pic>
      <p:pic>
        <p:nvPicPr>
          <p:cNvPr id="17" name="Picture 16">
            <a:extLst>
              <a:ext uri="{FF2B5EF4-FFF2-40B4-BE49-F238E27FC236}">
                <a16:creationId xmlns:a16="http://schemas.microsoft.com/office/drawing/2014/main" id="{A5F1C52D-8D4A-469D-AEA5-0AFC2C8F40BC}"/>
              </a:ext>
            </a:extLst>
          </p:cNvPr>
          <p:cNvPicPr>
            <a:picLocks noChangeAspect="1"/>
          </p:cNvPicPr>
          <p:nvPr userDrawn="1"/>
        </p:nvPicPr>
        <p:blipFill>
          <a:blip r:embed="rId9">
            <a:clrChange>
              <a:clrFrom>
                <a:srgbClr val="FFFFFF"/>
              </a:clrFrom>
              <a:clrTo>
                <a:srgbClr val="FFFFFF">
                  <a:alpha val="0"/>
                </a:srgbClr>
              </a:clrTo>
            </a:clrChange>
          </a:blip>
          <a:stretch>
            <a:fillRect/>
          </a:stretch>
        </p:blipFill>
        <p:spPr>
          <a:xfrm>
            <a:off x="8532589" y="125049"/>
            <a:ext cx="508586" cy="522584"/>
          </a:xfrm>
          <a:prstGeom prst="rect">
            <a:avLst/>
          </a:prstGeom>
        </p:spPr>
      </p:pic>
    </p:spTree>
    <p:extLst>
      <p:ext uri="{BB962C8B-B14F-4D97-AF65-F5344CB8AC3E}">
        <p14:creationId xmlns:p14="http://schemas.microsoft.com/office/powerpoint/2010/main" val="8004602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D195F-5D4C-471B-9C13-C7E61213043E}"/>
              </a:ext>
            </a:extLst>
          </p:cNvPr>
          <p:cNvSpPr txBox="1"/>
          <p:nvPr/>
        </p:nvSpPr>
        <p:spPr>
          <a:xfrm>
            <a:off x="4733765" y="920168"/>
            <a:ext cx="4248471" cy="4708981"/>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Sample Format: Unit Training Event</a:t>
            </a:r>
          </a:p>
          <a:p>
            <a:endParaRPr lang="en-US" dirty="0"/>
          </a:p>
          <a:p>
            <a:r>
              <a:rPr lang="en-US" dirty="0"/>
              <a:t>The standard military 8-Step Training Model provides leaders with an effective method to design, execute, and asses all annual training events; from the individual to the unit.</a:t>
            </a:r>
          </a:p>
          <a:p>
            <a:r>
              <a:rPr lang="en-US" dirty="0"/>
              <a:t> </a:t>
            </a:r>
          </a:p>
          <a:p>
            <a:r>
              <a:rPr lang="en-US" dirty="0"/>
              <a:t>This company uses the format in the pages below to give leaders a standard operating procedure for developing, executing and assessing training events. </a:t>
            </a:r>
          </a:p>
          <a:p>
            <a:endParaRPr lang="en-US" dirty="0"/>
          </a:p>
          <a:p>
            <a:r>
              <a:rPr lang="en-US" dirty="0"/>
              <a:t>These training event packets may include additional training documents depending on the complexity of the event (e.g. risk assessment sheet, medical evacuation sheet, observer sheets, maps, grading sheets, exam sheets, training operation orders, opposing force guidance).</a:t>
            </a:r>
          </a:p>
          <a:p>
            <a:endParaRPr lang="en-US" dirty="0"/>
          </a:p>
          <a:p>
            <a:r>
              <a:rPr lang="en-US" dirty="0"/>
              <a:t>The leader(s) assigned as the project managers for each training event will regularly brief the commander and executive officer on the planning and resource status using this product as a guide for briefing. </a:t>
            </a:r>
          </a:p>
          <a:p>
            <a:endParaRPr lang="en-US" sz="1200" dirty="0">
              <a:latin typeface="Arial" panose="020B0604020202020204" pitchFamily="34" charset="0"/>
              <a:cs typeface="Arial" panose="020B0604020202020204" pitchFamily="34" charset="0"/>
            </a:endParaRPr>
          </a:p>
          <a:p>
            <a:r>
              <a:rPr lang="en-US" dirty="0"/>
              <a:t>This example format depicts a unit that is planning a squad collective training event.</a:t>
            </a:r>
            <a:endParaRPr lang="en-US" sz="1200" dirty="0">
              <a:latin typeface="Arial" panose="020B0604020202020204" pitchFamily="34"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42ABD2FC-EE67-4E2A-A4AF-A48CC970CF56}"/>
              </a:ext>
            </a:extLst>
          </p:cNvPr>
          <p:cNvSpPr txBox="1"/>
          <p:nvPr/>
        </p:nvSpPr>
        <p:spPr>
          <a:xfrm>
            <a:off x="148858" y="920168"/>
            <a:ext cx="4497572" cy="5447645"/>
          </a:xfrm>
          <a:prstGeom prst="rect">
            <a:avLst/>
          </a:prstGeom>
          <a:solidFill>
            <a:schemeClr val="accent2"/>
          </a:solidFill>
          <a:ln>
            <a:solidFill>
              <a:schemeClr val="tx1"/>
            </a:solidFill>
          </a:ln>
        </p:spPr>
        <p:txBody>
          <a:bodyPr wrap="square" rtlCol="0">
            <a:spAutoFit/>
          </a:bodyPr>
          <a:lstStyle>
            <a:defPPr>
              <a:defRPr lang="en-US"/>
            </a:defPPr>
            <a:lvl1pPr>
              <a:defRPr sz="1200" b="1">
                <a:latin typeface="Arial" panose="020B0604020202020204" pitchFamily="34" charset="0"/>
                <a:cs typeface="Arial" panose="020B0604020202020204" pitchFamily="34" charset="0"/>
              </a:defRPr>
            </a:lvl1pPr>
          </a:lstStyle>
          <a:p>
            <a:r>
              <a:rPr lang="en-US" dirty="0"/>
              <a:t>COMPANY TRAINING EVENTS (FM 7-0, Appendix E)</a:t>
            </a:r>
          </a:p>
          <a:p>
            <a:endParaRPr lang="en-US" b="0" dirty="0"/>
          </a:p>
          <a:p>
            <a:r>
              <a:rPr lang="en-US" b="0" dirty="0"/>
              <a:t>E-30. Training events &lt;are&gt; managed using the T-Week framework. This is a planning technique that identifies actions and activities to accomplish prior to each training event. T-Week is the week of training execution; T-6 represents activities six weeks prior to execution. … </a:t>
            </a:r>
            <a:r>
              <a:rPr lang="en-US" dirty="0"/>
              <a:t>Units develop and tailor their own T-week actions and timelines based on local command and installation requirements</a:t>
            </a:r>
            <a:r>
              <a:rPr lang="en-US" b="0" i="1" dirty="0"/>
              <a:t>…</a:t>
            </a:r>
          </a:p>
          <a:p>
            <a:endParaRPr lang="en-US" b="0" dirty="0"/>
          </a:p>
          <a:p>
            <a:r>
              <a:rPr lang="en-US" b="0" dirty="0"/>
              <a:t>T-16 Identify major training facilities</a:t>
            </a:r>
          </a:p>
          <a:p>
            <a:r>
              <a:rPr lang="en-US" b="0" dirty="0"/>
              <a:t>Week T-12 Conduct training event planning</a:t>
            </a:r>
          </a:p>
          <a:p>
            <a:r>
              <a:rPr lang="en-US" b="0" dirty="0"/>
              <a:t>Week T-11 Refine event requirements</a:t>
            </a:r>
          </a:p>
          <a:p>
            <a:r>
              <a:rPr lang="en-US" b="0" dirty="0"/>
              <a:t>Week T-10 Begin pre-execution checks</a:t>
            </a:r>
          </a:p>
          <a:p>
            <a:r>
              <a:rPr lang="en-US" b="0" dirty="0"/>
              <a:t>Week T-9 Confirm resource requests</a:t>
            </a:r>
          </a:p>
          <a:p>
            <a:r>
              <a:rPr lang="en-US" b="0" dirty="0"/>
              <a:t>Week T-8 Execute reconnaissance and confirm resources</a:t>
            </a:r>
          </a:p>
          <a:p>
            <a:r>
              <a:rPr lang="en-US" b="0" dirty="0"/>
              <a:t>Week T-7 Publish the training event orders</a:t>
            </a:r>
          </a:p>
          <a:p>
            <a:r>
              <a:rPr lang="en-US" b="0" dirty="0"/>
              <a:t>Week T-6* Review and complete deliberate risk assessments</a:t>
            </a:r>
          </a:p>
          <a:p>
            <a:r>
              <a:rPr lang="en-US" b="0" dirty="0"/>
              <a:t>Week T-5 Complete tactical plan and supporting products</a:t>
            </a:r>
          </a:p>
          <a:p>
            <a:r>
              <a:rPr lang="en-US" b="0" dirty="0"/>
              <a:t>Week T-4 Conduct certifications and complete prerequisite training</a:t>
            </a:r>
          </a:p>
          <a:p>
            <a:r>
              <a:rPr lang="en-US" b="0" dirty="0"/>
              <a:t>Week T-3 Conduct rehearsals</a:t>
            </a:r>
          </a:p>
          <a:p>
            <a:r>
              <a:rPr lang="en-US" b="0" dirty="0"/>
              <a:t>Week T-2 Finalize support and conduct OPFOR rehearsal</a:t>
            </a:r>
          </a:p>
          <a:p>
            <a:r>
              <a:rPr lang="en-US" b="0" dirty="0"/>
              <a:t>Week T-1 Draw equipment or supplies and execute subordinate rehearsals and checks</a:t>
            </a:r>
          </a:p>
          <a:p>
            <a:r>
              <a:rPr lang="en-US" b="0" dirty="0"/>
              <a:t>T Week Execute training</a:t>
            </a:r>
          </a:p>
          <a:p>
            <a:r>
              <a:rPr lang="en-US" b="0" dirty="0"/>
              <a:t>Week T+1 Recover, and conduct final after action reviews</a:t>
            </a:r>
          </a:p>
          <a:p>
            <a:endParaRPr lang="en-US" b="0" dirty="0"/>
          </a:p>
          <a:p>
            <a:r>
              <a:rPr lang="en-US" b="0" dirty="0"/>
              <a:t>*</a:t>
            </a:r>
            <a:r>
              <a:rPr lang="en-US" dirty="0"/>
              <a:t>Training schedule approved and published at T-6</a:t>
            </a:r>
          </a:p>
        </p:txBody>
      </p:sp>
    </p:spTree>
    <p:extLst>
      <p:ext uri="{BB962C8B-B14F-4D97-AF65-F5344CB8AC3E}">
        <p14:creationId xmlns:p14="http://schemas.microsoft.com/office/powerpoint/2010/main" val="111797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 TRAINING (</a:t>
            </a:r>
            <a:r>
              <a:rPr lang="en-US" i="1" dirty="0"/>
              <a:t>IWTS TABLE III-VI</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5170646"/>
          </a:xfrm>
          <a:prstGeom prst="rect">
            <a:avLst/>
          </a:prstGeom>
          <a:solidFill>
            <a:schemeClr val="bg1"/>
          </a:solidFill>
          <a:ln>
            <a:solidFill>
              <a:schemeClr val="tx1"/>
            </a:solidFill>
          </a:ln>
        </p:spPr>
        <p:txBody>
          <a:bodyPr wrap="square" rtlCol="0">
            <a:spAutoFit/>
          </a:bodyPr>
          <a:lstStyle/>
          <a:p>
            <a:r>
              <a:rPr lang="en-US" sz="1000" b="1" dirty="0">
                <a:latin typeface=" Arial"/>
              </a:rPr>
              <a:t>26FEB56 (WED): SQD DAY 2</a:t>
            </a:r>
          </a:p>
          <a:p>
            <a:endParaRPr lang="en-US" sz="1000" dirty="0">
              <a:latin typeface=" Arial"/>
            </a:endParaRPr>
          </a:p>
          <a:p>
            <a:r>
              <a:rPr lang="en-US" sz="1000" dirty="0">
                <a:latin typeface=" Arial"/>
              </a:rPr>
              <a:t>Chow: H/M/H</a:t>
            </a:r>
          </a:p>
          <a:p>
            <a:endParaRPr lang="en-US" sz="1000" dirty="0">
              <a:latin typeface=" Arial"/>
            </a:endParaRPr>
          </a:p>
          <a:p>
            <a:r>
              <a:rPr lang="en-US" sz="1000" dirty="0">
                <a:latin typeface=" Arial"/>
              </a:rPr>
              <a:t>0500 Safety Brief</a:t>
            </a:r>
          </a:p>
          <a:p>
            <a:r>
              <a:rPr lang="en-US" sz="1000" dirty="0">
                <a:latin typeface=" Arial"/>
              </a:rPr>
              <a:t>(BLANK TABLE IV-V)</a:t>
            </a:r>
          </a:p>
          <a:p>
            <a:endParaRPr lang="en-US" sz="1000" dirty="0">
              <a:latin typeface=" Arial"/>
            </a:endParaRPr>
          </a:p>
          <a:p>
            <a:r>
              <a:rPr lang="en-US" sz="1000" dirty="0">
                <a:latin typeface=" Arial"/>
              </a:rPr>
              <a:t>2hr blank iterations with 1hr reset between for AAR and movement to-from.  Each Iteration will train 1x Squad.  3 SQDs trained.</a:t>
            </a:r>
          </a:p>
          <a:p>
            <a:endParaRPr lang="en-US" sz="1000" dirty="0">
              <a:latin typeface=" Arial"/>
            </a:endParaRPr>
          </a:p>
          <a:p>
            <a:r>
              <a:rPr lang="en-US" sz="1000" dirty="0">
                <a:latin typeface=" Arial"/>
              </a:rPr>
              <a:t>0700-1000 Iteration 01</a:t>
            </a:r>
          </a:p>
          <a:p>
            <a:r>
              <a:rPr lang="en-US" sz="1000" dirty="0">
                <a:latin typeface=" Arial"/>
              </a:rPr>
              <a:t>1000-1300 Iteration 02</a:t>
            </a:r>
          </a:p>
          <a:p>
            <a:r>
              <a:rPr lang="en-US" sz="1000" dirty="0">
                <a:latin typeface=" Arial"/>
              </a:rPr>
              <a:t>1300-1600 Iteration 03</a:t>
            </a:r>
          </a:p>
          <a:p>
            <a:endParaRPr lang="en-US" sz="1000" dirty="0">
              <a:latin typeface=" Arial"/>
            </a:endParaRPr>
          </a:p>
          <a:p>
            <a:r>
              <a:rPr lang="en-US" sz="1000" dirty="0">
                <a:latin typeface=" Arial"/>
              </a:rPr>
              <a:t>1600-1900 Iteration 04 (Night)</a:t>
            </a:r>
          </a:p>
          <a:p>
            <a:r>
              <a:rPr lang="en-US" sz="1000" dirty="0">
                <a:latin typeface=" Arial"/>
              </a:rPr>
              <a:t>1900-2200 Iteration 05 (Night)</a:t>
            </a:r>
          </a:p>
          <a:p>
            <a:r>
              <a:rPr lang="en-US" sz="1000" dirty="0">
                <a:latin typeface=" Arial"/>
              </a:rPr>
              <a:t>2200-0100 Iteration 06 (Night)</a:t>
            </a:r>
          </a:p>
          <a:p>
            <a:endParaRPr lang="en-US" sz="1000" dirty="0">
              <a:latin typeface=" Arial"/>
            </a:endParaRPr>
          </a:p>
          <a:p>
            <a:r>
              <a:rPr lang="en-US" sz="1000" dirty="0">
                <a:latin typeface=" Arial"/>
              </a:rPr>
              <a:t>1500 SQD LFX FRAGORD Release by Cadre</a:t>
            </a:r>
          </a:p>
          <a:p>
            <a:endParaRPr lang="en-US" sz="1000" dirty="0">
              <a:latin typeface=" Arial"/>
            </a:endParaRPr>
          </a:p>
          <a:p>
            <a:r>
              <a:rPr lang="en-US" sz="1000" i="1" dirty="0">
                <a:latin typeface=" Arial"/>
              </a:rPr>
              <a:t>Section personnel not service as Cadre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pPr marL="171450" indent="-171450">
              <a:buFontTx/>
              <a:buChar char="-"/>
            </a:pPr>
            <a:endParaRPr lang="en-US" sz="1000" i="1"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4401205"/>
          </a:xfrm>
          <a:prstGeom prst="rect">
            <a:avLst/>
          </a:prstGeom>
          <a:solidFill>
            <a:schemeClr val="bg1"/>
          </a:solidFill>
          <a:ln>
            <a:solidFill>
              <a:schemeClr val="tx1"/>
            </a:solidFill>
          </a:ln>
        </p:spPr>
        <p:txBody>
          <a:bodyPr wrap="square" rtlCol="0">
            <a:spAutoFit/>
          </a:bodyPr>
          <a:lstStyle/>
          <a:p>
            <a:r>
              <a:rPr lang="en-US" sz="1000" b="1" dirty="0">
                <a:latin typeface=" Arial"/>
              </a:rPr>
              <a:t>26FEB56 (WED):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27FEB56 (THU): SQD DAY 3</a:t>
            </a:r>
          </a:p>
          <a:p>
            <a:endParaRPr lang="en-US" sz="1000" dirty="0">
              <a:latin typeface=" Arial"/>
            </a:endParaRPr>
          </a:p>
          <a:p>
            <a:r>
              <a:rPr lang="en-US" sz="1000" dirty="0">
                <a:latin typeface=" Arial"/>
              </a:rPr>
              <a:t>Chow: H/M/H</a:t>
            </a:r>
          </a:p>
          <a:p>
            <a:endParaRPr lang="en-US" sz="1000" dirty="0">
              <a:latin typeface=" Arial"/>
            </a:endParaRPr>
          </a:p>
          <a:p>
            <a:r>
              <a:rPr lang="en-US" sz="1000" dirty="0">
                <a:latin typeface=" Arial"/>
              </a:rPr>
              <a:t>0500 Safety Brief</a:t>
            </a:r>
          </a:p>
          <a:p>
            <a:r>
              <a:rPr lang="en-US" sz="1000" dirty="0">
                <a:latin typeface=" Arial"/>
              </a:rPr>
              <a:t>(BLANK TABLE IV-V)</a:t>
            </a:r>
          </a:p>
          <a:p>
            <a:endParaRPr lang="en-US" sz="1000" dirty="0">
              <a:latin typeface=" Arial"/>
            </a:endParaRPr>
          </a:p>
          <a:p>
            <a:r>
              <a:rPr lang="en-US" sz="1000" dirty="0">
                <a:latin typeface=" Arial"/>
              </a:rPr>
              <a:t>2hr blank iterations with 1hr reset between for AAR and movement to-from.  Each Iteration will train 1x Squad.  3 SQDs trained.</a:t>
            </a:r>
          </a:p>
          <a:p>
            <a:endParaRPr lang="en-US" sz="1000" dirty="0">
              <a:latin typeface=" Arial"/>
            </a:endParaRPr>
          </a:p>
          <a:p>
            <a:r>
              <a:rPr lang="en-US" sz="1000" dirty="0">
                <a:latin typeface=" Arial"/>
              </a:rPr>
              <a:t>0700-1000 Iteration 01</a:t>
            </a:r>
          </a:p>
          <a:p>
            <a:r>
              <a:rPr lang="en-US" sz="1000" dirty="0">
                <a:latin typeface=" Arial"/>
              </a:rPr>
              <a:t>1000-1300 Iteration 02</a:t>
            </a:r>
          </a:p>
          <a:p>
            <a:r>
              <a:rPr lang="en-US" sz="1000" dirty="0">
                <a:latin typeface=" Arial"/>
              </a:rPr>
              <a:t>1300-1600 Iteration 03</a:t>
            </a:r>
          </a:p>
          <a:p>
            <a:endParaRPr lang="en-US" sz="1000" dirty="0">
              <a:latin typeface=" Arial"/>
            </a:endParaRPr>
          </a:p>
          <a:p>
            <a:r>
              <a:rPr lang="en-US" sz="1000" dirty="0">
                <a:latin typeface=" Arial"/>
              </a:rPr>
              <a:t>1600-1900 Iteration 04 (Night)</a:t>
            </a:r>
          </a:p>
          <a:p>
            <a:r>
              <a:rPr lang="en-US" sz="1000" dirty="0">
                <a:latin typeface=" Arial"/>
              </a:rPr>
              <a:t>1900-2200 Iteration 05 (Night)</a:t>
            </a:r>
          </a:p>
          <a:p>
            <a:r>
              <a:rPr lang="en-US" sz="1000" dirty="0">
                <a:latin typeface=" Arial"/>
              </a:rPr>
              <a:t>2200-0100 Iteration 06 (Night)</a:t>
            </a:r>
          </a:p>
          <a:p>
            <a:endParaRPr lang="en-US" sz="1000" dirty="0">
              <a:latin typeface=" Arial"/>
            </a:endParaRPr>
          </a:p>
          <a:p>
            <a:r>
              <a:rPr lang="en-US" sz="1000" dirty="0">
                <a:latin typeface=" Arial"/>
              </a:rPr>
              <a:t>1500 SQD LFX FRAGORD Release by Cadre</a:t>
            </a:r>
          </a:p>
          <a:p>
            <a:endParaRPr lang="en-US" sz="1000" dirty="0">
              <a:latin typeface=" Arial"/>
            </a:endParaRPr>
          </a:p>
          <a:p>
            <a:r>
              <a:rPr lang="en-US" sz="1000" i="1" dirty="0">
                <a:latin typeface=" Arial"/>
              </a:rPr>
              <a:t>Section personnel not service as Cadre focus:</a:t>
            </a:r>
          </a:p>
          <a:p>
            <a:pPr marL="171450" indent="-171450">
              <a:buFontTx/>
              <a:buChar char="-"/>
            </a:pPr>
            <a:r>
              <a:rPr lang="en-US" sz="1000" i="1" dirty="0">
                <a:latin typeface=" Arial"/>
              </a:rPr>
              <a:t>Maintenance</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7"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27FEB56 (THU):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endParaRPr lang="en-US" sz="1000" dirty="0">
              <a:latin typeface=" Arial"/>
            </a:endParaRPr>
          </a:p>
          <a:p>
            <a:r>
              <a:rPr lang="en-US" sz="1000" dirty="0">
                <a:latin typeface=" Arial"/>
              </a:rPr>
              <a:t>LFX Preparation.</a:t>
            </a:r>
          </a:p>
          <a:p>
            <a:endParaRPr lang="en-US" sz="1000" dirty="0">
              <a:latin typeface=" Arial"/>
            </a:endParaRPr>
          </a:p>
          <a:p>
            <a:pPr marL="171450" indent="-171450">
              <a:buFontTx/>
              <a:buChar char="-"/>
            </a:pPr>
            <a:r>
              <a:rPr lang="en-US" sz="1000" dirty="0">
                <a:latin typeface=" Arial"/>
              </a:rPr>
              <a:t>Cadre Lane Confirmation</a:t>
            </a:r>
          </a:p>
          <a:p>
            <a:pPr marL="171450" indent="-171450">
              <a:buFontTx/>
              <a:buChar char="-"/>
            </a:pPr>
            <a:r>
              <a:rPr lang="en-US" sz="1000" dirty="0">
                <a:latin typeface=" Arial"/>
              </a:rPr>
              <a:t>Live Safety Pre-Brief</a:t>
            </a:r>
          </a:p>
          <a:p>
            <a:pPr marL="171450" indent="-171450">
              <a:buFontTx/>
              <a:buChar char="-"/>
            </a:pPr>
            <a:r>
              <a:rPr lang="en-US" sz="1000" dirty="0">
                <a:latin typeface=" Arial"/>
              </a:rPr>
              <a:t>Road Block Confirmation</a:t>
            </a: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p:txBody>
      </p:sp>
    </p:spTree>
    <p:extLst>
      <p:ext uri="{BB962C8B-B14F-4D97-AF65-F5344CB8AC3E}">
        <p14:creationId xmlns:p14="http://schemas.microsoft.com/office/powerpoint/2010/main" val="303397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 TRAINING (</a:t>
            </a:r>
            <a:r>
              <a:rPr lang="en-US" i="1" dirty="0"/>
              <a:t>IWTS TABLE III-VI</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4862870"/>
          </a:xfrm>
          <a:prstGeom prst="rect">
            <a:avLst/>
          </a:prstGeom>
          <a:solidFill>
            <a:schemeClr val="bg1"/>
          </a:solidFill>
          <a:ln>
            <a:solidFill>
              <a:schemeClr val="tx1"/>
            </a:solidFill>
          </a:ln>
        </p:spPr>
        <p:txBody>
          <a:bodyPr wrap="square" rtlCol="0">
            <a:spAutoFit/>
          </a:bodyPr>
          <a:lstStyle/>
          <a:p>
            <a:r>
              <a:rPr lang="en-US" sz="1000" b="1" dirty="0">
                <a:latin typeface=" Arial"/>
              </a:rPr>
              <a:t>28FEB56 (FRI): SQD DAY 4</a:t>
            </a:r>
          </a:p>
          <a:p>
            <a:endParaRPr lang="en-US" sz="1000" dirty="0">
              <a:latin typeface=" Arial"/>
            </a:endParaRPr>
          </a:p>
          <a:p>
            <a:r>
              <a:rPr lang="en-US" sz="1000" dirty="0">
                <a:latin typeface=" Arial"/>
              </a:rPr>
              <a:t>Chow: H/M/H</a:t>
            </a:r>
          </a:p>
          <a:p>
            <a:endParaRPr lang="en-US" sz="1000" dirty="0">
              <a:latin typeface=" Arial"/>
            </a:endParaRPr>
          </a:p>
          <a:p>
            <a:r>
              <a:rPr lang="en-US" sz="1000" dirty="0">
                <a:latin typeface=" Arial"/>
              </a:rPr>
              <a:t>0500 Safety Brief</a:t>
            </a:r>
          </a:p>
          <a:p>
            <a:r>
              <a:rPr lang="en-US" sz="1000" dirty="0">
                <a:latin typeface=" Arial"/>
              </a:rPr>
              <a:t>(LIVE TABLE VI)</a:t>
            </a:r>
          </a:p>
          <a:p>
            <a:endParaRPr lang="en-US" sz="1000" dirty="0">
              <a:latin typeface=" Arial"/>
            </a:endParaRPr>
          </a:p>
          <a:p>
            <a:r>
              <a:rPr lang="en-US" sz="1000" dirty="0">
                <a:latin typeface=" Arial"/>
              </a:rPr>
              <a:t>2hr live iterations with 1hr reset between for AAR and movement to-from.  Each Iteration will train 1x Squad.  3 SQDs trained.</a:t>
            </a:r>
          </a:p>
          <a:p>
            <a:endParaRPr lang="en-US" sz="1000" dirty="0">
              <a:latin typeface=" Arial"/>
            </a:endParaRPr>
          </a:p>
          <a:p>
            <a:r>
              <a:rPr lang="en-US" sz="1000" dirty="0">
                <a:latin typeface=" Arial"/>
              </a:rPr>
              <a:t>0700-1000 Iteration 01</a:t>
            </a:r>
          </a:p>
          <a:p>
            <a:r>
              <a:rPr lang="en-US" sz="1000" dirty="0">
                <a:latin typeface=" Arial"/>
              </a:rPr>
              <a:t>1000-1300 Iteration 02</a:t>
            </a:r>
          </a:p>
          <a:p>
            <a:r>
              <a:rPr lang="en-US" sz="1000" dirty="0">
                <a:latin typeface=" Arial"/>
              </a:rPr>
              <a:t>1300-1600 Iteration 03</a:t>
            </a:r>
          </a:p>
          <a:p>
            <a:endParaRPr lang="en-US" sz="1000" dirty="0">
              <a:latin typeface=" Arial"/>
            </a:endParaRPr>
          </a:p>
          <a:p>
            <a:r>
              <a:rPr lang="en-US" sz="1000" dirty="0">
                <a:latin typeface=" Arial"/>
              </a:rPr>
              <a:t>1600-1900 Iteration 04 (Night)</a:t>
            </a:r>
          </a:p>
          <a:p>
            <a:r>
              <a:rPr lang="en-US" sz="1000" dirty="0">
                <a:latin typeface=" Arial"/>
              </a:rPr>
              <a:t>1900-2200 Iteration 05 (Night)</a:t>
            </a:r>
          </a:p>
          <a:p>
            <a:r>
              <a:rPr lang="en-US" sz="1000" dirty="0">
                <a:latin typeface=" Arial"/>
              </a:rPr>
              <a:t>2200-0100 Iteration 06 (Night)</a:t>
            </a:r>
          </a:p>
          <a:p>
            <a:endParaRPr lang="en-US" sz="1000" dirty="0">
              <a:latin typeface=" Arial"/>
            </a:endParaRPr>
          </a:p>
          <a:p>
            <a:r>
              <a:rPr lang="en-US" sz="1000" dirty="0">
                <a:latin typeface=" Arial"/>
              </a:rPr>
              <a:t>1500 SQD LFX FRAGORD Release by Cadre</a:t>
            </a:r>
          </a:p>
          <a:p>
            <a:endParaRPr lang="en-US" sz="1000" dirty="0">
              <a:latin typeface=" Arial"/>
            </a:endParaRPr>
          </a:p>
          <a:p>
            <a:r>
              <a:rPr lang="en-US" sz="1000" i="1" dirty="0">
                <a:latin typeface=" Arial"/>
              </a:rPr>
              <a:t>Section personnel not service as Cadre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pPr marL="171450" indent="-171450">
              <a:buFontTx/>
              <a:buChar char="-"/>
            </a:pPr>
            <a:endParaRPr lang="en-US" sz="1000" i="1"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4862870"/>
          </a:xfrm>
          <a:prstGeom prst="rect">
            <a:avLst/>
          </a:prstGeom>
          <a:solidFill>
            <a:schemeClr val="bg1"/>
          </a:solidFill>
          <a:ln>
            <a:solidFill>
              <a:schemeClr val="tx1"/>
            </a:solidFill>
          </a:ln>
        </p:spPr>
        <p:txBody>
          <a:bodyPr wrap="square" rtlCol="0">
            <a:spAutoFit/>
          </a:bodyPr>
          <a:lstStyle/>
          <a:p>
            <a:r>
              <a:rPr lang="en-US" sz="1000" b="1" dirty="0">
                <a:latin typeface=" Arial"/>
              </a:rPr>
              <a:t>28FEB56 (FRI):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4862870"/>
          </a:xfrm>
          <a:prstGeom prst="rect">
            <a:avLst/>
          </a:prstGeom>
          <a:solidFill>
            <a:schemeClr val="bg1"/>
          </a:solidFill>
          <a:ln>
            <a:solidFill>
              <a:schemeClr val="tx1"/>
            </a:solidFill>
          </a:ln>
        </p:spPr>
        <p:txBody>
          <a:bodyPr wrap="square" rtlCol="0">
            <a:spAutoFit/>
          </a:bodyPr>
          <a:lstStyle/>
          <a:p>
            <a:r>
              <a:rPr lang="en-US" sz="1000" b="1" dirty="0">
                <a:latin typeface=" Arial"/>
              </a:rPr>
              <a:t>29FEB56 (SAT): SQD DAY 5</a:t>
            </a:r>
          </a:p>
          <a:p>
            <a:endParaRPr lang="en-US" sz="1000" dirty="0">
              <a:latin typeface=" Arial"/>
            </a:endParaRPr>
          </a:p>
          <a:p>
            <a:r>
              <a:rPr lang="en-US" sz="1000" dirty="0">
                <a:latin typeface=" Arial"/>
              </a:rPr>
              <a:t>Chow: H/M/H</a:t>
            </a:r>
          </a:p>
          <a:p>
            <a:endParaRPr lang="en-US" sz="1000" dirty="0">
              <a:latin typeface=" Arial"/>
            </a:endParaRPr>
          </a:p>
          <a:p>
            <a:r>
              <a:rPr lang="en-US" sz="1000" dirty="0">
                <a:latin typeface=" Arial"/>
              </a:rPr>
              <a:t>0500 Safety Brief</a:t>
            </a:r>
          </a:p>
          <a:p>
            <a:r>
              <a:rPr lang="en-US" sz="1000" dirty="0">
                <a:latin typeface=" Arial"/>
              </a:rPr>
              <a:t>(LIVE TABLE VI)</a:t>
            </a:r>
          </a:p>
          <a:p>
            <a:endParaRPr lang="en-US" sz="1000" dirty="0">
              <a:latin typeface=" Arial"/>
            </a:endParaRPr>
          </a:p>
          <a:p>
            <a:r>
              <a:rPr lang="en-US" sz="1000" dirty="0">
                <a:latin typeface=" Arial"/>
              </a:rPr>
              <a:t>2hr live iterations with 1hr reset between for AAR and movement to-from.  Each Iteration will train 1x Squad.  3 SQDs trained.</a:t>
            </a:r>
          </a:p>
          <a:p>
            <a:endParaRPr lang="en-US" sz="1000" dirty="0">
              <a:latin typeface=" Arial"/>
            </a:endParaRPr>
          </a:p>
          <a:p>
            <a:r>
              <a:rPr lang="en-US" sz="1000" dirty="0">
                <a:latin typeface=" Arial"/>
              </a:rPr>
              <a:t>0700-1000 Iteration 01</a:t>
            </a:r>
          </a:p>
          <a:p>
            <a:r>
              <a:rPr lang="en-US" sz="1000" dirty="0">
                <a:latin typeface=" Arial"/>
              </a:rPr>
              <a:t>1000-1300 Iteration 02</a:t>
            </a:r>
          </a:p>
          <a:p>
            <a:r>
              <a:rPr lang="en-US" sz="1000" dirty="0">
                <a:latin typeface=" Arial"/>
              </a:rPr>
              <a:t>1300-1600 Iteration 03</a:t>
            </a:r>
          </a:p>
          <a:p>
            <a:endParaRPr lang="en-US" sz="1000" dirty="0">
              <a:latin typeface=" Arial"/>
            </a:endParaRPr>
          </a:p>
          <a:p>
            <a:r>
              <a:rPr lang="en-US" sz="1000" dirty="0">
                <a:latin typeface=" Arial"/>
              </a:rPr>
              <a:t>1600-1900 Iteration 04 (Night)</a:t>
            </a:r>
          </a:p>
          <a:p>
            <a:r>
              <a:rPr lang="en-US" sz="1000" dirty="0">
                <a:latin typeface=" Arial"/>
              </a:rPr>
              <a:t>1900-2200 Iteration 05 (Night)</a:t>
            </a:r>
          </a:p>
          <a:p>
            <a:r>
              <a:rPr lang="en-US" sz="1000" dirty="0">
                <a:latin typeface=" Arial"/>
              </a:rPr>
              <a:t>2200-0100 Iteration 06 (Night)</a:t>
            </a:r>
          </a:p>
          <a:p>
            <a:endParaRPr lang="en-US" sz="1000" dirty="0">
              <a:latin typeface=" Arial"/>
            </a:endParaRPr>
          </a:p>
          <a:p>
            <a:r>
              <a:rPr lang="en-US" sz="1000" dirty="0">
                <a:latin typeface=" Arial"/>
              </a:rPr>
              <a:t>1500 SQD LFX FRAGORD Release by Cadre</a:t>
            </a:r>
          </a:p>
          <a:p>
            <a:endParaRPr lang="en-US" sz="1000" dirty="0">
              <a:latin typeface=" Arial"/>
            </a:endParaRPr>
          </a:p>
          <a:p>
            <a:r>
              <a:rPr lang="en-US" sz="1000" i="1" dirty="0">
                <a:latin typeface=" Arial"/>
              </a:rPr>
              <a:t>Section personnel not service as Cadre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7" y="992255"/>
            <a:ext cx="2036621" cy="4862870"/>
          </a:xfrm>
          <a:prstGeom prst="rect">
            <a:avLst/>
          </a:prstGeom>
          <a:solidFill>
            <a:schemeClr val="bg1"/>
          </a:solidFill>
          <a:ln>
            <a:solidFill>
              <a:schemeClr val="tx1"/>
            </a:solidFill>
          </a:ln>
        </p:spPr>
        <p:txBody>
          <a:bodyPr wrap="square" rtlCol="0">
            <a:spAutoFit/>
          </a:bodyPr>
          <a:lstStyle/>
          <a:p>
            <a:r>
              <a:rPr lang="en-US" sz="1000" b="1" dirty="0">
                <a:latin typeface=" Arial"/>
              </a:rPr>
              <a:t>29FEB56 (SAT):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p:txBody>
      </p:sp>
    </p:spTree>
    <p:extLst>
      <p:ext uri="{BB962C8B-B14F-4D97-AF65-F5344CB8AC3E}">
        <p14:creationId xmlns:p14="http://schemas.microsoft.com/office/powerpoint/2010/main" val="337653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 TRAINING (</a:t>
            </a:r>
            <a:r>
              <a:rPr lang="en-US" i="1" dirty="0"/>
              <a:t>IWTS ALIBI &amp; RECOVERY</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4862870"/>
          </a:xfrm>
          <a:prstGeom prst="rect">
            <a:avLst/>
          </a:prstGeom>
          <a:solidFill>
            <a:schemeClr val="bg1"/>
          </a:solidFill>
          <a:ln>
            <a:solidFill>
              <a:schemeClr val="tx1"/>
            </a:solidFill>
          </a:ln>
        </p:spPr>
        <p:txBody>
          <a:bodyPr wrap="square" rtlCol="0">
            <a:spAutoFit/>
          </a:bodyPr>
          <a:lstStyle/>
          <a:p>
            <a:r>
              <a:rPr lang="en-US" sz="1000" b="1" dirty="0">
                <a:latin typeface=" Arial"/>
              </a:rPr>
              <a:t>01MAR56 (SUN): SQD DAY 6</a:t>
            </a:r>
          </a:p>
          <a:p>
            <a:r>
              <a:rPr lang="en-US" sz="1000" dirty="0">
                <a:latin typeface=" Arial"/>
              </a:rPr>
              <a:t>	</a:t>
            </a:r>
          </a:p>
          <a:p>
            <a:r>
              <a:rPr lang="en-US" sz="1000" dirty="0">
                <a:latin typeface=" Arial"/>
              </a:rPr>
              <a:t>Chow: H/M (RTB for Dinner)</a:t>
            </a:r>
          </a:p>
          <a:p>
            <a:endParaRPr lang="en-US" sz="1000" dirty="0">
              <a:latin typeface=" Arial"/>
            </a:endParaRPr>
          </a:p>
          <a:p>
            <a:r>
              <a:rPr lang="en-US" sz="1000" dirty="0">
                <a:latin typeface=" Arial"/>
              </a:rPr>
              <a:t>ALIBI/RETRAIN DAY</a:t>
            </a:r>
          </a:p>
          <a:p>
            <a:endParaRPr lang="en-US" sz="1000" dirty="0">
              <a:latin typeface=" Arial"/>
            </a:endParaRPr>
          </a:p>
          <a:p>
            <a:r>
              <a:rPr lang="en-US" sz="1000" dirty="0">
                <a:latin typeface=" Arial"/>
              </a:rPr>
              <a:t>0500 Safety Brief</a:t>
            </a:r>
          </a:p>
          <a:p>
            <a:r>
              <a:rPr lang="en-US" sz="1000" dirty="0">
                <a:latin typeface=" Arial"/>
              </a:rPr>
              <a:t>(LIVE TABLE VI)</a:t>
            </a:r>
          </a:p>
          <a:p>
            <a:endParaRPr lang="en-US" sz="1000" dirty="0">
              <a:latin typeface=" Arial"/>
            </a:endParaRPr>
          </a:p>
          <a:p>
            <a:r>
              <a:rPr lang="en-US" sz="1000" dirty="0">
                <a:latin typeface=" Arial"/>
              </a:rPr>
              <a:t>2hr live iterations with 1hr reset between for AAR and movement to-from.  Each Iteration will train 1x Squad.  3 SQDs trained.</a:t>
            </a:r>
          </a:p>
          <a:p>
            <a:endParaRPr lang="en-US" sz="1000" dirty="0">
              <a:latin typeface=" Arial"/>
            </a:endParaRPr>
          </a:p>
          <a:p>
            <a:r>
              <a:rPr lang="en-US" sz="1000" dirty="0">
                <a:latin typeface=" Arial"/>
              </a:rPr>
              <a:t>0700-1000 Iteration 01</a:t>
            </a:r>
          </a:p>
          <a:p>
            <a:r>
              <a:rPr lang="en-US" sz="1000" dirty="0">
                <a:latin typeface=" Arial"/>
              </a:rPr>
              <a:t>1000-1300 Iteration 02</a:t>
            </a:r>
          </a:p>
          <a:p>
            <a:endParaRPr lang="en-US" sz="1000" dirty="0">
              <a:latin typeface=" Arial"/>
            </a:endParaRPr>
          </a:p>
          <a:p>
            <a:r>
              <a:rPr lang="en-US" sz="1000" dirty="0">
                <a:latin typeface=" Arial"/>
              </a:rPr>
              <a:t>1300-1500 Range Clearance</a:t>
            </a:r>
          </a:p>
          <a:p>
            <a:endParaRPr lang="en-US" sz="1000" dirty="0">
              <a:latin typeface=" Arial"/>
            </a:endParaRPr>
          </a:p>
          <a:p>
            <a:r>
              <a:rPr lang="en-US" sz="1000" dirty="0">
                <a:latin typeface=" Arial"/>
              </a:rPr>
              <a:t>1700 NLT COF Release</a:t>
            </a:r>
          </a:p>
          <a:p>
            <a:endParaRPr lang="en-US" sz="1000" i="1" dirty="0">
              <a:latin typeface=" Arial"/>
            </a:endParaRPr>
          </a:p>
          <a:p>
            <a:endParaRPr lang="en-US" sz="1000" i="1" dirty="0">
              <a:latin typeface=" Arial"/>
            </a:endParaRPr>
          </a:p>
          <a:p>
            <a:endParaRPr lang="en-US" sz="1000" i="1" dirty="0">
              <a:latin typeface=" Arial"/>
            </a:endParaRPr>
          </a:p>
          <a:p>
            <a:endParaRPr lang="en-US" sz="1000" i="1" dirty="0">
              <a:latin typeface=" Arial"/>
            </a:endParaRPr>
          </a:p>
          <a:p>
            <a:endParaRPr lang="en-US" sz="1000" i="1" dirty="0">
              <a:latin typeface=" Arial"/>
            </a:endParaRPr>
          </a:p>
          <a:p>
            <a:endParaRPr lang="en-US" sz="1000" i="1" dirty="0">
              <a:latin typeface=" Arial"/>
            </a:endParaRPr>
          </a:p>
          <a:p>
            <a:endParaRPr lang="en-US" sz="1000" i="1" dirty="0">
              <a:latin typeface=" Arial"/>
            </a:endParaRPr>
          </a:p>
          <a:p>
            <a:pPr marL="171450" indent="-171450">
              <a:buFontTx/>
              <a:buChar char="-"/>
            </a:pPr>
            <a:endParaRPr lang="en-US" sz="1000" i="1"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4862870"/>
          </a:xfrm>
          <a:prstGeom prst="rect">
            <a:avLst/>
          </a:prstGeom>
          <a:solidFill>
            <a:schemeClr val="bg1"/>
          </a:solidFill>
          <a:ln>
            <a:solidFill>
              <a:schemeClr val="tx1"/>
            </a:solidFill>
          </a:ln>
        </p:spPr>
        <p:txBody>
          <a:bodyPr wrap="square" rtlCol="0">
            <a:spAutoFit/>
          </a:bodyPr>
          <a:lstStyle/>
          <a:p>
            <a:r>
              <a:rPr lang="en-US" sz="1000" b="1" dirty="0">
                <a:latin typeface=" Arial"/>
              </a:rPr>
              <a:t>01MAR56 (SUN):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4862870"/>
          </a:xfrm>
          <a:prstGeom prst="rect">
            <a:avLst/>
          </a:prstGeom>
          <a:solidFill>
            <a:schemeClr val="bg1">
              <a:lumMod val="85000"/>
            </a:schemeClr>
          </a:solidFill>
          <a:ln>
            <a:solidFill>
              <a:schemeClr val="tx1"/>
            </a:solidFill>
          </a:ln>
        </p:spPr>
        <p:txBody>
          <a:bodyPr wrap="square" rtlCol="0">
            <a:spAutoFit/>
          </a:bodyPr>
          <a:lstStyle/>
          <a:p>
            <a:r>
              <a:rPr lang="en-US" sz="1000" b="1" dirty="0">
                <a:latin typeface=" Arial"/>
              </a:rPr>
              <a:t>02-06MAR56</a:t>
            </a:r>
          </a:p>
          <a:p>
            <a:endParaRPr lang="en-US" sz="1000" dirty="0">
              <a:latin typeface=" Arial"/>
            </a:endParaRPr>
          </a:p>
          <a:p>
            <a:r>
              <a:rPr lang="en-US" sz="1000" dirty="0">
                <a:latin typeface=" Arial"/>
              </a:rPr>
              <a:t>Recovery</a:t>
            </a:r>
          </a:p>
          <a:p>
            <a:r>
              <a:rPr lang="en-US" sz="1000" dirty="0">
                <a:latin typeface=" Arial"/>
              </a:rPr>
              <a:t>Release @ 1600hrs</a:t>
            </a:r>
          </a:p>
          <a:p>
            <a:endParaRPr lang="en-US" sz="1000" dirty="0">
              <a:latin typeface=" Arial"/>
            </a:endParaRPr>
          </a:p>
          <a:p>
            <a:r>
              <a:rPr lang="en-US" sz="1000" dirty="0">
                <a:latin typeface=" Arial"/>
              </a:rPr>
              <a:t>Squad Deliberate Recovery Plan</a:t>
            </a:r>
          </a:p>
          <a:p>
            <a:r>
              <a:rPr lang="en-US" sz="1000" dirty="0">
                <a:latin typeface=" Arial"/>
              </a:rPr>
              <a:t>OCIE</a:t>
            </a:r>
          </a:p>
          <a:p>
            <a:r>
              <a:rPr lang="en-US" sz="1000" dirty="0">
                <a:latin typeface=" Arial"/>
              </a:rPr>
              <a:t>Weapons</a:t>
            </a:r>
          </a:p>
          <a:p>
            <a:r>
              <a:rPr lang="en-US" sz="1000" dirty="0">
                <a:latin typeface=" Arial"/>
              </a:rPr>
              <a:t>Optics</a:t>
            </a:r>
          </a:p>
          <a:p>
            <a:r>
              <a:rPr lang="en-US" sz="1000" dirty="0">
                <a:latin typeface=" Arial"/>
              </a:rPr>
              <a:t>AAR Comment Submittal</a:t>
            </a:r>
          </a:p>
          <a:p>
            <a:r>
              <a:rPr lang="en-US" sz="1000" dirty="0">
                <a:latin typeface=" Arial"/>
              </a:rPr>
              <a:t>Retrain Classroom Dialogue</a:t>
            </a:r>
          </a:p>
          <a:p>
            <a:r>
              <a:rPr lang="en-US" sz="1000" dirty="0">
                <a:latin typeface=" Arial"/>
              </a:rPr>
              <a:t>Maneuver and Navigation AAR</a:t>
            </a:r>
          </a:p>
          <a:p>
            <a:r>
              <a:rPr lang="en-US" sz="1000" dirty="0">
                <a:latin typeface=" Arial"/>
              </a:rPr>
              <a:t>TTPs &amp; SOP AAR</a:t>
            </a:r>
          </a:p>
          <a:p>
            <a:endParaRPr lang="en-US" sz="1000" dirty="0">
              <a:latin typeface=" Arial"/>
            </a:endParaRPr>
          </a:p>
          <a:p>
            <a:r>
              <a:rPr lang="en-US" sz="1000" dirty="0">
                <a:latin typeface=" Arial"/>
              </a:rPr>
              <a:t>Crews</a:t>
            </a:r>
          </a:p>
          <a:p>
            <a:r>
              <a:rPr lang="en-US" sz="1000" dirty="0">
                <a:latin typeface=" Arial"/>
              </a:rPr>
              <a:t>Vehicle Maintenance (Normally Scheduled)</a:t>
            </a:r>
          </a:p>
          <a:p>
            <a:endParaRPr lang="en-US" sz="1000" dirty="0">
              <a:latin typeface=" Arial"/>
            </a:endParaRPr>
          </a:p>
          <a:p>
            <a:r>
              <a:rPr lang="en-US" sz="1000" dirty="0">
                <a:latin typeface=" Arial"/>
              </a:rPr>
              <a:t>Spring Break Risk Mitigation Classes</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7" y="992255"/>
            <a:ext cx="2036621" cy="4862870"/>
          </a:xfrm>
          <a:prstGeom prst="rect">
            <a:avLst/>
          </a:prstGeom>
          <a:solidFill>
            <a:schemeClr val="bg1">
              <a:lumMod val="85000"/>
            </a:schemeClr>
          </a:solidFill>
          <a:ln>
            <a:solidFill>
              <a:schemeClr val="tx1"/>
            </a:solidFill>
          </a:ln>
        </p:spPr>
        <p:txBody>
          <a:bodyPr wrap="square" rtlCol="0">
            <a:spAutoFit/>
          </a:bodyPr>
          <a:lstStyle/>
          <a:p>
            <a:r>
              <a:rPr lang="en-US" sz="1000" b="1" dirty="0">
                <a:latin typeface=" Arial"/>
              </a:rPr>
              <a:t>07-15MAR56</a:t>
            </a:r>
          </a:p>
          <a:p>
            <a:endParaRPr lang="en-US" sz="1000" b="1" dirty="0">
              <a:latin typeface=" Arial"/>
            </a:endParaRPr>
          </a:p>
          <a:p>
            <a:r>
              <a:rPr lang="en-US" sz="1000" dirty="0">
                <a:latin typeface=" Arial"/>
              </a:rPr>
              <a:t>Spring Break</a:t>
            </a: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p:txBody>
      </p:sp>
    </p:spTree>
    <p:extLst>
      <p:ext uri="{BB962C8B-B14F-4D97-AF65-F5344CB8AC3E}">
        <p14:creationId xmlns:p14="http://schemas.microsoft.com/office/powerpoint/2010/main" val="268883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51DEC05-ECAE-4860-9104-9077409C4356}"/>
              </a:ext>
            </a:extLst>
          </p:cNvPr>
          <p:cNvSpPr txBox="1"/>
          <p:nvPr/>
        </p:nvSpPr>
        <p:spPr>
          <a:xfrm>
            <a:off x="2782888" y="308852"/>
            <a:ext cx="3578224" cy="307777"/>
          </a:xfrm>
          <a:prstGeom prst="rect">
            <a:avLst/>
          </a:prstGeom>
          <a:noFill/>
        </p:spPr>
        <p:txBody>
          <a:bodyPr wrap="none" rtlCol="0">
            <a:spAutoFit/>
          </a:bodyPr>
          <a:lstStyle/>
          <a:p>
            <a:r>
              <a:rPr lang="en-US" sz="1400" dirty="0">
                <a:latin typeface=" Arial"/>
              </a:rPr>
              <a:t>FORCE ON FORCE EXERCISE (SQUAD)</a:t>
            </a:r>
          </a:p>
        </p:txBody>
      </p:sp>
      <p:graphicFrame>
        <p:nvGraphicFramePr>
          <p:cNvPr id="20" name="Table 2">
            <a:extLst>
              <a:ext uri="{FF2B5EF4-FFF2-40B4-BE49-F238E27FC236}">
                <a16:creationId xmlns:a16="http://schemas.microsoft.com/office/drawing/2014/main" id="{A791CA7D-E6DA-45BD-8FCD-C0682D1E08A7}"/>
              </a:ext>
            </a:extLst>
          </p:cNvPr>
          <p:cNvGraphicFramePr>
            <a:graphicFrameLocks noGrp="1"/>
          </p:cNvGraphicFramePr>
          <p:nvPr>
            <p:extLst>
              <p:ext uri="{D42A27DB-BD31-4B8C-83A1-F6EECF244321}">
                <p14:modId xmlns:p14="http://schemas.microsoft.com/office/powerpoint/2010/main" val="3494996188"/>
              </p:ext>
            </p:extLst>
          </p:nvPr>
        </p:nvGraphicFramePr>
        <p:xfrm>
          <a:off x="220718" y="2889550"/>
          <a:ext cx="2798379" cy="3657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8585">
                  <a:extLst>
                    <a:ext uri="{9D8B030D-6E8A-4147-A177-3AD203B41FA5}">
                      <a16:colId xmlns:a16="http://schemas.microsoft.com/office/drawing/2014/main" val="3650383480"/>
                    </a:ext>
                  </a:extLst>
                </a:gridCol>
                <a:gridCol w="1629794">
                  <a:extLst>
                    <a:ext uri="{9D8B030D-6E8A-4147-A177-3AD203B41FA5}">
                      <a16:colId xmlns:a16="http://schemas.microsoft.com/office/drawing/2014/main" val="2231991897"/>
                    </a:ext>
                  </a:extLst>
                </a:gridCol>
              </a:tblGrid>
              <a:tr h="182880">
                <a:tc>
                  <a:txBody>
                    <a:bodyPr/>
                    <a:lstStyle/>
                    <a:p>
                      <a:r>
                        <a:rPr lang="en-US" sz="1000" b="1" dirty="0">
                          <a:solidFill>
                            <a:schemeClr val="tx1"/>
                          </a:solidFill>
                          <a:latin typeface="Arial" panose="020B0604020202020204" pitchFamily="34" charset="0"/>
                          <a:cs typeface="Arial" panose="020B0604020202020204" pitchFamily="34" charset="0"/>
                        </a:rPr>
                        <a:t> LABEL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1" dirty="0">
                          <a:solidFill>
                            <a:schemeClr val="tx1"/>
                          </a:solidFill>
                          <a:latin typeface="Arial" panose="020B0604020202020204" pitchFamily="34" charset="0"/>
                          <a:cs typeface="Arial" panose="020B0604020202020204" pitchFamily="34" charset="0"/>
                        </a:rPr>
                        <a:t> GRID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053135"/>
                  </a:ext>
                </a:extLst>
              </a:tr>
              <a:tr h="182880">
                <a:tc>
                  <a:txBody>
                    <a:bodyPr/>
                    <a:lstStyle/>
                    <a:p>
                      <a:r>
                        <a:rPr lang="en-US" sz="1000" b="0" dirty="0">
                          <a:latin typeface="Arial" panose="020B0604020202020204" pitchFamily="34" charset="0"/>
                          <a:cs typeface="Arial" panose="020B0604020202020204" pitchFamily="34" charset="0"/>
                        </a:rPr>
                        <a:t> 01 (CP)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73752"/>
                  </a:ext>
                </a:extLst>
              </a:tr>
              <a:tr h="182880">
                <a:tc>
                  <a:txBody>
                    <a:bodyPr/>
                    <a:lstStyle/>
                    <a:p>
                      <a:r>
                        <a:rPr lang="en-US" sz="1000" b="0" dirty="0">
                          <a:latin typeface="Arial" panose="020B0604020202020204" pitchFamily="34" charset="0"/>
                          <a:cs typeface="Arial" panose="020B0604020202020204" pitchFamily="34" charset="0"/>
                        </a:rPr>
                        <a:t> 01 (MEDIC)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995009"/>
                  </a:ext>
                </a:extLst>
              </a:tr>
              <a:tr h="182880">
                <a:tc>
                  <a:txBody>
                    <a:bodyPr/>
                    <a:lstStyle/>
                    <a:p>
                      <a:r>
                        <a:rPr lang="en-US" sz="1000" b="0" dirty="0">
                          <a:latin typeface="Arial" panose="020B0604020202020204" pitchFamily="34" charset="0"/>
                          <a:cs typeface="Arial" panose="020B0604020202020204" pitchFamily="34" charset="0"/>
                        </a:rPr>
                        <a:t> 01 (AXP)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897504"/>
                  </a:ext>
                </a:extLst>
              </a:tr>
              <a:tr h="182880">
                <a:tc>
                  <a:txBody>
                    <a:bodyPr/>
                    <a:lstStyle/>
                    <a:p>
                      <a:r>
                        <a:rPr lang="en-US" sz="1000" b="0" dirty="0">
                          <a:latin typeface="Arial" panose="020B0604020202020204" pitchFamily="34" charset="0"/>
                          <a:cs typeface="Arial" panose="020B0604020202020204" pitchFamily="34" charset="0"/>
                        </a:rPr>
                        <a:t> 01 (SAFETY BRF)</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525940"/>
                  </a:ext>
                </a:extLst>
              </a:tr>
              <a:tr h="182880">
                <a:tc>
                  <a:txBody>
                    <a:bodyPr/>
                    <a:lstStyle/>
                    <a:p>
                      <a:r>
                        <a:rPr lang="en-US" sz="1000" b="0" dirty="0">
                          <a:latin typeface="Arial" panose="020B0604020202020204" pitchFamily="34" charset="0"/>
                          <a:cs typeface="Arial" panose="020B0604020202020204" pitchFamily="34" charset="0"/>
                        </a:rPr>
                        <a:t> 02 (AA1 </a:t>
                      </a:r>
                      <a:r>
                        <a:rPr lang="en-US" sz="1000" b="0" dirty="0" err="1">
                          <a:latin typeface="Arial" panose="020B0604020202020204" pitchFamily="34" charset="0"/>
                          <a:cs typeface="Arial" panose="020B0604020202020204" pitchFamily="34" charset="0"/>
                        </a:rPr>
                        <a:t>FoF</a:t>
                      </a:r>
                      <a:r>
                        <a:rPr lang="en-US" sz="1000" b="0" dirty="0">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2267247"/>
                  </a:ext>
                </a:extLst>
              </a:tr>
              <a:tr h="182880">
                <a:tc>
                  <a:txBody>
                    <a:bodyPr/>
                    <a:lstStyle/>
                    <a:p>
                      <a:r>
                        <a:rPr lang="en-US" sz="1000" b="0" dirty="0">
                          <a:latin typeface="Arial" panose="020B0604020202020204" pitchFamily="34" charset="0"/>
                          <a:cs typeface="Arial" panose="020B0604020202020204" pitchFamily="34" charset="0"/>
                        </a:rPr>
                        <a:t> 13 (AA2 </a:t>
                      </a:r>
                      <a:r>
                        <a:rPr lang="en-US" sz="1000" b="0" dirty="0" err="1">
                          <a:latin typeface="Arial" panose="020B0604020202020204" pitchFamily="34" charset="0"/>
                          <a:cs typeface="Arial" panose="020B0604020202020204" pitchFamily="34" charset="0"/>
                        </a:rPr>
                        <a:t>FoF</a:t>
                      </a:r>
                      <a:r>
                        <a:rPr lang="en-US" sz="1000" b="0" dirty="0">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3901539"/>
                  </a:ext>
                </a:extLst>
              </a:tr>
              <a:tr h="182880">
                <a:tc>
                  <a:txBody>
                    <a:bodyPr/>
                    <a:lstStyle/>
                    <a:p>
                      <a:r>
                        <a:rPr lang="en-US" sz="1000" b="0" dirty="0">
                          <a:latin typeface="Arial" panose="020B0604020202020204" pitchFamily="34" charset="0"/>
                          <a:cs typeface="Arial" panose="020B0604020202020204" pitchFamily="34" charset="0"/>
                        </a:rPr>
                        <a:t> 03 (ORP1 </a:t>
                      </a:r>
                      <a:r>
                        <a:rPr lang="en-US" sz="1000" b="0" dirty="0" err="1">
                          <a:latin typeface="Arial" panose="020B0604020202020204" pitchFamily="34" charset="0"/>
                          <a:cs typeface="Arial" panose="020B0604020202020204" pitchFamily="34" charset="0"/>
                        </a:rPr>
                        <a:t>FoF</a:t>
                      </a:r>
                      <a:r>
                        <a:rPr lang="en-US" sz="1000" b="0" dirty="0">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2280726"/>
                  </a:ext>
                </a:extLst>
              </a:tr>
              <a:tr h="182880">
                <a:tc>
                  <a:txBody>
                    <a:bodyPr/>
                    <a:lstStyle/>
                    <a:p>
                      <a:r>
                        <a:rPr lang="en-US" sz="1000" b="0" dirty="0">
                          <a:latin typeface="Arial" panose="020B0604020202020204" pitchFamily="34" charset="0"/>
                          <a:cs typeface="Arial" panose="020B0604020202020204" pitchFamily="34" charset="0"/>
                        </a:rPr>
                        <a:t> 05 (ORP2 </a:t>
                      </a:r>
                      <a:r>
                        <a:rPr lang="en-US" sz="1000" b="0" dirty="0" err="1">
                          <a:latin typeface="Arial" panose="020B0604020202020204" pitchFamily="34" charset="0"/>
                          <a:cs typeface="Arial" panose="020B0604020202020204" pitchFamily="34" charset="0"/>
                        </a:rPr>
                        <a:t>FoF</a:t>
                      </a:r>
                      <a:r>
                        <a:rPr lang="en-US" sz="1000" b="0" dirty="0">
                          <a:latin typeface="Arial" panose="020B0604020202020204" pitchFamily="34" charset="0"/>
                          <a:cs typeface="Arial" panose="020B060402020202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672234"/>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482990"/>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1771301"/>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764994"/>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8841248"/>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0991015"/>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7107149"/>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2130147"/>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5112429"/>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257545"/>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659600"/>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4966704"/>
                  </a:ext>
                </a:extLst>
              </a:tr>
            </a:tbl>
          </a:graphicData>
        </a:graphic>
      </p:graphicFrame>
      <p:sp>
        <p:nvSpPr>
          <p:cNvPr id="21" name="Content Placeholder 23">
            <a:extLst>
              <a:ext uri="{FF2B5EF4-FFF2-40B4-BE49-F238E27FC236}">
                <a16:creationId xmlns:a16="http://schemas.microsoft.com/office/drawing/2014/main" id="{5B69143E-2459-4E54-8B72-ED7E1518F8D2}"/>
              </a:ext>
            </a:extLst>
          </p:cNvPr>
          <p:cNvSpPr txBox="1">
            <a:spLocks/>
          </p:cNvSpPr>
          <p:nvPr/>
        </p:nvSpPr>
        <p:spPr>
          <a:xfrm>
            <a:off x="220716" y="1138059"/>
            <a:ext cx="2798379" cy="25787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Moderate vegetation, gently rolling terrain, minimal unimproved roads</a:t>
            </a:r>
          </a:p>
        </p:txBody>
      </p:sp>
      <p:sp>
        <p:nvSpPr>
          <p:cNvPr id="22" name="Content Placeholder 23">
            <a:extLst>
              <a:ext uri="{FF2B5EF4-FFF2-40B4-BE49-F238E27FC236}">
                <a16:creationId xmlns:a16="http://schemas.microsoft.com/office/drawing/2014/main" id="{9BCB8E73-A206-401F-B933-6B140A9FCD0D}"/>
              </a:ext>
            </a:extLst>
          </p:cNvPr>
          <p:cNvSpPr txBox="1">
            <a:spLocks/>
          </p:cNvSpPr>
          <p:nvPr/>
        </p:nvSpPr>
        <p:spPr>
          <a:xfrm>
            <a:off x="220716" y="1595596"/>
            <a:ext cx="2798379" cy="25787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Winter conditions; open vegetation and increased visibility.</a:t>
            </a:r>
          </a:p>
        </p:txBody>
      </p:sp>
      <p:sp>
        <p:nvSpPr>
          <p:cNvPr id="23" name="Content Placeholder 23">
            <a:extLst>
              <a:ext uri="{FF2B5EF4-FFF2-40B4-BE49-F238E27FC236}">
                <a16:creationId xmlns:a16="http://schemas.microsoft.com/office/drawing/2014/main" id="{A764C25E-6E0D-4EEB-A96C-11692AFD008E}"/>
              </a:ext>
            </a:extLst>
          </p:cNvPr>
          <p:cNvSpPr txBox="1">
            <a:spLocks/>
          </p:cNvSpPr>
          <p:nvPr/>
        </p:nvSpPr>
        <p:spPr>
          <a:xfrm>
            <a:off x="220716" y="2137153"/>
            <a:ext cx="2798379" cy="620888"/>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55 / Low 30, Winds approx. 10-20mph, SR ~0715, SS ~1800.  Slight precipitation for the month of February.</a:t>
            </a:r>
          </a:p>
        </p:txBody>
      </p:sp>
      <p:sp>
        <p:nvSpPr>
          <p:cNvPr id="3" name="TextBox 2">
            <a:extLst>
              <a:ext uri="{FF2B5EF4-FFF2-40B4-BE49-F238E27FC236}">
                <a16:creationId xmlns:a16="http://schemas.microsoft.com/office/drawing/2014/main" id="{843A90B5-3C3E-412B-9E36-7A5A842E183F}"/>
              </a:ext>
            </a:extLst>
          </p:cNvPr>
          <p:cNvSpPr txBox="1"/>
          <p:nvPr/>
        </p:nvSpPr>
        <p:spPr>
          <a:xfrm>
            <a:off x="3019095" y="4523500"/>
            <a:ext cx="5581650" cy="1384995"/>
          </a:xfrm>
          <a:prstGeom prst="rect">
            <a:avLst/>
          </a:prstGeom>
          <a:noFill/>
        </p:spPr>
        <p:txBody>
          <a:bodyPr wrap="square" rtlCol="0">
            <a:spAutoFit/>
          </a:bodyPr>
          <a:lstStyle/>
          <a:p>
            <a:r>
              <a:rPr lang="en-US" sz="1200" dirty="0">
                <a:latin typeface=" Arial"/>
              </a:rPr>
              <a:t>Lane Concept:  Days 01-02. Force on Force places squad against squad.  Each squad will SP from their AA (</a:t>
            </a:r>
            <a:r>
              <a:rPr lang="en-US" sz="1200" b="1" dirty="0">
                <a:latin typeface=" Arial"/>
              </a:rPr>
              <a:t>Area 02 </a:t>
            </a:r>
            <a:r>
              <a:rPr lang="en-US" sz="1200" dirty="0">
                <a:latin typeface=" Arial"/>
              </a:rPr>
              <a:t>&amp; </a:t>
            </a:r>
            <a:r>
              <a:rPr lang="en-US" sz="1200" b="1" dirty="0">
                <a:latin typeface=" Arial"/>
              </a:rPr>
              <a:t>Area 13</a:t>
            </a:r>
            <a:r>
              <a:rPr lang="en-US" sz="1200" dirty="0">
                <a:latin typeface=" Arial"/>
              </a:rPr>
              <a:t>) after conducting TLPs and emplace in their ORP (</a:t>
            </a:r>
            <a:r>
              <a:rPr lang="en-US" sz="1200" b="1" dirty="0">
                <a:latin typeface=" Arial"/>
              </a:rPr>
              <a:t>Area 03 </a:t>
            </a:r>
            <a:r>
              <a:rPr lang="en-US" sz="1200" dirty="0">
                <a:latin typeface=" Arial"/>
              </a:rPr>
              <a:t>&amp; </a:t>
            </a:r>
            <a:r>
              <a:rPr lang="en-US" sz="1200" b="1" dirty="0">
                <a:latin typeface=" Arial"/>
              </a:rPr>
              <a:t>Area 04</a:t>
            </a:r>
            <a:r>
              <a:rPr lang="en-US" sz="1200" dirty="0">
                <a:latin typeface=" Arial"/>
              </a:rPr>
              <a:t>).  After completing reconnaissance the squads will maneuver towards enemy defenses and seize each other’s defense.  These iterations will last approx. 1.5-2hrs each.  This is the unit’s Table III TADSS exercise.  An Enemy templated recon will be briefed at </a:t>
            </a:r>
            <a:r>
              <a:rPr lang="en-US" sz="1200" dirty="0">
                <a:latin typeface="Arial" panose="020B0604020202020204" pitchFamily="34" charset="0"/>
                <a:cs typeface="Arial" panose="020B0604020202020204" pitchFamily="34" charset="0"/>
              </a:rPr>
              <a:t>78S PK 25870 43083 </a:t>
            </a:r>
            <a:r>
              <a:rPr lang="en-US" sz="1200" dirty="0">
                <a:latin typeface=" Arial"/>
              </a:rPr>
              <a:t>in order to assist with keeping units within a designated boundary.  </a:t>
            </a:r>
          </a:p>
        </p:txBody>
      </p:sp>
      <p:sp>
        <p:nvSpPr>
          <p:cNvPr id="4" name="TextBox 3">
            <a:extLst>
              <a:ext uri="{FF2B5EF4-FFF2-40B4-BE49-F238E27FC236}">
                <a16:creationId xmlns:a16="http://schemas.microsoft.com/office/drawing/2014/main" id="{441B2F01-E07E-4ECE-97B1-2C99A15D3BAE}"/>
              </a:ext>
            </a:extLst>
          </p:cNvPr>
          <p:cNvSpPr txBox="1"/>
          <p:nvPr/>
        </p:nvSpPr>
        <p:spPr>
          <a:xfrm>
            <a:off x="4199860" y="2405721"/>
            <a:ext cx="3475631" cy="369332"/>
          </a:xfrm>
          <a:prstGeom prst="rect">
            <a:avLst/>
          </a:prstGeom>
          <a:noFill/>
          <a:ln>
            <a:solidFill>
              <a:schemeClr val="tx1"/>
            </a:solidFill>
          </a:ln>
        </p:spPr>
        <p:txBody>
          <a:bodyPr wrap="none" rtlCol="0">
            <a:spAutoFit/>
          </a:bodyPr>
          <a:lstStyle/>
          <a:p>
            <a:r>
              <a:rPr lang="en-US" dirty="0"/>
              <a:t>MAP WITH POINTS DEPICTED HERE</a:t>
            </a:r>
          </a:p>
        </p:txBody>
      </p:sp>
      <p:sp>
        <p:nvSpPr>
          <p:cNvPr id="9" name="TextBox 8">
            <a:extLst>
              <a:ext uri="{FF2B5EF4-FFF2-40B4-BE49-F238E27FC236}">
                <a16:creationId xmlns:a16="http://schemas.microsoft.com/office/drawing/2014/main" id="{A5C3F43C-544F-4706-AFBE-BB47013832D8}"/>
              </a:ext>
            </a:extLst>
          </p:cNvPr>
          <p:cNvSpPr txBox="1"/>
          <p:nvPr/>
        </p:nvSpPr>
        <p:spPr>
          <a:xfrm>
            <a:off x="4674813" y="988582"/>
            <a:ext cx="4248471" cy="1200329"/>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Imagery Sheet(s)</a:t>
            </a:r>
            <a:r>
              <a:rPr lang="en-US" dirty="0"/>
              <a:t>.</a:t>
            </a:r>
          </a:p>
          <a:p>
            <a:endParaRPr lang="en-US" dirty="0"/>
          </a:p>
          <a:p>
            <a:r>
              <a:rPr lang="en-US" dirty="0"/>
              <a:t>These two pages depict an imagery sheet that shows important administrative locations against the training area upon which the training will be conducted.  </a:t>
            </a:r>
            <a:endParaRPr lang="en-US" sz="1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4287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51DEC05-ECAE-4860-9104-9077409C4356}"/>
              </a:ext>
            </a:extLst>
          </p:cNvPr>
          <p:cNvSpPr txBox="1"/>
          <p:nvPr/>
        </p:nvSpPr>
        <p:spPr>
          <a:xfrm>
            <a:off x="2782888" y="308852"/>
            <a:ext cx="2800767" cy="307777"/>
          </a:xfrm>
          <a:prstGeom prst="rect">
            <a:avLst/>
          </a:prstGeom>
          <a:noFill/>
        </p:spPr>
        <p:txBody>
          <a:bodyPr wrap="none" rtlCol="0">
            <a:spAutoFit/>
          </a:bodyPr>
          <a:lstStyle/>
          <a:p>
            <a:r>
              <a:rPr lang="en-US" sz="1400" dirty="0">
                <a:latin typeface=" Arial"/>
              </a:rPr>
              <a:t>LIVE FIRE EXERCISE (SQUAD)</a:t>
            </a:r>
          </a:p>
        </p:txBody>
      </p:sp>
      <p:graphicFrame>
        <p:nvGraphicFramePr>
          <p:cNvPr id="20" name="Table 2">
            <a:extLst>
              <a:ext uri="{FF2B5EF4-FFF2-40B4-BE49-F238E27FC236}">
                <a16:creationId xmlns:a16="http://schemas.microsoft.com/office/drawing/2014/main" id="{A791CA7D-E6DA-45BD-8FCD-C0682D1E08A7}"/>
              </a:ext>
            </a:extLst>
          </p:cNvPr>
          <p:cNvGraphicFramePr>
            <a:graphicFrameLocks noGrp="1"/>
          </p:cNvGraphicFramePr>
          <p:nvPr>
            <p:extLst>
              <p:ext uri="{D42A27DB-BD31-4B8C-83A1-F6EECF244321}">
                <p14:modId xmlns:p14="http://schemas.microsoft.com/office/powerpoint/2010/main" val="2150319790"/>
              </p:ext>
            </p:extLst>
          </p:nvPr>
        </p:nvGraphicFramePr>
        <p:xfrm>
          <a:off x="220718" y="2889550"/>
          <a:ext cx="2798379" cy="3474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8585">
                  <a:extLst>
                    <a:ext uri="{9D8B030D-6E8A-4147-A177-3AD203B41FA5}">
                      <a16:colId xmlns:a16="http://schemas.microsoft.com/office/drawing/2014/main" val="3650383480"/>
                    </a:ext>
                  </a:extLst>
                </a:gridCol>
                <a:gridCol w="1629794">
                  <a:extLst>
                    <a:ext uri="{9D8B030D-6E8A-4147-A177-3AD203B41FA5}">
                      <a16:colId xmlns:a16="http://schemas.microsoft.com/office/drawing/2014/main" val="2231991897"/>
                    </a:ext>
                  </a:extLst>
                </a:gridCol>
              </a:tblGrid>
              <a:tr h="182880">
                <a:tc>
                  <a:txBody>
                    <a:bodyPr/>
                    <a:lstStyle/>
                    <a:p>
                      <a:r>
                        <a:rPr lang="en-US" sz="1000" b="1" dirty="0">
                          <a:solidFill>
                            <a:schemeClr val="tx1"/>
                          </a:solidFill>
                          <a:latin typeface="Arial" panose="020B0604020202020204" pitchFamily="34" charset="0"/>
                          <a:cs typeface="Arial" panose="020B0604020202020204" pitchFamily="34" charset="0"/>
                        </a:rPr>
                        <a:t> LABEL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1" dirty="0">
                          <a:solidFill>
                            <a:schemeClr val="tx1"/>
                          </a:solidFill>
                          <a:latin typeface="Arial" panose="020B0604020202020204" pitchFamily="34" charset="0"/>
                          <a:cs typeface="Arial" panose="020B0604020202020204" pitchFamily="34" charset="0"/>
                        </a:rPr>
                        <a:t> GRID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053135"/>
                  </a:ext>
                </a:extLst>
              </a:tr>
              <a:tr h="182880">
                <a:tc>
                  <a:txBody>
                    <a:bodyPr/>
                    <a:lstStyle/>
                    <a:p>
                      <a:r>
                        <a:rPr lang="en-US" sz="1000" b="0" dirty="0">
                          <a:latin typeface="Arial" panose="020B0604020202020204" pitchFamily="34" charset="0"/>
                          <a:cs typeface="Arial" panose="020B0604020202020204" pitchFamily="34" charset="0"/>
                        </a:rPr>
                        <a:t> 01 (CP)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73752"/>
                  </a:ext>
                </a:extLst>
              </a:tr>
              <a:tr h="182880">
                <a:tc>
                  <a:txBody>
                    <a:bodyPr/>
                    <a:lstStyle/>
                    <a:p>
                      <a:r>
                        <a:rPr lang="en-US" sz="1000" b="0" dirty="0">
                          <a:latin typeface="Arial" panose="020B0604020202020204" pitchFamily="34" charset="0"/>
                          <a:cs typeface="Arial" panose="020B0604020202020204" pitchFamily="34" charset="0"/>
                        </a:rPr>
                        <a:t> 01 (MEDIC)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995009"/>
                  </a:ext>
                </a:extLst>
              </a:tr>
              <a:tr h="182880">
                <a:tc>
                  <a:txBody>
                    <a:bodyPr/>
                    <a:lstStyle/>
                    <a:p>
                      <a:r>
                        <a:rPr lang="en-US" sz="1000" b="0" dirty="0">
                          <a:latin typeface="Arial" panose="020B0604020202020204" pitchFamily="34" charset="0"/>
                          <a:cs typeface="Arial" panose="020B0604020202020204" pitchFamily="34" charset="0"/>
                        </a:rPr>
                        <a:t> 01 (AXP)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897504"/>
                  </a:ext>
                </a:extLst>
              </a:tr>
              <a:tr h="182880">
                <a:tc>
                  <a:txBody>
                    <a:bodyPr/>
                    <a:lstStyle/>
                    <a:p>
                      <a:r>
                        <a:rPr lang="en-US" sz="1000" b="0" dirty="0">
                          <a:latin typeface="Arial" panose="020B0604020202020204" pitchFamily="34" charset="0"/>
                          <a:cs typeface="Arial" panose="020B0604020202020204" pitchFamily="34" charset="0"/>
                        </a:rPr>
                        <a:t> 01 (SAFETY BRF)</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525940"/>
                  </a:ext>
                </a:extLst>
              </a:tr>
              <a:tr h="182880">
                <a:tc>
                  <a:txBody>
                    <a:bodyPr/>
                    <a:lstStyle/>
                    <a:p>
                      <a:r>
                        <a:rPr lang="en-US" sz="1000" b="0" dirty="0">
                          <a:latin typeface="Arial" panose="020B0604020202020204" pitchFamily="34" charset="0"/>
                          <a:cs typeface="Arial" panose="020B0604020202020204" pitchFamily="34" charset="0"/>
                        </a:rPr>
                        <a:t> 02 (AA LFX)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2267247"/>
                  </a:ext>
                </a:extLst>
              </a:tr>
              <a:tr h="182880">
                <a:tc>
                  <a:txBody>
                    <a:bodyPr/>
                    <a:lstStyle/>
                    <a:p>
                      <a:r>
                        <a:rPr lang="en-US" sz="1000" b="0" dirty="0">
                          <a:latin typeface="Arial" panose="020B0604020202020204" pitchFamily="34" charset="0"/>
                          <a:cs typeface="Arial" panose="020B0604020202020204" pitchFamily="34" charset="0"/>
                        </a:rPr>
                        <a:t> 05 (ORP LFX)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3901539"/>
                  </a:ext>
                </a:extLst>
              </a:tr>
              <a:tr h="182880">
                <a:tc>
                  <a:txBody>
                    <a:bodyPr/>
                    <a:lstStyle/>
                    <a:p>
                      <a:r>
                        <a:rPr lang="en-US" sz="1000" b="0" dirty="0">
                          <a:latin typeface="Arial" panose="020B0604020202020204" pitchFamily="34" charset="0"/>
                          <a:cs typeface="Arial" panose="020B0604020202020204" pitchFamily="34" charset="0"/>
                        </a:rPr>
                        <a:t> 06 (ENY RECON)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2280726"/>
                  </a:ext>
                </a:extLst>
              </a:tr>
              <a:tr h="182880">
                <a:tc>
                  <a:txBody>
                    <a:bodyPr/>
                    <a:lstStyle/>
                    <a:p>
                      <a:r>
                        <a:rPr lang="en-US" sz="1000" b="0" dirty="0">
                          <a:latin typeface="Arial" panose="020B0604020202020204" pitchFamily="34" charset="0"/>
                          <a:cs typeface="Arial" panose="020B0604020202020204" pitchFamily="34" charset="0"/>
                        </a:rPr>
                        <a:t> 07 (Bunker 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9482990"/>
                  </a:ext>
                </a:extLst>
              </a:tr>
              <a:tr h="182880">
                <a:tc>
                  <a:txBody>
                    <a:bodyPr/>
                    <a:lstStyle/>
                    <a:p>
                      <a:r>
                        <a:rPr lang="en-US" sz="1000" b="0" dirty="0">
                          <a:latin typeface="Arial" panose="020B0604020202020204" pitchFamily="34" charset="0"/>
                          <a:cs typeface="Arial" panose="020B0604020202020204" pitchFamily="34" charset="0"/>
                        </a:rPr>
                        <a:t> 08 (Bunker 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1771301"/>
                  </a:ext>
                </a:extLst>
              </a:tr>
              <a:tr h="182880">
                <a:tc>
                  <a:txBody>
                    <a:bodyPr/>
                    <a:lstStyle/>
                    <a:p>
                      <a:r>
                        <a:rPr lang="en-US" sz="1000" b="0" dirty="0">
                          <a:latin typeface="Arial" panose="020B0604020202020204" pitchFamily="34" charset="0"/>
                          <a:cs typeface="Arial" panose="020B0604020202020204" pitchFamily="34" charset="0"/>
                        </a:rPr>
                        <a:t> 09 (Bunker 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764994"/>
                  </a:ext>
                </a:extLst>
              </a:tr>
              <a:tr h="182880">
                <a:tc>
                  <a:txBody>
                    <a:bodyPr/>
                    <a:lstStyle/>
                    <a:p>
                      <a:r>
                        <a:rPr lang="en-US" sz="1000" b="0" dirty="0">
                          <a:latin typeface="Arial" panose="020B0604020202020204" pitchFamily="34" charset="0"/>
                          <a:cs typeface="Arial" panose="020B0604020202020204" pitchFamily="34" charset="0"/>
                        </a:rPr>
                        <a:t> 10 (Bunker 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8841248"/>
                  </a:ext>
                </a:extLst>
              </a:tr>
              <a:tr h="182880">
                <a:tc>
                  <a:txBody>
                    <a:bodyPr/>
                    <a:lstStyle/>
                    <a:p>
                      <a:r>
                        <a:rPr lang="en-US" sz="1000" b="0" dirty="0">
                          <a:latin typeface="Arial" panose="020B0604020202020204" pitchFamily="34" charset="0"/>
                          <a:cs typeface="Arial" panose="020B0604020202020204" pitchFamily="34" charset="0"/>
                        </a:rPr>
                        <a:t> 11 (Bunker 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0991015"/>
                  </a:ext>
                </a:extLst>
              </a:tr>
              <a:tr h="182880">
                <a:tc>
                  <a:txBody>
                    <a:bodyPr/>
                    <a:lstStyle/>
                    <a:p>
                      <a:r>
                        <a:rPr lang="en-US" sz="1000" b="0" dirty="0">
                          <a:latin typeface="Arial" panose="020B0604020202020204" pitchFamily="34" charset="0"/>
                          <a:cs typeface="Arial" panose="020B0604020202020204" pitchFamily="34" charset="0"/>
                        </a:rPr>
                        <a:t> 12 (Bunker 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7107149"/>
                  </a:ext>
                </a:extLst>
              </a:tr>
              <a:tr h="182880">
                <a:tc>
                  <a:txBody>
                    <a:bodyPr/>
                    <a:lstStyle/>
                    <a:p>
                      <a:r>
                        <a:rPr lang="en-US" sz="1000" b="0" dirty="0">
                          <a:latin typeface="Arial" panose="020B0604020202020204" pitchFamily="34" charset="0"/>
                          <a:cs typeface="Arial" panose="020B0604020202020204" pitchFamily="34" charset="0"/>
                        </a:rPr>
                        <a:t> 14 (AT-4 FP)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78S PK 25870 43083</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2130147"/>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5112429"/>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257545"/>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659600"/>
                  </a:ext>
                </a:extLst>
              </a:tr>
              <a:tr h="182880">
                <a:tc>
                  <a:txBody>
                    <a:bodyPr/>
                    <a:lstStyle/>
                    <a:p>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4966704"/>
                  </a:ext>
                </a:extLst>
              </a:tr>
            </a:tbl>
          </a:graphicData>
        </a:graphic>
      </p:graphicFrame>
      <p:sp>
        <p:nvSpPr>
          <p:cNvPr id="21" name="Content Placeholder 23">
            <a:extLst>
              <a:ext uri="{FF2B5EF4-FFF2-40B4-BE49-F238E27FC236}">
                <a16:creationId xmlns:a16="http://schemas.microsoft.com/office/drawing/2014/main" id="{5B69143E-2459-4E54-8B72-ED7E1518F8D2}"/>
              </a:ext>
            </a:extLst>
          </p:cNvPr>
          <p:cNvSpPr txBox="1">
            <a:spLocks/>
          </p:cNvSpPr>
          <p:nvPr/>
        </p:nvSpPr>
        <p:spPr>
          <a:xfrm>
            <a:off x="220716" y="1138059"/>
            <a:ext cx="2798379" cy="25787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Moderate vegetation, gently rolling terrain, minimal unimproved roads</a:t>
            </a:r>
          </a:p>
        </p:txBody>
      </p:sp>
      <p:sp>
        <p:nvSpPr>
          <p:cNvPr id="22" name="Content Placeholder 23">
            <a:extLst>
              <a:ext uri="{FF2B5EF4-FFF2-40B4-BE49-F238E27FC236}">
                <a16:creationId xmlns:a16="http://schemas.microsoft.com/office/drawing/2014/main" id="{9BCB8E73-A206-401F-B933-6B140A9FCD0D}"/>
              </a:ext>
            </a:extLst>
          </p:cNvPr>
          <p:cNvSpPr txBox="1">
            <a:spLocks/>
          </p:cNvSpPr>
          <p:nvPr/>
        </p:nvSpPr>
        <p:spPr>
          <a:xfrm>
            <a:off x="220716" y="1595596"/>
            <a:ext cx="2798379" cy="25787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Winter conditions; open vegetation and increased visibility.</a:t>
            </a:r>
          </a:p>
        </p:txBody>
      </p:sp>
      <p:sp>
        <p:nvSpPr>
          <p:cNvPr id="23" name="Content Placeholder 23">
            <a:extLst>
              <a:ext uri="{FF2B5EF4-FFF2-40B4-BE49-F238E27FC236}">
                <a16:creationId xmlns:a16="http://schemas.microsoft.com/office/drawing/2014/main" id="{A764C25E-6E0D-4EEB-A96C-11692AFD008E}"/>
              </a:ext>
            </a:extLst>
          </p:cNvPr>
          <p:cNvSpPr txBox="1">
            <a:spLocks/>
          </p:cNvSpPr>
          <p:nvPr/>
        </p:nvSpPr>
        <p:spPr>
          <a:xfrm>
            <a:off x="220716" y="2137153"/>
            <a:ext cx="2798379" cy="620888"/>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55 / Low 30, Winds approx. 10-20mph, SR ~0715, SS ~1800.  Slight precipitation for the month of February.</a:t>
            </a:r>
          </a:p>
        </p:txBody>
      </p:sp>
      <p:sp>
        <p:nvSpPr>
          <p:cNvPr id="8" name="TextBox 7">
            <a:extLst>
              <a:ext uri="{FF2B5EF4-FFF2-40B4-BE49-F238E27FC236}">
                <a16:creationId xmlns:a16="http://schemas.microsoft.com/office/drawing/2014/main" id="{54CE25EC-699E-49E6-9346-8D2CDF31746C}"/>
              </a:ext>
            </a:extLst>
          </p:cNvPr>
          <p:cNvSpPr txBox="1"/>
          <p:nvPr/>
        </p:nvSpPr>
        <p:spPr>
          <a:xfrm>
            <a:off x="3108544" y="4194557"/>
            <a:ext cx="5581650" cy="2123658"/>
          </a:xfrm>
          <a:prstGeom prst="rect">
            <a:avLst/>
          </a:prstGeom>
          <a:solidFill>
            <a:schemeClr val="bg1"/>
          </a:solidFill>
        </p:spPr>
        <p:txBody>
          <a:bodyPr wrap="square" rtlCol="0">
            <a:spAutoFit/>
          </a:bodyPr>
          <a:lstStyle/>
          <a:p>
            <a:r>
              <a:rPr lang="en-US" sz="1200" dirty="0">
                <a:latin typeface=" Arial"/>
              </a:rPr>
              <a:t>Lane Concept:  Days 03-06. Live fire exercises both Table V and VI.  Each squad will SP from their AA located </a:t>
            </a:r>
            <a:r>
              <a:rPr lang="en-US" sz="1200" dirty="0" err="1">
                <a:latin typeface=" Arial"/>
              </a:rPr>
              <a:t>vic</a:t>
            </a:r>
            <a:r>
              <a:rPr lang="en-US" sz="1200" dirty="0">
                <a:latin typeface=" Arial"/>
              </a:rPr>
              <a:t> </a:t>
            </a:r>
            <a:r>
              <a:rPr lang="en-US" sz="1200" b="1" dirty="0">
                <a:latin typeface=" Arial"/>
              </a:rPr>
              <a:t>Area 02</a:t>
            </a:r>
            <a:r>
              <a:rPr lang="en-US" sz="1200" dirty="0">
                <a:latin typeface=" Arial"/>
              </a:rPr>
              <a:t> after conducting TLPs and emplace in their ORP </a:t>
            </a:r>
            <a:r>
              <a:rPr lang="en-US" sz="1200" dirty="0" err="1">
                <a:latin typeface=" Arial"/>
              </a:rPr>
              <a:t>vic</a:t>
            </a:r>
            <a:r>
              <a:rPr lang="en-US" sz="1200" dirty="0">
                <a:latin typeface=" Arial"/>
              </a:rPr>
              <a:t> </a:t>
            </a:r>
            <a:r>
              <a:rPr lang="en-US" sz="1200" b="1" dirty="0">
                <a:latin typeface=" Arial"/>
              </a:rPr>
              <a:t>Area 05</a:t>
            </a:r>
            <a:r>
              <a:rPr lang="en-US" sz="1200" dirty="0">
                <a:latin typeface=" Arial"/>
              </a:rPr>
              <a:t> during their iteration (day and night).  After completing reconnaissance the squad will maneuver towards seizing a bunker at </a:t>
            </a:r>
            <a:r>
              <a:rPr lang="en-US" sz="1200" b="1" dirty="0">
                <a:latin typeface=" Arial"/>
              </a:rPr>
              <a:t>Area 09 </a:t>
            </a:r>
            <a:r>
              <a:rPr lang="en-US" sz="1200" dirty="0">
                <a:latin typeface=" Arial"/>
              </a:rPr>
              <a:t>or </a:t>
            </a:r>
            <a:r>
              <a:rPr lang="en-US" sz="1200" b="1" dirty="0">
                <a:latin typeface=" Arial"/>
              </a:rPr>
              <a:t>Area 10 </a:t>
            </a:r>
            <a:r>
              <a:rPr lang="en-US" sz="1200" dirty="0">
                <a:latin typeface=" Arial"/>
              </a:rPr>
              <a:t>depending on the COA, OPORD and effects from simulated BN Mortars.  They will encounter enemy dismount targets (enemy 2-3 man reconnaissance) at </a:t>
            </a:r>
            <a:r>
              <a:rPr lang="en-US" sz="1200" b="1" dirty="0">
                <a:latin typeface=" Arial"/>
              </a:rPr>
              <a:t>Area 06</a:t>
            </a:r>
            <a:r>
              <a:rPr lang="en-US" sz="1200" dirty="0">
                <a:latin typeface=" Arial"/>
              </a:rPr>
              <a:t>.  SBF and Assault fire teams will destroy their bunker and set a hasty defense where they will engage 1x armored target south of their bunker prior to receiving a change of mission (AT-4 </a:t>
            </a:r>
            <a:r>
              <a:rPr lang="en-US" sz="1200" b="1" dirty="0">
                <a:latin typeface=" Arial"/>
              </a:rPr>
              <a:t>Area 14</a:t>
            </a:r>
            <a:r>
              <a:rPr lang="en-US" sz="1200" dirty="0">
                <a:latin typeface=" Arial"/>
              </a:rPr>
              <a:t>).  This will complete their iteration (1.5-2hrs).  </a:t>
            </a:r>
            <a:r>
              <a:rPr lang="en-US" sz="1200" b="1" dirty="0">
                <a:latin typeface=" Arial"/>
              </a:rPr>
              <a:t>Areas 07-08 </a:t>
            </a:r>
            <a:r>
              <a:rPr lang="en-US" sz="1200" dirty="0">
                <a:latin typeface=" Arial"/>
              </a:rPr>
              <a:t>and </a:t>
            </a:r>
            <a:r>
              <a:rPr lang="en-US" sz="1200" b="1" dirty="0">
                <a:latin typeface=" Arial"/>
              </a:rPr>
              <a:t>11-12</a:t>
            </a:r>
            <a:r>
              <a:rPr lang="en-US" sz="1200" dirty="0">
                <a:latin typeface=" Arial"/>
              </a:rPr>
              <a:t> are non-engaged bunkers constructed to represent a larger defense.  </a:t>
            </a:r>
          </a:p>
        </p:txBody>
      </p:sp>
      <p:sp>
        <p:nvSpPr>
          <p:cNvPr id="9" name="TextBox 8">
            <a:extLst>
              <a:ext uri="{FF2B5EF4-FFF2-40B4-BE49-F238E27FC236}">
                <a16:creationId xmlns:a16="http://schemas.microsoft.com/office/drawing/2014/main" id="{1CA93A76-6D38-4EB2-86B9-616AA1C8A584}"/>
              </a:ext>
            </a:extLst>
          </p:cNvPr>
          <p:cNvSpPr txBox="1"/>
          <p:nvPr/>
        </p:nvSpPr>
        <p:spPr>
          <a:xfrm>
            <a:off x="4199860" y="2405721"/>
            <a:ext cx="3475631" cy="369332"/>
          </a:xfrm>
          <a:prstGeom prst="rect">
            <a:avLst/>
          </a:prstGeom>
          <a:noFill/>
          <a:ln>
            <a:solidFill>
              <a:schemeClr val="tx1"/>
            </a:solidFill>
          </a:ln>
        </p:spPr>
        <p:txBody>
          <a:bodyPr wrap="none" rtlCol="0">
            <a:spAutoFit/>
          </a:bodyPr>
          <a:lstStyle/>
          <a:p>
            <a:r>
              <a:rPr lang="en-US" dirty="0"/>
              <a:t>MAP WITH POINTS DEPICTED HERE</a:t>
            </a:r>
          </a:p>
        </p:txBody>
      </p:sp>
    </p:spTree>
    <p:extLst>
      <p:ext uri="{BB962C8B-B14F-4D97-AF65-F5344CB8AC3E}">
        <p14:creationId xmlns:p14="http://schemas.microsoft.com/office/powerpoint/2010/main" val="295384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0134D767-4322-4A4F-81AB-37EF464E0335}"/>
              </a:ext>
            </a:extLst>
          </p:cNvPr>
          <p:cNvSpPr txBox="1">
            <a:spLocks/>
          </p:cNvSpPr>
          <p:nvPr/>
        </p:nvSpPr>
        <p:spPr>
          <a:xfrm>
            <a:off x="421776" y="921024"/>
            <a:ext cx="2191634" cy="236754"/>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 Steel</a:t>
            </a:r>
          </a:p>
        </p:txBody>
      </p:sp>
      <p:sp>
        <p:nvSpPr>
          <p:cNvPr id="3" name="Content Placeholder 23">
            <a:extLst>
              <a:ext uri="{FF2B5EF4-FFF2-40B4-BE49-F238E27FC236}">
                <a16:creationId xmlns:a16="http://schemas.microsoft.com/office/drawing/2014/main" id="{D262A628-7DEF-4B56-8277-215A5F55093F}"/>
              </a:ext>
            </a:extLst>
          </p:cNvPr>
          <p:cNvSpPr txBox="1">
            <a:spLocks/>
          </p:cNvSpPr>
          <p:nvPr/>
        </p:nvSpPr>
        <p:spPr>
          <a:xfrm>
            <a:off x="589941" y="1084800"/>
            <a:ext cx="2023469" cy="22659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SFC Slaughter</a:t>
            </a:r>
          </a:p>
        </p:txBody>
      </p:sp>
      <p:sp>
        <p:nvSpPr>
          <p:cNvPr id="4" name="Content Placeholder 23">
            <a:extLst>
              <a:ext uri="{FF2B5EF4-FFF2-40B4-BE49-F238E27FC236}">
                <a16:creationId xmlns:a16="http://schemas.microsoft.com/office/drawing/2014/main" id="{9D63F81D-453B-45FF-A342-29C24A6513B7}"/>
              </a:ext>
            </a:extLst>
          </p:cNvPr>
          <p:cNvSpPr txBox="1">
            <a:spLocks/>
          </p:cNvSpPr>
          <p:nvPr/>
        </p:nvSpPr>
        <p:spPr>
          <a:xfrm>
            <a:off x="132854" y="1549365"/>
            <a:ext cx="2023469" cy="34009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Virtual. 18-21FEB56</a:t>
            </a:r>
          </a:p>
          <a:p>
            <a:pPr>
              <a:lnSpc>
                <a:spcPct val="100000"/>
              </a:lnSpc>
              <a:spcBef>
                <a:spcPts val="0"/>
              </a:spcBef>
            </a:pPr>
            <a:r>
              <a:rPr lang="en-US" dirty="0"/>
              <a:t>Field. 24FEB-01MAR56</a:t>
            </a:r>
          </a:p>
        </p:txBody>
      </p:sp>
      <p:sp>
        <p:nvSpPr>
          <p:cNvPr id="5" name="Content Placeholder 23">
            <a:extLst>
              <a:ext uri="{FF2B5EF4-FFF2-40B4-BE49-F238E27FC236}">
                <a16:creationId xmlns:a16="http://schemas.microsoft.com/office/drawing/2014/main" id="{BA0F1DD2-FF44-4022-B076-4117765B5231}"/>
              </a:ext>
            </a:extLst>
          </p:cNvPr>
          <p:cNvSpPr txBox="1">
            <a:spLocks/>
          </p:cNvSpPr>
          <p:nvPr/>
        </p:nvSpPr>
        <p:spPr>
          <a:xfrm>
            <a:off x="132854" y="2002524"/>
            <a:ext cx="2023469" cy="36072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Virtual: SAM-T</a:t>
            </a:r>
          </a:p>
          <a:p>
            <a:pPr>
              <a:lnSpc>
                <a:spcPct val="100000"/>
              </a:lnSpc>
              <a:spcBef>
                <a:spcPts val="0"/>
              </a:spcBef>
            </a:pPr>
            <a:r>
              <a:rPr lang="en-US" dirty="0"/>
              <a:t>Field. Ranges 53-54</a:t>
            </a:r>
          </a:p>
        </p:txBody>
      </p:sp>
      <p:sp>
        <p:nvSpPr>
          <p:cNvPr id="6" name="Content Placeholder 23">
            <a:extLst>
              <a:ext uri="{FF2B5EF4-FFF2-40B4-BE49-F238E27FC236}">
                <a16:creationId xmlns:a16="http://schemas.microsoft.com/office/drawing/2014/main" id="{8050E8D8-4E5B-48DD-BD26-3355F22F020C}"/>
              </a:ext>
            </a:extLst>
          </p:cNvPr>
          <p:cNvSpPr txBox="1">
            <a:spLocks/>
          </p:cNvSpPr>
          <p:nvPr/>
        </p:nvSpPr>
        <p:spPr>
          <a:xfrm>
            <a:off x="118225" y="3258409"/>
            <a:ext cx="2495184" cy="474965"/>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MECH Company, SAM-T Virtual Trainer, Range 53-54.</a:t>
            </a:r>
          </a:p>
        </p:txBody>
      </p:sp>
      <p:sp>
        <p:nvSpPr>
          <p:cNvPr id="7" name="Content Placeholder 23">
            <a:extLst>
              <a:ext uri="{FF2B5EF4-FFF2-40B4-BE49-F238E27FC236}">
                <a16:creationId xmlns:a16="http://schemas.microsoft.com/office/drawing/2014/main" id="{95882800-FC25-4F83-977B-8ED836762FBA}"/>
              </a:ext>
            </a:extLst>
          </p:cNvPr>
          <p:cNvSpPr txBox="1">
            <a:spLocks/>
          </p:cNvSpPr>
          <p:nvPr/>
        </p:nvSpPr>
        <p:spPr>
          <a:xfrm>
            <a:off x="132854" y="3865155"/>
            <a:ext cx="2495184" cy="474965"/>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Squads successful completion of virtual, situational and live exercises IAW doctrine and SOP.</a:t>
            </a:r>
          </a:p>
        </p:txBody>
      </p:sp>
      <p:graphicFrame>
        <p:nvGraphicFramePr>
          <p:cNvPr id="8" name="Table 2">
            <a:extLst>
              <a:ext uri="{FF2B5EF4-FFF2-40B4-BE49-F238E27FC236}">
                <a16:creationId xmlns:a16="http://schemas.microsoft.com/office/drawing/2014/main" id="{1317E4B3-FE44-41BE-9C14-F9F58702EACD}"/>
              </a:ext>
            </a:extLst>
          </p:cNvPr>
          <p:cNvGraphicFramePr>
            <a:graphicFrameLocks noGrp="1"/>
          </p:cNvGraphicFramePr>
          <p:nvPr>
            <p:extLst>
              <p:ext uri="{D42A27DB-BD31-4B8C-83A1-F6EECF244321}">
                <p14:modId xmlns:p14="http://schemas.microsoft.com/office/powerpoint/2010/main" val="1824782965"/>
              </p:ext>
            </p:extLst>
          </p:nvPr>
        </p:nvGraphicFramePr>
        <p:xfrm>
          <a:off x="2799200" y="1198481"/>
          <a:ext cx="3291840" cy="1463040"/>
        </p:xfrm>
        <a:graphic>
          <a:graphicData uri="http://schemas.openxmlformats.org/drawingml/2006/table">
            <a:tbl>
              <a:tblPr firstRow="1" bandRow="1">
                <a:tableStyleId>{5C22544A-7EE6-4342-B048-85BDC9FD1C3A}</a:tableStyleId>
              </a:tblPr>
              <a:tblGrid>
                <a:gridCol w="1374651">
                  <a:extLst>
                    <a:ext uri="{9D8B030D-6E8A-4147-A177-3AD203B41FA5}">
                      <a16:colId xmlns:a16="http://schemas.microsoft.com/office/drawing/2014/main" val="3650383480"/>
                    </a:ext>
                  </a:extLst>
                </a:gridCol>
                <a:gridCol w="1917189">
                  <a:extLst>
                    <a:ext uri="{9D8B030D-6E8A-4147-A177-3AD203B41FA5}">
                      <a16:colId xmlns:a16="http://schemas.microsoft.com/office/drawing/2014/main" val="2231991897"/>
                    </a:ext>
                  </a:extLst>
                </a:gridCol>
              </a:tblGrid>
              <a:tr h="182880">
                <a:tc>
                  <a:txBody>
                    <a:bodyPr/>
                    <a:lstStyle/>
                    <a:p>
                      <a:r>
                        <a:rPr lang="en-US" sz="1000" b="0" dirty="0">
                          <a:solidFill>
                            <a:schemeClr val="tx1"/>
                          </a:solidFill>
                          <a:latin typeface="Arial" panose="020B0604020202020204" pitchFamily="34" charset="0"/>
                          <a:cs typeface="Arial" panose="020B0604020202020204" pitchFamily="34" charset="0"/>
                        </a:rPr>
                        <a:t> 1 PLAN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02DEC19-17JAN56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53135"/>
                  </a:ext>
                </a:extLst>
              </a:tr>
              <a:tr h="182880">
                <a:tc>
                  <a:txBody>
                    <a:bodyPr/>
                    <a:lstStyle/>
                    <a:p>
                      <a:r>
                        <a:rPr lang="en-US" sz="1000" b="0" dirty="0">
                          <a:latin typeface="Arial" panose="020B0604020202020204" pitchFamily="34" charset="0"/>
                          <a:cs typeface="Arial" panose="020B0604020202020204" pitchFamily="34" charset="0"/>
                        </a:rPr>
                        <a:t> 2 TRAIN TRAINERS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04-06FEB56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73752"/>
                  </a:ext>
                </a:extLst>
              </a:tr>
              <a:tr h="182880">
                <a:tc>
                  <a:txBody>
                    <a:bodyPr/>
                    <a:lstStyle/>
                    <a:p>
                      <a:r>
                        <a:rPr lang="en-US" sz="1000" b="0" dirty="0">
                          <a:latin typeface="Arial" panose="020B0604020202020204" pitchFamily="34" charset="0"/>
                          <a:cs typeface="Arial" panose="020B0604020202020204" pitchFamily="34" charset="0"/>
                        </a:rPr>
                        <a:t> 3 RECON SITE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17JAN56, 13FEB56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995009"/>
                  </a:ext>
                </a:extLst>
              </a:tr>
              <a:tr h="182880">
                <a:tc>
                  <a:txBody>
                    <a:bodyPr/>
                    <a:lstStyle/>
                    <a:p>
                      <a:r>
                        <a:rPr lang="en-US" sz="1000" b="0" dirty="0">
                          <a:latin typeface="Arial" panose="020B0604020202020204" pitchFamily="34" charset="0"/>
                          <a:cs typeface="Arial" panose="020B0604020202020204" pitchFamily="34" charset="0"/>
                        </a:rPr>
                        <a:t> 4 PUBLISH-BRIEF</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17JAN56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897504"/>
                  </a:ext>
                </a:extLst>
              </a:tr>
              <a:tr h="182880">
                <a:tc>
                  <a:txBody>
                    <a:bodyPr/>
                    <a:lstStyle/>
                    <a:p>
                      <a:r>
                        <a:rPr lang="en-US" sz="1000" b="0" dirty="0">
                          <a:latin typeface="Arial" panose="020B0604020202020204" pitchFamily="34" charset="0"/>
                          <a:cs typeface="Arial" panose="020B0604020202020204" pitchFamily="34" charset="0"/>
                        </a:rPr>
                        <a:t> 5 REHEARSAL(S)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12-13FEB56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525940"/>
                  </a:ext>
                </a:extLst>
              </a:tr>
              <a:tr h="182880">
                <a:tc>
                  <a:txBody>
                    <a:bodyPr/>
                    <a:lstStyle/>
                    <a:p>
                      <a:r>
                        <a:rPr lang="en-US" sz="1000" b="0" dirty="0">
                          <a:latin typeface="Arial" panose="020B0604020202020204" pitchFamily="34" charset="0"/>
                          <a:cs typeface="Arial" panose="020B0604020202020204" pitchFamily="34" charset="0"/>
                        </a:rPr>
                        <a:t> 6 TRAIN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18-29FEB56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2267247"/>
                  </a:ext>
                </a:extLst>
              </a:tr>
              <a:tr h="182880">
                <a:tc>
                  <a:txBody>
                    <a:bodyPr/>
                    <a:lstStyle/>
                    <a:p>
                      <a:r>
                        <a:rPr lang="en-US" sz="1000" b="0" dirty="0">
                          <a:latin typeface="Arial" panose="020B0604020202020204" pitchFamily="34" charset="0"/>
                          <a:cs typeface="Arial" panose="020B0604020202020204" pitchFamily="34" charset="0"/>
                        </a:rPr>
                        <a:t> 7 AAR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29FEB56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3901539"/>
                  </a:ext>
                </a:extLst>
              </a:tr>
              <a:tr h="182880">
                <a:tc>
                  <a:txBody>
                    <a:bodyPr/>
                    <a:lstStyle/>
                    <a:p>
                      <a:r>
                        <a:rPr lang="en-US" sz="1000" b="0" dirty="0">
                          <a:latin typeface="Arial" panose="020B0604020202020204" pitchFamily="34" charset="0"/>
                          <a:cs typeface="Arial" panose="020B0604020202020204" pitchFamily="34" charset="0"/>
                        </a:rPr>
                        <a:t> 8 RETRAIN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29FEB56</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2280726"/>
                  </a:ext>
                </a:extLst>
              </a:tr>
            </a:tbl>
          </a:graphicData>
        </a:graphic>
      </p:graphicFrame>
      <p:graphicFrame>
        <p:nvGraphicFramePr>
          <p:cNvPr id="9" name="Table 2">
            <a:extLst>
              <a:ext uri="{FF2B5EF4-FFF2-40B4-BE49-F238E27FC236}">
                <a16:creationId xmlns:a16="http://schemas.microsoft.com/office/drawing/2014/main" id="{42DE2C8A-1EEB-4EC7-A814-454995B31A63}"/>
              </a:ext>
            </a:extLst>
          </p:cNvPr>
          <p:cNvGraphicFramePr>
            <a:graphicFrameLocks noGrp="1"/>
          </p:cNvGraphicFramePr>
          <p:nvPr>
            <p:extLst>
              <p:ext uri="{D42A27DB-BD31-4B8C-83A1-F6EECF244321}">
                <p14:modId xmlns:p14="http://schemas.microsoft.com/office/powerpoint/2010/main" val="2598157536"/>
              </p:ext>
            </p:extLst>
          </p:nvPr>
        </p:nvGraphicFramePr>
        <p:xfrm>
          <a:off x="2799200" y="3100571"/>
          <a:ext cx="3291840" cy="1097280"/>
        </p:xfrm>
        <a:graphic>
          <a:graphicData uri="http://schemas.openxmlformats.org/drawingml/2006/table">
            <a:tbl>
              <a:tblPr firstRow="1" bandRow="1">
                <a:tableStyleId>{5C22544A-7EE6-4342-B048-85BDC9FD1C3A}</a:tableStyleId>
              </a:tblPr>
              <a:tblGrid>
                <a:gridCol w="1421232">
                  <a:extLst>
                    <a:ext uri="{9D8B030D-6E8A-4147-A177-3AD203B41FA5}">
                      <a16:colId xmlns:a16="http://schemas.microsoft.com/office/drawing/2014/main" val="3650383480"/>
                    </a:ext>
                  </a:extLst>
                </a:gridCol>
                <a:gridCol w="1870608">
                  <a:extLst>
                    <a:ext uri="{9D8B030D-6E8A-4147-A177-3AD203B41FA5}">
                      <a16:colId xmlns:a16="http://schemas.microsoft.com/office/drawing/2014/main" val="2231991897"/>
                    </a:ext>
                  </a:extLst>
                </a:gridCol>
              </a:tblGrid>
              <a:tr h="182880">
                <a:tc>
                  <a:txBody>
                    <a:bodyPr/>
                    <a:lstStyle/>
                    <a:p>
                      <a:r>
                        <a:rPr lang="en-US" sz="1000" b="0" dirty="0">
                          <a:solidFill>
                            <a:schemeClr val="tx1"/>
                          </a:solidFill>
                          <a:latin typeface="Arial" panose="020B0604020202020204" pitchFamily="34" charset="0"/>
                          <a:cs typeface="Arial" panose="020B0604020202020204" pitchFamily="34" charset="0"/>
                        </a:rPr>
                        <a:t> 1 CRM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53135"/>
                  </a:ext>
                </a:extLst>
              </a:tr>
              <a:tr h="182880">
                <a:tc>
                  <a:txBody>
                    <a:bodyPr/>
                    <a:lstStyle/>
                    <a:p>
                      <a:r>
                        <a:rPr lang="en-US" sz="1000" b="0" dirty="0">
                          <a:latin typeface="Arial" panose="020B0604020202020204" pitchFamily="34" charset="0"/>
                          <a:cs typeface="Arial" panose="020B0604020202020204" pitchFamily="34" charset="0"/>
                        </a:rPr>
                        <a:t> 2 RESOURCING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73752"/>
                  </a:ext>
                </a:extLst>
              </a:tr>
              <a:tr h="182880">
                <a:tc>
                  <a:txBody>
                    <a:bodyPr/>
                    <a:lstStyle/>
                    <a:p>
                      <a:r>
                        <a:rPr lang="en-US" sz="1000" b="0" dirty="0">
                          <a:latin typeface="Arial" panose="020B0604020202020204" pitchFamily="34" charset="0"/>
                          <a:cs typeface="Arial" panose="020B0604020202020204" pitchFamily="34" charset="0"/>
                        </a:rPr>
                        <a:t> 3 IMAGERY SHEET(S)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995009"/>
                  </a:ext>
                </a:extLst>
              </a:tr>
              <a:tr h="182880">
                <a:tc>
                  <a:txBody>
                    <a:bodyPr/>
                    <a:lstStyle/>
                    <a:p>
                      <a:r>
                        <a:rPr lang="en-US" sz="1000" b="0" dirty="0">
                          <a:latin typeface="Arial" panose="020B0604020202020204" pitchFamily="34" charset="0"/>
                          <a:cs typeface="Arial" panose="020B0604020202020204" pitchFamily="34" charset="0"/>
                        </a:rPr>
                        <a:t> 4 TIMELINE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897504"/>
                  </a:ext>
                </a:extLst>
              </a:tr>
              <a:tr h="182880">
                <a:tc>
                  <a:txBody>
                    <a:bodyPr/>
                    <a:lstStyle/>
                    <a:p>
                      <a:r>
                        <a:rPr lang="en-US" sz="1000" b="0" dirty="0">
                          <a:latin typeface="Arial" panose="020B0604020202020204" pitchFamily="34" charset="0"/>
                          <a:cs typeface="Arial" panose="020B0604020202020204" pitchFamily="34" charset="0"/>
                        </a:rPr>
                        <a:t> 5 TROOP TO TASK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525940"/>
                  </a:ext>
                </a:extLst>
              </a:tr>
              <a:tr h="182880">
                <a:tc>
                  <a:txBody>
                    <a:bodyPr/>
                    <a:lstStyle/>
                    <a:p>
                      <a:r>
                        <a:rPr lang="en-US" sz="1000" b="0" dirty="0">
                          <a:latin typeface="Arial" panose="020B0604020202020204" pitchFamily="34" charset="0"/>
                          <a:cs typeface="Arial" panose="020B0604020202020204" pitchFamily="34" charset="0"/>
                        </a:rPr>
                        <a:t> 6 AAR GLIDEPATH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COMPLETE</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2267247"/>
                  </a:ext>
                </a:extLst>
              </a:tr>
            </a:tbl>
          </a:graphicData>
        </a:graphic>
      </p:graphicFrame>
      <p:sp>
        <p:nvSpPr>
          <p:cNvPr id="10" name="Content Placeholder 23">
            <a:extLst>
              <a:ext uri="{FF2B5EF4-FFF2-40B4-BE49-F238E27FC236}">
                <a16:creationId xmlns:a16="http://schemas.microsoft.com/office/drawing/2014/main" id="{B59EE820-748B-411A-9AD3-169DF4BCA9A0}"/>
              </a:ext>
            </a:extLst>
          </p:cNvPr>
          <p:cNvSpPr txBox="1">
            <a:spLocks/>
          </p:cNvSpPr>
          <p:nvPr/>
        </p:nvSpPr>
        <p:spPr>
          <a:xfrm>
            <a:off x="6537085" y="1118251"/>
            <a:ext cx="2495184" cy="3194497"/>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1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123-23-22A3.</a:t>
            </a:r>
          </a:p>
          <a:p>
            <a:r>
              <a:rPr lang="en-US" dirty="0"/>
              <a:t>(Conduct Troop Leading Procedures)</a:t>
            </a:r>
          </a:p>
          <a:p>
            <a:r>
              <a:rPr lang="en-US" dirty="0"/>
              <a:t>123-24-22A4.</a:t>
            </a:r>
          </a:p>
          <a:p>
            <a:r>
              <a:rPr lang="en-US" dirty="0"/>
              <a:t>(Issue an Operations Order)</a:t>
            </a:r>
          </a:p>
          <a:p>
            <a:r>
              <a:rPr lang="en-US" dirty="0"/>
              <a:t>123-24-22A5.</a:t>
            </a:r>
          </a:p>
          <a:p>
            <a:r>
              <a:rPr lang="en-US" dirty="0"/>
              <a:t>(Conduct Leader’s Reconnaissance)</a:t>
            </a:r>
          </a:p>
          <a:p>
            <a:r>
              <a:rPr lang="en-US" dirty="0"/>
              <a:t>123-24-22A6.</a:t>
            </a:r>
          </a:p>
          <a:p>
            <a:r>
              <a:rPr lang="en-US" dirty="0"/>
              <a:t>(Conduct a Squad Attack)</a:t>
            </a:r>
          </a:p>
          <a:p>
            <a:r>
              <a:rPr lang="en-US" dirty="0"/>
              <a:t>123-24-22A7.</a:t>
            </a:r>
          </a:p>
          <a:p>
            <a:r>
              <a:rPr lang="en-US" dirty="0"/>
              <a:t>(Conduct a Squad Defense)</a:t>
            </a:r>
          </a:p>
        </p:txBody>
      </p:sp>
      <p:sp>
        <p:nvSpPr>
          <p:cNvPr id="11" name="Content Placeholder 23">
            <a:extLst>
              <a:ext uri="{FF2B5EF4-FFF2-40B4-BE49-F238E27FC236}">
                <a16:creationId xmlns:a16="http://schemas.microsoft.com/office/drawing/2014/main" id="{C0526F99-D6B7-4C74-846E-79F11B013250}"/>
              </a:ext>
            </a:extLst>
          </p:cNvPr>
          <p:cNvSpPr txBox="1">
            <a:spLocks/>
          </p:cNvSpPr>
          <p:nvPr/>
        </p:nvSpPr>
        <p:spPr>
          <a:xfrm>
            <a:off x="95212" y="5324466"/>
            <a:ext cx="1872707" cy="21792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02DEC55 – 17JAN56</a:t>
            </a:r>
          </a:p>
        </p:txBody>
      </p:sp>
      <p:sp>
        <p:nvSpPr>
          <p:cNvPr id="12" name="Content Placeholder 23">
            <a:extLst>
              <a:ext uri="{FF2B5EF4-FFF2-40B4-BE49-F238E27FC236}">
                <a16:creationId xmlns:a16="http://schemas.microsoft.com/office/drawing/2014/main" id="{A22FDBB7-D371-489A-A4B6-40766EB2E069}"/>
              </a:ext>
            </a:extLst>
          </p:cNvPr>
          <p:cNvSpPr txBox="1">
            <a:spLocks/>
          </p:cNvSpPr>
          <p:nvPr/>
        </p:nvSpPr>
        <p:spPr>
          <a:xfrm>
            <a:off x="2025930" y="5295810"/>
            <a:ext cx="1339365" cy="2396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24 0900 FEB 56 (Field)</a:t>
            </a:r>
          </a:p>
        </p:txBody>
      </p:sp>
      <p:sp>
        <p:nvSpPr>
          <p:cNvPr id="13" name="Content Placeholder 23">
            <a:extLst>
              <a:ext uri="{FF2B5EF4-FFF2-40B4-BE49-F238E27FC236}">
                <a16:creationId xmlns:a16="http://schemas.microsoft.com/office/drawing/2014/main" id="{78E21E92-B751-46B1-94AF-021444C5CB57}"/>
              </a:ext>
            </a:extLst>
          </p:cNvPr>
          <p:cNvSpPr txBox="1">
            <a:spLocks/>
          </p:cNvSpPr>
          <p:nvPr/>
        </p:nvSpPr>
        <p:spPr>
          <a:xfrm>
            <a:off x="3357681" y="5311815"/>
            <a:ext cx="3063805" cy="223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24-29FEB56 (Field)</a:t>
            </a:r>
          </a:p>
        </p:txBody>
      </p:sp>
      <p:sp>
        <p:nvSpPr>
          <p:cNvPr id="14" name="Content Placeholder 23">
            <a:extLst>
              <a:ext uri="{FF2B5EF4-FFF2-40B4-BE49-F238E27FC236}">
                <a16:creationId xmlns:a16="http://schemas.microsoft.com/office/drawing/2014/main" id="{599DF6F3-2F91-4D1C-84C4-1943BAA64E1A}"/>
              </a:ext>
            </a:extLst>
          </p:cNvPr>
          <p:cNvSpPr txBox="1">
            <a:spLocks/>
          </p:cNvSpPr>
          <p:nvPr/>
        </p:nvSpPr>
        <p:spPr>
          <a:xfrm>
            <a:off x="6472077" y="5303805"/>
            <a:ext cx="1339365" cy="2396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01 1500 FEB 56 (Field)</a:t>
            </a:r>
          </a:p>
        </p:txBody>
      </p:sp>
      <p:sp>
        <p:nvSpPr>
          <p:cNvPr id="15" name="Content Placeholder 23">
            <a:extLst>
              <a:ext uri="{FF2B5EF4-FFF2-40B4-BE49-F238E27FC236}">
                <a16:creationId xmlns:a16="http://schemas.microsoft.com/office/drawing/2014/main" id="{9A9100B4-26B4-438F-B3C1-EF296C8C0338}"/>
              </a:ext>
            </a:extLst>
          </p:cNvPr>
          <p:cNvSpPr txBox="1">
            <a:spLocks/>
          </p:cNvSpPr>
          <p:nvPr/>
        </p:nvSpPr>
        <p:spPr>
          <a:xfrm>
            <a:off x="7802549" y="5313614"/>
            <a:ext cx="1339365" cy="2396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04 1500 FEB 56</a:t>
            </a:r>
          </a:p>
        </p:txBody>
      </p:sp>
      <p:sp>
        <p:nvSpPr>
          <p:cNvPr id="16" name="TextBox 22">
            <a:extLst>
              <a:ext uri="{FF2B5EF4-FFF2-40B4-BE49-F238E27FC236}">
                <a16:creationId xmlns:a16="http://schemas.microsoft.com/office/drawing/2014/main" id="{7B71ADED-BE8D-4021-BE35-A7AAA7080DAF}"/>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7" name="Text Placeholder 3">
            <a:extLst>
              <a:ext uri="{FF2B5EF4-FFF2-40B4-BE49-F238E27FC236}">
                <a16:creationId xmlns:a16="http://schemas.microsoft.com/office/drawing/2014/main" id="{8E58A562-55E0-403A-9228-F169B45831B3}"/>
              </a:ext>
            </a:extLst>
          </p:cNvPr>
          <p:cNvSpPr txBox="1">
            <a:spLocks/>
          </p:cNvSpPr>
          <p:nvPr/>
        </p:nvSpPr>
        <p:spPr>
          <a:xfrm>
            <a:off x="114816" y="2660488"/>
            <a:ext cx="2514600" cy="457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Conduct Squad Situational and Live Fire Exercises 10FEB-01MAR56.</a:t>
            </a:r>
          </a:p>
        </p:txBody>
      </p:sp>
      <p:sp>
        <p:nvSpPr>
          <p:cNvPr id="18" name="Text Placeholder 5">
            <a:extLst>
              <a:ext uri="{FF2B5EF4-FFF2-40B4-BE49-F238E27FC236}">
                <a16:creationId xmlns:a16="http://schemas.microsoft.com/office/drawing/2014/main" id="{2617CA5F-912E-4E78-AAE6-8FF520891E7D}"/>
              </a:ext>
            </a:extLst>
          </p:cNvPr>
          <p:cNvSpPr txBox="1">
            <a:spLocks/>
          </p:cNvSpPr>
          <p:nvPr/>
        </p:nvSpPr>
        <p:spPr>
          <a:xfrm>
            <a:off x="1233741" y="446087"/>
            <a:ext cx="6002925" cy="258532"/>
          </a:xfrm>
          <a:prstGeom prst="rect">
            <a:avLst/>
          </a:prstGeom>
        </p:spPr>
        <p:txBody>
          <a:bodyPr wrap="none">
            <a:spAutoFit/>
          </a:bodyP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 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SQUAD: SITUATIONAL TRAINING EXERCISE (STX) // LIVE FIRE EXERCISE (LFX)</a:t>
            </a:r>
          </a:p>
        </p:txBody>
      </p:sp>
      <p:sp>
        <p:nvSpPr>
          <p:cNvPr id="20" name="TextBox 19">
            <a:extLst>
              <a:ext uri="{FF2B5EF4-FFF2-40B4-BE49-F238E27FC236}">
                <a16:creationId xmlns:a16="http://schemas.microsoft.com/office/drawing/2014/main" id="{C749B503-C22D-404F-9881-878FFEA753E4}"/>
              </a:ext>
            </a:extLst>
          </p:cNvPr>
          <p:cNvSpPr txBox="1"/>
          <p:nvPr/>
        </p:nvSpPr>
        <p:spPr>
          <a:xfrm>
            <a:off x="4762675" y="3614761"/>
            <a:ext cx="4248471" cy="1569660"/>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Training Summary Sheet</a:t>
            </a:r>
            <a:r>
              <a:rPr lang="en-US" dirty="0"/>
              <a:t>.</a:t>
            </a:r>
          </a:p>
          <a:p>
            <a:endParaRPr lang="en-US" dirty="0"/>
          </a:p>
          <a:p>
            <a:r>
              <a:rPr lang="en-US" sz="1200" dirty="0">
                <a:latin typeface="Arial" panose="020B0604020202020204" pitchFamily="34" charset="0"/>
                <a:cs typeface="Arial" panose="020B0604020202020204" pitchFamily="34" charset="0"/>
              </a:rPr>
              <a:t>This </a:t>
            </a:r>
            <a:r>
              <a:rPr lang="en-US" dirty="0"/>
              <a:t>page is the summary sheet and outlines all major dates, responsible persons, major timelines, task/purpose, and area of operations.  This page can also include reference to publications that provide guidance specific to the training event.</a:t>
            </a:r>
            <a:endParaRPr lang="en-US" sz="1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4212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F9BF40-5A8D-4498-87DC-7E074525DE30}"/>
              </a:ext>
            </a:extLst>
          </p:cNvPr>
          <p:cNvGraphicFramePr>
            <a:graphicFrameLocks noGrp="1"/>
          </p:cNvGraphicFramePr>
          <p:nvPr>
            <p:extLst>
              <p:ext uri="{D42A27DB-BD31-4B8C-83A1-F6EECF244321}">
                <p14:modId xmlns:p14="http://schemas.microsoft.com/office/powerpoint/2010/main" val="2687395337"/>
              </p:ext>
            </p:extLst>
          </p:nvPr>
        </p:nvGraphicFramePr>
        <p:xfrm>
          <a:off x="2799200" y="1198481"/>
          <a:ext cx="3291840" cy="3108960"/>
        </p:xfrm>
        <a:graphic>
          <a:graphicData uri="http://schemas.openxmlformats.org/drawingml/2006/table">
            <a:tbl>
              <a:tblPr firstRow="1" bandRow="1">
                <a:tableStyleId>{5C22544A-7EE6-4342-B048-85BDC9FD1C3A}</a:tableStyleId>
              </a:tblPr>
              <a:tblGrid>
                <a:gridCol w="1374651">
                  <a:extLst>
                    <a:ext uri="{9D8B030D-6E8A-4147-A177-3AD203B41FA5}">
                      <a16:colId xmlns:a16="http://schemas.microsoft.com/office/drawing/2014/main" val="3650383480"/>
                    </a:ext>
                  </a:extLst>
                </a:gridCol>
                <a:gridCol w="1917189">
                  <a:extLst>
                    <a:ext uri="{9D8B030D-6E8A-4147-A177-3AD203B41FA5}">
                      <a16:colId xmlns:a16="http://schemas.microsoft.com/office/drawing/2014/main" val="2231991897"/>
                    </a:ext>
                  </a:extLst>
                </a:gridCol>
              </a:tblGrid>
              <a:tr h="182880">
                <a:tc>
                  <a:txBody>
                    <a:bodyPr/>
                    <a:lstStyle/>
                    <a:p>
                      <a:r>
                        <a:rPr lang="en-US" sz="1000" b="1" dirty="0">
                          <a:solidFill>
                            <a:schemeClr val="tx1"/>
                          </a:solidFill>
                          <a:latin typeface="Arial" panose="020B0604020202020204" pitchFamily="34" charset="0"/>
                          <a:cs typeface="Arial" panose="020B0604020202020204" pitchFamily="34" charset="0"/>
                        </a:rPr>
                        <a:t> </a:t>
                      </a:r>
                      <a:r>
                        <a:rPr lang="en-US" sz="1000" b="1" kern="1200" dirty="0">
                          <a:solidFill>
                            <a:schemeClr val="tx1"/>
                          </a:solidFill>
                          <a:latin typeface="Arial" panose="020B0604020202020204" pitchFamily="34" charset="0"/>
                          <a:ea typeface="+mn-ea"/>
                          <a:cs typeface="Arial" panose="020B0604020202020204" pitchFamily="34" charset="0"/>
                        </a:rPr>
                        <a:t>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solidFill>
                            <a:schemeClr val="tx1"/>
                          </a:solidFill>
                          <a:latin typeface="Arial" panose="020B0604020202020204" pitchFamily="34" charset="0"/>
                          <a:cs typeface="Arial" panose="020B0604020202020204" pitchFamily="34" charset="0"/>
                        </a:rPr>
                        <a:t> QUANTITY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53135"/>
                  </a:ext>
                </a:extLst>
              </a:tr>
              <a:tr h="182880">
                <a:tc>
                  <a:txBody>
                    <a:bodyPr/>
                    <a:lstStyle/>
                    <a:p>
                      <a:r>
                        <a:rPr lang="en-US" sz="1000" b="0" dirty="0">
                          <a:latin typeface="Arial" panose="020B0604020202020204" pitchFamily="34" charset="0"/>
                          <a:cs typeface="Arial" panose="020B0604020202020204" pitchFamily="34" charset="0"/>
                        </a:rPr>
                        <a:t>Z0XX BLANK SAW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8,000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7273752"/>
                  </a:ext>
                </a:extLst>
              </a:tr>
              <a:tr h="182880">
                <a:tc>
                  <a:txBody>
                    <a:bodyPr/>
                    <a:lstStyle/>
                    <a:p>
                      <a:r>
                        <a:rPr lang="en-US" sz="1000" b="0" dirty="0">
                          <a:latin typeface="Arial" panose="020B0604020202020204" pitchFamily="34" charset="0"/>
                          <a:cs typeface="Arial" panose="020B0604020202020204" pitchFamily="34" charset="0"/>
                        </a:rPr>
                        <a:t>Z0XX BLANK 5.58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10,400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995009"/>
                  </a:ext>
                </a:extLst>
              </a:tr>
              <a:tr h="182880">
                <a:tc>
                  <a:txBody>
                    <a:bodyPr/>
                    <a:lstStyle/>
                    <a:p>
                      <a:r>
                        <a:rPr lang="en-US" sz="1000" b="0" dirty="0">
                          <a:latin typeface="Arial" panose="020B0604020202020204" pitchFamily="34" charset="0"/>
                          <a:cs typeface="Arial" panose="020B0604020202020204" pitchFamily="34" charset="0"/>
                        </a:rPr>
                        <a:t>Z0XX BLANK 7.66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8,000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897504"/>
                  </a:ext>
                </a:extLst>
              </a:tr>
              <a:tr h="182880">
                <a:tc>
                  <a:txBody>
                    <a:bodyPr/>
                    <a:lstStyle/>
                    <a:p>
                      <a:r>
                        <a:rPr lang="en-US" sz="1000" b="0" dirty="0">
                          <a:latin typeface="Arial" panose="020B0604020202020204" pitchFamily="34" charset="0"/>
                          <a:cs typeface="Arial" panose="020B0604020202020204" pitchFamily="34" charset="0"/>
                        </a:rPr>
                        <a:t>Z0XX GREEN SMK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0525940"/>
                  </a:ext>
                </a:extLst>
              </a:tr>
              <a:tr h="182880">
                <a:tc>
                  <a:txBody>
                    <a:bodyPr/>
                    <a:lstStyle/>
                    <a:p>
                      <a:r>
                        <a:rPr lang="en-US" sz="1000" b="0" dirty="0">
                          <a:latin typeface="Arial" panose="020B0604020202020204" pitchFamily="34" charset="0"/>
                          <a:cs typeface="Arial" panose="020B0604020202020204" pitchFamily="34" charset="0"/>
                        </a:rPr>
                        <a:t>Z0XX YELLOW</a:t>
                      </a:r>
                      <a:r>
                        <a:rPr lang="en-US" sz="1000" b="0" baseline="0" dirty="0">
                          <a:latin typeface="Arial" panose="020B0604020202020204" pitchFamily="34" charset="0"/>
                          <a:cs typeface="Arial" panose="020B0604020202020204" pitchFamily="34" charset="0"/>
                        </a:rPr>
                        <a:t> SMK</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2267247"/>
                  </a:ext>
                </a:extLst>
              </a:tr>
              <a:tr h="182880">
                <a:tc>
                  <a:txBody>
                    <a:bodyPr/>
                    <a:lstStyle/>
                    <a:p>
                      <a:r>
                        <a:rPr lang="en-US" sz="1000" b="0" dirty="0">
                          <a:latin typeface="Arial" panose="020B0604020202020204" pitchFamily="34" charset="0"/>
                          <a:cs typeface="Arial" panose="020B0604020202020204" pitchFamily="34" charset="0"/>
                        </a:rPr>
                        <a:t>Z0XX RED</a:t>
                      </a:r>
                      <a:r>
                        <a:rPr lang="en-US" sz="1000" b="0" baseline="0" dirty="0">
                          <a:latin typeface="Arial" panose="020B0604020202020204" pitchFamily="34" charset="0"/>
                          <a:cs typeface="Arial" panose="020B0604020202020204" pitchFamily="34" charset="0"/>
                        </a:rPr>
                        <a:t> SMK</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3901539"/>
                  </a:ext>
                </a:extLst>
              </a:tr>
              <a:tr h="182880">
                <a:tc>
                  <a:txBody>
                    <a:bodyPr/>
                    <a:lstStyle/>
                    <a:p>
                      <a:r>
                        <a:rPr lang="en-US" sz="1000" b="0" dirty="0">
                          <a:latin typeface="Arial" panose="020B0604020202020204" pitchFamily="34" charset="0"/>
                          <a:cs typeface="Arial" panose="020B0604020202020204" pitchFamily="34" charset="0"/>
                        </a:rPr>
                        <a:t>Z0XX VIOLET SMK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3348221"/>
                  </a:ext>
                </a:extLst>
              </a:tr>
              <a:tr h="182880">
                <a:tc>
                  <a:txBody>
                    <a:bodyPr/>
                    <a:lstStyle/>
                    <a:p>
                      <a:r>
                        <a:rPr lang="en-US" sz="1000" b="0" dirty="0">
                          <a:latin typeface="Arial" panose="020B0604020202020204" pitchFamily="34" charset="0"/>
                          <a:cs typeface="Arial" panose="020B0604020202020204" pitchFamily="34" charset="0"/>
                        </a:rPr>
                        <a:t>Z0XX TNG SMK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9129413"/>
                  </a:ext>
                </a:extLst>
              </a:tr>
              <a:tr h="182880">
                <a:tc>
                  <a:txBody>
                    <a:bodyPr/>
                    <a:lstStyle/>
                    <a:p>
                      <a:r>
                        <a:rPr lang="en-US" sz="1000" b="0" dirty="0">
                          <a:latin typeface="Arial" panose="020B0604020202020204" pitchFamily="34" charset="0"/>
                          <a:cs typeface="Arial" panose="020B0604020202020204" pitchFamily="34" charset="0"/>
                        </a:rPr>
                        <a:t>Z0XX W</a:t>
                      </a:r>
                      <a:r>
                        <a:rPr lang="en-US" sz="1000" b="0" baseline="0" dirty="0">
                          <a:latin typeface="Arial" panose="020B0604020202020204" pitchFamily="34" charset="0"/>
                          <a:cs typeface="Arial" panose="020B0604020202020204" pitchFamily="34" charset="0"/>
                        </a:rPr>
                        <a:t> STR CLUST</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7697927"/>
                  </a:ext>
                </a:extLst>
              </a:tr>
              <a:tr h="182880">
                <a:tc>
                  <a:txBody>
                    <a:bodyPr/>
                    <a:lstStyle/>
                    <a:p>
                      <a:r>
                        <a:rPr lang="en-US" sz="1000" b="0" dirty="0">
                          <a:latin typeface="Arial" panose="020B0604020202020204" pitchFamily="34" charset="0"/>
                          <a:cs typeface="Arial" panose="020B0604020202020204" pitchFamily="34" charset="0"/>
                        </a:rPr>
                        <a:t>Z0XX  SIM GRND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6064126"/>
                  </a:ext>
                </a:extLst>
              </a:tr>
              <a:tr h="182880">
                <a:tc>
                  <a:txBody>
                    <a:bodyPr/>
                    <a:lstStyle/>
                    <a:p>
                      <a:r>
                        <a:rPr lang="en-US" sz="1000" b="0" dirty="0">
                          <a:latin typeface="Arial" panose="020B0604020202020204" pitchFamily="34" charset="0"/>
                          <a:cs typeface="Arial" panose="020B0604020202020204" pitchFamily="34" charset="0"/>
                        </a:rPr>
                        <a:t>Z0XX  SIM HG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0934469"/>
                  </a:ext>
                </a:extLst>
              </a:tr>
              <a:tr h="182880">
                <a:tc>
                  <a:txBody>
                    <a:bodyPr/>
                    <a:lstStyle/>
                    <a:p>
                      <a:r>
                        <a:rPr lang="en-US" sz="1000" b="0" dirty="0">
                          <a:latin typeface="Arial" panose="020B0604020202020204" pitchFamily="34" charset="0"/>
                          <a:cs typeface="Arial" panose="020B0604020202020204" pitchFamily="34" charset="0"/>
                        </a:rPr>
                        <a:t>Z0XX  SAW 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6,400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7994845"/>
                  </a:ext>
                </a:extLst>
              </a:tr>
              <a:tr h="182880">
                <a:tc>
                  <a:txBody>
                    <a:bodyPr/>
                    <a:lstStyle/>
                    <a:p>
                      <a:r>
                        <a:rPr lang="en-US" sz="1000" b="0" dirty="0">
                          <a:latin typeface="Arial" panose="020B0604020202020204" pitchFamily="34" charset="0"/>
                          <a:cs typeface="Arial" panose="020B0604020202020204" pitchFamily="34" charset="0"/>
                        </a:rPr>
                        <a:t>Z0XX </a:t>
                      </a:r>
                      <a:r>
                        <a:rPr lang="en-US" sz="1000" b="0" baseline="0" dirty="0">
                          <a:latin typeface="Arial" panose="020B0604020202020204" pitchFamily="34" charset="0"/>
                          <a:cs typeface="Arial" panose="020B0604020202020204" pitchFamily="34" charset="0"/>
                        </a:rPr>
                        <a:t> 7.66 4/1</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6,400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3245215"/>
                  </a:ext>
                </a:extLst>
              </a:tr>
              <a:tr h="182880">
                <a:tc>
                  <a:txBody>
                    <a:bodyPr/>
                    <a:lstStyle/>
                    <a:p>
                      <a:r>
                        <a:rPr lang="en-US" sz="1000" b="0" dirty="0">
                          <a:latin typeface="Arial" panose="020B0604020202020204" pitchFamily="34" charset="0"/>
                          <a:cs typeface="Arial" panose="020B0604020202020204" pitchFamily="34" charset="0"/>
                        </a:rPr>
                        <a:t>Z0XX  5.58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8,400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8984908"/>
                  </a:ext>
                </a:extLst>
              </a:tr>
              <a:tr h="182880">
                <a:tc>
                  <a:txBody>
                    <a:bodyPr/>
                    <a:lstStyle/>
                    <a:p>
                      <a:r>
                        <a:rPr lang="en-US" sz="1000" b="0" dirty="0">
                          <a:latin typeface="Arial" panose="020B0604020202020204" pitchFamily="34" charset="0"/>
                          <a:cs typeface="Arial" panose="020B0604020202020204" pitchFamily="34" charset="0"/>
                        </a:rPr>
                        <a:t>Z0XX  37MM PRAC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200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2704804"/>
                  </a:ext>
                </a:extLst>
              </a:tr>
              <a:tr h="182880">
                <a:tc>
                  <a:txBody>
                    <a:bodyPr/>
                    <a:lstStyle/>
                    <a:p>
                      <a:r>
                        <a:rPr lang="en-US" sz="1000" b="0" dirty="0">
                          <a:latin typeface="Arial" panose="020B0604020202020204" pitchFamily="34" charset="0"/>
                          <a:cs typeface="Arial" panose="020B0604020202020204" pitchFamily="34" charset="0"/>
                        </a:rPr>
                        <a:t>Z0XX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latin typeface="Arial" panose="020B0604020202020204" pitchFamily="34" charset="0"/>
                          <a:cs typeface="Arial" panose="020B0604020202020204" pitchFamily="34" charset="0"/>
                        </a:rPr>
                        <a:t>4 AND</a:t>
                      </a:r>
                      <a:r>
                        <a:rPr lang="en-US" sz="1000" b="1" baseline="0" dirty="0">
                          <a:latin typeface="Arial" panose="020B0604020202020204" pitchFamily="34" charset="0"/>
                          <a:cs typeface="Arial" panose="020B0604020202020204" pitchFamily="34" charset="0"/>
                        </a:rPr>
                        <a:t> 4</a:t>
                      </a:r>
                      <a:endParaRPr lang="en-US" sz="1000" b="1" dirty="0">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2280726"/>
                  </a:ext>
                </a:extLst>
              </a:tr>
            </a:tbl>
          </a:graphicData>
        </a:graphic>
      </p:graphicFrame>
      <p:sp>
        <p:nvSpPr>
          <p:cNvPr id="3" name="Content Placeholder 23">
            <a:extLst>
              <a:ext uri="{FF2B5EF4-FFF2-40B4-BE49-F238E27FC236}">
                <a16:creationId xmlns:a16="http://schemas.microsoft.com/office/drawing/2014/main" id="{95F39DF3-CC84-4FA5-A315-7076FDD947D0}"/>
              </a:ext>
            </a:extLst>
          </p:cNvPr>
          <p:cNvSpPr txBox="1">
            <a:spLocks/>
          </p:cNvSpPr>
          <p:nvPr/>
        </p:nvSpPr>
        <p:spPr>
          <a:xfrm>
            <a:off x="6505281" y="1118252"/>
            <a:ext cx="2495184" cy="1329552"/>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MAN TEAM WILL BE ATTACHED TO THE COMPANY DURING THIS OPERATION TO WORK ON WHEELED AND TRACKED VICS.  ADDITIONAL COORDINATION WILL BE RESOURCED THROUGH THE SENIOR MECHANIC SFC FLAPPY.</a:t>
            </a:r>
          </a:p>
        </p:txBody>
      </p:sp>
      <p:sp>
        <p:nvSpPr>
          <p:cNvPr id="4" name="Content Placeholder 23">
            <a:extLst>
              <a:ext uri="{FF2B5EF4-FFF2-40B4-BE49-F238E27FC236}">
                <a16:creationId xmlns:a16="http://schemas.microsoft.com/office/drawing/2014/main" id="{1C554314-9B77-4E37-9797-CF7186F3CFDF}"/>
              </a:ext>
            </a:extLst>
          </p:cNvPr>
          <p:cNvSpPr txBox="1">
            <a:spLocks/>
          </p:cNvSpPr>
          <p:nvPr/>
        </p:nvSpPr>
        <p:spPr>
          <a:xfrm>
            <a:off x="107796" y="1157776"/>
            <a:ext cx="2495184" cy="87596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24FEB- M/A</a:t>
            </a:r>
          </a:p>
          <a:p>
            <a:endParaRPr lang="en-US" dirty="0"/>
          </a:p>
          <a:p>
            <a:r>
              <a:rPr lang="en-US" dirty="0"/>
              <a:t>25-28FEB- A/M/A</a:t>
            </a:r>
          </a:p>
          <a:p>
            <a:endParaRPr lang="en-US" dirty="0"/>
          </a:p>
          <a:p>
            <a:r>
              <a:rPr lang="en-US" dirty="0"/>
              <a:t>01MAR-A/M</a:t>
            </a:r>
          </a:p>
          <a:p>
            <a:endParaRPr lang="en-US" dirty="0"/>
          </a:p>
        </p:txBody>
      </p:sp>
      <p:sp>
        <p:nvSpPr>
          <p:cNvPr id="5" name="Content Placeholder 23">
            <a:extLst>
              <a:ext uri="{FF2B5EF4-FFF2-40B4-BE49-F238E27FC236}">
                <a16:creationId xmlns:a16="http://schemas.microsoft.com/office/drawing/2014/main" id="{B1D28E2A-D159-4EE0-8AC7-4ABD8006E70B}"/>
              </a:ext>
            </a:extLst>
          </p:cNvPr>
          <p:cNvSpPr txBox="1">
            <a:spLocks/>
          </p:cNvSpPr>
          <p:nvPr/>
        </p:nvSpPr>
        <p:spPr>
          <a:xfrm>
            <a:off x="107796" y="2206268"/>
            <a:ext cx="2495184" cy="87596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FUEL RESUPPLY SCHEDULED FOR 26FEB20.  COORDINATION FOR RESUPPLY WILL BE THROUGH COMPANY XO.  COMPANY XO WILL COORDINATE THROUGH FSC DISTRIBUTION TO PROVIDE SCHEDULED AND UNSCHEDULED CLIII RESUPPLY. </a:t>
            </a:r>
          </a:p>
        </p:txBody>
      </p:sp>
      <p:sp>
        <p:nvSpPr>
          <p:cNvPr id="6" name="Content Placeholder 23">
            <a:extLst>
              <a:ext uri="{FF2B5EF4-FFF2-40B4-BE49-F238E27FC236}">
                <a16:creationId xmlns:a16="http://schemas.microsoft.com/office/drawing/2014/main" id="{FEB881BD-1BF8-4209-8864-D006CC1B55AE}"/>
              </a:ext>
            </a:extLst>
          </p:cNvPr>
          <p:cNvSpPr txBox="1">
            <a:spLocks/>
          </p:cNvSpPr>
          <p:nvPr/>
        </p:nvSpPr>
        <p:spPr>
          <a:xfrm>
            <a:off x="95651" y="3264572"/>
            <a:ext cx="2495184" cy="87596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C-WIRE/PICKETS AVAILABLE AND WILL BE ON-SITE TO AUGMENT ENEMY DEFENSIVE POSITIONS.</a:t>
            </a:r>
          </a:p>
          <a:p>
            <a:endParaRPr lang="en-US" dirty="0"/>
          </a:p>
          <a:p>
            <a:r>
              <a:rPr lang="en-US" dirty="0"/>
              <a:t>COMPANY XO WILL COORDINATE WITH COMPANY SUPPLY AND COMPANY HQ TO ENSURE DELIVERY AND RETURN OF CLIV.</a:t>
            </a:r>
          </a:p>
        </p:txBody>
      </p:sp>
      <p:sp>
        <p:nvSpPr>
          <p:cNvPr id="7" name="Content Placeholder 23">
            <a:extLst>
              <a:ext uri="{FF2B5EF4-FFF2-40B4-BE49-F238E27FC236}">
                <a16:creationId xmlns:a16="http://schemas.microsoft.com/office/drawing/2014/main" id="{E03F3E21-BF4E-4787-9ED5-A0C2D4AA5F0B}"/>
              </a:ext>
            </a:extLst>
          </p:cNvPr>
          <p:cNvSpPr txBox="1">
            <a:spLocks/>
          </p:cNvSpPr>
          <p:nvPr/>
        </p:nvSpPr>
        <p:spPr>
          <a:xfrm>
            <a:off x="79305" y="4337822"/>
            <a:ext cx="2495184" cy="875969"/>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3">
            <a:extLst>
              <a:ext uri="{FF2B5EF4-FFF2-40B4-BE49-F238E27FC236}">
                <a16:creationId xmlns:a16="http://schemas.microsoft.com/office/drawing/2014/main" id="{BC023A57-1525-4AE1-84B0-961C8772F067}"/>
              </a:ext>
            </a:extLst>
          </p:cNvPr>
          <p:cNvSpPr txBox="1">
            <a:spLocks/>
          </p:cNvSpPr>
          <p:nvPr/>
        </p:nvSpPr>
        <p:spPr>
          <a:xfrm>
            <a:off x="6530592" y="2625008"/>
            <a:ext cx="2495184" cy="1329552"/>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3">
            <a:extLst>
              <a:ext uri="{FF2B5EF4-FFF2-40B4-BE49-F238E27FC236}">
                <a16:creationId xmlns:a16="http://schemas.microsoft.com/office/drawing/2014/main" id="{59BF621D-F595-44A5-AECE-602BE3A33C32}"/>
              </a:ext>
            </a:extLst>
          </p:cNvPr>
          <p:cNvSpPr txBox="1">
            <a:spLocks/>
          </p:cNvSpPr>
          <p:nvPr/>
        </p:nvSpPr>
        <p:spPr>
          <a:xfrm>
            <a:off x="2799200" y="4636784"/>
            <a:ext cx="3562186" cy="1329552"/>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SQDS WILL REST AFTER THEIR INDIVIDUAL LANES. THEY WILL BE AFFOREDED AMPLE TIME TO EAT. PORT-A-POTTIES WILL BE ON SITE FOR HUMAN WASTE, </a:t>
            </a:r>
          </a:p>
        </p:txBody>
      </p:sp>
      <p:sp>
        <p:nvSpPr>
          <p:cNvPr id="10" name="Content Placeholder 23">
            <a:extLst>
              <a:ext uri="{FF2B5EF4-FFF2-40B4-BE49-F238E27FC236}">
                <a16:creationId xmlns:a16="http://schemas.microsoft.com/office/drawing/2014/main" id="{28E6A2A4-BC52-4C55-AC92-6126F5F015A6}"/>
              </a:ext>
            </a:extLst>
          </p:cNvPr>
          <p:cNvSpPr txBox="1">
            <a:spLocks/>
          </p:cNvSpPr>
          <p:nvPr/>
        </p:nvSpPr>
        <p:spPr>
          <a:xfrm>
            <a:off x="6513504" y="4140541"/>
            <a:ext cx="2495184" cy="1329552"/>
          </a:xfrm>
          <a:prstGeom prst="rect">
            <a:avLst/>
          </a:prstGeom>
        </p:spPr>
        <p:txBody>
          <a:bodyPr anchor="t"/>
          <a:lstStyle>
            <a:lvl1pPr marL="0" indent="0" algn="l" defTabSz="914400" rtl="0" eaLnBrk="1" latinLnBrk="0" hangingPunct="1">
              <a:lnSpc>
                <a:spcPct val="100000"/>
              </a:lnSpc>
              <a:spcBef>
                <a:spcPts val="0"/>
              </a:spcBef>
              <a:buFont typeface="Arial" panose="020B0604020202020204" pitchFamily="34" charset="0"/>
              <a:buNone/>
              <a:defRPr sz="8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 WILL BE CONSTANTY MONITORED. BURN BARRELS HAVE BEEN REQUESTED AND WILL BE USED DURING INCLEMET WEATHER.  NO DIGGING IS PERMITTED FOR THIS EXERCISE.  WHEN AUTHORIZED, WARMING PITS CAN BE SUSTAINED WITH NO DISTURBANCE TO LIVE VEGETATION.</a:t>
            </a:r>
          </a:p>
        </p:txBody>
      </p:sp>
      <p:sp>
        <p:nvSpPr>
          <p:cNvPr id="11" name="TextBox 22">
            <a:extLst>
              <a:ext uri="{FF2B5EF4-FFF2-40B4-BE49-F238E27FC236}">
                <a16:creationId xmlns:a16="http://schemas.microsoft.com/office/drawing/2014/main" id="{69E92414-4FF8-408C-8660-5768555727C5}"/>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JAN56</a:t>
            </a:r>
            <a:endParaRPr lang="en-US" sz="1200" dirty="0">
              <a:effectLst/>
              <a:latin typeface="Times New Roman" panose="02020603050405020304" pitchFamily="18" charset="0"/>
              <a:ea typeface="Times New Roman" panose="02020603050405020304" pitchFamily="18" charset="0"/>
            </a:endParaRPr>
          </a:p>
        </p:txBody>
      </p:sp>
      <p:sp>
        <p:nvSpPr>
          <p:cNvPr id="13" name="Text Placeholder 5">
            <a:extLst>
              <a:ext uri="{FF2B5EF4-FFF2-40B4-BE49-F238E27FC236}">
                <a16:creationId xmlns:a16="http://schemas.microsoft.com/office/drawing/2014/main" id="{E0BB447F-94CB-45AA-B8CC-502D2B36AF58}"/>
              </a:ext>
            </a:extLst>
          </p:cNvPr>
          <p:cNvSpPr txBox="1">
            <a:spLocks/>
          </p:cNvSpPr>
          <p:nvPr/>
        </p:nvSpPr>
        <p:spPr>
          <a:xfrm>
            <a:off x="1233741" y="446087"/>
            <a:ext cx="6002925" cy="258532"/>
          </a:xfrm>
          <a:prstGeom prst="rect">
            <a:avLst/>
          </a:prstGeom>
        </p:spPr>
        <p:txBody>
          <a:bodyPr wrap="none">
            <a:spAutoFit/>
          </a:bodyPr>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tx1"/>
                </a:solidFill>
                <a:latin typeface=" 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SQUAD: SITUATIONAL TRAINING EXERCISE (STX) // LIVE FIRE EXERCISE (LFX)</a:t>
            </a:r>
          </a:p>
        </p:txBody>
      </p:sp>
      <p:sp>
        <p:nvSpPr>
          <p:cNvPr id="12" name="TextBox 11"/>
          <p:cNvSpPr txBox="1"/>
          <p:nvPr/>
        </p:nvSpPr>
        <p:spPr>
          <a:xfrm>
            <a:off x="79305" y="4322876"/>
            <a:ext cx="2483039" cy="830997"/>
          </a:xfrm>
          <a:prstGeom prst="rect">
            <a:avLst/>
          </a:prstGeom>
          <a:noFill/>
        </p:spPr>
        <p:txBody>
          <a:bodyPr wrap="square" rtlCol="0">
            <a:spAutoFit/>
          </a:bodyPr>
          <a:lstStyle/>
          <a:p>
            <a:r>
              <a:rPr lang="en-US" sz="800" dirty="0">
                <a:latin typeface=" Arial"/>
              </a:rPr>
              <a:t>MEDICS WILL CARRY ALL CL VIII ON-SITE.  RESUPPLY WILL BE COORDINATED THROUGH THE COMPANY XO BY REQUEST.  COMPANY XO WILL COORDINATE WITH SENIOR MEDIC AND BN MEDICAL PLT FOR RESUPPLY TO COMPANY.</a:t>
            </a:r>
          </a:p>
        </p:txBody>
      </p:sp>
      <p:sp>
        <p:nvSpPr>
          <p:cNvPr id="14" name="TextBox 13"/>
          <p:cNvSpPr txBox="1"/>
          <p:nvPr/>
        </p:nvSpPr>
        <p:spPr>
          <a:xfrm>
            <a:off x="6505281" y="2633785"/>
            <a:ext cx="2222205" cy="861774"/>
          </a:xfrm>
          <a:prstGeom prst="rect">
            <a:avLst/>
          </a:prstGeom>
          <a:noFill/>
        </p:spPr>
        <p:txBody>
          <a:bodyPr wrap="square" rtlCol="0">
            <a:spAutoFit/>
          </a:bodyPr>
          <a:lstStyle/>
          <a:p>
            <a:r>
              <a:rPr lang="en-US" sz="800" dirty="0">
                <a:latin typeface=" Arial"/>
              </a:rPr>
              <a:t>MEDICAL PERSONNELL WILL BE ON GROUND WITH THE CO. SQUADS WILL HAVE THEIR PLT MEDIC WALKING LANES WITH THEM.  MEDICAL CP WILL BE COLLOCATED WITH THE COMPANY CP (</a:t>
            </a:r>
            <a:r>
              <a:rPr lang="en-US" sz="800" dirty="0">
                <a:latin typeface="Arial" panose="020B0604020202020204" pitchFamily="34" charset="0"/>
                <a:cs typeface="Arial" panose="020B0604020202020204" pitchFamily="34" charset="0"/>
              </a:rPr>
              <a:t>78S PK 25870 43083).</a:t>
            </a:r>
            <a:endParaRPr lang="en-US" sz="800" dirty="0">
              <a:latin typeface=" Arial"/>
            </a:endParaRPr>
          </a:p>
        </p:txBody>
      </p:sp>
      <p:sp>
        <p:nvSpPr>
          <p:cNvPr id="15" name="TextBox 14">
            <a:extLst>
              <a:ext uri="{FF2B5EF4-FFF2-40B4-BE49-F238E27FC236}">
                <a16:creationId xmlns:a16="http://schemas.microsoft.com/office/drawing/2014/main" id="{F3F8E717-804D-4D81-BC0B-22EA6A04533E}"/>
              </a:ext>
            </a:extLst>
          </p:cNvPr>
          <p:cNvSpPr txBox="1"/>
          <p:nvPr/>
        </p:nvSpPr>
        <p:spPr>
          <a:xfrm>
            <a:off x="4659614" y="4823002"/>
            <a:ext cx="4248471"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Training Resource Sheet</a:t>
            </a:r>
            <a:r>
              <a:rPr lang="en-US" dirty="0"/>
              <a:t>.</a:t>
            </a:r>
          </a:p>
          <a:p>
            <a:endParaRPr lang="en-US" dirty="0"/>
          </a:p>
          <a:p>
            <a:r>
              <a:rPr lang="en-US" sz="1200" dirty="0">
                <a:latin typeface="Arial" panose="020B0604020202020204" pitchFamily="34" charset="0"/>
                <a:cs typeface="Arial" panose="020B0604020202020204" pitchFamily="34" charset="0"/>
              </a:rPr>
              <a:t>This </a:t>
            </a:r>
            <a:r>
              <a:rPr lang="en-US" dirty="0"/>
              <a:t>page is the summary resource sheet and outlines all major resources that will be required for the training event.</a:t>
            </a:r>
          </a:p>
          <a:p>
            <a:r>
              <a:rPr lang="en-US" sz="1200" dirty="0">
                <a:latin typeface="Arial" panose="020B0604020202020204" pitchFamily="34" charset="0"/>
                <a:cs typeface="Arial" panose="020B0604020202020204" pitchFamily="34" charset="0"/>
              </a:rPr>
              <a:t>See FM 7-0</a:t>
            </a:r>
            <a:r>
              <a:rPr lang="en-US" dirty="0"/>
              <a:t>, Appendix E for additional ways units track training resources.</a:t>
            </a:r>
            <a:endParaRPr lang="en-US" sz="1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0728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INDIVIDUAL-TEAM TRAINING (</a:t>
            </a:r>
            <a:r>
              <a:rPr lang="en-US" i="1" dirty="0"/>
              <a:t>IWTS TABLE I</a:t>
            </a:r>
            <a:r>
              <a:rPr lang="en-US" dirty="0"/>
              <a:t>) MACRO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87462" y="2829079"/>
            <a:ext cx="2855269" cy="1754326"/>
          </a:xfrm>
          <a:prstGeom prst="rect">
            <a:avLst/>
          </a:prstGeom>
          <a:solidFill>
            <a:schemeClr val="bg1"/>
          </a:solidFill>
          <a:ln>
            <a:solidFill>
              <a:schemeClr val="tx1"/>
            </a:solidFill>
          </a:ln>
        </p:spPr>
        <p:txBody>
          <a:bodyPr wrap="none" rtlCol="0">
            <a:spAutoFit/>
          </a:bodyPr>
          <a:lstStyle/>
          <a:p>
            <a:r>
              <a:rPr lang="en-US" sz="1200" dirty="0">
                <a:latin typeface=" Arial"/>
              </a:rPr>
              <a:t>10FEB56 (MON):</a:t>
            </a:r>
          </a:p>
          <a:p>
            <a:endParaRPr lang="en-US" sz="1200" dirty="0">
              <a:latin typeface=" Arial"/>
            </a:endParaRPr>
          </a:p>
          <a:p>
            <a:r>
              <a:rPr lang="en-US" sz="1200" dirty="0">
                <a:latin typeface=" Arial"/>
              </a:rPr>
              <a:t>PRT</a:t>
            </a:r>
          </a:p>
          <a:p>
            <a:r>
              <a:rPr lang="en-US" sz="1200" dirty="0">
                <a:latin typeface=" Arial"/>
              </a:rPr>
              <a:t>Command Maintenance</a:t>
            </a:r>
          </a:p>
          <a:p>
            <a:r>
              <a:rPr lang="en-US" sz="1200" dirty="0">
                <a:latin typeface=" Arial"/>
              </a:rPr>
              <a:t>Leader/OC Azimuth Check</a:t>
            </a:r>
          </a:p>
          <a:p>
            <a:r>
              <a:rPr lang="en-US" sz="1200" dirty="0">
                <a:latin typeface=" Arial"/>
              </a:rPr>
              <a:t>OPORD (19FEB56 Operation) Release</a:t>
            </a:r>
          </a:p>
          <a:p>
            <a:r>
              <a:rPr lang="en-US" sz="1200" dirty="0">
                <a:latin typeface=" Arial"/>
              </a:rPr>
              <a:t>Platoon Leader Back-briefs</a:t>
            </a:r>
          </a:p>
          <a:p>
            <a:endParaRPr lang="en-US" sz="1200" dirty="0">
              <a:latin typeface=" Arial"/>
            </a:endParaRPr>
          </a:p>
          <a:p>
            <a:endParaRPr lang="en-US" sz="1200" dirty="0">
              <a:latin typeface=" Arial"/>
            </a:endParaRPr>
          </a:p>
        </p:txBody>
      </p:sp>
      <p:sp>
        <p:nvSpPr>
          <p:cNvPr id="4" name="TextBox 3">
            <a:extLst>
              <a:ext uri="{FF2B5EF4-FFF2-40B4-BE49-F238E27FC236}">
                <a16:creationId xmlns:a16="http://schemas.microsoft.com/office/drawing/2014/main" id="{05F26AFB-EAB8-4E89-94D2-26C595111B60}"/>
              </a:ext>
            </a:extLst>
          </p:cNvPr>
          <p:cNvSpPr txBox="1"/>
          <p:nvPr/>
        </p:nvSpPr>
        <p:spPr>
          <a:xfrm>
            <a:off x="87462" y="4678019"/>
            <a:ext cx="2855269" cy="1754326"/>
          </a:xfrm>
          <a:prstGeom prst="rect">
            <a:avLst/>
          </a:prstGeom>
          <a:solidFill>
            <a:schemeClr val="bg1"/>
          </a:solidFill>
          <a:ln>
            <a:solidFill>
              <a:schemeClr val="tx1"/>
            </a:solidFill>
          </a:ln>
        </p:spPr>
        <p:txBody>
          <a:bodyPr wrap="square" rtlCol="0">
            <a:spAutoFit/>
          </a:bodyPr>
          <a:lstStyle/>
          <a:p>
            <a:r>
              <a:rPr lang="en-US" sz="1200" dirty="0">
                <a:latin typeface=" Arial"/>
              </a:rPr>
              <a:t>11FEB56 (TUE):</a:t>
            </a:r>
          </a:p>
          <a:p>
            <a:endParaRPr lang="en-US" sz="1200" dirty="0">
              <a:latin typeface=" Arial"/>
            </a:endParaRPr>
          </a:p>
          <a:p>
            <a:r>
              <a:rPr lang="en-US" sz="1200" dirty="0">
                <a:latin typeface=" Arial"/>
              </a:rPr>
              <a:t>PRT</a:t>
            </a:r>
          </a:p>
          <a:p>
            <a:r>
              <a:rPr lang="en-US" sz="1200" dirty="0">
                <a:latin typeface=" Arial"/>
              </a:rPr>
              <a:t>Fire Team Maneuver Training</a:t>
            </a:r>
          </a:p>
          <a:p>
            <a:r>
              <a:rPr lang="en-US" sz="1200" dirty="0">
                <a:latin typeface=" Arial"/>
              </a:rPr>
              <a:t>Squad Communication Training</a:t>
            </a:r>
          </a:p>
          <a:p>
            <a:r>
              <a:rPr lang="en-US" sz="1200" dirty="0">
                <a:latin typeface=" Arial"/>
              </a:rPr>
              <a:t>Squad Reporting Training</a:t>
            </a:r>
          </a:p>
          <a:p>
            <a:r>
              <a:rPr lang="en-US" sz="1200" dirty="0">
                <a:latin typeface=" Arial"/>
              </a:rPr>
              <a:t>Platoon-Squad OPORD Training</a:t>
            </a:r>
          </a:p>
          <a:p>
            <a:endParaRPr lang="en-US" sz="1200" dirty="0">
              <a:latin typeface=" Arial"/>
            </a:endParaRPr>
          </a:p>
          <a:p>
            <a:endParaRPr lang="en-US" sz="1200" dirty="0">
              <a:latin typeface=" Arial"/>
            </a:endParaRPr>
          </a:p>
        </p:txBody>
      </p:sp>
      <p:sp>
        <p:nvSpPr>
          <p:cNvPr id="5" name="TextBox 4">
            <a:extLst>
              <a:ext uri="{FF2B5EF4-FFF2-40B4-BE49-F238E27FC236}">
                <a16:creationId xmlns:a16="http://schemas.microsoft.com/office/drawing/2014/main" id="{F274A11D-7267-4A1F-A4CB-52424D27C666}"/>
              </a:ext>
            </a:extLst>
          </p:cNvPr>
          <p:cNvSpPr txBox="1"/>
          <p:nvPr/>
        </p:nvSpPr>
        <p:spPr>
          <a:xfrm>
            <a:off x="3038717" y="954157"/>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12FEB56 (WED):</a:t>
            </a:r>
          </a:p>
          <a:p>
            <a:endParaRPr lang="en-US" sz="1200" dirty="0">
              <a:latin typeface=" Arial"/>
            </a:endParaRPr>
          </a:p>
          <a:p>
            <a:r>
              <a:rPr lang="en-US" sz="1200" dirty="0">
                <a:latin typeface=" Arial"/>
              </a:rPr>
              <a:t>PRT</a:t>
            </a:r>
          </a:p>
          <a:p>
            <a:r>
              <a:rPr lang="en-US" sz="1200" dirty="0">
                <a:latin typeface=" Arial"/>
              </a:rPr>
              <a:t>Fire Team Maneuver Training</a:t>
            </a:r>
          </a:p>
          <a:p>
            <a:r>
              <a:rPr lang="en-US" sz="1200" dirty="0">
                <a:latin typeface=" Arial"/>
              </a:rPr>
              <a:t>Squad Communication Training</a:t>
            </a:r>
          </a:p>
          <a:p>
            <a:r>
              <a:rPr lang="en-US" sz="1200" dirty="0">
                <a:latin typeface=" Arial"/>
              </a:rPr>
              <a:t>Squad Reporting Training</a:t>
            </a:r>
          </a:p>
          <a:p>
            <a:r>
              <a:rPr lang="en-US" sz="1200" dirty="0">
                <a:latin typeface=" Arial"/>
              </a:rPr>
              <a:t>Platoon OPORD</a:t>
            </a:r>
          </a:p>
          <a:p>
            <a:r>
              <a:rPr lang="en-US" sz="1200" dirty="0">
                <a:latin typeface=" Arial"/>
              </a:rPr>
              <a:t>Squad Leader Back-briefs</a:t>
            </a:r>
          </a:p>
          <a:p>
            <a:endParaRPr lang="en-US" sz="1200" dirty="0">
              <a:latin typeface=" Arial"/>
            </a:endParaRPr>
          </a:p>
        </p:txBody>
      </p:sp>
      <p:sp>
        <p:nvSpPr>
          <p:cNvPr id="6" name="TextBox 5">
            <a:extLst>
              <a:ext uri="{FF2B5EF4-FFF2-40B4-BE49-F238E27FC236}">
                <a16:creationId xmlns:a16="http://schemas.microsoft.com/office/drawing/2014/main" id="{1FB91B4F-35E2-4EB5-B255-B04D1901C84C}"/>
              </a:ext>
            </a:extLst>
          </p:cNvPr>
          <p:cNvSpPr txBox="1"/>
          <p:nvPr/>
        </p:nvSpPr>
        <p:spPr>
          <a:xfrm>
            <a:off x="3038718" y="2816088"/>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13FEB56 (THU):</a:t>
            </a:r>
          </a:p>
          <a:p>
            <a:endParaRPr lang="en-US" sz="1200" dirty="0">
              <a:latin typeface=" Arial"/>
            </a:endParaRPr>
          </a:p>
          <a:p>
            <a:r>
              <a:rPr lang="en-US" sz="1200" dirty="0">
                <a:latin typeface=" Arial"/>
              </a:rPr>
              <a:t>PRT</a:t>
            </a:r>
          </a:p>
          <a:p>
            <a:r>
              <a:rPr lang="en-US" sz="1200" dirty="0">
                <a:latin typeface=" Arial"/>
              </a:rPr>
              <a:t>Leader/OC Azimuth Check (SAM-T)</a:t>
            </a:r>
          </a:p>
          <a:p>
            <a:r>
              <a:rPr lang="en-US" sz="1200" dirty="0">
                <a:latin typeface=" Arial"/>
              </a:rPr>
              <a:t>Squad Operations Orders</a:t>
            </a:r>
          </a:p>
          <a:p>
            <a:r>
              <a:rPr lang="en-US" sz="1200" dirty="0">
                <a:latin typeface=" Arial"/>
              </a:rPr>
              <a:t>Written Exams (Fire Team Based)</a:t>
            </a:r>
          </a:p>
          <a:p>
            <a:endParaRPr lang="en-US" sz="1200" dirty="0">
              <a:latin typeface=" Arial"/>
            </a:endParaRPr>
          </a:p>
          <a:p>
            <a:endParaRPr lang="en-US" sz="1200" dirty="0">
              <a:latin typeface=" Arial"/>
            </a:endParaRPr>
          </a:p>
          <a:p>
            <a:endParaRPr lang="en-US" sz="1200" dirty="0">
              <a:latin typeface=" Arial"/>
            </a:endParaRPr>
          </a:p>
        </p:txBody>
      </p:sp>
      <p:sp>
        <p:nvSpPr>
          <p:cNvPr id="8" name="TextBox 7">
            <a:extLst>
              <a:ext uri="{FF2B5EF4-FFF2-40B4-BE49-F238E27FC236}">
                <a16:creationId xmlns:a16="http://schemas.microsoft.com/office/drawing/2014/main" id="{BECE8039-5ED1-423B-AD62-FC1073D948E3}"/>
              </a:ext>
            </a:extLst>
          </p:cNvPr>
          <p:cNvSpPr txBox="1"/>
          <p:nvPr/>
        </p:nvSpPr>
        <p:spPr>
          <a:xfrm>
            <a:off x="3038718" y="4678019"/>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14FEB56 (FRI):</a:t>
            </a:r>
          </a:p>
          <a:p>
            <a:endParaRPr lang="en-US" sz="1200" dirty="0">
              <a:latin typeface=" Arial"/>
            </a:endParaRPr>
          </a:p>
          <a:p>
            <a:r>
              <a:rPr lang="en-US" sz="1200" dirty="0">
                <a:latin typeface=" Arial"/>
              </a:rPr>
              <a:t>No Work (President’s 4-Day)</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9" name="TextBox 8">
            <a:extLst>
              <a:ext uri="{FF2B5EF4-FFF2-40B4-BE49-F238E27FC236}">
                <a16:creationId xmlns:a16="http://schemas.microsoft.com/office/drawing/2014/main" id="{0D6132A6-E12E-484A-A920-C1FED32EFFF2}"/>
              </a:ext>
            </a:extLst>
          </p:cNvPr>
          <p:cNvSpPr txBox="1"/>
          <p:nvPr/>
        </p:nvSpPr>
        <p:spPr>
          <a:xfrm>
            <a:off x="5989978" y="954157"/>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15FEB56 (SAT):</a:t>
            </a:r>
          </a:p>
          <a:p>
            <a:endParaRPr lang="en-US" sz="1200" dirty="0">
              <a:latin typeface=" Arial"/>
            </a:endParaRPr>
          </a:p>
          <a:p>
            <a:r>
              <a:rPr lang="en-US" sz="1200" dirty="0">
                <a:latin typeface=" Arial"/>
              </a:rPr>
              <a:t>No Work (President’s 4-Day)</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0" name="TextBox 9">
            <a:extLst>
              <a:ext uri="{FF2B5EF4-FFF2-40B4-BE49-F238E27FC236}">
                <a16:creationId xmlns:a16="http://schemas.microsoft.com/office/drawing/2014/main" id="{DCB9CB68-FFF6-4213-B062-26000E47F364}"/>
              </a:ext>
            </a:extLst>
          </p:cNvPr>
          <p:cNvSpPr txBox="1"/>
          <p:nvPr/>
        </p:nvSpPr>
        <p:spPr>
          <a:xfrm>
            <a:off x="5989974" y="2816088"/>
            <a:ext cx="2855269" cy="1754326"/>
          </a:xfrm>
          <a:prstGeom prst="rect">
            <a:avLst/>
          </a:prstGeom>
          <a:solidFill>
            <a:schemeClr val="bg1">
              <a:lumMod val="85000"/>
            </a:schemeClr>
          </a:solidFill>
          <a:ln>
            <a:solidFill>
              <a:schemeClr val="tx1"/>
            </a:solidFill>
          </a:ln>
        </p:spPr>
        <p:txBody>
          <a:bodyPr wrap="square" rtlCol="0">
            <a:spAutoFit/>
          </a:bodyPr>
          <a:lstStyle/>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1" name="TextBox 10">
            <a:extLst>
              <a:ext uri="{FF2B5EF4-FFF2-40B4-BE49-F238E27FC236}">
                <a16:creationId xmlns:a16="http://schemas.microsoft.com/office/drawing/2014/main" id="{312B3D40-3CCB-4252-9A5C-8EB63C638FE9}"/>
              </a:ext>
            </a:extLst>
          </p:cNvPr>
          <p:cNvSpPr txBox="1"/>
          <p:nvPr/>
        </p:nvSpPr>
        <p:spPr>
          <a:xfrm>
            <a:off x="5989974" y="4678019"/>
            <a:ext cx="2855269" cy="1569660"/>
          </a:xfrm>
          <a:prstGeom prst="rect">
            <a:avLst/>
          </a:prstGeom>
          <a:solidFill>
            <a:schemeClr val="bg1">
              <a:lumMod val="85000"/>
            </a:schemeClr>
          </a:solidFill>
          <a:ln>
            <a:solidFill>
              <a:schemeClr val="tx1"/>
            </a:solidFill>
          </a:ln>
        </p:spPr>
        <p:txBody>
          <a:bodyPr wrap="square" rtlCol="0">
            <a:spAutoFit/>
          </a:bodyPr>
          <a:lstStyle/>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3" name="TextBox 12">
            <a:extLst>
              <a:ext uri="{FF2B5EF4-FFF2-40B4-BE49-F238E27FC236}">
                <a16:creationId xmlns:a16="http://schemas.microsoft.com/office/drawing/2014/main" id="{B6F0E239-B493-4BE9-B252-2A54E7B86CE8}"/>
              </a:ext>
            </a:extLst>
          </p:cNvPr>
          <p:cNvSpPr txBox="1"/>
          <p:nvPr/>
        </p:nvSpPr>
        <p:spPr>
          <a:xfrm>
            <a:off x="87454" y="980139"/>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09FEB56 (SUN):</a:t>
            </a:r>
          </a:p>
          <a:p>
            <a:endParaRPr lang="en-US" sz="1200" dirty="0">
              <a:latin typeface=" Arial"/>
            </a:endParaRPr>
          </a:p>
          <a:p>
            <a:r>
              <a:rPr lang="en-US" sz="1200" dirty="0">
                <a:latin typeface=" Arial"/>
              </a:rPr>
              <a:t>No Work (Weekend)</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F7B43AAA-4671-4B36-A626-C05BB8B35793}"/>
              </a:ext>
            </a:extLst>
          </p:cNvPr>
          <p:cNvSpPr txBox="1"/>
          <p:nvPr/>
        </p:nvSpPr>
        <p:spPr>
          <a:xfrm>
            <a:off x="4572000" y="4834212"/>
            <a:ext cx="4248471" cy="1200329"/>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Timeline Sheet(s)</a:t>
            </a:r>
            <a:r>
              <a:rPr lang="en-US" dirty="0"/>
              <a:t>.</a:t>
            </a:r>
          </a:p>
          <a:p>
            <a:endParaRPr lang="en-US" dirty="0"/>
          </a:p>
          <a:p>
            <a:r>
              <a:rPr lang="en-US" sz="1200" dirty="0">
                <a:latin typeface="Arial" panose="020B0604020202020204" pitchFamily="34" charset="0"/>
                <a:cs typeface="Arial" panose="020B0604020202020204" pitchFamily="34" charset="0"/>
              </a:rPr>
              <a:t>The next nine </a:t>
            </a:r>
            <a:r>
              <a:rPr lang="en-US" dirty="0"/>
              <a:t>pages outline a day-by-day and hour-by-hour timeline for this event.  This is an extensive collective event that demands a daily timeline in order to effectively coordinate resupply and general resourcing. </a:t>
            </a:r>
          </a:p>
        </p:txBody>
      </p:sp>
    </p:spTree>
    <p:extLst>
      <p:ext uri="{BB962C8B-B14F-4D97-AF65-F5344CB8AC3E}">
        <p14:creationId xmlns:p14="http://schemas.microsoft.com/office/powerpoint/2010/main" val="315302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INDIVIDUAL-TEAM TRAINING (</a:t>
            </a:r>
            <a:r>
              <a:rPr lang="en-US" i="1" dirty="0"/>
              <a:t>IWTS TABLE I</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5170646"/>
          </a:xfrm>
          <a:prstGeom prst="rect">
            <a:avLst/>
          </a:prstGeom>
          <a:solidFill>
            <a:schemeClr val="bg1"/>
          </a:solidFill>
          <a:ln>
            <a:solidFill>
              <a:schemeClr val="tx1"/>
            </a:solidFill>
          </a:ln>
        </p:spPr>
        <p:txBody>
          <a:bodyPr wrap="square" rtlCol="0">
            <a:spAutoFit/>
          </a:bodyPr>
          <a:lstStyle/>
          <a:p>
            <a:r>
              <a:rPr lang="en-US" sz="1000" b="1" dirty="0">
                <a:latin typeface=" Arial"/>
              </a:rPr>
              <a:t>10FEB56 (MON)</a:t>
            </a:r>
            <a:r>
              <a:rPr lang="en-US" sz="1000" dirty="0">
                <a:latin typeface=" Arial"/>
              </a:rPr>
              <a:t>:</a:t>
            </a:r>
          </a:p>
          <a:p>
            <a:endParaRPr lang="en-US" sz="1000" dirty="0">
              <a:latin typeface=" Arial"/>
            </a:endParaRPr>
          </a:p>
          <a:p>
            <a:r>
              <a:rPr lang="en-US" sz="1000" dirty="0">
                <a:latin typeface=" Arial"/>
              </a:rPr>
              <a:t>0630-0745 PRT</a:t>
            </a:r>
          </a:p>
          <a:p>
            <a:endParaRPr lang="en-US" sz="1000" dirty="0">
              <a:latin typeface=" Arial"/>
            </a:endParaRPr>
          </a:p>
          <a:p>
            <a:r>
              <a:rPr lang="en-US" sz="1000" dirty="0">
                <a:latin typeface=" Arial"/>
              </a:rPr>
              <a:t>0900-1000 CO OPORD 01 (to PLT) with PLT Back-briefs (LFX Training OPORD)</a:t>
            </a:r>
          </a:p>
          <a:p>
            <a:endParaRPr lang="en-US" sz="1000" dirty="0">
              <a:latin typeface=" Arial"/>
            </a:endParaRPr>
          </a:p>
          <a:p>
            <a:r>
              <a:rPr lang="en-US" sz="1000" dirty="0">
                <a:latin typeface=" Arial"/>
              </a:rPr>
              <a:t>1300-1500</a:t>
            </a:r>
            <a:br>
              <a:rPr lang="en-US" sz="1000" dirty="0">
                <a:latin typeface=" Arial"/>
              </a:rPr>
            </a:br>
            <a:endParaRPr lang="en-US" sz="1000" dirty="0">
              <a:latin typeface=" Arial"/>
            </a:endParaRPr>
          </a:p>
          <a:p>
            <a:r>
              <a:rPr lang="en-US" sz="1000" dirty="0">
                <a:latin typeface=" Arial"/>
              </a:rPr>
              <a:t>Range Cadre Azimuth Check</a:t>
            </a:r>
          </a:p>
          <a:p>
            <a:r>
              <a:rPr lang="en-US" sz="1000" dirty="0">
                <a:latin typeface=" Arial"/>
              </a:rPr>
              <a:t>SAM-T Visit Azimuth Check</a:t>
            </a:r>
          </a:p>
          <a:p>
            <a:endParaRPr lang="en-US" sz="1000" dirty="0">
              <a:latin typeface=" Arial"/>
            </a:endParaRPr>
          </a:p>
          <a:p>
            <a:r>
              <a:rPr lang="en-US" sz="1000" dirty="0">
                <a:latin typeface=" Arial"/>
              </a:rPr>
              <a:t>(</a:t>
            </a:r>
            <a:r>
              <a:rPr lang="en-US" sz="1000" i="1" dirty="0">
                <a:latin typeface=" Arial"/>
              </a:rPr>
              <a:t>Focus on regularly scheduled command maintenance</a:t>
            </a:r>
            <a:r>
              <a:rPr lang="en-US" sz="1000" dirty="0">
                <a:latin typeface=" Arial"/>
              </a:rPr>
              <a:t>)</a:t>
            </a:r>
          </a:p>
          <a:p>
            <a:endParaRPr lang="en-US" sz="1000" dirty="0">
              <a:latin typeface=" Arial"/>
            </a:endParaRPr>
          </a:p>
          <a:p>
            <a:r>
              <a:rPr lang="en-US" sz="1000" dirty="0">
                <a:latin typeface=" Arial"/>
              </a:rPr>
              <a:t>Section personnel focus:</a:t>
            </a:r>
          </a:p>
          <a:p>
            <a:pPr marL="171450" indent="-171450">
              <a:buFontTx/>
              <a:buChar char="-"/>
            </a:pPr>
            <a:r>
              <a:rPr lang="en-US" sz="1000" dirty="0">
                <a:latin typeface=" Arial"/>
              </a:rPr>
              <a:t>Maintenance</a:t>
            </a: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11FEB56 (TUE)</a:t>
            </a:r>
            <a:r>
              <a:rPr lang="en-US" sz="1000" dirty="0">
                <a:latin typeface=" Arial"/>
              </a:rPr>
              <a:t>:</a:t>
            </a:r>
          </a:p>
          <a:p>
            <a:endParaRPr lang="en-US" sz="1000" dirty="0">
              <a:latin typeface=" Arial"/>
            </a:endParaRPr>
          </a:p>
          <a:p>
            <a:r>
              <a:rPr lang="en-US" sz="1000" dirty="0">
                <a:latin typeface=" Arial"/>
              </a:rPr>
              <a:t>0630-0745 PRT</a:t>
            </a:r>
          </a:p>
          <a:p>
            <a:endParaRPr lang="en-US" sz="1000" dirty="0">
              <a:latin typeface=" Arial"/>
            </a:endParaRPr>
          </a:p>
          <a:p>
            <a:r>
              <a:rPr lang="en-US" sz="1000" dirty="0">
                <a:latin typeface=" Arial"/>
              </a:rPr>
              <a:t>0900-1130 Fire Team Collective Training Exercises (Local training area lanes)</a:t>
            </a:r>
          </a:p>
          <a:p>
            <a:r>
              <a:rPr lang="en-US" sz="1000" dirty="0">
                <a:latin typeface=" Arial"/>
              </a:rPr>
              <a:t>Priorities:</a:t>
            </a:r>
          </a:p>
          <a:p>
            <a:pPr marL="171450" indent="-171450">
              <a:buFontTx/>
              <a:buChar char="-"/>
            </a:pPr>
            <a:r>
              <a:rPr lang="en-US" sz="1000" dirty="0">
                <a:latin typeface=" Arial"/>
              </a:rPr>
              <a:t>Reconnaissance</a:t>
            </a:r>
          </a:p>
          <a:p>
            <a:pPr marL="171450" indent="-171450">
              <a:buFontTx/>
              <a:buChar char="-"/>
            </a:pPr>
            <a:r>
              <a:rPr lang="en-US" sz="1000" dirty="0">
                <a:latin typeface=" Arial"/>
              </a:rPr>
              <a:t>Maneuver</a:t>
            </a:r>
          </a:p>
          <a:p>
            <a:pPr marL="171450" indent="-171450">
              <a:buFontTx/>
              <a:buChar char="-"/>
            </a:pPr>
            <a:r>
              <a:rPr lang="en-US" sz="1000" dirty="0">
                <a:latin typeface=" Arial"/>
              </a:rPr>
              <a:t>Route Planning</a:t>
            </a:r>
          </a:p>
          <a:p>
            <a:endParaRPr lang="en-US" sz="1000" dirty="0">
              <a:latin typeface=" Arial"/>
            </a:endParaRPr>
          </a:p>
          <a:p>
            <a:endParaRPr lang="en-US" sz="1000" dirty="0">
              <a:latin typeface=" Arial"/>
            </a:endParaRPr>
          </a:p>
          <a:p>
            <a:r>
              <a:rPr lang="en-US" sz="1000" dirty="0">
                <a:latin typeface=" Arial"/>
              </a:rPr>
              <a:t>1300-1700 Fire Team Collective Training Exercises (cont.)</a:t>
            </a:r>
          </a:p>
          <a:p>
            <a:endParaRPr lang="en-US" sz="1000" dirty="0">
              <a:latin typeface=" Arial"/>
            </a:endParaRPr>
          </a:p>
          <a:p>
            <a:endParaRPr lang="en-US" sz="1000" dirty="0">
              <a:latin typeface=" Arial"/>
            </a:endParaRPr>
          </a:p>
          <a:p>
            <a:r>
              <a:rPr lang="en-US" sz="1000" dirty="0">
                <a:latin typeface=" Arial"/>
              </a:rPr>
              <a:t>1300-1700 Platoon OPORD brief window (Crawl-Walk)</a:t>
            </a:r>
          </a:p>
          <a:p>
            <a:endParaRPr lang="en-US" sz="1000" dirty="0">
              <a:latin typeface=" Arial"/>
            </a:endParaRPr>
          </a:p>
          <a:p>
            <a:r>
              <a:rPr lang="en-US" sz="1000" dirty="0">
                <a:latin typeface=" Arial"/>
              </a:rPr>
              <a:t>(</a:t>
            </a:r>
            <a:r>
              <a:rPr lang="en-US" sz="1000" i="1" dirty="0">
                <a:latin typeface=" Arial"/>
              </a:rPr>
              <a:t>MSTC Medical Training to occur simultaneously this day.  Team training can occur around this scheduled event</a:t>
            </a:r>
            <a:r>
              <a:rPr lang="en-US" sz="1000" dirty="0">
                <a:latin typeface=" Arial"/>
              </a:rPr>
              <a:t>.)</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12FEB56 (WED)</a:t>
            </a:r>
            <a:r>
              <a:rPr lang="en-US" sz="1000" dirty="0">
                <a:latin typeface=" Arial"/>
              </a:rPr>
              <a:t>:</a:t>
            </a:r>
          </a:p>
          <a:p>
            <a:endParaRPr lang="en-US" sz="1000" dirty="0">
              <a:latin typeface=" Arial"/>
            </a:endParaRPr>
          </a:p>
          <a:p>
            <a:r>
              <a:rPr lang="en-US" sz="1000" dirty="0">
                <a:latin typeface=" Arial"/>
              </a:rPr>
              <a:t>0630-0745 PRT</a:t>
            </a:r>
          </a:p>
          <a:p>
            <a:endParaRPr lang="en-US" sz="1000" dirty="0">
              <a:latin typeface=" Arial"/>
            </a:endParaRPr>
          </a:p>
          <a:p>
            <a:r>
              <a:rPr lang="en-US" sz="1000" dirty="0">
                <a:latin typeface=" Arial"/>
              </a:rPr>
              <a:t>0900-1130 Fire Team Collective Training Exercises (Local training area lanes)</a:t>
            </a:r>
          </a:p>
          <a:p>
            <a:r>
              <a:rPr lang="en-US" sz="1000" dirty="0">
                <a:latin typeface=" Arial"/>
              </a:rPr>
              <a:t>Priorities:</a:t>
            </a:r>
          </a:p>
          <a:p>
            <a:pPr marL="171450" indent="-171450">
              <a:buFontTx/>
              <a:buChar char="-"/>
            </a:pPr>
            <a:r>
              <a:rPr lang="en-US" sz="1000" dirty="0">
                <a:latin typeface=" Arial"/>
              </a:rPr>
              <a:t>Reports</a:t>
            </a:r>
          </a:p>
          <a:p>
            <a:pPr marL="171450" indent="-171450">
              <a:buFontTx/>
              <a:buChar char="-"/>
            </a:pPr>
            <a:r>
              <a:rPr lang="en-US" sz="1000" dirty="0">
                <a:latin typeface=" Arial"/>
              </a:rPr>
              <a:t>Communicating</a:t>
            </a:r>
          </a:p>
          <a:p>
            <a:pPr marL="171450" indent="-171450">
              <a:buFontTx/>
              <a:buChar char="-"/>
            </a:pPr>
            <a:r>
              <a:rPr lang="en-US" sz="1000" dirty="0">
                <a:latin typeface=" Arial"/>
              </a:rPr>
              <a:t>Fire Control</a:t>
            </a:r>
          </a:p>
          <a:p>
            <a:endParaRPr lang="en-US" sz="1000" dirty="0">
              <a:latin typeface=" Arial"/>
            </a:endParaRPr>
          </a:p>
          <a:p>
            <a:endParaRPr lang="en-US" sz="1000" dirty="0">
              <a:latin typeface=" Arial"/>
            </a:endParaRPr>
          </a:p>
          <a:p>
            <a:r>
              <a:rPr lang="en-US" sz="1000" dirty="0">
                <a:latin typeface=" Arial"/>
              </a:rPr>
              <a:t>1300-1700 Fire Team Collective Training Exercises (cont.)</a:t>
            </a:r>
          </a:p>
          <a:p>
            <a:endParaRPr lang="en-US" sz="1000" dirty="0">
              <a:latin typeface=" Arial"/>
            </a:endParaRPr>
          </a:p>
          <a:p>
            <a:endParaRPr lang="en-US" sz="1000" dirty="0">
              <a:latin typeface=" Arial"/>
            </a:endParaRPr>
          </a:p>
          <a:p>
            <a:r>
              <a:rPr lang="en-US" sz="1000" dirty="0">
                <a:latin typeface=" Arial"/>
              </a:rPr>
              <a:t>1300-1700 Squad OPORD brief window. (Crawl-Walk)</a:t>
            </a:r>
          </a:p>
          <a:p>
            <a:endParaRPr lang="en-US" sz="1000" dirty="0">
              <a:latin typeface=" Arial"/>
            </a:endParaRPr>
          </a:p>
          <a:p>
            <a:r>
              <a:rPr lang="en-US" sz="1000" dirty="0">
                <a:latin typeface=" Arial"/>
              </a:rPr>
              <a:t>(</a:t>
            </a:r>
            <a:r>
              <a:rPr lang="en-US" sz="1000" i="1" dirty="0">
                <a:latin typeface=" Arial"/>
              </a:rPr>
              <a:t>CBRNE &amp; Hand Grenade Training to occur simultaneously this day.  Team training can occur around this scheduled event</a:t>
            </a:r>
            <a:r>
              <a:rPr lang="en-US" sz="1000" dirty="0">
                <a:latin typeface=" Arial"/>
              </a:rPr>
              <a:t>.)</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8" y="992255"/>
            <a:ext cx="1947438" cy="5170646"/>
          </a:xfrm>
          <a:prstGeom prst="rect">
            <a:avLst/>
          </a:prstGeom>
          <a:solidFill>
            <a:schemeClr val="bg1"/>
          </a:solidFill>
          <a:ln>
            <a:solidFill>
              <a:schemeClr val="tx1"/>
            </a:solidFill>
          </a:ln>
        </p:spPr>
        <p:txBody>
          <a:bodyPr wrap="square" rtlCol="0">
            <a:spAutoFit/>
          </a:bodyPr>
          <a:lstStyle/>
          <a:p>
            <a:r>
              <a:rPr lang="en-US" sz="1000" b="1" dirty="0">
                <a:latin typeface=" Arial"/>
              </a:rPr>
              <a:t>13FEB56 (THU)</a:t>
            </a:r>
            <a:r>
              <a:rPr lang="en-US" sz="1000" dirty="0">
                <a:latin typeface=" Arial"/>
              </a:rPr>
              <a:t>:</a:t>
            </a:r>
          </a:p>
          <a:p>
            <a:endParaRPr lang="en-US" sz="1000" dirty="0">
              <a:latin typeface=" Arial"/>
            </a:endParaRPr>
          </a:p>
          <a:p>
            <a:r>
              <a:rPr lang="en-US" sz="1000" dirty="0">
                <a:latin typeface=" Arial"/>
              </a:rPr>
              <a:t>0630-0745 PRT</a:t>
            </a:r>
          </a:p>
          <a:p>
            <a:endParaRPr lang="en-US" sz="1000" dirty="0">
              <a:latin typeface=" Arial"/>
            </a:endParaRPr>
          </a:p>
          <a:p>
            <a:r>
              <a:rPr lang="en-US" sz="1000" dirty="0">
                <a:latin typeface=" Arial"/>
              </a:rPr>
              <a:t>0900-1130 Fire Team Collective Training Exams</a:t>
            </a:r>
          </a:p>
          <a:p>
            <a:pPr marL="171450" indent="-171450">
              <a:buFontTx/>
              <a:buChar char="-"/>
            </a:pPr>
            <a:r>
              <a:rPr lang="en-US" sz="1000" dirty="0">
                <a:latin typeface=" Arial"/>
              </a:rPr>
              <a:t>Test Exam</a:t>
            </a:r>
          </a:p>
          <a:p>
            <a:pPr marL="171450" indent="-171450">
              <a:buFontTx/>
              <a:buChar char="-"/>
            </a:pPr>
            <a:r>
              <a:rPr lang="en-US" sz="1000" dirty="0">
                <a:latin typeface=" Arial"/>
              </a:rPr>
              <a:t>Individual Exam</a:t>
            </a:r>
          </a:p>
          <a:p>
            <a:r>
              <a:rPr lang="en-US" sz="1000" dirty="0">
                <a:latin typeface=" Arial"/>
              </a:rPr>
              <a:t>(Exams are time based and focus on fundamentals).</a:t>
            </a:r>
          </a:p>
          <a:p>
            <a:endParaRPr lang="en-US" sz="1000" dirty="0">
              <a:latin typeface=" Arial"/>
            </a:endParaRPr>
          </a:p>
          <a:p>
            <a:r>
              <a:rPr lang="en-US" sz="1000" dirty="0">
                <a:latin typeface=" Arial"/>
              </a:rPr>
              <a:t>1300 Training Meeting (SQD STX-LFX Focused)</a:t>
            </a:r>
          </a:p>
          <a:p>
            <a:endParaRPr lang="en-US" sz="1000" dirty="0">
              <a:latin typeface=" Arial"/>
            </a:endParaRPr>
          </a:p>
          <a:p>
            <a:r>
              <a:rPr lang="en-US" sz="1000" dirty="0">
                <a:latin typeface=" Arial"/>
              </a:rPr>
              <a:t>OCIE Layouts</a:t>
            </a:r>
          </a:p>
          <a:p>
            <a:endParaRPr lang="en-US" sz="1000" dirty="0">
              <a:latin typeface=" Arial"/>
            </a:endParaRPr>
          </a:p>
          <a:p>
            <a:r>
              <a:rPr lang="en-US" sz="1000" dirty="0">
                <a:latin typeface=" Arial"/>
              </a:rPr>
              <a:t>1300 CO OPORD 02 (to PLT) with PLT Back-briefs (</a:t>
            </a:r>
            <a:r>
              <a:rPr lang="en-US" sz="1000" dirty="0" err="1">
                <a:latin typeface=" Arial"/>
              </a:rPr>
              <a:t>FoF</a:t>
            </a:r>
            <a:r>
              <a:rPr lang="en-US" sz="1000" dirty="0">
                <a:latin typeface=" Arial"/>
              </a:rPr>
              <a:t> OPORD)</a:t>
            </a:r>
          </a:p>
          <a:p>
            <a:endParaRPr lang="en-US" sz="1000" dirty="0">
              <a:latin typeface=" Arial"/>
            </a:endParaRPr>
          </a:p>
          <a:p>
            <a:r>
              <a:rPr lang="en-US" sz="1000" dirty="0">
                <a:latin typeface=" Arial"/>
              </a:rPr>
              <a:t>(</a:t>
            </a:r>
            <a:r>
              <a:rPr lang="en-US" sz="1000" i="1" dirty="0">
                <a:latin typeface=" Arial"/>
              </a:rPr>
              <a:t>Hand Grenade Training to occur simultaneously this day.  Team training can occur around this scheduled event</a:t>
            </a:r>
            <a:r>
              <a:rPr lang="en-US" sz="1000" dirty="0">
                <a:latin typeface=" Arial"/>
              </a:rPr>
              <a:t>.)</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Tree>
    <p:extLst>
      <p:ext uri="{BB962C8B-B14F-4D97-AF65-F5344CB8AC3E}">
        <p14:creationId xmlns:p14="http://schemas.microsoft.com/office/powerpoint/2010/main" val="78094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TEAM/SQUAD TRAINING (</a:t>
            </a:r>
            <a:r>
              <a:rPr lang="en-US" i="1" dirty="0"/>
              <a:t>IWTS TABLE II</a:t>
            </a:r>
            <a:r>
              <a:rPr lang="en-US" dirty="0"/>
              <a:t>)</a:t>
            </a:r>
          </a:p>
        </p:txBody>
      </p:sp>
      <p:sp>
        <p:nvSpPr>
          <p:cNvPr id="3" name="TextBox 2">
            <a:extLst>
              <a:ext uri="{FF2B5EF4-FFF2-40B4-BE49-F238E27FC236}">
                <a16:creationId xmlns:a16="http://schemas.microsoft.com/office/drawing/2014/main" id="{8B7B46F0-E23E-48E4-849B-580301EB900D}"/>
              </a:ext>
            </a:extLst>
          </p:cNvPr>
          <p:cNvSpPr txBox="1"/>
          <p:nvPr/>
        </p:nvSpPr>
        <p:spPr>
          <a:xfrm>
            <a:off x="87462" y="2829079"/>
            <a:ext cx="2855261"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17FEB56 (MON):</a:t>
            </a:r>
          </a:p>
          <a:p>
            <a:endParaRPr lang="en-US" sz="1200" dirty="0">
              <a:latin typeface=" Arial"/>
            </a:endParaRPr>
          </a:p>
          <a:p>
            <a:r>
              <a:rPr lang="en-US" sz="1200" dirty="0">
                <a:latin typeface=" Arial"/>
              </a:rPr>
              <a:t>No Work (President’s 4-Day)</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4" name="TextBox 3">
            <a:extLst>
              <a:ext uri="{FF2B5EF4-FFF2-40B4-BE49-F238E27FC236}">
                <a16:creationId xmlns:a16="http://schemas.microsoft.com/office/drawing/2014/main" id="{05F26AFB-EAB8-4E89-94D2-26C595111B60}"/>
              </a:ext>
            </a:extLst>
          </p:cNvPr>
          <p:cNvSpPr txBox="1"/>
          <p:nvPr/>
        </p:nvSpPr>
        <p:spPr>
          <a:xfrm>
            <a:off x="87462" y="4678019"/>
            <a:ext cx="2855269" cy="1754326"/>
          </a:xfrm>
          <a:prstGeom prst="rect">
            <a:avLst/>
          </a:prstGeom>
          <a:solidFill>
            <a:schemeClr val="bg1"/>
          </a:solidFill>
          <a:ln>
            <a:solidFill>
              <a:schemeClr val="tx1"/>
            </a:solidFill>
          </a:ln>
        </p:spPr>
        <p:txBody>
          <a:bodyPr wrap="square" rtlCol="0">
            <a:spAutoFit/>
          </a:bodyPr>
          <a:lstStyle/>
          <a:p>
            <a:r>
              <a:rPr lang="en-US" sz="1200" dirty="0">
                <a:latin typeface=" Arial"/>
              </a:rPr>
              <a:t>18FEB56 (TUE):</a:t>
            </a:r>
          </a:p>
          <a:p>
            <a:endParaRPr lang="en-US" sz="1200" dirty="0">
              <a:latin typeface=" Arial"/>
            </a:endParaRPr>
          </a:p>
          <a:p>
            <a:r>
              <a:rPr lang="en-US" sz="1200" dirty="0">
                <a:latin typeface=" Arial"/>
              </a:rPr>
              <a:t>PRT</a:t>
            </a:r>
          </a:p>
          <a:p>
            <a:r>
              <a:rPr lang="en-US" sz="1200" dirty="0">
                <a:latin typeface=" Arial"/>
              </a:rPr>
              <a:t>Command Maintenance</a:t>
            </a:r>
          </a:p>
          <a:p>
            <a:r>
              <a:rPr lang="en-US" sz="1200" dirty="0">
                <a:latin typeface=" Arial"/>
              </a:rPr>
              <a:t>Leader/OC Azimuth Check (SAM-T)</a:t>
            </a:r>
          </a:p>
          <a:p>
            <a:r>
              <a:rPr lang="en-US" sz="1200" dirty="0">
                <a:latin typeface=" Arial"/>
              </a:rPr>
              <a:t>SAM-T Senior Leader RXL</a:t>
            </a:r>
          </a:p>
          <a:p>
            <a:r>
              <a:rPr lang="en-US" sz="1200" dirty="0">
                <a:latin typeface=" Arial"/>
              </a:rPr>
              <a:t>SAM-T Squad Leader Introduction</a:t>
            </a:r>
          </a:p>
          <a:p>
            <a:endParaRPr lang="en-US" sz="1200" dirty="0">
              <a:latin typeface=" Arial"/>
            </a:endParaRPr>
          </a:p>
          <a:p>
            <a:endParaRPr lang="en-US" sz="1200" dirty="0">
              <a:latin typeface=" Arial"/>
            </a:endParaRPr>
          </a:p>
        </p:txBody>
      </p:sp>
      <p:sp>
        <p:nvSpPr>
          <p:cNvPr id="5" name="TextBox 4">
            <a:extLst>
              <a:ext uri="{FF2B5EF4-FFF2-40B4-BE49-F238E27FC236}">
                <a16:creationId xmlns:a16="http://schemas.microsoft.com/office/drawing/2014/main" id="{F274A11D-7267-4A1F-A4CB-52424D27C666}"/>
              </a:ext>
            </a:extLst>
          </p:cNvPr>
          <p:cNvSpPr txBox="1"/>
          <p:nvPr/>
        </p:nvSpPr>
        <p:spPr>
          <a:xfrm>
            <a:off x="3038717" y="954157"/>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19FEB56 (WED):</a:t>
            </a:r>
          </a:p>
          <a:p>
            <a:endParaRPr lang="en-US" sz="1200" dirty="0">
              <a:latin typeface=" Arial"/>
            </a:endParaRPr>
          </a:p>
          <a:p>
            <a:r>
              <a:rPr lang="en-US" sz="1200" dirty="0">
                <a:latin typeface=" Arial"/>
              </a:rPr>
              <a:t>PRT</a:t>
            </a:r>
          </a:p>
          <a:p>
            <a:r>
              <a:rPr lang="en-US" sz="1200" dirty="0">
                <a:latin typeface=" Arial"/>
              </a:rPr>
              <a:t>Squad Virtual Trainer</a:t>
            </a:r>
          </a:p>
          <a:p>
            <a:r>
              <a:rPr lang="en-US" sz="1200" dirty="0">
                <a:latin typeface=" Arial"/>
              </a:rPr>
              <a:t> - 2hr Lane Iterations</a:t>
            </a:r>
          </a:p>
          <a:p>
            <a:r>
              <a:rPr lang="en-US" sz="1200" dirty="0">
                <a:latin typeface=" Arial"/>
              </a:rPr>
              <a:t> - Virtual Day Iterations</a:t>
            </a:r>
          </a:p>
          <a:p>
            <a:r>
              <a:rPr lang="en-US" sz="1200" dirty="0">
                <a:latin typeface=" Arial"/>
              </a:rPr>
              <a:t> - 0900hrs-1900hrs</a:t>
            </a:r>
          </a:p>
          <a:p>
            <a:endParaRPr lang="en-US" sz="1200" dirty="0">
              <a:latin typeface=" Arial"/>
            </a:endParaRPr>
          </a:p>
          <a:p>
            <a:endParaRPr lang="en-US" sz="1200" dirty="0">
              <a:latin typeface=" Arial"/>
            </a:endParaRPr>
          </a:p>
        </p:txBody>
      </p:sp>
      <p:sp>
        <p:nvSpPr>
          <p:cNvPr id="6" name="TextBox 5">
            <a:extLst>
              <a:ext uri="{FF2B5EF4-FFF2-40B4-BE49-F238E27FC236}">
                <a16:creationId xmlns:a16="http://schemas.microsoft.com/office/drawing/2014/main" id="{1FB91B4F-35E2-4EB5-B255-B04D1901C84C}"/>
              </a:ext>
            </a:extLst>
          </p:cNvPr>
          <p:cNvSpPr txBox="1"/>
          <p:nvPr/>
        </p:nvSpPr>
        <p:spPr>
          <a:xfrm>
            <a:off x="3038718" y="2816088"/>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20FEB56 (THU):</a:t>
            </a:r>
          </a:p>
          <a:p>
            <a:endParaRPr lang="en-US" sz="1200" dirty="0">
              <a:latin typeface=" Arial"/>
            </a:endParaRPr>
          </a:p>
          <a:p>
            <a:r>
              <a:rPr lang="en-US" sz="1200" dirty="0">
                <a:latin typeface=" Arial"/>
              </a:rPr>
              <a:t>PRT</a:t>
            </a:r>
          </a:p>
          <a:p>
            <a:r>
              <a:rPr lang="en-US" sz="1200" dirty="0">
                <a:latin typeface=" Arial"/>
              </a:rPr>
              <a:t>Squad Virtual Trainer</a:t>
            </a:r>
          </a:p>
          <a:p>
            <a:r>
              <a:rPr lang="en-US" sz="1200" dirty="0">
                <a:latin typeface=" Arial"/>
              </a:rPr>
              <a:t> - 2hr Lane Iterations</a:t>
            </a:r>
          </a:p>
          <a:p>
            <a:r>
              <a:rPr lang="en-US" sz="1200" dirty="0">
                <a:latin typeface=" Arial"/>
              </a:rPr>
              <a:t> - Virtual Night Iterations</a:t>
            </a:r>
          </a:p>
          <a:p>
            <a:r>
              <a:rPr lang="en-US" sz="1200" dirty="0">
                <a:latin typeface=" Arial"/>
              </a:rPr>
              <a:t> - 0900hrs-1900hrs</a:t>
            </a:r>
          </a:p>
          <a:p>
            <a:endParaRPr lang="en-US" sz="1200" dirty="0">
              <a:latin typeface=" Arial"/>
            </a:endParaRPr>
          </a:p>
          <a:p>
            <a:endParaRPr lang="en-US" sz="1200" dirty="0">
              <a:latin typeface=" Arial"/>
            </a:endParaRPr>
          </a:p>
        </p:txBody>
      </p:sp>
      <p:sp>
        <p:nvSpPr>
          <p:cNvPr id="8" name="TextBox 7">
            <a:extLst>
              <a:ext uri="{FF2B5EF4-FFF2-40B4-BE49-F238E27FC236}">
                <a16:creationId xmlns:a16="http://schemas.microsoft.com/office/drawing/2014/main" id="{BECE8039-5ED1-423B-AD62-FC1073D948E3}"/>
              </a:ext>
            </a:extLst>
          </p:cNvPr>
          <p:cNvSpPr txBox="1"/>
          <p:nvPr/>
        </p:nvSpPr>
        <p:spPr>
          <a:xfrm>
            <a:off x="3038718" y="4678019"/>
            <a:ext cx="2855269" cy="1754326"/>
          </a:xfrm>
          <a:prstGeom prst="rect">
            <a:avLst/>
          </a:prstGeom>
          <a:noFill/>
          <a:ln>
            <a:solidFill>
              <a:schemeClr val="tx1"/>
            </a:solidFill>
          </a:ln>
        </p:spPr>
        <p:txBody>
          <a:bodyPr wrap="square" rtlCol="0">
            <a:spAutoFit/>
          </a:bodyPr>
          <a:lstStyle/>
          <a:p>
            <a:r>
              <a:rPr lang="en-US" sz="1200" dirty="0">
                <a:latin typeface=" Arial"/>
              </a:rPr>
              <a:t>21FEB56 (FRI):</a:t>
            </a:r>
          </a:p>
          <a:p>
            <a:endParaRPr lang="en-US" sz="1200" dirty="0">
              <a:latin typeface=" Arial"/>
            </a:endParaRPr>
          </a:p>
          <a:p>
            <a:r>
              <a:rPr lang="en-US" sz="1200" dirty="0">
                <a:latin typeface=" Arial"/>
              </a:rPr>
              <a:t>PRT</a:t>
            </a:r>
          </a:p>
          <a:p>
            <a:r>
              <a:rPr lang="en-US" sz="1200" dirty="0">
                <a:latin typeface=" Arial"/>
              </a:rPr>
              <a:t>SAM-T Alibi Training &amp; AAR</a:t>
            </a:r>
          </a:p>
          <a:p>
            <a:r>
              <a:rPr lang="en-US" sz="1200" dirty="0">
                <a:latin typeface=" Arial"/>
              </a:rPr>
              <a:t> - Integrate AAR into training packet</a:t>
            </a:r>
          </a:p>
          <a:p>
            <a:r>
              <a:rPr lang="en-US" sz="1200" dirty="0">
                <a:latin typeface=" Arial"/>
              </a:rPr>
              <a:t>Leader/OC Azimuth Check (STX-LFX)</a:t>
            </a:r>
          </a:p>
          <a:p>
            <a:r>
              <a:rPr lang="en-US" sz="1200" dirty="0">
                <a:latin typeface=" Arial"/>
              </a:rPr>
              <a:t>OPORD (25FEB56 Operation) Release</a:t>
            </a:r>
          </a:p>
          <a:p>
            <a:endParaRPr lang="en-US" sz="1200" dirty="0">
              <a:latin typeface=" Arial"/>
            </a:endParaRPr>
          </a:p>
          <a:p>
            <a:endParaRPr lang="en-US" sz="1200" dirty="0">
              <a:latin typeface=" Arial"/>
            </a:endParaRPr>
          </a:p>
        </p:txBody>
      </p:sp>
      <p:sp>
        <p:nvSpPr>
          <p:cNvPr id="9" name="TextBox 8">
            <a:extLst>
              <a:ext uri="{FF2B5EF4-FFF2-40B4-BE49-F238E27FC236}">
                <a16:creationId xmlns:a16="http://schemas.microsoft.com/office/drawing/2014/main" id="{0D6132A6-E12E-484A-A920-C1FED32EFFF2}"/>
              </a:ext>
            </a:extLst>
          </p:cNvPr>
          <p:cNvSpPr txBox="1"/>
          <p:nvPr/>
        </p:nvSpPr>
        <p:spPr>
          <a:xfrm>
            <a:off x="5989978" y="954157"/>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22FEB56 (SAT):</a:t>
            </a:r>
          </a:p>
          <a:p>
            <a:endParaRPr lang="en-US" sz="1200" dirty="0">
              <a:latin typeface=" Arial"/>
            </a:endParaRPr>
          </a:p>
          <a:p>
            <a:r>
              <a:rPr lang="en-US" sz="1200" dirty="0">
                <a:latin typeface=" Arial"/>
              </a:rPr>
              <a:t>No Work</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0" name="TextBox 9">
            <a:extLst>
              <a:ext uri="{FF2B5EF4-FFF2-40B4-BE49-F238E27FC236}">
                <a16:creationId xmlns:a16="http://schemas.microsoft.com/office/drawing/2014/main" id="{DCB9CB68-FFF6-4213-B062-26000E47F364}"/>
              </a:ext>
            </a:extLst>
          </p:cNvPr>
          <p:cNvSpPr txBox="1"/>
          <p:nvPr/>
        </p:nvSpPr>
        <p:spPr>
          <a:xfrm>
            <a:off x="5989974" y="2816088"/>
            <a:ext cx="2855269" cy="1754326"/>
          </a:xfrm>
          <a:prstGeom prst="rect">
            <a:avLst/>
          </a:prstGeom>
          <a:solidFill>
            <a:schemeClr val="bg1">
              <a:lumMod val="85000"/>
            </a:schemeClr>
          </a:solidFill>
          <a:ln>
            <a:solidFill>
              <a:schemeClr val="tx1"/>
            </a:solidFill>
          </a:ln>
        </p:spPr>
        <p:txBody>
          <a:bodyPr wrap="square" rtlCol="0">
            <a:spAutoFit/>
          </a:bodyPr>
          <a:lstStyle/>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1" name="TextBox 10">
            <a:extLst>
              <a:ext uri="{FF2B5EF4-FFF2-40B4-BE49-F238E27FC236}">
                <a16:creationId xmlns:a16="http://schemas.microsoft.com/office/drawing/2014/main" id="{312B3D40-3CCB-4252-9A5C-8EB63C638FE9}"/>
              </a:ext>
            </a:extLst>
          </p:cNvPr>
          <p:cNvSpPr txBox="1"/>
          <p:nvPr/>
        </p:nvSpPr>
        <p:spPr>
          <a:xfrm>
            <a:off x="5989974" y="4678019"/>
            <a:ext cx="2855269" cy="1569660"/>
          </a:xfrm>
          <a:prstGeom prst="rect">
            <a:avLst/>
          </a:prstGeom>
          <a:solidFill>
            <a:schemeClr val="bg1">
              <a:lumMod val="85000"/>
            </a:schemeClr>
          </a:solidFill>
          <a:ln>
            <a:solidFill>
              <a:schemeClr val="tx1"/>
            </a:solidFill>
          </a:ln>
        </p:spPr>
        <p:txBody>
          <a:bodyPr wrap="square" rtlCol="0">
            <a:spAutoFit/>
          </a:bodyPr>
          <a:lstStyle/>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3" name="TextBox 12">
            <a:extLst>
              <a:ext uri="{FF2B5EF4-FFF2-40B4-BE49-F238E27FC236}">
                <a16:creationId xmlns:a16="http://schemas.microsoft.com/office/drawing/2014/main" id="{B6F0E239-B493-4BE9-B252-2A54E7B86CE8}"/>
              </a:ext>
            </a:extLst>
          </p:cNvPr>
          <p:cNvSpPr txBox="1"/>
          <p:nvPr/>
        </p:nvSpPr>
        <p:spPr>
          <a:xfrm>
            <a:off x="87454" y="980139"/>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16FEB56 (SUN):</a:t>
            </a:r>
          </a:p>
          <a:p>
            <a:endParaRPr lang="en-US" sz="1200" dirty="0">
              <a:latin typeface=" Arial"/>
            </a:endParaRPr>
          </a:p>
          <a:p>
            <a:r>
              <a:rPr lang="en-US" sz="1200" dirty="0">
                <a:latin typeface=" Arial"/>
              </a:rPr>
              <a:t>No Work (President’s 4-Day)</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2" name="TextBox 22">
            <a:extLst>
              <a:ext uri="{FF2B5EF4-FFF2-40B4-BE49-F238E27FC236}">
                <a16:creationId xmlns:a16="http://schemas.microsoft.com/office/drawing/2014/main" id="{603F57A5-1D66-4AA2-96CF-BE86F1D2850B}"/>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r>
              <a:rPr lang="en-US" sz="600" kern="1200" dirty="0">
                <a:solidFill>
                  <a:srgbClr val="000000"/>
                </a:solidFill>
                <a:effectLst/>
                <a:latin typeface="Arial" panose="020B0604020202020204" pitchFamily="34" charset="0"/>
                <a:ea typeface="Times New Roman" panose="02020603050405020304" pitchFamily="18" charset="0"/>
              </a:rPr>
              <a:t>AS OF DATE</a:t>
            </a:r>
            <a:r>
              <a:rPr lang="en-US" sz="600" dirty="0">
                <a:solidFill>
                  <a:srgbClr val="000000"/>
                </a:solidFill>
                <a:latin typeface="Arial" panose="020B0604020202020204" pitchFamily="34" charset="0"/>
                <a:ea typeface="Times New Roman" panose="02020603050405020304" pitchFamily="18" charset="0"/>
              </a:rPr>
              <a:t>: 15JAN56</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42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TEAM/SQUAD TRAINING (</a:t>
            </a:r>
            <a:r>
              <a:rPr lang="en-US" i="1" dirty="0"/>
              <a:t>IWTS TABLE II</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5170646"/>
          </a:xfrm>
          <a:prstGeom prst="rect">
            <a:avLst/>
          </a:prstGeom>
          <a:solidFill>
            <a:schemeClr val="bg1"/>
          </a:solidFill>
          <a:ln>
            <a:solidFill>
              <a:schemeClr val="tx1"/>
            </a:solidFill>
          </a:ln>
        </p:spPr>
        <p:txBody>
          <a:bodyPr wrap="square" rtlCol="0">
            <a:spAutoFit/>
          </a:bodyPr>
          <a:lstStyle/>
          <a:p>
            <a:r>
              <a:rPr lang="en-US" sz="1000" b="1" dirty="0">
                <a:latin typeface=" Arial"/>
              </a:rPr>
              <a:t>18FEB56 (TUE):</a:t>
            </a:r>
          </a:p>
          <a:p>
            <a:endParaRPr lang="en-US" sz="1000" dirty="0">
              <a:latin typeface=" Arial"/>
            </a:endParaRPr>
          </a:p>
          <a:p>
            <a:r>
              <a:rPr lang="en-US" sz="1000" dirty="0">
                <a:latin typeface=" Arial"/>
              </a:rPr>
              <a:t>PRT 0630-0745</a:t>
            </a:r>
          </a:p>
          <a:p>
            <a:endParaRPr lang="en-US" sz="1000" dirty="0">
              <a:latin typeface=" Arial"/>
            </a:endParaRPr>
          </a:p>
          <a:p>
            <a:r>
              <a:rPr lang="en-US" sz="1000" dirty="0">
                <a:latin typeface=" Arial"/>
              </a:rPr>
              <a:t>Key Leader </a:t>
            </a:r>
            <a:r>
              <a:rPr lang="en-US" sz="1000" dirty="0" err="1">
                <a:latin typeface=" Arial"/>
              </a:rPr>
              <a:t>Rxl</a:t>
            </a:r>
            <a:endParaRPr lang="en-US" sz="1000" dirty="0">
              <a:latin typeface=" Arial"/>
            </a:endParaRPr>
          </a:p>
          <a:p>
            <a:r>
              <a:rPr lang="en-US" sz="1000" dirty="0">
                <a:latin typeface=" Arial"/>
              </a:rPr>
              <a:t>0900 Arrive SAM-T for </a:t>
            </a:r>
            <a:r>
              <a:rPr lang="en-US" sz="1000" dirty="0" err="1">
                <a:latin typeface=" Arial"/>
              </a:rPr>
              <a:t>Rxl</a:t>
            </a:r>
            <a:endParaRPr lang="en-US" sz="1000" dirty="0">
              <a:latin typeface=" Arial"/>
            </a:endParaRPr>
          </a:p>
          <a:p>
            <a:r>
              <a:rPr lang="en-US" sz="1000" dirty="0">
                <a:latin typeface=" Arial"/>
              </a:rPr>
              <a:t>0900-1100 SAM-T Cadre </a:t>
            </a:r>
            <a:r>
              <a:rPr lang="en-US" sz="1000" dirty="0" err="1">
                <a:latin typeface=" Arial"/>
              </a:rPr>
              <a:t>Rxl</a:t>
            </a:r>
            <a:endParaRPr lang="en-US" sz="1000" dirty="0">
              <a:latin typeface=" Arial"/>
            </a:endParaRPr>
          </a:p>
          <a:p>
            <a:endParaRPr lang="en-US" sz="1000" dirty="0">
              <a:latin typeface=" Arial"/>
            </a:endParaRPr>
          </a:p>
          <a:p>
            <a:r>
              <a:rPr lang="en-US" sz="1000" dirty="0">
                <a:latin typeface=" Arial"/>
              </a:rPr>
              <a:t>0900-1500 PLT OPORD Brief Window (</a:t>
            </a:r>
            <a:r>
              <a:rPr lang="en-US" sz="1000" dirty="0" err="1">
                <a:latin typeface=" Arial"/>
              </a:rPr>
              <a:t>FoF</a:t>
            </a:r>
            <a:r>
              <a:rPr lang="en-US" sz="1000" dirty="0">
                <a:latin typeface=" Arial"/>
              </a:rPr>
              <a:t>)</a:t>
            </a:r>
          </a:p>
          <a:p>
            <a:endParaRPr lang="en-US" sz="1000" dirty="0">
              <a:latin typeface=" Arial"/>
            </a:endParaRPr>
          </a:p>
          <a:p>
            <a:endParaRPr lang="en-US" sz="1000" dirty="0">
              <a:latin typeface=" Arial"/>
            </a:endParaRPr>
          </a:p>
          <a:p>
            <a:r>
              <a:rPr lang="en-US" sz="1000" dirty="0">
                <a:latin typeface=" Arial"/>
              </a:rPr>
              <a:t>(</a:t>
            </a:r>
            <a:r>
              <a:rPr lang="en-US" sz="1000" i="1" dirty="0">
                <a:latin typeface=" Arial"/>
              </a:rPr>
              <a:t>Focus on regularly scheduled command maintenance</a:t>
            </a:r>
            <a:r>
              <a:rPr lang="en-US" sz="1000" dirty="0">
                <a:latin typeface=" Arial"/>
              </a:rPr>
              <a:t>)</a:t>
            </a:r>
          </a:p>
          <a:p>
            <a:endParaRPr lang="en-US" sz="1000" dirty="0">
              <a:latin typeface=" Arial"/>
            </a:endParaRPr>
          </a:p>
          <a:p>
            <a:r>
              <a:rPr lang="en-US" sz="1000" i="1" dirty="0">
                <a:latin typeface=" Arial"/>
              </a:rPr>
              <a:t>Section personnel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pPr marL="171450" indent="-171450">
              <a:buFontTx/>
              <a:buChar char="-"/>
            </a:pPr>
            <a:endParaRPr lang="en-US" sz="1000" i="1" dirty="0">
              <a:latin typeface=" Arial"/>
            </a:endParaRPr>
          </a:p>
          <a:p>
            <a:r>
              <a:rPr lang="en-US" sz="1000" i="1" dirty="0">
                <a:latin typeface=" Arial"/>
              </a:rPr>
              <a:t>SAM-T Reservation (18-21)</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19FEB56 (WED): SAM-T 1PLT</a:t>
            </a:r>
          </a:p>
          <a:p>
            <a:endParaRPr lang="en-US" sz="1000" dirty="0">
              <a:latin typeface=" Arial"/>
            </a:endParaRPr>
          </a:p>
          <a:p>
            <a:r>
              <a:rPr lang="en-US" sz="1000" dirty="0">
                <a:latin typeface=" Arial"/>
              </a:rPr>
              <a:t>PRT 0630-0745</a:t>
            </a:r>
          </a:p>
          <a:p>
            <a:endParaRPr lang="en-US" sz="1000" dirty="0">
              <a:latin typeface=" Arial"/>
            </a:endParaRPr>
          </a:p>
          <a:p>
            <a:r>
              <a:rPr lang="en-US" sz="1000" dirty="0">
                <a:latin typeface=" Arial"/>
              </a:rPr>
              <a:t>0900-1530 1PLT @ SAM-T</a:t>
            </a:r>
          </a:p>
          <a:p>
            <a:r>
              <a:rPr lang="en-US" sz="1000" dirty="0">
                <a:latin typeface=" Arial"/>
              </a:rPr>
              <a:t>30-40min lane interval </a:t>
            </a:r>
            <a:r>
              <a:rPr lang="en-US" sz="1000" dirty="0" err="1">
                <a:latin typeface=" Arial"/>
              </a:rPr>
              <a:t>trng</a:t>
            </a:r>
            <a:r>
              <a:rPr lang="en-US" sz="1000" dirty="0">
                <a:latin typeface=" Arial"/>
              </a:rPr>
              <a:t>.</a:t>
            </a:r>
          </a:p>
          <a:p>
            <a:r>
              <a:rPr lang="en-US" sz="1000" dirty="0">
                <a:latin typeface=" Arial"/>
              </a:rPr>
              <a:t>Priorities:</a:t>
            </a:r>
          </a:p>
          <a:p>
            <a:r>
              <a:rPr lang="en-US" sz="1000" dirty="0">
                <a:latin typeface=" Arial"/>
              </a:rPr>
              <a:t>- 6x Fire Team focus points (week prior focus)</a:t>
            </a:r>
          </a:p>
          <a:p>
            <a:endParaRPr lang="en-US" sz="1000" dirty="0">
              <a:latin typeface=" Arial"/>
            </a:endParaRPr>
          </a:p>
          <a:p>
            <a:r>
              <a:rPr lang="en-US" sz="1000" dirty="0">
                <a:latin typeface=" Arial"/>
              </a:rPr>
              <a:t>0900-1600 2PLT-3PLT SQD Training Local Area</a:t>
            </a:r>
          </a:p>
          <a:p>
            <a:r>
              <a:rPr lang="en-US" sz="1000" dirty="0">
                <a:latin typeface=" Arial"/>
              </a:rPr>
              <a:t>- 6x training focus points (week prior focus)</a:t>
            </a:r>
          </a:p>
          <a:p>
            <a:endParaRPr lang="en-US" sz="1000" dirty="0">
              <a:latin typeface=" Arial"/>
            </a:endParaRPr>
          </a:p>
          <a:p>
            <a:endParaRPr lang="en-US" sz="1000" dirty="0">
              <a:latin typeface=" Arial"/>
            </a:endParaRPr>
          </a:p>
          <a:p>
            <a:r>
              <a:rPr lang="en-US" sz="1000" dirty="0">
                <a:latin typeface=" Arial"/>
              </a:rPr>
              <a:t>Non-lane fire teams will observe lane training for Lessons Learned, Rehearse prior to lane execution, and conduct retraining and dialogue with best practices.</a:t>
            </a:r>
          </a:p>
          <a:p>
            <a:endParaRPr lang="en-US" sz="1000" dirty="0">
              <a:latin typeface=" Arial"/>
            </a:endParaRPr>
          </a:p>
          <a:p>
            <a:r>
              <a:rPr lang="en-US" sz="1000" dirty="0">
                <a:latin typeface=" Arial"/>
              </a:rPr>
              <a:t>0900-1500 SQD OPORD Brief Window (</a:t>
            </a:r>
            <a:r>
              <a:rPr lang="en-US" sz="1000" dirty="0" err="1">
                <a:latin typeface=" Arial"/>
              </a:rPr>
              <a:t>FoF</a:t>
            </a:r>
            <a:r>
              <a:rPr lang="en-US" sz="1000" dirty="0">
                <a:latin typeface=" Arial"/>
              </a:rPr>
              <a:t>)</a:t>
            </a:r>
          </a:p>
          <a:p>
            <a:endParaRPr lang="en-US" sz="1000" dirty="0">
              <a:latin typeface=" Arial"/>
            </a:endParaRPr>
          </a:p>
          <a:p>
            <a:endParaRPr lang="en-US" sz="1000" dirty="0">
              <a:latin typeface=" Arial"/>
            </a:endParaRPr>
          </a:p>
          <a:p>
            <a:r>
              <a:rPr lang="en-US" sz="1000" i="1" dirty="0">
                <a:latin typeface=" Arial"/>
              </a:rPr>
              <a:t>Section personnel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20FEB56 (THU): SAM-T 2PLT</a:t>
            </a:r>
          </a:p>
          <a:p>
            <a:endParaRPr lang="en-US" sz="1000" dirty="0">
              <a:latin typeface=" Arial"/>
            </a:endParaRPr>
          </a:p>
          <a:p>
            <a:r>
              <a:rPr lang="en-US" sz="1000" dirty="0">
                <a:latin typeface=" Arial"/>
              </a:rPr>
              <a:t>PRT 0630-0745</a:t>
            </a:r>
          </a:p>
          <a:p>
            <a:endParaRPr lang="en-US" sz="1000" dirty="0">
              <a:latin typeface=" Arial"/>
            </a:endParaRPr>
          </a:p>
          <a:p>
            <a:r>
              <a:rPr lang="en-US" sz="1000" dirty="0">
                <a:latin typeface=" Arial"/>
              </a:rPr>
              <a:t>0900-1530 2PLT @ SAM-T</a:t>
            </a:r>
          </a:p>
          <a:p>
            <a:r>
              <a:rPr lang="en-US" sz="1000" dirty="0">
                <a:latin typeface=" Arial"/>
              </a:rPr>
              <a:t>30-40min lane interval </a:t>
            </a:r>
            <a:r>
              <a:rPr lang="en-US" sz="1000" dirty="0" err="1">
                <a:latin typeface=" Arial"/>
              </a:rPr>
              <a:t>trng</a:t>
            </a:r>
            <a:r>
              <a:rPr lang="en-US" sz="1000" dirty="0">
                <a:latin typeface=" Arial"/>
              </a:rPr>
              <a:t>.</a:t>
            </a:r>
          </a:p>
          <a:p>
            <a:r>
              <a:rPr lang="en-US" sz="1000" dirty="0">
                <a:latin typeface=" Arial"/>
              </a:rPr>
              <a:t>Priorities:</a:t>
            </a:r>
          </a:p>
          <a:p>
            <a:r>
              <a:rPr lang="en-US" sz="1000" dirty="0">
                <a:latin typeface=" Arial"/>
              </a:rPr>
              <a:t>- 6x Fire Team focus points (week prior focus)</a:t>
            </a:r>
          </a:p>
          <a:p>
            <a:endParaRPr lang="en-US" sz="1000" dirty="0">
              <a:latin typeface=" Arial"/>
            </a:endParaRPr>
          </a:p>
          <a:p>
            <a:r>
              <a:rPr lang="en-US" sz="1000" dirty="0">
                <a:latin typeface=" Arial"/>
              </a:rPr>
              <a:t>0900-1600 1PLT-3PLT SQD Training Local Area</a:t>
            </a:r>
          </a:p>
          <a:p>
            <a:r>
              <a:rPr lang="en-US" sz="1000" dirty="0">
                <a:latin typeface=" Arial"/>
              </a:rPr>
              <a:t>- 6x training focus points (week prior focus)</a:t>
            </a:r>
          </a:p>
          <a:p>
            <a:endParaRPr lang="en-US" sz="1000" dirty="0">
              <a:latin typeface=" Arial"/>
            </a:endParaRPr>
          </a:p>
          <a:p>
            <a:endParaRPr lang="en-US" sz="1000" dirty="0">
              <a:latin typeface=" Arial"/>
            </a:endParaRPr>
          </a:p>
          <a:p>
            <a:r>
              <a:rPr lang="en-US" sz="1000" dirty="0">
                <a:latin typeface=" Arial"/>
              </a:rPr>
              <a:t>Non-lane fire teams will observe lane training for Lessons Learned, Rehearse prior to lane execution, and conduct retraining and dialogue with best practices.</a:t>
            </a:r>
          </a:p>
          <a:p>
            <a:endParaRPr lang="en-US" sz="1000" dirty="0">
              <a:latin typeface=" Arial"/>
            </a:endParaRPr>
          </a:p>
          <a:p>
            <a:r>
              <a:rPr lang="en-US" sz="1000" dirty="0">
                <a:latin typeface=" Arial"/>
              </a:rPr>
              <a:t>0900-1600 PLT Re-Brief with improved products window (</a:t>
            </a:r>
            <a:r>
              <a:rPr lang="en-US" sz="1000" dirty="0" err="1">
                <a:latin typeface=" Arial"/>
              </a:rPr>
              <a:t>FoF</a:t>
            </a:r>
            <a:r>
              <a:rPr lang="en-US" sz="1000" dirty="0">
                <a:latin typeface=" Arial"/>
              </a:rPr>
              <a:t>)</a:t>
            </a:r>
          </a:p>
          <a:p>
            <a:endParaRPr lang="en-US" sz="1000" dirty="0">
              <a:latin typeface=" Arial"/>
            </a:endParaRPr>
          </a:p>
          <a:p>
            <a:endParaRPr lang="en-US" sz="1000" dirty="0">
              <a:latin typeface=" Arial"/>
            </a:endParaRPr>
          </a:p>
          <a:p>
            <a:r>
              <a:rPr lang="en-US" sz="1000" i="1" dirty="0">
                <a:latin typeface=" Arial"/>
              </a:rPr>
              <a:t>Section personnel focus:</a:t>
            </a:r>
          </a:p>
          <a:p>
            <a:pPr marL="171450" indent="-171450">
              <a:buFontTx/>
              <a:buChar char="-"/>
            </a:pPr>
            <a:r>
              <a:rPr lang="en-US" sz="1000" i="1" dirty="0">
                <a:latin typeface=" Arial"/>
              </a:rPr>
              <a:t>Maintenance</a:t>
            </a: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7"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21FEB56 (FRI): SAM-T 3PLT</a:t>
            </a:r>
          </a:p>
          <a:p>
            <a:endParaRPr lang="en-US" sz="1000" dirty="0">
              <a:latin typeface=" Arial"/>
            </a:endParaRPr>
          </a:p>
          <a:p>
            <a:r>
              <a:rPr lang="en-US" sz="1000" dirty="0">
                <a:latin typeface=" Arial"/>
              </a:rPr>
              <a:t>PRT 0630-0745</a:t>
            </a:r>
          </a:p>
          <a:p>
            <a:endParaRPr lang="en-US" sz="1000" dirty="0">
              <a:latin typeface=" Arial"/>
            </a:endParaRPr>
          </a:p>
          <a:p>
            <a:r>
              <a:rPr lang="en-US" sz="1000" dirty="0">
                <a:latin typeface=" Arial"/>
              </a:rPr>
              <a:t>0900-1530 3PLT @ SAM-T</a:t>
            </a:r>
          </a:p>
          <a:p>
            <a:r>
              <a:rPr lang="en-US" sz="1000" dirty="0">
                <a:latin typeface=" Arial"/>
              </a:rPr>
              <a:t>30-40min lane interval </a:t>
            </a:r>
            <a:r>
              <a:rPr lang="en-US" sz="1000" dirty="0" err="1">
                <a:latin typeface=" Arial"/>
              </a:rPr>
              <a:t>trng</a:t>
            </a:r>
            <a:r>
              <a:rPr lang="en-US" sz="1000" dirty="0">
                <a:latin typeface=" Arial"/>
              </a:rPr>
              <a:t>.</a:t>
            </a:r>
          </a:p>
          <a:p>
            <a:r>
              <a:rPr lang="en-US" sz="1000" dirty="0">
                <a:latin typeface=" Arial"/>
              </a:rPr>
              <a:t>Priorities:</a:t>
            </a:r>
          </a:p>
          <a:p>
            <a:r>
              <a:rPr lang="en-US" sz="1000" dirty="0">
                <a:latin typeface=" Arial"/>
              </a:rPr>
              <a:t>- 6x Fire Team focus points (week prior focus)</a:t>
            </a:r>
          </a:p>
          <a:p>
            <a:endParaRPr lang="en-US" sz="1000" dirty="0">
              <a:latin typeface=" Arial"/>
            </a:endParaRPr>
          </a:p>
          <a:p>
            <a:r>
              <a:rPr lang="en-US" sz="1000" dirty="0">
                <a:latin typeface=" Arial"/>
              </a:rPr>
              <a:t>0900-1600 1PLT-2PLT SQD Training Local Area</a:t>
            </a:r>
          </a:p>
          <a:p>
            <a:r>
              <a:rPr lang="en-US" sz="1000" dirty="0">
                <a:latin typeface=" Arial"/>
              </a:rPr>
              <a:t>- 6x training focus points (week prior focus)</a:t>
            </a:r>
          </a:p>
          <a:p>
            <a:endParaRPr lang="en-US" sz="1000" dirty="0">
              <a:latin typeface=" Arial"/>
            </a:endParaRPr>
          </a:p>
          <a:p>
            <a:endParaRPr lang="en-US" sz="1000" dirty="0">
              <a:latin typeface=" Arial"/>
            </a:endParaRPr>
          </a:p>
          <a:p>
            <a:r>
              <a:rPr lang="en-US" sz="1000" dirty="0">
                <a:latin typeface=" Arial"/>
              </a:rPr>
              <a:t>Non-lane fire teams will observe lane training for Lessons Learned, Rehearse prior to lane execution, and conduct retraining and dialogue with best practices.</a:t>
            </a:r>
          </a:p>
          <a:p>
            <a:endParaRPr lang="en-US" sz="1000" dirty="0">
              <a:latin typeface=" Arial"/>
            </a:endParaRPr>
          </a:p>
          <a:p>
            <a:r>
              <a:rPr lang="en-US" sz="1000" dirty="0">
                <a:latin typeface=" Arial"/>
              </a:rPr>
              <a:t>0900-1600 PLT Re-Brief with improved products window (</a:t>
            </a:r>
            <a:r>
              <a:rPr lang="en-US" sz="1000" dirty="0" err="1">
                <a:latin typeface=" Arial"/>
              </a:rPr>
              <a:t>FoF</a:t>
            </a:r>
            <a:r>
              <a:rPr lang="en-US" sz="1000" dirty="0">
                <a:latin typeface=" Arial"/>
              </a:rPr>
              <a:t>)</a:t>
            </a:r>
          </a:p>
          <a:p>
            <a:endParaRPr lang="en-US" sz="1000" dirty="0">
              <a:latin typeface=" Arial"/>
            </a:endParaRPr>
          </a:p>
          <a:p>
            <a:r>
              <a:rPr lang="en-US" sz="1000" dirty="0">
                <a:latin typeface=" Arial"/>
              </a:rPr>
              <a:t>1300 CO OPORD 03 (to PLT) with PLT Back-briefs (LFX OPORD)</a:t>
            </a:r>
          </a:p>
          <a:p>
            <a:endParaRPr lang="en-US" sz="1000" dirty="0">
              <a:latin typeface=" Arial"/>
            </a:endParaRPr>
          </a:p>
          <a:p>
            <a:r>
              <a:rPr lang="en-US" sz="1000" i="1" dirty="0">
                <a:latin typeface=" Arial"/>
              </a:rPr>
              <a:t>Section personnel focus:</a:t>
            </a:r>
          </a:p>
          <a:p>
            <a:pPr marL="171450" indent="-171450">
              <a:buFontTx/>
              <a:buChar char="-"/>
            </a:pPr>
            <a:r>
              <a:rPr lang="en-US" sz="1000" i="1" dirty="0">
                <a:latin typeface=" Arial"/>
              </a:rPr>
              <a:t>Maintenance</a:t>
            </a:r>
          </a:p>
          <a:p>
            <a:endParaRPr lang="en-US" sz="1000" dirty="0">
              <a:latin typeface=" Arial"/>
            </a:endParaRPr>
          </a:p>
        </p:txBody>
      </p:sp>
    </p:spTree>
    <p:extLst>
      <p:ext uri="{BB962C8B-B14F-4D97-AF65-F5344CB8AC3E}">
        <p14:creationId xmlns:p14="http://schemas.microsoft.com/office/powerpoint/2010/main" val="59165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 TRAINING (</a:t>
            </a:r>
            <a:r>
              <a:rPr lang="en-US" i="1" dirty="0"/>
              <a:t>IWTS TABLE III-VI</a:t>
            </a:r>
            <a:r>
              <a:rPr lang="en-US" dirty="0"/>
              <a:t>)</a:t>
            </a:r>
          </a:p>
        </p:txBody>
      </p:sp>
      <p:sp>
        <p:nvSpPr>
          <p:cNvPr id="3" name="TextBox 2">
            <a:extLst>
              <a:ext uri="{FF2B5EF4-FFF2-40B4-BE49-F238E27FC236}">
                <a16:creationId xmlns:a16="http://schemas.microsoft.com/office/drawing/2014/main" id="{8B7B46F0-E23E-48E4-849B-580301EB900D}"/>
              </a:ext>
            </a:extLst>
          </p:cNvPr>
          <p:cNvSpPr txBox="1"/>
          <p:nvPr/>
        </p:nvSpPr>
        <p:spPr>
          <a:xfrm>
            <a:off x="87462" y="2829079"/>
            <a:ext cx="2855261" cy="1754326"/>
          </a:xfrm>
          <a:prstGeom prst="rect">
            <a:avLst/>
          </a:prstGeom>
          <a:solidFill>
            <a:schemeClr val="bg1"/>
          </a:solidFill>
          <a:ln>
            <a:solidFill>
              <a:schemeClr val="tx1"/>
            </a:solidFill>
          </a:ln>
        </p:spPr>
        <p:txBody>
          <a:bodyPr wrap="square" rtlCol="0">
            <a:spAutoFit/>
          </a:bodyPr>
          <a:lstStyle/>
          <a:p>
            <a:r>
              <a:rPr lang="en-US" sz="1200" dirty="0">
                <a:latin typeface=" Arial"/>
              </a:rPr>
              <a:t>24FEB56 (MON):</a:t>
            </a:r>
          </a:p>
          <a:p>
            <a:endParaRPr lang="en-US" sz="1200" dirty="0">
              <a:latin typeface=" Arial"/>
            </a:endParaRPr>
          </a:p>
          <a:p>
            <a:r>
              <a:rPr lang="en-US" sz="1200" dirty="0">
                <a:latin typeface=" Arial"/>
              </a:rPr>
              <a:t>PRT (Reschedule to Field PRT)</a:t>
            </a:r>
          </a:p>
          <a:p>
            <a:r>
              <a:rPr lang="en-US" sz="1200" b="1" dirty="0">
                <a:latin typeface=" Arial"/>
              </a:rPr>
              <a:t>NLT 0900</a:t>
            </a:r>
            <a:r>
              <a:rPr lang="en-US" sz="1200" dirty="0">
                <a:latin typeface=" Arial"/>
              </a:rPr>
              <a:t> (Company @ Range 53-54)</a:t>
            </a:r>
          </a:p>
          <a:p>
            <a:r>
              <a:rPr lang="en-US" sz="1200" dirty="0">
                <a:latin typeface=" Arial"/>
              </a:rPr>
              <a:t>Safety Brief / Range Orientation</a:t>
            </a:r>
          </a:p>
          <a:p>
            <a:r>
              <a:rPr lang="en-US" sz="1200" b="1" dirty="0">
                <a:latin typeface=" Arial"/>
              </a:rPr>
              <a:t>NLT 1200</a:t>
            </a:r>
            <a:r>
              <a:rPr lang="en-US" sz="1200" dirty="0">
                <a:latin typeface=" Arial"/>
              </a:rPr>
              <a:t> SQD AA’s Established</a:t>
            </a:r>
          </a:p>
          <a:p>
            <a:r>
              <a:rPr lang="en-US" sz="1200" dirty="0">
                <a:latin typeface=" Arial"/>
              </a:rPr>
              <a:t>PLT OPORD Briefs (0900-1200)</a:t>
            </a:r>
          </a:p>
          <a:p>
            <a:r>
              <a:rPr lang="en-US" sz="1200" dirty="0">
                <a:latin typeface=" Arial"/>
              </a:rPr>
              <a:t>SQD OPORD Briefs (1200-1900)</a:t>
            </a:r>
          </a:p>
          <a:p>
            <a:endParaRPr lang="en-US" sz="1200" dirty="0">
              <a:latin typeface=" Arial"/>
            </a:endParaRPr>
          </a:p>
        </p:txBody>
      </p:sp>
      <p:sp>
        <p:nvSpPr>
          <p:cNvPr id="4" name="TextBox 3">
            <a:extLst>
              <a:ext uri="{FF2B5EF4-FFF2-40B4-BE49-F238E27FC236}">
                <a16:creationId xmlns:a16="http://schemas.microsoft.com/office/drawing/2014/main" id="{05F26AFB-EAB8-4E89-94D2-26C595111B60}"/>
              </a:ext>
            </a:extLst>
          </p:cNvPr>
          <p:cNvSpPr txBox="1"/>
          <p:nvPr/>
        </p:nvSpPr>
        <p:spPr>
          <a:xfrm>
            <a:off x="87462" y="4678019"/>
            <a:ext cx="2855269" cy="1754326"/>
          </a:xfrm>
          <a:prstGeom prst="rect">
            <a:avLst/>
          </a:prstGeom>
          <a:solidFill>
            <a:schemeClr val="bg1"/>
          </a:solidFill>
          <a:ln>
            <a:solidFill>
              <a:schemeClr val="tx1"/>
            </a:solidFill>
          </a:ln>
        </p:spPr>
        <p:txBody>
          <a:bodyPr wrap="square" rtlCol="0">
            <a:spAutoFit/>
          </a:bodyPr>
          <a:lstStyle/>
          <a:p>
            <a:r>
              <a:rPr lang="en-US" sz="1200" dirty="0">
                <a:latin typeface=" Arial"/>
              </a:rPr>
              <a:t>25FEB56 (TUE) (</a:t>
            </a:r>
            <a:r>
              <a:rPr lang="en-US" sz="1200" dirty="0" err="1">
                <a:latin typeface=" Arial"/>
              </a:rPr>
              <a:t>Tbl</a:t>
            </a:r>
            <a:r>
              <a:rPr lang="en-US" sz="1200" dirty="0">
                <a:latin typeface=" Arial"/>
              </a:rPr>
              <a:t> III-IV) (</a:t>
            </a:r>
            <a:r>
              <a:rPr lang="en-US" sz="1200" dirty="0" err="1">
                <a:latin typeface=" Arial"/>
              </a:rPr>
              <a:t>FoF</a:t>
            </a:r>
            <a:r>
              <a:rPr lang="en-US" sz="1200" dirty="0">
                <a:latin typeface=" Arial"/>
              </a:rPr>
              <a:t>):</a:t>
            </a:r>
          </a:p>
          <a:p>
            <a:endParaRPr lang="en-US" sz="1200" dirty="0">
              <a:latin typeface=" Arial"/>
            </a:endParaRPr>
          </a:p>
          <a:p>
            <a:r>
              <a:rPr lang="en-US" sz="1200" dirty="0">
                <a:latin typeface=" Arial"/>
              </a:rPr>
              <a:t>DAY First Lane SP 0700hrs</a:t>
            </a:r>
          </a:p>
          <a:p>
            <a:r>
              <a:rPr lang="en-US" sz="1200" dirty="0">
                <a:latin typeface=" Arial"/>
              </a:rPr>
              <a:t>2hr Iterations / 5x Iterations</a:t>
            </a:r>
          </a:p>
          <a:p>
            <a:r>
              <a:rPr lang="en-US" sz="1200" dirty="0">
                <a:latin typeface=" Arial"/>
              </a:rPr>
              <a:t>Last SP 1700hrs (27FEB FRAGO)</a:t>
            </a:r>
          </a:p>
          <a:p>
            <a:endParaRPr lang="en-US" sz="1200" dirty="0">
              <a:latin typeface=" Arial"/>
            </a:endParaRPr>
          </a:p>
          <a:p>
            <a:r>
              <a:rPr lang="en-US" sz="1200" dirty="0">
                <a:latin typeface=" Arial"/>
              </a:rPr>
              <a:t>NIGHT First Lane SP 1900hrs</a:t>
            </a:r>
          </a:p>
          <a:p>
            <a:r>
              <a:rPr lang="en-US" sz="1200" dirty="0">
                <a:latin typeface=" Arial"/>
              </a:rPr>
              <a:t>1.5hr Iterations / 5x Iterations</a:t>
            </a:r>
          </a:p>
          <a:p>
            <a:r>
              <a:rPr lang="en-US" sz="1200" dirty="0">
                <a:latin typeface=" Arial"/>
              </a:rPr>
              <a:t>Last SP 0230hrs</a:t>
            </a:r>
          </a:p>
        </p:txBody>
      </p:sp>
      <p:sp>
        <p:nvSpPr>
          <p:cNvPr id="5" name="TextBox 4">
            <a:extLst>
              <a:ext uri="{FF2B5EF4-FFF2-40B4-BE49-F238E27FC236}">
                <a16:creationId xmlns:a16="http://schemas.microsoft.com/office/drawing/2014/main" id="{F274A11D-7267-4A1F-A4CB-52424D27C666}"/>
              </a:ext>
            </a:extLst>
          </p:cNvPr>
          <p:cNvSpPr txBox="1"/>
          <p:nvPr/>
        </p:nvSpPr>
        <p:spPr>
          <a:xfrm>
            <a:off x="3038717" y="954157"/>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26FEB56 (WED) (</a:t>
            </a:r>
            <a:r>
              <a:rPr lang="en-US" sz="1200" dirty="0" err="1">
                <a:latin typeface=" Arial"/>
              </a:rPr>
              <a:t>Tbl</a:t>
            </a:r>
            <a:r>
              <a:rPr lang="en-US" sz="1200" dirty="0">
                <a:latin typeface=" Arial"/>
              </a:rPr>
              <a:t> III-IV) (</a:t>
            </a:r>
            <a:r>
              <a:rPr lang="en-US" sz="1200" dirty="0" err="1">
                <a:latin typeface=" Arial"/>
              </a:rPr>
              <a:t>FoF</a:t>
            </a:r>
            <a:r>
              <a:rPr lang="en-US" sz="1200" dirty="0">
                <a:latin typeface=" Arial"/>
              </a:rPr>
              <a:t>):</a:t>
            </a:r>
          </a:p>
          <a:p>
            <a:endParaRPr lang="en-US" sz="1200" dirty="0">
              <a:latin typeface=" Arial"/>
            </a:endParaRPr>
          </a:p>
          <a:p>
            <a:r>
              <a:rPr lang="en-US" sz="1200" dirty="0">
                <a:latin typeface=" Arial"/>
              </a:rPr>
              <a:t>DAY First Lane SP 0700hrs</a:t>
            </a:r>
          </a:p>
          <a:p>
            <a:r>
              <a:rPr lang="en-US" sz="1200" dirty="0">
                <a:latin typeface=" Arial"/>
              </a:rPr>
              <a:t>2hr Iterations / 5x Iterations</a:t>
            </a:r>
          </a:p>
          <a:p>
            <a:r>
              <a:rPr lang="en-US" sz="1200" dirty="0">
                <a:latin typeface=" Arial"/>
              </a:rPr>
              <a:t>Last SP 1700hrs (28FEB FRAGO)</a:t>
            </a:r>
          </a:p>
          <a:p>
            <a:endParaRPr lang="en-US" sz="1200" dirty="0">
              <a:latin typeface=" Arial"/>
            </a:endParaRPr>
          </a:p>
          <a:p>
            <a:r>
              <a:rPr lang="en-US" sz="1200" dirty="0">
                <a:latin typeface=" Arial"/>
              </a:rPr>
              <a:t>NIGHT First Lane SP 1900hrs</a:t>
            </a:r>
          </a:p>
          <a:p>
            <a:r>
              <a:rPr lang="en-US" sz="1200" dirty="0">
                <a:latin typeface=" Arial"/>
              </a:rPr>
              <a:t>1.5hr Iterations / 5x Iterations</a:t>
            </a:r>
          </a:p>
          <a:p>
            <a:r>
              <a:rPr lang="en-US" sz="1200" dirty="0">
                <a:latin typeface=" Arial"/>
              </a:rPr>
              <a:t>Last SP 0230hrs</a:t>
            </a:r>
          </a:p>
        </p:txBody>
      </p:sp>
      <p:sp>
        <p:nvSpPr>
          <p:cNvPr id="6" name="TextBox 5">
            <a:extLst>
              <a:ext uri="{FF2B5EF4-FFF2-40B4-BE49-F238E27FC236}">
                <a16:creationId xmlns:a16="http://schemas.microsoft.com/office/drawing/2014/main" id="{1FB91B4F-35E2-4EB5-B255-B04D1901C84C}"/>
              </a:ext>
            </a:extLst>
          </p:cNvPr>
          <p:cNvSpPr txBox="1"/>
          <p:nvPr/>
        </p:nvSpPr>
        <p:spPr>
          <a:xfrm>
            <a:off x="3038718" y="2816088"/>
            <a:ext cx="2855267" cy="1754326"/>
          </a:xfrm>
          <a:prstGeom prst="rect">
            <a:avLst/>
          </a:prstGeom>
          <a:solidFill>
            <a:schemeClr val="bg1"/>
          </a:solidFill>
          <a:ln>
            <a:solidFill>
              <a:schemeClr val="tx1"/>
            </a:solidFill>
          </a:ln>
        </p:spPr>
        <p:txBody>
          <a:bodyPr wrap="square" rtlCol="0">
            <a:spAutoFit/>
          </a:bodyPr>
          <a:lstStyle/>
          <a:p>
            <a:r>
              <a:rPr lang="en-US" sz="1200" dirty="0">
                <a:latin typeface=" Arial"/>
              </a:rPr>
              <a:t>27FEB56 (THU) (</a:t>
            </a:r>
            <a:r>
              <a:rPr lang="en-US" sz="1200" dirty="0" err="1">
                <a:latin typeface=" Arial"/>
              </a:rPr>
              <a:t>Tbl</a:t>
            </a:r>
            <a:r>
              <a:rPr lang="en-US" sz="1200" dirty="0">
                <a:latin typeface=" Arial"/>
              </a:rPr>
              <a:t> V-VI) (LFX):</a:t>
            </a:r>
          </a:p>
          <a:p>
            <a:endParaRPr lang="en-US" sz="1200" dirty="0">
              <a:latin typeface=" Arial"/>
            </a:endParaRPr>
          </a:p>
          <a:p>
            <a:r>
              <a:rPr lang="en-US" sz="1200" dirty="0">
                <a:latin typeface=" Arial"/>
              </a:rPr>
              <a:t>DAY First Lane SP 0700hrs</a:t>
            </a:r>
          </a:p>
          <a:p>
            <a:r>
              <a:rPr lang="en-US" sz="1200" dirty="0">
                <a:latin typeface=" Arial"/>
              </a:rPr>
              <a:t>2hr Iterations / 5x Iterations</a:t>
            </a:r>
          </a:p>
          <a:p>
            <a:r>
              <a:rPr lang="en-US" sz="1200" dirty="0">
                <a:latin typeface=" Arial"/>
              </a:rPr>
              <a:t>Last SP 1700hrs</a:t>
            </a:r>
          </a:p>
          <a:p>
            <a:endParaRPr lang="en-US" sz="1200" dirty="0">
              <a:latin typeface=" Arial"/>
            </a:endParaRPr>
          </a:p>
          <a:p>
            <a:r>
              <a:rPr lang="en-US" sz="1200" dirty="0">
                <a:latin typeface=" Arial"/>
              </a:rPr>
              <a:t>NIGHT First Lane SP 1900hrs</a:t>
            </a:r>
          </a:p>
          <a:p>
            <a:r>
              <a:rPr lang="en-US" sz="1200" dirty="0">
                <a:latin typeface=" Arial"/>
              </a:rPr>
              <a:t>1.5hr Iterations / 5x Iterations</a:t>
            </a:r>
          </a:p>
          <a:p>
            <a:r>
              <a:rPr lang="en-US" sz="1200" dirty="0">
                <a:latin typeface=" Arial"/>
              </a:rPr>
              <a:t>Last SP 0230hrs</a:t>
            </a:r>
          </a:p>
        </p:txBody>
      </p:sp>
      <p:sp>
        <p:nvSpPr>
          <p:cNvPr id="8" name="TextBox 7">
            <a:extLst>
              <a:ext uri="{FF2B5EF4-FFF2-40B4-BE49-F238E27FC236}">
                <a16:creationId xmlns:a16="http://schemas.microsoft.com/office/drawing/2014/main" id="{BECE8039-5ED1-423B-AD62-FC1073D948E3}"/>
              </a:ext>
            </a:extLst>
          </p:cNvPr>
          <p:cNvSpPr txBox="1"/>
          <p:nvPr/>
        </p:nvSpPr>
        <p:spPr>
          <a:xfrm>
            <a:off x="3038718" y="4678019"/>
            <a:ext cx="2855269" cy="1754326"/>
          </a:xfrm>
          <a:prstGeom prst="rect">
            <a:avLst/>
          </a:prstGeom>
          <a:noFill/>
          <a:ln>
            <a:solidFill>
              <a:schemeClr val="tx1"/>
            </a:solidFill>
          </a:ln>
        </p:spPr>
        <p:txBody>
          <a:bodyPr wrap="square" rtlCol="0">
            <a:spAutoFit/>
          </a:bodyPr>
          <a:lstStyle/>
          <a:p>
            <a:r>
              <a:rPr lang="en-US" sz="1200" dirty="0">
                <a:latin typeface=" Arial"/>
              </a:rPr>
              <a:t>28FEB56 (FRI) (</a:t>
            </a:r>
            <a:r>
              <a:rPr lang="en-US" sz="1200" dirty="0" err="1">
                <a:latin typeface=" Arial"/>
              </a:rPr>
              <a:t>Tbl</a:t>
            </a:r>
            <a:r>
              <a:rPr lang="en-US" sz="1200" dirty="0">
                <a:latin typeface=" Arial"/>
              </a:rPr>
              <a:t> V-VI) (LFX):</a:t>
            </a:r>
          </a:p>
          <a:p>
            <a:endParaRPr lang="en-US" sz="1200" dirty="0">
              <a:latin typeface=" Arial"/>
            </a:endParaRPr>
          </a:p>
          <a:p>
            <a:r>
              <a:rPr lang="en-US" sz="1200" dirty="0">
                <a:latin typeface=" Arial"/>
              </a:rPr>
              <a:t>DAY First Lane SP 0700hrs</a:t>
            </a:r>
          </a:p>
          <a:p>
            <a:r>
              <a:rPr lang="en-US" sz="1200" dirty="0">
                <a:latin typeface=" Arial"/>
              </a:rPr>
              <a:t>2hr Iterations / 5x Iterations</a:t>
            </a:r>
          </a:p>
          <a:p>
            <a:r>
              <a:rPr lang="en-US" sz="1200" dirty="0">
                <a:latin typeface=" Arial"/>
              </a:rPr>
              <a:t>Last SP 1700hrs</a:t>
            </a:r>
          </a:p>
          <a:p>
            <a:endParaRPr lang="en-US" sz="1200" dirty="0">
              <a:latin typeface=" Arial"/>
            </a:endParaRPr>
          </a:p>
          <a:p>
            <a:r>
              <a:rPr lang="en-US" sz="1200" dirty="0">
                <a:latin typeface=" Arial"/>
              </a:rPr>
              <a:t>NIGHT First Lane SP 1900hrs</a:t>
            </a:r>
          </a:p>
          <a:p>
            <a:r>
              <a:rPr lang="en-US" sz="1200" dirty="0">
                <a:latin typeface=" Arial"/>
              </a:rPr>
              <a:t>1.5hr Iterations / 5x Iterations</a:t>
            </a:r>
          </a:p>
          <a:p>
            <a:r>
              <a:rPr lang="en-US" sz="1200" dirty="0">
                <a:latin typeface=" Arial"/>
              </a:rPr>
              <a:t>Last SP 0230hrs</a:t>
            </a:r>
          </a:p>
        </p:txBody>
      </p:sp>
      <p:sp>
        <p:nvSpPr>
          <p:cNvPr id="9" name="TextBox 8">
            <a:extLst>
              <a:ext uri="{FF2B5EF4-FFF2-40B4-BE49-F238E27FC236}">
                <a16:creationId xmlns:a16="http://schemas.microsoft.com/office/drawing/2014/main" id="{0D6132A6-E12E-484A-A920-C1FED32EFFF2}"/>
              </a:ext>
            </a:extLst>
          </p:cNvPr>
          <p:cNvSpPr txBox="1"/>
          <p:nvPr/>
        </p:nvSpPr>
        <p:spPr>
          <a:xfrm>
            <a:off x="5989978" y="954157"/>
            <a:ext cx="2855269" cy="1754326"/>
          </a:xfrm>
          <a:prstGeom prst="rect">
            <a:avLst/>
          </a:prstGeom>
          <a:solidFill>
            <a:schemeClr val="bg1"/>
          </a:solidFill>
          <a:ln>
            <a:solidFill>
              <a:schemeClr val="tx1"/>
            </a:solidFill>
          </a:ln>
        </p:spPr>
        <p:txBody>
          <a:bodyPr wrap="square" rtlCol="0">
            <a:spAutoFit/>
          </a:bodyPr>
          <a:lstStyle/>
          <a:p>
            <a:r>
              <a:rPr lang="en-US" sz="1200" dirty="0">
                <a:latin typeface=" Arial"/>
              </a:rPr>
              <a:t>29FEB56 (SAT) (</a:t>
            </a:r>
            <a:r>
              <a:rPr lang="en-US" sz="1200" dirty="0" err="1">
                <a:latin typeface=" Arial"/>
              </a:rPr>
              <a:t>Tbl</a:t>
            </a:r>
            <a:r>
              <a:rPr lang="en-US" sz="1200" dirty="0">
                <a:latin typeface=" Arial"/>
              </a:rPr>
              <a:t> V-VI) (LFX):</a:t>
            </a:r>
          </a:p>
          <a:p>
            <a:endParaRPr lang="en-US" sz="1200" dirty="0">
              <a:latin typeface=" Arial"/>
            </a:endParaRPr>
          </a:p>
          <a:p>
            <a:r>
              <a:rPr lang="en-US" sz="1200" dirty="0">
                <a:latin typeface=" Arial"/>
              </a:rPr>
              <a:t>DAY First Lane SP 0700hrs</a:t>
            </a:r>
          </a:p>
          <a:p>
            <a:r>
              <a:rPr lang="en-US" sz="1200" dirty="0">
                <a:latin typeface=" Arial"/>
              </a:rPr>
              <a:t>2hr Iterations / 5x Iterations</a:t>
            </a:r>
          </a:p>
          <a:p>
            <a:r>
              <a:rPr lang="en-US" sz="1200" dirty="0">
                <a:latin typeface=" Arial"/>
              </a:rPr>
              <a:t>Last SP 1700hrs</a:t>
            </a:r>
          </a:p>
          <a:p>
            <a:endParaRPr lang="en-US" sz="1200" dirty="0">
              <a:latin typeface=" Arial"/>
            </a:endParaRPr>
          </a:p>
          <a:p>
            <a:r>
              <a:rPr lang="en-US" sz="1200" dirty="0">
                <a:latin typeface=" Arial"/>
              </a:rPr>
              <a:t>NIGHT First Lane SP 1900hrs</a:t>
            </a:r>
          </a:p>
          <a:p>
            <a:r>
              <a:rPr lang="en-US" sz="1200" dirty="0">
                <a:latin typeface=" Arial"/>
              </a:rPr>
              <a:t>1.5hr Iterations / 5x Iterations</a:t>
            </a:r>
          </a:p>
          <a:p>
            <a:r>
              <a:rPr lang="en-US" sz="1200" dirty="0">
                <a:latin typeface=" Arial"/>
              </a:rPr>
              <a:t>Last SP 0230hrs</a:t>
            </a:r>
          </a:p>
        </p:txBody>
      </p:sp>
      <p:sp>
        <p:nvSpPr>
          <p:cNvPr id="10" name="TextBox 9">
            <a:extLst>
              <a:ext uri="{FF2B5EF4-FFF2-40B4-BE49-F238E27FC236}">
                <a16:creationId xmlns:a16="http://schemas.microsoft.com/office/drawing/2014/main" id="{DCB9CB68-FFF6-4213-B062-26000E47F364}"/>
              </a:ext>
            </a:extLst>
          </p:cNvPr>
          <p:cNvSpPr txBox="1"/>
          <p:nvPr/>
        </p:nvSpPr>
        <p:spPr>
          <a:xfrm>
            <a:off x="5989974" y="2816088"/>
            <a:ext cx="2855269" cy="1754326"/>
          </a:xfrm>
          <a:prstGeom prst="rect">
            <a:avLst/>
          </a:prstGeom>
          <a:solidFill>
            <a:schemeClr val="bg1"/>
          </a:solidFill>
          <a:ln>
            <a:solidFill>
              <a:schemeClr val="tx1"/>
            </a:solidFill>
          </a:ln>
        </p:spPr>
        <p:txBody>
          <a:bodyPr wrap="square" rtlCol="0">
            <a:spAutoFit/>
          </a:bodyPr>
          <a:lstStyle/>
          <a:p>
            <a:r>
              <a:rPr lang="en-US" sz="1200" dirty="0">
                <a:latin typeface=" Arial"/>
              </a:rPr>
              <a:t>01MAR56 (SUN):</a:t>
            </a:r>
          </a:p>
          <a:p>
            <a:endParaRPr lang="en-US" sz="1200" dirty="0">
              <a:latin typeface=" Arial"/>
            </a:endParaRPr>
          </a:p>
          <a:p>
            <a:r>
              <a:rPr lang="en-US" sz="1200" dirty="0">
                <a:latin typeface=" Arial"/>
              </a:rPr>
              <a:t>Alibi Day-Night Lanes (5x Iterations </a:t>
            </a:r>
            <a:r>
              <a:rPr lang="en-US" sz="1200" dirty="0" err="1">
                <a:latin typeface=" Arial"/>
              </a:rPr>
              <a:t>ea</a:t>
            </a:r>
            <a:r>
              <a:rPr lang="en-US" sz="1200" dirty="0">
                <a:latin typeface=" Arial"/>
              </a:rPr>
              <a:t>)</a:t>
            </a:r>
          </a:p>
          <a:p>
            <a:r>
              <a:rPr lang="en-US" sz="1200" dirty="0">
                <a:latin typeface=" Arial"/>
              </a:rPr>
              <a:t>Range Closeout</a:t>
            </a:r>
          </a:p>
          <a:p>
            <a:r>
              <a:rPr lang="en-US" sz="1200" dirty="0">
                <a:latin typeface=" Arial"/>
              </a:rPr>
              <a:t>Consolidated Training Plan AAR</a:t>
            </a:r>
          </a:p>
          <a:p>
            <a:r>
              <a:rPr lang="en-US" sz="1200" dirty="0">
                <a:latin typeface=" Arial"/>
              </a:rPr>
              <a:t>100% SI Check</a:t>
            </a:r>
          </a:p>
          <a:p>
            <a:r>
              <a:rPr lang="en-US" sz="1200" b="1" dirty="0">
                <a:latin typeface=" Arial"/>
              </a:rPr>
              <a:t>NLT 0400</a:t>
            </a:r>
            <a:r>
              <a:rPr lang="en-US" sz="1200" dirty="0">
                <a:latin typeface=" Arial"/>
              </a:rPr>
              <a:t> Training Complete</a:t>
            </a:r>
          </a:p>
          <a:p>
            <a:endParaRPr lang="en-US" sz="1200" dirty="0">
              <a:latin typeface=" Arial"/>
            </a:endParaRPr>
          </a:p>
          <a:p>
            <a:r>
              <a:rPr lang="en-US" sz="1200" dirty="0">
                <a:latin typeface=" Arial"/>
              </a:rPr>
              <a:t>(1</a:t>
            </a:r>
            <a:r>
              <a:rPr lang="en-US" sz="1200" baseline="30000" dirty="0">
                <a:latin typeface=" Arial"/>
              </a:rPr>
              <a:t>st</a:t>
            </a:r>
            <a:r>
              <a:rPr lang="en-US" sz="1200" dirty="0">
                <a:latin typeface=" Arial"/>
              </a:rPr>
              <a:t> WK March, AAR &amp; Recovery)</a:t>
            </a:r>
          </a:p>
        </p:txBody>
      </p:sp>
      <p:sp>
        <p:nvSpPr>
          <p:cNvPr id="11" name="TextBox 10">
            <a:extLst>
              <a:ext uri="{FF2B5EF4-FFF2-40B4-BE49-F238E27FC236}">
                <a16:creationId xmlns:a16="http://schemas.microsoft.com/office/drawing/2014/main" id="{312B3D40-3CCB-4252-9A5C-8EB63C638FE9}"/>
              </a:ext>
            </a:extLst>
          </p:cNvPr>
          <p:cNvSpPr txBox="1"/>
          <p:nvPr/>
        </p:nvSpPr>
        <p:spPr>
          <a:xfrm>
            <a:off x="5989974" y="4678019"/>
            <a:ext cx="2855269" cy="1569660"/>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02-06MAR56 (Recovery)</a:t>
            </a:r>
          </a:p>
          <a:p>
            <a:r>
              <a:rPr lang="en-US" sz="1200" dirty="0">
                <a:latin typeface=" Arial"/>
              </a:rPr>
              <a:t>07-15MAR56 (Leave Window)</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3" name="TextBox 12">
            <a:extLst>
              <a:ext uri="{FF2B5EF4-FFF2-40B4-BE49-F238E27FC236}">
                <a16:creationId xmlns:a16="http://schemas.microsoft.com/office/drawing/2014/main" id="{B6F0E239-B493-4BE9-B252-2A54E7B86CE8}"/>
              </a:ext>
            </a:extLst>
          </p:cNvPr>
          <p:cNvSpPr txBox="1"/>
          <p:nvPr/>
        </p:nvSpPr>
        <p:spPr>
          <a:xfrm>
            <a:off x="87454" y="980139"/>
            <a:ext cx="2855269" cy="1754326"/>
          </a:xfrm>
          <a:prstGeom prst="rect">
            <a:avLst/>
          </a:prstGeom>
          <a:solidFill>
            <a:schemeClr val="bg1">
              <a:lumMod val="85000"/>
            </a:schemeClr>
          </a:solidFill>
          <a:ln>
            <a:solidFill>
              <a:schemeClr val="tx1"/>
            </a:solidFill>
          </a:ln>
        </p:spPr>
        <p:txBody>
          <a:bodyPr wrap="square" rtlCol="0">
            <a:spAutoFit/>
          </a:bodyPr>
          <a:lstStyle/>
          <a:p>
            <a:r>
              <a:rPr lang="en-US" sz="1200" dirty="0">
                <a:latin typeface=" Arial"/>
              </a:rPr>
              <a:t>23FEB56 (SUN):</a:t>
            </a:r>
          </a:p>
          <a:p>
            <a:endParaRPr lang="en-US" sz="1200" dirty="0">
              <a:latin typeface=" Arial"/>
            </a:endParaRPr>
          </a:p>
          <a:p>
            <a:r>
              <a:rPr lang="en-US" sz="1200" dirty="0">
                <a:latin typeface=" Arial"/>
              </a:rPr>
              <a:t>No Work</a:t>
            </a: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a:p>
            <a:endParaRPr lang="en-US" sz="1200" dirty="0">
              <a:latin typeface=" Arial"/>
            </a:endParaRPr>
          </a:p>
        </p:txBody>
      </p:sp>
      <p:sp>
        <p:nvSpPr>
          <p:cNvPr id="12" name="TextBox 22">
            <a:extLst>
              <a:ext uri="{FF2B5EF4-FFF2-40B4-BE49-F238E27FC236}">
                <a16:creationId xmlns:a16="http://schemas.microsoft.com/office/drawing/2014/main" id="{E5277D54-0BCB-4170-9B53-F767F09DA44A}"/>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r>
              <a:rPr lang="en-US" sz="600" kern="1200" dirty="0">
                <a:solidFill>
                  <a:srgbClr val="000000"/>
                </a:solidFill>
                <a:effectLst/>
                <a:latin typeface="Arial" panose="020B0604020202020204" pitchFamily="34" charset="0"/>
                <a:ea typeface="Times New Roman" panose="02020603050405020304" pitchFamily="18" charset="0"/>
              </a:rPr>
              <a:t>AS OF DATE</a:t>
            </a:r>
            <a:r>
              <a:rPr lang="en-US" sz="600" dirty="0">
                <a:solidFill>
                  <a:srgbClr val="000000"/>
                </a:solidFill>
                <a:latin typeface="Arial" panose="020B0604020202020204" pitchFamily="34" charset="0"/>
                <a:ea typeface="Times New Roman" panose="02020603050405020304" pitchFamily="18" charset="0"/>
              </a:rPr>
              <a:t>: 15JAN56</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556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3">
            <a:extLst>
              <a:ext uri="{FF2B5EF4-FFF2-40B4-BE49-F238E27FC236}">
                <a16:creationId xmlns:a16="http://schemas.microsoft.com/office/drawing/2014/main" id="{FF38C8CF-8E20-4991-A5F8-0D4183E4941E}"/>
              </a:ext>
            </a:extLst>
          </p:cNvPr>
          <p:cNvSpPr txBox="1">
            <a:spLocks/>
          </p:cNvSpPr>
          <p:nvPr/>
        </p:nvSpPr>
        <p:spPr>
          <a:xfrm>
            <a:off x="1219199" y="419885"/>
            <a:ext cx="4917929" cy="27047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SQUAD TRAINING (</a:t>
            </a:r>
            <a:r>
              <a:rPr lang="en-US" i="1" dirty="0"/>
              <a:t>IWTS TABLE III-VI</a:t>
            </a:r>
            <a:r>
              <a:rPr lang="en-US" dirty="0"/>
              <a:t>) MICRO</a:t>
            </a:r>
          </a:p>
        </p:txBody>
      </p:sp>
      <p:sp>
        <p:nvSpPr>
          <p:cNvPr id="3" name="TextBox 2">
            <a:extLst>
              <a:ext uri="{FF2B5EF4-FFF2-40B4-BE49-F238E27FC236}">
                <a16:creationId xmlns:a16="http://schemas.microsoft.com/office/drawing/2014/main" id="{8B7B46F0-E23E-48E4-849B-580301EB900D}"/>
              </a:ext>
            </a:extLst>
          </p:cNvPr>
          <p:cNvSpPr txBox="1"/>
          <p:nvPr/>
        </p:nvSpPr>
        <p:spPr>
          <a:xfrm>
            <a:off x="411304" y="992257"/>
            <a:ext cx="2019978" cy="5170646"/>
          </a:xfrm>
          <a:prstGeom prst="rect">
            <a:avLst/>
          </a:prstGeom>
          <a:solidFill>
            <a:schemeClr val="bg1"/>
          </a:solidFill>
          <a:ln>
            <a:solidFill>
              <a:schemeClr val="tx1"/>
            </a:solidFill>
          </a:ln>
        </p:spPr>
        <p:txBody>
          <a:bodyPr wrap="square" rtlCol="0">
            <a:spAutoFit/>
          </a:bodyPr>
          <a:lstStyle/>
          <a:p>
            <a:r>
              <a:rPr lang="en-US" sz="1000" b="1" dirty="0">
                <a:latin typeface=" Arial"/>
              </a:rPr>
              <a:t>24FEB56 (MON): SQD DAY 0</a:t>
            </a:r>
          </a:p>
          <a:p>
            <a:endParaRPr lang="en-US" sz="1000" dirty="0">
              <a:latin typeface=" Arial"/>
            </a:endParaRPr>
          </a:p>
          <a:p>
            <a:r>
              <a:rPr lang="en-US" sz="1000" dirty="0">
                <a:latin typeface=" Arial"/>
              </a:rPr>
              <a:t>Chow: M/M/H</a:t>
            </a:r>
          </a:p>
          <a:p>
            <a:endParaRPr lang="en-US" sz="1000" dirty="0">
              <a:latin typeface=" Arial"/>
            </a:endParaRPr>
          </a:p>
          <a:p>
            <a:r>
              <a:rPr lang="en-US" sz="1000" dirty="0">
                <a:latin typeface=" Arial"/>
              </a:rPr>
              <a:t>FIRST CALL (COF) 0500hrs</a:t>
            </a:r>
          </a:p>
          <a:p>
            <a:r>
              <a:rPr lang="en-US" sz="1000" dirty="0">
                <a:latin typeface=" Arial"/>
              </a:rPr>
              <a:t>SQDs </a:t>
            </a:r>
            <a:r>
              <a:rPr lang="en-US" sz="1000" dirty="0" err="1">
                <a:latin typeface=" Arial"/>
              </a:rPr>
              <a:t>est</a:t>
            </a:r>
            <a:r>
              <a:rPr lang="en-US" sz="1000" dirty="0">
                <a:latin typeface=" Arial"/>
              </a:rPr>
              <a:t> AAs (RG 53) 0850hrs</a:t>
            </a:r>
          </a:p>
          <a:p>
            <a:r>
              <a:rPr lang="en-US" sz="1000" dirty="0">
                <a:latin typeface=" Arial"/>
              </a:rPr>
              <a:t>CADRE </a:t>
            </a:r>
            <a:r>
              <a:rPr lang="en-US" sz="1000" dirty="0" err="1">
                <a:latin typeface=" Arial"/>
              </a:rPr>
              <a:t>est</a:t>
            </a:r>
            <a:r>
              <a:rPr lang="en-US" sz="1000" dirty="0">
                <a:latin typeface=" Arial"/>
              </a:rPr>
              <a:t> CP (RG 53) 0800hrs</a:t>
            </a:r>
          </a:p>
          <a:p>
            <a:endParaRPr lang="en-US" sz="1000" dirty="0">
              <a:latin typeface=" Arial"/>
            </a:endParaRPr>
          </a:p>
          <a:p>
            <a:r>
              <a:rPr lang="en-US" sz="1000" dirty="0">
                <a:latin typeface=" Arial"/>
              </a:rPr>
              <a:t>Safety Brief 0900hrs @ CP</a:t>
            </a:r>
          </a:p>
          <a:p>
            <a:endParaRPr lang="en-US" sz="1000" dirty="0">
              <a:latin typeface=" Arial"/>
            </a:endParaRPr>
          </a:p>
          <a:p>
            <a:r>
              <a:rPr lang="en-US" sz="1000" dirty="0">
                <a:latin typeface=" Arial"/>
              </a:rPr>
              <a:t>Key Leader </a:t>
            </a:r>
            <a:r>
              <a:rPr lang="en-US" sz="1000" dirty="0" err="1">
                <a:latin typeface=" Arial"/>
              </a:rPr>
              <a:t>Rxls</a:t>
            </a:r>
            <a:endParaRPr lang="en-US" sz="1000" dirty="0">
              <a:latin typeface=" Arial"/>
            </a:endParaRPr>
          </a:p>
          <a:p>
            <a:r>
              <a:rPr lang="en-US" sz="1000" dirty="0">
                <a:latin typeface=" Arial"/>
              </a:rPr>
              <a:t>1100 Lane Walk </a:t>
            </a:r>
            <a:r>
              <a:rPr lang="en-US" sz="1000" dirty="0" err="1">
                <a:latin typeface=" Arial"/>
              </a:rPr>
              <a:t>Rxl</a:t>
            </a:r>
            <a:endParaRPr lang="en-US" sz="1000" dirty="0">
              <a:latin typeface=" Arial"/>
            </a:endParaRPr>
          </a:p>
          <a:p>
            <a:r>
              <a:rPr lang="en-US" sz="1000" dirty="0">
                <a:latin typeface=" Arial"/>
              </a:rPr>
              <a:t>1300 Cadre Comms </a:t>
            </a:r>
            <a:r>
              <a:rPr lang="en-US" sz="1000" dirty="0" err="1">
                <a:latin typeface=" Arial"/>
              </a:rPr>
              <a:t>Rxl</a:t>
            </a:r>
            <a:endParaRPr lang="en-US" sz="1000" dirty="0">
              <a:latin typeface=" Arial"/>
            </a:endParaRPr>
          </a:p>
          <a:p>
            <a:r>
              <a:rPr lang="en-US" sz="1000" dirty="0">
                <a:latin typeface=" Arial"/>
              </a:rPr>
              <a:t>1500 Cadre Emergency </a:t>
            </a:r>
            <a:r>
              <a:rPr lang="en-US" sz="1000" dirty="0" err="1">
                <a:latin typeface=" Arial"/>
              </a:rPr>
              <a:t>Rxl</a:t>
            </a:r>
            <a:endParaRPr lang="en-US" sz="1000" dirty="0">
              <a:latin typeface=" Arial"/>
            </a:endParaRPr>
          </a:p>
          <a:p>
            <a:endParaRPr lang="en-US" sz="1000" dirty="0">
              <a:latin typeface=" Arial"/>
            </a:endParaRPr>
          </a:p>
          <a:p>
            <a:r>
              <a:rPr lang="en-US" sz="1000" dirty="0">
                <a:latin typeface=" Arial"/>
              </a:rPr>
              <a:t>1000-1600 SQD OPORD Window</a:t>
            </a:r>
          </a:p>
          <a:p>
            <a:endParaRPr lang="en-US" sz="1000" dirty="0">
              <a:latin typeface=" Arial"/>
            </a:endParaRPr>
          </a:p>
          <a:p>
            <a:endParaRPr lang="en-US" sz="1000" dirty="0">
              <a:latin typeface=" Arial"/>
            </a:endParaRPr>
          </a:p>
          <a:p>
            <a:r>
              <a:rPr lang="en-US" sz="1000" i="1" dirty="0">
                <a:latin typeface=" Arial"/>
              </a:rPr>
              <a:t>Section personnel not service as Cadre focus:</a:t>
            </a:r>
          </a:p>
          <a:p>
            <a:pPr marL="171450" indent="-171450">
              <a:buFontTx/>
              <a:buChar char="-"/>
            </a:pPr>
            <a:r>
              <a:rPr lang="en-US" sz="1000" i="1" dirty="0">
                <a:latin typeface=" Arial"/>
              </a:rPr>
              <a:t>Maintenance</a:t>
            </a:r>
          </a:p>
          <a:p>
            <a:pPr marL="171450" indent="-171450">
              <a:buFontTx/>
              <a:buChar char="-"/>
            </a:pPr>
            <a:endParaRPr lang="en-US" sz="1000" i="1" dirty="0">
              <a:latin typeface=" Arial"/>
            </a:endParaRPr>
          </a:p>
          <a:p>
            <a:pPr marL="171450" indent="-171450">
              <a:buFontTx/>
              <a:buChar char="-"/>
            </a:pPr>
            <a:endParaRPr lang="en-US" sz="1000" i="1" dirty="0">
              <a:latin typeface=" Arial"/>
            </a:endParaRPr>
          </a:p>
          <a:p>
            <a:r>
              <a:rPr lang="en-US" sz="1000" i="1" dirty="0">
                <a:latin typeface=" Arial"/>
              </a:rPr>
              <a:t>SAM-T Reservation (18-21)</a:t>
            </a: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4" name="TextBox 22">
            <a:extLst>
              <a:ext uri="{FF2B5EF4-FFF2-40B4-BE49-F238E27FC236}">
                <a16:creationId xmlns:a16="http://schemas.microsoft.com/office/drawing/2014/main" id="{519A6092-497C-48B3-9E43-F05701EBC1D0}"/>
              </a:ext>
            </a:extLst>
          </p:cNvPr>
          <p:cNvSpPr txBox="1"/>
          <p:nvPr/>
        </p:nvSpPr>
        <p:spPr>
          <a:xfrm>
            <a:off x="107796" y="6587299"/>
            <a:ext cx="2378795" cy="184666"/>
          </a:xfrm>
          <a:prstGeom prst="rect">
            <a:avLst/>
          </a:prstGeom>
          <a:solidFill>
            <a:schemeClr val="bg1"/>
          </a:solidFill>
          <a:ln>
            <a:solidFill>
              <a:schemeClr val="tx1"/>
            </a:solidFill>
          </a:ln>
        </p:spPr>
        <p:txBody>
          <a:bodyPr wrap="squar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AS OF DATE: </a:t>
            </a:r>
            <a:r>
              <a:rPr lang="en-US" sz="600" dirty="0">
                <a:solidFill>
                  <a:srgbClr val="000000"/>
                </a:solidFill>
                <a:latin typeface="Arial" panose="020B0604020202020204" pitchFamily="34" charset="0"/>
                <a:ea typeface="Times New Roman" panose="02020603050405020304" pitchFamily="18" charset="0"/>
              </a:rPr>
              <a:t>15JAN56</a:t>
            </a: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AA4F5267-A956-4A91-A0CB-7851D1A6DB83}"/>
              </a:ext>
            </a:extLst>
          </p:cNvPr>
          <p:cNvSpPr txBox="1"/>
          <p:nvPr/>
        </p:nvSpPr>
        <p:spPr>
          <a:xfrm>
            <a:off x="2571649"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24FEB56 (MON): (cont.)</a:t>
            </a:r>
          </a:p>
          <a:p>
            <a:endParaRPr lang="en-US" sz="1000" dirty="0">
              <a:latin typeface=" Arial"/>
            </a:endParaRPr>
          </a:p>
          <a:p>
            <a:r>
              <a:rPr lang="en-US" sz="1000" dirty="0">
                <a:latin typeface=" Arial"/>
              </a:rPr>
              <a:t>Objectives.</a:t>
            </a:r>
          </a:p>
          <a:p>
            <a:endParaRPr lang="en-US" sz="1000" dirty="0">
              <a:latin typeface=" Arial"/>
            </a:endParaRPr>
          </a:p>
          <a:p>
            <a:r>
              <a:rPr lang="en-US" sz="1000" dirty="0">
                <a:latin typeface=" Arial"/>
              </a:rPr>
              <a:t>- Establish Company CP and Squad AAs.  Company CP will function as the Cadre CP during training but exercise full CP operations.</a:t>
            </a:r>
          </a:p>
          <a:p>
            <a:endParaRPr lang="en-US" sz="1000" dirty="0">
              <a:latin typeface=" Arial"/>
            </a:endParaRPr>
          </a:p>
          <a:p>
            <a:r>
              <a:rPr lang="en-US" sz="1000" dirty="0">
                <a:latin typeface=" Arial"/>
              </a:rPr>
              <a:t>- Squads brief &amp; re-brief OPORDs to standard.</a:t>
            </a:r>
          </a:p>
          <a:p>
            <a:pPr marL="171450" indent="-171450">
              <a:buFontTx/>
              <a:buChar char="-"/>
            </a:pPr>
            <a:endParaRPr lang="en-US" sz="1000" dirty="0">
              <a:latin typeface=" Arial"/>
            </a:endParaRPr>
          </a:p>
          <a:p>
            <a:r>
              <a:rPr lang="en-US" sz="1000" dirty="0">
                <a:latin typeface=" Arial"/>
              </a:rPr>
              <a:t>- Squads conduct RXLs and Reconnaissance to standard.</a:t>
            </a:r>
          </a:p>
          <a:p>
            <a:pPr marL="171450" indent="-171450">
              <a:buFontTx/>
              <a:buChar char="-"/>
            </a:pPr>
            <a:endParaRPr lang="en-US" sz="1000" dirty="0">
              <a:latin typeface=" Arial"/>
            </a:endParaRPr>
          </a:p>
          <a:p>
            <a:r>
              <a:rPr lang="en-US" sz="1000" dirty="0">
                <a:latin typeface=" Arial"/>
              </a:rPr>
              <a:t>- Squads conduct reporting to standard.</a:t>
            </a: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a:p>
            <a:endParaRPr lang="en-US" sz="1000" dirty="0">
              <a:latin typeface=" Arial"/>
            </a:endParaRPr>
          </a:p>
        </p:txBody>
      </p:sp>
      <p:sp>
        <p:nvSpPr>
          <p:cNvPr id="16" name="TextBox 15">
            <a:extLst>
              <a:ext uri="{FF2B5EF4-FFF2-40B4-BE49-F238E27FC236}">
                <a16:creationId xmlns:a16="http://schemas.microsoft.com/office/drawing/2014/main" id="{B7645851-44E4-4B0D-BBBC-6FEC699F867C}"/>
              </a:ext>
            </a:extLst>
          </p:cNvPr>
          <p:cNvSpPr txBox="1"/>
          <p:nvPr/>
        </p:nvSpPr>
        <p:spPr>
          <a:xfrm>
            <a:off x="4661183" y="992256"/>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25FEB56 (TUE): SQD DAY 1</a:t>
            </a:r>
          </a:p>
          <a:p>
            <a:endParaRPr lang="en-US" sz="1000" dirty="0">
              <a:latin typeface=" Arial"/>
            </a:endParaRPr>
          </a:p>
          <a:p>
            <a:r>
              <a:rPr lang="en-US" sz="1000" dirty="0">
                <a:latin typeface=" Arial"/>
              </a:rPr>
              <a:t>Chow: H/M/H</a:t>
            </a:r>
          </a:p>
          <a:p>
            <a:endParaRPr lang="en-US" sz="1000" dirty="0">
              <a:latin typeface=" Arial"/>
            </a:endParaRPr>
          </a:p>
          <a:p>
            <a:r>
              <a:rPr lang="en-US" sz="1000" dirty="0">
                <a:latin typeface=" Arial"/>
              </a:rPr>
              <a:t>0700-0200 SQD </a:t>
            </a:r>
            <a:r>
              <a:rPr lang="en-US" sz="1000" dirty="0" err="1">
                <a:latin typeface=" Arial"/>
              </a:rPr>
              <a:t>FoF</a:t>
            </a:r>
            <a:r>
              <a:rPr lang="en-US" sz="1000" dirty="0">
                <a:latin typeface=" Arial"/>
              </a:rPr>
              <a:t> Iterations</a:t>
            </a:r>
          </a:p>
          <a:p>
            <a:endParaRPr lang="en-US" sz="1000" dirty="0">
              <a:latin typeface=" Arial"/>
            </a:endParaRPr>
          </a:p>
          <a:p>
            <a:r>
              <a:rPr lang="en-US" sz="1000" dirty="0">
                <a:latin typeface=" Arial"/>
              </a:rPr>
              <a:t>2hr iterations with 1hr reset between for AAR and movement to-from.  Each Iteration will train 2x Squads.</a:t>
            </a:r>
          </a:p>
          <a:p>
            <a:endParaRPr lang="en-US" sz="1000" dirty="0">
              <a:latin typeface=" Arial"/>
            </a:endParaRPr>
          </a:p>
          <a:p>
            <a:r>
              <a:rPr lang="en-US" sz="1000" dirty="0">
                <a:latin typeface=" Arial"/>
              </a:rPr>
              <a:t>Total Train Day/Night 6 SQDs</a:t>
            </a:r>
          </a:p>
          <a:p>
            <a:endParaRPr lang="en-US" sz="1000" dirty="0">
              <a:latin typeface=" Arial"/>
            </a:endParaRPr>
          </a:p>
          <a:p>
            <a:r>
              <a:rPr lang="en-US" sz="1000" dirty="0">
                <a:latin typeface=" Arial"/>
              </a:rPr>
              <a:t>0700-1000 Iteration 01 </a:t>
            </a:r>
            <a:r>
              <a:rPr lang="en-US" sz="1000" dirty="0" err="1">
                <a:latin typeface=" Arial"/>
              </a:rPr>
              <a:t>FoF</a:t>
            </a:r>
            <a:endParaRPr lang="en-US" sz="1000" dirty="0">
              <a:latin typeface=" Arial"/>
            </a:endParaRPr>
          </a:p>
          <a:p>
            <a:endParaRPr lang="en-US" sz="1000" dirty="0">
              <a:latin typeface=" Arial"/>
            </a:endParaRPr>
          </a:p>
          <a:p>
            <a:r>
              <a:rPr lang="en-US" sz="1000" dirty="0">
                <a:latin typeface=" Arial"/>
              </a:rPr>
              <a:t>1000-1300 Iteration 02 </a:t>
            </a:r>
            <a:r>
              <a:rPr lang="en-US" sz="1000" dirty="0" err="1">
                <a:latin typeface=" Arial"/>
              </a:rPr>
              <a:t>FoF</a:t>
            </a:r>
            <a:endParaRPr lang="en-US" sz="1000" dirty="0">
              <a:latin typeface=" Arial"/>
            </a:endParaRPr>
          </a:p>
          <a:p>
            <a:endParaRPr lang="en-US" sz="1000" dirty="0">
              <a:latin typeface=" Arial"/>
            </a:endParaRPr>
          </a:p>
          <a:p>
            <a:r>
              <a:rPr lang="en-US" sz="1000" dirty="0">
                <a:latin typeface=" Arial"/>
              </a:rPr>
              <a:t>1300-1600 Iteration 03 </a:t>
            </a:r>
            <a:r>
              <a:rPr lang="en-US" sz="1000" dirty="0" err="1">
                <a:latin typeface=" Arial"/>
              </a:rPr>
              <a:t>FoF</a:t>
            </a:r>
            <a:endParaRPr lang="en-US" sz="1000" dirty="0">
              <a:latin typeface=" Arial"/>
            </a:endParaRPr>
          </a:p>
          <a:p>
            <a:endParaRPr lang="en-US" sz="1000" dirty="0">
              <a:latin typeface=" Arial"/>
            </a:endParaRPr>
          </a:p>
          <a:p>
            <a:r>
              <a:rPr lang="en-US" sz="1000" dirty="0">
                <a:latin typeface=" Arial"/>
              </a:rPr>
              <a:t>1600-1900 Iteration 04 </a:t>
            </a:r>
            <a:r>
              <a:rPr lang="en-US" sz="1000" dirty="0" err="1">
                <a:latin typeface=" Arial"/>
              </a:rPr>
              <a:t>FoF</a:t>
            </a:r>
            <a:endParaRPr lang="en-US" sz="1000" dirty="0">
              <a:latin typeface=" Arial"/>
            </a:endParaRPr>
          </a:p>
          <a:p>
            <a:r>
              <a:rPr lang="en-US" sz="1000" dirty="0">
                <a:latin typeface=" Arial"/>
              </a:rPr>
              <a:t>(Semi-Night)</a:t>
            </a:r>
          </a:p>
          <a:p>
            <a:endParaRPr lang="en-US" sz="1000" dirty="0">
              <a:latin typeface=" Arial"/>
            </a:endParaRPr>
          </a:p>
          <a:p>
            <a:r>
              <a:rPr lang="en-US" sz="1000" dirty="0">
                <a:latin typeface=" Arial"/>
              </a:rPr>
              <a:t>1900-2200 Iteration 05 </a:t>
            </a:r>
            <a:r>
              <a:rPr lang="en-US" sz="1000" dirty="0" err="1">
                <a:latin typeface=" Arial"/>
              </a:rPr>
              <a:t>FoF</a:t>
            </a:r>
            <a:endParaRPr lang="en-US" sz="1000" dirty="0">
              <a:latin typeface=" Arial"/>
            </a:endParaRPr>
          </a:p>
          <a:p>
            <a:r>
              <a:rPr lang="en-US" sz="1000" dirty="0">
                <a:latin typeface=" Arial"/>
              </a:rPr>
              <a:t>(Night)</a:t>
            </a:r>
          </a:p>
          <a:p>
            <a:endParaRPr lang="en-US" sz="1000" dirty="0">
              <a:latin typeface=" Arial"/>
            </a:endParaRPr>
          </a:p>
          <a:p>
            <a:r>
              <a:rPr lang="en-US" sz="1000" dirty="0">
                <a:latin typeface=" Arial"/>
              </a:rPr>
              <a:t>2200-0100 Iteration 06 </a:t>
            </a:r>
            <a:r>
              <a:rPr lang="en-US" sz="1000" dirty="0" err="1">
                <a:latin typeface=" Arial"/>
              </a:rPr>
              <a:t>FoF</a:t>
            </a:r>
            <a:endParaRPr lang="en-US" sz="1000" dirty="0">
              <a:latin typeface=" Arial"/>
            </a:endParaRPr>
          </a:p>
          <a:p>
            <a:r>
              <a:rPr lang="en-US" sz="1000" dirty="0">
                <a:latin typeface=" Arial"/>
              </a:rPr>
              <a:t>(Night)</a:t>
            </a:r>
          </a:p>
          <a:p>
            <a:endParaRPr lang="en-US" sz="1000" dirty="0">
              <a:latin typeface=" Arial"/>
            </a:endParaRPr>
          </a:p>
          <a:p>
            <a:r>
              <a:rPr lang="en-US" sz="1000" dirty="0">
                <a:latin typeface=" Arial"/>
              </a:rPr>
              <a:t>1500 SQD LFX FRAGORD Release by Cadre</a:t>
            </a:r>
          </a:p>
          <a:p>
            <a:endParaRPr lang="en-US" sz="1000" dirty="0">
              <a:latin typeface=" Arial"/>
            </a:endParaRPr>
          </a:p>
          <a:p>
            <a:endParaRPr lang="en-US" sz="1000" dirty="0">
              <a:latin typeface=" Arial"/>
            </a:endParaRPr>
          </a:p>
          <a:p>
            <a:endParaRPr lang="en-US" sz="1000" dirty="0">
              <a:latin typeface=" Arial"/>
            </a:endParaRPr>
          </a:p>
        </p:txBody>
      </p:sp>
      <p:sp>
        <p:nvSpPr>
          <p:cNvPr id="17" name="TextBox 16">
            <a:extLst>
              <a:ext uri="{FF2B5EF4-FFF2-40B4-BE49-F238E27FC236}">
                <a16:creationId xmlns:a16="http://schemas.microsoft.com/office/drawing/2014/main" id="{9EB36117-8237-413C-97C1-6115C75DC6DD}"/>
              </a:ext>
            </a:extLst>
          </p:cNvPr>
          <p:cNvSpPr txBox="1"/>
          <p:nvPr/>
        </p:nvSpPr>
        <p:spPr>
          <a:xfrm>
            <a:off x="6785257" y="992255"/>
            <a:ext cx="2036621" cy="5170646"/>
          </a:xfrm>
          <a:prstGeom prst="rect">
            <a:avLst/>
          </a:prstGeom>
          <a:solidFill>
            <a:schemeClr val="bg1"/>
          </a:solidFill>
          <a:ln>
            <a:solidFill>
              <a:schemeClr val="tx1"/>
            </a:solidFill>
          </a:ln>
        </p:spPr>
        <p:txBody>
          <a:bodyPr wrap="square" rtlCol="0">
            <a:spAutoFit/>
          </a:bodyPr>
          <a:lstStyle/>
          <a:p>
            <a:r>
              <a:rPr lang="en-US" sz="1000" b="1" dirty="0">
                <a:latin typeface=" Arial"/>
              </a:rPr>
              <a:t>25FEB56 (TUE): (cont.)</a:t>
            </a:r>
          </a:p>
          <a:p>
            <a:endParaRPr lang="en-US" sz="1000" dirty="0">
              <a:latin typeface=" Arial"/>
            </a:endParaRPr>
          </a:p>
          <a:p>
            <a:r>
              <a:rPr lang="en-US" sz="1000" dirty="0">
                <a:latin typeface=" Arial"/>
              </a:rPr>
              <a:t>Objectives.</a:t>
            </a:r>
          </a:p>
          <a:p>
            <a:endParaRPr lang="en-US" sz="1000" dirty="0">
              <a:latin typeface=" Arial"/>
            </a:endParaRPr>
          </a:p>
          <a:p>
            <a:pPr marL="171450" indent="-171450">
              <a:buFontTx/>
              <a:buChar char="-"/>
            </a:pPr>
            <a:r>
              <a:rPr lang="en-US" sz="1000" dirty="0">
                <a:latin typeface=" Arial"/>
              </a:rPr>
              <a:t>Squad 6x Focus Points </a:t>
            </a:r>
          </a:p>
          <a:p>
            <a:pPr marL="171450" indent="-171450">
              <a:buFontTx/>
              <a:buChar char="-"/>
            </a:pPr>
            <a:endParaRPr lang="en-US" sz="1000" dirty="0">
              <a:latin typeface=" Arial"/>
            </a:endParaRPr>
          </a:p>
          <a:p>
            <a:r>
              <a:rPr lang="en-US" sz="1000" dirty="0">
                <a:latin typeface=" Arial"/>
              </a:rPr>
              <a:t>Cadre.</a:t>
            </a:r>
          </a:p>
          <a:p>
            <a:endParaRPr lang="en-US" sz="1000" dirty="0">
              <a:latin typeface=" Arial"/>
            </a:endParaRPr>
          </a:p>
          <a:p>
            <a:pPr marL="171450" indent="-171450">
              <a:buFontTx/>
              <a:buChar char="-"/>
            </a:pPr>
            <a:r>
              <a:rPr lang="en-US" sz="1000" dirty="0">
                <a:latin typeface=" Arial"/>
              </a:rPr>
              <a:t>PL/PSG Lane grader per SQD</a:t>
            </a:r>
          </a:p>
          <a:p>
            <a:pPr marL="171450" indent="-171450">
              <a:buFontTx/>
              <a:buChar char="-"/>
            </a:pPr>
            <a:r>
              <a:rPr lang="en-US" sz="1000" dirty="0">
                <a:latin typeface=" Arial"/>
              </a:rPr>
              <a:t>CDR Evaluator</a:t>
            </a:r>
          </a:p>
          <a:p>
            <a:pPr marL="171450" indent="-171450">
              <a:buFontTx/>
              <a:buChar char="-"/>
            </a:pPr>
            <a:r>
              <a:rPr lang="en-US" sz="1000" dirty="0">
                <a:latin typeface=" Arial"/>
              </a:rPr>
              <a:t>1SG sustainment effort</a:t>
            </a:r>
          </a:p>
          <a:p>
            <a:pPr marL="171450" indent="-171450">
              <a:buFontTx/>
              <a:buChar char="-"/>
            </a:pPr>
            <a:r>
              <a:rPr lang="en-US" sz="1000" dirty="0">
                <a:latin typeface=" Arial"/>
              </a:rPr>
              <a:t>CO CP Risk </a:t>
            </a:r>
            <a:r>
              <a:rPr lang="en-US" sz="1000" dirty="0" err="1">
                <a:latin typeface=" Arial"/>
              </a:rPr>
              <a:t>Mgmt</a:t>
            </a:r>
            <a:endParaRPr lang="en-US" sz="1000" dirty="0">
              <a:latin typeface=" Arial"/>
            </a:endParaRPr>
          </a:p>
          <a:p>
            <a:endParaRPr lang="en-US" sz="1000" dirty="0">
              <a:latin typeface=" Arial"/>
            </a:endParaRPr>
          </a:p>
          <a:p>
            <a:r>
              <a:rPr lang="en-US" sz="1000" dirty="0">
                <a:latin typeface=" Arial"/>
              </a:rPr>
              <a:t>LFX Preparation.</a:t>
            </a:r>
          </a:p>
          <a:p>
            <a:endParaRPr lang="en-US" sz="1000" dirty="0">
              <a:latin typeface=" Arial"/>
            </a:endParaRPr>
          </a:p>
          <a:p>
            <a:pPr marL="171450" indent="-171450">
              <a:buFontTx/>
              <a:buChar char="-"/>
            </a:pPr>
            <a:r>
              <a:rPr lang="en-US" sz="1000" dirty="0">
                <a:latin typeface=" Arial"/>
              </a:rPr>
              <a:t>Cadre Lane Confirmation</a:t>
            </a:r>
          </a:p>
          <a:p>
            <a:pPr marL="171450" indent="-171450">
              <a:buFontTx/>
              <a:buChar char="-"/>
            </a:pPr>
            <a:r>
              <a:rPr lang="en-US" sz="1000" dirty="0">
                <a:latin typeface=" Arial"/>
              </a:rPr>
              <a:t>Live Safety Pre-Brief</a:t>
            </a:r>
          </a:p>
          <a:p>
            <a:pPr marL="171450" indent="-171450">
              <a:buFontTx/>
              <a:buChar char="-"/>
            </a:pPr>
            <a:r>
              <a:rPr lang="en-US" sz="1000" dirty="0">
                <a:latin typeface=" Arial"/>
              </a:rPr>
              <a:t>Road Block Confirmation</a:t>
            </a: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pPr marL="171450" indent="-171450">
              <a:buFontTx/>
              <a:buChar char="-"/>
            </a:pPr>
            <a:endParaRPr lang="en-US" sz="1000" dirty="0">
              <a:latin typeface=" Arial"/>
            </a:endParaRPr>
          </a:p>
          <a:p>
            <a:endParaRPr lang="en-US" sz="1000" dirty="0">
              <a:latin typeface=" Arial"/>
            </a:endParaRPr>
          </a:p>
          <a:p>
            <a:endParaRPr lang="en-US" sz="1000" dirty="0">
              <a:latin typeface=" Arial"/>
            </a:endParaRPr>
          </a:p>
        </p:txBody>
      </p:sp>
    </p:spTree>
    <p:extLst>
      <p:ext uri="{BB962C8B-B14F-4D97-AF65-F5344CB8AC3E}">
        <p14:creationId xmlns:p14="http://schemas.microsoft.com/office/powerpoint/2010/main" val="294618624"/>
      </p:ext>
    </p:extLst>
  </p:cSld>
  <p:clrMapOvr>
    <a:masterClrMapping/>
  </p:clrMapOvr>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9415</TotalTime>
  <Words>5234</Words>
  <Application>Microsoft Office PowerPoint</Application>
  <PresentationFormat>On-screen Show (4:3)</PresentationFormat>
  <Paragraphs>1127</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 Arial</vt:lpstr>
      <vt:lpstr>Arial</vt:lpstr>
      <vt:lpstr>Calibri</vt:lpstr>
      <vt:lpstr>Times New Roman</vt:lpstr>
      <vt:lpstr>Slide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vidalcgarza@yahoo.com Garza</dc:creator>
  <cp:lastModifiedBy>vidalcgarza@gmail.com Garza</cp:lastModifiedBy>
  <cp:revision>504</cp:revision>
  <cp:lastPrinted>2021-08-17T12:19:26Z</cp:lastPrinted>
  <dcterms:created xsi:type="dcterms:W3CDTF">2019-04-18T17:17:55Z</dcterms:created>
  <dcterms:modified xsi:type="dcterms:W3CDTF">2021-08-19T07:21:05Z</dcterms:modified>
</cp:coreProperties>
</file>