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4"/>
    <p:sldMasterId id="2147483791" r:id="rId5"/>
    <p:sldMasterId id="2147483815" r:id="rId6"/>
    <p:sldMasterId id="2147483820" r:id="rId7"/>
  </p:sldMasterIdLst>
  <p:notesMasterIdLst>
    <p:notesMasterId r:id="rId28"/>
  </p:notesMasterIdLst>
  <p:sldIdLst>
    <p:sldId id="708" r:id="rId8"/>
    <p:sldId id="722" r:id="rId9"/>
    <p:sldId id="709" r:id="rId10"/>
    <p:sldId id="710" r:id="rId11"/>
    <p:sldId id="711" r:id="rId12"/>
    <p:sldId id="716" r:id="rId13"/>
    <p:sldId id="717" r:id="rId14"/>
    <p:sldId id="729" r:id="rId15"/>
    <p:sldId id="676" r:id="rId16"/>
    <p:sldId id="732" r:id="rId17"/>
    <p:sldId id="714" r:id="rId18"/>
    <p:sldId id="719" r:id="rId19"/>
    <p:sldId id="731" r:id="rId20"/>
    <p:sldId id="724" r:id="rId21"/>
    <p:sldId id="733" r:id="rId22"/>
    <p:sldId id="720" r:id="rId23"/>
    <p:sldId id="734" r:id="rId24"/>
    <p:sldId id="725" r:id="rId25"/>
    <p:sldId id="726" r:id="rId26"/>
    <p:sldId id="723" r:id="rId27"/>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01" autoAdjust="0"/>
    <p:restoredTop sz="31159" autoAdjust="0"/>
  </p:normalViewPr>
  <p:slideViewPr>
    <p:cSldViewPr snapToGrid="0">
      <p:cViewPr varScale="1">
        <p:scale>
          <a:sx n="19" d="100"/>
          <a:sy n="19" d="100"/>
        </p:scale>
        <p:origin x="2808" y="30"/>
      </p:cViewPr>
      <p:guideLst/>
    </p:cSldViewPr>
  </p:slideViewPr>
  <p:outlineViewPr>
    <p:cViewPr>
      <p:scale>
        <a:sx n="33" d="100"/>
        <a:sy n="33" d="100"/>
      </p:scale>
      <p:origin x="0" y="-4626"/>
    </p:cViewPr>
  </p:outlin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6.xml"/><Relationship Id="rId1" Type="http://schemas.microsoft.com/office/2011/relationships/chartStyle" Target="style16.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scatterChart>
        <c:scatterStyle val="lineMarker"/>
        <c:varyColors val="0"/>
        <c:ser>
          <c:idx val="0"/>
          <c:order val="0"/>
          <c:tx>
            <c:strRef>
              <c:f>Sheet1!$B$1</c:f>
              <c:strCache>
                <c:ptCount val="1"/>
                <c:pt idx="0">
                  <c:v>Enlisted</c:v>
                </c:pt>
              </c:strCache>
            </c:strRef>
          </c:tx>
          <c:spPr>
            <a:ln w="19050" cap="rnd">
              <a:solidFill>
                <a:srgbClr val="FF0000"/>
              </a:solidFill>
              <a:round/>
            </a:ln>
            <a:effectLst/>
          </c:spPr>
          <c:marker>
            <c:symbol val="circle"/>
            <c:size val="5"/>
            <c:spPr>
              <a:solidFill>
                <a:srgbClr val="FF0000"/>
              </a:solidFill>
              <a:ln w="9525">
                <a:solidFill>
                  <a:srgbClr val="FF0000"/>
                </a:solidFill>
              </a:ln>
              <a:effectLst/>
            </c:spPr>
          </c:marker>
          <c:dLbls>
            <c:dLbl>
              <c:idx val="0"/>
              <c:layout>
                <c:manualLayout>
                  <c:x val="-9.6832700159765389E-2"/>
                  <c:y val="8.1213990099813449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1.6943866488625919E-2"/>
                  <c:y val="-0.24359475629458588"/>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1.3080280791640204E-2"/>
                  <c:y val="7.4952232706026425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strRef>
              <c:f>Sheet1!$A$2:$A$4</c:f>
              <c:strCache>
                <c:ptCount val="3"/>
                <c:pt idx="0">
                  <c:v>OCT</c:v>
                </c:pt>
                <c:pt idx="1">
                  <c:v>NOV</c:v>
                </c:pt>
                <c:pt idx="2">
                  <c:v>DEC</c:v>
                </c:pt>
              </c:strCache>
            </c:strRef>
          </c:xVal>
          <c:yVal>
            <c:numRef>
              <c:f>Sheet1!$B$2:$B$4</c:f>
              <c:numCache>
                <c:formatCode>0%</c:formatCode>
                <c:ptCount val="3"/>
                <c:pt idx="0">
                  <c:v>1.1200000000000001</c:v>
                </c:pt>
                <c:pt idx="1">
                  <c:v>1.03</c:v>
                </c:pt>
                <c:pt idx="2">
                  <c:v>1.1100000000000001</c:v>
                </c:pt>
              </c:numCache>
            </c:numRef>
          </c:yVal>
          <c:smooth val="0"/>
          <c:extLst xmlns:c16r2="http://schemas.microsoft.com/office/drawing/2015/06/chart">
            <c:ext xmlns:c16="http://schemas.microsoft.com/office/drawing/2014/chart" uri="{C3380CC4-5D6E-409C-BE32-E72D297353CC}">
              <c16:uniqueId val="{00000003-5219-47C9-A96D-9268991D2365}"/>
            </c:ext>
          </c:extLst>
        </c:ser>
        <c:dLbls>
          <c:dLblPos val="t"/>
          <c:showLegendKey val="0"/>
          <c:showVal val="1"/>
          <c:showCatName val="0"/>
          <c:showSerName val="0"/>
          <c:showPercent val="0"/>
          <c:showBubbleSize val="0"/>
        </c:dLbls>
        <c:axId val="206349816"/>
        <c:axId val="205472968"/>
      </c:scatterChart>
      <c:valAx>
        <c:axId val="206349816"/>
        <c:scaling>
          <c:orientation val="minMax"/>
        </c:scaling>
        <c:delete val="1"/>
        <c:axPos val="b"/>
        <c:numFmt formatCode="General" sourceLinked="1"/>
        <c:majorTickMark val="out"/>
        <c:minorTickMark val="none"/>
        <c:tickLblPos val="nextTo"/>
        <c:crossAx val="205472968"/>
        <c:crosses val="autoZero"/>
        <c:crossBetween val="midCat"/>
      </c:valAx>
      <c:valAx>
        <c:axId val="205472968"/>
        <c:scaling>
          <c:orientation val="minMax"/>
          <c:max val="1.2"/>
          <c:min val="0.95000000000000007"/>
        </c:scaling>
        <c:delete val="1"/>
        <c:axPos val="l"/>
        <c:numFmt formatCode="0%" sourceLinked="1"/>
        <c:majorTickMark val="out"/>
        <c:minorTickMark val="none"/>
        <c:tickLblPos val="nextTo"/>
        <c:crossAx val="206349816"/>
        <c:crosses val="autoZero"/>
        <c:crossBetween val="midCat"/>
      </c:valAx>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2853397115134604E-2"/>
          <c:y val="0.14597167292732241"/>
          <c:w val="0.98714660288486544"/>
          <c:h val="0.70805665414535524"/>
        </c:manualLayout>
      </c:layout>
      <c:lineChart>
        <c:grouping val="standard"/>
        <c:varyColors val="0"/>
        <c:ser>
          <c:idx val="0"/>
          <c:order val="0"/>
          <c:spPr>
            <a:ln w="28575"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7.5951892043977204E-2"/>
                  <c:y val="0.10616121667441629"/>
                </c:manualLayout>
              </c:layout>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3.3886228758082178E-2"/>
                  <c:y val="-0.17251197709592647"/>
                </c:manualLayout>
              </c:layou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4.6739625873216742E-3"/>
                  <c:y val="-7.9620912505812283E-2"/>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Sheet1!$B$2:$B$5</c:f>
              <c:numCache>
                <c:formatCode>0%</c:formatCode>
                <c:ptCount val="4"/>
                <c:pt idx="0">
                  <c:v>0.94</c:v>
                </c:pt>
                <c:pt idx="1">
                  <c:v>0.91</c:v>
                </c:pt>
                <c:pt idx="2">
                  <c:v>0.91</c:v>
                </c:pt>
              </c:numCache>
            </c:numRef>
          </c:val>
          <c:smooth val="0"/>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3"/>
                      <c:pt idx="0">
                        <c:v>OCT</c:v>
                      </c:pt>
                      <c:pt idx="1">
                        <c:v>NOV</c:v>
                      </c:pt>
                      <c:pt idx="2">
                        <c:v>DEC</c:v>
                      </c:pt>
                    </c:strCache>
                  </c:strRef>
                </c15:cat>
              </c15:filteredCategoryTitle>
            </c:ext>
          </c:extLst>
        </c:ser>
        <c:dLbls>
          <c:showLegendKey val="0"/>
          <c:showVal val="0"/>
          <c:showCatName val="0"/>
          <c:showSerName val="0"/>
          <c:showPercent val="0"/>
          <c:showBubbleSize val="0"/>
        </c:dLbls>
        <c:marker val="1"/>
        <c:smooth val="0"/>
        <c:axId val="163694592"/>
        <c:axId val="207185824"/>
      </c:lineChart>
      <c:catAx>
        <c:axId val="163694592"/>
        <c:scaling>
          <c:orientation val="minMax"/>
        </c:scaling>
        <c:delete val="1"/>
        <c:axPos val="b"/>
        <c:numFmt formatCode="General" sourceLinked="1"/>
        <c:majorTickMark val="none"/>
        <c:minorTickMark val="none"/>
        <c:tickLblPos val="nextTo"/>
        <c:crossAx val="207185824"/>
        <c:crosses val="autoZero"/>
        <c:auto val="1"/>
        <c:lblAlgn val="ctr"/>
        <c:lblOffset val="100"/>
        <c:noMultiLvlLbl val="0"/>
      </c:catAx>
      <c:valAx>
        <c:axId val="207185824"/>
        <c:scaling>
          <c:orientation val="minMax"/>
        </c:scaling>
        <c:delete val="0"/>
        <c:axPos val="l"/>
        <c:majorGridlines>
          <c:spPr>
            <a:ln w="9525" cap="flat" cmpd="sng" algn="ctr">
              <a:noFill/>
              <a:round/>
            </a:ln>
            <a:effectLst/>
          </c:spPr>
        </c:majorGridlines>
        <c:numFmt formatCode="0%" sourceLinked="1"/>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36945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2853397115134604E-2"/>
          <c:y val="0.14597167292732241"/>
          <c:w val="0.98714660288486544"/>
          <c:h val="0.70805665414535524"/>
        </c:manualLayout>
      </c:layout>
      <c:lineChart>
        <c:grouping val="standard"/>
        <c:varyColors val="0"/>
        <c:ser>
          <c:idx val="0"/>
          <c:order val="0"/>
          <c:spPr>
            <a:ln w="28575" cap="rnd">
              <a:solidFill>
                <a:srgbClr val="FF0000"/>
              </a:solidFill>
              <a:round/>
            </a:ln>
            <a:effectLst/>
          </c:spPr>
          <c:marker>
            <c:symbol val="circle"/>
            <c:size val="5"/>
            <c:spPr>
              <a:solidFill>
                <a:srgbClr val="FF0000"/>
              </a:solidFill>
              <a:ln w="9525">
                <a:solidFill>
                  <a:srgbClr val="FF0000"/>
                </a:solidFill>
              </a:ln>
              <a:effectLst/>
            </c:spPr>
          </c:marker>
          <c:dLbls>
            <c:dLbl>
              <c:idx val="0"/>
              <c:layout>
                <c:manualLayout>
                  <c:x val="-7.7120382690807635E-2"/>
                  <c:y val="-0.17251197709592647"/>
                </c:manualLayout>
              </c:layout>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5.3750569754199291E-2"/>
                  <c:y val="0.14597167292732235"/>
                </c:manualLayout>
              </c:layou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4.6739625873216742E-3"/>
                  <c:y val="-7.9620912505812283E-2"/>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Sheet1!$B$2:$B$5</c:f>
              <c:numCache>
                <c:formatCode>0%</c:formatCode>
                <c:ptCount val="4"/>
                <c:pt idx="0">
                  <c:v>0.94</c:v>
                </c:pt>
                <c:pt idx="1">
                  <c:v>0.98</c:v>
                </c:pt>
                <c:pt idx="2">
                  <c:v>0.95</c:v>
                </c:pt>
              </c:numCache>
            </c:numRef>
          </c:val>
          <c:smooth val="0"/>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3"/>
                      <c:pt idx="0">
                        <c:v>OCT</c:v>
                      </c:pt>
                      <c:pt idx="1">
                        <c:v>NOV</c:v>
                      </c:pt>
                      <c:pt idx="2">
                        <c:v>DEC</c:v>
                      </c:pt>
                    </c:strCache>
                  </c:strRef>
                </c15:cat>
              </c15:filteredCategoryTitle>
            </c:ext>
          </c:extLst>
        </c:ser>
        <c:dLbls>
          <c:showLegendKey val="0"/>
          <c:showVal val="0"/>
          <c:showCatName val="0"/>
          <c:showSerName val="0"/>
          <c:showPercent val="0"/>
          <c:showBubbleSize val="0"/>
        </c:dLbls>
        <c:marker val="1"/>
        <c:smooth val="0"/>
        <c:axId val="207186608"/>
        <c:axId val="207187000"/>
      </c:lineChart>
      <c:catAx>
        <c:axId val="207186608"/>
        <c:scaling>
          <c:orientation val="minMax"/>
        </c:scaling>
        <c:delete val="1"/>
        <c:axPos val="b"/>
        <c:numFmt formatCode="General" sourceLinked="1"/>
        <c:majorTickMark val="none"/>
        <c:minorTickMark val="none"/>
        <c:tickLblPos val="nextTo"/>
        <c:crossAx val="207187000"/>
        <c:crosses val="autoZero"/>
        <c:auto val="1"/>
        <c:lblAlgn val="ctr"/>
        <c:lblOffset val="100"/>
        <c:noMultiLvlLbl val="0"/>
      </c:catAx>
      <c:valAx>
        <c:axId val="207187000"/>
        <c:scaling>
          <c:orientation val="minMax"/>
        </c:scaling>
        <c:delete val="0"/>
        <c:axPos val="l"/>
        <c:majorGridlines>
          <c:spPr>
            <a:ln w="9525" cap="flat" cmpd="sng" algn="ctr">
              <a:noFill/>
              <a:round/>
            </a:ln>
            <a:effectLst/>
          </c:spPr>
        </c:majorGridlines>
        <c:numFmt formatCode="0%" sourceLinked="1"/>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71866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2853397115134604E-2"/>
          <c:y val="0.14597167292732241"/>
          <c:w val="0.98714660288486544"/>
          <c:h val="0.70805665414535524"/>
        </c:manualLayout>
      </c:layout>
      <c:lineChart>
        <c:grouping val="standard"/>
        <c:varyColors val="0"/>
        <c:ser>
          <c:idx val="0"/>
          <c:order val="0"/>
          <c:spPr>
            <a:ln w="28575" cap="rnd">
              <a:solidFill>
                <a:srgbClr val="FF0000"/>
              </a:solidFill>
              <a:round/>
            </a:ln>
            <a:effectLst/>
          </c:spPr>
          <c:marker>
            <c:symbol val="circle"/>
            <c:size val="5"/>
            <c:spPr>
              <a:solidFill>
                <a:srgbClr val="FF0000"/>
              </a:solidFill>
              <a:ln w="9525">
                <a:solidFill>
                  <a:srgbClr val="FF0000"/>
                </a:solidFill>
              </a:ln>
              <a:effectLst/>
            </c:spPr>
          </c:marker>
          <c:dLbls>
            <c:dLbl>
              <c:idx val="0"/>
              <c:layout>
                <c:manualLayout>
                  <c:x val="-7.5951892043977204E-2"/>
                  <c:y val="5.3080608337208089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8.5688324222063868E-17"/>
                  <c:y val="-0.14597167292732241"/>
                </c:manualLayout>
              </c:layou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4.6739625873216742E-3"/>
                  <c:y val="-7.9620912505812283E-2"/>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Sheet1!$B$2:$B$5</c:f>
              <c:numCache>
                <c:formatCode>0%</c:formatCode>
                <c:ptCount val="4"/>
                <c:pt idx="0">
                  <c:v>0.95</c:v>
                </c:pt>
                <c:pt idx="1">
                  <c:v>0.93</c:v>
                </c:pt>
                <c:pt idx="2">
                  <c:v>0.93</c:v>
                </c:pt>
              </c:numCache>
            </c:numRef>
          </c:val>
          <c:smooth val="0"/>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NCO</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3"/>
                      <c:pt idx="0">
                        <c:v>OCT</c:v>
                      </c:pt>
                      <c:pt idx="1">
                        <c:v>NOV</c:v>
                      </c:pt>
                      <c:pt idx="2">
                        <c:v>DEC</c:v>
                      </c:pt>
                    </c:strCache>
                  </c:strRef>
                </c15:cat>
              </c15:filteredCategoryTitle>
            </c:ext>
          </c:extLst>
        </c:ser>
        <c:dLbls>
          <c:showLegendKey val="0"/>
          <c:showVal val="0"/>
          <c:showCatName val="0"/>
          <c:showSerName val="0"/>
          <c:showPercent val="0"/>
          <c:showBubbleSize val="0"/>
        </c:dLbls>
        <c:marker val="1"/>
        <c:smooth val="0"/>
        <c:axId val="207187784"/>
        <c:axId val="207188176"/>
      </c:lineChart>
      <c:catAx>
        <c:axId val="207187784"/>
        <c:scaling>
          <c:orientation val="minMax"/>
        </c:scaling>
        <c:delete val="1"/>
        <c:axPos val="b"/>
        <c:numFmt formatCode="General" sourceLinked="1"/>
        <c:majorTickMark val="none"/>
        <c:minorTickMark val="none"/>
        <c:tickLblPos val="nextTo"/>
        <c:crossAx val="207188176"/>
        <c:crosses val="autoZero"/>
        <c:auto val="1"/>
        <c:lblAlgn val="ctr"/>
        <c:lblOffset val="100"/>
        <c:noMultiLvlLbl val="0"/>
      </c:catAx>
      <c:valAx>
        <c:axId val="207188176"/>
        <c:scaling>
          <c:orientation val="minMax"/>
        </c:scaling>
        <c:delete val="0"/>
        <c:axPos val="l"/>
        <c:majorGridlines>
          <c:spPr>
            <a:ln w="9525" cap="flat" cmpd="sng" algn="ctr">
              <a:noFill/>
              <a:round/>
            </a:ln>
            <a:effectLst/>
          </c:spPr>
        </c:majorGridlines>
        <c:numFmt formatCode="0%" sourceLinked="1"/>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71877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3479251746433484E-3"/>
          <c:y val="0"/>
          <c:w val="0.98714660288486544"/>
          <c:h val="0.70805665414535524"/>
        </c:manualLayout>
      </c:layout>
      <c:lineChart>
        <c:grouping val="standard"/>
        <c:varyColors val="0"/>
        <c:ser>
          <c:idx val="0"/>
          <c:order val="0"/>
          <c:spPr>
            <a:ln w="28575" cap="rnd">
              <a:solidFill>
                <a:srgbClr val="FF0000"/>
              </a:solidFill>
              <a:round/>
            </a:ln>
            <a:effectLst/>
          </c:spPr>
          <c:marker>
            <c:symbol val="circle"/>
            <c:size val="5"/>
            <c:spPr>
              <a:solidFill>
                <a:srgbClr val="FF0000"/>
              </a:solidFill>
              <a:ln w="9525">
                <a:solidFill>
                  <a:srgbClr val="FF0000"/>
                </a:solidFill>
              </a:ln>
              <a:effectLst/>
            </c:spPr>
          </c:marker>
          <c:dLbls>
            <c:dLbl>
              <c:idx val="0"/>
              <c:layout>
                <c:manualLayout>
                  <c:x val="-7.4783401397146801E-2"/>
                  <c:y val="0.13270152084302031"/>
                </c:manualLayout>
              </c:layout>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5.3750569754199291E-2"/>
                  <c:y val="0.17251197709592642"/>
                </c:manualLayout>
              </c:layou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4.6739625873216742E-3"/>
                  <c:y val="-7.9620912505812283E-2"/>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Sheet1!$B$2:$B$5</c:f>
              <c:numCache>
                <c:formatCode>0%</c:formatCode>
                <c:ptCount val="4"/>
                <c:pt idx="0">
                  <c:v>1.1499999999999999</c:v>
                </c:pt>
                <c:pt idx="1">
                  <c:v>1.1499999999999999</c:v>
                </c:pt>
                <c:pt idx="2">
                  <c:v>1.1299999999999999</c:v>
                </c:pt>
              </c:numCache>
            </c:numRef>
          </c:val>
          <c:smooth val="0"/>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Officers</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3"/>
                      <c:pt idx="0">
                        <c:v>OCT</c:v>
                      </c:pt>
                      <c:pt idx="1">
                        <c:v>NOV</c:v>
                      </c:pt>
                      <c:pt idx="2">
                        <c:v>DEC</c:v>
                      </c:pt>
                    </c:strCache>
                  </c:strRef>
                </c15:cat>
              </c15:filteredCategoryTitle>
            </c:ext>
          </c:extLst>
        </c:ser>
        <c:dLbls>
          <c:showLegendKey val="0"/>
          <c:showVal val="0"/>
          <c:showCatName val="0"/>
          <c:showSerName val="0"/>
          <c:showPercent val="0"/>
          <c:showBubbleSize val="0"/>
        </c:dLbls>
        <c:marker val="1"/>
        <c:smooth val="0"/>
        <c:axId val="202334720"/>
        <c:axId val="202334328"/>
      </c:lineChart>
      <c:catAx>
        <c:axId val="202334720"/>
        <c:scaling>
          <c:orientation val="minMax"/>
        </c:scaling>
        <c:delete val="1"/>
        <c:axPos val="b"/>
        <c:numFmt formatCode="General" sourceLinked="1"/>
        <c:majorTickMark val="none"/>
        <c:minorTickMark val="none"/>
        <c:tickLblPos val="nextTo"/>
        <c:crossAx val="202334328"/>
        <c:crosses val="autoZero"/>
        <c:auto val="1"/>
        <c:lblAlgn val="ctr"/>
        <c:lblOffset val="100"/>
        <c:noMultiLvlLbl val="0"/>
      </c:catAx>
      <c:valAx>
        <c:axId val="202334328"/>
        <c:scaling>
          <c:orientation val="minMax"/>
        </c:scaling>
        <c:delete val="0"/>
        <c:axPos val="l"/>
        <c:majorGridlines>
          <c:spPr>
            <a:ln w="9525" cap="flat" cmpd="sng" algn="ctr">
              <a:noFill/>
              <a:round/>
            </a:ln>
            <a:effectLst/>
          </c:spPr>
        </c:majorGridlines>
        <c:numFmt formatCode="0%" sourceLinked="1"/>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23347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2853397115134604E-2"/>
          <c:y val="0.14597167292732241"/>
          <c:w val="0.98714660288486544"/>
          <c:h val="0.70805665414535524"/>
        </c:manualLayout>
      </c:layout>
      <c:lineChart>
        <c:grouping val="standard"/>
        <c:varyColors val="0"/>
        <c:ser>
          <c:idx val="0"/>
          <c:order val="0"/>
          <c:spPr>
            <a:ln w="28575" cap="rnd">
              <a:solidFill>
                <a:srgbClr val="FF0000"/>
              </a:solidFill>
              <a:round/>
            </a:ln>
            <a:effectLst/>
          </c:spPr>
          <c:marker>
            <c:symbol val="circle"/>
            <c:size val="5"/>
            <c:spPr>
              <a:solidFill>
                <a:srgbClr val="FF0000"/>
              </a:solidFill>
              <a:ln w="9525">
                <a:solidFill>
                  <a:srgbClr val="FF0000"/>
                </a:solidFill>
              </a:ln>
              <a:effectLst/>
            </c:spPr>
          </c:marker>
          <c:dLbls>
            <c:dLbl>
              <c:idx val="0"/>
              <c:layout>
                <c:manualLayout>
                  <c:x val="-7.7120382690807635E-2"/>
                  <c:y val="5.3080608337208089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5.8424532341521786E-3"/>
                  <c:y val="-0.13270152084302037"/>
                </c:manualLayout>
              </c:layou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4.6739625873216742E-3"/>
                  <c:y val="-7.9620912505812283E-2"/>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Sheet1!$B$2:$B$5</c:f>
              <c:numCache>
                <c:formatCode>0%</c:formatCode>
                <c:ptCount val="4"/>
                <c:pt idx="0">
                  <c:v>0.9</c:v>
                </c:pt>
                <c:pt idx="1">
                  <c:v>0.87</c:v>
                </c:pt>
                <c:pt idx="2">
                  <c:v>0.86</c:v>
                </c:pt>
              </c:numCache>
            </c:numRef>
          </c:val>
          <c:smooth val="0"/>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3"/>
                      <c:pt idx="0">
                        <c:v>OCT</c:v>
                      </c:pt>
                      <c:pt idx="1">
                        <c:v>NOV</c:v>
                      </c:pt>
                      <c:pt idx="2">
                        <c:v>DEC</c:v>
                      </c:pt>
                    </c:strCache>
                  </c:strRef>
                </c15:cat>
              </c15:filteredCategoryTitle>
            </c:ext>
          </c:extLst>
        </c:ser>
        <c:dLbls>
          <c:showLegendKey val="0"/>
          <c:showVal val="0"/>
          <c:showCatName val="0"/>
          <c:showSerName val="0"/>
          <c:showPercent val="0"/>
          <c:showBubbleSize val="0"/>
        </c:dLbls>
        <c:marker val="1"/>
        <c:smooth val="0"/>
        <c:axId val="202333152"/>
        <c:axId val="206966712"/>
      </c:lineChart>
      <c:catAx>
        <c:axId val="202333152"/>
        <c:scaling>
          <c:orientation val="minMax"/>
        </c:scaling>
        <c:delete val="1"/>
        <c:axPos val="b"/>
        <c:numFmt formatCode="General" sourceLinked="1"/>
        <c:majorTickMark val="none"/>
        <c:minorTickMark val="none"/>
        <c:tickLblPos val="nextTo"/>
        <c:crossAx val="206966712"/>
        <c:crosses val="autoZero"/>
        <c:auto val="1"/>
        <c:lblAlgn val="ctr"/>
        <c:lblOffset val="100"/>
        <c:noMultiLvlLbl val="0"/>
      </c:catAx>
      <c:valAx>
        <c:axId val="206966712"/>
        <c:scaling>
          <c:orientation val="minMax"/>
        </c:scaling>
        <c:delete val="0"/>
        <c:axPos val="l"/>
        <c:majorGridlines>
          <c:spPr>
            <a:ln w="9525" cap="flat" cmpd="sng" algn="ctr">
              <a:noFill/>
              <a:round/>
            </a:ln>
            <a:effectLst/>
          </c:spPr>
        </c:majorGridlines>
        <c:numFmt formatCode="0%" sourceLinked="1"/>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23331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3479251746433484E-3"/>
          <c:y val="0"/>
          <c:w val="0.98714660288486544"/>
          <c:h val="0.70805665414535524"/>
        </c:manualLayout>
      </c:layout>
      <c:lineChart>
        <c:grouping val="standard"/>
        <c:varyColors val="0"/>
        <c:ser>
          <c:idx val="0"/>
          <c:order val="0"/>
          <c:spPr>
            <a:ln w="28575"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7.4783401397146801E-2"/>
                  <c:y val="9.2891064590114258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5.3750569754199291E-2"/>
                  <c:y val="0.17251197709592642"/>
                </c:manualLayout>
              </c:layou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4.6739625873216742E-3"/>
                  <c:y val="-7.9620912505812283E-2"/>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Sheet1!$B$2:$B$5</c:f>
              <c:numCache>
                <c:formatCode>0%</c:formatCode>
                <c:ptCount val="4"/>
                <c:pt idx="0">
                  <c:v>1.21</c:v>
                </c:pt>
                <c:pt idx="1">
                  <c:v>1.21</c:v>
                </c:pt>
                <c:pt idx="2">
                  <c:v>1.19</c:v>
                </c:pt>
              </c:numCache>
            </c:numRef>
          </c:val>
          <c:smooth val="0"/>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Officers</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3"/>
                      <c:pt idx="0">
                        <c:v>OCT</c:v>
                      </c:pt>
                      <c:pt idx="1">
                        <c:v>NOV</c:v>
                      </c:pt>
                      <c:pt idx="2">
                        <c:v>DEC</c:v>
                      </c:pt>
                    </c:strCache>
                  </c:strRef>
                </c15:cat>
              </c15:filteredCategoryTitle>
            </c:ext>
          </c:extLst>
        </c:ser>
        <c:dLbls>
          <c:showLegendKey val="0"/>
          <c:showVal val="0"/>
          <c:showCatName val="0"/>
          <c:showSerName val="0"/>
          <c:showPercent val="0"/>
          <c:showBubbleSize val="0"/>
        </c:dLbls>
        <c:marker val="1"/>
        <c:smooth val="0"/>
        <c:axId val="206967496"/>
        <c:axId val="206967888"/>
      </c:lineChart>
      <c:catAx>
        <c:axId val="206967496"/>
        <c:scaling>
          <c:orientation val="minMax"/>
        </c:scaling>
        <c:delete val="1"/>
        <c:axPos val="b"/>
        <c:numFmt formatCode="General" sourceLinked="1"/>
        <c:majorTickMark val="none"/>
        <c:minorTickMark val="none"/>
        <c:tickLblPos val="nextTo"/>
        <c:crossAx val="206967888"/>
        <c:crosses val="autoZero"/>
        <c:auto val="1"/>
        <c:lblAlgn val="ctr"/>
        <c:lblOffset val="100"/>
        <c:noMultiLvlLbl val="0"/>
      </c:catAx>
      <c:valAx>
        <c:axId val="206967888"/>
        <c:scaling>
          <c:orientation val="minMax"/>
        </c:scaling>
        <c:delete val="0"/>
        <c:axPos val="l"/>
        <c:majorGridlines>
          <c:spPr>
            <a:ln w="9525" cap="flat" cmpd="sng" algn="ctr">
              <a:noFill/>
              <a:round/>
            </a:ln>
            <a:effectLst/>
          </c:spPr>
        </c:majorGridlines>
        <c:numFmt formatCode="0%" sourceLinked="1"/>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69674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2853397115134604E-2"/>
          <c:y val="0.14597167292732241"/>
          <c:w val="0.98714660288486544"/>
          <c:h val="0.70805665414535524"/>
        </c:manualLayout>
      </c:layout>
      <c:lineChart>
        <c:grouping val="standard"/>
        <c:varyColors val="0"/>
        <c:ser>
          <c:idx val="0"/>
          <c:order val="0"/>
          <c:spPr>
            <a:ln w="28575"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7.5951892043977204E-2"/>
                  <c:y val="-0.10616121667441636"/>
                </c:manualLayout>
              </c:layout>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5.3750569754199291E-2"/>
                  <c:y val="0.14597167292732235"/>
                </c:manualLayout>
              </c:layou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4.6739625873216742E-3"/>
                  <c:y val="-7.9620912505812283E-2"/>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Sheet1!$B$2:$B$5</c:f>
              <c:numCache>
                <c:formatCode>0%</c:formatCode>
                <c:ptCount val="4"/>
                <c:pt idx="0">
                  <c:v>0.98</c:v>
                </c:pt>
                <c:pt idx="1">
                  <c:v>1.03</c:v>
                </c:pt>
                <c:pt idx="2">
                  <c:v>1</c:v>
                </c:pt>
              </c:numCache>
            </c:numRef>
          </c:val>
          <c:smooth val="0"/>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3"/>
                      <c:pt idx="0">
                        <c:v>OCT</c:v>
                      </c:pt>
                      <c:pt idx="1">
                        <c:v>NOV</c:v>
                      </c:pt>
                      <c:pt idx="2">
                        <c:v>DEC</c:v>
                      </c:pt>
                    </c:strCache>
                  </c:strRef>
                </c15:cat>
              </c15:filteredCategoryTitle>
            </c:ext>
          </c:extLst>
        </c:ser>
        <c:dLbls>
          <c:showLegendKey val="0"/>
          <c:showVal val="0"/>
          <c:showCatName val="0"/>
          <c:showSerName val="0"/>
          <c:showPercent val="0"/>
          <c:showBubbleSize val="0"/>
        </c:dLbls>
        <c:marker val="1"/>
        <c:smooth val="0"/>
        <c:axId val="206968672"/>
        <c:axId val="206969064"/>
      </c:lineChart>
      <c:catAx>
        <c:axId val="206968672"/>
        <c:scaling>
          <c:orientation val="minMax"/>
        </c:scaling>
        <c:delete val="1"/>
        <c:axPos val="b"/>
        <c:numFmt formatCode="General" sourceLinked="1"/>
        <c:majorTickMark val="none"/>
        <c:minorTickMark val="none"/>
        <c:tickLblPos val="nextTo"/>
        <c:crossAx val="206969064"/>
        <c:crosses val="autoZero"/>
        <c:auto val="1"/>
        <c:lblAlgn val="ctr"/>
        <c:lblOffset val="100"/>
        <c:noMultiLvlLbl val="0"/>
      </c:catAx>
      <c:valAx>
        <c:axId val="206969064"/>
        <c:scaling>
          <c:orientation val="minMax"/>
        </c:scaling>
        <c:delete val="0"/>
        <c:axPos val="l"/>
        <c:majorGridlines>
          <c:spPr>
            <a:ln w="9525" cap="flat" cmpd="sng" algn="ctr">
              <a:noFill/>
              <a:round/>
            </a:ln>
            <a:effectLst/>
          </c:spPr>
        </c:majorGridlines>
        <c:numFmt formatCode="0%" sourceLinked="1"/>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69686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scatterChart>
        <c:scatterStyle val="lineMarker"/>
        <c:varyColors val="0"/>
        <c:ser>
          <c:idx val="0"/>
          <c:order val="0"/>
          <c:tx>
            <c:strRef>
              <c:f>Sheet1!$B$1</c:f>
              <c:strCache>
                <c:ptCount val="1"/>
                <c:pt idx="0">
                  <c:v>Warrant</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10212971128995359"/>
                  <c:y val="-6.8690475312239499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3.999900316089755E-2"/>
                  <c:y val="-0.1891215981940643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1.3080280791640204E-2"/>
                  <c:y val="-3.8165716780871765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strRef>
              <c:f>Sheet1!$A$2:$A$4</c:f>
              <c:strCache>
                <c:ptCount val="3"/>
                <c:pt idx="0">
                  <c:v>OCT</c:v>
                </c:pt>
                <c:pt idx="1">
                  <c:v>NOV</c:v>
                </c:pt>
                <c:pt idx="2">
                  <c:v>DEC</c:v>
                </c:pt>
              </c:strCache>
            </c:strRef>
          </c:xVal>
          <c:yVal>
            <c:numRef>
              <c:f>Sheet1!$B$2:$B$4</c:f>
              <c:numCache>
                <c:formatCode>0%</c:formatCode>
                <c:ptCount val="3"/>
                <c:pt idx="0">
                  <c:v>1.02</c:v>
                </c:pt>
                <c:pt idx="1">
                  <c:v>1.02</c:v>
                </c:pt>
                <c:pt idx="2">
                  <c:v>1.02</c:v>
                </c:pt>
              </c:numCache>
            </c:numRef>
          </c:yVal>
          <c:smooth val="0"/>
          <c:extLst xmlns:c16r2="http://schemas.microsoft.com/office/drawing/2015/06/chart">
            <c:ext xmlns:c16="http://schemas.microsoft.com/office/drawing/2014/chart" uri="{C3380CC4-5D6E-409C-BE32-E72D297353CC}">
              <c16:uniqueId val="{00000003-5219-47C9-A96D-9268991D2365}"/>
            </c:ext>
          </c:extLst>
        </c:ser>
        <c:dLbls>
          <c:dLblPos val="t"/>
          <c:showLegendKey val="0"/>
          <c:showVal val="1"/>
          <c:showCatName val="0"/>
          <c:showSerName val="0"/>
          <c:showPercent val="0"/>
          <c:showBubbleSize val="0"/>
        </c:dLbls>
        <c:axId val="205473752"/>
        <c:axId val="205474144"/>
      </c:scatterChart>
      <c:valAx>
        <c:axId val="205473752"/>
        <c:scaling>
          <c:orientation val="minMax"/>
        </c:scaling>
        <c:delete val="1"/>
        <c:axPos val="b"/>
        <c:numFmt formatCode="General" sourceLinked="1"/>
        <c:majorTickMark val="out"/>
        <c:minorTickMark val="none"/>
        <c:tickLblPos val="nextTo"/>
        <c:crossAx val="205474144"/>
        <c:crosses val="autoZero"/>
        <c:crossBetween val="midCat"/>
      </c:valAx>
      <c:valAx>
        <c:axId val="205474144"/>
        <c:scaling>
          <c:orientation val="minMax"/>
          <c:max val="1.2"/>
          <c:min val="0.95000000000000007"/>
        </c:scaling>
        <c:delete val="1"/>
        <c:axPos val="l"/>
        <c:numFmt formatCode="0%" sourceLinked="1"/>
        <c:majorTickMark val="out"/>
        <c:minorTickMark val="none"/>
        <c:tickLblPos val="nextTo"/>
        <c:crossAx val="205473752"/>
        <c:crosses val="autoZero"/>
        <c:crossBetween val="midCat"/>
      </c:valAx>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scatterChart>
        <c:scatterStyle val="lineMarker"/>
        <c:varyColors val="0"/>
        <c:ser>
          <c:idx val="0"/>
          <c:order val="0"/>
          <c:tx>
            <c:strRef>
              <c:f>Sheet1!$B$1</c:f>
              <c:strCache>
                <c:ptCount val="1"/>
                <c:pt idx="0">
                  <c:v>Enlisted</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9.6832700159765389E-2"/>
                  <c:y val="8.1213990099813449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1.6943866488625919E-2"/>
                  <c:y val="-0.24359475629458588"/>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1.3080280791640204E-2"/>
                  <c:y val="7.4952232706026425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strRef>
              <c:f>Sheet1!$A$2:$A$4</c:f>
              <c:strCache>
                <c:ptCount val="3"/>
                <c:pt idx="0">
                  <c:v>OCT</c:v>
                </c:pt>
                <c:pt idx="1">
                  <c:v>NOV</c:v>
                </c:pt>
                <c:pt idx="2">
                  <c:v>DEC</c:v>
                </c:pt>
              </c:strCache>
            </c:strRef>
          </c:xVal>
          <c:yVal>
            <c:numRef>
              <c:f>Sheet1!$B$2:$B$4</c:f>
              <c:numCache>
                <c:formatCode>0%</c:formatCode>
                <c:ptCount val="3"/>
                <c:pt idx="0">
                  <c:v>1.18</c:v>
                </c:pt>
                <c:pt idx="1">
                  <c:v>1.0900000000000001</c:v>
                </c:pt>
                <c:pt idx="2">
                  <c:v>1.1599999999999999</c:v>
                </c:pt>
              </c:numCache>
            </c:numRef>
          </c:yVal>
          <c:smooth val="0"/>
          <c:extLst xmlns:c16r2="http://schemas.microsoft.com/office/drawing/2015/06/chart">
            <c:ext xmlns:c16="http://schemas.microsoft.com/office/drawing/2014/chart" uri="{C3380CC4-5D6E-409C-BE32-E72D297353CC}">
              <c16:uniqueId val="{00000003-5219-47C9-A96D-9268991D2365}"/>
            </c:ext>
          </c:extLst>
        </c:ser>
        <c:dLbls>
          <c:dLblPos val="t"/>
          <c:showLegendKey val="0"/>
          <c:showVal val="1"/>
          <c:showCatName val="0"/>
          <c:showSerName val="0"/>
          <c:showPercent val="0"/>
          <c:showBubbleSize val="0"/>
        </c:dLbls>
        <c:axId val="205474928"/>
        <c:axId val="205475320"/>
      </c:scatterChart>
      <c:valAx>
        <c:axId val="205474928"/>
        <c:scaling>
          <c:orientation val="minMax"/>
        </c:scaling>
        <c:delete val="1"/>
        <c:axPos val="b"/>
        <c:numFmt formatCode="General" sourceLinked="1"/>
        <c:majorTickMark val="out"/>
        <c:minorTickMark val="none"/>
        <c:tickLblPos val="nextTo"/>
        <c:crossAx val="205475320"/>
        <c:crosses val="autoZero"/>
        <c:crossBetween val="midCat"/>
      </c:valAx>
      <c:valAx>
        <c:axId val="205475320"/>
        <c:scaling>
          <c:orientation val="minMax"/>
          <c:max val="1.2"/>
          <c:min val="0.95000000000000007"/>
        </c:scaling>
        <c:delete val="1"/>
        <c:axPos val="l"/>
        <c:numFmt formatCode="0%" sourceLinked="1"/>
        <c:majorTickMark val="out"/>
        <c:minorTickMark val="none"/>
        <c:tickLblPos val="nextTo"/>
        <c:crossAx val="205474928"/>
        <c:crosses val="autoZero"/>
        <c:crossBetween val="midCat"/>
      </c:valAx>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scatterChart>
        <c:scatterStyle val="lineMarker"/>
        <c:varyColors val="0"/>
        <c:ser>
          <c:idx val="0"/>
          <c:order val="0"/>
          <c:tx>
            <c:strRef>
              <c:f>Sheet1!$B$1</c:f>
              <c:strCache>
                <c:ptCount val="1"/>
                <c:pt idx="0">
                  <c:v>Officer</c:v>
                </c:pt>
              </c:strCache>
            </c:strRef>
          </c:tx>
          <c:spPr>
            <a:ln w="19050" cap="rnd">
              <a:solidFill>
                <a:srgbClr val="FF0000"/>
              </a:solidFill>
              <a:round/>
            </a:ln>
            <a:effectLst/>
          </c:spPr>
          <c:marker>
            <c:symbol val="circle"/>
            <c:size val="5"/>
            <c:spPr>
              <a:solidFill>
                <a:srgbClr val="FF0000"/>
              </a:solidFill>
              <a:ln w="9525">
                <a:solidFill>
                  <a:srgbClr val="FF0000"/>
                </a:solidFill>
              </a:ln>
              <a:effectLst/>
            </c:spPr>
          </c:marker>
          <c:dLbls>
            <c:dLbl>
              <c:idx val="0"/>
              <c:layout>
                <c:manualLayout>
                  <c:x val="-9.0211436247030083E-2"/>
                  <c:y val="-0.11047595128898123"/>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7.696896055749583E-2"/>
                  <c:y val="-0.13343945227216295"/>
                </c:manualLayout>
              </c:layout>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layout>
                    <c:manualLayout>
                      <c:w val="5.4618858152089694E-2"/>
                      <c:h val="0.21312069590431315"/>
                    </c:manualLayout>
                  </c15:layout>
                </c:ext>
              </c:extLst>
            </c:dLbl>
            <c:dLbl>
              <c:idx val="2"/>
              <c:layout>
                <c:manualLayout>
                  <c:x val="1.3080280791640204E-2"/>
                  <c:y val="-3.8165716780871765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strRef>
              <c:f>Sheet1!$A$2:$A$4</c:f>
              <c:strCache>
                <c:ptCount val="3"/>
                <c:pt idx="0">
                  <c:v>OCT</c:v>
                </c:pt>
                <c:pt idx="1">
                  <c:v>NOV</c:v>
                </c:pt>
                <c:pt idx="2">
                  <c:v>DEC</c:v>
                </c:pt>
              </c:strCache>
            </c:strRef>
          </c:xVal>
          <c:yVal>
            <c:numRef>
              <c:f>Sheet1!$B$2:$B$4</c:f>
              <c:numCache>
                <c:formatCode>0%</c:formatCode>
                <c:ptCount val="3"/>
                <c:pt idx="0">
                  <c:v>1.1299999999999999</c:v>
                </c:pt>
                <c:pt idx="1">
                  <c:v>1.1399999999999999</c:v>
                </c:pt>
                <c:pt idx="2">
                  <c:v>1.1499999999999999</c:v>
                </c:pt>
              </c:numCache>
            </c:numRef>
          </c:yVal>
          <c:smooth val="0"/>
          <c:extLst xmlns:c16r2="http://schemas.microsoft.com/office/drawing/2015/06/chart">
            <c:ext xmlns:c16="http://schemas.microsoft.com/office/drawing/2014/chart" uri="{C3380CC4-5D6E-409C-BE32-E72D297353CC}">
              <c16:uniqueId val="{00000003-5219-47C9-A96D-9268991D2365}"/>
            </c:ext>
          </c:extLst>
        </c:ser>
        <c:dLbls>
          <c:dLblPos val="t"/>
          <c:showLegendKey val="0"/>
          <c:showVal val="1"/>
          <c:showCatName val="0"/>
          <c:showSerName val="0"/>
          <c:showPercent val="0"/>
          <c:showBubbleSize val="0"/>
        </c:dLbls>
        <c:axId val="205476104"/>
        <c:axId val="205476496"/>
      </c:scatterChart>
      <c:valAx>
        <c:axId val="205476104"/>
        <c:scaling>
          <c:orientation val="minMax"/>
        </c:scaling>
        <c:delete val="1"/>
        <c:axPos val="b"/>
        <c:numFmt formatCode="General" sourceLinked="1"/>
        <c:majorTickMark val="out"/>
        <c:minorTickMark val="none"/>
        <c:tickLblPos val="nextTo"/>
        <c:crossAx val="205476496"/>
        <c:crosses val="autoZero"/>
        <c:crossBetween val="midCat"/>
      </c:valAx>
      <c:valAx>
        <c:axId val="205476496"/>
        <c:scaling>
          <c:orientation val="minMax"/>
          <c:max val="1.2"/>
          <c:min val="0.95000000000000007"/>
        </c:scaling>
        <c:delete val="1"/>
        <c:axPos val="l"/>
        <c:numFmt formatCode="0%" sourceLinked="1"/>
        <c:majorTickMark val="out"/>
        <c:minorTickMark val="none"/>
        <c:tickLblPos val="nextTo"/>
        <c:crossAx val="205476104"/>
        <c:crosses val="autoZero"/>
        <c:crossBetween val="midCat"/>
      </c:valAx>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scatterChart>
        <c:scatterStyle val="lineMarker"/>
        <c:varyColors val="0"/>
        <c:ser>
          <c:idx val="0"/>
          <c:order val="0"/>
          <c:tx>
            <c:strRef>
              <c:f>Sheet1!$B$1</c:f>
              <c:strCache>
                <c:ptCount val="1"/>
                <c:pt idx="0">
                  <c:v>Warrant</c:v>
                </c:pt>
              </c:strCache>
            </c:strRef>
          </c:tx>
          <c:spPr>
            <a:ln w="19050" cap="rnd">
              <a:solidFill>
                <a:srgbClr val="FF0000"/>
              </a:solidFill>
              <a:round/>
            </a:ln>
            <a:effectLst/>
          </c:spPr>
          <c:marker>
            <c:symbol val="circle"/>
            <c:size val="5"/>
            <c:spPr>
              <a:solidFill>
                <a:srgbClr val="FF0000"/>
              </a:solidFill>
              <a:ln w="9525">
                <a:solidFill>
                  <a:srgbClr val="FF0000"/>
                </a:solidFill>
              </a:ln>
              <a:effectLst/>
            </c:spPr>
          </c:marker>
          <c:dLbls>
            <c:dLbl>
              <c:idx val="0"/>
              <c:layout>
                <c:manualLayout>
                  <c:x val="-9.0211436247030083E-2"/>
                  <c:y val="-6.8690475312239582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3.999900316089755E-2"/>
                  <c:y val="-0.1891215981940643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1.3080280791640204E-2"/>
                  <c:y val="-3.8165716780871765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strRef>
              <c:f>Sheet1!$A$2:$A$4</c:f>
              <c:strCache>
                <c:ptCount val="3"/>
                <c:pt idx="0">
                  <c:v>OCT</c:v>
                </c:pt>
                <c:pt idx="1">
                  <c:v>NOV</c:v>
                </c:pt>
                <c:pt idx="2">
                  <c:v>DEC</c:v>
                </c:pt>
              </c:strCache>
            </c:strRef>
          </c:xVal>
          <c:yVal>
            <c:numRef>
              <c:f>Sheet1!$B$2:$B$4</c:f>
              <c:numCache>
                <c:formatCode>0%</c:formatCode>
                <c:ptCount val="3"/>
                <c:pt idx="0">
                  <c:v>0.98</c:v>
                </c:pt>
                <c:pt idx="1">
                  <c:v>0.98</c:v>
                </c:pt>
                <c:pt idx="2">
                  <c:v>0.98</c:v>
                </c:pt>
              </c:numCache>
            </c:numRef>
          </c:yVal>
          <c:smooth val="0"/>
          <c:extLst xmlns:c16r2="http://schemas.microsoft.com/office/drawing/2015/06/chart">
            <c:ext xmlns:c16="http://schemas.microsoft.com/office/drawing/2014/chart" uri="{C3380CC4-5D6E-409C-BE32-E72D297353CC}">
              <c16:uniqueId val="{00000003-5219-47C9-A96D-9268991D2365}"/>
            </c:ext>
          </c:extLst>
        </c:ser>
        <c:dLbls>
          <c:dLblPos val="t"/>
          <c:showLegendKey val="0"/>
          <c:showVal val="1"/>
          <c:showCatName val="0"/>
          <c:showSerName val="0"/>
          <c:showPercent val="0"/>
          <c:showBubbleSize val="0"/>
        </c:dLbls>
        <c:axId val="208603256"/>
        <c:axId val="208603648"/>
      </c:scatterChart>
      <c:valAx>
        <c:axId val="208603256"/>
        <c:scaling>
          <c:orientation val="minMax"/>
        </c:scaling>
        <c:delete val="1"/>
        <c:axPos val="b"/>
        <c:numFmt formatCode="General" sourceLinked="1"/>
        <c:majorTickMark val="out"/>
        <c:minorTickMark val="none"/>
        <c:tickLblPos val="nextTo"/>
        <c:crossAx val="208603648"/>
        <c:crosses val="autoZero"/>
        <c:crossBetween val="midCat"/>
      </c:valAx>
      <c:valAx>
        <c:axId val="208603648"/>
        <c:scaling>
          <c:orientation val="minMax"/>
          <c:max val="1.2"/>
          <c:min val="0.95000000000000007"/>
        </c:scaling>
        <c:delete val="1"/>
        <c:axPos val="l"/>
        <c:numFmt formatCode="0%" sourceLinked="1"/>
        <c:majorTickMark val="out"/>
        <c:minorTickMark val="none"/>
        <c:tickLblPos val="nextTo"/>
        <c:crossAx val="208603256"/>
        <c:crosses val="autoZero"/>
        <c:crossBetween val="midCat"/>
      </c:valAx>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2766764274559909E-2"/>
          <c:y val="0.29194334585464482"/>
          <c:w val="0.98714660288486544"/>
          <c:h val="0.70805665414535524"/>
        </c:manualLayout>
      </c:layout>
      <c:lineChart>
        <c:grouping val="standard"/>
        <c:varyColors val="0"/>
        <c:ser>
          <c:idx val="0"/>
          <c:order val="0"/>
          <c:spPr>
            <a:ln w="28575"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7.609323876377852E-2"/>
                  <c:y val="-5.3080608337208179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1.5765082061608638E-2"/>
                  <c:y val="9.2891064590114258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2.6326403869834484E-2"/>
                  <c:y val="3.9810456252906114E-2"/>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Sheet1!$B$2:$B$5</c:f>
              <c:numCache>
                <c:formatCode>0%</c:formatCode>
                <c:ptCount val="4"/>
                <c:pt idx="0">
                  <c:v>1.19</c:v>
                </c:pt>
                <c:pt idx="1">
                  <c:v>1.2</c:v>
                </c:pt>
                <c:pt idx="2">
                  <c:v>1.21</c:v>
                </c:pt>
              </c:numCache>
            </c:numRef>
          </c:val>
          <c:smooth val="0"/>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Officers</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3"/>
                      <c:pt idx="0">
                        <c:v>OCT</c:v>
                      </c:pt>
                      <c:pt idx="1">
                        <c:v>NOV</c:v>
                      </c:pt>
                      <c:pt idx="2">
                        <c:v>DEC</c:v>
                      </c:pt>
                    </c:strCache>
                  </c:strRef>
                </c15:cat>
              </c15:filteredCategoryTitle>
            </c:ext>
          </c:extLst>
        </c:ser>
        <c:dLbls>
          <c:showLegendKey val="0"/>
          <c:showVal val="0"/>
          <c:showCatName val="0"/>
          <c:showSerName val="0"/>
          <c:showPercent val="0"/>
          <c:showBubbleSize val="0"/>
        </c:dLbls>
        <c:marker val="1"/>
        <c:smooth val="0"/>
        <c:axId val="208604432"/>
        <c:axId val="208604824"/>
      </c:lineChart>
      <c:catAx>
        <c:axId val="208604432"/>
        <c:scaling>
          <c:orientation val="minMax"/>
        </c:scaling>
        <c:delete val="1"/>
        <c:axPos val="b"/>
        <c:numFmt formatCode="General" sourceLinked="1"/>
        <c:majorTickMark val="none"/>
        <c:minorTickMark val="none"/>
        <c:tickLblPos val="nextTo"/>
        <c:crossAx val="208604824"/>
        <c:crosses val="autoZero"/>
        <c:auto val="1"/>
        <c:lblAlgn val="ctr"/>
        <c:lblOffset val="100"/>
        <c:noMultiLvlLbl val="0"/>
      </c:catAx>
      <c:valAx>
        <c:axId val="208604824"/>
        <c:scaling>
          <c:orientation val="minMax"/>
        </c:scaling>
        <c:delete val="0"/>
        <c:axPos val="l"/>
        <c:majorGridlines>
          <c:spPr>
            <a:ln w="9525" cap="flat" cmpd="sng" algn="ctr">
              <a:noFill/>
              <a:round/>
            </a:ln>
            <a:effectLst/>
          </c:spPr>
        </c:majorGridlines>
        <c:numFmt formatCode="0%" sourceLinked="1"/>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86044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28533548691029E-2"/>
          <c:y val="0.14597154294085873"/>
          <c:w val="0.98714660288486544"/>
          <c:h val="0.70805665414535524"/>
        </c:manualLayout>
      </c:layout>
      <c:lineChart>
        <c:grouping val="standard"/>
        <c:varyColors val="0"/>
        <c:ser>
          <c:idx val="0"/>
          <c:order val="0"/>
          <c:spPr>
            <a:ln w="28575"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7.5749646678780536E-2"/>
                  <c:y val="0.16806682895428077"/>
                </c:manualLayout>
              </c:layout>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4.9076607166877576E-2"/>
                  <c:y val="-7.6320559966259957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2.4538303583438704E-2"/>
                  <c:y val="-0.19238333419656536"/>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Sheet1!$B$2:$B$5</c:f>
              <c:numCache>
                <c:formatCode>0%</c:formatCode>
                <c:ptCount val="4"/>
                <c:pt idx="0">
                  <c:v>0.99</c:v>
                </c:pt>
                <c:pt idx="1">
                  <c:v>0.97</c:v>
                </c:pt>
                <c:pt idx="2">
                  <c:v>0.94</c:v>
                </c:pt>
              </c:numCache>
            </c:numRef>
          </c:val>
          <c:smooth val="0"/>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3"/>
                      <c:pt idx="0">
                        <c:v>OCT</c:v>
                      </c:pt>
                      <c:pt idx="1">
                        <c:v>NOV</c:v>
                      </c:pt>
                      <c:pt idx="2">
                        <c:v>DEC</c:v>
                      </c:pt>
                    </c:strCache>
                  </c:strRef>
                </c15:cat>
              </c15:filteredCategoryTitle>
            </c:ext>
          </c:extLst>
        </c:ser>
        <c:dLbls>
          <c:showLegendKey val="0"/>
          <c:showVal val="0"/>
          <c:showCatName val="0"/>
          <c:showSerName val="0"/>
          <c:showPercent val="0"/>
          <c:showBubbleSize val="0"/>
        </c:dLbls>
        <c:marker val="1"/>
        <c:smooth val="0"/>
        <c:axId val="208605216"/>
        <c:axId val="208606000"/>
      </c:lineChart>
      <c:catAx>
        <c:axId val="208605216"/>
        <c:scaling>
          <c:orientation val="minMax"/>
        </c:scaling>
        <c:delete val="1"/>
        <c:axPos val="b"/>
        <c:numFmt formatCode="General" sourceLinked="1"/>
        <c:majorTickMark val="none"/>
        <c:minorTickMark val="none"/>
        <c:tickLblPos val="nextTo"/>
        <c:crossAx val="208606000"/>
        <c:crosses val="autoZero"/>
        <c:auto val="1"/>
        <c:lblAlgn val="ctr"/>
        <c:lblOffset val="100"/>
        <c:noMultiLvlLbl val="0"/>
      </c:catAx>
      <c:valAx>
        <c:axId val="208606000"/>
        <c:scaling>
          <c:orientation val="minMax"/>
        </c:scaling>
        <c:delete val="0"/>
        <c:axPos val="l"/>
        <c:majorGridlines>
          <c:spPr>
            <a:ln w="9525" cap="flat" cmpd="sng" algn="ctr">
              <a:noFill/>
              <a:round/>
            </a:ln>
            <a:effectLst/>
          </c:spPr>
        </c:majorGridlines>
        <c:numFmt formatCode="0%" sourceLinked="1"/>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86052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2853397115134604E-2"/>
          <c:y val="0.14597167292732241"/>
          <c:w val="0.98714660288486544"/>
          <c:h val="0.70805665414535524"/>
        </c:manualLayout>
      </c:layout>
      <c:lineChart>
        <c:grouping val="standard"/>
        <c:varyColors val="0"/>
        <c:ser>
          <c:idx val="0"/>
          <c:order val="0"/>
          <c:spPr>
            <a:ln w="28575" cap="rnd">
              <a:solidFill>
                <a:srgbClr val="FF0000"/>
              </a:solidFill>
              <a:round/>
            </a:ln>
            <a:effectLst/>
          </c:spPr>
          <c:marker>
            <c:symbol val="circle"/>
            <c:size val="5"/>
            <c:spPr>
              <a:solidFill>
                <a:srgbClr val="FF0000"/>
              </a:solidFill>
              <a:ln w="9525">
                <a:solidFill>
                  <a:srgbClr val="FF0000"/>
                </a:solidFill>
              </a:ln>
              <a:effectLst/>
            </c:spPr>
          </c:marker>
          <c:dLbls>
            <c:dLbl>
              <c:idx val="0"/>
              <c:layout>
                <c:manualLayout>
                  <c:x val="-7.5749646678780536E-2"/>
                  <c:y val="9.2891654519759337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5.7053816990824867E-2"/>
                  <c:y val="-9.5114353574890315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2.4538303583438704E-2"/>
                  <c:y val="-0.19238333419656536"/>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Sheet1!$B$2:$B$5</c:f>
              <c:numCache>
                <c:formatCode>0%</c:formatCode>
                <c:ptCount val="4"/>
                <c:pt idx="0">
                  <c:v>0.94</c:v>
                </c:pt>
                <c:pt idx="1">
                  <c:v>0.92</c:v>
                </c:pt>
                <c:pt idx="2">
                  <c:v>0.9</c:v>
                </c:pt>
              </c:numCache>
            </c:numRef>
          </c:val>
          <c:smooth val="0"/>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94</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3"/>
                      <c:pt idx="0">
                        <c:v>OCT</c:v>
                      </c:pt>
                      <c:pt idx="1">
                        <c:v>NOV</c:v>
                      </c:pt>
                      <c:pt idx="2">
                        <c:v>DEC</c:v>
                      </c:pt>
                    </c:strCache>
                  </c:strRef>
                </c15:cat>
              </c15:filteredCategoryTitle>
            </c:ext>
          </c:extLst>
        </c:ser>
        <c:dLbls>
          <c:showLegendKey val="0"/>
          <c:showVal val="0"/>
          <c:showCatName val="0"/>
          <c:showSerName val="0"/>
          <c:showPercent val="0"/>
          <c:showBubbleSize val="0"/>
        </c:dLbls>
        <c:marker val="1"/>
        <c:smooth val="0"/>
        <c:axId val="202331976"/>
        <c:axId val="202332368"/>
      </c:lineChart>
      <c:catAx>
        <c:axId val="202331976"/>
        <c:scaling>
          <c:orientation val="minMax"/>
        </c:scaling>
        <c:delete val="1"/>
        <c:axPos val="b"/>
        <c:numFmt formatCode="General" sourceLinked="1"/>
        <c:majorTickMark val="none"/>
        <c:minorTickMark val="none"/>
        <c:tickLblPos val="nextTo"/>
        <c:crossAx val="202332368"/>
        <c:crosses val="autoZero"/>
        <c:auto val="1"/>
        <c:lblAlgn val="ctr"/>
        <c:lblOffset val="100"/>
        <c:noMultiLvlLbl val="0"/>
      </c:catAx>
      <c:valAx>
        <c:axId val="202332368"/>
        <c:scaling>
          <c:orientation val="minMax"/>
        </c:scaling>
        <c:delete val="0"/>
        <c:axPos val="l"/>
        <c:majorGridlines>
          <c:spPr>
            <a:ln w="9525" cap="flat" cmpd="sng" algn="ctr">
              <a:noFill/>
              <a:round/>
            </a:ln>
            <a:effectLst/>
          </c:spPr>
        </c:majorGridlines>
        <c:numFmt formatCode="0%" sourceLinked="1"/>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23319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2853397115134604E-2"/>
          <c:y val="0.14597167292732241"/>
          <c:w val="0.98714660288486544"/>
          <c:h val="0.70805665414535524"/>
        </c:manualLayout>
      </c:layout>
      <c:lineChart>
        <c:grouping val="standard"/>
        <c:varyColors val="0"/>
        <c:ser>
          <c:idx val="0"/>
          <c:order val="0"/>
          <c:spPr>
            <a:ln w="28575"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7.7120382690807635E-2"/>
                  <c:y val="5.3080608337208145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8.5688324222063868E-17"/>
                  <c:y val="-0.14597167292732241"/>
                </c:manualLayout>
              </c:layou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4.6739625873216742E-3"/>
                  <c:y val="-7.9620912505812283E-2"/>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Sheet1!$B$2:$B$5</c:f>
              <c:numCache>
                <c:formatCode>0%</c:formatCode>
                <c:ptCount val="4"/>
                <c:pt idx="0">
                  <c:v>1.02</c:v>
                </c:pt>
                <c:pt idx="1">
                  <c:v>0.98</c:v>
                </c:pt>
                <c:pt idx="2">
                  <c:v>0.98</c:v>
                </c:pt>
              </c:numCache>
            </c:numRef>
          </c:val>
          <c:smooth val="0"/>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NCO</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3"/>
                      <c:pt idx="0">
                        <c:v>OCT</c:v>
                      </c:pt>
                      <c:pt idx="1">
                        <c:v>NOV</c:v>
                      </c:pt>
                      <c:pt idx="2">
                        <c:v>DEC</c:v>
                      </c:pt>
                    </c:strCache>
                  </c:strRef>
                </c15:cat>
              </c15:filteredCategoryTitle>
            </c:ext>
          </c:extLst>
        </c:ser>
        <c:dLbls>
          <c:showLegendKey val="0"/>
          <c:showVal val="0"/>
          <c:showCatName val="0"/>
          <c:showSerName val="0"/>
          <c:showPercent val="0"/>
          <c:showBubbleSize val="0"/>
        </c:dLbls>
        <c:marker val="1"/>
        <c:smooth val="0"/>
        <c:axId val="163694200"/>
        <c:axId val="207184648"/>
      </c:lineChart>
      <c:catAx>
        <c:axId val="163694200"/>
        <c:scaling>
          <c:orientation val="minMax"/>
        </c:scaling>
        <c:delete val="1"/>
        <c:axPos val="b"/>
        <c:numFmt formatCode="General" sourceLinked="1"/>
        <c:majorTickMark val="none"/>
        <c:minorTickMark val="none"/>
        <c:tickLblPos val="nextTo"/>
        <c:crossAx val="207184648"/>
        <c:crosses val="autoZero"/>
        <c:auto val="1"/>
        <c:lblAlgn val="ctr"/>
        <c:lblOffset val="100"/>
        <c:noMultiLvlLbl val="0"/>
      </c:catAx>
      <c:valAx>
        <c:axId val="207184648"/>
        <c:scaling>
          <c:orientation val="minMax"/>
        </c:scaling>
        <c:delete val="0"/>
        <c:axPos val="l"/>
        <c:majorGridlines>
          <c:spPr>
            <a:ln w="9525" cap="flat" cmpd="sng" algn="ctr">
              <a:noFill/>
              <a:round/>
            </a:ln>
            <a:effectLst/>
          </c:spPr>
        </c:majorGridlines>
        <c:numFmt formatCode="0%" sourceLinked="1"/>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36942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2016" cy="466088"/>
          </a:xfrm>
          <a:prstGeom prst="rect">
            <a:avLst/>
          </a:prstGeom>
        </p:spPr>
        <p:txBody>
          <a:bodyPr vert="horz" lIns="91294" tIns="45647" rIns="91294" bIns="45647" rtlCol="0"/>
          <a:lstStyle>
            <a:lvl1pPr algn="l">
              <a:defRPr sz="1200"/>
            </a:lvl1pPr>
          </a:lstStyle>
          <a:p>
            <a:endParaRPr lang="en-US" dirty="0"/>
          </a:p>
        </p:txBody>
      </p:sp>
      <p:sp>
        <p:nvSpPr>
          <p:cNvPr id="3" name="Date Placeholder 2"/>
          <p:cNvSpPr>
            <a:spLocks noGrp="1"/>
          </p:cNvSpPr>
          <p:nvPr>
            <p:ph type="dt" idx="1"/>
          </p:nvPr>
        </p:nvSpPr>
        <p:spPr>
          <a:xfrm>
            <a:off x="3898243" y="1"/>
            <a:ext cx="2982016" cy="466088"/>
          </a:xfrm>
          <a:prstGeom prst="rect">
            <a:avLst/>
          </a:prstGeom>
        </p:spPr>
        <p:txBody>
          <a:bodyPr vert="horz" lIns="91294" tIns="45647" rIns="91294" bIns="45647" rtlCol="0"/>
          <a:lstStyle>
            <a:lvl1pPr algn="r">
              <a:defRPr sz="1200"/>
            </a:lvl1pPr>
          </a:lstStyle>
          <a:p>
            <a:fld id="{6DFBB863-03F7-4CD9-8B1F-9A74F7419D79}" type="datetimeFigureOut">
              <a:rPr lang="en-US" smtClean="0"/>
              <a:t>9/29/2017</a:t>
            </a:fld>
            <a:endParaRPr lang="en-US" dirty="0"/>
          </a:p>
        </p:txBody>
      </p:sp>
      <p:sp>
        <p:nvSpPr>
          <p:cNvPr id="4" name="Slide Image Placeholder 3"/>
          <p:cNvSpPr>
            <a:spLocks noGrp="1" noRot="1" noChangeAspect="1"/>
          </p:cNvSpPr>
          <p:nvPr>
            <p:ph type="sldImg" idx="2"/>
          </p:nvPr>
        </p:nvSpPr>
        <p:spPr>
          <a:xfrm>
            <a:off x="1350963" y="1162050"/>
            <a:ext cx="4179887" cy="3136900"/>
          </a:xfrm>
          <a:prstGeom prst="rect">
            <a:avLst/>
          </a:prstGeom>
          <a:noFill/>
          <a:ln w="12700">
            <a:solidFill>
              <a:prstClr val="black"/>
            </a:solidFill>
          </a:ln>
        </p:spPr>
        <p:txBody>
          <a:bodyPr vert="horz" lIns="91294" tIns="45647" rIns="91294" bIns="45647" rtlCol="0" anchor="ctr"/>
          <a:lstStyle/>
          <a:p>
            <a:endParaRPr lang="en-US" dirty="0"/>
          </a:p>
        </p:txBody>
      </p:sp>
      <p:sp>
        <p:nvSpPr>
          <p:cNvPr id="5" name="Notes Placeholder 4"/>
          <p:cNvSpPr>
            <a:spLocks noGrp="1"/>
          </p:cNvSpPr>
          <p:nvPr>
            <p:ph type="body" sz="quarter" idx="3"/>
          </p:nvPr>
        </p:nvSpPr>
        <p:spPr>
          <a:xfrm>
            <a:off x="687559" y="4473814"/>
            <a:ext cx="5506695" cy="3660537"/>
          </a:xfrm>
          <a:prstGeom prst="rect">
            <a:avLst/>
          </a:prstGeom>
        </p:spPr>
        <p:txBody>
          <a:bodyPr vert="horz" lIns="91294" tIns="45647" rIns="91294" bIns="45647"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30312"/>
            <a:ext cx="2982016" cy="466088"/>
          </a:xfrm>
          <a:prstGeom prst="rect">
            <a:avLst/>
          </a:prstGeom>
        </p:spPr>
        <p:txBody>
          <a:bodyPr vert="horz" lIns="91294" tIns="45647" rIns="91294" bIns="45647"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98243" y="8830312"/>
            <a:ext cx="2982016" cy="466088"/>
          </a:xfrm>
          <a:prstGeom prst="rect">
            <a:avLst/>
          </a:prstGeom>
        </p:spPr>
        <p:txBody>
          <a:bodyPr vert="horz" lIns="91294" tIns="45647" rIns="91294" bIns="45647" rtlCol="0" anchor="b"/>
          <a:lstStyle>
            <a:lvl1pPr algn="r">
              <a:defRPr sz="1200"/>
            </a:lvl1pPr>
          </a:lstStyle>
          <a:p>
            <a:fld id="{50638746-9797-40D4-823D-F53BDD32BC71}" type="slidenum">
              <a:rPr lang="en-US" smtClean="0"/>
              <a:t>‹#›</a:t>
            </a:fld>
            <a:endParaRPr lang="en-US" dirty="0"/>
          </a:p>
        </p:txBody>
      </p:sp>
    </p:spTree>
    <p:extLst>
      <p:ext uri="{BB962C8B-B14F-4D97-AF65-F5344CB8AC3E}">
        <p14:creationId xmlns:p14="http://schemas.microsoft.com/office/powerpoint/2010/main" val="1921805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Rot="1" noChangeAspect="1" noChangeArrowheads="1" noTextEdit="1"/>
          </p:cNvSpPr>
          <p:nvPr>
            <p:ph type="sldImg"/>
          </p:nvPr>
        </p:nvSpPr>
        <p:spPr bwMode="auto">
          <a:xfrm>
            <a:off x="1065213" y="692150"/>
            <a:ext cx="4633912" cy="3476625"/>
          </a:xfrm>
          <a:noFill/>
          <a:ln>
            <a:solidFill>
              <a:srgbClr val="000000"/>
            </a:solidFill>
            <a:miter lim="800000"/>
            <a:headEnd/>
            <a:tailEnd/>
          </a:ln>
        </p:spPr>
      </p:sp>
      <p:sp>
        <p:nvSpPr>
          <p:cNvPr id="229379" name="Rectangle 3"/>
          <p:cNvSpPr>
            <a:spLocks noGrp="1" noChangeArrowheads="1"/>
          </p:cNvSpPr>
          <p:nvPr>
            <p:ph type="body" idx="1"/>
          </p:nvPr>
        </p:nvSpPr>
        <p:spPr bwMode="auto">
          <a:xfrm>
            <a:off x="901973" y="4399316"/>
            <a:ext cx="4960827" cy="4242596"/>
          </a:xfrm>
          <a:noFill/>
        </p:spPr>
        <p:txBody>
          <a:bodyPr wrap="square" lIns="92971" tIns="46485" rIns="92971" bIns="46485" numCol="1" anchor="t" anchorCtr="0" compatLnSpc="1">
            <a:prstTxWarp prst="textNoShape">
              <a:avLst/>
            </a:prstTxWarp>
          </a:bodyPr>
          <a:lstStyle/>
          <a:p>
            <a:pPr marL="114950" indent="-114950">
              <a:spcBef>
                <a:spcPct val="0"/>
              </a:spcBef>
            </a:pPr>
            <a:endParaRPr lang="ko-KR" altLang="en-US" dirty="0" smtClean="0">
              <a:latin typeface=" Arial"/>
              <a:ea typeface="Gulim" pitchFamily="34" charset="-127"/>
            </a:endParaRPr>
          </a:p>
        </p:txBody>
      </p:sp>
      <p:sp>
        <p:nvSpPr>
          <p:cNvPr id="5" name="Slide Number Placeholder 4"/>
          <p:cNvSpPr>
            <a:spLocks noGrp="1"/>
          </p:cNvSpPr>
          <p:nvPr>
            <p:ph type="sldNum" sz="quarter" idx="11"/>
          </p:nvPr>
        </p:nvSpPr>
        <p:spPr/>
        <p:txBody>
          <a:bodyPr/>
          <a:lstStyle/>
          <a:p>
            <a:pPr>
              <a:defRPr/>
            </a:pPr>
            <a:fld id="{ACE0B9F9-5D13-4049-8014-58A7E1035D73}" type="slidenum">
              <a:rPr lang="en-US" smtClean="0">
                <a:solidFill>
                  <a:prstClr val="black"/>
                </a:solidFill>
              </a:rPr>
              <a:pPr>
                <a:defRPr/>
              </a:pPr>
              <a:t>2</a:t>
            </a:fld>
            <a:endParaRPr lang="en-US">
              <a:solidFill>
                <a:prstClr val="black"/>
              </a:solidFill>
            </a:endParaRPr>
          </a:p>
        </p:txBody>
      </p:sp>
    </p:spTree>
    <p:extLst>
      <p:ext uri="{BB962C8B-B14F-4D97-AF65-F5344CB8AC3E}">
        <p14:creationId xmlns:p14="http://schemas.microsoft.com/office/powerpoint/2010/main" val="2437153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latin typeface=" Arial"/>
              </a:rPr>
              <a:t>-</a:t>
            </a:r>
            <a:r>
              <a:rPr lang="en-US" baseline="0" dirty="0" smtClean="0">
                <a:latin typeface=" Arial"/>
              </a:rPr>
              <a:t> D7: A BN should have 8-10 Soldiers at the promotion board every month.  Boards should be conducted in the field – you should strive to not have waves or bubbles in your board process.</a:t>
            </a:r>
            <a:endParaRPr lang="en-US" dirty="0">
              <a:latin typeface=" Arial"/>
            </a:endParaRPr>
          </a:p>
        </p:txBody>
      </p:sp>
      <p:sp>
        <p:nvSpPr>
          <p:cNvPr id="4" name="Slide Number Placeholder 3"/>
          <p:cNvSpPr>
            <a:spLocks noGrp="1"/>
          </p:cNvSpPr>
          <p:nvPr>
            <p:ph type="sldNum" sz="quarter" idx="10"/>
          </p:nvPr>
        </p:nvSpPr>
        <p:spPr/>
        <p:txBody>
          <a:bodyPr/>
          <a:lstStyle/>
          <a:p>
            <a:fld id="{50638746-9797-40D4-823D-F53BDD32BC71}" type="slidenum">
              <a:rPr lang="en-US" smtClean="0"/>
              <a:t>16</a:t>
            </a:fld>
            <a:endParaRPr lang="en-US" dirty="0"/>
          </a:p>
        </p:txBody>
      </p:sp>
    </p:spTree>
    <p:extLst>
      <p:ext uri="{BB962C8B-B14F-4D97-AF65-F5344CB8AC3E}">
        <p14:creationId xmlns:p14="http://schemas.microsoft.com/office/powerpoint/2010/main" val="5445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latin typeface=" Arial"/>
              </a:rPr>
              <a:t>D6: IRC</a:t>
            </a:r>
            <a:r>
              <a:rPr lang="en-US" baseline="0" dirty="0" smtClean="0">
                <a:latin typeface=" Arial"/>
              </a:rPr>
              <a:t> is an incredible opportunity</a:t>
            </a:r>
          </a:p>
        </p:txBody>
      </p:sp>
      <p:sp>
        <p:nvSpPr>
          <p:cNvPr id="4" name="Slide Number Placeholder 3"/>
          <p:cNvSpPr>
            <a:spLocks noGrp="1"/>
          </p:cNvSpPr>
          <p:nvPr>
            <p:ph type="sldNum" sz="quarter" idx="10"/>
          </p:nvPr>
        </p:nvSpPr>
        <p:spPr/>
        <p:txBody>
          <a:bodyPr/>
          <a:lstStyle/>
          <a:p>
            <a:fld id="{50638746-9797-40D4-823D-F53BDD32BC71}" type="slidenum">
              <a:rPr lang="en-US" smtClean="0"/>
              <a:t>17</a:t>
            </a:fld>
            <a:endParaRPr lang="en-US" dirty="0"/>
          </a:p>
        </p:txBody>
      </p:sp>
    </p:spTree>
    <p:extLst>
      <p:ext uri="{BB962C8B-B14F-4D97-AF65-F5344CB8AC3E}">
        <p14:creationId xmlns:p14="http://schemas.microsoft.com/office/powerpoint/2010/main" val="2448114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latin typeface=" Arial"/>
              </a:rPr>
              <a:t>Dv6: Leader development is currently focused</a:t>
            </a:r>
            <a:r>
              <a:rPr lang="en-US" baseline="0" dirty="0" smtClean="0">
                <a:latin typeface=" Arial"/>
              </a:rPr>
              <a:t> on counseling, talking with your Soldiers like they’re human beings, and getting systems in place.</a:t>
            </a:r>
          </a:p>
          <a:p>
            <a:pPr marL="171450" indent="-171450">
              <a:buFontTx/>
              <a:buChar char="-"/>
            </a:pPr>
            <a:endParaRPr lang="en-US" baseline="0" dirty="0" smtClean="0">
              <a:latin typeface=" Arial"/>
            </a:endParaRPr>
          </a:p>
        </p:txBody>
      </p:sp>
      <p:sp>
        <p:nvSpPr>
          <p:cNvPr id="4" name="Slide Number Placeholder 3"/>
          <p:cNvSpPr>
            <a:spLocks noGrp="1"/>
          </p:cNvSpPr>
          <p:nvPr>
            <p:ph type="sldNum" sz="quarter" idx="10"/>
          </p:nvPr>
        </p:nvSpPr>
        <p:spPr/>
        <p:txBody>
          <a:bodyPr/>
          <a:lstStyle/>
          <a:p>
            <a:fld id="{50638746-9797-40D4-823D-F53BDD32BC71}" type="slidenum">
              <a:rPr lang="en-US" smtClean="0"/>
              <a:t>18</a:t>
            </a:fld>
            <a:endParaRPr lang="en-US" dirty="0"/>
          </a:p>
        </p:txBody>
      </p:sp>
    </p:spTree>
    <p:extLst>
      <p:ext uri="{BB962C8B-B14F-4D97-AF65-F5344CB8AC3E}">
        <p14:creationId xmlns:p14="http://schemas.microsoft.com/office/powerpoint/2010/main" val="3507317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latin typeface=" Arial"/>
              </a:rPr>
              <a:t>Dv6:</a:t>
            </a:r>
            <a:r>
              <a:rPr lang="en-US" baseline="0" dirty="0" smtClean="0">
                <a:latin typeface=" Arial"/>
              </a:rPr>
              <a:t> No issues with guidance for 2</a:t>
            </a:r>
            <a:r>
              <a:rPr lang="en-US" baseline="30000" dirty="0" smtClean="0">
                <a:latin typeface=" Arial"/>
              </a:rPr>
              <a:t>nd</a:t>
            </a:r>
            <a:r>
              <a:rPr lang="en-US" baseline="0" dirty="0" smtClean="0">
                <a:latin typeface=" Arial"/>
              </a:rPr>
              <a:t> QTR</a:t>
            </a:r>
          </a:p>
          <a:p>
            <a:pPr marL="171450" indent="-171450">
              <a:buFontTx/>
              <a:buChar char="-"/>
            </a:pPr>
            <a:r>
              <a:rPr lang="en-US" dirty="0" smtClean="0">
                <a:latin typeface=" Arial"/>
              </a:rPr>
              <a:t>D7: </a:t>
            </a:r>
          </a:p>
          <a:p>
            <a:pPr marL="171450" indent="-171450">
              <a:buFontTx/>
              <a:buChar char="-"/>
            </a:pPr>
            <a:r>
              <a:rPr lang="en-US" dirty="0" smtClean="0">
                <a:latin typeface=" Arial"/>
              </a:rPr>
              <a:t>D6: Acknowledges constraints that we’re operating</a:t>
            </a:r>
            <a:r>
              <a:rPr lang="en-US" baseline="0" dirty="0" smtClean="0">
                <a:latin typeface=" Arial"/>
              </a:rPr>
              <a:t> under, we’ve all done our homework which enables us to better present our stance </a:t>
            </a:r>
            <a:r>
              <a:rPr lang="en-US" baseline="0" smtClean="0">
                <a:latin typeface=" Arial"/>
              </a:rPr>
              <a:t>to higher.  </a:t>
            </a:r>
            <a:endParaRPr lang="en-US" dirty="0">
              <a:latin typeface=" Arial"/>
            </a:endParaRPr>
          </a:p>
        </p:txBody>
      </p:sp>
      <p:sp>
        <p:nvSpPr>
          <p:cNvPr id="4" name="Slide Number Placeholder 3"/>
          <p:cNvSpPr>
            <a:spLocks noGrp="1"/>
          </p:cNvSpPr>
          <p:nvPr>
            <p:ph type="sldNum" sz="quarter" idx="10"/>
          </p:nvPr>
        </p:nvSpPr>
        <p:spPr/>
        <p:txBody>
          <a:bodyPr/>
          <a:lstStyle/>
          <a:p>
            <a:fld id="{50638746-9797-40D4-823D-F53BDD32BC71}" type="slidenum">
              <a:rPr lang="en-US" smtClean="0"/>
              <a:t>20</a:t>
            </a:fld>
            <a:endParaRPr lang="en-US" dirty="0"/>
          </a:p>
        </p:txBody>
      </p:sp>
    </p:spTree>
    <p:extLst>
      <p:ext uri="{BB962C8B-B14F-4D97-AF65-F5344CB8AC3E}">
        <p14:creationId xmlns:p14="http://schemas.microsoft.com/office/powerpoint/2010/main" val="3634492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latin typeface=" Arial"/>
              </a:rPr>
              <a:t>Only change to intent is line 4…qualifying</a:t>
            </a:r>
            <a:r>
              <a:rPr lang="en-US" baseline="0" dirty="0" smtClean="0">
                <a:latin typeface=" Arial"/>
              </a:rPr>
              <a:t> bench crew to ensure GRF is ready.  DCG-M suggested 150% qualified.</a:t>
            </a:r>
          </a:p>
          <a:p>
            <a:pPr marL="171450" indent="-171450">
              <a:buFontTx/>
              <a:buChar char="-"/>
            </a:pPr>
            <a:r>
              <a:rPr lang="en-US" baseline="0" dirty="0" smtClean="0">
                <a:latin typeface=" Arial"/>
              </a:rPr>
              <a:t>D3: Quarterly gunnery should be a goal</a:t>
            </a:r>
          </a:p>
          <a:p>
            <a:pPr marL="171450" indent="-171450">
              <a:buFontTx/>
              <a:buChar char="-"/>
            </a:pPr>
            <a:r>
              <a:rPr lang="en-US" baseline="0" dirty="0" smtClean="0">
                <a:latin typeface=" Arial"/>
              </a:rPr>
              <a:t>D6: Table I – VI is crucial…we can’t just go shoot (III-VI); we need to be able to maintain our systems as well.  There is value in all gunnery tables.</a:t>
            </a:r>
          </a:p>
          <a:p>
            <a:pPr marL="171450" indent="-171450">
              <a:buFontTx/>
              <a:buChar char="-"/>
            </a:pPr>
            <a:r>
              <a:rPr lang="en-US" baseline="0" dirty="0" smtClean="0">
                <a:latin typeface=" Arial"/>
              </a:rPr>
              <a:t>Dv6: GT I can be built in to BTT; this should be the focus once a month for BTT</a:t>
            </a:r>
          </a:p>
          <a:p>
            <a:pPr marL="171450" indent="-171450">
              <a:buFontTx/>
              <a:buChar char="-"/>
            </a:pPr>
            <a:r>
              <a:rPr lang="en-US" baseline="0" dirty="0" smtClean="0">
                <a:latin typeface=" Arial"/>
              </a:rPr>
              <a:t>D6: concurs with GT I for BTT</a:t>
            </a:r>
          </a:p>
          <a:p>
            <a:pPr marL="171450" indent="-171450">
              <a:buFontTx/>
              <a:buChar char="-"/>
            </a:pPr>
            <a:endParaRPr lang="en-US" baseline="0" dirty="0" smtClean="0">
              <a:latin typeface=" Arial"/>
            </a:endParaRPr>
          </a:p>
        </p:txBody>
      </p:sp>
      <p:sp>
        <p:nvSpPr>
          <p:cNvPr id="4" name="Slide Number Placeholder 3"/>
          <p:cNvSpPr>
            <a:spLocks noGrp="1"/>
          </p:cNvSpPr>
          <p:nvPr>
            <p:ph type="sldNum" sz="quarter" idx="10"/>
          </p:nvPr>
        </p:nvSpPr>
        <p:spPr/>
        <p:txBody>
          <a:bodyPr/>
          <a:lstStyle/>
          <a:p>
            <a:fld id="{50638746-9797-40D4-823D-F53BDD32BC71}" type="slidenum">
              <a:rPr lang="en-US" smtClean="0"/>
              <a:t>6</a:t>
            </a:fld>
            <a:endParaRPr lang="en-US" dirty="0"/>
          </a:p>
        </p:txBody>
      </p:sp>
    </p:spTree>
    <p:extLst>
      <p:ext uri="{BB962C8B-B14F-4D97-AF65-F5344CB8AC3E}">
        <p14:creationId xmlns:p14="http://schemas.microsoft.com/office/powerpoint/2010/main" val="449941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latin typeface=" Arial"/>
              </a:rPr>
              <a:t>Dv6: suggests there may be disparity between SOPs</a:t>
            </a:r>
            <a:r>
              <a:rPr lang="en-US" baseline="0" dirty="0" smtClean="0">
                <a:latin typeface=" Arial"/>
              </a:rPr>
              <a:t> for ASF.</a:t>
            </a:r>
          </a:p>
          <a:p>
            <a:pPr marL="171450" indent="-171450">
              <a:buFontTx/>
              <a:buChar char="-"/>
            </a:pPr>
            <a:r>
              <a:rPr lang="en-US" baseline="0" dirty="0" smtClean="0">
                <a:latin typeface=" Arial"/>
              </a:rPr>
              <a:t>D6: Garrison needs to update the ASF SOP; this is a valid mission that needs attention</a:t>
            </a:r>
          </a:p>
          <a:p>
            <a:pPr marL="171450" indent="-171450">
              <a:buFontTx/>
              <a:buChar char="-"/>
            </a:pPr>
            <a:r>
              <a:rPr lang="en-US" baseline="0" dirty="0" smtClean="0">
                <a:latin typeface=" Arial"/>
              </a:rPr>
              <a:t>D3: </a:t>
            </a:r>
            <a:endParaRPr lang="en-US" dirty="0">
              <a:latin typeface=" Arial"/>
            </a:endParaRPr>
          </a:p>
        </p:txBody>
      </p:sp>
      <p:sp>
        <p:nvSpPr>
          <p:cNvPr id="4" name="Slide Number Placeholder 3"/>
          <p:cNvSpPr>
            <a:spLocks noGrp="1"/>
          </p:cNvSpPr>
          <p:nvPr>
            <p:ph type="sldNum" sz="quarter" idx="10"/>
          </p:nvPr>
        </p:nvSpPr>
        <p:spPr/>
        <p:txBody>
          <a:bodyPr/>
          <a:lstStyle/>
          <a:p>
            <a:fld id="{50638746-9797-40D4-823D-F53BDD32BC71}" type="slidenum">
              <a:rPr lang="en-US" smtClean="0"/>
              <a:t>7</a:t>
            </a:fld>
            <a:endParaRPr lang="en-US" dirty="0"/>
          </a:p>
        </p:txBody>
      </p:sp>
    </p:spTree>
    <p:extLst>
      <p:ext uri="{BB962C8B-B14F-4D97-AF65-F5344CB8AC3E}">
        <p14:creationId xmlns:p14="http://schemas.microsoft.com/office/powerpoint/2010/main" val="3235595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latin typeface=" Arial"/>
              </a:rPr>
              <a:t>Dv6 addresses what</a:t>
            </a:r>
            <a:r>
              <a:rPr lang="en-US" baseline="0" dirty="0" smtClean="0">
                <a:latin typeface=" Arial"/>
              </a:rPr>
              <a:t> “successful” means for PIM testing</a:t>
            </a:r>
          </a:p>
          <a:p>
            <a:pPr marL="628650" lvl="1" indent="-171450">
              <a:buFontTx/>
              <a:buChar char="-"/>
            </a:pPr>
            <a:r>
              <a:rPr lang="en-US" baseline="0" dirty="0" smtClean="0">
                <a:latin typeface=" Arial"/>
              </a:rPr>
              <a:t>There are known issues with the M109A7.</a:t>
            </a:r>
          </a:p>
          <a:p>
            <a:pPr marL="628650" lvl="1" indent="-171450">
              <a:buFontTx/>
              <a:buChar char="-"/>
            </a:pPr>
            <a:r>
              <a:rPr lang="en-US" baseline="0" dirty="0" smtClean="0">
                <a:latin typeface=" Arial"/>
              </a:rPr>
              <a:t>Success means the only reason the PIM testing failed is because of the platform – not the personnel or unit.</a:t>
            </a:r>
          </a:p>
          <a:p>
            <a:pPr marL="171450" lvl="0" indent="-171450">
              <a:buFontTx/>
              <a:buChar char="-"/>
            </a:pPr>
            <a:r>
              <a:rPr lang="en-US" baseline="0" dirty="0" smtClean="0">
                <a:latin typeface=" Arial"/>
              </a:rPr>
              <a:t>D6: There are always variables in a test, our goal is to minimize variables through training.</a:t>
            </a:r>
          </a:p>
          <a:p>
            <a:pPr marL="628650" lvl="1" indent="-171450">
              <a:buFontTx/>
              <a:buChar char="-"/>
            </a:pPr>
            <a:r>
              <a:rPr lang="en-US" baseline="0" dirty="0" smtClean="0">
                <a:latin typeface=" Arial"/>
              </a:rPr>
              <a:t>We’re also testing troubleshooting processes (if the systems in place work)</a:t>
            </a:r>
          </a:p>
          <a:p>
            <a:pPr marL="628650" lvl="1" indent="-171450">
              <a:buFontTx/>
              <a:buChar char="-"/>
            </a:pPr>
            <a:endParaRPr lang="en-US" baseline="0" dirty="0" smtClean="0">
              <a:latin typeface=" Arial"/>
            </a:endParaRPr>
          </a:p>
        </p:txBody>
      </p:sp>
      <p:sp>
        <p:nvSpPr>
          <p:cNvPr id="4" name="Slide Number Placeholder 3"/>
          <p:cNvSpPr>
            <a:spLocks noGrp="1"/>
          </p:cNvSpPr>
          <p:nvPr>
            <p:ph type="sldNum" sz="quarter" idx="10"/>
          </p:nvPr>
        </p:nvSpPr>
        <p:spPr/>
        <p:txBody>
          <a:bodyPr/>
          <a:lstStyle/>
          <a:p>
            <a:fld id="{50638746-9797-40D4-823D-F53BDD32BC71}" type="slidenum">
              <a:rPr lang="en-US" smtClean="0"/>
              <a:t>9</a:t>
            </a:fld>
            <a:endParaRPr lang="en-US" dirty="0"/>
          </a:p>
        </p:txBody>
      </p:sp>
    </p:spTree>
    <p:extLst>
      <p:ext uri="{BB962C8B-B14F-4D97-AF65-F5344CB8AC3E}">
        <p14:creationId xmlns:p14="http://schemas.microsoft.com/office/powerpoint/2010/main" val="1461406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latin typeface=" Arial"/>
              </a:rPr>
              <a:t>Dv6: SOPs for each staff section will be in QTG to ensure systems are in place</a:t>
            </a:r>
          </a:p>
          <a:p>
            <a:pPr marL="171450" indent="-171450">
              <a:buFontTx/>
              <a:buChar char="-"/>
            </a:pPr>
            <a:r>
              <a:rPr lang="en-US" dirty="0" smtClean="0">
                <a:latin typeface=" Arial"/>
              </a:rPr>
              <a:t>D6: Don’t assume your Soldier’s know what right looks like until you show them</a:t>
            </a:r>
            <a:r>
              <a:rPr lang="en-US" baseline="0" dirty="0" smtClean="0">
                <a:latin typeface=" Arial"/>
              </a:rPr>
              <a:t> what it looks like (you do this through training and SOPs)</a:t>
            </a:r>
          </a:p>
          <a:p>
            <a:pPr marL="171450" indent="-171450">
              <a:buFontTx/>
              <a:buChar char="-"/>
            </a:pPr>
            <a:r>
              <a:rPr lang="en-US" dirty="0" smtClean="0">
                <a:latin typeface=" Arial"/>
              </a:rPr>
              <a:t>Dv6:</a:t>
            </a:r>
            <a:r>
              <a:rPr lang="en-US" baseline="0" dirty="0" smtClean="0">
                <a:latin typeface=" Arial"/>
              </a:rPr>
              <a:t> emphasizes the importance of AAP – these reports are CDR business, not XO business.</a:t>
            </a:r>
          </a:p>
          <a:p>
            <a:pPr marL="628650" lvl="1" indent="-171450">
              <a:buFontTx/>
              <a:buChar char="-"/>
            </a:pPr>
            <a:r>
              <a:rPr lang="en-US" baseline="0" dirty="0" smtClean="0">
                <a:latin typeface=" Arial"/>
              </a:rPr>
              <a:t>We will continue to improve – FM, lower TI, upper TI</a:t>
            </a:r>
          </a:p>
          <a:p>
            <a:pPr marL="171450" lvl="0" indent="-171450">
              <a:buFontTx/>
              <a:buChar char="-"/>
            </a:pPr>
            <a:endParaRPr lang="en-US" baseline="0" dirty="0" smtClean="0">
              <a:latin typeface=" Arial"/>
            </a:endParaRPr>
          </a:p>
        </p:txBody>
      </p:sp>
      <p:sp>
        <p:nvSpPr>
          <p:cNvPr id="4" name="Slide Number Placeholder 3"/>
          <p:cNvSpPr>
            <a:spLocks noGrp="1"/>
          </p:cNvSpPr>
          <p:nvPr>
            <p:ph type="sldNum" sz="quarter" idx="10"/>
          </p:nvPr>
        </p:nvSpPr>
        <p:spPr/>
        <p:txBody>
          <a:bodyPr/>
          <a:lstStyle/>
          <a:p>
            <a:fld id="{50638746-9797-40D4-823D-F53BDD32BC71}" type="slidenum">
              <a:rPr lang="en-US" smtClean="0"/>
              <a:t>10</a:t>
            </a:fld>
            <a:endParaRPr lang="en-US" dirty="0"/>
          </a:p>
        </p:txBody>
      </p:sp>
    </p:spTree>
    <p:extLst>
      <p:ext uri="{BB962C8B-B14F-4D97-AF65-F5344CB8AC3E}">
        <p14:creationId xmlns:p14="http://schemas.microsoft.com/office/powerpoint/2010/main" val="3358996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latin typeface=" Arial"/>
              </a:rPr>
              <a:t>Dv6: virtual, gaming, and constructive – this is the “realm of the P”… this is where we get from P- to P and P to P+… live is where we get from P+ to T- / T.</a:t>
            </a:r>
          </a:p>
          <a:p>
            <a:pPr marL="171450" indent="-171450">
              <a:buFontTx/>
              <a:buChar char="-"/>
            </a:pPr>
            <a:r>
              <a:rPr lang="en-US" dirty="0" smtClean="0">
                <a:solidFill>
                  <a:srgbClr val="FF0000"/>
                </a:solidFill>
                <a:latin typeface=" Arial"/>
              </a:rPr>
              <a:t>D6: conduct an assessment of how many days we need at each facility</a:t>
            </a:r>
            <a:r>
              <a:rPr lang="en-US" baseline="0" dirty="0" smtClean="0">
                <a:solidFill>
                  <a:srgbClr val="FF0000"/>
                </a:solidFill>
                <a:latin typeface=" Arial"/>
              </a:rPr>
              <a:t> on FRKS to be ready if called to deploy anywhere (need by end of next week)</a:t>
            </a:r>
          </a:p>
          <a:p>
            <a:pPr marL="171450" indent="-171450">
              <a:buFontTx/>
              <a:buChar char="-"/>
            </a:pPr>
            <a:endParaRPr lang="en-US" dirty="0">
              <a:solidFill>
                <a:schemeClr val="tx1"/>
              </a:solidFill>
              <a:latin typeface=" Arial"/>
            </a:endParaRPr>
          </a:p>
        </p:txBody>
      </p:sp>
      <p:sp>
        <p:nvSpPr>
          <p:cNvPr id="4" name="Slide Number Placeholder 3"/>
          <p:cNvSpPr>
            <a:spLocks noGrp="1"/>
          </p:cNvSpPr>
          <p:nvPr>
            <p:ph type="sldNum" sz="quarter" idx="10"/>
          </p:nvPr>
        </p:nvSpPr>
        <p:spPr/>
        <p:txBody>
          <a:bodyPr/>
          <a:lstStyle/>
          <a:p>
            <a:fld id="{50638746-9797-40D4-823D-F53BDD32BC71}" type="slidenum">
              <a:rPr lang="en-US" smtClean="0"/>
              <a:t>11</a:t>
            </a:fld>
            <a:endParaRPr lang="en-US" dirty="0"/>
          </a:p>
        </p:txBody>
      </p:sp>
    </p:spTree>
    <p:extLst>
      <p:ext uri="{BB962C8B-B14F-4D97-AF65-F5344CB8AC3E}">
        <p14:creationId xmlns:p14="http://schemas.microsoft.com/office/powerpoint/2010/main" val="2216327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latin typeface=" Arial"/>
              </a:rPr>
              <a:t>D6: CDRs override program</a:t>
            </a:r>
            <a:r>
              <a:rPr lang="en-US" baseline="0" dirty="0" smtClean="0">
                <a:latin typeface=" Arial"/>
              </a:rPr>
              <a:t> is a good thing, but we don’t want to misuse it</a:t>
            </a:r>
          </a:p>
          <a:p>
            <a:pPr marL="628650" lvl="1" indent="-171450">
              <a:buFontTx/>
              <a:buChar char="-"/>
            </a:pPr>
            <a:r>
              <a:rPr lang="en-US" baseline="0" dirty="0" smtClean="0">
                <a:latin typeface=" Arial"/>
              </a:rPr>
              <a:t>We’re going to the field for 2 weeks.. The day we go, a Soldier goes CAT 4…override it, but the day we get back, that Soldier needs to get to the appointment IOT maintain readiness</a:t>
            </a:r>
          </a:p>
          <a:p>
            <a:pPr marL="628650" lvl="1" indent="-171450">
              <a:buFontTx/>
              <a:buChar char="-"/>
            </a:pPr>
            <a:r>
              <a:rPr lang="en-US" baseline="0" dirty="0" smtClean="0">
                <a:latin typeface=" Arial"/>
              </a:rPr>
              <a:t>Don’t just continue to override the Soldier; find a fix</a:t>
            </a:r>
          </a:p>
          <a:p>
            <a:pPr marL="171450" lvl="0" indent="-171450">
              <a:buFontTx/>
              <a:buChar char="-"/>
            </a:pPr>
            <a:endParaRPr lang="en-US" baseline="0" dirty="0" smtClean="0">
              <a:latin typeface=" Arial"/>
            </a:endParaRPr>
          </a:p>
        </p:txBody>
      </p:sp>
      <p:sp>
        <p:nvSpPr>
          <p:cNvPr id="4" name="Slide Number Placeholder 3"/>
          <p:cNvSpPr>
            <a:spLocks noGrp="1"/>
          </p:cNvSpPr>
          <p:nvPr>
            <p:ph type="sldNum" sz="quarter" idx="10"/>
          </p:nvPr>
        </p:nvSpPr>
        <p:spPr/>
        <p:txBody>
          <a:bodyPr/>
          <a:lstStyle/>
          <a:p>
            <a:fld id="{50638746-9797-40D4-823D-F53BDD32BC71}" type="slidenum">
              <a:rPr lang="en-US" smtClean="0"/>
              <a:t>13</a:t>
            </a:fld>
            <a:endParaRPr lang="en-US" dirty="0"/>
          </a:p>
        </p:txBody>
      </p:sp>
    </p:spTree>
    <p:extLst>
      <p:ext uri="{BB962C8B-B14F-4D97-AF65-F5344CB8AC3E}">
        <p14:creationId xmlns:p14="http://schemas.microsoft.com/office/powerpoint/2010/main" val="270086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latin typeface=" Arial"/>
            </a:endParaRPr>
          </a:p>
        </p:txBody>
      </p:sp>
      <p:sp>
        <p:nvSpPr>
          <p:cNvPr id="4" name="Slide Number Placeholder 3"/>
          <p:cNvSpPr>
            <a:spLocks noGrp="1"/>
          </p:cNvSpPr>
          <p:nvPr>
            <p:ph type="sldNum" sz="quarter" idx="10"/>
          </p:nvPr>
        </p:nvSpPr>
        <p:spPr/>
        <p:txBody>
          <a:bodyPr/>
          <a:lstStyle/>
          <a:p>
            <a:fld id="{50638746-9797-40D4-823D-F53BDD32BC71}" type="slidenum">
              <a:rPr lang="en-US" smtClean="0"/>
              <a:t>14</a:t>
            </a:fld>
            <a:endParaRPr lang="en-US" dirty="0"/>
          </a:p>
        </p:txBody>
      </p:sp>
    </p:spTree>
    <p:extLst>
      <p:ext uri="{BB962C8B-B14F-4D97-AF65-F5344CB8AC3E}">
        <p14:creationId xmlns:p14="http://schemas.microsoft.com/office/powerpoint/2010/main" val="2174768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 Arial"/>
              </a:rPr>
              <a:t>-</a:t>
            </a:r>
            <a:r>
              <a:rPr lang="en-US" baseline="0" dirty="0" smtClean="0">
                <a:latin typeface=" Arial"/>
              </a:rPr>
              <a:t> Dv6: Numbers communicate – nebulous feelings do not… this tool helps us relay that information.</a:t>
            </a:r>
            <a:endParaRPr lang="en-US" dirty="0" smtClean="0">
              <a:latin typeface=" Arial"/>
            </a:endParaRPr>
          </a:p>
        </p:txBody>
      </p:sp>
      <p:sp>
        <p:nvSpPr>
          <p:cNvPr id="4" name="Slide Number Placeholder 3"/>
          <p:cNvSpPr>
            <a:spLocks noGrp="1"/>
          </p:cNvSpPr>
          <p:nvPr>
            <p:ph type="sldNum" sz="quarter" idx="10"/>
          </p:nvPr>
        </p:nvSpPr>
        <p:spPr/>
        <p:txBody>
          <a:bodyPr/>
          <a:lstStyle/>
          <a:p>
            <a:fld id="{14DC2DB3-68B1-4CC3-A547-355831819791}"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513647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8" Type="http://schemas.openxmlformats.org/officeDocument/2006/relationships/image" Target="../media/image11.png"/><Relationship Id="rId13" Type="http://schemas.microsoft.com/office/2007/relationships/hdphoto" Target="../media/hdphoto4.wdp"/><Relationship Id="rId3" Type="http://schemas.openxmlformats.org/officeDocument/2006/relationships/image" Target="../media/image7.png"/><Relationship Id="rId7" Type="http://schemas.openxmlformats.org/officeDocument/2006/relationships/image" Target="../media/image10.png"/><Relationship Id="rId12"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Master" Target="../slideMasters/slideMaster3.xml"/><Relationship Id="rId6" Type="http://schemas.openxmlformats.org/officeDocument/2006/relationships/image" Target="../media/image9.png"/><Relationship Id="rId11" Type="http://schemas.microsoft.com/office/2007/relationships/hdphoto" Target="../media/hdphoto3.wdp"/><Relationship Id="rId5" Type="http://schemas.openxmlformats.org/officeDocument/2006/relationships/image" Target="../media/image8.png"/><Relationship Id="rId10" Type="http://schemas.openxmlformats.org/officeDocument/2006/relationships/image" Target="../media/image12.png"/><Relationship Id="rId4" Type="http://schemas.microsoft.com/office/2007/relationships/hdphoto" Target="../media/hdphoto1.wdp"/><Relationship Id="rId9" Type="http://schemas.microsoft.com/office/2007/relationships/hdphoto" Target="../media/hdphoto2.wdp"/></Relationships>
</file>

<file path=ppt/slideLayouts/_rels/slideLayout42.xml.rels><?xml version="1.0" encoding="UTF-8" standalone="yes"?>
<Relationships xmlns="http://schemas.openxmlformats.org/package/2006/relationships"><Relationship Id="rId8" Type="http://schemas.openxmlformats.org/officeDocument/2006/relationships/image" Target="../media/image11.png"/><Relationship Id="rId13" Type="http://schemas.microsoft.com/office/2007/relationships/hdphoto" Target="../media/hdphoto4.wdp"/><Relationship Id="rId3" Type="http://schemas.openxmlformats.org/officeDocument/2006/relationships/image" Target="../media/image7.png"/><Relationship Id="rId7" Type="http://schemas.openxmlformats.org/officeDocument/2006/relationships/image" Target="../media/image10.png"/><Relationship Id="rId12"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Master" Target="../slideMasters/slideMaster3.xml"/><Relationship Id="rId6" Type="http://schemas.openxmlformats.org/officeDocument/2006/relationships/image" Target="../media/image9.png"/><Relationship Id="rId11" Type="http://schemas.microsoft.com/office/2007/relationships/hdphoto" Target="../media/hdphoto3.wdp"/><Relationship Id="rId5" Type="http://schemas.openxmlformats.org/officeDocument/2006/relationships/image" Target="../media/image8.png"/><Relationship Id="rId10" Type="http://schemas.openxmlformats.org/officeDocument/2006/relationships/image" Target="../media/image12.png"/><Relationship Id="rId4" Type="http://schemas.microsoft.com/office/2007/relationships/hdphoto" Target="../media/hdphoto1.wdp"/><Relationship Id="rId9" Type="http://schemas.microsoft.com/office/2007/relationships/hdphoto" Target="../media/hdphoto2.wdp"/></Relationships>
</file>

<file path=ppt/slideLayouts/_rels/slideLayout43.xml.rels><?xml version="1.0" encoding="UTF-8" standalone="yes"?>
<Relationships xmlns="http://schemas.openxmlformats.org/package/2006/relationships"><Relationship Id="rId8" Type="http://schemas.openxmlformats.org/officeDocument/2006/relationships/image" Target="../media/image11.png"/><Relationship Id="rId13" Type="http://schemas.microsoft.com/office/2007/relationships/hdphoto" Target="../media/hdphoto4.wdp"/><Relationship Id="rId3" Type="http://schemas.openxmlformats.org/officeDocument/2006/relationships/image" Target="../media/image7.png"/><Relationship Id="rId7" Type="http://schemas.openxmlformats.org/officeDocument/2006/relationships/image" Target="../media/image10.png"/><Relationship Id="rId12"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Master" Target="../slideMasters/slideMaster3.xml"/><Relationship Id="rId6" Type="http://schemas.openxmlformats.org/officeDocument/2006/relationships/image" Target="../media/image9.png"/><Relationship Id="rId11" Type="http://schemas.microsoft.com/office/2007/relationships/hdphoto" Target="../media/hdphoto3.wdp"/><Relationship Id="rId5" Type="http://schemas.openxmlformats.org/officeDocument/2006/relationships/image" Target="../media/image8.png"/><Relationship Id="rId10" Type="http://schemas.openxmlformats.org/officeDocument/2006/relationships/image" Target="../media/image12.png"/><Relationship Id="rId4" Type="http://schemas.microsoft.com/office/2007/relationships/hdphoto" Target="../media/hdphoto1.wdp"/><Relationship Id="rId9" Type="http://schemas.microsoft.com/office/2007/relationships/hdphoto" Target="../media/hdphoto2.wdp"/></Relationships>
</file>

<file path=ppt/slideLayouts/_rels/slideLayout44.xml.rels><?xml version="1.0" encoding="UTF-8" standalone="yes"?>
<Relationships xmlns="http://schemas.openxmlformats.org/package/2006/relationships"><Relationship Id="rId8" Type="http://schemas.openxmlformats.org/officeDocument/2006/relationships/image" Target="../media/image11.png"/><Relationship Id="rId13" Type="http://schemas.microsoft.com/office/2007/relationships/hdphoto" Target="../media/hdphoto4.wdp"/><Relationship Id="rId3" Type="http://schemas.openxmlformats.org/officeDocument/2006/relationships/image" Target="../media/image7.png"/><Relationship Id="rId7" Type="http://schemas.openxmlformats.org/officeDocument/2006/relationships/image" Target="../media/image10.png"/><Relationship Id="rId12"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Master" Target="../slideMasters/slideMaster3.xml"/><Relationship Id="rId6" Type="http://schemas.openxmlformats.org/officeDocument/2006/relationships/image" Target="../media/image9.png"/><Relationship Id="rId11" Type="http://schemas.microsoft.com/office/2007/relationships/hdphoto" Target="../media/hdphoto3.wdp"/><Relationship Id="rId5" Type="http://schemas.openxmlformats.org/officeDocument/2006/relationships/image" Target="../media/image8.png"/><Relationship Id="rId10" Type="http://schemas.openxmlformats.org/officeDocument/2006/relationships/image" Target="../media/image12.png"/><Relationship Id="rId4" Type="http://schemas.microsoft.com/office/2007/relationships/hdphoto" Target="../media/hdphoto1.wdp"/><Relationship Id="rId9" Type="http://schemas.microsoft.com/office/2007/relationships/hdphoto" Target="../media/hdphoto2.wdp"/></Relationships>
</file>

<file path=ppt/slideLayouts/_rels/slideLayout45.xml.rels><?xml version="1.0" encoding="UTF-8" standalone="yes"?>
<Relationships xmlns="http://schemas.openxmlformats.org/package/2006/relationships"><Relationship Id="rId8" Type="http://schemas.openxmlformats.org/officeDocument/2006/relationships/image" Target="../media/image11.png"/><Relationship Id="rId13" Type="http://schemas.microsoft.com/office/2007/relationships/hdphoto" Target="../media/hdphoto4.wdp"/><Relationship Id="rId3" Type="http://schemas.openxmlformats.org/officeDocument/2006/relationships/image" Target="../media/image7.png"/><Relationship Id="rId7" Type="http://schemas.openxmlformats.org/officeDocument/2006/relationships/image" Target="../media/image10.png"/><Relationship Id="rId12"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Master" Target="../slideMasters/slideMaster4.xml"/><Relationship Id="rId6" Type="http://schemas.openxmlformats.org/officeDocument/2006/relationships/image" Target="../media/image9.png"/><Relationship Id="rId11" Type="http://schemas.microsoft.com/office/2007/relationships/hdphoto" Target="../media/hdphoto3.wdp"/><Relationship Id="rId5" Type="http://schemas.openxmlformats.org/officeDocument/2006/relationships/image" Target="../media/image8.png"/><Relationship Id="rId10" Type="http://schemas.openxmlformats.org/officeDocument/2006/relationships/image" Target="../media/image12.png"/><Relationship Id="rId4" Type="http://schemas.microsoft.com/office/2007/relationships/hdphoto" Target="../media/hdphoto1.wdp"/><Relationship Id="rId9" Type="http://schemas.microsoft.com/office/2007/relationships/hdphoto" Target="../media/hdphoto2.wdp"/></Relationships>
</file>

<file path=ppt/slideLayouts/_rels/slideLayout46.xml.rels><?xml version="1.0" encoding="UTF-8" standalone="yes"?>
<Relationships xmlns="http://schemas.openxmlformats.org/package/2006/relationships"><Relationship Id="rId8" Type="http://schemas.openxmlformats.org/officeDocument/2006/relationships/image" Target="../media/image11.png"/><Relationship Id="rId13" Type="http://schemas.microsoft.com/office/2007/relationships/hdphoto" Target="../media/hdphoto4.wdp"/><Relationship Id="rId3" Type="http://schemas.openxmlformats.org/officeDocument/2006/relationships/image" Target="../media/image7.png"/><Relationship Id="rId7" Type="http://schemas.openxmlformats.org/officeDocument/2006/relationships/image" Target="../media/image10.png"/><Relationship Id="rId12"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Master" Target="../slideMasters/slideMaster4.xml"/><Relationship Id="rId6" Type="http://schemas.openxmlformats.org/officeDocument/2006/relationships/image" Target="../media/image9.png"/><Relationship Id="rId11" Type="http://schemas.microsoft.com/office/2007/relationships/hdphoto" Target="../media/hdphoto3.wdp"/><Relationship Id="rId5" Type="http://schemas.openxmlformats.org/officeDocument/2006/relationships/image" Target="../media/image8.png"/><Relationship Id="rId10" Type="http://schemas.openxmlformats.org/officeDocument/2006/relationships/image" Target="../media/image12.png"/><Relationship Id="rId4" Type="http://schemas.microsoft.com/office/2007/relationships/hdphoto" Target="../media/hdphoto1.wdp"/><Relationship Id="rId9" Type="http://schemas.microsoft.com/office/2007/relationships/hdphoto" Target="../media/hdphoto2.wdp"/></Relationships>
</file>

<file path=ppt/slideLayouts/_rels/slideLayout47.xml.rels><?xml version="1.0" encoding="UTF-8" standalone="yes"?>
<Relationships xmlns="http://schemas.openxmlformats.org/package/2006/relationships"><Relationship Id="rId8" Type="http://schemas.openxmlformats.org/officeDocument/2006/relationships/image" Target="../media/image11.png"/><Relationship Id="rId13" Type="http://schemas.microsoft.com/office/2007/relationships/hdphoto" Target="../media/hdphoto4.wdp"/><Relationship Id="rId3" Type="http://schemas.openxmlformats.org/officeDocument/2006/relationships/image" Target="../media/image7.png"/><Relationship Id="rId7" Type="http://schemas.openxmlformats.org/officeDocument/2006/relationships/image" Target="../media/image10.png"/><Relationship Id="rId12"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Master" Target="../slideMasters/slideMaster4.xml"/><Relationship Id="rId6" Type="http://schemas.openxmlformats.org/officeDocument/2006/relationships/image" Target="../media/image9.png"/><Relationship Id="rId11" Type="http://schemas.microsoft.com/office/2007/relationships/hdphoto" Target="../media/hdphoto3.wdp"/><Relationship Id="rId5" Type="http://schemas.openxmlformats.org/officeDocument/2006/relationships/image" Target="../media/image8.png"/><Relationship Id="rId10" Type="http://schemas.openxmlformats.org/officeDocument/2006/relationships/image" Target="../media/image12.png"/><Relationship Id="rId4" Type="http://schemas.microsoft.com/office/2007/relationships/hdphoto" Target="../media/hdphoto1.wdp"/><Relationship Id="rId9" Type="http://schemas.microsoft.com/office/2007/relationships/hdphoto" Target="../media/hdphoto2.wdp"/></Relationships>
</file>

<file path=ppt/slideLayouts/_rels/slideLayout48.xml.rels><?xml version="1.0" encoding="UTF-8" standalone="yes"?>
<Relationships xmlns="http://schemas.openxmlformats.org/package/2006/relationships"><Relationship Id="rId8" Type="http://schemas.openxmlformats.org/officeDocument/2006/relationships/image" Target="../media/image11.png"/><Relationship Id="rId13" Type="http://schemas.microsoft.com/office/2007/relationships/hdphoto" Target="../media/hdphoto4.wdp"/><Relationship Id="rId3" Type="http://schemas.openxmlformats.org/officeDocument/2006/relationships/image" Target="../media/image7.png"/><Relationship Id="rId7" Type="http://schemas.openxmlformats.org/officeDocument/2006/relationships/image" Target="../media/image10.png"/><Relationship Id="rId12"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Master" Target="../slideMasters/slideMaster4.xml"/><Relationship Id="rId6" Type="http://schemas.openxmlformats.org/officeDocument/2006/relationships/image" Target="../media/image9.png"/><Relationship Id="rId11" Type="http://schemas.microsoft.com/office/2007/relationships/hdphoto" Target="../media/hdphoto3.wdp"/><Relationship Id="rId5" Type="http://schemas.openxmlformats.org/officeDocument/2006/relationships/image" Target="../media/image8.png"/><Relationship Id="rId10" Type="http://schemas.openxmlformats.org/officeDocument/2006/relationships/image" Target="../media/image12.png"/><Relationship Id="rId4" Type="http://schemas.microsoft.com/office/2007/relationships/hdphoto" Target="../media/hdphoto1.wdp"/><Relationship Id="rId9" Type="http://schemas.microsoft.com/office/2007/relationships/hdphoto" Target="../media/hdphoto2.wdp"/></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9491054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105878"/>
            <a:ext cx="8229600" cy="673768"/>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9703907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4035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5" name="Footer Placeholder 4"/>
          <p:cNvSpPr txBox="1">
            <a:spLocks/>
          </p:cNvSpPr>
          <p:nvPr userDrawn="1"/>
        </p:nvSpPr>
        <p:spPr>
          <a:xfrm>
            <a:off x="3581400" y="6629400"/>
            <a:ext cx="1905000" cy="228600"/>
          </a:xfrm>
          <a:prstGeom prst="rect">
            <a:avLst/>
          </a:prstGeom>
          <a:solidFill>
            <a:srgbClr val="008000"/>
          </a:solidFill>
          <a:ln>
            <a:solidFill>
              <a:schemeClr val="tx1"/>
            </a:solidFill>
          </a:ln>
        </p:spPr>
        <p:txBody>
          <a:bodyPr anchor="ctr"/>
          <a:lstStyle>
            <a:lvl1pPr algn="ctr">
              <a:defRPr sz="1200" b="1">
                <a:solidFill>
                  <a:schemeClr val="tx1"/>
                </a:solidFill>
              </a:defRPr>
            </a:lvl1pPr>
          </a:lstStyle>
          <a:p>
            <a:pPr>
              <a:defRPr/>
            </a:pPr>
            <a:r>
              <a:rPr lang="en-US" sz="1050" dirty="0" smtClean="0">
                <a:solidFill>
                  <a:prstClr val="white"/>
                </a:solidFill>
                <a:latin typeface="Calibri"/>
                <a:cs typeface="Arial" charset="0"/>
              </a:rPr>
              <a:t>UNCLASSIFIED // FOUO</a:t>
            </a:r>
          </a:p>
        </p:txBody>
      </p:sp>
      <p:sp>
        <p:nvSpPr>
          <p:cNvPr id="6" name="Footer Placeholder 4"/>
          <p:cNvSpPr txBox="1">
            <a:spLocks/>
          </p:cNvSpPr>
          <p:nvPr userDrawn="1"/>
        </p:nvSpPr>
        <p:spPr>
          <a:xfrm>
            <a:off x="3581400" y="0"/>
            <a:ext cx="1905000" cy="228600"/>
          </a:xfrm>
          <a:prstGeom prst="rect">
            <a:avLst/>
          </a:prstGeom>
          <a:solidFill>
            <a:srgbClr val="008000"/>
          </a:solidFill>
          <a:ln>
            <a:solidFill>
              <a:schemeClr val="tx1"/>
            </a:solidFill>
          </a:ln>
        </p:spPr>
        <p:txBody>
          <a:bodyPr anchor="ctr"/>
          <a:lstStyle>
            <a:lvl1pPr algn="ctr">
              <a:defRPr sz="1200" b="1">
                <a:solidFill>
                  <a:schemeClr val="tx1"/>
                </a:solidFill>
              </a:defRPr>
            </a:lvl1pPr>
          </a:lstStyle>
          <a:p>
            <a:pPr>
              <a:defRPr/>
            </a:pPr>
            <a:r>
              <a:rPr lang="en-US" sz="1050" dirty="0" smtClean="0">
                <a:solidFill>
                  <a:prstClr val="white"/>
                </a:solidFill>
                <a:latin typeface="Calibri"/>
                <a:cs typeface="Arial" charset="0"/>
              </a:rPr>
              <a:t>UNCLASSIFIED // FOUO</a:t>
            </a:r>
          </a:p>
        </p:txBody>
      </p:sp>
    </p:spTree>
    <p:extLst>
      <p:ext uri="{BB962C8B-B14F-4D97-AF65-F5344CB8AC3E}">
        <p14:creationId xmlns:p14="http://schemas.microsoft.com/office/powerpoint/2010/main" val="3001397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65829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3716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2134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ext Box 8"/>
          <p:cNvSpPr txBox="1">
            <a:spLocks noChangeArrowheads="1"/>
          </p:cNvSpPr>
          <p:nvPr userDrawn="1"/>
        </p:nvSpPr>
        <p:spPr bwMode="auto">
          <a:xfrm>
            <a:off x="3790951" y="-38100"/>
            <a:ext cx="1572866" cy="246221"/>
          </a:xfrm>
          <a:prstGeom prst="rect">
            <a:avLst/>
          </a:prstGeom>
          <a:noFill/>
          <a:ln w="9525">
            <a:noFill/>
            <a:miter lim="800000"/>
            <a:headEnd/>
            <a:tailEnd/>
          </a:ln>
          <a:effectLst/>
        </p:spPr>
        <p:txBody>
          <a:bodyPr wrap="none">
            <a:spAutoFit/>
          </a:bodyPr>
          <a:lstStyle/>
          <a:p>
            <a:pPr>
              <a:defRPr/>
            </a:pPr>
            <a:r>
              <a:rPr lang="en-US" sz="1000" b="1" dirty="0">
                <a:solidFill>
                  <a:srgbClr val="33CC33"/>
                </a:solidFill>
                <a:cs typeface="Arial" charset="0"/>
              </a:rPr>
              <a:t>UNCLASSIFIED//FOUO</a:t>
            </a:r>
          </a:p>
        </p:txBody>
      </p:sp>
      <p:sp>
        <p:nvSpPr>
          <p:cNvPr id="4" name="Text Box 10"/>
          <p:cNvSpPr txBox="1">
            <a:spLocks noChangeArrowheads="1"/>
          </p:cNvSpPr>
          <p:nvPr userDrawn="1"/>
        </p:nvSpPr>
        <p:spPr bwMode="auto">
          <a:xfrm>
            <a:off x="3790951" y="6648452"/>
            <a:ext cx="1572866" cy="246221"/>
          </a:xfrm>
          <a:prstGeom prst="rect">
            <a:avLst/>
          </a:prstGeom>
          <a:noFill/>
          <a:ln w="9525">
            <a:noFill/>
            <a:miter lim="800000"/>
            <a:headEnd/>
            <a:tailEnd/>
          </a:ln>
          <a:effectLst/>
        </p:spPr>
        <p:txBody>
          <a:bodyPr wrap="none">
            <a:spAutoFit/>
          </a:bodyPr>
          <a:lstStyle/>
          <a:p>
            <a:pPr>
              <a:defRPr/>
            </a:pPr>
            <a:r>
              <a:rPr lang="en-US" sz="1000" b="1" dirty="0">
                <a:solidFill>
                  <a:srgbClr val="33CC33"/>
                </a:solidFill>
                <a:cs typeface="Arial" charset="0"/>
              </a:rPr>
              <a:t>UNCLASSIFIED//FOUO</a:t>
            </a:r>
          </a:p>
        </p:txBody>
      </p:sp>
      <p:sp>
        <p:nvSpPr>
          <p:cNvPr id="5" name="Rectangle 11"/>
          <p:cNvSpPr>
            <a:spLocks noChangeArrowheads="1"/>
          </p:cNvSpPr>
          <p:nvPr userDrawn="1"/>
        </p:nvSpPr>
        <p:spPr bwMode="auto">
          <a:xfrm>
            <a:off x="6934200" y="6686550"/>
            <a:ext cx="2209800" cy="171450"/>
          </a:xfrm>
          <a:prstGeom prst="rect">
            <a:avLst/>
          </a:prstGeom>
          <a:noFill/>
          <a:ln w="9525">
            <a:noFill/>
            <a:miter lim="800000"/>
            <a:headEnd/>
            <a:tailEnd/>
          </a:ln>
          <a:effectLst/>
        </p:spPr>
        <p:txBody>
          <a:bodyPr/>
          <a:lstStyle/>
          <a:p>
            <a:pPr>
              <a:defRPr/>
            </a:pPr>
            <a:endParaRPr lang="en-US" sz="600" b="1" dirty="0">
              <a:solidFill>
                <a:srgbClr val="000000"/>
              </a:solidFill>
              <a:cs typeface="Arial" charset="0"/>
            </a:endParaRPr>
          </a:p>
        </p:txBody>
      </p:sp>
      <p:grpSp>
        <p:nvGrpSpPr>
          <p:cNvPr id="3" name="Group 12"/>
          <p:cNvGrpSpPr>
            <a:grpSpLocks/>
          </p:cNvGrpSpPr>
          <p:nvPr userDrawn="1"/>
        </p:nvGrpSpPr>
        <p:grpSpPr bwMode="auto">
          <a:xfrm>
            <a:off x="0" y="187327"/>
            <a:ext cx="9144000" cy="55563"/>
            <a:chOff x="774" y="193"/>
            <a:chExt cx="2826" cy="47"/>
          </a:xfrm>
        </p:grpSpPr>
        <p:sp>
          <p:nvSpPr>
            <p:cNvPr id="7" name="Line 13"/>
            <p:cNvSpPr>
              <a:spLocks noChangeShapeType="1"/>
            </p:cNvSpPr>
            <p:nvPr/>
          </p:nvSpPr>
          <p:spPr bwMode="auto">
            <a:xfrm flipV="1">
              <a:off x="774" y="193"/>
              <a:ext cx="2825" cy="0"/>
            </a:xfrm>
            <a:prstGeom prst="line">
              <a:avLst/>
            </a:prstGeom>
            <a:noFill/>
            <a:ln w="28575">
              <a:solidFill>
                <a:srgbClr val="003300"/>
              </a:solidFill>
              <a:round/>
              <a:headEnd/>
              <a:tailEnd/>
            </a:ln>
            <a:effectLst/>
          </p:spPr>
          <p:txBody>
            <a:bodyPr wrap="none" anchor="ctr"/>
            <a:lstStyle/>
            <a:p>
              <a:pPr>
                <a:defRPr/>
              </a:pPr>
              <a:endParaRPr lang="en-US" sz="2000" dirty="0">
                <a:solidFill>
                  <a:srgbClr val="000000"/>
                </a:solidFill>
                <a:cs typeface="Arial" charset="0"/>
              </a:endParaRPr>
            </a:p>
          </p:txBody>
        </p:sp>
        <p:sp>
          <p:nvSpPr>
            <p:cNvPr id="8" name="Line 14"/>
            <p:cNvSpPr>
              <a:spLocks noChangeShapeType="1"/>
            </p:cNvSpPr>
            <p:nvPr/>
          </p:nvSpPr>
          <p:spPr bwMode="auto">
            <a:xfrm flipV="1">
              <a:off x="776" y="240"/>
              <a:ext cx="2824" cy="0"/>
            </a:xfrm>
            <a:prstGeom prst="line">
              <a:avLst/>
            </a:prstGeom>
            <a:noFill/>
            <a:ln w="50800">
              <a:solidFill>
                <a:srgbClr val="FF0000"/>
              </a:solidFill>
              <a:round/>
              <a:headEnd/>
              <a:tailEnd/>
            </a:ln>
            <a:effectLst/>
          </p:spPr>
          <p:txBody>
            <a:bodyPr wrap="none" anchor="ctr"/>
            <a:lstStyle/>
            <a:p>
              <a:pPr>
                <a:defRPr/>
              </a:pPr>
              <a:endParaRPr lang="en-US" sz="2000" dirty="0">
                <a:solidFill>
                  <a:srgbClr val="000000"/>
                </a:solidFill>
                <a:cs typeface="Arial" charset="0"/>
              </a:endParaRPr>
            </a:p>
          </p:txBody>
        </p:sp>
      </p:grpSp>
      <p:grpSp>
        <p:nvGrpSpPr>
          <p:cNvPr id="6" name="Group 15"/>
          <p:cNvGrpSpPr>
            <a:grpSpLocks/>
          </p:cNvGrpSpPr>
          <p:nvPr userDrawn="1"/>
        </p:nvGrpSpPr>
        <p:grpSpPr bwMode="auto">
          <a:xfrm>
            <a:off x="0" y="1171575"/>
            <a:ext cx="9144000" cy="57150"/>
            <a:chOff x="768" y="624"/>
            <a:chExt cx="2825" cy="48"/>
          </a:xfrm>
        </p:grpSpPr>
        <p:sp>
          <p:nvSpPr>
            <p:cNvPr id="10" name="Line 16"/>
            <p:cNvSpPr>
              <a:spLocks noChangeShapeType="1"/>
            </p:cNvSpPr>
            <p:nvPr/>
          </p:nvSpPr>
          <p:spPr bwMode="auto">
            <a:xfrm flipV="1">
              <a:off x="768" y="624"/>
              <a:ext cx="2824" cy="0"/>
            </a:xfrm>
            <a:prstGeom prst="line">
              <a:avLst/>
            </a:prstGeom>
            <a:noFill/>
            <a:ln w="50800">
              <a:solidFill>
                <a:srgbClr val="FF0000"/>
              </a:solidFill>
              <a:round/>
              <a:headEnd/>
              <a:tailEnd/>
            </a:ln>
            <a:effectLst/>
          </p:spPr>
          <p:txBody>
            <a:bodyPr wrap="none" anchor="ctr"/>
            <a:lstStyle/>
            <a:p>
              <a:pPr>
                <a:defRPr/>
              </a:pPr>
              <a:endParaRPr lang="en-US" sz="2000" dirty="0">
                <a:solidFill>
                  <a:srgbClr val="000000"/>
                </a:solidFill>
                <a:cs typeface="Arial" charset="0"/>
              </a:endParaRPr>
            </a:p>
          </p:txBody>
        </p:sp>
        <p:sp>
          <p:nvSpPr>
            <p:cNvPr id="11" name="Line 17"/>
            <p:cNvSpPr>
              <a:spLocks noChangeShapeType="1"/>
            </p:cNvSpPr>
            <p:nvPr/>
          </p:nvSpPr>
          <p:spPr bwMode="auto">
            <a:xfrm flipV="1">
              <a:off x="768" y="672"/>
              <a:ext cx="2825" cy="0"/>
            </a:xfrm>
            <a:prstGeom prst="line">
              <a:avLst/>
            </a:prstGeom>
            <a:noFill/>
            <a:ln w="28575">
              <a:solidFill>
                <a:srgbClr val="003300"/>
              </a:solidFill>
              <a:round/>
              <a:headEnd/>
              <a:tailEnd/>
            </a:ln>
            <a:effectLst/>
          </p:spPr>
          <p:txBody>
            <a:bodyPr wrap="none" anchor="ctr"/>
            <a:lstStyle/>
            <a:p>
              <a:pPr>
                <a:defRPr/>
              </a:pPr>
              <a:endParaRPr lang="en-US" sz="2000" dirty="0">
                <a:solidFill>
                  <a:srgbClr val="000000"/>
                </a:solidFill>
                <a:cs typeface="Arial" charset="0"/>
              </a:endParaRPr>
            </a:p>
          </p:txBody>
        </p:sp>
      </p:grpSp>
      <p:sp>
        <p:nvSpPr>
          <p:cNvPr id="12" name="Text Box 18"/>
          <p:cNvSpPr txBox="1">
            <a:spLocks noChangeArrowheads="1"/>
          </p:cNvSpPr>
          <p:nvPr userDrawn="1"/>
        </p:nvSpPr>
        <p:spPr bwMode="auto">
          <a:xfrm>
            <a:off x="8842375" y="6662740"/>
            <a:ext cx="295274" cy="200055"/>
          </a:xfrm>
          <a:prstGeom prst="rect">
            <a:avLst/>
          </a:prstGeom>
          <a:noFill/>
          <a:ln w="9525">
            <a:noFill/>
            <a:miter lim="800000"/>
            <a:headEnd/>
            <a:tailEnd/>
          </a:ln>
          <a:effectLst/>
        </p:spPr>
        <p:txBody>
          <a:bodyPr wrap="none">
            <a:spAutoFit/>
          </a:bodyPr>
          <a:lstStyle/>
          <a:p>
            <a:pPr>
              <a:defRPr/>
            </a:pPr>
            <a:fld id="{641748BF-9BBD-4E51-A486-5A05811BBD4F}" type="slidenum">
              <a:rPr lang="en-US" sz="700" b="1">
                <a:solidFill>
                  <a:srgbClr val="000000"/>
                </a:solidFill>
                <a:cs typeface="Arial" charset="0"/>
              </a:rPr>
              <a:pPr>
                <a:defRPr/>
              </a:pPr>
              <a:t>‹#›</a:t>
            </a:fld>
            <a:endParaRPr lang="en-US" sz="700" b="1" dirty="0">
              <a:solidFill>
                <a:srgbClr val="000000"/>
              </a:solidFill>
              <a:cs typeface="Arial" charset="0"/>
            </a:endParaRPr>
          </a:p>
        </p:txBody>
      </p:sp>
      <p:pic>
        <p:nvPicPr>
          <p:cNvPr id="17" name="Picture 20" descr="1ID.jpg"/>
          <p:cNvPicPr>
            <a:picLocks noChangeAspect="1"/>
          </p:cNvPicPr>
          <p:nvPr userDrawn="1"/>
        </p:nvPicPr>
        <p:blipFill>
          <a:blip r:embed="rId2" cstate="print"/>
          <a:srcRect/>
          <a:stretch>
            <a:fillRect/>
          </a:stretch>
        </p:blipFill>
        <p:spPr bwMode="auto">
          <a:xfrm>
            <a:off x="8507413" y="285750"/>
            <a:ext cx="588962" cy="857250"/>
          </a:xfrm>
          <a:prstGeom prst="rect">
            <a:avLst/>
          </a:prstGeom>
          <a:noFill/>
          <a:ln w="9525">
            <a:noFill/>
            <a:miter lim="800000"/>
            <a:headEnd/>
            <a:tailEnd/>
          </a:ln>
        </p:spPr>
      </p:pic>
      <p:sp>
        <p:nvSpPr>
          <p:cNvPr id="18" name="Date Placeholder 2"/>
          <p:cNvSpPr>
            <a:spLocks noGrp="1"/>
          </p:cNvSpPr>
          <p:nvPr>
            <p:ph type="dt" sz="half" idx="10"/>
          </p:nvPr>
        </p:nvSpPr>
        <p:spPr>
          <a:xfrm>
            <a:off x="457200" y="6356352"/>
            <a:ext cx="2133600" cy="365125"/>
          </a:xfrm>
          <a:prstGeom prst="rect">
            <a:avLst/>
          </a:prstGeom>
        </p:spPr>
        <p:txBody>
          <a:bodyPr/>
          <a:lstStyle>
            <a:lvl1pPr>
              <a:defRPr/>
            </a:lvl1pPr>
          </a:lstStyle>
          <a:p>
            <a:pPr fontAlgn="base">
              <a:spcBef>
                <a:spcPct val="0"/>
              </a:spcBef>
              <a:spcAft>
                <a:spcPct val="0"/>
              </a:spcAft>
              <a:defRPr/>
            </a:pPr>
            <a:fld id="{ABB8EC8D-5813-48D2-9538-6ECC23CEF6B2}" type="datetimeFigureOut">
              <a:rPr lang="en-US">
                <a:solidFill>
                  <a:prstClr val="black"/>
                </a:solidFill>
                <a:cs typeface="Arial" charset="0"/>
              </a:rPr>
              <a:pPr fontAlgn="base">
                <a:spcBef>
                  <a:spcPct val="0"/>
                </a:spcBef>
                <a:spcAft>
                  <a:spcPct val="0"/>
                </a:spcAft>
                <a:defRPr/>
              </a:pPr>
              <a:t>9/29/2017</a:t>
            </a:fld>
            <a:endParaRPr lang="en-US" dirty="0">
              <a:solidFill>
                <a:prstClr val="black"/>
              </a:solidFill>
              <a:cs typeface="Arial" charset="0"/>
            </a:endParaRPr>
          </a:p>
        </p:txBody>
      </p:sp>
      <p:sp>
        <p:nvSpPr>
          <p:cNvPr id="19" name="Footer Placeholder 3"/>
          <p:cNvSpPr>
            <a:spLocks noGrp="1"/>
          </p:cNvSpPr>
          <p:nvPr>
            <p:ph type="ftr" sz="quarter" idx="11"/>
          </p:nvPr>
        </p:nvSpPr>
        <p:spPr>
          <a:xfrm>
            <a:off x="3124200" y="6356352"/>
            <a:ext cx="2895600" cy="365125"/>
          </a:xfrm>
          <a:prstGeom prst="rect">
            <a:avLst/>
          </a:prstGeom>
        </p:spPr>
        <p:txBody>
          <a:bodyPr/>
          <a:lstStyle>
            <a:lvl1pPr>
              <a:defRPr dirty="0"/>
            </a:lvl1pPr>
          </a:lstStyle>
          <a:p>
            <a:pPr fontAlgn="base">
              <a:spcBef>
                <a:spcPct val="0"/>
              </a:spcBef>
              <a:spcAft>
                <a:spcPct val="0"/>
              </a:spcAft>
              <a:defRPr/>
            </a:pPr>
            <a:endParaRPr lang="en-US" dirty="0">
              <a:solidFill>
                <a:prstClr val="black"/>
              </a:solidFill>
              <a:cs typeface="Arial" charset="0"/>
            </a:endParaRPr>
          </a:p>
        </p:txBody>
      </p:sp>
    </p:spTree>
    <p:extLst>
      <p:ext uri="{BB962C8B-B14F-4D97-AF65-F5344CB8AC3E}">
        <p14:creationId xmlns:p14="http://schemas.microsoft.com/office/powerpoint/2010/main" val="48346025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uidance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105880"/>
            <a:ext cx="8229600" cy="664143"/>
          </a:xfrm>
          <a:prstGeom prst="rect">
            <a:avLst/>
          </a:prstGeom>
        </p:spPr>
        <p:txBody>
          <a:bodyPr/>
          <a:lstStyle>
            <a:lvl1pPr>
              <a:defRPr/>
            </a:lvl1pPr>
          </a:lstStyle>
          <a:p>
            <a:r>
              <a:rPr lang="en-US" smtClean="0"/>
              <a:t>Click to edit Master title style</a:t>
            </a:r>
            <a:endParaRPr lang="en-US" dirty="0"/>
          </a:p>
        </p:txBody>
      </p:sp>
      <p:grpSp>
        <p:nvGrpSpPr>
          <p:cNvPr id="3" name="Group 4"/>
          <p:cNvGrpSpPr/>
          <p:nvPr userDrawn="1"/>
        </p:nvGrpSpPr>
        <p:grpSpPr>
          <a:xfrm>
            <a:off x="2743200" y="2743200"/>
            <a:ext cx="3657600" cy="1676400"/>
            <a:chOff x="2667000" y="2895600"/>
            <a:chExt cx="3267075" cy="1447800"/>
          </a:xfrm>
          <a:solidFill>
            <a:schemeClr val="bg1">
              <a:lumMod val="75000"/>
            </a:schemeClr>
          </a:solidFill>
        </p:grpSpPr>
        <p:sp>
          <p:nvSpPr>
            <p:cNvPr id="4" name="5-Point Star 3"/>
            <p:cNvSpPr/>
            <p:nvPr/>
          </p:nvSpPr>
          <p:spPr>
            <a:xfrm>
              <a:off x="2667000" y="2895600"/>
              <a:ext cx="1600200" cy="1447800"/>
            </a:xfrm>
            <a:prstGeom prst="star5">
              <a:avLst/>
            </a:prstGeom>
            <a:grp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solidFill>
                  <a:prstClr val="white"/>
                </a:solidFill>
              </a:endParaRPr>
            </a:p>
          </p:txBody>
        </p:sp>
        <p:sp>
          <p:nvSpPr>
            <p:cNvPr id="5" name="5-Point Star 4"/>
            <p:cNvSpPr/>
            <p:nvPr/>
          </p:nvSpPr>
          <p:spPr>
            <a:xfrm>
              <a:off x="4333875" y="2895600"/>
              <a:ext cx="1600200" cy="1447800"/>
            </a:xfrm>
            <a:prstGeom prst="star5">
              <a:avLst/>
            </a:prstGeom>
            <a:grp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solidFill>
                  <a:prstClr val="white"/>
                </a:solidFill>
              </a:endParaRPr>
            </a:p>
          </p:txBody>
        </p:sp>
      </p:grpSp>
    </p:spTree>
    <p:extLst>
      <p:ext uri="{BB962C8B-B14F-4D97-AF65-F5344CB8AC3E}">
        <p14:creationId xmlns:p14="http://schemas.microsoft.com/office/powerpoint/2010/main" val="31500930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1024128" y="105880"/>
            <a:ext cx="7104888" cy="664143"/>
          </a:xfrm>
          <a:prstGeom prst="rect">
            <a:avLst/>
          </a:prstGeom>
        </p:spPr>
        <p:txBody>
          <a:bodyPr rtlCol="0" anchor="ctr">
            <a:normAutofit/>
          </a:bodyPr>
          <a:lstStyle>
            <a:lvl1pPr>
              <a:defRPr>
                <a:effectLst>
                  <a:outerShdw blurRad="38100" dist="38100" dir="2700000" algn="tl">
                    <a:srgbClr val="000000">
                      <a:alpha val="43137"/>
                    </a:srgbClr>
                  </a:outerShdw>
                </a:effectLst>
              </a:defRPr>
            </a:lvl1pPr>
          </a:lstStyle>
          <a:p>
            <a:endParaRPr lang="en-US" dirty="0"/>
          </a:p>
        </p:txBody>
      </p:sp>
    </p:spTree>
    <p:extLst>
      <p:ext uri="{BB962C8B-B14F-4D97-AF65-F5344CB8AC3E}">
        <p14:creationId xmlns:p14="http://schemas.microsoft.com/office/powerpoint/2010/main" val="273224260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32991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5131"/>
            <a:ext cx="9144000" cy="868362"/>
          </a:xfrm>
          <a:prstGeom prst="rect">
            <a:avLst/>
          </a:prstGeom>
        </p:spPr>
        <p:txBody>
          <a:bodyPr anchor="ct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5892874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93973928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5131"/>
            <a:ext cx="9144000" cy="868362"/>
          </a:xfrm>
          <a:prstGeom prst="rect">
            <a:avLst/>
          </a:prstGeom>
        </p:spPr>
        <p:txBody>
          <a:bodyPr anchor="ct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8186097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a:prstGeom prst="rect">
            <a:avLst/>
          </a:prstGeo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154326316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05879"/>
            <a:ext cx="8229600" cy="673769"/>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64135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5504"/>
            <a:ext cx="8229600" cy="654518"/>
          </a:xfrm>
          <a:prstGeom prst="rect">
            <a:avLst/>
          </a:prstGeo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7188668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05878"/>
            <a:ext cx="8229600" cy="673768"/>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59381260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5110033"/>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35536311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6340836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105878"/>
            <a:ext cx="8229600" cy="673768"/>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253443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52651399"/>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74614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5" name="Footer Placeholder 4"/>
          <p:cNvSpPr txBox="1">
            <a:spLocks/>
          </p:cNvSpPr>
          <p:nvPr userDrawn="1"/>
        </p:nvSpPr>
        <p:spPr>
          <a:xfrm>
            <a:off x="3581400" y="6629400"/>
            <a:ext cx="1905000" cy="228600"/>
          </a:xfrm>
          <a:prstGeom prst="rect">
            <a:avLst/>
          </a:prstGeom>
          <a:solidFill>
            <a:srgbClr val="008000"/>
          </a:solidFill>
          <a:ln>
            <a:solidFill>
              <a:schemeClr val="tx1"/>
            </a:solidFill>
          </a:ln>
        </p:spPr>
        <p:txBody>
          <a:bodyPr anchor="ctr"/>
          <a:lstStyle>
            <a:lvl1pPr algn="ctr">
              <a:defRPr sz="1200" b="1">
                <a:solidFill>
                  <a:schemeClr val="tx1"/>
                </a:solidFill>
              </a:defRPr>
            </a:lvl1pPr>
          </a:lstStyle>
          <a:p>
            <a:pPr>
              <a:defRPr/>
            </a:pPr>
            <a:r>
              <a:rPr lang="en-US" sz="788" dirty="0" smtClean="0">
                <a:solidFill>
                  <a:prstClr val="white"/>
                </a:solidFill>
                <a:latin typeface="Calibri"/>
                <a:cs typeface="Arial" charset="0"/>
              </a:rPr>
              <a:t>UNCLASSIFIED // FOUO</a:t>
            </a:r>
          </a:p>
        </p:txBody>
      </p:sp>
      <p:sp>
        <p:nvSpPr>
          <p:cNvPr id="6" name="Footer Placeholder 4"/>
          <p:cNvSpPr txBox="1">
            <a:spLocks/>
          </p:cNvSpPr>
          <p:nvPr userDrawn="1"/>
        </p:nvSpPr>
        <p:spPr>
          <a:xfrm>
            <a:off x="3581400" y="0"/>
            <a:ext cx="1905000" cy="228600"/>
          </a:xfrm>
          <a:prstGeom prst="rect">
            <a:avLst/>
          </a:prstGeom>
          <a:solidFill>
            <a:srgbClr val="008000"/>
          </a:solidFill>
          <a:ln>
            <a:solidFill>
              <a:schemeClr val="tx1"/>
            </a:solidFill>
          </a:ln>
        </p:spPr>
        <p:txBody>
          <a:bodyPr anchor="ctr"/>
          <a:lstStyle>
            <a:lvl1pPr algn="ctr">
              <a:defRPr sz="1200" b="1">
                <a:solidFill>
                  <a:schemeClr val="tx1"/>
                </a:solidFill>
              </a:defRPr>
            </a:lvl1pPr>
          </a:lstStyle>
          <a:p>
            <a:pPr>
              <a:defRPr/>
            </a:pPr>
            <a:r>
              <a:rPr lang="en-US" sz="788" dirty="0" smtClean="0">
                <a:solidFill>
                  <a:prstClr val="white"/>
                </a:solidFill>
                <a:latin typeface="Calibri"/>
                <a:cs typeface="Arial" charset="0"/>
              </a:rPr>
              <a:t>UNCLASSIFIED // FOUO</a:t>
            </a:r>
          </a:p>
        </p:txBody>
      </p:sp>
    </p:spTree>
    <p:extLst>
      <p:ext uri="{BB962C8B-B14F-4D97-AF65-F5344CB8AC3E}">
        <p14:creationId xmlns:p14="http://schemas.microsoft.com/office/powerpoint/2010/main" val="25587042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99511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92058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52174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ext Box 8"/>
          <p:cNvSpPr txBox="1">
            <a:spLocks noChangeArrowheads="1"/>
          </p:cNvSpPr>
          <p:nvPr userDrawn="1"/>
        </p:nvSpPr>
        <p:spPr bwMode="auto">
          <a:xfrm>
            <a:off x="3790951" y="-38100"/>
            <a:ext cx="1228221" cy="207749"/>
          </a:xfrm>
          <a:prstGeom prst="rect">
            <a:avLst/>
          </a:prstGeom>
          <a:noFill/>
          <a:ln w="9525">
            <a:noFill/>
            <a:miter lim="800000"/>
            <a:headEnd/>
            <a:tailEnd/>
          </a:ln>
          <a:effectLst/>
        </p:spPr>
        <p:txBody>
          <a:bodyPr wrap="none">
            <a:spAutoFit/>
          </a:bodyPr>
          <a:lstStyle/>
          <a:p>
            <a:pPr>
              <a:defRPr/>
            </a:pPr>
            <a:r>
              <a:rPr lang="en-US" sz="750" b="1" dirty="0">
                <a:solidFill>
                  <a:srgbClr val="33CC33"/>
                </a:solidFill>
                <a:cs typeface="Arial" charset="0"/>
              </a:rPr>
              <a:t>UNCLASSIFIED//FOUO</a:t>
            </a:r>
          </a:p>
        </p:txBody>
      </p:sp>
      <p:sp>
        <p:nvSpPr>
          <p:cNvPr id="4" name="Text Box 10"/>
          <p:cNvSpPr txBox="1">
            <a:spLocks noChangeArrowheads="1"/>
          </p:cNvSpPr>
          <p:nvPr userDrawn="1"/>
        </p:nvSpPr>
        <p:spPr bwMode="auto">
          <a:xfrm>
            <a:off x="3790951" y="6648452"/>
            <a:ext cx="1228221" cy="207749"/>
          </a:xfrm>
          <a:prstGeom prst="rect">
            <a:avLst/>
          </a:prstGeom>
          <a:noFill/>
          <a:ln w="9525">
            <a:noFill/>
            <a:miter lim="800000"/>
            <a:headEnd/>
            <a:tailEnd/>
          </a:ln>
          <a:effectLst/>
        </p:spPr>
        <p:txBody>
          <a:bodyPr wrap="none">
            <a:spAutoFit/>
          </a:bodyPr>
          <a:lstStyle/>
          <a:p>
            <a:pPr>
              <a:defRPr/>
            </a:pPr>
            <a:r>
              <a:rPr lang="en-US" sz="750" b="1" dirty="0">
                <a:solidFill>
                  <a:srgbClr val="33CC33"/>
                </a:solidFill>
                <a:cs typeface="Arial" charset="0"/>
              </a:rPr>
              <a:t>UNCLASSIFIED//FOUO</a:t>
            </a:r>
          </a:p>
        </p:txBody>
      </p:sp>
      <p:sp>
        <p:nvSpPr>
          <p:cNvPr id="5" name="Rectangle 11"/>
          <p:cNvSpPr>
            <a:spLocks noChangeArrowheads="1"/>
          </p:cNvSpPr>
          <p:nvPr userDrawn="1"/>
        </p:nvSpPr>
        <p:spPr bwMode="auto">
          <a:xfrm>
            <a:off x="6934200" y="6686550"/>
            <a:ext cx="2209800" cy="171450"/>
          </a:xfrm>
          <a:prstGeom prst="rect">
            <a:avLst/>
          </a:prstGeom>
          <a:noFill/>
          <a:ln w="9525">
            <a:noFill/>
            <a:miter lim="800000"/>
            <a:headEnd/>
            <a:tailEnd/>
          </a:ln>
          <a:effectLst/>
        </p:spPr>
        <p:txBody>
          <a:bodyPr/>
          <a:lstStyle/>
          <a:p>
            <a:pPr>
              <a:defRPr/>
            </a:pPr>
            <a:endParaRPr lang="en-US" sz="450" b="1" dirty="0">
              <a:solidFill>
                <a:srgbClr val="000000"/>
              </a:solidFill>
              <a:cs typeface="Arial" charset="0"/>
            </a:endParaRPr>
          </a:p>
        </p:txBody>
      </p:sp>
      <p:grpSp>
        <p:nvGrpSpPr>
          <p:cNvPr id="3" name="Group 12"/>
          <p:cNvGrpSpPr>
            <a:grpSpLocks/>
          </p:cNvGrpSpPr>
          <p:nvPr userDrawn="1"/>
        </p:nvGrpSpPr>
        <p:grpSpPr bwMode="auto">
          <a:xfrm>
            <a:off x="0" y="187327"/>
            <a:ext cx="9144000" cy="55563"/>
            <a:chOff x="774" y="193"/>
            <a:chExt cx="2826" cy="47"/>
          </a:xfrm>
        </p:grpSpPr>
        <p:sp>
          <p:nvSpPr>
            <p:cNvPr id="7" name="Line 13"/>
            <p:cNvSpPr>
              <a:spLocks noChangeShapeType="1"/>
            </p:cNvSpPr>
            <p:nvPr/>
          </p:nvSpPr>
          <p:spPr bwMode="auto">
            <a:xfrm flipV="1">
              <a:off x="774" y="193"/>
              <a:ext cx="2825" cy="0"/>
            </a:xfrm>
            <a:prstGeom prst="line">
              <a:avLst/>
            </a:prstGeom>
            <a:noFill/>
            <a:ln w="28575">
              <a:solidFill>
                <a:srgbClr val="003300"/>
              </a:solidFill>
              <a:round/>
              <a:headEnd/>
              <a:tailEnd/>
            </a:ln>
            <a:effectLst/>
          </p:spPr>
          <p:txBody>
            <a:bodyPr wrap="none" anchor="ctr"/>
            <a:lstStyle/>
            <a:p>
              <a:pPr>
                <a:defRPr/>
              </a:pPr>
              <a:endParaRPr lang="en-US" sz="1500" dirty="0">
                <a:solidFill>
                  <a:srgbClr val="000000"/>
                </a:solidFill>
                <a:cs typeface="Arial" charset="0"/>
              </a:endParaRPr>
            </a:p>
          </p:txBody>
        </p:sp>
        <p:sp>
          <p:nvSpPr>
            <p:cNvPr id="8" name="Line 14"/>
            <p:cNvSpPr>
              <a:spLocks noChangeShapeType="1"/>
            </p:cNvSpPr>
            <p:nvPr/>
          </p:nvSpPr>
          <p:spPr bwMode="auto">
            <a:xfrm flipV="1">
              <a:off x="776" y="240"/>
              <a:ext cx="2824" cy="0"/>
            </a:xfrm>
            <a:prstGeom prst="line">
              <a:avLst/>
            </a:prstGeom>
            <a:noFill/>
            <a:ln w="50800">
              <a:solidFill>
                <a:srgbClr val="FF0000"/>
              </a:solidFill>
              <a:round/>
              <a:headEnd/>
              <a:tailEnd/>
            </a:ln>
            <a:effectLst/>
          </p:spPr>
          <p:txBody>
            <a:bodyPr wrap="none" anchor="ctr"/>
            <a:lstStyle/>
            <a:p>
              <a:pPr>
                <a:defRPr/>
              </a:pPr>
              <a:endParaRPr lang="en-US" sz="1500" dirty="0">
                <a:solidFill>
                  <a:srgbClr val="000000"/>
                </a:solidFill>
                <a:cs typeface="Arial" charset="0"/>
              </a:endParaRPr>
            </a:p>
          </p:txBody>
        </p:sp>
      </p:grpSp>
      <p:grpSp>
        <p:nvGrpSpPr>
          <p:cNvPr id="6" name="Group 15"/>
          <p:cNvGrpSpPr>
            <a:grpSpLocks/>
          </p:cNvGrpSpPr>
          <p:nvPr userDrawn="1"/>
        </p:nvGrpSpPr>
        <p:grpSpPr bwMode="auto">
          <a:xfrm>
            <a:off x="0" y="1171575"/>
            <a:ext cx="9144000" cy="57150"/>
            <a:chOff x="768" y="624"/>
            <a:chExt cx="2825" cy="48"/>
          </a:xfrm>
        </p:grpSpPr>
        <p:sp>
          <p:nvSpPr>
            <p:cNvPr id="10" name="Line 16"/>
            <p:cNvSpPr>
              <a:spLocks noChangeShapeType="1"/>
            </p:cNvSpPr>
            <p:nvPr/>
          </p:nvSpPr>
          <p:spPr bwMode="auto">
            <a:xfrm flipV="1">
              <a:off x="768" y="624"/>
              <a:ext cx="2824" cy="0"/>
            </a:xfrm>
            <a:prstGeom prst="line">
              <a:avLst/>
            </a:prstGeom>
            <a:noFill/>
            <a:ln w="50800">
              <a:solidFill>
                <a:srgbClr val="FF0000"/>
              </a:solidFill>
              <a:round/>
              <a:headEnd/>
              <a:tailEnd/>
            </a:ln>
            <a:effectLst/>
          </p:spPr>
          <p:txBody>
            <a:bodyPr wrap="none" anchor="ctr"/>
            <a:lstStyle/>
            <a:p>
              <a:pPr>
                <a:defRPr/>
              </a:pPr>
              <a:endParaRPr lang="en-US" sz="1500" dirty="0">
                <a:solidFill>
                  <a:srgbClr val="000000"/>
                </a:solidFill>
                <a:cs typeface="Arial" charset="0"/>
              </a:endParaRPr>
            </a:p>
          </p:txBody>
        </p:sp>
        <p:sp>
          <p:nvSpPr>
            <p:cNvPr id="11" name="Line 17"/>
            <p:cNvSpPr>
              <a:spLocks noChangeShapeType="1"/>
            </p:cNvSpPr>
            <p:nvPr/>
          </p:nvSpPr>
          <p:spPr bwMode="auto">
            <a:xfrm flipV="1">
              <a:off x="768" y="672"/>
              <a:ext cx="2825" cy="0"/>
            </a:xfrm>
            <a:prstGeom prst="line">
              <a:avLst/>
            </a:prstGeom>
            <a:noFill/>
            <a:ln w="28575">
              <a:solidFill>
                <a:srgbClr val="003300"/>
              </a:solidFill>
              <a:round/>
              <a:headEnd/>
              <a:tailEnd/>
            </a:ln>
            <a:effectLst/>
          </p:spPr>
          <p:txBody>
            <a:bodyPr wrap="none" anchor="ctr"/>
            <a:lstStyle/>
            <a:p>
              <a:pPr>
                <a:defRPr/>
              </a:pPr>
              <a:endParaRPr lang="en-US" sz="1500" dirty="0">
                <a:solidFill>
                  <a:srgbClr val="000000"/>
                </a:solidFill>
                <a:cs typeface="Arial" charset="0"/>
              </a:endParaRPr>
            </a:p>
          </p:txBody>
        </p:sp>
      </p:grpSp>
      <p:sp>
        <p:nvSpPr>
          <p:cNvPr id="12" name="Text Box 18"/>
          <p:cNvSpPr txBox="1">
            <a:spLocks noChangeArrowheads="1"/>
          </p:cNvSpPr>
          <p:nvPr userDrawn="1"/>
        </p:nvSpPr>
        <p:spPr bwMode="auto">
          <a:xfrm>
            <a:off x="8842375" y="6662739"/>
            <a:ext cx="266420" cy="173124"/>
          </a:xfrm>
          <a:prstGeom prst="rect">
            <a:avLst/>
          </a:prstGeom>
          <a:noFill/>
          <a:ln w="9525">
            <a:noFill/>
            <a:miter lim="800000"/>
            <a:headEnd/>
            <a:tailEnd/>
          </a:ln>
          <a:effectLst/>
        </p:spPr>
        <p:txBody>
          <a:bodyPr wrap="none">
            <a:spAutoFit/>
          </a:bodyPr>
          <a:lstStyle/>
          <a:p>
            <a:pPr>
              <a:defRPr/>
            </a:pPr>
            <a:fld id="{641748BF-9BBD-4E51-A486-5A05811BBD4F}" type="slidenum">
              <a:rPr lang="en-US" sz="525" b="1">
                <a:solidFill>
                  <a:srgbClr val="000000"/>
                </a:solidFill>
                <a:cs typeface="Arial" charset="0"/>
              </a:rPr>
              <a:pPr>
                <a:defRPr/>
              </a:pPr>
              <a:t>‹#›</a:t>
            </a:fld>
            <a:endParaRPr lang="en-US" sz="525" b="1" dirty="0">
              <a:solidFill>
                <a:srgbClr val="000000"/>
              </a:solidFill>
              <a:cs typeface="Arial" charset="0"/>
            </a:endParaRPr>
          </a:p>
        </p:txBody>
      </p:sp>
      <p:pic>
        <p:nvPicPr>
          <p:cNvPr id="17" name="Picture 20" descr="1ID.jpg"/>
          <p:cNvPicPr>
            <a:picLocks noChangeAspect="1"/>
          </p:cNvPicPr>
          <p:nvPr userDrawn="1"/>
        </p:nvPicPr>
        <p:blipFill>
          <a:blip r:embed="rId2" cstate="print"/>
          <a:srcRect/>
          <a:stretch>
            <a:fillRect/>
          </a:stretch>
        </p:blipFill>
        <p:spPr bwMode="auto">
          <a:xfrm>
            <a:off x="8507413" y="285750"/>
            <a:ext cx="588962" cy="857250"/>
          </a:xfrm>
          <a:prstGeom prst="rect">
            <a:avLst/>
          </a:prstGeom>
          <a:noFill/>
          <a:ln w="9525">
            <a:noFill/>
            <a:miter lim="800000"/>
            <a:headEnd/>
            <a:tailEnd/>
          </a:ln>
        </p:spPr>
      </p:pic>
      <p:sp>
        <p:nvSpPr>
          <p:cNvPr id="18" name="Date Placeholder 2"/>
          <p:cNvSpPr>
            <a:spLocks noGrp="1"/>
          </p:cNvSpPr>
          <p:nvPr>
            <p:ph type="dt" sz="half" idx="10"/>
          </p:nvPr>
        </p:nvSpPr>
        <p:spPr>
          <a:xfrm>
            <a:off x="457200" y="6356352"/>
            <a:ext cx="2133600" cy="365125"/>
          </a:xfrm>
          <a:prstGeom prst="rect">
            <a:avLst/>
          </a:prstGeom>
        </p:spPr>
        <p:txBody>
          <a:bodyPr/>
          <a:lstStyle>
            <a:lvl1pPr>
              <a:defRPr/>
            </a:lvl1pPr>
          </a:lstStyle>
          <a:p>
            <a:pPr fontAlgn="base">
              <a:spcBef>
                <a:spcPct val="0"/>
              </a:spcBef>
              <a:spcAft>
                <a:spcPct val="0"/>
              </a:spcAft>
              <a:defRPr/>
            </a:pPr>
            <a:fld id="{ABB8EC8D-5813-48D2-9538-6ECC23CEF6B2}" type="datetimeFigureOut">
              <a:rPr lang="en-US">
                <a:solidFill>
                  <a:prstClr val="black"/>
                </a:solidFill>
                <a:cs typeface="Arial" charset="0"/>
              </a:rPr>
              <a:pPr fontAlgn="base">
                <a:spcBef>
                  <a:spcPct val="0"/>
                </a:spcBef>
                <a:spcAft>
                  <a:spcPct val="0"/>
                </a:spcAft>
                <a:defRPr/>
              </a:pPr>
              <a:t>9/29/2017</a:t>
            </a:fld>
            <a:endParaRPr lang="en-US" dirty="0">
              <a:solidFill>
                <a:prstClr val="black"/>
              </a:solidFill>
              <a:cs typeface="Arial" charset="0"/>
            </a:endParaRPr>
          </a:p>
        </p:txBody>
      </p:sp>
      <p:sp>
        <p:nvSpPr>
          <p:cNvPr id="19" name="Footer Placeholder 3"/>
          <p:cNvSpPr>
            <a:spLocks noGrp="1"/>
          </p:cNvSpPr>
          <p:nvPr>
            <p:ph type="ftr" sz="quarter" idx="11"/>
          </p:nvPr>
        </p:nvSpPr>
        <p:spPr>
          <a:xfrm>
            <a:off x="3124200" y="6356352"/>
            <a:ext cx="2895600" cy="365125"/>
          </a:xfrm>
          <a:prstGeom prst="rect">
            <a:avLst/>
          </a:prstGeom>
        </p:spPr>
        <p:txBody>
          <a:bodyPr/>
          <a:lstStyle>
            <a:lvl1pPr>
              <a:defRPr dirty="0"/>
            </a:lvl1pPr>
          </a:lstStyle>
          <a:p>
            <a:pPr fontAlgn="base">
              <a:spcBef>
                <a:spcPct val="0"/>
              </a:spcBef>
              <a:spcAft>
                <a:spcPct val="0"/>
              </a:spcAft>
              <a:defRPr/>
            </a:pPr>
            <a:endParaRPr lang="en-US">
              <a:solidFill>
                <a:prstClr val="black"/>
              </a:solidFill>
              <a:cs typeface="Arial" charset="0"/>
            </a:endParaRPr>
          </a:p>
        </p:txBody>
      </p:sp>
    </p:spTree>
    <p:extLst>
      <p:ext uri="{BB962C8B-B14F-4D97-AF65-F5344CB8AC3E}">
        <p14:creationId xmlns:p14="http://schemas.microsoft.com/office/powerpoint/2010/main" val="3826046096"/>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Guidance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105880"/>
            <a:ext cx="8229600" cy="664143"/>
          </a:xfrm>
          <a:prstGeom prst="rect">
            <a:avLst/>
          </a:prstGeom>
        </p:spPr>
        <p:txBody>
          <a:bodyPr/>
          <a:lstStyle>
            <a:lvl1pPr>
              <a:defRPr/>
            </a:lvl1pPr>
          </a:lstStyle>
          <a:p>
            <a:r>
              <a:rPr lang="en-US" smtClean="0"/>
              <a:t>Click to edit Master title style</a:t>
            </a:r>
            <a:endParaRPr lang="en-US" dirty="0"/>
          </a:p>
        </p:txBody>
      </p:sp>
      <p:grpSp>
        <p:nvGrpSpPr>
          <p:cNvPr id="3" name="Group 4"/>
          <p:cNvGrpSpPr/>
          <p:nvPr userDrawn="1"/>
        </p:nvGrpSpPr>
        <p:grpSpPr>
          <a:xfrm>
            <a:off x="2743200" y="2743200"/>
            <a:ext cx="3657600" cy="1676400"/>
            <a:chOff x="2667000" y="2895600"/>
            <a:chExt cx="3267075" cy="1447800"/>
          </a:xfrm>
          <a:solidFill>
            <a:schemeClr val="bg1">
              <a:lumMod val="75000"/>
            </a:schemeClr>
          </a:solidFill>
        </p:grpSpPr>
        <p:sp>
          <p:nvSpPr>
            <p:cNvPr id="4" name="5-Point Star 3"/>
            <p:cNvSpPr/>
            <p:nvPr/>
          </p:nvSpPr>
          <p:spPr>
            <a:xfrm>
              <a:off x="2667000" y="2895600"/>
              <a:ext cx="1600200" cy="1447800"/>
            </a:xfrm>
            <a:prstGeom prst="star5">
              <a:avLst/>
            </a:prstGeom>
            <a:grp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dirty="0">
                <a:solidFill>
                  <a:prstClr val="white"/>
                </a:solidFill>
              </a:endParaRPr>
            </a:p>
          </p:txBody>
        </p:sp>
        <p:sp>
          <p:nvSpPr>
            <p:cNvPr id="5" name="5-Point Star 4"/>
            <p:cNvSpPr/>
            <p:nvPr/>
          </p:nvSpPr>
          <p:spPr>
            <a:xfrm>
              <a:off x="4333875" y="2895600"/>
              <a:ext cx="1600200" cy="1447800"/>
            </a:xfrm>
            <a:prstGeom prst="star5">
              <a:avLst/>
            </a:prstGeom>
            <a:grp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dirty="0">
                <a:solidFill>
                  <a:prstClr val="white"/>
                </a:solidFill>
              </a:endParaRPr>
            </a:p>
          </p:txBody>
        </p:sp>
      </p:grpSp>
    </p:spTree>
    <p:extLst>
      <p:ext uri="{BB962C8B-B14F-4D97-AF65-F5344CB8AC3E}">
        <p14:creationId xmlns:p14="http://schemas.microsoft.com/office/powerpoint/2010/main" val="3252594483"/>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1024128" y="105880"/>
            <a:ext cx="7104888" cy="664143"/>
          </a:xfrm>
          <a:prstGeom prst="rect">
            <a:avLst/>
          </a:prstGeom>
        </p:spPr>
        <p:txBody>
          <a:bodyPr rtlCol="0" anchor="ctr">
            <a:normAutofit/>
          </a:bodyPr>
          <a:lstStyle>
            <a:lvl1pPr>
              <a:defRPr>
                <a:effectLst>
                  <a:outerShdw blurRad="38100" dist="38100" dir="2700000" algn="tl">
                    <a:srgbClr val="000000">
                      <a:alpha val="43137"/>
                    </a:srgbClr>
                  </a:outerShdw>
                </a:effectLst>
              </a:defRPr>
            </a:lvl1pPr>
          </a:lstStyle>
          <a:p>
            <a:endParaRPr lang="en-US" dirty="0"/>
          </a:p>
        </p:txBody>
      </p:sp>
    </p:spTree>
    <p:extLst>
      <p:ext uri="{BB962C8B-B14F-4D97-AF65-F5344CB8AC3E}">
        <p14:creationId xmlns:p14="http://schemas.microsoft.com/office/powerpoint/2010/main" val="3704372623"/>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4ID Template">
    <p:spTree>
      <p:nvGrpSpPr>
        <p:cNvPr id="1" name=""/>
        <p:cNvGrpSpPr/>
        <p:nvPr/>
      </p:nvGrpSpPr>
      <p:grpSpPr>
        <a:xfrm>
          <a:off x="0" y="0"/>
          <a:ext cx="0" cy="0"/>
          <a:chOff x="0" y="0"/>
          <a:chExt cx="0" cy="0"/>
        </a:xfrm>
      </p:grpSpPr>
      <p:pic>
        <p:nvPicPr>
          <p:cNvPr id="2" name="Picture 10" descr="IIICorps_logo.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19966" y="-1614"/>
            <a:ext cx="998968" cy="844515"/>
          </a:xfrm>
          <a:prstGeom prst="rect">
            <a:avLst/>
          </a:prstGeom>
          <a:noFill/>
          <a:ln w="9525">
            <a:noFill/>
            <a:miter lim="800000"/>
            <a:headEnd/>
            <a:tailEnd/>
          </a:ln>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7351" y="-9319"/>
            <a:ext cx="1229710" cy="852220"/>
          </a:xfrm>
          <a:prstGeom prst="rect">
            <a:avLst/>
          </a:prstGeom>
        </p:spPr>
      </p:pic>
    </p:spTree>
    <p:extLst>
      <p:ext uri="{BB962C8B-B14F-4D97-AF65-F5344CB8AC3E}">
        <p14:creationId xmlns:p14="http://schemas.microsoft.com/office/powerpoint/2010/main" val="33839897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ID Templat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7129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05879"/>
            <a:ext cx="8229600" cy="673769"/>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6462861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872136474"/>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73" y="1002127"/>
            <a:ext cx="538631" cy="384949"/>
          </a:xfrm>
          <a:prstGeom prst="rect">
            <a:avLst/>
          </a:prstGeom>
        </p:spPr>
      </p:pic>
      <p:pic>
        <p:nvPicPr>
          <p:cNvPr id="16" name="Picture 15" descr="C:\Users\BENJAMIN.W.BELLET\Desktop\16-IN-COA-Pearce-Clean.jpg"/>
          <p:cNvPicPr>
            <a:picLocks noChangeAspect="1" noChangeArrowheads="1"/>
          </p:cNvPicPr>
          <p:nvPr userDrawn="1"/>
        </p:nvPicPr>
        <p:blipFill>
          <a:blip r:embed="rId3" cstate="screen">
            <a:extLst>
              <a:ext uri="{BEBA8EAE-BF5A-486C-A8C5-ECC9F3942E4B}">
                <a14:imgProps xmlns:a14="http://schemas.microsoft.com/office/drawing/2010/main">
                  <a14:imgLayer r:embed="rId4">
                    <a14:imgEffect>
                      <a14:backgroundRemoval t="0" b="100000" l="0" r="100000">
                        <a14:foregroundMark x1="41361" y1="4425" x2="42932" y2="5310"/>
                        <a14:foregroundMark x1="31937" y1="33628" x2="32984" y2="33628"/>
                        <a14:foregroundMark x1="21466" y1="42035" x2="17801" y2="33186"/>
                        <a14:foregroundMark x1="82199" y1="35841" x2="83246" y2="33628"/>
                        <a14:foregroundMark x1="21466" y1="33186" x2="20419" y2="30973"/>
                        <a14:foregroundMark x1="23037" y1="83628" x2="25654" y2="92478"/>
                        <a14:foregroundMark x1="26178" y1="93363" x2="74346" y2="93363"/>
                        <a14:foregroundMark x1="33508" y1="81858" x2="32984" y2="54425"/>
                        <a14:foregroundMark x1="67016" y1="55752" x2="67539" y2="57965"/>
                        <a14:foregroundMark x1="75916" y1="90265" x2="75916" y2="93805"/>
                        <a14:foregroundMark x1="80105" y1="88053" x2="80105" y2="89381"/>
                        <a14:foregroundMark x1="50785" y1="89823" x2="50262" y2="88496"/>
                        <a14:foregroundMark x1="64921" y1="87168" x2="63874" y2="83628"/>
                        <a14:foregroundMark x1="61780" y1="88496" x2="57068" y2="88053"/>
                        <a14:foregroundMark x1="54974" y1="98230" x2="74346" y2="94690"/>
                        <a14:backgroundMark x1="43455" y1="12389" x2="37696" y2="4425"/>
                        <a14:backgroundMark x1="43979" y1="13274" x2="42408" y2="11504"/>
                        <a14:backgroundMark x1="56021" y1="12389" x2="63874" y2="8407"/>
                        <a14:backgroundMark x1="42932" y1="23894" x2="34555" y2="28319"/>
                        <a14:backgroundMark x1="56021" y1="22566" x2="65969" y2="28319"/>
                        <a14:backgroundMark x1="36649" y1="34956" x2="37173" y2="28761"/>
                        <a14:backgroundMark x1="24084" y1="25664" x2="21466" y2="28761"/>
                        <a14:backgroundMark x1="28796" y1="33186" x2="31937" y2="30973"/>
                        <a14:backgroundMark x1="23560" y1="31858" x2="21990" y2="28761"/>
                        <a14:backgroundMark x1="21990" y1="34956" x2="20942" y2="34956"/>
                        <a14:backgroundMark x1="21466" y1="43805" x2="17277" y2="40708"/>
                        <a14:backgroundMark x1="18325" y1="39381" x2="18325" y2="37611"/>
                        <a14:backgroundMark x1="72775" y1="40708" x2="66492" y2="38938"/>
                        <a14:backgroundMark x1="78534" y1="23009" x2="76963" y2="23451"/>
                        <a14:backgroundMark x1="76440" y1="26106" x2="78534" y2="27434"/>
                        <a14:backgroundMark x1="85340" y1="24336" x2="87958" y2="30531"/>
                        <a14:backgroundMark x1="83770" y1="40265" x2="89005" y2="38053"/>
                        <a14:backgroundMark x1="92670" y1="34956" x2="91623" y2="36283"/>
                        <a14:backgroundMark x1="85340" y1="34513" x2="84817" y2="36283"/>
                        <a14:backgroundMark x1="79058" y1="35398" x2="80105" y2="34071"/>
                        <a14:backgroundMark x1="71728" y1="34513" x2="72251" y2="34956"/>
                        <a14:backgroundMark x1="67539" y1="34513" x2="66492" y2="34513"/>
                        <a14:backgroundMark x1="64921" y1="38053" x2="64921" y2="37611"/>
                        <a14:backgroundMark x1="18325" y1="32743" x2="17801" y2="32301"/>
                        <a14:backgroundMark x1="33508" y1="50885" x2="31937" y2="50885"/>
                        <a14:backgroundMark x1="29843" y1="56195" x2="31414" y2="52655"/>
                        <a14:backgroundMark x1="54974" y1="52212" x2="56545" y2="52212"/>
                        <a14:backgroundMark x1="66492" y1="51327" x2="73822" y2="55310"/>
                        <a14:backgroundMark x1="75916" y1="70796" x2="73822" y2="75664"/>
                        <a14:backgroundMark x1="29319" y1="84071" x2="32984" y2="88938"/>
                        <a14:backgroundMark x1="36126" y1="89823" x2="47120" y2="90265"/>
                        <a14:backgroundMark x1="30890" y1="66372" x2="31414" y2="68584"/>
                        <a14:backgroundMark x1="24607" y1="70796" x2="25131" y2="72566"/>
                        <a14:backgroundMark x1="54974" y1="89823" x2="63874" y2="89823"/>
                        <a14:backgroundMark x1="49738" y1="90265" x2="49215" y2="90265"/>
                        <a14:backgroundMark x1="52356" y1="91150" x2="53927" y2="89381"/>
                        <a14:backgroundMark x1="69110" y1="98673" x2="52356" y2="99558"/>
                        <a14:backgroundMark x1="31414" y1="99115" x2="49215" y2="99558"/>
                        <a14:backgroundMark x1="24084" y1="58850" x2="24084" y2="61947"/>
                      </a14:backgroundRemoval>
                    </a14:imgEffect>
                  </a14:imgLayer>
                </a14:imgProps>
              </a:ext>
              <a:ext uri="{28A0092B-C50C-407E-A947-70E740481C1C}">
                <a14:useLocalDpi xmlns:a14="http://schemas.microsoft.com/office/drawing/2010/main"/>
              </a:ext>
            </a:extLst>
          </a:blip>
          <a:srcRect/>
          <a:stretch>
            <a:fillRect/>
          </a:stretch>
        </p:blipFill>
        <p:spPr bwMode="auto">
          <a:xfrm>
            <a:off x="137914" y="2103743"/>
            <a:ext cx="238354" cy="277474"/>
          </a:xfrm>
          <a:prstGeom prst="rect">
            <a:avLst/>
          </a:prstGeom>
          <a:ln>
            <a:noFill/>
          </a:ln>
          <a:effectLst>
            <a:outerShdw blurRad="50800" dist="38100" dir="2700000" algn="tl" rotWithShape="0">
              <a:prstClr val="black">
                <a:alpha val="40000"/>
              </a:prstClr>
            </a:outerShdw>
          </a:effectLst>
        </p:spPr>
      </p:pic>
      <p:pic>
        <p:nvPicPr>
          <p:cNvPr id="17" name="Picture 16" descr="\\10.230.0.22\BRNG-Share\2-34 AR\S3\CHEMO\Common Files\2-34 AR BN - Crest High Res.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61841" y="2786187"/>
            <a:ext cx="223952" cy="25944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1841" y="3456148"/>
            <a:ext cx="233196" cy="255776"/>
          </a:xfrm>
          <a:prstGeom prst="rect">
            <a:avLst/>
          </a:prstGeom>
        </p:spPr>
      </p:pic>
      <p:pic>
        <p:nvPicPr>
          <p:cNvPr id="19" name="Picture 18" descr="DistinctiveUnitInsignia_new.jpg"/>
          <p:cNvPicPr preferRelativeResize="0">
            <a:picLocks noChangeAspect="1"/>
          </p:cNvPicPr>
          <p:nvPr userDrawn="1"/>
        </p:nvPicPr>
        <p:blipFill>
          <a:blip r:embed="rId7" cstate="print"/>
          <a:stretch>
            <a:fillRect/>
          </a:stretch>
        </p:blipFill>
        <p:spPr bwMode="auto">
          <a:xfrm>
            <a:off x="181602" y="4139041"/>
            <a:ext cx="183856" cy="261523"/>
          </a:xfrm>
          <a:prstGeom prst="rect">
            <a:avLst/>
          </a:prstGeom>
          <a:noFill/>
          <a:ln>
            <a:noFill/>
          </a:ln>
          <a:effectLst>
            <a:outerShdw blurRad="50800" dist="38100" dir="2700000" algn="tl" rotWithShape="0">
              <a:prstClr val="black">
                <a:alpha val="40000"/>
              </a:prstClr>
            </a:outerShdw>
          </a:effectLst>
        </p:spPr>
      </p:pic>
      <p:pic>
        <p:nvPicPr>
          <p:cNvPr id="20" name="Picture 19"/>
          <p:cNvPicPr>
            <a:picLocks noChangeAspect="1"/>
          </p:cNvPicPr>
          <p:nvPr userDrawn="1"/>
        </p:nvPicPr>
        <p:blipFill>
          <a:blip r:embed="rId8" cstate="screen">
            <a:extLst>
              <a:ext uri="{BEBA8EAE-BF5A-486C-A8C5-ECC9F3942E4B}">
                <a14:imgProps xmlns:a14="http://schemas.microsoft.com/office/drawing/2010/main">
                  <a14:imgLayer r:embed="rId9">
                    <a14:imgEffect>
                      <a14:backgroundRemoval t="730" b="100000" l="0" r="100000">
                        <a14:foregroundMark x1="49273" y1="9367" x2="49273" y2="9367"/>
                        <a14:foregroundMark x1="49273" y1="9367" x2="49273" y2="9367"/>
                        <a14:foregroundMark x1="49670" y1="5839" x2="49670" y2="5839"/>
                        <a14:foregroundMark x1="49670" y1="5839" x2="49670" y2="5839"/>
                        <a14:foregroundMark x1="32232" y1="94404" x2="32232" y2="94404"/>
                        <a14:foregroundMark x1="32232" y1="94404" x2="32232" y2="94404"/>
                        <a14:foregroundMark x1="16645" y1="91241" x2="16645" y2="91241"/>
                        <a14:foregroundMark x1="16645" y1="91241" x2="16645" y2="91241"/>
                        <a14:foregroundMark x1="25760" y1="92457" x2="25760" y2="92457"/>
                        <a14:foregroundMark x1="25760" y1="92457" x2="25760" y2="92457"/>
                        <a14:foregroundMark x1="27345" y1="93796" x2="27345" y2="93796"/>
                        <a14:foregroundMark x1="27345" y1="93796" x2="27345" y2="93796"/>
                        <a14:foregroundMark x1="23514" y1="94404" x2="23514" y2="94404"/>
                        <a14:foregroundMark x1="23514" y1="94404" x2="23514" y2="94404"/>
                        <a14:foregroundMark x1="81770" y1="91849" x2="81770" y2="91849"/>
                        <a14:foregroundMark x1="81770" y1="91849" x2="81770" y2="91849"/>
                        <a14:foregroundMark x1="71995" y1="93796" x2="71995" y2="93796"/>
                        <a14:foregroundMark x1="71995" y1="93796" x2="71995" y2="93796"/>
                        <a14:foregroundMark x1="68164" y1="91849" x2="68164" y2="91849"/>
                        <a14:foregroundMark x1="68164" y1="91849" x2="68164" y2="91849"/>
                        <a14:foregroundMark x1="32629" y1="91241" x2="32629" y2="91241"/>
                        <a14:foregroundMark x1="32629" y1="91241" x2="32629" y2="91241"/>
                        <a14:foregroundMark x1="28534" y1="90511" x2="28534" y2="90511"/>
                        <a14:foregroundMark x1="28534" y1="90511" x2="28534" y2="90511"/>
                        <a14:foregroundMark x1="19551" y1="94039" x2="19551" y2="94039"/>
                        <a14:foregroundMark x1="19551" y1="94039" x2="19551" y2="94039"/>
                        <a14:foregroundMark x1="21136" y1="94891" x2="21136" y2="94891"/>
                        <a14:foregroundMark x1="21136" y1="94891" x2="21136" y2="94891"/>
                        <a14:foregroundMark x1="66314" y1="96837" x2="66314" y2="96837"/>
                        <a14:foregroundMark x1="66314" y1="96837" x2="66314" y2="96837"/>
                        <a14:foregroundMark x1="62483" y1="91971" x2="62483" y2="91971"/>
                        <a14:foregroundMark x1="32365" y1="50973" x2="32365" y2="50973"/>
                        <a14:foregroundMark x1="32365" y1="50973" x2="32365" y2="50973"/>
                        <a14:foregroundMark x1="38970" y1="55718" x2="38970" y2="55718"/>
                        <a14:foregroundMark x1="38970" y1="55718" x2="38970" y2="55718"/>
                        <a14:foregroundMark x1="55878" y1="49635" x2="55878" y2="49635"/>
                        <a14:foregroundMark x1="55878" y1="49635" x2="55878" y2="49635"/>
                        <a14:foregroundMark x1="66050" y1="54380" x2="66050" y2="54380"/>
                        <a14:foregroundMark x1="65786" y1="54380" x2="65786" y2="54380"/>
                        <a14:foregroundMark x1="43461" y1="55718" x2="43461" y2="55718"/>
                        <a14:foregroundMark x1="43461" y1="55718" x2="43461" y2="55718"/>
                        <a14:foregroundMark x1="67239" y1="52920" x2="67239" y2="52920"/>
                        <a14:foregroundMark x1="67239" y1="52920" x2="67239" y2="52920"/>
                        <a14:foregroundMark x1="76882" y1="94891" x2="76882" y2="94891"/>
                        <a14:foregroundMark x1="76882" y1="94891" x2="76882" y2="94891"/>
                        <a14:foregroundMark x1="15166" y1="87402" x2="14692" y2="91732"/>
                        <a14:foregroundMark x1="22325" y1="95499" x2="34478" y2="97445"/>
                        <a14:foregroundMark x1="34346" y1="97932" x2="41744" y2="98418"/>
                        <a14:foregroundMark x1="75165" y1="95499" x2="67239" y2="97324"/>
                        <a14:foregroundMark x1="39498" y1="53528" x2="47688" y2="57543"/>
                        <a14:foregroundMark x1="33421" y1="52311" x2="32893" y2="57056"/>
                        <a14:foregroundMark x1="67239" y1="48297" x2="53897" y2="48297"/>
                        <a14:foregroundMark x1="66446" y1="47202" x2="67371" y2="50365"/>
                        <a14:foregroundMark x1="66314" y1="46594" x2="67371" y2="46715"/>
                        <a14:foregroundMark x1="17966" y1="26886" x2="17041" y2="23966"/>
                        <a14:foregroundMark x1="22325" y1="24574" x2="19155" y2="19343"/>
                        <a14:foregroundMark x1="28534" y1="26764" x2="33025" y2="22871"/>
                        <a14:backgroundMark x1="34742" y1="49878" x2="34742" y2="49878"/>
                        <a14:backgroundMark x1="34742" y1="49878" x2="34742" y2="49878"/>
                        <a14:backgroundMark x1="52444" y1="2920" x2="52444" y2="2920"/>
                        <a14:backgroundMark x1="36592" y1="88686" x2="36592" y2="88686"/>
                        <a14:backgroundMark x1="36592" y1="88686" x2="36592" y2="88686"/>
                        <a14:backgroundMark x1="23910" y1="98418" x2="23910" y2="98418"/>
                        <a14:backgroundMark x1="23910" y1="98418" x2="23910" y2="98418"/>
                        <a14:backgroundMark x1="33554" y1="98662" x2="33554" y2="98662"/>
                        <a14:backgroundMark x1="33554" y1="98662" x2="33554" y2="98662"/>
                        <a14:backgroundMark x1="73844" y1="98054" x2="73844" y2="98054"/>
                        <a14:backgroundMark x1="73844" y1="98054" x2="73844" y2="98054"/>
                        <a14:backgroundMark x1="66975" y1="98662" x2="66975" y2="98662"/>
                        <a14:backgroundMark x1="66975" y1="98662" x2="66975" y2="98662"/>
                        <a14:backgroundMark x1="64465" y1="88686" x2="64465" y2="88686"/>
                        <a14:backgroundMark x1="64465" y1="88686" x2="64465" y2="88686"/>
                        <a14:backgroundMark x1="48613" y1="97810" x2="48613" y2="97810"/>
                        <a14:backgroundMark x1="48613" y1="97810" x2="48613" y2="97810"/>
                        <a14:backgroundMark x1="35007" y1="99148" x2="38970" y2="99513"/>
                        <a14:backgroundMark x1="68560" y1="99027" x2="55746" y2="99635"/>
                        <a14:backgroundMark x1="50462" y1="97445" x2="49538" y2="99148"/>
                        <a14:backgroundMark x1="50594" y1="99270" x2="53765" y2="99757"/>
                        <a14:backgroundMark x1="38177" y1="99635" x2="45971" y2="99513"/>
                        <a14:backgroundMark x1="23250" y1="51825" x2="22721" y2="55353"/>
                        <a14:backgroundMark x1="30119" y1="63504" x2="28798" y2="60341"/>
                        <a14:backgroundMark x1="28930" y1="53528" x2="30251" y2="56448"/>
                        <a14:backgroundMark x1="29855" y1="46959" x2="29194" y2="48905"/>
                        <a14:backgroundMark x1="38705" y1="44404" x2="35403" y2="45012"/>
                        <a14:backgroundMark x1="54161" y1="44891" x2="56539" y2="44891"/>
                        <a14:backgroundMark x1="66843" y1="44404" x2="73976" y2="48905"/>
                        <a14:backgroundMark x1="15852" y1="31630" x2="19551" y2="35645"/>
                        <a14:backgroundMark x1="16116" y1="26277" x2="16909" y2="27859"/>
                        <a14:backgroundMark x1="16909" y1="27981" x2="17041" y2="30170"/>
                        <a14:backgroundMark x1="36592" y1="25304" x2="30251" y2="32603"/>
                        <a14:backgroundMark x1="31308" y1="21533" x2="36328" y2="21776"/>
                        <a14:backgroundMark x1="34346" y1="18248" x2="31572" y2="18978"/>
                        <a14:backgroundMark x1="28402" y1="23479" x2="31044" y2="21168"/>
                        <a14:backgroundMark x1="19683" y1="11314" x2="21400" y2="12652"/>
                        <a14:backgroundMark x1="22457" y1="15450" x2="22457" y2="18856"/>
                        <a14:backgroundMark x1="22721" y1="22384" x2="21797" y2="19221"/>
                        <a14:backgroundMark x1="21136" y1="25182" x2="15984" y2="21655"/>
                        <a14:backgroundMark x1="46367" y1="15328" x2="54425" y2="15328"/>
                        <a14:backgroundMark x1="52048" y1="8881" x2="51651" y2="7178"/>
                        <a14:backgroundMark x1="68296" y1="20316" x2="64993" y2="19343"/>
                        <a14:backgroundMark x1="63408" y1="22141" x2="62616" y2="20438"/>
                        <a14:backgroundMark x1="67371" y1="25547" x2="64597" y2="22993"/>
                        <a14:backgroundMark x1="72787" y1="32725" x2="66711" y2="30170"/>
                        <a14:backgroundMark x1="73052" y1="26277" x2="67768" y2="25061"/>
                        <a14:backgroundMark x1="78864" y1="19586" x2="77939" y2="16667"/>
                        <a14:backgroundMark x1="80185" y1="12409" x2="77279" y2="14842"/>
                        <a14:backgroundMark x1="82827" y1="42579" x2="84148" y2="42579"/>
                        <a14:backgroundMark x1="81638" y1="42579" x2="82299" y2="42579"/>
                        <a14:backgroundMark x1="36592" y1="15207" x2="37252" y2="15693"/>
                        <a14:backgroundMark x1="37252" y1="10097" x2="36856" y2="11436"/>
                        <a14:backgroundMark x1="38705" y1="14599" x2="38705" y2="14599"/>
                        <a14:backgroundMark x1="42272" y1="17518" x2="42272" y2="17518"/>
                        <a14:backgroundMark x1="45971" y1="18856" x2="45971" y2="18856"/>
                        <a14:backgroundMark x1="47292" y1="19343" x2="47292" y2="19343"/>
                        <a14:backgroundMark x1="40819" y1="17032" x2="40819" y2="17032"/>
                        <a14:backgroundMark x1="23778" y1="48905" x2="23778" y2="48905"/>
                        <a14:backgroundMark x1="82299" y1="18248" x2="82299" y2="18248"/>
                        <a14:backgroundMark x1="80185" y1="26886" x2="83355" y2="22993"/>
                      </a14:backgroundRemoval>
                    </a14:imgEffect>
                  </a14:imgLayer>
                </a14:imgProps>
              </a:ext>
              <a:ext uri="{28A0092B-C50C-407E-A947-70E740481C1C}">
                <a14:useLocalDpi xmlns:a14="http://schemas.microsoft.com/office/drawing/2010/main"/>
              </a:ext>
            </a:extLst>
          </a:blip>
          <a:stretch>
            <a:fillRect/>
          </a:stretch>
        </p:blipFill>
        <p:spPr>
          <a:xfrm>
            <a:off x="162626" y="4813161"/>
            <a:ext cx="223168" cy="259587"/>
          </a:xfrm>
          <a:prstGeom prst="rect">
            <a:avLst/>
          </a:prstGeom>
          <a:ln>
            <a:noFill/>
          </a:ln>
          <a:effectLst>
            <a:outerShdw blurRad="50800" dist="38100" dir="2700000" algn="tl" rotWithShape="0">
              <a:prstClr val="black">
                <a:alpha val="40000"/>
              </a:prstClr>
            </a:outerShdw>
          </a:effectLst>
        </p:spPr>
      </p:pic>
      <p:pic>
        <p:nvPicPr>
          <p:cNvPr id="21" name="Picture 20" descr="1BCT_101FSB Logo"/>
          <p:cNvPicPr>
            <a:picLocks noChangeAspect="1" noChangeArrowheads="1"/>
          </p:cNvPicPr>
          <p:nvPr userDrawn="1"/>
        </p:nvPicPr>
        <p:blipFill>
          <a:blip r:embed="rId10" cstate="email">
            <a:extLst>
              <a:ext uri="{BEBA8EAE-BF5A-486C-A8C5-ECC9F3942E4B}">
                <a14:imgProps xmlns:a14="http://schemas.microsoft.com/office/drawing/2010/main">
                  <a14:imgLayer r:embed="rId11">
                    <a14:imgEffect>
                      <a14:backgroundRemoval t="0" b="100000" l="0" r="97500">
                        <a14:foregroundMark x1="70833" y1="82386" x2="70833" y2="82386"/>
                      </a14:backgroundRemoval>
                    </a14:imgEffect>
                  </a14:imgLayer>
                </a14:imgProps>
              </a:ext>
            </a:extLst>
          </a:blip>
          <a:srcRect/>
          <a:stretch>
            <a:fillRect/>
          </a:stretch>
        </p:blipFill>
        <p:spPr bwMode="auto">
          <a:xfrm>
            <a:off x="171366" y="5482751"/>
            <a:ext cx="212523" cy="268181"/>
          </a:xfrm>
          <a:prstGeom prst="rect">
            <a:avLst/>
          </a:prstGeom>
          <a:ln>
            <a:noFill/>
          </a:ln>
          <a:effectLst>
            <a:outerShdw blurRad="50800" dist="38100" dir="2700000" algn="tl" rotWithShape="0">
              <a:prstClr val="black">
                <a:alpha val="40000"/>
              </a:prstClr>
            </a:outerShdw>
          </a:effectLst>
        </p:spPr>
      </p:pic>
      <p:pic>
        <p:nvPicPr>
          <p:cNvPr id="22" name="Picture 21" descr="1BCT_1_5 Logo"/>
          <p:cNvPicPr>
            <a:picLocks noChangeAspect="1" noChangeArrowheads="1"/>
          </p:cNvPicPr>
          <p:nvPr userDrawn="1"/>
        </p:nvPicPr>
        <p:blipFill>
          <a:blip r:embed="rId12" cstate="email">
            <a:extLst>
              <a:ext uri="{BEBA8EAE-BF5A-486C-A8C5-ECC9F3942E4B}">
                <a14:imgProps xmlns:a14="http://schemas.microsoft.com/office/drawing/2010/main">
                  <a14:imgLayer r:embed="rId13">
                    <a14:imgEffect>
                      <a14:backgroundRemoval t="0" b="100000" l="667" r="100000"/>
                    </a14:imgEffect>
                  </a14:imgLayer>
                </a14:imgProps>
              </a:ext>
            </a:extLst>
          </a:blip>
          <a:srcRect/>
          <a:stretch>
            <a:fillRect/>
          </a:stretch>
        </p:blipFill>
        <p:spPr bwMode="auto">
          <a:xfrm>
            <a:off x="91253" y="6160935"/>
            <a:ext cx="353697" cy="275590"/>
          </a:xfrm>
          <a:prstGeom prst="rect">
            <a:avLst/>
          </a:prstGeom>
          <a:ln>
            <a:noFill/>
          </a:ln>
          <a:effectLst>
            <a:outerShdw blurRad="50800" dist="38100" dir="2700000" algn="tl" rotWithShape="0">
              <a:prstClr val="black">
                <a:alpha val="40000"/>
              </a:prstClr>
            </a:outerShdw>
          </a:effectLst>
        </p:spPr>
      </p:pic>
      <p:graphicFrame>
        <p:nvGraphicFramePr>
          <p:cNvPr id="23" name="Table 22"/>
          <p:cNvGraphicFramePr>
            <a:graphicFrameLocks noGrp="1"/>
          </p:cNvGraphicFramePr>
          <p:nvPr userDrawn="1">
            <p:extLst/>
          </p:nvPr>
        </p:nvGraphicFramePr>
        <p:xfrm>
          <a:off x="22225" y="14816"/>
          <a:ext cx="9107424" cy="6626352"/>
        </p:xfrm>
        <a:graphic>
          <a:graphicData uri="http://schemas.openxmlformats.org/drawingml/2006/table">
            <a:tbl>
              <a:tblPr firstRow="1" bandRow="1">
                <a:tableStyleId>{5940675A-B579-460E-94D1-54222C63F5DA}</a:tableStyleId>
              </a:tblPr>
              <a:tblGrid>
                <a:gridCol w="502920"/>
                <a:gridCol w="2734056"/>
                <a:gridCol w="2734056"/>
                <a:gridCol w="2734056"/>
                <a:gridCol w="402336"/>
              </a:tblGrid>
              <a:tr h="91440">
                <a:tc rowSpan="3">
                  <a:txBody>
                    <a:bodyPr/>
                    <a:lstStyle/>
                    <a:p>
                      <a:pPr algn="ctr"/>
                      <a:r>
                        <a:rPr lang="en-US" sz="800" b="1" baseline="0" dirty="0" smtClean="0">
                          <a:solidFill>
                            <a:schemeClr val="tx1"/>
                          </a:solidFill>
                          <a:latin typeface="Arial" panose="020B0604020202020204" pitchFamily="34" charset="0"/>
                          <a:cs typeface="Arial" panose="020B0604020202020204" pitchFamily="34" charset="0"/>
                        </a:rPr>
                        <a:t>Unit</a:t>
                      </a:r>
                    </a:p>
                    <a:p>
                      <a:pPr algn="ctr"/>
                      <a:endParaRPr lang="en-US" sz="800" b="1" baseline="0" dirty="0" smtClean="0">
                        <a:solidFill>
                          <a:schemeClr val="tx1"/>
                        </a:solidFill>
                        <a:latin typeface="Arial" panose="020B0604020202020204" pitchFamily="34" charset="0"/>
                        <a:cs typeface="Arial" panose="020B0604020202020204" pitchFamily="34" charset="0"/>
                      </a:endParaRPr>
                    </a:p>
                    <a:p>
                      <a:pPr algn="ctr"/>
                      <a:endParaRPr lang="en-US" sz="100" b="1" baseline="0" dirty="0" smtClean="0">
                        <a:solidFill>
                          <a:schemeClr val="tx1"/>
                        </a:solidFill>
                        <a:latin typeface="Arial" panose="020B0604020202020204" pitchFamily="34" charset="0"/>
                        <a:cs typeface="Arial" panose="020B0604020202020204" pitchFamily="34" charset="0"/>
                      </a:endParaRPr>
                    </a:p>
                    <a:p>
                      <a:pPr algn="ctr"/>
                      <a:r>
                        <a:rPr lang="en-US" sz="800" b="1" baseline="0" dirty="0" smtClean="0">
                          <a:solidFill>
                            <a:schemeClr val="tx1"/>
                          </a:solidFill>
                          <a:latin typeface="Arial" panose="020B0604020202020204" pitchFamily="34" charset="0"/>
                          <a:cs typeface="Arial" panose="020B0604020202020204" pitchFamily="34" charset="0"/>
                        </a:rPr>
                        <a:t>Strength</a:t>
                      </a:r>
                    </a:p>
                  </a:txBody>
                  <a:tcPr marL="18288" marR="18288" marT="18288" marB="18288" anchor="ctr">
                    <a:solidFill>
                      <a:schemeClr val="bg1"/>
                    </a:solidFill>
                  </a:tcPr>
                </a:tc>
                <a:tc rowSpan="2"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anose="020B0604020202020204" pitchFamily="34" charset="0"/>
                          <a:cs typeface="Arial" panose="020B0604020202020204" pitchFamily="34" charset="0"/>
                        </a:rPr>
                        <a:t>          Operational Troop to Task</a:t>
                      </a:r>
                      <a:endParaRPr lang="en-US" sz="1200" b="1" baseline="0" dirty="0" smtClean="0">
                        <a:solidFill>
                          <a:schemeClr val="bg1"/>
                        </a:solidFill>
                        <a:latin typeface="Arial" panose="020B0604020202020204" pitchFamily="34" charset="0"/>
                        <a:cs typeface="Arial" panose="020B0604020202020204" pitchFamily="34" charset="0"/>
                      </a:endParaRPr>
                    </a:p>
                  </a:txBody>
                  <a:tcPr marT="9144" marB="18288" anchor="ctr">
                    <a:solidFill>
                      <a:schemeClr val="bg1">
                        <a:lumMod val="50000"/>
                      </a:schemeClr>
                    </a:solidFill>
                  </a:tcPr>
                </a:tc>
                <a:tc rowSpan="2" hMerge="1">
                  <a:txBody>
                    <a:bodyPr/>
                    <a:lstStyle/>
                    <a:p>
                      <a:endParaRPr lang="en-US" sz="600" dirty="0">
                        <a:latin typeface="Arial" panose="020B0604020202020204" pitchFamily="34" charset="0"/>
                        <a:cs typeface="Arial" panose="020B0604020202020204" pitchFamily="34" charset="0"/>
                      </a:endParaRPr>
                    </a:p>
                  </a:txBody>
                  <a:tcPr marL="0" marR="0" marT="0" marB="0">
                    <a:solidFill>
                      <a:srgbClr val="00B050"/>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b="1" dirty="0" smtClean="0">
                          <a:solidFill>
                            <a:schemeClr val="tx1"/>
                          </a:solidFill>
                          <a:latin typeface="Arial" panose="020B0604020202020204" pitchFamily="34" charset="0"/>
                          <a:cs typeface="Arial" panose="020B0604020202020204" pitchFamily="34" charset="0"/>
                        </a:rPr>
                        <a:t>INSERT</a:t>
                      </a:r>
                      <a:r>
                        <a:rPr lang="en-US" sz="700" b="1" baseline="0" dirty="0" smtClean="0">
                          <a:solidFill>
                            <a:schemeClr val="tx1"/>
                          </a:solidFill>
                          <a:latin typeface="Arial" panose="020B0604020202020204" pitchFamily="34" charset="0"/>
                          <a:cs typeface="Arial" panose="020B0604020202020204" pitchFamily="34" charset="0"/>
                        </a:rPr>
                        <a:t> </a:t>
                      </a:r>
                      <a:r>
                        <a:rPr lang="en-US" sz="700" b="1" dirty="0" smtClean="0">
                          <a:solidFill>
                            <a:schemeClr val="tx1"/>
                          </a:solidFill>
                          <a:latin typeface="Arial" panose="020B0604020202020204" pitchFamily="34" charset="0"/>
                          <a:cs typeface="Arial" panose="020B0604020202020204" pitchFamily="34" charset="0"/>
                        </a:rPr>
                        <a:t>CLASSIFICATION</a:t>
                      </a:r>
                    </a:p>
                  </a:txBody>
                  <a:tcPr marT="9144" marB="18288">
                    <a:solidFill>
                      <a:schemeClr val="bg1"/>
                    </a:solid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Max</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Tasked</a:t>
                      </a:r>
                      <a:endParaRPr kumimoji="0" lang="en-US" sz="700" b="1"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endParaRPr>
                    </a:p>
                  </a:txBody>
                  <a:tcPr marL="18288" marR="18288" marT="27432" marB="27432" anchor="ctr">
                    <a:noFill/>
                  </a:tcPr>
                </a:tc>
              </a:tr>
              <a:tr h="118872">
                <a:tc vMerge="1">
                  <a:txBody>
                    <a:bodyPr/>
                    <a:lstStyle/>
                    <a:p>
                      <a:endParaRPr lang="en-US"/>
                    </a:p>
                  </a:txBody>
                  <a:tcPr/>
                </a:tc>
                <a:tc gridSpan="2"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baseline="0" dirty="0" smtClean="0">
                        <a:solidFill>
                          <a:schemeClr val="bg1"/>
                        </a:solidFill>
                        <a:latin typeface="Arial" panose="020B0604020202020204" pitchFamily="34" charset="0"/>
                        <a:cs typeface="Arial" panose="020B0604020202020204" pitchFamily="34" charset="0"/>
                      </a:endParaRPr>
                    </a:p>
                  </a:txBody>
                  <a:tcPr marL="27432" marR="27432" marT="9144" marB="9144">
                    <a:solidFill>
                      <a:schemeClr val="bg1">
                        <a:lumMod val="75000"/>
                      </a:schemeClr>
                    </a:solidFill>
                  </a:tcPr>
                </a:tc>
                <a:tc hMerge="1"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baseline="0" dirty="0" smtClean="0">
                        <a:solidFill>
                          <a:schemeClr val="bg1"/>
                        </a:solidFill>
                        <a:latin typeface="Arial" panose="020B0604020202020204" pitchFamily="34" charset="0"/>
                        <a:cs typeface="Arial" panose="020B0604020202020204" pitchFamily="34" charset="0"/>
                      </a:endParaRPr>
                    </a:p>
                  </a:txBody>
                  <a:tcPr marL="27432" marR="27432" marT="27432" marB="27432">
                    <a:solidFill>
                      <a:schemeClr val="bg1">
                        <a:lumMod val="7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endParaRPr>
                    </a:p>
                  </a:txBody>
                  <a:tcPr marL="27432" marT="9144" marB="9144" anchor="ctr">
                    <a:solidFill>
                      <a:schemeClr val="bg1">
                        <a:lumMod val="50000"/>
                      </a:schemeClr>
                    </a:solidFill>
                  </a:tcPr>
                </a:tc>
                <a:tc vMerge="1">
                  <a:txBody>
                    <a:bodyPr/>
                    <a:lstStyle/>
                    <a:p>
                      <a:endParaRPr lang="en-US"/>
                    </a:p>
                  </a:txBody>
                  <a:tcPr/>
                </a:tc>
              </a:tr>
              <a:tr h="91440">
                <a:tc vMerge="1">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pPr algn="ctr"/>
                      <a:endParaRPr lang="en-US" sz="900" b="1" dirty="0">
                        <a:latin typeface="Arial" panose="020B0604020202020204" pitchFamily="34" charset="0"/>
                        <a:cs typeface="Arial" panose="020B0604020202020204" pitchFamily="34" charset="0"/>
                      </a:endParaRPr>
                    </a:p>
                  </a:txBody>
                  <a:tcPr marL="0" marR="0" marT="0" marB="0" anchor="ctr"/>
                </a:tc>
                <a:tc>
                  <a:txBody>
                    <a:bodyPr/>
                    <a:lstStyle/>
                    <a:p>
                      <a:pPr algn="ctr"/>
                      <a:endParaRPr lang="en-US" sz="900" b="1" dirty="0">
                        <a:latin typeface="Arial" panose="020B0604020202020204" pitchFamily="34" charset="0"/>
                        <a:cs typeface="Arial" panose="020B0604020202020204" pitchFamily="34" charset="0"/>
                      </a:endParaRPr>
                    </a:p>
                  </a:txBody>
                  <a:tcPr marL="0" marR="0" marT="0" marB="0" anchor="ctr"/>
                </a:tc>
                <a:tc>
                  <a:txBody>
                    <a:bodyPr/>
                    <a:lstStyle/>
                    <a:p>
                      <a:pPr algn="ctr"/>
                      <a:endParaRPr lang="en-US" sz="900" b="1" dirty="0">
                        <a:latin typeface="Arial" panose="020B0604020202020204" pitchFamily="34" charset="0"/>
                        <a:cs typeface="Arial" panose="020B0604020202020204" pitchFamily="34" charset="0"/>
                      </a:endParaRPr>
                    </a:p>
                  </a:txBody>
                  <a:tcPr marL="0" marR="0" marT="0" marB="0" anchor="ctr"/>
                </a:tc>
                <a:tc vMerge="1">
                  <a:txBody>
                    <a:bodyPr/>
                    <a:lstStyle/>
                    <a:p>
                      <a:pPr algn="ctr"/>
                      <a:endParaRPr lang="en-US" sz="1000" b="1" dirty="0">
                        <a:latin typeface="Arial" panose="020B0604020202020204" pitchFamily="34" charset="0"/>
                        <a:cs typeface="Arial" panose="020B0604020202020204" pitchFamily="34" charset="0"/>
                      </a:endParaRPr>
                    </a:p>
                  </a:txBody>
                  <a:tcPr marL="27432" marR="27432" marT="27432" marB="27432" anchor="ctr"/>
                </a:tc>
              </a:tr>
              <a:tr h="1417320">
                <a:tc>
                  <a:txBody>
                    <a:bodyPr/>
                    <a:lstStyle/>
                    <a:p>
                      <a:pPr algn="ctr"/>
                      <a:r>
                        <a:rPr lang="en-US" sz="1000" b="1" dirty="0" smtClean="0">
                          <a:latin typeface="Arial" panose="020B0604020202020204" pitchFamily="34" charset="0"/>
                          <a:cs typeface="Arial" panose="020B0604020202020204" pitchFamily="34" charset="0"/>
                        </a:rPr>
                        <a:t>1</a:t>
                      </a:r>
                      <a:r>
                        <a:rPr lang="en-US" sz="800" b="1" dirty="0" smtClean="0">
                          <a:latin typeface="Arial" panose="020B0604020202020204" pitchFamily="34" charset="0"/>
                          <a:cs typeface="Arial" panose="020B0604020202020204" pitchFamily="34" charset="0"/>
                        </a:rPr>
                        <a:t>ABCT</a:t>
                      </a: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4389</a:t>
                      </a:r>
                    </a:p>
                  </a:txBody>
                  <a:tcPr marL="27432" marR="27432" marT="27432" marB="27432" anchor="ctr"/>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r h="676656">
                <a:tc>
                  <a:txBody>
                    <a:bodyPr/>
                    <a:lstStyle/>
                    <a:p>
                      <a:pPr algn="ctr"/>
                      <a:r>
                        <a:rPr lang="en-US" sz="1000" b="1" dirty="0" smtClean="0">
                          <a:latin typeface="Arial" panose="020B0604020202020204" pitchFamily="34" charset="0"/>
                          <a:cs typeface="Arial" panose="020B0604020202020204" pitchFamily="34" charset="0"/>
                        </a:rPr>
                        <a:t>1-16</a:t>
                      </a:r>
                      <a:r>
                        <a:rPr lang="en-US" sz="800" b="1" dirty="0" smtClean="0">
                          <a:latin typeface="Arial" panose="020B0604020202020204" pitchFamily="34" charset="0"/>
                          <a:cs typeface="Arial" panose="020B0604020202020204" pitchFamily="34" charset="0"/>
                        </a:rPr>
                        <a:t>IN</a:t>
                      </a: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675</a:t>
                      </a:r>
                      <a:endParaRPr lang="en-US" sz="1000" b="1"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r h="676656">
                <a:tc>
                  <a:txBody>
                    <a:bodyPr/>
                    <a:lstStyle/>
                    <a:p>
                      <a:pPr algn="ctr"/>
                      <a:r>
                        <a:rPr lang="en-US" sz="1000" b="1" dirty="0" smtClean="0">
                          <a:latin typeface="Arial" panose="020B0604020202020204" pitchFamily="34" charset="0"/>
                          <a:cs typeface="Arial" panose="020B0604020202020204" pitchFamily="34" charset="0"/>
                        </a:rPr>
                        <a:t>2-34</a:t>
                      </a:r>
                      <a:r>
                        <a:rPr lang="en-US" sz="800" b="1" dirty="0" smtClean="0">
                          <a:latin typeface="Arial" panose="020B0604020202020204" pitchFamily="34" charset="0"/>
                          <a:cs typeface="Arial" panose="020B0604020202020204" pitchFamily="34" charset="0"/>
                        </a:rPr>
                        <a:t>AR</a:t>
                      </a: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637</a:t>
                      </a: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r h="676656">
                <a:tc>
                  <a:txBody>
                    <a:bodyPr/>
                    <a:lstStyle/>
                    <a:p>
                      <a:pPr algn="ctr"/>
                      <a:r>
                        <a:rPr lang="en-US" sz="1000" b="1" dirty="0" smtClean="0">
                          <a:latin typeface="Arial" panose="020B0604020202020204" pitchFamily="34" charset="0"/>
                          <a:cs typeface="Arial" panose="020B0604020202020204" pitchFamily="34" charset="0"/>
                        </a:rPr>
                        <a:t>3-66</a:t>
                      </a:r>
                      <a:r>
                        <a:rPr lang="en-US" sz="800" b="1" dirty="0" smtClean="0">
                          <a:latin typeface="Arial" panose="020B0604020202020204" pitchFamily="34" charset="0"/>
                          <a:cs typeface="Arial" panose="020B0604020202020204" pitchFamily="34" charset="0"/>
                        </a:rPr>
                        <a:t>AR</a:t>
                      </a: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611</a:t>
                      </a: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r h="676656">
                <a:tc>
                  <a:txBody>
                    <a:bodyPr/>
                    <a:lstStyle/>
                    <a:p>
                      <a:pPr algn="ctr"/>
                      <a:r>
                        <a:rPr lang="en-US" sz="1000" b="1" dirty="0" smtClean="0">
                          <a:latin typeface="Arial" panose="020B0604020202020204" pitchFamily="34" charset="0"/>
                          <a:cs typeface="Arial" panose="020B0604020202020204" pitchFamily="34" charset="0"/>
                        </a:rPr>
                        <a:t>1-4</a:t>
                      </a:r>
                      <a:r>
                        <a:rPr lang="en-US" sz="800" b="1" dirty="0" smtClean="0">
                          <a:latin typeface="Arial" panose="020B0604020202020204" pitchFamily="34" charset="0"/>
                          <a:cs typeface="Arial" panose="020B0604020202020204" pitchFamily="34" charset="0"/>
                        </a:rPr>
                        <a:t>CAV</a:t>
                      </a:r>
                      <a:endParaRPr lang="en-US" sz="9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621</a:t>
                      </a: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r h="676656">
                <a:tc>
                  <a:txBody>
                    <a:bodyPr/>
                    <a:lstStyle/>
                    <a:p>
                      <a:pPr algn="ctr"/>
                      <a:r>
                        <a:rPr lang="en-US" sz="1000" b="1" dirty="0" smtClean="0">
                          <a:latin typeface="Arial" panose="020B0604020202020204" pitchFamily="34" charset="0"/>
                          <a:cs typeface="Arial" panose="020B0604020202020204" pitchFamily="34" charset="0"/>
                        </a:rPr>
                        <a:t>1EN</a:t>
                      </a: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626</a:t>
                      </a: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r h="676656">
                <a:tc>
                  <a:txBody>
                    <a:bodyPr/>
                    <a:lstStyle/>
                    <a:p>
                      <a:pPr algn="ctr"/>
                      <a:r>
                        <a:rPr lang="en-US" sz="1000" b="1" dirty="0" smtClean="0">
                          <a:latin typeface="Arial" panose="020B0604020202020204" pitchFamily="34" charset="0"/>
                          <a:cs typeface="Arial" panose="020B0604020202020204" pitchFamily="34" charset="0"/>
                        </a:rPr>
                        <a:t>101</a:t>
                      </a:r>
                      <a:r>
                        <a:rPr lang="en-US" sz="800" b="1" dirty="0" smtClean="0">
                          <a:latin typeface="Arial" panose="020B0604020202020204" pitchFamily="34" charset="0"/>
                          <a:cs typeface="Arial" panose="020B0604020202020204" pitchFamily="34" charset="0"/>
                        </a:rPr>
                        <a:t>BSB</a:t>
                      </a: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456</a:t>
                      </a: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r h="676656">
                <a:tc>
                  <a:txBody>
                    <a:bodyPr/>
                    <a:lstStyle/>
                    <a:p>
                      <a:pPr algn="ctr"/>
                      <a:r>
                        <a:rPr lang="en-US" sz="1000" b="1" dirty="0" smtClean="0">
                          <a:latin typeface="Arial" panose="020B0604020202020204" pitchFamily="34" charset="0"/>
                          <a:cs typeface="Arial" panose="020B0604020202020204" pitchFamily="34" charset="0"/>
                        </a:rPr>
                        <a:t>1-5</a:t>
                      </a:r>
                      <a:r>
                        <a:rPr lang="en-US" sz="800" b="1" dirty="0" smtClean="0">
                          <a:latin typeface="Arial" panose="020B0604020202020204" pitchFamily="34" charset="0"/>
                          <a:cs typeface="Arial" panose="020B0604020202020204" pitchFamily="34" charset="0"/>
                        </a:rPr>
                        <a:t>FA</a:t>
                      </a: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686</a:t>
                      </a: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bl>
          </a:graphicData>
        </a:graphic>
      </p:graphicFrame>
      <p:cxnSp>
        <p:nvCxnSpPr>
          <p:cNvPr id="24" name="Straight Connector 23"/>
          <p:cNvCxnSpPr/>
          <p:nvPr userDrawn="1"/>
        </p:nvCxnSpPr>
        <p:spPr>
          <a:xfrm>
            <a:off x="137092" y="247136"/>
            <a:ext cx="274320" cy="5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ular Callout 24"/>
          <p:cNvSpPr/>
          <p:nvPr userDrawn="1"/>
        </p:nvSpPr>
        <p:spPr>
          <a:xfrm>
            <a:off x="3212306" y="104160"/>
            <a:ext cx="1252538" cy="132937"/>
          </a:xfrm>
          <a:prstGeom prst="wedgeRectCallout">
            <a:avLst>
              <a:gd name="adj1" fmla="val -68405"/>
              <a:gd name="adj2" fmla="val 21166"/>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r>
              <a:rPr lang="en-US" sz="900" b="1" dirty="0" smtClean="0">
                <a:solidFill>
                  <a:prstClr val="black"/>
                </a:solidFill>
                <a:latin typeface="Arial Black" panose="020B0A04020102020204" pitchFamily="34" charset="0"/>
                <a:cs typeface="Arial" panose="020B0604020202020204" pitchFamily="34" charset="0"/>
              </a:rPr>
              <a:t># Soldiers Tasked</a:t>
            </a:r>
            <a:endParaRPr lang="en-US" sz="900" b="1" dirty="0">
              <a:solidFill>
                <a:prstClr val="black"/>
              </a:solidFill>
              <a:latin typeface="Arial Black" panose="020B0A04020102020204" pitchFamily="34" charset="0"/>
              <a:cs typeface="Arial" panose="020B0604020202020204" pitchFamily="34" charset="0"/>
            </a:endParaRPr>
          </a:p>
        </p:txBody>
      </p:sp>
      <p:sp>
        <p:nvSpPr>
          <p:cNvPr id="26" name="Rectangle 25"/>
          <p:cNvSpPr/>
          <p:nvPr userDrawn="1"/>
        </p:nvSpPr>
        <p:spPr>
          <a:xfrm>
            <a:off x="5991225" y="134320"/>
            <a:ext cx="2728342" cy="210312"/>
          </a:xfrm>
          <a:prstGeom prst="rect">
            <a:avLst/>
          </a:prstGeom>
          <a:solidFill>
            <a:schemeClr val="bg1">
              <a:lumMod val="5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defTabSz="907297"/>
            <a:r>
              <a:rPr lang="en-US" sz="1050" b="1" dirty="0" smtClean="0">
                <a:solidFill>
                  <a:prstClr val="white"/>
                </a:solidFill>
                <a:latin typeface="Arial" pitchFamily="34" charset="0"/>
                <a:cs typeface="Arial" pitchFamily="34" charset="0"/>
              </a:rPr>
              <a:t>1</a:t>
            </a:r>
            <a:r>
              <a:rPr lang="en-US" sz="1050" b="1" baseline="30000" dirty="0" smtClean="0">
                <a:solidFill>
                  <a:prstClr val="white"/>
                </a:solidFill>
                <a:latin typeface="Arial" pitchFamily="34" charset="0"/>
                <a:cs typeface="Arial" pitchFamily="34" charset="0"/>
              </a:rPr>
              <a:t>st</a:t>
            </a:r>
            <a:r>
              <a:rPr lang="en-US" sz="1050" b="1" dirty="0" smtClean="0">
                <a:solidFill>
                  <a:prstClr val="white"/>
                </a:solidFill>
                <a:latin typeface="Arial" pitchFamily="34" charset="0"/>
                <a:cs typeface="Arial" pitchFamily="34" charset="0"/>
              </a:rPr>
              <a:t> Quarter – FY 18</a:t>
            </a:r>
            <a:endParaRPr lang="en-US" sz="1050" b="1" dirty="0">
              <a:solidFill>
                <a:prstClr val="white"/>
              </a:solidFill>
              <a:latin typeface="Arial" pitchFamily="34" charset="0"/>
              <a:cs typeface="Arial" pitchFamily="34" charset="0"/>
            </a:endParaRPr>
          </a:p>
        </p:txBody>
      </p:sp>
    </p:spTree>
    <p:extLst>
      <p:ext uri="{BB962C8B-B14F-4D97-AF65-F5344CB8AC3E}">
        <p14:creationId xmlns:p14="http://schemas.microsoft.com/office/powerpoint/2010/main" val="416464895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73" y="1002127"/>
            <a:ext cx="538631" cy="384949"/>
          </a:xfrm>
          <a:prstGeom prst="rect">
            <a:avLst/>
          </a:prstGeom>
        </p:spPr>
      </p:pic>
      <p:pic>
        <p:nvPicPr>
          <p:cNvPr id="16" name="Picture 15" descr="C:\Users\BENJAMIN.W.BELLET\Desktop\16-IN-COA-Pearce-Clean.jpg"/>
          <p:cNvPicPr>
            <a:picLocks noChangeAspect="1" noChangeArrowheads="1"/>
          </p:cNvPicPr>
          <p:nvPr userDrawn="1"/>
        </p:nvPicPr>
        <p:blipFill>
          <a:blip r:embed="rId3" cstate="screen">
            <a:extLst>
              <a:ext uri="{BEBA8EAE-BF5A-486C-A8C5-ECC9F3942E4B}">
                <a14:imgProps xmlns:a14="http://schemas.microsoft.com/office/drawing/2010/main">
                  <a14:imgLayer r:embed="rId4">
                    <a14:imgEffect>
                      <a14:backgroundRemoval t="0" b="100000" l="0" r="100000">
                        <a14:foregroundMark x1="41361" y1="4425" x2="42932" y2="5310"/>
                        <a14:foregroundMark x1="31937" y1="33628" x2="32984" y2="33628"/>
                        <a14:foregroundMark x1="21466" y1="42035" x2="17801" y2="33186"/>
                        <a14:foregroundMark x1="82199" y1="35841" x2="83246" y2="33628"/>
                        <a14:foregroundMark x1="21466" y1="33186" x2="20419" y2="30973"/>
                        <a14:foregroundMark x1="23037" y1="83628" x2="25654" y2="92478"/>
                        <a14:foregroundMark x1="26178" y1="93363" x2="74346" y2="93363"/>
                        <a14:foregroundMark x1="33508" y1="81858" x2="32984" y2="54425"/>
                        <a14:foregroundMark x1="67016" y1="55752" x2="67539" y2="57965"/>
                        <a14:foregroundMark x1="75916" y1="90265" x2="75916" y2="93805"/>
                        <a14:foregroundMark x1="80105" y1="88053" x2="80105" y2="89381"/>
                        <a14:foregroundMark x1="50785" y1="89823" x2="50262" y2="88496"/>
                        <a14:foregroundMark x1="64921" y1="87168" x2="63874" y2="83628"/>
                        <a14:foregroundMark x1="61780" y1="88496" x2="57068" y2="88053"/>
                        <a14:foregroundMark x1="54974" y1="98230" x2="74346" y2="94690"/>
                        <a14:backgroundMark x1="43455" y1="12389" x2="37696" y2="4425"/>
                        <a14:backgroundMark x1="43979" y1="13274" x2="42408" y2="11504"/>
                        <a14:backgroundMark x1="56021" y1="12389" x2="63874" y2="8407"/>
                        <a14:backgroundMark x1="42932" y1="23894" x2="34555" y2="28319"/>
                        <a14:backgroundMark x1="56021" y1="22566" x2="65969" y2="28319"/>
                        <a14:backgroundMark x1="36649" y1="34956" x2="37173" y2="28761"/>
                        <a14:backgroundMark x1="24084" y1="25664" x2="21466" y2="28761"/>
                        <a14:backgroundMark x1="28796" y1="33186" x2="31937" y2="30973"/>
                        <a14:backgroundMark x1="23560" y1="31858" x2="21990" y2="28761"/>
                        <a14:backgroundMark x1="21990" y1="34956" x2="20942" y2="34956"/>
                        <a14:backgroundMark x1="21466" y1="43805" x2="17277" y2="40708"/>
                        <a14:backgroundMark x1="18325" y1="39381" x2="18325" y2="37611"/>
                        <a14:backgroundMark x1="72775" y1="40708" x2="66492" y2="38938"/>
                        <a14:backgroundMark x1="78534" y1="23009" x2="76963" y2="23451"/>
                        <a14:backgroundMark x1="76440" y1="26106" x2="78534" y2="27434"/>
                        <a14:backgroundMark x1="85340" y1="24336" x2="87958" y2="30531"/>
                        <a14:backgroundMark x1="83770" y1="40265" x2="89005" y2="38053"/>
                        <a14:backgroundMark x1="92670" y1="34956" x2="91623" y2="36283"/>
                        <a14:backgroundMark x1="85340" y1="34513" x2="84817" y2="36283"/>
                        <a14:backgroundMark x1="79058" y1="35398" x2="80105" y2="34071"/>
                        <a14:backgroundMark x1="71728" y1="34513" x2="72251" y2="34956"/>
                        <a14:backgroundMark x1="67539" y1="34513" x2="66492" y2="34513"/>
                        <a14:backgroundMark x1="64921" y1="38053" x2="64921" y2="37611"/>
                        <a14:backgroundMark x1="18325" y1="32743" x2="17801" y2="32301"/>
                        <a14:backgroundMark x1="33508" y1="50885" x2="31937" y2="50885"/>
                        <a14:backgroundMark x1="29843" y1="56195" x2="31414" y2="52655"/>
                        <a14:backgroundMark x1="54974" y1="52212" x2="56545" y2="52212"/>
                        <a14:backgroundMark x1="66492" y1="51327" x2="73822" y2="55310"/>
                        <a14:backgroundMark x1="75916" y1="70796" x2="73822" y2="75664"/>
                        <a14:backgroundMark x1="29319" y1="84071" x2="32984" y2="88938"/>
                        <a14:backgroundMark x1="36126" y1="89823" x2="47120" y2="90265"/>
                        <a14:backgroundMark x1="30890" y1="66372" x2="31414" y2="68584"/>
                        <a14:backgroundMark x1="24607" y1="70796" x2="25131" y2="72566"/>
                        <a14:backgroundMark x1="54974" y1="89823" x2="63874" y2="89823"/>
                        <a14:backgroundMark x1="49738" y1="90265" x2="49215" y2="90265"/>
                        <a14:backgroundMark x1="52356" y1="91150" x2="53927" y2="89381"/>
                        <a14:backgroundMark x1="69110" y1="98673" x2="52356" y2="99558"/>
                        <a14:backgroundMark x1="31414" y1="99115" x2="49215" y2="99558"/>
                        <a14:backgroundMark x1="24084" y1="58850" x2="24084" y2="61947"/>
                      </a14:backgroundRemoval>
                    </a14:imgEffect>
                  </a14:imgLayer>
                </a14:imgProps>
              </a:ext>
              <a:ext uri="{28A0092B-C50C-407E-A947-70E740481C1C}">
                <a14:useLocalDpi xmlns:a14="http://schemas.microsoft.com/office/drawing/2010/main"/>
              </a:ext>
            </a:extLst>
          </a:blip>
          <a:srcRect/>
          <a:stretch>
            <a:fillRect/>
          </a:stretch>
        </p:blipFill>
        <p:spPr bwMode="auto">
          <a:xfrm>
            <a:off x="137914" y="2103743"/>
            <a:ext cx="238354" cy="277474"/>
          </a:xfrm>
          <a:prstGeom prst="rect">
            <a:avLst/>
          </a:prstGeom>
          <a:ln>
            <a:noFill/>
          </a:ln>
          <a:effectLst>
            <a:outerShdw blurRad="50800" dist="38100" dir="2700000" algn="tl" rotWithShape="0">
              <a:prstClr val="black">
                <a:alpha val="40000"/>
              </a:prstClr>
            </a:outerShdw>
          </a:effectLst>
        </p:spPr>
      </p:pic>
      <p:pic>
        <p:nvPicPr>
          <p:cNvPr id="17" name="Picture 16" descr="\\10.230.0.22\BRNG-Share\2-34 AR\S3\CHEMO\Common Files\2-34 AR BN - Crest High Res.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61841" y="2786187"/>
            <a:ext cx="223952" cy="25944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1841" y="3456148"/>
            <a:ext cx="233196" cy="255776"/>
          </a:xfrm>
          <a:prstGeom prst="rect">
            <a:avLst/>
          </a:prstGeom>
        </p:spPr>
      </p:pic>
      <p:pic>
        <p:nvPicPr>
          <p:cNvPr id="19" name="Picture 18" descr="DistinctiveUnitInsignia_new.jpg"/>
          <p:cNvPicPr preferRelativeResize="0">
            <a:picLocks noChangeAspect="1"/>
          </p:cNvPicPr>
          <p:nvPr userDrawn="1"/>
        </p:nvPicPr>
        <p:blipFill>
          <a:blip r:embed="rId7" cstate="print"/>
          <a:stretch>
            <a:fillRect/>
          </a:stretch>
        </p:blipFill>
        <p:spPr bwMode="auto">
          <a:xfrm>
            <a:off x="181602" y="4139041"/>
            <a:ext cx="183856" cy="261523"/>
          </a:xfrm>
          <a:prstGeom prst="rect">
            <a:avLst/>
          </a:prstGeom>
          <a:noFill/>
          <a:ln>
            <a:noFill/>
          </a:ln>
          <a:effectLst>
            <a:outerShdw blurRad="50800" dist="38100" dir="2700000" algn="tl" rotWithShape="0">
              <a:prstClr val="black">
                <a:alpha val="40000"/>
              </a:prstClr>
            </a:outerShdw>
          </a:effectLst>
        </p:spPr>
      </p:pic>
      <p:pic>
        <p:nvPicPr>
          <p:cNvPr id="20" name="Picture 19"/>
          <p:cNvPicPr>
            <a:picLocks noChangeAspect="1"/>
          </p:cNvPicPr>
          <p:nvPr userDrawn="1"/>
        </p:nvPicPr>
        <p:blipFill>
          <a:blip r:embed="rId8" cstate="screen">
            <a:extLst>
              <a:ext uri="{BEBA8EAE-BF5A-486C-A8C5-ECC9F3942E4B}">
                <a14:imgProps xmlns:a14="http://schemas.microsoft.com/office/drawing/2010/main">
                  <a14:imgLayer r:embed="rId9">
                    <a14:imgEffect>
                      <a14:backgroundRemoval t="730" b="100000" l="0" r="100000">
                        <a14:foregroundMark x1="49273" y1="9367" x2="49273" y2="9367"/>
                        <a14:foregroundMark x1="49273" y1="9367" x2="49273" y2="9367"/>
                        <a14:foregroundMark x1="49670" y1="5839" x2="49670" y2="5839"/>
                        <a14:foregroundMark x1="49670" y1="5839" x2="49670" y2="5839"/>
                        <a14:foregroundMark x1="32232" y1="94404" x2="32232" y2="94404"/>
                        <a14:foregroundMark x1="32232" y1="94404" x2="32232" y2="94404"/>
                        <a14:foregroundMark x1="16645" y1="91241" x2="16645" y2="91241"/>
                        <a14:foregroundMark x1="16645" y1="91241" x2="16645" y2="91241"/>
                        <a14:foregroundMark x1="25760" y1="92457" x2="25760" y2="92457"/>
                        <a14:foregroundMark x1="25760" y1="92457" x2="25760" y2="92457"/>
                        <a14:foregroundMark x1="27345" y1="93796" x2="27345" y2="93796"/>
                        <a14:foregroundMark x1="27345" y1="93796" x2="27345" y2="93796"/>
                        <a14:foregroundMark x1="23514" y1="94404" x2="23514" y2="94404"/>
                        <a14:foregroundMark x1="23514" y1="94404" x2="23514" y2="94404"/>
                        <a14:foregroundMark x1="81770" y1="91849" x2="81770" y2="91849"/>
                        <a14:foregroundMark x1="81770" y1="91849" x2="81770" y2="91849"/>
                        <a14:foregroundMark x1="71995" y1="93796" x2="71995" y2="93796"/>
                        <a14:foregroundMark x1="71995" y1="93796" x2="71995" y2="93796"/>
                        <a14:foregroundMark x1="68164" y1="91849" x2="68164" y2="91849"/>
                        <a14:foregroundMark x1="68164" y1="91849" x2="68164" y2="91849"/>
                        <a14:foregroundMark x1="32629" y1="91241" x2="32629" y2="91241"/>
                        <a14:foregroundMark x1="32629" y1="91241" x2="32629" y2="91241"/>
                        <a14:foregroundMark x1="28534" y1="90511" x2="28534" y2="90511"/>
                        <a14:foregroundMark x1="28534" y1="90511" x2="28534" y2="90511"/>
                        <a14:foregroundMark x1="19551" y1="94039" x2="19551" y2="94039"/>
                        <a14:foregroundMark x1="19551" y1="94039" x2="19551" y2="94039"/>
                        <a14:foregroundMark x1="21136" y1="94891" x2="21136" y2="94891"/>
                        <a14:foregroundMark x1="21136" y1="94891" x2="21136" y2="94891"/>
                        <a14:foregroundMark x1="66314" y1="96837" x2="66314" y2="96837"/>
                        <a14:foregroundMark x1="66314" y1="96837" x2="66314" y2="96837"/>
                        <a14:foregroundMark x1="62483" y1="91971" x2="62483" y2="91971"/>
                        <a14:foregroundMark x1="32365" y1="50973" x2="32365" y2="50973"/>
                        <a14:foregroundMark x1="32365" y1="50973" x2="32365" y2="50973"/>
                        <a14:foregroundMark x1="38970" y1="55718" x2="38970" y2="55718"/>
                        <a14:foregroundMark x1="38970" y1="55718" x2="38970" y2="55718"/>
                        <a14:foregroundMark x1="55878" y1="49635" x2="55878" y2="49635"/>
                        <a14:foregroundMark x1="55878" y1="49635" x2="55878" y2="49635"/>
                        <a14:foregroundMark x1="66050" y1="54380" x2="66050" y2="54380"/>
                        <a14:foregroundMark x1="65786" y1="54380" x2="65786" y2="54380"/>
                        <a14:foregroundMark x1="43461" y1="55718" x2="43461" y2="55718"/>
                        <a14:foregroundMark x1="43461" y1="55718" x2="43461" y2="55718"/>
                        <a14:foregroundMark x1="67239" y1="52920" x2="67239" y2="52920"/>
                        <a14:foregroundMark x1="67239" y1="52920" x2="67239" y2="52920"/>
                        <a14:foregroundMark x1="76882" y1="94891" x2="76882" y2="94891"/>
                        <a14:foregroundMark x1="76882" y1="94891" x2="76882" y2="94891"/>
                        <a14:foregroundMark x1="15166" y1="87402" x2="14692" y2="91732"/>
                        <a14:foregroundMark x1="22325" y1="95499" x2="34478" y2="97445"/>
                        <a14:foregroundMark x1="34346" y1="97932" x2="41744" y2="98418"/>
                        <a14:foregroundMark x1="75165" y1="95499" x2="67239" y2="97324"/>
                        <a14:foregroundMark x1="39498" y1="53528" x2="47688" y2="57543"/>
                        <a14:foregroundMark x1="33421" y1="52311" x2="32893" y2="57056"/>
                        <a14:foregroundMark x1="67239" y1="48297" x2="53897" y2="48297"/>
                        <a14:foregroundMark x1="66446" y1="47202" x2="67371" y2="50365"/>
                        <a14:foregroundMark x1="66314" y1="46594" x2="67371" y2="46715"/>
                        <a14:foregroundMark x1="17966" y1="26886" x2="17041" y2="23966"/>
                        <a14:foregroundMark x1="22325" y1="24574" x2="19155" y2="19343"/>
                        <a14:foregroundMark x1="28534" y1="26764" x2="33025" y2="22871"/>
                        <a14:backgroundMark x1="34742" y1="49878" x2="34742" y2="49878"/>
                        <a14:backgroundMark x1="34742" y1="49878" x2="34742" y2="49878"/>
                        <a14:backgroundMark x1="52444" y1="2920" x2="52444" y2="2920"/>
                        <a14:backgroundMark x1="36592" y1="88686" x2="36592" y2="88686"/>
                        <a14:backgroundMark x1="36592" y1="88686" x2="36592" y2="88686"/>
                        <a14:backgroundMark x1="23910" y1="98418" x2="23910" y2="98418"/>
                        <a14:backgroundMark x1="23910" y1="98418" x2="23910" y2="98418"/>
                        <a14:backgroundMark x1="33554" y1="98662" x2="33554" y2="98662"/>
                        <a14:backgroundMark x1="33554" y1="98662" x2="33554" y2="98662"/>
                        <a14:backgroundMark x1="73844" y1="98054" x2="73844" y2="98054"/>
                        <a14:backgroundMark x1="73844" y1="98054" x2="73844" y2="98054"/>
                        <a14:backgroundMark x1="66975" y1="98662" x2="66975" y2="98662"/>
                        <a14:backgroundMark x1="66975" y1="98662" x2="66975" y2="98662"/>
                        <a14:backgroundMark x1="64465" y1="88686" x2="64465" y2="88686"/>
                        <a14:backgroundMark x1="64465" y1="88686" x2="64465" y2="88686"/>
                        <a14:backgroundMark x1="48613" y1="97810" x2="48613" y2="97810"/>
                        <a14:backgroundMark x1="48613" y1="97810" x2="48613" y2="97810"/>
                        <a14:backgroundMark x1="35007" y1="99148" x2="38970" y2="99513"/>
                        <a14:backgroundMark x1="68560" y1="99027" x2="55746" y2="99635"/>
                        <a14:backgroundMark x1="50462" y1="97445" x2="49538" y2="99148"/>
                        <a14:backgroundMark x1="50594" y1="99270" x2="53765" y2="99757"/>
                        <a14:backgroundMark x1="38177" y1="99635" x2="45971" y2="99513"/>
                        <a14:backgroundMark x1="23250" y1="51825" x2="22721" y2="55353"/>
                        <a14:backgroundMark x1="30119" y1="63504" x2="28798" y2="60341"/>
                        <a14:backgroundMark x1="28930" y1="53528" x2="30251" y2="56448"/>
                        <a14:backgroundMark x1="29855" y1="46959" x2="29194" y2="48905"/>
                        <a14:backgroundMark x1="38705" y1="44404" x2="35403" y2="45012"/>
                        <a14:backgroundMark x1="54161" y1="44891" x2="56539" y2="44891"/>
                        <a14:backgroundMark x1="66843" y1="44404" x2="73976" y2="48905"/>
                        <a14:backgroundMark x1="15852" y1="31630" x2="19551" y2="35645"/>
                        <a14:backgroundMark x1="16116" y1="26277" x2="16909" y2="27859"/>
                        <a14:backgroundMark x1="16909" y1="27981" x2="17041" y2="30170"/>
                        <a14:backgroundMark x1="36592" y1="25304" x2="30251" y2="32603"/>
                        <a14:backgroundMark x1="31308" y1="21533" x2="36328" y2="21776"/>
                        <a14:backgroundMark x1="34346" y1="18248" x2="31572" y2="18978"/>
                        <a14:backgroundMark x1="28402" y1="23479" x2="31044" y2="21168"/>
                        <a14:backgroundMark x1="19683" y1="11314" x2="21400" y2="12652"/>
                        <a14:backgroundMark x1="22457" y1="15450" x2="22457" y2="18856"/>
                        <a14:backgroundMark x1="22721" y1="22384" x2="21797" y2="19221"/>
                        <a14:backgroundMark x1="21136" y1="25182" x2="15984" y2="21655"/>
                        <a14:backgroundMark x1="46367" y1="15328" x2="54425" y2="15328"/>
                        <a14:backgroundMark x1="52048" y1="8881" x2="51651" y2="7178"/>
                        <a14:backgroundMark x1="68296" y1="20316" x2="64993" y2="19343"/>
                        <a14:backgroundMark x1="63408" y1="22141" x2="62616" y2="20438"/>
                        <a14:backgroundMark x1="67371" y1="25547" x2="64597" y2="22993"/>
                        <a14:backgroundMark x1="72787" y1="32725" x2="66711" y2="30170"/>
                        <a14:backgroundMark x1="73052" y1="26277" x2="67768" y2="25061"/>
                        <a14:backgroundMark x1="78864" y1="19586" x2="77939" y2="16667"/>
                        <a14:backgroundMark x1="80185" y1="12409" x2="77279" y2="14842"/>
                        <a14:backgroundMark x1="82827" y1="42579" x2="84148" y2="42579"/>
                        <a14:backgroundMark x1="81638" y1="42579" x2="82299" y2="42579"/>
                        <a14:backgroundMark x1="36592" y1="15207" x2="37252" y2="15693"/>
                        <a14:backgroundMark x1="37252" y1="10097" x2="36856" y2="11436"/>
                        <a14:backgroundMark x1="38705" y1="14599" x2="38705" y2="14599"/>
                        <a14:backgroundMark x1="42272" y1="17518" x2="42272" y2="17518"/>
                        <a14:backgroundMark x1="45971" y1="18856" x2="45971" y2="18856"/>
                        <a14:backgroundMark x1="47292" y1="19343" x2="47292" y2="19343"/>
                        <a14:backgroundMark x1="40819" y1="17032" x2="40819" y2="17032"/>
                        <a14:backgroundMark x1="23778" y1="48905" x2="23778" y2="48905"/>
                        <a14:backgroundMark x1="82299" y1="18248" x2="82299" y2="18248"/>
                        <a14:backgroundMark x1="80185" y1="26886" x2="83355" y2="22993"/>
                      </a14:backgroundRemoval>
                    </a14:imgEffect>
                  </a14:imgLayer>
                </a14:imgProps>
              </a:ext>
              <a:ext uri="{28A0092B-C50C-407E-A947-70E740481C1C}">
                <a14:useLocalDpi xmlns:a14="http://schemas.microsoft.com/office/drawing/2010/main"/>
              </a:ext>
            </a:extLst>
          </a:blip>
          <a:stretch>
            <a:fillRect/>
          </a:stretch>
        </p:blipFill>
        <p:spPr>
          <a:xfrm>
            <a:off x="162626" y="4813161"/>
            <a:ext cx="223168" cy="259587"/>
          </a:xfrm>
          <a:prstGeom prst="rect">
            <a:avLst/>
          </a:prstGeom>
          <a:ln>
            <a:noFill/>
          </a:ln>
          <a:effectLst>
            <a:outerShdw blurRad="50800" dist="38100" dir="2700000" algn="tl" rotWithShape="0">
              <a:prstClr val="black">
                <a:alpha val="40000"/>
              </a:prstClr>
            </a:outerShdw>
          </a:effectLst>
        </p:spPr>
      </p:pic>
      <p:pic>
        <p:nvPicPr>
          <p:cNvPr id="21" name="Picture 20" descr="1BCT_101FSB Logo"/>
          <p:cNvPicPr>
            <a:picLocks noChangeAspect="1" noChangeArrowheads="1"/>
          </p:cNvPicPr>
          <p:nvPr userDrawn="1"/>
        </p:nvPicPr>
        <p:blipFill>
          <a:blip r:embed="rId10" cstate="email">
            <a:extLst>
              <a:ext uri="{BEBA8EAE-BF5A-486C-A8C5-ECC9F3942E4B}">
                <a14:imgProps xmlns:a14="http://schemas.microsoft.com/office/drawing/2010/main">
                  <a14:imgLayer r:embed="rId11">
                    <a14:imgEffect>
                      <a14:backgroundRemoval t="0" b="100000" l="0" r="97500">
                        <a14:foregroundMark x1="70833" y1="82386" x2="70833" y2="82386"/>
                      </a14:backgroundRemoval>
                    </a14:imgEffect>
                  </a14:imgLayer>
                </a14:imgProps>
              </a:ext>
            </a:extLst>
          </a:blip>
          <a:srcRect/>
          <a:stretch>
            <a:fillRect/>
          </a:stretch>
        </p:blipFill>
        <p:spPr bwMode="auto">
          <a:xfrm>
            <a:off x="171366" y="5482751"/>
            <a:ext cx="212523" cy="268181"/>
          </a:xfrm>
          <a:prstGeom prst="rect">
            <a:avLst/>
          </a:prstGeom>
          <a:ln>
            <a:noFill/>
          </a:ln>
          <a:effectLst>
            <a:outerShdw blurRad="50800" dist="38100" dir="2700000" algn="tl" rotWithShape="0">
              <a:prstClr val="black">
                <a:alpha val="40000"/>
              </a:prstClr>
            </a:outerShdw>
          </a:effectLst>
        </p:spPr>
      </p:pic>
      <p:pic>
        <p:nvPicPr>
          <p:cNvPr id="22" name="Picture 21" descr="1BCT_1_5 Logo"/>
          <p:cNvPicPr>
            <a:picLocks noChangeAspect="1" noChangeArrowheads="1"/>
          </p:cNvPicPr>
          <p:nvPr userDrawn="1"/>
        </p:nvPicPr>
        <p:blipFill>
          <a:blip r:embed="rId12" cstate="email">
            <a:extLst>
              <a:ext uri="{BEBA8EAE-BF5A-486C-A8C5-ECC9F3942E4B}">
                <a14:imgProps xmlns:a14="http://schemas.microsoft.com/office/drawing/2010/main">
                  <a14:imgLayer r:embed="rId13">
                    <a14:imgEffect>
                      <a14:backgroundRemoval t="0" b="100000" l="667" r="100000"/>
                    </a14:imgEffect>
                  </a14:imgLayer>
                </a14:imgProps>
              </a:ext>
            </a:extLst>
          </a:blip>
          <a:srcRect/>
          <a:stretch>
            <a:fillRect/>
          </a:stretch>
        </p:blipFill>
        <p:spPr bwMode="auto">
          <a:xfrm>
            <a:off x="91253" y="6160935"/>
            <a:ext cx="353697" cy="275590"/>
          </a:xfrm>
          <a:prstGeom prst="rect">
            <a:avLst/>
          </a:prstGeom>
          <a:ln>
            <a:noFill/>
          </a:ln>
          <a:effectLst>
            <a:outerShdw blurRad="50800" dist="38100" dir="2700000" algn="tl" rotWithShape="0">
              <a:prstClr val="black">
                <a:alpha val="40000"/>
              </a:prstClr>
            </a:outerShdw>
          </a:effectLst>
        </p:spPr>
      </p:pic>
      <p:graphicFrame>
        <p:nvGraphicFramePr>
          <p:cNvPr id="10" name="Table 9"/>
          <p:cNvGraphicFramePr>
            <a:graphicFrameLocks noGrp="1"/>
          </p:cNvGraphicFramePr>
          <p:nvPr userDrawn="1">
            <p:extLst/>
          </p:nvPr>
        </p:nvGraphicFramePr>
        <p:xfrm>
          <a:off x="22225" y="14816"/>
          <a:ext cx="9107424" cy="6626352"/>
        </p:xfrm>
        <a:graphic>
          <a:graphicData uri="http://schemas.openxmlformats.org/drawingml/2006/table">
            <a:tbl>
              <a:tblPr firstRow="1" bandRow="1">
                <a:tableStyleId>{5940675A-B579-460E-94D1-54222C63F5DA}</a:tableStyleId>
              </a:tblPr>
              <a:tblGrid>
                <a:gridCol w="502920"/>
                <a:gridCol w="2734056"/>
                <a:gridCol w="2734056"/>
                <a:gridCol w="2734056"/>
                <a:gridCol w="402336"/>
              </a:tblGrid>
              <a:tr h="91440">
                <a:tc rowSpan="3">
                  <a:txBody>
                    <a:bodyPr/>
                    <a:lstStyle/>
                    <a:p>
                      <a:pPr algn="ctr"/>
                      <a:r>
                        <a:rPr lang="en-US" sz="800" b="1" baseline="0" dirty="0" smtClean="0">
                          <a:solidFill>
                            <a:schemeClr val="tx1"/>
                          </a:solidFill>
                          <a:latin typeface="Arial" panose="020B0604020202020204" pitchFamily="34" charset="0"/>
                          <a:cs typeface="Arial" panose="020B0604020202020204" pitchFamily="34" charset="0"/>
                        </a:rPr>
                        <a:t>Unit</a:t>
                      </a:r>
                    </a:p>
                    <a:p>
                      <a:pPr algn="ctr"/>
                      <a:endParaRPr lang="en-US" sz="800" b="1" baseline="0" dirty="0" smtClean="0">
                        <a:solidFill>
                          <a:schemeClr val="tx1"/>
                        </a:solidFill>
                        <a:latin typeface="Arial" panose="020B0604020202020204" pitchFamily="34" charset="0"/>
                        <a:cs typeface="Arial" panose="020B0604020202020204" pitchFamily="34" charset="0"/>
                      </a:endParaRPr>
                    </a:p>
                    <a:p>
                      <a:pPr algn="ctr"/>
                      <a:endParaRPr lang="en-US" sz="100" b="1" baseline="0" dirty="0" smtClean="0">
                        <a:solidFill>
                          <a:schemeClr val="tx1"/>
                        </a:solidFill>
                        <a:latin typeface="Arial" panose="020B0604020202020204" pitchFamily="34" charset="0"/>
                        <a:cs typeface="Arial" panose="020B0604020202020204" pitchFamily="34" charset="0"/>
                      </a:endParaRPr>
                    </a:p>
                    <a:p>
                      <a:pPr algn="ctr"/>
                      <a:r>
                        <a:rPr lang="en-US" sz="800" b="1" baseline="0" dirty="0" smtClean="0">
                          <a:solidFill>
                            <a:schemeClr val="tx1"/>
                          </a:solidFill>
                          <a:latin typeface="Arial" panose="020B0604020202020204" pitchFamily="34" charset="0"/>
                          <a:cs typeface="Arial" panose="020B0604020202020204" pitchFamily="34" charset="0"/>
                        </a:rPr>
                        <a:t>Strength</a:t>
                      </a:r>
                    </a:p>
                  </a:txBody>
                  <a:tcPr marL="18288" marR="18288" marT="18288" marB="18288" anchor="ctr">
                    <a:solidFill>
                      <a:schemeClr val="bg1"/>
                    </a:solidFill>
                  </a:tcPr>
                </a:tc>
                <a:tc rowSpan="2"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anose="020B0604020202020204" pitchFamily="34" charset="0"/>
                          <a:cs typeface="Arial" panose="020B0604020202020204" pitchFamily="34" charset="0"/>
                        </a:rPr>
                        <a:t>          Operational Troop to Task</a:t>
                      </a:r>
                      <a:endParaRPr lang="en-US" sz="1200" b="1" baseline="0" dirty="0" smtClean="0">
                        <a:solidFill>
                          <a:schemeClr val="bg1"/>
                        </a:solidFill>
                        <a:latin typeface="Arial" panose="020B0604020202020204" pitchFamily="34" charset="0"/>
                        <a:cs typeface="Arial" panose="020B0604020202020204" pitchFamily="34" charset="0"/>
                      </a:endParaRPr>
                    </a:p>
                  </a:txBody>
                  <a:tcPr marT="9144" marB="18288" anchor="ctr">
                    <a:solidFill>
                      <a:schemeClr val="bg1">
                        <a:lumMod val="50000"/>
                      </a:schemeClr>
                    </a:solidFill>
                  </a:tcPr>
                </a:tc>
                <a:tc rowSpan="2" hMerge="1">
                  <a:txBody>
                    <a:bodyPr/>
                    <a:lstStyle/>
                    <a:p>
                      <a:endParaRPr lang="en-US" sz="600" dirty="0">
                        <a:latin typeface="Arial" panose="020B0604020202020204" pitchFamily="34" charset="0"/>
                        <a:cs typeface="Arial" panose="020B0604020202020204" pitchFamily="34" charset="0"/>
                      </a:endParaRPr>
                    </a:p>
                  </a:txBody>
                  <a:tcPr marL="0" marR="0" marT="0" marB="0">
                    <a:solidFill>
                      <a:srgbClr val="00B050"/>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b="1" dirty="0" smtClean="0">
                          <a:solidFill>
                            <a:schemeClr val="tx1"/>
                          </a:solidFill>
                          <a:latin typeface="Arial" panose="020B0604020202020204" pitchFamily="34" charset="0"/>
                          <a:cs typeface="Arial" panose="020B0604020202020204" pitchFamily="34" charset="0"/>
                        </a:rPr>
                        <a:t>INSERT</a:t>
                      </a:r>
                      <a:r>
                        <a:rPr lang="en-US" sz="700" b="1" baseline="0" dirty="0" smtClean="0">
                          <a:solidFill>
                            <a:schemeClr val="tx1"/>
                          </a:solidFill>
                          <a:latin typeface="Arial" panose="020B0604020202020204" pitchFamily="34" charset="0"/>
                          <a:cs typeface="Arial" panose="020B0604020202020204" pitchFamily="34" charset="0"/>
                        </a:rPr>
                        <a:t> </a:t>
                      </a:r>
                      <a:r>
                        <a:rPr lang="en-US" sz="700" b="1" dirty="0" smtClean="0">
                          <a:solidFill>
                            <a:schemeClr val="tx1"/>
                          </a:solidFill>
                          <a:latin typeface="Arial" panose="020B0604020202020204" pitchFamily="34" charset="0"/>
                          <a:cs typeface="Arial" panose="020B0604020202020204" pitchFamily="34" charset="0"/>
                        </a:rPr>
                        <a:t>CLASSIFICATION</a:t>
                      </a:r>
                    </a:p>
                  </a:txBody>
                  <a:tcPr marT="9144" marB="18288">
                    <a:solidFill>
                      <a:schemeClr val="bg1"/>
                    </a:solid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Max</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Tasked</a:t>
                      </a:r>
                      <a:endParaRPr kumimoji="0" lang="en-US" sz="700" b="1"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endParaRPr>
                    </a:p>
                  </a:txBody>
                  <a:tcPr marL="18288" marR="18288" marT="27432" marB="27432" anchor="ctr">
                    <a:noFill/>
                  </a:tcPr>
                </a:tc>
              </a:tr>
              <a:tr h="118872">
                <a:tc vMerge="1">
                  <a:txBody>
                    <a:bodyPr/>
                    <a:lstStyle/>
                    <a:p>
                      <a:endParaRPr lang="en-US"/>
                    </a:p>
                  </a:txBody>
                  <a:tcPr/>
                </a:tc>
                <a:tc gridSpan="2"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baseline="0" dirty="0" smtClean="0">
                        <a:solidFill>
                          <a:schemeClr val="bg1"/>
                        </a:solidFill>
                        <a:latin typeface="Arial" panose="020B0604020202020204" pitchFamily="34" charset="0"/>
                        <a:cs typeface="Arial" panose="020B0604020202020204" pitchFamily="34" charset="0"/>
                      </a:endParaRPr>
                    </a:p>
                  </a:txBody>
                  <a:tcPr marL="27432" marR="27432" marT="9144" marB="9144">
                    <a:solidFill>
                      <a:schemeClr val="bg1">
                        <a:lumMod val="75000"/>
                      </a:schemeClr>
                    </a:solidFill>
                  </a:tcPr>
                </a:tc>
                <a:tc hMerge="1"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baseline="0" dirty="0" smtClean="0">
                        <a:solidFill>
                          <a:schemeClr val="bg1"/>
                        </a:solidFill>
                        <a:latin typeface="Arial" panose="020B0604020202020204" pitchFamily="34" charset="0"/>
                        <a:cs typeface="Arial" panose="020B0604020202020204" pitchFamily="34" charset="0"/>
                      </a:endParaRPr>
                    </a:p>
                  </a:txBody>
                  <a:tcPr marL="27432" marR="27432" marT="27432" marB="27432">
                    <a:solidFill>
                      <a:schemeClr val="bg1">
                        <a:lumMod val="7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endParaRPr>
                    </a:p>
                  </a:txBody>
                  <a:tcPr marL="27432" marT="9144" marB="9144" anchor="ctr">
                    <a:solidFill>
                      <a:schemeClr val="bg1">
                        <a:lumMod val="50000"/>
                      </a:schemeClr>
                    </a:solidFill>
                  </a:tcPr>
                </a:tc>
                <a:tc vMerge="1">
                  <a:txBody>
                    <a:bodyPr/>
                    <a:lstStyle/>
                    <a:p>
                      <a:endParaRPr lang="en-US"/>
                    </a:p>
                  </a:txBody>
                  <a:tcPr/>
                </a:tc>
              </a:tr>
              <a:tr h="91440">
                <a:tc vMerge="1">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pPr algn="ctr"/>
                      <a:endParaRPr lang="en-US" sz="900" b="1" dirty="0">
                        <a:latin typeface="Arial" panose="020B0604020202020204" pitchFamily="34" charset="0"/>
                        <a:cs typeface="Arial" panose="020B0604020202020204" pitchFamily="34" charset="0"/>
                      </a:endParaRPr>
                    </a:p>
                  </a:txBody>
                  <a:tcPr marL="0" marR="0" marT="0" marB="0" anchor="ctr"/>
                </a:tc>
                <a:tc>
                  <a:txBody>
                    <a:bodyPr/>
                    <a:lstStyle/>
                    <a:p>
                      <a:pPr algn="ctr"/>
                      <a:endParaRPr lang="en-US" sz="900" b="1" dirty="0">
                        <a:latin typeface="Arial" panose="020B0604020202020204" pitchFamily="34" charset="0"/>
                        <a:cs typeface="Arial" panose="020B0604020202020204" pitchFamily="34" charset="0"/>
                      </a:endParaRPr>
                    </a:p>
                  </a:txBody>
                  <a:tcPr marL="0" marR="0" marT="0" marB="0" anchor="ctr"/>
                </a:tc>
                <a:tc>
                  <a:txBody>
                    <a:bodyPr/>
                    <a:lstStyle/>
                    <a:p>
                      <a:pPr algn="ctr"/>
                      <a:endParaRPr lang="en-US" sz="900" b="1" dirty="0">
                        <a:latin typeface="Arial" panose="020B0604020202020204" pitchFamily="34" charset="0"/>
                        <a:cs typeface="Arial" panose="020B0604020202020204" pitchFamily="34" charset="0"/>
                      </a:endParaRPr>
                    </a:p>
                  </a:txBody>
                  <a:tcPr marL="0" marR="0" marT="0" marB="0" anchor="ctr"/>
                </a:tc>
                <a:tc vMerge="1">
                  <a:txBody>
                    <a:bodyPr/>
                    <a:lstStyle/>
                    <a:p>
                      <a:pPr algn="ctr"/>
                      <a:endParaRPr lang="en-US" sz="1000" b="1" dirty="0">
                        <a:latin typeface="Arial" panose="020B0604020202020204" pitchFamily="34" charset="0"/>
                        <a:cs typeface="Arial" panose="020B0604020202020204" pitchFamily="34" charset="0"/>
                      </a:endParaRPr>
                    </a:p>
                  </a:txBody>
                  <a:tcPr marL="27432" marR="27432" marT="27432" marB="27432" anchor="ctr"/>
                </a:tc>
              </a:tr>
              <a:tr h="1417320">
                <a:tc>
                  <a:txBody>
                    <a:bodyPr/>
                    <a:lstStyle/>
                    <a:p>
                      <a:pPr algn="ctr"/>
                      <a:r>
                        <a:rPr lang="en-US" sz="1000" b="1" dirty="0" smtClean="0">
                          <a:latin typeface="Arial" panose="020B0604020202020204" pitchFamily="34" charset="0"/>
                          <a:cs typeface="Arial" panose="020B0604020202020204" pitchFamily="34" charset="0"/>
                        </a:rPr>
                        <a:t>1</a:t>
                      </a:r>
                      <a:r>
                        <a:rPr lang="en-US" sz="800" b="1" dirty="0" smtClean="0">
                          <a:latin typeface="Arial" panose="020B0604020202020204" pitchFamily="34" charset="0"/>
                          <a:cs typeface="Arial" panose="020B0604020202020204" pitchFamily="34" charset="0"/>
                        </a:rPr>
                        <a:t>ABCT</a:t>
                      </a: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4271</a:t>
                      </a:r>
                    </a:p>
                  </a:txBody>
                  <a:tcPr marL="27432" marR="27432" marT="27432" marB="27432" anchor="ctr"/>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r h="676656">
                <a:tc>
                  <a:txBody>
                    <a:bodyPr/>
                    <a:lstStyle/>
                    <a:p>
                      <a:pPr algn="ctr"/>
                      <a:r>
                        <a:rPr lang="en-US" sz="1000" b="1" dirty="0" smtClean="0">
                          <a:latin typeface="Arial" panose="020B0604020202020204" pitchFamily="34" charset="0"/>
                          <a:cs typeface="Arial" panose="020B0604020202020204" pitchFamily="34" charset="0"/>
                        </a:rPr>
                        <a:t>1-16</a:t>
                      </a:r>
                      <a:r>
                        <a:rPr lang="en-US" sz="800" b="1" dirty="0" smtClean="0">
                          <a:latin typeface="Arial" panose="020B0604020202020204" pitchFamily="34" charset="0"/>
                          <a:cs typeface="Arial" panose="020B0604020202020204" pitchFamily="34" charset="0"/>
                        </a:rPr>
                        <a:t>IN</a:t>
                      </a: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648</a:t>
                      </a:r>
                      <a:endParaRPr lang="en-US" sz="1000" b="1"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r h="676656">
                <a:tc>
                  <a:txBody>
                    <a:bodyPr/>
                    <a:lstStyle/>
                    <a:p>
                      <a:pPr algn="ctr"/>
                      <a:r>
                        <a:rPr lang="en-US" sz="1000" b="1" dirty="0" smtClean="0">
                          <a:latin typeface="Arial" panose="020B0604020202020204" pitchFamily="34" charset="0"/>
                          <a:cs typeface="Arial" panose="020B0604020202020204" pitchFamily="34" charset="0"/>
                        </a:rPr>
                        <a:t>2-34</a:t>
                      </a:r>
                      <a:r>
                        <a:rPr lang="en-US" sz="800" b="1" dirty="0" smtClean="0">
                          <a:latin typeface="Arial" panose="020B0604020202020204" pitchFamily="34" charset="0"/>
                          <a:cs typeface="Arial" panose="020B0604020202020204" pitchFamily="34" charset="0"/>
                        </a:rPr>
                        <a:t>AR</a:t>
                      </a: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609</a:t>
                      </a: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r h="676656">
                <a:tc>
                  <a:txBody>
                    <a:bodyPr/>
                    <a:lstStyle/>
                    <a:p>
                      <a:pPr algn="ctr"/>
                      <a:r>
                        <a:rPr lang="en-US" sz="1000" b="1" dirty="0" smtClean="0">
                          <a:latin typeface="Arial" panose="020B0604020202020204" pitchFamily="34" charset="0"/>
                          <a:cs typeface="Arial" panose="020B0604020202020204" pitchFamily="34" charset="0"/>
                        </a:rPr>
                        <a:t>3-66</a:t>
                      </a:r>
                      <a:r>
                        <a:rPr lang="en-US" sz="800" b="1" dirty="0" smtClean="0">
                          <a:latin typeface="Arial" panose="020B0604020202020204" pitchFamily="34" charset="0"/>
                          <a:cs typeface="Arial" panose="020B0604020202020204" pitchFamily="34" charset="0"/>
                        </a:rPr>
                        <a:t>AR</a:t>
                      </a: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560</a:t>
                      </a: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r h="676656">
                <a:tc>
                  <a:txBody>
                    <a:bodyPr/>
                    <a:lstStyle/>
                    <a:p>
                      <a:pPr algn="ctr"/>
                      <a:r>
                        <a:rPr lang="en-US" sz="1000" b="1" dirty="0" smtClean="0">
                          <a:latin typeface="Arial" panose="020B0604020202020204" pitchFamily="34" charset="0"/>
                          <a:cs typeface="Arial" panose="020B0604020202020204" pitchFamily="34" charset="0"/>
                        </a:rPr>
                        <a:t>1-4</a:t>
                      </a:r>
                      <a:r>
                        <a:rPr lang="en-US" sz="800" b="1" dirty="0" smtClean="0">
                          <a:latin typeface="Arial" panose="020B0604020202020204" pitchFamily="34" charset="0"/>
                          <a:cs typeface="Arial" panose="020B0604020202020204" pitchFamily="34" charset="0"/>
                        </a:rPr>
                        <a:t>CAV</a:t>
                      </a:r>
                      <a:endParaRPr lang="en-US" sz="9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565</a:t>
                      </a: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r h="676656">
                <a:tc>
                  <a:txBody>
                    <a:bodyPr/>
                    <a:lstStyle/>
                    <a:p>
                      <a:pPr algn="ctr"/>
                      <a:r>
                        <a:rPr lang="en-US" sz="1000" b="1" dirty="0" smtClean="0">
                          <a:latin typeface="Arial" panose="020B0604020202020204" pitchFamily="34" charset="0"/>
                          <a:cs typeface="Arial" panose="020B0604020202020204" pitchFamily="34" charset="0"/>
                        </a:rPr>
                        <a:t>1EN</a:t>
                      </a: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629</a:t>
                      </a: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r h="676656">
                <a:tc>
                  <a:txBody>
                    <a:bodyPr/>
                    <a:lstStyle/>
                    <a:p>
                      <a:pPr algn="ctr"/>
                      <a:r>
                        <a:rPr lang="en-US" sz="1000" b="1" dirty="0" smtClean="0">
                          <a:latin typeface="Arial" panose="020B0604020202020204" pitchFamily="34" charset="0"/>
                          <a:cs typeface="Arial" panose="020B0604020202020204" pitchFamily="34" charset="0"/>
                        </a:rPr>
                        <a:t>101</a:t>
                      </a:r>
                      <a:r>
                        <a:rPr lang="en-US" sz="800" b="1" dirty="0" smtClean="0">
                          <a:latin typeface="Arial" panose="020B0604020202020204" pitchFamily="34" charset="0"/>
                          <a:cs typeface="Arial" panose="020B0604020202020204" pitchFamily="34" charset="0"/>
                        </a:rPr>
                        <a:t>BSB</a:t>
                      </a: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471</a:t>
                      </a: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r h="676656">
                <a:tc>
                  <a:txBody>
                    <a:bodyPr/>
                    <a:lstStyle/>
                    <a:p>
                      <a:pPr algn="ctr"/>
                      <a:r>
                        <a:rPr lang="en-US" sz="1000" b="1" dirty="0" smtClean="0">
                          <a:latin typeface="Arial" panose="020B0604020202020204" pitchFamily="34" charset="0"/>
                          <a:cs typeface="Arial" panose="020B0604020202020204" pitchFamily="34" charset="0"/>
                        </a:rPr>
                        <a:t>1-5</a:t>
                      </a:r>
                      <a:r>
                        <a:rPr lang="en-US" sz="800" b="1" dirty="0" smtClean="0">
                          <a:latin typeface="Arial" panose="020B0604020202020204" pitchFamily="34" charset="0"/>
                          <a:cs typeface="Arial" panose="020B0604020202020204" pitchFamily="34" charset="0"/>
                        </a:rPr>
                        <a:t>FA</a:t>
                      </a: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645</a:t>
                      </a: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bl>
          </a:graphicData>
        </a:graphic>
      </p:graphicFrame>
      <p:cxnSp>
        <p:nvCxnSpPr>
          <p:cNvPr id="11" name="Straight Connector 10"/>
          <p:cNvCxnSpPr/>
          <p:nvPr userDrawn="1"/>
        </p:nvCxnSpPr>
        <p:spPr>
          <a:xfrm>
            <a:off x="137092" y="247136"/>
            <a:ext cx="274320" cy="5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ular Callout 11"/>
          <p:cNvSpPr/>
          <p:nvPr userDrawn="1"/>
        </p:nvSpPr>
        <p:spPr>
          <a:xfrm>
            <a:off x="3212306" y="104160"/>
            <a:ext cx="1252538" cy="132937"/>
          </a:xfrm>
          <a:prstGeom prst="wedgeRectCallout">
            <a:avLst>
              <a:gd name="adj1" fmla="val -68405"/>
              <a:gd name="adj2" fmla="val 21166"/>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r>
              <a:rPr lang="en-US" sz="900" b="1" dirty="0" smtClean="0">
                <a:solidFill>
                  <a:prstClr val="black"/>
                </a:solidFill>
                <a:latin typeface="Arial Black" panose="020B0A04020102020204" pitchFamily="34" charset="0"/>
                <a:cs typeface="Arial" panose="020B0604020202020204" pitchFamily="34" charset="0"/>
              </a:rPr>
              <a:t># Soldiers Tasked</a:t>
            </a:r>
            <a:endParaRPr lang="en-US" sz="900" b="1" dirty="0">
              <a:solidFill>
                <a:prstClr val="black"/>
              </a:solidFill>
              <a:latin typeface="Arial Black" panose="020B0A04020102020204" pitchFamily="34" charset="0"/>
              <a:cs typeface="Arial" panose="020B0604020202020204" pitchFamily="34" charset="0"/>
            </a:endParaRPr>
          </a:p>
        </p:txBody>
      </p:sp>
      <p:sp>
        <p:nvSpPr>
          <p:cNvPr id="14" name="Rectangle 13"/>
          <p:cNvSpPr/>
          <p:nvPr userDrawn="1"/>
        </p:nvSpPr>
        <p:spPr>
          <a:xfrm>
            <a:off x="5991225" y="134320"/>
            <a:ext cx="2728342" cy="210312"/>
          </a:xfrm>
          <a:prstGeom prst="rect">
            <a:avLst/>
          </a:prstGeom>
          <a:solidFill>
            <a:schemeClr val="bg1">
              <a:lumMod val="5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defTabSz="907297"/>
            <a:r>
              <a:rPr lang="en-US" sz="1050" b="1" dirty="0" smtClean="0">
                <a:solidFill>
                  <a:prstClr val="white"/>
                </a:solidFill>
                <a:latin typeface="Arial" pitchFamily="34" charset="0"/>
                <a:cs typeface="Arial" pitchFamily="34" charset="0"/>
              </a:rPr>
              <a:t>2</a:t>
            </a:r>
            <a:r>
              <a:rPr lang="en-US" sz="1050" b="1" baseline="30000" dirty="0" smtClean="0">
                <a:solidFill>
                  <a:prstClr val="white"/>
                </a:solidFill>
                <a:latin typeface="Arial" pitchFamily="34" charset="0"/>
                <a:cs typeface="Arial" pitchFamily="34" charset="0"/>
              </a:rPr>
              <a:t>nd</a:t>
            </a:r>
            <a:r>
              <a:rPr lang="en-US" sz="1050" b="1" dirty="0" smtClean="0">
                <a:solidFill>
                  <a:prstClr val="white"/>
                </a:solidFill>
                <a:latin typeface="Arial" pitchFamily="34" charset="0"/>
                <a:cs typeface="Arial" pitchFamily="34" charset="0"/>
              </a:rPr>
              <a:t> Quarter – FY 18</a:t>
            </a:r>
            <a:endParaRPr lang="en-US" sz="1050" b="1" dirty="0">
              <a:solidFill>
                <a:prstClr val="white"/>
              </a:solidFill>
              <a:latin typeface="Arial" pitchFamily="34" charset="0"/>
              <a:cs typeface="Arial" pitchFamily="34" charset="0"/>
            </a:endParaRPr>
          </a:p>
        </p:txBody>
      </p:sp>
    </p:spTree>
    <p:extLst>
      <p:ext uri="{BB962C8B-B14F-4D97-AF65-F5344CB8AC3E}">
        <p14:creationId xmlns:p14="http://schemas.microsoft.com/office/powerpoint/2010/main" val="327871979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73" y="1002127"/>
            <a:ext cx="538631" cy="384949"/>
          </a:xfrm>
          <a:prstGeom prst="rect">
            <a:avLst/>
          </a:prstGeom>
        </p:spPr>
      </p:pic>
      <p:pic>
        <p:nvPicPr>
          <p:cNvPr id="16" name="Picture 15" descr="C:\Users\BENJAMIN.W.BELLET\Desktop\16-IN-COA-Pearce-Clean.jpg"/>
          <p:cNvPicPr>
            <a:picLocks noChangeAspect="1" noChangeArrowheads="1"/>
          </p:cNvPicPr>
          <p:nvPr userDrawn="1"/>
        </p:nvPicPr>
        <p:blipFill>
          <a:blip r:embed="rId3" cstate="screen">
            <a:extLst>
              <a:ext uri="{BEBA8EAE-BF5A-486C-A8C5-ECC9F3942E4B}">
                <a14:imgProps xmlns:a14="http://schemas.microsoft.com/office/drawing/2010/main">
                  <a14:imgLayer r:embed="rId4">
                    <a14:imgEffect>
                      <a14:backgroundRemoval t="0" b="100000" l="0" r="100000">
                        <a14:foregroundMark x1="41361" y1="4425" x2="42932" y2="5310"/>
                        <a14:foregroundMark x1="31937" y1="33628" x2="32984" y2="33628"/>
                        <a14:foregroundMark x1="21466" y1="42035" x2="17801" y2="33186"/>
                        <a14:foregroundMark x1="82199" y1="35841" x2="83246" y2="33628"/>
                        <a14:foregroundMark x1="21466" y1="33186" x2="20419" y2="30973"/>
                        <a14:foregroundMark x1="23037" y1="83628" x2="25654" y2="92478"/>
                        <a14:foregroundMark x1="26178" y1="93363" x2="74346" y2="93363"/>
                        <a14:foregroundMark x1="33508" y1="81858" x2="32984" y2="54425"/>
                        <a14:foregroundMark x1="67016" y1="55752" x2="67539" y2="57965"/>
                        <a14:foregroundMark x1="75916" y1="90265" x2="75916" y2="93805"/>
                        <a14:foregroundMark x1="80105" y1="88053" x2="80105" y2="89381"/>
                        <a14:foregroundMark x1="50785" y1="89823" x2="50262" y2="88496"/>
                        <a14:foregroundMark x1="64921" y1="87168" x2="63874" y2="83628"/>
                        <a14:foregroundMark x1="61780" y1="88496" x2="57068" y2="88053"/>
                        <a14:foregroundMark x1="54974" y1="98230" x2="74346" y2="94690"/>
                        <a14:backgroundMark x1="43455" y1="12389" x2="37696" y2="4425"/>
                        <a14:backgroundMark x1="43979" y1="13274" x2="42408" y2="11504"/>
                        <a14:backgroundMark x1="56021" y1="12389" x2="63874" y2="8407"/>
                        <a14:backgroundMark x1="42932" y1="23894" x2="34555" y2="28319"/>
                        <a14:backgroundMark x1="56021" y1="22566" x2="65969" y2="28319"/>
                        <a14:backgroundMark x1="36649" y1="34956" x2="37173" y2="28761"/>
                        <a14:backgroundMark x1="24084" y1="25664" x2="21466" y2="28761"/>
                        <a14:backgroundMark x1="28796" y1="33186" x2="31937" y2="30973"/>
                        <a14:backgroundMark x1="23560" y1="31858" x2="21990" y2="28761"/>
                        <a14:backgroundMark x1="21990" y1="34956" x2="20942" y2="34956"/>
                        <a14:backgroundMark x1="21466" y1="43805" x2="17277" y2="40708"/>
                        <a14:backgroundMark x1="18325" y1="39381" x2="18325" y2="37611"/>
                        <a14:backgroundMark x1="72775" y1="40708" x2="66492" y2="38938"/>
                        <a14:backgroundMark x1="78534" y1="23009" x2="76963" y2="23451"/>
                        <a14:backgroundMark x1="76440" y1="26106" x2="78534" y2="27434"/>
                        <a14:backgroundMark x1="85340" y1="24336" x2="87958" y2="30531"/>
                        <a14:backgroundMark x1="83770" y1="40265" x2="89005" y2="38053"/>
                        <a14:backgroundMark x1="92670" y1="34956" x2="91623" y2="36283"/>
                        <a14:backgroundMark x1="85340" y1="34513" x2="84817" y2="36283"/>
                        <a14:backgroundMark x1="79058" y1="35398" x2="80105" y2="34071"/>
                        <a14:backgroundMark x1="71728" y1="34513" x2="72251" y2="34956"/>
                        <a14:backgroundMark x1="67539" y1="34513" x2="66492" y2="34513"/>
                        <a14:backgroundMark x1="64921" y1="38053" x2="64921" y2="37611"/>
                        <a14:backgroundMark x1="18325" y1="32743" x2="17801" y2="32301"/>
                        <a14:backgroundMark x1="33508" y1="50885" x2="31937" y2="50885"/>
                        <a14:backgroundMark x1="29843" y1="56195" x2="31414" y2="52655"/>
                        <a14:backgroundMark x1="54974" y1="52212" x2="56545" y2="52212"/>
                        <a14:backgroundMark x1="66492" y1="51327" x2="73822" y2="55310"/>
                        <a14:backgroundMark x1="75916" y1="70796" x2="73822" y2="75664"/>
                        <a14:backgroundMark x1="29319" y1="84071" x2="32984" y2="88938"/>
                        <a14:backgroundMark x1="36126" y1="89823" x2="47120" y2="90265"/>
                        <a14:backgroundMark x1="30890" y1="66372" x2="31414" y2="68584"/>
                        <a14:backgroundMark x1="24607" y1="70796" x2="25131" y2="72566"/>
                        <a14:backgroundMark x1="54974" y1="89823" x2="63874" y2="89823"/>
                        <a14:backgroundMark x1="49738" y1="90265" x2="49215" y2="90265"/>
                        <a14:backgroundMark x1="52356" y1="91150" x2="53927" y2="89381"/>
                        <a14:backgroundMark x1="69110" y1="98673" x2="52356" y2="99558"/>
                        <a14:backgroundMark x1="31414" y1="99115" x2="49215" y2="99558"/>
                        <a14:backgroundMark x1="24084" y1="58850" x2="24084" y2="61947"/>
                      </a14:backgroundRemoval>
                    </a14:imgEffect>
                  </a14:imgLayer>
                </a14:imgProps>
              </a:ext>
              <a:ext uri="{28A0092B-C50C-407E-A947-70E740481C1C}">
                <a14:useLocalDpi xmlns:a14="http://schemas.microsoft.com/office/drawing/2010/main"/>
              </a:ext>
            </a:extLst>
          </a:blip>
          <a:srcRect/>
          <a:stretch>
            <a:fillRect/>
          </a:stretch>
        </p:blipFill>
        <p:spPr bwMode="auto">
          <a:xfrm>
            <a:off x="137914" y="2103743"/>
            <a:ext cx="238354" cy="277474"/>
          </a:xfrm>
          <a:prstGeom prst="rect">
            <a:avLst/>
          </a:prstGeom>
          <a:ln>
            <a:noFill/>
          </a:ln>
          <a:effectLst>
            <a:outerShdw blurRad="50800" dist="38100" dir="2700000" algn="tl" rotWithShape="0">
              <a:prstClr val="black">
                <a:alpha val="40000"/>
              </a:prstClr>
            </a:outerShdw>
          </a:effectLst>
        </p:spPr>
      </p:pic>
      <p:pic>
        <p:nvPicPr>
          <p:cNvPr id="17" name="Picture 16" descr="\\10.230.0.22\BRNG-Share\2-34 AR\S3\CHEMO\Common Files\2-34 AR BN - Crest High Res.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61841" y="2786187"/>
            <a:ext cx="223952" cy="25944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1841" y="3456148"/>
            <a:ext cx="233196" cy="255776"/>
          </a:xfrm>
          <a:prstGeom prst="rect">
            <a:avLst/>
          </a:prstGeom>
        </p:spPr>
      </p:pic>
      <p:pic>
        <p:nvPicPr>
          <p:cNvPr id="19" name="Picture 18" descr="DistinctiveUnitInsignia_new.jpg"/>
          <p:cNvPicPr preferRelativeResize="0">
            <a:picLocks noChangeAspect="1"/>
          </p:cNvPicPr>
          <p:nvPr userDrawn="1"/>
        </p:nvPicPr>
        <p:blipFill>
          <a:blip r:embed="rId7" cstate="print"/>
          <a:stretch>
            <a:fillRect/>
          </a:stretch>
        </p:blipFill>
        <p:spPr bwMode="auto">
          <a:xfrm>
            <a:off x="181602" y="4139041"/>
            <a:ext cx="183856" cy="261523"/>
          </a:xfrm>
          <a:prstGeom prst="rect">
            <a:avLst/>
          </a:prstGeom>
          <a:noFill/>
          <a:ln>
            <a:noFill/>
          </a:ln>
          <a:effectLst>
            <a:outerShdw blurRad="50800" dist="38100" dir="2700000" algn="tl" rotWithShape="0">
              <a:prstClr val="black">
                <a:alpha val="40000"/>
              </a:prstClr>
            </a:outerShdw>
          </a:effectLst>
        </p:spPr>
      </p:pic>
      <p:pic>
        <p:nvPicPr>
          <p:cNvPr id="20" name="Picture 19"/>
          <p:cNvPicPr>
            <a:picLocks noChangeAspect="1"/>
          </p:cNvPicPr>
          <p:nvPr userDrawn="1"/>
        </p:nvPicPr>
        <p:blipFill>
          <a:blip r:embed="rId8" cstate="screen">
            <a:extLst>
              <a:ext uri="{BEBA8EAE-BF5A-486C-A8C5-ECC9F3942E4B}">
                <a14:imgProps xmlns:a14="http://schemas.microsoft.com/office/drawing/2010/main">
                  <a14:imgLayer r:embed="rId9">
                    <a14:imgEffect>
                      <a14:backgroundRemoval t="730" b="100000" l="0" r="100000">
                        <a14:foregroundMark x1="49273" y1="9367" x2="49273" y2="9367"/>
                        <a14:foregroundMark x1="49273" y1="9367" x2="49273" y2="9367"/>
                        <a14:foregroundMark x1="49670" y1="5839" x2="49670" y2="5839"/>
                        <a14:foregroundMark x1="49670" y1="5839" x2="49670" y2="5839"/>
                        <a14:foregroundMark x1="32232" y1="94404" x2="32232" y2="94404"/>
                        <a14:foregroundMark x1="32232" y1="94404" x2="32232" y2="94404"/>
                        <a14:foregroundMark x1="16645" y1="91241" x2="16645" y2="91241"/>
                        <a14:foregroundMark x1="16645" y1="91241" x2="16645" y2="91241"/>
                        <a14:foregroundMark x1="25760" y1="92457" x2="25760" y2="92457"/>
                        <a14:foregroundMark x1="25760" y1="92457" x2="25760" y2="92457"/>
                        <a14:foregroundMark x1="27345" y1="93796" x2="27345" y2="93796"/>
                        <a14:foregroundMark x1="27345" y1="93796" x2="27345" y2="93796"/>
                        <a14:foregroundMark x1="23514" y1="94404" x2="23514" y2="94404"/>
                        <a14:foregroundMark x1="23514" y1="94404" x2="23514" y2="94404"/>
                        <a14:foregroundMark x1="81770" y1="91849" x2="81770" y2="91849"/>
                        <a14:foregroundMark x1="81770" y1="91849" x2="81770" y2="91849"/>
                        <a14:foregroundMark x1="71995" y1="93796" x2="71995" y2="93796"/>
                        <a14:foregroundMark x1="71995" y1="93796" x2="71995" y2="93796"/>
                        <a14:foregroundMark x1="68164" y1="91849" x2="68164" y2="91849"/>
                        <a14:foregroundMark x1="68164" y1="91849" x2="68164" y2="91849"/>
                        <a14:foregroundMark x1="32629" y1="91241" x2="32629" y2="91241"/>
                        <a14:foregroundMark x1="32629" y1="91241" x2="32629" y2="91241"/>
                        <a14:foregroundMark x1="28534" y1="90511" x2="28534" y2="90511"/>
                        <a14:foregroundMark x1="28534" y1="90511" x2="28534" y2="90511"/>
                        <a14:foregroundMark x1="19551" y1="94039" x2="19551" y2="94039"/>
                        <a14:foregroundMark x1="19551" y1="94039" x2="19551" y2="94039"/>
                        <a14:foregroundMark x1="21136" y1="94891" x2="21136" y2="94891"/>
                        <a14:foregroundMark x1="21136" y1="94891" x2="21136" y2="94891"/>
                        <a14:foregroundMark x1="66314" y1="96837" x2="66314" y2="96837"/>
                        <a14:foregroundMark x1="66314" y1="96837" x2="66314" y2="96837"/>
                        <a14:foregroundMark x1="62483" y1="91971" x2="62483" y2="91971"/>
                        <a14:foregroundMark x1="32365" y1="50973" x2="32365" y2="50973"/>
                        <a14:foregroundMark x1="32365" y1="50973" x2="32365" y2="50973"/>
                        <a14:foregroundMark x1="38970" y1="55718" x2="38970" y2="55718"/>
                        <a14:foregroundMark x1="38970" y1="55718" x2="38970" y2="55718"/>
                        <a14:foregroundMark x1="55878" y1="49635" x2="55878" y2="49635"/>
                        <a14:foregroundMark x1="55878" y1="49635" x2="55878" y2="49635"/>
                        <a14:foregroundMark x1="66050" y1="54380" x2="66050" y2="54380"/>
                        <a14:foregroundMark x1="65786" y1="54380" x2="65786" y2="54380"/>
                        <a14:foregroundMark x1="43461" y1="55718" x2="43461" y2="55718"/>
                        <a14:foregroundMark x1="43461" y1="55718" x2="43461" y2="55718"/>
                        <a14:foregroundMark x1="67239" y1="52920" x2="67239" y2="52920"/>
                        <a14:foregroundMark x1="67239" y1="52920" x2="67239" y2="52920"/>
                        <a14:foregroundMark x1="76882" y1="94891" x2="76882" y2="94891"/>
                        <a14:foregroundMark x1="76882" y1="94891" x2="76882" y2="94891"/>
                        <a14:foregroundMark x1="15166" y1="87402" x2="14692" y2="91732"/>
                        <a14:foregroundMark x1="22325" y1="95499" x2="34478" y2="97445"/>
                        <a14:foregroundMark x1="34346" y1="97932" x2="41744" y2="98418"/>
                        <a14:foregroundMark x1="75165" y1="95499" x2="67239" y2="97324"/>
                        <a14:foregroundMark x1="39498" y1="53528" x2="47688" y2="57543"/>
                        <a14:foregroundMark x1="33421" y1="52311" x2="32893" y2="57056"/>
                        <a14:foregroundMark x1="67239" y1="48297" x2="53897" y2="48297"/>
                        <a14:foregroundMark x1="66446" y1="47202" x2="67371" y2="50365"/>
                        <a14:foregroundMark x1="66314" y1="46594" x2="67371" y2="46715"/>
                        <a14:foregroundMark x1="17966" y1="26886" x2="17041" y2="23966"/>
                        <a14:foregroundMark x1="22325" y1="24574" x2="19155" y2="19343"/>
                        <a14:foregroundMark x1="28534" y1="26764" x2="33025" y2="22871"/>
                        <a14:backgroundMark x1="34742" y1="49878" x2="34742" y2="49878"/>
                        <a14:backgroundMark x1="34742" y1="49878" x2="34742" y2="49878"/>
                        <a14:backgroundMark x1="52444" y1="2920" x2="52444" y2="2920"/>
                        <a14:backgroundMark x1="36592" y1="88686" x2="36592" y2="88686"/>
                        <a14:backgroundMark x1="36592" y1="88686" x2="36592" y2="88686"/>
                        <a14:backgroundMark x1="23910" y1="98418" x2="23910" y2="98418"/>
                        <a14:backgroundMark x1="23910" y1="98418" x2="23910" y2="98418"/>
                        <a14:backgroundMark x1="33554" y1="98662" x2="33554" y2="98662"/>
                        <a14:backgroundMark x1="33554" y1="98662" x2="33554" y2="98662"/>
                        <a14:backgroundMark x1="73844" y1="98054" x2="73844" y2="98054"/>
                        <a14:backgroundMark x1="73844" y1="98054" x2="73844" y2="98054"/>
                        <a14:backgroundMark x1="66975" y1="98662" x2="66975" y2="98662"/>
                        <a14:backgroundMark x1="66975" y1="98662" x2="66975" y2="98662"/>
                        <a14:backgroundMark x1="64465" y1="88686" x2="64465" y2="88686"/>
                        <a14:backgroundMark x1="64465" y1="88686" x2="64465" y2="88686"/>
                        <a14:backgroundMark x1="48613" y1="97810" x2="48613" y2="97810"/>
                        <a14:backgroundMark x1="48613" y1="97810" x2="48613" y2="97810"/>
                        <a14:backgroundMark x1="35007" y1="99148" x2="38970" y2="99513"/>
                        <a14:backgroundMark x1="68560" y1="99027" x2="55746" y2="99635"/>
                        <a14:backgroundMark x1="50462" y1="97445" x2="49538" y2="99148"/>
                        <a14:backgroundMark x1="50594" y1="99270" x2="53765" y2="99757"/>
                        <a14:backgroundMark x1="38177" y1="99635" x2="45971" y2="99513"/>
                        <a14:backgroundMark x1="23250" y1="51825" x2="22721" y2="55353"/>
                        <a14:backgroundMark x1="30119" y1="63504" x2="28798" y2="60341"/>
                        <a14:backgroundMark x1="28930" y1="53528" x2="30251" y2="56448"/>
                        <a14:backgroundMark x1="29855" y1="46959" x2="29194" y2="48905"/>
                        <a14:backgroundMark x1="38705" y1="44404" x2="35403" y2="45012"/>
                        <a14:backgroundMark x1="54161" y1="44891" x2="56539" y2="44891"/>
                        <a14:backgroundMark x1="66843" y1="44404" x2="73976" y2="48905"/>
                        <a14:backgroundMark x1="15852" y1="31630" x2="19551" y2="35645"/>
                        <a14:backgroundMark x1="16116" y1="26277" x2="16909" y2="27859"/>
                        <a14:backgroundMark x1="16909" y1="27981" x2="17041" y2="30170"/>
                        <a14:backgroundMark x1="36592" y1="25304" x2="30251" y2="32603"/>
                        <a14:backgroundMark x1="31308" y1="21533" x2="36328" y2="21776"/>
                        <a14:backgroundMark x1="34346" y1="18248" x2="31572" y2="18978"/>
                        <a14:backgroundMark x1="28402" y1="23479" x2="31044" y2="21168"/>
                        <a14:backgroundMark x1="19683" y1="11314" x2="21400" y2="12652"/>
                        <a14:backgroundMark x1="22457" y1="15450" x2="22457" y2="18856"/>
                        <a14:backgroundMark x1="22721" y1="22384" x2="21797" y2="19221"/>
                        <a14:backgroundMark x1="21136" y1="25182" x2="15984" y2="21655"/>
                        <a14:backgroundMark x1="46367" y1="15328" x2="54425" y2="15328"/>
                        <a14:backgroundMark x1="52048" y1="8881" x2="51651" y2="7178"/>
                        <a14:backgroundMark x1="68296" y1="20316" x2="64993" y2="19343"/>
                        <a14:backgroundMark x1="63408" y1="22141" x2="62616" y2="20438"/>
                        <a14:backgroundMark x1="67371" y1="25547" x2="64597" y2="22993"/>
                        <a14:backgroundMark x1="72787" y1="32725" x2="66711" y2="30170"/>
                        <a14:backgroundMark x1="73052" y1="26277" x2="67768" y2="25061"/>
                        <a14:backgroundMark x1="78864" y1="19586" x2="77939" y2="16667"/>
                        <a14:backgroundMark x1="80185" y1="12409" x2="77279" y2="14842"/>
                        <a14:backgroundMark x1="82827" y1="42579" x2="84148" y2="42579"/>
                        <a14:backgroundMark x1="81638" y1="42579" x2="82299" y2="42579"/>
                        <a14:backgroundMark x1="36592" y1="15207" x2="37252" y2="15693"/>
                        <a14:backgroundMark x1="37252" y1="10097" x2="36856" y2="11436"/>
                        <a14:backgroundMark x1="38705" y1="14599" x2="38705" y2="14599"/>
                        <a14:backgroundMark x1="42272" y1="17518" x2="42272" y2="17518"/>
                        <a14:backgroundMark x1="45971" y1="18856" x2="45971" y2="18856"/>
                        <a14:backgroundMark x1="47292" y1="19343" x2="47292" y2="19343"/>
                        <a14:backgroundMark x1="40819" y1="17032" x2="40819" y2="17032"/>
                        <a14:backgroundMark x1="23778" y1="48905" x2="23778" y2="48905"/>
                        <a14:backgroundMark x1="82299" y1="18248" x2="82299" y2="18248"/>
                        <a14:backgroundMark x1="80185" y1="26886" x2="83355" y2="22993"/>
                      </a14:backgroundRemoval>
                    </a14:imgEffect>
                  </a14:imgLayer>
                </a14:imgProps>
              </a:ext>
              <a:ext uri="{28A0092B-C50C-407E-A947-70E740481C1C}">
                <a14:useLocalDpi xmlns:a14="http://schemas.microsoft.com/office/drawing/2010/main"/>
              </a:ext>
            </a:extLst>
          </a:blip>
          <a:stretch>
            <a:fillRect/>
          </a:stretch>
        </p:blipFill>
        <p:spPr>
          <a:xfrm>
            <a:off x="162626" y="4813161"/>
            <a:ext cx="223168" cy="259587"/>
          </a:xfrm>
          <a:prstGeom prst="rect">
            <a:avLst/>
          </a:prstGeom>
          <a:ln>
            <a:noFill/>
          </a:ln>
          <a:effectLst>
            <a:outerShdw blurRad="50800" dist="38100" dir="2700000" algn="tl" rotWithShape="0">
              <a:prstClr val="black">
                <a:alpha val="40000"/>
              </a:prstClr>
            </a:outerShdw>
          </a:effectLst>
        </p:spPr>
      </p:pic>
      <p:pic>
        <p:nvPicPr>
          <p:cNvPr id="21" name="Picture 20" descr="1BCT_101FSB Logo"/>
          <p:cNvPicPr>
            <a:picLocks noChangeAspect="1" noChangeArrowheads="1"/>
          </p:cNvPicPr>
          <p:nvPr userDrawn="1"/>
        </p:nvPicPr>
        <p:blipFill>
          <a:blip r:embed="rId10" cstate="email">
            <a:extLst>
              <a:ext uri="{BEBA8EAE-BF5A-486C-A8C5-ECC9F3942E4B}">
                <a14:imgProps xmlns:a14="http://schemas.microsoft.com/office/drawing/2010/main">
                  <a14:imgLayer r:embed="rId11">
                    <a14:imgEffect>
                      <a14:backgroundRemoval t="0" b="100000" l="0" r="97500">
                        <a14:foregroundMark x1="70833" y1="82386" x2="70833" y2="82386"/>
                      </a14:backgroundRemoval>
                    </a14:imgEffect>
                  </a14:imgLayer>
                </a14:imgProps>
              </a:ext>
            </a:extLst>
          </a:blip>
          <a:srcRect/>
          <a:stretch>
            <a:fillRect/>
          </a:stretch>
        </p:blipFill>
        <p:spPr bwMode="auto">
          <a:xfrm>
            <a:off x="171366" y="5482751"/>
            <a:ext cx="212523" cy="268181"/>
          </a:xfrm>
          <a:prstGeom prst="rect">
            <a:avLst/>
          </a:prstGeom>
          <a:ln>
            <a:noFill/>
          </a:ln>
          <a:effectLst>
            <a:outerShdw blurRad="50800" dist="38100" dir="2700000" algn="tl" rotWithShape="0">
              <a:prstClr val="black">
                <a:alpha val="40000"/>
              </a:prstClr>
            </a:outerShdw>
          </a:effectLst>
        </p:spPr>
      </p:pic>
      <p:pic>
        <p:nvPicPr>
          <p:cNvPr id="22" name="Picture 21" descr="1BCT_1_5 Logo"/>
          <p:cNvPicPr>
            <a:picLocks noChangeAspect="1" noChangeArrowheads="1"/>
          </p:cNvPicPr>
          <p:nvPr userDrawn="1"/>
        </p:nvPicPr>
        <p:blipFill>
          <a:blip r:embed="rId12" cstate="email">
            <a:extLst>
              <a:ext uri="{BEBA8EAE-BF5A-486C-A8C5-ECC9F3942E4B}">
                <a14:imgProps xmlns:a14="http://schemas.microsoft.com/office/drawing/2010/main">
                  <a14:imgLayer r:embed="rId13">
                    <a14:imgEffect>
                      <a14:backgroundRemoval t="0" b="100000" l="667" r="100000"/>
                    </a14:imgEffect>
                  </a14:imgLayer>
                </a14:imgProps>
              </a:ext>
            </a:extLst>
          </a:blip>
          <a:srcRect/>
          <a:stretch>
            <a:fillRect/>
          </a:stretch>
        </p:blipFill>
        <p:spPr bwMode="auto">
          <a:xfrm>
            <a:off x="91253" y="6160935"/>
            <a:ext cx="353697" cy="275590"/>
          </a:xfrm>
          <a:prstGeom prst="rect">
            <a:avLst/>
          </a:prstGeom>
          <a:ln>
            <a:noFill/>
          </a:ln>
          <a:effectLst>
            <a:outerShdw blurRad="50800" dist="38100" dir="2700000" algn="tl" rotWithShape="0">
              <a:prstClr val="black">
                <a:alpha val="40000"/>
              </a:prstClr>
            </a:outerShdw>
          </a:effectLst>
        </p:spPr>
      </p:pic>
      <p:graphicFrame>
        <p:nvGraphicFramePr>
          <p:cNvPr id="10" name="Table 9"/>
          <p:cNvGraphicFramePr>
            <a:graphicFrameLocks noGrp="1"/>
          </p:cNvGraphicFramePr>
          <p:nvPr userDrawn="1">
            <p:extLst/>
          </p:nvPr>
        </p:nvGraphicFramePr>
        <p:xfrm>
          <a:off x="22225" y="14816"/>
          <a:ext cx="9107424" cy="6626352"/>
        </p:xfrm>
        <a:graphic>
          <a:graphicData uri="http://schemas.openxmlformats.org/drawingml/2006/table">
            <a:tbl>
              <a:tblPr firstRow="1" bandRow="1">
                <a:tableStyleId>{5940675A-B579-460E-94D1-54222C63F5DA}</a:tableStyleId>
              </a:tblPr>
              <a:tblGrid>
                <a:gridCol w="502920"/>
                <a:gridCol w="2734056"/>
                <a:gridCol w="2734056"/>
                <a:gridCol w="2734056"/>
                <a:gridCol w="402336"/>
              </a:tblGrid>
              <a:tr h="91440">
                <a:tc rowSpan="3">
                  <a:txBody>
                    <a:bodyPr/>
                    <a:lstStyle/>
                    <a:p>
                      <a:pPr algn="ctr"/>
                      <a:r>
                        <a:rPr lang="en-US" sz="800" b="1" baseline="0" dirty="0" smtClean="0">
                          <a:solidFill>
                            <a:schemeClr val="tx1"/>
                          </a:solidFill>
                          <a:latin typeface="Arial" panose="020B0604020202020204" pitchFamily="34" charset="0"/>
                          <a:cs typeface="Arial" panose="020B0604020202020204" pitchFamily="34" charset="0"/>
                        </a:rPr>
                        <a:t>Unit</a:t>
                      </a:r>
                    </a:p>
                    <a:p>
                      <a:pPr algn="ctr"/>
                      <a:endParaRPr lang="en-US" sz="800" b="1" baseline="0" dirty="0" smtClean="0">
                        <a:solidFill>
                          <a:schemeClr val="tx1"/>
                        </a:solidFill>
                        <a:latin typeface="Arial" panose="020B0604020202020204" pitchFamily="34" charset="0"/>
                        <a:cs typeface="Arial" panose="020B0604020202020204" pitchFamily="34" charset="0"/>
                      </a:endParaRPr>
                    </a:p>
                    <a:p>
                      <a:pPr algn="ctr"/>
                      <a:endParaRPr lang="en-US" sz="100" b="1" baseline="0" dirty="0" smtClean="0">
                        <a:solidFill>
                          <a:schemeClr val="tx1"/>
                        </a:solidFill>
                        <a:latin typeface="Arial" panose="020B0604020202020204" pitchFamily="34" charset="0"/>
                        <a:cs typeface="Arial" panose="020B0604020202020204" pitchFamily="34" charset="0"/>
                      </a:endParaRPr>
                    </a:p>
                    <a:p>
                      <a:pPr algn="ctr"/>
                      <a:r>
                        <a:rPr lang="en-US" sz="800" b="1" baseline="0" dirty="0" smtClean="0">
                          <a:solidFill>
                            <a:schemeClr val="tx1"/>
                          </a:solidFill>
                          <a:latin typeface="Arial" panose="020B0604020202020204" pitchFamily="34" charset="0"/>
                          <a:cs typeface="Arial" panose="020B0604020202020204" pitchFamily="34" charset="0"/>
                        </a:rPr>
                        <a:t>Strength</a:t>
                      </a:r>
                    </a:p>
                  </a:txBody>
                  <a:tcPr marL="18288" marR="18288" marT="18288" marB="18288" anchor="ctr">
                    <a:solidFill>
                      <a:schemeClr val="bg1"/>
                    </a:solidFill>
                  </a:tcPr>
                </a:tc>
                <a:tc rowSpan="2"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anose="020B0604020202020204" pitchFamily="34" charset="0"/>
                          <a:cs typeface="Arial" panose="020B0604020202020204" pitchFamily="34" charset="0"/>
                        </a:rPr>
                        <a:t>          Operational Troop to Task</a:t>
                      </a:r>
                      <a:endParaRPr lang="en-US" sz="1200" b="1" baseline="0" dirty="0" smtClean="0">
                        <a:solidFill>
                          <a:schemeClr val="bg1"/>
                        </a:solidFill>
                        <a:latin typeface="Arial" panose="020B0604020202020204" pitchFamily="34" charset="0"/>
                        <a:cs typeface="Arial" panose="020B0604020202020204" pitchFamily="34" charset="0"/>
                      </a:endParaRPr>
                    </a:p>
                  </a:txBody>
                  <a:tcPr marT="9144" marB="18288" anchor="ctr">
                    <a:solidFill>
                      <a:schemeClr val="bg1">
                        <a:lumMod val="50000"/>
                      </a:schemeClr>
                    </a:solidFill>
                  </a:tcPr>
                </a:tc>
                <a:tc rowSpan="2" hMerge="1">
                  <a:txBody>
                    <a:bodyPr/>
                    <a:lstStyle/>
                    <a:p>
                      <a:endParaRPr lang="en-US" sz="600" dirty="0">
                        <a:latin typeface="Arial" panose="020B0604020202020204" pitchFamily="34" charset="0"/>
                        <a:cs typeface="Arial" panose="020B0604020202020204" pitchFamily="34" charset="0"/>
                      </a:endParaRPr>
                    </a:p>
                  </a:txBody>
                  <a:tcPr marL="0" marR="0" marT="0" marB="0">
                    <a:solidFill>
                      <a:srgbClr val="00B050"/>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b="1" dirty="0" smtClean="0">
                          <a:solidFill>
                            <a:schemeClr val="tx1"/>
                          </a:solidFill>
                          <a:latin typeface="Arial" panose="020B0604020202020204" pitchFamily="34" charset="0"/>
                          <a:cs typeface="Arial" panose="020B0604020202020204" pitchFamily="34" charset="0"/>
                        </a:rPr>
                        <a:t>INSERT</a:t>
                      </a:r>
                      <a:r>
                        <a:rPr lang="en-US" sz="700" b="1" baseline="0" dirty="0" smtClean="0">
                          <a:solidFill>
                            <a:schemeClr val="tx1"/>
                          </a:solidFill>
                          <a:latin typeface="Arial" panose="020B0604020202020204" pitchFamily="34" charset="0"/>
                          <a:cs typeface="Arial" panose="020B0604020202020204" pitchFamily="34" charset="0"/>
                        </a:rPr>
                        <a:t> </a:t>
                      </a:r>
                      <a:r>
                        <a:rPr lang="en-US" sz="700" b="1" dirty="0" smtClean="0">
                          <a:solidFill>
                            <a:schemeClr val="tx1"/>
                          </a:solidFill>
                          <a:latin typeface="Arial" panose="020B0604020202020204" pitchFamily="34" charset="0"/>
                          <a:cs typeface="Arial" panose="020B0604020202020204" pitchFamily="34" charset="0"/>
                        </a:rPr>
                        <a:t>CLASSIFICATION</a:t>
                      </a:r>
                    </a:p>
                  </a:txBody>
                  <a:tcPr marT="9144" marB="18288">
                    <a:solidFill>
                      <a:schemeClr val="bg1"/>
                    </a:solid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Max</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Tasked</a:t>
                      </a:r>
                      <a:endParaRPr kumimoji="0" lang="en-US" sz="700" b="1"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endParaRPr>
                    </a:p>
                  </a:txBody>
                  <a:tcPr marL="18288" marR="18288" marT="27432" marB="27432" anchor="ctr">
                    <a:noFill/>
                  </a:tcPr>
                </a:tc>
              </a:tr>
              <a:tr h="118872">
                <a:tc vMerge="1">
                  <a:txBody>
                    <a:bodyPr/>
                    <a:lstStyle/>
                    <a:p>
                      <a:endParaRPr lang="en-US"/>
                    </a:p>
                  </a:txBody>
                  <a:tcPr/>
                </a:tc>
                <a:tc gridSpan="2"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baseline="0" dirty="0" smtClean="0">
                        <a:solidFill>
                          <a:schemeClr val="bg1"/>
                        </a:solidFill>
                        <a:latin typeface="Arial" panose="020B0604020202020204" pitchFamily="34" charset="0"/>
                        <a:cs typeface="Arial" panose="020B0604020202020204" pitchFamily="34" charset="0"/>
                      </a:endParaRPr>
                    </a:p>
                  </a:txBody>
                  <a:tcPr marL="27432" marR="27432" marT="9144" marB="9144">
                    <a:solidFill>
                      <a:schemeClr val="bg1">
                        <a:lumMod val="75000"/>
                      </a:schemeClr>
                    </a:solidFill>
                  </a:tcPr>
                </a:tc>
                <a:tc hMerge="1"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baseline="0" dirty="0" smtClean="0">
                        <a:solidFill>
                          <a:schemeClr val="bg1"/>
                        </a:solidFill>
                        <a:latin typeface="Arial" panose="020B0604020202020204" pitchFamily="34" charset="0"/>
                        <a:cs typeface="Arial" panose="020B0604020202020204" pitchFamily="34" charset="0"/>
                      </a:endParaRPr>
                    </a:p>
                  </a:txBody>
                  <a:tcPr marL="27432" marR="27432" marT="27432" marB="27432">
                    <a:solidFill>
                      <a:schemeClr val="bg1">
                        <a:lumMod val="7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endParaRPr>
                    </a:p>
                  </a:txBody>
                  <a:tcPr marL="27432" marT="9144" marB="9144" anchor="ctr">
                    <a:solidFill>
                      <a:schemeClr val="bg1">
                        <a:lumMod val="50000"/>
                      </a:schemeClr>
                    </a:solidFill>
                  </a:tcPr>
                </a:tc>
                <a:tc vMerge="1">
                  <a:txBody>
                    <a:bodyPr/>
                    <a:lstStyle/>
                    <a:p>
                      <a:endParaRPr lang="en-US"/>
                    </a:p>
                  </a:txBody>
                  <a:tcPr/>
                </a:tc>
              </a:tr>
              <a:tr h="91440">
                <a:tc vMerge="1">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pPr algn="ctr"/>
                      <a:endParaRPr lang="en-US" sz="900" b="1" dirty="0">
                        <a:latin typeface="Arial" panose="020B0604020202020204" pitchFamily="34" charset="0"/>
                        <a:cs typeface="Arial" panose="020B0604020202020204" pitchFamily="34" charset="0"/>
                      </a:endParaRPr>
                    </a:p>
                  </a:txBody>
                  <a:tcPr marL="0" marR="0" marT="0" marB="0" anchor="ctr"/>
                </a:tc>
                <a:tc>
                  <a:txBody>
                    <a:bodyPr/>
                    <a:lstStyle/>
                    <a:p>
                      <a:pPr algn="ctr"/>
                      <a:endParaRPr lang="en-US" sz="900" b="1" dirty="0">
                        <a:latin typeface="Arial" panose="020B0604020202020204" pitchFamily="34" charset="0"/>
                        <a:cs typeface="Arial" panose="020B0604020202020204" pitchFamily="34" charset="0"/>
                      </a:endParaRPr>
                    </a:p>
                  </a:txBody>
                  <a:tcPr marL="0" marR="0" marT="0" marB="0" anchor="ctr"/>
                </a:tc>
                <a:tc>
                  <a:txBody>
                    <a:bodyPr/>
                    <a:lstStyle/>
                    <a:p>
                      <a:pPr algn="ctr"/>
                      <a:endParaRPr lang="en-US" sz="900" b="1" dirty="0">
                        <a:latin typeface="Arial" panose="020B0604020202020204" pitchFamily="34" charset="0"/>
                        <a:cs typeface="Arial" panose="020B0604020202020204" pitchFamily="34" charset="0"/>
                      </a:endParaRPr>
                    </a:p>
                  </a:txBody>
                  <a:tcPr marL="0" marR="0" marT="0" marB="0" anchor="ctr"/>
                </a:tc>
                <a:tc vMerge="1">
                  <a:txBody>
                    <a:bodyPr/>
                    <a:lstStyle/>
                    <a:p>
                      <a:pPr algn="ctr"/>
                      <a:endParaRPr lang="en-US" sz="1000" b="1" dirty="0">
                        <a:latin typeface="Arial" panose="020B0604020202020204" pitchFamily="34" charset="0"/>
                        <a:cs typeface="Arial" panose="020B0604020202020204" pitchFamily="34" charset="0"/>
                      </a:endParaRPr>
                    </a:p>
                  </a:txBody>
                  <a:tcPr marL="27432" marR="27432" marT="27432" marB="27432" anchor="ctr"/>
                </a:tc>
              </a:tr>
              <a:tr h="1417320">
                <a:tc>
                  <a:txBody>
                    <a:bodyPr/>
                    <a:lstStyle/>
                    <a:p>
                      <a:pPr algn="ctr"/>
                      <a:r>
                        <a:rPr lang="en-US" sz="1000" b="1" dirty="0" smtClean="0">
                          <a:latin typeface="Arial" panose="020B0604020202020204" pitchFamily="34" charset="0"/>
                          <a:cs typeface="Arial" panose="020B0604020202020204" pitchFamily="34" charset="0"/>
                        </a:rPr>
                        <a:t>1</a:t>
                      </a:r>
                      <a:r>
                        <a:rPr lang="en-US" sz="800" b="1" dirty="0" smtClean="0">
                          <a:latin typeface="Arial" panose="020B0604020202020204" pitchFamily="34" charset="0"/>
                          <a:cs typeface="Arial" panose="020B0604020202020204" pitchFamily="34" charset="0"/>
                        </a:rPr>
                        <a:t>ABCT</a:t>
                      </a: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4271</a:t>
                      </a:r>
                    </a:p>
                  </a:txBody>
                  <a:tcPr marL="27432" marR="27432" marT="27432" marB="27432" anchor="ctr"/>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r h="676656">
                <a:tc>
                  <a:txBody>
                    <a:bodyPr/>
                    <a:lstStyle/>
                    <a:p>
                      <a:pPr algn="ctr"/>
                      <a:r>
                        <a:rPr lang="en-US" sz="1000" b="1" dirty="0" smtClean="0">
                          <a:latin typeface="Arial" panose="020B0604020202020204" pitchFamily="34" charset="0"/>
                          <a:cs typeface="Arial" panose="020B0604020202020204" pitchFamily="34" charset="0"/>
                        </a:rPr>
                        <a:t>1-16</a:t>
                      </a:r>
                      <a:r>
                        <a:rPr lang="en-US" sz="800" b="1" dirty="0" smtClean="0">
                          <a:latin typeface="Arial" panose="020B0604020202020204" pitchFamily="34" charset="0"/>
                          <a:cs typeface="Arial" panose="020B0604020202020204" pitchFamily="34" charset="0"/>
                        </a:rPr>
                        <a:t>IN</a:t>
                      </a: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648</a:t>
                      </a:r>
                      <a:endParaRPr lang="en-US" sz="1000" b="1"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r h="676656">
                <a:tc>
                  <a:txBody>
                    <a:bodyPr/>
                    <a:lstStyle/>
                    <a:p>
                      <a:pPr algn="ctr"/>
                      <a:r>
                        <a:rPr lang="en-US" sz="1000" b="1" dirty="0" smtClean="0">
                          <a:latin typeface="Arial" panose="020B0604020202020204" pitchFamily="34" charset="0"/>
                          <a:cs typeface="Arial" panose="020B0604020202020204" pitchFamily="34" charset="0"/>
                        </a:rPr>
                        <a:t>2-34</a:t>
                      </a:r>
                      <a:r>
                        <a:rPr lang="en-US" sz="800" b="1" dirty="0" smtClean="0">
                          <a:latin typeface="Arial" panose="020B0604020202020204" pitchFamily="34" charset="0"/>
                          <a:cs typeface="Arial" panose="020B0604020202020204" pitchFamily="34" charset="0"/>
                        </a:rPr>
                        <a:t>AR</a:t>
                      </a: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609</a:t>
                      </a: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r h="676656">
                <a:tc>
                  <a:txBody>
                    <a:bodyPr/>
                    <a:lstStyle/>
                    <a:p>
                      <a:pPr algn="ctr"/>
                      <a:r>
                        <a:rPr lang="en-US" sz="1000" b="1" dirty="0" smtClean="0">
                          <a:latin typeface="Arial" panose="020B0604020202020204" pitchFamily="34" charset="0"/>
                          <a:cs typeface="Arial" panose="020B0604020202020204" pitchFamily="34" charset="0"/>
                        </a:rPr>
                        <a:t>3-66</a:t>
                      </a:r>
                      <a:r>
                        <a:rPr lang="en-US" sz="800" b="1" dirty="0" smtClean="0">
                          <a:latin typeface="Arial" panose="020B0604020202020204" pitchFamily="34" charset="0"/>
                          <a:cs typeface="Arial" panose="020B0604020202020204" pitchFamily="34" charset="0"/>
                        </a:rPr>
                        <a:t>AR</a:t>
                      </a: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560</a:t>
                      </a: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r h="676656">
                <a:tc>
                  <a:txBody>
                    <a:bodyPr/>
                    <a:lstStyle/>
                    <a:p>
                      <a:pPr algn="ctr"/>
                      <a:r>
                        <a:rPr lang="en-US" sz="1000" b="1" dirty="0" smtClean="0">
                          <a:latin typeface="Arial" panose="020B0604020202020204" pitchFamily="34" charset="0"/>
                          <a:cs typeface="Arial" panose="020B0604020202020204" pitchFamily="34" charset="0"/>
                        </a:rPr>
                        <a:t>1-4</a:t>
                      </a:r>
                      <a:r>
                        <a:rPr lang="en-US" sz="800" b="1" dirty="0" smtClean="0">
                          <a:latin typeface="Arial" panose="020B0604020202020204" pitchFamily="34" charset="0"/>
                          <a:cs typeface="Arial" panose="020B0604020202020204" pitchFamily="34" charset="0"/>
                        </a:rPr>
                        <a:t>CAV</a:t>
                      </a:r>
                      <a:endParaRPr lang="en-US" sz="9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565</a:t>
                      </a: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r h="676656">
                <a:tc>
                  <a:txBody>
                    <a:bodyPr/>
                    <a:lstStyle/>
                    <a:p>
                      <a:pPr algn="ctr"/>
                      <a:r>
                        <a:rPr lang="en-US" sz="1000" b="1" dirty="0" smtClean="0">
                          <a:latin typeface="Arial" panose="020B0604020202020204" pitchFamily="34" charset="0"/>
                          <a:cs typeface="Arial" panose="020B0604020202020204" pitchFamily="34" charset="0"/>
                        </a:rPr>
                        <a:t>1EN</a:t>
                      </a: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629</a:t>
                      </a: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r h="676656">
                <a:tc>
                  <a:txBody>
                    <a:bodyPr/>
                    <a:lstStyle/>
                    <a:p>
                      <a:pPr algn="ctr"/>
                      <a:r>
                        <a:rPr lang="en-US" sz="1000" b="1" dirty="0" smtClean="0">
                          <a:latin typeface="Arial" panose="020B0604020202020204" pitchFamily="34" charset="0"/>
                          <a:cs typeface="Arial" panose="020B0604020202020204" pitchFamily="34" charset="0"/>
                        </a:rPr>
                        <a:t>101</a:t>
                      </a:r>
                      <a:r>
                        <a:rPr lang="en-US" sz="800" b="1" dirty="0" smtClean="0">
                          <a:latin typeface="Arial" panose="020B0604020202020204" pitchFamily="34" charset="0"/>
                          <a:cs typeface="Arial" panose="020B0604020202020204" pitchFamily="34" charset="0"/>
                        </a:rPr>
                        <a:t>BSB</a:t>
                      </a: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471</a:t>
                      </a: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r h="676656">
                <a:tc>
                  <a:txBody>
                    <a:bodyPr/>
                    <a:lstStyle/>
                    <a:p>
                      <a:pPr algn="ctr"/>
                      <a:r>
                        <a:rPr lang="en-US" sz="1000" b="1" dirty="0" smtClean="0">
                          <a:latin typeface="Arial" panose="020B0604020202020204" pitchFamily="34" charset="0"/>
                          <a:cs typeface="Arial" panose="020B0604020202020204" pitchFamily="34" charset="0"/>
                        </a:rPr>
                        <a:t>1-5</a:t>
                      </a:r>
                      <a:r>
                        <a:rPr lang="en-US" sz="800" b="1" dirty="0" smtClean="0">
                          <a:latin typeface="Arial" panose="020B0604020202020204" pitchFamily="34" charset="0"/>
                          <a:cs typeface="Arial" panose="020B0604020202020204" pitchFamily="34" charset="0"/>
                        </a:rPr>
                        <a:t>FA</a:t>
                      </a: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645</a:t>
                      </a: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bl>
          </a:graphicData>
        </a:graphic>
      </p:graphicFrame>
      <p:cxnSp>
        <p:nvCxnSpPr>
          <p:cNvPr id="11" name="Straight Connector 10"/>
          <p:cNvCxnSpPr/>
          <p:nvPr userDrawn="1"/>
        </p:nvCxnSpPr>
        <p:spPr>
          <a:xfrm>
            <a:off x="137092" y="247136"/>
            <a:ext cx="274320" cy="5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ular Callout 11"/>
          <p:cNvSpPr/>
          <p:nvPr userDrawn="1"/>
        </p:nvSpPr>
        <p:spPr>
          <a:xfrm>
            <a:off x="3212306" y="104160"/>
            <a:ext cx="1252538" cy="132937"/>
          </a:xfrm>
          <a:prstGeom prst="wedgeRectCallout">
            <a:avLst>
              <a:gd name="adj1" fmla="val -68405"/>
              <a:gd name="adj2" fmla="val 21166"/>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r>
              <a:rPr lang="en-US" sz="900" b="1" dirty="0" smtClean="0">
                <a:solidFill>
                  <a:prstClr val="black"/>
                </a:solidFill>
                <a:latin typeface="Arial Black" panose="020B0A04020102020204" pitchFamily="34" charset="0"/>
                <a:cs typeface="Arial" panose="020B0604020202020204" pitchFamily="34" charset="0"/>
              </a:rPr>
              <a:t># Soldiers Tasked</a:t>
            </a:r>
            <a:endParaRPr lang="en-US" sz="900" b="1" dirty="0">
              <a:solidFill>
                <a:prstClr val="black"/>
              </a:solidFill>
              <a:latin typeface="Arial Black" panose="020B0A04020102020204" pitchFamily="34" charset="0"/>
              <a:cs typeface="Arial" panose="020B0604020202020204" pitchFamily="34" charset="0"/>
            </a:endParaRPr>
          </a:p>
        </p:txBody>
      </p:sp>
      <p:sp>
        <p:nvSpPr>
          <p:cNvPr id="14" name="Rectangle 13"/>
          <p:cNvSpPr/>
          <p:nvPr userDrawn="1"/>
        </p:nvSpPr>
        <p:spPr>
          <a:xfrm>
            <a:off x="5991225" y="134320"/>
            <a:ext cx="2728342" cy="210312"/>
          </a:xfrm>
          <a:prstGeom prst="rect">
            <a:avLst/>
          </a:prstGeom>
          <a:solidFill>
            <a:schemeClr val="bg1">
              <a:lumMod val="5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defTabSz="907297"/>
            <a:r>
              <a:rPr lang="en-US" sz="1050" b="1" dirty="0" smtClean="0">
                <a:solidFill>
                  <a:prstClr val="white"/>
                </a:solidFill>
                <a:latin typeface="Arial" pitchFamily="34" charset="0"/>
                <a:cs typeface="Arial" pitchFamily="34" charset="0"/>
              </a:rPr>
              <a:t>3</a:t>
            </a:r>
            <a:r>
              <a:rPr lang="en-US" sz="1050" b="1" baseline="30000" dirty="0" smtClean="0">
                <a:solidFill>
                  <a:prstClr val="white"/>
                </a:solidFill>
                <a:latin typeface="Arial" pitchFamily="34" charset="0"/>
                <a:cs typeface="Arial" pitchFamily="34" charset="0"/>
              </a:rPr>
              <a:t>rd</a:t>
            </a:r>
            <a:r>
              <a:rPr lang="en-US" sz="1050" b="1" dirty="0" smtClean="0">
                <a:solidFill>
                  <a:prstClr val="white"/>
                </a:solidFill>
                <a:latin typeface="Arial" pitchFamily="34" charset="0"/>
                <a:cs typeface="Arial" pitchFamily="34" charset="0"/>
              </a:rPr>
              <a:t> Quarter – FY 18</a:t>
            </a:r>
            <a:endParaRPr lang="en-US" sz="1050" b="1" dirty="0">
              <a:solidFill>
                <a:prstClr val="white"/>
              </a:solidFill>
              <a:latin typeface="Arial" pitchFamily="34" charset="0"/>
              <a:cs typeface="Arial" pitchFamily="34" charset="0"/>
            </a:endParaRPr>
          </a:p>
        </p:txBody>
      </p:sp>
    </p:spTree>
    <p:extLst>
      <p:ext uri="{BB962C8B-B14F-4D97-AF65-F5344CB8AC3E}">
        <p14:creationId xmlns:p14="http://schemas.microsoft.com/office/powerpoint/2010/main" val="21441346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73" y="1002127"/>
            <a:ext cx="538631" cy="384949"/>
          </a:xfrm>
          <a:prstGeom prst="rect">
            <a:avLst/>
          </a:prstGeom>
        </p:spPr>
      </p:pic>
      <p:pic>
        <p:nvPicPr>
          <p:cNvPr id="16" name="Picture 15" descr="C:\Users\BENJAMIN.W.BELLET\Desktop\16-IN-COA-Pearce-Clean.jpg"/>
          <p:cNvPicPr>
            <a:picLocks noChangeAspect="1" noChangeArrowheads="1"/>
          </p:cNvPicPr>
          <p:nvPr userDrawn="1"/>
        </p:nvPicPr>
        <p:blipFill>
          <a:blip r:embed="rId3" cstate="screen">
            <a:extLst>
              <a:ext uri="{BEBA8EAE-BF5A-486C-A8C5-ECC9F3942E4B}">
                <a14:imgProps xmlns:a14="http://schemas.microsoft.com/office/drawing/2010/main">
                  <a14:imgLayer r:embed="rId4">
                    <a14:imgEffect>
                      <a14:backgroundRemoval t="0" b="100000" l="0" r="100000">
                        <a14:foregroundMark x1="41361" y1="4425" x2="42932" y2="5310"/>
                        <a14:foregroundMark x1="31937" y1="33628" x2="32984" y2="33628"/>
                        <a14:foregroundMark x1="21466" y1="42035" x2="17801" y2="33186"/>
                        <a14:foregroundMark x1="82199" y1="35841" x2="83246" y2="33628"/>
                        <a14:foregroundMark x1="21466" y1="33186" x2="20419" y2="30973"/>
                        <a14:foregroundMark x1="23037" y1="83628" x2="25654" y2="92478"/>
                        <a14:foregroundMark x1="26178" y1="93363" x2="74346" y2="93363"/>
                        <a14:foregroundMark x1="33508" y1="81858" x2="32984" y2="54425"/>
                        <a14:foregroundMark x1="67016" y1="55752" x2="67539" y2="57965"/>
                        <a14:foregroundMark x1="75916" y1="90265" x2="75916" y2="93805"/>
                        <a14:foregroundMark x1="80105" y1="88053" x2="80105" y2="89381"/>
                        <a14:foregroundMark x1="50785" y1="89823" x2="50262" y2="88496"/>
                        <a14:foregroundMark x1="64921" y1="87168" x2="63874" y2="83628"/>
                        <a14:foregroundMark x1="61780" y1="88496" x2="57068" y2="88053"/>
                        <a14:foregroundMark x1="54974" y1="98230" x2="74346" y2="94690"/>
                        <a14:backgroundMark x1="43455" y1="12389" x2="37696" y2="4425"/>
                        <a14:backgroundMark x1="43979" y1="13274" x2="42408" y2="11504"/>
                        <a14:backgroundMark x1="56021" y1="12389" x2="63874" y2="8407"/>
                        <a14:backgroundMark x1="42932" y1="23894" x2="34555" y2="28319"/>
                        <a14:backgroundMark x1="56021" y1="22566" x2="65969" y2="28319"/>
                        <a14:backgroundMark x1="36649" y1="34956" x2="37173" y2="28761"/>
                        <a14:backgroundMark x1="24084" y1="25664" x2="21466" y2="28761"/>
                        <a14:backgroundMark x1="28796" y1="33186" x2="31937" y2="30973"/>
                        <a14:backgroundMark x1="23560" y1="31858" x2="21990" y2="28761"/>
                        <a14:backgroundMark x1="21990" y1="34956" x2="20942" y2="34956"/>
                        <a14:backgroundMark x1="21466" y1="43805" x2="17277" y2="40708"/>
                        <a14:backgroundMark x1="18325" y1="39381" x2="18325" y2="37611"/>
                        <a14:backgroundMark x1="72775" y1="40708" x2="66492" y2="38938"/>
                        <a14:backgroundMark x1="78534" y1="23009" x2="76963" y2="23451"/>
                        <a14:backgroundMark x1="76440" y1="26106" x2="78534" y2="27434"/>
                        <a14:backgroundMark x1="85340" y1="24336" x2="87958" y2="30531"/>
                        <a14:backgroundMark x1="83770" y1="40265" x2="89005" y2="38053"/>
                        <a14:backgroundMark x1="92670" y1="34956" x2="91623" y2="36283"/>
                        <a14:backgroundMark x1="85340" y1="34513" x2="84817" y2="36283"/>
                        <a14:backgroundMark x1="79058" y1="35398" x2="80105" y2="34071"/>
                        <a14:backgroundMark x1="71728" y1="34513" x2="72251" y2="34956"/>
                        <a14:backgroundMark x1="67539" y1="34513" x2="66492" y2="34513"/>
                        <a14:backgroundMark x1="64921" y1="38053" x2="64921" y2="37611"/>
                        <a14:backgroundMark x1="18325" y1="32743" x2="17801" y2="32301"/>
                        <a14:backgroundMark x1="33508" y1="50885" x2="31937" y2="50885"/>
                        <a14:backgroundMark x1="29843" y1="56195" x2="31414" y2="52655"/>
                        <a14:backgroundMark x1="54974" y1="52212" x2="56545" y2="52212"/>
                        <a14:backgroundMark x1="66492" y1="51327" x2="73822" y2="55310"/>
                        <a14:backgroundMark x1="75916" y1="70796" x2="73822" y2="75664"/>
                        <a14:backgroundMark x1="29319" y1="84071" x2="32984" y2="88938"/>
                        <a14:backgroundMark x1="36126" y1="89823" x2="47120" y2="90265"/>
                        <a14:backgroundMark x1="30890" y1="66372" x2="31414" y2="68584"/>
                        <a14:backgroundMark x1="24607" y1="70796" x2="25131" y2="72566"/>
                        <a14:backgroundMark x1="54974" y1="89823" x2="63874" y2="89823"/>
                        <a14:backgroundMark x1="49738" y1="90265" x2="49215" y2="90265"/>
                        <a14:backgroundMark x1="52356" y1="91150" x2="53927" y2="89381"/>
                        <a14:backgroundMark x1="69110" y1="98673" x2="52356" y2="99558"/>
                        <a14:backgroundMark x1="31414" y1="99115" x2="49215" y2="99558"/>
                        <a14:backgroundMark x1="24084" y1="58850" x2="24084" y2="61947"/>
                      </a14:backgroundRemoval>
                    </a14:imgEffect>
                  </a14:imgLayer>
                </a14:imgProps>
              </a:ext>
              <a:ext uri="{28A0092B-C50C-407E-A947-70E740481C1C}">
                <a14:useLocalDpi xmlns:a14="http://schemas.microsoft.com/office/drawing/2010/main"/>
              </a:ext>
            </a:extLst>
          </a:blip>
          <a:srcRect/>
          <a:stretch>
            <a:fillRect/>
          </a:stretch>
        </p:blipFill>
        <p:spPr bwMode="auto">
          <a:xfrm>
            <a:off x="137914" y="2103743"/>
            <a:ext cx="238354" cy="277474"/>
          </a:xfrm>
          <a:prstGeom prst="rect">
            <a:avLst/>
          </a:prstGeom>
          <a:ln>
            <a:noFill/>
          </a:ln>
          <a:effectLst>
            <a:outerShdw blurRad="50800" dist="38100" dir="2700000" algn="tl" rotWithShape="0">
              <a:prstClr val="black">
                <a:alpha val="40000"/>
              </a:prstClr>
            </a:outerShdw>
          </a:effectLst>
        </p:spPr>
      </p:pic>
      <p:pic>
        <p:nvPicPr>
          <p:cNvPr id="17" name="Picture 16" descr="\\10.230.0.22\BRNG-Share\2-34 AR\S3\CHEMO\Common Files\2-34 AR BN - Crest High Res.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61841" y="2786187"/>
            <a:ext cx="223952" cy="25944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1841" y="3456148"/>
            <a:ext cx="233196" cy="255776"/>
          </a:xfrm>
          <a:prstGeom prst="rect">
            <a:avLst/>
          </a:prstGeom>
        </p:spPr>
      </p:pic>
      <p:pic>
        <p:nvPicPr>
          <p:cNvPr id="19" name="Picture 18" descr="DistinctiveUnitInsignia_new.jpg"/>
          <p:cNvPicPr preferRelativeResize="0">
            <a:picLocks noChangeAspect="1"/>
          </p:cNvPicPr>
          <p:nvPr userDrawn="1"/>
        </p:nvPicPr>
        <p:blipFill>
          <a:blip r:embed="rId7" cstate="print"/>
          <a:stretch>
            <a:fillRect/>
          </a:stretch>
        </p:blipFill>
        <p:spPr bwMode="auto">
          <a:xfrm>
            <a:off x="181602" y="4139041"/>
            <a:ext cx="183856" cy="261523"/>
          </a:xfrm>
          <a:prstGeom prst="rect">
            <a:avLst/>
          </a:prstGeom>
          <a:noFill/>
          <a:ln>
            <a:noFill/>
          </a:ln>
          <a:effectLst>
            <a:outerShdw blurRad="50800" dist="38100" dir="2700000" algn="tl" rotWithShape="0">
              <a:prstClr val="black">
                <a:alpha val="40000"/>
              </a:prstClr>
            </a:outerShdw>
          </a:effectLst>
        </p:spPr>
      </p:pic>
      <p:pic>
        <p:nvPicPr>
          <p:cNvPr id="20" name="Picture 19"/>
          <p:cNvPicPr>
            <a:picLocks noChangeAspect="1"/>
          </p:cNvPicPr>
          <p:nvPr userDrawn="1"/>
        </p:nvPicPr>
        <p:blipFill>
          <a:blip r:embed="rId8" cstate="screen">
            <a:extLst>
              <a:ext uri="{BEBA8EAE-BF5A-486C-A8C5-ECC9F3942E4B}">
                <a14:imgProps xmlns:a14="http://schemas.microsoft.com/office/drawing/2010/main">
                  <a14:imgLayer r:embed="rId9">
                    <a14:imgEffect>
                      <a14:backgroundRemoval t="730" b="100000" l="0" r="100000">
                        <a14:foregroundMark x1="49273" y1="9367" x2="49273" y2="9367"/>
                        <a14:foregroundMark x1="49273" y1="9367" x2="49273" y2="9367"/>
                        <a14:foregroundMark x1="49670" y1="5839" x2="49670" y2="5839"/>
                        <a14:foregroundMark x1="49670" y1="5839" x2="49670" y2="5839"/>
                        <a14:foregroundMark x1="32232" y1="94404" x2="32232" y2="94404"/>
                        <a14:foregroundMark x1="32232" y1="94404" x2="32232" y2="94404"/>
                        <a14:foregroundMark x1="16645" y1="91241" x2="16645" y2="91241"/>
                        <a14:foregroundMark x1="16645" y1="91241" x2="16645" y2="91241"/>
                        <a14:foregroundMark x1="25760" y1="92457" x2="25760" y2="92457"/>
                        <a14:foregroundMark x1="25760" y1="92457" x2="25760" y2="92457"/>
                        <a14:foregroundMark x1="27345" y1="93796" x2="27345" y2="93796"/>
                        <a14:foregroundMark x1="27345" y1="93796" x2="27345" y2="93796"/>
                        <a14:foregroundMark x1="23514" y1="94404" x2="23514" y2="94404"/>
                        <a14:foregroundMark x1="23514" y1="94404" x2="23514" y2="94404"/>
                        <a14:foregroundMark x1="81770" y1="91849" x2="81770" y2="91849"/>
                        <a14:foregroundMark x1="81770" y1="91849" x2="81770" y2="91849"/>
                        <a14:foregroundMark x1="71995" y1="93796" x2="71995" y2="93796"/>
                        <a14:foregroundMark x1="71995" y1="93796" x2="71995" y2="93796"/>
                        <a14:foregroundMark x1="68164" y1="91849" x2="68164" y2="91849"/>
                        <a14:foregroundMark x1="68164" y1="91849" x2="68164" y2="91849"/>
                        <a14:foregroundMark x1="32629" y1="91241" x2="32629" y2="91241"/>
                        <a14:foregroundMark x1="32629" y1="91241" x2="32629" y2="91241"/>
                        <a14:foregroundMark x1="28534" y1="90511" x2="28534" y2="90511"/>
                        <a14:foregroundMark x1="28534" y1="90511" x2="28534" y2="90511"/>
                        <a14:foregroundMark x1="19551" y1="94039" x2="19551" y2="94039"/>
                        <a14:foregroundMark x1="19551" y1="94039" x2="19551" y2="94039"/>
                        <a14:foregroundMark x1="21136" y1="94891" x2="21136" y2="94891"/>
                        <a14:foregroundMark x1="21136" y1="94891" x2="21136" y2="94891"/>
                        <a14:foregroundMark x1="66314" y1="96837" x2="66314" y2="96837"/>
                        <a14:foregroundMark x1="66314" y1="96837" x2="66314" y2="96837"/>
                        <a14:foregroundMark x1="62483" y1="91971" x2="62483" y2="91971"/>
                        <a14:foregroundMark x1="32365" y1="50973" x2="32365" y2="50973"/>
                        <a14:foregroundMark x1="32365" y1="50973" x2="32365" y2="50973"/>
                        <a14:foregroundMark x1="38970" y1="55718" x2="38970" y2="55718"/>
                        <a14:foregroundMark x1="38970" y1="55718" x2="38970" y2="55718"/>
                        <a14:foregroundMark x1="55878" y1="49635" x2="55878" y2="49635"/>
                        <a14:foregroundMark x1="55878" y1="49635" x2="55878" y2="49635"/>
                        <a14:foregroundMark x1="66050" y1="54380" x2="66050" y2="54380"/>
                        <a14:foregroundMark x1="65786" y1="54380" x2="65786" y2="54380"/>
                        <a14:foregroundMark x1="43461" y1="55718" x2="43461" y2="55718"/>
                        <a14:foregroundMark x1="43461" y1="55718" x2="43461" y2="55718"/>
                        <a14:foregroundMark x1="67239" y1="52920" x2="67239" y2="52920"/>
                        <a14:foregroundMark x1="67239" y1="52920" x2="67239" y2="52920"/>
                        <a14:foregroundMark x1="76882" y1="94891" x2="76882" y2="94891"/>
                        <a14:foregroundMark x1="76882" y1="94891" x2="76882" y2="94891"/>
                        <a14:foregroundMark x1="15166" y1="87402" x2="14692" y2="91732"/>
                        <a14:foregroundMark x1="22325" y1="95499" x2="34478" y2="97445"/>
                        <a14:foregroundMark x1="34346" y1="97932" x2="41744" y2="98418"/>
                        <a14:foregroundMark x1="75165" y1="95499" x2="67239" y2="97324"/>
                        <a14:foregroundMark x1="39498" y1="53528" x2="47688" y2="57543"/>
                        <a14:foregroundMark x1="33421" y1="52311" x2="32893" y2="57056"/>
                        <a14:foregroundMark x1="67239" y1="48297" x2="53897" y2="48297"/>
                        <a14:foregroundMark x1="66446" y1="47202" x2="67371" y2="50365"/>
                        <a14:foregroundMark x1="66314" y1="46594" x2="67371" y2="46715"/>
                        <a14:foregroundMark x1="17966" y1="26886" x2="17041" y2="23966"/>
                        <a14:foregroundMark x1="22325" y1="24574" x2="19155" y2="19343"/>
                        <a14:foregroundMark x1="28534" y1="26764" x2="33025" y2="22871"/>
                        <a14:backgroundMark x1="34742" y1="49878" x2="34742" y2="49878"/>
                        <a14:backgroundMark x1="34742" y1="49878" x2="34742" y2="49878"/>
                        <a14:backgroundMark x1="52444" y1="2920" x2="52444" y2="2920"/>
                        <a14:backgroundMark x1="36592" y1="88686" x2="36592" y2="88686"/>
                        <a14:backgroundMark x1="36592" y1="88686" x2="36592" y2="88686"/>
                        <a14:backgroundMark x1="23910" y1="98418" x2="23910" y2="98418"/>
                        <a14:backgroundMark x1="23910" y1="98418" x2="23910" y2="98418"/>
                        <a14:backgroundMark x1="33554" y1="98662" x2="33554" y2="98662"/>
                        <a14:backgroundMark x1="33554" y1="98662" x2="33554" y2="98662"/>
                        <a14:backgroundMark x1="73844" y1="98054" x2="73844" y2="98054"/>
                        <a14:backgroundMark x1="73844" y1="98054" x2="73844" y2="98054"/>
                        <a14:backgroundMark x1="66975" y1="98662" x2="66975" y2="98662"/>
                        <a14:backgroundMark x1="66975" y1="98662" x2="66975" y2="98662"/>
                        <a14:backgroundMark x1="64465" y1="88686" x2="64465" y2="88686"/>
                        <a14:backgroundMark x1="64465" y1="88686" x2="64465" y2="88686"/>
                        <a14:backgroundMark x1="48613" y1="97810" x2="48613" y2="97810"/>
                        <a14:backgroundMark x1="48613" y1="97810" x2="48613" y2="97810"/>
                        <a14:backgroundMark x1="35007" y1="99148" x2="38970" y2="99513"/>
                        <a14:backgroundMark x1="68560" y1="99027" x2="55746" y2="99635"/>
                        <a14:backgroundMark x1="50462" y1="97445" x2="49538" y2="99148"/>
                        <a14:backgroundMark x1="50594" y1="99270" x2="53765" y2="99757"/>
                        <a14:backgroundMark x1="38177" y1="99635" x2="45971" y2="99513"/>
                        <a14:backgroundMark x1="23250" y1="51825" x2="22721" y2="55353"/>
                        <a14:backgroundMark x1="30119" y1="63504" x2="28798" y2="60341"/>
                        <a14:backgroundMark x1="28930" y1="53528" x2="30251" y2="56448"/>
                        <a14:backgroundMark x1="29855" y1="46959" x2="29194" y2="48905"/>
                        <a14:backgroundMark x1="38705" y1="44404" x2="35403" y2="45012"/>
                        <a14:backgroundMark x1="54161" y1="44891" x2="56539" y2="44891"/>
                        <a14:backgroundMark x1="66843" y1="44404" x2="73976" y2="48905"/>
                        <a14:backgroundMark x1="15852" y1="31630" x2="19551" y2="35645"/>
                        <a14:backgroundMark x1="16116" y1="26277" x2="16909" y2="27859"/>
                        <a14:backgroundMark x1="16909" y1="27981" x2="17041" y2="30170"/>
                        <a14:backgroundMark x1="36592" y1="25304" x2="30251" y2="32603"/>
                        <a14:backgroundMark x1="31308" y1="21533" x2="36328" y2="21776"/>
                        <a14:backgroundMark x1="34346" y1="18248" x2="31572" y2="18978"/>
                        <a14:backgroundMark x1="28402" y1="23479" x2="31044" y2="21168"/>
                        <a14:backgroundMark x1="19683" y1="11314" x2="21400" y2="12652"/>
                        <a14:backgroundMark x1="22457" y1="15450" x2="22457" y2="18856"/>
                        <a14:backgroundMark x1="22721" y1="22384" x2="21797" y2="19221"/>
                        <a14:backgroundMark x1="21136" y1="25182" x2="15984" y2="21655"/>
                        <a14:backgroundMark x1="46367" y1="15328" x2="54425" y2="15328"/>
                        <a14:backgroundMark x1="52048" y1="8881" x2="51651" y2="7178"/>
                        <a14:backgroundMark x1="68296" y1="20316" x2="64993" y2="19343"/>
                        <a14:backgroundMark x1="63408" y1="22141" x2="62616" y2="20438"/>
                        <a14:backgroundMark x1="67371" y1="25547" x2="64597" y2="22993"/>
                        <a14:backgroundMark x1="72787" y1="32725" x2="66711" y2="30170"/>
                        <a14:backgroundMark x1="73052" y1="26277" x2="67768" y2="25061"/>
                        <a14:backgroundMark x1="78864" y1="19586" x2="77939" y2="16667"/>
                        <a14:backgroundMark x1="80185" y1="12409" x2="77279" y2="14842"/>
                        <a14:backgroundMark x1="82827" y1="42579" x2="84148" y2="42579"/>
                        <a14:backgroundMark x1="81638" y1="42579" x2="82299" y2="42579"/>
                        <a14:backgroundMark x1="36592" y1="15207" x2="37252" y2="15693"/>
                        <a14:backgroundMark x1="37252" y1="10097" x2="36856" y2="11436"/>
                        <a14:backgroundMark x1="38705" y1="14599" x2="38705" y2="14599"/>
                        <a14:backgroundMark x1="42272" y1="17518" x2="42272" y2="17518"/>
                        <a14:backgroundMark x1="45971" y1="18856" x2="45971" y2="18856"/>
                        <a14:backgroundMark x1="47292" y1="19343" x2="47292" y2="19343"/>
                        <a14:backgroundMark x1="40819" y1="17032" x2="40819" y2="17032"/>
                        <a14:backgroundMark x1="23778" y1="48905" x2="23778" y2="48905"/>
                        <a14:backgroundMark x1="82299" y1="18248" x2="82299" y2="18248"/>
                        <a14:backgroundMark x1="80185" y1="26886" x2="83355" y2="22993"/>
                      </a14:backgroundRemoval>
                    </a14:imgEffect>
                  </a14:imgLayer>
                </a14:imgProps>
              </a:ext>
              <a:ext uri="{28A0092B-C50C-407E-A947-70E740481C1C}">
                <a14:useLocalDpi xmlns:a14="http://schemas.microsoft.com/office/drawing/2010/main"/>
              </a:ext>
            </a:extLst>
          </a:blip>
          <a:stretch>
            <a:fillRect/>
          </a:stretch>
        </p:blipFill>
        <p:spPr>
          <a:xfrm>
            <a:off x="162626" y="4813161"/>
            <a:ext cx="223168" cy="259587"/>
          </a:xfrm>
          <a:prstGeom prst="rect">
            <a:avLst/>
          </a:prstGeom>
          <a:ln>
            <a:noFill/>
          </a:ln>
          <a:effectLst>
            <a:outerShdw blurRad="50800" dist="38100" dir="2700000" algn="tl" rotWithShape="0">
              <a:prstClr val="black">
                <a:alpha val="40000"/>
              </a:prstClr>
            </a:outerShdw>
          </a:effectLst>
        </p:spPr>
      </p:pic>
      <p:pic>
        <p:nvPicPr>
          <p:cNvPr id="21" name="Picture 20" descr="1BCT_101FSB Logo"/>
          <p:cNvPicPr>
            <a:picLocks noChangeAspect="1" noChangeArrowheads="1"/>
          </p:cNvPicPr>
          <p:nvPr userDrawn="1"/>
        </p:nvPicPr>
        <p:blipFill>
          <a:blip r:embed="rId10" cstate="email">
            <a:extLst>
              <a:ext uri="{BEBA8EAE-BF5A-486C-A8C5-ECC9F3942E4B}">
                <a14:imgProps xmlns:a14="http://schemas.microsoft.com/office/drawing/2010/main">
                  <a14:imgLayer r:embed="rId11">
                    <a14:imgEffect>
                      <a14:backgroundRemoval t="0" b="100000" l="0" r="97500">
                        <a14:foregroundMark x1="70833" y1="82386" x2="70833" y2="82386"/>
                      </a14:backgroundRemoval>
                    </a14:imgEffect>
                  </a14:imgLayer>
                </a14:imgProps>
              </a:ext>
            </a:extLst>
          </a:blip>
          <a:srcRect/>
          <a:stretch>
            <a:fillRect/>
          </a:stretch>
        </p:blipFill>
        <p:spPr bwMode="auto">
          <a:xfrm>
            <a:off x="171366" y="5482751"/>
            <a:ext cx="212523" cy="268181"/>
          </a:xfrm>
          <a:prstGeom prst="rect">
            <a:avLst/>
          </a:prstGeom>
          <a:ln>
            <a:noFill/>
          </a:ln>
          <a:effectLst>
            <a:outerShdw blurRad="50800" dist="38100" dir="2700000" algn="tl" rotWithShape="0">
              <a:prstClr val="black">
                <a:alpha val="40000"/>
              </a:prstClr>
            </a:outerShdw>
          </a:effectLst>
        </p:spPr>
      </p:pic>
      <p:pic>
        <p:nvPicPr>
          <p:cNvPr id="22" name="Picture 21" descr="1BCT_1_5 Logo"/>
          <p:cNvPicPr>
            <a:picLocks noChangeAspect="1" noChangeArrowheads="1"/>
          </p:cNvPicPr>
          <p:nvPr userDrawn="1"/>
        </p:nvPicPr>
        <p:blipFill>
          <a:blip r:embed="rId12" cstate="email">
            <a:extLst>
              <a:ext uri="{BEBA8EAE-BF5A-486C-A8C5-ECC9F3942E4B}">
                <a14:imgProps xmlns:a14="http://schemas.microsoft.com/office/drawing/2010/main">
                  <a14:imgLayer r:embed="rId13">
                    <a14:imgEffect>
                      <a14:backgroundRemoval t="0" b="100000" l="667" r="100000"/>
                    </a14:imgEffect>
                  </a14:imgLayer>
                </a14:imgProps>
              </a:ext>
            </a:extLst>
          </a:blip>
          <a:srcRect/>
          <a:stretch>
            <a:fillRect/>
          </a:stretch>
        </p:blipFill>
        <p:spPr bwMode="auto">
          <a:xfrm>
            <a:off x="91253" y="6160935"/>
            <a:ext cx="353697" cy="275590"/>
          </a:xfrm>
          <a:prstGeom prst="rect">
            <a:avLst/>
          </a:prstGeom>
          <a:ln>
            <a:noFill/>
          </a:ln>
          <a:effectLst>
            <a:outerShdw blurRad="50800" dist="38100" dir="2700000" algn="tl" rotWithShape="0">
              <a:prstClr val="black">
                <a:alpha val="40000"/>
              </a:prstClr>
            </a:outerShdw>
          </a:effectLst>
        </p:spPr>
      </p:pic>
      <p:graphicFrame>
        <p:nvGraphicFramePr>
          <p:cNvPr id="10" name="Table 9"/>
          <p:cNvGraphicFramePr>
            <a:graphicFrameLocks noGrp="1"/>
          </p:cNvGraphicFramePr>
          <p:nvPr userDrawn="1">
            <p:extLst/>
          </p:nvPr>
        </p:nvGraphicFramePr>
        <p:xfrm>
          <a:off x="22225" y="14816"/>
          <a:ext cx="9107424" cy="6626352"/>
        </p:xfrm>
        <a:graphic>
          <a:graphicData uri="http://schemas.openxmlformats.org/drawingml/2006/table">
            <a:tbl>
              <a:tblPr firstRow="1" bandRow="1">
                <a:tableStyleId>{5940675A-B579-460E-94D1-54222C63F5DA}</a:tableStyleId>
              </a:tblPr>
              <a:tblGrid>
                <a:gridCol w="502920"/>
                <a:gridCol w="2734056"/>
                <a:gridCol w="2734056"/>
                <a:gridCol w="2734056"/>
                <a:gridCol w="402336"/>
              </a:tblGrid>
              <a:tr h="91440">
                <a:tc rowSpan="3">
                  <a:txBody>
                    <a:bodyPr/>
                    <a:lstStyle/>
                    <a:p>
                      <a:pPr algn="ctr"/>
                      <a:r>
                        <a:rPr lang="en-US" sz="800" b="1" baseline="0" dirty="0" smtClean="0">
                          <a:solidFill>
                            <a:schemeClr val="tx1"/>
                          </a:solidFill>
                          <a:latin typeface="Arial" panose="020B0604020202020204" pitchFamily="34" charset="0"/>
                          <a:cs typeface="Arial" panose="020B0604020202020204" pitchFamily="34" charset="0"/>
                        </a:rPr>
                        <a:t>Unit</a:t>
                      </a:r>
                    </a:p>
                    <a:p>
                      <a:pPr algn="ctr"/>
                      <a:endParaRPr lang="en-US" sz="800" b="1" baseline="0" dirty="0" smtClean="0">
                        <a:solidFill>
                          <a:schemeClr val="tx1"/>
                        </a:solidFill>
                        <a:latin typeface="Arial" panose="020B0604020202020204" pitchFamily="34" charset="0"/>
                        <a:cs typeface="Arial" panose="020B0604020202020204" pitchFamily="34" charset="0"/>
                      </a:endParaRPr>
                    </a:p>
                    <a:p>
                      <a:pPr algn="ctr"/>
                      <a:endParaRPr lang="en-US" sz="100" b="1" baseline="0" dirty="0" smtClean="0">
                        <a:solidFill>
                          <a:schemeClr val="tx1"/>
                        </a:solidFill>
                        <a:latin typeface="Arial" panose="020B0604020202020204" pitchFamily="34" charset="0"/>
                        <a:cs typeface="Arial" panose="020B0604020202020204" pitchFamily="34" charset="0"/>
                      </a:endParaRPr>
                    </a:p>
                    <a:p>
                      <a:pPr algn="ctr"/>
                      <a:r>
                        <a:rPr lang="en-US" sz="800" b="1" baseline="0" dirty="0" smtClean="0">
                          <a:solidFill>
                            <a:schemeClr val="tx1"/>
                          </a:solidFill>
                          <a:latin typeface="Arial" panose="020B0604020202020204" pitchFamily="34" charset="0"/>
                          <a:cs typeface="Arial" panose="020B0604020202020204" pitchFamily="34" charset="0"/>
                        </a:rPr>
                        <a:t>Strength</a:t>
                      </a:r>
                    </a:p>
                  </a:txBody>
                  <a:tcPr marL="18288" marR="18288" marT="18288" marB="18288" anchor="ctr">
                    <a:solidFill>
                      <a:schemeClr val="bg1"/>
                    </a:solidFill>
                  </a:tcPr>
                </a:tc>
                <a:tc rowSpan="2"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anose="020B0604020202020204" pitchFamily="34" charset="0"/>
                          <a:cs typeface="Arial" panose="020B0604020202020204" pitchFamily="34" charset="0"/>
                        </a:rPr>
                        <a:t>          Operational Troop to Task</a:t>
                      </a:r>
                      <a:endParaRPr lang="en-US" sz="1200" b="1" baseline="0" dirty="0" smtClean="0">
                        <a:solidFill>
                          <a:schemeClr val="bg1"/>
                        </a:solidFill>
                        <a:latin typeface="Arial" panose="020B0604020202020204" pitchFamily="34" charset="0"/>
                        <a:cs typeface="Arial" panose="020B0604020202020204" pitchFamily="34" charset="0"/>
                      </a:endParaRPr>
                    </a:p>
                  </a:txBody>
                  <a:tcPr marT="9144" marB="18288" anchor="ctr">
                    <a:solidFill>
                      <a:schemeClr val="bg1">
                        <a:lumMod val="50000"/>
                      </a:schemeClr>
                    </a:solidFill>
                  </a:tcPr>
                </a:tc>
                <a:tc rowSpan="2" hMerge="1">
                  <a:txBody>
                    <a:bodyPr/>
                    <a:lstStyle/>
                    <a:p>
                      <a:endParaRPr lang="en-US" sz="600" dirty="0">
                        <a:latin typeface="Arial" panose="020B0604020202020204" pitchFamily="34" charset="0"/>
                        <a:cs typeface="Arial" panose="020B0604020202020204" pitchFamily="34" charset="0"/>
                      </a:endParaRPr>
                    </a:p>
                  </a:txBody>
                  <a:tcPr marL="0" marR="0" marT="0" marB="0">
                    <a:solidFill>
                      <a:srgbClr val="00B050"/>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b="1" dirty="0" smtClean="0">
                          <a:solidFill>
                            <a:schemeClr val="tx1"/>
                          </a:solidFill>
                          <a:latin typeface="Arial" panose="020B0604020202020204" pitchFamily="34" charset="0"/>
                          <a:cs typeface="Arial" panose="020B0604020202020204" pitchFamily="34" charset="0"/>
                        </a:rPr>
                        <a:t>INSERT</a:t>
                      </a:r>
                      <a:r>
                        <a:rPr lang="en-US" sz="700" b="1" baseline="0" dirty="0" smtClean="0">
                          <a:solidFill>
                            <a:schemeClr val="tx1"/>
                          </a:solidFill>
                          <a:latin typeface="Arial" panose="020B0604020202020204" pitchFamily="34" charset="0"/>
                          <a:cs typeface="Arial" panose="020B0604020202020204" pitchFamily="34" charset="0"/>
                        </a:rPr>
                        <a:t> </a:t>
                      </a:r>
                      <a:r>
                        <a:rPr lang="en-US" sz="700" b="1" dirty="0" smtClean="0">
                          <a:solidFill>
                            <a:schemeClr val="tx1"/>
                          </a:solidFill>
                          <a:latin typeface="Arial" panose="020B0604020202020204" pitchFamily="34" charset="0"/>
                          <a:cs typeface="Arial" panose="020B0604020202020204" pitchFamily="34" charset="0"/>
                        </a:rPr>
                        <a:t>CLASSIFICATION</a:t>
                      </a:r>
                    </a:p>
                  </a:txBody>
                  <a:tcPr marT="9144" marB="18288">
                    <a:solidFill>
                      <a:schemeClr val="bg1"/>
                    </a:solid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Max</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Tasked</a:t>
                      </a:r>
                      <a:endParaRPr kumimoji="0" lang="en-US" sz="700" b="1"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endParaRPr>
                    </a:p>
                  </a:txBody>
                  <a:tcPr marL="18288" marR="18288" marT="27432" marB="27432" anchor="ctr">
                    <a:noFill/>
                  </a:tcPr>
                </a:tc>
              </a:tr>
              <a:tr h="118872">
                <a:tc vMerge="1">
                  <a:txBody>
                    <a:bodyPr/>
                    <a:lstStyle/>
                    <a:p>
                      <a:endParaRPr lang="en-US"/>
                    </a:p>
                  </a:txBody>
                  <a:tcPr/>
                </a:tc>
                <a:tc gridSpan="2"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baseline="0" dirty="0" smtClean="0">
                        <a:solidFill>
                          <a:schemeClr val="bg1"/>
                        </a:solidFill>
                        <a:latin typeface="Arial" panose="020B0604020202020204" pitchFamily="34" charset="0"/>
                        <a:cs typeface="Arial" panose="020B0604020202020204" pitchFamily="34" charset="0"/>
                      </a:endParaRPr>
                    </a:p>
                  </a:txBody>
                  <a:tcPr marL="27432" marR="27432" marT="9144" marB="9144">
                    <a:solidFill>
                      <a:schemeClr val="bg1">
                        <a:lumMod val="75000"/>
                      </a:schemeClr>
                    </a:solidFill>
                  </a:tcPr>
                </a:tc>
                <a:tc hMerge="1"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baseline="0" dirty="0" smtClean="0">
                        <a:solidFill>
                          <a:schemeClr val="bg1"/>
                        </a:solidFill>
                        <a:latin typeface="Arial" panose="020B0604020202020204" pitchFamily="34" charset="0"/>
                        <a:cs typeface="Arial" panose="020B0604020202020204" pitchFamily="34" charset="0"/>
                      </a:endParaRPr>
                    </a:p>
                  </a:txBody>
                  <a:tcPr marL="27432" marR="27432" marT="27432" marB="27432">
                    <a:solidFill>
                      <a:schemeClr val="bg1">
                        <a:lumMod val="7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endParaRPr>
                    </a:p>
                  </a:txBody>
                  <a:tcPr marL="27432" marT="9144" marB="9144" anchor="ctr">
                    <a:solidFill>
                      <a:schemeClr val="bg1">
                        <a:lumMod val="50000"/>
                      </a:schemeClr>
                    </a:solidFill>
                  </a:tcPr>
                </a:tc>
                <a:tc vMerge="1">
                  <a:txBody>
                    <a:bodyPr/>
                    <a:lstStyle/>
                    <a:p>
                      <a:endParaRPr lang="en-US"/>
                    </a:p>
                  </a:txBody>
                  <a:tcPr/>
                </a:tc>
              </a:tr>
              <a:tr h="91440">
                <a:tc vMerge="1">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pPr algn="ctr"/>
                      <a:endParaRPr lang="en-US" sz="900" b="1" dirty="0">
                        <a:latin typeface="Arial" panose="020B0604020202020204" pitchFamily="34" charset="0"/>
                        <a:cs typeface="Arial" panose="020B0604020202020204" pitchFamily="34" charset="0"/>
                      </a:endParaRPr>
                    </a:p>
                  </a:txBody>
                  <a:tcPr marL="0" marR="0" marT="0" marB="0" anchor="ctr"/>
                </a:tc>
                <a:tc>
                  <a:txBody>
                    <a:bodyPr/>
                    <a:lstStyle/>
                    <a:p>
                      <a:pPr algn="ctr"/>
                      <a:endParaRPr lang="en-US" sz="900" b="1" dirty="0">
                        <a:latin typeface="Arial" panose="020B0604020202020204" pitchFamily="34" charset="0"/>
                        <a:cs typeface="Arial" panose="020B0604020202020204" pitchFamily="34" charset="0"/>
                      </a:endParaRPr>
                    </a:p>
                  </a:txBody>
                  <a:tcPr marL="0" marR="0" marT="0" marB="0" anchor="ctr"/>
                </a:tc>
                <a:tc>
                  <a:txBody>
                    <a:bodyPr/>
                    <a:lstStyle/>
                    <a:p>
                      <a:pPr algn="ctr"/>
                      <a:endParaRPr lang="en-US" sz="900" b="1" dirty="0">
                        <a:latin typeface="Arial" panose="020B0604020202020204" pitchFamily="34" charset="0"/>
                        <a:cs typeface="Arial" panose="020B0604020202020204" pitchFamily="34" charset="0"/>
                      </a:endParaRPr>
                    </a:p>
                  </a:txBody>
                  <a:tcPr marL="0" marR="0" marT="0" marB="0" anchor="ctr"/>
                </a:tc>
                <a:tc vMerge="1">
                  <a:txBody>
                    <a:bodyPr/>
                    <a:lstStyle/>
                    <a:p>
                      <a:pPr algn="ctr"/>
                      <a:endParaRPr lang="en-US" sz="1000" b="1" dirty="0">
                        <a:latin typeface="Arial" panose="020B0604020202020204" pitchFamily="34" charset="0"/>
                        <a:cs typeface="Arial" panose="020B0604020202020204" pitchFamily="34" charset="0"/>
                      </a:endParaRPr>
                    </a:p>
                  </a:txBody>
                  <a:tcPr marL="27432" marR="27432" marT="27432" marB="27432" anchor="ctr"/>
                </a:tc>
              </a:tr>
              <a:tr h="1417320">
                <a:tc>
                  <a:txBody>
                    <a:bodyPr/>
                    <a:lstStyle/>
                    <a:p>
                      <a:pPr algn="ctr"/>
                      <a:r>
                        <a:rPr lang="en-US" sz="1000" b="1" dirty="0" smtClean="0">
                          <a:latin typeface="Arial" panose="020B0604020202020204" pitchFamily="34" charset="0"/>
                          <a:cs typeface="Arial" panose="020B0604020202020204" pitchFamily="34" charset="0"/>
                        </a:rPr>
                        <a:t>1</a:t>
                      </a:r>
                      <a:r>
                        <a:rPr lang="en-US" sz="800" b="1" dirty="0" smtClean="0">
                          <a:latin typeface="Arial" panose="020B0604020202020204" pitchFamily="34" charset="0"/>
                          <a:cs typeface="Arial" panose="020B0604020202020204" pitchFamily="34" charset="0"/>
                        </a:rPr>
                        <a:t>ABCT</a:t>
                      </a: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4271</a:t>
                      </a:r>
                    </a:p>
                  </a:txBody>
                  <a:tcPr marL="27432" marR="27432" marT="27432" marB="27432" anchor="ctr"/>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r h="676656">
                <a:tc>
                  <a:txBody>
                    <a:bodyPr/>
                    <a:lstStyle/>
                    <a:p>
                      <a:pPr algn="ctr"/>
                      <a:r>
                        <a:rPr lang="en-US" sz="1000" b="1" dirty="0" smtClean="0">
                          <a:latin typeface="Arial" panose="020B0604020202020204" pitchFamily="34" charset="0"/>
                          <a:cs typeface="Arial" panose="020B0604020202020204" pitchFamily="34" charset="0"/>
                        </a:rPr>
                        <a:t>1-16</a:t>
                      </a:r>
                      <a:r>
                        <a:rPr lang="en-US" sz="800" b="1" dirty="0" smtClean="0">
                          <a:latin typeface="Arial" panose="020B0604020202020204" pitchFamily="34" charset="0"/>
                          <a:cs typeface="Arial" panose="020B0604020202020204" pitchFamily="34" charset="0"/>
                        </a:rPr>
                        <a:t>IN</a:t>
                      </a: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648</a:t>
                      </a:r>
                      <a:endParaRPr lang="en-US" sz="1000" b="1"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r h="676656">
                <a:tc>
                  <a:txBody>
                    <a:bodyPr/>
                    <a:lstStyle/>
                    <a:p>
                      <a:pPr algn="ctr"/>
                      <a:r>
                        <a:rPr lang="en-US" sz="1000" b="1" dirty="0" smtClean="0">
                          <a:latin typeface="Arial" panose="020B0604020202020204" pitchFamily="34" charset="0"/>
                          <a:cs typeface="Arial" panose="020B0604020202020204" pitchFamily="34" charset="0"/>
                        </a:rPr>
                        <a:t>2-34</a:t>
                      </a:r>
                      <a:r>
                        <a:rPr lang="en-US" sz="800" b="1" dirty="0" smtClean="0">
                          <a:latin typeface="Arial" panose="020B0604020202020204" pitchFamily="34" charset="0"/>
                          <a:cs typeface="Arial" panose="020B0604020202020204" pitchFamily="34" charset="0"/>
                        </a:rPr>
                        <a:t>AR</a:t>
                      </a: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609</a:t>
                      </a: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r h="676656">
                <a:tc>
                  <a:txBody>
                    <a:bodyPr/>
                    <a:lstStyle/>
                    <a:p>
                      <a:pPr algn="ctr"/>
                      <a:r>
                        <a:rPr lang="en-US" sz="1000" b="1" dirty="0" smtClean="0">
                          <a:latin typeface="Arial" panose="020B0604020202020204" pitchFamily="34" charset="0"/>
                          <a:cs typeface="Arial" panose="020B0604020202020204" pitchFamily="34" charset="0"/>
                        </a:rPr>
                        <a:t>3-66</a:t>
                      </a:r>
                      <a:r>
                        <a:rPr lang="en-US" sz="800" b="1" dirty="0" smtClean="0">
                          <a:latin typeface="Arial" panose="020B0604020202020204" pitchFamily="34" charset="0"/>
                          <a:cs typeface="Arial" panose="020B0604020202020204" pitchFamily="34" charset="0"/>
                        </a:rPr>
                        <a:t>AR</a:t>
                      </a: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560</a:t>
                      </a: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r h="676656">
                <a:tc>
                  <a:txBody>
                    <a:bodyPr/>
                    <a:lstStyle/>
                    <a:p>
                      <a:pPr algn="ctr"/>
                      <a:r>
                        <a:rPr lang="en-US" sz="1000" b="1" dirty="0" smtClean="0">
                          <a:latin typeface="Arial" panose="020B0604020202020204" pitchFamily="34" charset="0"/>
                          <a:cs typeface="Arial" panose="020B0604020202020204" pitchFamily="34" charset="0"/>
                        </a:rPr>
                        <a:t>1-4</a:t>
                      </a:r>
                      <a:r>
                        <a:rPr lang="en-US" sz="800" b="1" dirty="0" smtClean="0">
                          <a:latin typeface="Arial" panose="020B0604020202020204" pitchFamily="34" charset="0"/>
                          <a:cs typeface="Arial" panose="020B0604020202020204" pitchFamily="34" charset="0"/>
                        </a:rPr>
                        <a:t>CAV</a:t>
                      </a:r>
                      <a:endParaRPr lang="en-US" sz="9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565</a:t>
                      </a: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r h="676656">
                <a:tc>
                  <a:txBody>
                    <a:bodyPr/>
                    <a:lstStyle/>
                    <a:p>
                      <a:pPr algn="ctr"/>
                      <a:r>
                        <a:rPr lang="en-US" sz="1000" b="1" dirty="0" smtClean="0">
                          <a:latin typeface="Arial" panose="020B0604020202020204" pitchFamily="34" charset="0"/>
                          <a:cs typeface="Arial" panose="020B0604020202020204" pitchFamily="34" charset="0"/>
                        </a:rPr>
                        <a:t>1EN</a:t>
                      </a: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629</a:t>
                      </a: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r h="676656">
                <a:tc>
                  <a:txBody>
                    <a:bodyPr/>
                    <a:lstStyle/>
                    <a:p>
                      <a:pPr algn="ctr"/>
                      <a:r>
                        <a:rPr lang="en-US" sz="1000" b="1" dirty="0" smtClean="0">
                          <a:latin typeface="Arial" panose="020B0604020202020204" pitchFamily="34" charset="0"/>
                          <a:cs typeface="Arial" panose="020B0604020202020204" pitchFamily="34" charset="0"/>
                        </a:rPr>
                        <a:t>101</a:t>
                      </a:r>
                      <a:r>
                        <a:rPr lang="en-US" sz="800" b="1" dirty="0" smtClean="0">
                          <a:latin typeface="Arial" panose="020B0604020202020204" pitchFamily="34" charset="0"/>
                          <a:cs typeface="Arial" panose="020B0604020202020204" pitchFamily="34" charset="0"/>
                        </a:rPr>
                        <a:t>BSB</a:t>
                      </a: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471</a:t>
                      </a: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r h="676656">
                <a:tc>
                  <a:txBody>
                    <a:bodyPr/>
                    <a:lstStyle/>
                    <a:p>
                      <a:pPr algn="ctr"/>
                      <a:r>
                        <a:rPr lang="en-US" sz="1000" b="1" dirty="0" smtClean="0">
                          <a:latin typeface="Arial" panose="020B0604020202020204" pitchFamily="34" charset="0"/>
                          <a:cs typeface="Arial" panose="020B0604020202020204" pitchFamily="34" charset="0"/>
                        </a:rPr>
                        <a:t>1-5</a:t>
                      </a:r>
                      <a:r>
                        <a:rPr lang="en-US" sz="800" b="1" dirty="0" smtClean="0">
                          <a:latin typeface="Arial" panose="020B0604020202020204" pitchFamily="34" charset="0"/>
                          <a:cs typeface="Arial" panose="020B0604020202020204" pitchFamily="34" charset="0"/>
                        </a:rPr>
                        <a:t>FA</a:t>
                      </a: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645</a:t>
                      </a: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bl>
          </a:graphicData>
        </a:graphic>
      </p:graphicFrame>
      <p:cxnSp>
        <p:nvCxnSpPr>
          <p:cNvPr id="11" name="Straight Connector 10"/>
          <p:cNvCxnSpPr/>
          <p:nvPr userDrawn="1"/>
        </p:nvCxnSpPr>
        <p:spPr>
          <a:xfrm>
            <a:off x="137092" y="247136"/>
            <a:ext cx="274320" cy="5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ular Callout 11"/>
          <p:cNvSpPr/>
          <p:nvPr userDrawn="1"/>
        </p:nvSpPr>
        <p:spPr>
          <a:xfrm>
            <a:off x="3212306" y="104160"/>
            <a:ext cx="1252538" cy="132937"/>
          </a:xfrm>
          <a:prstGeom prst="wedgeRectCallout">
            <a:avLst>
              <a:gd name="adj1" fmla="val -68405"/>
              <a:gd name="adj2" fmla="val 21166"/>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r>
              <a:rPr lang="en-US" sz="900" b="1" dirty="0" smtClean="0">
                <a:solidFill>
                  <a:prstClr val="black"/>
                </a:solidFill>
                <a:latin typeface="Arial Black" panose="020B0A04020102020204" pitchFamily="34" charset="0"/>
                <a:cs typeface="Arial" panose="020B0604020202020204" pitchFamily="34" charset="0"/>
              </a:rPr>
              <a:t># Soldiers Tasked</a:t>
            </a:r>
            <a:endParaRPr lang="en-US" sz="900" b="1" dirty="0">
              <a:solidFill>
                <a:prstClr val="black"/>
              </a:solidFill>
              <a:latin typeface="Arial Black" panose="020B0A04020102020204" pitchFamily="34" charset="0"/>
              <a:cs typeface="Arial" panose="020B0604020202020204" pitchFamily="34" charset="0"/>
            </a:endParaRPr>
          </a:p>
        </p:txBody>
      </p:sp>
      <p:sp>
        <p:nvSpPr>
          <p:cNvPr id="14" name="Rectangle 13"/>
          <p:cNvSpPr/>
          <p:nvPr userDrawn="1"/>
        </p:nvSpPr>
        <p:spPr>
          <a:xfrm>
            <a:off x="5991225" y="134320"/>
            <a:ext cx="2728342" cy="210312"/>
          </a:xfrm>
          <a:prstGeom prst="rect">
            <a:avLst/>
          </a:prstGeom>
          <a:solidFill>
            <a:schemeClr val="bg1">
              <a:lumMod val="5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defTabSz="907297"/>
            <a:r>
              <a:rPr lang="en-US" sz="1050" b="1" dirty="0" smtClean="0">
                <a:solidFill>
                  <a:prstClr val="white"/>
                </a:solidFill>
                <a:latin typeface="Arial" pitchFamily="34" charset="0"/>
                <a:cs typeface="Arial" pitchFamily="34" charset="0"/>
              </a:rPr>
              <a:t>4</a:t>
            </a:r>
            <a:r>
              <a:rPr lang="en-US" sz="1050" b="1" baseline="30000" dirty="0" smtClean="0">
                <a:solidFill>
                  <a:prstClr val="white"/>
                </a:solidFill>
                <a:latin typeface="Arial" pitchFamily="34" charset="0"/>
                <a:cs typeface="Arial" pitchFamily="34" charset="0"/>
              </a:rPr>
              <a:t>th</a:t>
            </a:r>
            <a:r>
              <a:rPr lang="en-US" sz="1050" b="1" dirty="0" smtClean="0">
                <a:solidFill>
                  <a:prstClr val="white"/>
                </a:solidFill>
                <a:latin typeface="Arial" pitchFamily="34" charset="0"/>
                <a:cs typeface="Arial" pitchFamily="34" charset="0"/>
              </a:rPr>
              <a:t> Quarter – FY 18</a:t>
            </a:r>
            <a:endParaRPr lang="en-US" sz="1050" b="1" dirty="0">
              <a:solidFill>
                <a:prstClr val="white"/>
              </a:solidFill>
              <a:latin typeface="Arial" pitchFamily="34" charset="0"/>
              <a:cs typeface="Arial" pitchFamily="34" charset="0"/>
            </a:endParaRPr>
          </a:p>
        </p:txBody>
      </p:sp>
    </p:spTree>
    <p:extLst>
      <p:ext uri="{BB962C8B-B14F-4D97-AF65-F5344CB8AC3E}">
        <p14:creationId xmlns:p14="http://schemas.microsoft.com/office/powerpoint/2010/main" val="1274246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73" y="1002127"/>
            <a:ext cx="538631" cy="384949"/>
          </a:xfrm>
          <a:prstGeom prst="rect">
            <a:avLst/>
          </a:prstGeom>
        </p:spPr>
      </p:pic>
      <p:pic>
        <p:nvPicPr>
          <p:cNvPr id="16" name="Picture 15" descr="C:\Users\BENJAMIN.W.BELLET\Desktop\16-IN-COA-Pearce-Clean.jpg"/>
          <p:cNvPicPr>
            <a:picLocks noChangeAspect="1" noChangeArrowheads="1"/>
          </p:cNvPicPr>
          <p:nvPr userDrawn="1"/>
        </p:nvPicPr>
        <p:blipFill>
          <a:blip r:embed="rId3" cstate="screen">
            <a:extLst>
              <a:ext uri="{BEBA8EAE-BF5A-486C-A8C5-ECC9F3942E4B}">
                <a14:imgProps xmlns:a14="http://schemas.microsoft.com/office/drawing/2010/main">
                  <a14:imgLayer r:embed="rId4">
                    <a14:imgEffect>
                      <a14:backgroundRemoval t="0" b="100000" l="0" r="100000">
                        <a14:foregroundMark x1="41361" y1="4425" x2="42932" y2="5310"/>
                        <a14:foregroundMark x1="31937" y1="33628" x2="32984" y2="33628"/>
                        <a14:foregroundMark x1="21466" y1="42035" x2="17801" y2="33186"/>
                        <a14:foregroundMark x1="82199" y1="35841" x2="83246" y2="33628"/>
                        <a14:foregroundMark x1="21466" y1="33186" x2="20419" y2="30973"/>
                        <a14:foregroundMark x1="23037" y1="83628" x2="25654" y2="92478"/>
                        <a14:foregroundMark x1="26178" y1="93363" x2="74346" y2="93363"/>
                        <a14:foregroundMark x1="33508" y1="81858" x2="32984" y2="54425"/>
                        <a14:foregroundMark x1="67016" y1="55752" x2="67539" y2="57965"/>
                        <a14:foregroundMark x1="75916" y1="90265" x2="75916" y2="93805"/>
                        <a14:foregroundMark x1="80105" y1="88053" x2="80105" y2="89381"/>
                        <a14:foregroundMark x1="50785" y1="89823" x2="50262" y2="88496"/>
                        <a14:foregroundMark x1="64921" y1="87168" x2="63874" y2="83628"/>
                        <a14:foregroundMark x1="61780" y1="88496" x2="57068" y2="88053"/>
                        <a14:foregroundMark x1="54974" y1="98230" x2="74346" y2="94690"/>
                        <a14:backgroundMark x1="43455" y1="12389" x2="37696" y2="4425"/>
                        <a14:backgroundMark x1="43979" y1="13274" x2="42408" y2="11504"/>
                        <a14:backgroundMark x1="56021" y1="12389" x2="63874" y2="8407"/>
                        <a14:backgroundMark x1="42932" y1="23894" x2="34555" y2="28319"/>
                        <a14:backgroundMark x1="56021" y1="22566" x2="65969" y2="28319"/>
                        <a14:backgroundMark x1="36649" y1="34956" x2="37173" y2="28761"/>
                        <a14:backgroundMark x1="24084" y1="25664" x2="21466" y2="28761"/>
                        <a14:backgroundMark x1="28796" y1="33186" x2="31937" y2="30973"/>
                        <a14:backgroundMark x1="23560" y1="31858" x2="21990" y2="28761"/>
                        <a14:backgroundMark x1="21990" y1="34956" x2="20942" y2="34956"/>
                        <a14:backgroundMark x1="21466" y1="43805" x2="17277" y2="40708"/>
                        <a14:backgroundMark x1="18325" y1="39381" x2="18325" y2="37611"/>
                        <a14:backgroundMark x1="72775" y1="40708" x2="66492" y2="38938"/>
                        <a14:backgroundMark x1="78534" y1="23009" x2="76963" y2="23451"/>
                        <a14:backgroundMark x1="76440" y1="26106" x2="78534" y2="27434"/>
                        <a14:backgroundMark x1="85340" y1="24336" x2="87958" y2="30531"/>
                        <a14:backgroundMark x1="83770" y1="40265" x2="89005" y2="38053"/>
                        <a14:backgroundMark x1="92670" y1="34956" x2="91623" y2="36283"/>
                        <a14:backgroundMark x1="85340" y1="34513" x2="84817" y2="36283"/>
                        <a14:backgroundMark x1="79058" y1="35398" x2="80105" y2="34071"/>
                        <a14:backgroundMark x1="71728" y1="34513" x2="72251" y2="34956"/>
                        <a14:backgroundMark x1="67539" y1="34513" x2="66492" y2="34513"/>
                        <a14:backgroundMark x1="64921" y1="38053" x2="64921" y2="37611"/>
                        <a14:backgroundMark x1="18325" y1="32743" x2="17801" y2="32301"/>
                        <a14:backgroundMark x1="33508" y1="50885" x2="31937" y2="50885"/>
                        <a14:backgroundMark x1="29843" y1="56195" x2="31414" y2="52655"/>
                        <a14:backgroundMark x1="54974" y1="52212" x2="56545" y2="52212"/>
                        <a14:backgroundMark x1="66492" y1="51327" x2="73822" y2="55310"/>
                        <a14:backgroundMark x1="75916" y1="70796" x2="73822" y2="75664"/>
                        <a14:backgroundMark x1="29319" y1="84071" x2="32984" y2="88938"/>
                        <a14:backgroundMark x1="36126" y1="89823" x2="47120" y2="90265"/>
                        <a14:backgroundMark x1="30890" y1="66372" x2="31414" y2="68584"/>
                        <a14:backgroundMark x1="24607" y1="70796" x2="25131" y2="72566"/>
                        <a14:backgroundMark x1="54974" y1="89823" x2="63874" y2="89823"/>
                        <a14:backgroundMark x1="49738" y1="90265" x2="49215" y2="90265"/>
                        <a14:backgroundMark x1="52356" y1="91150" x2="53927" y2="89381"/>
                        <a14:backgroundMark x1="69110" y1="98673" x2="52356" y2="99558"/>
                        <a14:backgroundMark x1="31414" y1="99115" x2="49215" y2="99558"/>
                        <a14:backgroundMark x1="24084" y1="58850" x2="24084" y2="61947"/>
                      </a14:backgroundRemoval>
                    </a14:imgEffect>
                  </a14:imgLayer>
                </a14:imgProps>
              </a:ext>
              <a:ext uri="{28A0092B-C50C-407E-A947-70E740481C1C}">
                <a14:useLocalDpi xmlns:a14="http://schemas.microsoft.com/office/drawing/2010/main"/>
              </a:ext>
            </a:extLst>
          </a:blip>
          <a:srcRect/>
          <a:stretch>
            <a:fillRect/>
          </a:stretch>
        </p:blipFill>
        <p:spPr bwMode="auto">
          <a:xfrm>
            <a:off x="137914" y="2103743"/>
            <a:ext cx="238354" cy="277474"/>
          </a:xfrm>
          <a:prstGeom prst="rect">
            <a:avLst/>
          </a:prstGeom>
          <a:ln>
            <a:noFill/>
          </a:ln>
          <a:effectLst>
            <a:outerShdw blurRad="50800" dist="38100" dir="2700000" algn="tl" rotWithShape="0">
              <a:prstClr val="black">
                <a:alpha val="40000"/>
              </a:prstClr>
            </a:outerShdw>
          </a:effectLst>
        </p:spPr>
      </p:pic>
      <p:pic>
        <p:nvPicPr>
          <p:cNvPr id="17" name="Picture 16" descr="\\10.230.0.22\BRNG-Share\2-34 AR\S3\CHEMO\Common Files\2-34 AR BN - Crest High Res.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61841" y="2786187"/>
            <a:ext cx="223952" cy="25944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1841" y="3456148"/>
            <a:ext cx="233196" cy="255776"/>
          </a:xfrm>
          <a:prstGeom prst="rect">
            <a:avLst/>
          </a:prstGeom>
        </p:spPr>
      </p:pic>
      <p:pic>
        <p:nvPicPr>
          <p:cNvPr id="19" name="Picture 18" descr="DistinctiveUnitInsignia_new.jpg"/>
          <p:cNvPicPr preferRelativeResize="0">
            <a:picLocks noChangeAspect="1"/>
          </p:cNvPicPr>
          <p:nvPr userDrawn="1"/>
        </p:nvPicPr>
        <p:blipFill>
          <a:blip r:embed="rId7" cstate="print"/>
          <a:stretch>
            <a:fillRect/>
          </a:stretch>
        </p:blipFill>
        <p:spPr bwMode="auto">
          <a:xfrm>
            <a:off x="181602" y="4139041"/>
            <a:ext cx="183856" cy="261523"/>
          </a:xfrm>
          <a:prstGeom prst="rect">
            <a:avLst/>
          </a:prstGeom>
          <a:noFill/>
          <a:ln>
            <a:noFill/>
          </a:ln>
          <a:effectLst>
            <a:outerShdw blurRad="50800" dist="38100" dir="2700000" algn="tl" rotWithShape="0">
              <a:prstClr val="black">
                <a:alpha val="40000"/>
              </a:prstClr>
            </a:outerShdw>
          </a:effectLst>
        </p:spPr>
      </p:pic>
      <p:pic>
        <p:nvPicPr>
          <p:cNvPr id="20" name="Picture 19"/>
          <p:cNvPicPr>
            <a:picLocks noChangeAspect="1"/>
          </p:cNvPicPr>
          <p:nvPr userDrawn="1"/>
        </p:nvPicPr>
        <p:blipFill>
          <a:blip r:embed="rId8" cstate="screen">
            <a:extLst>
              <a:ext uri="{BEBA8EAE-BF5A-486C-A8C5-ECC9F3942E4B}">
                <a14:imgProps xmlns:a14="http://schemas.microsoft.com/office/drawing/2010/main">
                  <a14:imgLayer r:embed="rId9">
                    <a14:imgEffect>
                      <a14:backgroundRemoval t="730" b="100000" l="0" r="100000">
                        <a14:foregroundMark x1="49273" y1="9367" x2="49273" y2="9367"/>
                        <a14:foregroundMark x1="49273" y1="9367" x2="49273" y2="9367"/>
                        <a14:foregroundMark x1="49670" y1="5839" x2="49670" y2="5839"/>
                        <a14:foregroundMark x1="49670" y1="5839" x2="49670" y2="5839"/>
                        <a14:foregroundMark x1="32232" y1="94404" x2="32232" y2="94404"/>
                        <a14:foregroundMark x1="32232" y1="94404" x2="32232" y2="94404"/>
                        <a14:foregroundMark x1="16645" y1="91241" x2="16645" y2="91241"/>
                        <a14:foregroundMark x1="16645" y1="91241" x2="16645" y2="91241"/>
                        <a14:foregroundMark x1="25760" y1="92457" x2="25760" y2="92457"/>
                        <a14:foregroundMark x1="25760" y1="92457" x2="25760" y2="92457"/>
                        <a14:foregroundMark x1="27345" y1="93796" x2="27345" y2="93796"/>
                        <a14:foregroundMark x1="27345" y1="93796" x2="27345" y2="93796"/>
                        <a14:foregroundMark x1="23514" y1="94404" x2="23514" y2="94404"/>
                        <a14:foregroundMark x1="23514" y1="94404" x2="23514" y2="94404"/>
                        <a14:foregroundMark x1="81770" y1="91849" x2="81770" y2="91849"/>
                        <a14:foregroundMark x1="81770" y1="91849" x2="81770" y2="91849"/>
                        <a14:foregroundMark x1="71995" y1="93796" x2="71995" y2="93796"/>
                        <a14:foregroundMark x1="71995" y1="93796" x2="71995" y2="93796"/>
                        <a14:foregroundMark x1="68164" y1="91849" x2="68164" y2="91849"/>
                        <a14:foregroundMark x1="68164" y1="91849" x2="68164" y2="91849"/>
                        <a14:foregroundMark x1="32629" y1="91241" x2="32629" y2="91241"/>
                        <a14:foregroundMark x1="32629" y1="91241" x2="32629" y2="91241"/>
                        <a14:foregroundMark x1="28534" y1="90511" x2="28534" y2="90511"/>
                        <a14:foregroundMark x1="28534" y1="90511" x2="28534" y2="90511"/>
                        <a14:foregroundMark x1="19551" y1="94039" x2="19551" y2="94039"/>
                        <a14:foregroundMark x1="19551" y1="94039" x2="19551" y2="94039"/>
                        <a14:foregroundMark x1="21136" y1="94891" x2="21136" y2="94891"/>
                        <a14:foregroundMark x1="21136" y1="94891" x2="21136" y2="94891"/>
                        <a14:foregroundMark x1="66314" y1="96837" x2="66314" y2="96837"/>
                        <a14:foregroundMark x1="66314" y1="96837" x2="66314" y2="96837"/>
                        <a14:foregroundMark x1="62483" y1="91971" x2="62483" y2="91971"/>
                        <a14:foregroundMark x1="32365" y1="50973" x2="32365" y2="50973"/>
                        <a14:foregroundMark x1="32365" y1="50973" x2="32365" y2="50973"/>
                        <a14:foregroundMark x1="38970" y1="55718" x2="38970" y2="55718"/>
                        <a14:foregroundMark x1="38970" y1="55718" x2="38970" y2="55718"/>
                        <a14:foregroundMark x1="55878" y1="49635" x2="55878" y2="49635"/>
                        <a14:foregroundMark x1="55878" y1="49635" x2="55878" y2="49635"/>
                        <a14:foregroundMark x1="66050" y1="54380" x2="66050" y2="54380"/>
                        <a14:foregroundMark x1="65786" y1="54380" x2="65786" y2="54380"/>
                        <a14:foregroundMark x1="43461" y1="55718" x2="43461" y2="55718"/>
                        <a14:foregroundMark x1="43461" y1="55718" x2="43461" y2="55718"/>
                        <a14:foregroundMark x1="67239" y1="52920" x2="67239" y2="52920"/>
                        <a14:foregroundMark x1="67239" y1="52920" x2="67239" y2="52920"/>
                        <a14:foregroundMark x1="76882" y1="94891" x2="76882" y2="94891"/>
                        <a14:foregroundMark x1="76882" y1="94891" x2="76882" y2="94891"/>
                        <a14:foregroundMark x1="15166" y1="87402" x2="14692" y2="91732"/>
                        <a14:foregroundMark x1="22325" y1="95499" x2="34478" y2="97445"/>
                        <a14:foregroundMark x1="34346" y1="97932" x2="41744" y2="98418"/>
                        <a14:foregroundMark x1="75165" y1="95499" x2="67239" y2="97324"/>
                        <a14:foregroundMark x1="39498" y1="53528" x2="47688" y2="57543"/>
                        <a14:foregroundMark x1="33421" y1="52311" x2="32893" y2="57056"/>
                        <a14:foregroundMark x1="67239" y1="48297" x2="53897" y2="48297"/>
                        <a14:foregroundMark x1="66446" y1="47202" x2="67371" y2="50365"/>
                        <a14:foregroundMark x1="66314" y1="46594" x2="67371" y2="46715"/>
                        <a14:foregroundMark x1="17966" y1="26886" x2="17041" y2="23966"/>
                        <a14:foregroundMark x1="22325" y1="24574" x2="19155" y2="19343"/>
                        <a14:foregroundMark x1="28534" y1="26764" x2="33025" y2="22871"/>
                        <a14:backgroundMark x1="34742" y1="49878" x2="34742" y2="49878"/>
                        <a14:backgroundMark x1="34742" y1="49878" x2="34742" y2="49878"/>
                        <a14:backgroundMark x1="52444" y1="2920" x2="52444" y2="2920"/>
                        <a14:backgroundMark x1="36592" y1="88686" x2="36592" y2="88686"/>
                        <a14:backgroundMark x1="36592" y1="88686" x2="36592" y2="88686"/>
                        <a14:backgroundMark x1="23910" y1="98418" x2="23910" y2="98418"/>
                        <a14:backgroundMark x1="23910" y1="98418" x2="23910" y2="98418"/>
                        <a14:backgroundMark x1="33554" y1="98662" x2="33554" y2="98662"/>
                        <a14:backgroundMark x1="33554" y1="98662" x2="33554" y2="98662"/>
                        <a14:backgroundMark x1="73844" y1="98054" x2="73844" y2="98054"/>
                        <a14:backgroundMark x1="73844" y1="98054" x2="73844" y2="98054"/>
                        <a14:backgroundMark x1="66975" y1="98662" x2="66975" y2="98662"/>
                        <a14:backgroundMark x1="66975" y1="98662" x2="66975" y2="98662"/>
                        <a14:backgroundMark x1="64465" y1="88686" x2="64465" y2="88686"/>
                        <a14:backgroundMark x1="64465" y1="88686" x2="64465" y2="88686"/>
                        <a14:backgroundMark x1="48613" y1="97810" x2="48613" y2="97810"/>
                        <a14:backgroundMark x1="48613" y1="97810" x2="48613" y2="97810"/>
                        <a14:backgroundMark x1="35007" y1="99148" x2="38970" y2="99513"/>
                        <a14:backgroundMark x1="68560" y1="99027" x2="55746" y2="99635"/>
                        <a14:backgroundMark x1="50462" y1="97445" x2="49538" y2="99148"/>
                        <a14:backgroundMark x1="50594" y1="99270" x2="53765" y2="99757"/>
                        <a14:backgroundMark x1="38177" y1="99635" x2="45971" y2="99513"/>
                        <a14:backgroundMark x1="23250" y1="51825" x2="22721" y2="55353"/>
                        <a14:backgroundMark x1="30119" y1="63504" x2="28798" y2="60341"/>
                        <a14:backgroundMark x1="28930" y1="53528" x2="30251" y2="56448"/>
                        <a14:backgroundMark x1="29855" y1="46959" x2="29194" y2="48905"/>
                        <a14:backgroundMark x1="38705" y1="44404" x2="35403" y2="45012"/>
                        <a14:backgroundMark x1="54161" y1="44891" x2="56539" y2="44891"/>
                        <a14:backgroundMark x1="66843" y1="44404" x2="73976" y2="48905"/>
                        <a14:backgroundMark x1="15852" y1="31630" x2="19551" y2="35645"/>
                        <a14:backgroundMark x1="16116" y1="26277" x2="16909" y2="27859"/>
                        <a14:backgroundMark x1="16909" y1="27981" x2="17041" y2="30170"/>
                        <a14:backgroundMark x1="36592" y1="25304" x2="30251" y2="32603"/>
                        <a14:backgroundMark x1="31308" y1="21533" x2="36328" y2="21776"/>
                        <a14:backgroundMark x1="34346" y1="18248" x2="31572" y2="18978"/>
                        <a14:backgroundMark x1="28402" y1="23479" x2="31044" y2="21168"/>
                        <a14:backgroundMark x1="19683" y1="11314" x2="21400" y2="12652"/>
                        <a14:backgroundMark x1="22457" y1="15450" x2="22457" y2="18856"/>
                        <a14:backgroundMark x1="22721" y1="22384" x2="21797" y2="19221"/>
                        <a14:backgroundMark x1="21136" y1="25182" x2="15984" y2="21655"/>
                        <a14:backgroundMark x1="46367" y1="15328" x2="54425" y2="15328"/>
                        <a14:backgroundMark x1="52048" y1="8881" x2="51651" y2="7178"/>
                        <a14:backgroundMark x1="68296" y1="20316" x2="64993" y2="19343"/>
                        <a14:backgroundMark x1="63408" y1="22141" x2="62616" y2="20438"/>
                        <a14:backgroundMark x1="67371" y1="25547" x2="64597" y2="22993"/>
                        <a14:backgroundMark x1="72787" y1="32725" x2="66711" y2="30170"/>
                        <a14:backgroundMark x1="73052" y1="26277" x2="67768" y2="25061"/>
                        <a14:backgroundMark x1="78864" y1="19586" x2="77939" y2="16667"/>
                        <a14:backgroundMark x1="80185" y1="12409" x2="77279" y2="14842"/>
                        <a14:backgroundMark x1="82827" y1="42579" x2="84148" y2="42579"/>
                        <a14:backgroundMark x1="81638" y1="42579" x2="82299" y2="42579"/>
                        <a14:backgroundMark x1="36592" y1="15207" x2="37252" y2="15693"/>
                        <a14:backgroundMark x1="37252" y1="10097" x2="36856" y2="11436"/>
                        <a14:backgroundMark x1="38705" y1="14599" x2="38705" y2="14599"/>
                        <a14:backgroundMark x1="42272" y1="17518" x2="42272" y2="17518"/>
                        <a14:backgroundMark x1="45971" y1="18856" x2="45971" y2="18856"/>
                        <a14:backgroundMark x1="47292" y1="19343" x2="47292" y2="19343"/>
                        <a14:backgroundMark x1="40819" y1="17032" x2="40819" y2="17032"/>
                        <a14:backgroundMark x1="23778" y1="48905" x2="23778" y2="48905"/>
                        <a14:backgroundMark x1="82299" y1="18248" x2="82299" y2="18248"/>
                        <a14:backgroundMark x1="80185" y1="26886" x2="83355" y2="22993"/>
                      </a14:backgroundRemoval>
                    </a14:imgEffect>
                  </a14:imgLayer>
                </a14:imgProps>
              </a:ext>
              <a:ext uri="{28A0092B-C50C-407E-A947-70E740481C1C}">
                <a14:useLocalDpi xmlns:a14="http://schemas.microsoft.com/office/drawing/2010/main"/>
              </a:ext>
            </a:extLst>
          </a:blip>
          <a:stretch>
            <a:fillRect/>
          </a:stretch>
        </p:blipFill>
        <p:spPr>
          <a:xfrm>
            <a:off x="162626" y="4813161"/>
            <a:ext cx="223168" cy="259587"/>
          </a:xfrm>
          <a:prstGeom prst="rect">
            <a:avLst/>
          </a:prstGeom>
          <a:ln>
            <a:noFill/>
          </a:ln>
          <a:effectLst>
            <a:outerShdw blurRad="50800" dist="38100" dir="2700000" algn="tl" rotWithShape="0">
              <a:prstClr val="black">
                <a:alpha val="40000"/>
              </a:prstClr>
            </a:outerShdw>
          </a:effectLst>
        </p:spPr>
      </p:pic>
      <p:pic>
        <p:nvPicPr>
          <p:cNvPr id="21" name="Picture 20" descr="1BCT_101FSB Logo"/>
          <p:cNvPicPr>
            <a:picLocks noChangeAspect="1" noChangeArrowheads="1"/>
          </p:cNvPicPr>
          <p:nvPr userDrawn="1"/>
        </p:nvPicPr>
        <p:blipFill>
          <a:blip r:embed="rId10" cstate="email">
            <a:extLst>
              <a:ext uri="{BEBA8EAE-BF5A-486C-A8C5-ECC9F3942E4B}">
                <a14:imgProps xmlns:a14="http://schemas.microsoft.com/office/drawing/2010/main">
                  <a14:imgLayer r:embed="rId11">
                    <a14:imgEffect>
                      <a14:backgroundRemoval t="0" b="100000" l="0" r="97500">
                        <a14:foregroundMark x1="70833" y1="82386" x2="70833" y2="82386"/>
                      </a14:backgroundRemoval>
                    </a14:imgEffect>
                  </a14:imgLayer>
                </a14:imgProps>
              </a:ext>
            </a:extLst>
          </a:blip>
          <a:srcRect/>
          <a:stretch>
            <a:fillRect/>
          </a:stretch>
        </p:blipFill>
        <p:spPr bwMode="auto">
          <a:xfrm>
            <a:off x="171366" y="5482751"/>
            <a:ext cx="212523" cy="268181"/>
          </a:xfrm>
          <a:prstGeom prst="rect">
            <a:avLst/>
          </a:prstGeom>
          <a:ln>
            <a:noFill/>
          </a:ln>
          <a:effectLst>
            <a:outerShdw blurRad="50800" dist="38100" dir="2700000" algn="tl" rotWithShape="0">
              <a:prstClr val="black">
                <a:alpha val="40000"/>
              </a:prstClr>
            </a:outerShdw>
          </a:effectLst>
        </p:spPr>
      </p:pic>
      <p:pic>
        <p:nvPicPr>
          <p:cNvPr id="22" name="Picture 21" descr="1BCT_1_5 Logo"/>
          <p:cNvPicPr>
            <a:picLocks noChangeAspect="1" noChangeArrowheads="1"/>
          </p:cNvPicPr>
          <p:nvPr userDrawn="1"/>
        </p:nvPicPr>
        <p:blipFill>
          <a:blip r:embed="rId12" cstate="email">
            <a:extLst>
              <a:ext uri="{BEBA8EAE-BF5A-486C-A8C5-ECC9F3942E4B}">
                <a14:imgProps xmlns:a14="http://schemas.microsoft.com/office/drawing/2010/main">
                  <a14:imgLayer r:embed="rId13">
                    <a14:imgEffect>
                      <a14:backgroundRemoval t="0" b="100000" l="667" r="100000"/>
                    </a14:imgEffect>
                  </a14:imgLayer>
                </a14:imgProps>
              </a:ext>
            </a:extLst>
          </a:blip>
          <a:srcRect/>
          <a:stretch>
            <a:fillRect/>
          </a:stretch>
        </p:blipFill>
        <p:spPr bwMode="auto">
          <a:xfrm>
            <a:off x="91253" y="6160935"/>
            <a:ext cx="353697" cy="275590"/>
          </a:xfrm>
          <a:prstGeom prst="rect">
            <a:avLst/>
          </a:prstGeom>
          <a:ln>
            <a:noFill/>
          </a:ln>
          <a:effectLst>
            <a:outerShdw blurRad="50800" dist="38100" dir="2700000" algn="tl" rotWithShape="0">
              <a:prstClr val="black">
                <a:alpha val="40000"/>
              </a:prstClr>
            </a:outerShdw>
          </a:effectLst>
        </p:spPr>
      </p:pic>
      <p:graphicFrame>
        <p:nvGraphicFramePr>
          <p:cNvPr id="23" name="Table 22"/>
          <p:cNvGraphicFramePr>
            <a:graphicFrameLocks noGrp="1"/>
          </p:cNvGraphicFramePr>
          <p:nvPr userDrawn="1">
            <p:extLst/>
          </p:nvPr>
        </p:nvGraphicFramePr>
        <p:xfrm>
          <a:off x="22225" y="14816"/>
          <a:ext cx="9107424" cy="6626352"/>
        </p:xfrm>
        <a:graphic>
          <a:graphicData uri="http://schemas.openxmlformats.org/drawingml/2006/table">
            <a:tbl>
              <a:tblPr firstRow="1" bandRow="1">
                <a:tableStyleId>{5940675A-B579-460E-94D1-54222C63F5DA}</a:tableStyleId>
              </a:tblPr>
              <a:tblGrid>
                <a:gridCol w="502920"/>
                <a:gridCol w="2734056"/>
                <a:gridCol w="2734056"/>
                <a:gridCol w="2734056"/>
                <a:gridCol w="402336"/>
              </a:tblGrid>
              <a:tr h="91440">
                <a:tc rowSpan="3">
                  <a:txBody>
                    <a:bodyPr/>
                    <a:lstStyle/>
                    <a:p>
                      <a:pPr algn="ctr"/>
                      <a:r>
                        <a:rPr lang="en-US" sz="800" b="1" baseline="0" dirty="0" smtClean="0">
                          <a:solidFill>
                            <a:schemeClr val="tx1"/>
                          </a:solidFill>
                          <a:latin typeface="Arial" panose="020B0604020202020204" pitchFamily="34" charset="0"/>
                          <a:cs typeface="Arial" panose="020B0604020202020204" pitchFamily="34" charset="0"/>
                        </a:rPr>
                        <a:t>Unit</a:t>
                      </a:r>
                    </a:p>
                    <a:p>
                      <a:pPr algn="ctr"/>
                      <a:endParaRPr lang="en-US" sz="800" b="1" baseline="0" dirty="0" smtClean="0">
                        <a:solidFill>
                          <a:schemeClr val="tx1"/>
                        </a:solidFill>
                        <a:latin typeface="Arial" panose="020B0604020202020204" pitchFamily="34" charset="0"/>
                        <a:cs typeface="Arial" panose="020B0604020202020204" pitchFamily="34" charset="0"/>
                      </a:endParaRPr>
                    </a:p>
                    <a:p>
                      <a:pPr algn="ctr"/>
                      <a:endParaRPr lang="en-US" sz="100" b="1" baseline="0" dirty="0" smtClean="0">
                        <a:solidFill>
                          <a:schemeClr val="tx1"/>
                        </a:solidFill>
                        <a:latin typeface="Arial" panose="020B0604020202020204" pitchFamily="34" charset="0"/>
                        <a:cs typeface="Arial" panose="020B0604020202020204" pitchFamily="34" charset="0"/>
                      </a:endParaRPr>
                    </a:p>
                    <a:p>
                      <a:pPr algn="ctr"/>
                      <a:r>
                        <a:rPr lang="en-US" sz="800" b="1" baseline="0" dirty="0" smtClean="0">
                          <a:solidFill>
                            <a:schemeClr val="tx1"/>
                          </a:solidFill>
                          <a:latin typeface="Arial" panose="020B0604020202020204" pitchFamily="34" charset="0"/>
                          <a:cs typeface="Arial" panose="020B0604020202020204" pitchFamily="34" charset="0"/>
                        </a:rPr>
                        <a:t>Strength</a:t>
                      </a:r>
                    </a:p>
                  </a:txBody>
                  <a:tcPr marL="18288" marR="18288" marT="18288" marB="18288" anchor="ctr">
                    <a:solidFill>
                      <a:schemeClr val="bg1"/>
                    </a:solidFill>
                  </a:tcPr>
                </a:tc>
                <a:tc rowSpan="2"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anose="020B0604020202020204" pitchFamily="34" charset="0"/>
                          <a:cs typeface="Arial" panose="020B0604020202020204" pitchFamily="34" charset="0"/>
                        </a:rPr>
                        <a:t>          Operational Troop to Task</a:t>
                      </a:r>
                      <a:endParaRPr lang="en-US" sz="1200" b="1" baseline="0" dirty="0" smtClean="0">
                        <a:solidFill>
                          <a:schemeClr val="bg1"/>
                        </a:solidFill>
                        <a:latin typeface="Arial" panose="020B0604020202020204" pitchFamily="34" charset="0"/>
                        <a:cs typeface="Arial" panose="020B0604020202020204" pitchFamily="34" charset="0"/>
                      </a:endParaRPr>
                    </a:p>
                  </a:txBody>
                  <a:tcPr marT="9144" marB="18288" anchor="ctr">
                    <a:solidFill>
                      <a:schemeClr val="bg1">
                        <a:lumMod val="50000"/>
                      </a:schemeClr>
                    </a:solidFill>
                  </a:tcPr>
                </a:tc>
                <a:tc rowSpan="2" hMerge="1">
                  <a:txBody>
                    <a:bodyPr/>
                    <a:lstStyle/>
                    <a:p>
                      <a:endParaRPr lang="en-US" sz="600" dirty="0">
                        <a:latin typeface="Arial" panose="020B0604020202020204" pitchFamily="34" charset="0"/>
                        <a:cs typeface="Arial" panose="020B0604020202020204" pitchFamily="34" charset="0"/>
                      </a:endParaRPr>
                    </a:p>
                  </a:txBody>
                  <a:tcPr marL="0" marR="0" marT="0" marB="0">
                    <a:solidFill>
                      <a:srgbClr val="00B050"/>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b="1" dirty="0" smtClean="0">
                          <a:solidFill>
                            <a:schemeClr val="tx1"/>
                          </a:solidFill>
                          <a:latin typeface="Arial" panose="020B0604020202020204" pitchFamily="34" charset="0"/>
                          <a:cs typeface="Arial" panose="020B0604020202020204" pitchFamily="34" charset="0"/>
                        </a:rPr>
                        <a:t>INSERT</a:t>
                      </a:r>
                      <a:r>
                        <a:rPr lang="en-US" sz="700" b="1" baseline="0" dirty="0" smtClean="0">
                          <a:solidFill>
                            <a:schemeClr val="tx1"/>
                          </a:solidFill>
                          <a:latin typeface="Arial" panose="020B0604020202020204" pitchFamily="34" charset="0"/>
                          <a:cs typeface="Arial" panose="020B0604020202020204" pitchFamily="34" charset="0"/>
                        </a:rPr>
                        <a:t> </a:t>
                      </a:r>
                      <a:r>
                        <a:rPr lang="en-US" sz="700" b="1" dirty="0" smtClean="0">
                          <a:solidFill>
                            <a:schemeClr val="tx1"/>
                          </a:solidFill>
                          <a:latin typeface="Arial" panose="020B0604020202020204" pitchFamily="34" charset="0"/>
                          <a:cs typeface="Arial" panose="020B0604020202020204" pitchFamily="34" charset="0"/>
                        </a:rPr>
                        <a:t>CLASSIFICATION</a:t>
                      </a:r>
                    </a:p>
                  </a:txBody>
                  <a:tcPr marT="9144" marB="18288">
                    <a:solidFill>
                      <a:schemeClr val="bg1"/>
                    </a:solid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Max</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Tasked</a:t>
                      </a:r>
                      <a:endParaRPr kumimoji="0" lang="en-US" sz="700" b="1"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endParaRPr>
                    </a:p>
                  </a:txBody>
                  <a:tcPr marL="18288" marR="18288" marT="27432" marB="27432" anchor="ctr">
                    <a:noFill/>
                  </a:tcPr>
                </a:tc>
              </a:tr>
              <a:tr h="118872">
                <a:tc vMerge="1">
                  <a:txBody>
                    <a:bodyPr/>
                    <a:lstStyle/>
                    <a:p>
                      <a:endParaRPr lang="en-US"/>
                    </a:p>
                  </a:txBody>
                  <a:tcPr/>
                </a:tc>
                <a:tc gridSpan="2"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baseline="0" dirty="0" smtClean="0">
                        <a:solidFill>
                          <a:schemeClr val="bg1"/>
                        </a:solidFill>
                        <a:latin typeface="Arial" panose="020B0604020202020204" pitchFamily="34" charset="0"/>
                        <a:cs typeface="Arial" panose="020B0604020202020204" pitchFamily="34" charset="0"/>
                      </a:endParaRPr>
                    </a:p>
                  </a:txBody>
                  <a:tcPr marL="27432" marR="27432" marT="9144" marB="9144">
                    <a:solidFill>
                      <a:schemeClr val="bg1">
                        <a:lumMod val="75000"/>
                      </a:schemeClr>
                    </a:solidFill>
                  </a:tcPr>
                </a:tc>
                <a:tc hMerge="1"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baseline="0" dirty="0" smtClean="0">
                        <a:solidFill>
                          <a:schemeClr val="bg1"/>
                        </a:solidFill>
                        <a:latin typeface="Arial" panose="020B0604020202020204" pitchFamily="34" charset="0"/>
                        <a:cs typeface="Arial" panose="020B0604020202020204" pitchFamily="34" charset="0"/>
                      </a:endParaRPr>
                    </a:p>
                  </a:txBody>
                  <a:tcPr marL="27432" marR="27432" marT="27432" marB="27432">
                    <a:solidFill>
                      <a:schemeClr val="bg1">
                        <a:lumMod val="7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endParaRPr>
                    </a:p>
                  </a:txBody>
                  <a:tcPr marL="27432" marT="9144" marB="9144" anchor="ctr">
                    <a:solidFill>
                      <a:schemeClr val="bg1">
                        <a:lumMod val="50000"/>
                      </a:schemeClr>
                    </a:solidFill>
                  </a:tcPr>
                </a:tc>
                <a:tc vMerge="1">
                  <a:txBody>
                    <a:bodyPr/>
                    <a:lstStyle/>
                    <a:p>
                      <a:endParaRPr lang="en-US"/>
                    </a:p>
                  </a:txBody>
                  <a:tcPr/>
                </a:tc>
              </a:tr>
              <a:tr h="91440">
                <a:tc vMerge="1">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pPr algn="ctr"/>
                      <a:endParaRPr lang="en-US" sz="900" b="1" dirty="0">
                        <a:latin typeface="Arial" panose="020B0604020202020204" pitchFamily="34" charset="0"/>
                        <a:cs typeface="Arial" panose="020B0604020202020204" pitchFamily="34" charset="0"/>
                      </a:endParaRPr>
                    </a:p>
                  </a:txBody>
                  <a:tcPr marL="0" marR="0" marT="0" marB="0" anchor="ctr"/>
                </a:tc>
                <a:tc>
                  <a:txBody>
                    <a:bodyPr/>
                    <a:lstStyle/>
                    <a:p>
                      <a:pPr algn="ctr"/>
                      <a:endParaRPr lang="en-US" sz="900" b="1" dirty="0">
                        <a:latin typeface="Arial" panose="020B0604020202020204" pitchFamily="34" charset="0"/>
                        <a:cs typeface="Arial" panose="020B0604020202020204" pitchFamily="34" charset="0"/>
                      </a:endParaRPr>
                    </a:p>
                  </a:txBody>
                  <a:tcPr marL="0" marR="0" marT="0" marB="0" anchor="ctr"/>
                </a:tc>
                <a:tc>
                  <a:txBody>
                    <a:bodyPr/>
                    <a:lstStyle/>
                    <a:p>
                      <a:pPr algn="ctr"/>
                      <a:endParaRPr lang="en-US" sz="900" b="1" dirty="0">
                        <a:latin typeface="Arial" panose="020B0604020202020204" pitchFamily="34" charset="0"/>
                        <a:cs typeface="Arial" panose="020B0604020202020204" pitchFamily="34" charset="0"/>
                      </a:endParaRPr>
                    </a:p>
                  </a:txBody>
                  <a:tcPr marL="0" marR="0" marT="0" marB="0" anchor="ctr"/>
                </a:tc>
                <a:tc vMerge="1">
                  <a:txBody>
                    <a:bodyPr/>
                    <a:lstStyle/>
                    <a:p>
                      <a:pPr algn="ctr"/>
                      <a:endParaRPr lang="en-US" sz="1000" b="1" dirty="0">
                        <a:latin typeface="Arial" panose="020B0604020202020204" pitchFamily="34" charset="0"/>
                        <a:cs typeface="Arial" panose="020B0604020202020204" pitchFamily="34" charset="0"/>
                      </a:endParaRPr>
                    </a:p>
                  </a:txBody>
                  <a:tcPr marL="27432" marR="27432" marT="27432" marB="27432" anchor="ctr"/>
                </a:tc>
              </a:tr>
              <a:tr h="1417320">
                <a:tc>
                  <a:txBody>
                    <a:bodyPr/>
                    <a:lstStyle/>
                    <a:p>
                      <a:pPr algn="ctr"/>
                      <a:r>
                        <a:rPr lang="en-US" sz="1000" b="1" dirty="0" smtClean="0">
                          <a:latin typeface="Arial" panose="020B0604020202020204" pitchFamily="34" charset="0"/>
                          <a:cs typeface="Arial" panose="020B0604020202020204" pitchFamily="34" charset="0"/>
                        </a:rPr>
                        <a:t>1</a:t>
                      </a:r>
                      <a:r>
                        <a:rPr lang="en-US" sz="800" b="1" dirty="0" smtClean="0">
                          <a:latin typeface="Arial" panose="020B0604020202020204" pitchFamily="34" charset="0"/>
                          <a:cs typeface="Arial" panose="020B0604020202020204" pitchFamily="34" charset="0"/>
                        </a:rPr>
                        <a:t>ABCT</a:t>
                      </a: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4389</a:t>
                      </a:r>
                    </a:p>
                  </a:txBody>
                  <a:tcPr marL="27432" marR="27432" marT="27432" marB="27432" anchor="ctr"/>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r h="676656">
                <a:tc>
                  <a:txBody>
                    <a:bodyPr/>
                    <a:lstStyle/>
                    <a:p>
                      <a:pPr algn="ctr"/>
                      <a:r>
                        <a:rPr lang="en-US" sz="1000" b="1" dirty="0" smtClean="0">
                          <a:latin typeface="Arial" panose="020B0604020202020204" pitchFamily="34" charset="0"/>
                          <a:cs typeface="Arial" panose="020B0604020202020204" pitchFamily="34" charset="0"/>
                        </a:rPr>
                        <a:t>1-16</a:t>
                      </a:r>
                      <a:r>
                        <a:rPr lang="en-US" sz="800" b="1" dirty="0" smtClean="0">
                          <a:latin typeface="Arial" panose="020B0604020202020204" pitchFamily="34" charset="0"/>
                          <a:cs typeface="Arial" panose="020B0604020202020204" pitchFamily="34" charset="0"/>
                        </a:rPr>
                        <a:t>IN</a:t>
                      </a: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675</a:t>
                      </a:r>
                      <a:endParaRPr lang="en-US" sz="1000" b="1"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r h="676656">
                <a:tc>
                  <a:txBody>
                    <a:bodyPr/>
                    <a:lstStyle/>
                    <a:p>
                      <a:pPr algn="ctr"/>
                      <a:r>
                        <a:rPr lang="en-US" sz="1000" b="1" dirty="0" smtClean="0">
                          <a:latin typeface="Arial" panose="020B0604020202020204" pitchFamily="34" charset="0"/>
                          <a:cs typeface="Arial" panose="020B0604020202020204" pitchFamily="34" charset="0"/>
                        </a:rPr>
                        <a:t>2-34</a:t>
                      </a:r>
                      <a:r>
                        <a:rPr lang="en-US" sz="800" b="1" dirty="0" smtClean="0">
                          <a:latin typeface="Arial" panose="020B0604020202020204" pitchFamily="34" charset="0"/>
                          <a:cs typeface="Arial" panose="020B0604020202020204" pitchFamily="34" charset="0"/>
                        </a:rPr>
                        <a:t>AR</a:t>
                      </a: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637</a:t>
                      </a: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r h="676656">
                <a:tc>
                  <a:txBody>
                    <a:bodyPr/>
                    <a:lstStyle/>
                    <a:p>
                      <a:pPr algn="ctr"/>
                      <a:r>
                        <a:rPr lang="en-US" sz="1000" b="1" dirty="0" smtClean="0">
                          <a:latin typeface="Arial" panose="020B0604020202020204" pitchFamily="34" charset="0"/>
                          <a:cs typeface="Arial" panose="020B0604020202020204" pitchFamily="34" charset="0"/>
                        </a:rPr>
                        <a:t>3-66</a:t>
                      </a:r>
                      <a:r>
                        <a:rPr lang="en-US" sz="800" b="1" dirty="0" smtClean="0">
                          <a:latin typeface="Arial" panose="020B0604020202020204" pitchFamily="34" charset="0"/>
                          <a:cs typeface="Arial" panose="020B0604020202020204" pitchFamily="34" charset="0"/>
                        </a:rPr>
                        <a:t>AR</a:t>
                      </a: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611</a:t>
                      </a: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r h="676656">
                <a:tc>
                  <a:txBody>
                    <a:bodyPr/>
                    <a:lstStyle/>
                    <a:p>
                      <a:pPr algn="ctr"/>
                      <a:r>
                        <a:rPr lang="en-US" sz="1000" b="1" dirty="0" smtClean="0">
                          <a:latin typeface="Arial" panose="020B0604020202020204" pitchFamily="34" charset="0"/>
                          <a:cs typeface="Arial" panose="020B0604020202020204" pitchFamily="34" charset="0"/>
                        </a:rPr>
                        <a:t>1-4</a:t>
                      </a:r>
                      <a:r>
                        <a:rPr lang="en-US" sz="800" b="1" dirty="0" smtClean="0">
                          <a:latin typeface="Arial" panose="020B0604020202020204" pitchFamily="34" charset="0"/>
                          <a:cs typeface="Arial" panose="020B0604020202020204" pitchFamily="34" charset="0"/>
                        </a:rPr>
                        <a:t>CAV</a:t>
                      </a:r>
                      <a:endParaRPr lang="en-US" sz="9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621</a:t>
                      </a: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r h="676656">
                <a:tc>
                  <a:txBody>
                    <a:bodyPr/>
                    <a:lstStyle/>
                    <a:p>
                      <a:pPr algn="ctr"/>
                      <a:r>
                        <a:rPr lang="en-US" sz="1000" b="1" dirty="0" smtClean="0">
                          <a:latin typeface="Arial" panose="020B0604020202020204" pitchFamily="34" charset="0"/>
                          <a:cs typeface="Arial" panose="020B0604020202020204" pitchFamily="34" charset="0"/>
                        </a:rPr>
                        <a:t>1EN</a:t>
                      </a: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626</a:t>
                      </a: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r h="676656">
                <a:tc>
                  <a:txBody>
                    <a:bodyPr/>
                    <a:lstStyle/>
                    <a:p>
                      <a:pPr algn="ctr"/>
                      <a:r>
                        <a:rPr lang="en-US" sz="1000" b="1" dirty="0" smtClean="0">
                          <a:latin typeface="Arial" panose="020B0604020202020204" pitchFamily="34" charset="0"/>
                          <a:cs typeface="Arial" panose="020B0604020202020204" pitchFamily="34" charset="0"/>
                        </a:rPr>
                        <a:t>101</a:t>
                      </a:r>
                      <a:r>
                        <a:rPr lang="en-US" sz="800" b="1" dirty="0" smtClean="0">
                          <a:latin typeface="Arial" panose="020B0604020202020204" pitchFamily="34" charset="0"/>
                          <a:cs typeface="Arial" panose="020B0604020202020204" pitchFamily="34" charset="0"/>
                        </a:rPr>
                        <a:t>BSB</a:t>
                      </a: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456</a:t>
                      </a: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r h="676656">
                <a:tc>
                  <a:txBody>
                    <a:bodyPr/>
                    <a:lstStyle/>
                    <a:p>
                      <a:pPr algn="ctr"/>
                      <a:r>
                        <a:rPr lang="en-US" sz="1000" b="1" dirty="0" smtClean="0">
                          <a:latin typeface="Arial" panose="020B0604020202020204" pitchFamily="34" charset="0"/>
                          <a:cs typeface="Arial" panose="020B0604020202020204" pitchFamily="34" charset="0"/>
                        </a:rPr>
                        <a:t>1-5</a:t>
                      </a:r>
                      <a:r>
                        <a:rPr lang="en-US" sz="800" b="1" dirty="0" smtClean="0">
                          <a:latin typeface="Arial" panose="020B0604020202020204" pitchFamily="34" charset="0"/>
                          <a:cs typeface="Arial" panose="020B0604020202020204" pitchFamily="34" charset="0"/>
                        </a:rPr>
                        <a:t>FA</a:t>
                      </a: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686</a:t>
                      </a: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bl>
          </a:graphicData>
        </a:graphic>
      </p:graphicFrame>
      <p:cxnSp>
        <p:nvCxnSpPr>
          <p:cNvPr id="24" name="Straight Connector 23"/>
          <p:cNvCxnSpPr/>
          <p:nvPr userDrawn="1"/>
        </p:nvCxnSpPr>
        <p:spPr>
          <a:xfrm>
            <a:off x="137092" y="247136"/>
            <a:ext cx="274320" cy="5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ular Callout 24"/>
          <p:cNvSpPr/>
          <p:nvPr userDrawn="1"/>
        </p:nvSpPr>
        <p:spPr>
          <a:xfrm>
            <a:off x="3212306" y="104160"/>
            <a:ext cx="1252538" cy="132937"/>
          </a:xfrm>
          <a:prstGeom prst="wedgeRectCallout">
            <a:avLst>
              <a:gd name="adj1" fmla="val -68405"/>
              <a:gd name="adj2" fmla="val 21166"/>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r>
              <a:rPr lang="en-US" sz="900" b="1" dirty="0" smtClean="0">
                <a:solidFill>
                  <a:prstClr val="black"/>
                </a:solidFill>
                <a:latin typeface="Arial Black" panose="020B0A04020102020204" pitchFamily="34" charset="0"/>
                <a:cs typeface="Arial" panose="020B0604020202020204" pitchFamily="34" charset="0"/>
              </a:rPr>
              <a:t># Soldiers Tasked</a:t>
            </a:r>
            <a:endParaRPr lang="en-US" sz="900" b="1" dirty="0">
              <a:solidFill>
                <a:prstClr val="black"/>
              </a:solidFill>
              <a:latin typeface="Arial Black" panose="020B0A04020102020204" pitchFamily="34" charset="0"/>
              <a:cs typeface="Arial" panose="020B0604020202020204" pitchFamily="34" charset="0"/>
            </a:endParaRPr>
          </a:p>
        </p:txBody>
      </p:sp>
      <p:sp>
        <p:nvSpPr>
          <p:cNvPr id="26" name="Rectangle 25"/>
          <p:cNvSpPr/>
          <p:nvPr userDrawn="1"/>
        </p:nvSpPr>
        <p:spPr>
          <a:xfrm>
            <a:off x="5991225" y="134320"/>
            <a:ext cx="2728342" cy="210312"/>
          </a:xfrm>
          <a:prstGeom prst="rect">
            <a:avLst/>
          </a:prstGeom>
          <a:solidFill>
            <a:schemeClr val="bg1">
              <a:lumMod val="5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defTabSz="907297"/>
            <a:r>
              <a:rPr lang="en-US" sz="1050" b="1" dirty="0" smtClean="0">
                <a:solidFill>
                  <a:prstClr val="white"/>
                </a:solidFill>
                <a:latin typeface="Arial" pitchFamily="34" charset="0"/>
                <a:cs typeface="Arial" pitchFamily="34" charset="0"/>
              </a:rPr>
              <a:t>1</a:t>
            </a:r>
            <a:r>
              <a:rPr lang="en-US" sz="1050" b="1" baseline="30000" dirty="0" smtClean="0">
                <a:solidFill>
                  <a:prstClr val="white"/>
                </a:solidFill>
                <a:latin typeface="Arial" pitchFamily="34" charset="0"/>
                <a:cs typeface="Arial" pitchFamily="34" charset="0"/>
              </a:rPr>
              <a:t>st</a:t>
            </a:r>
            <a:r>
              <a:rPr lang="en-US" sz="1050" b="1" dirty="0" smtClean="0">
                <a:solidFill>
                  <a:prstClr val="white"/>
                </a:solidFill>
                <a:latin typeface="Arial" pitchFamily="34" charset="0"/>
                <a:cs typeface="Arial" pitchFamily="34" charset="0"/>
              </a:rPr>
              <a:t> Quarter – FY 18</a:t>
            </a:r>
            <a:endParaRPr lang="en-US" sz="1050" b="1" dirty="0">
              <a:solidFill>
                <a:prstClr val="white"/>
              </a:solidFill>
              <a:latin typeface="Arial" pitchFamily="34" charset="0"/>
              <a:cs typeface="Arial" pitchFamily="34" charset="0"/>
            </a:endParaRPr>
          </a:p>
        </p:txBody>
      </p:sp>
    </p:spTree>
    <p:extLst>
      <p:ext uri="{BB962C8B-B14F-4D97-AF65-F5344CB8AC3E}">
        <p14:creationId xmlns:p14="http://schemas.microsoft.com/office/powerpoint/2010/main" val="246954420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73" y="1002127"/>
            <a:ext cx="538631" cy="384949"/>
          </a:xfrm>
          <a:prstGeom prst="rect">
            <a:avLst/>
          </a:prstGeom>
        </p:spPr>
      </p:pic>
      <p:pic>
        <p:nvPicPr>
          <p:cNvPr id="16" name="Picture 15" descr="C:\Users\BENJAMIN.W.BELLET\Desktop\16-IN-COA-Pearce-Clean.jpg"/>
          <p:cNvPicPr>
            <a:picLocks noChangeAspect="1" noChangeArrowheads="1"/>
          </p:cNvPicPr>
          <p:nvPr userDrawn="1"/>
        </p:nvPicPr>
        <p:blipFill>
          <a:blip r:embed="rId3" cstate="screen">
            <a:extLst>
              <a:ext uri="{BEBA8EAE-BF5A-486C-A8C5-ECC9F3942E4B}">
                <a14:imgProps xmlns:a14="http://schemas.microsoft.com/office/drawing/2010/main">
                  <a14:imgLayer r:embed="rId4">
                    <a14:imgEffect>
                      <a14:backgroundRemoval t="0" b="100000" l="0" r="100000">
                        <a14:foregroundMark x1="41361" y1="4425" x2="42932" y2="5310"/>
                        <a14:foregroundMark x1="31937" y1="33628" x2="32984" y2="33628"/>
                        <a14:foregroundMark x1="21466" y1="42035" x2="17801" y2="33186"/>
                        <a14:foregroundMark x1="82199" y1="35841" x2="83246" y2="33628"/>
                        <a14:foregroundMark x1="21466" y1="33186" x2="20419" y2="30973"/>
                        <a14:foregroundMark x1="23037" y1="83628" x2="25654" y2="92478"/>
                        <a14:foregroundMark x1="26178" y1="93363" x2="74346" y2="93363"/>
                        <a14:foregroundMark x1="33508" y1="81858" x2="32984" y2="54425"/>
                        <a14:foregroundMark x1="67016" y1="55752" x2="67539" y2="57965"/>
                        <a14:foregroundMark x1="75916" y1="90265" x2="75916" y2="93805"/>
                        <a14:foregroundMark x1="80105" y1="88053" x2="80105" y2="89381"/>
                        <a14:foregroundMark x1="50785" y1="89823" x2="50262" y2="88496"/>
                        <a14:foregroundMark x1="64921" y1="87168" x2="63874" y2="83628"/>
                        <a14:foregroundMark x1="61780" y1="88496" x2="57068" y2="88053"/>
                        <a14:foregroundMark x1="54974" y1="98230" x2="74346" y2="94690"/>
                        <a14:backgroundMark x1="43455" y1="12389" x2="37696" y2="4425"/>
                        <a14:backgroundMark x1="43979" y1="13274" x2="42408" y2="11504"/>
                        <a14:backgroundMark x1="56021" y1="12389" x2="63874" y2="8407"/>
                        <a14:backgroundMark x1="42932" y1="23894" x2="34555" y2="28319"/>
                        <a14:backgroundMark x1="56021" y1="22566" x2="65969" y2="28319"/>
                        <a14:backgroundMark x1="36649" y1="34956" x2="37173" y2="28761"/>
                        <a14:backgroundMark x1="24084" y1="25664" x2="21466" y2="28761"/>
                        <a14:backgroundMark x1="28796" y1="33186" x2="31937" y2="30973"/>
                        <a14:backgroundMark x1="23560" y1="31858" x2="21990" y2="28761"/>
                        <a14:backgroundMark x1="21990" y1="34956" x2="20942" y2="34956"/>
                        <a14:backgroundMark x1="21466" y1="43805" x2="17277" y2="40708"/>
                        <a14:backgroundMark x1="18325" y1="39381" x2="18325" y2="37611"/>
                        <a14:backgroundMark x1="72775" y1="40708" x2="66492" y2="38938"/>
                        <a14:backgroundMark x1="78534" y1="23009" x2="76963" y2="23451"/>
                        <a14:backgroundMark x1="76440" y1="26106" x2="78534" y2="27434"/>
                        <a14:backgroundMark x1="85340" y1="24336" x2="87958" y2="30531"/>
                        <a14:backgroundMark x1="83770" y1="40265" x2="89005" y2="38053"/>
                        <a14:backgroundMark x1="92670" y1="34956" x2="91623" y2="36283"/>
                        <a14:backgroundMark x1="85340" y1="34513" x2="84817" y2="36283"/>
                        <a14:backgroundMark x1="79058" y1="35398" x2="80105" y2="34071"/>
                        <a14:backgroundMark x1="71728" y1="34513" x2="72251" y2="34956"/>
                        <a14:backgroundMark x1="67539" y1="34513" x2="66492" y2="34513"/>
                        <a14:backgroundMark x1="64921" y1="38053" x2="64921" y2="37611"/>
                        <a14:backgroundMark x1="18325" y1="32743" x2="17801" y2="32301"/>
                        <a14:backgroundMark x1="33508" y1="50885" x2="31937" y2="50885"/>
                        <a14:backgroundMark x1="29843" y1="56195" x2="31414" y2="52655"/>
                        <a14:backgroundMark x1="54974" y1="52212" x2="56545" y2="52212"/>
                        <a14:backgroundMark x1="66492" y1="51327" x2="73822" y2="55310"/>
                        <a14:backgroundMark x1="75916" y1="70796" x2="73822" y2="75664"/>
                        <a14:backgroundMark x1="29319" y1="84071" x2="32984" y2="88938"/>
                        <a14:backgroundMark x1="36126" y1="89823" x2="47120" y2="90265"/>
                        <a14:backgroundMark x1="30890" y1="66372" x2="31414" y2="68584"/>
                        <a14:backgroundMark x1="24607" y1="70796" x2="25131" y2="72566"/>
                        <a14:backgroundMark x1="54974" y1="89823" x2="63874" y2="89823"/>
                        <a14:backgroundMark x1="49738" y1="90265" x2="49215" y2="90265"/>
                        <a14:backgroundMark x1="52356" y1="91150" x2="53927" y2="89381"/>
                        <a14:backgroundMark x1="69110" y1="98673" x2="52356" y2="99558"/>
                        <a14:backgroundMark x1="31414" y1="99115" x2="49215" y2="99558"/>
                        <a14:backgroundMark x1="24084" y1="58850" x2="24084" y2="61947"/>
                      </a14:backgroundRemoval>
                    </a14:imgEffect>
                  </a14:imgLayer>
                </a14:imgProps>
              </a:ext>
              <a:ext uri="{28A0092B-C50C-407E-A947-70E740481C1C}">
                <a14:useLocalDpi xmlns:a14="http://schemas.microsoft.com/office/drawing/2010/main"/>
              </a:ext>
            </a:extLst>
          </a:blip>
          <a:srcRect/>
          <a:stretch>
            <a:fillRect/>
          </a:stretch>
        </p:blipFill>
        <p:spPr bwMode="auto">
          <a:xfrm>
            <a:off x="137914" y="2103743"/>
            <a:ext cx="238354" cy="277474"/>
          </a:xfrm>
          <a:prstGeom prst="rect">
            <a:avLst/>
          </a:prstGeom>
          <a:ln>
            <a:noFill/>
          </a:ln>
          <a:effectLst>
            <a:outerShdw blurRad="50800" dist="38100" dir="2700000" algn="tl" rotWithShape="0">
              <a:prstClr val="black">
                <a:alpha val="40000"/>
              </a:prstClr>
            </a:outerShdw>
          </a:effectLst>
        </p:spPr>
      </p:pic>
      <p:pic>
        <p:nvPicPr>
          <p:cNvPr id="17" name="Picture 16" descr="\\10.230.0.22\BRNG-Share\2-34 AR\S3\CHEMO\Common Files\2-34 AR BN - Crest High Res.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61841" y="2786187"/>
            <a:ext cx="223952" cy="25944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1841" y="3456148"/>
            <a:ext cx="233196" cy="255776"/>
          </a:xfrm>
          <a:prstGeom prst="rect">
            <a:avLst/>
          </a:prstGeom>
        </p:spPr>
      </p:pic>
      <p:pic>
        <p:nvPicPr>
          <p:cNvPr id="19" name="Picture 18" descr="DistinctiveUnitInsignia_new.jpg"/>
          <p:cNvPicPr preferRelativeResize="0">
            <a:picLocks noChangeAspect="1"/>
          </p:cNvPicPr>
          <p:nvPr userDrawn="1"/>
        </p:nvPicPr>
        <p:blipFill>
          <a:blip r:embed="rId7" cstate="print"/>
          <a:stretch>
            <a:fillRect/>
          </a:stretch>
        </p:blipFill>
        <p:spPr bwMode="auto">
          <a:xfrm>
            <a:off x="181602" y="4139041"/>
            <a:ext cx="183856" cy="261523"/>
          </a:xfrm>
          <a:prstGeom prst="rect">
            <a:avLst/>
          </a:prstGeom>
          <a:noFill/>
          <a:ln>
            <a:noFill/>
          </a:ln>
          <a:effectLst>
            <a:outerShdw blurRad="50800" dist="38100" dir="2700000" algn="tl" rotWithShape="0">
              <a:prstClr val="black">
                <a:alpha val="40000"/>
              </a:prstClr>
            </a:outerShdw>
          </a:effectLst>
        </p:spPr>
      </p:pic>
      <p:pic>
        <p:nvPicPr>
          <p:cNvPr id="20" name="Picture 19"/>
          <p:cNvPicPr>
            <a:picLocks noChangeAspect="1"/>
          </p:cNvPicPr>
          <p:nvPr userDrawn="1"/>
        </p:nvPicPr>
        <p:blipFill>
          <a:blip r:embed="rId8" cstate="screen">
            <a:extLst>
              <a:ext uri="{BEBA8EAE-BF5A-486C-A8C5-ECC9F3942E4B}">
                <a14:imgProps xmlns:a14="http://schemas.microsoft.com/office/drawing/2010/main">
                  <a14:imgLayer r:embed="rId9">
                    <a14:imgEffect>
                      <a14:backgroundRemoval t="730" b="100000" l="0" r="100000">
                        <a14:foregroundMark x1="49273" y1="9367" x2="49273" y2="9367"/>
                        <a14:foregroundMark x1="49273" y1="9367" x2="49273" y2="9367"/>
                        <a14:foregroundMark x1="49670" y1="5839" x2="49670" y2="5839"/>
                        <a14:foregroundMark x1="49670" y1="5839" x2="49670" y2="5839"/>
                        <a14:foregroundMark x1="32232" y1="94404" x2="32232" y2="94404"/>
                        <a14:foregroundMark x1="32232" y1="94404" x2="32232" y2="94404"/>
                        <a14:foregroundMark x1="16645" y1="91241" x2="16645" y2="91241"/>
                        <a14:foregroundMark x1="16645" y1="91241" x2="16645" y2="91241"/>
                        <a14:foregroundMark x1="25760" y1="92457" x2="25760" y2="92457"/>
                        <a14:foregroundMark x1="25760" y1="92457" x2="25760" y2="92457"/>
                        <a14:foregroundMark x1="27345" y1="93796" x2="27345" y2="93796"/>
                        <a14:foregroundMark x1="27345" y1="93796" x2="27345" y2="93796"/>
                        <a14:foregroundMark x1="23514" y1="94404" x2="23514" y2="94404"/>
                        <a14:foregroundMark x1="23514" y1="94404" x2="23514" y2="94404"/>
                        <a14:foregroundMark x1="81770" y1="91849" x2="81770" y2="91849"/>
                        <a14:foregroundMark x1="81770" y1="91849" x2="81770" y2="91849"/>
                        <a14:foregroundMark x1="71995" y1="93796" x2="71995" y2="93796"/>
                        <a14:foregroundMark x1="71995" y1="93796" x2="71995" y2="93796"/>
                        <a14:foregroundMark x1="68164" y1="91849" x2="68164" y2="91849"/>
                        <a14:foregroundMark x1="68164" y1="91849" x2="68164" y2="91849"/>
                        <a14:foregroundMark x1="32629" y1="91241" x2="32629" y2="91241"/>
                        <a14:foregroundMark x1="32629" y1="91241" x2="32629" y2="91241"/>
                        <a14:foregroundMark x1="28534" y1="90511" x2="28534" y2="90511"/>
                        <a14:foregroundMark x1="28534" y1="90511" x2="28534" y2="90511"/>
                        <a14:foregroundMark x1="19551" y1="94039" x2="19551" y2="94039"/>
                        <a14:foregroundMark x1="19551" y1="94039" x2="19551" y2="94039"/>
                        <a14:foregroundMark x1="21136" y1="94891" x2="21136" y2="94891"/>
                        <a14:foregroundMark x1="21136" y1="94891" x2="21136" y2="94891"/>
                        <a14:foregroundMark x1="66314" y1="96837" x2="66314" y2="96837"/>
                        <a14:foregroundMark x1="66314" y1="96837" x2="66314" y2="96837"/>
                        <a14:foregroundMark x1="62483" y1="91971" x2="62483" y2="91971"/>
                        <a14:foregroundMark x1="32365" y1="50973" x2="32365" y2="50973"/>
                        <a14:foregroundMark x1="32365" y1="50973" x2="32365" y2="50973"/>
                        <a14:foregroundMark x1="38970" y1="55718" x2="38970" y2="55718"/>
                        <a14:foregroundMark x1="38970" y1="55718" x2="38970" y2="55718"/>
                        <a14:foregroundMark x1="55878" y1="49635" x2="55878" y2="49635"/>
                        <a14:foregroundMark x1="55878" y1="49635" x2="55878" y2="49635"/>
                        <a14:foregroundMark x1="66050" y1="54380" x2="66050" y2="54380"/>
                        <a14:foregroundMark x1="65786" y1="54380" x2="65786" y2="54380"/>
                        <a14:foregroundMark x1="43461" y1="55718" x2="43461" y2="55718"/>
                        <a14:foregroundMark x1="43461" y1="55718" x2="43461" y2="55718"/>
                        <a14:foregroundMark x1="67239" y1="52920" x2="67239" y2="52920"/>
                        <a14:foregroundMark x1="67239" y1="52920" x2="67239" y2="52920"/>
                        <a14:foregroundMark x1="76882" y1="94891" x2="76882" y2="94891"/>
                        <a14:foregroundMark x1="76882" y1="94891" x2="76882" y2="94891"/>
                        <a14:foregroundMark x1="15166" y1="87402" x2="14692" y2="91732"/>
                        <a14:foregroundMark x1="22325" y1="95499" x2="34478" y2="97445"/>
                        <a14:foregroundMark x1="34346" y1="97932" x2="41744" y2="98418"/>
                        <a14:foregroundMark x1="75165" y1="95499" x2="67239" y2="97324"/>
                        <a14:foregroundMark x1="39498" y1="53528" x2="47688" y2="57543"/>
                        <a14:foregroundMark x1="33421" y1="52311" x2="32893" y2="57056"/>
                        <a14:foregroundMark x1="67239" y1="48297" x2="53897" y2="48297"/>
                        <a14:foregroundMark x1="66446" y1="47202" x2="67371" y2="50365"/>
                        <a14:foregroundMark x1="66314" y1="46594" x2="67371" y2="46715"/>
                        <a14:foregroundMark x1="17966" y1="26886" x2="17041" y2="23966"/>
                        <a14:foregroundMark x1="22325" y1="24574" x2="19155" y2="19343"/>
                        <a14:foregroundMark x1="28534" y1="26764" x2="33025" y2="22871"/>
                        <a14:backgroundMark x1="34742" y1="49878" x2="34742" y2="49878"/>
                        <a14:backgroundMark x1="34742" y1="49878" x2="34742" y2="49878"/>
                        <a14:backgroundMark x1="52444" y1="2920" x2="52444" y2="2920"/>
                        <a14:backgroundMark x1="36592" y1="88686" x2="36592" y2="88686"/>
                        <a14:backgroundMark x1="36592" y1="88686" x2="36592" y2="88686"/>
                        <a14:backgroundMark x1="23910" y1="98418" x2="23910" y2="98418"/>
                        <a14:backgroundMark x1="23910" y1="98418" x2="23910" y2="98418"/>
                        <a14:backgroundMark x1="33554" y1="98662" x2="33554" y2="98662"/>
                        <a14:backgroundMark x1="33554" y1="98662" x2="33554" y2="98662"/>
                        <a14:backgroundMark x1="73844" y1="98054" x2="73844" y2="98054"/>
                        <a14:backgroundMark x1="73844" y1="98054" x2="73844" y2="98054"/>
                        <a14:backgroundMark x1="66975" y1="98662" x2="66975" y2="98662"/>
                        <a14:backgroundMark x1="66975" y1="98662" x2="66975" y2="98662"/>
                        <a14:backgroundMark x1="64465" y1="88686" x2="64465" y2="88686"/>
                        <a14:backgroundMark x1="64465" y1="88686" x2="64465" y2="88686"/>
                        <a14:backgroundMark x1="48613" y1="97810" x2="48613" y2="97810"/>
                        <a14:backgroundMark x1="48613" y1="97810" x2="48613" y2="97810"/>
                        <a14:backgroundMark x1="35007" y1="99148" x2="38970" y2="99513"/>
                        <a14:backgroundMark x1="68560" y1="99027" x2="55746" y2="99635"/>
                        <a14:backgroundMark x1="50462" y1="97445" x2="49538" y2="99148"/>
                        <a14:backgroundMark x1="50594" y1="99270" x2="53765" y2="99757"/>
                        <a14:backgroundMark x1="38177" y1="99635" x2="45971" y2="99513"/>
                        <a14:backgroundMark x1="23250" y1="51825" x2="22721" y2="55353"/>
                        <a14:backgroundMark x1="30119" y1="63504" x2="28798" y2="60341"/>
                        <a14:backgroundMark x1="28930" y1="53528" x2="30251" y2="56448"/>
                        <a14:backgroundMark x1="29855" y1="46959" x2="29194" y2="48905"/>
                        <a14:backgroundMark x1="38705" y1="44404" x2="35403" y2="45012"/>
                        <a14:backgroundMark x1="54161" y1="44891" x2="56539" y2="44891"/>
                        <a14:backgroundMark x1="66843" y1="44404" x2="73976" y2="48905"/>
                        <a14:backgroundMark x1="15852" y1="31630" x2="19551" y2="35645"/>
                        <a14:backgroundMark x1="16116" y1="26277" x2="16909" y2="27859"/>
                        <a14:backgroundMark x1="16909" y1="27981" x2="17041" y2="30170"/>
                        <a14:backgroundMark x1="36592" y1="25304" x2="30251" y2="32603"/>
                        <a14:backgroundMark x1="31308" y1="21533" x2="36328" y2="21776"/>
                        <a14:backgroundMark x1="34346" y1="18248" x2="31572" y2="18978"/>
                        <a14:backgroundMark x1="28402" y1="23479" x2="31044" y2="21168"/>
                        <a14:backgroundMark x1="19683" y1="11314" x2="21400" y2="12652"/>
                        <a14:backgroundMark x1="22457" y1="15450" x2="22457" y2="18856"/>
                        <a14:backgroundMark x1="22721" y1="22384" x2="21797" y2="19221"/>
                        <a14:backgroundMark x1="21136" y1="25182" x2="15984" y2="21655"/>
                        <a14:backgroundMark x1="46367" y1="15328" x2="54425" y2="15328"/>
                        <a14:backgroundMark x1="52048" y1="8881" x2="51651" y2="7178"/>
                        <a14:backgroundMark x1="68296" y1="20316" x2="64993" y2="19343"/>
                        <a14:backgroundMark x1="63408" y1="22141" x2="62616" y2="20438"/>
                        <a14:backgroundMark x1="67371" y1="25547" x2="64597" y2="22993"/>
                        <a14:backgroundMark x1="72787" y1="32725" x2="66711" y2="30170"/>
                        <a14:backgroundMark x1="73052" y1="26277" x2="67768" y2="25061"/>
                        <a14:backgroundMark x1="78864" y1="19586" x2="77939" y2="16667"/>
                        <a14:backgroundMark x1="80185" y1="12409" x2="77279" y2="14842"/>
                        <a14:backgroundMark x1="82827" y1="42579" x2="84148" y2="42579"/>
                        <a14:backgroundMark x1="81638" y1="42579" x2="82299" y2="42579"/>
                        <a14:backgroundMark x1="36592" y1="15207" x2="37252" y2="15693"/>
                        <a14:backgroundMark x1="37252" y1="10097" x2="36856" y2="11436"/>
                        <a14:backgroundMark x1="38705" y1="14599" x2="38705" y2="14599"/>
                        <a14:backgroundMark x1="42272" y1="17518" x2="42272" y2="17518"/>
                        <a14:backgroundMark x1="45971" y1="18856" x2="45971" y2="18856"/>
                        <a14:backgroundMark x1="47292" y1="19343" x2="47292" y2="19343"/>
                        <a14:backgroundMark x1="40819" y1="17032" x2="40819" y2="17032"/>
                        <a14:backgroundMark x1="23778" y1="48905" x2="23778" y2="48905"/>
                        <a14:backgroundMark x1="82299" y1="18248" x2="82299" y2="18248"/>
                        <a14:backgroundMark x1="80185" y1="26886" x2="83355" y2="22993"/>
                      </a14:backgroundRemoval>
                    </a14:imgEffect>
                  </a14:imgLayer>
                </a14:imgProps>
              </a:ext>
              <a:ext uri="{28A0092B-C50C-407E-A947-70E740481C1C}">
                <a14:useLocalDpi xmlns:a14="http://schemas.microsoft.com/office/drawing/2010/main"/>
              </a:ext>
            </a:extLst>
          </a:blip>
          <a:stretch>
            <a:fillRect/>
          </a:stretch>
        </p:blipFill>
        <p:spPr>
          <a:xfrm>
            <a:off x="162626" y="4813161"/>
            <a:ext cx="223168" cy="259587"/>
          </a:xfrm>
          <a:prstGeom prst="rect">
            <a:avLst/>
          </a:prstGeom>
          <a:ln>
            <a:noFill/>
          </a:ln>
          <a:effectLst>
            <a:outerShdw blurRad="50800" dist="38100" dir="2700000" algn="tl" rotWithShape="0">
              <a:prstClr val="black">
                <a:alpha val="40000"/>
              </a:prstClr>
            </a:outerShdw>
          </a:effectLst>
        </p:spPr>
      </p:pic>
      <p:pic>
        <p:nvPicPr>
          <p:cNvPr id="21" name="Picture 20" descr="1BCT_101FSB Logo"/>
          <p:cNvPicPr>
            <a:picLocks noChangeAspect="1" noChangeArrowheads="1"/>
          </p:cNvPicPr>
          <p:nvPr userDrawn="1"/>
        </p:nvPicPr>
        <p:blipFill>
          <a:blip r:embed="rId10" cstate="email">
            <a:extLst>
              <a:ext uri="{BEBA8EAE-BF5A-486C-A8C5-ECC9F3942E4B}">
                <a14:imgProps xmlns:a14="http://schemas.microsoft.com/office/drawing/2010/main">
                  <a14:imgLayer r:embed="rId11">
                    <a14:imgEffect>
                      <a14:backgroundRemoval t="0" b="100000" l="0" r="97500">
                        <a14:foregroundMark x1="70833" y1="82386" x2="70833" y2="82386"/>
                      </a14:backgroundRemoval>
                    </a14:imgEffect>
                  </a14:imgLayer>
                </a14:imgProps>
              </a:ext>
            </a:extLst>
          </a:blip>
          <a:srcRect/>
          <a:stretch>
            <a:fillRect/>
          </a:stretch>
        </p:blipFill>
        <p:spPr bwMode="auto">
          <a:xfrm>
            <a:off x="171366" y="5482751"/>
            <a:ext cx="212523" cy="268181"/>
          </a:xfrm>
          <a:prstGeom prst="rect">
            <a:avLst/>
          </a:prstGeom>
          <a:ln>
            <a:noFill/>
          </a:ln>
          <a:effectLst>
            <a:outerShdw blurRad="50800" dist="38100" dir="2700000" algn="tl" rotWithShape="0">
              <a:prstClr val="black">
                <a:alpha val="40000"/>
              </a:prstClr>
            </a:outerShdw>
          </a:effectLst>
        </p:spPr>
      </p:pic>
      <p:pic>
        <p:nvPicPr>
          <p:cNvPr id="22" name="Picture 21" descr="1BCT_1_5 Logo"/>
          <p:cNvPicPr>
            <a:picLocks noChangeAspect="1" noChangeArrowheads="1"/>
          </p:cNvPicPr>
          <p:nvPr userDrawn="1"/>
        </p:nvPicPr>
        <p:blipFill>
          <a:blip r:embed="rId12" cstate="email">
            <a:extLst>
              <a:ext uri="{BEBA8EAE-BF5A-486C-A8C5-ECC9F3942E4B}">
                <a14:imgProps xmlns:a14="http://schemas.microsoft.com/office/drawing/2010/main">
                  <a14:imgLayer r:embed="rId13">
                    <a14:imgEffect>
                      <a14:backgroundRemoval t="0" b="100000" l="667" r="100000"/>
                    </a14:imgEffect>
                  </a14:imgLayer>
                </a14:imgProps>
              </a:ext>
            </a:extLst>
          </a:blip>
          <a:srcRect/>
          <a:stretch>
            <a:fillRect/>
          </a:stretch>
        </p:blipFill>
        <p:spPr bwMode="auto">
          <a:xfrm>
            <a:off x="91253" y="6160935"/>
            <a:ext cx="353697" cy="275590"/>
          </a:xfrm>
          <a:prstGeom prst="rect">
            <a:avLst/>
          </a:prstGeom>
          <a:ln>
            <a:noFill/>
          </a:ln>
          <a:effectLst>
            <a:outerShdw blurRad="50800" dist="38100" dir="2700000" algn="tl" rotWithShape="0">
              <a:prstClr val="black">
                <a:alpha val="40000"/>
              </a:prstClr>
            </a:outerShdw>
          </a:effectLst>
        </p:spPr>
      </p:pic>
      <p:graphicFrame>
        <p:nvGraphicFramePr>
          <p:cNvPr id="10" name="Table 9"/>
          <p:cNvGraphicFramePr>
            <a:graphicFrameLocks noGrp="1"/>
          </p:cNvGraphicFramePr>
          <p:nvPr userDrawn="1">
            <p:extLst/>
          </p:nvPr>
        </p:nvGraphicFramePr>
        <p:xfrm>
          <a:off x="22225" y="14816"/>
          <a:ext cx="9107424" cy="6626352"/>
        </p:xfrm>
        <a:graphic>
          <a:graphicData uri="http://schemas.openxmlformats.org/drawingml/2006/table">
            <a:tbl>
              <a:tblPr firstRow="1" bandRow="1">
                <a:tableStyleId>{5940675A-B579-460E-94D1-54222C63F5DA}</a:tableStyleId>
              </a:tblPr>
              <a:tblGrid>
                <a:gridCol w="502920"/>
                <a:gridCol w="2734056"/>
                <a:gridCol w="2734056"/>
                <a:gridCol w="2734056"/>
                <a:gridCol w="402336"/>
              </a:tblGrid>
              <a:tr h="91440">
                <a:tc rowSpan="3">
                  <a:txBody>
                    <a:bodyPr/>
                    <a:lstStyle/>
                    <a:p>
                      <a:pPr algn="ctr"/>
                      <a:r>
                        <a:rPr lang="en-US" sz="800" b="1" baseline="0" dirty="0" smtClean="0">
                          <a:solidFill>
                            <a:schemeClr val="tx1"/>
                          </a:solidFill>
                          <a:latin typeface="Arial" panose="020B0604020202020204" pitchFamily="34" charset="0"/>
                          <a:cs typeface="Arial" panose="020B0604020202020204" pitchFamily="34" charset="0"/>
                        </a:rPr>
                        <a:t>Unit</a:t>
                      </a:r>
                    </a:p>
                    <a:p>
                      <a:pPr algn="ctr"/>
                      <a:endParaRPr lang="en-US" sz="800" b="1" baseline="0" dirty="0" smtClean="0">
                        <a:solidFill>
                          <a:schemeClr val="tx1"/>
                        </a:solidFill>
                        <a:latin typeface="Arial" panose="020B0604020202020204" pitchFamily="34" charset="0"/>
                        <a:cs typeface="Arial" panose="020B0604020202020204" pitchFamily="34" charset="0"/>
                      </a:endParaRPr>
                    </a:p>
                    <a:p>
                      <a:pPr algn="ctr"/>
                      <a:endParaRPr lang="en-US" sz="100" b="1" baseline="0" dirty="0" smtClean="0">
                        <a:solidFill>
                          <a:schemeClr val="tx1"/>
                        </a:solidFill>
                        <a:latin typeface="Arial" panose="020B0604020202020204" pitchFamily="34" charset="0"/>
                        <a:cs typeface="Arial" panose="020B0604020202020204" pitchFamily="34" charset="0"/>
                      </a:endParaRPr>
                    </a:p>
                    <a:p>
                      <a:pPr algn="ctr"/>
                      <a:r>
                        <a:rPr lang="en-US" sz="800" b="1" baseline="0" dirty="0" smtClean="0">
                          <a:solidFill>
                            <a:schemeClr val="tx1"/>
                          </a:solidFill>
                          <a:latin typeface="Arial" panose="020B0604020202020204" pitchFamily="34" charset="0"/>
                          <a:cs typeface="Arial" panose="020B0604020202020204" pitchFamily="34" charset="0"/>
                        </a:rPr>
                        <a:t>Strength</a:t>
                      </a:r>
                    </a:p>
                  </a:txBody>
                  <a:tcPr marL="18288" marR="18288" marT="18288" marB="18288" anchor="ctr">
                    <a:solidFill>
                      <a:schemeClr val="bg1"/>
                    </a:solidFill>
                  </a:tcPr>
                </a:tc>
                <a:tc rowSpan="2"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anose="020B0604020202020204" pitchFamily="34" charset="0"/>
                          <a:cs typeface="Arial" panose="020B0604020202020204" pitchFamily="34" charset="0"/>
                        </a:rPr>
                        <a:t>          Operational Troop to Task</a:t>
                      </a:r>
                      <a:endParaRPr lang="en-US" sz="1200" b="1" baseline="0" dirty="0" smtClean="0">
                        <a:solidFill>
                          <a:schemeClr val="bg1"/>
                        </a:solidFill>
                        <a:latin typeface="Arial" panose="020B0604020202020204" pitchFamily="34" charset="0"/>
                        <a:cs typeface="Arial" panose="020B0604020202020204" pitchFamily="34" charset="0"/>
                      </a:endParaRPr>
                    </a:p>
                  </a:txBody>
                  <a:tcPr marT="9144" marB="18288" anchor="ctr">
                    <a:solidFill>
                      <a:schemeClr val="bg1">
                        <a:lumMod val="50000"/>
                      </a:schemeClr>
                    </a:solidFill>
                  </a:tcPr>
                </a:tc>
                <a:tc rowSpan="2" hMerge="1">
                  <a:txBody>
                    <a:bodyPr/>
                    <a:lstStyle/>
                    <a:p>
                      <a:endParaRPr lang="en-US" sz="600" dirty="0">
                        <a:latin typeface="Arial" panose="020B0604020202020204" pitchFamily="34" charset="0"/>
                        <a:cs typeface="Arial" panose="020B0604020202020204" pitchFamily="34" charset="0"/>
                      </a:endParaRPr>
                    </a:p>
                  </a:txBody>
                  <a:tcPr marL="0" marR="0" marT="0" marB="0">
                    <a:solidFill>
                      <a:srgbClr val="00B050"/>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b="1" dirty="0" smtClean="0">
                          <a:solidFill>
                            <a:schemeClr val="tx1"/>
                          </a:solidFill>
                          <a:latin typeface="Arial" panose="020B0604020202020204" pitchFamily="34" charset="0"/>
                          <a:cs typeface="Arial" panose="020B0604020202020204" pitchFamily="34" charset="0"/>
                        </a:rPr>
                        <a:t>INSERT</a:t>
                      </a:r>
                      <a:r>
                        <a:rPr lang="en-US" sz="700" b="1" baseline="0" dirty="0" smtClean="0">
                          <a:solidFill>
                            <a:schemeClr val="tx1"/>
                          </a:solidFill>
                          <a:latin typeface="Arial" panose="020B0604020202020204" pitchFamily="34" charset="0"/>
                          <a:cs typeface="Arial" panose="020B0604020202020204" pitchFamily="34" charset="0"/>
                        </a:rPr>
                        <a:t> </a:t>
                      </a:r>
                      <a:r>
                        <a:rPr lang="en-US" sz="700" b="1" dirty="0" smtClean="0">
                          <a:solidFill>
                            <a:schemeClr val="tx1"/>
                          </a:solidFill>
                          <a:latin typeface="Arial" panose="020B0604020202020204" pitchFamily="34" charset="0"/>
                          <a:cs typeface="Arial" panose="020B0604020202020204" pitchFamily="34" charset="0"/>
                        </a:rPr>
                        <a:t>CLASSIFICATION</a:t>
                      </a:r>
                    </a:p>
                  </a:txBody>
                  <a:tcPr marT="9144" marB="18288">
                    <a:solidFill>
                      <a:schemeClr val="bg1"/>
                    </a:solid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Max</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Tasked</a:t>
                      </a:r>
                      <a:endParaRPr kumimoji="0" lang="en-US" sz="700" b="1"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endParaRPr>
                    </a:p>
                  </a:txBody>
                  <a:tcPr marL="18288" marR="18288" marT="27432" marB="27432" anchor="ctr">
                    <a:noFill/>
                  </a:tcPr>
                </a:tc>
              </a:tr>
              <a:tr h="118872">
                <a:tc vMerge="1">
                  <a:txBody>
                    <a:bodyPr/>
                    <a:lstStyle/>
                    <a:p>
                      <a:endParaRPr lang="en-US"/>
                    </a:p>
                  </a:txBody>
                  <a:tcPr/>
                </a:tc>
                <a:tc gridSpan="2"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baseline="0" dirty="0" smtClean="0">
                        <a:solidFill>
                          <a:schemeClr val="bg1"/>
                        </a:solidFill>
                        <a:latin typeface="Arial" panose="020B0604020202020204" pitchFamily="34" charset="0"/>
                        <a:cs typeface="Arial" panose="020B0604020202020204" pitchFamily="34" charset="0"/>
                      </a:endParaRPr>
                    </a:p>
                  </a:txBody>
                  <a:tcPr marL="27432" marR="27432" marT="9144" marB="9144">
                    <a:solidFill>
                      <a:schemeClr val="bg1">
                        <a:lumMod val="75000"/>
                      </a:schemeClr>
                    </a:solidFill>
                  </a:tcPr>
                </a:tc>
                <a:tc hMerge="1"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baseline="0" dirty="0" smtClean="0">
                        <a:solidFill>
                          <a:schemeClr val="bg1"/>
                        </a:solidFill>
                        <a:latin typeface="Arial" panose="020B0604020202020204" pitchFamily="34" charset="0"/>
                        <a:cs typeface="Arial" panose="020B0604020202020204" pitchFamily="34" charset="0"/>
                      </a:endParaRPr>
                    </a:p>
                  </a:txBody>
                  <a:tcPr marL="27432" marR="27432" marT="27432" marB="27432">
                    <a:solidFill>
                      <a:schemeClr val="bg1">
                        <a:lumMod val="7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endParaRPr>
                    </a:p>
                  </a:txBody>
                  <a:tcPr marL="27432" marT="9144" marB="9144" anchor="ctr">
                    <a:solidFill>
                      <a:schemeClr val="bg1">
                        <a:lumMod val="50000"/>
                      </a:schemeClr>
                    </a:solidFill>
                  </a:tcPr>
                </a:tc>
                <a:tc vMerge="1">
                  <a:txBody>
                    <a:bodyPr/>
                    <a:lstStyle/>
                    <a:p>
                      <a:endParaRPr lang="en-US"/>
                    </a:p>
                  </a:txBody>
                  <a:tcPr/>
                </a:tc>
              </a:tr>
              <a:tr h="91440">
                <a:tc vMerge="1">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pPr algn="ctr"/>
                      <a:endParaRPr lang="en-US" sz="900" b="1" dirty="0">
                        <a:latin typeface="Arial" panose="020B0604020202020204" pitchFamily="34" charset="0"/>
                        <a:cs typeface="Arial" panose="020B0604020202020204" pitchFamily="34" charset="0"/>
                      </a:endParaRPr>
                    </a:p>
                  </a:txBody>
                  <a:tcPr marL="0" marR="0" marT="0" marB="0" anchor="ctr"/>
                </a:tc>
                <a:tc>
                  <a:txBody>
                    <a:bodyPr/>
                    <a:lstStyle/>
                    <a:p>
                      <a:pPr algn="ctr"/>
                      <a:endParaRPr lang="en-US" sz="900" b="1" dirty="0">
                        <a:latin typeface="Arial" panose="020B0604020202020204" pitchFamily="34" charset="0"/>
                        <a:cs typeface="Arial" panose="020B0604020202020204" pitchFamily="34" charset="0"/>
                      </a:endParaRPr>
                    </a:p>
                  </a:txBody>
                  <a:tcPr marL="0" marR="0" marT="0" marB="0" anchor="ctr"/>
                </a:tc>
                <a:tc>
                  <a:txBody>
                    <a:bodyPr/>
                    <a:lstStyle/>
                    <a:p>
                      <a:pPr algn="ctr"/>
                      <a:endParaRPr lang="en-US" sz="900" b="1" dirty="0">
                        <a:latin typeface="Arial" panose="020B0604020202020204" pitchFamily="34" charset="0"/>
                        <a:cs typeface="Arial" panose="020B0604020202020204" pitchFamily="34" charset="0"/>
                      </a:endParaRPr>
                    </a:p>
                  </a:txBody>
                  <a:tcPr marL="0" marR="0" marT="0" marB="0" anchor="ctr"/>
                </a:tc>
                <a:tc vMerge="1">
                  <a:txBody>
                    <a:bodyPr/>
                    <a:lstStyle/>
                    <a:p>
                      <a:pPr algn="ctr"/>
                      <a:endParaRPr lang="en-US" sz="1000" b="1" dirty="0">
                        <a:latin typeface="Arial" panose="020B0604020202020204" pitchFamily="34" charset="0"/>
                        <a:cs typeface="Arial" panose="020B0604020202020204" pitchFamily="34" charset="0"/>
                      </a:endParaRPr>
                    </a:p>
                  </a:txBody>
                  <a:tcPr marL="27432" marR="27432" marT="27432" marB="27432" anchor="ctr"/>
                </a:tc>
              </a:tr>
              <a:tr h="1417320">
                <a:tc>
                  <a:txBody>
                    <a:bodyPr/>
                    <a:lstStyle/>
                    <a:p>
                      <a:pPr algn="ctr"/>
                      <a:r>
                        <a:rPr lang="en-US" sz="1000" b="1" dirty="0" smtClean="0">
                          <a:latin typeface="Arial" panose="020B0604020202020204" pitchFamily="34" charset="0"/>
                          <a:cs typeface="Arial" panose="020B0604020202020204" pitchFamily="34" charset="0"/>
                        </a:rPr>
                        <a:t>1</a:t>
                      </a:r>
                      <a:r>
                        <a:rPr lang="en-US" sz="800" b="1" dirty="0" smtClean="0">
                          <a:latin typeface="Arial" panose="020B0604020202020204" pitchFamily="34" charset="0"/>
                          <a:cs typeface="Arial" panose="020B0604020202020204" pitchFamily="34" charset="0"/>
                        </a:rPr>
                        <a:t>ABCT</a:t>
                      </a: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4271</a:t>
                      </a:r>
                    </a:p>
                  </a:txBody>
                  <a:tcPr marL="27432" marR="27432" marT="27432" marB="27432" anchor="ctr"/>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r h="676656">
                <a:tc>
                  <a:txBody>
                    <a:bodyPr/>
                    <a:lstStyle/>
                    <a:p>
                      <a:pPr algn="ctr"/>
                      <a:r>
                        <a:rPr lang="en-US" sz="1000" b="1" dirty="0" smtClean="0">
                          <a:latin typeface="Arial" panose="020B0604020202020204" pitchFamily="34" charset="0"/>
                          <a:cs typeface="Arial" panose="020B0604020202020204" pitchFamily="34" charset="0"/>
                        </a:rPr>
                        <a:t>1-16</a:t>
                      </a:r>
                      <a:r>
                        <a:rPr lang="en-US" sz="800" b="1" dirty="0" smtClean="0">
                          <a:latin typeface="Arial" panose="020B0604020202020204" pitchFamily="34" charset="0"/>
                          <a:cs typeface="Arial" panose="020B0604020202020204" pitchFamily="34" charset="0"/>
                        </a:rPr>
                        <a:t>IN</a:t>
                      </a: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648</a:t>
                      </a:r>
                      <a:endParaRPr lang="en-US" sz="1000" b="1"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r h="676656">
                <a:tc>
                  <a:txBody>
                    <a:bodyPr/>
                    <a:lstStyle/>
                    <a:p>
                      <a:pPr algn="ctr"/>
                      <a:r>
                        <a:rPr lang="en-US" sz="1000" b="1" dirty="0" smtClean="0">
                          <a:latin typeface="Arial" panose="020B0604020202020204" pitchFamily="34" charset="0"/>
                          <a:cs typeface="Arial" panose="020B0604020202020204" pitchFamily="34" charset="0"/>
                        </a:rPr>
                        <a:t>2-34</a:t>
                      </a:r>
                      <a:r>
                        <a:rPr lang="en-US" sz="800" b="1" dirty="0" smtClean="0">
                          <a:latin typeface="Arial" panose="020B0604020202020204" pitchFamily="34" charset="0"/>
                          <a:cs typeface="Arial" panose="020B0604020202020204" pitchFamily="34" charset="0"/>
                        </a:rPr>
                        <a:t>AR</a:t>
                      </a: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609</a:t>
                      </a: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r h="676656">
                <a:tc>
                  <a:txBody>
                    <a:bodyPr/>
                    <a:lstStyle/>
                    <a:p>
                      <a:pPr algn="ctr"/>
                      <a:r>
                        <a:rPr lang="en-US" sz="1000" b="1" dirty="0" smtClean="0">
                          <a:latin typeface="Arial" panose="020B0604020202020204" pitchFamily="34" charset="0"/>
                          <a:cs typeface="Arial" panose="020B0604020202020204" pitchFamily="34" charset="0"/>
                        </a:rPr>
                        <a:t>3-66</a:t>
                      </a:r>
                      <a:r>
                        <a:rPr lang="en-US" sz="800" b="1" dirty="0" smtClean="0">
                          <a:latin typeface="Arial" panose="020B0604020202020204" pitchFamily="34" charset="0"/>
                          <a:cs typeface="Arial" panose="020B0604020202020204" pitchFamily="34" charset="0"/>
                        </a:rPr>
                        <a:t>AR</a:t>
                      </a: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560</a:t>
                      </a: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r h="676656">
                <a:tc>
                  <a:txBody>
                    <a:bodyPr/>
                    <a:lstStyle/>
                    <a:p>
                      <a:pPr algn="ctr"/>
                      <a:r>
                        <a:rPr lang="en-US" sz="1000" b="1" dirty="0" smtClean="0">
                          <a:latin typeface="Arial" panose="020B0604020202020204" pitchFamily="34" charset="0"/>
                          <a:cs typeface="Arial" panose="020B0604020202020204" pitchFamily="34" charset="0"/>
                        </a:rPr>
                        <a:t>1-4</a:t>
                      </a:r>
                      <a:r>
                        <a:rPr lang="en-US" sz="800" b="1" dirty="0" smtClean="0">
                          <a:latin typeface="Arial" panose="020B0604020202020204" pitchFamily="34" charset="0"/>
                          <a:cs typeface="Arial" panose="020B0604020202020204" pitchFamily="34" charset="0"/>
                        </a:rPr>
                        <a:t>CAV</a:t>
                      </a:r>
                      <a:endParaRPr lang="en-US" sz="9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565</a:t>
                      </a: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r h="676656">
                <a:tc>
                  <a:txBody>
                    <a:bodyPr/>
                    <a:lstStyle/>
                    <a:p>
                      <a:pPr algn="ctr"/>
                      <a:r>
                        <a:rPr lang="en-US" sz="1000" b="1" dirty="0" smtClean="0">
                          <a:latin typeface="Arial" panose="020B0604020202020204" pitchFamily="34" charset="0"/>
                          <a:cs typeface="Arial" panose="020B0604020202020204" pitchFamily="34" charset="0"/>
                        </a:rPr>
                        <a:t>1EN</a:t>
                      </a: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629</a:t>
                      </a: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r h="676656">
                <a:tc>
                  <a:txBody>
                    <a:bodyPr/>
                    <a:lstStyle/>
                    <a:p>
                      <a:pPr algn="ctr"/>
                      <a:r>
                        <a:rPr lang="en-US" sz="1000" b="1" dirty="0" smtClean="0">
                          <a:latin typeface="Arial" panose="020B0604020202020204" pitchFamily="34" charset="0"/>
                          <a:cs typeface="Arial" panose="020B0604020202020204" pitchFamily="34" charset="0"/>
                        </a:rPr>
                        <a:t>101</a:t>
                      </a:r>
                      <a:r>
                        <a:rPr lang="en-US" sz="800" b="1" dirty="0" smtClean="0">
                          <a:latin typeface="Arial" panose="020B0604020202020204" pitchFamily="34" charset="0"/>
                          <a:cs typeface="Arial" panose="020B0604020202020204" pitchFamily="34" charset="0"/>
                        </a:rPr>
                        <a:t>BSB</a:t>
                      </a: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471</a:t>
                      </a: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r h="676656">
                <a:tc>
                  <a:txBody>
                    <a:bodyPr/>
                    <a:lstStyle/>
                    <a:p>
                      <a:pPr algn="ctr"/>
                      <a:r>
                        <a:rPr lang="en-US" sz="1000" b="1" dirty="0" smtClean="0">
                          <a:latin typeface="Arial" panose="020B0604020202020204" pitchFamily="34" charset="0"/>
                          <a:cs typeface="Arial" panose="020B0604020202020204" pitchFamily="34" charset="0"/>
                        </a:rPr>
                        <a:t>1-5</a:t>
                      </a:r>
                      <a:r>
                        <a:rPr lang="en-US" sz="800" b="1" dirty="0" smtClean="0">
                          <a:latin typeface="Arial" panose="020B0604020202020204" pitchFamily="34" charset="0"/>
                          <a:cs typeface="Arial" panose="020B0604020202020204" pitchFamily="34" charset="0"/>
                        </a:rPr>
                        <a:t>FA</a:t>
                      </a: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645</a:t>
                      </a: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bl>
          </a:graphicData>
        </a:graphic>
      </p:graphicFrame>
      <p:cxnSp>
        <p:nvCxnSpPr>
          <p:cNvPr id="11" name="Straight Connector 10"/>
          <p:cNvCxnSpPr/>
          <p:nvPr userDrawn="1"/>
        </p:nvCxnSpPr>
        <p:spPr>
          <a:xfrm>
            <a:off x="137092" y="247136"/>
            <a:ext cx="274320" cy="5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ular Callout 11"/>
          <p:cNvSpPr/>
          <p:nvPr userDrawn="1"/>
        </p:nvSpPr>
        <p:spPr>
          <a:xfrm>
            <a:off x="3212306" y="104160"/>
            <a:ext cx="1252538" cy="132937"/>
          </a:xfrm>
          <a:prstGeom prst="wedgeRectCallout">
            <a:avLst>
              <a:gd name="adj1" fmla="val -68405"/>
              <a:gd name="adj2" fmla="val 21166"/>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r>
              <a:rPr lang="en-US" sz="900" b="1" dirty="0" smtClean="0">
                <a:solidFill>
                  <a:prstClr val="black"/>
                </a:solidFill>
                <a:latin typeface="Arial Black" panose="020B0A04020102020204" pitchFamily="34" charset="0"/>
                <a:cs typeface="Arial" panose="020B0604020202020204" pitchFamily="34" charset="0"/>
              </a:rPr>
              <a:t># Soldiers Tasked</a:t>
            </a:r>
            <a:endParaRPr lang="en-US" sz="900" b="1" dirty="0">
              <a:solidFill>
                <a:prstClr val="black"/>
              </a:solidFill>
              <a:latin typeface="Arial Black" panose="020B0A04020102020204" pitchFamily="34" charset="0"/>
              <a:cs typeface="Arial" panose="020B0604020202020204" pitchFamily="34" charset="0"/>
            </a:endParaRPr>
          </a:p>
        </p:txBody>
      </p:sp>
      <p:sp>
        <p:nvSpPr>
          <p:cNvPr id="14" name="Rectangle 13"/>
          <p:cNvSpPr/>
          <p:nvPr userDrawn="1"/>
        </p:nvSpPr>
        <p:spPr>
          <a:xfrm>
            <a:off x="5991225" y="134320"/>
            <a:ext cx="2728342" cy="210312"/>
          </a:xfrm>
          <a:prstGeom prst="rect">
            <a:avLst/>
          </a:prstGeom>
          <a:solidFill>
            <a:schemeClr val="bg1">
              <a:lumMod val="5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defTabSz="907297"/>
            <a:r>
              <a:rPr lang="en-US" sz="1050" b="1" dirty="0" smtClean="0">
                <a:solidFill>
                  <a:prstClr val="white"/>
                </a:solidFill>
                <a:latin typeface="Arial" pitchFamily="34" charset="0"/>
                <a:cs typeface="Arial" pitchFamily="34" charset="0"/>
              </a:rPr>
              <a:t>2</a:t>
            </a:r>
            <a:r>
              <a:rPr lang="en-US" sz="1050" b="1" baseline="30000" dirty="0" smtClean="0">
                <a:solidFill>
                  <a:prstClr val="white"/>
                </a:solidFill>
                <a:latin typeface="Arial" pitchFamily="34" charset="0"/>
                <a:cs typeface="Arial" pitchFamily="34" charset="0"/>
              </a:rPr>
              <a:t>nd</a:t>
            </a:r>
            <a:r>
              <a:rPr lang="en-US" sz="1050" b="1" dirty="0" smtClean="0">
                <a:solidFill>
                  <a:prstClr val="white"/>
                </a:solidFill>
                <a:latin typeface="Arial" pitchFamily="34" charset="0"/>
                <a:cs typeface="Arial" pitchFamily="34" charset="0"/>
              </a:rPr>
              <a:t> Quarter – FY 18</a:t>
            </a:r>
            <a:endParaRPr lang="en-US" sz="1050" b="1" dirty="0">
              <a:solidFill>
                <a:prstClr val="white"/>
              </a:solidFill>
              <a:latin typeface="Arial" pitchFamily="34" charset="0"/>
              <a:cs typeface="Arial" pitchFamily="34" charset="0"/>
            </a:endParaRPr>
          </a:p>
        </p:txBody>
      </p:sp>
    </p:spTree>
    <p:extLst>
      <p:ext uri="{BB962C8B-B14F-4D97-AF65-F5344CB8AC3E}">
        <p14:creationId xmlns:p14="http://schemas.microsoft.com/office/powerpoint/2010/main" val="72353754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73" y="1002127"/>
            <a:ext cx="538631" cy="384949"/>
          </a:xfrm>
          <a:prstGeom prst="rect">
            <a:avLst/>
          </a:prstGeom>
        </p:spPr>
      </p:pic>
      <p:pic>
        <p:nvPicPr>
          <p:cNvPr id="16" name="Picture 15" descr="C:\Users\BENJAMIN.W.BELLET\Desktop\16-IN-COA-Pearce-Clean.jpg"/>
          <p:cNvPicPr>
            <a:picLocks noChangeAspect="1" noChangeArrowheads="1"/>
          </p:cNvPicPr>
          <p:nvPr userDrawn="1"/>
        </p:nvPicPr>
        <p:blipFill>
          <a:blip r:embed="rId3" cstate="screen">
            <a:extLst>
              <a:ext uri="{BEBA8EAE-BF5A-486C-A8C5-ECC9F3942E4B}">
                <a14:imgProps xmlns:a14="http://schemas.microsoft.com/office/drawing/2010/main">
                  <a14:imgLayer r:embed="rId4">
                    <a14:imgEffect>
                      <a14:backgroundRemoval t="0" b="100000" l="0" r="100000">
                        <a14:foregroundMark x1="41361" y1="4425" x2="42932" y2="5310"/>
                        <a14:foregroundMark x1="31937" y1="33628" x2="32984" y2="33628"/>
                        <a14:foregroundMark x1="21466" y1="42035" x2="17801" y2="33186"/>
                        <a14:foregroundMark x1="82199" y1="35841" x2="83246" y2="33628"/>
                        <a14:foregroundMark x1="21466" y1="33186" x2="20419" y2="30973"/>
                        <a14:foregroundMark x1="23037" y1="83628" x2="25654" y2="92478"/>
                        <a14:foregroundMark x1="26178" y1="93363" x2="74346" y2="93363"/>
                        <a14:foregroundMark x1="33508" y1="81858" x2="32984" y2="54425"/>
                        <a14:foregroundMark x1="67016" y1="55752" x2="67539" y2="57965"/>
                        <a14:foregroundMark x1="75916" y1="90265" x2="75916" y2="93805"/>
                        <a14:foregroundMark x1="80105" y1="88053" x2="80105" y2="89381"/>
                        <a14:foregroundMark x1="50785" y1="89823" x2="50262" y2="88496"/>
                        <a14:foregroundMark x1="64921" y1="87168" x2="63874" y2="83628"/>
                        <a14:foregroundMark x1="61780" y1="88496" x2="57068" y2="88053"/>
                        <a14:foregroundMark x1="54974" y1="98230" x2="74346" y2="94690"/>
                        <a14:backgroundMark x1="43455" y1="12389" x2="37696" y2="4425"/>
                        <a14:backgroundMark x1="43979" y1="13274" x2="42408" y2="11504"/>
                        <a14:backgroundMark x1="56021" y1="12389" x2="63874" y2="8407"/>
                        <a14:backgroundMark x1="42932" y1="23894" x2="34555" y2="28319"/>
                        <a14:backgroundMark x1="56021" y1="22566" x2="65969" y2="28319"/>
                        <a14:backgroundMark x1="36649" y1="34956" x2="37173" y2="28761"/>
                        <a14:backgroundMark x1="24084" y1="25664" x2="21466" y2="28761"/>
                        <a14:backgroundMark x1="28796" y1="33186" x2="31937" y2="30973"/>
                        <a14:backgroundMark x1="23560" y1="31858" x2="21990" y2="28761"/>
                        <a14:backgroundMark x1="21990" y1="34956" x2="20942" y2="34956"/>
                        <a14:backgroundMark x1="21466" y1="43805" x2="17277" y2="40708"/>
                        <a14:backgroundMark x1="18325" y1="39381" x2="18325" y2="37611"/>
                        <a14:backgroundMark x1="72775" y1="40708" x2="66492" y2="38938"/>
                        <a14:backgroundMark x1="78534" y1="23009" x2="76963" y2="23451"/>
                        <a14:backgroundMark x1="76440" y1="26106" x2="78534" y2="27434"/>
                        <a14:backgroundMark x1="85340" y1="24336" x2="87958" y2="30531"/>
                        <a14:backgroundMark x1="83770" y1="40265" x2="89005" y2="38053"/>
                        <a14:backgroundMark x1="92670" y1="34956" x2="91623" y2="36283"/>
                        <a14:backgroundMark x1="85340" y1="34513" x2="84817" y2="36283"/>
                        <a14:backgroundMark x1="79058" y1="35398" x2="80105" y2="34071"/>
                        <a14:backgroundMark x1="71728" y1="34513" x2="72251" y2="34956"/>
                        <a14:backgroundMark x1="67539" y1="34513" x2="66492" y2="34513"/>
                        <a14:backgroundMark x1="64921" y1="38053" x2="64921" y2="37611"/>
                        <a14:backgroundMark x1="18325" y1="32743" x2="17801" y2="32301"/>
                        <a14:backgroundMark x1="33508" y1="50885" x2="31937" y2="50885"/>
                        <a14:backgroundMark x1="29843" y1="56195" x2="31414" y2="52655"/>
                        <a14:backgroundMark x1="54974" y1="52212" x2="56545" y2="52212"/>
                        <a14:backgroundMark x1="66492" y1="51327" x2="73822" y2="55310"/>
                        <a14:backgroundMark x1="75916" y1="70796" x2="73822" y2="75664"/>
                        <a14:backgroundMark x1="29319" y1="84071" x2="32984" y2="88938"/>
                        <a14:backgroundMark x1="36126" y1="89823" x2="47120" y2="90265"/>
                        <a14:backgroundMark x1="30890" y1="66372" x2="31414" y2="68584"/>
                        <a14:backgroundMark x1="24607" y1="70796" x2="25131" y2="72566"/>
                        <a14:backgroundMark x1="54974" y1="89823" x2="63874" y2="89823"/>
                        <a14:backgroundMark x1="49738" y1="90265" x2="49215" y2="90265"/>
                        <a14:backgroundMark x1="52356" y1="91150" x2="53927" y2="89381"/>
                        <a14:backgroundMark x1="69110" y1="98673" x2="52356" y2="99558"/>
                        <a14:backgroundMark x1="31414" y1="99115" x2="49215" y2="99558"/>
                        <a14:backgroundMark x1="24084" y1="58850" x2="24084" y2="61947"/>
                      </a14:backgroundRemoval>
                    </a14:imgEffect>
                  </a14:imgLayer>
                </a14:imgProps>
              </a:ext>
              <a:ext uri="{28A0092B-C50C-407E-A947-70E740481C1C}">
                <a14:useLocalDpi xmlns:a14="http://schemas.microsoft.com/office/drawing/2010/main"/>
              </a:ext>
            </a:extLst>
          </a:blip>
          <a:srcRect/>
          <a:stretch>
            <a:fillRect/>
          </a:stretch>
        </p:blipFill>
        <p:spPr bwMode="auto">
          <a:xfrm>
            <a:off x="137914" y="2103743"/>
            <a:ext cx="238354" cy="277474"/>
          </a:xfrm>
          <a:prstGeom prst="rect">
            <a:avLst/>
          </a:prstGeom>
          <a:ln>
            <a:noFill/>
          </a:ln>
          <a:effectLst>
            <a:outerShdw blurRad="50800" dist="38100" dir="2700000" algn="tl" rotWithShape="0">
              <a:prstClr val="black">
                <a:alpha val="40000"/>
              </a:prstClr>
            </a:outerShdw>
          </a:effectLst>
        </p:spPr>
      </p:pic>
      <p:pic>
        <p:nvPicPr>
          <p:cNvPr id="17" name="Picture 16" descr="\\10.230.0.22\BRNG-Share\2-34 AR\S3\CHEMO\Common Files\2-34 AR BN - Crest High Res.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61841" y="2786187"/>
            <a:ext cx="223952" cy="25944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1841" y="3456148"/>
            <a:ext cx="233196" cy="255776"/>
          </a:xfrm>
          <a:prstGeom prst="rect">
            <a:avLst/>
          </a:prstGeom>
        </p:spPr>
      </p:pic>
      <p:pic>
        <p:nvPicPr>
          <p:cNvPr id="19" name="Picture 18" descr="DistinctiveUnitInsignia_new.jpg"/>
          <p:cNvPicPr preferRelativeResize="0">
            <a:picLocks noChangeAspect="1"/>
          </p:cNvPicPr>
          <p:nvPr userDrawn="1"/>
        </p:nvPicPr>
        <p:blipFill>
          <a:blip r:embed="rId7" cstate="print"/>
          <a:stretch>
            <a:fillRect/>
          </a:stretch>
        </p:blipFill>
        <p:spPr bwMode="auto">
          <a:xfrm>
            <a:off x="181602" y="4139041"/>
            <a:ext cx="183856" cy="261523"/>
          </a:xfrm>
          <a:prstGeom prst="rect">
            <a:avLst/>
          </a:prstGeom>
          <a:noFill/>
          <a:ln>
            <a:noFill/>
          </a:ln>
          <a:effectLst>
            <a:outerShdw blurRad="50800" dist="38100" dir="2700000" algn="tl" rotWithShape="0">
              <a:prstClr val="black">
                <a:alpha val="40000"/>
              </a:prstClr>
            </a:outerShdw>
          </a:effectLst>
        </p:spPr>
      </p:pic>
      <p:pic>
        <p:nvPicPr>
          <p:cNvPr id="20" name="Picture 19"/>
          <p:cNvPicPr>
            <a:picLocks noChangeAspect="1"/>
          </p:cNvPicPr>
          <p:nvPr userDrawn="1"/>
        </p:nvPicPr>
        <p:blipFill>
          <a:blip r:embed="rId8" cstate="screen">
            <a:extLst>
              <a:ext uri="{BEBA8EAE-BF5A-486C-A8C5-ECC9F3942E4B}">
                <a14:imgProps xmlns:a14="http://schemas.microsoft.com/office/drawing/2010/main">
                  <a14:imgLayer r:embed="rId9">
                    <a14:imgEffect>
                      <a14:backgroundRemoval t="730" b="100000" l="0" r="100000">
                        <a14:foregroundMark x1="49273" y1="9367" x2="49273" y2="9367"/>
                        <a14:foregroundMark x1="49273" y1="9367" x2="49273" y2="9367"/>
                        <a14:foregroundMark x1="49670" y1="5839" x2="49670" y2="5839"/>
                        <a14:foregroundMark x1="49670" y1="5839" x2="49670" y2="5839"/>
                        <a14:foregroundMark x1="32232" y1="94404" x2="32232" y2="94404"/>
                        <a14:foregroundMark x1="32232" y1="94404" x2="32232" y2="94404"/>
                        <a14:foregroundMark x1="16645" y1="91241" x2="16645" y2="91241"/>
                        <a14:foregroundMark x1="16645" y1="91241" x2="16645" y2="91241"/>
                        <a14:foregroundMark x1="25760" y1="92457" x2="25760" y2="92457"/>
                        <a14:foregroundMark x1="25760" y1="92457" x2="25760" y2="92457"/>
                        <a14:foregroundMark x1="27345" y1="93796" x2="27345" y2="93796"/>
                        <a14:foregroundMark x1="27345" y1="93796" x2="27345" y2="93796"/>
                        <a14:foregroundMark x1="23514" y1="94404" x2="23514" y2="94404"/>
                        <a14:foregroundMark x1="23514" y1="94404" x2="23514" y2="94404"/>
                        <a14:foregroundMark x1="81770" y1="91849" x2="81770" y2="91849"/>
                        <a14:foregroundMark x1="81770" y1="91849" x2="81770" y2="91849"/>
                        <a14:foregroundMark x1="71995" y1="93796" x2="71995" y2="93796"/>
                        <a14:foregroundMark x1="71995" y1="93796" x2="71995" y2="93796"/>
                        <a14:foregroundMark x1="68164" y1="91849" x2="68164" y2="91849"/>
                        <a14:foregroundMark x1="68164" y1="91849" x2="68164" y2="91849"/>
                        <a14:foregroundMark x1="32629" y1="91241" x2="32629" y2="91241"/>
                        <a14:foregroundMark x1="32629" y1="91241" x2="32629" y2="91241"/>
                        <a14:foregroundMark x1="28534" y1="90511" x2="28534" y2="90511"/>
                        <a14:foregroundMark x1="28534" y1="90511" x2="28534" y2="90511"/>
                        <a14:foregroundMark x1="19551" y1="94039" x2="19551" y2="94039"/>
                        <a14:foregroundMark x1="19551" y1="94039" x2="19551" y2="94039"/>
                        <a14:foregroundMark x1="21136" y1="94891" x2="21136" y2="94891"/>
                        <a14:foregroundMark x1="21136" y1="94891" x2="21136" y2="94891"/>
                        <a14:foregroundMark x1="66314" y1="96837" x2="66314" y2="96837"/>
                        <a14:foregroundMark x1="66314" y1="96837" x2="66314" y2="96837"/>
                        <a14:foregroundMark x1="62483" y1="91971" x2="62483" y2="91971"/>
                        <a14:foregroundMark x1="32365" y1="50973" x2="32365" y2="50973"/>
                        <a14:foregroundMark x1="32365" y1="50973" x2="32365" y2="50973"/>
                        <a14:foregroundMark x1="38970" y1="55718" x2="38970" y2="55718"/>
                        <a14:foregroundMark x1="38970" y1="55718" x2="38970" y2="55718"/>
                        <a14:foregroundMark x1="55878" y1="49635" x2="55878" y2="49635"/>
                        <a14:foregroundMark x1="55878" y1="49635" x2="55878" y2="49635"/>
                        <a14:foregroundMark x1="66050" y1="54380" x2="66050" y2="54380"/>
                        <a14:foregroundMark x1="65786" y1="54380" x2="65786" y2="54380"/>
                        <a14:foregroundMark x1="43461" y1="55718" x2="43461" y2="55718"/>
                        <a14:foregroundMark x1="43461" y1="55718" x2="43461" y2="55718"/>
                        <a14:foregroundMark x1="67239" y1="52920" x2="67239" y2="52920"/>
                        <a14:foregroundMark x1="67239" y1="52920" x2="67239" y2="52920"/>
                        <a14:foregroundMark x1="76882" y1="94891" x2="76882" y2="94891"/>
                        <a14:foregroundMark x1="76882" y1="94891" x2="76882" y2="94891"/>
                        <a14:foregroundMark x1="15166" y1="87402" x2="14692" y2="91732"/>
                        <a14:foregroundMark x1="22325" y1="95499" x2="34478" y2="97445"/>
                        <a14:foregroundMark x1="34346" y1="97932" x2="41744" y2="98418"/>
                        <a14:foregroundMark x1="75165" y1="95499" x2="67239" y2="97324"/>
                        <a14:foregroundMark x1="39498" y1="53528" x2="47688" y2="57543"/>
                        <a14:foregroundMark x1="33421" y1="52311" x2="32893" y2="57056"/>
                        <a14:foregroundMark x1="67239" y1="48297" x2="53897" y2="48297"/>
                        <a14:foregroundMark x1="66446" y1="47202" x2="67371" y2="50365"/>
                        <a14:foregroundMark x1="66314" y1="46594" x2="67371" y2="46715"/>
                        <a14:foregroundMark x1="17966" y1="26886" x2="17041" y2="23966"/>
                        <a14:foregroundMark x1="22325" y1="24574" x2="19155" y2="19343"/>
                        <a14:foregroundMark x1="28534" y1="26764" x2="33025" y2="22871"/>
                        <a14:backgroundMark x1="34742" y1="49878" x2="34742" y2="49878"/>
                        <a14:backgroundMark x1="34742" y1="49878" x2="34742" y2="49878"/>
                        <a14:backgroundMark x1="52444" y1="2920" x2="52444" y2="2920"/>
                        <a14:backgroundMark x1="36592" y1="88686" x2="36592" y2="88686"/>
                        <a14:backgroundMark x1="36592" y1="88686" x2="36592" y2="88686"/>
                        <a14:backgroundMark x1="23910" y1="98418" x2="23910" y2="98418"/>
                        <a14:backgroundMark x1="23910" y1="98418" x2="23910" y2="98418"/>
                        <a14:backgroundMark x1="33554" y1="98662" x2="33554" y2="98662"/>
                        <a14:backgroundMark x1="33554" y1="98662" x2="33554" y2="98662"/>
                        <a14:backgroundMark x1="73844" y1="98054" x2="73844" y2="98054"/>
                        <a14:backgroundMark x1="73844" y1="98054" x2="73844" y2="98054"/>
                        <a14:backgroundMark x1="66975" y1="98662" x2="66975" y2="98662"/>
                        <a14:backgroundMark x1="66975" y1="98662" x2="66975" y2="98662"/>
                        <a14:backgroundMark x1="64465" y1="88686" x2="64465" y2="88686"/>
                        <a14:backgroundMark x1="64465" y1="88686" x2="64465" y2="88686"/>
                        <a14:backgroundMark x1="48613" y1="97810" x2="48613" y2="97810"/>
                        <a14:backgroundMark x1="48613" y1="97810" x2="48613" y2="97810"/>
                        <a14:backgroundMark x1="35007" y1="99148" x2="38970" y2="99513"/>
                        <a14:backgroundMark x1="68560" y1="99027" x2="55746" y2="99635"/>
                        <a14:backgroundMark x1="50462" y1="97445" x2="49538" y2="99148"/>
                        <a14:backgroundMark x1="50594" y1="99270" x2="53765" y2="99757"/>
                        <a14:backgroundMark x1="38177" y1="99635" x2="45971" y2="99513"/>
                        <a14:backgroundMark x1="23250" y1="51825" x2="22721" y2="55353"/>
                        <a14:backgroundMark x1="30119" y1="63504" x2="28798" y2="60341"/>
                        <a14:backgroundMark x1="28930" y1="53528" x2="30251" y2="56448"/>
                        <a14:backgroundMark x1="29855" y1="46959" x2="29194" y2="48905"/>
                        <a14:backgroundMark x1="38705" y1="44404" x2="35403" y2="45012"/>
                        <a14:backgroundMark x1="54161" y1="44891" x2="56539" y2="44891"/>
                        <a14:backgroundMark x1="66843" y1="44404" x2="73976" y2="48905"/>
                        <a14:backgroundMark x1="15852" y1="31630" x2="19551" y2="35645"/>
                        <a14:backgroundMark x1="16116" y1="26277" x2="16909" y2="27859"/>
                        <a14:backgroundMark x1="16909" y1="27981" x2="17041" y2="30170"/>
                        <a14:backgroundMark x1="36592" y1="25304" x2="30251" y2="32603"/>
                        <a14:backgroundMark x1="31308" y1="21533" x2="36328" y2="21776"/>
                        <a14:backgroundMark x1="34346" y1="18248" x2="31572" y2="18978"/>
                        <a14:backgroundMark x1="28402" y1="23479" x2="31044" y2="21168"/>
                        <a14:backgroundMark x1="19683" y1="11314" x2="21400" y2="12652"/>
                        <a14:backgroundMark x1="22457" y1="15450" x2="22457" y2="18856"/>
                        <a14:backgroundMark x1="22721" y1="22384" x2="21797" y2="19221"/>
                        <a14:backgroundMark x1="21136" y1="25182" x2="15984" y2="21655"/>
                        <a14:backgroundMark x1="46367" y1="15328" x2="54425" y2="15328"/>
                        <a14:backgroundMark x1="52048" y1="8881" x2="51651" y2="7178"/>
                        <a14:backgroundMark x1="68296" y1="20316" x2="64993" y2="19343"/>
                        <a14:backgroundMark x1="63408" y1="22141" x2="62616" y2="20438"/>
                        <a14:backgroundMark x1="67371" y1="25547" x2="64597" y2="22993"/>
                        <a14:backgroundMark x1="72787" y1="32725" x2="66711" y2="30170"/>
                        <a14:backgroundMark x1="73052" y1="26277" x2="67768" y2="25061"/>
                        <a14:backgroundMark x1="78864" y1="19586" x2="77939" y2="16667"/>
                        <a14:backgroundMark x1="80185" y1="12409" x2="77279" y2="14842"/>
                        <a14:backgroundMark x1="82827" y1="42579" x2="84148" y2="42579"/>
                        <a14:backgroundMark x1="81638" y1="42579" x2="82299" y2="42579"/>
                        <a14:backgroundMark x1="36592" y1="15207" x2="37252" y2="15693"/>
                        <a14:backgroundMark x1="37252" y1="10097" x2="36856" y2="11436"/>
                        <a14:backgroundMark x1="38705" y1="14599" x2="38705" y2="14599"/>
                        <a14:backgroundMark x1="42272" y1="17518" x2="42272" y2="17518"/>
                        <a14:backgroundMark x1="45971" y1="18856" x2="45971" y2="18856"/>
                        <a14:backgroundMark x1="47292" y1="19343" x2="47292" y2="19343"/>
                        <a14:backgroundMark x1="40819" y1="17032" x2="40819" y2="17032"/>
                        <a14:backgroundMark x1="23778" y1="48905" x2="23778" y2="48905"/>
                        <a14:backgroundMark x1="82299" y1="18248" x2="82299" y2="18248"/>
                        <a14:backgroundMark x1="80185" y1="26886" x2="83355" y2="22993"/>
                      </a14:backgroundRemoval>
                    </a14:imgEffect>
                  </a14:imgLayer>
                </a14:imgProps>
              </a:ext>
              <a:ext uri="{28A0092B-C50C-407E-A947-70E740481C1C}">
                <a14:useLocalDpi xmlns:a14="http://schemas.microsoft.com/office/drawing/2010/main"/>
              </a:ext>
            </a:extLst>
          </a:blip>
          <a:stretch>
            <a:fillRect/>
          </a:stretch>
        </p:blipFill>
        <p:spPr>
          <a:xfrm>
            <a:off x="162626" y="4813161"/>
            <a:ext cx="223168" cy="259587"/>
          </a:xfrm>
          <a:prstGeom prst="rect">
            <a:avLst/>
          </a:prstGeom>
          <a:ln>
            <a:noFill/>
          </a:ln>
          <a:effectLst>
            <a:outerShdw blurRad="50800" dist="38100" dir="2700000" algn="tl" rotWithShape="0">
              <a:prstClr val="black">
                <a:alpha val="40000"/>
              </a:prstClr>
            </a:outerShdw>
          </a:effectLst>
        </p:spPr>
      </p:pic>
      <p:pic>
        <p:nvPicPr>
          <p:cNvPr id="21" name="Picture 20" descr="1BCT_101FSB Logo"/>
          <p:cNvPicPr>
            <a:picLocks noChangeAspect="1" noChangeArrowheads="1"/>
          </p:cNvPicPr>
          <p:nvPr userDrawn="1"/>
        </p:nvPicPr>
        <p:blipFill>
          <a:blip r:embed="rId10" cstate="email">
            <a:extLst>
              <a:ext uri="{BEBA8EAE-BF5A-486C-A8C5-ECC9F3942E4B}">
                <a14:imgProps xmlns:a14="http://schemas.microsoft.com/office/drawing/2010/main">
                  <a14:imgLayer r:embed="rId11">
                    <a14:imgEffect>
                      <a14:backgroundRemoval t="0" b="100000" l="0" r="97500">
                        <a14:foregroundMark x1="70833" y1="82386" x2="70833" y2="82386"/>
                      </a14:backgroundRemoval>
                    </a14:imgEffect>
                  </a14:imgLayer>
                </a14:imgProps>
              </a:ext>
            </a:extLst>
          </a:blip>
          <a:srcRect/>
          <a:stretch>
            <a:fillRect/>
          </a:stretch>
        </p:blipFill>
        <p:spPr bwMode="auto">
          <a:xfrm>
            <a:off x="171366" y="5482751"/>
            <a:ext cx="212523" cy="268181"/>
          </a:xfrm>
          <a:prstGeom prst="rect">
            <a:avLst/>
          </a:prstGeom>
          <a:ln>
            <a:noFill/>
          </a:ln>
          <a:effectLst>
            <a:outerShdw blurRad="50800" dist="38100" dir="2700000" algn="tl" rotWithShape="0">
              <a:prstClr val="black">
                <a:alpha val="40000"/>
              </a:prstClr>
            </a:outerShdw>
          </a:effectLst>
        </p:spPr>
      </p:pic>
      <p:pic>
        <p:nvPicPr>
          <p:cNvPr id="22" name="Picture 21" descr="1BCT_1_5 Logo"/>
          <p:cNvPicPr>
            <a:picLocks noChangeAspect="1" noChangeArrowheads="1"/>
          </p:cNvPicPr>
          <p:nvPr userDrawn="1"/>
        </p:nvPicPr>
        <p:blipFill>
          <a:blip r:embed="rId12" cstate="email">
            <a:extLst>
              <a:ext uri="{BEBA8EAE-BF5A-486C-A8C5-ECC9F3942E4B}">
                <a14:imgProps xmlns:a14="http://schemas.microsoft.com/office/drawing/2010/main">
                  <a14:imgLayer r:embed="rId13">
                    <a14:imgEffect>
                      <a14:backgroundRemoval t="0" b="100000" l="667" r="100000"/>
                    </a14:imgEffect>
                  </a14:imgLayer>
                </a14:imgProps>
              </a:ext>
            </a:extLst>
          </a:blip>
          <a:srcRect/>
          <a:stretch>
            <a:fillRect/>
          </a:stretch>
        </p:blipFill>
        <p:spPr bwMode="auto">
          <a:xfrm>
            <a:off x="91253" y="6160935"/>
            <a:ext cx="353697" cy="275590"/>
          </a:xfrm>
          <a:prstGeom prst="rect">
            <a:avLst/>
          </a:prstGeom>
          <a:ln>
            <a:noFill/>
          </a:ln>
          <a:effectLst>
            <a:outerShdw blurRad="50800" dist="38100" dir="2700000" algn="tl" rotWithShape="0">
              <a:prstClr val="black">
                <a:alpha val="40000"/>
              </a:prstClr>
            </a:outerShdw>
          </a:effectLst>
        </p:spPr>
      </p:pic>
      <p:graphicFrame>
        <p:nvGraphicFramePr>
          <p:cNvPr id="10" name="Table 9"/>
          <p:cNvGraphicFramePr>
            <a:graphicFrameLocks noGrp="1"/>
          </p:cNvGraphicFramePr>
          <p:nvPr userDrawn="1">
            <p:extLst/>
          </p:nvPr>
        </p:nvGraphicFramePr>
        <p:xfrm>
          <a:off x="22225" y="14816"/>
          <a:ext cx="9107424" cy="6626352"/>
        </p:xfrm>
        <a:graphic>
          <a:graphicData uri="http://schemas.openxmlformats.org/drawingml/2006/table">
            <a:tbl>
              <a:tblPr firstRow="1" bandRow="1">
                <a:tableStyleId>{5940675A-B579-460E-94D1-54222C63F5DA}</a:tableStyleId>
              </a:tblPr>
              <a:tblGrid>
                <a:gridCol w="502920"/>
                <a:gridCol w="2734056"/>
                <a:gridCol w="2734056"/>
                <a:gridCol w="2734056"/>
                <a:gridCol w="402336"/>
              </a:tblGrid>
              <a:tr h="91440">
                <a:tc rowSpan="3">
                  <a:txBody>
                    <a:bodyPr/>
                    <a:lstStyle/>
                    <a:p>
                      <a:pPr algn="ctr"/>
                      <a:r>
                        <a:rPr lang="en-US" sz="800" b="1" baseline="0" dirty="0" smtClean="0">
                          <a:solidFill>
                            <a:schemeClr val="tx1"/>
                          </a:solidFill>
                          <a:latin typeface="Arial" panose="020B0604020202020204" pitchFamily="34" charset="0"/>
                          <a:cs typeface="Arial" panose="020B0604020202020204" pitchFamily="34" charset="0"/>
                        </a:rPr>
                        <a:t>Unit</a:t>
                      </a:r>
                    </a:p>
                    <a:p>
                      <a:pPr algn="ctr"/>
                      <a:endParaRPr lang="en-US" sz="800" b="1" baseline="0" dirty="0" smtClean="0">
                        <a:solidFill>
                          <a:schemeClr val="tx1"/>
                        </a:solidFill>
                        <a:latin typeface="Arial" panose="020B0604020202020204" pitchFamily="34" charset="0"/>
                        <a:cs typeface="Arial" panose="020B0604020202020204" pitchFamily="34" charset="0"/>
                      </a:endParaRPr>
                    </a:p>
                    <a:p>
                      <a:pPr algn="ctr"/>
                      <a:endParaRPr lang="en-US" sz="100" b="1" baseline="0" dirty="0" smtClean="0">
                        <a:solidFill>
                          <a:schemeClr val="tx1"/>
                        </a:solidFill>
                        <a:latin typeface="Arial" panose="020B0604020202020204" pitchFamily="34" charset="0"/>
                        <a:cs typeface="Arial" panose="020B0604020202020204" pitchFamily="34" charset="0"/>
                      </a:endParaRPr>
                    </a:p>
                    <a:p>
                      <a:pPr algn="ctr"/>
                      <a:r>
                        <a:rPr lang="en-US" sz="800" b="1" baseline="0" dirty="0" smtClean="0">
                          <a:solidFill>
                            <a:schemeClr val="tx1"/>
                          </a:solidFill>
                          <a:latin typeface="Arial" panose="020B0604020202020204" pitchFamily="34" charset="0"/>
                          <a:cs typeface="Arial" panose="020B0604020202020204" pitchFamily="34" charset="0"/>
                        </a:rPr>
                        <a:t>Strength</a:t>
                      </a:r>
                    </a:p>
                  </a:txBody>
                  <a:tcPr marL="18288" marR="18288" marT="18288" marB="18288" anchor="ctr">
                    <a:solidFill>
                      <a:schemeClr val="bg1"/>
                    </a:solidFill>
                  </a:tcPr>
                </a:tc>
                <a:tc rowSpan="2"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anose="020B0604020202020204" pitchFamily="34" charset="0"/>
                          <a:cs typeface="Arial" panose="020B0604020202020204" pitchFamily="34" charset="0"/>
                        </a:rPr>
                        <a:t>          Operational Troop to Task</a:t>
                      </a:r>
                      <a:endParaRPr lang="en-US" sz="1200" b="1" baseline="0" dirty="0" smtClean="0">
                        <a:solidFill>
                          <a:schemeClr val="bg1"/>
                        </a:solidFill>
                        <a:latin typeface="Arial" panose="020B0604020202020204" pitchFamily="34" charset="0"/>
                        <a:cs typeface="Arial" panose="020B0604020202020204" pitchFamily="34" charset="0"/>
                      </a:endParaRPr>
                    </a:p>
                  </a:txBody>
                  <a:tcPr marT="9144" marB="18288" anchor="ctr">
                    <a:solidFill>
                      <a:schemeClr val="bg1">
                        <a:lumMod val="50000"/>
                      </a:schemeClr>
                    </a:solidFill>
                  </a:tcPr>
                </a:tc>
                <a:tc rowSpan="2" hMerge="1">
                  <a:txBody>
                    <a:bodyPr/>
                    <a:lstStyle/>
                    <a:p>
                      <a:endParaRPr lang="en-US" sz="600" dirty="0">
                        <a:latin typeface="Arial" panose="020B0604020202020204" pitchFamily="34" charset="0"/>
                        <a:cs typeface="Arial" panose="020B0604020202020204" pitchFamily="34" charset="0"/>
                      </a:endParaRPr>
                    </a:p>
                  </a:txBody>
                  <a:tcPr marL="0" marR="0" marT="0" marB="0">
                    <a:solidFill>
                      <a:srgbClr val="00B050"/>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b="1" dirty="0" smtClean="0">
                          <a:solidFill>
                            <a:schemeClr val="tx1"/>
                          </a:solidFill>
                          <a:latin typeface="Arial" panose="020B0604020202020204" pitchFamily="34" charset="0"/>
                          <a:cs typeface="Arial" panose="020B0604020202020204" pitchFamily="34" charset="0"/>
                        </a:rPr>
                        <a:t>INSERT</a:t>
                      </a:r>
                      <a:r>
                        <a:rPr lang="en-US" sz="700" b="1" baseline="0" dirty="0" smtClean="0">
                          <a:solidFill>
                            <a:schemeClr val="tx1"/>
                          </a:solidFill>
                          <a:latin typeface="Arial" panose="020B0604020202020204" pitchFamily="34" charset="0"/>
                          <a:cs typeface="Arial" panose="020B0604020202020204" pitchFamily="34" charset="0"/>
                        </a:rPr>
                        <a:t> </a:t>
                      </a:r>
                      <a:r>
                        <a:rPr lang="en-US" sz="700" b="1" dirty="0" smtClean="0">
                          <a:solidFill>
                            <a:schemeClr val="tx1"/>
                          </a:solidFill>
                          <a:latin typeface="Arial" panose="020B0604020202020204" pitchFamily="34" charset="0"/>
                          <a:cs typeface="Arial" panose="020B0604020202020204" pitchFamily="34" charset="0"/>
                        </a:rPr>
                        <a:t>CLASSIFICATION</a:t>
                      </a:r>
                    </a:p>
                  </a:txBody>
                  <a:tcPr marT="9144" marB="18288">
                    <a:solidFill>
                      <a:schemeClr val="bg1"/>
                    </a:solid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Max</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Tasked</a:t>
                      </a:r>
                      <a:endParaRPr kumimoji="0" lang="en-US" sz="700" b="1"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endParaRPr>
                    </a:p>
                  </a:txBody>
                  <a:tcPr marL="18288" marR="18288" marT="27432" marB="27432" anchor="ctr">
                    <a:noFill/>
                  </a:tcPr>
                </a:tc>
              </a:tr>
              <a:tr h="118872">
                <a:tc vMerge="1">
                  <a:txBody>
                    <a:bodyPr/>
                    <a:lstStyle/>
                    <a:p>
                      <a:endParaRPr lang="en-US"/>
                    </a:p>
                  </a:txBody>
                  <a:tcPr/>
                </a:tc>
                <a:tc gridSpan="2"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baseline="0" dirty="0" smtClean="0">
                        <a:solidFill>
                          <a:schemeClr val="bg1"/>
                        </a:solidFill>
                        <a:latin typeface="Arial" panose="020B0604020202020204" pitchFamily="34" charset="0"/>
                        <a:cs typeface="Arial" panose="020B0604020202020204" pitchFamily="34" charset="0"/>
                      </a:endParaRPr>
                    </a:p>
                  </a:txBody>
                  <a:tcPr marL="27432" marR="27432" marT="9144" marB="9144">
                    <a:solidFill>
                      <a:schemeClr val="bg1">
                        <a:lumMod val="75000"/>
                      </a:schemeClr>
                    </a:solidFill>
                  </a:tcPr>
                </a:tc>
                <a:tc hMerge="1"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baseline="0" dirty="0" smtClean="0">
                        <a:solidFill>
                          <a:schemeClr val="bg1"/>
                        </a:solidFill>
                        <a:latin typeface="Arial" panose="020B0604020202020204" pitchFamily="34" charset="0"/>
                        <a:cs typeface="Arial" panose="020B0604020202020204" pitchFamily="34" charset="0"/>
                      </a:endParaRPr>
                    </a:p>
                  </a:txBody>
                  <a:tcPr marL="27432" marR="27432" marT="27432" marB="27432">
                    <a:solidFill>
                      <a:schemeClr val="bg1">
                        <a:lumMod val="7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endParaRPr>
                    </a:p>
                  </a:txBody>
                  <a:tcPr marL="27432" marT="9144" marB="9144" anchor="ctr">
                    <a:solidFill>
                      <a:schemeClr val="bg1">
                        <a:lumMod val="50000"/>
                      </a:schemeClr>
                    </a:solidFill>
                  </a:tcPr>
                </a:tc>
                <a:tc vMerge="1">
                  <a:txBody>
                    <a:bodyPr/>
                    <a:lstStyle/>
                    <a:p>
                      <a:endParaRPr lang="en-US"/>
                    </a:p>
                  </a:txBody>
                  <a:tcPr/>
                </a:tc>
              </a:tr>
              <a:tr h="91440">
                <a:tc vMerge="1">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pPr algn="ctr"/>
                      <a:endParaRPr lang="en-US" sz="900" b="1" dirty="0">
                        <a:latin typeface="Arial" panose="020B0604020202020204" pitchFamily="34" charset="0"/>
                        <a:cs typeface="Arial" panose="020B0604020202020204" pitchFamily="34" charset="0"/>
                      </a:endParaRPr>
                    </a:p>
                  </a:txBody>
                  <a:tcPr marL="0" marR="0" marT="0" marB="0" anchor="ctr"/>
                </a:tc>
                <a:tc>
                  <a:txBody>
                    <a:bodyPr/>
                    <a:lstStyle/>
                    <a:p>
                      <a:pPr algn="ctr"/>
                      <a:endParaRPr lang="en-US" sz="900" b="1" dirty="0">
                        <a:latin typeface="Arial" panose="020B0604020202020204" pitchFamily="34" charset="0"/>
                        <a:cs typeface="Arial" panose="020B0604020202020204" pitchFamily="34" charset="0"/>
                      </a:endParaRPr>
                    </a:p>
                  </a:txBody>
                  <a:tcPr marL="0" marR="0" marT="0" marB="0" anchor="ctr"/>
                </a:tc>
                <a:tc>
                  <a:txBody>
                    <a:bodyPr/>
                    <a:lstStyle/>
                    <a:p>
                      <a:pPr algn="ctr"/>
                      <a:endParaRPr lang="en-US" sz="900" b="1" dirty="0">
                        <a:latin typeface="Arial" panose="020B0604020202020204" pitchFamily="34" charset="0"/>
                        <a:cs typeface="Arial" panose="020B0604020202020204" pitchFamily="34" charset="0"/>
                      </a:endParaRPr>
                    </a:p>
                  </a:txBody>
                  <a:tcPr marL="0" marR="0" marT="0" marB="0" anchor="ctr"/>
                </a:tc>
                <a:tc vMerge="1">
                  <a:txBody>
                    <a:bodyPr/>
                    <a:lstStyle/>
                    <a:p>
                      <a:pPr algn="ctr"/>
                      <a:endParaRPr lang="en-US" sz="1000" b="1" dirty="0">
                        <a:latin typeface="Arial" panose="020B0604020202020204" pitchFamily="34" charset="0"/>
                        <a:cs typeface="Arial" panose="020B0604020202020204" pitchFamily="34" charset="0"/>
                      </a:endParaRPr>
                    </a:p>
                  </a:txBody>
                  <a:tcPr marL="27432" marR="27432" marT="27432" marB="27432" anchor="ctr"/>
                </a:tc>
              </a:tr>
              <a:tr h="1417320">
                <a:tc>
                  <a:txBody>
                    <a:bodyPr/>
                    <a:lstStyle/>
                    <a:p>
                      <a:pPr algn="ctr"/>
                      <a:r>
                        <a:rPr lang="en-US" sz="1000" b="1" dirty="0" smtClean="0">
                          <a:latin typeface="Arial" panose="020B0604020202020204" pitchFamily="34" charset="0"/>
                          <a:cs typeface="Arial" panose="020B0604020202020204" pitchFamily="34" charset="0"/>
                        </a:rPr>
                        <a:t>1</a:t>
                      </a:r>
                      <a:r>
                        <a:rPr lang="en-US" sz="800" b="1" dirty="0" smtClean="0">
                          <a:latin typeface="Arial" panose="020B0604020202020204" pitchFamily="34" charset="0"/>
                          <a:cs typeface="Arial" panose="020B0604020202020204" pitchFamily="34" charset="0"/>
                        </a:rPr>
                        <a:t>ABCT</a:t>
                      </a: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4271</a:t>
                      </a:r>
                    </a:p>
                  </a:txBody>
                  <a:tcPr marL="27432" marR="27432" marT="27432" marB="27432" anchor="ctr"/>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r h="676656">
                <a:tc>
                  <a:txBody>
                    <a:bodyPr/>
                    <a:lstStyle/>
                    <a:p>
                      <a:pPr algn="ctr"/>
                      <a:r>
                        <a:rPr lang="en-US" sz="1000" b="1" dirty="0" smtClean="0">
                          <a:latin typeface="Arial" panose="020B0604020202020204" pitchFamily="34" charset="0"/>
                          <a:cs typeface="Arial" panose="020B0604020202020204" pitchFamily="34" charset="0"/>
                        </a:rPr>
                        <a:t>1-16</a:t>
                      </a:r>
                      <a:r>
                        <a:rPr lang="en-US" sz="800" b="1" dirty="0" smtClean="0">
                          <a:latin typeface="Arial" panose="020B0604020202020204" pitchFamily="34" charset="0"/>
                          <a:cs typeface="Arial" panose="020B0604020202020204" pitchFamily="34" charset="0"/>
                        </a:rPr>
                        <a:t>IN</a:t>
                      </a: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648</a:t>
                      </a:r>
                      <a:endParaRPr lang="en-US" sz="1000" b="1"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r h="676656">
                <a:tc>
                  <a:txBody>
                    <a:bodyPr/>
                    <a:lstStyle/>
                    <a:p>
                      <a:pPr algn="ctr"/>
                      <a:r>
                        <a:rPr lang="en-US" sz="1000" b="1" dirty="0" smtClean="0">
                          <a:latin typeface="Arial" panose="020B0604020202020204" pitchFamily="34" charset="0"/>
                          <a:cs typeface="Arial" panose="020B0604020202020204" pitchFamily="34" charset="0"/>
                        </a:rPr>
                        <a:t>2-34</a:t>
                      </a:r>
                      <a:r>
                        <a:rPr lang="en-US" sz="800" b="1" dirty="0" smtClean="0">
                          <a:latin typeface="Arial" panose="020B0604020202020204" pitchFamily="34" charset="0"/>
                          <a:cs typeface="Arial" panose="020B0604020202020204" pitchFamily="34" charset="0"/>
                        </a:rPr>
                        <a:t>AR</a:t>
                      </a: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609</a:t>
                      </a: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r h="676656">
                <a:tc>
                  <a:txBody>
                    <a:bodyPr/>
                    <a:lstStyle/>
                    <a:p>
                      <a:pPr algn="ctr"/>
                      <a:r>
                        <a:rPr lang="en-US" sz="1000" b="1" dirty="0" smtClean="0">
                          <a:latin typeface="Arial" panose="020B0604020202020204" pitchFamily="34" charset="0"/>
                          <a:cs typeface="Arial" panose="020B0604020202020204" pitchFamily="34" charset="0"/>
                        </a:rPr>
                        <a:t>3-66</a:t>
                      </a:r>
                      <a:r>
                        <a:rPr lang="en-US" sz="800" b="1" dirty="0" smtClean="0">
                          <a:latin typeface="Arial" panose="020B0604020202020204" pitchFamily="34" charset="0"/>
                          <a:cs typeface="Arial" panose="020B0604020202020204" pitchFamily="34" charset="0"/>
                        </a:rPr>
                        <a:t>AR</a:t>
                      </a: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560</a:t>
                      </a: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r h="676656">
                <a:tc>
                  <a:txBody>
                    <a:bodyPr/>
                    <a:lstStyle/>
                    <a:p>
                      <a:pPr algn="ctr"/>
                      <a:r>
                        <a:rPr lang="en-US" sz="1000" b="1" dirty="0" smtClean="0">
                          <a:latin typeface="Arial" panose="020B0604020202020204" pitchFamily="34" charset="0"/>
                          <a:cs typeface="Arial" panose="020B0604020202020204" pitchFamily="34" charset="0"/>
                        </a:rPr>
                        <a:t>1-4</a:t>
                      </a:r>
                      <a:r>
                        <a:rPr lang="en-US" sz="800" b="1" dirty="0" smtClean="0">
                          <a:latin typeface="Arial" panose="020B0604020202020204" pitchFamily="34" charset="0"/>
                          <a:cs typeface="Arial" panose="020B0604020202020204" pitchFamily="34" charset="0"/>
                        </a:rPr>
                        <a:t>CAV</a:t>
                      </a:r>
                      <a:endParaRPr lang="en-US" sz="9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565</a:t>
                      </a: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r h="676656">
                <a:tc>
                  <a:txBody>
                    <a:bodyPr/>
                    <a:lstStyle/>
                    <a:p>
                      <a:pPr algn="ctr"/>
                      <a:r>
                        <a:rPr lang="en-US" sz="1000" b="1" dirty="0" smtClean="0">
                          <a:latin typeface="Arial" panose="020B0604020202020204" pitchFamily="34" charset="0"/>
                          <a:cs typeface="Arial" panose="020B0604020202020204" pitchFamily="34" charset="0"/>
                        </a:rPr>
                        <a:t>1EN</a:t>
                      </a: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629</a:t>
                      </a: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r h="676656">
                <a:tc>
                  <a:txBody>
                    <a:bodyPr/>
                    <a:lstStyle/>
                    <a:p>
                      <a:pPr algn="ctr"/>
                      <a:r>
                        <a:rPr lang="en-US" sz="1000" b="1" dirty="0" smtClean="0">
                          <a:latin typeface="Arial" panose="020B0604020202020204" pitchFamily="34" charset="0"/>
                          <a:cs typeface="Arial" panose="020B0604020202020204" pitchFamily="34" charset="0"/>
                        </a:rPr>
                        <a:t>101</a:t>
                      </a:r>
                      <a:r>
                        <a:rPr lang="en-US" sz="800" b="1" dirty="0" smtClean="0">
                          <a:latin typeface="Arial" panose="020B0604020202020204" pitchFamily="34" charset="0"/>
                          <a:cs typeface="Arial" panose="020B0604020202020204" pitchFamily="34" charset="0"/>
                        </a:rPr>
                        <a:t>BSB</a:t>
                      </a: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471</a:t>
                      </a: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r h="676656">
                <a:tc>
                  <a:txBody>
                    <a:bodyPr/>
                    <a:lstStyle/>
                    <a:p>
                      <a:pPr algn="ctr"/>
                      <a:r>
                        <a:rPr lang="en-US" sz="1000" b="1" dirty="0" smtClean="0">
                          <a:latin typeface="Arial" panose="020B0604020202020204" pitchFamily="34" charset="0"/>
                          <a:cs typeface="Arial" panose="020B0604020202020204" pitchFamily="34" charset="0"/>
                        </a:rPr>
                        <a:t>1-5</a:t>
                      </a:r>
                      <a:r>
                        <a:rPr lang="en-US" sz="800" b="1" dirty="0" smtClean="0">
                          <a:latin typeface="Arial" panose="020B0604020202020204" pitchFamily="34" charset="0"/>
                          <a:cs typeface="Arial" panose="020B0604020202020204" pitchFamily="34" charset="0"/>
                        </a:rPr>
                        <a:t>FA</a:t>
                      </a: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645</a:t>
                      </a: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bl>
          </a:graphicData>
        </a:graphic>
      </p:graphicFrame>
      <p:cxnSp>
        <p:nvCxnSpPr>
          <p:cNvPr id="11" name="Straight Connector 10"/>
          <p:cNvCxnSpPr/>
          <p:nvPr userDrawn="1"/>
        </p:nvCxnSpPr>
        <p:spPr>
          <a:xfrm>
            <a:off x="137092" y="247136"/>
            <a:ext cx="274320" cy="5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ular Callout 11"/>
          <p:cNvSpPr/>
          <p:nvPr userDrawn="1"/>
        </p:nvSpPr>
        <p:spPr>
          <a:xfrm>
            <a:off x="3212306" y="104160"/>
            <a:ext cx="1252538" cy="132937"/>
          </a:xfrm>
          <a:prstGeom prst="wedgeRectCallout">
            <a:avLst>
              <a:gd name="adj1" fmla="val -68405"/>
              <a:gd name="adj2" fmla="val 21166"/>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r>
              <a:rPr lang="en-US" sz="900" b="1" dirty="0" smtClean="0">
                <a:solidFill>
                  <a:prstClr val="black"/>
                </a:solidFill>
                <a:latin typeface="Arial Black" panose="020B0A04020102020204" pitchFamily="34" charset="0"/>
                <a:cs typeface="Arial" panose="020B0604020202020204" pitchFamily="34" charset="0"/>
              </a:rPr>
              <a:t># Soldiers Tasked</a:t>
            </a:r>
            <a:endParaRPr lang="en-US" sz="900" b="1" dirty="0">
              <a:solidFill>
                <a:prstClr val="black"/>
              </a:solidFill>
              <a:latin typeface="Arial Black" panose="020B0A04020102020204" pitchFamily="34" charset="0"/>
              <a:cs typeface="Arial" panose="020B0604020202020204" pitchFamily="34" charset="0"/>
            </a:endParaRPr>
          </a:p>
        </p:txBody>
      </p:sp>
      <p:sp>
        <p:nvSpPr>
          <p:cNvPr id="14" name="Rectangle 13"/>
          <p:cNvSpPr/>
          <p:nvPr userDrawn="1"/>
        </p:nvSpPr>
        <p:spPr>
          <a:xfrm>
            <a:off x="5991225" y="134320"/>
            <a:ext cx="2728342" cy="210312"/>
          </a:xfrm>
          <a:prstGeom prst="rect">
            <a:avLst/>
          </a:prstGeom>
          <a:solidFill>
            <a:schemeClr val="bg1">
              <a:lumMod val="5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defTabSz="907297"/>
            <a:r>
              <a:rPr lang="en-US" sz="1050" b="1" dirty="0" smtClean="0">
                <a:solidFill>
                  <a:prstClr val="white"/>
                </a:solidFill>
                <a:latin typeface="Arial" pitchFamily="34" charset="0"/>
                <a:cs typeface="Arial" pitchFamily="34" charset="0"/>
              </a:rPr>
              <a:t>3</a:t>
            </a:r>
            <a:r>
              <a:rPr lang="en-US" sz="1050" b="1" baseline="30000" dirty="0" smtClean="0">
                <a:solidFill>
                  <a:prstClr val="white"/>
                </a:solidFill>
                <a:latin typeface="Arial" pitchFamily="34" charset="0"/>
                <a:cs typeface="Arial" pitchFamily="34" charset="0"/>
              </a:rPr>
              <a:t>rd</a:t>
            </a:r>
            <a:r>
              <a:rPr lang="en-US" sz="1050" b="1" dirty="0" smtClean="0">
                <a:solidFill>
                  <a:prstClr val="white"/>
                </a:solidFill>
                <a:latin typeface="Arial" pitchFamily="34" charset="0"/>
                <a:cs typeface="Arial" pitchFamily="34" charset="0"/>
              </a:rPr>
              <a:t> Quarter – FY 18</a:t>
            </a:r>
            <a:endParaRPr lang="en-US" sz="1050" b="1" dirty="0">
              <a:solidFill>
                <a:prstClr val="white"/>
              </a:solidFill>
              <a:latin typeface="Arial" pitchFamily="34" charset="0"/>
              <a:cs typeface="Arial" pitchFamily="34" charset="0"/>
            </a:endParaRPr>
          </a:p>
        </p:txBody>
      </p:sp>
    </p:spTree>
    <p:extLst>
      <p:ext uri="{BB962C8B-B14F-4D97-AF65-F5344CB8AC3E}">
        <p14:creationId xmlns:p14="http://schemas.microsoft.com/office/powerpoint/2010/main" val="102775993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73" y="1002127"/>
            <a:ext cx="538631" cy="384949"/>
          </a:xfrm>
          <a:prstGeom prst="rect">
            <a:avLst/>
          </a:prstGeom>
        </p:spPr>
      </p:pic>
      <p:pic>
        <p:nvPicPr>
          <p:cNvPr id="16" name="Picture 15" descr="C:\Users\BENJAMIN.W.BELLET\Desktop\16-IN-COA-Pearce-Clean.jpg"/>
          <p:cNvPicPr>
            <a:picLocks noChangeAspect="1" noChangeArrowheads="1"/>
          </p:cNvPicPr>
          <p:nvPr userDrawn="1"/>
        </p:nvPicPr>
        <p:blipFill>
          <a:blip r:embed="rId3" cstate="screen">
            <a:extLst>
              <a:ext uri="{BEBA8EAE-BF5A-486C-A8C5-ECC9F3942E4B}">
                <a14:imgProps xmlns:a14="http://schemas.microsoft.com/office/drawing/2010/main">
                  <a14:imgLayer r:embed="rId4">
                    <a14:imgEffect>
                      <a14:backgroundRemoval t="0" b="100000" l="0" r="100000">
                        <a14:foregroundMark x1="41361" y1="4425" x2="42932" y2="5310"/>
                        <a14:foregroundMark x1="31937" y1="33628" x2="32984" y2="33628"/>
                        <a14:foregroundMark x1="21466" y1="42035" x2="17801" y2="33186"/>
                        <a14:foregroundMark x1="82199" y1="35841" x2="83246" y2="33628"/>
                        <a14:foregroundMark x1="21466" y1="33186" x2="20419" y2="30973"/>
                        <a14:foregroundMark x1="23037" y1="83628" x2="25654" y2="92478"/>
                        <a14:foregroundMark x1="26178" y1="93363" x2="74346" y2="93363"/>
                        <a14:foregroundMark x1="33508" y1="81858" x2="32984" y2="54425"/>
                        <a14:foregroundMark x1="67016" y1="55752" x2="67539" y2="57965"/>
                        <a14:foregroundMark x1="75916" y1="90265" x2="75916" y2="93805"/>
                        <a14:foregroundMark x1="80105" y1="88053" x2="80105" y2="89381"/>
                        <a14:foregroundMark x1="50785" y1="89823" x2="50262" y2="88496"/>
                        <a14:foregroundMark x1="64921" y1="87168" x2="63874" y2="83628"/>
                        <a14:foregroundMark x1="61780" y1="88496" x2="57068" y2="88053"/>
                        <a14:foregroundMark x1="54974" y1="98230" x2="74346" y2="94690"/>
                        <a14:backgroundMark x1="43455" y1="12389" x2="37696" y2="4425"/>
                        <a14:backgroundMark x1="43979" y1="13274" x2="42408" y2="11504"/>
                        <a14:backgroundMark x1="56021" y1="12389" x2="63874" y2="8407"/>
                        <a14:backgroundMark x1="42932" y1="23894" x2="34555" y2="28319"/>
                        <a14:backgroundMark x1="56021" y1="22566" x2="65969" y2="28319"/>
                        <a14:backgroundMark x1="36649" y1="34956" x2="37173" y2="28761"/>
                        <a14:backgroundMark x1="24084" y1="25664" x2="21466" y2="28761"/>
                        <a14:backgroundMark x1="28796" y1="33186" x2="31937" y2="30973"/>
                        <a14:backgroundMark x1="23560" y1="31858" x2="21990" y2="28761"/>
                        <a14:backgroundMark x1="21990" y1="34956" x2="20942" y2="34956"/>
                        <a14:backgroundMark x1="21466" y1="43805" x2="17277" y2="40708"/>
                        <a14:backgroundMark x1="18325" y1="39381" x2="18325" y2="37611"/>
                        <a14:backgroundMark x1="72775" y1="40708" x2="66492" y2="38938"/>
                        <a14:backgroundMark x1="78534" y1="23009" x2="76963" y2="23451"/>
                        <a14:backgroundMark x1="76440" y1="26106" x2="78534" y2="27434"/>
                        <a14:backgroundMark x1="85340" y1="24336" x2="87958" y2="30531"/>
                        <a14:backgroundMark x1="83770" y1="40265" x2="89005" y2="38053"/>
                        <a14:backgroundMark x1="92670" y1="34956" x2="91623" y2="36283"/>
                        <a14:backgroundMark x1="85340" y1="34513" x2="84817" y2="36283"/>
                        <a14:backgroundMark x1="79058" y1="35398" x2="80105" y2="34071"/>
                        <a14:backgroundMark x1="71728" y1="34513" x2="72251" y2="34956"/>
                        <a14:backgroundMark x1="67539" y1="34513" x2="66492" y2="34513"/>
                        <a14:backgroundMark x1="64921" y1="38053" x2="64921" y2="37611"/>
                        <a14:backgroundMark x1="18325" y1="32743" x2="17801" y2="32301"/>
                        <a14:backgroundMark x1="33508" y1="50885" x2="31937" y2="50885"/>
                        <a14:backgroundMark x1="29843" y1="56195" x2="31414" y2="52655"/>
                        <a14:backgroundMark x1="54974" y1="52212" x2="56545" y2="52212"/>
                        <a14:backgroundMark x1="66492" y1="51327" x2="73822" y2="55310"/>
                        <a14:backgroundMark x1="75916" y1="70796" x2="73822" y2="75664"/>
                        <a14:backgroundMark x1="29319" y1="84071" x2="32984" y2="88938"/>
                        <a14:backgroundMark x1="36126" y1="89823" x2="47120" y2="90265"/>
                        <a14:backgroundMark x1="30890" y1="66372" x2="31414" y2="68584"/>
                        <a14:backgroundMark x1="24607" y1="70796" x2="25131" y2="72566"/>
                        <a14:backgroundMark x1="54974" y1="89823" x2="63874" y2="89823"/>
                        <a14:backgroundMark x1="49738" y1="90265" x2="49215" y2="90265"/>
                        <a14:backgroundMark x1="52356" y1="91150" x2="53927" y2="89381"/>
                        <a14:backgroundMark x1="69110" y1="98673" x2="52356" y2="99558"/>
                        <a14:backgroundMark x1="31414" y1="99115" x2="49215" y2="99558"/>
                        <a14:backgroundMark x1="24084" y1="58850" x2="24084" y2="61947"/>
                      </a14:backgroundRemoval>
                    </a14:imgEffect>
                  </a14:imgLayer>
                </a14:imgProps>
              </a:ext>
              <a:ext uri="{28A0092B-C50C-407E-A947-70E740481C1C}">
                <a14:useLocalDpi xmlns:a14="http://schemas.microsoft.com/office/drawing/2010/main"/>
              </a:ext>
            </a:extLst>
          </a:blip>
          <a:srcRect/>
          <a:stretch>
            <a:fillRect/>
          </a:stretch>
        </p:blipFill>
        <p:spPr bwMode="auto">
          <a:xfrm>
            <a:off x="137914" y="2103743"/>
            <a:ext cx="238354" cy="277474"/>
          </a:xfrm>
          <a:prstGeom prst="rect">
            <a:avLst/>
          </a:prstGeom>
          <a:ln>
            <a:noFill/>
          </a:ln>
          <a:effectLst>
            <a:outerShdw blurRad="50800" dist="38100" dir="2700000" algn="tl" rotWithShape="0">
              <a:prstClr val="black">
                <a:alpha val="40000"/>
              </a:prstClr>
            </a:outerShdw>
          </a:effectLst>
        </p:spPr>
      </p:pic>
      <p:pic>
        <p:nvPicPr>
          <p:cNvPr id="17" name="Picture 16" descr="\\10.230.0.22\BRNG-Share\2-34 AR\S3\CHEMO\Common Files\2-34 AR BN - Crest High Res.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61841" y="2786187"/>
            <a:ext cx="223952" cy="25944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1841" y="3456148"/>
            <a:ext cx="233196" cy="255776"/>
          </a:xfrm>
          <a:prstGeom prst="rect">
            <a:avLst/>
          </a:prstGeom>
        </p:spPr>
      </p:pic>
      <p:pic>
        <p:nvPicPr>
          <p:cNvPr id="19" name="Picture 18" descr="DistinctiveUnitInsignia_new.jpg"/>
          <p:cNvPicPr preferRelativeResize="0">
            <a:picLocks noChangeAspect="1"/>
          </p:cNvPicPr>
          <p:nvPr userDrawn="1"/>
        </p:nvPicPr>
        <p:blipFill>
          <a:blip r:embed="rId7" cstate="print"/>
          <a:stretch>
            <a:fillRect/>
          </a:stretch>
        </p:blipFill>
        <p:spPr bwMode="auto">
          <a:xfrm>
            <a:off x="181602" y="4139041"/>
            <a:ext cx="183856" cy="261523"/>
          </a:xfrm>
          <a:prstGeom prst="rect">
            <a:avLst/>
          </a:prstGeom>
          <a:noFill/>
          <a:ln>
            <a:noFill/>
          </a:ln>
          <a:effectLst>
            <a:outerShdw blurRad="50800" dist="38100" dir="2700000" algn="tl" rotWithShape="0">
              <a:prstClr val="black">
                <a:alpha val="40000"/>
              </a:prstClr>
            </a:outerShdw>
          </a:effectLst>
        </p:spPr>
      </p:pic>
      <p:pic>
        <p:nvPicPr>
          <p:cNvPr id="20" name="Picture 19"/>
          <p:cNvPicPr>
            <a:picLocks noChangeAspect="1"/>
          </p:cNvPicPr>
          <p:nvPr userDrawn="1"/>
        </p:nvPicPr>
        <p:blipFill>
          <a:blip r:embed="rId8" cstate="screen">
            <a:extLst>
              <a:ext uri="{BEBA8EAE-BF5A-486C-A8C5-ECC9F3942E4B}">
                <a14:imgProps xmlns:a14="http://schemas.microsoft.com/office/drawing/2010/main">
                  <a14:imgLayer r:embed="rId9">
                    <a14:imgEffect>
                      <a14:backgroundRemoval t="730" b="100000" l="0" r="100000">
                        <a14:foregroundMark x1="49273" y1="9367" x2="49273" y2="9367"/>
                        <a14:foregroundMark x1="49273" y1="9367" x2="49273" y2="9367"/>
                        <a14:foregroundMark x1="49670" y1="5839" x2="49670" y2="5839"/>
                        <a14:foregroundMark x1="49670" y1="5839" x2="49670" y2="5839"/>
                        <a14:foregroundMark x1="32232" y1="94404" x2="32232" y2="94404"/>
                        <a14:foregroundMark x1="32232" y1="94404" x2="32232" y2="94404"/>
                        <a14:foregroundMark x1="16645" y1="91241" x2="16645" y2="91241"/>
                        <a14:foregroundMark x1="16645" y1="91241" x2="16645" y2="91241"/>
                        <a14:foregroundMark x1="25760" y1="92457" x2="25760" y2="92457"/>
                        <a14:foregroundMark x1="25760" y1="92457" x2="25760" y2="92457"/>
                        <a14:foregroundMark x1="27345" y1="93796" x2="27345" y2="93796"/>
                        <a14:foregroundMark x1="27345" y1="93796" x2="27345" y2="93796"/>
                        <a14:foregroundMark x1="23514" y1="94404" x2="23514" y2="94404"/>
                        <a14:foregroundMark x1="23514" y1="94404" x2="23514" y2="94404"/>
                        <a14:foregroundMark x1="81770" y1="91849" x2="81770" y2="91849"/>
                        <a14:foregroundMark x1="81770" y1="91849" x2="81770" y2="91849"/>
                        <a14:foregroundMark x1="71995" y1="93796" x2="71995" y2="93796"/>
                        <a14:foregroundMark x1="71995" y1="93796" x2="71995" y2="93796"/>
                        <a14:foregroundMark x1="68164" y1="91849" x2="68164" y2="91849"/>
                        <a14:foregroundMark x1="68164" y1="91849" x2="68164" y2="91849"/>
                        <a14:foregroundMark x1="32629" y1="91241" x2="32629" y2="91241"/>
                        <a14:foregroundMark x1="32629" y1="91241" x2="32629" y2="91241"/>
                        <a14:foregroundMark x1="28534" y1="90511" x2="28534" y2="90511"/>
                        <a14:foregroundMark x1="28534" y1="90511" x2="28534" y2="90511"/>
                        <a14:foregroundMark x1="19551" y1="94039" x2="19551" y2="94039"/>
                        <a14:foregroundMark x1="19551" y1="94039" x2="19551" y2="94039"/>
                        <a14:foregroundMark x1="21136" y1="94891" x2="21136" y2="94891"/>
                        <a14:foregroundMark x1="21136" y1="94891" x2="21136" y2="94891"/>
                        <a14:foregroundMark x1="66314" y1="96837" x2="66314" y2="96837"/>
                        <a14:foregroundMark x1="66314" y1="96837" x2="66314" y2="96837"/>
                        <a14:foregroundMark x1="62483" y1="91971" x2="62483" y2="91971"/>
                        <a14:foregroundMark x1="32365" y1="50973" x2="32365" y2="50973"/>
                        <a14:foregroundMark x1="32365" y1="50973" x2="32365" y2="50973"/>
                        <a14:foregroundMark x1="38970" y1="55718" x2="38970" y2="55718"/>
                        <a14:foregroundMark x1="38970" y1="55718" x2="38970" y2="55718"/>
                        <a14:foregroundMark x1="55878" y1="49635" x2="55878" y2="49635"/>
                        <a14:foregroundMark x1="55878" y1="49635" x2="55878" y2="49635"/>
                        <a14:foregroundMark x1="66050" y1="54380" x2="66050" y2="54380"/>
                        <a14:foregroundMark x1="65786" y1="54380" x2="65786" y2="54380"/>
                        <a14:foregroundMark x1="43461" y1="55718" x2="43461" y2="55718"/>
                        <a14:foregroundMark x1="43461" y1="55718" x2="43461" y2="55718"/>
                        <a14:foregroundMark x1="67239" y1="52920" x2="67239" y2="52920"/>
                        <a14:foregroundMark x1="67239" y1="52920" x2="67239" y2="52920"/>
                        <a14:foregroundMark x1="76882" y1="94891" x2="76882" y2="94891"/>
                        <a14:foregroundMark x1="76882" y1="94891" x2="76882" y2="94891"/>
                        <a14:foregroundMark x1="15166" y1="87402" x2="14692" y2="91732"/>
                        <a14:foregroundMark x1="22325" y1="95499" x2="34478" y2="97445"/>
                        <a14:foregroundMark x1="34346" y1="97932" x2="41744" y2="98418"/>
                        <a14:foregroundMark x1="75165" y1="95499" x2="67239" y2="97324"/>
                        <a14:foregroundMark x1="39498" y1="53528" x2="47688" y2="57543"/>
                        <a14:foregroundMark x1="33421" y1="52311" x2="32893" y2="57056"/>
                        <a14:foregroundMark x1="67239" y1="48297" x2="53897" y2="48297"/>
                        <a14:foregroundMark x1="66446" y1="47202" x2="67371" y2="50365"/>
                        <a14:foregroundMark x1="66314" y1="46594" x2="67371" y2="46715"/>
                        <a14:foregroundMark x1="17966" y1="26886" x2="17041" y2="23966"/>
                        <a14:foregroundMark x1="22325" y1="24574" x2="19155" y2="19343"/>
                        <a14:foregroundMark x1="28534" y1="26764" x2="33025" y2="22871"/>
                        <a14:backgroundMark x1="34742" y1="49878" x2="34742" y2="49878"/>
                        <a14:backgroundMark x1="34742" y1="49878" x2="34742" y2="49878"/>
                        <a14:backgroundMark x1="52444" y1="2920" x2="52444" y2="2920"/>
                        <a14:backgroundMark x1="36592" y1="88686" x2="36592" y2="88686"/>
                        <a14:backgroundMark x1="36592" y1="88686" x2="36592" y2="88686"/>
                        <a14:backgroundMark x1="23910" y1="98418" x2="23910" y2="98418"/>
                        <a14:backgroundMark x1="23910" y1="98418" x2="23910" y2="98418"/>
                        <a14:backgroundMark x1="33554" y1="98662" x2="33554" y2="98662"/>
                        <a14:backgroundMark x1="33554" y1="98662" x2="33554" y2="98662"/>
                        <a14:backgroundMark x1="73844" y1="98054" x2="73844" y2="98054"/>
                        <a14:backgroundMark x1="73844" y1="98054" x2="73844" y2="98054"/>
                        <a14:backgroundMark x1="66975" y1="98662" x2="66975" y2="98662"/>
                        <a14:backgroundMark x1="66975" y1="98662" x2="66975" y2="98662"/>
                        <a14:backgroundMark x1="64465" y1="88686" x2="64465" y2="88686"/>
                        <a14:backgroundMark x1="64465" y1="88686" x2="64465" y2="88686"/>
                        <a14:backgroundMark x1="48613" y1="97810" x2="48613" y2="97810"/>
                        <a14:backgroundMark x1="48613" y1="97810" x2="48613" y2="97810"/>
                        <a14:backgroundMark x1="35007" y1="99148" x2="38970" y2="99513"/>
                        <a14:backgroundMark x1="68560" y1="99027" x2="55746" y2="99635"/>
                        <a14:backgroundMark x1="50462" y1="97445" x2="49538" y2="99148"/>
                        <a14:backgroundMark x1="50594" y1="99270" x2="53765" y2="99757"/>
                        <a14:backgroundMark x1="38177" y1="99635" x2="45971" y2="99513"/>
                        <a14:backgroundMark x1="23250" y1="51825" x2="22721" y2="55353"/>
                        <a14:backgroundMark x1="30119" y1="63504" x2="28798" y2="60341"/>
                        <a14:backgroundMark x1="28930" y1="53528" x2="30251" y2="56448"/>
                        <a14:backgroundMark x1="29855" y1="46959" x2="29194" y2="48905"/>
                        <a14:backgroundMark x1="38705" y1="44404" x2="35403" y2="45012"/>
                        <a14:backgroundMark x1="54161" y1="44891" x2="56539" y2="44891"/>
                        <a14:backgroundMark x1="66843" y1="44404" x2="73976" y2="48905"/>
                        <a14:backgroundMark x1="15852" y1="31630" x2="19551" y2="35645"/>
                        <a14:backgroundMark x1="16116" y1="26277" x2="16909" y2="27859"/>
                        <a14:backgroundMark x1="16909" y1="27981" x2="17041" y2="30170"/>
                        <a14:backgroundMark x1="36592" y1="25304" x2="30251" y2="32603"/>
                        <a14:backgroundMark x1="31308" y1="21533" x2="36328" y2="21776"/>
                        <a14:backgroundMark x1="34346" y1="18248" x2="31572" y2="18978"/>
                        <a14:backgroundMark x1="28402" y1="23479" x2="31044" y2="21168"/>
                        <a14:backgroundMark x1="19683" y1="11314" x2="21400" y2="12652"/>
                        <a14:backgroundMark x1="22457" y1="15450" x2="22457" y2="18856"/>
                        <a14:backgroundMark x1="22721" y1="22384" x2="21797" y2="19221"/>
                        <a14:backgroundMark x1="21136" y1="25182" x2="15984" y2="21655"/>
                        <a14:backgroundMark x1="46367" y1="15328" x2="54425" y2="15328"/>
                        <a14:backgroundMark x1="52048" y1="8881" x2="51651" y2="7178"/>
                        <a14:backgroundMark x1="68296" y1="20316" x2="64993" y2="19343"/>
                        <a14:backgroundMark x1="63408" y1="22141" x2="62616" y2="20438"/>
                        <a14:backgroundMark x1="67371" y1="25547" x2="64597" y2="22993"/>
                        <a14:backgroundMark x1="72787" y1="32725" x2="66711" y2="30170"/>
                        <a14:backgroundMark x1="73052" y1="26277" x2="67768" y2="25061"/>
                        <a14:backgroundMark x1="78864" y1="19586" x2="77939" y2="16667"/>
                        <a14:backgroundMark x1="80185" y1="12409" x2="77279" y2="14842"/>
                        <a14:backgroundMark x1="82827" y1="42579" x2="84148" y2="42579"/>
                        <a14:backgroundMark x1="81638" y1="42579" x2="82299" y2="42579"/>
                        <a14:backgroundMark x1="36592" y1="15207" x2="37252" y2="15693"/>
                        <a14:backgroundMark x1="37252" y1="10097" x2="36856" y2="11436"/>
                        <a14:backgroundMark x1="38705" y1="14599" x2="38705" y2="14599"/>
                        <a14:backgroundMark x1="42272" y1="17518" x2="42272" y2="17518"/>
                        <a14:backgroundMark x1="45971" y1="18856" x2="45971" y2="18856"/>
                        <a14:backgroundMark x1="47292" y1="19343" x2="47292" y2="19343"/>
                        <a14:backgroundMark x1="40819" y1="17032" x2="40819" y2="17032"/>
                        <a14:backgroundMark x1="23778" y1="48905" x2="23778" y2="48905"/>
                        <a14:backgroundMark x1="82299" y1="18248" x2="82299" y2="18248"/>
                        <a14:backgroundMark x1="80185" y1="26886" x2="83355" y2="22993"/>
                      </a14:backgroundRemoval>
                    </a14:imgEffect>
                  </a14:imgLayer>
                </a14:imgProps>
              </a:ext>
              <a:ext uri="{28A0092B-C50C-407E-A947-70E740481C1C}">
                <a14:useLocalDpi xmlns:a14="http://schemas.microsoft.com/office/drawing/2010/main"/>
              </a:ext>
            </a:extLst>
          </a:blip>
          <a:stretch>
            <a:fillRect/>
          </a:stretch>
        </p:blipFill>
        <p:spPr>
          <a:xfrm>
            <a:off x="162626" y="4813161"/>
            <a:ext cx="223168" cy="259587"/>
          </a:xfrm>
          <a:prstGeom prst="rect">
            <a:avLst/>
          </a:prstGeom>
          <a:ln>
            <a:noFill/>
          </a:ln>
          <a:effectLst>
            <a:outerShdw blurRad="50800" dist="38100" dir="2700000" algn="tl" rotWithShape="0">
              <a:prstClr val="black">
                <a:alpha val="40000"/>
              </a:prstClr>
            </a:outerShdw>
          </a:effectLst>
        </p:spPr>
      </p:pic>
      <p:pic>
        <p:nvPicPr>
          <p:cNvPr id="21" name="Picture 20" descr="1BCT_101FSB Logo"/>
          <p:cNvPicPr>
            <a:picLocks noChangeAspect="1" noChangeArrowheads="1"/>
          </p:cNvPicPr>
          <p:nvPr userDrawn="1"/>
        </p:nvPicPr>
        <p:blipFill>
          <a:blip r:embed="rId10" cstate="email">
            <a:extLst>
              <a:ext uri="{BEBA8EAE-BF5A-486C-A8C5-ECC9F3942E4B}">
                <a14:imgProps xmlns:a14="http://schemas.microsoft.com/office/drawing/2010/main">
                  <a14:imgLayer r:embed="rId11">
                    <a14:imgEffect>
                      <a14:backgroundRemoval t="0" b="100000" l="0" r="97500">
                        <a14:foregroundMark x1="70833" y1="82386" x2="70833" y2="82386"/>
                      </a14:backgroundRemoval>
                    </a14:imgEffect>
                  </a14:imgLayer>
                </a14:imgProps>
              </a:ext>
            </a:extLst>
          </a:blip>
          <a:srcRect/>
          <a:stretch>
            <a:fillRect/>
          </a:stretch>
        </p:blipFill>
        <p:spPr bwMode="auto">
          <a:xfrm>
            <a:off x="171366" y="5482751"/>
            <a:ext cx="212523" cy="268181"/>
          </a:xfrm>
          <a:prstGeom prst="rect">
            <a:avLst/>
          </a:prstGeom>
          <a:ln>
            <a:noFill/>
          </a:ln>
          <a:effectLst>
            <a:outerShdw blurRad="50800" dist="38100" dir="2700000" algn="tl" rotWithShape="0">
              <a:prstClr val="black">
                <a:alpha val="40000"/>
              </a:prstClr>
            </a:outerShdw>
          </a:effectLst>
        </p:spPr>
      </p:pic>
      <p:pic>
        <p:nvPicPr>
          <p:cNvPr id="22" name="Picture 21" descr="1BCT_1_5 Logo"/>
          <p:cNvPicPr>
            <a:picLocks noChangeAspect="1" noChangeArrowheads="1"/>
          </p:cNvPicPr>
          <p:nvPr userDrawn="1"/>
        </p:nvPicPr>
        <p:blipFill>
          <a:blip r:embed="rId12" cstate="email">
            <a:extLst>
              <a:ext uri="{BEBA8EAE-BF5A-486C-A8C5-ECC9F3942E4B}">
                <a14:imgProps xmlns:a14="http://schemas.microsoft.com/office/drawing/2010/main">
                  <a14:imgLayer r:embed="rId13">
                    <a14:imgEffect>
                      <a14:backgroundRemoval t="0" b="100000" l="667" r="100000"/>
                    </a14:imgEffect>
                  </a14:imgLayer>
                </a14:imgProps>
              </a:ext>
            </a:extLst>
          </a:blip>
          <a:srcRect/>
          <a:stretch>
            <a:fillRect/>
          </a:stretch>
        </p:blipFill>
        <p:spPr bwMode="auto">
          <a:xfrm>
            <a:off x="91253" y="6160935"/>
            <a:ext cx="353697" cy="275590"/>
          </a:xfrm>
          <a:prstGeom prst="rect">
            <a:avLst/>
          </a:prstGeom>
          <a:ln>
            <a:noFill/>
          </a:ln>
          <a:effectLst>
            <a:outerShdw blurRad="50800" dist="38100" dir="2700000" algn="tl" rotWithShape="0">
              <a:prstClr val="black">
                <a:alpha val="40000"/>
              </a:prstClr>
            </a:outerShdw>
          </a:effectLst>
        </p:spPr>
      </p:pic>
      <p:graphicFrame>
        <p:nvGraphicFramePr>
          <p:cNvPr id="10" name="Table 9"/>
          <p:cNvGraphicFramePr>
            <a:graphicFrameLocks noGrp="1"/>
          </p:cNvGraphicFramePr>
          <p:nvPr userDrawn="1">
            <p:extLst/>
          </p:nvPr>
        </p:nvGraphicFramePr>
        <p:xfrm>
          <a:off x="22225" y="14816"/>
          <a:ext cx="9107424" cy="6626352"/>
        </p:xfrm>
        <a:graphic>
          <a:graphicData uri="http://schemas.openxmlformats.org/drawingml/2006/table">
            <a:tbl>
              <a:tblPr firstRow="1" bandRow="1">
                <a:tableStyleId>{5940675A-B579-460E-94D1-54222C63F5DA}</a:tableStyleId>
              </a:tblPr>
              <a:tblGrid>
                <a:gridCol w="502920"/>
                <a:gridCol w="2734056"/>
                <a:gridCol w="2734056"/>
                <a:gridCol w="2734056"/>
                <a:gridCol w="402336"/>
              </a:tblGrid>
              <a:tr h="91440">
                <a:tc rowSpan="3">
                  <a:txBody>
                    <a:bodyPr/>
                    <a:lstStyle/>
                    <a:p>
                      <a:pPr algn="ctr"/>
                      <a:r>
                        <a:rPr lang="en-US" sz="800" b="1" baseline="0" dirty="0" smtClean="0">
                          <a:solidFill>
                            <a:schemeClr val="tx1"/>
                          </a:solidFill>
                          <a:latin typeface="Arial" panose="020B0604020202020204" pitchFamily="34" charset="0"/>
                          <a:cs typeface="Arial" panose="020B0604020202020204" pitchFamily="34" charset="0"/>
                        </a:rPr>
                        <a:t>Unit</a:t>
                      </a:r>
                    </a:p>
                    <a:p>
                      <a:pPr algn="ctr"/>
                      <a:endParaRPr lang="en-US" sz="800" b="1" baseline="0" dirty="0" smtClean="0">
                        <a:solidFill>
                          <a:schemeClr val="tx1"/>
                        </a:solidFill>
                        <a:latin typeface="Arial" panose="020B0604020202020204" pitchFamily="34" charset="0"/>
                        <a:cs typeface="Arial" panose="020B0604020202020204" pitchFamily="34" charset="0"/>
                      </a:endParaRPr>
                    </a:p>
                    <a:p>
                      <a:pPr algn="ctr"/>
                      <a:endParaRPr lang="en-US" sz="100" b="1" baseline="0" dirty="0" smtClean="0">
                        <a:solidFill>
                          <a:schemeClr val="tx1"/>
                        </a:solidFill>
                        <a:latin typeface="Arial" panose="020B0604020202020204" pitchFamily="34" charset="0"/>
                        <a:cs typeface="Arial" panose="020B0604020202020204" pitchFamily="34" charset="0"/>
                      </a:endParaRPr>
                    </a:p>
                    <a:p>
                      <a:pPr algn="ctr"/>
                      <a:r>
                        <a:rPr lang="en-US" sz="800" b="1" baseline="0" dirty="0" smtClean="0">
                          <a:solidFill>
                            <a:schemeClr val="tx1"/>
                          </a:solidFill>
                          <a:latin typeface="Arial" panose="020B0604020202020204" pitchFamily="34" charset="0"/>
                          <a:cs typeface="Arial" panose="020B0604020202020204" pitchFamily="34" charset="0"/>
                        </a:rPr>
                        <a:t>Strength</a:t>
                      </a:r>
                    </a:p>
                  </a:txBody>
                  <a:tcPr marL="18288" marR="18288" marT="18288" marB="18288" anchor="ctr">
                    <a:solidFill>
                      <a:schemeClr val="bg1"/>
                    </a:solidFill>
                  </a:tcPr>
                </a:tc>
                <a:tc rowSpan="2"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anose="020B0604020202020204" pitchFamily="34" charset="0"/>
                          <a:cs typeface="Arial" panose="020B0604020202020204" pitchFamily="34" charset="0"/>
                        </a:rPr>
                        <a:t>          Operational Troop to Task</a:t>
                      </a:r>
                      <a:endParaRPr lang="en-US" sz="1200" b="1" baseline="0" dirty="0" smtClean="0">
                        <a:solidFill>
                          <a:schemeClr val="bg1"/>
                        </a:solidFill>
                        <a:latin typeface="Arial" panose="020B0604020202020204" pitchFamily="34" charset="0"/>
                        <a:cs typeface="Arial" panose="020B0604020202020204" pitchFamily="34" charset="0"/>
                      </a:endParaRPr>
                    </a:p>
                  </a:txBody>
                  <a:tcPr marT="9144" marB="18288" anchor="ctr">
                    <a:solidFill>
                      <a:schemeClr val="bg1">
                        <a:lumMod val="50000"/>
                      </a:schemeClr>
                    </a:solidFill>
                  </a:tcPr>
                </a:tc>
                <a:tc rowSpan="2" hMerge="1">
                  <a:txBody>
                    <a:bodyPr/>
                    <a:lstStyle/>
                    <a:p>
                      <a:endParaRPr lang="en-US" sz="600" dirty="0">
                        <a:latin typeface="Arial" panose="020B0604020202020204" pitchFamily="34" charset="0"/>
                        <a:cs typeface="Arial" panose="020B0604020202020204" pitchFamily="34" charset="0"/>
                      </a:endParaRPr>
                    </a:p>
                  </a:txBody>
                  <a:tcPr marL="0" marR="0" marT="0" marB="0">
                    <a:solidFill>
                      <a:srgbClr val="00B050"/>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b="1" dirty="0" smtClean="0">
                          <a:solidFill>
                            <a:schemeClr val="tx1"/>
                          </a:solidFill>
                          <a:latin typeface="Arial" panose="020B0604020202020204" pitchFamily="34" charset="0"/>
                          <a:cs typeface="Arial" panose="020B0604020202020204" pitchFamily="34" charset="0"/>
                        </a:rPr>
                        <a:t>INSERT</a:t>
                      </a:r>
                      <a:r>
                        <a:rPr lang="en-US" sz="700" b="1" baseline="0" dirty="0" smtClean="0">
                          <a:solidFill>
                            <a:schemeClr val="tx1"/>
                          </a:solidFill>
                          <a:latin typeface="Arial" panose="020B0604020202020204" pitchFamily="34" charset="0"/>
                          <a:cs typeface="Arial" panose="020B0604020202020204" pitchFamily="34" charset="0"/>
                        </a:rPr>
                        <a:t> </a:t>
                      </a:r>
                      <a:r>
                        <a:rPr lang="en-US" sz="700" b="1" dirty="0" smtClean="0">
                          <a:solidFill>
                            <a:schemeClr val="tx1"/>
                          </a:solidFill>
                          <a:latin typeface="Arial" panose="020B0604020202020204" pitchFamily="34" charset="0"/>
                          <a:cs typeface="Arial" panose="020B0604020202020204" pitchFamily="34" charset="0"/>
                        </a:rPr>
                        <a:t>CLASSIFICATION</a:t>
                      </a:r>
                    </a:p>
                  </a:txBody>
                  <a:tcPr marT="9144" marB="18288">
                    <a:solidFill>
                      <a:schemeClr val="bg1"/>
                    </a:solid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Max</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Tasked</a:t>
                      </a:r>
                      <a:endParaRPr kumimoji="0" lang="en-US" sz="700" b="1"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endParaRPr>
                    </a:p>
                  </a:txBody>
                  <a:tcPr marL="18288" marR="18288" marT="27432" marB="27432" anchor="ctr">
                    <a:noFill/>
                  </a:tcPr>
                </a:tc>
              </a:tr>
              <a:tr h="118872">
                <a:tc vMerge="1">
                  <a:txBody>
                    <a:bodyPr/>
                    <a:lstStyle/>
                    <a:p>
                      <a:endParaRPr lang="en-US"/>
                    </a:p>
                  </a:txBody>
                  <a:tcPr/>
                </a:tc>
                <a:tc gridSpan="2"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baseline="0" dirty="0" smtClean="0">
                        <a:solidFill>
                          <a:schemeClr val="bg1"/>
                        </a:solidFill>
                        <a:latin typeface="Arial" panose="020B0604020202020204" pitchFamily="34" charset="0"/>
                        <a:cs typeface="Arial" panose="020B0604020202020204" pitchFamily="34" charset="0"/>
                      </a:endParaRPr>
                    </a:p>
                  </a:txBody>
                  <a:tcPr marL="27432" marR="27432" marT="9144" marB="9144">
                    <a:solidFill>
                      <a:schemeClr val="bg1">
                        <a:lumMod val="75000"/>
                      </a:schemeClr>
                    </a:solidFill>
                  </a:tcPr>
                </a:tc>
                <a:tc hMerge="1"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baseline="0" dirty="0" smtClean="0">
                        <a:solidFill>
                          <a:schemeClr val="bg1"/>
                        </a:solidFill>
                        <a:latin typeface="Arial" panose="020B0604020202020204" pitchFamily="34" charset="0"/>
                        <a:cs typeface="Arial" panose="020B0604020202020204" pitchFamily="34" charset="0"/>
                      </a:endParaRPr>
                    </a:p>
                  </a:txBody>
                  <a:tcPr marL="27432" marR="27432" marT="27432" marB="27432">
                    <a:solidFill>
                      <a:schemeClr val="bg1">
                        <a:lumMod val="7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endParaRPr>
                    </a:p>
                  </a:txBody>
                  <a:tcPr marL="27432" marT="9144" marB="9144" anchor="ctr">
                    <a:solidFill>
                      <a:schemeClr val="bg1">
                        <a:lumMod val="50000"/>
                      </a:schemeClr>
                    </a:solidFill>
                  </a:tcPr>
                </a:tc>
                <a:tc vMerge="1">
                  <a:txBody>
                    <a:bodyPr/>
                    <a:lstStyle/>
                    <a:p>
                      <a:endParaRPr lang="en-US"/>
                    </a:p>
                  </a:txBody>
                  <a:tcPr/>
                </a:tc>
              </a:tr>
              <a:tr h="91440">
                <a:tc vMerge="1">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pPr algn="ctr"/>
                      <a:endParaRPr lang="en-US" sz="900" b="1" dirty="0">
                        <a:latin typeface="Arial" panose="020B0604020202020204" pitchFamily="34" charset="0"/>
                        <a:cs typeface="Arial" panose="020B0604020202020204" pitchFamily="34" charset="0"/>
                      </a:endParaRPr>
                    </a:p>
                  </a:txBody>
                  <a:tcPr marL="0" marR="0" marT="0" marB="0" anchor="ctr"/>
                </a:tc>
                <a:tc>
                  <a:txBody>
                    <a:bodyPr/>
                    <a:lstStyle/>
                    <a:p>
                      <a:pPr algn="ctr"/>
                      <a:endParaRPr lang="en-US" sz="900" b="1" dirty="0">
                        <a:latin typeface="Arial" panose="020B0604020202020204" pitchFamily="34" charset="0"/>
                        <a:cs typeface="Arial" panose="020B0604020202020204" pitchFamily="34" charset="0"/>
                      </a:endParaRPr>
                    </a:p>
                  </a:txBody>
                  <a:tcPr marL="0" marR="0" marT="0" marB="0" anchor="ctr"/>
                </a:tc>
                <a:tc>
                  <a:txBody>
                    <a:bodyPr/>
                    <a:lstStyle/>
                    <a:p>
                      <a:pPr algn="ctr"/>
                      <a:endParaRPr lang="en-US" sz="900" b="1" dirty="0">
                        <a:latin typeface="Arial" panose="020B0604020202020204" pitchFamily="34" charset="0"/>
                        <a:cs typeface="Arial" panose="020B0604020202020204" pitchFamily="34" charset="0"/>
                      </a:endParaRPr>
                    </a:p>
                  </a:txBody>
                  <a:tcPr marL="0" marR="0" marT="0" marB="0" anchor="ctr"/>
                </a:tc>
                <a:tc vMerge="1">
                  <a:txBody>
                    <a:bodyPr/>
                    <a:lstStyle/>
                    <a:p>
                      <a:pPr algn="ctr"/>
                      <a:endParaRPr lang="en-US" sz="1000" b="1" dirty="0">
                        <a:latin typeface="Arial" panose="020B0604020202020204" pitchFamily="34" charset="0"/>
                        <a:cs typeface="Arial" panose="020B0604020202020204" pitchFamily="34" charset="0"/>
                      </a:endParaRPr>
                    </a:p>
                  </a:txBody>
                  <a:tcPr marL="27432" marR="27432" marT="27432" marB="27432" anchor="ctr"/>
                </a:tc>
              </a:tr>
              <a:tr h="1417320">
                <a:tc>
                  <a:txBody>
                    <a:bodyPr/>
                    <a:lstStyle/>
                    <a:p>
                      <a:pPr algn="ctr"/>
                      <a:r>
                        <a:rPr lang="en-US" sz="1000" b="1" dirty="0" smtClean="0">
                          <a:latin typeface="Arial" panose="020B0604020202020204" pitchFamily="34" charset="0"/>
                          <a:cs typeface="Arial" panose="020B0604020202020204" pitchFamily="34" charset="0"/>
                        </a:rPr>
                        <a:t>1</a:t>
                      </a:r>
                      <a:r>
                        <a:rPr lang="en-US" sz="800" b="1" dirty="0" smtClean="0">
                          <a:latin typeface="Arial" panose="020B0604020202020204" pitchFamily="34" charset="0"/>
                          <a:cs typeface="Arial" panose="020B0604020202020204" pitchFamily="34" charset="0"/>
                        </a:rPr>
                        <a:t>ABCT</a:t>
                      </a: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4271</a:t>
                      </a:r>
                    </a:p>
                  </a:txBody>
                  <a:tcPr marL="27432" marR="27432" marT="27432" marB="27432" anchor="ctr"/>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r h="676656">
                <a:tc>
                  <a:txBody>
                    <a:bodyPr/>
                    <a:lstStyle/>
                    <a:p>
                      <a:pPr algn="ctr"/>
                      <a:r>
                        <a:rPr lang="en-US" sz="1000" b="1" dirty="0" smtClean="0">
                          <a:latin typeface="Arial" panose="020B0604020202020204" pitchFamily="34" charset="0"/>
                          <a:cs typeface="Arial" panose="020B0604020202020204" pitchFamily="34" charset="0"/>
                        </a:rPr>
                        <a:t>1-16</a:t>
                      </a:r>
                      <a:r>
                        <a:rPr lang="en-US" sz="800" b="1" dirty="0" smtClean="0">
                          <a:latin typeface="Arial" panose="020B0604020202020204" pitchFamily="34" charset="0"/>
                          <a:cs typeface="Arial" panose="020B0604020202020204" pitchFamily="34" charset="0"/>
                        </a:rPr>
                        <a:t>IN</a:t>
                      </a: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648</a:t>
                      </a:r>
                      <a:endParaRPr lang="en-US" sz="1000" b="1"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r h="676656">
                <a:tc>
                  <a:txBody>
                    <a:bodyPr/>
                    <a:lstStyle/>
                    <a:p>
                      <a:pPr algn="ctr"/>
                      <a:r>
                        <a:rPr lang="en-US" sz="1000" b="1" dirty="0" smtClean="0">
                          <a:latin typeface="Arial" panose="020B0604020202020204" pitchFamily="34" charset="0"/>
                          <a:cs typeface="Arial" panose="020B0604020202020204" pitchFamily="34" charset="0"/>
                        </a:rPr>
                        <a:t>2-34</a:t>
                      </a:r>
                      <a:r>
                        <a:rPr lang="en-US" sz="800" b="1" dirty="0" smtClean="0">
                          <a:latin typeface="Arial" panose="020B0604020202020204" pitchFamily="34" charset="0"/>
                          <a:cs typeface="Arial" panose="020B0604020202020204" pitchFamily="34" charset="0"/>
                        </a:rPr>
                        <a:t>AR</a:t>
                      </a: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609</a:t>
                      </a: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r h="676656">
                <a:tc>
                  <a:txBody>
                    <a:bodyPr/>
                    <a:lstStyle/>
                    <a:p>
                      <a:pPr algn="ctr"/>
                      <a:r>
                        <a:rPr lang="en-US" sz="1000" b="1" dirty="0" smtClean="0">
                          <a:latin typeface="Arial" panose="020B0604020202020204" pitchFamily="34" charset="0"/>
                          <a:cs typeface="Arial" panose="020B0604020202020204" pitchFamily="34" charset="0"/>
                        </a:rPr>
                        <a:t>3-66</a:t>
                      </a:r>
                      <a:r>
                        <a:rPr lang="en-US" sz="800" b="1" dirty="0" smtClean="0">
                          <a:latin typeface="Arial" panose="020B0604020202020204" pitchFamily="34" charset="0"/>
                          <a:cs typeface="Arial" panose="020B0604020202020204" pitchFamily="34" charset="0"/>
                        </a:rPr>
                        <a:t>AR</a:t>
                      </a: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560</a:t>
                      </a: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r h="676656">
                <a:tc>
                  <a:txBody>
                    <a:bodyPr/>
                    <a:lstStyle/>
                    <a:p>
                      <a:pPr algn="ctr"/>
                      <a:r>
                        <a:rPr lang="en-US" sz="1000" b="1" dirty="0" smtClean="0">
                          <a:latin typeface="Arial" panose="020B0604020202020204" pitchFamily="34" charset="0"/>
                          <a:cs typeface="Arial" panose="020B0604020202020204" pitchFamily="34" charset="0"/>
                        </a:rPr>
                        <a:t>1-4</a:t>
                      </a:r>
                      <a:r>
                        <a:rPr lang="en-US" sz="800" b="1" dirty="0" smtClean="0">
                          <a:latin typeface="Arial" panose="020B0604020202020204" pitchFamily="34" charset="0"/>
                          <a:cs typeface="Arial" panose="020B0604020202020204" pitchFamily="34" charset="0"/>
                        </a:rPr>
                        <a:t>CAV</a:t>
                      </a:r>
                      <a:endParaRPr lang="en-US" sz="9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565</a:t>
                      </a: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r h="676656">
                <a:tc>
                  <a:txBody>
                    <a:bodyPr/>
                    <a:lstStyle/>
                    <a:p>
                      <a:pPr algn="ctr"/>
                      <a:r>
                        <a:rPr lang="en-US" sz="1000" b="1" dirty="0" smtClean="0">
                          <a:latin typeface="Arial" panose="020B0604020202020204" pitchFamily="34" charset="0"/>
                          <a:cs typeface="Arial" panose="020B0604020202020204" pitchFamily="34" charset="0"/>
                        </a:rPr>
                        <a:t>1EN</a:t>
                      </a: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629</a:t>
                      </a: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r h="676656">
                <a:tc>
                  <a:txBody>
                    <a:bodyPr/>
                    <a:lstStyle/>
                    <a:p>
                      <a:pPr algn="ctr"/>
                      <a:r>
                        <a:rPr lang="en-US" sz="1000" b="1" dirty="0" smtClean="0">
                          <a:latin typeface="Arial" panose="020B0604020202020204" pitchFamily="34" charset="0"/>
                          <a:cs typeface="Arial" panose="020B0604020202020204" pitchFamily="34" charset="0"/>
                        </a:rPr>
                        <a:t>101</a:t>
                      </a:r>
                      <a:r>
                        <a:rPr lang="en-US" sz="800" b="1" dirty="0" smtClean="0">
                          <a:latin typeface="Arial" panose="020B0604020202020204" pitchFamily="34" charset="0"/>
                          <a:cs typeface="Arial" panose="020B0604020202020204" pitchFamily="34" charset="0"/>
                        </a:rPr>
                        <a:t>BSB</a:t>
                      </a: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471</a:t>
                      </a: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r h="676656">
                <a:tc>
                  <a:txBody>
                    <a:bodyPr/>
                    <a:lstStyle/>
                    <a:p>
                      <a:pPr algn="ctr"/>
                      <a:r>
                        <a:rPr lang="en-US" sz="1000" b="1" dirty="0" smtClean="0">
                          <a:latin typeface="Arial" panose="020B0604020202020204" pitchFamily="34" charset="0"/>
                          <a:cs typeface="Arial" panose="020B0604020202020204" pitchFamily="34" charset="0"/>
                        </a:rPr>
                        <a:t>1-5</a:t>
                      </a:r>
                      <a:r>
                        <a:rPr lang="en-US" sz="800" b="1" dirty="0" smtClean="0">
                          <a:latin typeface="Arial" panose="020B0604020202020204" pitchFamily="34" charset="0"/>
                          <a:cs typeface="Arial" panose="020B0604020202020204" pitchFamily="34" charset="0"/>
                        </a:rPr>
                        <a:t>FA</a:t>
                      </a: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endParaRPr lang="en-US" sz="1000" b="1" dirty="0" smtClean="0">
                        <a:latin typeface="Arial" panose="020B0604020202020204" pitchFamily="34" charset="0"/>
                        <a:cs typeface="Arial" panose="020B0604020202020204" pitchFamily="34" charset="0"/>
                      </a:endParaRPr>
                    </a:p>
                    <a:p>
                      <a:pPr algn="ctr"/>
                      <a:r>
                        <a:rPr lang="en-US" sz="1000" b="1" dirty="0" smtClean="0">
                          <a:latin typeface="Arial" panose="020B0604020202020204" pitchFamily="34" charset="0"/>
                          <a:cs typeface="Arial" panose="020B0604020202020204" pitchFamily="34" charset="0"/>
                        </a:rPr>
                        <a:t>645</a:t>
                      </a: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c>
                  <a:txBody>
                    <a:bodyPr/>
                    <a:lstStyle/>
                    <a:p>
                      <a:endParaRPr lang="en-US" sz="1200" dirty="0">
                        <a:latin typeface="Arial" panose="020B0604020202020204" pitchFamily="34" charset="0"/>
                        <a:cs typeface="Arial" panose="020B0604020202020204" pitchFamily="34" charset="0"/>
                      </a:endParaRPr>
                    </a:p>
                  </a:txBody>
                  <a:tcPr marL="27432" marR="27432" marT="27432" marB="27432"/>
                </a:tc>
              </a:tr>
            </a:tbl>
          </a:graphicData>
        </a:graphic>
      </p:graphicFrame>
      <p:cxnSp>
        <p:nvCxnSpPr>
          <p:cNvPr id="11" name="Straight Connector 10"/>
          <p:cNvCxnSpPr/>
          <p:nvPr userDrawn="1"/>
        </p:nvCxnSpPr>
        <p:spPr>
          <a:xfrm>
            <a:off x="137092" y="247136"/>
            <a:ext cx="274320" cy="5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ular Callout 11"/>
          <p:cNvSpPr/>
          <p:nvPr userDrawn="1"/>
        </p:nvSpPr>
        <p:spPr>
          <a:xfrm>
            <a:off x="3212306" y="104160"/>
            <a:ext cx="1252538" cy="132937"/>
          </a:xfrm>
          <a:prstGeom prst="wedgeRectCallout">
            <a:avLst>
              <a:gd name="adj1" fmla="val -68405"/>
              <a:gd name="adj2" fmla="val 21166"/>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r>
              <a:rPr lang="en-US" sz="900" b="1" dirty="0" smtClean="0">
                <a:solidFill>
                  <a:prstClr val="black"/>
                </a:solidFill>
                <a:latin typeface="Arial Black" panose="020B0A04020102020204" pitchFamily="34" charset="0"/>
                <a:cs typeface="Arial" panose="020B0604020202020204" pitchFamily="34" charset="0"/>
              </a:rPr>
              <a:t># Soldiers Tasked</a:t>
            </a:r>
            <a:endParaRPr lang="en-US" sz="900" b="1" dirty="0">
              <a:solidFill>
                <a:prstClr val="black"/>
              </a:solidFill>
              <a:latin typeface="Arial Black" panose="020B0A04020102020204" pitchFamily="34" charset="0"/>
              <a:cs typeface="Arial" panose="020B0604020202020204" pitchFamily="34" charset="0"/>
            </a:endParaRPr>
          </a:p>
        </p:txBody>
      </p:sp>
      <p:sp>
        <p:nvSpPr>
          <p:cNvPr id="14" name="Rectangle 13"/>
          <p:cNvSpPr/>
          <p:nvPr userDrawn="1"/>
        </p:nvSpPr>
        <p:spPr>
          <a:xfrm>
            <a:off x="5991225" y="134320"/>
            <a:ext cx="2728342" cy="210312"/>
          </a:xfrm>
          <a:prstGeom prst="rect">
            <a:avLst/>
          </a:prstGeom>
          <a:solidFill>
            <a:schemeClr val="bg1">
              <a:lumMod val="5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defTabSz="907297"/>
            <a:r>
              <a:rPr lang="en-US" sz="1050" b="1" dirty="0" smtClean="0">
                <a:solidFill>
                  <a:prstClr val="white"/>
                </a:solidFill>
                <a:latin typeface="Arial" pitchFamily="34" charset="0"/>
                <a:cs typeface="Arial" pitchFamily="34" charset="0"/>
              </a:rPr>
              <a:t>4</a:t>
            </a:r>
            <a:r>
              <a:rPr lang="en-US" sz="1050" b="1" baseline="30000" dirty="0" smtClean="0">
                <a:solidFill>
                  <a:prstClr val="white"/>
                </a:solidFill>
                <a:latin typeface="Arial" pitchFamily="34" charset="0"/>
                <a:cs typeface="Arial" pitchFamily="34" charset="0"/>
              </a:rPr>
              <a:t>th</a:t>
            </a:r>
            <a:r>
              <a:rPr lang="en-US" sz="1050" b="1" dirty="0" smtClean="0">
                <a:solidFill>
                  <a:prstClr val="white"/>
                </a:solidFill>
                <a:latin typeface="Arial" pitchFamily="34" charset="0"/>
                <a:cs typeface="Arial" pitchFamily="34" charset="0"/>
              </a:rPr>
              <a:t> Quarter – FY 18</a:t>
            </a:r>
            <a:endParaRPr lang="en-US" sz="1050" b="1" dirty="0">
              <a:solidFill>
                <a:prstClr val="white"/>
              </a:solidFill>
              <a:latin typeface="Arial" pitchFamily="34" charset="0"/>
              <a:cs typeface="Arial" pitchFamily="34" charset="0"/>
            </a:endParaRPr>
          </a:p>
        </p:txBody>
      </p:sp>
    </p:spTree>
    <p:extLst>
      <p:ext uri="{BB962C8B-B14F-4D97-AF65-F5344CB8AC3E}">
        <p14:creationId xmlns:p14="http://schemas.microsoft.com/office/powerpoint/2010/main" val="1708644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5504"/>
            <a:ext cx="8229600" cy="654518"/>
          </a:xfrm>
          <a:prstGeom prst="rect">
            <a:avLst/>
          </a:prstGeo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3119369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05878"/>
            <a:ext cx="8229600" cy="673768"/>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3197096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640879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15481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08335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slideLayout" Target="../slideLayouts/slideLayout40.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image" Target="../media/image2.jpeg"/><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image" Target="../media/image1.jpeg"/><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43.xml"/><Relationship Id="rId2" Type="http://schemas.openxmlformats.org/officeDocument/2006/relationships/slideLayout" Target="../slideLayouts/slideLayout42.xml"/><Relationship Id="rId1" Type="http://schemas.openxmlformats.org/officeDocument/2006/relationships/slideLayout" Target="../slideLayouts/slideLayout41.xml"/><Relationship Id="rId5" Type="http://schemas.openxmlformats.org/officeDocument/2006/relationships/theme" Target="../theme/theme3.xml"/><Relationship Id="rId4" Type="http://schemas.openxmlformats.org/officeDocument/2006/relationships/slideLayout" Target="../slideLayouts/slideLayout4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slideLayout" Target="../slideLayouts/slideLayout46.xml"/><Relationship Id="rId1" Type="http://schemas.openxmlformats.org/officeDocument/2006/relationships/slideLayout" Target="../slideLayouts/slideLayout45.xml"/><Relationship Id="rId5" Type="http://schemas.openxmlformats.org/officeDocument/2006/relationships/theme" Target="../theme/theme4.xml"/><Relationship Id="rId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9" name="Picture 2"/>
          <p:cNvPicPr>
            <a:picLocks noChangeAspect="1" noChangeArrowheads="1"/>
          </p:cNvPicPr>
          <p:nvPr userDrawn="1"/>
        </p:nvPicPr>
        <p:blipFill>
          <a:blip r:embed="rId21" cstate="email">
            <a:clrChange>
              <a:clrFrom>
                <a:srgbClr val="FFFFFF"/>
              </a:clrFrom>
              <a:clrTo>
                <a:srgbClr val="FFFFFF">
                  <a:alpha val="0"/>
                </a:srgbClr>
              </a:clrTo>
            </a:clrChange>
          </a:blip>
          <a:srcRect/>
          <a:stretch>
            <a:fillRect/>
          </a:stretch>
        </p:blipFill>
        <p:spPr bwMode="auto">
          <a:xfrm>
            <a:off x="-237404" y="-9431"/>
            <a:ext cx="1007427" cy="923474"/>
          </a:xfrm>
          <a:prstGeom prst="rect">
            <a:avLst/>
          </a:prstGeom>
          <a:noFill/>
          <a:ln w="9525">
            <a:noFill/>
            <a:miter lim="800000"/>
            <a:headEnd/>
            <a:tailEnd/>
          </a:ln>
          <a:effectLst/>
        </p:spPr>
      </p:pic>
      <p:sp>
        <p:nvSpPr>
          <p:cNvPr id="96267" name="Rectangle 11"/>
          <p:cNvSpPr>
            <a:spLocks noChangeArrowheads="1"/>
          </p:cNvSpPr>
          <p:nvPr/>
        </p:nvSpPr>
        <p:spPr bwMode="auto">
          <a:xfrm>
            <a:off x="6771238" y="6541697"/>
            <a:ext cx="2209800" cy="171450"/>
          </a:xfrm>
          <a:prstGeom prst="rect">
            <a:avLst/>
          </a:prstGeom>
          <a:noFill/>
          <a:ln w="9525">
            <a:noFill/>
            <a:miter lim="800000"/>
            <a:headEnd/>
            <a:tailEnd/>
          </a:ln>
          <a:effectLst/>
        </p:spPr>
        <p:txBody>
          <a:bodyPr/>
          <a:lstStyle/>
          <a:p>
            <a:endParaRPr lang="en-US" sz="600" b="1" dirty="0">
              <a:solidFill>
                <a:srgbClr val="000000"/>
              </a:solidFill>
            </a:endParaRPr>
          </a:p>
        </p:txBody>
      </p:sp>
      <p:grpSp>
        <p:nvGrpSpPr>
          <p:cNvPr id="2" name="Group 12"/>
          <p:cNvGrpSpPr>
            <a:grpSpLocks/>
          </p:cNvGrpSpPr>
          <p:nvPr userDrawn="1"/>
        </p:nvGrpSpPr>
        <p:grpSpPr bwMode="auto">
          <a:xfrm>
            <a:off x="-4324" y="23816"/>
            <a:ext cx="9144000" cy="55563"/>
            <a:chOff x="771" y="193"/>
            <a:chExt cx="2826" cy="47"/>
          </a:xfrm>
        </p:grpSpPr>
        <p:sp>
          <p:nvSpPr>
            <p:cNvPr id="96269" name="Line 13"/>
            <p:cNvSpPr>
              <a:spLocks noChangeShapeType="1"/>
            </p:cNvSpPr>
            <p:nvPr/>
          </p:nvSpPr>
          <p:spPr bwMode="auto">
            <a:xfrm flipV="1">
              <a:off x="771" y="193"/>
              <a:ext cx="2825" cy="0"/>
            </a:xfrm>
            <a:prstGeom prst="line">
              <a:avLst/>
            </a:prstGeom>
            <a:noFill/>
            <a:ln w="28575">
              <a:solidFill>
                <a:srgbClr val="003300"/>
              </a:solidFill>
              <a:round/>
              <a:headEnd/>
              <a:tailEnd/>
            </a:ln>
            <a:effectLst/>
          </p:spPr>
          <p:txBody>
            <a:bodyPr wrap="none" anchor="ctr"/>
            <a:lstStyle/>
            <a:p>
              <a:endParaRPr lang="en-US" sz="1800" dirty="0">
                <a:solidFill>
                  <a:srgbClr val="000000"/>
                </a:solidFill>
              </a:endParaRPr>
            </a:p>
          </p:txBody>
        </p:sp>
        <p:sp>
          <p:nvSpPr>
            <p:cNvPr id="96270" name="Line 14"/>
            <p:cNvSpPr>
              <a:spLocks noChangeShapeType="1"/>
            </p:cNvSpPr>
            <p:nvPr/>
          </p:nvSpPr>
          <p:spPr bwMode="auto">
            <a:xfrm flipV="1">
              <a:off x="773" y="240"/>
              <a:ext cx="2824" cy="0"/>
            </a:xfrm>
            <a:prstGeom prst="line">
              <a:avLst/>
            </a:prstGeom>
            <a:noFill/>
            <a:ln w="50800">
              <a:solidFill>
                <a:srgbClr val="FF0000"/>
              </a:solidFill>
              <a:round/>
              <a:headEnd/>
              <a:tailEnd/>
            </a:ln>
            <a:effectLst/>
          </p:spPr>
          <p:txBody>
            <a:bodyPr wrap="none" anchor="ctr"/>
            <a:lstStyle/>
            <a:p>
              <a:endParaRPr lang="en-US" sz="1800" dirty="0">
                <a:solidFill>
                  <a:srgbClr val="000000"/>
                </a:solidFill>
              </a:endParaRPr>
            </a:p>
          </p:txBody>
        </p:sp>
      </p:grpSp>
      <p:grpSp>
        <p:nvGrpSpPr>
          <p:cNvPr id="3" name="Group 15"/>
          <p:cNvGrpSpPr>
            <a:grpSpLocks/>
          </p:cNvGrpSpPr>
          <p:nvPr userDrawn="1"/>
        </p:nvGrpSpPr>
        <p:grpSpPr bwMode="auto">
          <a:xfrm>
            <a:off x="5383" y="795083"/>
            <a:ext cx="9144000" cy="57150"/>
            <a:chOff x="768" y="624"/>
            <a:chExt cx="2825" cy="48"/>
          </a:xfrm>
        </p:grpSpPr>
        <p:sp>
          <p:nvSpPr>
            <p:cNvPr id="96272" name="Line 16"/>
            <p:cNvSpPr>
              <a:spLocks noChangeShapeType="1"/>
            </p:cNvSpPr>
            <p:nvPr/>
          </p:nvSpPr>
          <p:spPr bwMode="auto">
            <a:xfrm flipV="1">
              <a:off x="768" y="624"/>
              <a:ext cx="2824" cy="0"/>
            </a:xfrm>
            <a:prstGeom prst="line">
              <a:avLst/>
            </a:prstGeom>
            <a:noFill/>
            <a:ln w="50800">
              <a:solidFill>
                <a:srgbClr val="FF0000"/>
              </a:solidFill>
              <a:round/>
              <a:headEnd/>
              <a:tailEnd/>
            </a:ln>
            <a:effectLst/>
          </p:spPr>
          <p:txBody>
            <a:bodyPr wrap="none" anchor="ctr"/>
            <a:lstStyle/>
            <a:p>
              <a:endParaRPr lang="en-US" sz="1800" dirty="0">
                <a:solidFill>
                  <a:srgbClr val="000000"/>
                </a:solidFill>
              </a:endParaRPr>
            </a:p>
          </p:txBody>
        </p:sp>
        <p:sp>
          <p:nvSpPr>
            <p:cNvPr id="96273" name="Line 17"/>
            <p:cNvSpPr>
              <a:spLocks noChangeShapeType="1"/>
            </p:cNvSpPr>
            <p:nvPr/>
          </p:nvSpPr>
          <p:spPr bwMode="auto">
            <a:xfrm flipV="1">
              <a:off x="768" y="672"/>
              <a:ext cx="2825" cy="0"/>
            </a:xfrm>
            <a:prstGeom prst="line">
              <a:avLst/>
            </a:prstGeom>
            <a:noFill/>
            <a:ln w="28575">
              <a:solidFill>
                <a:srgbClr val="003300"/>
              </a:solidFill>
              <a:round/>
              <a:headEnd/>
              <a:tailEnd/>
            </a:ln>
            <a:effectLst/>
          </p:spPr>
          <p:txBody>
            <a:bodyPr wrap="none" anchor="ctr"/>
            <a:lstStyle/>
            <a:p>
              <a:endParaRPr lang="en-US" sz="1800" dirty="0">
                <a:solidFill>
                  <a:srgbClr val="000000"/>
                </a:solidFill>
              </a:endParaRPr>
            </a:p>
          </p:txBody>
        </p:sp>
      </p:grpSp>
      <p:sp>
        <p:nvSpPr>
          <p:cNvPr id="96274" name="Text Box 18"/>
          <p:cNvSpPr txBox="1">
            <a:spLocks noChangeArrowheads="1"/>
          </p:cNvSpPr>
          <p:nvPr userDrawn="1"/>
        </p:nvSpPr>
        <p:spPr bwMode="auto">
          <a:xfrm>
            <a:off x="8827830" y="6671080"/>
            <a:ext cx="295274" cy="200055"/>
          </a:xfrm>
          <a:prstGeom prst="rect">
            <a:avLst/>
          </a:prstGeom>
          <a:noFill/>
          <a:ln w="9525">
            <a:noFill/>
            <a:miter lim="800000"/>
            <a:headEnd/>
            <a:tailEnd/>
          </a:ln>
          <a:effectLst/>
        </p:spPr>
        <p:txBody>
          <a:bodyPr wrap="none">
            <a:spAutoFit/>
          </a:bodyPr>
          <a:lstStyle/>
          <a:p>
            <a:fld id="{829BBBDB-A9B1-4794-BACB-00A230B4F6DC}" type="slidenum">
              <a:rPr lang="en-US" sz="700" b="1">
                <a:solidFill>
                  <a:srgbClr val="000000"/>
                </a:solidFill>
              </a:rPr>
              <a:pPr/>
              <a:t>‹#›</a:t>
            </a:fld>
            <a:endParaRPr lang="en-US" sz="700" b="1" dirty="0">
              <a:solidFill>
                <a:srgbClr val="000000"/>
              </a:solidFill>
            </a:endParaRPr>
          </a:p>
        </p:txBody>
      </p:sp>
      <p:sp>
        <p:nvSpPr>
          <p:cNvPr id="96264" name="Text Box 8"/>
          <p:cNvSpPr txBox="1">
            <a:spLocks noChangeArrowheads="1"/>
          </p:cNvSpPr>
          <p:nvPr/>
        </p:nvSpPr>
        <p:spPr bwMode="auto">
          <a:xfrm>
            <a:off x="3487122" y="-39334"/>
            <a:ext cx="1297150" cy="215444"/>
          </a:xfrm>
          <a:prstGeom prst="rect">
            <a:avLst/>
          </a:prstGeom>
          <a:solidFill>
            <a:schemeClr val="bg1"/>
          </a:solidFill>
          <a:ln w="9525">
            <a:noFill/>
            <a:miter lim="800000"/>
            <a:headEnd/>
            <a:tailEnd/>
          </a:ln>
          <a:effectLst/>
        </p:spPr>
        <p:txBody>
          <a:bodyPr wrap="none">
            <a:spAutoFit/>
          </a:bodyPr>
          <a:lstStyle/>
          <a:p>
            <a:pPr algn="ctr"/>
            <a:r>
              <a:rPr lang="en-US" sz="800" b="1" dirty="0" smtClean="0">
                <a:solidFill>
                  <a:srgbClr val="33CC33"/>
                </a:solidFill>
              </a:rPr>
              <a:t>UNCLASSIFIED//FOUO</a:t>
            </a:r>
            <a:endParaRPr lang="en-US" sz="800" b="1" dirty="0">
              <a:solidFill>
                <a:srgbClr val="33CC33"/>
              </a:solidFill>
            </a:endParaRPr>
          </a:p>
        </p:txBody>
      </p:sp>
      <p:pic>
        <p:nvPicPr>
          <p:cNvPr id="13" name="Picture 12"/>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8442090" y="124456"/>
            <a:ext cx="679428" cy="634744"/>
          </a:xfrm>
          <a:prstGeom prst="rect">
            <a:avLst/>
          </a:prstGeom>
        </p:spPr>
      </p:pic>
      <p:sp>
        <p:nvSpPr>
          <p:cNvPr id="15" name="Rectangle 5"/>
          <p:cNvSpPr>
            <a:spLocks noChangeArrowheads="1"/>
          </p:cNvSpPr>
          <p:nvPr userDrawn="1"/>
        </p:nvSpPr>
        <p:spPr bwMode="auto">
          <a:xfrm>
            <a:off x="7086600" y="6838950"/>
            <a:ext cx="22098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defRPr/>
            </a:pPr>
            <a:endParaRPr lang="en-US" altLang="en-US" sz="600" b="1" dirty="0" smtClean="0">
              <a:solidFill>
                <a:srgbClr val="000000"/>
              </a:solidFill>
            </a:endParaRPr>
          </a:p>
        </p:txBody>
      </p:sp>
      <p:sp>
        <p:nvSpPr>
          <p:cNvPr id="16" name="Line 14"/>
          <p:cNvSpPr>
            <a:spLocks noChangeShapeType="1"/>
          </p:cNvSpPr>
          <p:nvPr userDrawn="1"/>
        </p:nvSpPr>
        <p:spPr bwMode="auto">
          <a:xfrm flipV="1">
            <a:off x="-10562" y="6606785"/>
            <a:ext cx="9139238" cy="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1800" dirty="0" smtClean="0">
              <a:solidFill>
                <a:srgbClr val="000000"/>
              </a:solidFill>
              <a:cs typeface="Arial" panose="020B0604020202020204" pitchFamily="34" charset="0"/>
            </a:endParaRPr>
          </a:p>
        </p:txBody>
      </p:sp>
      <p:sp>
        <p:nvSpPr>
          <p:cNvPr id="17" name="Line 15"/>
          <p:cNvSpPr>
            <a:spLocks noChangeShapeType="1"/>
          </p:cNvSpPr>
          <p:nvPr userDrawn="1"/>
        </p:nvSpPr>
        <p:spPr bwMode="auto">
          <a:xfrm flipV="1">
            <a:off x="-10562" y="6663935"/>
            <a:ext cx="9144000" cy="0"/>
          </a:xfrm>
          <a:prstGeom prst="line">
            <a:avLst/>
          </a:prstGeom>
          <a:noFill/>
          <a:ln w="28575">
            <a:solidFill>
              <a:srgbClr val="003300"/>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1800" dirty="0" smtClean="0">
              <a:solidFill>
                <a:srgbClr val="000000"/>
              </a:solidFill>
              <a:cs typeface="Arial" panose="020B0604020202020204" pitchFamily="34" charset="0"/>
            </a:endParaRPr>
          </a:p>
        </p:txBody>
      </p:sp>
      <p:sp>
        <p:nvSpPr>
          <p:cNvPr id="18" name="Line 16"/>
          <p:cNvSpPr>
            <a:spLocks noChangeShapeType="1"/>
          </p:cNvSpPr>
          <p:nvPr userDrawn="1"/>
        </p:nvSpPr>
        <p:spPr bwMode="auto">
          <a:xfrm flipV="1">
            <a:off x="-10562" y="6549635"/>
            <a:ext cx="9144000" cy="0"/>
          </a:xfrm>
          <a:prstGeom prst="line">
            <a:avLst/>
          </a:prstGeom>
          <a:noFill/>
          <a:ln w="28575">
            <a:solidFill>
              <a:srgbClr val="003300"/>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1800" dirty="0" smtClean="0">
              <a:solidFill>
                <a:srgbClr val="000000"/>
              </a:solidFill>
              <a:cs typeface="Arial" panose="020B0604020202020204" pitchFamily="34" charset="0"/>
            </a:endParaRPr>
          </a:p>
        </p:txBody>
      </p:sp>
      <p:sp>
        <p:nvSpPr>
          <p:cNvPr id="20" name="Rectangle 23"/>
          <p:cNvSpPr>
            <a:spLocks noChangeArrowheads="1"/>
          </p:cNvSpPr>
          <p:nvPr userDrawn="1"/>
        </p:nvSpPr>
        <p:spPr bwMode="auto">
          <a:xfrm>
            <a:off x="5581967" y="6485341"/>
            <a:ext cx="3147689" cy="427040"/>
          </a:xfrm>
          <a:prstGeom prst="rect">
            <a:avLst/>
          </a:prstGeom>
          <a:solidFill>
            <a:schemeClr val="bg1"/>
          </a:solidFill>
          <a:ln w="12700">
            <a:solidFill>
              <a:schemeClr val="bg1"/>
            </a:solidFill>
            <a:miter lim="800000"/>
            <a:headEnd/>
            <a:tailEnd/>
          </a:ln>
          <a:effectLst/>
        </p:spPr>
        <p:txBody>
          <a:bodyPr wrap="square" lIns="58738" tIns="28575" rIns="58738" bIns="28575">
            <a:spAutoFit/>
          </a:bodyPr>
          <a:lstStyle/>
          <a:p>
            <a:pPr algn="ctr" defTabSz="574675" fontAlgn="base">
              <a:spcBef>
                <a:spcPct val="0"/>
              </a:spcBef>
              <a:spcAft>
                <a:spcPct val="0"/>
              </a:spcAft>
              <a:defRPr/>
            </a:pPr>
            <a:r>
              <a:rPr lang="en-US" sz="1200" b="1" dirty="0">
                <a:solidFill>
                  <a:srgbClr val="FF0000"/>
                </a:solidFill>
                <a:effectLst>
                  <a:outerShdw blurRad="38100" dist="38100" dir="2700000" algn="tl">
                    <a:srgbClr val="000000">
                      <a:alpha val="43137"/>
                    </a:srgbClr>
                  </a:outerShdw>
                </a:effectLst>
                <a:latin typeface="Perpetua Titling MT" panose="02020502060505020804" pitchFamily="18" charset="0"/>
                <a:cs typeface="Arial" charset="0"/>
              </a:rPr>
              <a:t>1</a:t>
            </a:r>
            <a:r>
              <a:rPr lang="en-US" sz="1200" b="1" dirty="0">
                <a:solidFill>
                  <a:srgbClr val="000000"/>
                </a:solidFill>
                <a:effectLst>
                  <a:outerShdw blurRad="38100" dist="38100" dir="2700000" algn="tl">
                    <a:srgbClr val="000000">
                      <a:alpha val="43137"/>
                    </a:srgbClr>
                  </a:outerShdw>
                </a:effectLst>
                <a:latin typeface="Perpetua Titling MT" panose="02020502060505020804" pitchFamily="18" charset="0"/>
                <a:cs typeface="Arial" charset="0"/>
              </a:rPr>
              <a:t>00 Years of Service | Leadership | Tradition</a:t>
            </a:r>
          </a:p>
        </p:txBody>
      </p:sp>
      <p:sp>
        <p:nvSpPr>
          <p:cNvPr id="21" name="Text Box 8"/>
          <p:cNvSpPr txBox="1">
            <a:spLocks noChangeArrowheads="1"/>
          </p:cNvSpPr>
          <p:nvPr userDrawn="1"/>
        </p:nvSpPr>
        <p:spPr bwMode="auto">
          <a:xfrm>
            <a:off x="3418193" y="6488013"/>
            <a:ext cx="1435008" cy="230832"/>
          </a:xfrm>
          <a:prstGeom prst="rect">
            <a:avLst/>
          </a:prstGeom>
          <a:solidFill>
            <a:schemeClr val="bg1"/>
          </a:solidFill>
          <a:ln w="9525">
            <a:noFill/>
            <a:miter lim="800000"/>
            <a:headEnd/>
            <a:tailEnd/>
          </a:ln>
          <a:effectLst/>
        </p:spPr>
        <p:txBody>
          <a:bodyPr wrap="none">
            <a:spAutoFit/>
          </a:bodyPr>
          <a:lstStyle/>
          <a:p>
            <a:pPr algn="ctr"/>
            <a:r>
              <a:rPr lang="en-US" sz="900" b="1" dirty="0" smtClean="0">
                <a:solidFill>
                  <a:srgbClr val="33CC33"/>
                </a:solidFill>
              </a:rPr>
              <a:t>UNCLASSIFIED//FOUO</a:t>
            </a:r>
            <a:endParaRPr lang="en-US" sz="900" b="1" dirty="0">
              <a:solidFill>
                <a:srgbClr val="33CC33"/>
              </a:solidFill>
            </a:endParaRPr>
          </a:p>
        </p:txBody>
      </p:sp>
    </p:spTree>
    <p:extLst>
      <p:ext uri="{BB962C8B-B14F-4D97-AF65-F5344CB8AC3E}">
        <p14:creationId xmlns:p14="http://schemas.microsoft.com/office/powerpoint/2010/main" val="3262087161"/>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 id="2147483789" r:id="rId18"/>
    <p:sldLayoutId id="2147483790" r:id="rId19"/>
  </p:sldLayoutIdLst>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9" name="Picture 2"/>
          <p:cNvPicPr>
            <a:picLocks noChangeAspect="1" noChangeArrowheads="1"/>
          </p:cNvPicPr>
          <p:nvPr userDrawn="1"/>
        </p:nvPicPr>
        <p:blipFill>
          <a:blip r:embed="rId23" cstate="email">
            <a:clrChange>
              <a:clrFrom>
                <a:srgbClr val="FFFFFF"/>
              </a:clrFrom>
              <a:clrTo>
                <a:srgbClr val="FFFFFF">
                  <a:alpha val="0"/>
                </a:srgbClr>
              </a:clrTo>
            </a:clrChange>
          </a:blip>
          <a:srcRect/>
          <a:stretch>
            <a:fillRect/>
          </a:stretch>
        </p:blipFill>
        <p:spPr bwMode="auto">
          <a:xfrm>
            <a:off x="-237404" y="-9431"/>
            <a:ext cx="1007427" cy="923474"/>
          </a:xfrm>
          <a:prstGeom prst="rect">
            <a:avLst/>
          </a:prstGeom>
          <a:noFill/>
          <a:ln w="9525">
            <a:noFill/>
            <a:miter lim="800000"/>
            <a:headEnd/>
            <a:tailEnd/>
          </a:ln>
          <a:effectLst/>
        </p:spPr>
      </p:pic>
      <p:sp>
        <p:nvSpPr>
          <p:cNvPr id="96267" name="Rectangle 11"/>
          <p:cNvSpPr>
            <a:spLocks noChangeArrowheads="1"/>
          </p:cNvSpPr>
          <p:nvPr/>
        </p:nvSpPr>
        <p:spPr bwMode="auto">
          <a:xfrm>
            <a:off x="6771238" y="6541697"/>
            <a:ext cx="2209800" cy="171450"/>
          </a:xfrm>
          <a:prstGeom prst="rect">
            <a:avLst/>
          </a:prstGeom>
          <a:noFill/>
          <a:ln w="9525">
            <a:noFill/>
            <a:miter lim="800000"/>
            <a:headEnd/>
            <a:tailEnd/>
          </a:ln>
          <a:effectLst/>
        </p:spPr>
        <p:txBody>
          <a:bodyPr/>
          <a:lstStyle/>
          <a:p>
            <a:endParaRPr lang="en-US" sz="450" b="1" dirty="0">
              <a:solidFill>
                <a:srgbClr val="000000"/>
              </a:solidFill>
            </a:endParaRPr>
          </a:p>
        </p:txBody>
      </p:sp>
      <p:grpSp>
        <p:nvGrpSpPr>
          <p:cNvPr id="2" name="Group 12"/>
          <p:cNvGrpSpPr>
            <a:grpSpLocks/>
          </p:cNvGrpSpPr>
          <p:nvPr userDrawn="1"/>
        </p:nvGrpSpPr>
        <p:grpSpPr bwMode="auto">
          <a:xfrm>
            <a:off x="-4324" y="23816"/>
            <a:ext cx="9144000" cy="55563"/>
            <a:chOff x="771" y="193"/>
            <a:chExt cx="2826" cy="47"/>
          </a:xfrm>
        </p:grpSpPr>
        <p:sp>
          <p:nvSpPr>
            <p:cNvPr id="96269" name="Line 13"/>
            <p:cNvSpPr>
              <a:spLocks noChangeShapeType="1"/>
            </p:cNvSpPr>
            <p:nvPr/>
          </p:nvSpPr>
          <p:spPr bwMode="auto">
            <a:xfrm flipV="1">
              <a:off x="771" y="193"/>
              <a:ext cx="2825" cy="0"/>
            </a:xfrm>
            <a:prstGeom prst="line">
              <a:avLst/>
            </a:prstGeom>
            <a:noFill/>
            <a:ln w="28575">
              <a:solidFill>
                <a:srgbClr val="003300"/>
              </a:solidFill>
              <a:round/>
              <a:headEnd/>
              <a:tailEnd/>
            </a:ln>
            <a:effectLst/>
          </p:spPr>
          <p:txBody>
            <a:bodyPr wrap="none" anchor="ctr"/>
            <a:lstStyle/>
            <a:p>
              <a:endParaRPr lang="en-US" sz="1350" dirty="0">
                <a:solidFill>
                  <a:srgbClr val="000000"/>
                </a:solidFill>
              </a:endParaRPr>
            </a:p>
          </p:txBody>
        </p:sp>
        <p:sp>
          <p:nvSpPr>
            <p:cNvPr id="96270" name="Line 14"/>
            <p:cNvSpPr>
              <a:spLocks noChangeShapeType="1"/>
            </p:cNvSpPr>
            <p:nvPr/>
          </p:nvSpPr>
          <p:spPr bwMode="auto">
            <a:xfrm flipV="1">
              <a:off x="773" y="240"/>
              <a:ext cx="2824" cy="0"/>
            </a:xfrm>
            <a:prstGeom prst="line">
              <a:avLst/>
            </a:prstGeom>
            <a:noFill/>
            <a:ln w="50800">
              <a:solidFill>
                <a:srgbClr val="FF0000"/>
              </a:solidFill>
              <a:round/>
              <a:headEnd/>
              <a:tailEnd/>
            </a:ln>
            <a:effectLst/>
          </p:spPr>
          <p:txBody>
            <a:bodyPr wrap="none" anchor="ctr"/>
            <a:lstStyle/>
            <a:p>
              <a:endParaRPr lang="en-US" sz="1350" dirty="0">
                <a:solidFill>
                  <a:srgbClr val="000000"/>
                </a:solidFill>
              </a:endParaRPr>
            </a:p>
          </p:txBody>
        </p:sp>
      </p:grpSp>
      <p:grpSp>
        <p:nvGrpSpPr>
          <p:cNvPr id="3" name="Group 15"/>
          <p:cNvGrpSpPr>
            <a:grpSpLocks/>
          </p:cNvGrpSpPr>
          <p:nvPr userDrawn="1"/>
        </p:nvGrpSpPr>
        <p:grpSpPr bwMode="auto">
          <a:xfrm>
            <a:off x="5383" y="795083"/>
            <a:ext cx="9144000" cy="57150"/>
            <a:chOff x="768" y="624"/>
            <a:chExt cx="2825" cy="48"/>
          </a:xfrm>
        </p:grpSpPr>
        <p:sp>
          <p:nvSpPr>
            <p:cNvPr id="96272" name="Line 16"/>
            <p:cNvSpPr>
              <a:spLocks noChangeShapeType="1"/>
            </p:cNvSpPr>
            <p:nvPr/>
          </p:nvSpPr>
          <p:spPr bwMode="auto">
            <a:xfrm flipV="1">
              <a:off x="768" y="624"/>
              <a:ext cx="2824" cy="0"/>
            </a:xfrm>
            <a:prstGeom prst="line">
              <a:avLst/>
            </a:prstGeom>
            <a:noFill/>
            <a:ln w="50800">
              <a:solidFill>
                <a:srgbClr val="FF0000"/>
              </a:solidFill>
              <a:round/>
              <a:headEnd/>
              <a:tailEnd/>
            </a:ln>
            <a:effectLst/>
          </p:spPr>
          <p:txBody>
            <a:bodyPr wrap="none" anchor="ctr"/>
            <a:lstStyle/>
            <a:p>
              <a:endParaRPr lang="en-US" sz="1350" dirty="0">
                <a:solidFill>
                  <a:srgbClr val="000000"/>
                </a:solidFill>
              </a:endParaRPr>
            </a:p>
          </p:txBody>
        </p:sp>
        <p:sp>
          <p:nvSpPr>
            <p:cNvPr id="96273" name="Line 17"/>
            <p:cNvSpPr>
              <a:spLocks noChangeShapeType="1"/>
            </p:cNvSpPr>
            <p:nvPr/>
          </p:nvSpPr>
          <p:spPr bwMode="auto">
            <a:xfrm flipV="1">
              <a:off x="768" y="672"/>
              <a:ext cx="2825" cy="0"/>
            </a:xfrm>
            <a:prstGeom prst="line">
              <a:avLst/>
            </a:prstGeom>
            <a:noFill/>
            <a:ln w="28575">
              <a:solidFill>
                <a:srgbClr val="003300"/>
              </a:solidFill>
              <a:round/>
              <a:headEnd/>
              <a:tailEnd/>
            </a:ln>
            <a:effectLst/>
          </p:spPr>
          <p:txBody>
            <a:bodyPr wrap="none" anchor="ctr"/>
            <a:lstStyle/>
            <a:p>
              <a:endParaRPr lang="en-US" sz="1350" dirty="0">
                <a:solidFill>
                  <a:srgbClr val="000000"/>
                </a:solidFill>
              </a:endParaRPr>
            </a:p>
          </p:txBody>
        </p:sp>
      </p:grpSp>
      <p:sp>
        <p:nvSpPr>
          <p:cNvPr id="96274" name="Text Box 18"/>
          <p:cNvSpPr txBox="1">
            <a:spLocks noChangeArrowheads="1"/>
          </p:cNvSpPr>
          <p:nvPr userDrawn="1"/>
        </p:nvSpPr>
        <p:spPr bwMode="auto">
          <a:xfrm>
            <a:off x="8827830" y="6671079"/>
            <a:ext cx="266420" cy="173124"/>
          </a:xfrm>
          <a:prstGeom prst="rect">
            <a:avLst/>
          </a:prstGeom>
          <a:noFill/>
          <a:ln w="9525">
            <a:noFill/>
            <a:miter lim="800000"/>
            <a:headEnd/>
            <a:tailEnd/>
          </a:ln>
          <a:effectLst/>
        </p:spPr>
        <p:txBody>
          <a:bodyPr wrap="none">
            <a:spAutoFit/>
          </a:bodyPr>
          <a:lstStyle/>
          <a:p>
            <a:fld id="{829BBBDB-A9B1-4794-BACB-00A230B4F6DC}" type="slidenum">
              <a:rPr lang="en-US" sz="525" b="1">
                <a:solidFill>
                  <a:srgbClr val="000000"/>
                </a:solidFill>
              </a:rPr>
              <a:pPr/>
              <a:t>‹#›</a:t>
            </a:fld>
            <a:endParaRPr lang="en-US" sz="525" b="1" dirty="0">
              <a:solidFill>
                <a:srgbClr val="000000"/>
              </a:solidFill>
            </a:endParaRPr>
          </a:p>
        </p:txBody>
      </p:sp>
      <p:sp>
        <p:nvSpPr>
          <p:cNvPr id="96264" name="Text Box 8"/>
          <p:cNvSpPr txBox="1">
            <a:spLocks noChangeArrowheads="1"/>
          </p:cNvSpPr>
          <p:nvPr/>
        </p:nvSpPr>
        <p:spPr bwMode="auto">
          <a:xfrm>
            <a:off x="3521587" y="-17818"/>
            <a:ext cx="1228221" cy="207749"/>
          </a:xfrm>
          <a:prstGeom prst="rect">
            <a:avLst/>
          </a:prstGeom>
          <a:solidFill>
            <a:schemeClr val="bg1"/>
          </a:solidFill>
          <a:ln w="9525">
            <a:noFill/>
            <a:miter lim="800000"/>
            <a:headEnd/>
            <a:tailEnd/>
          </a:ln>
          <a:effectLst/>
        </p:spPr>
        <p:txBody>
          <a:bodyPr wrap="none">
            <a:spAutoFit/>
          </a:bodyPr>
          <a:lstStyle/>
          <a:p>
            <a:pPr algn="ctr"/>
            <a:r>
              <a:rPr lang="en-US" sz="750" b="1" dirty="0" smtClean="0">
                <a:solidFill>
                  <a:srgbClr val="33CC33"/>
                </a:solidFill>
              </a:rPr>
              <a:t>UNCLASSIFIED//FOUO</a:t>
            </a:r>
            <a:endParaRPr lang="en-US" sz="750" b="1" dirty="0">
              <a:solidFill>
                <a:srgbClr val="33CC33"/>
              </a:solidFill>
            </a:endParaRPr>
          </a:p>
        </p:txBody>
      </p:sp>
      <p:pic>
        <p:nvPicPr>
          <p:cNvPr id="13" name="Picture 12"/>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8442090" y="124456"/>
            <a:ext cx="679428" cy="634744"/>
          </a:xfrm>
          <a:prstGeom prst="rect">
            <a:avLst/>
          </a:prstGeom>
        </p:spPr>
      </p:pic>
      <p:sp>
        <p:nvSpPr>
          <p:cNvPr id="15" name="Rectangle 5"/>
          <p:cNvSpPr>
            <a:spLocks noChangeArrowheads="1"/>
          </p:cNvSpPr>
          <p:nvPr userDrawn="1"/>
        </p:nvSpPr>
        <p:spPr bwMode="auto">
          <a:xfrm>
            <a:off x="7086600" y="6838950"/>
            <a:ext cx="22098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defRPr/>
            </a:pPr>
            <a:endParaRPr lang="en-US" altLang="en-US" sz="450" b="1" dirty="0" smtClean="0">
              <a:solidFill>
                <a:srgbClr val="000000"/>
              </a:solidFill>
            </a:endParaRPr>
          </a:p>
        </p:txBody>
      </p:sp>
      <p:sp>
        <p:nvSpPr>
          <p:cNvPr id="16" name="Line 14"/>
          <p:cNvSpPr>
            <a:spLocks noChangeShapeType="1"/>
          </p:cNvSpPr>
          <p:nvPr userDrawn="1"/>
        </p:nvSpPr>
        <p:spPr bwMode="auto">
          <a:xfrm flipV="1">
            <a:off x="-10562" y="6606785"/>
            <a:ext cx="9139238" cy="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1350" dirty="0" smtClean="0">
              <a:solidFill>
                <a:srgbClr val="000000"/>
              </a:solidFill>
              <a:cs typeface="Arial" panose="020B0604020202020204" pitchFamily="34" charset="0"/>
            </a:endParaRPr>
          </a:p>
        </p:txBody>
      </p:sp>
      <p:sp>
        <p:nvSpPr>
          <p:cNvPr id="17" name="Line 15"/>
          <p:cNvSpPr>
            <a:spLocks noChangeShapeType="1"/>
          </p:cNvSpPr>
          <p:nvPr userDrawn="1"/>
        </p:nvSpPr>
        <p:spPr bwMode="auto">
          <a:xfrm flipV="1">
            <a:off x="-10562" y="6663935"/>
            <a:ext cx="9144000" cy="0"/>
          </a:xfrm>
          <a:prstGeom prst="line">
            <a:avLst/>
          </a:prstGeom>
          <a:noFill/>
          <a:ln w="28575">
            <a:solidFill>
              <a:srgbClr val="003300"/>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1350" dirty="0" smtClean="0">
              <a:solidFill>
                <a:srgbClr val="000000"/>
              </a:solidFill>
              <a:cs typeface="Arial" panose="020B0604020202020204" pitchFamily="34" charset="0"/>
            </a:endParaRPr>
          </a:p>
        </p:txBody>
      </p:sp>
      <p:sp>
        <p:nvSpPr>
          <p:cNvPr id="18" name="Line 16"/>
          <p:cNvSpPr>
            <a:spLocks noChangeShapeType="1"/>
          </p:cNvSpPr>
          <p:nvPr userDrawn="1"/>
        </p:nvSpPr>
        <p:spPr bwMode="auto">
          <a:xfrm flipV="1">
            <a:off x="-10562" y="6549635"/>
            <a:ext cx="9144000" cy="0"/>
          </a:xfrm>
          <a:prstGeom prst="line">
            <a:avLst/>
          </a:prstGeom>
          <a:noFill/>
          <a:ln w="28575">
            <a:solidFill>
              <a:srgbClr val="003300"/>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1350" dirty="0" smtClean="0">
              <a:solidFill>
                <a:srgbClr val="000000"/>
              </a:solidFill>
              <a:cs typeface="Arial" panose="020B0604020202020204" pitchFamily="34" charset="0"/>
            </a:endParaRPr>
          </a:p>
        </p:txBody>
      </p:sp>
      <p:sp>
        <p:nvSpPr>
          <p:cNvPr id="20" name="Rectangle 23"/>
          <p:cNvSpPr>
            <a:spLocks noChangeArrowheads="1"/>
          </p:cNvSpPr>
          <p:nvPr userDrawn="1"/>
        </p:nvSpPr>
        <p:spPr bwMode="auto">
          <a:xfrm>
            <a:off x="5581967" y="6485341"/>
            <a:ext cx="3147689" cy="181780"/>
          </a:xfrm>
          <a:prstGeom prst="rect">
            <a:avLst/>
          </a:prstGeom>
          <a:solidFill>
            <a:schemeClr val="bg1"/>
          </a:solidFill>
          <a:ln w="12700">
            <a:solidFill>
              <a:schemeClr val="bg1"/>
            </a:solidFill>
            <a:miter lim="800000"/>
            <a:headEnd/>
            <a:tailEnd/>
          </a:ln>
          <a:effectLst/>
        </p:spPr>
        <p:txBody>
          <a:bodyPr wrap="square" lIns="44054" tIns="21431" rIns="44054" bIns="21431">
            <a:spAutoFit/>
          </a:bodyPr>
          <a:lstStyle/>
          <a:p>
            <a:pPr algn="ctr" defTabSz="431006" fontAlgn="base">
              <a:spcBef>
                <a:spcPct val="0"/>
              </a:spcBef>
              <a:spcAft>
                <a:spcPct val="0"/>
              </a:spcAft>
              <a:defRPr/>
            </a:pPr>
            <a:r>
              <a:rPr lang="en-US" sz="900" b="1" dirty="0">
                <a:solidFill>
                  <a:srgbClr val="FF0000"/>
                </a:solidFill>
                <a:effectLst>
                  <a:outerShdw blurRad="38100" dist="38100" dir="2700000" algn="tl">
                    <a:srgbClr val="000000">
                      <a:alpha val="43137"/>
                    </a:srgbClr>
                  </a:outerShdw>
                </a:effectLst>
                <a:latin typeface="Perpetua Titling MT" panose="02020502060505020804" pitchFamily="18" charset="0"/>
                <a:cs typeface="Arial" charset="0"/>
              </a:rPr>
              <a:t>1</a:t>
            </a:r>
            <a:r>
              <a:rPr lang="en-US" sz="900" b="1" dirty="0">
                <a:solidFill>
                  <a:srgbClr val="000000"/>
                </a:solidFill>
                <a:effectLst>
                  <a:outerShdw blurRad="38100" dist="38100" dir="2700000" algn="tl">
                    <a:srgbClr val="000000">
                      <a:alpha val="43137"/>
                    </a:srgbClr>
                  </a:outerShdw>
                </a:effectLst>
                <a:latin typeface="Perpetua Titling MT" panose="02020502060505020804" pitchFamily="18" charset="0"/>
                <a:cs typeface="Arial" charset="0"/>
              </a:rPr>
              <a:t>00 Years of Service | Leadership | Tradition</a:t>
            </a:r>
          </a:p>
        </p:txBody>
      </p:sp>
      <p:sp>
        <p:nvSpPr>
          <p:cNvPr id="21" name="Text Box 8"/>
          <p:cNvSpPr txBox="1">
            <a:spLocks noChangeArrowheads="1"/>
          </p:cNvSpPr>
          <p:nvPr userDrawn="1"/>
        </p:nvSpPr>
        <p:spPr bwMode="auto">
          <a:xfrm>
            <a:off x="3521587" y="6477255"/>
            <a:ext cx="1228221" cy="207749"/>
          </a:xfrm>
          <a:prstGeom prst="rect">
            <a:avLst/>
          </a:prstGeom>
          <a:solidFill>
            <a:schemeClr val="bg1"/>
          </a:solidFill>
          <a:ln w="9525">
            <a:noFill/>
            <a:miter lim="800000"/>
            <a:headEnd/>
            <a:tailEnd/>
          </a:ln>
          <a:effectLst/>
        </p:spPr>
        <p:txBody>
          <a:bodyPr wrap="none">
            <a:spAutoFit/>
          </a:bodyPr>
          <a:lstStyle/>
          <a:p>
            <a:pPr algn="ctr"/>
            <a:r>
              <a:rPr lang="en-US" sz="750" b="1" dirty="0" smtClean="0">
                <a:solidFill>
                  <a:srgbClr val="33CC33"/>
                </a:solidFill>
              </a:rPr>
              <a:t>UNCLASSIFIED//FOUO</a:t>
            </a:r>
            <a:endParaRPr lang="en-US" sz="750" b="1" dirty="0">
              <a:solidFill>
                <a:srgbClr val="33CC33"/>
              </a:solidFill>
            </a:endParaRPr>
          </a:p>
        </p:txBody>
      </p:sp>
    </p:spTree>
    <p:extLst>
      <p:ext uri="{BB962C8B-B14F-4D97-AF65-F5344CB8AC3E}">
        <p14:creationId xmlns:p14="http://schemas.microsoft.com/office/powerpoint/2010/main" val="3675195640"/>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 id="2147483809" r:id="rId18"/>
    <p:sldLayoutId id="2147483810" r:id="rId19"/>
    <p:sldLayoutId id="2147483811" r:id="rId20"/>
    <p:sldLayoutId id="2147483812" r:id="rId21"/>
  </p:sldLayoutIdLst>
  <p:timing>
    <p:tnLst>
      <p:par>
        <p:cTn id="1" dur="indefinite" restart="never" nodeType="tmRoot"/>
      </p:par>
    </p:tnLst>
  </p:timing>
  <p:txStyles>
    <p:titleStyle>
      <a:lvl1pPr algn="ctr" rtl="0" fontAlgn="base">
        <a:spcBef>
          <a:spcPct val="0"/>
        </a:spcBef>
        <a:spcAft>
          <a:spcPct val="0"/>
        </a:spcAft>
        <a:defRPr sz="3300">
          <a:solidFill>
            <a:schemeClr val="tx2"/>
          </a:solidFill>
          <a:latin typeface="+mj-lt"/>
          <a:ea typeface="+mj-ea"/>
          <a:cs typeface="+mj-cs"/>
        </a:defRPr>
      </a:lvl1pPr>
      <a:lvl2pPr algn="ctr" rtl="0" fontAlgn="base">
        <a:spcBef>
          <a:spcPct val="0"/>
        </a:spcBef>
        <a:spcAft>
          <a:spcPct val="0"/>
        </a:spcAft>
        <a:defRPr sz="3300">
          <a:solidFill>
            <a:schemeClr val="tx2"/>
          </a:solidFill>
          <a:latin typeface="Arial" charset="0"/>
        </a:defRPr>
      </a:lvl2pPr>
      <a:lvl3pPr algn="ctr" rtl="0" fontAlgn="base">
        <a:spcBef>
          <a:spcPct val="0"/>
        </a:spcBef>
        <a:spcAft>
          <a:spcPct val="0"/>
        </a:spcAft>
        <a:defRPr sz="3300">
          <a:solidFill>
            <a:schemeClr val="tx2"/>
          </a:solidFill>
          <a:latin typeface="Arial" charset="0"/>
        </a:defRPr>
      </a:lvl3pPr>
      <a:lvl4pPr algn="ctr" rtl="0" fontAlgn="base">
        <a:spcBef>
          <a:spcPct val="0"/>
        </a:spcBef>
        <a:spcAft>
          <a:spcPct val="0"/>
        </a:spcAft>
        <a:defRPr sz="3300">
          <a:solidFill>
            <a:schemeClr val="tx2"/>
          </a:solidFill>
          <a:latin typeface="Arial" charset="0"/>
        </a:defRPr>
      </a:lvl4pPr>
      <a:lvl5pPr algn="ctr" rtl="0" fontAlgn="base">
        <a:spcBef>
          <a:spcPct val="0"/>
        </a:spcBef>
        <a:spcAft>
          <a:spcPct val="0"/>
        </a:spcAft>
        <a:defRPr sz="3300">
          <a:solidFill>
            <a:schemeClr val="tx2"/>
          </a:solidFill>
          <a:latin typeface="Arial" charset="0"/>
        </a:defRPr>
      </a:lvl5pPr>
      <a:lvl6pPr marL="342900" algn="ctr" rtl="0" fontAlgn="base">
        <a:spcBef>
          <a:spcPct val="0"/>
        </a:spcBef>
        <a:spcAft>
          <a:spcPct val="0"/>
        </a:spcAft>
        <a:defRPr sz="3300">
          <a:solidFill>
            <a:schemeClr val="tx2"/>
          </a:solidFill>
          <a:latin typeface="Arial" charset="0"/>
        </a:defRPr>
      </a:lvl6pPr>
      <a:lvl7pPr marL="685800" algn="ctr" rtl="0" fontAlgn="base">
        <a:spcBef>
          <a:spcPct val="0"/>
        </a:spcBef>
        <a:spcAft>
          <a:spcPct val="0"/>
        </a:spcAft>
        <a:defRPr sz="3300">
          <a:solidFill>
            <a:schemeClr val="tx2"/>
          </a:solidFill>
          <a:latin typeface="Arial" charset="0"/>
        </a:defRPr>
      </a:lvl7pPr>
      <a:lvl8pPr marL="1028700" algn="ctr" rtl="0" fontAlgn="base">
        <a:spcBef>
          <a:spcPct val="0"/>
        </a:spcBef>
        <a:spcAft>
          <a:spcPct val="0"/>
        </a:spcAft>
        <a:defRPr sz="3300">
          <a:solidFill>
            <a:schemeClr val="tx2"/>
          </a:solidFill>
          <a:latin typeface="Arial" charset="0"/>
        </a:defRPr>
      </a:lvl8pPr>
      <a:lvl9pPr marL="1371600" algn="ctr" rtl="0" fontAlgn="base">
        <a:spcBef>
          <a:spcPct val="0"/>
        </a:spcBef>
        <a:spcAft>
          <a:spcPct val="0"/>
        </a:spcAft>
        <a:defRPr sz="3300">
          <a:solidFill>
            <a:schemeClr val="tx2"/>
          </a:solidFill>
          <a:latin typeface="Arial" charset="0"/>
        </a:defRPr>
      </a:lvl9pPr>
    </p:titleStyle>
    <p:bodyStyle>
      <a:lvl1pPr marL="257175" indent="-257175" algn="l" rtl="0" fontAlgn="base">
        <a:spcBef>
          <a:spcPct val="20000"/>
        </a:spcBef>
        <a:spcAft>
          <a:spcPct val="0"/>
        </a:spcAft>
        <a:buChar char="•"/>
        <a:defRPr sz="2400">
          <a:solidFill>
            <a:schemeClr val="tx1"/>
          </a:solidFill>
          <a:latin typeface="+mn-lt"/>
          <a:ea typeface="+mn-ea"/>
          <a:cs typeface="+mn-cs"/>
        </a:defRPr>
      </a:lvl1pPr>
      <a:lvl2pPr marL="557213" indent="-214313" algn="l" rtl="0" fontAlgn="base">
        <a:spcBef>
          <a:spcPct val="20000"/>
        </a:spcBef>
        <a:spcAft>
          <a:spcPct val="0"/>
        </a:spcAft>
        <a:buChar char="–"/>
        <a:defRPr sz="2100">
          <a:solidFill>
            <a:schemeClr val="tx1"/>
          </a:solidFill>
          <a:latin typeface="+mn-lt"/>
        </a:defRPr>
      </a:lvl2pPr>
      <a:lvl3pPr marL="857250" indent="-171450" algn="l" rtl="0" fontAlgn="base">
        <a:spcBef>
          <a:spcPct val="20000"/>
        </a:spcBef>
        <a:spcAft>
          <a:spcPct val="0"/>
        </a:spcAft>
        <a:buChar char="•"/>
        <a:defRPr sz="1800">
          <a:solidFill>
            <a:schemeClr val="tx1"/>
          </a:solidFill>
          <a:latin typeface="+mn-lt"/>
        </a:defRPr>
      </a:lvl3pPr>
      <a:lvl4pPr marL="1200150" indent="-171450" algn="l" rtl="0" fontAlgn="base">
        <a:spcBef>
          <a:spcPct val="20000"/>
        </a:spcBef>
        <a:spcAft>
          <a:spcPct val="0"/>
        </a:spcAft>
        <a:buChar char="–"/>
        <a:defRPr sz="1500">
          <a:solidFill>
            <a:schemeClr val="tx1"/>
          </a:solidFill>
          <a:latin typeface="+mn-lt"/>
        </a:defRPr>
      </a:lvl4pPr>
      <a:lvl5pPr marL="1543050" indent="-171450" algn="l" rtl="0" fontAlgn="base">
        <a:spcBef>
          <a:spcPct val="20000"/>
        </a:spcBef>
        <a:spcAft>
          <a:spcPct val="0"/>
        </a:spcAft>
        <a:buChar char="»"/>
        <a:defRPr sz="1500">
          <a:solidFill>
            <a:schemeClr val="tx1"/>
          </a:solidFill>
          <a:latin typeface="+mn-lt"/>
        </a:defRPr>
      </a:lvl5pPr>
      <a:lvl6pPr marL="1885950" indent="-171450" algn="l" rtl="0" fontAlgn="base">
        <a:spcBef>
          <a:spcPct val="20000"/>
        </a:spcBef>
        <a:spcAft>
          <a:spcPct val="0"/>
        </a:spcAft>
        <a:buChar char="»"/>
        <a:defRPr sz="1500">
          <a:solidFill>
            <a:schemeClr val="tx1"/>
          </a:solidFill>
          <a:latin typeface="+mn-lt"/>
        </a:defRPr>
      </a:lvl6pPr>
      <a:lvl7pPr marL="2228850" indent="-171450" algn="l" rtl="0" fontAlgn="base">
        <a:spcBef>
          <a:spcPct val="20000"/>
        </a:spcBef>
        <a:spcAft>
          <a:spcPct val="0"/>
        </a:spcAft>
        <a:buChar char="»"/>
        <a:defRPr sz="1500">
          <a:solidFill>
            <a:schemeClr val="tx1"/>
          </a:solidFill>
          <a:latin typeface="+mn-lt"/>
        </a:defRPr>
      </a:lvl7pPr>
      <a:lvl8pPr marL="2571750" indent="-171450" algn="l" rtl="0" fontAlgn="base">
        <a:spcBef>
          <a:spcPct val="20000"/>
        </a:spcBef>
        <a:spcAft>
          <a:spcPct val="0"/>
        </a:spcAft>
        <a:buChar char="»"/>
        <a:defRPr sz="1500">
          <a:solidFill>
            <a:schemeClr val="tx1"/>
          </a:solidFill>
          <a:latin typeface="+mn-lt"/>
        </a:defRPr>
      </a:lvl8pPr>
      <a:lvl9pPr marL="2914650" indent="-171450" algn="l" rtl="0" fontAlgn="base">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7708900" y="6663802"/>
            <a:ext cx="1427099" cy="184672"/>
          </a:xfrm>
          <a:prstGeom prst="rect">
            <a:avLst/>
          </a:prstGeom>
          <a:solidFill>
            <a:schemeClr val="bg1">
              <a:lumMod val="50000"/>
            </a:scheme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defTabSz="907297"/>
            <a:r>
              <a:rPr lang="en-US" sz="1000" b="1" dirty="0" smtClean="0">
                <a:solidFill>
                  <a:prstClr val="white"/>
                </a:solidFill>
                <a:effectLst>
                  <a:outerShdw blurRad="50800" dist="38100" dir="2700000" algn="tl" rotWithShape="0">
                    <a:prstClr val="black">
                      <a:alpha val="40000"/>
                    </a:prstClr>
                  </a:outerShdw>
                </a:effectLst>
                <a:latin typeface="Arial" pitchFamily="34" charset="0"/>
                <a:cs typeface="Arial" pitchFamily="34" charset="0"/>
              </a:rPr>
              <a:t>PLANS / S3 / 1ABCT</a:t>
            </a:r>
          </a:p>
        </p:txBody>
      </p:sp>
      <p:sp>
        <p:nvSpPr>
          <p:cNvPr id="10" name="Rectangle 9"/>
          <p:cNvSpPr/>
          <p:nvPr userDrawn="1"/>
        </p:nvSpPr>
        <p:spPr>
          <a:xfrm>
            <a:off x="8001" y="6663802"/>
            <a:ext cx="1160399" cy="184672"/>
          </a:xfrm>
          <a:prstGeom prst="rect">
            <a:avLst/>
          </a:prstGeom>
          <a:solidFill>
            <a:schemeClr val="bg1">
              <a:lumMod val="50000"/>
            </a:scheme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7297"/>
            <a:r>
              <a:rPr lang="en-US" sz="1000" b="1" dirty="0" smtClean="0">
                <a:solidFill>
                  <a:prstClr val="white"/>
                </a:solidFill>
                <a:effectLst>
                  <a:outerShdw blurRad="50800" dist="38100" dir="2700000" algn="tl" rotWithShape="0">
                    <a:prstClr val="black">
                      <a:alpha val="40000"/>
                    </a:prstClr>
                  </a:outerShdw>
                </a:effectLst>
                <a:latin typeface="Arial" pitchFamily="34" charset="0"/>
                <a:cs typeface="Arial" pitchFamily="34" charset="0"/>
              </a:rPr>
              <a:t>CAO:  28SEP17</a:t>
            </a:r>
          </a:p>
        </p:txBody>
      </p:sp>
    </p:spTree>
    <p:extLst>
      <p:ext uri="{BB962C8B-B14F-4D97-AF65-F5344CB8AC3E}">
        <p14:creationId xmlns:p14="http://schemas.microsoft.com/office/powerpoint/2010/main" val="895378532"/>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7708900" y="6663802"/>
            <a:ext cx="1427099" cy="184672"/>
          </a:xfrm>
          <a:prstGeom prst="rect">
            <a:avLst/>
          </a:prstGeom>
          <a:solidFill>
            <a:schemeClr val="bg1">
              <a:lumMod val="50000"/>
            </a:scheme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defTabSz="907297"/>
            <a:r>
              <a:rPr lang="en-US" sz="1000" b="1" dirty="0" smtClean="0">
                <a:solidFill>
                  <a:prstClr val="white"/>
                </a:solidFill>
                <a:effectLst>
                  <a:outerShdw blurRad="50800" dist="38100" dir="2700000" algn="tl" rotWithShape="0">
                    <a:prstClr val="black">
                      <a:alpha val="40000"/>
                    </a:prstClr>
                  </a:outerShdw>
                </a:effectLst>
                <a:latin typeface="Arial" pitchFamily="34" charset="0"/>
                <a:cs typeface="Arial" pitchFamily="34" charset="0"/>
              </a:rPr>
              <a:t>PLANS / S3 / 1ABCT</a:t>
            </a:r>
          </a:p>
        </p:txBody>
      </p:sp>
      <p:sp>
        <p:nvSpPr>
          <p:cNvPr id="10" name="Rectangle 9"/>
          <p:cNvSpPr/>
          <p:nvPr userDrawn="1"/>
        </p:nvSpPr>
        <p:spPr>
          <a:xfrm>
            <a:off x="8001" y="6663802"/>
            <a:ext cx="1160399" cy="184672"/>
          </a:xfrm>
          <a:prstGeom prst="rect">
            <a:avLst/>
          </a:prstGeom>
          <a:solidFill>
            <a:schemeClr val="bg1">
              <a:lumMod val="50000"/>
            </a:scheme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7297"/>
            <a:r>
              <a:rPr lang="en-US" sz="1000" b="1" dirty="0" smtClean="0">
                <a:solidFill>
                  <a:prstClr val="white"/>
                </a:solidFill>
                <a:effectLst>
                  <a:outerShdw blurRad="50800" dist="38100" dir="2700000" algn="tl" rotWithShape="0">
                    <a:prstClr val="black">
                      <a:alpha val="40000"/>
                    </a:prstClr>
                  </a:outerShdw>
                </a:effectLst>
                <a:latin typeface="Arial" pitchFamily="34" charset="0"/>
                <a:cs typeface="Arial" pitchFamily="34" charset="0"/>
              </a:rPr>
              <a:t>CAO:  28SEP17</a:t>
            </a:r>
          </a:p>
        </p:txBody>
      </p:sp>
    </p:spTree>
    <p:extLst>
      <p:ext uri="{BB962C8B-B14F-4D97-AF65-F5344CB8AC3E}">
        <p14:creationId xmlns:p14="http://schemas.microsoft.com/office/powerpoint/2010/main" val="2909576587"/>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chart" Target="../charts/chart3.xml"/><Relationship Id="rId13" Type="http://schemas.openxmlformats.org/officeDocument/2006/relationships/chart" Target="../charts/chart8.xml"/><Relationship Id="rId3" Type="http://schemas.openxmlformats.org/officeDocument/2006/relationships/notesSlide" Target="../notesSlides/notesSlide8.xml"/><Relationship Id="rId7" Type="http://schemas.openxmlformats.org/officeDocument/2006/relationships/chart" Target="../charts/chart2.xml"/><Relationship Id="rId12" Type="http://schemas.openxmlformats.org/officeDocument/2006/relationships/chart" Target="../charts/chart7.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chart" Target="../charts/chart1.xml"/><Relationship Id="rId11" Type="http://schemas.openxmlformats.org/officeDocument/2006/relationships/chart" Target="../charts/chart6.xml"/><Relationship Id="rId5" Type="http://schemas.openxmlformats.org/officeDocument/2006/relationships/image" Target="../media/image17.emf"/><Relationship Id="rId10" Type="http://schemas.openxmlformats.org/officeDocument/2006/relationships/chart" Target="../charts/chart5.xml"/><Relationship Id="rId4" Type="http://schemas.openxmlformats.org/officeDocument/2006/relationships/package" Target="../embeddings/Microsoft_Excel_Worksheet1.xlsx"/><Relationship Id="rId9" Type="http://schemas.openxmlformats.org/officeDocument/2006/relationships/chart" Target="../charts/char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8" Type="http://schemas.openxmlformats.org/officeDocument/2006/relationships/image" Target="../media/image18.emf"/><Relationship Id="rId13" Type="http://schemas.openxmlformats.org/officeDocument/2006/relationships/chart" Target="../charts/chart16.xml"/><Relationship Id="rId3" Type="http://schemas.openxmlformats.org/officeDocument/2006/relationships/notesSlide" Target="../notesSlides/notesSlide10.xml"/><Relationship Id="rId7" Type="http://schemas.openxmlformats.org/officeDocument/2006/relationships/package" Target="../embeddings/Microsoft_Excel_Worksheet13.xlsx"/><Relationship Id="rId12" Type="http://schemas.openxmlformats.org/officeDocument/2006/relationships/chart" Target="../charts/chart15.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chart" Target="../charts/chart11.xml"/><Relationship Id="rId11" Type="http://schemas.openxmlformats.org/officeDocument/2006/relationships/chart" Target="../charts/chart14.xml"/><Relationship Id="rId5" Type="http://schemas.openxmlformats.org/officeDocument/2006/relationships/chart" Target="../charts/chart10.xml"/><Relationship Id="rId10" Type="http://schemas.openxmlformats.org/officeDocument/2006/relationships/chart" Target="../charts/chart13.xml"/><Relationship Id="rId4" Type="http://schemas.openxmlformats.org/officeDocument/2006/relationships/chart" Target="../charts/chart9.xml"/><Relationship Id="rId9" Type="http://schemas.openxmlformats.org/officeDocument/2006/relationships/chart" Target="../charts/char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5131"/>
            <a:ext cx="12192000" cy="868362"/>
          </a:xfrm>
        </p:spPr>
        <p:txBody>
          <a:bodyPr/>
          <a:lstStyle/>
          <a:p>
            <a:r>
              <a:rPr lang="en-US" sz="3200" b="1" dirty="0">
                <a:solidFill>
                  <a:schemeClr val="tx1"/>
                </a:solidFill>
                <a:latin typeface=" Arial"/>
              </a:rPr>
              <a:t>1ABCT</a:t>
            </a:r>
            <a:r>
              <a:rPr lang="en-US" sz="3200" b="1" dirty="0">
                <a:solidFill>
                  <a:srgbClr val="FF0000"/>
                </a:solidFill>
                <a:latin typeface=" Arial"/>
              </a:rPr>
              <a:t> </a:t>
            </a:r>
            <a:r>
              <a:rPr lang="en-US" sz="3200" b="1" dirty="0">
                <a:latin typeface=" Arial"/>
              </a:rPr>
              <a:t>– 2</a:t>
            </a:r>
            <a:r>
              <a:rPr lang="en-US" sz="3200" b="1" baseline="30000" dirty="0">
                <a:latin typeface=" Arial"/>
              </a:rPr>
              <a:t>nd</a:t>
            </a:r>
            <a:r>
              <a:rPr lang="en-US" sz="3200" b="1" dirty="0">
                <a:latin typeface=" Arial"/>
              </a:rPr>
              <a:t> QTM / FY18</a:t>
            </a:r>
          </a:p>
        </p:txBody>
      </p:sp>
      <p:sp>
        <p:nvSpPr>
          <p:cNvPr id="5" name="TextBox 4"/>
          <p:cNvSpPr txBox="1"/>
          <p:nvPr/>
        </p:nvSpPr>
        <p:spPr>
          <a:xfrm>
            <a:off x="1732730" y="4618688"/>
            <a:ext cx="5678541" cy="707886"/>
          </a:xfrm>
          <a:prstGeom prst="rect">
            <a:avLst/>
          </a:prstGeom>
          <a:noFill/>
          <a:ln>
            <a:solidFill>
              <a:schemeClr val="tx1"/>
            </a:solidFill>
          </a:ln>
        </p:spPr>
        <p:txBody>
          <a:bodyPr wrap="none" rtlCol="0">
            <a:spAutoFit/>
          </a:bodyPr>
          <a:lstStyle/>
          <a:p>
            <a:pPr algn="ctr"/>
            <a:r>
              <a:rPr lang="en-US" sz="2000" b="1" dirty="0">
                <a:latin typeface=" Arial"/>
              </a:rPr>
              <a:t>Commander: </a:t>
            </a:r>
            <a:r>
              <a:rPr lang="en-US" sz="2000" dirty="0">
                <a:latin typeface=" Arial"/>
              </a:rPr>
              <a:t>COL CHARLES S. ARMSTRONG</a:t>
            </a:r>
          </a:p>
          <a:p>
            <a:pPr algn="ctr"/>
            <a:r>
              <a:rPr lang="en-US" sz="2000" b="1" dirty="0">
                <a:latin typeface=" Arial"/>
              </a:rPr>
              <a:t>CSM: </a:t>
            </a:r>
            <a:r>
              <a:rPr lang="en-US" sz="2000" dirty="0" smtClean="0">
                <a:latin typeface=" Arial"/>
              </a:rPr>
              <a:t>SGM GERALD S. GULLION</a:t>
            </a:r>
            <a:endParaRPr lang="en-US" sz="2000" dirty="0">
              <a:latin typeface=" Arial"/>
            </a:endParaRPr>
          </a:p>
        </p:txBody>
      </p:sp>
      <p:sp>
        <p:nvSpPr>
          <p:cNvPr id="6" name="TextBox 5"/>
          <p:cNvSpPr txBox="1"/>
          <p:nvPr/>
        </p:nvSpPr>
        <p:spPr>
          <a:xfrm>
            <a:off x="3187903" y="1590261"/>
            <a:ext cx="2768194" cy="523220"/>
          </a:xfrm>
          <a:prstGeom prst="rect">
            <a:avLst/>
          </a:prstGeom>
          <a:noFill/>
        </p:spPr>
        <p:txBody>
          <a:bodyPr wrap="none" rtlCol="0">
            <a:spAutoFit/>
          </a:bodyPr>
          <a:lstStyle/>
          <a:p>
            <a:r>
              <a:rPr lang="en-US" sz="2800" b="1" dirty="0"/>
              <a:t>America’s First</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9103" y="1925734"/>
            <a:ext cx="3885794" cy="2692954"/>
          </a:xfrm>
          <a:prstGeom prst="rect">
            <a:avLst/>
          </a:prstGeom>
        </p:spPr>
      </p:pic>
    </p:spTree>
    <p:extLst>
      <p:ext uri="{BB962C8B-B14F-4D97-AF65-F5344CB8AC3E}">
        <p14:creationId xmlns:p14="http://schemas.microsoft.com/office/powerpoint/2010/main" val="174565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5131"/>
            <a:ext cx="9144000" cy="868362"/>
          </a:xfrm>
        </p:spPr>
        <p:txBody>
          <a:bodyPr/>
          <a:lstStyle/>
          <a:p>
            <a:r>
              <a:rPr lang="en-US" sz="3200" b="1" dirty="0" smtClean="0">
                <a:latin typeface="Arial" panose="020B0604020202020204" pitchFamily="34" charset="0"/>
                <a:cs typeface="Arial" panose="020B0604020202020204" pitchFamily="34" charset="0"/>
              </a:rPr>
              <a:t>Internal Lines of Effort</a:t>
            </a:r>
            <a:endParaRPr lang="en-US" sz="3200" dirty="0"/>
          </a:p>
        </p:txBody>
      </p:sp>
      <p:sp>
        <p:nvSpPr>
          <p:cNvPr id="5" name="Content Placeholder 8"/>
          <p:cNvSpPr>
            <a:spLocks noGrp="1"/>
          </p:cNvSpPr>
          <p:nvPr>
            <p:ph idx="1"/>
          </p:nvPr>
        </p:nvSpPr>
        <p:spPr>
          <a:xfrm>
            <a:off x="0" y="873493"/>
            <a:ext cx="9144000" cy="5198692"/>
          </a:xfrm>
        </p:spPr>
        <p:txBody>
          <a:bodyPr numCol="1"/>
          <a:lstStyle/>
          <a:p>
            <a:r>
              <a:rPr lang="en-US" sz="2400" b="1" dirty="0" smtClean="0"/>
              <a:t>Battle Rhythm Enforcement</a:t>
            </a:r>
          </a:p>
          <a:p>
            <a:pPr marL="0" indent="0">
              <a:buNone/>
            </a:pPr>
            <a:endParaRPr lang="en-US" sz="2400" b="1" dirty="0" smtClean="0"/>
          </a:p>
          <a:p>
            <a:r>
              <a:rPr lang="en-US" sz="2400" b="1" dirty="0" smtClean="0"/>
              <a:t>Systems Establishment and Enforcement</a:t>
            </a:r>
          </a:p>
          <a:p>
            <a:pPr lvl="1"/>
            <a:r>
              <a:rPr lang="en-US" sz="2400" dirty="0" smtClean="0"/>
              <a:t>Barracks</a:t>
            </a:r>
          </a:p>
          <a:p>
            <a:pPr lvl="1"/>
            <a:r>
              <a:rPr lang="en-US" sz="2400" dirty="0" smtClean="0"/>
              <a:t>DFAC</a:t>
            </a:r>
          </a:p>
          <a:p>
            <a:pPr lvl="1"/>
            <a:r>
              <a:rPr lang="en-US" sz="2400" dirty="0" smtClean="0"/>
              <a:t>Awards Processing</a:t>
            </a:r>
          </a:p>
          <a:p>
            <a:pPr marL="457200" lvl="1" indent="0">
              <a:buNone/>
            </a:pPr>
            <a:endParaRPr lang="en-US" sz="2400" dirty="0" smtClean="0"/>
          </a:p>
          <a:p>
            <a:r>
              <a:rPr lang="en-US" sz="2400" b="1" dirty="0" smtClean="0"/>
              <a:t>Assembly Area Procedures</a:t>
            </a:r>
          </a:p>
          <a:p>
            <a:pPr lvl="1"/>
            <a:r>
              <a:rPr lang="en-US" sz="2400" dirty="0" smtClean="0"/>
              <a:t>Mission Command</a:t>
            </a:r>
          </a:p>
          <a:p>
            <a:pPr lvl="1"/>
            <a:r>
              <a:rPr lang="en-US" sz="2400" dirty="0" smtClean="0"/>
              <a:t>Reporting Procedures</a:t>
            </a:r>
            <a:endParaRPr lang="en-US" sz="2400" dirty="0"/>
          </a:p>
        </p:txBody>
      </p:sp>
    </p:spTree>
    <p:extLst>
      <p:ext uri="{BB962C8B-B14F-4D97-AF65-F5344CB8AC3E}">
        <p14:creationId xmlns:p14="http://schemas.microsoft.com/office/powerpoint/2010/main" val="1534009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30" y="5131"/>
            <a:ext cx="9144000" cy="868362"/>
          </a:xfrm>
        </p:spPr>
        <p:txBody>
          <a:bodyPr/>
          <a:lstStyle/>
          <a:p>
            <a:r>
              <a:rPr lang="en-US" sz="2800" b="1" dirty="0" smtClean="0">
                <a:solidFill>
                  <a:schemeClr val="tx1"/>
                </a:solidFill>
                <a:latin typeface=" Arial"/>
              </a:rPr>
              <a:t>Devil Brigade </a:t>
            </a:r>
            <a:r>
              <a:rPr lang="en-US" sz="2800" b="1" dirty="0" smtClean="0">
                <a:latin typeface=" Arial"/>
              </a:rPr>
              <a:t>METL </a:t>
            </a:r>
            <a:r>
              <a:rPr lang="en-US" sz="2800" b="1" dirty="0">
                <a:latin typeface=" Arial"/>
              </a:rPr>
              <a:t>Assessment for </a:t>
            </a:r>
            <a:r>
              <a:rPr lang="en-US" sz="2800" b="1" dirty="0" smtClean="0">
                <a:latin typeface=" Arial"/>
              </a:rPr>
              <a:t>2</a:t>
            </a:r>
            <a:r>
              <a:rPr lang="en-US" sz="2800" b="1" baseline="30000" dirty="0" smtClean="0">
                <a:latin typeface=" Arial"/>
              </a:rPr>
              <a:t>nd</a:t>
            </a:r>
            <a:r>
              <a:rPr lang="en-US" sz="2800" b="1" dirty="0" smtClean="0">
                <a:latin typeface=" Arial"/>
              </a:rPr>
              <a:t> </a:t>
            </a:r>
            <a:r>
              <a:rPr lang="en-US" sz="2800" b="1" dirty="0">
                <a:latin typeface=" Arial"/>
              </a:rPr>
              <a:t>Quarter</a:t>
            </a:r>
          </a:p>
        </p:txBody>
      </p:sp>
      <p:sp>
        <p:nvSpPr>
          <p:cNvPr id="7" name="TextBox 6"/>
          <p:cNvSpPr txBox="1"/>
          <p:nvPr/>
        </p:nvSpPr>
        <p:spPr>
          <a:xfrm>
            <a:off x="-54430" y="6266855"/>
            <a:ext cx="3715633" cy="276999"/>
          </a:xfrm>
          <a:prstGeom prst="rect">
            <a:avLst/>
          </a:prstGeom>
          <a:noFill/>
        </p:spPr>
        <p:txBody>
          <a:bodyPr wrap="none" rtlCol="0">
            <a:spAutoFit/>
          </a:bodyPr>
          <a:lstStyle/>
          <a:p>
            <a:r>
              <a:rPr lang="en-US" sz="1200" b="1" dirty="0"/>
              <a:t>DA Standardized METL: </a:t>
            </a:r>
            <a:r>
              <a:rPr lang="en-US" sz="1200" dirty="0"/>
              <a:t>Effective Date - 12APR17</a:t>
            </a:r>
          </a:p>
        </p:txBody>
      </p:sp>
      <p:graphicFrame>
        <p:nvGraphicFramePr>
          <p:cNvPr id="5" name="Table 4"/>
          <p:cNvGraphicFramePr>
            <a:graphicFrameLocks noGrp="1"/>
          </p:cNvGraphicFramePr>
          <p:nvPr>
            <p:extLst>
              <p:ext uri="{D42A27DB-BD31-4B8C-83A1-F6EECF244321}">
                <p14:modId xmlns:p14="http://schemas.microsoft.com/office/powerpoint/2010/main" val="894653885"/>
              </p:ext>
            </p:extLst>
          </p:nvPr>
        </p:nvGraphicFramePr>
        <p:xfrm>
          <a:off x="77931" y="1364996"/>
          <a:ext cx="8988138" cy="4236062"/>
        </p:xfrm>
        <a:graphic>
          <a:graphicData uri="http://schemas.openxmlformats.org/drawingml/2006/table">
            <a:tbl>
              <a:tblPr firstRow="1" firstCol="1" bandRow="1"/>
              <a:tblGrid>
                <a:gridCol w="1040612"/>
                <a:gridCol w="1395105"/>
                <a:gridCol w="1288587"/>
                <a:gridCol w="4120506"/>
                <a:gridCol w="1143328"/>
              </a:tblGrid>
              <a:tr h="435998">
                <a:tc>
                  <a:txBody>
                    <a:bodyPr/>
                    <a:lstStyle/>
                    <a:p>
                      <a:pPr marL="0" marR="0" algn="ctr">
                        <a:spcBef>
                          <a:spcPts val="0"/>
                        </a:spcBef>
                        <a:spcAft>
                          <a:spcPts val="0"/>
                        </a:spcAft>
                        <a:tabLst>
                          <a:tab pos="2743200" algn="ctr"/>
                          <a:tab pos="5486400" algn="r"/>
                        </a:tabLst>
                      </a:pPr>
                      <a:r>
                        <a:rPr lang="en-US" sz="1200" b="1" u="none" dirty="0">
                          <a:effectLst/>
                          <a:latin typeface="+mn-lt"/>
                          <a:ea typeface="Times New Roman" panose="02020603050405020304" pitchFamily="18" charset="0"/>
                        </a:rPr>
                        <a:t>Task #</a:t>
                      </a:r>
                      <a:endParaRPr lang="en-US" sz="1200" u="none" dirty="0">
                        <a:effectLst/>
                        <a:latin typeface="+mn-lt"/>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Lst>
                      </a:pPr>
                      <a:r>
                        <a:rPr lang="en-US" sz="1200" b="1" u="none" dirty="0" smtClean="0">
                          <a:effectLst/>
                          <a:latin typeface="+mn-lt"/>
                          <a:ea typeface="Times New Roman" panose="02020603050405020304" pitchFamily="18" charset="0"/>
                        </a:rPr>
                        <a:t>MET</a:t>
                      </a:r>
                      <a:endParaRPr lang="en-US" sz="1200" u="none" dirty="0">
                        <a:effectLst/>
                        <a:latin typeface="+mn-lt"/>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Lst>
                      </a:pPr>
                      <a:r>
                        <a:rPr lang="en-US" sz="1200" b="1" u="none" dirty="0">
                          <a:effectLst/>
                          <a:latin typeface="+mn-lt"/>
                          <a:ea typeface="Times New Roman" panose="02020603050405020304" pitchFamily="18" charset="0"/>
                        </a:rPr>
                        <a:t>Current-Beginning of Quarter</a:t>
                      </a:r>
                      <a:endParaRPr lang="en-US" sz="1200" u="none" dirty="0">
                        <a:effectLst/>
                        <a:latin typeface="+mn-lt"/>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Lst>
                      </a:pPr>
                      <a:r>
                        <a:rPr lang="en-US" sz="1200" b="1" u="none" dirty="0" smtClean="0">
                          <a:effectLst/>
                          <a:latin typeface="+mn-lt"/>
                          <a:ea typeface="Times New Roman" panose="02020603050405020304" pitchFamily="18" charset="0"/>
                        </a:rPr>
                        <a:t>Training</a:t>
                      </a:r>
                      <a:r>
                        <a:rPr lang="en-US" sz="1200" b="1" u="none" baseline="0" dirty="0" smtClean="0">
                          <a:effectLst/>
                          <a:latin typeface="+mn-lt"/>
                          <a:ea typeface="Times New Roman" panose="02020603050405020304" pitchFamily="18" charset="0"/>
                        </a:rPr>
                        <a:t> Events Impacting METL Assessment</a:t>
                      </a:r>
                      <a:endParaRPr lang="en-US" sz="1200" b="1" u="none" dirty="0">
                        <a:effectLst/>
                        <a:latin typeface="+mn-lt"/>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Lst>
                      </a:pPr>
                      <a:r>
                        <a:rPr lang="en-US" sz="1200" b="1" u="none" dirty="0">
                          <a:effectLst/>
                          <a:latin typeface="+mn-lt"/>
                          <a:ea typeface="Times New Roman" panose="02020603050405020304" pitchFamily="18" charset="0"/>
                        </a:rPr>
                        <a:t>Projected-End of Quarter</a:t>
                      </a:r>
                      <a:endParaRPr lang="en-US" sz="1200" u="none" dirty="0">
                        <a:effectLst/>
                        <a:latin typeface="+mn-lt"/>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5998">
                <a:tc>
                  <a:txBody>
                    <a:bodyPr/>
                    <a:lstStyle/>
                    <a:p>
                      <a:pPr marL="0" marR="0" algn="ctr">
                        <a:spcBef>
                          <a:spcPts val="0"/>
                        </a:spcBef>
                        <a:spcAft>
                          <a:spcPts val="0"/>
                        </a:spcAft>
                        <a:tabLst>
                          <a:tab pos="2743200" algn="ctr"/>
                          <a:tab pos="5486400" algn="r"/>
                        </a:tabLst>
                      </a:pPr>
                      <a:r>
                        <a:rPr lang="en-US" sz="1400" dirty="0" smtClean="0">
                          <a:effectLst/>
                          <a:latin typeface="+mn-lt"/>
                          <a:ea typeface="Times New Roman" panose="02020603050405020304" pitchFamily="18" charset="0"/>
                        </a:rPr>
                        <a:t>17-BDE-1030</a:t>
                      </a:r>
                      <a:endParaRPr lang="en-US" sz="1400" dirty="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Lst>
                      </a:pPr>
                      <a:r>
                        <a:rPr lang="en-US" sz="1400" dirty="0" smtClean="0">
                          <a:effectLst/>
                          <a:latin typeface="+mn-lt"/>
                          <a:ea typeface="Times New Roman" panose="02020603050405020304" pitchFamily="18" charset="0"/>
                        </a:rPr>
                        <a:t>Conduct an Area Defense</a:t>
                      </a:r>
                      <a:endParaRPr lang="en-US" sz="1400" dirty="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Lst>
                      </a:pPr>
                      <a:r>
                        <a:rPr lang="en-US" sz="1400" b="1" dirty="0" smtClean="0">
                          <a:effectLst/>
                          <a:latin typeface="+mn-lt"/>
                          <a:ea typeface="Times New Roman" panose="02020603050405020304" pitchFamily="18" charset="0"/>
                        </a:rPr>
                        <a:t>P-</a:t>
                      </a:r>
                      <a:endParaRPr lang="en-US" sz="1400" b="1" dirty="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spcBef>
                          <a:spcPts val="0"/>
                        </a:spcBef>
                        <a:spcAft>
                          <a:spcPts val="0"/>
                        </a:spcAft>
                        <a:tabLst>
                          <a:tab pos="2743200" algn="ctr"/>
                          <a:tab pos="5486400" algn="r"/>
                        </a:tabLst>
                      </a:pPr>
                      <a:r>
                        <a:rPr lang="en-US" sz="1400" dirty="0" smtClean="0">
                          <a:effectLst/>
                          <a:latin typeface="+mn-lt"/>
                          <a:ea typeface="Times New Roman" panose="02020603050405020304" pitchFamily="18" charset="0"/>
                        </a:rPr>
                        <a:t>Tank / Bradley</a:t>
                      </a:r>
                      <a:r>
                        <a:rPr lang="en-US" sz="1400" baseline="0" dirty="0" smtClean="0">
                          <a:effectLst/>
                          <a:latin typeface="+mn-lt"/>
                          <a:ea typeface="Times New Roman" panose="02020603050405020304" pitchFamily="18" charset="0"/>
                        </a:rPr>
                        <a:t> GT XII, WFX 18-03 / CPX 2, MORTEP</a:t>
                      </a:r>
                      <a:endParaRPr lang="en-US" sz="1400" dirty="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tabLst>
                          <a:tab pos="2743200" algn="ctr"/>
                          <a:tab pos="5486400" algn="r"/>
                        </a:tabLst>
                      </a:pPr>
                      <a:r>
                        <a:rPr lang="en-US" sz="1400" b="1" dirty="0" smtClean="0">
                          <a:effectLst/>
                          <a:latin typeface="+mn-lt"/>
                          <a:ea typeface="Times New Roman" panose="02020603050405020304" pitchFamily="18" charset="0"/>
                        </a:rPr>
                        <a:t>P-</a:t>
                      </a:r>
                      <a:endParaRPr lang="en-US" sz="1400" b="1" dirty="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871994">
                <a:tc>
                  <a:txBody>
                    <a:bodyPr/>
                    <a:lstStyle/>
                    <a:p>
                      <a:pPr marL="0" marR="0" algn="ctr">
                        <a:spcBef>
                          <a:spcPts val="0"/>
                        </a:spcBef>
                        <a:spcAft>
                          <a:spcPts val="0"/>
                        </a:spcAft>
                        <a:tabLst>
                          <a:tab pos="2743200" algn="ctr"/>
                          <a:tab pos="5486400" algn="r"/>
                        </a:tabLst>
                      </a:pPr>
                      <a:r>
                        <a:rPr lang="en-US" sz="1400" dirty="0" smtClean="0">
                          <a:effectLst/>
                          <a:latin typeface="+mn-lt"/>
                          <a:ea typeface="Times New Roman" panose="02020603050405020304" pitchFamily="18" charset="0"/>
                        </a:rPr>
                        <a:t>17-BDE-1074</a:t>
                      </a:r>
                      <a:endParaRPr lang="en-US" sz="1400" dirty="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Lst>
                      </a:pPr>
                      <a:r>
                        <a:rPr lang="en-US" sz="1400" dirty="0" smtClean="0">
                          <a:effectLst/>
                          <a:latin typeface="+mn-lt"/>
                          <a:ea typeface="Times New Roman" panose="02020603050405020304" pitchFamily="18" charset="0"/>
                        </a:rPr>
                        <a:t>Conduct</a:t>
                      </a:r>
                      <a:r>
                        <a:rPr lang="en-US" sz="1400" baseline="0" dirty="0" smtClean="0">
                          <a:effectLst/>
                          <a:latin typeface="+mn-lt"/>
                          <a:ea typeface="Times New Roman" panose="02020603050405020304" pitchFamily="18" charset="0"/>
                        </a:rPr>
                        <a:t> a Movement to Contact</a:t>
                      </a:r>
                      <a:endParaRPr lang="en-US" sz="1400" dirty="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Lst>
                      </a:pPr>
                      <a:r>
                        <a:rPr lang="en-US" sz="1400" b="1" dirty="0" smtClean="0">
                          <a:effectLst/>
                          <a:latin typeface="+mn-lt"/>
                          <a:ea typeface="Times New Roman" panose="02020603050405020304" pitchFamily="18" charset="0"/>
                        </a:rPr>
                        <a:t>P-</a:t>
                      </a:r>
                      <a:endParaRPr lang="en-US" sz="1400" b="1" dirty="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spcBef>
                          <a:spcPts val="0"/>
                        </a:spcBef>
                        <a:spcAft>
                          <a:spcPts val="0"/>
                        </a:spcAft>
                        <a:tabLst>
                          <a:tab pos="2743200" algn="ctr"/>
                          <a:tab pos="5486400" algn="r"/>
                        </a:tabLst>
                      </a:pPr>
                      <a:r>
                        <a:rPr lang="en-US" sz="1400" dirty="0" smtClean="0">
                          <a:effectLst/>
                          <a:latin typeface="+mn-lt"/>
                          <a:ea typeface="Times New Roman" panose="02020603050405020304" pitchFamily="18" charset="0"/>
                        </a:rPr>
                        <a:t>Tank / Bradley</a:t>
                      </a:r>
                      <a:r>
                        <a:rPr lang="en-US" sz="1400" baseline="0" dirty="0" smtClean="0">
                          <a:effectLst/>
                          <a:latin typeface="+mn-lt"/>
                          <a:ea typeface="Times New Roman" panose="02020603050405020304" pitchFamily="18" charset="0"/>
                        </a:rPr>
                        <a:t> GT XII, WFX 18-03 / CPX 2, MORTEP</a:t>
                      </a:r>
                      <a:endParaRPr lang="en-US" sz="1400" dirty="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tabLst>
                          <a:tab pos="2743200" algn="ctr"/>
                          <a:tab pos="5486400" algn="r"/>
                        </a:tabLst>
                      </a:pPr>
                      <a:r>
                        <a:rPr lang="en-US" sz="1400" b="1" dirty="0" smtClean="0">
                          <a:effectLst/>
                          <a:latin typeface="+mn-lt"/>
                          <a:ea typeface="Times New Roman" panose="02020603050405020304" pitchFamily="18" charset="0"/>
                        </a:rPr>
                        <a:t>P-</a:t>
                      </a:r>
                      <a:endParaRPr lang="en-US" sz="1400" b="1" dirty="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871994">
                <a:tc>
                  <a:txBody>
                    <a:bodyPr/>
                    <a:lstStyle/>
                    <a:p>
                      <a:pPr marL="0" marR="0" algn="ctr">
                        <a:spcBef>
                          <a:spcPts val="0"/>
                        </a:spcBef>
                        <a:spcAft>
                          <a:spcPts val="0"/>
                        </a:spcAft>
                        <a:tabLst>
                          <a:tab pos="2743200" algn="ctr"/>
                          <a:tab pos="5486400" algn="r"/>
                        </a:tabLst>
                      </a:pPr>
                      <a:r>
                        <a:rPr lang="en-US" sz="1400" dirty="0" smtClean="0">
                          <a:effectLst/>
                          <a:latin typeface="+mn-lt"/>
                          <a:ea typeface="Times New Roman" panose="02020603050405020304" pitchFamily="18" charset="0"/>
                        </a:rPr>
                        <a:t>17-BDE-1094</a:t>
                      </a:r>
                      <a:endParaRPr lang="en-US" sz="1400" dirty="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Lst>
                      </a:pPr>
                      <a:r>
                        <a:rPr lang="en-US" sz="1400" dirty="0" smtClean="0">
                          <a:effectLst/>
                          <a:latin typeface="+mn-lt"/>
                          <a:ea typeface="Times New Roman" panose="02020603050405020304" pitchFamily="18" charset="0"/>
                        </a:rPr>
                        <a:t>Conduct an Attack</a:t>
                      </a:r>
                      <a:endParaRPr lang="en-US" sz="1400" dirty="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Lst>
                      </a:pPr>
                      <a:r>
                        <a:rPr lang="en-US" sz="1400" b="1" dirty="0" smtClean="0">
                          <a:effectLst/>
                          <a:latin typeface="+mn-lt"/>
                          <a:ea typeface="Times New Roman" panose="02020603050405020304" pitchFamily="18" charset="0"/>
                        </a:rPr>
                        <a:t>P-</a:t>
                      </a:r>
                      <a:endParaRPr lang="en-US" sz="1400" b="1" dirty="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spcBef>
                          <a:spcPts val="0"/>
                        </a:spcBef>
                        <a:spcAft>
                          <a:spcPts val="0"/>
                        </a:spcAft>
                        <a:tabLst>
                          <a:tab pos="2743200" algn="ctr"/>
                          <a:tab pos="5486400" algn="r"/>
                        </a:tabLst>
                      </a:pPr>
                      <a:r>
                        <a:rPr lang="en-US" sz="1400" dirty="0" smtClean="0">
                          <a:effectLst/>
                          <a:latin typeface="+mn-lt"/>
                          <a:ea typeface="Times New Roman" panose="02020603050405020304" pitchFamily="18" charset="0"/>
                        </a:rPr>
                        <a:t>Tank / Bradley</a:t>
                      </a:r>
                      <a:r>
                        <a:rPr lang="en-US" sz="1400" baseline="0" dirty="0" smtClean="0">
                          <a:effectLst/>
                          <a:latin typeface="+mn-lt"/>
                          <a:ea typeface="Times New Roman" panose="02020603050405020304" pitchFamily="18" charset="0"/>
                        </a:rPr>
                        <a:t> GT XII, WFX 18-03 / CPX 2, MORTEP</a:t>
                      </a:r>
                      <a:endParaRPr lang="en-US" sz="1400" dirty="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tabLst>
                          <a:tab pos="2743200" algn="ctr"/>
                          <a:tab pos="5486400" algn="r"/>
                        </a:tabLst>
                      </a:pPr>
                      <a:r>
                        <a:rPr lang="en-US" sz="1400" b="1" dirty="0" smtClean="0">
                          <a:effectLst/>
                          <a:latin typeface="+mn-lt"/>
                          <a:ea typeface="Times New Roman" panose="02020603050405020304" pitchFamily="18" charset="0"/>
                        </a:rPr>
                        <a:t>P-</a:t>
                      </a:r>
                      <a:endParaRPr lang="en-US" sz="1400" b="1" dirty="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653996">
                <a:tc>
                  <a:txBody>
                    <a:bodyPr/>
                    <a:lstStyle/>
                    <a:p>
                      <a:pPr marL="0" marR="0" algn="ctr">
                        <a:spcBef>
                          <a:spcPts val="0"/>
                        </a:spcBef>
                        <a:spcAft>
                          <a:spcPts val="0"/>
                        </a:spcAft>
                        <a:tabLst>
                          <a:tab pos="2743200" algn="ctr"/>
                          <a:tab pos="5486400" algn="r"/>
                        </a:tabLst>
                      </a:pPr>
                      <a:r>
                        <a:rPr lang="en-US" sz="1400" dirty="0" smtClean="0">
                          <a:effectLst/>
                          <a:latin typeface="+mn-lt"/>
                          <a:ea typeface="Times New Roman" panose="02020603050405020304" pitchFamily="18" charset="0"/>
                        </a:rPr>
                        <a:t>07-BDE-1272</a:t>
                      </a:r>
                      <a:endParaRPr lang="en-US" sz="1400" dirty="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Lst>
                      </a:pPr>
                      <a:r>
                        <a:rPr lang="en-US" sz="1400" dirty="0" smtClean="0">
                          <a:effectLst/>
                          <a:latin typeface="+mn-lt"/>
                          <a:ea typeface="Times New Roman" panose="02020603050405020304" pitchFamily="18" charset="0"/>
                        </a:rPr>
                        <a:t>Conduct Area Security</a:t>
                      </a:r>
                      <a:endParaRPr lang="en-US" sz="1400" dirty="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Lst>
                      </a:pPr>
                      <a:r>
                        <a:rPr lang="en-US" sz="1400" b="1" dirty="0" smtClean="0">
                          <a:effectLst/>
                          <a:latin typeface="+mn-lt"/>
                          <a:ea typeface="Times New Roman" panose="02020603050405020304" pitchFamily="18" charset="0"/>
                        </a:rPr>
                        <a:t>P-</a:t>
                      </a:r>
                      <a:endParaRPr lang="en-US" sz="1400" b="1" dirty="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spcBef>
                          <a:spcPts val="0"/>
                        </a:spcBef>
                        <a:spcAft>
                          <a:spcPts val="0"/>
                        </a:spcAft>
                        <a:tabLst>
                          <a:tab pos="2743200" algn="ctr"/>
                          <a:tab pos="5486400" algn="r"/>
                        </a:tabLst>
                      </a:pPr>
                      <a:r>
                        <a:rPr lang="en-US" sz="1400" dirty="0" smtClean="0">
                          <a:effectLst/>
                          <a:latin typeface="+mn-lt"/>
                          <a:ea typeface="Times New Roman" panose="02020603050405020304" pitchFamily="18" charset="0"/>
                        </a:rPr>
                        <a:t>Tank / Bradley</a:t>
                      </a:r>
                      <a:r>
                        <a:rPr lang="en-US" sz="1400" baseline="0" dirty="0" smtClean="0">
                          <a:effectLst/>
                          <a:latin typeface="+mn-lt"/>
                          <a:ea typeface="Times New Roman" panose="02020603050405020304" pitchFamily="18" charset="0"/>
                        </a:rPr>
                        <a:t> GT XII, WFX 18-03 / CPX 2, MORTEP</a:t>
                      </a:r>
                      <a:endParaRPr lang="en-US" sz="1400" dirty="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tabLst>
                          <a:tab pos="2743200" algn="ctr"/>
                          <a:tab pos="5486400" algn="r"/>
                        </a:tabLst>
                      </a:pPr>
                      <a:r>
                        <a:rPr lang="en-US" sz="1400" b="1" dirty="0" smtClean="0">
                          <a:effectLst/>
                          <a:latin typeface="+mn-lt"/>
                          <a:ea typeface="Times New Roman" panose="02020603050405020304" pitchFamily="18" charset="0"/>
                        </a:rPr>
                        <a:t>P-</a:t>
                      </a:r>
                      <a:endParaRPr lang="en-US" sz="1400" b="1" dirty="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653996">
                <a:tc>
                  <a:txBody>
                    <a:bodyPr/>
                    <a:lstStyle/>
                    <a:p>
                      <a:pPr marL="0" marR="0" algn="ctr">
                        <a:spcBef>
                          <a:spcPts val="0"/>
                        </a:spcBef>
                        <a:spcAft>
                          <a:spcPts val="0"/>
                        </a:spcAft>
                        <a:tabLst>
                          <a:tab pos="2743200" algn="ctr"/>
                          <a:tab pos="5486400" algn="r"/>
                        </a:tabLst>
                      </a:pPr>
                      <a:r>
                        <a:rPr lang="en-US" sz="1400" dirty="0" smtClean="0">
                          <a:effectLst/>
                          <a:latin typeface="+mn-lt"/>
                          <a:ea typeface="Times New Roman" panose="02020603050405020304" pitchFamily="18" charset="0"/>
                        </a:rPr>
                        <a:t>55-BDE-4800</a:t>
                      </a:r>
                      <a:endParaRPr lang="en-US" sz="1400" dirty="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Lst>
                      </a:pPr>
                      <a:r>
                        <a:rPr lang="en-US" sz="1400" dirty="0" smtClean="0">
                          <a:effectLst/>
                          <a:latin typeface="+mn-lt"/>
                          <a:ea typeface="Times New Roman" panose="02020603050405020304" pitchFamily="18" charset="0"/>
                        </a:rPr>
                        <a:t>Conduct Expeditionary Deployment Operations</a:t>
                      </a:r>
                      <a:endParaRPr lang="en-US" sz="1400" dirty="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Lst>
                      </a:pPr>
                      <a:r>
                        <a:rPr lang="en-US" sz="1400" b="1" dirty="0" smtClean="0">
                          <a:effectLst/>
                          <a:latin typeface="+mn-lt"/>
                          <a:ea typeface="Times New Roman" panose="02020603050405020304" pitchFamily="18" charset="0"/>
                        </a:rPr>
                        <a:t>P</a:t>
                      </a:r>
                      <a:endParaRPr lang="en-US" sz="1400" b="1" dirty="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spcBef>
                          <a:spcPts val="0"/>
                        </a:spcBef>
                        <a:spcAft>
                          <a:spcPts val="0"/>
                        </a:spcAft>
                        <a:tabLst>
                          <a:tab pos="2743200" algn="ctr"/>
                          <a:tab pos="5486400" algn="r"/>
                        </a:tabLst>
                      </a:pPr>
                      <a:r>
                        <a:rPr lang="en-US" sz="1400" dirty="0" smtClean="0">
                          <a:effectLst/>
                          <a:latin typeface="+mn-lt"/>
                          <a:ea typeface="Times New Roman" panose="02020603050405020304" pitchFamily="18" charset="0"/>
                        </a:rPr>
                        <a:t>Level</a:t>
                      </a:r>
                      <a:r>
                        <a:rPr lang="en-US" sz="1400" baseline="0" dirty="0" smtClean="0">
                          <a:effectLst/>
                          <a:latin typeface="+mn-lt"/>
                          <a:ea typeface="Times New Roman" panose="02020603050405020304" pitchFamily="18" charset="0"/>
                        </a:rPr>
                        <a:t> II / III EDRE, CPX 2</a:t>
                      </a:r>
                      <a:endParaRPr lang="en-US" sz="1400" dirty="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tabLst>
                          <a:tab pos="2743200" algn="ctr"/>
                          <a:tab pos="5486400" algn="r"/>
                        </a:tabLst>
                      </a:pPr>
                      <a:r>
                        <a:rPr lang="en-US" sz="1400" b="1" dirty="0" smtClean="0">
                          <a:effectLst/>
                          <a:latin typeface="+mn-lt"/>
                          <a:ea typeface="Times New Roman" panose="02020603050405020304" pitchFamily="18" charset="0"/>
                        </a:rPr>
                        <a:t>P</a:t>
                      </a:r>
                      <a:endParaRPr lang="en-US" sz="1400" b="1" dirty="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bl>
          </a:graphicData>
        </a:graphic>
      </p:graphicFrame>
    </p:spTree>
    <p:extLst>
      <p:ext uri="{BB962C8B-B14F-4D97-AF65-F5344CB8AC3E}">
        <p14:creationId xmlns:p14="http://schemas.microsoft.com/office/powerpoint/2010/main" val="1930228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344888836"/>
              </p:ext>
            </p:extLst>
          </p:nvPr>
        </p:nvGraphicFramePr>
        <p:xfrm>
          <a:off x="-1" y="895267"/>
          <a:ext cx="9144001" cy="5626947"/>
        </p:xfrm>
        <a:graphic>
          <a:graphicData uri="http://schemas.openxmlformats.org/drawingml/2006/table">
            <a:tbl>
              <a:tblPr firstRow="1" bandRow="1">
                <a:tableStyleId>{5C22544A-7EE6-4342-B048-85BDC9FD1C3A}</a:tableStyleId>
              </a:tblPr>
              <a:tblGrid>
                <a:gridCol w="808064"/>
                <a:gridCol w="3762794"/>
                <a:gridCol w="809042"/>
                <a:gridCol w="3764101"/>
              </a:tblGrid>
              <a:tr h="388039">
                <a:tc>
                  <a:txBody>
                    <a:bodyPr/>
                    <a:lstStyle/>
                    <a:p>
                      <a:pPr algn="ctr"/>
                      <a:r>
                        <a:rPr lang="en-US" sz="1050" dirty="0" smtClean="0">
                          <a:solidFill>
                            <a:schemeClr val="tx1"/>
                          </a:solidFill>
                        </a:rPr>
                        <a:t>Task Number</a:t>
                      </a:r>
                      <a:endParaRPr lang="en-US" sz="105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050" dirty="0" smtClean="0">
                          <a:solidFill>
                            <a:schemeClr val="tx1"/>
                          </a:solidFill>
                        </a:rPr>
                        <a:t>Task</a:t>
                      </a:r>
                      <a:endParaRPr lang="en-US" sz="105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050" dirty="0" smtClean="0">
                          <a:solidFill>
                            <a:schemeClr val="tx1"/>
                          </a:solidFill>
                        </a:rPr>
                        <a:t>Task Number</a:t>
                      </a:r>
                      <a:endParaRPr lang="en-US" sz="105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050" dirty="0" smtClean="0">
                          <a:solidFill>
                            <a:schemeClr val="tx1"/>
                          </a:solidFill>
                        </a:rPr>
                        <a:t>Task</a:t>
                      </a:r>
                      <a:endParaRPr lang="en-US" sz="105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18151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1" dirty="0" smtClean="0">
                          <a:solidFill>
                            <a:prstClr val="black"/>
                          </a:solidFill>
                          <a:latin typeface=" Arial"/>
                        </a:rPr>
                        <a:t>17-BDE-1074 </a:t>
                      </a:r>
                    </a:p>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pPr>
                      <a:r>
                        <a:rPr lang="en-US" sz="1200" b="1" u="sng" dirty="0" smtClean="0">
                          <a:solidFill>
                            <a:prstClr val="black"/>
                          </a:solidFill>
                          <a:latin typeface=" Arial"/>
                          <a:ea typeface="Calibri" panose="020F0502020204030204" pitchFamily="34" charset="0"/>
                          <a:cs typeface="Times New Roman" panose="02020603050405020304" pitchFamily="18" charset="0"/>
                        </a:rPr>
                        <a:t>MET 1: Conduct a Movement to Contact</a:t>
                      </a:r>
                    </a:p>
                    <a:p>
                      <a:pPr marL="0" lvl="1" algn="l" fontAlgn="base">
                        <a:spcBef>
                          <a:spcPct val="0"/>
                        </a:spcBef>
                        <a:spcAft>
                          <a:spcPct val="0"/>
                        </a:spcAft>
                        <a:buSzPct val="100000"/>
                      </a:pPr>
                      <a:endParaRPr lang="en-US" sz="900" dirty="0" smtClean="0">
                        <a:solidFill>
                          <a:prstClr val="black"/>
                        </a:solidFill>
                        <a:latin typeface=" Arial"/>
                        <a:ea typeface="Calibri" panose="020F0502020204030204" pitchFamily="34" charset="0"/>
                        <a:cs typeface="Times New Roman" panose="02020603050405020304" pitchFamily="18" charset="0"/>
                      </a:endParaRPr>
                    </a:p>
                    <a:p>
                      <a:pPr marL="0" lvl="1" algn="l" fontAlgn="base">
                        <a:spcBef>
                          <a:spcPct val="0"/>
                        </a:spcBef>
                        <a:spcAft>
                          <a:spcPct val="0"/>
                        </a:spcAft>
                        <a:buSzPct val="100000"/>
                      </a:pPr>
                      <a:r>
                        <a:rPr lang="en-US" sz="900" dirty="0" smtClean="0">
                          <a:solidFill>
                            <a:prstClr val="black"/>
                          </a:solidFill>
                          <a:latin typeface=" Arial"/>
                          <a:ea typeface="Calibri" panose="020F0502020204030204" pitchFamily="34" charset="0"/>
                          <a:cs typeface="Times New Roman" panose="02020603050405020304" pitchFamily="18" charset="0"/>
                        </a:rPr>
                        <a:t>SCT 1:  </a:t>
                      </a:r>
                      <a:r>
                        <a:rPr lang="en-US" sz="900" dirty="0" smtClean="0">
                          <a:latin typeface=" Arial"/>
                          <a:cs typeface="Arial" pitchFamily="34" charset="0"/>
                        </a:rPr>
                        <a:t>Conduct Countermobility Activities (07-BDE-6082)</a:t>
                      </a:r>
                    </a:p>
                    <a:p>
                      <a:pPr marL="0" lvl="1" algn="l" fontAlgn="base">
                        <a:spcBef>
                          <a:spcPct val="0"/>
                        </a:spcBef>
                        <a:spcAft>
                          <a:spcPct val="0"/>
                        </a:spcAft>
                        <a:buSzPct val="100000"/>
                      </a:pPr>
                      <a:r>
                        <a:rPr lang="fr-FR" sz="900" dirty="0" smtClean="0">
                          <a:latin typeface=" Arial"/>
                          <a:cs typeface="Arial" pitchFamily="34" charset="0"/>
                        </a:rPr>
                        <a:t>SCT 2:  Conduct Reconnaissance Activities</a:t>
                      </a:r>
                      <a:r>
                        <a:rPr lang="en-US" sz="900" dirty="0" smtClean="0">
                          <a:latin typeface=" Arial"/>
                          <a:cs typeface="Arial" pitchFamily="34" charset="0"/>
                        </a:rPr>
                        <a:t> (17-BDE-1007) </a:t>
                      </a:r>
                      <a:endParaRPr lang="fr-FR" sz="900" dirty="0" smtClean="0">
                        <a:latin typeface=" Arial"/>
                        <a:cs typeface="Arial" pitchFamily="34" charset="0"/>
                      </a:endParaRPr>
                    </a:p>
                    <a:p>
                      <a:pPr marL="0" lvl="1" algn="l" fontAlgn="base">
                        <a:spcBef>
                          <a:spcPct val="0"/>
                        </a:spcBef>
                        <a:spcAft>
                          <a:spcPct val="0"/>
                        </a:spcAft>
                        <a:buSzPct val="100000"/>
                      </a:pPr>
                      <a:r>
                        <a:rPr lang="en-US" sz="900" dirty="0" smtClean="0">
                          <a:latin typeface=" Arial"/>
                          <a:cs typeface="Arial" pitchFamily="34" charset="0"/>
                        </a:rPr>
                        <a:t>SCT 3:  Employ Fires (06-BDE-5066) </a:t>
                      </a:r>
                    </a:p>
                    <a:p>
                      <a:pPr marL="0" lvl="1" algn="l" fontAlgn="base">
                        <a:spcBef>
                          <a:spcPct val="0"/>
                        </a:spcBef>
                        <a:spcAft>
                          <a:spcPct val="0"/>
                        </a:spcAft>
                        <a:buSzPct val="100000"/>
                      </a:pPr>
                      <a:r>
                        <a:rPr lang="en-US" sz="900" dirty="0" smtClean="0">
                          <a:latin typeface=" Arial"/>
                        </a:rPr>
                        <a:t>SCT 4:  Conduct a Combined Arms Breach of an Obstacle (ABCT) (07-BDE-1254)</a:t>
                      </a:r>
                      <a:endParaRPr lang="en-US" sz="900" dirty="0" smtClean="0">
                        <a:latin typeface=" Arial"/>
                        <a:cs typeface="Arial" pitchFamily="34" charset="0"/>
                      </a:endParaRPr>
                    </a:p>
                    <a:p>
                      <a:pPr marL="0" lvl="1" algn="l" fontAlgn="base">
                        <a:spcBef>
                          <a:spcPct val="0"/>
                        </a:spcBef>
                        <a:spcAft>
                          <a:spcPct val="0"/>
                        </a:spcAft>
                        <a:buSzPct val="100000"/>
                      </a:pPr>
                      <a:r>
                        <a:rPr lang="en-US" sz="900" dirty="0" smtClean="0">
                          <a:latin typeface=" Arial"/>
                        </a:rPr>
                        <a:t>SCT 5:  Coordinate Air-Ground Operations when Providing Atk Avn Spt (01-6-0436)</a:t>
                      </a:r>
                    </a:p>
                    <a:p>
                      <a:pPr marL="0" lvl="1" algn="l" fontAlgn="base">
                        <a:spcBef>
                          <a:spcPct val="0"/>
                        </a:spcBef>
                        <a:spcAft>
                          <a:spcPct val="0"/>
                        </a:spcAft>
                        <a:buSzPct val="100000"/>
                      </a:pPr>
                      <a:r>
                        <a:rPr lang="en-US" sz="900" dirty="0" smtClean="0">
                          <a:latin typeface=" Arial"/>
                        </a:rPr>
                        <a:t>SCT 6:  Provide Internal Sustainment (Brigade) (63-BDE-4021)</a:t>
                      </a:r>
                    </a:p>
                    <a:p>
                      <a:pPr marL="0" lvl="1" algn="l" fontAlgn="base">
                        <a:spcBef>
                          <a:spcPct val="0"/>
                        </a:spcBef>
                        <a:spcAft>
                          <a:spcPct val="0"/>
                        </a:spcAft>
                        <a:buSzPct val="100000"/>
                      </a:pPr>
                      <a:r>
                        <a:rPr lang="en-US" sz="900" dirty="0" smtClean="0">
                          <a:latin typeface=" Arial"/>
                        </a:rPr>
                        <a:t>SCT 7:  Conduct the Brigade Mission Command Operations Process</a:t>
                      </a:r>
                      <a:r>
                        <a:rPr lang="en-US" sz="900" dirty="0" smtClean="0">
                          <a:latin typeface=" Arial"/>
                          <a:cs typeface="Arial" pitchFamily="34" charset="0"/>
                        </a:rPr>
                        <a:t> (71-BDE-5100)</a:t>
                      </a:r>
                      <a:endParaRPr lang="en-US" sz="900" dirty="0" smtClean="0">
                        <a:solidFill>
                          <a:prstClr val="black"/>
                        </a:solidFill>
                        <a:latin typeface=" Arial"/>
                        <a:ea typeface="Calibri" panose="020F050202020403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1" dirty="0" smtClean="0">
                          <a:solidFill>
                            <a:prstClr val="black"/>
                          </a:solidFill>
                          <a:latin typeface=" Arial"/>
                        </a:rPr>
                        <a:t>07-BDE-1272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pPr>
                      <a:r>
                        <a:rPr lang="en-US" sz="1200" b="1" u="sng" dirty="0" smtClean="0">
                          <a:solidFill>
                            <a:prstClr val="black"/>
                          </a:solidFill>
                          <a:latin typeface=" Arial"/>
                          <a:ea typeface="Calibri" panose="020F0502020204030204" pitchFamily="34" charset="0"/>
                          <a:cs typeface="Times New Roman" panose="02020603050405020304" pitchFamily="18" charset="0"/>
                        </a:rPr>
                        <a:t>MET 4:  Conduct Area Security</a:t>
                      </a:r>
                    </a:p>
                    <a:p>
                      <a:pPr marL="0" lvl="1" fontAlgn="base">
                        <a:spcBef>
                          <a:spcPct val="0"/>
                        </a:spcBef>
                        <a:spcAft>
                          <a:spcPct val="0"/>
                        </a:spcAft>
                        <a:buSzPct val="100000"/>
                      </a:pPr>
                      <a:endParaRPr lang="en-US" sz="900" dirty="0" smtClean="0">
                        <a:latin typeface=" Arial"/>
                      </a:endParaRPr>
                    </a:p>
                    <a:p>
                      <a:pPr marL="0" lvl="1" fontAlgn="base">
                        <a:spcBef>
                          <a:spcPct val="0"/>
                        </a:spcBef>
                        <a:spcAft>
                          <a:spcPct val="0"/>
                        </a:spcAft>
                        <a:buSzPct val="100000"/>
                      </a:pPr>
                      <a:r>
                        <a:rPr lang="en-US" sz="900" dirty="0" smtClean="0">
                          <a:latin typeface=" Arial"/>
                        </a:rPr>
                        <a:t>SCT 1:  Conduct Survivability Activities (07-BDE-6084)</a:t>
                      </a:r>
                    </a:p>
                    <a:p>
                      <a:pPr marL="0" lvl="1" fontAlgn="base">
                        <a:spcBef>
                          <a:spcPct val="0"/>
                        </a:spcBef>
                        <a:spcAft>
                          <a:spcPct val="0"/>
                        </a:spcAft>
                        <a:buSzPct val="100000"/>
                      </a:pPr>
                      <a:r>
                        <a:rPr lang="fr-FR" sz="900" dirty="0" smtClean="0">
                          <a:latin typeface=" Arial"/>
                        </a:rPr>
                        <a:t>SCT 2:  Conduct Reconnaissance Activities</a:t>
                      </a:r>
                      <a:r>
                        <a:rPr lang="en-US" sz="900" dirty="0" smtClean="0">
                          <a:latin typeface=" Arial"/>
                        </a:rPr>
                        <a:t> (17-BDE-1007) </a:t>
                      </a:r>
                      <a:endParaRPr lang="fr-FR" sz="900" dirty="0" smtClean="0">
                        <a:latin typeface=" Arial"/>
                      </a:endParaRPr>
                    </a:p>
                    <a:p>
                      <a:pPr marL="0" lvl="1" fontAlgn="base">
                        <a:spcBef>
                          <a:spcPct val="0"/>
                        </a:spcBef>
                        <a:spcAft>
                          <a:spcPct val="0"/>
                        </a:spcAft>
                        <a:buSzPct val="100000"/>
                      </a:pPr>
                      <a:r>
                        <a:rPr lang="en-US" sz="900" dirty="0" smtClean="0">
                          <a:latin typeface=" Arial"/>
                        </a:rPr>
                        <a:t>SCT 3:  Employ Fires (06-BDE-5066)</a:t>
                      </a:r>
                    </a:p>
                    <a:p>
                      <a:pPr marL="0" lvl="1" fontAlgn="base">
                        <a:spcBef>
                          <a:spcPct val="0"/>
                        </a:spcBef>
                        <a:spcAft>
                          <a:spcPct val="0"/>
                        </a:spcAft>
                        <a:buSzPct val="100000"/>
                      </a:pPr>
                      <a:r>
                        <a:rPr lang="fr-FR" sz="900" dirty="0" smtClean="0">
                          <a:latin typeface=" Arial"/>
                        </a:rPr>
                        <a:t>SCT 4:  Conduct a Screen (17-BDE-9225)</a:t>
                      </a:r>
                    </a:p>
                    <a:p>
                      <a:pPr marL="0" lvl="1" fontAlgn="base">
                        <a:spcBef>
                          <a:spcPct val="0"/>
                        </a:spcBef>
                        <a:spcAft>
                          <a:spcPct val="0"/>
                        </a:spcAft>
                        <a:buSzPct val="100000"/>
                      </a:pPr>
                      <a:r>
                        <a:rPr lang="en-US" sz="900" dirty="0" smtClean="0">
                          <a:latin typeface=" Arial"/>
                        </a:rPr>
                        <a:t>SCT 5:  Establish Brigade Civil Security (71-BDE-8600)</a:t>
                      </a:r>
                    </a:p>
                    <a:p>
                      <a:pPr marL="0" lvl="1" fontAlgn="base">
                        <a:spcBef>
                          <a:spcPct val="0"/>
                        </a:spcBef>
                        <a:spcAft>
                          <a:spcPct val="0"/>
                        </a:spcAft>
                        <a:buSzPct val="100000"/>
                      </a:pPr>
                      <a:r>
                        <a:rPr lang="en-US" sz="900" dirty="0" smtClean="0">
                          <a:latin typeface=" Arial"/>
                        </a:rPr>
                        <a:t>SCT 6:  Coordinate Air-Ground Operations when Providing Atk Avn Spt (01-6-0436)</a:t>
                      </a:r>
                    </a:p>
                    <a:p>
                      <a:pPr marL="0" lvl="1" fontAlgn="base">
                        <a:spcBef>
                          <a:spcPct val="0"/>
                        </a:spcBef>
                        <a:spcAft>
                          <a:spcPct val="0"/>
                        </a:spcAft>
                        <a:buSzPct val="100000"/>
                      </a:pPr>
                      <a:r>
                        <a:rPr lang="en-US" sz="900" dirty="0" smtClean="0">
                          <a:latin typeface=" Arial"/>
                        </a:rPr>
                        <a:t>SCT 7:  Conduct the Brigade Mission Command Operations Process (71-BDE-5100)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8564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1" dirty="0" smtClean="0">
                          <a:solidFill>
                            <a:prstClr val="black"/>
                          </a:solidFill>
                          <a:latin typeface=" Arial"/>
                        </a:rPr>
                        <a:t>17-BDE-1094</a:t>
                      </a:r>
                    </a:p>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pPr>
                      <a:r>
                        <a:rPr lang="en-US" sz="1200" b="1" u="sng" dirty="0" smtClean="0">
                          <a:solidFill>
                            <a:prstClr val="black"/>
                          </a:solidFill>
                          <a:latin typeface=" Arial"/>
                          <a:ea typeface="Calibri" panose="020F0502020204030204" pitchFamily="34" charset="0"/>
                          <a:cs typeface="Times New Roman" panose="02020603050405020304" pitchFamily="18" charset="0"/>
                        </a:rPr>
                        <a:t>MET 2:  Conduct an Attack</a:t>
                      </a:r>
                    </a:p>
                    <a:p>
                      <a:pPr marL="0" lvl="1" fontAlgn="base">
                        <a:spcBef>
                          <a:spcPct val="0"/>
                        </a:spcBef>
                        <a:spcAft>
                          <a:spcPct val="0"/>
                        </a:spcAft>
                        <a:buSzPct val="100000"/>
                      </a:pPr>
                      <a:endParaRPr lang="en-US" sz="900" dirty="0" smtClean="0">
                        <a:latin typeface=" Arial"/>
                        <a:cs typeface="Arial" pitchFamily="34" charset="0"/>
                      </a:endParaRPr>
                    </a:p>
                    <a:p>
                      <a:pPr marL="0" lvl="1" fontAlgn="base">
                        <a:spcBef>
                          <a:spcPct val="0"/>
                        </a:spcBef>
                        <a:spcAft>
                          <a:spcPct val="0"/>
                        </a:spcAft>
                        <a:buSzPct val="100000"/>
                      </a:pPr>
                      <a:r>
                        <a:rPr lang="en-US" sz="900" dirty="0" smtClean="0">
                          <a:latin typeface=" Arial"/>
                          <a:cs typeface="Arial" pitchFamily="34" charset="0"/>
                        </a:rPr>
                        <a:t>SCT 1:  Conduct Countermobility Activities (07-BDE-6082)</a:t>
                      </a:r>
                    </a:p>
                    <a:p>
                      <a:pPr marL="0" lvl="1" fontAlgn="base">
                        <a:spcBef>
                          <a:spcPct val="0"/>
                        </a:spcBef>
                        <a:spcAft>
                          <a:spcPct val="0"/>
                        </a:spcAft>
                        <a:buSzPct val="100000"/>
                      </a:pPr>
                      <a:r>
                        <a:rPr lang="fr-FR" sz="900" dirty="0" smtClean="0">
                          <a:latin typeface=" Arial"/>
                          <a:cs typeface="Arial" pitchFamily="34" charset="0"/>
                        </a:rPr>
                        <a:t>SCT 2:  Conduct Reconnaissance Activities</a:t>
                      </a:r>
                      <a:r>
                        <a:rPr lang="en-US" sz="900" dirty="0" smtClean="0">
                          <a:latin typeface=" Arial"/>
                          <a:cs typeface="Arial" pitchFamily="34" charset="0"/>
                        </a:rPr>
                        <a:t> (17-BDE-1007) </a:t>
                      </a:r>
                      <a:endParaRPr lang="fr-FR" sz="900" dirty="0" smtClean="0">
                        <a:latin typeface=" Arial"/>
                        <a:cs typeface="Arial" pitchFamily="34" charset="0"/>
                      </a:endParaRPr>
                    </a:p>
                    <a:p>
                      <a:pPr marL="0" lvl="1" fontAlgn="base">
                        <a:spcBef>
                          <a:spcPct val="0"/>
                        </a:spcBef>
                        <a:spcAft>
                          <a:spcPct val="0"/>
                        </a:spcAft>
                        <a:buSzPct val="100000"/>
                      </a:pPr>
                      <a:r>
                        <a:rPr lang="en-US" sz="900" dirty="0" smtClean="0">
                          <a:latin typeface=" Arial"/>
                          <a:cs typeface="Arial" pitchFamily="34" charset="0"/>
                        </a:rPr>
                        <a:t>SCT 3:  Employ Fires (06-BDE-5066)</a:t>
                      </a:r>
                    </a:p>
                    <a:p>
                      <a:pPr marL="0" lvl="1" fontAlgn="base">
                        <a:spcBef>
                          <a:spcPct val="0"/>
                        </a:spcBef>
                        <a:spcAft>
                          <a:spcPct val="0"/>
                        </a:spcAft>
                        <a:buSzPct val="100000"/>
                      </a:pPr>
                      <a:r>
                        <a:rPr lang="en-US" sz="900" dirty="0" smtClean="0">
                          <a:latin typeface=" Arial"/>
                        </a:rPr>
                        <a:t>SCT 4:  Conduct a Combined Arms Breach of an Obstacle (ABCT) (07-BDE-1254)</a:t>
                      </a:r>
                    </a:p>
                    <a:p>
                      <a:pPr marL="0" lvl="1" fontAlgn="base">
                        <a:spcBef>
                          <a:spcPct val="0"/>
                        </a:spcBef>
                        <a:spcAft>
                          <a:spcPct val="0"/>
                        </a:spcAft>
                        <a:buSzPct val="100000"/>
                      </a:pPr>
                      <a:r>
                        <a:rPr lang="en-US" sz="900" dirty="0" smtClean="0">
                          <a:latin typeface=" Arial"/>
                        </a:rPr>
                        <a:t>SCT 5:  Provide Internal Sustainment (Brigade) (63-BDE-4021)</a:t>
                      </a:r>
                    </a:p>
                    <a:p>
                      <a:pPr marL="0" lvl="1" fontAlgn="base">
                        <a:spcBef>
                          <a:spcPct val="0"/>
                        </a:spcBef>
                        <a:spcAft>
                          <a:spcPct val="0"/>
                        </a:spcAft>
                        <a:buSzPct val="100000"/>
                      </a:pPr>
                      <a:r>
                        <a:rPr lang="en-US" sz="900" dirty="0" smtClean="0">
                          <a:latin typeface=" Arial"/>
                        </a:rPr>
                        <a:t>SCT 6:  Coordinate Air-Ground Operations when Providing Atk Avn Spt (01-6-0436)</a:t>
                      </a:r>
                    </a:p>
                    <a:p>
                      <a:pPr marL="0" lvl="1" fontAlgn="base">
                        <a:spcBef>
                          <a:spcPct val="0"/>
                        </a:spcBef>
                        <a:spcAft>
                          <a:spcPct val="0"/>
                        </a:spcAft>
                        <a:buSzPct val="100000"/>
                      </a:pPr>
                      <a:r>
                        <a:rPr lang="en-US" sz="900" dirty="0" smtClean="0">
                          <a:latin typeface=" Arial"/>
                        </a:rPr>
                        <a:t>SCT 7:  Conduct the Brigade Mission Command Operations Process</a:t>
                      </a:r>
                      <a:r>
                        <a:rPr lang="en-US" sz="900" dirty="0" smtClean="0">
                          <a:latin typeface=" Arial"/>
                          <a:cs typeface="Arial" pitchFamily="34" charset="0"/>
                        </a:rPr>
                        <a:t> (71-BDE-5100)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1" dirty="0" smtClean="0">
                          <a:solidFill>
                            <a:prstClr val="black"/>
                          </a:solidFill>
                          <a:latin typeface=" Arial"/>
                        </a:rPr>
                        <a:t>55-BDE-4800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pPr>
                      <a:r>
                        <a:rPr lang="en-US" sz="1200" b="1" u="sng" dirty="0" smtClean="0">
                          <a:solidFill>
                            <a:prstClr val="black"/>
                          </a:solidFill>
                          <a:latin typeface=" Arial"/>
                          <a:ea typeface="Calibri" panose="020F0502020204030204" pitchFamily="34" charset="0"/>
                          <a:cs typeface="Times New Roman" panose="02020603050405020304" pitchFamily="18" charset="0"/>
                        </a:rPr>
                        <a:t>MET 5:  Conduct Expeditionary Deployment Operations</a:t>
                      </a:r>
                    </a:p>
                    <a:p>
                      <a:pPr marL="0" lvl="1" fontAlgn="base">
                        <a:spcBef>
                          <a:spcPct val="0"/>
                        </a:spcBef>
                        <a:spcAft>
                          <a:spcPct val="0"/>
                        </a:spcAft>
                        <a:buSzPct val="100000"/>
                      </a:pPr>
                      <a:endParaRPr lang="en-US" sz="900" dirty="0" smtClean="0">
                        <a:latin typeface=" Arial"/>
                      </a:endParaRPr>
                    </a:p>
                    <a:p>
                      <a:pPr marL="0" lvl="1" fontAlgn="base">
                        <a:spcBef>
                          <a:spcPct val="0"/>
                        </a:spcBef>
                        <a:spcAft>
                          <a:spcPct val="0"/>
                        </a:spcAft>
                        <a:buSzPct val="100000"/>
                      </a:pPr>
                      <a:r>
                        <a:rPr lang="en-US" sz="900" dirty="0" smtClean="0">
                          <a:latin typeface=" Arial"/>
                        </a:rPr>
                        <a:t>SCT 1:  Prepare Personnel for Deployment (Brigade) (12-BDE-0004)</a:t>
                      </a:r>
                    </a:p>
                    <a:p>
                      <a:pPr marL="0" lvl="1">
                        <a:spcBef>
                          <a:spcPct val="0"/>
                        </a:spcBef>
                        <a:buSzPct val="100000"/>
                      </a:pPr>
                      <a:r>
                        <a:rPr lang="en-US" sz="900" dirty="0" smtClean="0">
                          <a:latin typeface=" Arial"/>
                        </a:rPr>
                        <a:t>SCT 2:  Conduct Actions Associated with Force Projection (55-BDE-4801) </a:t>
                      </a:r>
                    </a:p>
                    <a:p>
                      <a:pPr marL="0" lvl="1" fontAlgn="base">
                        <a:spcBef>
                          <a:spcPct val="0"/>
                        </a:spcBef>
                        <a:spcAft>
                          <a:spcPct val="0"/>
                        </a:spcAft>
                        <a:buSzPct val="100000"/>
                      </a:pPr>
                      <a:r>
                        <a:rPr lang="en-US" sz="900" dirty="0" smtClean="0">
                          <a:latin typeface=" Arial"/>
                        </a:rPr>
                        <a:t>SCT 3:  Conduct Deployment Activities (55-BDE-4804)</a:t>
                      </a:r>
                    </a:p>
                    <a:p>
                      <a:pPr marL="0" lvl="1" fontAlgn="base">
                        <a:spcBef>
                          <a:spcPct val="0"/>
                        </a:spcBef>
                        <a:spcAft>
                          <a:spcPct val="0"/>
                        </a:spcAft>
                        <a:buSzPct val="100000"/>
                      </a:pPr>
                      <a:r>
                        <a:rPr lang="en-US" sz="900" dirty="0" smtClean="0">
                          <a:latin typeface=" Arial"/>
                        </a:rPr>
                        <a:t>SCT 4:  Conduct the Brigade Mission Command Operations Process (71-BDE-5100) </a:t>
                      </a:r>
                      <a:endParaRPr lang="fr-FR" sz="900" dirty="0" smtClean="0">
                        <a:latin typeface=" Arial"/>
                      </a:endParaRPr>
                    </a:p>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43825">
                <a:tc>
                  <a:txBody>
                    <a:bodyPr/>
                    <a:lstStyle/>
                    <a:p>
                      <a:pPr algn="ctr"/>
                      <a:r>
                        <a:rPr lang="en-US" sz="1050" b="1" dirty="0" smtClean="0">
                          <a:solidFill>
                            <a:prstClr val="black"/>
                          </a:solidFill>
                          <a:latin typeface=" Arial"/>
                        </a:rPr>
                        <a:t>17-BDE-1030</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400"/>
                        </a:lnSpc>
                      </a:pPr>
                      <a:r>
                        <a:rPr lang="en-US" sz="1200" b="1" u="sng" dirty="0" smtClean="0">
                          <a:solidFill>
                            <a:prstClr val="black"/>
                          </a:solidFill>
                          <a:latin typeface=" Arial"/>
                          <a:ea typeface="Calibri" panose="020F0502020204030204" pitchFamily="34" charset="0"/>
                          <a:cs typeface="Times New Roman" panose="02020603050405020304" pitchFamily="18" charset="0"/>
                        </a:rPr>
                        <a:t>MET 3:  Conduct an Area Defense</a:t>
                      </a:r>
                    </a:p>
                    <a:p>
                      <a:pPr marL="0" lvl="1" fontAlgn="base">
                        <a:spcBef>
                          <a:spcPct val="0"/>
                        </a:spcBef>
                        <a:spcAft>
                          <a:spcPct val="0"/>
                        </a:spcAft>
                        <a:buSzPct val="100000"/>
                      </a:pPr>
                      <a:endParaRPr lang="en-US" sz="900" dirty="0" smtClean="0">
                        <a:latin typeface=" Arial"/>
                        <a:cs typeface="Arial" pitchFamily="34" charset="0"/>
                      </a:endParaRPr>
                    </a:p>
                    <a:p>
                      <a:pPr marL="0" lvl="1" fontAlgn="base">
                        <a:spcBef>
                          <a:spcPct val="0"/>
                        </a:spcBef>
                        <a:spcAft>
                          <a:spcPct val="0"/>
                        </a:spcAft>
                        <a:buSzPct val="100000"/>
                      </a:pPr>
                      <a:r>
                        <a:rPr lang="en-US" sz="900" dirty="0" smtClean="0">
                          <a:latin typeface=" Arial"/>
                          <a:cs typeface="Arial" pitchFamily="34" charset="0"/>
                        </a:rPr>
                        <a:t>SCT 1:  Conduct Countermobility Activities (07-BDE-6082)</a:t>
                      </a:r>
                    </a:p>
                    <a:p>
                      <a:pPr marL="0" lvl="1" fontAlgn="base">
                        <a:spcBef>
                          <a:spcPct val="0"/>
                        </a:spcBef>
                        <a:spcAft>
                          <a:spcPct val="0"/>
                        </a:spcAft>
                        <a:buSzPct val="100000"/>
                      </a:pPr>
                      <a:r>
                        <a:rPr lang="fr-FR" sz="900" dirty="0" smtClean="0">
                          <a:latin typeface=" Arial"/>
                          <a:cs typeface="Arial" pitchFamily="34" charset="0"/>
                        </a:rPr>
                        <a:t>SCT 2:  Conduct Reconnaissance Activities</a:t>
                      </a:r>
                      <a:r>
                        <a:rPr lang="en-US" sz="900" dirty="0" smtClean="0">
                          <a:latin typeface=" Arial"/>
                          <a:cs typeface="Arial" pitchFamily="34" charset="0"/>
                        </a:rPr>
                        <a:t> (17-BDE-1007) </a:t>
                      </a:r>
                      <a:endParaRPr lang="fr-FR" sz="900" dirty="0" smtClean="0">
                        <a:latin typeface=" Arial"/>
                        <a:cs typeface="Arial" pitchFamily="34" charset="0"/>
                      </a:endParaRPr>
                    </a:p>
                    <a:p>
                      <a:pPr marL="0" lvl="1" fontAlgn="base">
                        <a:spcBef>
                          <a:spcPct val="0"/>
                        </a:spcBef>
                        <a:spcAft>
                          <a:spcPct val="0"/>
                        </a:spcAft>
                        <a:buSzPct val="100000"/>
                      </a:pPr>
                      <a:r>
                        <a:rPr lang="en-US" sz="900" dirty="0" smtClean="0">
                          <a:latin typeface=" Arial"/>
                          <a:cs typeface="Arial" pitchFamily="34" charset="0"/>
                        </a:rPr>
                        <a:t>SCT 3:  Employ Fires (06-BDE-5066)</a:t>
                      </a:r>
                    </a:p>
                    <a:p>
                      <a:pPr marL="0" lvl="1" fontAlgn="base">
                        <a:spcBef>
                          <a:spcPct val="0"/>
                        </a:spcBef>
                        <a:spcAft>
                          <a:spcPct val="0"/>
                        </a:spcAft>
                        <a:buSzPct val="100000"/>
                      </a:pPr>
                      <a:r>
                        <a:rPr lang="en-US" sz="900" dirty="0" smtClean="0">
                          <a:latin typeface=" Arial"/>
                        </a:rPr>
                        <a:t>SCT 4:  Provide Internal Sustainment (Brigade) (63-BDE-4021)</a:t>
                      </a:r>
                    </a:p>
                    <a:p>
                      <a:pPr marL="0" lvl="1" fontAlgn="base">
                        <a:spcBef>
                          <a:spcPct val="0"/>
                        </a:spcBef>
                        <a:spcAft>
                          <a:spcPct val="0"/>
                        </a:spcAft>
                        <a:buSzPct val="100000"/>
                      </a:pPr>
                      <a:r>
                        <a:rPr lang="en-US" sz="900" dirty="0" smtClean="0">
                          <a:latin typeface=" Arial"/>
                        </a:rPr>
                        <a:t>SCT 5:  Coordinate Air-Ground Operations when Providing Atk Avn Spt (01-6-0436)</a:t>
                      </a:r>
                    </a:p>
                    <a:p>
                      <a:pPr marL="0" lvl="1" fontAlgn="base">
                        <a:spcBef>
                          <a:spcPct val="0"/>
                        </a:spcBef>
                        <a:spcAft>
                          <a:spcPct val="0"/>
                        </a:spcAft>
                        <a:buSzPct val="100000"/>
                      </a:pPr>
                      <a:r>
                        <a:rPr lang="en-US" sz="900" dirty="0" smtClean="0">
                          <a:latin typeface=" Arial"/>
                        </a:rPr>
                        <a:t>SCT 6:  Conduct the Brigade Mission Command Operations Process</a:t>
                      </a:r>
                      <a:r>
                        <a:rPr lang="en-US" sz="900" dirty="0" smtClean="0">
                          <a:latin typeface=" Arial"/>
                          <a:cs typeface="Arial" pitchFamily="34" charset="0"/>
                        </a:rPr>
                        <a:t> (71-BDE-5100) </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 name="Title 1"/>
          <p:cNvSpPr>
            <a:spLocks noGrp="1"/>
          </p:cNvSpPr>
          <p:nvPr>
            <p:ph type="title"/>
          </p:nvPr>
        </p:nvSpPr>
        <p:spPr/>
        <p:txBody>
          <a:bodyPr/>
          <a:lstStyle/>
          <a:p>
            <a:r>
              <a:rPr lang="en-US" sz="3200" b="1" dirty="0" smtClean="0">
                <a:solidFill>
                  <a:schemeClr val="tx1"/>
                </a:solidFill>
                <a:latin typeface=" Arial"/>
              </a:rPr>
              <a:t>Devil Brigade </a:t>
            </a:r>
            <a:r>
              <a:rPr lang="en-US" sz="3200" b="1" dirty="0">
                <a:latin typeface=" Arial"/>
              </a:rPr>
              <a:t>MET to SCT Crosswalk</a:t>
            </a:r>
          </a:p>
        </p:txBody>
      </p:sp>
      <p:sp>
        <p:nvSpPr>
          <p:cNvPr id="6" name="TextBox 5"/>
          <p:cNvSpPr txBox="1"/>
          <p:nvPr/>
        </p:nvSpPr>
        <p:spPr>
          <a:xfrm>
            <a:off x="5428367" y="6169015"/>
            <a:ext cx="3715633" cy="276999"/>
          </a:xfrm>
          <a:prstGeom prst="rect">
            <a:avLst/>
          </a:prstGeom>
          <a:noFill/>
        </p:spPr>
        <p:txBody>
          <a:bodyPr wrap="none" rtlCol="0">
            <a:spAutoFit/>
          </a:bodyPr>
          <a:lstStyle/>
          <a:p>
            <a:r>
              <a:rPr lang="en-US" sz="1200" b="1" dirty="0"/>
              <a:t>DA Standardized METL: </a:t>
            </a:r>
            <a:r>
              <a:rPr lang="en-US" sz="1200" dirty="0"/>
              <a:t>Effective Date - 12APR17</a:t>
            </a:r>
          </a:p>
        </p:txBody>
      </p:sp>
    </p:spTree>
    <p:extLst>
      <p:ext uri="{BB962C8B-B14F-4D97-AF65-F5344CB8AC3E}">
        <p14:creationId xmlns:p14="http://schemas.microsoft.com/office/powerpoint/2010/main" val="3220911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tx1"/>
                </a:solidFill>
                <a:latin typeface=" Arial"/>
              </a:rPr>
              <a:t>Devil Brigade </a:t>
            </a:r>
            <a:r>
              <a:rPr lang="en-US" sz="3200" b="1" dirty="0" err="1" smtClean="0">
                <a:latin typeface=" Arial"/>
              </a:rPr>
              <a:t>Deployability</a:t>
            </a:r>
            <a:r>
              <a:rPr lang="en-US" sz="3200" b="1" dirty="0" smtClean="0">
                <a:latin typeface=" Arial"/>
              </a:rPr>
              <a:t> Snapshot</a:t>
            </a:r>
            <a:endParaRPr lang="en-US" sz="3200" b="1" dirty="0">
              <a:latin typeface=" Arial"/>
            </a:endParaRPr>
          </a:p>
        </p:txBody>
      </p:sp>
      <p:sp>
        <p:nvSpPr>
          <p:cNvPr id="5" name="Content Placeholder 2"/>
          <p:cNvSpPr>
            <a:spLocks noGrp="1"/>
          </p:cNvSpPr>
          <p:nvPr>
            <p:ph idx="1"/>
          </p:nvPr>
        </p:nvSpPr>
        <p:spPr>
          <a:xfrm>
            <a:off x="301926" y="872011"/>
            <a:ext cx="8229600" cy="5233988"/>
          </a:xfrm>
        </p:spPr>
        <p:txBody>
          <a:bodyPr/>
          <a:lstStyle/>
          <a:p>
            <a:pPr marL="129773" indent="-129773" defTabSz="685766" eaLnBrk="1" fontAlgn="auto" hangingPunct="1">
              <a:spcBef>
                <a:spcPts val="0"/>
              </a:spcBef>
              <a:spcAft>
                <a:spcPts val="451"/>
              </a:spcAft>
              <a:buClr>
                <a:schemeClr val="tx1"/>
              </a:buClr>
              <a:buFont typeface="Wingdings" panose="05000000000000000000" pitchFamily="2" charset="2"/>
              <a:buChar char="q"/>
              <a:defRPr/>
            </a:pPr>
            <a:r>
              <a:rPr lang="en-US" sz="1400" dirty="0" smtClean="0"/>
              <a:t>  Authorized strength:</a:t>
            </a:r>
            <a:r>
              <a:rPr lang="en-US" sz="1400" dirty="0"/>
              <a:t> </a:t>
            </a:r>
            <a:r>
              <a:rPr lang="en-US" sz="1400" dirty="0" smtClean="0"/>
              <a:t> 4189</a:t>
            </a:r>
          </a:p>
          <a:p>
            <a:pPr marL="129773" indent="-129773" defTabSz="685766" eaLnBrk="1" fontAlgn="auto" hangingPunct="1">
              <a:spcBef>
                <a:spcPts val="0"/>
              </a:spcBef>
              <a:spcAft>
                <a:spcPts val="451"/>
              </a:spcAft>
              <a:buClr>
                <a:schemeClr val="tx1"/>
              </a:buClr>
              <a:buFont typeface="Wingdings" panose="05000000000000000000" pitchFamily="2" charset="2"/>
              <a:buChar char="q"/>
              <a:defRPr/>
            </a:pPr>
            <a:r>
              <a:rPr lang="en-US" sz="1400" dirty="0" smtClean="0"/>
              <a:t>  Assigned strength:  4641 (111%)</a:t>
            </a:r>
          </a:p>
          <a:p>
            <a:pPr marL="129773" indent="-129773" defTabSz="685766" eaLnBrk="1" fontAlgn="auto" hangingPunct="1">
              <a:spcBef>
                <a:spcPts val="0"/>
              </a:spcBef>
              <a:spcAft>
                <a:spcPts val="451"/>
              </a:spcAft>
              <a:buClr>
                <a:schemeClr val="tx1"/>
              </a:buClr>
              <a:buFont typeface="Wingdings" panose="05000000000000000000" pitchFamily="2" charset="2"/>
              <a:buChar char="q"/>
              <a:defRPr/>
            </a:pPr>
            <a:r>
              <a:rPr lang="en-US" sz="1400" b="1" dirty="0" smtClean="0"/>
              <a:t>  </a:t>
            </a:r>
            <a:r>
              <a:rPr lang="en-US" sz="1400" dirty="0" smtClean="0"/>
              <a:t>Deployable: 4146 (89.3%)</a:t>
            </a:r>
          </a:p>
          <a:p>
            <a:pPr marL="388125" lvl="2" indent="-134535" defTabSz="685766" eaLnBrk="1" fontAlgn="auto" hangingPunct="1">
              <a:spcBef>
                <a:spcPts val="0"/>
              </a:spcBef>
              <a:spcAft>
                <a:spcPts val="451"/>
              </a:spcAft>
              <a:buClr>
                <a:schemeClr val="tx1"/>
              </a:buClr>
              <a:defRPr/>
            </a:pPr>
            <a:r>
              <a:rPr lang="en-US" sz="1400" dirty="0" smtClean="0"/>
              <a:t>495 Soldiers </a:t>
            </a:r>
            <a:r>
              <a:rPr lang="en-US" sz="1400" u="sng" dirty="0" smtClean="0"/>
              <a:t>non-deployable</a:t>
            </a:r>
            <a:r>
              <a:rPr lang="en-US" sz="1400" dirty="0" smtClean="0"/>
              <a:t> (10.6%)</a:t>
            </a:r>
          </a:p>
          <a:p>
            <a:pPr marL="253590" lvl="2" indent="0" defTabSz="685766" eaLnBrk="1" fontAlgn="auto" hangingPunct="1">
              <a:spcBef>
                <a:spcPts val="0"/>
              </a:spcBef>
              <a:spcAft>
                <a:spcPts val="451"/>
              </a:spcAft>
              <a:buClr>
                <a:schemeClr val="tx1"/>
              </a:buClr>
              <a:buFont typeface="Arial" panose="020B0604020202020204" pitchFamily="34" charset="0"/>
              <a:buNone/>
              <a:defRPr/>
            </a:pPr>
            <a:endParaRPr lang="en-US" sz="1400" dirty="0" smtClean="0"/>
          </a:p>
          <a:p>
            <a:pPr marL="129773" indent="-129773" defTabSz="685766" eaLnBrk="1" fontAlgn="auto" hangingPunct="1">
              <a:spcBef>
                <a:spcPts val="0"/>
              </a:spcBef>
              <a:spcAft>
                <a:spcPts val="451"/>
              </a:spcAft>
              <a:buClr>
                <a:schemeClr val="tx1"/>
              </a:buClr>
              <a:buFont typeface="Wingdings" panose="05000000000000000000" pitchFamily="2" charset="2"/>
              <a:buChar char="q"/>
              <a:defRPr/>
            </a:pPr>
            <a:r>
              <a:rPr lang="en-US" sz="1400" dirty="0" smtClean="0"/>
              <a:t> </a:t>
            </a:r>
            <a:r>
              <a:rPr lang="en-US" sz="1400" b="1" u="sng" dirty="0" smtClean="0"/>
              <a:t>BCT deploying </a:t>
            </a:r>
            <a:r>
              <a:rPr lang="en-US" sz="1400" dirty="0" smtClean="0"/>
              <a:t>– 3544 (84.6%) as of 27 Sep 17</a:t>
            </a:r>
          </a:p>
          <a:p>
            <a:pPr marL="259543" lvl="2" indent="0" defTabSz="685766" eaLnBrk="1" fontAlgn="auto" hangingPunct="1">
              <a:spcBef>
                <a:spcPts val="0"/>
              </a:spcBef>
              <a:spcAft>
                <a:spcPts val="451"/>
              </a:spcAft>
              <a:buClr>
                <a:schemeClr val="tx1"/>
              </a:buClr>
              <a:buFont typeface="Arial" panose="020B0604020202020204" pitchFamily="34" charset="0"/>
              <a:buNone/>
              <a:defRPr/>
            </a:pPr>
            <a:r>
              <a:rPr lang="en-US" sz="1400" dirty="0" smtClean="0">
                <a:solidFill>
                  <a:srgbClr val="FF0000"/>
                </a:solidFill>
              </a:rPr>
              <a:t>				</a:t>
            </a:r>
          </a:p>
          <a:p>
            <a:pPr marL="129773" indent="-129773" defTabSz="685766" eaLnBrk="1" fontAlgn="auto" hangingPunct="1">
              <a:spcBef>
                <a:spcPts val="0"/>
              </a:spcBef>
              <a:spcAft>
                <a:spcPts val="451"/>
              </a:spcAft>
              <a:buClr>
                <a:schemeClr val="tx1"/>
              </a:buClr>
              <a:buFont typeface="Wingdings" panose="05000000000000000000" pitchFamily="2" charset="2"/>
              <a:buChar char="q"/>
              <a:defRPr/>
            </a:pPr>
            <a:r>
              <a:rPr lang="en-US" sz="1400" dirty="0" smtClean="0"/>
              <a:t> </a:t>
            </a:r>
            <a:r>
              <a:rPr lang="en-US" sz="1400" b="1" u="sng" dirty="0" smtClean="0"/>
              <a:t>Not deploying</a:t>
            </a:r>
            <a:r>
              <a:rPr lang="en-US" sz="1400" b="1" dirty="0" smtClean="0"/>
              <a:t>:</a:t>
            </a:r>
            <a:r>
              <a:rPr lang="en-US" sz="1400" dirty="0" smtClean="0"/>
              <a:t> 602 Soldiers (12.9%) </a:t>
            </a:r>
          </a:p>
          <a:p>
            <a:pPr marL="258352" lvl="1" indent="-128582" defTabSz="685766" eaLnBrk="1" fontAlgn="auto" hangingPunct="1">
              <a:spcBef>
                <a:spcPts val="0"/>
              </a:spcBef>
              <a:spcAft>
                <a:spcPts val="451"/>
              </a:spcAft>
              <a:buClr>
                <a:schemeClr val="tx1"/>
              </a:buClr>
              <a:buFont typeface="Arial" panose="020B0604020202020204" pitchFamily="34" charset="0"/>
              <a:buChar char="•"/>
              <a:defRPr/>
            </a:pPr>
            <a:r>
              <a:rPr lang="en-US" sz="1400" dirty="0" smtClean="0"/>
              <a:t>463 Soldiers </a:t>
            </a:r>
            <a:r>
              <a:rPr lang="en-US" sz="1400" dirty="0"/>
              <a:t>on </a:t>
            </a:r>
            <a:r>
              <a:rPr lang="en-US" sz="1400" dirty="0" smtClean="0"/>
              <a:t>orders (9.9%)</a:t>
            </a:r>
            <a:endParaRPr lang="en-US" sz="1400" baseline="30000" dirty="0"/>
          </a:p>
          <a:p>
            <a:pPr marL="516706" lvl="3" indent="-129773" defTabSz="685766" eaLnBrk="1" fontAlgn="auto" hangingPunct="1">
              <a:spcBef>
                <a:spcPts val="0"/>
              </a:spcBef>
              <a:spcAft>
                <a:spcPts val="451"/>
              </a:spcAft>
              <a:buClr>
                <a:schemeClr val="tx1"/>
              </a:buClr>
              <a:buFont typeface="Arial" panose="020B0604020202020204" pitchFamily="34" charset="0"/>
              <a:buChar char="•"/>
              <a:defRPr/>
            </a:pPr>
            <a:r>
              <a:rPr lang="en-US" sz="1400" dirty="0" smtClean="0"/>
              <a:t>   321 PCS </a:t>
            </a:r>
            <a:endParaRPr lang="en-US" sz="1400" dirty="0"/>
          </a:p>
          <a:p>
            <a:pPr marL="516706" lvl="3" indent="-129773" defTabSz="685766" eaLnBrk="1" fontAlgn="auto" hangingPunct="1">
              <a:spcBef>
                <a:spcPts val="0"/>
              </a:spcBef>
              <a:spcAft>
                <a:spcPts val="451"/>
              </a:spcAft>
              <a:buClr>
                <a:schemeClr val="tx1"/>
              </a:buClr>
              <a:buFont typeface="Arial" panose="020B0604020202020204" pitchFamily="34" charset="0"/>
              <a:buChar char="•"/>
              <a:defRPr/>
            </a:pPr>
            <a:r>
              <a:rPr lang="en-US" sz="1400" dirty="0"/>
              <a:t>  </a:t>
            </a:r>
            <a:r>
              <a:rPr lang="en-US" sz="1400" dirty="0" smtClean="0"/>
              <a:t> 141 ETS </a:t>
            </a:r>
            <a:endParaRPr lang="en-US" sz="1400" dirty="0"/>
          </a:p>
          <a:p>
            <a:pPr marL="516706" lvl="3" indent="-129773" defTabSz="685766" eaLnBrk="1" fontAlgn="auto" hangingPunct="1">
              <a:spcBef>
                <a:spcPts val="0"/>
              </a:spcBef>
              <a:spcAft>
                <a:spcPts val="451"/>
              </a:spcAft>
              <a:buClr>
                <a:schemeClr val="tx1"/>
              </a:buClr>
              <a:buFont typeface="Arial" panose="020B0604020202020204" pitchFamily="34" charset="0"/>
              <a:buChar char="•"/>
              <a:defRPr/>
            </a:pPr>
            <a:r>
              <a:rPr lang="en-US" sz="1400" dirty="0" smtClean="0"/>
              <a:t>   1 Retire </a:t>
            </a:r>
            <a:r>
              <a:rPr lang="en-US" sz="1400" dirty="0"/>
              <a:t>(approved orders on hand)</a:t>
            </a:r>
          </a:p>
          <a:p>
            <a:pPr marL="258352" lvl="1" indent="-128582" defTabSz="685766" eaLnBrk="1" fontAlgn="auto" hangingPunct="1">
              <a:spcBef>
                <a:spcPts val="0"/>
              </a:spcBef>
              <a:spcAft>
                <a:spcPts val="451"/>
              </a:spcAft>
              <a:buClr>
                <a:schemeClr val="tx1"/>
              </a:buClr>
              <a:buFont typeface="Arial" panose="020B0604020202020204" pitchFamily="34" charset="0"/>
              <a:buChar char="•"/>
              <a:defRPr/>
            </a:pPr>
            <a:r>
              <a:rPr lang="en-US" sz="1400" dirty="0" smtClean="0"/>
              <a:t>139 Soldiers </a:t>
            </a:r>
            <a:r>
              <a:rPr lang="en-US" sz="1400" dirty="0"/>
              <a:t>on </a:t>
            </a:r>
            <a:r>
              <a:rPr lang="en-US" sz="1400" dirty="0" smtClean="0"/>
              <a:t>rear detachment (3%)</a:t>
            </a:r>
          </a:p>
        </p:txBody>
      </p:sp>
      <p:sp>
        <p:nvSpPr>
          <p:cNvPr id="7" name="TextBox 6"/>
          <p:cNvSpPr txBox="1">
            <a:spLocks noChangeArrowheads="1"/>
          </p:cNvSpPr>
          <p:nvPr/>
        </p:nvSpPr>
        <p:spPr bwMode="auto">
          <a:xfrm>
            <a:off x="4699632" y="5873632"/>
            <a:ext cx="41465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u="sng" dirty="0">
                <a:solidFill>
                  <a:srgbClr val="000000"/>
                </a:solidFill>
              </a:rPr>
              <a:t>**Deployment goal - 82% of theater requirement</a:t>
            </a:r>
          </a:p>
        </p:txBody>
      </p:sp>
      <p:pic>
        <p:nvPicPr>
          <p:cNvPr id="8" name="Picture 7"/>
          <p:cNvPicPr>
            <a:picLocks noChangeAspect="1"/>
          </p:cNvPicPr>
          <p:nvPr/>
        </p:nvPicPr>
        <p:blipFill>
          <a:blip r:embed="rId3"/>
          <a:stretch>
            <a:fillRect/>
          </a:stretch>
        </p:blipFill>
        <p:spPr>
          <a:xfrm>
            <a:off x="4699632" y="903850"/>
            <a:ext cx="4285972" cy="5028455"/>
          </a:xfrm>
          <a:prstGeom prst="rect">
            <a:avLst/>
          </a:prstGeom>
        </p:spPr>
      </p:pic>
      <p:sp>
        <p:nvSpPr>
          <p:cNvPr id="9" name="TextBox 8"/>
          <p:cNvSpPr txBox="1"/>
          <p:nvPr/>
        </p:nvSpPr>
        <p:spPr>
          <a:xfrm>
            <a:off x="3965178" y="6165702"/>
            <a:ext cx="5268254" cy="276999"/>
          </a:xfrm>
          <a:prstGeom prst="rect">
            <a:avLst/>
          </a:prstGeom>
          <a:noFill/>
          <a:ln w="15875">
            <a:noFill/>
            <a:miter lim="800000"/>
          </a:ln>
        </p:spPr>
        <p:txBody>
          <a:bodyPr wrap="square" rtlCol="0" anchor="ctr" anchorCtr="0">
            <a:spAutoFit/>
          </a:bodyPr>
          <a:lstStyle/>
          <a:p>
            <a:r>
              <a:rPr lang="en-US" sz="1200" b="1" dirty="0" smtClean="0">
                <a:latin typeface="Arial" pitchFamily="34" charset="0"/>
                <a:cs typeface="Arial" pitchFamily="34" charset="0"/>
              </a:rPr>
              <a:t>__%</a:t>
            </a:r>
            <a:r>
              <a:rPr lang="en-US" sz="1200" b="1" u="none" dirty="0" smtClean="0">
                <a:latin typeface="Arial" pitchFamily="34" charset="0"/>
                <a:cs typeface="Arial" pitchFamily="34" charset="0"/>
              </a:rPr>
              <a:t> Deployed </a:t>
            </a:r>
            <a:r>
              <a:rPr lang="en-US" sz="1200" b="1" dirty="0">
                <a:latin typeface="Arial" pitchFamily="34" charset="0"/>
                <a:cs typeface="Arial" pitchFamily="34" charset="0"/>
              </a:rPr>
              <a:t> </a:t>
            </a:r>
            <a:r>
              <a:rPr lang="en-US" sz="1200" b="1" dirty="0" smtClean="0">
                <a:latin typeface="Arial" pitchFamily="34" charset="0"/>
                <a:cs typeface="Arial" pitchFamily="34" charset="0"/>
              </a:rPr>
              <a:t>        </a:t>
            </a:r>
            <a:r>
              <a:rPr lang="en-US" sz="1200" b="1" u="sng" dirty="0" smtClean="0">
                <a:latin typeface="Arial" pitchFamily="34" charset="0"/>
                <a:cs typeface="Arial" pitchFamily="34" charset="0"/>
              </a:rPr>
              <a:t>__</a:t>
            </a:r>
            <a:r>
              <a:rPr lang="en-US" sz="1200" b="1" dirty="0" smtClean="0">
                <a:latin typeface="Arial" pitchFamily="34" charset="0"/>
                <a:cs typeface="Arial" pitchFamily="34" charset="0"/>
              </a:rPr>
              <a:t>% Against </a:t>
            </a:r>
            <a:r>
              <a:rPr lang="en-US" sz="1200" b="1" dirty="0">
                <a:latin typeface="Arial" pitchFamily="34" charset="0"/>
                <a:cs typeface="Arial" pitchFamily="34" charset="0"/>
              </a:rPr>
              <a:t>FTN          </a:t>
            </a:r>
            <a:r>
              <a:rPr lang="en-US" sz="1200" b="1" dirty="0" smtClean="0">
                <a:latin typeface="Arial" pitchFamily="34" charset="0"/>
                <a:cs typeface="Arial" pitchFamily="34" charset="0"/>
              </a:rPr>
              <a:t>___ Total BOG (Rotation)           </a:t>
            </a:r>
            <a:endParaRPr lang="en-US" sz="1200" b="1" dirty="0">
              <a:latin typeface="Arial" pitchFamily="34" charset="0"/>
              <a:cs typeface="Arial" pitchFamily="34" charset="0"/>
            </a:endParaRPr>
          </a:p>
        </p:txBody>
      </p:sp>
    </p:spTree>
    <p:extLst>
      <p:ext uri="{BB962C8B-B14F-4D97-AF65-F5344CB8AC3E}">
        <p14:creationId xmlns:p14="http://schemas.microsoft.com/office/powerpoint/2010/main" val="2475064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1920099935"/>
              </p:ext>
            </p:extLst>
          </p:nvPr>
        </p:nvGraphicFramePr>
        <p:xfrm>
          <a:off x="0" y="1240439"/>
          <a:ext cx="9144000" cy="4801131"/>
        </p:xfrm>
        <a:graphic>
          <a:graphicData uri="http://schemas.openxmlformats.org/presentationml/2006/ole">
            <mc:AlternateContent xmlns:mc="http://schemas.openxmlformats.org/markup-compatibility/2006">
              <mc:Choice xmlns:v="urn:schemas-microsoft-com:vml" Requires="v">
                <p:oleObj spid="_x0000_s2071" name="Worksheet" r:id="rId4" imgW="30261060" imgH="12744450" progId="Excel.Sheet.12">
                  <p:embed/>
                </p:oleObj>
              </mc:Choice>
              <mc:Fallback>
                <p:oleObj name="Worksheet" r:id="rId4" imgW="30261060" imgH="12744450" progId="Excel.Sheet.12">
                  <p:embed/>
                  <p:pic>
                    <p:nvPicPr>
                      <p:cNvPr id="0" name=""/>
                      <p:cNvPicPr/>
                      <p:nvPr/>
                    </p:nvPicPr>
                    <p:blipFill>
                      <a:blip r:embed="rId5"/>
                      <a:stretch>
                        <a:fillRect/>
                      </a:stretch>
                    </p:blipFill>
                    <p:spPr>
                      <a:xfrm>
                        <a:off x="0" y="1240439"/>
                        <a:ext cx="9144000" cy="4801131"/>
                      </a:xfrm>
                      <a:prstGeom prst="rect">
                        <a:avLst/>
                      </a:prstGeom>
                    </p:spPr>
                  </p:pic>
                </p:oleObj>
              </mc:Fallback>
            </mc:AlternateContent>
          </a:graphicData>
        </a:graphic>
      </p:graphicFrame>
      <p:graphicFrame>
        <p:nvGraphicFramePr>
          <p:cNvPr id="18" name="Chart 17"/>
          <p:cNvGraphicFramePr/>
          <p:nvPr>
            <p:extLst>
              <p:ext uri="{D42A27DB-BD31-4B8C-83A1-F6EECF244321}">
                <p14:modId xmlns:p14="http://schemas.microsoft.com/office/powerpoint/2010/main" val="1583921619"/>
              </p:ext>
            </p:extLst>
          </p:nvPr>
        </p:nvGraphicFramePr>
        <p:xfrm>
          <a:off x="-814568" y="5253899"/>
          <a:ext cx="9590314" cy="677765"/>
        </p:xfrm>
        <a:graphic>
          <a:graphicData uri="http://schemas.openxmlformats.org/drawingml/2006/chart">
            <c:chart xmlns:c="http://schemas.openxmlformats.org/drawingml/2006/chart" xmlns:r="http://schemas.openxmlformats.org/officeDocument/2006/relationships" r:id="rId6"/>
          </a:graphicData>
        </a:graphic>
      </p:graphicFrame>
      <p:sp>
        <p:nvSpPr>
          <p:cNvPr id="2" name="Title 1"/>
          <p:cNvSpPr>
            <a:spLocks noGrp="1"/>
          </p:cNvSpPr>
          <p:nvPr>
            <p:ph type="title"/>
          </p:nvPr>
        </p:nvSpPr>
        <p:spPr>
          <a:xfrm>
            <a:off x="0" y="5131"/>
            <a:ext cx="9144000" cy="868362"/>
          </a:xfrm>
        </p:spPr>
        <p:txBody>
          <a:bodyPr/>
          <a:lstStyle/>
          <a:p>
            <a:r>
              <a:rPr lang="en-US" sz="2800" b="1" dirty="0" smtClean="0">
                <a:solidFill>
                  <a:schemeClr val="tx1"/>
                </a:solidFill>
                <a:latin typeface=" Arial"/>
              </a:rPr>
              <a:t>Devil Brigade Training </a:t>
            </a:r>
            <a:r>
              <a:rPr lang="en-US" sz="2800" b="1" dirty="0">
                <a:solidFill>
                  <a:schemeClr val="tx1"/>
                </a:solidFill>
                <a:latin typeface=" Arial"/>
              </a:rPr>
              <a:t>Calendar for </a:t>
            </a:r>
            <a:r>
              <a:rPr lang="en-US" sz="2800" b="1" dirty="0" smtClean="0">
                <a:solidFill>
                  <a:schemeClr val="tx1"/>
                </a:solidFill>
                <a:latin typeface=" Arial"/>
              </a:rPr>
              <a:t>1</a:t>
            </a:r>
            <a:r>
              <a:rPr lang="en-US" sz="2800" b="1" baseline="30000" dirty="0" smtClean="0">
                <a:solidFill>
                  <a:schemeClr val="tx1"/>
                </a:solidFill>
                <a:latin typeface=" Arial"/>
              </a:rPr>
              <a:t>st</a:t>
            </a:r>
            <a:r>
              <a:rPr lang="en-US" sz="2800" b="1" dirty="0" smtClean="0">
                <a:solidFill>
                  <a:schemeClr val="tx1"/>
                </a:solidFill>
                <a:latin typeface=" Arial"/>
              </a:rPr>
              <a:t> Quarter</a:t>
            </a:r>
            <a:endParaRPr lang="en-US" sz="2800" b="1" dirty="0">
              <a:solidFill>
                <a:schemeClr val="tx1"/>
              </a:solidFill>
              <a:latin typeface=" Arial"/>
            </a:endParaRPr>
          </a:p>
        </p:txBody>
      </p:sp>
      <p:sp>
        <p:nvSpPr>
          <p:cNvPr id="5" name="TextBox 4"/>
          <p:cNvSpPr txBox="1"/>
          <p:nvPr/>
        </p:nvSpPr>
        <p:spPr>
          <a:xfrm>
            <a:off x="0" y="6933372"/>
            <a:ext cx="9144000" cy="507831"/>
          </a:xfrm>
          <a:prstGeom prst="rect">
            <a:avLst/>
          </a:prstGeom>
          <a:noFill/>
          <a:ln>
            <a:solidFill>
              <a:schemeClr val="tx1"/>
            </a:solidFill>
          </a:ln>
        </p:spPr>
        <p:txBody>
          <a:bodyPr wrap="square" rtlCol="0">
            <a:spAutoFit/>
          </a:bodyPr>
          <a:lstStyle/>
          <a:p>
            <a:pPr marL="128588" indent="-128588">
              <a:buFont typeface="Arial" panose="020B0604020202020204" pitchFamily="34" charset="0"/>
              <a:buChar char="•"/>
            </a:pPr>
            <a:r>
              <a:rPr lang="en-US" sz="900" dirty="0">
                <a:latin typeface="Arial" panose="020B0604020202020204" pitchFamily="34" charset="0"/>
                <a:cs typeface="Arial" panose="020B0604020202020204" pitchFamily="34" charset="0"/>
              </a:rPr>
              <a:t>Unit presents current quarterly training calendar in a manner best able to communicate to those attending</a:t>
            </a:r>
          </a:p>
          <a:p>
            <a:pPr marL="128588" indent="-128588">
              <a:buFont typeface="Arial" panose="020B0604020202020204" pitchFamily="34" charset="0"/>
              <a:buChar char="•"/>
            </a:pPr>
            <a:r>
              <a:rPr lang="en-US" sz="900" b="1" dirty="0">
                <a:latin typeface="Arial" panose="020B0604020202020204" pitchFamily="34" charset="0"/>
                <a:cs typeface="Arial" panose="020B0604020202020204" pitchFamily="34" charset="0"/>
              </a:rPr>
              <a:t>Should incorporate how quarterly training calendar is building to culminating collective training event (or mission) for the UTP: Additional slides if required</a:t>
            </a:r>
          </a:p>
          <a:p>
            <a:pPr marL="128588" indent="-128588">
              <a:buFont typeface="Arial" panose="020B0604020202020204" pitchFamily="34" charset="0"/>
              <a:buChar char="•"/>
            </a:pPr>
            <a:r>
              <a:rPr lang="en-US" sz="900" dirty="0">
                <a:latin typeface="Arial" panose="020B0604020202020204" pitchFamily="34" charset="0"/>
                <a:cs typeface="Arial" panose="020B0604020202020204" pitchFamily="34" charset="0"/>
              </a:rPr>
              <a:t>Example of DIV Quarterly LRTC is depicted below </a:t>
            </a:r>
          </a:p>
        </p:txBody>
      </p:sp>
      <p:grpSp>
        <p:nvGrpSpPr>
          <p:cNvPr id="10" name="Group 9"/>
          <p:cNvGrpSpPr/>
          <p:nvPr/>
        </p:nvGrpSpPr>
        <p:grpSpPr>
          <a:xfrm>
            <a:off x="-814568" y="3643590"/>
            <a:ext cx="9590314" cy="2143354"/>
            <a:chOff x="7051023" y="2525287"/>
            <a:chExt cx="9590314" cy="2143354"/>
          </a:xfrm>
        </p:grpSpPr>
        <p:graphicFrame>
          <p:nvGraphicFramePr>
            <p:cNvPr id="14" name="Chart 13"/>
            <p:cNvGraphicFramePr/>
            <p:nvPr>
              <p:extLst>
                <p:ext uri="{D42A27DB-BD31-4B8C-83A1-F6EECF244321}">
                  <p14:modId xmlns:p14="http://schemas.microsoft.com/office/powerpoint/2010/main" val="1183762537"/>
                </p:ext>
              </p:extLst>
            </p:nvPr>
          </p:nvGraphicFramePr>
          <p:xfrm>
            <a:off x="7051023" y="2525287"/>
            <a:ext cx="9590314" cy="677765"/>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6" name="Chart 15"/>
            <p:cNvGraphicFramePr/>
            <p:nvPr>
              <p:extLst>
                <p:ext uri="{D42A27DB-BD31-4B8C-83A1-F6EECF244321}">
                  <p14:modId xmlns:p14="http://schemas.microsoft.com/office/powerpoint/2010/main" val="1716700814"/>
                </p:ext>
              </p:extLst>
            </p:nvPr>
          </p:nvGraphicFramePr>
          <p:xfrm>
            <a:off x="7051023" y="3990876"/>
            <a:ext cx="9590314" cy="677765"/>
          </p:xfrm>
          <a:graphic>
            <a:graphicData uri="http://schemas.openxmlformats.org/drawingml/2006/chart">
              <c:chart xmlns:c="http://schemas.openxmlformats.org/drawingml/2006/chart" xmlns:r="http://schemas.openxmlformats.org/officeDocument/2006/relationships" r:id="rId8"/>
            </a:graphicData>
          </a:graphic>
        </p:graphicFrame>
      </p:grpSp>
      <p:sp>
        <p:nvSpPr>
          <p:cNvPr id="3" name="Explosion 1 2"/>
          <p:cNvSpPr/>
          <p:nvPr/>
        </p:nvSpPr>
        <p:spPr>
          <a:xfrm>
            <a:off x="1923126" y="2421221"/>
            <a:ext cx="764950" cy="270775"/>
          </a:xfrm>
          <a:prstGeom prst="irregularSeal1">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15W</a:t>
            </a:r>
            <a:endParaRPr lang="en-US" sz="700" dirty="0">
              <a:solidFill>
                <a:schemeClr val="tx1"/>
              </a:solidFill>
            </a:endParaRPr>
          </a:p>
        </p:txBody>
      </p:sp>
      <p:graphicFrame>
        <p:nvGraphicFramePr>
          <p:cNvPr id="12" name="Chart 11"/>
          <p:cNvGraphicFramePr/>
          <p:nvPr>
            <p:extLst>
              <p:ext uri="{D42A27DB-BD31-4B8C-83A1-F6EECF244321}">
                <p14:modId xmlns:p14="http://schemas.microsoft.com/office/powerpoint/2010/main" val="1420076374"/>
              </p:ext>
            </p:extLst>
          </p:nvPr>
        </p:nvGraphicFramePr>
        <p:xfrm>
          <a:off x="-814568" y="3650690"/>
          <a:ext cx="9590314" cy="700786"/>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7" name="Chart 16"/>
          <p:cNvGraphicFramePr/>
          <p:nvPr>
            <p:extLst>
              <p:ext uri="{D42A27DB-BD31-4B8C-83A1-F6EECF244321}">
                <p14:modId xmlns:p14="http://schemas.microsoft.com/office/powerpoint/2010/main" val="4252677502"/>
              </p:ext>
            </p:extLst>
          </p:nvPr>
        </p:nvGraphicFramePr>
        <p:xfrm>
          <a:off x="-814568" y="3866472"/>
          <a:ext cx="9590314" cy="677765"/>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1" name="Chart 20"/>
          <p:cNvGraphicFramePr/>
          <p:nvPr>
            <p:extLst>
              <p:ext uri="{D42A27DB-BD31-4B8C-83A1-F6EECF244321}">
                <p14:modId xmlns:p14="http://schemas.microsoft.com/office/powerpoint/2010/main" val="3569070772"/>
              </p:ext>
            </p:extLst>
          </p:nvPr>
        </p:nvGraphicFramePr>
        <p:xfrm>
          <a:off x="428623" y="2835333"/>
          <a:ext cx="11144249" cy="957035"/>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4" name="Chart 23"/>
          <p:cNvGraphicFramePr/>
          <p:nvPr>
            <p:extLst>
              <p:ext uri="{D42A27DB-BD31-4B8C-83A1-F6EECF244321}">
                <p14:modId xmlns:p14="http://schemas.microsoft.com/office/powerpoint/2010/main" val="2929870173"/>
              </p:ext>
            </p:extLst>
          </p:nvPr>
        </p:nvGraphicFramePr>
        <p:xfrm>
          <a:off x="428623" y="4419392"/>
          <a:ext cx="11144250" cy="675755"/>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5" name="Chart 24"/>
          <p:cNvGraphicFramePr/>
          <p:nvPr>
            <p:extLst>
              <p:ext uri="{D42A27DB-BD31-4B8C-83A1-F6EECF244321}">
                <p14:modId xmlns:p14="http://schemas.microsoft.com/office/powerpoint/2010/main" val="1017227190"/>
              </p:ext>
            </p:extLst>
          </p:nvPr>
        </p:nvGraphicFramePr>
        <p:xfrm>
          <a:off x="428623" y="4702989"/>
          <a:ext cx="11144250" cy="675755"/>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35878183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p:cNvSpPr/>
          <p:nvPr/>
        </p:nvSpPr>
        <p:spPr>
          <a:xfrm>
            <a:off x="530119" y="2443774"/>
            <a:ext cx="8193024" cy="137160"/>
          </a:xfrm>
          <a:prstGeom prst="rect">
            <a:avLst/>
          </a:prstGeom>
          <a:solidFill>
            <a:srgbClr val="7030A0"/>
          </a:solidFill>
          <a:ln w="12700">
            <a:solidFill>
              <a:sysClr val="windowText" lastClr="000000"/>
            </a:solid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7297"/>
            <a:r>
              <a:rPr lang="en-US" sz="800" b="1" dirty="0" smtClean="0">
                <a:solidFill>
                  <a:prstClr val="white"/>
                </a:solidFill>
                <a:latin typeface="Arial Black" panose="020B0A04020102020204" pitchFamily="34" charset="0"/>
                <a:cs typeface="Arial" pitchFamily="34" charset="0"/>
              </a:rPr>
              <a:t>01OCT-31DEC:</a:t>
            </a:r>
            <a:r>
              <a:rPr lang="en-US" sz="800" b="1" dirty="0" smtClean="0">
                <a:solidFill>
                  <a:prstClr val="white"/>
                </a:solidFill>
                <a:latin typeface="Arial" pitchFamily="34" charset="0"/>
                <a:cs typeface="Arial" pitchFamily="34" charset="0"/>
              </a:rPr>
              <a:t>  Troop Diversion (Miscellaneous Taskings)</a:t>
            </a:r>
            <a:endParaRPr lang="en-US" sz="800" b="1" dirty="0">
              <a:solidFill>
                <a:prstClr val="white"/>
              </a:solidFill>
              <a:latin typeface="Arial" pitchFamily="34" charset="0"/>
              <a:cs typeface="Arial" pitchFamily="34" charset="0"/>
            </a:endParaRPr>
          </a:p>
        </p:txBody>
      </p:sp>
      <p:sp>
        <p:nvSpPr>
          <p:cNvPr id="54" name="Rectangle 53"/>
          <p:cNvSpPr/>
          <p:nvPr/>
        </p:nvSpPr>
        <p:spPr>
          <a:xfrm>
            <a:off x="530119" y="3110524"/>
            <a:ext cx="8193024" cy="137160"/>
          </a:xfrm>
          <a:prstGeom prst="rect">
            <a:avLst/>
          </a:prstGeom>
          <a:solidFill>
            <a:srgbClr val="7030A0"/>
          </a:solidFill>
          <a:ln w="12700">
            <a:solidFill>
              <a:sysClr val="windowText" lastClr="000000"/>
            </a:solid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7297"/>
            <a:r>
              <a:rPr lang="en-US" sz="800" b="1" dirty="0" smtClean="0">
                <a:solidFill>
                  <a:prstClr val="white"/>
                </a:solidFill>
                <a:latin typeface="Arial Black" panose="020B0A04020102020204" pitchFamily="34" charset="0"/>
                <a:cs typeface="Arial" pitchFamily="34" charset="0"/>
              </a:rPr>
              <a:t>01OCT-31DEC:</a:t>
            </a:r>
            <a:r>
              <a:rPr lang="en-US" sz="800" b="1" dirty="0" smtClean="0">
                <a:solidFill>
                  <a:prstClr val="white"/>
                </a:solidFill>
                <a:latin typeface="Arial" pitchFamily="34" charset="0"/>
                <a:cs typeface="Arial" pitchFamily="34" charset="0"/>
              </a:rPr>
              <a:t>  Troop Diversion (Miscellaneous Taskings)</a:t>
            </a:r>
            <a:endParaRPr lang="en-US" sz="800" b="1" dirty="0">
              <a:solidFill>
                <a:prstClr val="white"/>
              </a:solidFill>
              <a:latin typeface="Arial" pitchFamily="34" charset="0"/>
              <a:cs typeface="Arial" pitchFamily="34" charset="0"/>
            </a:endParaRPr>
          </a:p>
        </p:txBody>
      </p:sp>
      <p:sp>
        <p:nvSpPr>
          <p:cNvPr id="56" name="Rectangle 55"/>
          <p:cNvSpPr/>
          <p:nvPr/>
        </p:nvSpPr>
        <p:spPr>
          <a:xfrm>
            <a:off x="530119" y="3796324"/>
            <a:ext cx="8193024" cy="137160"/>
          </a:xfrm>
          <a:prstGeom prst="rect">
            <a:avLst/>
          </a:prstGeom>
          <a:solidFill>
            <a:srgbClr val="7030A0"/>
          </a:solidFill>
          <a:ln w="12700">
            <a:solidFill>
              <a:sysClr val="windowText" lastClr="000000"/>
            </a:solid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7297"/>
            <a:r>
              <a:rPr lang="en-US" sz="800" b="1" dirty="0" smtClean="0">
                <a:solidFill>
                  <a:prstClr val="white"/>
                </a:solidFill>
                <a:latin typeface="Arial Black" panose="020B0A04020102020204" pitchFamily="34" charset="0"/>
                <a:cs typeface="Arial" pitchFamily="34" charset="0"/>
              </a:rPr>
              <a:t>01OCT-31DEC:</a:t>
            </a:r>
            <a:r>
              <a:rPr lang="en-US" sz="800" b="1" dirty="0" smtClean="0">
                <a:solidFill>
                  <a:prstClr val="white"/>
                </a:solidFill>
                <a:latin typeface="Arial" pitchFamily="34" charset="0"/>
                <a:cs typeface="Arial" pitchFamily="34" charset="0"/>
              </a:rPr>
              <a:t>  Troop Diversion (Miscellaneous Taskings)</a:t>
            </a:r>
            <a:endParaRPr lang="en-US" sz="800" b="1" dirty="0">
              <a:solidFill>
                <a:prstClr val="white"/>
              </a:solidFill>
              <a:latin typeface="Arial" pitchFamily="34" charset="0"/>
              <a:cs typeface="Arial" pitchFamily="34" charset="0"/>
            </a:endParaRPr>
          </a:p>
        </p:txBody>
      </p:sp>
      <p:sp>
        <p:nvSpPr>
          <p:cNvPr id="60" name="Rectangle 59"/>
          <p:cNvSpPr/>
          <p:nvPr/>
        </p:nvSpPr>
        <p:spPr>
          <a:xfrm>
            <a:off x="526654" y="4468274"/>
            <a:ext cx="8193024" cy="137160"/>
          </a:xfrm>
          <a:prstGeom prst="rect">
            <a:avLst/>
          </a:prstGeom>
          <a:solidFill>
            <a:srgbClr val="7030A0"/>
          </a:solidFill>
          <a:ln w="12700">
            <a:solidFill>
              <a:sysClr val="windowText" lastClr="000000"/>
            </a:solid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7297"/>
            <a:r>
              <a:rPr lang="en-US" sz="800" b="1" dirty="0" smtClean="0">
                <a:solidFill>
                  <a:prstClr val="white"/>
                </a:solidFill>
                <a:latin typeface="Arial Black" panose="020B0A04020102020204" pitchFamily="34" charset="0"/>
                <a:cs typeface="Arial" pitchFamily="34" charset="0"/>
              </a:rPr>
              <a:t>01OCT-31DEC:</a:t>
            </a:r>
            <a:r>
              <a:rPr lang="en-US" sz="800" b="1" dirty="0" smtClean="0">
                <a:solidFill>
                  <a:prstClr val="white"/>
                </a:solidFill>
                <a:latin typeface="Arial" pitchFamily="34" charset="0"/>
                <a:cs typeface="Arial" pitchFamily="34" charset="0"/>
              </a:rPr>
              <a:t>  Troop Diversion (Miscellaneous Taskings)</a:t>
            </a:r>
            <a:endParaRPr lang="en-US" sz="800" b="1" dirty="0">
              <a:solidFill>
                <a:prstClr val="white"/>
              </a:solidFill>
              <a:latin typeface="Arial" pitchFamily="34" charset="0"/>
              <a:cs typeface="Arial" pitchFamily="34" charset="0"/>
            </a:endParaRPr>
          </a:p>
        </p:txBody>
      </p:sp>
      <p:sp>
        <p:nvSpPr>
          <p:cNvPr id="62" name="Rectangle 61"/>
          <p:cNvSpPr/>
          <p:nvPr/>
        </p:nvSpPr>
        <p:spPr>
          <a:xfrm>
            <a:off x="533580" y="5146284"/>
            <a:ext cx="8193024" cy="137160"/>
          </a:xfrm>
          <a:prstGeom prst="rect">
            <a:avLst/>
          </a:prstGeom>
          <a:solidFill>
            <a:srgbClr val="7030A0"/>
          </a:solidFill>
          <a:ln w="12700">
            <a:solidFill>
              <a:sysClr val="windowText" lastClr="000000"/>
            </a:solid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7297"/>
            <a:r>
              <a:rPr lang="en-US" sz="800" b="1" dirty="0" smtClean="0">
                <a:solidFill>
                  <a:prstClr val="white"/>
                </a:solidFill>
                <a:latin typeface="Arial Black" panose="020B0A04020102020204" pitchFamily="34" charset="0"/>
                <a:cs typeface="Arial" pitchFamily="34" charset="0"/>
              </a:rPr>
              <a:t>01OCT-31DEC:</a:t>
            </a:r>
            <a:r>
              <a:rPr lang="en-US" sz="800" b="1" dirty="0" smtClean="0">
                <a:solidFill>
                  <a:prstClr val="white"/>
                </a:solidFill>
                <a:latin typeface="Arial" pitchFamily="34" charset="0"/>
                <a:cs typeface="Arial" pitchFamily="34" charset="0"/>
              </a:rPr>
              <a:t>  Troop Diversion (Miscellaneous Taskings)</a:t>
            </a:r>
            <a:endParaRPr lang="en-US" sz="800" b="1" dirty="0">
              <a:solidFill>
                <a:prstClr val="white"/>
              </a:solidFill>
              <a:latin typeface="Arial" pitchFamily="34" charset="0"/>
              <a:cs typeface="Arial" pitchFamily="34" charset="0"/>
            </a:endParaRPr>
          </a:p>
        </p:txBody>
      </p:sp>
      <p:sp>
        <p:nvSpPr>
          <p:cNvPr id="64" name="Rectangle 63"/>
          <p:cNvSpPr/>
          <p:nvPr/>
        </p:nvSpPr>
        <p:spPr>
          <a:xfrm>
            <a:off x="529249" y="5832953"/>
            <a:ext cx="8193024" cy="137160"/>
          </a:xfrm>
          <a:prstGeom prst="rect">
            <a:avLst/>
          </a:prstGeom>
          <a:solidFill>
            <a:srgbClr val="7030A0"/>
          </a:solidFill>
          <a:ln w="12700">
            <a:solidFill>
              <a:sysClr val="windowText" lastClr="000000"/>
            </a:solid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7297"/>
            <a:r>
              <a:rPr lang="en-US" sz="800" b="1" dirty="0" smtClean="0">
                <a:solidFill>
                  <a:prstClr val="white"/>
                </a:solidFill>
                <a:latin typeface="Arial Black" panose="020B0A04020102020204" pitchFamily="34" charset="0"/>
                <a:cs typeface="Arial" pitchFamily="34" charset="0"/>
              </a:rPr>
              <a:t>01OCT-31DEC:</a:t>
            </a:r>
            <a:r>
              <a:rPr lang="en-US" sz="800" b="1" dirty="0" smtClean="0">
                <a:solidFill>
                  <a:prstClr val="white"/>
                </a:solidFill>
                <a:latin typeface="Arial" pitchFamily="34" charset="0"/>
                <a:cs typeface="Arial" pitchFamily="34" charset="0"/>
              </a:rPr>
              <a:t>  Troop Diversion (Miscellaneous Taskings)</a:t>
            </a:r>
            <a:endParaRPr lang="en-US" sz="800" b="1" dirty="0">
              <a:solidFill>
                <a:prstClr val="white"/>
              </a:solidFill>
              <a:latin typeface="Arial" pitchFamily="34" charset="0"/>
              <a:cs typeface="Arial" pitchFamily="34" charset="0"/>
            </a:endParaRPr>
          </a:p>
        </p:txBody>
      </p:sp>
      <p:sp>
        <p:nvSpPr>
          <p:cNvPr id="48" name="Rectangle 47"/>
          <p:cNvSpPr/>
          <p:nvPr/>
        </p:nvSpPr>
        <p:spPr>
          <a:xfrm>
            <a:off x="590551" y="491226"/>
            <a:ext cx="8129016" cy="137160"/>
          </a:xfrm>
          <a:prstGeom prst="rect">
            <a:avLst/>
          </a:prstGeom>
          <a:solidFill>
            <a:srgbClr val="FF0000"/>
          </a:solidFill>
          <a:ln w="12700">
            <a:solidFill>
              <a:sysClr val="windowText" lastClr="000000"/>
            </a:solid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7297"/>
            <a:r>
              <a:rPr lang="en-US" sz="800" b="1" dirty="0" smtClean="0">
                <a:solidFill>
                  <a:prstClr val="white"/>
                </a:solidFill>
                <a:latin typeface="Arial Black" panose="020B0A04020102020204" pitchFamily="34" charset="0"/>
                <a:cs typeface="Arial" pitchFamily="34" charset="0"/>
              </a:rPr>
              <a:t>02OCT-12JAN18:</a:t>
            </a:r>
            <a:r>
              <a:rPr lang="en-US" sz="800" b="1" dirty="0" smtClean="0">
                <a:solidFill>
                  <a:prstClr val="white"/>
                </a:solidFill>
                <a:latin typeface="Arial" pitchFamily="34" charset="0"/>
                <a:cs typeface="Arial" pitchFamily="34" charset="0"/>
              </a:rPr>
              <a:t>  Augmentation Security Force</a:t>
            </a:r>
            <a:endParaRPr lang="en-US" sz="800" b="1" dirty="0">
              <a:solidFill>
                <a:prstClr val="white"/>
              </a:solidFill>
              <a:latin typeface="Arial" pitchFamily="34" charset="0"/>
              <a:cs typeface="Arial" pitchFamily="34" charset="0"/>
            </a:endParaRPr>
          </a:p>
        </p:txBody>
      </p:sp>
      <p:sp>
        <p:nvSpPr>
          <p:cNvPr id="15" name="Rectangle 14"/>
          <p:cNvSpPr/>
          <p:nvPr/>
        </p:nvSpPr>
        <p:spPr>
          <a:xfrm>
            <a:off x="2570842" y="639378"/>
            <a:ext cx="2569464" cy="137160"/>
          </a:xfrm>
          <a:prstGeom prst="rect">
            <a:avLst/>
          </a:prstGeom>
          <a:solidFill>
            <a:srgbClr val="FF0000"/>
          </a:solidFill>
          <a:ln w="12700">
            <a:solidFill>
              <a:sysClr val="windowText" lastClr="000000"/>
            </a:solid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7297"/>
            <a:r>
              <a:rPr lang="en-US" sz="800" b="1" dirty="0" smtClean="0">
                <a:solidFill>
                  <a:prstClr val="white"/>
                </a:solidFill>
                <a:latin typeface="Arial Black" panose="020B0A04020102020204" pitchFamily="34" charset="0"/>
                <a:cs typeface="Arial" pitchFamily="34" charset="0"/>
              </a:rPr>
              <a:t>22OCT-19NOV:</a:t>
            </a:r>
            <a:r>
              <a:rPr lang="en-US" sz="800" b="1" dirty="0" smtClean="0">
                <a:solidFill>
                  <a:prstClr val="white"/>
                </a:solidFill>
                <a:latin typeface="Arial" pitchFamily="34" charset="0"/>
                <a:cs typeface="Arial" pitchFamily="34" charset="0"/>
              </a:rPr>
              <a:t>  JRTC 18-02 OPFOR/FSF</a:t>
            </a:r>
            <a:endParaRPr lang="en-US" sz="800" b="1" dirty="0">
              <a:solidFill>
                <a:prstClr val="white"/>
              </a:solidFill>
              <a:latin typeface="Arial" pitchFamily="34" charset="0"/>
              <a:cs typeface="Arial" pitchFamily="34" charset="0"/>
            </a:endParaRPr>
          </a:p>
        </p:txBody>
      </p:sp>
      <p:sp>
        <p:nvSpPr>
          <p:cNvPr id="17" name="Rectangle 16"/>
          <p:cNvSpPr/>
          <p:nvPr/>
        </p:nvSpPr>
        <p:spPr>
          <a:xfrm>
            <a:off x="2599418" y="781201"/>
            <a:ext cx="2542032" cy="137160"/>
          </a:xfrm>
          <a:prstGeom prst="rect">
            <a:avLst/>
          </a:prstGeom>
          <a:solidFill>
            <a:srgbClr val="FF0000"/>
          </a:solidFill>
          <a:ln w="12700">
            <a:solidFill>
              <a:sysClr val="windowText" lastClr="000000"/>
            </a:solid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7297"/>
            <a:r>
              <a:rPr lang="en-US" sz="800" b="1" dirty="0" smtClean="0">
                <a:solidFill>
                  <a:prstClr val="white"/>
                </a:solidFill>
                <a:latin typeface="Arial Black" panose="020B0A04020102020204" pitchFamily="34" charset="0"/>
                <a:cs typeface="Arial" pitchFamily="34" charset="0"/>
              </a:rPr>
              <a:t>23OCT-19NOV:</a:t>
            </a:r>
            <a:r>
              <a:rPr lang="en-US" sz="800" b="1" dirty="0" smtClean="0">
                <a:solidFill>
                  <a:prstClr val="white"/>
                </a:solidFill>
                <a:latin typeface="Arial" pitchFamily="34" charset="0"/>
                <a:cs typeface="Arial" pitchFamily="34" charset="0"/>
              </a:rPr>
              <a:t>  JRTC 18-02 OC-T</a:t>
            </a:r>
            <a:endParaRPr lang="en-US" sz="800" b="1" dirty="0">
              <a:solidFill>
                <a:prstClr val="white"/>
              </a:solidFill>
              <a:latin typeface="Arial" pitchFamily="34" charset="0"/>
              <a:cs typeface="Arial" pitchFamily="34" charset="0"/>
            </a:endParaRPr>
          </a:p>
        </p:txBody>
      </p:sp>
      <p:sp>
        <p:nvSpPr>
          <p:cNvPr id="18" name="Rectangular Callout 17"/>
          <p:cNvSpPr/>
          <p:nvPr/>
        </p:nvSpPr>
        <p:spPr>
          <a:xfrm>
            <a:off x="1962150" y="632045"/>
            <a:ext cx="322730" cy="137160"/>
          </a:xfrm>
          <a:prstGeom prst="wedgeRectCallout">
            <a:avLst>
              <a:gd name="adj1" fmla="val 156966"/>
              <a:gd name="adj2" fmla="val 8336"/>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r>
              <a:rPr lang="en-US" sz="900" b="1" dirty="0" smtClean="0">
                <a:solidFill>
                  <a:prstClr val="black"/>
                </a:solidFill>
                <a:latin typeface="Arial Black" panose="020B0A04020102020204" pitchFamily="34" charset="0"/>
                <a:cs typeface="Arial" panose="020B0604020202020204" pitchFamily="34" charset="0"/>
              </a:rPr>
              <a:t>342</a:t>
            </a:r>
            <a:endParaRPr lang="en-US" sz="900" b="1" dirty="0">
              <a:solidFill>
                <a:prstClr val="black"/>
              </a:solidFill>
              <a:latin typeface="Arial Black" panose="020B0A04020102020204" pitchFamily="34" charset="0"/>
              <a:cs typeface="Arial" panose="020B0604020202020204" pitchFamily="34" charset="0"/>
            </a:endParaRPr>
          </a:p>
        </p:txBody>
      </p:sp>
      <p:sp>
        <p:nvSpPr>
          <p:cNvPr id="22" name="Rectangular Callout 21"/>
          <p:cNvSpPr/>
          <p:nvPr/>
        </p:nvSpPr>
        <p:spPr>
          <a:xfrm>
            <a:off x="1714500" y="773714"/>
            <a:ext cx="589430" cy="137160"/>
          </a:xfrm>
          <a:prstGeom prst="wedgeRectCallout">
            <a:avLst>
              <a:gd name="adj1" fmla="val 102231"/>
              <a:gd name="adj2" fmla="val 7577"/>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9144" rtlCol="0" anchor="ctr"/>
          <a:lstStyle/>
          <a:p>
            <a:pPr algn="ctr"/>
            <a:r>
              <a:rPr lang="en-US" sz="900" b="1" dirty="0" smtClean="0">
                <a:solidFill>
                  <a:prstClr val="black"/>
                </a:solidFill>
                <a:latin typeface="Arial Black" panose="020B0A04020102020204" pitchFamily="34" charset="0"/>
                <a:cs typeface="Arial" panose="020B0604020202020204" pitchFamily="34" charset="0"/>
              </a:rPr>
              <a:t>30</a:t>
            </a:r>
            <a:r>
              <a:rPr lang="en-US" sz="1000" b="1" dirty="0" smtClean="0">
                <a:solidFill>
                  <a:prstClr val="black"/>
                </a:solidFill>
                <a:latin typeface="Arial Black" panose="020B0A04020102020204" pitchFamily="34" charset="0"/>
                <a:cs typeface="Arial" panose="020B0604020202020204" pitchFamily="34" charset="0"/>
              </a:rPr>
              <a:t> </a:t>
            </a:r>
            <a:r>
              <a:rPr lang="en-US" sz="800" b="1" dirty="0" smtClean="0">
                <a:solidFill>
                  <a:prstClr val="black"/>
                </a:solidFill>
                <a:latin typeface="Arial Black" panose="020B0A04020102020204" pitchFamily="34" charset="0"/>
                <a:cs typeface="Arial" panose="020B0604020202020204" pitchFamily="34" charset="0"/>
              </a:rPr>
              <a:t>NCO+</a:t>
            </a:r>
            <a:endParaRPr lang="en-US" sz="1000" b="1" dirty="0">
              <a:solidFill>
                <a:prstClr val="black"/>
              </a:solidFill>
              <a:latin typeface="Arial Black" panose="020B0A04020102020204" pitchFamily="34" charset="0"/>
              <a:cs typeface="Arial" panose="020B0604020202020204" pitchFamily="34" charset="0"/>
            </a:endParaRPr>
          </a:p>
        </p:txBody>
      </p:sp>
      <p:sp>
        <p:nvSpPr>
          <p:cNvPr id="24" name="Rectangle 23"/>
          <p:cNvSpPr/>
          <p:nvPr/>
        </p:nvSpPr>
        <p:spPr>
          <a:xfrm>
            <a:off x="2856593" y="925437"/>
            <a:ext cx="2353582" cy="137160"/>
          </a:xfrm>
          <a:prstGeom prst="rect">
            <a:avLst/>
          </a:prstGeom>
          <a:solidFill>
            <a:srgbClr val="FF0000"/>
          </a:solidFill>
          <a:ln w="12700">
            <a:solidFill>
              <a:sysClr val="windowText" lastClr="000000"/>
            </a:solid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7297"/>
            <a:r>
              <a:rPr lang="en-US" sz="800" b="1" smtClean="0">
                <a:solidFill>
                  <a:prstClr val="white"/>
                </a:solidFill>
                <a:latin typeface="Arial Black" panose="020B0A04020102020204" pitchFamily="34" charset="0"/>
                <a:cs typeface="Arial" pitchFamily="34" charset="0"/>
              </a:rPr>
              <a:t>27OCT-19NOV</a:t>
            </a:r>
            <a:r>
              <a:rPr lang="en-US" sz="800" b="1" dirty="0" smtClean="0">
                <a:solidFill>
                  <a:prstClr val="white"/>
                </a:solidFill>
                <a:latin typeface="Arial Black" panose="020B0A04020102020204" pitchFamily="34" charset="0"/>
                <a:cs typeface="Arial" pitchFamily="34" charset="0"/>
              </a:rPr>
              <a:t>:</a:t>
            </a:r>
            <a:r>
              <a:rPr lang="en-US" sz="800" b="1" dirty="0" smtClean="0">
                <a:solidFill>
                  <a:prstClr val="white"/>
                </a:solidFill>
                <a:latin typeface="Arial" pitchFamily="34" charset="0"/>
                <a:cs typeface="Arial" pitchFamily="34" charset="0"/>
              </a:rPr>
              <a:t>  WFX 18-2 in Korea</a:t>
            </a:r>
            <a:endParaRPr lang="en-US" sz="800" b="1" dirty="0">
              <a:solidFill>
                <a:prstClr val="white"/>
              </a:solidFill>
              <a:latin typeface="Arial" pitchFamily="34" charset="0"/>
              <a:cs typeface="Arial" pitchFamily="34" charset="0"/>
            </a:endParaRPr>
          </a:p>
        </p:txBody>
      </p:sp>
      <p:sp>
        <p:nvSpPr>
          <p:cNvPr id="19" name="Rectangle 18"/>
          <p:cNvSpPr/>
          <p:nvPr/>
        </p:nvSpPr>
        <p:spPr>
          <a:xfrm>
            <a:off x="3267503" y="1063853"/>
            <a:ext cx="5449824" cy="137160"/>
          </a:xfrm>
          <a:prstGeom prst="rect">
            <a:avLst/>
          </a:prstGeom>
          <a:solidFill>
            <a:srgbClr val="FF0000"/>
          </a:solidFill>
          <a:ln w="12700">
            <a:solidFill>
              <a:sysClr val="windowText" lastClr="000000"/>
            </a:solid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7297"/>
            <a:r>
              <a:rPr lang="en-US" sz="800" b="1" dirty="0" smtClean="0">
                <a:solidFill>
                  <a:prstClr val="white"/>
                </a:solidFill>
                <a:latin typeface="Arial Black" panose="020B0A04020102020204" pitchFamily="34" charset="0"/>
                <a:cs typeface="Arial" pitchFamily="34" charset="0"/>
              </a:rPr>
              <a:t>01NOV-29SEP18:</a:t>
            </a:r>
            <a:r>
              <a:rPr lang="en-US" sz="800" b="1" dirty="0" smtClean="0">
                <a:solidFill>
                  <a:prstClr val="white"/>
                </a:solidFill>
                <a:latin typeface="Arial" pitchFamily="34" charset="0"/>
                <a:cs typeface="Arial" pitchFamily="34" charset="0"/>
              </a:rPr>
              <a:t>  Active IRC</a:t>
            </a:r>
            <a:endParaRPr lang="en-US" sz="800" b="1" dirty="0">
              <a:solidFill>
                <a:prstClr val="white"/>
              </a:solidFill>
              <a:latin typeface="Arial" pitchFamily="34" charset="0"/>
              <a:cs typeface="Arial" pitchFamily="34" charset="0"/>
            </a:endParaRPr>
          </a:p>
        </p:txBody>
      </p:sp>
      <p:sp>
        <p:nvSpPr>
          <p:cNvPr id="23" name="Rectangular Callout 22"/>
          <p:cNvSpPr/>
          <p:nvPr/>
        </p:nvSpPr>
        <p:spPr>
          <a:xfrm>
            <a:off x="1943100" y="918157"/>
            <a:ext cx="622313" cy="137160"/>
          </a:xfrm>
          <a:prstGeom prst="wedgeRectCallout">
            <a:avLst>
              <a:gd name="adj1" fmla="val 99669"/>
              <a:gd name="adj2" fmla="val 1303"/>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r>
              <a:rPr lang="en-US" sz="900" b="1" dirty="0" smtClean="0">
                <a:solidFill>
                  <a:prstClr val="black"/>
                </a:solidFill>
                <a:latin typeface="Arial Black" panose="020B0A04020102020204" pitchFamily="34" charset="0"/>
                <a:cs typeface="Arial" panose="020B0604020202020204" pitchFamily="34" charset="0"/>
              </a:rPr>
              <a:t>56</a:t>
            </a:r>
            <a:r>
              <a:rPr lang="en-US" sz="1000" b="1" dirty="0" smtClean="0">
                <a:solidFill>
                  <a:prstClr val="black"/>
                </a:solidFill>
                <a:latin typeface="Arial Black" panose="020B0A04020102020204" pitchFamily="34" charset="0"/>
                <a:cs typeface="Arial" panose="020B0604020202020204" pitchFamily="34" charset="0"/>
              </a:rPr>
              <a:t> </a:t>
            </a:r>
            <a:r>
              <a:rPr lang="en-US" sz="800" b="1" dirty="0" smtClean="0">
                <a:solidFill>
                  <a:prstClr val="black"/>
                </a:solidFill>
                <a:latin typeface="Arial Black" panose="020B0A04020102020204" pitchFamily="34" charset="0"/>
                <a:cs typeface="Arial" panose="020B0604020202020204" pitchFamily="34" charset="0"/>
              </a:rPr>
              <a:t>NCO+</a:t>
            </a:r>
            <a:endParaRPr lang="en-US" sz="800" b="1" dirty="0">
              <a:solidFill>
                <a:prstClr val="black"/>
              </a:solidFill>
              <a:latin typeface="Arial Black" panose="020B0A04020102020204" pitchFamily="34" charset="0"/>
              <a:cs typeface="Arial" panose="020B0604020202020204" pitchFamily="34" charset="0"/>
            </a:endParaRPr>
          </a:p>
        </p:txBody>
      </p:sp>
      <p:sp>
        <p:nvSpPr>
          <p:cNvPr id="25" name="Rectangular Callout 24"/>
          <p:cNvSpPr/>
          <p:nvPr/>
        </p:nvSpPr>
        <p:spPr>
          <a:xfrm>
            <a:off x="2771296" y="1056231"/>
            <a:ext cx="332386" cy="142649"/>
          </a:xfrm>
          <a:prstGeom prst="wedgeRectCallout">
            <a:avLst>
              <a:gd name="adj1" fmla="val 113368"/>
              <a:gd name="adj2" fmla="val 13680"/>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r>
              <a:rPr lang="en-US" sz="900" b="1" dirty="0" smtClean="0">
                <a:solidFill>
                  <a:prstClr val="black"/>
                </a:solidFill>
                <a:latin typeface="Arial Black" panose="020B0A04020102020204" pitchFamily="34" charset="0"/>
                <a:cs typeface="Arial" panose="020B0604020202020204" pitchFamily="34" charset="0"/>
              </a:rPr>
              <a:t>192</a:t>
            </a:r>
            <a:endParaRPr lang="en-US" sz="900" b="1" dirty="0">
              <a:solidFill>
                <a:prstClr val="black"/>
              </a:solidFill>
              <a:latin typeface="Arial Black" panose="020B0A04020102020204" pitchFamily="34" charset="0"/>
              <a:cs typeface="Arial" panose="020B0604020202020204" pitchFamily="34" charset="0"/>
            </a:endParaRPr>
          </a:p>
        </p:txBody>
      </p:sp>
      <p:sp>
        <p:nvSpPr>
          <p:cNvPr id="26" name="Rectangle 25"/>
          <p:cNvSpPr/>
          <p:nvPr/>
        </p:nvSpPr>
        <p:spPr>
          <a:xfrm>
            <a:off x="542775" y="1206728"/>
            <a:ext cx="8174736" cy="137160"/>
          </a:xfrm>
          <a:prstGeom prst="rect">
            <a:avLst/>
          </a:prstGeom>
          <a:solidFill>
            <a:srgbClr val="FF0000"/>
          </a:solidFill>
          <a:ln w="12700">
            <a:solidFill>
              <a:sysClr val="windowText" lastClr="000000"/>
            </a:solid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7297"/>
            <a:r>
              <a:rPr lang="en-US" sz="800" b="1" dirty="0" smtClean="0">
                <a:solidFill>
                  <a:prstClr val="white"/>
                </a:solidFill>
                <a:latin typeface="Arial Black" panose="020B0A04020102020204" pitchFamily="34" charset="0"/>
                <a:cs typeface="Arial" pitchFamily="34" charset="0"/>
              </a:rPr>
              <a:t>01OCT-02JUL18:</a:t>
            </a:r>
            <a:r>
              <a:rPr lang="en-US" sz="800" b="1" dirty="0" smtClean="0">
                <a:solidFill>
                  <a:prstClr val="white"/>
                </a:solidFill>
                <a:latin typeface="Arial" pitchFamily="34" charset="0"/>
                <a:cs typeface="Arial" pitchFamily="34" charset="0"/>
              </a:rPr>
              <a:t>  Training Up to Assume IRC </a:t>
            </a:r>
            <a:endParaRPr lang="en-US" sz="800" b="1" dirty="0">
              <a:solidFill>
                <a:prstClr val="white"/>
              </a:solidFill>
              <a:latin typeface="Arial" pitchFamily="34" charset="0"/>
              <a:cs typeface="Arial" pitchFamily="34" charset="0"/>
            </a:endParaRPr>
          </a:p>
        </p:txBody>
      </p:sp>
      <p:sp>
        <p:nvSpPr>
          <p:cNvPr id="28" name="Rectangle 27"/>
          <p:cNvSpPr/>
          <p:nvPr/>
        </p:nvSpPr>
        <p:spPr>
          <a:xfrm>
            <a:off x="3267075" y="2588822"/>
            <a:ext cx="5445673" cy="137160"/>
          </a:xfrm>
          <a:prstGeom prst="rect">
            <a:avLst/>
          </a:prstGeom>
          <a:solidFill>
            <a:srgbClr val="FF0000"/>
          </a:solidFill>
          <a:ln w="12700">
            <a:solidFill>
              <a:sysClr val="windowText" lastClr="000000"/>
            </a:solid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7297"/>
            <a:r>
              <a:rPr lang="en-US" sz="800" b="1" dirty="0" smtClean="0">
                <a:solidFill>
                  <a:prstClr val="white"/>
                </a:solidFill>
                <a:latin typeface="Arial Black" panose="020B0A04020102020204" pitchFamily="34" charset="0"/>
                <a:cs typeface="Arial" pitchFamily="34" charset="0"/>
              </a:rPr>
              <a:t>01NOV-04JAN18:</a:t>
            </a:r>
            <a:r>
              <a:rPr lang="en-US" sz="800" b="1" dirty="0" smtClean="0">
                <a:solidFill>
                  <a:prstClr val="white"/>
                </a:solidFill>
                <a:latin typeface="Arial" pitchFamily="34" charset="0"/>
                <a:cs typeface="Arial" pitchFamily="34" charset="0"/>
              </a:rPr>
              <a:t>  Active IRC</a:t>
            </a:r>
            <a:endParaRPr lang="en-US" sz="800" b="1" dirty="0">
              <a:solidFill>
                <a:prstClr val="white"/>
              </a:solidFill>
              <a:latin typeface="Arial" pitchFamily="34" charset="0"/>
              <a:cs typeface="Arial" pitchFamily="34" charset="0"/>
            </a:endParaRPr>
          </a:p>
        </p:txBody>
      </p:sp>
      <p:sp>
        <p:nvSpPr>
          <p:cNvPr id="30" name="Rectangle 29"/>
          <p:cNvSpPr/>
          <p:nvPr/>
        </p:nvSpPr>
        <p:spPr>
          <a:xfrm>
            <a:off x="3267503" y="3257200"/>
            <a:ext cx="5449824" cy="137160"/>
          </a:xfrm>
          <a:prstGeom prst="rect">
            <a:avLst/>
          </a:prstGeom>
          <a:solidFill>
            <a:srgbClr val="FF0000"/>
          </a:solidFill>
          <a:ln w="12700">
            <a:solidFill>
              <a:sysClr val="windowText" lastClr="000000"/>
            </a:solid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7297"/>
            <a:r>
              <a:rPr lang="en-US" sz="800" b="1" dirty="0" smtClean="0">
                <a:solidFill>
                  <a:prstClr val="white"/>
                </a:solidFill>
                <a:latin typeface="Arial Black" panose="020B0A04020102020204" pitchFamily="34" charset="0"/>
                <a:cs typeface="Arial" pitchFamily="34" charset="0"/>
              </a:rPr>
              <a:t>01NOV-29SEP18:</a:t>
            </a:r>
            <a:r>
              <a:rPr lang="en-US" sz="800" b="1" dirty="0" smtClean="0">
                <a:solidFill>
                  <a:prstClr val="white"/>
                </a:solidFill>
                <a:latin typeface="Arial" pitchFamily="34" charset="0"/>
                <a:cs typeface="Arial" pitchFamily="34" charset="0"/>
              </a:rPr>
              <a:t>  Training Up to Assume IRC </a:t>
            </a:r>
            <a:endParaRPr lang="en-US" sz="800" b="1" dirty="0">
              <a:solidFill>
                <a:prstClr val="white"/>
              </a:solidFill>
              <a:latin typeface="Arial" pitchFamily="34" charset="0"/>
              <a:cs typeface="Arial" pitchFamily="34" charset="0"/>
            </a:endParaRPr>
          </a:p>
        </p:txBody>
      </p:sp>
      <p:sp>
        <p:nvSpPr>
          <p:cNvPr id="31" name="Rectangular Callout 30"/>
          <p:cNvSpPr/>
          <p:nvPr/>
        </p:nvSpPr>
        <p:spPr>
          <a:xfrm>
            <a:off x="2647471" y="3258602"/>
            <a:ext cx="332386" cy="135247"/>
          </a:xfrm>
          <a:prstGeom prst="wedgeRectCallout">
            <a:avLst>
              <a:gd name="adj1" fmla="val 144890"/>
              <a:gd name="adj2" fmla="val 13680"/>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r>
              <a:rPr lang="en-US" sz="900" b="1" dirty="0" smtClean="0">
                <a:solidFill>
                  <a:prstClr val="black"/>
                </a:solidFill>
                <a:latin typeface="Arial Black" panose="020B0A04020102020204" pitchFamily="34" charset="0"/>
                <a:cs typeface="Arial" panose="020B0604020202020204" pitchFamily="34" charset="0"/>
              </a:rPr>
              <a:t>176</a:t>
            </a:r>
            <a:endParaRPr lang="en-US" sz="900" b="1" dirty="0">
              <a:solidFill>
                <a:prstClr val="black"/>
              </a:solidFill>
              <a:latin typeface="Arial Black" panose="020B0A04020102020204" pitchFamily="34" charset="0"/>
              <a:cs typeface="Arial" panose="020B0604020202020204" pitchFamily="34" charset="0"/>
            </a:endParaRPr>
          </a:p>
        </p:txBody>
      </p:sp>
      <p:sp>
        <p:nvSpPr>
          <p:cNvPr id="11" name="Rectangle 10"/>
          <p:cNvSpPr/>
          <p:nvPr/>
        </p:nvSpPr>
        <p:spPr>
          <a:xfrm>
            <a:off x="529694" y="1349612"/>
            <a:ext cx="2737382" cy="137160"/>
          </a:xfrm>
          <a:prstGeom prst="rect">
            <a:avLst/>
          </a:prstGeom>
          <a:solidFill>
            <a:srgbClr val="FF0000"/>
          </a:solidFill>
          <a:ln w="12700">
            <a:solidFill>
              <a:sysClr val="windowText" lastClr="000000"/>
            </a:solid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7297"/>
            <a:r>
              <a:rPr lang="en-US" sz="800" b="1" dirty="0" smtClean="0">
                <a:solidFill>
                  <a:prstClr val="white"/>
                </a:solidFill>
                <a:latin typeface="Arial Black" panose="020B0A04020102020204" pitchFamily="34" charset="0"/>
                <a:cs typeface="Arial" pitchFamily="34" charset="0"/>
              </a:rPr>
              <a:t>13SEP-31OCT18:</a:t>
            </a:r>
            <a:r>
              <a:rPr lang="en-US" sz="800" b="1" dirty="0" smtClean="0">
                <a:solidFill>
                  <a:prstClr val="white"/>
                </a:solidFill>
                <a:latin typeface="Arial" pitchFamily="34" charset="0"/>
                <a:cs typeface="Arial" pitchFamily="34" charset="0"/>
              </a:rPr>
              <a:t>  PIM FMNET1</a:t>
            </a:r>
            <a:endParaRPr lang="en-US" sz="800" b="1" dirty="0">
              <a:solidFill>
                <a:prstClr val="white"/>
              </a:solidFill>
              <a:latin typeface="Arial" pitchFamily="34" charset="0"/>
              <a:cs typeface="Arial" pitchFamily="34" charset="0"/>
            </a:endParaRPr>
          </a:p>
        </p:txBody>
      </p:sp>
      <p:sp>
        <p:nvSpPr>
          <p:cNvPr id="14" name="Rectangle 13"/>
          <p:cNvSpPr/>
          <p:nvPr/>
        </p:nvSpPr>
        <p:spPr>
          <a:xfrm>
            <a:off x="3267503" y="1348341"/>
            <a:ext cx="4133422" cy="137160"/>
          </a:xfrm>
          <a:prstGeom prst="rect">
            <a:avLst/>
          </a:prstGeom>
          <a:solidFill>
            <a:srgbClr val="FF0000"/>
          </a:solidFill>
          <a:ln w="12700">
            <a:solidFill>
              <a:sysClr val="windowText" lastClr="000000"/>
            </a:solid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7297"/>
            <a:r>
              <a:rPr lang="en-US" sz="800" b="1" dirty="0" smtClean="0">
                <a:solidFill>
                  <a:prstClr val="white"/>
                </a:solidFill>
                <a:latin typeface="Arial Black" panose="020B0A04020102020204" pitchFamily="34" charset="0"/>
                <a:cs typeface="Arial" pitchFamily="34" charset="0"/>
              </a:rPr>
              <a:t>01NOV-14DEC18:</a:t>
            </a:r>
            <a:r>
              <a:rPr lang="en-US" sz="800" b="1" dirty="0" smtClean="0">
                <a:solidFill>
                  <a:prstClr val="white"/>
                </a:solidFill>
                <a:latin typeface="Arial" pitchFamily="34" charset="0"/>
                <a:cs typeface="Arial" pitchFamily="34" charset="0"/>
              </a:rPr>
              <a:t>  PIM OPNET1</a:t>
            </a:r>
            <a:endParaRPr lang="en-US" sz="800" b="1" dirty="0">
              <a:solidFill>
                <a:prstClr val="white"/>
              </a:solidFill>
              <a:latin typeface="Arial" pitchFamily="34" charset="0"/>
              <a:cs typeface="Arial" pitchFamily="34" charset="0"/>
            </a:endParaRPr>
          </a:p>
        </p:txBody>
      </p:sp>
      <p:sp>
        <p:nvSpPr>
          <p:cNvPr id="39" name="Rectangle 38"/>
          <p:cNvSpPr/>
          <p:nvPr/>
        </p:nvSpPr>
        <p:spPr>
          <a:xfrm>
            <a:off x="2866118" y="4610089"/>
            <a:ext cx="2353582" cy="137160"/>
          </a:xfrm>
          <a:prstGeom prst="rect">
            <a:avLst/>
          </a:prstGeom>
          <a:solidFill>
            <a:srgbClr val="FF0000"/>
          </a:solidFill>
          <a:ln w="12700">
            <a:solidFill>
              <a:sysClr val="windowText" lastClr="000000"/>
            </a:solid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7297"/>
            <a:r>
              <a:rPr lang="en-US" sz="800" b="1" dirty="0" smtClean="0">
                <a:solidFill>
                  <a:prstClr val="white"/>
                </a:solidFill>
                <a:latin typeface="Arial Black" panose="020B0A04020102020204" pitchFamily="34" charset="0"/>
                <a:cs typeface="Arial" pitchFamily="34" charset="0"/>
              </a:rPr>
              <a:t>27OCT-18NOV:</a:t>
            </a:r>
            <a:r>
              <a:rPr lang="en-US" sz="800" b="1" dirty="0" smtClean="0">
                <a:solidFill>
                  <a:prstClr val="white"/>
                </a:solidFill>
                <a:latin typeface="Arial" pitchFamily="34" charset="0"/>
                <a:cs typeface="Arial" pitchFamily="34" charset="0"/>
              </a:rPr>
              <a:t>  WFX 18-2 in Korea</a:t>
            </a:r>
            <a:endParaRPr lang="en-US" sz="800" b="1" dirty="0">
              <a:solidFill>
                <a:prstClr val="white"/>
              </a:solidFill>
              <a:latin typeface="Arial" pitchFamily="34" charset="0"/>
              <a:cs typeface="Arial" pitchFamily="34" charset="0"/>
            </a:endParaRPr>
          </a:p>
        </p:txBody>
      </p:sp>
      <p:sp>
        <p:nvSpPr>
          <p:cNvPr id="40" name="Rectangular Callout 39"/>
          <p:cNvSpPr/>
          <p:nvPr/>
        </p:nvSpPr>
        <p:spPr>
          <a:xfrm>
            <a:off x="1952625" y="4613857"/>
            <a:ext cx="622313" cy="137160"/>
          </a:xfrm>
          <a:prstGeom prst="wedgeRectCallout">
            <a:avLst>
              <a:gd name="adj1" fmla="val 99669"/>
              <a:gd name="adj2" fmla="val 1303"/>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r>
              <a:rPr lang="en-US" sz="900" b="1" dirty="0" smtClean="0">
                <a:solidFill>
                  <a:prstClr val="black"/>
                </a:solidFill>
                <a:latin typeface="Arial Black" panose="020B0A04020102020204" pitchFamily="34" charset="0"/>
                <a:cs typeface="Arial" panose="020B0604020202020204" pitchFamily="34" charset="0"/>
              </a:rPr>
              <a:t>10</a:t>
            </a:r>
            <a:r>
              <a:rPr lang="en-US" sz="1000" b="1" dirty="0" smtClean="0">
                <a:solidFill>
                  <a:prstClr val="black"/>
                </a:solidFill>
                <a:latin typeface="Arial Black" panose="020B0A04020102020204" pitchFamily="34" charset="0"/>
                <a:cs typeface="Arial" panose="020B0604020202020204" pitchFamily="34" charset="0"/>
              </a:rPr>
              <a:t> </a:t>
            </a:r>
            <a:r>
              <a:rPr lang="en-US" sz="800" b="1" dirty="0" smtClean="0">
                <a:solidFill>
                  <a:prstClr val="black"/>
                </a:solidFill>
                <a:latin typeface="Arial Black" panose="020B0A04020102020204" pitchFamily="34" charset="0"/>
                <a:cs typeface="Arial" panose="020B0604020202020204" pitchFamily="34" charset="0"/>
              </a:rPr>
              <a:t>NCO+</a:t>
            </a:r>
            <a:endParaRPr lang="en-US" sz="800" b="1" dirty="0">
              <a:solidFill>
                <a:prstClr val="black"/>
              </a:solidFill>
              <a:latin typeface="Arial Black" panose="020B0A04020102020204" pitchFamily="34" charset="0"/>
              <a:cs typeface="Arial" panose="020B0604020202020204" pitchFamily="34" charset="0"/>
            </a:endParaRPr>
          </a:p>
        </p:txBody>
      </p:sp>
      <p:sp>
        <p:nvSpPr>
          <p:cNvPr id="41" name="Rectangle 40"/>
          <p:cNvSpPr/>
          <p:nvPr/>
        </p:nvSpPr>
        <p:spPr>
          <a:xfrm>
            <a:off x="2866118" y="3943996"/>
            <a:ext cx="2353582" cy="137160"/>
          </a:xfrm>
          <a:prstGeom prst="rect">
            <a:avLst/>
          </a:prstGeom>
          <a:solidFill>
            <a:srgbClr val="FF0000"/>
          </a:solidFill>
          <a:ln w="12700">
            <a:solidFill>
              <a:sysClr val="windowText" lastClr="000000"/>
            </a:solid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7297"/>
            <a:r>
              <a:rPr lang="en-US" sz="800" b="1" dirty="0" smtClean="0">
                <a:solidFill>
                  <a:prstClr val="white"/>
                </a:solidFill>
                <a:latin typeface="Arial Black" panose="020B0A04020102020204" pitchFamily="34" charset="0"/>
                <a:cs typeface="Arial" pitchFamily="34" charset="0"/>
              </a:rPr>
              <a:t>27OCT-18NOV:</a:t>
            </a:r>
            <a:r>
              <a:rPr lang="en-US" sz="800" b="1" dirty="0" smtClean="0">
                <a:solidFill>
                  <a:prstClr val="white"/>
                </a:solidFill>
                <a:latin typeface="Arial" pitchFamily="34" charset="0"/>
                <a:cs typeface="Arial" pitchFamily="34" charset="0"/>
              </a:rPr>
              <a:t>  WFX 18-2 in Korea</a:t>
            </a:r>
            <a:endParaRPr lang="en-US" sz="800" b="1" dirty="0">
              <a:solidFill>
                <a:prstClr val="white"/>
              </a:solidFill>
              <a:latin typeface="Arial" pitchFamily="34" charset="0"/>
              <a:cs typeface="Arial" pitchFamily="34" charset="0"/>
            </a:endParaRPr>
          </a:p>
        </p:txBody>
      </p:sp>
      <p:sp>
        <p:nvSpPr>
          <p:cNvPr id="42" name="Rectangular Callout 41"/>
          <p:cNvSpPr/>
          <p:nvPr/>
        </p:nvSpPr>
        <p:spPr>
          <a:xfrm>
            <a:off x="1952625" y="3937582"/>
            <a:ext cx="622313" cy="137160"/>
          </a:xfrm>
          <a:prstGeom prst="wedgeRectCallout">
            <a:avLst>
              <a:gd name="adj1" fmla="val 99669"/>
              <a:gd name="adj2" fmla="val 1303"/>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r>
              <a:rPr lang="en-US" sz="900" b="1" dirty="0" smtClean="0">
                <a:solidFill>
                  <a:prstClr val="black"/>
                </a:solidFill>
                <a:latin typeface="Arial Black" panose="020B0A04020102020204" pitchFamily="34" charset="0"/>
                <a:cs typeface="Arial" panose="020B0604020202020204" pitchFamily="34" charset="0"/>
              </a:rPr>
              <a:t>10</a:t>
            </a:r>
            <a:r>
              <a:rPr lang="en-US" sz="1000" b="1" dirty="0" smtClean="0">
                <a:solidFill>
                  <a:prstClr val="black"/>
                </a:solidFill>
                <a:latin typeface="Arial Black" panose="020B0A04020102020204" pitchFamily="34" charset="0"/>
                <a:cs typeface="Arial" panose="020B0604020202020204" pitchFamily="34" charset="0"/>
              </a:rPr>
              <a:t> </a:t>
            </a:r>
            <a:r>
              <a:rPr lang="en-US" sz="800" b="1" dirty="0" smtClean="0">
                <a:solidFill>
                  <a:prstClr val="black"/>
                </a:solidFill>
                <a:latin typeface="Arial Black" panose="020B0A04020102020204" pitchFamily="34" charset="0"/>
                <a:cs typeface="Arial" panose="020B0604020202020204" pitchFamily="34" charset="0"/>
              </a:rPr>
              <a:t>NCO+</a:t>
            </a:r>
            <a:endParaRPr lang="en-US" sz="800" b="1" dirty="0">
              <a:solidFill>
                <a:prstClr val="black"/>
              </a:solidFill>
              <a:latin typeface="Arial Black" panose="020B0A04020102020204" pitchFamily="34" charset="0"/>
              <a:cs typeface="Arial" panose="020B0604020202020204" pitchFamily="34" charset="0"/>
            </a:endParaRPr>
          </a:p>
        </p:txBody>
      </p:sp>
      <p:sp>
        <p:nvSpPr>
          <p:cNvPr id="43" name="Rectangle 42"/>
          <p:cNvSpPr/>
          <p:nvPr/>
        </p:nvSpPr>
        <p:spPr>
          <a:xfrm>
            <a:off x="2999468" y="3401071"/>
            <a:ext cx="2001157" cy="128016"/>
          </a:xfrm>
          <a:prstGeom prst="rect">
            <a:avLst/>
          </a:prstGeom>
          <a:solidFill>
            <a:srgbClr val="FF0000"/>
          </a:solidFill>
          <a:ln w="12700">
            <a:solidFill>
              <a:sysClr val="windowText" lastClr="000000"/>
            </a:solid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7297"/>
            <a:r>
              <a:rPr lang="en-US" sz="800" b="1" dirty="0" smtClean="0">
                <a:solidFill>
                  <a:prstClr val="white"/>
                </a:solidFill>
                <a:latin typeface="Arial Black" panose="020B0A04020102020204" pitchFamily="34" charset="0"/>
                <a:cs typeface="Arial" pitchFamily="34" charset="0"/>
              </a:rPr>
              <a:t>27OCT-18NOV:</a:t>
            </a:r>
            <a:r>
              <a:rPr lang="en-US" sz="800" b="1" dirty="0" smtClean="0">
                <a:solidFill>
                  <a:prstClr val="white"/>
                </a:solidFill>
                <a:latin typeface="Arial" pitchFamily="34" charset="0"/>
                <a:cs typeface="Arial" pitchFamily="34" charset="0"/>
              </a:rPr>
              <a:t>  WFX 18-2 in Korea</a:t>
            </a:r>
            <a:endParaRPr lang="en-US" sz="800" b="1" dirty="0">
              <a:solidFill>
                <a:prstClr val="white"/>
              </a:solidFill>
              <a:latin typeface="Arial" pitchFamily="34" charset="0"/>
              <a:cs typeface="Arial" pitchFamily="34" charset="0"/>
            </a:endParaRPr>
          </a:p>
        </p:txBody>
      </p:sp>
      <p:sp>
        <p:nvSpPr>
          <p:cNvPr id="44" name="Rectangular Callout 43"/>
          <p:cNvSpPr/>
          <p:nvPr/>
        </p:nvSpPr>
        <p:spPr>
          <a:xfrm>
            <a:off x="2123515" y="3394886"/>
            <a:ext cx="622313" cy="137160"/>
          </a:xfrm>
          <a:prstGeom prst="wedgeRectCallout">
            <a:avLst>
              <a:gd name="adj1" fmla="val 99669"/>
              <a:gd name="adj2" fmla="val 1303"/>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r>
              <a:rPr lang="en-US" sz="900" b="1" dirty="0" smtClean="0">
                <a:solidFill>
                  <a:prstClr val="black"/>
                </a:solidFill>
                <a:latin typeface="Arial Black" panose="020B0A04020102020204" pitchFamily="34" charset="0"/>
                <a:cs typeface="Arial" panose="020B0604020202020204" pitchFamily="34" charset="0"/>
              </a:rPr>
              <a:t>20</a:t>
            </a:r>
            <a:r>
              <a:rPr lang="en-US" sz="1000" b="1" dirty="0" smtClean="0">
                <a:solidFill>
                  <a:prstClr val="black"/>
                </a:solidFill>
                <a:latin typeface="Arial Black" panose="020B0A04020102020204" pitchFamily="34" charset="0"/>
                <a:cs typeface="Arial" panose="020B0604020202020204" pitchFamily="34" charset="0"/>
              </a:rPr>
              <a:t> </a:t>
            </a:r>
            <a:r>
              <a:rPr lang="en-US" sz="800" b="1" dirty="0" smtClean="0">
                <a:solidFill>
                  <a:prstClr val="black"/>
                </a:solidFill>
                <a:latin typeface="Arial Black" panose="020B0A04020102020204" pitchFamily="34" charset="0"/>
                <a:cs typeface="Arial" panose="020B0604020202020204" pitchFamily="34" charset="0"/>
              </a:rPr>
              <a:t>NCO+</a:t>
            </a:r>
            <a:endParaRPr lang="en-US" sz="800" b="1" dirty="0">
              <a:solidFill>
                <a:prstClr val="black"/>
              </a:solidFill>
              <a:latin typeface="Arial Black" panose="020B0A04020102020204" pitchFamily="34" charset="0"/>
              <a:cs typeface="Arial" panose="020B0604020202020204" pitchFamily="34" charset="0"/>
            </a:endParaRPr>
          </a:p>
        </p:txBody>
      </p:sp>
      <p:sp>
        <p:nvSpPr>
          <p:cNvPr id="16" name="Rectangular Callout 15"/>
          <p:cNvSpPr/>
          <p:nvPr/>
        </p:nvSpPr>
        <p:spPr>
          <a:xfrm>
            <a:off x="2326669" y="1335187"/>
            <a:ext cx="232538" cy="137160"/>
          </a:xfrm>
          <a:prstGeom prst="wedgeRectCallout">
            <a:avLst>
              <a:gd name="adj1" fmla="val -78814"/>
              <a:gd name="adj2" fmla="val 8839"/>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r>
              <a:rPr lang="en-US" sz="900" b="1" dirty="0" smtClean="0">
                <a:solidFill>
                  <a:prstClr val="black"/>
                </a:solidFill>
                <a:latin typeface="Arial Black" panose="020B0A04020102020204" pitchFamily="34" charset="0"/>
                <a:cs typeface="Arial" panose="020B0604020202020204" pitchFamily="34" charset="0"/>
              </a:rPr>
              <a:t>10</a:t>
            </a:r>
            <a:endParaRPr lang="en-US" sz="900" b="1" dirty="0">
              <a:solidFill>
                <a:prstClr val="black"/>
              </a:solidFill>
              <a:latin typeface="Arial Black" panose="020B0A04020102020204" pitchFamily="34" charset="0"/>
              <a:cs typeface="Arial" panose="020B0604020202020204" pitchFamily="34" charset="0"/>
            </a:endParaRPr>
          </a:p>
        </p:txBody>
      </p:sp>
      <p:sp>
        <p:nvSpPr>
          <p:cNvPr id="46" name="Rectangle 45"/>
          <p:cNvSpPr/>
          <p:nvPr/>
        </p:nvSpPr>
        <p:spPr>
          <a:xfrm>
            <a:off x="628651" y="4083017"/>
            <a:ext cx="8092440" cy="137160"/>
          </a:xfrm>
          <a:prstGeom prst="rect">
            <a:avLst/>
          </a:prstGeom>
          <a:solidFill>
            <a:srgbClr val="FF0000"/>
          </a:solidFill>
          <a:ln w="12700">
            <a:solidFill>
              <a:sysClr val="windowText" lastClr="000000"/>
            </a:solid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7297"/>
            <a:r>
              <a:rPr lang="en-US" sz="800" b="1" dirty="0">
                <a:solidFill>
                  <a:prstClr val="white"/>
                </a:solidFill>
                <a:latin typeface="Arial Black" panose="020B0A04020102020204" pitchFamily="34" charset="0"/>
                <a:cs typeface="Arial" pitchFamily="34" charset="0"/>
              </a:rPr>
              <a:t>02OCT-12JAN18:</a:t>
            </a:r>
            <a:r>
              <a:rPr lang="en-US" sz="800" b="1" dirty="0">
                <a:solidFill>
                  <a:prstClr val="white"/>
                </a:solidFill>
                <a:latin typeface="Arial" pitchFamily="34" charset="0"/>
                <a:cs typeface="Arial" pitchFamily="34" charset="0"/>
              </a:rPr>
              <a:t>  Augmentation Security Force</a:t>
            </a:r>
          </a:p>
        </p:txBody>
      </p:sp>
      <p:sp>
        <p:nvSpPr>
          <p:cNvPr id="47" name="Rectangular Callout 46"/>
          <p:cNvSpPr/>
          <p:nvPr/>
        </p:nvSpPr>
        <p:spPr>
          <a:xfrm>
            <a:off x="525789" y="3942101"/>
            <a:ext cx="245095" cy="137160"/>
          </a:xfrm>
          <a:prstGeom prst="wedgeRectCallout">
            <a:avLst>
              <a:gd name="adj1" fmla="val 16861"/>
              <a:gd name="adj2" fmla="val 86076"/>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r>
              <a:rPr lang="en-US" sz="900" b="1" dirty="0" smtClean="0">
                <a:solidFill>
                  <a:prstClr val="black"/>
                </a:solidFill>
                <a:latin typeface="Arial Black" panose="020B0A04020102020204" pitchFamily="34" charset="0"/>
                <a:cs typeface="Arial" panose="020B0604020202020204" pitchFamily="34" charset="0"/>
              </a:rPr>
              <a:t>93</a:t>
            </a:r>
            <a:endParaRPr lang="en-US" sz="900" b="1" dirty="0">
              <a:solidFill>
                <a:prstClr val="black"/>
              </a:solidFill>
              <a:latin typeface="Arial Black" panose="020B0A04020102020204" pitchFamily="34" charset="0"/>
              <a:cs typeface="Arial" panose="020B0604020202020204" pitchFamily="34" charset="0"/>
            </a:endParaRPr>
          </a:p>
        </p:txBody>
      </p:sp>
      <p:sp>
        <p:nvSpPr>
          <p:cNvPr id="49" name="Rectangular Callout 48"/>
          <p:cNvSpPr/>
          <p:nvPr/>
        </p:nvSpPr>
        <p:spPr>
          <a:xfrm>
            <a:off x="977841" y="703306"/>
            <a:ext cx="246916" cy="137160"/>
          </a:xfrm>
          <a:prstGeom prst="wedgeRectCallout">
            <a:avLst>
              <a:gd name="adj1" fmla="val -23577"/>
              <a:gd name="adj2" fmla="val -121123"/>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r>
              <a:rPr lang="en-US" sz="900" b="1" dirty="0" smtClean="0">
                <a:solidFill>
                  <a:prstClr val="black"/>
                </a:solidFill>
                <a:latin typeface="Arial Black" panose="020B0A04020102020204" pitchFamily="34" charset="0"/>
                <a:cs typeface="Arial" panose="020B0604020202020204" pitchFamily="34" charset="0"/>
              </a:rPr>
              <a:t>93</a:t>
            </a:r>
            <a:endParaRPr lang="en-US" sz="900" b="1" dirty="0">
              <a:solidFill>
                <a:prstClr val="black"/>
              </a:solidFill>
              <a:latin typeface="Arial Black" panose="020B0A04020102020204" pitchFamily="34" charset="0"/>
              <a:cs typeface="Arial" panose="020B0604020202020204" pitchFamily="34" charset="0"/>
            </a:endParaRPr>
          </a:p>
        </p:txBody>
      </p:sp>
      <p:sp>
        <p:nvSpPr>
          <p:cNvPr id="50" name="Rectangle 49"/>
          <p:cNvSpPr/>
          <p:nvPr/>
        </p:nvSpPr>
        <p:spPr>
          <a:xfrm>
            <a:off x="530119" y="1757974"/>
            <a:ext cx="8193024" cy="137160"/>
          </a:xfrm>
          <a:prstGeom prst="rect">
            <a:avLst/>
          </a:prstGeom>
          <a:solidFill>
            <a:srgbClr val="7030A0"/>
          </a:solidFill>
          <a:ln w="12700">
            <a:solidFill>
              <a:sysClr val="windowText" lastClr="000000"/>
            </a:solid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7297"/>
            <a:r>
              <a:rPr lang="en-US" sz="800" b="1" dirty="0" smtClean="0">
                <a:solidFill>
                  <a:prstClr val="white"/>
                </a:solidFill>
                <a:latin typeface="Arial Black" panose="020B0A04020102020204" pitchFamily="34" charset="0"/>
                <a:cs typeface="Arial" pitchFamily="34" charset="0"/>
              </a:rPr>
              <a:t>01OCT-31DEC:</a:t>
            </a:r>
            <a:r>
              <a:rPr lang="en-US" sz="800" b="1" dirty="0" smtClean="0">
                <a:solidFill>
                  <a:prstClr val="white"/>
                </a:solidFill>
                <a:latin typeface="Arial" pitchFamily="34" charset="0"/>
                <a:cs typeface="Arial" pitchFamily="34" charset="0"/>
              </a:rPr>
              <a:t>  Troop Diversion (102 @ Miscellaneous Taskings) + Schools (~90 per day)</a:t>
            </a:r>
            <a:endParaRPr lang="en-US" sz="800" b="1" dirty="0">
              <a:solidFill>
                <a:prstClr val="white"/>
              </a:solidFill>
              <a:latin typeface="Arial" pitchFamily="34" charset="0"/>
              <a:cs typeface="Arial" pitchFamily="34" charset="0"/>
            </a:endParaRPr>
          </a:p>
        </p:txBody>
      </p:sp>
      <p:sp>
        <p:nvSpPr>
          <p:cNvPr id="53" name="Rectangular Callout 52"/>
          <p:cNvSpPr/>
          <p:nvPr/>
        </p:nvSpPr>
        <p:spPr>
          <a:xfrm>
            <a:off x="8499838" y="2294248"/>
            <a:ext cx="212910" cy="137160"/>
          </a:xfrm>
          <a:prstGeom prst="wedgeRectCallout">
            <a:avLst>
              <a:gd name="adj1" fmla="val -23576"/>
              <a:gd name="adj2" fmla="val 87209"/>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r>
              <a:rPr lang="en-US" sz="900" b="1" dirty="0" smtClean="0">
                <a:solidFill>
                  <a:prstClr val="black"/>
                </a:solidFill>
                <a:latin typeface="Arial Black" panose="020B0A04020102020204" pitchFamily="34" charset="0"/>
                <a:cs typeface="Arial" panose="020B0604020202020204" pitchFamily="34" charset="0"/>
              </a:rPr>
              <a:t>5</a:t>
            </a:r>
            <a:endParaRPr lang="en-US" sz="900" b="1" dirty="0">
              <a:solidFill>
                <a:prstClr val="black"/>
              </a:solidFill>
              <a:latin typeface="Arial Black" panose="020B0A04020102020204" pitchFamily="34" charset="0"/>
              <a:cs typeface="Arial" panose="020B0604020202020204" pitchFamily="34" charset="0"/>
            </a:endParaRPr>
          </a:p>
        </p:txBody>
      </p:sp>
      <p:sp>
        <p:nvSpPr>
          <p:cNvPr id="55" name="Rectangular Callout 54"/>
          <p:cNvSpPr/>
          <p:nvPr/>
        </p:nvSpPr>
        <p:spPr>
          <a:xfrm>
            <a:off x="8507484" y="2954662"/>
            <a:ext cx="208729" cy="137160"/>
          </a:xfrm>
          <a:prstGeom prst="wedgeRectCallout">
            <a:avLst>
              <a:gd name="adj1" fmla="val -23576"/>
              <a:gd name="adj2" fmla="val 118270"/>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r>
              <a:rPr lang="en-US" sz="900" b="1" dirty="0" smtClean="0">
                <a:solidFill>
                  <a:prstClr val="black"/>
                </a:solidFill>
                <a:latin typeface="Arial Black" panose="020B0A04020102020204" pitchFamily="34" charset="0"/>
                <a:cs typeface="Arial" panose="020B0604020202020204" pitchFamily="34" charset="0"/>
              </a:rPr>
              <a:t>16</a:t>
            </a:r>
            <a:endParaRPr lang="en-US" sz="900" b="1" dirty="0">
              <a:solidFill>
                <a:prstClr val="black"/>
              </a:solidFill>
              <a:latin typeface="Arial Black" panose="020B0A04020102020204" pitchFamily="34" charset="0"/>
              <a:cs typeface="Arial" panose="020B0604020202020204" pitchFamily="34" charset="0"/>
            </a:endParaRPr>
          </a:p>
        </p:txBody>
      </p:sp>
      <p:sp>
        <p:nvSpPr>
          <p:cNvPr id="57" name="Rectangular Callout 56"/>
          <p:cNvSpPr/>
          <p:nvPr/>
        </p:nvSpPr>
        <p:spPr>
          <a:xfrm>
            <a:off x="8514410" y="3648826"/>
            <a:ext cx="208729" cy="137160"/>
          </a:xfrm>
          <a:prstGeom prst="wedgeRectCallout">
            <a:avLst>
              <a:gd name="adj1" fmla="val -23576"/>
              <a:gd name="adj2" fmla="val 118270"/>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r>
              <a:rPr lang="en-US" sz="900" b="1" dirty="0" smtClean="0">
                <a:solidFill>
                  <a:prstClr val="black"/>
                </a:solidFill>
                <a:latin typeface="Arial Black" panose="020B0A04020102020204" pitchFamily="34" charset="0"/>
                <a:cs typeface="Arial" panose="020B0604020202020204" pitchFamily="34" charset="0"/>
              </a:rPr>
              <a:t>19</a:t>
            </a:r>
            <a:endParaRPr lang="en-US" sz="900" b="1" dirty="0">
              <a:solidFill>
                <a:prstClr val="black"/>
              </a:solidFill>
              <a:latin typeface="Arial Black" panose="020B0A04020102020204" pitchFamily="34" charset="0"/>
              <a:cs typeface="Arial" panose="020B0604020202020204" pitchFamily="34" charset="0"/>
            </a:endParaRPr>
          </a:p>
        </p:txBody>
      </p:sp>
      <p:sp>
        <p:nvSpPr>
          <p:cNvPr id="61" name="Rectangular Callout 60"/>
          <p:cNvSpPr/>
          <p:nvPr/>
        </p:nvSpPr>
        <p:spPr>
          <a:xfrm>
            <a:off x="8505521" y="4325090"/>
            <a:ext cx="208729" cy="137160"/>
          </a:xfrm>
          <a:prstGeom prst="wedgeRectCallout">
            <a:avLst>
              <a:gd name="adj1" fmla="val -23161"/>
              <a:gd name="adj2" fmla="val 102967"/>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r>
              <a:rPr lang="en-US" sz="900" b="1" dirty="0" smtClean="0">
                <a:solidFill>
                  <a:prstClr val="black"/>
                </a:solidFill>
                <a:latin typeface="Arial Black" panose="020B0A04020102020204" pitchFamily="34" charset="0"/>
                <a:cs typeface="Arial" panose="020B0604020202020204" pitchFamily="34" charset="0"/>
              </a:rPr>
              <a:t>19</a:t>
            </a:r>
            <a:endParaRPr lang="en-US" sz="900" b="1" dirty="0">
              <a:solidFill>
                <a:prstClr val="black"/>
              </a:solidFill>
              <a:latin typeface="Arial Black" panose="020B0A04020102020204" pitchFamily="34" charset="0"/>
              <a:cs typeface="Arial" panose="020B0604020202020204" pitchFamily="34" charset="0"/>
            </a:endParaRPr>
          </a:p>
        </p:txBody>
      </p:sp>
      <p:sp>
        <p:nvSpPr>
          <p:cNvPr id="63" name="Rectangular Callout 62"/>
          <p:cNvSpPr/>
          <p:nvPr/>
        </p:nvSpPr>
        <p:spPr>
          <a:xfrm>
            <a:off x="8509327" y="4994770"/>
            <a:ext cx="208729" cy="137160"/>
          </a:xfrm>
          <a:prstGeom prst="wedgeRectCallout">
            <a:avLst>
              <a:gd name="adj1" fmla="val -23576"/>
              <a:gd name="adj2" fmla="val 118270"/>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r>
              <a:rPr lang="en-US" sz="900" b="1" dirty="0" smtClean="0">
                <a:solidFill>
                  <a:prstClr val="black"/>
                </a:solidFill>
                <a:latin typeface="Arial Black" panose="020B0A04020102020204" pitchFamily="34" charset="0"/>
                <a:cs typeface="Arial" panose="020B0604020202020204" pitchFamily="34" charset="0"/>
              </a:rPr>
              <a:t>65</a:t>
            </a:r>
            <a:endParaRPr lang="en-US" sz="900" b="1" dirty="0">
              <a:solidFill>
                <a:prstClr val="black"/>
              </a:solidFill>
              <a:latin typeface="Arial Black" panose="020B0A04020102020204" pitchFamily="34" charset="0"/>
              <a:cs typeface="Arial" panose="020B0604020202020204" pitchFamily="34" charset="0"/>
            </a:endParaRPr>
          </a:p>
        </p:txBody>
      </p:sp>
      <p:sp>
        <p:nvSpPr>
          <p:cNvPr id="65" name="Rectangular Callout 64"/>
          <p:cNvSpPr/>
          <p:nvPr/>
        </p:nvSpPr>
        <p:spPr>
          <a:xfrm>
            <a:off x="8519561" y="5677589"/>
            <a:ext cx="208729" cy="137160"/>
          </a:xfrm>
          <a:prstGeom prst="wedgeRectCallout">
            <a:avLst>
              <a:gd name="adj1" fmla="val -23576"/>
              <a:gd name="adj2" fmla="val 124638"/>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r>
              <a:rPr lang="en-US" sz="900" b="1" dirty="0" smtClean="0">
                <a:solidFill>
                  <a:prstClr val="black"/>
                </a:solidFill>
                <a:latin typeface="Arial Black" panose="020B0A04020102020204" pitchFamily="34" charset="0"/>
                <a:cs typeface="Arial" panose="020B0604020202020204" pitchFamily="34" charset="0"/>
              </a:rPr>
              <a:t>18</a:t>
            </a:r>
            <a:endParaRPr lang="en-US" sz="900" b="1" dirty="0">
              <a:solidFill>
                <a:prstClr val="black"/>
              </a:solidFill>
              <a:latin typeface="Arial Black" panose="020B0A04020102020204" pitchFamily="34" charset="0"/>
              <a:cs typeface="Arial" panose="020B0604020202020204" pitchFamily="34" charset="0"/>
            </a:endParaRPr>
          </a:p>
        </p:txBody>
      </p:sp>
      <p:sp>
        <p:nvSpPr>
          <p:cNvPr id="20" name="Rectangular Callout 19"/>
          <p:cNvSpPr/>
          <p:nvPr/>
        </p:nvSpPr>
        <p:spPr>
          <a:xfrm>
            <a:off x="7488073" y="1345219"/>
            <a:ext cx="286696" cy="137160"/>
          </a:xfrm>
          <a:prstGeom prst="wedgeRectCallout">
            <a:avLst>
              <a:gd name="adj1" fmla="val -96870"/>
              <a:gd name="adj2" fmla="val 7552"/>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r>
              <a:rPr lang="en-US" sz="900" b="1" dirty="0" smtClean="0">
                <a:solidFill>
                  <a:prstClr val="black"/>
                </a:solidFill>
                <a:latin typeface="Arial Black" panose="020B0A04020102020204" pitchFamily="34" charset="0"/>
                <a:cs typeface="Arial" panose="020B0604020202020204" pitchFamily="34" charset="0"/>
              </a:rPr>
              <a:t>137</a:t>
            </a:r>
            <a:endParaRPr lang="en-US" sz="900" b="1" dirty="0">
              <a:solidFill>
                <a:prstClr val="black"/>
              </a:solidFill>
              <a:latin typeface="Arial Black" panose="020B0A04020102020204" pitchFamily="34" charset="0"/>
              <a:cs typeface="Arial" panose="020B0604020202020204" pitchFamily="34" charset="0"/>
            </a:endParaRPr>
          </a:p>
        </p:txBody>
      </p:sp>
      <p:sp>
        <p:nvSpPr>
          <p:cNvPr id="12" name="Rectangle 11"/>
          <p:cNvSpPr/>
          <p:nvPr/>
        </p:nvSpPr>
        <p:spPr>
          <a:xfrm>
            <a:off x="2647471" y="1912825"/>
            <a:ext cx="2601233" cy="137160"/>
          </a:xfrm>
          <a:prstGeom prst="rect">
            <a:avLst/>
          </a:prstGeom>
          <a:solidFill>
            <a:srgbClr val="FF0000"/>
          </a:solidFill>
          <a:ln w="12700">
            <a:solidFill>
              <a:sysClr val="windowText" lastClr="000000"/>
            </a:solid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7297"/>
            <a:r>
              <a:rPr lang="en-US" sz="800" b="1" dirty="0" smtClean="0">
                <a:solidFill>
                  <a:prstClr val="white"/>
                </a:solidFill>
                <a:latin typeface="Arial Black" panose="020B0A04020102020204" pitchFamily="34" charset="0"/>
                <a:cs typeface="Arial" pitchFamily="34" charset="0"/>
              </a:rPr>
              <a:t>22OCT-19NOV:</a:t>
            </a:r>
            <a:r>
              <a:rPr lang="en-US" sz="800" b="1" dirty="0" smtClean="0">
                <a:solidFill>
                  <a:prstClr val="white"/>
                </a:solidFill>
                <a:latin typeface="Arial" pitchFamily="34" charset="0"/>
                <a:cs typeface="Arial" pitchFamily="34" charset="0"/>
              </a:rPr>
              <a:t>  JRTC 18-02 OPFOR/FSF</a:t>
            </a:r>
            <a:endParaRPr lang="en-US" sz="800" b="1" dirty="0">
              <a:solidFill>
                <a:prstClr val="white"/>
              </a:solidFill>
              <a:latin typeface="Arial" pitchFamily="34" charset="0"/>
              <a:cs typeface="Arial" pitchFamily="34" charset="0"/>
            </a:endParaRPr>
          </a:p>
        </p:txBody>
      </p:sp>
      <p:sp>
        <p:nvSpPr>
          <p:cNvPr id="13" name="Rectangular Callout 12"/>
          <p:cNvSpPr/>
          <p:nvPr/>
        </p:nvSpPr>
        <p:spPr>
          <a:xfrm>
            <a:off x="2019729" y="1904997"/>
            <a:ext cx="322730" cy="137160"/>
          </a:xfrm>
          <a:prstGeom prst="wedgeRectCallout">
            <a:avLst>
              <a:gd name="adj1" fmla="val 156966"/>
              <a:gd name="adj2" fmla="val 8336"/>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r>
              <a:rPr lang="en-US" sz="900" b="1" dirty="0" smtClean="0">
                <a:solidFill>
                  <a:prstClr val="black"/>
                </a:solidFill>
                <a:latin typeface="Arial Black" panose="020B0A04020102020204" pitchFamily="34" charset="0"/>
                <a:cs typeface="Arial" panose="020B0604020202020204" pitchFamily="34" charset="0"/>
              </a:rPr>
              <a:t>303</a:t>
            </a:r>
            <a:endParaRPr lang="en-US" sz="900" b="1" dirty="0">
              <a:solidFill>
                <a:prstClr val="black"/>
              </a:solidFill>
              <a:latin typeface="Arial Black" panose="020B0A04020102020204" pitchFamily="34" charset="0"/>
              <a:cs typeface="Arial" panose="020B0604020202020204" pitchFamily="34" charset="0"/>
            </a:endParaRPr>
          </a:p>
        </p:txBody>
      </p:sp>
      <p:sp>
        <p:nvSpPr>
          <p:cNvPr id="58" name="Rectangle 57"/>
          <p:cNvSpPr/>
          <p:nvPr/>
        </p:nvSpPr>
        <p:spPr>
          <a:xfrm>
            <a:off x="529694" y="5969237"/>
            <a:ext cx="2737382" cy="137160"/>
          </a:xfrm>
          <a:prstGeom prst="rect">
            <a:avLst/>
          </a:prstGeom>
          <a:solidFill>
            <a:srgbClr val="FF0000"/>
          </a:solidFill>
          <a:ln w="12700">
            <a:solidFill>
              <a:sysClr val="windowText" lastClr="000000"/>
            </a:solid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7297"/>
            <a:r>
              <a:rPr lang="en-US" sz="800" b="1" dirty="0" smtClean="0">
                <a:solidFill>
                  <a:prstClr val="white"/>
                </a:solidFill>
                <a:latin typeface="Arial Black" panose="020B0A04020102020204" pitchFamily="34" charset="0"/>
                <a:cs typeface="Arial" pitchFamily="34" charset="0"/>
              </a:rPr>
              <a:t>13SEP-31OCT18:</a:t>
            </a:r>
            <a:r>
              <a:rPr lang="en-US" sz="800" b="1" dirty="0" smtClean="0">
                <a:solidFill>
                  <a:prstClr val="white"/>
                </a:solidFill>
                <a:latin typeface="Arial" pitchFamily="34" charset="0"/>
                <a:cs typeface="Arial" pitchFamily="34" charset="0"/>
              </a:rPr>
              <a:t>  PIM FMNET1</a:t>
            </a:r>
            <a:endParaRPr lang="en-US" sz="800" b="1" dirty="0">
              <a:solidFill>
                <a:prstClr val="white"/>
              </a:solidFill>
              <a:latin typeface="Arial" pitchFamily="34" charset="0"/>
              <a:cs typeface="Arial" pitchFamily="34" charset="0"/>
            </a:endParaRPr>
          </a:p>
        </p:txBody>
      </p:sp>
      <p:sp>
        <p:nvSpPr>
          <p:cNvPr id="59" name="Rectangle 58"/>
          <p:cNvSpPr/>
          <p:nvPr/>
        </p:nvSpPr>
        <p:spPr>
          <a:xfrm>
            <a:off x="3267503" y="5967966"/>
            <a:ext cx="4133422" cy="137160"/>
          </a:xfrm>
          <a:prstGeom prst="rect">
            <a:avLst/>
          </a:prstGeom>
          <a:solidFill>
            <a:srgbClr val="FF0000"/>
          </a:solidFill>
          <a:ln w="12700">
            <a:solidFill>
              <a:sysClr val="windowText" lastClr="000000"/>
            </a:solid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7297"/>
            <a:r>
              <a:rPr lang="en-US" sz="800" b="1" dirty="0" smtClean="0">
                <a:solidFill>
                  <a:prstClr val="white"/>
                </a:solidFill>
                <a:latin typeface="Arial Black" panose="020B0A04020102020204" pitchFamily="34" charset="0"/>
                <a:cs typeface="Arial" pitchFamily="34" charset="0"/>
              </a:rPr>
              <a:t>01NOV-14DEC18:</a:t>
            </a:r>
            <a:r>
              <a:rPr lang="en-US" sz="800" b="1" dirty="0" smtClean="0">
                <a:solidFill>
                  <a:prstClr val="white"/>
                </a:solidFill>
                <a:latin typeface="Arial" pitchFamily="34" charset="0"/>
                <a:cs typeface="Arial" pitchFamily="34" charset="0"/>
              </a:rPr>
              <a:t>  PIM OPNET1</a:t>
            </a:r>
            <a:endParaRPr lang="en-US" sz="800" b="1" dirty="0">
              <a:solidFill>
                <a:prstClr val="white"/>
              </a:solidFill>
              <a:latin typeface="Arial" pitchFamily="34" charset="0"/>
              <a:cs typeface="Arial" pitchFamily="34" charset="0"/>
            </a:endParaRPr>
          </a:p>
        </p:txBody>
      </p:sp>
      <p:sp>
        <p:nvSpPr>
          <p:cNvPr id="34" name="Rectangular Callout 33"/>
          <p:cNvSpPr/>
          <p:nvPr/>
        </p:nvSpPr>
        <p:spPr>
          <a:xfrm>
            <a:off x="555506" y="6152775"/>
            <a:ext cx="285380" cy="137160"/>
          </a:xfrm>
          <a:prstGeom prst="wedgeRectCallout">
            <a:avLst>
              <a:gd name="adj1" fmla="val -17790"/>
              <a:gd name="adj2" fmla="val -108870"/>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r>
              <a:rPr lang="en-US" sz="900" b="1" dirty="0" smtClean="0">
                <a:solidFill>
                  <a:prstClr val="black"/>
                </a:solidFill>
                <a:latin typeface="Arial Black" panose="020B0A04020102020204" pitchFamily="34" charset="0"/>
                <a:cs typeface="Arial" panose="020B0604020202020204" pitchFamily="34" charset="0"/>
              </a:rPr>
              <a:t>10</a:t>
            </a:r>
            <a:endParaRPr lang="en-US" sz="900" b="1" dirty="0">
              <a:solidFill>
                <a:prstClr val="black"/>
              </a:solidFill>
              <a:latin typeface="Arial Black" panose="020B0A04020102020204" pitchFamily="34" charset="0"/>
              <a:cs typeface="Arial" panose="020B0604020202020204" pitchFamily="34" charset="0"/>
            </a:endParaRPr>
          </a:p>
        </p:txBody>
      </p:sp>
      <p:sp>
        <p:nvSpPr>
          <p:cNvPr id="66" name="Rectangle 65"/>
          <p:cNvSpPr/>
          <p:nvPr/>
        </p:nvSpPr>
        <p:spPr>
          <a:xfrm>
            <a:off x="2999468" y="6115696"/>
            <a:ext cx="2001157" cy="128016"/>
          </a:xfrm>
          <a:prstGeom prst="rect">
            <a:avLst/>
          </a:prstGeom>
          <a:solidFill>
            <a:srgbClr val="FF0000"/>
          </a:solidFill>
          <a:ln w="12700">
            <a:solidFill>
              <a:sysClr val="windowText" lastClr="000000"/>
            </a:solid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7297"/>
            <a:r>
              <a:rPr lang="en-US" sz="800" b="1" dirty="0" smtClean="0">
                <a:solidFill>
                  <a:prstClr val="white"/>
                </a:solidFill>
                <a:latin typeface="Arial Black" panose="020B0A04020102020204" pitchFamily="34" charset="0"/>
                <a:cs typeface="Arial" pitchFamily="34" charset="0"/>
              </a:rPr>
              <a:t>27OCT-18NOV:</a:t>
            </a:r>
            <a:r>
              <a:rPr lang="en-US" sz="800" b="1" dirty="0" smtClean="0">
                <a:solidFill>
                  <a:prstClr val="white"/>
                </a:solidFill>
                <a:latin typeface="Arial" pitchFamily="34" charset="0"/>
                <a:cs typeface="Arial" pitchFamily="34" charset="0"/>
              </a:rPr>
              <a:t>  WFX 18-2 in Korea</a:t>
            </a:r>
            <a:endParaRPr lang="en-US" sz="800" b="1" dirty="0">
              <a:solidFill>
                <a:prstClr val="white"/>
              </a:solidFill>
              <a:latin typeface="Arial" pitchFamily="34" charset="0"/>
              <a:cs typeface="Arial" pitchFamily="34" charset="0"/>
            </a:endParaRPr>
          </a:p>
        </p:txBody>
      </p:sp>
      <p:sp>
        <p:nvSpPr>
          <p:cNvPr id="38" name="Rectangular Callout 37"/>
          <p:cNvSpPr/>
          <p:nvPr/>
        </p:nvSpPr>
        <p:spPr>
          <a:xfrm>
            <a:off x="2200275" y="6109282"/>
            <a:ext cx="622313" cy="137160"/>
          </a:xfrm>
          <a:prstGeom prst="wedgeRectCallout">
            <a:avLst>
              <a:gd name="adj1" fmla="val 79772"/>
              <a:gd name="adj2" fmla="val 22136"/>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r>
              <a:rPr lang="en-US" sz="900" b="1" dirty="0" smtClean="0">
                <a:solidFill>
                  <a:prstClr val="black"/>
                </a:solidFill>
                <a:latin typeface="Arial Black" panose="020B0A04020102020204" pitchFamily="34" charset="0"/>
                <a:cs typeface="Arial" panose="020B0604020202020204" pitchFamily="34" charset="0"/>
              </a:rPr>
              <a:t>16</a:t>
            </a:r>
            <a:r>
              <a:rPr lang="en-US" sz="1000" b="1" dirty="0" smtClean="0">
                <a:solidFill>
                  <a:prstClr val="black"/>
                </a:solidFill>
                <a:latin typeface="Arial Black" panose="020B0A04020102020204" pitchFamily="34" charset="0"/>
                <a:cs typeface="Arial" panose="020B0604020202020204" pitchFamily="34" charset="0"/>
              </a:rPr>
              <a:t> </a:t>
            </a:r>
            <a:r>
              <a:rPr lang="en-US" sz="800" b="1" dirty="0" smtClean="0">
                <a:solidFill>
                  <a:prstClr val="black"/>
                </a:solidFill>
                <a:latin typeface="Arial Black" panose="020B0A04020102020204" pitchFamily="34" charset="0"/>
                <a:cs typeface="Arial" panose="020B0604020202020204" pitchFamily="34" charset="0"/>
              </a:rPr>
              <a:t>NCO+</a:t>
            </a:r>
            <a:endParaRPr lang="en-US" sz="800" b="1" dirty="0">
              <a:solidFill>
                <a:prstClr val="black"/>
              </a:solidFill>
              <a:latin typeface="Arial Black" panose="020B0A04020102020204" pitchFamily="34" charset="0"/>
              <a:cs typeface="Arial" panose="020B0604020202020204" pitchFamily="34" charset="0"/>
            </a:endParaRPr>
          </a:p>
        </p:txBody>
      </p:sp>
      <p:sp>
        <p:nvSpPr>
          <p:cNvPr id="35" name="Rectangular Callout 34"/>
          <p:cNvSpPr/>
          <p:nvPr/>
        </p:nvSpPr>
        <p:spPr>
          <a:xfrm>
            <a:off x="7504754" y="5974045"/>
            <a:ext cx="334321" cy="137160"/>
          </a:xfrm>
          <a:prstGeom prst="wedgeRectCallout">
            <a:avLst>
              <a:gd name="adj1" fmla="val -96870"/>
              <a:gd name="adj2" fmla="val 7552"/>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r>
              <a:rPr lang="en-US" sz="900" b="1" dirty="0" smtClean="0">
                <a:solidFill>
                  <a:prstClr val="black"/>
                </a:solidFill>
                <a:latin typeface="Arial Black" panose="020B0A04020102020204" pitchFamily="34" charset="0"/>
                <a:cs typeface="Arial" panose="020B0604020202020204" pitchFamily="34" charset="0"/>
              </a:rPr>
              <a:t>137</a:t>
            </a:r>
            <a:endParaRPr lang="en-US" sz="1000" b="1" dirty="0">
              <a:solidFill>
                <a:prstClr val="black"/>
              </a:solidFill>
              <a:latin typeface="Arial Black" panose="020B0A04020102020204" pitchFamily="34" charset="0"/>
              <a:cs typeface="Arial" panose="020B0604020202020204" pitchFamily="34" charset="0"/>
            </a:endParaRPr>
          </a:p>
        </p:txBody>
      </p:sp>
      <p:sp>
        <p:nvSpPr>
          <p:cNvPr id="68" name="Rectangle 67"/>
          <p:cNvSpPr/>
          <p:nvPr/>
        </p:nvSpPr>
        <p:spPr>
          <a:xfrm>
            <a:off x="8725038" y="491226"/>
            <a:ext cx="402336" cy="1412753"/>
          </a:xfrm>
          <a:prstGeom prst="rect">
            <a:avLst/>
          </a:prstGeom>
          <a:noFill/>
          <a:ln w="25400">
            <a:no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sz="900" b="1" dirty="0" smtClean="0">
                <a:solidFill>
                  <a:prstClr val="black"/>
                </a:solidFill>
                <a:latin typeface="Arial" panose="020B0604020202020204" pitchFamily="34" charset="0"/>
                <a:cs typeface="Arial" panose="020B0604020202020204" pitchFamily="34" charset="0"/>
              </a:rPr>
              <a:t>30</a:t>
            </a:r>
            <a:r>
              <a:rPr lang="en-US" sz="800" b="1" dirty="0" smtClean="0">
                <a:solidFill>
                  <a:prstClr val="black"/>
                </a:solidFill>
                <a:latin typeface="Arial" panose="020B0604020202020204" pitchFamily="34" charset="0"/>
                <a:cs typeface="Arial" panose="020B0604020202020204" pitchFamily="34" charset="0"/>
              </a:rPr>
              <a:t>%</a:t>
            </a:r>
            <a:endParaRPr lang="en-US" sz="900" b="1" dirty="0">
              <a:solidFill>
                <a:prstClr val="black"/>
              </a:solidFill>
              <a:latin typeface="Arial" panose="020B0604020202020204" pitchFamily="34" charset="0"/>
              <a:cs typeface="Arial" panose="020B0604020202020204" pitchFamily="34" charset="0"/>
            </a:endParaRPr>
          </a:p>
        </p:txBody>
      </p:sp>
      <p:sp>
        <p:nvSpPr>
          <p:cNvPr id="69" name="Rectangle 68"/>
          <p:cNvSpPr/>
          <p:nvPr/>
        </p:nvSpPr>
        <p:spPr>
          <a:xfrm>
            <a:off x="8726604" y="2588822"/>
            <a:ext cx="400769" cy="665119"/>
          </a:xfrm>
          <a:prstGeom prst="rect">
            <a:avLst/>
          </a:prstGeom>
          <a:noFill/>
          <a:ln w="25400">
            <a:no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sz="900" b="1" dirty="0">
                <a:solidFill>
                  <a:prstClr val="black"/>
                </a:solidFill>
                <a:latin typeface="Arial" panose="020B0604020202020204" pitchFamily="34" charset="0"/>
                <a:cs typeface="Arial" panose="020B0604020202020204" pitchFamily="34" charset="0"/>
              </a:rPr>
              <a:t>3</a:t>
            </a:r>
            <a:r>
              <a:rPr lang="en-US" sz="900" b="1" dirty="0" smtClean="0">
                <a:solidFill>
                  <a:prstClr val="black"/>
                </a:solidFill>
                <a:latin typeface="Arial" panose="020B0604020202020204" pitchFamily="34" charset="0"/>
                <a:cs typeface="Arial" panose="020B0604020202020204" pitchFamily="34" charset="0"/>
              </a:rPr>
              <a:t>1</a:t>
            </a:r>
            <a:r>
              <a:rPr lang="en-US" sz="800" b="1" dirty="0" smtClean="0">
                <a:solidFill>
                  <a:prstClr val="black"/>
                </a:solidFill>
                <a:latin typeface="Arial" panose="020B0604020202020204" pitchFamily="34" charset="0"/>
                <a:cs typeface="Arial" panose="020B0604020202020204" pitchFamily="34" charset="0"/>
              </a:rPr>
              <a:t>%</a:t>
            </a:r>
            <a:endParaRPr lang="en-US" sz="900" b="1" dirty="0">
              <a:solidFill>
                <a:prstClr val="black"/>
              </a:solidFill>
              <a:latin typeface="Arial" panose="020B0604020202020204" pitchFamily="34" charset="0"/>
              <a:cs typeface="Arial" panose="020B0604020202020204" pitchFamily="34" charset="0"/>
            </a:endParaRPr>
          </a:p>
        </p:txBody>
      </p:sp>
      <p:sp>
        <p:nvSpPr>
          <p:cNvPr id="71" name="Rectangle 70"/>
          <p:cNvSpPr/>
          <p:nvPr/>
        </p:nvSpPr>
        <p:spPr>
          <a:xfrm>
            <a:off x="8735881" y="1909155"/>
            <a:ext cx="400769" cy="665119"/>
          </a:xfrm>
          <a:prstGeom prst="rect">
            <a:avLst/>
          </a:prstGeom>
          <a:noFill/>
          <a:ln w="25400">
            <a:no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sz="900" b="1" dirty="0" smtClean="0">
                <a:solidFill>
                  <a:prstClr val="black"/>
                </a:solidFill>
                <a:latin typeface="Arial" panose="020B0604020202020204" pitchFamily="34" charset="0"/>
                <a:cs typeface="Arial" panose="020B0604020202020204" pitchFamily="34" charset="0"/>
              </a:rPr>
              <a:t>46</a:t>
            </a:r>
            <a:r>
              <a:rPr lang="en-US" sz="800" b="1" dirty="0" smtClean="0">
                <a:solidFill>
                  <a:prstClr val="black"/>
                </a:solidFill>
                <a:latin typeface="Arial" panose="020B0604020202020204" pitchFamily="34" charset="0"/>
                <a:cs typeface="Arial" panose="020B0604020202020204" pitchFamily="34" charset="0"/>
              </a:rPr>
              <a:t>%</a:t>
            </a:r>
            <a:endParaRPr lang="en-US" sz="900" b="1" dirty="0">
              <a:solidFill>
                <a:prstClr val="black"/>
              </a:solidFill>
              <a:latin typeface="Arial" panose="020B0604020202020204" pitchFamily="34" charset="0"/>
              <a:cs typeface="Arial" panose="020B0604020202020204" pitchFamily="34" charset="0"/>
            </a:endParaRPr>
          </a:p>
        </p:txBody>
      </p:sp>
      <p:sp>
        <p:nvSpPr>
          <p:cNvPr id="72" name="Rectangle 71"/>
          <p:cNvSpPr/>
          <p:nvPr/>
        </p:nvSpPr>
        <p:spPr>
          <a:xfrm>
            <a:off x="8732840" y="3274886"/>
            <a:ext cx="400769" cy="665119"/>
          </a:xfrm>
          <a:prstGeom prst="rect">
            <a:avLst/>
          </a:prstGeom>
          <a:noFill/>
          <a:ln w="25400">
            <a:no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sz="900" b="1" dirty="0" smtClean="0">
                <a:solidFill>
                  <a:prstClr val="black"/>
                </a:solidFill>
                <a:latin typeface="Arial" panose="020B0604020202020204" pitchFamily="34" charset="0"/>
                <a:cs typeface="Arial" panose="020B0604020202020204" pitchFamily="34" charset="0"/>
              </a:rPr>
              <a:t>35</a:t>
            </a:r>
            <a:r>
              <a:rPr lang="en-US" sz="800" b="1" dirty="0" smtClean="0">
                <a:solidFill>
                  <a:prstClr val="black"/>
                </a:solidFill>
                <a:latin typeface="Arial" panose="020B0604020202020204" pitchFamily="34" charset="0"/>
                <a:cs typeface="Arial" panose="020B0604020202020204" pitchFamily="34" charset="0"/>
              </a:rPr>
              <a:t>%</a:t>
            </a:r>
            <a:endParaRPr lang="en-US" sz="900" b="1" dirty="0">
              <a:solidFill>
                <a:prstClr val="black"/>
              </a:solidFill>
              <a:latin typeface="Arial" panose="020B0604020202020204" pitchFamily="34" charset="0"/>
              <a:cs typeface="Arial" panose="020B0604020202020204" pitchFamily="34" charset="0"/>
            </a:endParaRPr>
          </a:p>
        </p:txBody>
      </p:sp>
      <p:sp>
        <p:nvSpPr>
          <p:cNvPr id="73" name="Rectangle 72"/>
          <p:cNvSpPr/>
          <p:nvPr/>
        </p:nvSpPr>
        <p:spPr>
          <a:xfrm>
            <a:off x="8727019" y="3936580"/>
            <a:ext cx="400769" cy="665119"/>
          </a:xfrm>
          <a:prstGeom prst="rect">
            <a:avLst/>
          </a:prstGeom>
          <a:noFill/>
          <a:ln w="25400">
            <a:no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sz="900" b="1" dirty="0" smtClean="0">
                <a:solidFill>
                  <a:prstClr val="black"/>
                </a:solidFill>
                <a:latin typeface="Arial" panose="020B0604020202020204" pitchFamily="34" charset="0"/>
                <a:cs typeface="Arial" panose="020B0604020202020204" pitchFamily="34" charset="0"/>
              </a:rPr>
              <a:t>20</a:t>
            </a:r>
            <a:r>
              <a:rPr lang="en-US" sz="800" b="1" dirty="0" smtClean="0">
                <a:solidFill>
                  <a:prstClr val="black"/>
                </a:solidFill>
                <a:latin typeface="Arial" panose="020B0604020202020204" pitchFamily="34" charset="0"/>
                <a:cs typeface="Arial" panose="020B0604020202020204" pitchFamily="34" charset="0"/>
              </a:rPr>
              <a:t>%</a:t>
            </a:r>
            <a:endParaRPr lang="en-US" sz="900" b="1" dirty="0">
              <a:solidFill>
                <a:prstClr val="black"/>
              </a:solidFill>
              <a:latin typeface="Arial" panose="020B0604020202020204" pitchFamily="34" charset="0"/>
              <a:cs typeface="Arial" panose="020B0604020202020204" pitchFamily="34" charset="0"/>
            </a:endParaRPr>
          </a:p>
        </p:txBody>
      </p:sp>
      <p:sp>
        <p:nvSpPr>
          <p:cNvPr id="74" name="Rectangle 73"/>
          <p:cNvSpPr/>
          <p:nvPr/>
        </p:nvSpPr>
        <p:spPr>
          <a:xfrm>
            <a:off x="8732840" y="4628716"/>
            <a:ext cx="400769" cy="665119"/>
          </a:xfrm>
          <a:prstGeom prst="rect">
            <a:avLst/>
          </a:prstGeom>
          <a:noFill/>
          <a:ln w="25400">
            <a:no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sz="900" b="1" dirty="0" smtClean="0">
                <a:solidFill>
                  <a:prstClr val="black"/>
                </a:solidFill>
                <a:latin typeface="Arial" panose="020B0604020202020204" pitchFamily="34" charset="0"/>
                <a:cs typeface="Arial" panose="020B0604020202020204" pitchFamily="34" charset="0"/>
              </a:rPr>
              <a:t>19</a:t>
            </a:r>
            <a:r>
              <a:rPr lang="en-US" sz="800" b="1" dirty="0" smtClean="0">
                <a:solidFill>
                  <a:prstClr val="black"/>
                </a:solidFill>
                <a:latin typeface="Arial" panose="020B0604020202020204" pitchFamily="34" charset="0"/>
                <a:cs typeface="Arial" panose="020B0604020202020204" pitchFamily="34" charset="0"/>
              </a:rPr>
              <a:t>%</a:t>
            </a:r>
            <a:endParaRPr lang="en-US" sz="900" b="1" dirty="0">
              <a:solidFill>
                <a:prstClr val="black"/>
              </a:solidFill>
              <a:latin typeface="Arial" panose="020B0604020202020204" pitchFamily="34" charset="0"/>
              <a:cs typeface="Arial" panose="020B0604020202020204" pitchFamily="34" charset="0"/>
            </a:endParaRPr>
          </a:p>
        </p:txBody>
      </p:sp>
      <p:sp>
        <p:nvSpPr>
          <p:cNvPr id="75" name="Rectangle 74"/>
          <p:cNvSpPr/>
          <p:nvPr/>
        </p:nvSpPr>
        <p:spPr>
          <a:xfrm>
            <a:off x="8739767" y="5290271"/>
            <a:ext cx="400769" cy="665119"/>
          </a:xfrm>
          <a:prstGeom prst="rect">
            <a:avLst/>
          </a:prstGeom>
          <a:noFill/>
          <a:ln w="25400">
            <a:no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sz="900" b="1" dirty="0" smtClean="0">
                <a:solidFill>
                  <a:prstClr val="black"/>
                </a:solidFill>
                <a:latin typeface="Arial" panose="020B0604020202020204" pitchFamily="34" charset="0"/>
                <a:cs typeface="Arial" panose="020B0604020202020204" pitchFamily="34" charset="0"/>
              </a:rPr>
              <a:t>8</a:t>
            </a:r>
            <a:r>
              <a:rPr lang="en-US" sz="800" b="1" dirty="0" smtClean="0">
                <a:solidFill>
                  <a:prstClr val="black"/>
                </a:solidFill>
                <a:latin typeface="Arial" panose="020B0604020202020204" pitchFamily="34" charset="0"/>
                <a:cs typeface="Arial" panose="020B0604020202020204" pitchFamily="34" charset="0"/>
              </a:rPr>
              <a:t>%</a:t>
            </a:r>
            <a:endParaRPr lang="en-US" sz="900" b="1" dirty="0">
              <a:solidFill>
                <a:prstClr val="black"/>
              </a:solidFill>
              <a:latin typeface="Arial" panose="020B0604020202020204" pitchFamily="34" charset="0"/>
              <a:cs typeface="Arial" panose="020B0604020202020204" pitchFamily="34" charset="0"/>
            </a:endParaRPr>
          </a:p>
        </p:txBody>
      </p:sp>
      <p:sp>
        <p:nvSpPr>
          <p:cNvPr id="76" name="Rectangle 75"/>
          <p:cNvSpPr/>
          <p:nvPr/>
        </p:nvSpPr>
        <p:spPr>
          <a:xfrm>
            <a:off x="8725911" y="5972612"/>
            <a:ext cx="400769" cy="665119"/>
          </a:xfrm>
          <a:prstGeom prst="rect">
            <a:avLst/>
          </a:prstGeom>
          <a:noFill/>
          <a:ln w="25400">
            <a:no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sz="900" b="1" dirty="0" smtClean="0">
                <a:solidFill>
                  <a:prstClr val="black"/>
                </a:solidFill>
                <a:latin typeface="Arial" panose="020B0604020202020204" pitchFamily="34" charset="0"/>
                <a:cs typeface="Arial" panose="020B0604020202020204" pitchFamily="34" charset="0"/>
              </a:rPr>
              <a:t>23</a:t>
            </a:r>
            <a:r>
              <a:rPr lang="en-US" sz="800" b="1" dirty="0" smtClean="0">
                <a:solidFill>
                  <a:prstClr val="black"/>
                </a:solidFill>
                <a:latin typeface="Arial" panose="020B0604020202020204" pitchFamily="34" charset="0"/>
                <a:cs typeface="Arial" panose="020B0604020202020204" pitchFamily="34" charset="0"/>
              </a:rPr>
              <a:t>%</a:t>
            </a:r>
            <a:endParaRPr lang="en-US" sz="900" b="1" dirty="0">
              <a:solidFill>
                <a:prstClr val="black"/>
              </a:solidFill>
              <a:latin typeface="Arial" panose="020B0604020202020204" pitchFamily="34" charset="0"/>
              <a:cs typeface="Arial" panose="020B0604020202020204" pitchFamily="34" charset="0"/>
            </a:endParaRPr>
          </a:p>
        </p:txBody>
      </p:sp>
      <p:sp>
        <p:nvSpPr>
          <p:cNvPr id="77" name="Rectangle 76"/>
          <p:cNvSpPr/>
          <p:nvPr/>
        </p:nvSpPr>
        <p:spPr>
          <a:xfrm>
            <a:off x="534677" y="2586196"/>
            <a:ext cx="2722837" cy="137160"/>
          </a:xfrm>
          <a:prstGeom prst="rect">
            <a:avLst/>
          </a:prstGeom>
          <a:solidFill>
            <a:srgbClr val="FF0000"/>
          </a:solidFill>
          <a:ln w="12700">
            <a:solidFill>
              <a:sysClr val="windowText" lastClr="000000"/>
            </a:solid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7297"/>
            <a:r>
              <a:rPr lang="en-US" sz="800" b="1" dirty="0" smtClean="0">
                <a:solidFill>
                  <a:prstClr val="white"/>
                </a:solidFill>
                <a:latin typeface="Arial Black" panose="020B0A04020102020204" pitchFamily="34" charset="0"/>
                <a:cs typeface="Arial" pitchFamily="34" charset="0"/>
              </a:rPr>
              <a:t>01SEP-31OCT:</a:t>
            </a:r>
            <a:r>
              <a:rPr lang="en-US" sz="800" b="1" dirty="0" smtClean="0">
                <a:solidFill>
                  <a:prstClr val="white"/>
                </a:solidFill>
                <a:latin typeface="Arial" pitchFamily="34" charset="0"/>
                <a:cs typeface="Arial" pitchFamily="34" charset="0"/>
              </a:rPr>
              <a:t>  Training Up to Assume IRC</a:t>
            </a:r>
            <a:endParaRPr lang="en-US" sz="800" b="1" dirty="0">
              <a:solidFill>
                <a:prstClr val="white"/>
              </a:solidFill>
              <a:latin typeface="Arial" pitchFamily="34" charset="0"/>
              <a:cs typeface="Arial" pitchFamily="34" charset="0"/>
            </a:endParaRPr>
          </a:p>
        </p:txBody>
      </p:sp>
      <p:sp>
        <p:nvSpPr>
          <p:cNvPr id="78" name="Rectangular Callout 77"/>
          <p:cNvSpPr/>
          <p:nvPr/>
        </p:nvSpPr>
        <p:spPr>
          <a:xfrm>
            <a:off x="3267075" y="2755943"/>
            <a:ext cx="322862" cy="137160"/>
          </a:xfrm>
          <a:prstGeom prst="wedgeRectCallout">
            <a:avLst>
              <a:gd name="adj1" fmla="val -21536"/>
              <a:gd name="adj2" fmla="val -101257"/>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r>
              <a:rPr lang="en-US" sz="900" b="1" dirty="0" smtClean="0">
                <a:solidFill>
                  <a:prstClr val="black"/>
                </a:solidFill>
                <a:latin typeface="Arial Black" panose="020B0A04020102020204" pitchFamily="34" charset="0"/>
                <a:cs typeface="Arial" panose="020B0604020202020204" pitchFamily="34" charset="0"/>
              </a:rPr>
              <a:t>176</a:t>
            </a:r>
            <a:endParaRPr lang="en-US" sz="900" b="1" dirty="0">
              <a:solidFill>
                <a:prstClr val="black"/>
              </a:solidFill>
              <a:latin typeface="Arial Black" panose="020B0A04020102020204" pitchFamily="34" charset="0"/>
              <a:cs typeface="Arial" panose="020B0604020202020204" pitchFamily="34" charset="0"/>
            </a:endParaRPr>
          </a:p>
        </p:txBody>
      </p:sp>
      <p:sp>
        <p:nvSpPr>
          <p:cNvPr id="29" name="Rectangular Callout 28"/>
          <p:cNvSpPr/>
          <p:nvPr/>
        </p:nvSpPr>
        <p:spPr>
          <a:xfrm>
            <a:off x="518024" y="2738055"/>
            <a:ext cx="322862" cy="137160"/>
          </a:xfrm>
          <a:prstGeom prst="wedgeRectCallout">
            <a:avLst>
              <a:gd name="adj1" fmla="val -20999"/>
              <a:gd name="adj2" fmla="val -94310"/>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r>
              <a:rPr lang="en-US" sz="900" b="1" dirty="0" smtClean="0">
                <a:solidFill>
                  <a:prstClr val="black"/>
                </a:solidFill>
                <a:latin typeface="Arial Black" panose="020B0A04020102020204" pitchFamily="34" charset="0"/>
                <a:cs typeface="Arial" panose="020B0604020202020204" pitchFamily="34" charset="0"/>
              </a:rPr>
              <a:t>176</a:t>
            </a:r>
            <a:endParaRPr lang="en-US" sz="900" b="1" dirty="0">
              <a:solidFill>
                <a:prstClr val="black"/>
              </a:solidFill>
              <a:latin typeface="Arial Black" panose="020B0A04020102020204" pitchFamily="34" charset="0"/>
              <a:cs typeface="Arial" panose="020B0604020202020204" pitchFamily="34" charset="0"/>
            </a:endParaRPr>
          </a:p>
        </p:txBody>
      </p:sp>
      <p:sp>
        <p:nvSpPr>
          <p:cNvPr id="80" name="Rectangular Callout 79"/>
          <p:cNvSpPr/>
          <p:nvPr/>
        </p:nvSpPr>
        <p:spPr>
          <a:xfrm>
            <a:off x="3275200" y="1201665"/>
            <a:ext cx="322862" cy="137160"/>
          </a:xfrm>
          <a:prstGeom prst="wedgeRectCallout">
            <a:avLst>
              <a:gd name="adj1" fmla="val -100853"/>
              <a:gd name="adj2" fmla="val 10012"/>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r>
              <a:rPr lang="en-US" sz="900" b="1" dirty="0" smtClean="0">
                <a:solidFill>
                  <a:prstClr val="black"/>
                </a:solidFill>
                <a:latin typeface="Arial Black" panose="020B0A04020102020204" pitchFamily="34" charset="0"/>
                <a:cs typeface="Arial" panose="020B0604020202020204" pitchFamily="34" charset="0"/>
              </a:rPr>
              <a:t>176</a:t>
            </a:r>
            <a:endParaRPr lang="en-US" sz="900" b="1" dirty="0">
              <a:solidFill>
                <a:prstClr val="black"/>
              </a:solidFill>
              <a:latin typeface="Arial Black" panose="020B0A04020102020204" pitchFamily="34" charset="0"/>
              <a:cs typeface="Arial" panose="020B0604020202020204" pitchFamily="34" charset="0"/>
            </a:endParaRPr>
          </a:p>
        </p:txBody>
      </p:sp>
      <p:sp>
        <p:nvSpPr>
          <p:cNvPr id="81" name="Rectangle 80"/>
          <p:cNvSpPr/>
          <p:nvPr/>
        </p:nvSpPr>
        <p:spPr>
          <a:xfrm>
            <a:off x="2684930" y="6663802"/>
            <a:ext cx="3774140" cy="184673"/>
          </a:xfrm>
          <a:prstGeom prst="rect">
            <a:avLst/>
          </a:prstGeom>
          <a:solidFill>
            <a:srgbClr val="00B050"/>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907297"/>
            <a:r>
              <a:rPr lang="en-US" sz="1000" b="1" dirty="0">
                <a:solidFill>
                  <a:prstClr val="white"/>
                </a:solidFill>
                <a:effectLst>
                  <a:outerShdw blurRad="50800" dist="38100" dir="2700000" algn="tl" rotWithShape="0">
                    <a:prstClr val="black">
                      <a:alpha val="40000"/>
                    </a:prstClr>
                  </a:outerShdw>
                </a:effectLst>
                <a:latin typeface="Arial" pitchFamily="34" charset="0"/>
                <a:cs typeface="Arial" pitchFamily="34" charset="0"/>
              </a:rPr>
              <a:t>UNCLASSIFIED//FOUO</a:t>
            </a:r>
          </a:p>
        </p:txBody>
      </p:sp>
      <p:sp>
        <p:nvSpPr>
          <p:cNvPr id="82" name="Rectangle 81"/>
          <p:cNvSpPr/>
          <p:nvPr/>
        </p:nvSpPr>
        <p:spPr>
          <a:xfrm>
            <a:off x="5991225" y="15449"/>
            <a:ext cx="2724912" cy="118872"/>
          </a:xfrm>
          <a:prstGeom prst="rect">
            <a:avLst/>
          </a:prstGeom>
          <a:solidFill>
            <a:srgbClr val="00B050"/>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defTabSz="907297"/>
            <a:r>
              <a:rPr lang="en-US" sz="700" b="1" dirty="0">
                <a:solidFill>
                  <a:prstClr val="white"/>
                </a:solidFill>
                <a:latin typeface="Arial" pitchFamily="34" charset="0"/>
                <a:cs typeface="Arial" pitchFamily="34" charset="0"/>
              </a:rPr>
              <a:t>UNCLASSIFIED//FOUO</a:t>
            </a:r>
          </a:p>
        </p:txBody>
      </p:sp>
      <p:sp>
        <p:nvSpPr>
          <p:cNvPr id="67" name="Rectangle 66"/>
          <p:cNvSpPr/>
          <p:nvPr/>
        </p:nvSpPr>
        <p:spPr>
          <a:xfrm>
            <a:off x="5991225" y="134320"/>
            <a:ext cx="2728342" cy="210312"/>
          </a:xfrm>
          <a:prstGeom prst="rect">
            <a:avLst/>
          </a:prstGeom>
          <a:solidFill>
            <a:schemeClr val="bg1">
              <a:lumMod val="5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defTabSz="907297"/>
            <a:r>
              <a:rPr lang="en-US" sz="1050" b="1" dirty="0" smtClean="0">
                <a:solidFill>
                  <a:prstClr val="white"/>
                </a:solidFill>
                <a:latin typeface="Arial" pitchFamily="34" charset="0"/>
                <a:cs typeface="Arial" pitchFamily="34" charset="0"/>
              </a:rPr>
              <a:t>1</a:t>
            </a:r>
            <a:r>
              <a:rPr lang="en-US" sz="1050" b="1" baseline="30000" dirty="0" smtClean="0">
                <a:solidFill>
                  <a:prstClr val="white"/>
                </a:solidFill>
                <a:latin typeface="Arial" pitchFamily="34" charset="0"/>
                <a:cs typeface="Arial" pitchFamily="34" charset="0"/>
              </a:rPr>
              <a:t>st</a:t>
            </a:r>
            <a:r>
              <a:rPr lang="en-US" sz="1050" b="1" dirty="0" smtClean="0">
                <a:solidFill>
                  <a:prstClr val="white"/>
                </a:solidFill>
                <a:latin typeface="Arial" pitchFamily="34" charset="0"/>
                <a:cs typeface="Arial" pitchFamily="34" charset="0"/>
              </a:rPr>
              <a:t> Quarter – FY 18</a:t>
            </a:r>
            <a:endParaRPr lang="en-US" sz="1050" b="1" dirty="0">
              <a:solidFill>
                <a:prstClr val="white"/>
              </a:solidFill>
              <a:latin typeface="Arial" pitchFamily="34" charset="0"/>
              <a:cs typeface="Arial" pitchFamily="34" charset="0"/>
            </a:endParaRPr>
          </a:p>
        </p:txBody>
      </p:sp>
      <p:sp>
        <p:nvSpPr>
          <p:cNvPr id="70" name="Rectangle 69"/>
          <p:cNvSpPr/>
          <p:nvPr/>
        </p:nvSpPr>
        <p:spPr>
          <a:xfrm>
            <a:off x="525706" y="353623"/>
            <a:ext cx="2736053" cy="123841"/>
          </a:xfrm>
          <a:prstGeom prst="rect">
            <a:avLst/>
          </a:prstGeom>
          <a:solidFill>
            <a:schemeClr val="bg1"/>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907297"/>
            <a:r>
              <a:rPr lang="en-US" sz="900" b="1" dirty="0" smtClean="0">
                <a:solidFill>
                  <a:prstClr val="black"/>
                </a:solidFill>
                <a:latin typeface="Arial" pitchFamily="34" charset="0"/>
                <a:cs typeface="Arial" pitchFamily="34" charset="0"/>
              </a:rPr>
              <a:t>OCT 17</a:t>
            </a:r>
            <a:endParaRPr lang="en-US" sz="900" b="1" dirty="0">
              <a:solidFill>
                <a:prstClr val="black"/>
              </a:solidFill>
              <a:latin typeface="Arial" pitchFamily="34" charset="0"/>
              <a:cs typeface="Arial" pitchFamily="34" charset="0"/>
            </a:endParaRPr>
          </a:p>
        </p:txBody>
      </p:sp>
      <p:sp>
        <p:nvSpPr>
          <p:cNvPr id="83" name="Rectangle 82"/>
          <p:cNvSpPr/>
          <p:nvPr/>
        </p:nvSpPr>
        <p:spPr>
          <a:xfrm>
            <a:off x="3259381" y="353623"/>
            <a:ext cx="2736053" cy="123841"/>
          </a:xfrm>
          <a:prstGeom prst="rect">
            <a:avLst/>
          </a:prstGeom>
          <a:solidFill>
            <a:schemeClr val="bg1"/>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907297"/>
            <a:r>
              <a:rPr lang="en-US" sz="900" b="1" dirty="0" smtClean="0">
                <a:solidFill>
                  <a:prstClr val="black"/>
                </a:solidFill>
                <a:latin typeface="Arial" pitchFamily="34" charset="0"/>
                <a:cs typeface="Arial" pitchFamily="34" charset="0"/>
              </a:rPr>
              <a:t>NOV 17</a:t>
            </a:r>
            <a:endParaRPr lang="en-US" sz="900" b="1" dirty="0">
              <a:solidFill>
                <a:prstClr val="black"/>
              </a:solidFill>
              <a:latin typeface="Arial" pitchFamily="34" charset="0"/>
              <a:cs typeface="Arial" pitchFamily="34" charset="0"/>
            </a:endParaRPr>
          </a:p>
        </p:txBody>
      </p:sp>
      <p:sp>
        <p:nvSpPr>
          <p:cNvPr id="84" name="Rectangle 83"/>
          <p:cNvSpPr/>
          <p:nvPr/>
        </p:nvSpPr>
        <p:spPr>
          <a:xfrm>
            <a:off x="5991151" y="353623"/>
            <a:ext cx="2736053" cy="123841"/>
          </a:xfrm>
          <a:prstGeom prst="rect">
            <a:avLst/>
          </a:prstGeom>
          <a:solidFill>
            <a:schemeClr val="bg1"/>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907297"/>
            <a:r>
              <a:rPr lang="en-US" sz="900" b="1" dirty="0" smtClean="0">
                <a:solidFill>
                  <a:prstClr val="black"/>
                </a:solidFill>
                <a:latin typeface="Arial" pitchFamily="34" charset="0"/>
                <a:cs typeface="Arial" pitchFamily="34" charset="0"/>
              </a:rPr>
              <a:t>DEC 17</a:t>
            </a:r>
            <a:endParaRPr lang="en-US" sz="900" b="1" dirty="0">
              <a:solidFill>
                <a:prstClr val="black"/>
              </a:solidFill>
              <a:latin typeface="Arial" pitchFamily="34" charset="0"/>
              <a:cs typeface="Arial" pitchFamily="34" charset="0"/>
            </a:endParaRPr>
          </a:p>
        </p:txBody>
      </p:sp>
      <p:sp>
        <p:nvSpPr>
          <p:cNvPr id="85" name="Rectangle 84"/>
          <p:cNvSpPr/>
          <p:nvPr/>
        </p:nvSpPr>
        <p:spPr>
          <a:xfrm>
            <a:off x="2647473" y="4743112"/>
            <a:ext cx="2601233" cy="137160"/>
          </a:xfrm>
          <a:prstGeom prst="rect">
            <a:avLst/>
          </a:prstGeom>
          <a:solidFill>
            <a:srgbClr val="FF0000"/>
          </a:solidFill>
          <a:ln w="12700">
            <a:solidFill>
              <a:sysClr val="windowText" lastClr="000000"/>
            </a:solid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7297"/>
            <a:r>
              <a:rPr lang="en-US" sz="800" b="1" dirty="0" smtClean="0">
                <a:solidFill>
                  <a:prstClr val="white"/>
                </a:solidFill>
                <a:latin typeface="Arial Black" panose="020B0A04020102020204" pitchFamily="34" charset="0"/>
                <a:cs typeface="Arial" pitchFamily="34" charset="0"/>
              </a:rPr>
              <a:t>22OCT-19NOV:</a:t>
            </a:r>
            <a:r>
              <a:rPr lang="en-US" sz="800" b="1" dirty="0" smtClean="0">
                <a:solidFill>
                  <a:prstClr val="white"/>
                </a:solidFill>
                <a:latin typeface="Arial" pitchFamily="34" charset="0"/>
                <a:cs typeface="Arial" pitchFamily="34" charset="0"/>
              </a:rPr>
              <a:t>  JRTC 18-02 OPFOR</a:t>
            </a:r>
            <a:endParaRPr lang="en-US" sz="800" b="1" dirty="0">
              <a:solidFill>
                <a:prstClr val="white"/>
              </a:solidFill>
              <a:latin typeface="Arial" pitchFamily="34" charset="0"/>
              <a:cs typeface="Arial" pitchFamily="34" charset="0"/>
            </a:endParaRPr>
          </a:p>
        </p:txBody>
      </p:sp>
      <p:sp>
        <p:nvSpPr>
          <p:cNvPr id="86" name="Rectangular Callout 85"/>
          <p:cNvSpPr/>
          <p:nvPr/>
        </p:nvSpPr>
        <p:spPr>
          <a:xfrm>
            <a:off x="2019731" y="4735284"/>
            <a:ext cx="322730" cy="137160"/>
          </a:xfrm>
          <a:prstGeom prst="wedgeRectCallout">
            <a:avLst>
              <a:gd name="adj1" fmla="val 156966"/>
              <a:gd name="adj2" fmla="val 8336"/>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r>
              <a:rPr lang="en-US" sz="900" b="1" dirty="0" smtClean="0">
                <a:solidFill>
                  <a:prstClr val="black"/>
                </a:solidFill>
                <a:latin typeface="Arial Black" panose="020B0A04020102020204" pitchFamily="34" charset="0"/>
                <a:cs typeface="Arial" panose="020B0604020202020204" pitchFamily="34" charset="0"/>
              </a:rPr>
              <a:t>39</a:t>
            </a:r>
            <a:endParaRPr lang="en-US" sz="900" b="1" dirty="0">
              <a:solidFill>
                <a:prstClr val="black"/>
              </a:solidFill>
              <a:latin typeface="Arial Black" panose="020B0A04020102020204" pitchFamily="34" charset="0"/>
              <a:cs typeface="Arial" panose="020B0604020202020204" pitchFamily="34" charset="0"/>
            </a:endParaRPr>
          </a:p>
        </p:txBody>
      </p:sp>
      <p:sp>
        <p:nvSpPr>
          <p:cNvPr id="88" name="Rectangle 87"/>
          <p:cNvSpPr/>
          <p:nvPr/>
        </p:nvSpPr>
        <p:spPr>
          <a:xfrm>
            <a:off x="528922" y="1488439"/>
            <a:ext cx="8174736" cy="137160"/>
          </a:xfrm>
          <a:prstGeom prst="rect">
            <a:avLst/>
          </a:prstGeom>
          <a:solidFill>
            <a:srgbClr val="FF0000"/>
          </a:solidFill>
          <a:ln w="12700">
            <a:solidFill>
              <a:sysClr val="windowText" lastClr="000000"/>
            </a:solid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7297"/>
            <a:r>
              <a:rPr lang="en-US" sz="800" b="1" dirty="0" smtClean="0">
                <a:solidFill>
                  <a:prstClr val="white"/>
                </a:solidFill>
                <a:latin typeface="Arial Black" panose="020B0A04020102020204" pitchFamily="34" charset="0"/>
                <a:cs typeface="Arial" pitchFamily="34" charset="0"/>
              </a:rPr>
              <a:t>01OCT-24JAN18:</a:t>
            </a:r>
            <a:r>
              <a:rPr lang="en-US" sz="800" b="1" dirty="0" smtClean="0">
                <a:solidFill>
                  <a:prstClr val="white"/>
                </a:solidFill>
                <a:latin typeface="Arial" pitchFamily="34" charset="0"/>
                <a:cs typeface="Arial" pitchFamily="34" charset="0"/>
              </a:rPr>
              <a:t>  Equipment Upgrades (30-94, fluctuating weekly)</a:t>
            </a:r>
            <a:endParaRPr lang="en-US" sz="800" b="1" dirty="0">
              <a:solidFill>
                <a:prstClr val="white"/>
              </a:solidFill>
              <a:latin typeface="Arial" pitchFamily="34" charset="0"/>
              <a:cs typeface="Arial" pitchFamily="34" charset="0"/>
            </a:endParaRPr>
          </a:p>
        </p:txBody>
      </p:sp>
      <p:sp>
        <p:nvSpPr>
          <p:cNvPr id="51" name="Rectangular Callout 50"/>
          <p:cNvSpPr/>
          <p:nvPr/>
        </p:nvSpPr>
        <p:spPr>
          <a:xfrm>
            <a:off x="8352920" y="1626095"/>
            <a:ext cx="366647" cy="137160"/>
          </a:xfrm>
          <a:prstGeom prst="wedgeRectCallout">
            <a:avLst>
              <a:gd name="adj1" fmla="val -23576"/>
              <a:gd name="adj2" fmla="val 87209"/>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r>
              <a:rPr lang="en-US" sz="900" b="1" dirty="0" smtClean="0">
                <a:solidFill>
                  <a:prstClr val="black"/>
                </a:solidFill>
                <a:latin typeface="Arial Black" panose="020B0A04020102020204" pitchFamily="34" charset="0"/>
                <a:cs typeface="Arial" panose="020B0604020202020204" pitchFamily="34" charset="0"/>
              </a:rPr>
              <a:t>192</a:t>
            </a:r>
            <a:endParaRPr lang="en-US" sz="900" b="1" dirty="0">
              <a:solidFill>
                <a:prstClr val="black"/>
              </a:solidFill>
              <a:latin typeface="Arial Black" panose="020B0A04020102020204" pitchFamily="34" charset="0"/>
              <a:cs typeface="Arial" panose="020B0604020202020204" pitchFamily="34" charset="0"/>
            </a:endParaRPr>
          </a:p>
        </p:txBody>
      </p:sp>
      <p:sp>
        <p:nvSpPr>
          <p:cNvPr id="89" name="Rectangular Callout 88"/>
          <p:cNvSpPr/>
          <p:nvPr/>
        </p:nvSpPr>
        <p:spPr>
          <a:xfrm>
            <a:off x="4148034" y="1483371"/>
            <a:ext cx="322862" cy="137160"/>
          </a:xfrm>
          <a:prstGeom prst="wedgeRectCallout">
            <a:avLst>
              <a:gd name="adj1" fmla="val -100853"/>
              <a:gd name="adj2" fmla="val 10012"/>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r>
              <a:rPr lang="en-US" sz="900" b="1" dirty="0" smtClean="0">
                <a:solidFill>
                  <a:prstClr val="black"/>
                </a:solidFill>
                <a:latin typeface="Arial Black" panose="020B0A04020102020204" pitchFamily="34" charset="0"/>
                <a:cs typeface="Arial" panose="020B0604020202020204" pitchFamily="34" charset="0"/>
              </a:rPr>
              <a:t>94</a:t>
            </a:r>
            <a:endParaRPr lang="en-US" sz="900" b="1" dirty="0">
              <a:solidFill>
                <a:prstClr val="black"/>
              </a:solidFill>
              <a:latin typeface="Arial Black" panose="020B0A04020102020204" pitchFamily="34" charset="0"/>
              <a:cs typeface="Arial" panose="020B0604020202020204" pitchFamily="34" charset="0"/>
            </a:endParaRPr>
          </a:p>
        </p:txBody>
      </p:sp>
      <p:sp>
        <p:nvSpPr>
          <p:cNvPr id="79" name="Rectangle 78"/>
          <p:cNvSpPr/>
          <p:nvPr/>
        </p:nvSpPr>
        <p:spPr>
          <a:xfrm>
            <a:off x="3265793" y="5289774"/>
            <a:ext cx="5449824" cy="137160"/>
          </a:xfrm>
          <a:prstGeom prst="rect">
            <a:avLst/>
          </a:prstGeom>
          <a:solidFill>
            <a:srgbClr val="FF0000"/>
          </a:solidFill>
          <a:ln w="12700">
            <a:solidFill>
              <a:sysClr val="windowText" lastClr="000000"/>
            </a:solid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7297"/>
            <a:r>
              <a:rPr lang="en-US" sz="800" b="1" dirty="0" smtClean="0">
                <a:solidFill>
                  <a:prstClr val="white"/>
                </a:solidFill>
                <a:latin typeface="Arial Black" panose="020B0A04020102020204" pitchFamily="34" charset="0"/>
                <a:cs typeface="Arial" pitchFamily="34" charset="0"/>
              </a:rPr>
              <a:t>01NOV-29SEP18:</a:t>
            </a:r>
            <a:r>
              <a:rPr lang="en-US" sz="800" b="1" dirty="0" smtClean="0">
                <a:solidFill>
                  <a:prstClr val="white"/>
                </a:solidFill>
                <a:latin typeface="Arial" pitchFamily="34" charset="0"/>
                <a:cs typeface="Arial" pitchFamily="34" charset="0"/>
              </a:rPr>
              <a:t>  Pusher Unit for IRC </a:t>
            </a:r>
            <a:endParaRPr lang="en-US" sz="800" b="1" dirty="0">
              <a:solidFill>
                <a:prstClr val="white"/>
              </a:solidFill>
              <a:latin typeface="Arial" pitchFamily="34" charset="0"/>
              <a:cs typeface="Arial" pitchFamily="34" charset="0"/>
            </a:endParaRPr>
          </a:p>
        </p:txBody>
      </p:sp>
      <p:sp>
        <p:nvSpPr>
          <p:cNvPr id="87" name="Rectangular Callout 86"/>
          <p:cNvSpPr/>
          <p:nvPr/>
        </p:nvSpPr>
        <p:spPr>
          <a:xfrm>
            <a:off x="2838293" y="5291176"/>
            <a:ext cx="232319" cy="137160"/>
          </a:xfrm>
          <a:prstGeom prst="wedgeRectCallout">
            <a:avLst>
              <a:gd name="adj1" fmla="val 144890"/>
              <a:gd name="adj2" fmla="val 13680"/>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r>
              <a:rPr lang="en-US" sz="900" b="1" dirty="0" smtClean="0">
                <a:solidFill>
                  <a:prstClr val="black"/>
                </a:solidFill>
                <a:latin typeface="Arial Black" panose="020B0A04020102020204" pitchFamily="34" charset="0"/>
                <a:cs typeface="Arial" panose="020B0604020202020204" pitchFamily="34" charset="0"/>
              </a:rPr>
              <a:t>16</a:t>
            </a:r>
            <a:endParaRPr lang="en-US" sz="900" b="1" dirty="0">
              <a:solidFill>
                <a:prstClr val="black"/>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1156087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Chart 15"/>
          <p:cNvGraphicFramePr/>
          <p:nvPr>
            <p:extLst>
              <p:ext uri="{D42A27DB-BD31-4B8C-83A1-F6EECF244321}">
                <p14:modId xmlns:p14="http://schemas.microsoft.com/office/powerpoint/2010/main" val="2682414451"/>
              </p:ext>
            </p:extLst>
          </p:nvPr>
        </p:nvGraphicFramePr>
        <p:xfrm>
          <a:off x="585466" y="3224984"/>
          <a:ext cx="10868722" cy="95703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 name="Chart 16"/>
          <p:cNvGraphicFramePr/>
          <p:nvPr>
            <p:extLst>
              <p:ext uri="{D42A27DB-BD31-4B8C-83A1-F6EECF244321}">
                <p14:modId xmlns:p14="http://schemas.microsoft.com/office/powerpoint/2010/main" val="3474309828"/>
              </p:ext>
            </p:extLst>
          </p:nvPr>
        </p:nvGraphicFramePr>
        <p:xfrm>
          <a:off x="585466" y="3978102"/>
          <a:ext cx="10868722" cy="95703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hart 22"/>
          <p:cNvGraphicFramePr/>
          <p:nvPr>
            <p:extLst>
              <p:ext uri="{D42A27DB-BD31-4B8C-83A1-F6EECF244321}">
                <p14:modId xmlns:p14="http://schemas.microsoft.com/office/powerpoint/2010/main" val="3141194451"/>
              </p:ext>
            </p:extLst>
          </p:nvPr>
        </p:nvGraphicFramePr>
        <p:xfrm>
          <a:off x="585466" y="4772976"/>
          <a:ext cx="10868722" cy="95703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401364697"/>
              </p:ext>
            </p:extLst>
          </p:nvPr>
        </p:nvGraphicFramePr>
        <p:xfrm>
          <a:off x="0" y="1173163"/>
          <a:ext cx="9136063" cy="4457700"/>
        </p:xfrm>
        <a:graphic>
          <a:graphicData uri="http://schemas.openxmlformats.org/presentationml/2006/ole">
            <mc:AlternateContent xmlns:mc="http://schemas.openxmlformats.org/markup-compatibility/2006">
              <mc:Choice xmlns:v="urn:schemas-microsoft-com:vml" Requires="v">
                <p:oleObj spid="_x0000_s1072" name="Worksheet" r:id="rId7" imgW="29213190" imgH="11868060" progId="Excel.Sheet.12">
                  <p:embed/>
                </p:oleObj>
              </mc:Choice>
              <mc:Fallback>
                <p:oleObj name="Worksheet" r:id="rId7" imgW="29213190" imgH="11868060" progId="Excel.Sheet.12">
                  <p:embed/>
                  <p:pic>
                    <p:nvPicPr>
                      <p:cNvPr id="0" name=""/>
                      <p:cNvPicPr/>
                      <p:nvPr/>
                    </p:nvPicPr>
                    <p:blipFill>
                      <a:blip r:embed="rId8"/>
                      <a:stretch>
                        <a:fillRect/>
                      </a:stretch>
                    </p:blipFill>
                    <p:spPr>
                      <a:xfrm>
                        <a:off x="0" y="1173163"/>
                        <a:ext cx="9136063" cy="4457700"/>
                      </a:xfrm>
                      <a:prstGeom prst="rect">
                        <a:avLst/>
                      </a:prstGeom>
                    </p:spPr>
                  </p:pic>
                </p:oleObj>
              </mc:Fallback>
            </mc:AlternateContent>
          </a:graphicData>
        </a:graphic>
      </p:graphicFrame>
      <p:graphicFrame>
        <p:nvGraphicFramePr>
          <p:cNvPr id="21" name="Chart 20"/>
          <p:cNvGraphicFramePr/>
          <p:nvPr>
            <p:extLst>
              <p:ext uri="{D42A27DB-BD31-4B8C-83A1-F6EECF244321}">
                <p14:modId xmlns:p14="http://schemas.microsoft.com/office/powerpoint/2010/main" val="3619562783"/>
              </p:ext>
            </p:extLst>
          </p:nvPr>
        </p:nvGraphicFramePr>
        <p:xfrm>
          <a:off x="585466" y="3450010"/>
          <a:ext cx="10868722" cy="957035"/>
        </p:xfrm>
        <a:graphic>
          <a:graphicData uri="http://schemas.openxmlformats.org/drawingml/2006/chart">
            <c:chart xmlns:c="http://schemas.openxmlformats.org/drawingml/2006/chart" xmlns:r="http://schemas.openxmlformats.org/officeDocument/2006/relationships" r:id="rId9"/>
          </a:graphicData>
        </a:graphic>
      </p:graphicFrame>
      <p:sp>
        <p:nvSpPr>
          <p:cNvPr id="2" name="Title 1"/>
          <p:cNvSpPr>
            <a:spLocks noGrp="1"/>
          </p:cNvSpPr>
          <p:nvPr>
            <p:ph type="title"/>
          </p:nvPr>
        </p:nvSpPr>
        <p:spPr>
          <a:xfrm>
            <a:off x="-43544" y="5131"/>
            <a:ext cx="9144000" cy="868362"/>
          </a:xfrm>
        </p:spPr>
        <p:txBody>
          <a:bodyPr/>
          <a:lstStyle/>
          <a:p>
            <a:r>
              <a:rPr lang="en-US" sz="2800" b="1" dirty="0" smtClean="0">
                <a:solidFill>
                  <a:schemeClr val="tx1"/>
                </a:solidFill>
                <a:latin typeface=" Arial"/>
              </a:rPr>
              <a:t>Devil Brigade Training </a:t>
            </a:r>
            <a:r>
              <a:rPr lang="en-US" sz="2800" b="1" dirty="0">
                <a:solidFill>
                  <a:schemeClr val="tx1"/>
                </a:solidFill>
                <a:latin typeface=" Arial"/>
              </a:rPr>
              <a:t>Calendar for </a:t>
            </a:r>
            <a:r>
              <a:rPr lang="en-US" sz="2800" b="1" dirty="0" smtClean="0">
                <a:solidFill>
                  <a:schemeClr val="tx1"/>
                </a:solidFill>
                <a:latin typeface=" Arial"/>
              </a:rPr>
              <a:t>2</a:t>
            </a:r>
            <a:r>
              <a:rPr lang="en-US" sz="2800" b="1" baseline="30000" dirty="0" smtClean="0">
                <a:solidFill>
                  <a:schemeClr val="tx1"/>
                </a:solidFill>
                <a:latin typeface=" Arial"/>
              </a:rPr>
              <a:t>nd</a:t>
            </a:r>
            <a:r>
              <a:rPr lang="en-US" sz="2800" b="1" dirty="0" smtClean="0">
                <a:solidFill>
                  <a:schemeClr val="tx1"/>
                </a:solidFill>
                <a:latin typeface=" Arial"/>
              </a:rPr>
              <a:t> Quarter</a:t>
            </a:r>
            <a:endParaRPr lang="en-US" sz="2800" b="1" dirty="0">
              <a:solidFill>
                <a:schemeClr val="tx1"/>
              </a:solidFill>
              <a:latin typeface=" Arial"/>
            </a:endParaRPr>
          </a:p>
        </p:txBody>
      </p:sp>
      <p:sp>
        <p:nvSpPr>
          <p:cNvPr id="5" name="TextBox 4"/>
          <p:cNvSpPr txBox="1"/>
          <p:nvPr/>
        </p:nvSpPr>
        <p:spPr>
          <a:xfrm>
            <a:off x="0" y="6933372"/>
            <a:ext cx="9144000" cy="507831"/>
          </a:xfrm>
          <a:prstGeom prst="rect">
            <a:avLst/>
          </a:prstGeom>
          <a:noFill/>
          <a:ln>
            <a:solidFill>
              <a:schemeClr val="tx1"/>
            </a:solidFill>
          </a:ln>
        </p:spPr>
        <p:txBody>
          <a:bodyPr wrap="square" rtlCol="0">
            <a:spAutoFit/>
          </a:bodyPr>
          <a:lstStyle/>
          <a:p>
            <a:pPr marL="128588" indent="-128588">
              <a:buFont typeface="Arial" panose="020B0604020202020204" pitchFamily="34" charset="0"/>
              <a:buChar char="•"/>
            </a:pPr>
            <a:r>
              <a:rPr lang="en-US" sz="900" dirty="0">
                <a:latin typeface="Arial" panose="020B0604020202020204" pitchFamily="34" charset="0"/>
                <a:cs typeface="Arial" panose="020B0604020202020204" pitchFamily="34" charset="0"/>
              </a:rPr>
              <a:t>Unit presents current quarterly training calendar in a manner best able to communicate to those attending</a:t>
            </a:r>
          </a:p>
          <a:p>
            <a:pPr marL="128588" indent="-128588">
              <a:buFont typeface="Arial" panose="020B0604020202020204" pitchFamily="34" charset="0"/>
              <a:buChar char="•"/>
            </a:pPr>
            <a:r>
              <a:rPr lang="en-US" sz="900" b="1" dirty="0">
                <a:latin typeface="Arial" panose="020B0604020202020204" pitchFamily="34" charset="0"/>
                <a:cs typeface="Arial" panose="020B0604020202020204" pitchFamily="34" charset="0"/>
              </a:rPr>
              <a:t>Should incorporate how quarterly training calendar is building to culminating collective training event (or mission) for the UTP: Additional slides if required</a:t>
            </a:r>
          </a:p>
          <a:p>
            <a:pPr marL="128588" indent="-128588">
              <a:buFont typeface="Arial" panose="020B0604020202020204" pitchFamily="34" charset="0"/>
              <a:buChar char="•"/>
            </a:pPr>
            <a:r>
              <a:rPr lang="en-US" sz="900" dirty="0">
                <a:latin typeface="Arial" panose="020B0604020202020204" pitchFamily="34" charset="0"/>
                <a:cs typeface="Arial" panose="020B0604020202020204" pitchFamily="34" charset="0"/>
              </a:rPr>
              <a:t>Example of DIV Quarterly LRTC is depicted below </a:t>
            </a:r>
          </a:p>
        </p:txBody>
      </p:sp>
      <p:sp>
        <p:nvSpPr>
          <p:cNvPr id="4" name="TextBox 3"/>
          <p:cNvSpPr txBox="1"/>
          <p:nvPr/>
        </p:nvSpPr>
        <p:spPr>
          <a:xfrm>
            <a:off x="0" y="5870028"/>
            <a:ext cx="2220686" cy="461665"/>
          </a:xfrm>
          <a:prstGeom prst="rect">
            <a:avLst/>
          </a:prstGeom>
          <a:noFill/>
          <a:ln w="12700">
            <a:solidFill>
              <a:srgbClr val="FF0000"/>
            </a:solidFill>
          </a:ln>
        </p:spPr>
        <p:txBody>
          <a:bodyPr wrap="square" rtlCol="0">
            <a:spAutoFit/>
          </a:bodyPr>
          <a:lstStyle/>
          <a:p>
            <a:pPr algn="ctr"/>
            <a:r>
              <a:rPr lang="en-US" sz="1200" dirty="0" smtClean="0"/>
              <a:t>Issues, risks, opportunities talked on this slide</a:t>
            </a:r>
            <a:endParaRPr lang="en-US" sz="1200" dirty="0"/>
          </a:p>
        </p:txBody>
      </p:sp>
      <p:sp>
        <p:nvSpPr>
          <p:cNvPr id="10" name="Explosion 1 9"/>
          <p:cNvSpPr/>
          <p:nvPr/>
        </p:nvSpPr>
        <p:spPr>
          <a:xfrm>
            <a:off x="869950" y="1769718"/>
            <a:ext cx="1080406" cy="325315"/>
          </a:xfrm>
          <a:prstGeom prst="irregularSeal1">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Transition</a:t>
            </a:r>
            <a:endParaRPr lang="en-US" sz="700" dirty="0">
              <a:solidFill>
                <a:schemeClr val="tx1"/>
              </a:solidFill>
            </a:endParaRPr>
          </a:p>
        </p:txBody>
      </p:sp>
      <p:graphicFrame>
        <p:nvGraphicFramePr>
          <p:cNvPr id="19" name="Chart 18"/>
          <p:cNvGraphicFramePr/>
          <p:nvPr>
            <p:extLst>
              <p:ext uri="{D42A27DB-BD31-4B8C-83A1-F6EECF244321}">
                <p14:modId xmlns:p14="http://schemas.microsoft.com/office/powerpoint/2010/main" val="749787341"/>
              </p:ext>
            </p:extLst>
          </p:nvPr>
        </p:nvGraphicFramePr>
        <p:xfrm>
          <a:off x="624019" y="2971492"/>
          <a:ext cx="10868722" cy="957035"/>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2" name="Chart 21"/>
          <p:cNvGraphicFramePr/>
          <p:nvPr>
            <p:extLst>
              <p:ext uri="{D42A27DB-BD31-4B8C-83A1-F6EECF244321}">
                <p14:modId xmlns:p14="http://schemas.microsoft.com/office/powerpoint/2010/main" val="629895299"/>
              </p:ext>
            </p:extLst>
          </p:nvPr>
        </p:nvGraphicFramePr>
        <p:xfrm>
          <a:off x="585466" y="4069410"/>
          <a:ext cx="10868722" cy="957035"/>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5" name="Chart 14"/>
          <p:cNvGraphicFramePr/>
          <p:nvPr>
            <p:extLst>
              <p:ext uri="{D42A27DB-BD31-4B8C-83A1-F6EECF244321}">
                <p14:modId xmlns:p14="http://schemas.microsoft.com/office/powerpoint/2010/main" val="3310616826"/>
              </p:ext>
            </p:extLst>
          </p:nvPr>
        </p:nvGraphicFramePr>
        <p:xfrm>
          <a:off x="623566" y="2725166"/>
          <a:ext cx="10868722" cy="957035"/>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18" name="Chart 17"/>
          <p:cNvGraphicFramePr/>
          <p:nvPr>
            <p:extLst>
              <p:ext uri="{D42A27DB-BD31-4B8C-83A1-F6EECF244321}">
                <p14:modId xmlns:p14="http://schemas.microsoft.com/office/powerpoint/2010/main" val="326624307"/>
              </p:ext>
            </p:extLst>
          </p:nvPr>
        </p:nvGraphicFramePr>
        <p:xfrm>
          <a:off x="585466" y="4428345"/>
          <a:ext cx="10868722" cy="957035"/>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20541484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p:cNvSpPr/>
          <p:nvPr/>
        </p:nvSpPr>
        <p:spPr>
          <a:xfrm>
            <a:off x="530119" y="2443774"/>
            <a:ext cx="8193024" cy="137160"/>
          </a:xfrm>
          <a:prstGeom prst="rect">
            <a:avLst/>
          </a:prstGeom>
          <a:solidFill>
            <a:srgbClr val="7030A0"/>
          </a:solidFill>
          <a:ln w="12700">
            <a:solidFill>
              <a:sysClr val="windowText" lastClr="000000"/>
            </a:solid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7297"/>
            <a:r>
              <a:rPr lang="en-US" sz="800" b="1" dirty="0">
                <a:solidFill>
                  <a:prstClr val="white"/>
                </a:solidFill>
                <a:latin typeface="Arial Black" panose="020B0A04020102020204" pitchFamily="34" charset="0"/>
                <a:cs typeface="Arial" pitchFamily="34" charset="0"/>
              </a:rPr>
              <a:t>01JAN-31MAR:</a:t>
            </a:r>
            <a:r>
              <a:rPr lang="en-US" sz="800" b="1" dirty="0">
                <a:solidFill>
                  <a:prstClr val="white"/>
                </a:solidFill>
                <a:latin typeface="Arial" pitchFamily="34" charset="0"/>
                <a:cs typeface="Arial" pitchFamily="34" charset="0"/>
              </a:rPr>
              <a:t>  Troop Diversion (Miscellaneous Taskings)</a:t>
            </a:r>
          </a:p>
        </p:txBody>
      </p:sp>
      <p:sp>
        <p:nvSpPr>
          <p:cNvPr id="54" name="Rectangle 53"/>
          <p:cNvSpPr/>
          <p:nvPr/>
        </p:nvSpPr>
        <p:spPr>
          <a:xfrm>
            <a:off x="530119" y="3110524"/>
            <a:ext cx="8193024" cy="137160"/>
          </a:xfrm>
          <a:prstGeom prst="rect">
            <a:avLst/>
          </a:prstGeom>
          <a:solidFill>
            <a:srgbClr val="7030A0"/>
          </a:solidFill>
          <a:ln w="12700">
            <a:solidFill>
              <a:sysClr val="windowText" lastClr="000000"/>
            </a:solid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7297"/>
            <a:r>
              <a:rPr lang="en-US" sz="800" b="1" dirty="0">
                <a:solidFill>
                  <a:prstClr val="white"/>
                </a:solidFill>
                <a:latin typeface="Arial Black" panose="020B0A04020102020204" pitchFamily="34" charset="0"/>
                <a:cs typeface="Arial" pitchFamily="34" charset="0"/>
              </a:rPr>
              <a:t>01JAN-31MAR:</a:t>
            </a:r>
            <a:r>
              <a:rPr lang="en-US" sz="800" b="1" dirty="0">
                <a:solidFill>
                  <a:prstClr val="white"/>
                </a:solidFill>
                <a:latin typeface="Arial" pitchFamily="34" charset="0"/>
                <a:cs typeface="Arial" pitchFamily="34" charset="0"/>
              </a:rPr>
              <a:t>  Troop Diversion (Miscellaneous Taskings)</a:t>
            </a:r>
          </a:p>
        </p:txBody>
      </p:sp>
      <p:sp>
        <p:nvSpPr>
          <p:cNvPr id="56" name="Rectangle 55"/>
          <p:cNvSpPr/>
          <p:nvPr/>
        </p:nvSpPr>
        <p:spPr>
          <a:xfrm>
            <a:off x="530119" y="3796324"/>
            <a:ext cx="8193024" cy="137160"/>
          </a:xfrm>
          <a:prstGeom prst="rect">
            <a:avLst/>
          </a:prstGeom>
          <a:solidFill>
            <a:srgbClr val="7030A0"/>
          </a:solidFill>
          <a:ln w="12700">
            <a:solidFill>
              <a:sysClr val="windowText" lastClr="000000"/>
            </a:solid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7297"/>
            <a:r>
              <a:rPr lang="en-US" sz="800" b="1" dirty="0">
                <a:solidFill>
                  <a:prstClr val="white"/>
                </a:solidFill>
                <a:latin typeface="Arial Black" panose="020B0A04020102020204" pitchFamily="34" charset="0"/>
                <a:cs typeface="Arial" pitchFamily="34" charset="0"/>
              </a:rPr>
              <a:t>01JAN-31MAR:</a:t>
            </a:r>
            <a:r>
              <a:rPr lang="en-US" sz="800" b="1" dirty="0">
                <a:solidFill>
                  <a:prstClr val="white"/>
                </a:solidFill>
                <a:latin typeface="Arial" pitchFamily="34" charset="0"/>
                <a:cs typeface="Arial" pitchFamily="34" charset="0"/>
              </a:rPr>
              <a:t>  Troop Diversion (Miscellaneous Taskings)</a:t>
            </a:r>
          </a:p>
        </p:txBody>
      </p:sp>
      <p:sp>
        <p:nvSpPr>
          <p:cNvPr id="60" name="Rectangle 59"/>
          <p:cNvSpPr/>
          <p:nvPr/>
        </p:nvSpPr>
        <p:spPr>
          <a:xfrm>
            <a:off x="526654" y="4468274"/>
            <a:ext cx="8193024" cy="137160"/>
          </a:xfrm>
          <a:prstGeom prst="rect">
            <a:avLst/>
          </a:prstGeom>
          <a:solidFill>
            <a:srgbClr val="7030A0"/>
          </a:solidFill>
          <a:ln w="12700">
            <a:solidFill>
              <a:sysClr val="windowText" lastClr="000000"/>
            </a:solid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7297"/>
            <a:r>
              <a:rPr lang="en-US" sz="800" b="1" dirty="0">
                <a:solidFill>
                  <a:prstClr val="white"/>
                </a:solidFill>
                <a:latin typeface="Arial Black" panose="020B0A04020102020204" pitchFamily="34" charset="0"/>
                <a:cs typeface="Arial" pitchFamily="34" charset="0"/>
              </a:rPr>
              <a:t>01JAN-31MAR:</a:t>
            </a:r>
            <a:r>
              <a:rPr lang="en-US" sz="800" b="1" dirty="0">
                <a:solidFill>
                  <a:prstClr val="white"/>
                </a:solidFill>
                <a:latin typeface="Arial" pitchFamily="34" charset="0"/>
                <a:cs typeface="Arial" pitchFamily="34" charset="0"/>
              </a:rPr>
              <a:t>  Troop Diversion (Miscellaneous Taskings)</a:t>
            </a:r>
          </a:p>
        </p:txBody>
      </p:sp>
      <p:sp>
        <p:nvSpPr>
          <p:cNvPr id="62" name="Rectangle 61"/>
          <p:cNvSpPr/>
          <p:nvPr/>
        </p:nvSpPr>
        <p:spPr>
          <a:xfrm>
            <a:off x="533580" y="5146284"/>
            <a:ext cx="8193024" cy="137160"/>
          </a:xfrm>
          <a:prstGeom prst="rect">
            <a:avLst/>
          </a:prstGeom>
          <a:solidFill>
            <a:srgbClr val="7030A0"/>
          </a:solidFill>
          <a:ln w="12700">
            <a:solidFill>
              <a:sysClr val="windowText" lastClr="000000"/>
            </a:solid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7297"/>
            <a:r>
              <a:rPr lang="en-US" sz="800" b="1" dirty="0">
                <a:solidFill>
                  <a:prstClr val="white"/>
                </a:solidFill>
                <a:latin typeface="Arial Black" panose="020B0A04020102020204" pitchFamily="34" charset="0"/>
                <a:cs typeface="Arial" pitchFamily="34" charset="0"/>
              </a:rPr>
              <a:t>01JAN-31MAR:</a:t>
            </a:r>
            <a:r>
              <a:rPr lang="en-US" sz="800" b="1" dirty="0">
                <a:solidFill>
                  <a:prstClr val="white"/>
                </a:solidFill>
                <a:latin typeface="Arial" pitchFamily="34" charset="0"/>
                <a:cs typeface="Arial" pitchFamily="34" charset="0"/>
              </a:rPr>
              <a:t>  Troop Diversion (Miscellaneous Taskings)</a:t>
            </a:r>
          </a:p>
        </p:txBody>
      </p:sp>
      <p:sp>
        <p:nvSpPr>
          <p:cNvPr id="64" name="Rectangle 63"/>
          <p:cNvSpPr/>
          <p:nvPr/>
        </p:nvSpPr>
        <p:spPr>
          <a:xfrm>
            <a:off x="529249" y="5832953"/>
            <a:ext cx="8193024" cy="137160"/>
          </a:xfrm>
          <a:prstGeom prst="rect">
            <a:avLst/>
          </a:prstGeom>
          <a:solidFill>
            <a:srgbClr val="7030A0"/>
          </a:solidFill>
          <a:ln w="12700">
            <a:solidFill>
              <a:sysClr val="windowText" lastClr="000000"/>
            </a:solid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7297"/>
            <a:r>
              <a:rPr lang="en-US" sz="800" b="1" dirty="0" smtClean="0">
                <a:solidFill>
                  <a:prstClr val="white"/>
                </a:solidFill>
                <a:latin typeface="Arial Black" panose="020B0A04020102020204" pitchFamily="34" charset="0"/>
                <a:cs typeface="Arial" pitchFamily="34" charset="0"/>
              </a:rPr>
              <a:t>01JAN-31MAR:</a:t>
            </a:r>
            <a:r>
              <a:rPr lang="en-US" sz="800" b="1" dirty="0" smtClean="0">
                <a:solidFill>
                  <a:prstClr val="white"/>
                </a:solidFill>
                <a:latin typeface="Arial" pitchFamily="34" charset="0"/>
                <a:cs typeface="Arial" pitchFamily="34" charset="0"/>
              </a:rPr>
              <a:t>  Troop Diversion (Miscellaneous Taskings)</a:t>
            </a:r>
            <a:endParaRPr lang="en-US" sz="800" b="1" dirty="0">
              <a:solidFill>
                <a:prstClr val="white"/>
              </a:solidFill>
              <a:latin typeface="Arial" pitchFamily="34" charset="0"/>
              <a:cs typeface="Arial" pitchFamily="34" charset="0"/>
            </a:endParaRPr>
          </a:p>
        </p:txBody>
      </p:sp>
      <p:sp>
        <p:nvSpPr>
          <p:cNvPr id="50" name="Rectangle 49"/>
          <p:cNvSpPr/>
          <p:nvPr/>
        </p:nvSpPr>
        <p:spPr>
          <a:xfrm>
            <a:off x="530119" y="1757974"/>
            <a:ext cx="8193024" cy="137160"/>
          </a:xfrm>
          <a:prstGeom prst="rect">
            <a:avLst/>
          </a:prstGeom>
          <a:solidFill>
            <a:srgbClr val="7030A0"/>
          </a:solidFill>
          <a:ln w="12700">
            <a:solidFill>
              <a:sysClr val="windowText" lastClr="000000"/>
            </a:solid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7297"/>
            <a:r>
              <a:rPr lang="en-US" sz="800" b="1" dirty="0">
                <a:solidFill>
                  <a:prstClr val="white"/>
                </a:solidFill>
                <a:latin typeface="Arial Black" panose="020B0A04020102020204" pitchFamily="34" charset="0"/>
                <a:cs typeface="Arial" pitchFamily="34" charset="0"/>
              </a:rPr>
              <a:t>01JAN-31MAR:</a:t>
            </a:r>
            <a:r>
              <a:rPr lang="en-US" sz="800" b="1" dirty="0">
                <a:solidFill>
                  <a:prstClr val="white"/>
                </a:solidFill>
                <a:latin typeface="Arial" pitchFamily="34" charset="0"/>
                <a:cs typeface="Arial" pitchFamily="34" charset="0"/>
              </a:rPr>
              <a:t>  Troop Diversion (Miscellaneous Taskings</a:t>
            </a:r>
            <a:r>
              <a:rPr lang="en-US" sz="800" b="1" dirty="0" smtClean="0">
                <a:solidFill>
                  <a:prstClr val="white"/>
                </a:solidFill>
                <a:latin typeface="Arial" pitchFamily="34" charset="0"/>
                <a:cs typeface="Arial" pitchFamily="34" charset="0"/>
              </a:rPr>
              <a:t>)</a:t>
            </a:r>
            <a:endParaRPr lang="en-US" sz="800" b="1" dirty="0">
              <a:solidFill>
                <a:prstClr val="white"/>
              </a:solidFill>
              <a:latin typeface="Arial" pitchFamily="34" charset="0"/>
              <a:cs typeface="Arial" pitchFamily="34" charset="0"/>
            </a:endParaRPr>
          </a:p>
        </p:txBody>
      </p:sp>
      <p:sp>
        <p:nvSpPr>
          <p:cNvPr id="53" name="Rectangular Callout 52"/>
          <p:cNvSpPr/>
          <p:nvPr/>
        </p:nvSpPr>
        <p:spPr>
          <a:xfrm>
            <a:off x="8499838" y="2294248"/>
            <a:ext cx="212910" cy="137160"/>
          </a:xfrm>
          <a:prstGeom prst="wedgeRectCallout">
            <a:avLst>
              <a:gd name="adj1" fmla="val -23576"/>
              <a:gd name="adj2" fmla="val 87209"/>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endParaRPr lang="en-US" sz="900" b="1" dirty="0">
              <a:solidFill>
                <a:prstClr val="black"/>
              </a:solidFill>
              <a:latin typeface="Arial Black" panose="020B0A04020102020204" pitchFamily="34" charset="0"/>
              <a:cs typeface="Arial" panose="020B0604020202020204" pitchFamily="34" charset="0"/>
            </a:endParaRPr>
          </a:p>
        </p:txBody>
      </p:sp>
      <p:sp>
        <p:nvSpPr>
          <p:cNvPr id="55" name="Rectangular Callout 54"/>
          <p:cNvSpPr/>
          <p:nvPr/>
        </p:nvSpPr>
        <p:spPr>
          <a:xfrm>
            <a:off x="8507484" y="2954662"/>
            <a:ext cx="208729" cy="137160"/>
          </a:xfrm>
          <a:prstGeom prst="wedgeRectCallout">
            <a:avLst>
              <a:gd name="adj1" fmla="val -23576"/>
              <a:gd name="adj2" fmla="val 118270"/>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endParaRPr lang="en-US" sz="900" b="1" dirty="0">
              <a:solidFill>
                <a:prstClr val="black"/>
              </a:solidFill>
              <a:latin typeface="Arial Black" panose="020B0A04020102020204" pitchFamily="34" charset="0"/>
              <a:cs typeface="Arial" panose="020B0604020202020204" pitchFamily="34" charset="0"/>
            </a:endParaRPr>
          </a:p>
        </p:txBody>
      </p:sp>
      <p:sp>
        <p:nvSpPr>
          <p:cNvPr id="61" name="Rectangular Callout 60"/>
          <p:cNvSpPr/>
          <p:nvPr/>
        </p:nvSpPr>
        <p:spPr>
          <a:xfrm>
            <a:off x="8505521" y="4325090"/>
            <a:ext cx="208729" cy="137160"/>
          </a:xfrm>
          <a:prstGeom prst="wedgeRectCallout">
            <a:avLst>
              <a:gd name="adj1" fmla="val -23161"/>
              <a:gd name="adj2" fmla="val 102967"/>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endParaRPr lang="en-US" sz="900" b="1" dirty="0">
              <a:solidFill>
                <a:prstClr val="black"/>
              </a:solidFill>
              <a:latin typeface="Arial Black" panose="020B0A04020102020204" pitchFamily="34" charset="0"/>
              <a:cs typeface="Arial" panose="020B0604020202020204" pitchFamily="34" charset="0"/>
            </a:endParaRPr>
          </a:p>
        </p:txBody>
      </p:sp>
      <p:sp>
        <p:nvSpPr>
          <p:cNvPr id="63" name="Rectangular Callout 62"/>
          <p:cNvSpPr/>
          <p:nvPr/>
        </p:nvSpPr>
        <p:spPr>
          <a:xfrm>
            <a:off x="8509327" y="4994770"/>
            <a:ext cx="208729" cy="137160"/>
          </a:xfrm>
          <a:prstGeom prst="wedgeRectCallout">
            <a:avLst>
              <a:gd name="adj1" fmla="val -23576"/>
              <a:gd name="adj2" fmla="val 118270"/>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endParaRPr lang="en-US" sz="900" b="1" dirty="0">
              <a:solidFill>
                <a:prstClr val="black"/>
              </a:solidFill>
              <a:latin typeface="Arial Black" panose="020B0A04020102020204" pitchFamily="34" charset="0"/>
              <a:cs typeface="Arial" panose="020B0604020202020204" pitchFamily="34" charset="0"/>
            </a:endParaRPr>
          </a:p>
        </p:txBody>
      </p:sp>
      <p:sp>
        <p:nvSpPr>
          <p:cNvPr id="65" name="Rectangular Callout 64"/>
          <p:cNvSpPr/>
          <p:nvPr/>
        </p:nvSpPr>
        <p:spPr>
          <a:xfrm>
            <a:off x="8519561" y="5677589"/>
            <a:ext cx="208729" cy="137160"/>
          </a:xfrm>
          <a:prstGeom prst="wedgeRectCallout">
            <a:avLst>
              <a:gd name="adj1" fmla="val -23576"/>
              <a:gd name="adj2" fmla="val 124638"/>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endParaRPr lang="en-US" sz="900" b="1" dirty="0">
              <a:solidFill>
                <a:prstClr val="black"/>
              </a:solidFill>
              <a:latin typeface="Arial Black" panose="020B0A04020102020204" pitchFamily="34" charset="0"/>
              <a:cs typeface="Arial" panose="020B0604020202020204" pitchFamily="34" charset="0"/>
            </a:endParaRPr>
          </a:p>
        </p:txBody>
      </p:sp>
      <p:sp>
        <p:nvSpPr>
          <p:cNvPr id="68" name="Rectangle 67"/>
          <p:cNvSpPr/>
          <p:nvPr/>
        </p:nvSpPr>
        <p:spPr>
          <a:xfrm>
            <a:off x="8725038" y="491226"/>
            <a:ext cx="402336" cy="1412753"/>
          </a:xfrm>
          <a:prstGeom prst="rect">
            <a:avLst/>
          </a:prstGeom>
          <a:noFill/>
          <a:ln w="25400">
            <a:no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sz="900" b="1" dirty="0" smtClean="0">
                <a:solidFill>
                  <a:prstClr val="black"/>
                </a:solidFill>
                <a:latin typeface="Arial" panose="020B0604020202020204" pitchFamily="34" charset="0"/>
                <a:cs typeface="Arial" panose="020B0604020202020204" pitchFamily="34" charset="0"/>
              </a:rPr>
              <a:t>22</a:t>
            </a:r>
            <a:r>
              <a:rPr lang="en-US" sz="800" b="1" dirty="0" smtClean="0">
                <a:solidFill>
                  <a:prstClr val="black"/>
                </a:solidFill>
                <a:latin typeface="Arial" panose="020B0604020202020204" pitchFamily="34" charset="0"/>
                <a:cs typeface="Arial" panose="020B0604020202020204" pitchFamily="34" charset="0"/>
              </a:rPr>
              <a:t>%</a:t>
            </a:r>
            <a:endParaRPr lang="en-US" sz="900" b="1" dirty="0">
              <a:solidFill>
                <a:prstClr val="black"/>
              </a:solidFill>
              <a:latin typeface="Arial" panose="020B0604020202020204" pitchFamily="34" charset="0"/>
              <a:cs typeface="Arial" panose="020B0604020202020204" pitchFamily="34" charset="0"/>
            </a:endParaRPr>
          </a:p>
        </p:txBody>
      </p:sp>
      <p:sp>
        <p:nvSpPr>
          <p:cNvPr id="69" name="Rectangle 68"/>
          <p:cNvSpPr/>
          <p:nvPr/>
        </p:nvSpPr>
        <p:spPr>
          <a:xfrm>
            <a:off x="8726604" y="2588822"/>
            <a:ext cx="400769" cy="665119"/>
          </a:xfrm>
          <a:prstGeom prst="rect">
            <a:avLst/>
          </a:prstGeom>
          <a:noFill/>
          <a:ln w="25400">
            <a:no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sz="900" b="1" dirty="0" smtClean="0">
                <a:solidFill>
                  <a:prstClr val="black"/>
                </a:solidFill>
                <a:latin typeface="Arial" panose="020B0604020202020204" pitchFamily="34" charset="0"/>
                <a:cs typeface="Arial" panose="020B0604020202020204" pitchFamily="34" charset="0"/>
              </a:rPr>
              <a:t>0</a:t>
            </a:r>
            <a:r>
              <a:rPr lang="en-US" sz="800" b="1" dirty="0" smtClean="0">
                <a:solidFill>
                  <a:prstClr val="black"/>
                </a:solidFill>
                <a:latin typeface="Arial" panose="020B0604020202020204" pitchFamily="34" charset="0"/>
                <a:cs typeface="Arial" panose="020B0604020202020204" pitchFamily="34" charset="0"/>
              </a:rPr>
              <a:t>%</a:t>
            </a:r>
            <a:endParaRPr lang="en-US" sz="900" b="1" dirty="0">
              <a:solidFill>
                <a:prstClr val="black"/>
              </a:solidFill>
              <a:latin typeface="Arial" panose="020B0604020202020204" pitchFamily="34" charset="0"/>
              <a:cs typeface="Arial" panose="020B0604020202020204" pitchFamily="34" charset="0"/>
            </a:endParaRPr>
          </a:p>
        </p:txBody>
      </p:sp>
      <p:sp>
        <p:nvSpPr>
          <p:cNvPr id="71" name="Rectangle 70"/>
          <p:cNvSpPr/>
          <p:nvPr/>
        </p:nvSpPr>
        <p:spPr>
          <a:xfrm>
            <a:off x="8735881" y="1909155"/>
            <a:ext cx="400769" cy="665119"/>
          </a:xfrm>
          <a:prstGeom prst="rect">
            <a:avLst/>
          </a:prstGeom>
          <a:noFill/>
          <a:ln w="25400">
            <a:no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sz="900" b="1" dirty="0" smtClean="0">
                <a:solidFill>
                  <a:prstClr val="black"/>
                </a:solidFill>
                <a:latin typeface="Arial" panose="020B0604020202020204" pitchFamily="34" charset="0"/>
                <a:cs typeface="Arial" panose="020B0604020202020204" pitchFamily="34" charset="0"/>
              </a:rPr>
              <a:t>27</a:t>
            </a:r>
            <a:r>
              <a:rPr lang="en-US" sz="800" b="1" dirty="0" smtClean="0">
                <a:solidFill>
                  <a:prstClr val="black"/>
                </a:solidFill>
                <a:latin typeface="Arial" panose="020B0604020202020204" pitchFamily="34" charset="0"/>
                <a:cs typeface="Arial" panose="020B0604020202020204" pitchFamily="34" charset="0"/>
              </a:rPr>
              <a:t>%</a:t>
            </a:r>
            <a:endParaRPr lang="en-US" sz="900" b="1" dirty="0">
              <a:solidFill>
                <a:prstClr val="black"/>
              </a:solidFill>
              <a:latin typeface="Arial" panose="020B0604020202020204" pitchFamily="34" charset="0"/>
              <a:cs typeface="Arial" panose="020B0604020202020204" pitchFamily="34" charset="0"/>
            </a:endParaRPr>
          </a:p>
        </p:txBody>
      </p:sp>
      <p:sp>
        <p:nvSpPr>
          <p:cNvPr id="72" name="Rectangle 71"/>
          <p:cNvSpPr/>
          <p:nvPr/>
        </p:nvSpPr>
        <p:spPr>
          <a:xfrm>
            <a:off x="8732840" y="3274886"/>
            <a:ext cx="400769" cy="665119"/>
          </a:xfrm>
          <a:prstGeom prst="rect">
            <a:avLst/>
          </a:prstGeom>
          <a:noFill/>
          <a:ln w="25400">
            <a:no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sz="900" b="1" dirty="0" smtClean="0">
                <a:solidFill>
                  <a:prstClr val="black"/>
                </a:solidFill>
                <a:latin typeface="Arial" panose="020B0604020202020204" pitchFamily="34" charset="0"/>
                <a:cs typeface="Arial" panose="020B0604020202020204" pitchFamily="34" charset="0"/>
              </a:rPr>
              <a:t>65</a:t>
            </a:r>
            <a:r>
              <a:rPr lang="en-US" sz="800" b="1" dirty="0" smtClean="0">
                <a:solidFill>
                  <a:prstClr val="black"/>
                </a:solidFill>
                <a:latin typeface="Arial" panose="020B0604020202020204" pitchFamily="34" charset="0"/>
                <a:cs typeface="Arial" panose="020B0604020202020204" pitchFamily="34" charset="0"/>
              </a:rPr>
              <a:t>%</a:t>
            </a:r>
            <a:endParaRPr lang="en-US" sz="900" b="1" dirty="0">
              <a:solidFill>
                <a:prstClr val="black"/>
              </a:solidFill>
              <a:latin typeface="Arial" panose="020B0604020202020204" pitchFamily="34" charset="0"/>
              <a:cs typeface="Arial" panose="020B0604020202020204" pitchFamily="34" charset="0"/>
            </a:endParaRPr>
          </a:p>
        </p:txBody>
      </p:sp>
      <p:sp>
        <p:nvSpPr>
          <p:cNvPr id="73" name="Rectangle 72"/>
          <p:cNvSpPr/>
          <p:nvPr/>
        </p:nvSpPr>
        <p:spPr>
          <a:xfrm>
            <a:off x="8727019" y="3936580"/>
            <a:ext cx="400769" cy="665119"/>
          </a:xfrm>
          <a:prstGeom prst="rect">
            <a:avLst/>
          </a:prstGeom>
          <a:noFill/>
          <a:ln w="25400">
            <a:no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sz="900" b="1" dirty="0" smtClean="0">
                <a:solidFill>
                  <a:prstClr val="black"/>
                </a:solidFill>
                <a:latin typeface="Arial" panose="020B0604020202020204" pitchFamily="34" charset="0"/>
                <a:cs typeface="Arial" panose="020B0604020202020204" pitchFamily="34" charset="0"/>
              </a:rPr>
              <a:t>17</a:t>
            </a:r>
            <a:r>
              <a:rPr lang="en-US" sz="800" b="1" dirty="0" smtClean="0">
                <a:solidFill>
                  <a:prstClr val="black"/>
                </a:solidFill>
                <a:latin typeface="Arial" panose="020B0604020202020204" pitchFamily="34" charset="0"/>
                <a:cs typeface="Arial" panose="020B0604020202020204" pitchFamily="34" charset="0"/>
              </a:rPr>
              <a:t>%</a:t>
            </a:r>
            <a:endParaRPr lang="en-US" sz="900" b="1" dirty="0">
              <a:solidFill>
                <a:prstClr val="black"/>
              </a:solidFill>
              <a:latin typeface="Arial" panose="020B0604020202020204" pitchFamily="34" charset="0"/>
              <a:cs typeface="Arial" panose="020B0604020202020204" pitchFamily="34" charset="0"/>
            </a:endParaRPr>
          </a:p>
        </p:txBody>
      </p:sp>
      <p:sp>
        <p:nvSpPr>
          <p:cNvPr id="74" name="Rectangle 73"/>
          <p:cNvSpPr/>
          <p:nvPr/>
        </p:nvSpPr>
        <p:spPr>
          <a:xfrm>
            <a:off x="8732840" y="4628716"/>
            <a:ext cx="400769" cy="665119"/>
          </a:xfrm>
          <a:prstGeom prst="rect">
            <a:avLst/>
          </a:prstGeom>
          <a:noFill/>
          <a:ln w="25400">
            <a:no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sz="900" b="1" dirty="0" smtClean="0">
                <a:solidFill>
                  <a:prstClr val="black"/>
                </a:solidFill>
                <a:latin typeface="Arial" panose="020B0604020202020204" pitchFamily="34" charset="0"/>
                <a:cs typeface="Arial" panose="020B0604020202020204" pitchFamily="34" charset="0"/>
              </a:rPr>
              <a:t>0</a:t>
            </a:r>
            <a:r>
              <a:rPr lang="en-US" sz="800" b="1" dirty="0" smtClean="0">
                <a:solidFill>
                  <a:prstClr val="black"/>
                </a:solidFill>
                <a:latin typeface="Arial" panose="020B0604020202020204" pitchFamily="34" charset="0"/>
                <a:cs typeface="Arial" panose="020B0604020202020204" pitchFamily="34" charset="0"/>
              </a:rPr>
              <a:t>%</a:t>
            </a:r>
            <a:endParaRPr lang="en-US" sz="900" b="1" dirty="0">
              <a:solidFill>
                <a:prstClr val="black"/>
              </a:solidFill>
              <a:latin typeface="Arial" panose="020B0604020202020204" pitchFamily="34" charset="0"/>
              <a:cs typeface="Arial" panose="020B0604020202020204" pitchFamily="34" charset="0"/>
            </a:endParaRPr>
          </a:p>
        </p:txBody>
      </p:sp>
      <p:sp>
        <p:nvSpPr>
          <p:cNvPr id="75" name="Rectangle 74"/>
          <p:cNvSpPr/>
          <p:nvPr/>
        </p:nvSpPr>
        <p:spPr>
          <a:xfrm>
            <a:off x="8739767" y="5290271"/>
            <a:ext cx="400769" cy="665119"/>
          </a:xfrm>
          <a:prstGeom prst="rect">
            <a:avLst/>
          </a:prstGeom>
          <a:noFill/>
          <a:ln w="25400">
            <a:no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sz="900" b="1" dirty="0" smtClean="0">
                <a:solidFill>
                  <a:prstClr val="black"/>
                </a:solidFill>
                <a:latin typeface="Arial" panose="020B0604020202020204" pitchFamily="34" charset="0"/>
                <a:cs typeface="Arial" panose="020B0604020202020204" pitchFamily="34" charset="0"/>
              </a:rPr>
              <a:t>9</a:t>
            </a:r>
            <a:r>
              <a:rPr lang="en-US" sz="800" b="1" dirty="0" smtClean="0">
                <a:solidFill>
                  <a:prstClr val="black"/>
                </a:solidFill>
                <a:latin typeface="Arial" panose="020B0604020202020204" pitchFamily="34" charset="0"/>
                <a:cs typeface="Arial" panose="020B0604020202020204" pitchFamily="34" charset="0"/>
              </a:rPr>
              <a:t>%</a:t>
            </a:r>
            <a:endParaRPr lang="en-US" sz="900" b="1" dirty="0">
              <a:solidFill>
                <a:prstClr val="black"/>
              </a:solidFill>
              <a:latin typeface="Arial" panose="020B0604020202020204" pitchFamily="34" charset="0"/>
              <a:cs typeface="Arial" panose="020B0604020202020204" pitchFamily="34" charset="0"/>
            </a:endParaRPr>
          </a:p>
        </p:txBody>
      </p:sp>
      <p:sp>
        <p:nvSpPr>
          <p:cNvPr id="76" name="Rectangle 75"/>
          <p:cNvSpPr/>
          <p:nvPr/>
        </p:nvSpPr>
        <p:spPr>
          <a:xfrm>
            <a:off x="8725911" y="5972612"/>
            <a:ext cx="400769" cy="665119"/>
          </a:xfrm>
          <a:prstGeom prst="rect">
            <a:avLst/>
          </a:prstGeom>
          <a:noFill/>
          <a:ln w="25400">
            <a:no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sz="900" b="1" dirty="0" smtClean="0">
                <a:solidFill>
                  <a:prstClr val="black"/>
                </a:solidFill>
                <a:latin typeface="Arial" panose="020B0604020202020204" pitchFamily="34" charset="0"/>
                <a:cs typeface="Arial" panose="020B0604020202020204" pitchFamily="34" charset="0"/>
              </a:rPr>
              <a:t>31</a:t>
            </a:r>
            <a:r>
              <a:rPr lang="en-US" sz="800" b="1" dirty="0" smtClean="0">
                <a:solidFill>
                  <a:prstClr val="black"/>
                </a:solidFill>
                <a:latin typeface="Arial" panose="020B0604020202020204" pitchFamily="34" charset="0"/>
                <a:cs typeface="Arial" panose="020B0604020202020204" pitchFamily="34" charset="0"/>
              </a:rPr>
              <a:t>%</a:t>
            </a:r>
            <a:endParaRPr lang="en-US" sz="900" b="1" dirty="0">
              <a:solidFill>
                <a:prstClr val="black"/>
              </a:solidFill>
              <a:latin typeface="Arial" panose="020B0604020202020204" pitchFamily="34" charset="0"/>
              <a:cs typeface="Arial" panose="020B0604020202020204" pitchFamily="34" charset="0"/>
            </a:endParaRPr>
          </a:p>
        </p:txBody>
      </p:sp>
      <p:sp>
        <p:nvSpPr>
          <p:cNvPr id="81" name="Rectangle 80"/>
          <p:cNvSpPr/>
          <p:nvPr/>
        </p:nvSpPr>
        <p:spPr>
          <a:xfrm>
            <a:off x="2684930" y="6663802"/>
            <a:ext cx="3774140" cy="184673"/>
          </a:xfrm>
          <a:prstGeom prst="rect">
            <a:avLst/>
          </a:prstGeom>
          <a:solidFill>
            <a:srgbClr val="00B050"/>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907297"/>
            <a:r>
              <a:rPr lang="en-US" sz="1000" b="1" dirty="0">
                <a:solidFill>
                  <a:prstClr val="white"/>
                </a:solidFill>
                <a:effectLst>
                  <a:outerShdw blurRad="50800" dist="38100" dir="2700000" algn="tl" rotWithShape="0">
                    <a:prstClr val="black">
                      <a:alpha val="40000"/>
                    </a:prstClr>
                  </a:outerShdw>
                </a:effectLst>
                <a:latin typeface="Arial" pitchFamily="34" charset="0"/>
                <a:cs typeface="Arial" pitchFamily="34" charset="0"/>
              </a:rPr>
              <a:t>UNCLASSIFIED//FOUO</a:t>
            </a:r>
          </a:p>
        </p:txBody>
      </p:sp>
      <p:sp>
        <p:nvSpPr>
          <p:cNvPr id="82" name="Rectangle 81"/>
          <p:cNvSpPr/>
          <p:nvPr/>
        </p:nvSpPr>
        <p:spPr>
          <a:xfrm>
            <a:off x="5991225" y="15449"/>
            <a:ext cx="2724912" cy="118872"/>
          </a:xfrm>
          <a:prstGeom prst="rect">
            <a:avLst/>
          </a:prstGeom>
          <a:solidFill>
            <a:srgbClr val="00B050"/>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defTabSz="907297"/>
            <a:r>
              <a:rPr lang="en-US" sz="700" b="1" dirty="0">
                <a:solidFill>
                  <a:prstClr val="white"/>
                </a:solidFill>
                <a:latin typeface="Arial" pitchFamily="34" charset="0"/>
                <a:cs typeface="Arial" pitchFamily="34" charset="0"/>
              </a:rPr>
              <a:t>UNCLASSIFIED//FOUO</a:t>
            </a:r>
          </a:p>
        </p:txBody>
      </p:sp>
      <p:sp>
        <p:nvSpPr>
          <p:cNvPr id="67" name="Rectangle 66"/>
          <p:cNvSpPr/>
          <p:nvPr/>
        </p:nvSpPr>
        <p:spPr>
          <a:xfrm>
            <a:off x="5991225" y="134320"/>
            <a:ext cx="2728342" cy="210312"/>
          </a:xfrm>
          <a:prstGeom prst="rect">
            <a:avLst/>
          </a:prstGeom>
          <a:solidFill>
            <a:schemeClr val="bg1">
              <a:lumMod val="5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defTabSz="907297"/>
            <a:r>
              <a:rPr lang="en-US" sz="1050" b="1" dirty="0" smtClean="0">
                <a:solidFill>
                  <a:prstClr val="white"/>
                </a:solidFill>
                <a:latin typeface="Arial" pitchFamily="34" charset="0"/>
                <a:cs typeface="Arial" pitchFamily="34" charset="0"/>
              </a:rPr>
              <a:t>2</a:t>
            </a:r>
            <a:r>
              <a:rPr lang="en-US" sz="1050" b="1" baseline="30000" dirty="0" smtClean="0">
                <a:solidFill>
                  <a:prstClr val="white"/>
                </a:solidFill>
                <a:latin typeface="Arial" pitchFamily="34" charset="0"/>
                <a:cs typeface="Arial" pitchFamily="34" charset="0"/>
              </a:rPr>
              <a:t>nd</a:t>
            </a:r>
            <a:r>
              <a:rPr lang="en-US" sz="1050" b="1" dirty="0" smtClean="0">
                <a:solidFill>
                  <a:prstClr val="white"/>
                </a:solidFill>
                <a:latin typeface="Arial" pitchFamily="34" charset="0"/>
                <a:cs typeface="Arial" pitchFamily="34" charset="0"/>
              </a:rPr>
              <a:t> Quarter – FY 18</a:t>
            </a:r>
            <a:endParaRPr lang="en-US" sz="1050" b="1" dirty="0">
              <a:solidFill>
                <a:prstClr val="white"/>
              </a:solidFill>
              <a:latin typeface="Arial" pitchFamily="34" charset="0"/>
              <a:cs typeface="Arial" pitchFamily="34" charset="0"/>
            </a:endParaRPr>
          </a:p>
        </p:txBody>
      </p:sp>
      <p:sp>
        <p:nvSpPr>
          <p:cNvPr id="70" name="Rectangle 69"/>
          <p:cNvSpPr/>
          <p:nvPr/>
        </p:nvSpPr>
        <p:spPr>
          <a:xfrm>
            <a:off x="525706" y="353623"/>
            <a:ext cx="2736053" cy="123841"/>
          </a:xfrm>
          <a:prstGeom prst="rect">
            <a:avLst/>
          </a:prstGeom>
          <a:solidFill>
            <a:schemeClr val="bg1"/>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907297"/>
            <a:r>
              <a:rPr lang="en-US" sz="900" b="1" dirty="0" smtClean="0">
                <a:solidFill>
                  <a:prstClr val="black"/>
                </a:solidFill>
                <a:latin typeface="Arial" pitchFamily="34" charset="0"/>
                <a:cs typeface="Arial" pitchFamily="34" charset="0"/>
              </a:rPr>
              <a:t>JAN 18</a:t>
            </a:r>
            <a:endParaRPr lang="en-US" sz="900" b="1" dirty="0">
              <a:solidFill>
                <a:prstClr val="black"/>
              </a:solidFill>
              <a:latin typeface="Arial" pitchFamily="34" charset="0"/>
              <a:cs typeface="Arial" pitchFamily="34" charset="0"/>
            </a:endParaRPr>
          </a:p>
        </p:txBody>
      </p:sp>
      <p:sp>
        <p:nvSpPr>
          <p:cNvPr id="83" name="Rectangle 82"/>
          <p:cNvSpPr/>
          <p:nvPr/>
        </p:nvSpPr>
        <p:spPr>
          <a:xfrm>
            <a:off x="3259381" y="353623"/>
            <a:ext cx="2736053" cy="123841"/>
          </a:xfrm>
          <a:prstGeom prst="rect">
            <a:avLst/>
          </a:prstGeom>
          <a:solidFill>
            <a:schemeClr val="bg1"/>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907297"/>
            <a:r>
              <a:rPr lang="en-US" sz="900" b="1" dirty="0" smtClean="0">
                <a:solidFill>
                  <a:prstClr val="black"/>
                </a:solidFill>
                <a:latin typeface="Arial" pitchFamily="34" charset="0"/>
                <a:cs typeface="Arial" pitchFamily="34" charset="0"/>
              </a:rPr>
              <a:t>FEB 18</a:t>
            </a:r>
            <a:endParaRPr lang="en-US" sz="900" b="1" dirty="0">
              <a:solidFill>
                <a:prstClr val="black"/>
              </a:solidFill>
              <a:latin typeface="Arial" pitchFamily="34" charset="0"/>
              <a:cs typeface="Arial" pitchFamily="34" charset="0"/>
            </a:endParaRPr>
          </a:p>
        </p:txBody>
      </p:sp>
      <p:sp>
        <p:nvSpPr>
          <p:cNvPr id="84" name="Rectangle 83"/>
          <p:cNvSpPr/>
          <p:nvPr/>
        </p:nvSpPr>
        <p:spPr>
          <a:xfrm>
            <a:off x="5991151" y="353623"/>
            <a:ext cx="2736053" cy="123841"/>
          </a:xfrm>
          <a:prstGeom prst="rect">
            <a:avLst/>
          </a:prstGeom>
          <a:solidFill>
            <a:schemeClr val="bg1"/>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907297"/>
            <a:r>
              <a:rPr lang="en-US" sz="900" b="1" dirty="0" smtClean="0">
                <a:solidFill>
                  <a:prstClr val="black"/>
                </a:solidFill>
                <a:latin typeface="Arial" pitchFamily="34" charset="0"/>
                <a:cs typeface="Arial" pitchFamily="34" charset="0"/>
              </a:rPr>
              <a:t>MAR 18</a:t>
            </a:r>
            <a:endParaRPr lang="en-US" sz="900" b="1" dirty="0">
              <a:solidFill>
                <a:prstClr val="black"/>
              </a:solidFill>
              <a:latin typeface="Arial" pitchFamily="34" charset="0"/>
              <a:cs typeface="Arial" pitchFamily="34" charset="0"/>
            </a:endParaRPr>
          </a:p>
        </p:txBody>
      </p:sp>
      <p:sp>
        <p:nvSpPr>
          <p:cNvPr id="34" name="Rectangle 33"/>
          <p:cNvSpPr/>
          <p:nvPr/>
        </p:nvSpPr>
        <p:spPr>
          <a:xfrm>
            <a:off x="523876" y="491226"/>
            <a:ext cx="1188720" cy="137160"/>
          </a:xfrm>
          <a:prstGeom prst="rect">
            <a:avLst/>
          </a:prstGeom>
          <a:solidFill>
            <a:srgbClr val="FF0000"/>
          </a:solidFill>
          <a:ln w="12700">
            <a:solidFill>
              <a:sysClr val="windowText" lastClr="000000"/>
            </a:solid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7297"/>
            <a:r>
              <a:rPr lang="en-US" sz="800" b="1" dirty="0" smtClean="0">
                <a:solidFill>
                  <a:prstClr val="white"/>
                </a:solidFill>
                <a:latin typeface="Arial Black" panose="020B0A04020102020204" pitchFamily="34" charset="0"/>
                <a:cs typeface="Arial" pitchFamily="34" charset="0"/>
              </a:rPr>
              <a:t>01-12JAN18:</a:t>
            </a:r>
            <a:r>
              <a:rPr lang="en-US" sz="800" b="1" dirty="0" smtClean="0">
                <a:solidFill>
                  <a:prstClr val="white"/>
                </a:solidFill>
                <a:latin typeface="Arial" pitchFamily="34" charset="0"/>
                <a:cs typeface="Arial" pitchFamily="34" charset="0"/>
              </a:rPr>
              <a:t>  ASF</a:t>
            </a:r>
            <a:endParaRPr lang="en-US" sz="800" b="1" dirty="0">
              <a:solidFill>
                <a:prstClr val="white"/>
              </a:solidFill>
              <a:latin typeface="Arial" pitchFamily="34" charset="0"/>
              <a:cs typeface="Arial" pitchFamily="34" charset="0"/>
            </a:endParaRPr>
          </a:p>
        </p:txBody>
      </p:sp>
      <p:sp>
        <p:nvSpPr>
          <p:cNvPr id="35" name="Rectangular Callout 34"/>
          <p:cNvSpPr/>
          <p:nvPr/>
        </p:nvSpPr>
        <p:spPr>
          <a:xfrm>
            <a:off x="1819642" y="483106"/>
            <a:ext cx="246916" cy="137160"/>
          </a:xfrm>
          <a:prstGeom prst="wedgeRectCallout">
            <a:avLst>
              <a:gd name="adj1" fmla="val -116159"/>
              <a:gd name="adj2" fmla="val -23901"/>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r>
              <a:rPr lang="en-US" sz="900" b="1" dirty="0" smtClean="0">
                <a:solidFill>
                  <a:prstClr val="black"/>
                </a:solidFill>
                <a:latin typeface="Arial Black" panose="020B0A04020102020204" pitchFamily="34" charset="0"/>
                <a:cs typeface="Arial" panose="020B0604020202020204" pitchFamily="34" charset="0"/>
              </a:rPr>
              <a:t>93</a:t>
            </a:r>
            <a:endParaRPr lang="en-US" sz="900" b="1" dirty="0">
              <a:solidFill>
                <a:prstClr val="black"/>
              </a:solidFill>
              <a:latin typeface="Arial Black" panose="020B0A04020102020204" pitchFamily="34" charset="0"/>
              <a:cs typeface="Arial" panose="020B0604020202020204" pitchFamily="34" charset="0"/>
            </a:endParaRPr>
          </a:p>
        </p:txBody>
      </p:sp>
      <p:sp>
        <p:nvSpPr>
          <p:cNvPr id="31" name="Rectangle 30"/>
          <p:cNvSpPr/>
          <p:nvPr/>
        </p:nvSpPr>
        <p:spPr>
          <a:xfrm>
            <a:off x="581025" y="639044"/>
            <a:ext cx="2560320" cy="137160"/>
          </a:xfrm>
          <a:prstGeom prst="rect">
            <a:avLst/>
          </a:prstGeom>
          <a:solidFill>
            <a:srgbClr val="FF0000"/>
          </a:solidFill>
          <a:ln w="12700">
            <a:solidFill>
              <a:sysClr val="windowText" lastClr="000000"/>
            </a:solid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7297"/>
            <a:r>
              <a:rPr lang="en-US" sz="800" b="1" dirty="0" smtClean="0">
                <a:solidFill>
                  <a:prstClr val="white"/>
                </a:solidFill>
                <a:latin typeface="Arial Black" panose="020B0A04020102020204" pitchFamily="34" charset="0"/>
                <a:cs typeface="Arial" pitchFamily="34" charset="0"/>
              </a:rPr>
              <a:t>02-28JAN:</a:t>
            </a:r>
            <a:r>
              <a:rPr lang="en-US" sz="800" b="1" dirty="0" smtClean="0">
                <a:solidFill>
                  <a:prstClr val="white"/>
                </a:solidFill>
                <a:latin typeface="Arial" pitchFamily="34" charset="0"/>
                <a:cs typeface="Arial" pitchFamily="34" charset="0"/>
              </a:rPr>
              <a:t>  NTC 18-03 OC/T</a:t>
            </a:r>
            <a:endParaRPr lang="en-US" sz="800" b="1" dirty="0">
              <a:solidFill>
                <a:prstClr val="white"/>
              </a:solidFill>
              <a:latin typeface="Arial" pitchFamily="34" charset="0"/>
              <a:cs typeface="Arial" pitchFamily="34" charset="0"/>
            </a:endParaRPr>
          </a:p>
        </p:txBody>
      </p:sp>
      <p:sp>
        <p:nvSpPr>
          <p:cNvPr id="33" name="Rectangular Callout 32"/>
          <p:cNvSpPr/>
          <p:nvPr/>
        </p:nvSpPr>
        <p:spPr>
          <a:xfrm>
            <a:off x="3172441" y="628108"/>
            <a:ext cx="640080" cy="137160"/>
          </a:xfrm>
          <a:prstGeom prst="wedgeRectCallout">
            <a:avLst>
              <a:gd name="adj1" fmla="val -82293"/>
              <a:gd name="adj2" fmla="val 21466"/>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9144" rtlCol="0" anchor="ctr"/>
          <a:lstStyle/>
          <a:p>
            <a:pPr algn="ctr"/>
            <a:r>
              <a:rPr lang="en-US" sz="900" b="1" dirty="0" smtClean="0">
                <a:solidFill>
                  <a:prstClr val="black"/>
                </a:solidFill>
                <a:latin typeface="Arial Black" panose="020B0A04020102020204" pitchFamily="34" charset="0"/>
                <a:cs typeface="Arial" panose="020B0604020202020204" pitchFamily="34" charset="0"/>
              </a:rPr>
              <a:t>51</a:t>
            </a:r>
            <a:r>
              <a:rPr lang="en-US" sz="1000" b="1" dirty="0" smtClean="0">
                <a:solidFill>
                  <a:prstClr val="black"/>
                </a:solidFill>
                <a:latin typeface="Arial Black" panose="020B0A04020102020204" pitchFamily="34" charset="0"/>
                <a:cs typeface="Arial" panose="020B0604020202020204" pitchFamily="34" charset="0"/>
              </a:rPr>
              <a:t> </a:t>
            </a:r>
            <a:r>
              <a:rPr lang="en-US" sz="800" b="1" dirty="0" smtClean="0">
                <a:solidFill>
                  <a:prstClr val="black"/>
                </a:solidFill>
                <a:latin typeface="Arial Black" panose="020B0A04020102020204" pitchFamily="34" charset="0"/>
                <a:cs typeface="Arial" panose="020B0604020202020204" pitchFamily="34" charset="0"/>
              </a:rPr>
              <a:t>NCO+</a:t>
            </a:r>
            <a:endParaRPr lang="en-US" sz="1000" b="1" dirty="0">
              <a:solidFill>
                <a:prstClr val="black"/>
              </a:solidFill>
              <a:latin typeface="Arial Black" panose="020B0A04020102020204" pitchFamily="34" charset="0"/>
              <a:cs typeface="Arial" panose="020B0604020202020204" pitchFamily="34" charset="0"/>
            </a:endParaRPr>
          </a:p>
        </p:txBody>
      </p:sp>
      <p:sp>
        <p:nvSpPr>
          <p:cNvPr id="30" name="Rectangle 29"/>
          <p:cNvSpPr/>
          <p:nvPr/>
        </p:nvSpPr>
        <p:spPr>
          <a:xfrm>
            <a:off x="923017" y="782253"/>
            <a:ext cx="2569464" cy="137160"/>
          </a:xfrm>
          <a:prstGeom prst="rect">
            <a:avLst/>
          </a:prstGeom>
          <a:solidFill>
            <a:srgbClr val="FF0000"/>
          </a:solidFill>
          <a:ln w="12700">
            <a:solidFill>
              <a:sysClr val="windowText" lastClr="000000"/>
            </a:solid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7297"/>
            <a:r>
              <a:rPr lang="en-US" sz="800" b="1" dirty="0" smtClean="0">
                <a:solidFill>
                  <a:prstClr val="white"/>
                </a:solidFill>
                <a:latin typeface="Arial Black" panose="020B0A04020102020204" pitchFamily="34" charset="0"/>
                <a:cs typeface="Arial" pitchFamily="34" charset="0"/>
              </a:rPr>
              <a:t>07-28JAN:</a:t>
            </a:r>
            <a:r>
              <a:rPr lang="en-US" sz="800" b="1" dirty="0" smtClean="0">
                <a:solidFill>
                  <a:prstClr val="white"/>
                </a:solidFill>
                <a:latin typeface="Arial" pitchFamily="34" charset="0"/>
                <a:cs typeface="Arial" pitchFamily="34" charset="0"/>
              </a:rPr>
              <a:t>  NTC 18-03 OFPOR</a:t>
            </a:r>
            <a:endParaRPr lang="en-US" sz="800" b="1" dirty="0">
              <a:solidFill>
                <a:prstClr val="white"/>
              </a:solidFill>
              <a:latin typeface="Arial" pitchFamily="34" charset="0"/>
              <a:cs typeface="Arial" pitchFamily="34" charset="0"/>
            </a:endParaRPr>
          </a:p>
        </p:txBody>
      </p:sp>
      <p:sp>
        <p:nvSpPr>
          <p:cNvPr id="32" name="Rectangular Callout 31"/>
          <p:cNvSpPr/>
          <p:nvPr/>
        </p:nvSpPr>
        <p:spPr>
          <a:xfrm>
            <a:off x="523875" y="774920"/>
            <a:ext cx="322730" cy="137160"/>
          </a:xfrm>
          <a:prstGeom prst="wedgeRectCallout">
            <a:avLst>
              <a:gd name="adj1" fmla="val 89084"/>
              <a:gd name="adj2" fmla="val 22225"/>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r>
              <a:rPr lang="en-US" sz="900" b="1" dirty="0" smtClean="0">
                <a:solidFill>
                  <a:prstClr val="black"/>
                </a:solidFill>
                <a:latin typeface="Arial Black" panose="020B0A04020102020204" pitchFamily="34" charset="0"/>
                <a:cs typeface="Arial" panose="020B0604020202020204" pitchFamily="34" charset="0"/>
              </a:rPr>
              <a:t>135</a:t>
            </a:r>
            <a:endParaRPr lang="en-US" sz="900" b="1" dirty="0">
              <a:solidFill>
                <a:prstClr val="black"/>
              </a:solidFill>
              <a:latin typeface="Arial Black" panose="020B0A04020102020204" pitchFamily="34" charset="0"/>
              <a:cs typeface="Arial" panose="020B0604020202020204" pitchFamily="34" charset="0"/>
            </a:endParaRPr>
          </a:p>
        </p:txBody>
      </p:sp>
      <p:sp>
        <p:nvSpPr>
          <p:cNvPr id="36" name="Rectangle 35"/>
          <p:cNvSpPr/>
          <p:nvPr/>
        </p:nvSpPr>
        <p:spPr>
          <a:xfrm>
            <a:off x="637267" y="925128"/>
            <a:ext cx="4023360" cy="137160"/>
          </a:xfrm>
          <a:prstGeom prst="rect">
            <a:avLst/>
          </a:prstGeom>
          <a:solidFill>
            <a:srgbClr val="FF0000"/>
          </a:solidFill>
          <a:ln w="12700">
            <a:solidFill>
              <a:sysClr val="windowText" lastClr="000000"/>
            </a:solid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7297"/>
            <a:r>
              <a:rPr lang="en-US" sz="800" b="1" dirty="0" smtClean="0">
                <a:solidFill>
                  <a:prstClr val="white"/>
                </a:solidFill>
                <a:latin typeface="Arial Black" panose="020B0A04020102020204" pitchFamily="34" charset="0"/>
                <a:cs typeface="Arial" pitchFamily="34" charset="0"/>
              </a:rPr>
              <a:t>03JAN-16FEB:</a:t>
            </a:r>
            <a:r>
              <a:rPr lang="en-US" sz="800" b="1" dirty="0" smtClean="0">
                <a:solidFill>
                  <a:prstClr val="white"/>
                </a:solidFill>
                <a:latin typeface="Arial" pitchFamily="34" charset="0"/>
                <a:cs typeface="Arial" pitchFamily="34" charset="0"/>
              </a:rPr>
              <a:t>  CPX2 and WFX 18-3</a:t>
            </a:r>
            <a:endParaRPr lang="en-US" sz="800" b="1" dirty="0">
              <a:solidFill>
                <a:prstClr val="white"/>
              </a:solidFill>
              <a:latin typeface="Arial" pitchFamily="34" charset="0"/>
              <a:cs typeface="Arial" pitchFamily="34" charset="0"/>
            </a:endParaRPr>
          </a:p>
        </p:txBody>
      </p:sp>
      <p:sp>
        <p:nvSpPr>
          <p:cNvPr id="37" name="Rectangular Callout 36"/>
          <p:cNvSpPr/>
          <p:nvPr/>
        </p:nvSpPr>
        <p:spPr>
          <a:xfrm>
            <a:off x="4737039" y="921311"/>
            <a:ext cx="713232" cy="137160"/>
          </a:xfrm>
          <a:prstGeom prst="wedgeRectCallout">
            <a:avLst>
              <a:gd name="adj1" fmla="val -83781"/>
              <a:gd name="adj2" fmla="val 21466"/>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9144" rtlCol="0" anchor="ctr"/>
          <a:lstStyle/>
          <a:p>
            <a:pPr algn="ctr"/>
            <a:r>
              <a:rPr lang="en-US" sz="900" b="1" dirty="0" smtClean="0">
                <a:solidFill>
                  <a:prstClr val="black"/>
                </a:solidFill>
                <a:latin typeface="Arial Black" panose="020B0A04020102020204" pitchFamily="34" charset="0"/>
                <a:cs typeface="Arial" panose="020B0604020202020204" pitchFamily="34" charset="0"/>
              </a:rPr>
              <a:t>187 NCO+</a:t>
            </a:r>
            <a:endParaRPr lang="en-US" sz="900" b="1" dirty="0">
              <a:solidFill>
                <a:prstClr val="black"/>
              </a:solidFill>
              <a:latin typeface="Arial Black" panose="020B0A04020102020204" pitchFamily="34" charset="0"/>
              <a:cs typeface="Arial" panose="020B0604020202020204" pitchFamily="34" charset="0"/>
            </a:endParaRPr>
          </a:p>
        </p:txBody>
      </p:sp>
      <p:sp>
        <p:nvSpPr>
          <p:cNvPr id="38" name="Rectangle 37"/>
          <p:cNvSpPr/>
          <p:nvPr/>
        </p:nvSpPr>
        <p:spPr>
          <a:xfrm>
            <a:off x="533580" y="1063853"/>
            <a:ext cx="8183747" cy="139058"/>
          </a:xfrm>
          <a:prstGeom prst="rect">
            <a:avLst/>
          </a:prstGeom>
          <a:solidFill>
            <a:srgbClr val="FF0000"/>
          </a:solidFill>
          <a:ln w="12700">
            <a:solidFill>
              <a:sysClr val="windowText" lastClr="000000"/>
            </a:solid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7297"/>
            <a:r>
              <a:rPr lang="en-US" sz="800" b="1" dirty="0" smtClean="0">
                <a:solidFill>
                  <a:prstClr val="white"/>
                </a:solidFill>
                <a:latin typeface="Arial Black" panose="020B0A04020102020204" pitchFamily="34" charset="0"/>
                <a:cs typeface="Arial" pitchFamily="34" charset="0"/>
              </a:rPr>
              <a:t>01JAN-29SEP18:</a:t>
            </a:r>
            <a:r>
              <a:rPr lang="en-US" sz="800" b="1" dirty="0" smtClean="0">
                <a:solidFill>
                  <a:prstClr val="white"/>
                </a:solidFill>
                <a:latin typeface="Arial" pitchFamily="34" charset="0"/>
                <a:cs typeface="Arial" pitchFamily="34" charset="0"/>
              </a:rPr>
              <a:t>  Active IRC</a:t>
            </a:r>
            <a:endParaRPr lang="en-US" sz="800" b="1" dirty="0">
              <a:solidFill>
                <a:prstClr val="white"/>
              </a:solidFill>
              <a:latin typeface="Arial" pitchFamily="34" charset="0"/>
              <a:cs typeface="Arial" pitchFamily="34" charset="0"/>
            </a:endParaRPr>
          </a:p>
        </p:txBody>
      </p:sp>
      <p:sp>
        <p:nvSpPr>
          <p:cNvPr id="40" name="Rectangle 39"/>
          <p:cNvSpPr/>
          <p:nvPr/>
        </p:nvSpPr>
        <p:spPr>
          <a:xfrm>
            <a:off x="533400" y="1206727"/>
            <a:ext cx="8183880" cy="140393"/>
          </a:xfrm>
          <a:prstGeom prst="rect">
            <a:avLst/>
          </a:prstGeom>
          <a:solidFill>
            <a:srgbClr val="FF0000"/>
          </a:solidFill>
          <a:ln w="12700">
            <a:solidFill>
              <a:sysClr val="windowText" lastClr="000000"/>
            </a:solid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7297"/>
            <a:r>
              <a:rPr lang="en-US" sz="800" b="1" dirty="0" smtClean="0">
                <a:solidFill>
                  <a:prstClr val="white"/>
                </a:solidFill>
                <a:latin typeface="Arial Black" panose="020B0A04020102020204" pitchFamily="34" charset="0"/>
                <a:cs typeface="Arial" pitchFamily="34" charset="0"/>
              </a:rPr>
              <a:t>01JAN-02JUL18:</a:t>
            </a:r>
            <a:r>
              <a:rPr lang="en-US" sz="800" b="1" dirty="0" smtClean="0">
                <a:solidFill>
                  <a:prstClr val="white"/>
                </a:solidFill>
                <a:latin typeface="Arial" pitchFamily="34" charset="0"/>
                <a:cs typeface="Arial" pitchFamily="34" charset="0"/>
              </a:rPr>
              <a:t>  Training Up to Assume IRC </a:t>
            </a:r>
            <a:endParaRPr lang="en-US" sz="800" b="1" dirty="0">
              <a:solidFill>
                <a:prstClr val="white"/>
              </a:solidFill>
              <a:latin typeface="Arial" pitchFamily="34" charset="0"/>
              <a:cs typeface="Arial" pitchFamily="34" charset="0"/>
            </a:endParaRPr>
          </a:p>
        </p:txBody>
      </p:sp>
      <p:sp>
        <p:nvSpPr>
          <p:cNvPr id="42" name="Rectangular Callout 41"/>
          <p:cNvSpPr/>
          <p:nvPr/>
        </p:nvSpPr>
        <p:spPr>
          <a:xfrm>
            <a:off x="2482754" y="1052072"/>
            <a:ext cx="332386" cy="137160"/>
          </a:xfrm>
          <a:prstGeom prst="wedgeRectCallout">
            <a:avLst>
              <a:gd name="adj1" fmla="val -75765"/>
              <a:gd name="adj2" fmla="val 21157"/>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r>
              <a:rPr lang="en-US" sz="900" b="1" dirty="0" smtClean="0">
                <a:solidFill>
                  <a:prstClr val="black"/>
                </a:solidFill>
                <a:latin typeface="Arial Black" panose="020B0A04020102020204" pitchFamily="34" charset="0"/>
                <a:cs typeface="Arial" panose="020B0604020202020204" pitchFamily="34" charset="0"/>
              </a:rPr>
              <a:t>192</a:t>
            </a:r>
            <a:endParaRPr lang="en-US" sz="900" b="1" dirty="0">
              <a:solidFill>
                <a:prstClr val="black"/>
              </a:solidFill>
              <a:latin typeface="Arial Black" panose="020B0A04020102020204" pitchFamily="34" charset="0"/>
              <a:cs typeface="Arial" panose="020B0604020202020204" pitchFamily="34" charset="0"/>
            </a:endParaRPr>
          </a:p>
        </p:txBody>
      </p:sp>
      <p:sp>
        <p:nvSpPr>
          <p:cNvPr id="44" name="Rectangle 43"/>
          <p:cNvSpPr/>
          <p:nvPr/>
        </p:nvSpPr>
        <p:spPr>
          <a:xfrm>
            <a:off x="999565" y="1350343"/>
            <a:ext cx="4572000" cy="137160"/>
          </a:xfrm>
          <a:prstGeom prst="rect">
            <a:avLst/>
          </a:prstGeom>
          <a:solidFill>
            <a:srgbClr val="FF0000"/>
          </a:solidFill>
          <a:ln w="12700">
            <a:solidFill>
              <a:sysClr val="windowText" lastClr="000000"/>
            </a:solid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7297"/>
            <a:r>
              <a:rPr lang="en-US" sz="800" b="1" dirty="0" smtClean="0">
                <a:solidFill>
                  <a:prstClr val="white"/>
                </a:solidFill>
                <a:latin typeface="Arial Black" panose="020B0A04020102020204" pitchFamily="34" charset="0"/>
                <a:cs typeface="Arial" pitchFamily="34" charset="0"/>
              </a:rPr>
              <a:t>08JAN-26FEB:</a:t>
            </a:r>
            <a:r>
              <a:rPr lang="en-US" sz="800" b="1" dirty="0" smtClean="0">
                <a:solidFill>
                  <a:prstClr val="white"/>
                </a:solidFill>
                <a:latin typeface="Arial" pitchFamily="34" charset="0"/>
                <a:cs typeface="Arial" pitchFamily="34" charset="0"/>
              </a:rPr>
              <a:t>  PIM FMNET2</a:t>
            </a:r>
            <a:endParaRPr lang="en-US" sz="800" b="1" dirty="0">
              <a:solidFill>
                <a:prstClr val="white"/>
              </a:solidFill>
              <a:latin typeface="Arial" pitchFamily="34" charset="0"/>
              <a:cs typeface="Arial" pitchFamily="34" charset="0"/>
            </a:endParaRPr>
          </a:p>
        </p:txBody>
      </p:sp>
      <p:sp>
        <p:nvSpPr>
          <p:cNvPr id="45" name="Rectangular Callout 44"/>
          <p:cNvSpPr/>
          <p:nvPr/>
        </p:nvSpPr>
        <p:spPr>
          <a:xfrm>
            <a:off x="662351" y="1339439"/>
            <a:ext cx="332386" cy="137160"/>
          </a:xfrm>
          <a:prstGeom prst="wedgeRectCallout">
            <a:avLst>
              <a:gd name="adj1" fmla="val 65607"/>
              <a:gd name="adj2" fmla="val 17600"/>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r>
              <a:rPr lang="en-US" sz="900" b="1" dirty="0" smtClean="0">
                <a:solidFill>
                  <a:prstClr val="black"/>
                </a:solidFill>
                <a:latin typeface="Arial Black" panose="020B0A04020102020204" pitchFamily="34" charset="0"/>
                <a:cs typeface="Arial" panose="020B0604020202020204" pitchFamily="34" charset="0"/>
              </a:rPr>
              <a:t>16</a:t>
            </a:r>
            <a:endParaRPr lang="en-US" sz="900" b="1" dirty="0">
              <a:solidFill>
                <a:prstClr val="black"/>
              </a:solidFill>
              <a:latin typeface="Arial Black" panose="020B0A04020102020204" pitchFamily="34" charset="0"/>
              <a:cs typeface="Arial" panose="020B0604020202020204" pitchFamily="34" charset="0"/>
            </a:endParaRPr>
          </a:p>
        </p:txBody>
      </p:sp>
      <p:sp>
        <p:nvSpPr>
          <p:cNvPr id="46" name="Rectangle 45"/>
          <p:cNvSpPr/>
          <p:nvPr/>
        </p:nvSpPr>
        <p:spPr>
          <a:xfrm>
            <a:off x="5063480" y="1351314"/>
            <a:ext cx="3383280" cy="137160"/>
          </a:xfrm>
          <a:prstGeom prst="rect">
            <a:avLst/>
          </a:prstGeom>
          <a:solidFill>
            <a:srgbClr val="FF0000"/>
          </a:solidFill>
          <a:ln w="12700">
            <a:solidFill>
              <a:sysClr val="windowText" lastClr="000000"/>
            </a:solid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7297"/>
            <a:r>
              <a:rPr lang="en-US" sz="800" b="1" dirty="0" smtClean="0">
                <a:solidFill>
                  <a:prstClr val="white"/>
                </a:solidFill>
                <a:latin typeface="Arial Black" panose="020B0A04020102020204" pitchFamily="34" charset="0"/>
                <a:cs typeface="Arial" pitchFamily="34" charset="0"/>
              </a:rPr>
              <a:t>22FEB-26MAR:</a:t>
            </a:r>
            <a:r>
              <a:rPr lang="en-US" sz="800" b="1" dirty="0" smtClean="0">
                <a:solidFill>
                  <a:prstClr val="white"/>
                </a:solidFill>
                <a:latin typeface="Arial" pitchFamily="34" charset="0"/>
                <a:cs typeface="Arial" pitchFamily="34" charset="0"/>
              </a:rPr>
              <a:t>  PIM OPNET2</a:t>
            </a:r>
            <a:endParaRPr lang="en-US" sz="800" b="1" dirty="0">
              <a:solidFill>
                <a:prstClr val="white"/>
              </a:solidFill>
              <a:latin typeface="Arial" pitchFamily="34" charset="0"/>
              <a:cs typeface="Arial" pitchFamily="34" charset="0"/>
            </a:endParaRPr>
          </a:p>
        </p:txBody>
      </p:sp>
      <p:sp>
        <p:nvSpPr>
          <p:cNvPr id="41" name="Rectangular Callout 40"/>
          <p:cNvSpPr/>
          <p:nvPr/>
        </p:nvSpPr>
        <p:spPr>
          <a:xfrm>
            <a:off x="3124913" y="1196717"/>
            <a:ext cx="332386" cy="137160"/>
          </a:xfrm>
          <a:prstGeom prst="wedgeRectCallout">
            <a:avLst>
              <a:gd name="adj1" fmla="val -72899"/>
              <a:gd name="adj2" fmla="val 17600"/>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r>
              <a:rPr lang="en-US" sz="900" b="1" dirty="0" smtClean="0">
                <a:solidFill>
                  <a:prstClr val="black"/>
                </a:solidFill>
                <a:latin typeface="Arial Black" panose="020B0A04020102020204" pitchFamily="34" charset="0"/>
                <a:cs typeface="Arial" panose="020B0604020202020204" pitchFamily="34" charset="0"/>
              </a:rPr>
              <a:t>176</a:t>
            </a:r>
            <a:endParaRPr lang="en-US" sz="900" b="1" dirty="0">
              <a:solidFill>
                <a:prstClr val="black"/>
              </a:solidFill>
              <a:latin typeface="Arial Black" panose="020B0A04020102020204" pitchFamily="34" charset="0"/>
              <a:cs typeface="Arial" panose="020B0604020202020204" pitchFamily="34" charset="0"/>
            </a:endParaRPr>
          </a:p>
        </p:txBody>
      </p:sp>
      <p:sp>
        <p:nvSpPr>
          <p:cNvPr id="47" name="Rectangular Callout 46"/>
          <p:cNvSpPr/>
          <p:nvPr/>
        </p:nvSpPr>
        <p:spPr>
          <a:xfrm>
            <a:off x="6812036" y="1339439"/>
            <a:ext cx="332386" cy="137160"/>
          </a:xfrm>
          <a:prstGeom prst="wedgeRectCallout">
            <a:avLst>
              <a:gd name="adj1" fmla="val -74810"/>
              <a:gd name="adj2" fmla="val 17600"/>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r>
              <a:rPr lang="en-US" sz="900" b="1" dirty="0" smtClean="0">
                <a:solidFill>
                  <a:prstClr val="black"/>
                </a:solidFill>
                <a:latin typeface="Arial Black" panose="020B0A04020102020204" pitchFamily="34" charset="0"/>
                <a:cs typeface="Arial" panose="020B0604020202020204" pitchFamily="34" charset="0"/>
              </a:rPr>
              <a:t>~200</a:t>
            </a:r>
            <a:endParaRPr lang="en-US" sz="900" b="1" dirty="0">
              <a:solidFill>
                <a:prstClr val="black"/>
              </a:solidFill>
              <a:latin typeface="Arial Black" panose="020B0A04020102020204" pitchFamily="34" charset="0"/>
              <a:cs typeface="Arial" panose="020B0604020202020204" pitchFamily="34" charset="0"/>
            </a:endParaRPr>
          </a:p>
        </p:txBody>
      </p:sp>
      <p:sp>
        <p:nvSpPr>
          <p:cNvPr id="48" name="Rectangle 47"/>
          <p:cNvSpPr/>
          <p:nvPr/>
        </p:nvSpPr>
        <p:spPr>
          <a:xfrm>
            <a:off x="999565" y="5979493"/>
            <a:ext cx="4572000" cy="137160"/>
          </a:xfrm>
          <a:prstGeom prst="rect">
            <a:avLst/>
          </a:prstGeom>
          <a:solidFill>
            <a:srgbClr val="FF0000"/>
          </a:solidFill>
          <a:ln w="12700">
            <a:solidFill>
              <a:sysClr val="windowText" lastClr="000000"/>
            </a:solid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7297"/>
            <a:r>
              <a:rPr lang="en-US" sz="800" b="1" dirty="0" smtClean="0">
                <a:solidFill>
                  <a:prstClr val="white"/>
                </a:solidFill>
                <a:latin typeface="Arial Black" panose="020B0A04020102020204" pitchFamily="34" charset="0"/>
                <a:cs typeface="Arial" pitchFamily="34" charset="0"/>
              </a:rPr>
              <a:t>08JAN-26FEB:</a:t>
            </a:r>
            <a:r>
              <a:rPr lang="en-US" sz="800" b="1" dirty="0" smtClean="0">
                <a:solidFill>
                  <a:prstClr val="white"/>
                </a:solidFill>
                <a:latin typeface="Arial" pitchFamily="34" charset="0"/>
                <a:cs typeface="Arial" pitchFamily="34" charset="0"/>
              </a:rPr>
              <a:t>  PIM FMNET2</a:t>
            </a:r>
            <a:endParaRPr lang="en-US" sz="800" b="1" dirty="0">
              <a:solidFill>
                <a:prstClr val="white"/>
              </a:solidFill>
              <a:latin typeface="Arial" pitchFamily="34" charset="0"/>
              <a:cs typeface="Arial" pitchFamily="34" charset="0"/>
            </a:endParaRPr>
          </a:p>
        </p:txBody>
      </p:sp>
      <p:sp>
        <p:nvSpPr>
          <p:cNvPr id="49" name="Rectangular Callout 48"/>
          <p:cNvSpPr/>
          <p:nvPr/>
        </p:nvSpPr>
        <p:spPr>
          <a:xfrm>
            <a:off x="662351" y="5968589"/>
            <a:ext cx="332386" cy="137160"/>
          </a:xfrm>
          <a:prstGeom prst="wedgeRectCallout">
            <a:avLst>
              <a:gd name="adj1" fmla="val 65607"/>
              <a:gd name="adj2" fmla="val 17600"/>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r>
              <a:rPr lang="en-US" sz="900" b="1" dirty="0" smtClean="0">
                <a:solidFill>
                  <a:prstClr val="black"/>
                </a:solidFill>
                <a:latin typeface="Arial Black" panose="020B0A04020102020204" pitchFamily="34" charset="0"/>
                <a:cs typeface="Arial" panose="020B0604020202020204" pitchFamily="34" charset="0"/>
              </a:rPr>
              <a:t>16</a:t>
            </a:r>
            <a:endParaRPr lang="en-US" sz="900" b="1" dirty="0">
              <a:solidFill>
                <a:prstClr val="black"/>
              </a:solidFill>
              <a:latin typeface="Arial Black" panose="020B0A04020102020204" pitchFamily="34" charset="0"/>
              <a:cs typeface="Arial" panose="020B0604020202020204" pitchFamily="34" charset="0"/>
            </a:endParaRPr>
          </a:p>
        </p:txBody>
      </p:sp>
      <p:sp>
        <p:nvSpPr>
          <p:cNvPr id="58" name="Rectangle 57"/>
          <p:cNvSpPr/>
          <p:nvPr/>
        </p:nvSpPr>
        <p:spPr>
          <a:xfrm>
            <a:off x="5063480" y="6123339"/>
            <a:ext cx="3657600" cy="137160"/>
          </a:xfrm>
          <a:prstGeom prst="rect">
            <a:avLst/>
          </a:prstGeom>
          <a:solidFill>
            <a:srgbClr val="FF0000"/>
          </a:solidFill>
          <a:ln w="12700">
            <a:solidFill>
              <a:sysClr val="windowText" lastClr="000000"/>
            </a:solid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7297"/>
            <a:r>
              <a:rPr lang="en-US" sz="800" b="1" dirty="0" smtClean="0">
                <a:solidFill>
                  <a:prstClr val="white"/>
                </a:solidFill>
                <a:latin typeface="Arial Black" panose="020B0A04020102020204" pitchFamily="34" charset="0"/>
                <a:cs typeface="Arial" pitchFamily="34" charset="0"/>
              </a:rPr>
              <a:t>22FEB-26MAR:</a:t>
            </a:r>
            <a:r>
              <a:rPr lang="en-US" sz="800" b="1" dirty="0" smtClean="0">
                <a:solidFill>
                  <a:prstClr val="white"/>
                </a:solidFill>
                <a:latin typeface="Arial" pitchFamily="34" charset="0"/>
                <a:cs typeface="Arial" pitchFamily="34" charset="0"/>
              </a:rPr>
              <a:t>  PIM OPNET2</a:t>
            </a:r>
            <a:endParaRPr lang="en-US" sz="800" b="1" dirty="0">
              <a:solidFill>
                <a:prstClr val="white"/>
              </a:solidFill>
              <a:latin typeface="Arial" pitchFamily="34" charset="0"/>
              <a:cs typeface="Arial" pitchFamily="34" charset="0"/>
            </a:endParaRPr>
          </a:p>
        </p:txBody>
      </p:sp>
      <p:sp>
        <p:nvSpPr>
          <p:cNvPr id="59" name="Rectangular Callout 58"/>
          <p:cNvSpPr/>
          <p:nvPr/>
        </p:nvSpPr>
        <p:spPr>
          <a:xfrm>
            <a:off x="6775597" y="6116653"/>
            <a:ext cx="332386" cy="137160"/>
          </a:xfrm>
          <a:prstGeom prst="wedgeRectCallout">
            <a:avLst>
              <a:gd name="adj1" fmla="val -74810"/>
              <a:gd name="adj2" fmla="val 17600"/>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r>
              <a:rPr lang="en-US" sz="900" b="1" dirty="0" smtClean="0">
                <a:solidFill>
                  <a:prstClr val="black"/>
                </a:solidFill>
                <a:latin typeface="Arial Black" panose="020B0A04020102020204" pitchFamily="34" charset="0"/>
                <a:cs typeface="Arial" panose="020B0604020202020204" pitchFamily="34" charset="0"/>
              </a:rPr>
              <a:t>~200</a:t>
            </a:r>
            <a:endParaRPr lang="en-US" sz="900" b="1" dirty="0">
              <a:solidFill>
                <a:prstClr val="black"/>
              </a:solidFill>
              <a:latin typeface="Arial Black" panose="020B0A04020102020204" pitchFamily="34" charset="0"/>
              <a:cs typeface="Arial" panose="020B0604020202020204" pitchFamily="34" charset="0"/>
            </a:endParaRPr>
          </a:p>
        </p:txBody>
      </p:sp>
      <p:sp>
        <p:nvSpPr>
          <p:cNvPr id="66" name="Rectangle 65"/>
          <p:cNvSpPr/>
          <p:nvPr/>
        </p:nvSpPr>
        <p:spPr>
          <a:xfrm>
            <a:off x="923017" y="3258753"/>
            <a:ext cx="2569464" cy="137160"/>
          </a:xfrm>
          <a:prstGeom prst="rect">
            <a:avLst/>
          </a:prstGeom>
          <a:solidFill>
            <a:srgbClr val="FF0000"/>
          </a:solidFill>
          <a:ln w="12700">
            <a:solidFill>
              <a:sysClr val="windowText" lastClr="000000"/>
            </a:solid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7297"/>
            <a:r>
              <a:rPr lang="en-US" sz="800" b="1" dirty="0" smtClean="0">
                <a:solidFill>
                  <a:prstClr val="white"/>
                </a:solidFill>
                <a:latin typeface="Arial Black" panose="020B0A04020102020204" pitchFamily="34" charset="0"/>
                <a:cs typeface="Arial" pitchFamily="34" charset="0"/>
              </a:rPr>
              <a:t>07-28JAN:</a:t>
            </a:r>
            <a:r>
              <a:rPr lang="en-US" sz="800" b="1" dirty="0" smtClean="0">
                <a:solidFill>
                  <a:prstClr val="white"/>
                </a:solidFill>
                <a:latin typeface="Arial" pitchFamily="34" charset="0"/>
                <a:cs typeface="Arial" pitchFamily="34" charset="0"/>
              </a:rPr>
              <a:t>  NTC 18-03 OFPOR</a:t>
            </a:r>
            <a:endParaRPr lang="en-US" sz="800" b="1" dirty="0">
              <a:solidFill>
                <a:prstClr val="white"/>
              </a:solidFill>
              <a:latin typeface="Arial" pitchFamily="34" charset="0"/>
              <a:cs typeface="Arial" pitchFamily="34" charset="0"/>
            </a:endParaRPr>
          </a:p>
        </p:txBody>
      </p:sp>
      <p:sp>
        <p:nvSpPr>
          <p:cNvPr id="77" name="Rectangular Callout 76"/>
          <p:cNvSpPr/>
          <p:nvPr/>
        </p:nvSpPr>
        <p:spPr>
          <a:xfrm>
            <a:off x="523875" y="3251420"/>
            <a:ext cx="322730" cy="137160"/>
          </a:xfrm>
          <a:prstGeom prst="wedgeRectCallout">
            <a:avLst>
              <a:gd name="adj1" fmla="val 89084"/>
              <a:gd name="adj2" fmla="val 22225"/>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r>
              <a:rPr lang="en-US" sz="900" b="1" dirty="0" smtClean="0">
                <a:solidFill>
                  <a:prstClr val="black"/>
                </a:solidFill>
                <a:latin typeface="Arial Black" panose="020B0A04020102020204" pitchFamily="34" charset="0"/>
                <a:cs typeface="Arial" panose="020B0604020202020204" pitchFamily="34" charset="0"/>
              </a:rPr>
              <a:t>135</a:t>
            </a:r>
            <a:endParaRPr lang="en-US" sz="900" b="1" dirty="0">
              <a:solidFill>
                <a:prstClr val="black"/>
              </a:solidFill>
              <a:latin typeface="Arial Black" panose="020B0A04020102020204" pitchFamily="34" charset="0"/>
              <a:cs typeface="Arial" panose="020B0604020202020204" pitchFamily="34" charset="0"/>
            </a:endParaRPr>
          </a:p>
        </p:txBody>
      </p:sp>
      <p:sp>
        <p:nvSpPr>
          <p:cNvPr id="78" name="Rectangle 77"/>
          <p:cNvSpPr/>
          <p:nvPr/>
        </p:nvSpPr>
        <p:spPr>
          <a:xfrm>
            <a:off x="3231136" y="5293691"/>
            <a:ext cx="5212080" cy="137160"/>
          </a:xfrm>
          <a:prstGeom prst="rect">
            <a:avLst/>
          </a:prstGeom>
          <a:solidFill>
            <a:srgbClr val="FF0000"/>
          </a:solidFill>
          <a:ln w="12700">
            <a:solidFill>
              <a:sysClr val="windowText" lastClr="000000"/>
            </a:solid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7297"/>
            <a:r>
              <a:rPr lang="en-US" sz="800" b="1" dirty="0" smtClean="0">
                <a:solidFill>
                  <a:prstClr val="white"/>
                </a:solidFill>
                <a:latin typeface="Arial Black" panose="020B0A04020102020204" pitchFamily="34" charset="0"/>
                <a:cs typeface="Arial" pitchFamily="34" charset="0"/>
              </a:rPr>
              <a:t>31JAN-26MAR:</a:t>
            </a:r>
            <a:r>
              <a:rPr lang="en-US" sz="800" b="1" dirty="0" smtClean="0">
                <a:solidFill>
                  <a:prstClr val="white"/>
                </a:solidFill>
                <a:latin typeface="Arial" pitchFamily="34" charset="0"/>
                <a:cs typeface="Arial" pitchFamily="34" charset="0"/>
              </a:rPr>
              <a:t> </a:t>
            </a:r>
            <a:r>
              <a:rPr lang="en-US" sz="800" b="1" dirty="0">
                <a:solidFill>
                  <a:prstClr val="white"/>
                </a:solidFill>
                <a:latin typeface="Arial" pitchFamily="34" charset="0"/>
                <a:cs typeface="Arial" pitchFamily="34" charset="0"/>
              </a:rPr>
              <a:t>PIM Ammo </a:t>
            </a:r>
            <a:r>
              <a:rPr lang="en-US" sz="800" b="1" dirty="0" smtClean="0">
                <a:solidFill>
                  <a:prstClr val="white"/>
                </a:solidFill>
                <a:latin typeface="Arial" pitchFamily="34" charset="0"/>
                <a:cs typeface="Arial" pitchFamily="34" charset="0"/>
              </a:rPr>
              <a:t>Transport / Holding (Up to 64 Soldiers Involved during Transport Window)</a:t>
            </a:r>
            <a:endParaRPr lang="en-US" sz="800" b="1" dirty="0">
              <a:solidFill>
                <a:prstClr val="white"/>
              </a:solidFill>
              <a:latin typeface="Arial" pitchFamily="34" charset="0"/>
              <a:cs typeface="Arial" pitchFamily="34" charset="0"/>
            </a:endParaRPr>
          </a:p>
        </p:txBody>
      </p:sp>
      <p:sp>
        <p:nvSpPr>
          <p:cNvPr id="79" name="Rectangular Callout 78"/>
          <p:cNvSpPr/>
          <p:nvPr/>
        </p:nvSpPr>
        <p:spPr>
          <a:xfrm>
            <a:off x="2893922" y="5293673"/>
            <a:ext cx="332386" cy="137160"/>
          </a:xfrm>
          <a:prstGeom prst="wedgeRectCallout">
            <a:avLst>
              <a:gd name="adj1" fmla="val 65607"/>
              <a:gd name="adj2" fmla="val 17600"/>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r>
              <a:rPr lang="en-US" sz="900" b="1" dirty="0" smtClean="0">
                <a:solidFill>
                  <a:prstClr val="black"/>
                </a:solidFill>
                <a:latin typeface="Arial Black" panose="020B0A04020102020204" pitchFamily="34" charset="0"/>
                <a:cs typeface="Arial" panose="020B0604020202020204" pitchFamily="34" charset="0"/>
              </a:rPr>
              <a:t>24+</a:t>
            </a:r>
            <a:endParaRPr lang="en-US" sz="900" b="1" dirty="0">
              <a:solidFill>
                <a:prstClr val="black"/>
              </a:solidFill>
              <a:latin typeface="Arial Black" panose="020B0A04020102020204" pitchFamily="34" charset="0"/>
              <a:cs typeface="Arial" panose="020B0604020202020204" pitchFamily="34" charset="0"/>
            </a:endParaRPr>
          </a:p>
        </p:txBody>
      </p:sp>
      <p:sp>
        <p:nvSpPr>
          <p:cNvPr id="80" name="Rectangle 79"/>
          <p:cNvSpPr/>
          <p:nvPr/>
        </p:nvSpPr>
        <p:spPr>
          <a:xfrm>
            <a:off x="534759" y="3941991"/>
            <a:ext cx="1188720" cy="137160"/>
          </a:xfrm>
          <a:prstGeom prst="rect">
            <a:avLst/>
          </a:prstGeom>
          <a:solidFill>
            <a:srgbClr val="FF0000"/>
          </a:solidFill>
          <a:ln w="12700">
            <a:solidFill>
              <a:sysClr val="windowText" lastClr="000000"/>
            </a:solid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7297"/>
            <a:r>
              <a:rPr lang="en-US" sz="800" b="1" dirty="0" smtClean="0">
                <a:solidFill>
                  <a:prstClr val="white"/>
                </a:solidFill>
                <a:latin typeface="Arial Black" panose="020B0A04020102020204" pitchFamily="34" charset="0"/>
                <a:cs typeface="Arial" pitchFamily="34" charset="0"/>
              </a:rPr>
              <a:t>01-12JAN18:</a:t>
            </a:r>
            <a:r>
              <a:rPr lang="en-US" sz="800" b="1" dirty="0" smtClean="0">
                <a:solidFill>
                  <a:prstClr val="white"/>
                </a:solidFill>
                <a:latin typeface="Arial" pitchFamily="34" charset="0"/>
                <a:cs typeface="Arial" pitchFamily="34" charset="0"/>
              </a:rPr>
              <a:t>  ASF</a:t>
            </a:r>
            <a:endParaRPr lang="en-US" sz="800" b="1" dirty="0">
              <a:solidFill>
                <a:prstClr val="white"/>
              </a:solidFill>
              <a:latin typeface="Arial" pitchFamily="34" charset="0"/>
              <a:cs typeface="Arial" pitchFamily="34" charset="0"/>
            </a:endParaRPr>
          </a:p>
        </p:txBody>
      </p:sp>
      <p:sp>
        <p:nvSpPr>
          <p:cNvPr id="85" name="Rectangular Callout 84"/>
          <p:cNvSpPr/>
          <p:nvPr/>
        </p:nvSpPr>
        <p:spPr>
          <a:xfrm>
            <a:off x="1830525" y="3933871"/>
            <a:ext cx="246916" cy="137160"/>
          </a:xfrm>
          <a:prstGeom prst="wedgeRectCallout">
            <a:avLst>
              <a:gd name="adj1" fmla="val -116159"/>
              <a:gd name="adj2" fmla="val -23901"/>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r>
              <a:rPr lang="en-US" sz="900" b="1" dirty="0" smtClean="0">
                <a:solidFill>
                  <a:prstClr val="black"/>
                </a:solidFill>
                <a:latin typeface="Arial Black" panose="020B0A04020102020204" pitchFamily="34" charset="0"/>
                <a:cs typeface="Arial" panose="020B0604020202020204" pitchFamily="34" charset="0"/>
              </a:rPr>
              <a:t>93</a:t>
            </a:r>
            <a:endParaRPr lang="en-US" sz="900" b="1" dirty="0">
              <a:solidFill>
                <a:prstClr val="black"/>
              </a:solidFill>
              <a:latin typeface="Arial Black" panose="020B0A04020102020204" pitchFamily="34" charset="0"/>
              <a:cs typeface="Arial" panose="020B0604020202020204" pitchFamily="34" charset="0"/>
            </a:endParaRPr>
          </a:p>
        </p:txBody>
      </p:sp>
      <p:sp>
        <p:nvSpPr>
          <p:cNvPr id="90" name="Rectangle 89"/>
          <p:cNvSpPr/>
          <p:nvPr/>
        </p:nvSpPr>
        <p:spPr>
          <a:xfrm>
            <a:off x="591912" y="3393135"/>
            <a:ext cx="2560320" cy="137160"/>
          </a:xfrm>
          <a:prstGeom prst="rect">
            <a:avLst/>
          </a:prstGeom>
          <a:solidFill>
            <a:srgbClr val="FF0000"/>
          </a:solidFill>
          <a:ln w="12700">
            <a:solidFill>
              <a:sysClr val="windowText" lastClr="000000"/>
            </a:solid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7297"/>
            <a:r>
              <a:rPr lang="en-US" sz="800" b="1" dirty="0" smtClean="0">
                <a:solidFill>
                  <a:prstClr val="white"/>
                </a:solidFill>
                <a:latin typeface="Arial Black" panose="020B0A04020102020204" pitchFamily="34" charset="0"/>
                <a:cs typeface="Arial" pitchFamily="34" charset="0"/>
              </a:rPr>
              <a:t>02-28JAN:</a:t>
            </a:r>
            <a:r>
              <a:rPr lang="en-US" sz="800" b="1" dirty="0" smtClean="0">
                <a:solidFill>
                  <a:prstClr val="white"/>
                </a:solidFill>
                <a:latin typeface="Arial" pitchFamily="34" charset="0"/>
                <a:cs typeface="Arial" pitchFamily="34" charset="0"/>
              </a:rPr>
              <a:t>  NTC 18-03 OC/T</a:t>
            </a:r>
            <a:endParaRPr lang="en-US" sz="800" b="1" dirty="0">
              <a:solidFill>
                <a:prstClr val="white"/>
              </a:solidFill>
              <a:latin typeface="Arial" pitchFamily="34" charset="0"/>
              <a:cs typeface="Arial" pitchFamily="34" charset="0"/>
            </a:endParaRPr>
          </a:p>
        </p:txBody>
      </p:sp>
      <p:sp>
        <p:nvSpPr>
          <p:cNvPr id="91" name="Rectangular Callout 90"/>
          <p:cNvSpPr/>
          <p:nvPr/>
        </p:nvSpPr>
        <p:spPr>
          <a:xfrm>
            <a:off x="3183328" y="3382199"/>
            <a:ext cx="640080" cy="137160"/>
          </a:xfrm>
          <a:prstGeom prst="wedgeRectCallout">
            <a:avLst>
              <a:gd name="adj1" fmla="val -82293"/>
              <a:gd name="adj2" fmla="val 21466"/>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9144" rtlCol="0" anchor="ctr"/>
          <a:lstStyle/>
          <a:p>
            <a:pPr algn="ctr"/>
            <a:r>
              <a:rPr lang="en-US" sz="900" b="1" dirty="0" smtClean="0">
                <a:solidFill>
                  <a:prstClr val="black"/>
                </a:solidFill>
                <a:latin typeface="Arial Black" panose="020B0A04020102020204" pitchFamily="34" charset="0"/>
                <a:cs typeface="Arial" panose="020B0604020202020204" pitchFamily="34" charset="0"/>
              </a:rPr>
              <a:t>51</a:t>
            </a:r>
            <a:r>
              <a:rPr lang="en-US" sz="1000" b="1" dirty="0" smtClean="0">
                <a:solidFill>
                  <a:prstClr val="black"/>
                </a:solidFill>
                <a:latin typeface="Arial Black" panose="020B0A04020102020204" pitchFamily="34" charset="0"/>
                <a:cs typeface="Arial" panose="020B0604020202020204" pitchFamily="34" charset="0"/>
              </a:rPr>
              <a:t> </a:t>
            </a:r>
            <a:r>
              <a:rPr lang="en-US" sz="800" b="1" dirty="0" smtClean="0">
                <a:solidFill>
                  <a:prstClr val="black"/>
                </a:solidFill>
                <a:latin typeface="Arial Black" panose="020B0A04020102020204" pitchFamily="34" charset="0"/>
                <a:cs typeface="Arial" panose="020B0604020202020204" pitchFamily="34" charset="0"/>
              </a:rPr>
              <a:t>NCO+</a:t>
            </a:r>
            <a:endParaRPr lang="en-US" sz="1000" b="1" dirty="0">
              <a:solidFill>
                <a:prstClr val="black"/>
              </a:solidFill>
              <a:latin typeface="Arial Black" panose="020B0A04020102020204" pitchFamily="34" charset="0"/>
              <a:cs typeface="Arial" panose="020B0604020202020204" pitchFamily="34" charset="0"/>
            </a:endParaRPr>
          </a:p>
        </p:txBody>
      </p:sp>
      <p:sp>
        <p:nvSpPr>
          <p:cNvPr id="92" name="Rectangle 91"/>
          <p:cNvSpPr/>
          <p:nvPr/>
        </p:nvSpPr>
        <p:spPr>
          <a:xfrm>
            <a:off x="740412" y="3534908"/>
            <a:ext cx="7982712" cy="139058"/>
          </a:xfrm>
          <a:prstGeom prst="rect">
            <a:avLst/>
          </a:prstGeom>
          <a:solidFill>
            <a:srgbClr val="FF0000"/>
          </a:solidFill>
          <a:ln w="12700">
            <a:solidFill>
              <a:sysClr val="windowText" lastClr="000000"/>
            </a:solid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7297"/>
            <a:r>
              <a:rPr lang="en-US" sz="800" b="1" dirty="0" smtClean="0">
                <a:solidFill>
                  <a:prstClr val="white"/>
                </a:solidFill>
                <a:latin typeface="Arial Black" panose="020B0A04020102020204" pitchFamily="34" charset="0"/>
                <a:cs typeface="Arial" pitchFamily="34" charset="0"/>
              </a:rPr>
              <a:t>04JAN-03APR18:</a:t>
            </a:r>
            <a:r>
              <a:rPr lang="en-US" sz="800" b="1" dirty="0" smtClean="0">
                <a:solidFill>
                  <a:prstClr val="white"/>
                </a:solidFill>
                <a:latin typeface="Arial" pitchFamily="34" charset="0"/>
                <a:cs typeface="Arial" pitchFamily="34" charset="0"/>
              </a:rPr>
              <a:t>  Active IRC</a:t>
            </a:r>
            <a:endParaRPr lang="en-US" sz="800" b="1" dirty="0">
              <a:solidFill>
                <a:prstClr val="white"/>
              </a:solidFill>
              <a:latin typeface="Arial" pitchFamily="34" charset="0"/>
              <a:cs typeface="Arial" pitchFamily="34" charset="0"/>
            </a:endParaRPr>
          </a:p>
        </p:txBody>
      </p:sp>
      <p:sp>
        <p:nvSpPr>
          <p:cNvPr id="93" name="Rectangular Callout 92"/>
          <p:cNvSpPr/>
          <p:nvPr/>
        </p:nvSpPr>
        <p:spPr>
          <a:xfrm>
            <a:off x="2482752" y="3534013"/>
            <a:ext cx="332386" cy="137160"/>
          </a:xfrm>
          <a:prstGeom prst="wedgeRectCallout">
            <a:avLst>
              <a:gd name="adj1" fmla="val -75765"/>
              <a:gd name="adj2" fmla="val 21157"/>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r>
              <a:rPr lang="en-US" sz="900" b="1" dirty="0" smtClean="0">
                <a:solidFill>
                  <a:prstClr val="black"/>
                </a:solidFill>
                <a:latin typeface="Arial Black" panose="020B0A04020102020204" pitchFamily="34" charset="0"/>
                <a:cs typeface="Arial" panose="020B0604020202020204" pitchFamily="34" charset="0"/>
              </a:rPr>
              <a:t>176</a:t>
            </a:r>
            <a:endParaRPr lang="en-US" sz="900" b="1" dirty="0">
              <a:solidFill>
                <a:prstClr val="black"/>
              </a:solidFill>
              <a:latin typeface="Arial Black" panose="020B0A04020102020204" pitchFamily="34" charset="0"/>
              <a:cs typeface="Arial" panose="020B0604020202020204" pitchFamily="34" charset="0"/>
            </a:endParaRPr>
          </a:p>
        </p:txBody>
      </p:sp>
      <p:sp>
        <p:nvSpPr>
          <p:cNvPr id="94" name="Rectangle 93"/>
          <p:cNvSpPr/>
          <p:nvPr/>
        </p:nvSpPr>
        <p:spPr>
          <a:xfrm>
            <a:off x="533399" y="1903408"/>
            <a:ext cx="8183880" cy="140393"/>
          </a:xfrm>
          <a:prstGeom prst="rect">
            <a:avLst/>
          </a:prstGeom>
          <a:solidFill>
            <a:srgbClr val="FF0000"/>
          </a:solidFill>
          <a:ln w="12700">
            <a:solidFill>
              <a:sysClr val="windowText" lastClr="000000"/>
            </a:solid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7297"/>
            <a:r>
              <a:rPr lang="en-US" sz="800" b="1" dirty="0" smtClean="0">
                <a:solidFill>
                  <a:prstClr val="white"/>
                </a:solidFill>
                <a:latin typeface="Arial Black" panose="020B0A04020102020204" pitchFamily="34" charset="0"/>
                <a:cs typeface="Arial" pitchFamily="34" charset="0"/>
              </a:rPr>
              <a:t>04JAN-04APR18:</a:t>
            </a:r>
            <a:r>
              <a:rPr lang="en-US" sz="800" b="1" dirty="0" smtClean="0">
                <a:solidFill>
                  <a:prstClr val="white"/>
                </a:solidFill>
                <a:latin typeface="Arial" pitchFamily="34" charset="0"/>
                <a:cs typeface="Arial" pitchFamily="34" charset="0"/>
              </a:rPr>
              <a:t>  Training Up to Assume IRC </a:t>
            </a:r>
            <a:endParaRPr lang="en-US" sz="800" b="1" dirty="0">
              <a:solidFill>
                <a:prstClr val="white"/>
              </a:solidFill>
              <a:latin typeface="Arial" pitchFamily="34" charset="0"/>
              <a:cs typeface="Arial" pitchFamily="34" charset="0"/>
            </a:endParaRPr>
          </a:p>
        </p:txBody>
      </p:sp>
      <p:sp>
        <p:nvSpPr>
          <p:cNvPr id="95" name="Rectangular Callout 94"/>
          <p:cNvSpPr/>
          <p:nvPr/>
        </p:nvSpPr>
        <p:spPr>
          <a:xfrm>
            <a:off x="3124912" y="1893398"/>
            <a:ext cx="332386" cy="137160"/>
          </a:xfrm>
          <a:prstGeom prst="wedgeRectCallout">
            <a:avLst>
              <a:gd name="adj1" fmla="val -72899"/>
              <a:gd name="adj2" fmla="val 17600"/>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r>
              <a:rPr lang="en-US" sz="900" b="1" dirty="0" smtClean="0">
                <a:solidFill>
                  <a:prstClr val="black"/>
                </a:solidFill>
                <a:latin typeface="Arial Black" panose="020B0A04020102020204" pitchFamily="34" charset="0"/>
                <a:cs typeface="Arial" panose="020B0604020202020204" pitchFamily="34" charset="0"/>
              </a:rPr>
              <a:t>176</a:t>
            </a:r>
            <a:endParaRPr lang="en-US" sz="900" b="1" dirty="0">
              <a:solidFill>
                <a:prstClr val="black"/>
              </a:solidFill>
              <a:latin typeface="Arial Black" panose="020B0A04020102020204" pitchFamily="34" charset="0"/>
              <a:cs typeface="Arial" panose="020B0604020202020204" pitchFamily="34" charset="0"/>
            </a:endParaRPr>
          </a:p>
        </p:txBody>
      </p:sp>
      <p:sp>
        <p:nvSpPr>
          <p:cNvPr id="96" name="Rectangle 95"/>
          <p:cNvSpPr/>
          <p:nvPr/>
        </p:nvSpPr>
        <p:spPr>
          <a:xfrm>
            <a:off x="3242020" y="1483692"/>
            <a:ext cx="5212080" cy="137160"/>
          </a:xfrm>
          <a:prstGeom prst="rect">
            <a:avLst/>
          </a:prstGeom>
          <a:solidFill>
            <a:srgbClr val="FF0000"/>
          </a:solidFill>
          <a:ln w="12700">
            <a:solidFill>
              <a:sysClr val="windowText" lastClr="000000"/>
            </a:solid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7297"/>
            <a:r>
              <a:rPr lang="en-US" sz="800" b="1" dirty="0" smtClean="0">
                <a:solidFill>
                  <a:prstClr val="white"/>
                </a:solidFill>
                <a:latin typeface="Arial Black" panose="020B0A04020102020204" pitchFamily="34" charset="0"/>
                <a:cs typeface="Arial" pitchFamily="34" charset="0"/>
              </a:rPr>
              <a:t>31JAN-26MAR:</a:t>
            </a:r>
            <a:r>
              <a:rPr lang="en-US" sz="800" b="1" dirty="0" smtClean="0">
                <a:solidFill>
                  <a:prstClr val="white"/>
                </a:solidFill>
                <a:latin typeface="Arial" pitchFamily="34" charset="0"/>
                <a:cs typeface="Arial" pitchFamily="34" charset="0"/>
              </a:rPr>
              <a:t> </a:t>
            </a:r>
            <a:r>
              <a:rPr lang="en-US" sz="800" b="1" dirty="0">
                <a:solidFill>
                  <a:prstClr val="white"/>
                </a:solidFill>
                <a:latin typeface="Arial" pitchFamily="34" charset="0"/>
                <a:cs typeface="Arial" pitchFamily="34" charset="0"/>
              </a:rPr>
              <a:t>PIM Ammo </a:t>
            </a:r>
            <a:r>
              <a:rPr lang="en-US" sz="800" b="1" dirty="0" smtClean="0">
                <a:solidFill>
                  <a:prstClr val="white"/>
                </a:solidFill>
                <a:latin typeface="Arial" pitchFamily="34" charset="0"/>
                <a:cs typeface="Arial" pitchFamily="34" charset="0"/>
              </a:rPr>
              <a:t>Transport / Holding (Up to 64 Soldiers Involved during Transport Window)</a:t>
            </a:r>
            <a:endParaRPr lang="en-US" sz="800" b="1" dirty="0">
              <a:solidFill>
                <a:prstClr val="white"/>
              </a:solidFill>
              <a:latin typeface="Arial" pitchFamily="34" charset="0"/>
              <a:cs typeface="Arial" pitchFamily="34" charset="0"/>
            </a:endParaRPr>
          </a:p>
        </p:txBody>
      </p:sp>
      <p:sp>
        <p:nvSpPr>
          <p:cNvPr id="97" name="Rectangular Callout 96"/>
          <p:cNvSpPr/>
          <p:nvPr/>
        </p:nvSpPr>
        <p:spPr>
          <a:xfrm>
            <a:off x="2904806" y="1483674"/>
            <a:ext cx="332386" cy="137160"/>
          </a:xfrm>
          <a:prstGeom prst="wedgeRectCallout">
            <a:avLst>
              <a:gd name="adj1" fmla="val 65607"/>
              <a:gd name="adj2" fmla="val 17600"/>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r>
              <a:rPr lang="en-US" sz="900" b="1" dirty="0" smtClean="0">
                <a:solidFill>
                  <a:prstClr val="black"/>
                </a:solidFill>
                <a:latin typeface="Arial Black" panose="020B0A04020102020204" pitchFamily="34" charset="0"/>
                <a:cs typeface="Arial" panose="020B0604020202020204" pitchFamily="34" charset="0"/>
              </a:rPr>
              <a:t>24+</a:t>
            </a:r>
            <a:endParaRPr lang="en-US" sz="900" b="1" dirty="0">
              <a:solidFill>
                <a:prstClr val="black"/>
              </a:solidFill>
              <a:latin typeface="Arial Black" panose="020B0A04020102020204" pitchFamily="34" charset="0"/>
              <a:cs typeface="Arial" panose="020B0604020202020204" pitchFamily="34" charset="0"/>
            </a:endParaRPr>
          </a:p>
        </p:txBody>
      </p:sp>
      <p:sp>
        <p:nvSpPr>
          <p:cNvPr id="51" name="Rectangular Callout 50"/>
          <p:cNvSpPr/>
          <p:nvPr/>
        </p:nvSpPr>
        <p:spPr>
          <a:xfrm>
            <a:off x="8352920" y="1607623"/>
            <a:ext cx="366647" cy="137160"/>
          </a:xfrm>
          <a:prstGeom prst="wedgeRectCallout">
            <a:avLst>
              <a:gd name="adj1" fmla="val -23576"/>
              <a:gd name="adj2" fmla="val 87209"/>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endParaRPr lang="en-US" sz="900" b="1" dirty="0">
              <a:solidFill>
                <a:prstClr val="black"/>
              </a:solidFill>
              <a:latin typeface="Arial Black" panose="020B0A04020102020204" pitchFamily="34" charset="0"/>
              <a:cs typeface="Arial" panose="020B0604020202020204" pitchFamily="34" charset="0"/>
            </a:endParaRPr>
          </a:p>
        </p:txBody>
      </p:sp>
      <p:sp>
        <p:nvSpPr>
          <p:cNvPr id="57" name="Rectangular Callout 56"/>
          <p:cNvSpPr/>
          <p:nvPr/>
        </p:nvSpPr>
        <p:spPr>
          <a:xfrm>
            <a:off x="8514410" y="3648826"/>
            <a:ext cx="208729" cy="137160"/>
          </a:xfrm>
          <a:prstGeom prst="wedgeRectCallout">
            <a:avLst>
              <a:gd name="adj1" fmla="val -23576"/>
              <a:gd name="adj2" fmla="val 118270"/>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endParaRPr lang="en-US" sz="900" b="1" dirty="0">
              <a:solidFill>
                <a:prstClr val="black"/>
              </a:solidFill>
              <a:latin typeface="Arial Black" panose="020B0A04020102020204" pitchFamily="34" charset="0"/>
              <a:cs typeface="Arial" panose="020B0604020202020204" pitchFamily="34" charset="0"/>
            </a:endParaRPr>
          </a:p>
        </p:txBody>
      </p:sp>
      <p:sp>
        <p:nvSpPr>
          <p:cNvPr id="86" name="Rectangle 85"/>
          <p:cNvSpPr/>
          <p:nvPr/>
        </p:nvSpPr>
        <p:spPr>
          <a:xfrm>
            <a:off x="531212" y="1613361"/>
            <a:ext cx="2722837" cy="137160"/>
          </a:xfrm>
          <a:prstGeom prst="rect">
            <a:avLst/>
          </a:prstGeom>
          <a:solidFill>
            <a:srgbClr val="FF0000"/>
          </a:solidFill>
          <a:ln w="12700">
            <a:solidFill>
              <a:sysClr val="windowText" lastClr="000000"/>
            </a:solid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7297"/>
            <a:r>
              <a:rPr lang="en-US" sz="800" b="1" dirty="0" smtClean="0">
                <a:solidFill>
                  <a:prstClr val="white"/>
                </a:solidFill>
                <a:latin typeface="Arial Black" panose="020B0A04020102020204" pitchFamily="34" charset="0"/>
                <a:cs typeface="Arial" pitchFamily="34" charset="0"/>
              </a:rPr>
              <a:t>01-24JAN:</a:t>
            </a:r>
            <a:r>
              <a:rPr lang="en-US" sz="800" b="1" dirty="0" smtClean="0">
                <a:solidFill>
                  <a:prstClr val="white"/>
                </a:solidFill>
                <a:latin typeface="Arial" pitchFamily="34" charset="0"/>
                <a:cs typeface="Arial" pitchFamily="34" charset="0"/>
              </a:rPr>
              <a:t>  Equipment Upgrades</a:t>
            </a:r>
            <a:endParaRPr lang="en-US" sz="800" b="1" dirty="0">
              <a:solidFill>
                <a:prstClr val="white"/>
              </a:solidFill>
              <a:latin typeface="Arial" pitchFamily="34" charset="0"/>
              <a:cs typeface="Arial" pitchFamily="34" charset="0"/>
            </a:endParaRPr>
          </a:p>
        </p:txBody>
      </p:sp>
      <p:sp>
        <p:nvSpPr>
          <p:cNvPr id="87" name="Rectangular Callout 86"/>
          <p:cNvSpPr/>
          <p:nvPr/>
        </p:nvSpPr>
        <p:spPr>
          <a:xfrm>
            <a:off x="2604435" y="1607623"/>
            <a:ext cx="366647" cy="137160"/>
          </a:xfrm>
          <a:prstGeom prst="wedgeRectCallout">
            <a:avLst>
              <a:gd name="adj1" fmla="val -93631"/>
              <a:gd name="adj2" fmla="val 12303"/>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r>
              <a:rPr lang="en-US" sz="900" b="1" smtClean="0">
                <a:solidFill>
                  <a:prstClr val="black"/>
                </a:solidFill>
                <a:latin typeface="Arial Black" panose="020B0A04020102020204" pitchFamily="34" charset="0"/>
                <a:cs typeface="Arial" panose="020B0604020202020204" pitchFamily="34" charset="0"/>
              </a:rPr>
              <a:t>94</a:t>
            </a:r>
            <a:endParaRPr lang="en-US" sz="900" b="1" dirty="0">
              <a:solidFill>
                <a:prstClr val="black"/>
              </a:solidFill>
              <a:latin typeface="Arial Black" panose="020B0A04020102020204" pitchFamily="34" charset="0"/>
              <a:cs typeface="Arial" panose="020B0604020202020204" pitchFamily="34" charset="0"/>
            </a:endParaRPr>
          </a:p>
        </p:txBody>
      </p:sp>
      <p:sp>
        <p:nvSpPr>
          <p:cNvPr id="88" name="Rectangle 87"/>
          <p:cNvSpPr/>
          <p:nvPr/>
        </p:nvSpPr>
        <p:spPr>
          <a:xfrm>
            <a:off x="531212" y="5435030"/>
            <a:ext cx="8183880" cy="140393"/>
          </a:xfrm>
          <a:prstGeom prst="rect">
            <a:avLst/>
          </a:prstGeom>
          <a:solidFill>
            <a:srgbClr val="FF0000"/>
          </a:solidFill>
          <a:ln w="12700">
            <a:solidFill>
              <a:sysClr val="windowText" lastClr="000000"/>
            </a:solid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7297"/>
            <a:r>
              <a:rPr lang="en-US" sz="800" b="1" dirty="0" smtClean="0">
                <a:solidFill>
                  <a:prstClr val="white"/>
                </a:solidFill>
                <a:latin typeface="Arial Black" panose="020B0A04020102020204" pitchFamily="34" charset="0"/>
                <a:cs typeface="Arial" pitchFamily="34" charset="0"/>
              </a:rPr>
              <a:t>01JAN-29SEP18:</a:t>
            </a:r>
            <a:r>
              <a:rPr lang="en-US" sz="800" b="1" dirty="0" smtClean="0">
                <a:solidFill>
                  <a:prstClr val="white"/>
                </a:solidFill>
                <a:latin typeface="Arial" pitchFamily="34" charset="0"/>
                <a:cs typeface="Arial" pitchFamily="34" charset="0"/>
              </a:rPr>
              <a:t> </a:t>
            </a:r>
            <a:r>
              <a:rPr lang="en-US" sz="800" b="1" dirty="0">
                <a:solidFill>
                  <a:prstClr val="white"/>
                </a:solidFill>
                <a:latin typeface="Arial" pitchFamily="34" charset="0"/>
                <a:cs typeface="Arial" pitchFamily="34" charset="0"/>
              </a:rPr>
              <a:t>Pusher Unit for IRC </a:t>
            </a:r>
          </a:p>
        </p:txBody>
      </p:sp>
      <p:sp>
        <p:nvSpPr>
          <p:cNvPr id="89" name="Rectangular Callout 88"/>
          <p:cNvSpPr/>
          <p:nvPr/>
        </p:nvSpPr>
        <p:spPr>
          <a:xfrm>
            <a:off x="3122725" y="5425020"/>
            <a:ext cx="332386" cy="137160"/>
          </a:xfrm>
          <a:prstGeom prst="wedgeRectCallout">
            <a:avLst>
              <a:gd name="adj1" fmla="val -72899"/>
              <a:gd name="adj2" fmla="val 17600"/>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144" rIns="9144" bIns="9144" rtlCol="0" anchor="ctr"/>
          <a:lstStyle/>
          <a:p>
            <a:pPr algn="ctr"/>
            <a:r>
              <a:rPr lang="en-US" sz="900" b="1" dirty="0" smtClean="0">
                <a:solidFill>
                  <a:prstClr val="black"/>
                </a:solidFill>
                <a:latin typeface="Arial Black" panose="020B0A04020102020204" pitchFamily="34" charset="0"/>
                <a:cs typeface="Arial" panose="020B0604020202020204" pitchFamily="34" charset="0"/>
              </a:rPr>
              <a:t>16</a:t>
            </a:r>
            <a:endParaRPr lang="en-US" sz="900" b="1" dirty="0">
              <a:solidFill>
                <a:prstClr val="black"/>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2085643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tx1"/>
                </a:solidFill>
                <a:latin typeface=" Arial"/>
              </a:rPr>
              <a:t>Devil Brigade Leader </a:t>
            </a:r>
            <a:r>
              <a:rPr lang="en-US" sz="3200" b="1" dirty="0">
                <a:solidFill>
                  <a:schemeClr val="tx1"/>
                </a:solidFill>
                <a:latin typeface=" Arial"/>
              </a:rPr>
              <a:t>Development Plan</a:t>
            </a:r>
          </a:p>
        </p:txBody>
      </p:sp>
      <p:sp>
        <p:nvSpPr>
          <p:cNvPr id="4" name="TextBox 3"/>
          <p:cNvSpPr txBox="1"/>
          <p:nvPr/>
        </p:nvSpPr>
        <p:spPr>
          <a:xfrm>
            <a:off x="0" y="6858166"/>
            <a:ext cx="9144000" cy="369332"/>
          </a:xfrm>
          <a:prstGeom prst="rect">
            <a:avLst/>
          </a:prstGeom>
          <a:noFill/>
          <a:ln>
            <a:solidFill>
              <a:schemeClr val="tx1"/>
            </a:solidFill>
          </a:ln>
        </p:spPr>
        <p:txBody>
          <a:bodyPr wrap="square" rtlCol="0">
            <a:spAutoFit/>
          </a:bodyPr>
          <a:lstStyle/>
          <a:p>
            <a:pPr marL="342900" indent="-342900">
              <a:buFont typeface="Arial" panose="020B0604020202020204" pitchFamily="34" charset="0"/>
              <a:buChar char="•"/>
            </a:pPr>
            <a:r>
              <a:rPr lang="en-US" sz="900" dirty="0">
                <a:latin typeface="Arial" panose="020B0604020202020204" pitchFamily="34" charset="0"/>
                <a:cs typeface="Arial" panose="020B0604020202020204" pitchFamily="34" charset="0"/>
              </a:rPr>
              <a:t>Focus Areas IAW FY18 ATG: </a:t>
            </a:r>
            <a:r>
              <a:rPr lang="en-US" sz="900" b="1" dirty="0">
                <a:latin typeface="Arial" panose="020B0604020202020204" pitchFamily="34" charset="0"/>
                <a:cs typeface="Arial" panose="020B0604020202020204" pitchFamily="34" charset="0"/>
              </a:rPr>
              <a:t>Doctrinally-focused LPDs </a:t>
            </a:r>
            <a:r>
              <a:rPr lang="en-US" sz="900" dirty="0">
                <a:latin typeface="Arial" panose="020B0604020202020204" pitchFamily="34" charset="0"/>
                <a:cs typeface="Arial" panose="020B0604020202020204" pitchFamily="34" charset="0"/>
              </a:rPr>
              <a:t>prior to training events, </a:t>
            </a:r>
            <a:r>
              <a:rPr lang="en-US" sz="900" b="1" dirty="0">
                <a:latin typeface="Arial" panose="020B0604020202020204" pitchFamily="34" charset="0"/>
                <a:cs typeface="Arial" panose="020B0604020202020204" pitchFamily="34" charset="0"/>
              </a:rPr>
              <a:t>professional reading </a:t>
            </a:r>
            <a:r>
              <a:rPr lang="en-US" sz="900" dirty="0">
                <a:latin typeface="Arial" panose="020B0604020202020204" pitchFamily="34" charset="0"/>
                <a:cs typeface="Arial" panose="020B0604020202020204" pitchFamily="34" charset="0"/>
              </a:rPr>
              <a:t>and </a:t>
            </a:r>
            <a:r>
              <a:rPr lang="en-US" sz="900" b="1" dirty="0">
                <a:latin typeface="Arial" panose="020B0604020202020204" pitchFamily="34" charset="0"/>
                <a:cs typeface="Arial" panose="020B0604020202020204" pitchFamily="34" charset="0"/>
              </a:rPr>
              <a:t>unit history programs</a:t>
            </a:r>
          </a:p>
          <a:p>
            <a:pPr marL="342900" indent="-342900">
              <a:buFont typeface="Arial" panose="020B0604020202020204" pitchFamily="34" charset="0"/>
              <a:buChar char="•"/>
            </a:pPr>
            <a:r>
              <a:rPr lang="en-US" sz="900" b="1" dirty="0">
                <a:latin typeface="Arial" panose="020B0604020202020204" pitchFamily="34" charset="0"/>
                <a:cs typeface="Arial" panose="020B0604020202020204" pitchFamily="34" charset="0"/>
              </a:rPr>
              <a:t>CG Focus: How does the LPD program fit into the UTP and how does it result in METL progression?</a:t>
            </a:r>
          </a:p>
        </p:txBody>
      </p:sp>
      <p:sp>
        <p:nvSpPr>
          <p:cNvPr id="6" name="Right Arrow 5"/>
          <p:cNvSpPr/>
          <p:nvPr/>
        </p:nvSpPr>
        <p:spPr bwMode="auto">
          <a:xfrm>
            <a:off x="277265" y="2959322"/>
            <a:ext cx="3738778" cy="1554480"/>
          </a:xfrm>
          <a:prstGeom prst="rightArrow">
            <a:avLst>
              <a:gd name="adj1" fmla="val 79240"/>
              <a:gd name="adj2" fmla="val 50000"/>
            </a:avLst>
          </a:prstGeom>
          <a:solidFill>
            <a:srgbClr val="92D050">
              <a:alpha val="40000"/>
            </a:srgbClr>
          </a:solidFill>
          <a:ln w="38100" cap="flat" cmpd="sng" algn="ctr">
            <a:solidFill>
              <a:srgbClr val="92D050">
                <a:alpha val="40000"/>
              </a:srgb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endParaRPr lang="en-US" sz="800">
              <a:solidFill>
                <a:srgbClr val="000000"/>
              </a:solidFill>
              <a:latin typeface="Arial" charset="0"/>
            </a:endParaRPr>
          </a:p>
        </p:txBody>
      </p:sp>
      <p:sp>
        <p:nvSpPr>
          <p:cNvPr id="7" name="Right Arrow 6"/>
          <p:cNvSpPr/>
          <p:nvPr/>
        </p:nvSpPr>
        <p:spPr bwMode="auto">
          <a:xfrm>
            <a:off x="277265" y="1238459"/>
            <a:ext cx="3738778" cy="1459677"/>
          </a:xfrm>
          <a:prstGeom prst="rightArrow">
            <a:avLst>
              <a:gd name="adj1" fmla="val 79240"/>
              <a:gd name="adj2" fmla="val 53263"/>
            </a:avLst>
          </a:prstGeom>
          <a:solidFill>
            <a:srgbClr val="FF0000">
              <a:alpha val="40000"/>
            </a:srgbClr>
          </a:solidFill>
          <a:ln w="38100" cap="flat" cmpd="sng" algn="ctr">
            <a:solidFill>
              <a:srgbClr val="FF0000">
                <a:alpha val="40000"/>
              </a:srgb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endParaRPr lang="en-US" sz="800">
              <a:solidFill>
                <a:srgbClr val="000000"/>
              </a:solidFill>
              <a:latin typeface="Arial" charset="0"/>
            </a:endParaRPr>
          </a:p>
        </p:txBody>
      </p:sp>
      <p:sp>
        <p:nvSpPr>
          <p:cNvPr id="11" name="TextBox 10"/>
          <p:cNvSpPr txBox="1"/>
          <p:nvPr/>
        </p:nvSpPr>
        <p:spPr>
          <a:xfrm>
            <a:off x="5462080" y="812155"/>
            <a:ext cx="3681920" cy="892552"/>
          </a:xfrm>
          <a:prstGeom prst="rect">
            <a:avLst/>
          </a:prstGeom>
          <a:noFill/>
        </p:spPr>
        <p:txBody>
          <a:bodyPr wrap="square" rtlCol="0">
            <a:spAutoFit/>
          </a:bodyPr>
          <a:lstStyle/>
          <a:p>
            <a:pPr algn="ctr"/>
            <a:r>
              <a:rPr lang="en-US" sz="1400" b="1" u="sng" cap="all" dirty="0">
                <a:solidFill>
                  <a:srgbClr val="000000"/>
                </a:solidFill>
                <a:latin typeface="Arial" charset="0"/>
              </a:rPr>
              <a:t>Endstate</a:t>
            </a:r>
            <a:r>
              <a:rPr lang="en-US" sz="1400" b="1" dirty="0">
                <a:solidFill>
                  <a:srgbClr val="000000"/>
                </a:solidFill>
                <a:latin typeface="Arial" charset="0"/>
              </a:rPr>
              <a:t>:</a:t>
            </a:r>
          </a:p>
          <a:p>
            <a:pPr algn="ctr"/>
            <a:r>
              <a:rPr lang="en-US" sz="1100" b="1" dirty="0">
                <a:solidFill>
                  <a:srgbClr val="000000"/>
                </a:solidFill>
                <a:latin typeface="Arial" charset="0"/>
              </a:rPr>
              <a:t>Develop Leaders through collaborative discussions, individual initiative, and culture of learning. </a:t>
            </a:r>
          </a:p>
          <a:p>
            <a:endParaRPr lang="en-US" sz="1600" dirty="0">
              <a:solidFill>
                <a:srgbClr val="000000"/>
              </a:solidFill>
            </a:endParaRPr>
          </a:p>
        </p:txBody>
      </p:sp>
      <p:sp>
        <p:nvSpPr>
          <p:cNvPr id="12" name="Right Arrow 11"/>
          <p:cNvSpPr/>
          <p:nvPr/>
        </p:nvSpPr>
        <p:spPr bwMode="auto">
          <a:xfrm>
            <a:off x="277265" y="4660329"/>
            <a:ext cx="3738778" cy="1554480"/>
          </a:xfrm>
          <a:prstGeom prst="rightArrow">
            <a:avLst>
              <a:gd name="adj1" fmla="val 79240"/>
              <a:gd name="adj2" fmla="val 50000"/>
            </a:avLst>
          </a:prstGeom>
          <a:solidFill>
            <a:srgbClr val="00B0F0">
              <a:alpha val="40000"/>
            </a:srgbClr>
          </a:solidFill>
          <a:ln w="38100" cap="flat" cmpd="sng" algn="ctr">
            <a:solidFill>
              <a:srgbClr val="00B0F0">
                <a:alpha val="40000"/>
              </a:srgb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endParaRPr lang="en-US" sz="800">
              <a:solidFill>
                <a:srgbClr val="000000"/>
              </a:solidFill>
              <a:latin typeface="Arial" charset="0"/>
            </a:endParaRPr>
          </a:p>
        </p:txBody>
      </p:sp>
      <p:sp>
        <p:nvSpPr>
          <p:cNvPr id="13" name="TextBox 12"/>
          <p:cNvSpPr txBox="1"/>
          <p:nvPr/>
        </p:nvSpPr>
        <p:spPr>
          <a:xfrm>
            <a:off x="205074" y="2505626"/>
            <a:ext cx="3187625" cy="577081"/>
          </a:xfrm>
          <a:prstGeom prst="rect">
            <a:avLst/>
          </a:prstGeom>
          <a:noFill/>
        </p:spPr>
        <p:txBody>
          <a:bodyPr wrap="square" rtlCol="0">
            <a:spAutoFit/>
          </a:bodyPr>
          <a:lstStyle/>
          <a:p>
            <a:r>
              <a:rPr lang="en-US" sz="1050" b="1" dirty="0">
                <a:solidFill>
                  <a:srgbClr val="000000"/>
                </a:solidFill>
              </a:rPr>
              <a:t>LPDs that focus on the tactical aspect of warfare to develop sound judgement, mental agility, innovation, and confidence in leaders.  </a:t>
            </a:r>
          </a:p>
        </p:txBody>
      </p:sp>
      <p:sp>
        <p:nvSpPr>
          <p:cNvPr id="14" name="TextBox 13"/>
          <p:cNvSpPr txBox="1"/>
          <p:nvPr/>
        </p:nvSpPr>
        <p:spPr>
          <a:xfrm>
            <a:off x="227202" y="4360317"/>
            <a:ext cx="3514695" cy="430887"/>
          </a:xfrm>
          <a:prstGeom prst="rect">
            <a:avLst/>
          </a:prstGeom>
          <a:noFill/>
        </p:spPr>
        <p:txBody>
          <a:bodyPr wrap="square" rtlCol="0">
            <a:spAutoFit/>
          </a:bodyPr>
          <a:lstStyle/>
          <a:p>
            <a:r>
              <a:rPr lang="en-US" sz="1050" b="1" dirty="0">
                <a:solidFill>
                  <a:srgbClr val="000000"/>
                </a:solidFill>
              </a:rPr>
              <a:t>LPDs that focus on key events in history and lessons learned through these experiences. </a:t>
            </a:r>
          </a:p>
        </p:txBody>
      </p:sp>
      <p:sp>
        <p:nvSpPr>
          <p:cNvPr id="18" name="TextBox 17"/>
          <p:cNvSpPr txBox="1"/>
          <p:nvPr/>
        </p:nvSpPr>
        <p:spPr>
          <a:xfrm>
            <a:off x="4031601" y="4816922"/>
            <a:ext cx="2521017" cy="1169551"/>
          </a:xfrm>
          <a:prstGeom prst="rect">
            <a:avLst/>
          </a:prstGeom>
          <a:solidFill>
            <a:srgbClr val="00B0F0">
              <a:alpha val="14000"/>
            </a:srgbClr>
          </a:solidFill>
          <a:ln>
            <a:solidFill>
              <a:schemeClr val="tx1"/>
            </a:solidFill>
          </a:ln>
        </p:spPr>
        <p:txBody>
          <a:bodyPr wrap="square" rtlCol="0">
            <a:spAutoFit/>
          </a:bodyPr>
          <a:lstStyle/>
          <a:p>
            <a:pPr algn="ctr"/>
            <a:r>
              <a:rPr lang="en-US" sz="1000" b="1" u="sng" dirty="0">
                <a:solidFill>
                  <a:srgbClr val="000000"/>
                </a:solidFill>
              </a:rPr>
              <a:t>Human Dimension</a:t>
            </a:r>
          </a:p>
          <a:p>
            <a:r>
              <a:rPr lang="en-US" sz="1000" i="1" u="sng" dirty="0" err="1">
                <a:solidFill>
                  <a:srgbClr val="000000"/>
                </a:solidFill>
              </a:rPr>
              <a:t>Endstate</a:t>
            </a:r>
            <a:r>
              <a:rPr lang="en-US" sz="1000" i="1" u="sng" dirty="0">
                <a:solidFill>
                  <a:srgbClr val="000000"/>
                </a:solidFill>
              </a:rPr>
              <a:t>:</a:t>
            </a:r>
            <a:r>
              <a:rPr lang="en-US" sz="1000" dirty="0">
                <a:solidFill>
                  <a:srgbClr val="000000"/>
                </a:solidFill>
              </a:rPr>
              <a:t> Leaders gain understanding of the effects of the Human Dimension on warfare, apply lessons learned to their current situation, and use their knowledge to develop subordinate leaders at echelon. </a:t>
            </a:r>
            <a:endParaRPr lang="en-US" sz="1000" i="1" u="sng" dirty="0">
              <a:solidFill>
                <a:srgbClr val="000000"/>
              </a:solidFill>
            </a:endParaRPr>
          </a:p>
        </p:txBody>
      </p:sp>
      <p:sp>
        <p:nvSpPr>
          <p:cNvPr id="19" name="Rectangle 18"/>
          <p:cNvSpPr/>
          <p:nvPr/>
        </p:nvSpPr>
        <p:spPr>
          <a:xfrm rot="5400000">
            <a:off x="1562842" y="-11707"/>
            <a:ext cx="274320" cy="2938450"/>
          </a:xfrm>
          <a:prstGeom prst="rect">
            <a:avLst/>
          </a:prstGeom>
          <a:solidFill>
            <a:srgbClr val="99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vert="vert270" rtlCol="0" anchor="ctr"/>
          <a:lstStyle/>
          <a:p>
            <a:pPr algn="ctr"/>
            <a:r>
              <a:rPr lang="en-US" sz="1100" b="1" dirty="0">
                <a:solidFill>
                  <a:srgbClr val="FFFFFF"/>
                </a:solidFill>
                <a:cs typeface="Arial" pitchFamily="34" charset="0"/>
              </a:rPr>
              <a:t>SCIENCE OF THE PROFESSION</a:t>
            </a:r>
          </a:p>
        </p:txBody>
      </p:sp>
      <p:sp>
        <p:nvSpPr>
          <p:cNvPr id="20" name="Rectangle 19"/>
          <p:cNvSpPr/>
          <p:nvPr/>
        </p:nvSpPr>
        <p:spPr>
          <a:xfrm rot="5400000">
            <a:off x="1549507" y="3507141"/>
            <a:ext cx="300990" cy="2938449"/>
          </a:xfrm>
          <a:prstGeom prst="rect">
            <a:avLst/>
          </a:prstGeom>
          <a:solidFill>
            <a:srgbClr val="0070C0"/>
          </a:solidFill>
          <a:ln>
            <a:solidFill>
              <a:schemeClr val="tx1"/>
            </a:solidFill>
          </a:ln>
        </p:spPr>
        <p:style>
          <a:lnRef idx="0">
            <a:schemeClr val="accent2"/>
          </a:lnRef>
          <a:fillRef idx="3">
            <a:schemeClr val="accent2"/>
          </a:fillRef>
          <a:effectRef idx="3">
            <a:schemeClr val="accent2"/>
          </a:effectRef>
          <a:fontRef idx="minor">
            <a:schemeClr val="lt1"/>
          </a:fontRef>
        </p:style>
        <p:txBody>
          <a:bodyPr vert="vert270" rtlCol="0" anchor="ctr"/>
          <a:lstStyle/>
          <a:p>
            <a:pPr algn="ctr"/>
            <a:r>
              <a:rPr lang="en-US" sz="1100" b="1" dirty="0">
                <a:solidFill>
                  <a:srgbClr val="FFFFFF"/>
                </a:solidFill>
                <a:cs typeface="Arial" pitchFamily="34" charset="0"/>
              </a:rPr>
              <a:t>HUMAN DIMENSION</a:t>
            </a:r>
          </a:p>
        </p:txBody>
      </p:sp>
      <p:sp>
        <p:nvSpPr>
          <p:cNvPr id="21" name="Rectangle 20"/>
          <p:cNvSpPr/>
          <p:nvPr/>
        </p:nvSpPr>
        <p:spPr>
          <a:xfrm rot="5400000">
            <a:off x="1604406" y="1743247"/>
            <a:ext cx="274320" cy="3021578"/>
          </a:xfrm>
          <a:prstGeom prst="rect">
            <a:avLst/>
          </a:prstGeom>
          <a:solidFill>
            <a:srgbClr val="659A2A"/>
          </a:solidFill>
          <a:ln>
            <a:solidFill>
              <a:schemeClr val="tx1"/>
            </a:solidFill>
          </a:ln>
        </p:spPr>
        <p:style>
          <a:lnRef idx="0">
            <a:schemeClr val="accent2"/>
          </a:lnRef>
          <a:fillRef idx="3">
            <a:schemeClr val="accent2"/>
          </a:fillRef>
          <a:effectRef idx="3">
            <a:schemeClr val="accent2"/>
          </a:effectRef>
          <a:fontRef idx="minor">
            <a:schemeClr val="lt1"/>
          </a:fontRef>
        </p:style>
        <p:txBody>
          <a:bodyPr vert="vert270" rtlCol="0" anchor="ctr"/>
          <a:lstStyle/>
          <a:p>
            <a:pPr algn="ctr"/>
            <a:r>
              <a:rPr lang="en-US" sz="1100" b="1" dirty="0">
                <a:solidFill>
                  <a:srgbClr val="FFFFFF"/>
                </a:solidFill>
                <a:cs typeface="Arial" pitchFamily="34" charset="0"/>
              </a:rPr>
              <a:t>HISTORY, THEORY, WHY WE EXIST</a:t>
            </a:r>
          </a:p>
        </p:txBody>
      </p:sp>
      <p:sp>
        <p:nvSpPr>
          <p:cNvPr id="23" name="TextBox 22"/>
          <p:cNvSpPr txBox="1"/>
          <p:nvPr/>
        </p:nvSpPr>
        <p:spPr>
          <a:xfrm>
            <a:off x="2860696" y="5158539"/>
            <a:ext cx="914400" cy="230832"/>
          </a:xfrm>
          <a:prstGeom prst="rect">
            <a:avLst/>
          </a:prstGeom>
          <a:noFill/>
        </p:spPr>
        <p:txBody>
          <a:bodyPr wrap="square" rtlCol="0">
            <a:spAutoFit/>
          </a:bodyPr>
          <a:lstStyle/>
          <a:p>
            <a:r>
              <a:rPr lang="en-US" sz="900" b="1" dirty="0">
                <a:solidFill>
                  <a:srgbClr val="000000"/>
                </a:solidFill>
              </a:rPr>
              <a:t>Devil Talks</a:t>
            </a:r>
          </a:p>
        </p:txBody>
      </p:sp>
      <p:sp>
        <p:nvSpPr>
          <p:cNvPr id="24" name="TextBox 23"/>
          <p:cNvSpPr txBox="1"/>
          <p:nvPr/>
        </p:nvSpPr>
        <p:spPr>
          <a:xfrm>
            <a:off x="801659" y="5742121"/>
            <a:ext cx="1554480" cy="230832"/>
          </a:xfrm>
          <a:prstGeom prst="rect">
            <a:avLst/>
          </a:prstGeom>
          <a:noFill/>
        </p:spPr>
        <p:txBody>
          <a:bodyPr wrap="square" rtlCol="0">
            <a:spAutoFit/>
          </a:bodyPr>
          <a:lstStyle/>
          <a:p>
            <a:r>
              <a:rPr lang="en-US" sz="900" b="1" dirty="0">
                <a:solidFill>
                  <a:srgbClr val="000000"/>
                </a:solidFill>
              </a:rPr>
              <a:t>Professional Speakers</a:t>
            </a:r>
          </a:p>
        </p:txBody>
      </p:sp>
      <p:sp>
        <p:nvSpPr>
          <p:cNvPr id="26" name="TextBox 25"/>
          <p:cNvSpPr txBox="1"/>
          <p:nvPr/>
        </p:nvSpPr>
        <p:spPr>
          <a:xfrm>
            <a:off x="231502" y="2082477"/>
            <a:ext cx="1005840" cy="246221"/>
          </a:xfrm>
          <a:prstGeom prst="rect">
            <a:avLst/>
          </a:prstGeom>
          <a:noFill/>
        </p:spPr>
        <p:txBody>
          <a:bodyPr wrap="square" rtlCol="0">
            <a:spAutoFit/>
          </a:bodyPr>
          <a:lstStyle/>
          <a:p>
            <a:r>
              <a:rPr lang="en-US" sz="900" b="1" dirty="0">
                <a:solidFill>
                  <a:srgbClr val="000000"/>
                </a:solidFill>
              </a:rPr>
              <a:t>Squad</a:t>
            </a:r>
            <a:r>
              <a:rPr lang="en-US" sz="1000" b="1" dirty="0">
                <a:solidFill>
                  <a:srgbClr val="000000"/>
                </a:solidFill>
              </a:rPr>
              <a:t> </a:t>
            </a:r>
            <a:r>
              <a:rPr lang="en-US" sz="900" b="1" dirty="0">
                <a:solidFill>
                  <a:srgbClr val="000000"/>
                </a:solidFill>
              </a:rPr>
              <a:t>Battle</a:t>
            </a:r>
            <a:endParaRPr lang="en-US" sz="1000" b="1" dirty="0">
              <a:solidFill>
                <a:srgbClr val="000000"/>
              </a:solidFill>
            </a:endParaRPr>
          </a:p>
        </p:txBody>
      </p:sp>
      <p:sp>
        <p:nvSpPr>
          <p:cNvPr id="27" name="TextBox 26"/>
          <p:cNvSpPr txBox="1"/>
          <p:nvPr/>
        </p:nvSpPr>
        <p:spPr>
          <a:xfrm>
            <a:off x="227202" y="2314160"/>
            <a:ext cx="1068900" cy="246221"/>
          </a:xfrm>
          <a:prstGeom prst="rect">
            <a:avLst/>
          </a:prstGeom>
          <a:noFill/>
        </p:spPr>
        <p:txBody>
          <a:bodyPr wrap="square" rtlCol="0">
            <a:spAutoFit/>
          </a:bodyPr>
          <a:lstStyle/>
          <a:p>
            <a:r>
              <a:rPr lang="en-US" sz="900" b="1" dirty="0">
                <a:solidFill>
                  <a:srgbClr val="000000"/>
                </a:solidFill>
              </a:rPr>
              <a:t>Platoon</a:t>
            </a:r>
            <a:r>
              <a:rPr lang="en-US" sz="1000" b="1" dirty="0">
                <a:solidFill>
                  <a:srgbClr val="000000"/>
                </a:solidFill>
              </a:rPr>
              <a:t> </a:t>
            </a:r>
            <a:r>
              <a:rPr lang="en-US" sz="900" b="1" dirty="0">
                <a:solidFill>
                  <a:srgbClr val="000000"/>
                </a:solidFill>
              </a:rPr>
              <a:t>Battle</a:t>
            </a:r>
            <a:endParaRPr lang="en-US" sz="1000" b="1" dirty="0">
              <a:solidFill>
                <a:srgbClr val="000000"/>
              </a:solidFill>
            </a:endParaRPr>
          </a:p>
        </p:txBody>
      </p:sp>
      <p:sp>
        <p:nvSpPr>
          <p:cNvPr id="28" name="TextBox 27"/>
          <p:cNvSpPr txBox="1"/>
          <p:nvPr/>
        </p:nvSpPr>
        <p:spPr>
          <a:xfrm>
            <a:off x="2619677" y="1607096"/>
            <a:ext cx="1188720" cy="230832"/>
          </a:xfrm>
          <a:prstGeom prst="rect">
            <a:avLst/>
          </a:prstGeom>
          <a:noFill/>
        </p:spPr>
        <p:txBody>
          <a:bodyPr wrap="square" rtlCol="0">
            <a:spAutoFit/>
          </a:bodyPr>
          <a:lstStyle/>
          <a:p>
            <a:r>
              <a:rPr lang="en-US" sz="900" b="1" dirty="0">
                <a:solidFill>
                  <a:srgbClr val="000000"/>
                </a:solidFill>
              </a:rPr>
              <a:t>Company Battle</a:t>
            </a:r>
          </a:p>
        </p:txBody>
      </p:sp>
      <p:sp>
        <p:nvSpPr>
          <p:cNvPr id="29" name="TextBox 28"/>
          <p:cNvSpPr txBox="1"/>
          <p:nvPr/>
        </p:nvSpPr>
        <p:spPr>
          <a:xfrm>
            <a:off x="2738012" y="1872594"/>
            <a:ext cx="1188720" cy="230832"/>
          </a:xfrm>
          <a:prstGeom prst="rect">
            <a:avLst/>
          </a:prstGeom>
          <a:noFill/>
        </p:spPr>
        <p:txBody>
          <a:bodyPr wrap="square" rtlCol="0">
            <a:spAutoFit/>
          </a:bodyPr>
          <a:lstStyle/>
          <a:p>
            <a:r>
              <a:rPr lang="en-US" sz="900" b="1" dirty="0">
                <a:solidFill>
                  <a:srgbClr val="000000"/>
                </a:solidFill>
              </a:rPr>
              <a:t>Battalion Battle</a:t>
            </a:r>
          </a:p>
        </p:txBody>
      </p:sp>
      <p:sp>
        <p:nvSpPr>
          <p:cNvPr id="31" name="TextBox 30"/>
          <p:cNvSpPr txBox="1"/>
          <p:nvPr/>
        </p:nvSpPr>
        <p:spPr>
          <a:xfrm>
            <a:off x="227202" y="4007619"/>
            <a:ext cx="1463040" cy="369332"/>
          </a:xfrm>
          <a:prstGeom prst="rect">
            <a:avLst/>
          </a:prstGeom>
          <a:noFill/>
        </p:spPr>
        <p:txBody>
          <a:bodyPr wrap="square" rtlCol="0">
            <a:spAutoFit/>
          </a:bodyPr>
          <a:lstStyle/>
          <a:p>
            <a:r>
              <a:rPr lang="en-US" sz="900" b="1" dirty="0" smtClean="0">
                <a:solidFill>
                  <a:srgbClr val="000000"/>
                </a:solidFill>
              </a:rPr>
              <a:t>Reading to Lead / Reading List</a:t>
            </a:r>
            <a:endParaRPr lang="en-US" sz="900" b="1" dirty="0">
              <a:solidFill>
                <a:srgbClr val="000000"/>
              </a:solidFill>
            </a:endParaRPr>
          </a:p>
        </p:txBody>
      </p:sp>
      <p:sp>
        <p:nvSpPr>
          <p:cNvPr id="32" name="TextBox 31"/>
          <p:cNvSpPr txBox="1"/>
          <p:nvPr/>
        </p:nvSpPr>
        <p:spPr>
          <a:xfrm>
            <a:off x="1012221" y="3790754"/>
            <a:ext cx="1371600" cy="230832"/>
          </a:xfrm>
          <a:prstGeom prst="rect">
            <a:avLst/>
          </a:prstGeom>
          <a:noFill/>
        </p:spPr>
        <p:txBody>
          <a:bodyPr wrap="square" rtlCol="0">
            <a:spAutoFit/>
          </a:bodyPr>
          <a:lstStyle/>
          <a:p>
            <a:r>
              <a:rPr lang="en-US" sz="900" b="1" dirty="0">
                <a:solidFill>
                  <a:srgbClr val="000000"/>
                </a:solidFill>
              </a:rPr>
              <a:t>TEWT / Staff Rides</a:t>
            </a:r>
          </a:p>
        </p:txBody>
      </p:sp>
      <p:sp>
        <p:nvSpPr>
          <p:cNvPr id="33" name="TextBox 32"/>
          <p:cNvSpPr txBox="1"/>
          <p:nvPr/>
        </p:nvSpPr>
        <p:spPr>
          <a:xfrm>
            <a:off x="1092276" y="2190892"/>
            <a:ext cx="1463040" cy="369332"/>
          </a:xfrm>
          <a:prstGeom prst="rect">
            <a:avLst/>
          </a:prstGeom>
          <a:noFill/>
        </p:spPr>
        <p:txBody>
          <a:bodyPr wrap="square" rtlCol="0">
            <a:spAutoFit/>
          </a:bodyPr>
          <a:lstStyle/>
          <a:p>
            <a:r>
              <a:rPr lang="en-US" sz="900" b="1" dirty="0" smtClean="0">
                <a:solidFill>
                  <a:srgbClr val="000000"/>
                </a:solidFill>
              </a:rPr>
              <a:t>Reading to Lead / Reading List</a:t>
            </a:r>
            <a:endParaRPr lang="en-US" sz="1000" b="1" dirty="0">
              <a:solidFill>
                <a:srgbClr val="000000"/>
              </a:solidFill>
            </a:endParaRPr>
          </a:p>
        </p:txBody>
      </p:sp>
      <p:sp>
        <p:nvSpPr>
          <p:cNvPr id="34" name="TextBox 33"/>
          <p:cNvSpPr txBox="1"/>
          <p:nvPr/>
        </p:nvSpPr>
        <p:spPr>
          <a:xfrm>
            <a:off x="2498410" y="2204147"/>
            <a:ext cx="1410047" cy="246221"/>
          </a:xfrm>
          <a:prstGeom prst="rect">
            <a:avLst/>
          </a:prstGeom>
          <a:noFill/>
        </p:spPr>
        <p:txBody>
          <a:bodyPr wrap="square" rtlCol="0">
            <a:spAutoFit/>
          </a:bodyPr>
          <a:lstStyle/>
          <a:p>
            <a:r>
              <a:rPr lang="en-US" sz="900" b="1" dirty="0">
                <a:solidFill>
                  <a:srgbClr val="000000"/>
                </a:solidFill>
              </a:rPr>
              <a:t>Strategy</a:t>
            </a:r>
            <a:r>
              <a:rPr lang="en-US" sz="1000" b="1" dirty="0">
                <a:solidFill>
                  <a:srgbClr val="000000"/>
                </a:solidFill>
              </a:rPr>
              <a:t> </a:t>
            </a:r>
            <a:r>
              <a:rPr lang="en-US" sz="900" b="1" dirty="0">
                <a:solidFill>
                  <a:srgbClr val="000000"/>
                </a:solidFill>
              </a:rPr>
              <a:t>Gaming</a:t>
            </a:r>
            <a:endParaRPr lang="en-US" sz="1000" b="1" dirty="0">
              <a:solidFill>
                <a:srgbClr val="000000"/>
              </a:solidFill>
            </a:endParaRPr>
          </a:p>
        </p:txBody>
      </p:sp>
      <p:sp>
        <p:nvSpPr>
          <p:cNvPr id="35" name="TextBox 34"/>
          <p:cNvSpPr txBox="1"/>
          <p:nvPr/>
        </p:nvSpPr>
        <p:spPr>
          <a:xfrm>
            <a:off x="2147155" y="3736562"/>
            <a:ext cx="1737360" cy="230832"/>
          </a:xfrm>
          <a:prstGeom prst="rect">
            <a:avLst/>
          </a:prstGeom>
          <a:noFill/>
        </p:spPr>
        <p:txBody>
          <a:bodyPr wrap="square" rtlCol="0">
            <a:spAutoFit/>
          </a:bodyPr>
          <a:lstStyle/>
          <a:p>
            <a:r>
              <a:rPr lang="en-US" sz="900" b="1" dirty="0">
                <a:solidFill>
                  <a:srgbClr val="000000"/>
                </a:solidFill>
              </a:rPr>
              <a:t>KSU Sports partnerships</a:t>
            </a:r>
          </a:p>
        </p:txBody>
      </p:sp>
      <p:sp>
        <p:nvSpPr>
          <p:cNvPr id="36" name="TextBox 35"/>
          <p:cNvSpPr txBox="1"/>
          <p:nvPr/>
        </p:nvSpPr>
        <p:spPr>
          <a:xfrm>
            <a:off x="261533" y="3621146"/>
            <a:ext cx="914400" cy="230832"/>
          </a:xfrm>
          <a:prstGeom prst="rect">
            <a:avLst/>
          </a:prstGeom>
          <a:noFill/>
        </p:spPr>
        <p:txBody>
          <a:bodyPr wrap="square" rtlCol="0">
            <a:spAutoFit/>
          </a:bodyPr>
          <a:lstStyle/>
          <a:p>
            <a:r>
              <a:rPr lang="en-US" sz="900" b="1" dirty="0">
                <a:solidFill>
                  <a:srgbClr val="000000"/>
                </a:solidFill>
              </a:rPr>
              <a:t>Devil Talks</a:t>
            </a:r>
          </a:p>
        </p:txBody>
      </p:sp>
      <p:sp>
        <p:nvSpPr>
          <p:cNvPr id="37" name="TextBox 36"/>
          <p:cNvSpPr txBox="1"/>
          <p:nvPr/>
        </p:nvSpPr>
        <p:spPr>
          <a:xfrm>
            <a:off x="406460" y="5169646"/>
            <a:ext cx="731520" cy="230832"/>
          </a:xfrm>
          <a:prstGeom prst="rect">
            <a:avLst/>
          </a:prstGeom>
          <a:noFill/>
        </p:spPr>
        <p:txBody>
          <a:bodyPr wrap="square" rtlCol="0">
            <a:spAutoFit/>
          </a:bodyPr>
          <a:lstStyle/>
          <a:p>
            <a:r>
              <a:rPr lang="en-US" sz="900" b="1" dirty="0">
                <a:solidFill>
                  <a:srgbClr val="000000"/>
                </a:solidFill>
              </a:rPr>
              <a:t>CALDOL</a:t>
            </a:r>
          </a:p>
        </p:txBody>
      </p:sp>
      <p:sp>
        <p:nvSpPr>
          <p:cNvPr id="38" name="TextBox 37"/>
          <p:cNvSpPr txBox="1"/>
          <p:nvPr/>
        </p:nvSpPr>
        <p:spPr>
          <a:xfrm>
            <a:off x="-97493" y="3406645"/>
            <a:ext cx="4489296" cy="369332"/>
          </a:xfrm>
          <a:prstGeom prst="rect">
            <a:avLst/>
          </a:prstGeom>
          <a:noFill/>
        </p:spPr>
        <p:txBody>
          <a:bodyPr wrap="square" rtlCol="0">
            <a:spAutoFit/>
          </a:bodyPr>
          <a:lstStyle/>
          <a:p>
            <a:pPr algn="ctr"/>
            <a:r>
              <a:rPr lang="en-US" sz="900" b="1" dirty="0">
                <a:solidFill>
                  <a:srgbClr val="000000"/>
                </a:solidFill>
              </a:rPr>
              <a:t>Center for Advancement of Leader Development &amp; </a:t>
            </a:r>
          </a:p>
          <a:p>
            <a:pPr algn="ctr"/>
            <a:r>
              <a:rPr lang="en-US" sz="900" b="1" dirty="0">
                <a:solidFill>
                  <a:srgbClr val="000000"/>
                </a:solidFill>
              </a:rPr>
              <a:t>Organizational Learning (CALDOL)</a:t>
            </a:r>
          </a:p>
        </p:txBody>
      </p:sp>
      <p:sp>
        <p:nvSpPr>
          <p:cNvPr id="39" name="TextBox 38"/>
          <p:cNvSpPr txBox="1"/>
          <p:nvPr/>
        </p:nvSpPr>
        <p:spPr>
          <a:xfrm>
            <a:off x="809281" y="1885601"/>
            <a:ext cx="1371600" cy="230832"/>
          </a:xfrm>
          <a:prstGeom prst="rect">
            <a:avLst/>
          </a:prstGeom>
          <a:noFill/>
        </p:spPr>
        <p:txBody>
          <a:bodyPr wrap="square" rtlCol="0">
            <a:spAutoFit/>
          </a:bodyPr>
          <a:lstStyle/>
          <a:p>
            <a:r>
              <a:rPr lang="en-US" sz="900" b="1" dirty="0">
                <a:solidFill>
                  <a:srgbClr val="000000"/>
                </a:solidFill>
              </a:rPr>
              <a:t>Leader Challenges</a:t>
            </a:r>
          </a:p>
        </p:txBody>
      </p:sp>
      <p:sp>
        <p:nvSpPr>
          <p:cNvPr id="41" name="TextBox 40"/>
          <p:cNvSpPr txBox="1"/>
          <p:nvPr/>
        </p:nvSpPr>
        <p:spPr>
          <a:xfrm>
            <a:off x="2021099" y="5420954"/>
            <a:ext cx="1371600" cy="230832"/>
          </a:xfrm>
          <a:prstGeom prst="rect">
            <a:avLst/>
          </a:prstGeom>
          <a:noFill/>
        </p:spPr>
        <p:txBody>
          <a:bodyPr wrap="square" rtlCol="0">
            <a:spAutoFit/>
          </a:bodyPr>
          <a:lstStyle/>
          <a:p>
            <a:r>
              <a:rPr lang="en-US" sz="900" b="1" dirty="0">
                <a:solidFill>
                  <a:srgbClr val="000000"/>
                </a:solidFill>
              </a:rPr>
              <a:t>TEWT / Staff Rides</a:t>
            </a:r>
          </a:p>
        </p:txBody>
      </p:sp>
      <p:sp>
        <p:nvSpPr>
          <p:cNvPr id="42" name="TextBox 41"/>
          <p:cNvSpPr txBox="1"/>
          <p:nvPr/>
        </p:nvSpPr>
        <p:spPr>
          <a:xfrm>
            <a:off x="483058" y="1566898"/>
            <a:ext cx="3091415" cy="369332"/>
          </a:xfrm>
          <a:prstGeom prst="rect">
            <a:avLst/>
          </a:prstGeom>
          <a:noFill/>
        </p:spPr>
        <p:txBody>
          <a:bodyPr wrap="square" rtlCol="0">
            <a:spAutoFit/>
          </a:bodyPr>
          <a:lstStyle/>
          <a:p>
            <a:r>
              <a:rPr lang="en-US" sz="900" b="1" dirty="0">
                <a:solidFill>
                  <a:srgbClr val="000000"/>
                </a:solidFill>
              </a:rPr>
              <a:t>Leverage PlatoonLeader.com and CompanyCommand.com (CALDOL) </a:t>
            </a:r>
          </a:p>
        </p:txBody>
      </p:sp>
      <p:sp>
        <p:nvSpPr>
          <p:cNvPr id="43" name="TextBox 42"/>
          <p:cNvSpPr txBox="1"/>
          <p:nvPr/>
        </p:nvSpPr>
        <p:spPr>
          <a:xfrm>
            <a:off x="1382289" y="5159147"/>
            <a:ext cx="1554480" cy="230832"/>
          </a:xfrm>
          <a:prstGeom prst="rect">
            <a:avLst/>
          </a:prstGeom>
          <a:noFill/>
        </p:spPr>
        <p:txBody>
          <a:bodyPr wrap="square" rtlCol="0">
            <a:spAutoFit/>
          </a:bodyPr>
          <a:lstStyle/>
          <a:p>
            <a:r>
              <a:rPr lang="en-US" sz="900" b="1" dirty="0">
                <a:solidFill>
                  <a:srgbClr val="000000"/>
                </a:solidFill>
              </a:rPr>
              <a:t>Devil Training Forums</a:t>
            </a:r>
          </a:p>
        </p:txBody>
      </p:sp>
      <p:sp>
        <p:nvSpPr>
          <p:cNvPr id="44" name="TextBox 43"/>
          <p:cNvSpPr txBox="1"/>
          <p:nvPr/>
        </p:nvSpPr>
        <p:spPr>
          <a:xfrm>
            <a:off x="2286018" y="5726330"/>
            <a:ext cx="1371600" cy="230832"/>
          </a:xfrm>
          <a:prstGeom prst="rect">
            <a:avLst/>
          </a:prstGeom>
          <a:noFill/>
        </p:spPr>
        <p:txBody>
          <a:bodyPr wrap="square" rtlCol="0">
            <a:spAutoFit/>
          </a:bodyPr>
          <a:lstStyle/>
          <a:p>
            <a:r>
              <a:rPr lang="en-US" sz="900" b="1" dirty="0">
                <a:solidFill>
                  <a:srgbClr val="000000"/>
                </a:solidFill>
              </a:rPr>
              <a:t>Leader Challenges</a:t>
            </a:r>
          </a:p>
        </p:txBody>
      </p:sp>
      <p:sp>
        <p:nvSpPr>
          <p:cNvPr id="45" name="TextBox 44"/>
          <p:cNvSpPr txBox="1"/>
          <p:nvPr/>
        </p:nvSpPr>
        <p:spPr>
          <a:xfrm>
            <a:off x="1306760" y="4079893"/>
            <a:ext cx="1371600" cy="230832"/>
          </a:xfrm>
          <a:prstGeom prst="rect">
            <a:avLst/>
          </a:prstGeom>
          <a:noFill/>
        </p:spPr>
        <p:txBody>
          <a:bodyPr wrap="square" rtlCol="0">
            <a:spAutoFit/>
          </a:bodyPr>
          <a:lstStyle/>
          <a:p>
            <a:r>
              <a:rPr lang="en-US" sz="900" b="1" dirty="0">
                <a:solidFill>
                  <a:srgbClr val="000000"/>
                </a:solidFill>
              </a:rPr>
              <a:t>Leader Challenges</a:t>
            </a:r>
          </a:p>
        </p:txBody>
      </p:sp>
      <p:sp>
        <p:nvSpPr>
          <p:cNvPr id="46" name="Rectangle 45"/>
          <p:cNvSpPr/>
          <p:nvPr/>
        </p:nvSpPr>
        <p:spPr>
          <a:xfrm>
            <a:off x="-12613" y="1301308"/>
            <a:ext cx="274320" cy="4769827"/>
          </a:xfrm>
          <a:prstGeom prst="rect">
            <a:avLst/>
          </a:prstGeom>
          <a:solidFill>
            <a:schemeClr val="tx1"/>
          </a:solidFill>
          <a:ln>
            <a:solidFill>
              <a:schemeClr val="bg1"/>
            </a:solidFill>
          </a:ln>
        </p:spPr>
        <p:style>
          <a:lnRef idx="0">
            <a:schemeClr val="accent2"/>
          </a:lnRef>
          <a:fillRef idx="3">
            <a:schemeClr val="accent2"/>
          </a:fillRef>
          <a:effectRef idx="3">
            <a:schemeClr val="accent2"/>
          </a:effectRef>
          <a:fontRef idx="minor">
            <a:schemeClr val="lt1"/>
          </a:fontRef>
        </p:style>
        <p:txBody>
          <a:bodyPr vert="vert270" rtlCol="0" anchor="ctr"/>
          <a:lstStyle/>
          <a:p>
            <a:pPr algn="ctr"/>
            <a:r>
              <a:rPr lang="en-US" sz="1400" b="1" dirty="0">
                <a:solidFill>
                  <a:srgbClr val="FFFFFF"/>
                </a:solidFill>
                <a:cs typeface="Arial" pitchFamily="34" charset="0"/>
              </a:rPr>
              <a:t>LINES OF EFFORT (LOEs)</a:t>
            </a:r>
          </a:p>
        </p:txBody>
      </p:sp>
      <p:sp>
        <p:nvSpPr>
          <p:cNvPr id="47" name="TextBox 46"/>
          <p:cNvSpPr txBox="1"/>
          <p:nvPr/>
        </p:nvSpPr>
        <p:spPr>
          <a:xfrm>
            <a:off x="2067911" y="2058003"/>
            <a:ext cx="914400" cy="246221"/>
          </a:xfrm>
          <a:prstGeom prst="rect">
            <a:avLst/>
          </a:prstGeom>
          <a:noFill/>
        </p:spPr>
        <p:txBody>
          <a:bodyPr wrap="square" rtlCol="0">
            <a:spAutoFit/>
          </a:bodyPr>
          <a:lstStyle/>
          <a:p>
            <a:r>
              <a:rPr lang="en-US" sz="900" b="1" dirty="0">
                <a:solidFill>
                  <a:srgbClr val="000000"/>
                </a:solidFill>
              </a:rPr>
              <a:t>Devil</a:t>
            </a:r>
            <a:r>
              <a:rPr lang="en-US" sz="1000" b="1" dirty="0">
                <a:solidFill>
                  <a:srgbClr val="000000"/>
                </a:solidFill>
              </a:rPr>
              <a:t> </a:t>
            </a:r>
            <a:r>
              <a:rPr lang="en-US" sz="900" b="1" dirty="0">
                <a:solidFill>
                  <a:srgbClr val="000000"/>
                </a:solidFill>
              </a:rPr>
              <a:t>Talks</a:t>
            </a:r>
            <a:endParaRPr lang="en-US" sz="1000" b="1" dirty="0">
              <a:solidFill>
                <a:srgbClr val="000000"/>
              </a:solidFill>
            </a:endParaRPr>
          </a:p>
        </p:txBody>
      </p:sp>
      <p:sp>
        <p:nvSpPr>
          <p:cNvPr id="49" name="TextBox 48"/>
          <p:cNvSpPr txBox="1"/>
          <p:nvPr/>
        </p:nvSpPr>
        <p:spPr>
          <a:xfrm>
            <a:off x="4696892" y="2511731"/>
            <a:ext cx="1210900" cy="261610"/>
          </a:xfrm>
          <a:prstGeom prst="rect">
            <a:avLst/>
          </a:prstGeom>
          <a:solidFill>
            <a:srgbClr val="FF0000">
              <a:alpha val="55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100" b="1" u="sng" dirty="0">
                <a:solidFill>
                  <a:srgbClr val="000000"/>
                </a:solidFill>
              </a:rPr>
              <a:t>COMPETENCE</a:t>
            </a:r>
          </a:p>
        </p:txBody>
      </p:sp>
      <p:sp>
        <p:nvSpPr>
          <p:cNvPr id="50" name="TextBox 49"/>
          <p:cNvSpPr txBox="1"/>
          <p:nvPr/>
        </p:nvSpPr>
        <p:spPr>
          <a:xfrm>
            <a:off x="4696892" y="6000331"/>
            <a:ext cx="1210900" cy="261610"/>
          </a:xfrm>
          <a:prstGeom prst="rect">
            <a:avLst/>
          </a:prstGeom>
          <a:solidFill>
            <a:srgbClr val="0070C0">
              <a:alpha val="58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100" b="1" u="sng" dirty="0">
                <a:solidFill>
                  <a:srgbClr val="000000"/>
                </a:solidFill>
              </a:rPr>
              <a:t>CHARACTER</a:t>
            </a:r>
          </a:p>
        </p:txBody>
      </p:sp>
      <p:grpSp>
        <p:nvGrpSpPr>
          <p:cNvPr id="68" name="Group 67"/>
          <p:cNvGrpSpPr/>
          <p:nvPr/>
        </p:nvGrpSpPr>
        <p:grpSpPr>
          <a:xfrm>
            <a:off x="8199313" y="3468083"/>
            <a:ext cx="1082583" cy="546080"/>
            <a:chOff x="8023532" y="3468083"/>
            <a:chExt cx="1082583" cy="546080"/>
          </a:xfrm>
        </p:grpSpPr>
        <p:sp>
          <p:nvSpPr>
            <p:cNvPr id="51" name="TextBox 50"/>
            <p:cNvSpPr txBox="1"/>
            <p:nvPr/>
          </p:nvSpPr>
          <p:spPr>
            <a:xfrm>
              <a:off x="8023532" y="3468083"/>
              <a:ext cx="1082583" cy="523220"/>
            </a:xfrm>
            <a:prstGeom prst="rect">
              <a:avLst/>
            </a:prstGeom>
            <a:noFill/>
          </p:spPr>
          <p:txBody>
            <a:bodyPr wrap="square" rtlCol="0">
              <a:spAutoFit/>
            </a:bodyPr>
            <a:lstStyle/>
            <a:p>
              <a:pPr algn="ctr"/>
              <a:r>
                <a:rPr lang="en-US" sz="1400" b="1" u="sng" dirty="0">
                  <a:solidFill>
                    <a:srgbClr val="000000"/>
                  </a:solidFill>
                </a:rPr>
                <a:t>DEVIL LEADER</a:t>
              </a:r>
            </a:p>
          </p:txBody>
        </p:sp>
        <p:sp>
          <p:nvSpPr>
            <p:cNvPr id="52" name="Rectangle 51"/>
            <p:cNvSpPr/>
            <p:nvPr/>
          </p:nvSpPr>
          <p:spPr bwMode="auto">
            <a:xfrm>
              <a:off x="8153072" y="3490943"/>
              <a:ext cx="795033" cy="523220"/>
            </a:xfrm>
            <a:prstGeom prst="rect">
              <a:avLst/>
            </a:prstGeom>
            <a:gradFill flip="none" rotWithShape="1">
              <a:gsLst>
                <a:gs pos="0">
                  <a:srgbClr val="FF0000"/>
                </a:gs>
                <a:gs pos="20000">
                  <a:srgbClr val="FF0000">
                    <a:alpha val="40000"/>
                  </a:srgbClr>
                </a:gs>
                <a:gs pos="100000">
                  <a:srgbClr val="0070C0">
                    <a:lumMod val="96000"/>
                    <a:lumOff val="4000"/>
                    <a:alpha val="30000"/>
                  </a:srgbClr>
                </a:gs>
                <a:gs pos="100000">
                  <a:srgbClr val="0070C0"/>
                </a:gs>
              </a:gsLst>
              <a:lin ang="2700000" scaled="1"/>
              <a:tileRect/>
            </a:gradFill>
            <a:ln>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endParaRPr lang="en-US" sz="800" b="1" dirty="0">
                <a:solidFill>
                  <a:srgbClr val="000000"/>
                </a:solidFill>
                <a:latin typeface="Arial" charset="0"/>
              </a:endParaRPr>
            </a:p>
          </p:txBody>
        </p:sp>
      </p:grpSp>
      <p:sp>
        <p:nvSpPr>
          <p:cNvPr id="59" name="Bent Arrow 58"/>
          <p:cNvSpPr/>
          <p:nvPr/>
        </p:nvSpPr>
        <p:spPr bwMode="auto">
          <a:xfrm rot="5400000">
            <a:off x="6552506" y="1895446"/>
            <a:ext cx="1188720" cy="1188720"/>
          </a:xfrm>
          <a:prstGeom prst="bentArrow">
            <a:avLst/>
          </a:prstGeom>
          <a:gradFill flip="none" rotWithShape="1">
            <a:gsLst>
              <a:gs pos="0">
                <a:schemeClr val="accent3">
                  <a:lumMod val="40000"/>
                  <a:lumOff val="60000"/>
                </a:schemeClr>
              </a:gs>
              <a:gs pos="40000">
                <a:schemeClr val="accent3">
                  <a:lumMod val="95000"/>
                  <a:lumOff val="5000"/>
                </a:schemeClr>
              </a:gs>
              <a:gs pos="100000">
                <a:schemeClr val="accent3">
                  <a:lumMod val="60000"/>
                </a:schemeClr>
              </a:gs>
              <a:gs pos="82000">
                <a:schemeClr val="accent3">
                  <a:lumMod val="60000"/>
                </a:schemeClr>
              </a:gs>
              <a:gs pos="63000">
                <a:schemeClr val="accent3">
                  <a:lumMod val="60000"/>
                </a:schemeClr>
              </a:gs>
            </a:gsLst>
            <a:path path="circle">
              <a:fillToRect l="50000" t="130000" r="50000" b="-30000"/>
            </a:path>
            <a:tileRect/>
          </a:gradFill>
          <a:ln>
            <a:solidFill>
              <a:schemeClr val="tx1"/>
            </a:solidFill>
          </a:ln>
          <a:effectLst>
            <a:outerShdw blurRad="50800" dist="38100" dir="5400000" algn="t" rotWithShape="0">
              <a:prstClr val="black">
                <a:alpha val="40000"/>
              </a:prstClr>
            </a:outerShdw>
          </a:effectLst>
          <a:scene3d>
            <a:camera prst="orthographicFront"/>
            <a:lightRig rig="threePt" dir="t"/>
          </a:scene3d>
          <a:sp3d>
            <a:bevelT w="101600" prst="riblet"/>
          </a:sp3d>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endParaRPr lang="en-US" sz="800" dirty="0">
              <a:solidFill>
                <a:srgbClr val="000000"/>
              </a:solidFill>
              <a:latin typeface="Arial" charset="0"/>
            </a:endParaRPr>
          </a:p>
        </p:txBody>
      </p:sp>
      <p:sp>
        <p:nvSpPr>
          <p:cNvPr id="60" name="Bent Arrow 59"/>
          <p:cNvSpPr/>
          <p:nvPr/>
        </p:nvSpPr>
        <p:spPr bwMode="auto">
          <a:xfrm rot="16200000" flipV="1">
            <a:off x="6565161" y="4375659"/>
            <a:ext cx="1188720" cy="1188720"/>
          </a:xfrm>
          <a:prstGeom prst="bentArrow">
            <a:avLst/>
          </a:prstGeom>
          <a:gradFill flip="none" rotWithShape="1">
            <a:gsLst>
              <a:gs pos="0">
                <a:schemeClr val="accent3">
                  <a:lumMod val="40000"/>
                  <a:lumOff val="60000"/>
                </a:schemeClr>
              </a:gs>
              <a:gs pos="40000">
                <a:schemeClr val="accent3">
                  <a:lumMod val="95000"/>
                  <a:lumOff val="5000"/>
                </a:schemeClr>
              </a:gs>
              <a:gs pos="100000">
                <a:schemeClr val="accent3">
                  <a:lumMod val="60000"/>
                </a:schemeClr>
              </a:gs>
              <a:gs pos="82000">
                <a:schemeClr val="accent3">
                  <a:lumMod val="60000"/>
                </a:schemeClr>
              </a:gs>
              <a:gs pos="63000">
                <a:schemeClr val="accent3">
                  <a:lumMod val="60000"/>
                </a:schemeClr>
              </a:gs>
            </a:gsLst>
            <a:path path="circle">
              <a:fillToRect l="50000" t="130000" r="50000" b="-30000"/>
            </a:path>
            <a:tileRect/>
          </a:gradFill>
          <a:ln>
            <a:solidFill>
              <a:schemeClr val="tx1"/>
            </a:solidFill>
          </a:ln>
          <a:effectLst>
            <a:outerShdw blurRad="50800" dist="38100" dir="5400000" algn="t" rotWithShape="0">
              <a:prstClr val="black">
                <a:alpha val="40000"/>
              </a:prstClr>
            </a:outerShdw>
          </a:effectLst>
          <a:scene3d>
            <a:camera prst="orthographicFront"/>
            <a:lightRig rig="threePt" dir="t"/>
          </a:scene3d>
          <a:sp3d>
            <a:bevelT w="101600" prst="riblet"/>
          </a:sp3d>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endParaRPr lang="en-US" sz="800" dirty="0">
              <a:solidFill>
                <a:srgbClr val="000000"/>
              </a:solidFill>
              <a:latin typeface="Arial" charset="0"/>
            </a:endParaRPr>
          </a:p>
        </p:txBody>
      </p:sp>
      <p:graphicFrame>
        <p:nvGraphicFramePr>
          <p:cNvPr id="61" name="Table 60"/>
          <p:cNvGraphicFramePr>
            <a:graphicFrameLocks noGrp="1"/>
          </p:cNvGraphicFramePr>
          <p:nvPr>
            <p:extLst/>
          </p:nvPr>
        </p:nvGraphicFramePr>
        <p:xfrm>
          <a:off x="-30138" y="885735"/>
          <a:ext cx="4046184" cy="339725"/>
        </p:xfrm>
        <a:graphic>
          <a:graphicData uri="http://schemas.openxmlformats.org/drawingml/2006/table">
            <a:tbl>
              <a:tblPr firstRow="1" bandRow="1">
                <a:tableStyleId>{5C22544A-7EE6-4342-B048-85BDC9FD1C3A}</a:tableStyleId>
              </a:tblPr>
              <a:tblGrid>
                <a:gridCol w="340914"/>
                <a:gridCol w="316062"/>
                <a:gridCol w="365761"/>
                <a:gridCol w="340914"/>
                <a:gridCol w="340914"/>
                <a:gridCol w="340914"/>
                <a:gridCol w="340914"/>
                <a:gridCol w="340914"/>
                <a:gridCol w="340914"/>
                <a:gridCol w="340914"/>
                <a:gridCol w="340914"/>
                <a:gridCol w="296135"/>
              </a:tblGrid>
              <a:tr h="339725">
                <a:tc>
                  <a:txBody>
                    <a:bodyPr/>
                    <a:lstStyle/>
                    <a:p>
                      <a:pPr algn="ctr"/>
                      <a:r>
                        <a:rPr lang="en-US" sz="800" dirty="0" smtClean="0">
                          <a:solidFill>
                            <a:schemeClr val="tx1"/>
                          </a:solidFill>
                        </a:rPr>
                        <a:t>OCT</a:t>
                      </a:r>
                      <a:endParaRPr lang="en-US" sz="8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800" dirty="0" smtClean="0">
                          <a:solidFill>
                            <a:schemeClr val="tx1"/>
                          </a:solidFill>
                        </a:rPr>
                        <a:t>NOV</a:t>
                      </a:r>
                      <a:endParaRPr lang="en-US" sz="8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800" dirty="0" smtClean="0">
                          <a:solidFill>
                            <a:schemeClr val="tx1"/>
                          </a:solidFill>
                        </a:rPr>
                        <a:t>DEC</a:t>
                      </a:r>
                      <a:endParaRPr lang="en-US" sz="8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800" dirty="0" smtClean="0">
                          <a:solidFill>
                            <a:schemeClr val="tx1"/>
                          </a:solidFill>
                        </a:rPr>
                        <a:t>JAN</a:t>
                      </a:r>
                      <a:endParaRPr lang="en-US" sz="8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800" dirty="0" smtClean="0">
                          <a:solidFill>
                            <a:schemeClr val="tx1"/>
                          </a:solidFill>
                        </a:rPr>
                        <a:t>FEB</a:t>
                      </a:r>
                      <a:endParaRPr lang="en-US" sz="8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800" dirty="0" smtClean="0">
                          <a:solidFill>
                            <a:schemeClr val="tx1"/>
                          </a:solidFill>
                        </a:rPr>
                        <a:t>MAR</a:t>
                      </a:r>
                      <a:endParaRPr lang="en-US" sz="8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800" dirty="0" smtClean="0">
                          <a:solidFill>
                            <a:schemeClr val="tx1"/>
                          </a:solidFill>
                        </a:rPr>
                        <a:t>APR</a:t>
                      </a:r>
                      <a:endParaRPr lang="en-US" sz="8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800" dirty="0" smtClean="0">
                          <a:solidFill>
                            <a:schemeClr val="tx1"/>
                          </a:solidFill>
                        </a:rPr>
                        <a:t>MAY</a:t>
                      </a:r>
                      <a:endParaRPr lang="en-US" sz="8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800" dirty="0" smtClean="0">
                          <a:solidFill>
                            <a:schemeClr val="tx1"/>
                          </a:solidFill>
                        </a:rPr>
                        <a:t>JUN</a:t>
                      </a:r>
                      <a:endParaRPr lang="en-US" sz="8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800" smtClean="0"/>
                        <a:t>JUL</a:t>
                      </a:r>
                      <a:endParaRPr lang="en-US" sz="8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800" dirty="0" smtClean="0"/>
                        <a:t>AUG</a:t>
                      </a:r>
                      <a:endParaRPr lang="en-US" sz="8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800" dirty="0" smtClean="0"/>
                        <a:t>SEP</a:t>
                      </a:r>
                      <a:endParaRPr lang="en-US" sz="8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bl>
          </a:graphicData>
        </a:graphic>
      </p:graphicFrame>
      <p:sp>
        <p:nvSpPr>
          <p:cNvPr id="62" name="TextBox 61"/>
          <p:cNvSpPr txBox="1"/>
          <p:nvPr/>
        </p:nvSpPr>
        <p:spPr>
          <a:xfrm>
            <a:off x="295431" y="5376292"/>
            <a:ext cx="1463040" cy="369332"/>
          </a:xfrm>
          <a:prstGeom prst="rect">
            <a:avLst/>
          </a:prstGeom>
          <a:noFill/>
        </p:spPr>
        <p:txBody>
          <a:bodyPr wrap="square" rtlCol="0">
            <a:spAutoFit/>
          </a:bodyPr>
          <a:lstStyle/>
          <a:p>
            <a:r>
              <a:rPr lang="en-US" sz="900" b="1" dirty="0" smtClean="0">
                <a:solidFill>
                  <a:srgbClr val="000000"/>
                </a:solidFill>
              </a:rPr>
              <a:t>Reading to Lead / Reading List</a:t>
            </a:r>
            <a:endParaRPr lang="en-US" sz="900" b="1" dirty="0">
              <a:solidFill>
                <a:srgbClr val="000000"/>
              </a:solidFill>
            </a:endParaRPr>
          </a:p>
        </p:txBody>
      </p:sp>
      <p:sp>
        <p:nvSpPr>
          <p:cNvPr id="63" name="TextBox 62"/>
          <p:cNvSpPr txBox="1"/>
          <p:nvPr/>
        </p:nvSpPr>
        <p:spPr>
          <a:xfrm>
            <a:off x="2289009" y="3920304"/>
            <a:ext cx="1371600" cy="230832"/>
          </a:xfrm>
          <a:prstGeom prst="rect">
            <a:avLst/>
          </a:prstGeom>
          <a:noFill/>
        </p:spPr>
        <p:txBody>
          <a:bodyPr wrap="square" rtlCol="0">
            <a:spAutoFit/>
          </a:bodyPr>
          <a:lstStyle/>
          <a:p>
            <a:r>
              <a:rPr lang="en-US" sz="900" b="1" dirty="0">
                <a:solidFill>
                  <a:srgbClr val="000000"/>
                </a:solidFill>
              </a:rPr>
              <a:t>Leader </a:t>
            </a:r>
            <a:r>
              <a:rPr lang="en-US" sz="900" b="1" dirty="0" smtClean="0">
                <a:solidFill>
                  <a:srgbClr val="000000"/>
                </a:solidFill>
              </a:rPr>
              <a:t>Certification</a:t>
            </a:r>
            <a:endParaRPr lang="en-US" sz="900" b="1" dirty="0">
              <a:solidFill>
                <a:srgbClr val="000000"/>
              </a:solidFill>
            </a:endParaRPr>
          </a:p>
        </p:txBody>
      </p:sp>
      <p:sp>
        <p:nvSpPr>
          <p:cNvPr id="65" name="TextBox 64"/>
          <p:cNvSpPr txBox="1"/>
          <p:nvPr/>
        </p:nvSpPr>
        <p:spPr>
          <a:xfrm>
            <a:off x="142728" y="6023913"/>
            <a:ext cx="3514695" cy="577081"/>
          </a:xfrm>
          <a:prstGeom prst="rect">
            <a:avLst/>
          </a:prstGeom>
          <a:noFill/>
        </p:spPr>
        <p:txBody>
          <a:bodyPr wrap="square" rtlCol="0">
            <a:spAutoFit/>
          </a:bodyPr>
          <a:lstStyle/>
          <a:p>
            <a:r>
              <a:rPr lang="en-US" sz="1050" b="1" dirty="0">
                <a:solidFill>
                  <a:srgbClr val="000000"/>
                </a:solidFill>
              </a:rPr>
              <a:t>LPDs that focus on the Human Dimension as it interacts with the Tactical and Leadership LOEs based on the topic of discussion.</a:t>
            </a:r>
          </a:p>
        </p:txBody>
      </p:sp>
      <p:sp>
        <p:nvSpPr>
          <p:cNvPr id="16" name="TextBox 15"/>
          <p:cNvSpPr txBox="1"/>
          <p:nvPr/>
        </p:nvSpPr>
        <p:spPr>
          <a:xfrm>
            <a:off x="4016209" y="1489046"/>
            <a:ext cx="2531484" cy="1015663"/>
          </a:xfrm>
          <a:prstGeom prst="rect">
            <a:avLst/>
          </a:prstGeom>
          <a:solidFill>
            <a:srgbClr val="FF0000">
              <a:alpha val="10000"/>
            </a:srgbClr>
          </a:solidFill>
          <a:ln>
            <a:solidFill>
              <a:schemeClr val="tx1"/>
            </a:solidFill>
          </a:ln>
        </p:spPr>
        <p:txBody>
          <a:bodyPr wrap="square" rtlCol="0">
            <a:spAutoFit/>
          </a:bodyPr>
          <a:lstStyle/>
          <a:p>
            <a:pPr algn="ctr"/>
            <a:r>
              <a:rPr lang="en-US" sz="1000" b="1" u="sng" dirty="0">
                <a:solidFill>
                  <a:srgbClr val="000000"/>
                </a:solidFill>
              </a:rPr>
              <a:t>SCIENCE OF THE PROFESSION</a:t>
            </a:r>
          </a:p>
          <a:p>
            <a:r>
              <a:rPr lang="en-US" sz="1000" i="1" u="sng" dirty="0" err="1">
                <a:solidFill>
                  <a:srgbClr val="000000"/>
                </a:solidFill>
              </a:rPr>
              <a:t>Endstate</a:t>
            </a:r>
            <a:r>
              <a:rPr lang="en-US" sz="1000" i="1" u="sng" dirty="0">
                <a:solidFill>
                  <a:srgbClr val="000000"/>
                </a:solidFill>
              </a:rPr>
              <a:t>:</a:t>
            </a:r>
            <a:r>
              <a:rPr lang="en-US" sz="1000" dirty="0">
                <a:solidFill>
                  <a:srgbClr val="000000"/>
                </a:solidFill>
              </a:rPr>
              <a:t> Leaders further develop tactical proficiency within their profession, prepare themselves for future combat operations, and use their knowledge to develop subordinate leaders at echelon. </a:t>
            </a:r>
            <a:endParaRPr lang="en-US" sz="1000" i="1" u="sng" dirty="0">
              <a:solidFill>
                <a:srgbClr val="000000"/>
              </a:solidFill>
            </a:endParaRPr>
          </a:p>
        </p:txBody>
      </p:sp>
      <p:sp>
        <p:nvSpPr>
          <p:cNvPr id="17" name="TextBox 16"/>
          <p:cNvSpPr txBox="1"/>
          <p:nvPr/>
        </p:nvSpPr>
        <p:spPr>
          <a:xfrm>
            <a:off x="4036600" y="3178389"/>
            <a:ext cx="2531484" cy="1015663"/>
          </a:xfrm>
          <a:prstGeom prst="rect">
            <a:avLst/>
          </a:prstGeom>
          <a:solidFill>
            <a:srgbClr val="92D050">
              <a:alpha val="20000"/>
            </a:srgbClr>
          </a:solidFill>
          <a:ln>
            <a:solidFill>
              <a:schemeClr val="tx1"/>
            </a:solidFill>
          </a:ln>
        </p:spPr>
        <p:txBody>
          <a:bodyPr wrap="square" rtlCol="0">
            <a:spAutoFit/>
          </a:bodyPr>
          <a:lstStyle/>
          <a:p>
            <a:pPr algn="ctr"/>
            <a:r>
              <a:rPr lang="en-US" sz="1000" b="1" u="sng" dirty="0">
                <a:solidFill>
                  <a:srgbClr val="000000"/>
                </a:solidFill>
              </a:rPr>
              <a:t>HISTORY, THEORY, WHY WE EXIST</a:t>
            </a:r>
          </a:p>
          <a:p>
            <a:r>
              <a:rPr lang="en-US" sz="1000" i="1" u="sng" dirty="0" err="1">
                <a:solidFill>
                  <a:srgbClr val="000000"/>
                </a:solidFill>
              </a:rPr>
              <a:t>Endstate</a:t>
            </a:r>
            <a:r>
              <a:rPr lang="en-US" sz="1000" i="1" u="sng" dirty="0">
                <a:solidFill>
                  <a:srgbClr val="000000"/>
                </a:solidFill>
              </a:rPr>
              <a:t>:</a:t>
            </a:r>
            <a:r>
              <a:rPr lang="en-US" sz="1000" dirty="0">
                <a:solidFill>
                  <a:srgbClr val="000000"/>
                </a:solidFill>
              </a:rPr>
              <a:t> Leaders gain understanding of key events in history, apply lessons learned to their current situation, and use their knowledge to develop subordinate leaders at echelon. </a:t>
            </a:r>
            <a:endParaRPr lang="en-US" sz="1000" i="1" u="sng" dirty="0">
              <a:solidFill>
                <a:srgbClr val="000000"/>
              </a:solidFill>
            </a:endParaRPr>
          </a:p>
        </p:txBody>
      </p:sp>
      <p:sp>
        <p:nvSpPr>
          <p:cNvPr id="66" name="TextBox 65"/>
          <p:cNvSpPr txBox="1"/>
          <p:nvPr/>
        </p:nvSpPr>
        <p:spPr>
          <a:xfrm>
            <a:off x="4696892" y="4207910"/>
            <a:ext cx="1210900" cy="261610"/>
          </a:xfrm>
          <a:prstGeom prst="rect">
            <a:avLst/>
          </a:prstGeom>
          <a:solidFill>
            <a:srgbClr val="92D050">
              <a:alpha val="58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100" b="1" u="sng" dirty="0" smtClean="0">
                <a:solidFill>
                  <a:srgbClr val="000000"/>
                </a:solidFill>
              </a:rPr>
              <a:t>COMMITMENT</a:t>
            </a:r>
            <a:endParaRPr lang="en-US" sz="1100" b="1" u="sng" dirty="0">
              <a:solidFill>
                <a:srgbClr val="000000"/>
              </a:solidFill>
            </a:endParaRPr>
          </a:p>
        </p:txBody>
      </p:sp>
      <p:sp>
        <p:nvSpPr>
          <p:cNvPr id="67" name="Right Arrow 66"/>
          <p:cNvSpPr/>
          <p:nvPr/>
        </p:nvSpPr>
        <p:spPr bwMode="auto">
          <a:xfrm>
            <a:off x="6582108" y="3566963"/>
            <a:ext cx="453711" cy="323604"/>
          </a:xfrm>
          <a:prstGeom prst="rightArrow">
            <a:avLst/>
          </a:prstGeom>
          <a:gradFill flip="none" rotWithShape="1">
            <a:gsLst>
              <a:gs pos="2000">
                <a:schemeClr val="accent3">
                  <a:lumMod val="40000"/>
                  <a:lumOff val="60000"/>
                </a:schemeClr>
              </a:gs>
              <a:gs pos="19000">
                <a:schemeClr val="accent3">
                  <a:lumMod val="95000"/>
                  <a:lumOff val="5000"/>
                </a:schemeClr>
              </a:gs>
              <a:gs pos="100000">
                <a:schemeClr val="accent3">
                  <a:lumMod val="60000"/>
                </a:schemeClr>
              </a:gs>
              <a:gs pos="82000">
                <a:schemeClr val="accent3">
                  <a:lumMod val="60000"/>
                </a:schemeClr>
              </a:gs>
              <a:gs pos="48000">
                <a:schemeClr val="accent3">
                  <a:lumMod val="60000"/>
                </a:schemeClr>
              </a:gs>
            </a:gsLst>
            <a:lin ang="2700000" scaled="1"/>
            <a:tileRect/>
          </a:gradFill>
          <a:ln>
            <a:solidFill>
              <a:schemeClr val="tx1"/>
            </a:solidFill>
          </a:ln>
          <a:effectLst>
            <a:outerShdw blurRad="50800" dist="38100" dir="5400000" algn="t" rotWithShape="0">
              <a:prstClr val="black">
                <a:alpha val="40000"/>
              </a:prstClr>
            </a:outerShdw>
          </a:effectLst>
          <a:scene3d>
            <a:camera prst="orthographicFront"/>
            <a:lightRig rig="threePt" dir="t"/>
          </a:scene3d>
          <a:sp3d>
            <a:bevelT w="101600" prst="riblet"/>
          </a:sp3d>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endParaRPr lang="en-US" sz="800" dirty="0">
              <a:solidFill>
                <a:srgbClr val="000000"/>
              </a:solidFill>
              <a:latin typeface="Arial" charset="0"/>
            </a:endParaRPr>
          </a:p>
        </p:txBody>
      </p:sp>
      <p:sp>
        <p:nvSpPr>
          <p:cNvPr id="74" name="Rectangle 73"/>
          <p:cNvSpPr/>
          <p:nvPr/>
        </p:nvSpPr>
        <p:spPr bwMode="auto">
          <a:xfrm>
            <a:off x="7049843" y="3138576"/>
            <a:ext cx="795033" cy="397574"/>
          </a:xfrm>
          <a:prstGeom prst="rect">
            <a:avLst/>
          </a:prstGeom>
          <a:gradFill flip="none" rotWithShape="1">
            <a:gsLst>
              <a:gs pos="0">
                <a:srgbClr val="FF0000"/>
              </a:gs>
              <a:gs pos="20000">
                <a:srgbClr val="FF0000">
                  <a:alpha val="40000"/>
                </a:srgbClr>
              </a:gs>
              <a:gs pos="100000">
                <a:srgbClr val="0070C0">
                  <a:lumMod val="96000"/>
                  <a:lumOff val="4000"/>
                  <a:alpha val="30000"/>
                </a:srgbClr>
              </a:gs>
              <a:gs pos="100000">
                <a:srgbClr val="0070C0"/>
              </a:gs>
            </a:gsLst>
            <a:lin ang="2700000" scaled="1"/>
            <a:tileRect/>
          </a:gradFill>
          <a:ln>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sz="1050" b="1" dirty="0" smtClean="0">
                <a:solidFill>
                  <a:srgbClr val="000000"/>
                </a:solidFill>
                <a:latin typeface="Arial" charset="0"/>
              </a:rPr>
              <a:t>Devil Focus</a:t>
            </a:r>
            <a:endParaRPr lang="en-US" sz="1050" b="1" dirty="0">
              <a:solidFill>
                <a:srgbClr val="000000"/>
              </a:solidFill>
              <a:latin typeface="Arial" charset="0"/>
            </a:endParaRPr>
          </a:p>
        </p:txBody>
      </p:sp>
      <p:sp>
        <p:nvSpPr>
          <p:cNvPr id="76" name="Rectangle 75"/>
          <p:cNvSpPr/>
          <p:nvPr/>
        </p:nvSpPr>
        <p:spPr bwMode="auto">
          <a:xfrm>
            <a:off x="7052968" y="3537775"/>
            <a:ext cx="795033" cy="397574"/>
          </a:xfrm>
          <a:prstGeom prst="rect">
            <a:avLst/>
          </a:prstGeom>
          <a:gradFill flip="none" rotWithShape="1">
            <a:gsLst>
              <a:gs pos="0">
                <a:srgbClr val="FF0000"/>
              </a:gs>
              <a:gs pos="20000">
                <a:srgbClr val="FF0000">
                  <a:alpha val="40000"/>
                </a:srgbClr>
              </a:gs>
              <a:gs pos="100000">
                <a:srgbClr val="0070C0">
                  <a:lumMod val="96000"/>
                  <a:lumOff val="4000"/>
                  <a:alpha val="30000"/>
                </a:srgbClr>
              </a:gs>
              <a:gs pos="100000">
                <a:srgbClr val="0070C0"/>
              </a:gs>
            </a:gsLst>
            <a:lin ang="2700000" scaled="1"/>
            <a:tileRect/>
          </a:gradFill>
          <a:ln>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sz="1050" b="1" dirty="0" smtClean="0">
                <a:solidFill>
                  <a:srgbClr val="000000"/>
                </a:solidFill>
                <a:latin typeface="Arial" charset="0"/>
              </a:rPr>
              <a:t>Danger Focus</a:t>
            </a:r>
            <a:endParaRPr lang="en-US" sz="1050" b="1" dirty="0">
              <a:solidFill>
                <a:srgbClr val="000000"/>
              </a:solidFill>
              <a:latin typeface="Arial" charset="0"/>
            </a:endParaRPr>
          </a:p>
        </p:txBody>
      </p:sp>
      <p:sp>
        <p:nvSpPr>
          <p:cNvPr id="77" name="Rectangle 76"/>
          <p:cNvSpPr/>
          <p:nvPr/>
        </p:nvSpPr>
        <p:spPr bwMode="auto">
          <a:xfrm>
            <a:off x="7052968" y="3938600"/>
            <a:ext cx="795033" cy="397574"/>
          </a:xfrm>
          <a:prstGeom prst="rect">
            <a:avLst/>
          </a:prstGeom>
          <a:gradFill flip="none" rotWithShape="1">
            <a:gsLst>
              <a:gs pos="0">
                <a:srgbClr val="FF0000"/>
              </a:gs>
              <a:gs pos="20000">
                <a:srgbClr val="FF0000">
                  <a:alpha val="40000"/>
                </a:srgbClr>
              </a:gs>
              <a:gs pos="100000">
                <a:srgbClr val="0070C0">
                  <a:lumMod val="96000"/>
                  <a:lumOff val="4000"/>
                  <a:alpha val="30000"/>
                </a:srgbClr>
              </a:gs>
              <a:gs pos="100000">
                <a:srgbClr val="0070C0"/>
              </a:gs>
            </a:gsLst>
            <a:lin ang="2700000" scaled="1"/>
            <a:tileRect/>
          </a:gradFill>
          <a:ln>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sz="1050" b="1" dirty="0" smtClean="0">
                <a:solidFill>
                  <a:srgbClr val="000000"/>
                </a:solidFill>
                <a:latin typeface="Arial" charset="0"/>
              </a:rPr>
              <a:t>NTC</a:t>
            </a:r>
            <a:endParaRPr lang="en-US" sz="1050" b="1" dirty="0">
              <a:solidFill>
                <a:srgbClr val="000000"/>
              </a:solidFill>
              <a:latin typeface="Arial" charset="0"/>
            </a:endParaRPr>
          </a:p>
        </p:txBody>
      </p:sp>
      <p:sp>
        <p:nvSpPr>
          <p:cNvPr id="79" name="Right Arrow 78"/>
          <p:cNvSpPr/>
          <p:nvPr/>
        </p:nvSpPr>
        <p:spPr bwMode="auto">
          <a:xfrm>
            <a:off x="7863926" y="3577088"/>
            <a:ext cx="453711" cy="323604"/>
          </a:xfrm>
          <a:prstGeom prst="rightArrow">
            <a:avLst/>
          </a:prstGeom>
          <a:gradFill flip="none" rotWithShape="1">
            <a:gsLst>
              <a:gs pos="2000">
                <a:schemeClr val="accent3">
                  <a:lumMod val="40000"/>
                  <a:lumOff val="60000"/>
                </a:schemeClr>
              </a:gs>
              <a:gs pos="19000">
                <a:schemeClr val="accent3">
                  <a:lumMod val="95000"/>
                  <a:lumOff val="5000"/>
                </a:schemeClr>
              </a:gs>
              <a:gs pos="100000">
                <a:schemeClr val="accent3">
                  <a:lumMod val="60000"/>
                </a:schemeClr>
              </a:gs>
              <a:gs pos="82000">
                <a:schemeClr val="accent3">
                  <a:lumMod val="60000"/>
                </a:schemeClr>
              </a:gs>
              <a:gs pos="48000">
                <a:schemeClr val="accent3">
                  <a:lumMod val="60000"/>
                </a:schemeClr>
              </a:gs>
            </a:gsLst>
            <a:lin ang="2700000" scaled="1"/>
            <a:tileRect/>
          </a:gradFill>
          <a:ln>
            <a:solidFill>
              <a:schemeClr val="tx1"/>
            </a:solidFill>
          </a:ln>
          <a:effectLst>
            <a:outerShdw blurRad="50800" dist="38100" dir="5400000" algn="t" rotWithShape="0">
              <a:prstClr val="black">
                <a:alpha val="40000"/>
              </a:prstClr>
            </a:outerShdw>
          </a:effectLst>
          <a:scene3d>
            <a:camera prst="orthographicFront"/>
            <a:lightRig rig="threePt" dir="t"/>
          </a:scene3d>
          <a:sp3d>
            <a:bevelT w="101600" prst="riblet"/>
          </a:sp3d>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endParaRPr lang="en-US" sz="800" dirty="0">
              <a:solidFill>
                <a:srgbClr val="000000"/>
              </a:solidFill>
              <a:latin typeface="Arial" charset="0"/>
            </a:endParaRPr>
          </a:p>
        </p:txBody>
      </p:sp>
    </p:spTree>
    <p:extLst>
      <p:ext uri="{BB962C8B-B14F-4D97-AF65-F5344CB8AC3E}">
        <p14:creationId xmlns:p14="http://schemas.microsoft.com/office/powerpoint/2010/main" val="1555343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329440635"/>
              </p:ext>
            </p:extLst>
          </p:nvPr>
        </p:nvGraphicFramePr>
        <p:xfrm>
          <a:off x="0" y="1470689"/>
          <a:ext cx="9144001" cy="3496651"/>
        </p:xfrm>
        <a:graphic>
          <a:graphicData uri="http://schemas.openxmlformats.org/drawingml/2006/table">
            <a:tbl>
              <a:tblPr firstRow="1" bandRow="1">
                <a:tableStyleId>{93296810-A885-4BE3-A3E7-6D5BEEA58F35}</a:tableStyleId>
              </a:tblPr>
              <a:tblGrid>
                <a:gridCol w="1205345"/>
                <a:gridCol w="779319"/>
                <a:gridCol w="904009"/>
                <a:gridCol w="665018"/>
                <a:gridCol w="602673"/>
                <a:gridCol w="779318"/>
                <a:gridCol w="789709"/>
                <a:gridCol w="779318"/>
                <a:gridCol w="748146"/>
                <a:gridCol w="1891146"/>
              </a:tblGrid>
              <a:tr h="275492">
                <a:tc rowSpan="2">
                  <a:txBody>
                    <a:bodyPr/>
                    <a:lstStyle/>
                    <a:p>
                      <a:pPr algn="ctr"/>
                      <a:r>
                        <a:rPr lang="en-US" sz="1100" u="sng" dirty="0" smtClean="0"/>
                        <a:t>Training Event</a:t>
                      </a:r>
                    </a:p>
                    <a:p>
                      <a:pPr algn="ctr"/>
                      <a:r>
                        <a:rPr lang="en-US" sz="800" u="none" dirty="0" smtClean="0">
                          <a:latin typeface=" Arial"/>
                        </a:rPr>
                        <a:t>(Operational Name)</a:t>
                      </a:r>
                      <a:endParaRPr lang="en-US" sz="800" u="none" dirty="0">
                        <a:latin typeface=" 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US" sz="1100" u="sng" dirty="0" smtClean="0"/>
                        <a:t>Unit</a:t>
                      </a:r>
                      <a:endParaRPr lang="en-US" sz="1100" u="sng" dirty="0">
                        <a:latin typeface=" 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US" sz="1100" u="sng" dirty="0" smtClean="0"/>
                        <a:t>Training Dates</a:t>
                      </a:r>
                      <a:endParaRPr lang="en-US" sz="1100" u="sng" dirty="0">
                        <a:latin typeface=" 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1100" u="sng" dirty="0" smtClean="0">
                          <a:latin typeface="+mn-lt"/>
                        </a:rPr>
                        <a:t>Class V</a:t>
                      </a:r>
                      <a:endParaRPr lang="en-US" sz="1100" u="sng" dirty="0">
                        <a:latin typeface=" 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ctr"/>
                      <a:r>
                        <a:rPr lang="en-US" sz="1100" u="sng" dirty="0" smtClean="0"/>
                        <a:t>Land</a:t>
                      </a:r>
                      <a:endParaRPr lang="en-US" sz="1100" u="sng" dirty="0">
                        <a:latin typeface=" 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ctr"/>
                      <a:r>
                        <a:rPr lang="en-US" sz="1100" u="sng" dirty="0" smtClean="0">
                          <a:latin typeface="+mn-lt"/>
                        </a:rPr>
                        <a:t>TADSS</a:t>
                      </a:r>
                      <a:endParaRPr lang="en-US" sz="1100" u="sng" dirty="0">
                        <a:latin typeface=" 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US" sz="1100" u="sng" dirty="0" smtClean="0">
                          <a:latin typeface=" Arial"/>
                        </a:rPr>
                        <a:t>COMMENTS</a:t>
                      </a:r>
                      <a:endParaRPr lang="en-US" sz="1100" u="sng" dirty="0">
                        <a:latin typeface=" 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4308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900" u="none" dirty="0" smtClean="0">
                          <a:latin typeface=" Arial"/>
                        </a:rPr>
                        <a:t>Forecast</a:t>
                      </a:r>
                      <a:endParaRPr lang="en-US" sz="900" u="none" dirty="0">
                        <a:latin typeface=" 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u="none" dirty="0" smtClean="0">
                          <a:latin typeface=" Arial"/>
                        </a:rPr>
                        <a:t>Issues</a:t>
                      </a:r>
                      <a:endParaRPr lang="en-US" sz="900" u="none" dirty="0">
                        <a:latin typeface=" 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900" dirty="0" smtClean="0"/>
                        <a:t>Requested</a:t>
                      </a:r>
                      <a:endParaRPr 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900" dirty="0" smtClean="0"/>
                        <a:t>Approved</a:t>
                      </a:r>
                      <a:endParaRPr 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900" dirty="0" smtClean="0"/>
                        <a:t>Requested</a:t>
                      </a:r>
                      <a:endParaRPr 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900" dirty="0" smtClean="0"/>
                        <a:t>Approved</a:t>
                      </a:r>
                      <a:endParaRPr 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480975">
                <a:tc>
                  <a:txBody>
                    <a:bodyPr/>
                    <a:lstStyle/>
                    <a:p>
                      <a:pPr algn="ctr"/>
                      <a:r>
                        <a:rPr lang="en-US" sz="1000" dirty="0" smtClean="0">
                          <a:latin typeface=" Arial"/>
                        </a:rPr>
                        <a:t>OP YORKTOWN</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1-5 FA</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07JAN</a:t>
                      </a:r>
                      <a:r>
                        <a:rPr lang="en-US" sz="1000" baseline="0" dirty="0" smtClean="0">
                          <a:latin typeface=" Arial"/>
                        </a:rPr>
                        <a:t>17-21MAR17</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000" dirty="0" smtClean="0">
                          <a:latin typeface=" Arial"/>
                        </a:rPr>
                        <a:t>YES</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000" dirty="0" smtClean="0">
                          <a:latin typeface=" Arial"/>
                        </a:rPr>
                        <a:t>NO</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NO</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NO</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NA</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NA</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LAND IS</a:t>
                      </a:r>
                      <a:r>
                        <a:rPr lang="en-US" sz="1000" baseline="0" dirty="0" smtClean="0">
                          <a:latin typeface=" Arial"/>
                        </a:rPr>
                        <a:t> TOO FAR OUT TO REQUEST</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21340">
                <a:tc>
                  <a:txBody>
                    <a:bodyPr/>
                    <a:lstStyle/>
                    <a:p>
                      <a:pPr algn="ctr"/>
                      <a:r>
                        <a:rPr lang="en-US" sz="1000" dirty="0" smtClean="0">
                          <a:latin typeface=" Arial"/>
                        </a:rPr>
                        <a:t>SABER</a:t>
                      </a:r>
                      <a:r>
                        <a:rPr lang="en-US" sz="1000" baseline="0" dirty="0" smtClean="0">
                          <a:latin typeface=" Arial"/>
                        </a:rPr>
                        <a:t> GUNNERY</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1-4 CAV</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27NOV17-02</a:t>
                      </a:r>
                      <a:r>
                        <a:rPr lang="en-US" sz="1000" baseline="0" dirty="0" smtClean="0">
                          <a:latin typeface=" Arial"/>
                        </a:rPr>
                        <a:t> FEB18</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YES</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NO</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NO</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NO</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NO</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NO</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LAND IS</a:t>
                      </a:r>
                      <a:r>
                        <a:rPr lang="en-US" sz="1000" baseline="0" dirty="0" smtClean="0">
                          <a:latin typeface=" Arial"/>
                        </a:rPr>
                        <a:t> TOO FAR OUT TO REQUEST</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21340">
                <a:tc>
                  <a:txBody>
                    <a:bodyPr/>
                    <a:lstStyle/>
                    <a:p>
                      <a:pPr algn="ctr"/>
                      <a:r>
                        <a:rPr lang="en-US" sz="1000" dirty="0" smtClean="0">
                          <a:latin typeface=" Arial"/>
                        </a:rPr>
                        <a:t>IRON GUNNERY</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1-16 IN</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11DEC17-24FEB18</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YES</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NO</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NO</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NO</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NO</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NO</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LAND IS</a:t>
                      </a:r>
                      <a:r>
                        <a:rPr lang="en-US" sz="1000" baseline="0" dirty="0" smtClean="0">
                          <a:latin typeface=" Arial"/>
                        </a:rPr>
                        <a:t> TOO FAR OUT TO REQUEST</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21340">
                <a:tc>
                  <a:txBody>
                    <a:bodyPr/>
                    <a:lstStyle/>
                    <a:p>
                      <a:pPr algn="ctr"/>
                      <a:r>
                        <a:rPr lang="en-US" sz="1000" dirty="0" smtClean="0">
                          <a:latin typeface=" Arial"/>
                        </a:rPr>
                        <a:t>NTC</a:t>
                      </a:r>
                      <a:r>
                        <a:rPr lang="en-US" sz="1000" baseline="0" dirty="0" smtClean="0">
                          <a:latin typeface=" Arial"/>
                        </a:rPr>
                        <a:t> 18-03</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3-66 AR</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09</a:t>
                      </a:r>
                      <a:r>
                        <a:rPr lang="en-US" sz="1000" baseline="0" dirty="0" smtClean="0">
                          <a:latin typeface=" Arial"/>
                        </a:rPr>
                        <a:t>JAN18-28JAN18</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NA</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NA</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NA</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NA</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NA</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NA</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IRC</a:t>
                      </a:r>
                      <a:r>
                        <a:rPr lang="en-US" sz="1000" baseline="0" dirty="0" smtClean="0">
                          <a:latin typeface=" Arial"/>
                        </a:rPr>
                        <a:t> COMPANY WILL SUPPORT THIS TRAINING</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26497">
                <a:tc>
                  <a:txBody>
                    <a:bodyPr/>
                    <a:lstStyle/>
                    <a:p>
                      <a:pPr algn="ctr"/>
                      <a:r>
                        <a:rPr lang="en-US" sz="1000" dirty="0" smtClean="0">
                          <a:latin typeface=" Arial"/>
                        </a:rPr>
                        <a:t>DREADNAUGHT GUNNERY</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2-34 AR</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02</a:t>
                      </a:r>
                      <a:r>
                        <a:rPr lang="en-US" sz="1000" baseline="0" dirty="0" smtClean="0">
                          <a:latin typeface=" Arial"/>
                        </a:rPr>
                        <a:t>JAN18-06MAR18</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YES</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NO</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NO</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NO</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NO</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NO</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LAND IS TOO FAR OUT TO REQUEST</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7769">
                <a:tc>
                  <a:txBody>
                    <a:bodyPr/>
                    <a:lstStyle/>
                    <a:p>
                      <a:pPr algn="ctr"/>
                      <a:r>
                        <a:rPr lang="en-US" sz="1000" dirty="0" smtClean="0">
                          <a:latin typeface=" Arial"/>
                        </a:rPr>
                        <a:t>GUARDIAN GUNNERY</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101 BSB</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02JAN18-06</a:t>
                      </a:r>
                      <a:r>
                        <a:rPr lang="en-US" sz="1000" baseline="0" dirty="0" smtClean="0">
                          <a:latin typeface=" Arial"/>
                        </a:rPr>
                        <a:t>FEB18</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YES</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NO</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NO</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NO</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NO</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NO</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LAND IS TOO FAR OUT TO REQUEST</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08817">
                <a:tc>
                  <a:txBody>
                    <a:bodyPr/>
                    <a:lstStyle/>
                    <a:p>
                      <a:pPr algn="ctr"/>
                      <a:r>
                        <a:rPr lang="en-US" sz="1000" dirty="0" smtClean="0">
                          <a:latin typeface=" Arial"/>
                        </a:rPr>
                        <a:t>BURT</a:t>
                      </a:r>
                      <a:r>
                        <a:rPr lang="en-US" sz="1000" baseline="0" dirty="0" smtClean="0">
                          <a:latin typeface=" Arial"/>
                        </a:rPr>
                        <a:t> GUNNERY</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3-66 AR</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000" dirty="0" smtClean="0">
                          <a:latin typeface=" Arial"/>
                        </a:rPr>
                        <a:t>16JAN18-18MAR18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YES</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NO</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NO</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NO</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NO</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NO</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 Arial"/>
                        </a:rPr>
                        <a:t>LAND IS TOO FAR OUT TO REQUEST</a:t>
                      </a:r>
                      <a:endParaRPr lang="en-US" sz="1000" dirty="0">
                        <a:latin typeface=" 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Title 1"/>
          <p:cNvSpPr txBox="1">
            <a:spLocks/>
          </p:cNvSpPr>
          <p:nvPr/>
        </p:nvSpPr>
        <p:spPr>
          <a:xfrm>
            <a:off x="0" y="5131"/>
            <a:ext cx="9144000" cy="868362"/>
          </a:xfrm>
          <a:prstGeom prst="rect">
            <a:avLst/>
          </a:prstGeom>
        </p:spPr>
        <p:txBody>
          <a:bodyPr anchor="ct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3200" b="1" kern="0" dirty="0" smtClean="0">
                <a:solidFill>
                  <a:schemeClr val="tx1"/>
                </a:solidFill>
                <a:latin typeface=" Arial"/>
              </a:rPr>
              <a:t>Key Resources Required to Train</a:t>
            </a:r>
            <a:endParaRPr lang="en-US" sz="3200" b="1" kern="0" dirty="0">
              <a:solidFill>
                <a:schemeClr val="tx1"/>
              </a:solidFill>
              <a:latin typeface=" Arial"/>
            </a:endParaRPr>
          </a:p>
        </p:txBody>
      </p:sp>
    </p:spTree>
    <p:extLst>
      <p:ext uri="{BB962C8B-B14F-4D97-AF65-F5344CB8AC3E}">
        <p14:creationId xmlns:p14="http://schemas.microsoft.com/office/powerpoint/2010/main" val="2399491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990600"/>
            <a:ext cx="9144000" cy="1446550"/>
          </a:xfrm>
          <a:prstGeom prst="rect">
            <a:avLst/>
          </a:prstGeom>
          <a:noFill/>
        </p:spPr>
        <p:txBody>
          <a:bodyPr wrap="square" rtlCol="0">
            <a:spAutoFit/>
          </a:bodyPr>
          <a:lstStyle/>
          <a:p>
            <a:pPr algn="ctr"/>
            <a:r>
              <a:rPr lang="en-US" sz="4400" b="1" dirty="0" smtClean="0">
                <a:solidFill>
                  <a:srgbClr val="000000"/>
                </a:solidFill>
                <a:effectLst>
                  <a:outerShdw blurRad="38100" dist="38100" dir="2700000" algn="tl">
                    <a:srgbClr val="000000">
                      <a:alpha val="43137"/>
                    </a:srgbClr>
                  </a:outerShdw>
                </a:effectLst>
              </a:rPr>
              <a:t>Danger 6</a:t>
            </a:r>
          </a:p>
          <a:p>
            <a:pPr algn="ctr"/>
            <a:r>
              <a:rPr lang="en-US" sz="4400" b="1" dirty="0" smtClean="0">
                <a:solidFill>
                  <a:srgbClr val="000000"/>
                </a:solidFill>
                <a:effectLst>
                  <a:outerShdw blurRad="38100" dist="38100" dir="2700000" algn="tl">
                    <a:srgbClr val="000000">
                      <a:alpha val="43137"/>
                    </a:srgbClr>
                  </a:outerShdw>
                </a:effectLst>
              </a:rPr>
              <a:t>OPENING REMARKS</a:t>
            </a:r>
            <a:endParaRPr lang="en-US" sz="4400" b="1" dirty="0">
              <a:solidFill>
                <a:srgbClr val="000000"/>
              </a:solidFill>
              <a:effectLst>
                <a:outerShdw blurRad="38100" dist="38100" dir="2700000" algn="tl">
                  <a:srgbClr val="000000">
                    <a:alpha val="43137"/>
                  </a:srgbClr>
                </a:outerShdw>
              </a:effectLst>
            </a:endParaRPr>
          </a:p>
        </p:txBody>
      </p:sp>
      <p:pic>
        <p:nvPicPr>
          <p:cNvPr id="6" name="Picture 2" descr="C:\Users\jason.townsend\Desktop\LTG.png"/>
          <p:cNvPicPr>
            <a:picLocks noChangeAspect="1" noChangeArrowheads="1"/>
          </p:cNvPicPr>
          <p:nvPr/>
        </p:nvPicPr>
        <p:blipFill rotWithShape="1">
          <a:blip r:embed="rId3" cstate="print"/>
          <a:srcRect l="33065"/>
          <a:stretch/>
        </p:blipFill>
        <p:spPr bwMode="auto">
          <a:xfrm>
            <a:off x="2021778" y="2752927"/>
            <a:ext cx="5100443" cy="2362200"/>
          </a:xfrm>
          <a:prstGeom prst="rect">
            <a:avLst/>
          </a:prstGeom>
          <a:noFill/>
        </p:spPr>
      </p:pic>
    </p:spTree>
    <p:extLst>
      <p:ext uri="{BB962C8B-B14F-4D97-AF65-F5344CB8AC3E}">
        <p14:creationId xmlns:p14="http://schemas.microsoft.com/office/powerpoint/2010/main" val="391545247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98493" y="1720840"/>
            <a:ext cx="3147015" cy="3416320"/>
          </a:xfrm>
          <a:prstGeom prst="rect">
            <a:avLst/>
          </a:prstGeom>
          <a:noFill/>
        </p:spPr>
        <p:txBody>
          <a:bodyPr wrap="none" rtlCol="0">
            <a:spAutoFit/>
          </a:bodyPr>
          <a:lstStyle/>
          <a:p>
            <a:pPr algn="ctr"/>
            <a:r>
              <a:rPr lang="en-US" sz="5400" b="1" dirty="0" smtClean="0">
                <a:latin typeface=" Arial"/>
              </a:rPr>
              <a:t>Devil 7</a:t>
            </a:r>
          </a:p>
          <a:p>
            <a:pPr algn="ctr"/>
            <a:r>
              <a:rPr lang="en-US" sz="5400" b="1" dirty="0" smtClean="0">
                <a:latin typeface=" Arial"/>
              </a:rPr>
              <a:t>Devil 6</a:t>
            </a:r>
          </a:p>
          <a:p>
            <a:pPr algn="ctr"/>
            <a:r>
              <a:rPr lang="en-US" sz="5400" b="1" dirty="0" smtClean="0">
                <a:latin typeface=" Arial"/>
              </a:rPr>
              <a:t>Danger 7</a:t>
            </a:r>
          </a:p>
          <a:p>
            <a:pPr algn="ctr"/>
            <a:r>
              <a:rPr lang="en-US" sz="5400" b="1" dirty="0" smtClean="0">
                <a:latin typeface=" Arial"/>
              </a:rPr>
              <a:t>Danger </a:t>
            </a:r>
            <a:r>
              <a:rPr lang="en-US" sz="5400" b="1" dirty="0">
                <a:latin typeface=" Arial"/>
              </a:rPr>
              <a:t>6</a:t>
            </a:r>
            <a:endParaRPr lang="en-US" sz="5400" b="1" dirty="0" smtClean="0">
              <a:latin typeface=" Arial"/>
            </a:endParaRPr>
          </a:p>
        </p:txBody>
      </p:sp>
      <p:sp>
        <p:nvSpPr>
          <p:cNvPr id="3" name="Title 1"/>
          <p:cNvSpPr txBox="1">
            <a:spLocks/>
          </p:cNvSpPr>
          <p:nvPr/>
        </p:nvSpPr>
        <p:spPr>
          <a:xfrm>
            <a:off x="0" y="5131"/>
            <a:ext cx="9144000" cy="868362"/>
          </a:xfrm>
          <a:prstGeom prst="rect">
            <a:avLst/>
          </a:prstGeom>
        </p:spPr>
        <p:txBody>
          <a:bodyPr anchor="ct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3200" b="1" kern="0" dirty="0" smtClean="0">
                <a:solidFill>
                  <a:schemeClr val="tx1"/>
                </a:solidFill>
                <a:latin typeface=" Arial"/>
              </a:rPr>
              <a:t>Closing Comments</a:t>
            </a:r>
            <a:endParaRPr lang="en-US" sz="3200" b="1" kern="0" dirty="0">
              <a:solidFill>
                <a:schemeClr val="tx1"/>
              </a:solidFill>
              <a:latin typeface=" Arial"/>
            </a:endParaRPr>
          </a:p>
        </p:txBody>
      </p:sp>
    </p:spTree>
    <p:extLst>
      <p:ext uri="{BB962C8B-B14F-4D97-AF65-F5344CB8AC3E}">
        <p14:creationId xmlns:p14="http://schemas.microsoft.com/office/powerpoint/2010/main" val="18726328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 Arial"/>
              </a:rPr>
              <a:t>1</a:t>
            </a:r>
            <a:r>
              <a:rPr lang="en-US" sz="3200" b="1" baseline="30000" dirty="0">
                <a:latin typeface=" Arial"/>
              </a:rPr>
              <a:t>st</a:t>
            </a:r>
            <a:r>
              <a:rPr lang="en-US" sz="3200" b="1" dirty="0">
                <a:latin typeface=" Arial"/>
              </a:rPr>
              <a:t> Infantry Division Mission</a:t>
            </a:r>
          </a:p>
        </p:txBody>
      </p:sp>
      <p:sp>
        <p:nvSpPr>
          <p:cNvPr id="3" name="Content Placeholder 2"/>
          <p:cNvSpPr>
            <a:spLocks noGrp="1"/>
          </p:cNvSpPr>
          <p:nvPr>
            <p:ph idx="1"/>
          </p:nvPr>
        </p:nvSpPr>
        <p:spPr/>
        <p:txBody>
          <a:bodyPr/>
          <a:lstStyle/>
          <a:p>
            <a:pPr marL="0" indent="0">
              <a:buNone/>
            </a:pPr>
            <a:r>
              <a:rPr lang="en-US" sz="2400" dirty="0">
                <a:latin typeface=" Arial"/>
              </a:rPr>
              <a:t>The 1st Infantry Division and Fort Riley build and maintain combat ready forces; on order deploys these forces in an expeditionary manner to conduct Decisive Action to fight and win in complex environments as members of a Joint, Inter-organizational, and Multinational (JIM) team. </a:t>
            </a:r>
          </a:p>
        </p:txBody>
      </p:sp>
    </p:spTree>
    <p:extLst>
      <p:ext uri="{BB962C8B-B14F-4D97-AF65-F5344CB8AC3E}">
        <p14:creationId xmlns:p14="http://schemas.microsoft.com/office/powerpoint/2010/main" val="362008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 Arial"/>
              </a:rPr>
              <a:t>1</a:t>
            </a:r>
            <a:r>
              <a:rPr lang="en-US" sz="3200" b="1" baseline="30000" dirty="0">
                <a:latin typeface=" Arial"/>
              </a:rPr>
              <a:t>st</a:t>
            </a:r>
            <a:r>
              <a:rPr lang="en-US" sz="3200" b="1" dirty="0">
                <a:latin typeface=" Arial"/>
              </a:rPr>
              <a:t> Infantry Division Commander’s Intent</a:t>
            </a:r>
          </a:p>
        </p:txBody>
      </p:sp>
      <p:sp>
        <p:nvSpPr>
          <p:cNvPr id="3" name="Content Placeholder 2"/>
          <p:cNvSpPr>
            <a:spLocks noGrp="1"/>
          </p:cNvSpPr>
          <p:nvPr>
            <p:ph idx="1"/>
          </p:nvPr>
        </p:nvSpPr>
        <p:spPr>
          <a:xfrm>
            <a:off x="0" y="849930"/>
            <a:ext cx="9144000" cy="4525963"/>
          </a:xfrm>
        </p:spPr>
        <p:txBody>
          <a:bodyPr/>
          <a:lstStyle/>
          <a:p>
            <a:pPr marL="0" indent="0">
              <a:buNone/>
            </a:pPr>
            <a:r>
              <a:rPr lang="en-US" sz="1250" b="1" dirty="0">
                <a:latin typeface=" Arial"/>
              </a:rPr>
              <a:t>Expanded Purpose: </a:t>
            </a:r>
            <a:r>
              <a:rPr lang="en-US" sz="1250" dirty="0">
                <a:latin typeface=" Arial"/>
              </a:rPr>
              <a:t>Provide combat ready forces to combatant commanders to protect the United States and its interests at home and abroad.  Provide a world class training and leader development environment and a community that supports and cares for Soldiers, Airmen, Civilians, Families, and Retirees.</a:t>
            </a:r>
          </a:p>
          <a:p>
            <a:pPr marL="0" indent="0">
              <a:buNone/>
            </a:pPr>
            <a:endParaRPr lang="en-US" sz="1250" dirty="0">
              <a:latin typeface=" Arial"/>
            </a:endParaRPr>
          </a:p>
          <a:p>
            <a:pPr marL="0" indent="0">
              <a:buNone/>
            </a:pPr>
            <a:r>
              <a:rPr lang="en-US" sz="1250" b="1" dirty="0">
                <a:latin typeface=" Arial"/>
              </a:rPr>
              <a:t>Key Tasks:</a:t>
            </a:r>
          </a:p>
          <a:p>
            <a:pPr marL="0" indent="0">
              <a:buNone/>
            </a:pPr>
            <a:r>
              <a:rPr lang="en-US" sz="1250" dirty="0">
                <a:latin typeface=" Arial"/>
              </a:rPr>
              <a:t>1) </a:t>
            </a:r>
            <a:r>
              <a:rPr lang="en-US" sz="1250" b="1" dirty="0">
                <a:latin typeface=" Arial"/>
              </a:rPr>
              <a:t>Build and Maintain Mission Readiness: </a:t>
            </a:r>
            <a:r>
              <a:rPr lang="en-US" sz="1250" dirty="0">
                <a:latin typeface=" Arial"/>
              </a:rPr>
              <a:t>Readiness is our decisive operation.  All of our actions and energy should be spent on sustainable readiness in four areas: Personnel, Supply, Maintenance, and Training.  The 1st Infantry Division will strive to increase deployable Soldiers percentages, execute innovative METL-focused training, enforce Command Discipline Programs, and maintain our equipment at 10/20 standards.  </a:t>
            </a:r>
          </a:p>
          <a:p>
            <a:pPr marL="0" indent="0">
              <a:buNone/>
            </a:pPr>
            <a:endParaRPr lang="en-US" sz="1250" dirty="0">
              <a:latin typeface=" Arial"/>
            </a:endParaRPr>
          </a:p>
          <a:p>
            <a:pPr marL="0" indent="0">
              <a:buNone/>
            </a:pPr>
            <a:r>
              <a:rPr lang="en-US" sz="1250" dirty="0">
                <a:latin typeface=" Arial"/>
              </a:rPr>
              <a:t>2) </a:t>
            </a:r>
            <a:r>
              <a:rPr lang="en-US" sz="1250" b="1" dirty="0">
                <a:latin typeface=" Arial"/>
              </a:rPr>
              <a:t>Leader Development: </a:t>
            </a:r>
            <a:r>
              <a:rPr lang="en-US" sz="1250" dirty="0">
                <a:latin typeface=" Arial"/>
              </a:rPr>
              <a:t>The 1st Infantry Division and Fort Riley are leadership factories that build multi-dimensional, adaptive, and innovative professionals with an expeditionary mindset who are competent in their craft and are leaders of character, capable of supporting and carrying out our broad range of military operations in an expeditionary, complex environment.</a:t>
            </a:r>
          </a:p>
          <a:p>
            <a:pPr marL="0" indent="0">
              <a:buNone/>
            </a:pPr>
            <a:endParaRPr lang="en-US" sz="1250" dirty="0">
              <a:latin typeface=" Arial"/>
            </a:endParaRPr>
          </a:p>
          <a:p>
            <a:pPr marL="0" indent="0">
              <a:buNone/>
            </a:pPr>
            <a:r>
              <a:rPr lang="en-US" sz="1250" dirty="0">
                <a:latin typeface=" Arial"/>
              </a:rPr>
              <a:t>3) </a:t>
            </a:r>
            <a:r>
              <a:rPr lang="en-US" sz="1250" b="1" dirty="0">
                <a:latin typeface=" Arial"/>
              </a:rPr>
              <a:t>Teamwork: </a:t>
            </a:r>
            <a:r>
              <a:rPr lang="en-US" sz="1250" dirty="0">
                <a:latin typeface=" Arial"/>
              </a:rPr>
              <a:t>The 1st Infantry Division and Fort Riley fosters a climate of mutual trust and shared understanding to build teams that are capable of operating decentralized within the Commander’s Intent: internally, with higher, with adjacent units, with our Army Total Force, with JIM partners, and with our community.</a:t>
            </a:r>
          </a:p>
          <a:p>
            <a:pPr marL="0" indent="0">
              <a:buNone/>
            </a:pPr>
            <a:endParaRPr lang="en-US" sz="1250" dirty="0">
              <a:latin typeface=" Arial"/>
            </a:endParaRPr>
          </a:p>
          <a:p>
            <a:pPr marL="0" indent="0">
              <a:buNone/>
            </a:pPr>
            <a:r>
              <a:rPr lang="en-US" sz="1250" dirty="0">
                <a:latin typeface=" Arial"/>
              </a:rPr>
              <a:t>4) </a:t>
            </a:r>
            <a:r>
              <a:rPr lang="en-US" sz="1250" b="1" dirty="0">
                <a:latin typeface=" Arial"/>
              </a:rPr>
              <a:t>Care for our Soldiers, Airmen, Civilians, Families, and Retirees: </a:t>
            </a:r>
            <a:r>
              <a:rPr lang="en-US" sz="1250" dirty="0">
                <a:latin typeface=" Arial"/>
              </a:rPr>
              <a:t>The 1st Infantry Division and Fort Riley, in participation with our Greater Flint Hills community assist Soldiers, Airmen, Civilians, Families, and Retirees through engaged leaders, proactive programs, and world-class facilities to develop their resiliency.  We cultivate a culture of rapid, expeditionary </a:t>
            </a:r>
            <a:r>
              <a:rPr lang="en-US" sz="1250" dirty="0" err="1">
                <a:latin typeface=" Arial"/>
              </a:rPr>
              <a:t>deployability</a:t>
            </a:r>
            <a:r>
              <a:rPr lang="en-US" sz="1250" dirty="0">
                <a:latin typeface=" Arial"/>
              </a:rPr>
              <a:t> where units and the installation rapidly deploy combat power globally.</a:t>
            </a:r>
          </a:p>
          <a:p>
            <a:pPr marL="0" indent="0">
              <a:buNone/>
            </a:pPr>
            <a:endParaRPr lang="en-US" sz="1250" b="1" dirty="0">
              <a:latin typeface=" Arial"/>
            </a:endParaRPr>
          </a:p>
          <a:p>
            <a:pPr marL="0" indent="0">
              <a:buNone/>
            </a:pPr>
            <a:r>
              <a:rPr lang="en-US" sz="1250" b="1" dirty="0" err="1">
                <a:latin typeface=" Arial"/>
              </a:rPr>
              <a:t>Endstate</a:t>
            </a:r>
            <a:r>
              <a:rPr lang="en-US" sz="1250" b="1" dirty="0">
                <a:latin typeface=" Arial"/>
              </a:rPr>
              <a:t>: </a:t>
            </a:r>
            <a:r>
              <a:rPr lang="en-US" sz="1250" dirty="0">
                <a:latin typeface=" Arial"/>
              </a:rPr>
              <a:t>The 1st Infantry Division and Fort Riley maintain a world class reputation for fighting and winning when the nation calls, enabled through mutually beneficial relationships and enduring presence in the Flint Hills and Midwest Region; with infrastructure in place to project expeditionary combat power and sustain the installation’s people, training, and equipment.</a:t>
            </a:r>
          </a:p>
        </p:txBody>
      </p:sp>
    </p:spTree>
    <p:extLst>
      <p:ext uri="{BB962C8B-B14F-4D97-AF65-F5344CB8AC3E}">
        <p14:creationId xmlns:p14="http://schemas.microsoft.com/office/powerpoint/2010/main" val="3512818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b="1" dirty="0" smtClean="0">
                <a:latin typeface=" Arial"/>
              </a:rPr>
              <a:t>Devil Brigade Mission</a:t>
            </a:r>
            <a:endParaRPr lang="en-US" sz="3200" b="1" dirty="0">
              <a:latin typeface=" Arial"/>
            </a:endParaRPr>
          </a:p>
        </p:txBody>
      </p:sp>
      <p:sp>
        <p:nvSpPr>
          <p:cNvPr id="5" name="Content Placeholder 2"/>
          <p:cNvSpPr>
            <a:spLocks noGrp="1"/>
          </p:cNvSpPr>
          <p:nvPr>
            <p:ph idx="1"/>
          </p:nvPr>
        </p:nvSpPr>
        <p:spPr>
          <a:xfrm>
            <a:off x="457200" y="1361211"/>
            <a:ext cx="8229600" cy="4525963"/>
          </a:xfrm>
        </p:spPr>
        <p:txBody>
          <a:bodyPr/>
          <a:lstStyle/>
          <a:p>
            <a:pPr marL="0" indent="0">
              <a:buNone/>
            </a:pPr>
            <a:r>
              <a:rPr lang="en-US" sz="2800" dirty="0" smtClean="0"/>
              <a:t>Devil Brigade builds </a:t>
            </a:r>
            <a:r>
              <a:rPr lang="en-US" sz="2800" dirty="0"/>
              <a:t>readiness and lethal teams capable of rapidly deploying to conduct the full range of military operations to seize, retain, and exploit the initiative to accomplish any mission, </a:t>
            </a:r>
            <a:r>
              <a:rPr lang="en-US" sz="2800" dirty="0" smtClean="0"/>
              <a:t>any where</a:t>
            </a:r>
            <a:r>
              <a:rPr lang="en-US" sz="2800" dirty="0"/>
              <a:t>, at any time</a:t>
            </a:r>
            <a:r>
              <a:rPr lang="en-US" sz="2800" dirty="0" smtClean="0"/>
              <a:t>.</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3323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b="1" dirty="0">
                <a:latin typeface=" Arial"/>
              </a:rPr>
              <a:t>Devil 6 Intent</a:t>
            </a:r>
          </a:p>
        </p:txBody>
      </p:sp>
      <p:sp>
        <p:nvSpPr>
          <p:cNvPr id="5" name="Content Placeholder 2"/>
          <p:cNvSpPr>
            <a:spLocks noGrp="1"/>
          </p:cNvSpPr>
          <p:nvPr>
            <p:ph idx="1"/>
          </p:nvPr>
        </p:nvSpPr>
        <p:spPr>
          <a:xfrm>
            <a:off x="0" y="1091705"/>
            <a:ext cx="9144000" cy="5080498"/>
          </a:xfrm>
          <a:ln>
            <a:solidFill>
              <a:schemeClr val="accent1"/>
            </a:solidFill>
          </a:ln>
        </p:spPr>
        <p:txBody>
          <a:bodyPr/>
          <a:lstStyle/>
          <a:p>
            <a:pPr marL="0" indent="0">
              <a:buNone/>
            </a:pPr>
            <a:r>
              <a:rPr lang="en-US" sz="1500" b="1" dirty="0">
                <a:latin typeface=" Arial"/>
              </a:rPr>
              <a:t>Expanded Purpose: </a:t>
            </a:r>
            <a:r>
              <a:rPr lang="en-US" sz="1500" dirty="0">
                <a:latin typeface=" Arial"/>
                <a:cs typeface="Arial" panose="020B0604020202020204" pitchFamily="34" charset="0"/>
              </a:rPr>
              <a:t>Return readiness to FORSCOM and support emerging CCMDR requirements</a:t>
            </a:r>
            <a:r>
              <a:rPr lang="en-US" sz="1500" dirty="0" smtClean="0">
                <a:latin typeface=" Arial"/>
                <a:cs typeface="Arial" panose="020B0604020202020204" pitchFamily="34" charset="0"/>
              </a:rPr>
              <a:t>.</a:t>
            </a:r>
          </a:p>
          <a:p>
            <a:pPr marL="0" indent="0">
              <a:buNone/>
            </a:pPr>
            <a:endParaRPr lang="en-US" sz="1500" dirty="0">
              <a:latin typeface=" Arial"/>
              <a:cs typeface="Arial" panose="020B0604020202020204" pitchFamily="34" charset="0"/>
            </a:endParaRPr>
          </a:p>
          <a:p>
            <a:pPr marL="0" lvl="2" indent="0">
              <a:spcBef>
                <a:spcPts val="0"/>
              </a:spcBef>
              <a:buNone/>
            </a:pPr>
            <a:r>
              <a:rPr lang="en-US" sz="1500" b="1" dirty="0" smtClean="0">
                <a:latin typeface=" Arial"/>
              </a:rPr>
              <a:t>Key Tasks</a:t>
            </a:r>
            <a:r>
              <a:rPr lang="en-US" sz="1500" b="1" dirty="0">
                <a:latin typeface=" Arial"/>
              </a:rPr>
              <a:t>: </a:t>
            </a:r>
          </a:p>
          <a:p>
            <a:pPr marL="457200" indent="-457200">
              <a:buFont typeface="+mj-lt"/>
              <a:buAutoNum type="arabicParenR"/>
            </a:pPr>
            <a:r>
              <a:rPr lang="en-US" sz="1500" dirty="0">
                <a:latin typeface=" Arial"/>
                <a:cs typeface="Arial" panose="020B0604020202020204" pitchFamily="34" charset="0"/>
              </a:rPr>
              <a:t>Meet all PIM requirements.</a:t>
            </a:r>
          </a:p>
          <a:p>
            <a:pPr marL="457200" indent="-457200">
              <a:buFont typeface="+mj-lt"/>
              <a:buAutoNum type="arabicParenR"/>
            </a:pPr>
            <a:r>
              <a:rPr lang="en-US" sz="1500" dirty="0" smtClean="0">
                <a:latin typeface=" Arial"/>
                <a:cs typeface="Arial" panose="020B0604020202020204" pitchFamily="34" charset="0"/>
              </a:rPr>
              <a:t>Meet all IRC requirements.</a:t>
            </a:r>
          </a:p>
          <a:p>
            <a:pPr marL="457200" indent="-457200">
              <a:buFont typeface="+mj-lt"/>
              <a:buAutoNum type="arabicParenR"/>
            </a:pPr>
            <a:r>
              <a:rPr lang="en-US" sz="1500" dirty="0" smtClean="0">
                <a:latin typeface=" Arial"/>
                <a:cs typeface="Arial" panose="020B0604020202020204" pitchFamily="34" charset="0"/>
              </a:rPr>
              <a:t>Maintain </a:t>
            </a:r>
            <a:r>
              <a:rPr lang="en-US" sz="1500" dirty="0">
                <a:latin typeface=" Arial"/>
                <a:cs typeface="Arial" panose="020B0604020202020204" pitchFamily="34" charset="0"/>
              </a:rPr>
              <a:t>high state of readiness with a non-deployable rate below 10% </a:t>
            </a:r>
            <a:r>
              <a:rPr lang="en-US" sz="1500" dirty="0" smtClean="0">
                <a:latin typeface=" Arial"/>
                <a:cs typeface="Arial" panose="020B0604020202020204" pitchFamily="34" charset="0"/>
              </a:rPr>
              <a:t>and </a:t>
            </a:r>
            <a:r>
              <a:rPr lang="en-US" sz="1500" dirty="0">
                <a:latin typeface=" Arial"/>
                <a:cs typeface="Arial" panose="020B0604020202020204" pitchFamily="34" charset="0"/>
              </a:rPr>
              <a:t>OR rate above 90</a:t>
            </a:r>
            <a:r>
              <a:rPr lang="en-US" sz="1500" dirty="0" smtClean="0">
                <a:latin typeface=" Arial"/>
                <a:cs typeface="Arial" panose="020B0604020202020204" pitchFamily="34" charset="0"/>
              </a:rPr>
              <a:t>%.</a:t>
            </a:r>
          </a:p>
          <a:p>
            <a:pPr marL="457200" indent="-457200">
              <a:buFont typeface="+mj-lt"/>
              <a:buAutoNum type="arabicParenR"/>
            </a:pPr>
            <a:r>
              <a:rPr lang="en-US" sz="1500" dirty="0">
                <a:solidFill>
                  <a:srgbClr val="0070C0"/>
                </a:solidFill>
                <a:latin typeface=" Arial"/>
                <a:cs typeface="Arial" panose="020B0604020202020204" pitchFamily="34" charset="0"/>
              </a:rPr>
              <a:t>Mitigate impact of personnel shortages by maximizing CDR/GNR teams.  </a:t>
            </a:r>
          </a:p>
          <a:p>
            <a:pPr marL="457200" indent="-457200">
              <a:buFont typeface="+mj-lt"/>
              <a:buAutoNum type="arabicParenR"/>
            </a:pPr>
            <a:r>
              <a:rPr lang="en-US" sz="1500" dirty="0">
                <a:latin typeface=" Arial"/>
                <a:cs typeface="Arial" panose="020B0604020202020204" pitchFamily="34" charset="0"/>
              </a:rPr>
              <a:t>Leverage and optimize resources in Live, Virtual, Constructive, and Gaming Integrated Training </a:t>
            </a:r>
            <a:r>
              <a:rPr lang="en-US" sz="1500" dirty="0" smtClean="0">
                <a:latin typeface=" Arial"/>
                <a:cs typeface="Arial" panose="020B0604020202020204" pitchFamily="34" charset="0"/>
              </a:rPr>
              <a:t>Environment – actively seek and include multi-domain / multi-echelon assets in all training.</a:t>
            </a:r>
            <a:endParaRPr lang="en-US" sz="1500" dirty="0">
              <a:latin typeface=" Arial"/>
              <a:cs typeface="Arial" panose="020B0604020202020204" pitchFamily="34" charset="0"/>
            </a:endParaRPr>
          </a:p>
          <a:p>
            <a:pPr marL="457200" indent="-457200">
              <a:buFont typeface="+mj-lt"/>
              <a:buAutoNum type="arabicParenR"/>
            </a:pPr>
            <a:r>
              <a:rPr lang="en-US" sz="1500" dirty="0">
                <a:latin typeface=" Arial"/>
                <a:cs typeface="Arial" panose="020B0604020202020204" pitchFamily="34" charset="0"/>
              </a:rPr>
              <a:t>Develop </a:t>
            </a:r>
            <a:r>
              <a:rPr lang="en-US" sz="1500" dirty="0" smtClean="0">
                <a:latin typeface=" Arial"/>
                <a:cs typeface="Arial" panose="020B0604020202020204" pitchFamily="34" charset="0"/>
              </a:rPr>
              <a:t>and certify leaders </a:t>
            </a:r>
            <a:r>
              <a:rPr lang="en-US" sz="1500" dirty="0">
                <a:latin typeface=" Arial"/>
                <a:cs typeface="Arial" panose="020B0604020202020204" pitchFamily="34" charset="0"/>
              </a:rPr>
              <a:t>through challenging and realistic training and comprehensive professional development.</a:t>
            </a:r>
          </a:p>
          <a:p>
            <a:pPr marL="457200" indent="-457200">
              <a:buFont typeface="+mj-lt"/>
              <a:buAutoNum type="arabicParenR"/>
            </a:pPr>
            <a:r>
              <a:rPr lang="en-US" sz="1500" dirty="0">
                <a:latin typeface=" Arial"/>
                <a:cs typeface="Arial" panose="020B0604020202020204" pitchFamily="34" charset="0"/>
              </a:rPr>
              <a:t>Master </a:t>
            </a:r>
            <a:r>
              <a:rPr lang="en-US" sz="1500" dirty="0" smtClean="0">
                <a:latin typeface=" Arial"/>
                <a:cs typeface="Arial" panose="020B0604020202020204" pitchFamily="34" charset="0"/>
              </a:rPr>
              <a:t>Individual Soldier Tasks </a:t>
            </a:r>
            <a:r>
              <a:rPr lang="en-US" sz="1500" dirty="0">
                <a:latin typeface=" Arial"/>
                <a:cs typeface="Arial" panose="020B0604020202020204" pitchFamily="34" charset="0"/>
              </a:rPr>
              <a:t>and Drills, collective tasks, and METL tasks through Mission Command and Multi-Echelon training.</a:t>
            </a:r>
          </a:p>
          <a:p>
            <a:pPr marL="457200" indent="-457200">
              <a:buFont typeface="+mj-lt"/>
              <a:buAutoNum type="arabicParenR"/>
            </a:pPr>
            <a:r>
              <a:rPr lang="en-US" sz="1500" dirty="0">
                <a:latin typeface=" Arial"/>
              </a:rPr>
              <a:t>Care for Devil Soldiers and </a:t>
            </a:r>
            <a:r>
              <a:rPr lang="en-US" sz="1500" dirty="0" smtClean="0">
                <a:latin typeface=" Arial"/>
              </a:rPr>
              <a:t>Families </a:t>
            </a:r>
            <a:r>
              <a:rPr lang="en-US" sz="1500" dirty="0">
                <a:latin typeface=" Arial"/>
              </a:rPr>
              <a:t>through responsive and engaged Leaders</a:t>
            </a:r>
            <a:r>
              <a:rPr lang="en-US" sz="1500" dirty="0" smtClean="0">
                <a:latin typeface=" Arial"/>
              </a:rPr>
              <a:t>.</a:t>
            </a:r>
          </a:p>
          <a:p>
            <a:pPr marL="0" indent="0">
              <a:buNone/>
            </a:pPr>
            <a:endParaRPr lang="en-US" sz="1500" dirty="0">
              <a:latin typeface=" Arial"/>
            </a:endParaRPr>
          </a:p>
          <a:p>
            <a:pPr marL="0" lvl="2" indent="0">
              <a:spcBef>
                <a:spcPts val="0"/>
              </a:spcBef>
              <a:buNone/>
            </a:pPr>
            <a:r>
              <a:rPr lang="en-US" sz="1500" b="1" dirty="0" smtClean="0">
                <a:latin typeface=" Arial"/>
              </a:rPr>
              <a:t>End </a:t>
            </a:r>
            <a:r>
              <a:rPr lang="en-US" sz="1500" b="1" dirty="0">
                <a:latin typeface=" Arial"/>
              </a:rPr>
              <a:t>S</a:t>
            </a:r>
            <a:r>
              <a:rPr lang="en-US" sz="1500" b="1" dirty="0" smtClean="0">
                <a:latin typeface=" Arial"/>
              </a:rPr>
              <a:t>tate</a:t>
            </a:r>
            <a:r>
              <a:rPr lang="en-US" sz="1500" b="1" dirty="0">
                <a:latin typeface=" Arial"/>
              </a:rPr>
              <a:t>: </a:t>
            </a:r>
          </a:p>
          <a:p>
            <a:pPr marL="0" indent="0">
              <a:buNone/>
            </a:pPr>
            <a:r>
              <a:rPr lang="en-US" sz="1500" dirty="0" smtClean="0">
                <a:latin typeface=" Arial"/>
                <a:cs typeface="Arial" panose="020B0604020202020204" pitchFamily="34" charset="0"/>
              </a:rPr>
              <a:t>Devil Brigade is </a:t>
            </a:r>
            <a:r>
              <a:rPr lang="en-US" sz="1500" dirty="0">
                <a:latin typeface=" Arial"/>
                <a:cs typeface="Arial" panose="020B0604020202020204" pitchFamily="34" charset="0"/>
              </a:rPr>
              <a:t>complete with collective </a:t>
            </a:r>
            <a:r>
              <a:rPr lang="en-US" sz="1500" dirty="0" smtClean="0">
                <a:latin typeface=" Arial"/>
                <a:cs typeface="Arial" panose="020B0604020202020204" pitchFamily="34" charset="0"/>
              </a:rPr>
              <a:t>training </a:t>
            </a:r>
            <a:r>
              <a:rPr lang="en-US" sz="1500" dirty="0">
                <a:latin typeface=" Arial"/>
                <a:cs typeface="Arial" panose="020B0604020202020204" pitchFamily="34" charset="0"/>
              </a:rPr>
              <a:t>with personnel and equipment ready for deployment. Training time is efficiently used and Soldiers have opportunities to enjoy personal time prior to deployment. Total Force and community partners maximize training opportunities and increase Soldier’s quality of life. Families are integrated in FRGs and prepared for unit deployment.</a:t>
            </a:r>
          </a:p>
        </p:txBody>
      </p:sp>
    </p:spTree>
    <p:extLst>
      <p:ext uri="{BB962C8B-B14F-4D97-AF65-F5344CB8AC3E}">
        <p14:creationId xmlns:p14="http://schemas.microsoft.com/office/powerpoint/2010/main" val="4271644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5131"/>
            <a:ext cx="9144000" cy="868362"/>
          </a:xfrm>
        </p:spPr>
        <p:txBody>
          <a:bodyPr/>
          <a:lstStyle/>
          <a:p>
            <a:r>
              <a:rPr lang="en-US" sz="2800" b="1" dirty="0">
                <a:latin typeface="Arial" panose="020B0604020202020204" pitchFamily="34" charset="0"/>
                <a:cs typeface="Arial" panose="020B0604020202020204" pitchFamily="34" charset="0"/>
              </a:rPr>
              <a:t>Directed Missions, Tasks, Fielding, Support Requirements</a:t>
            </a:r>
            <a:endParaRPr lang="en-US" sz="2800" dirty="0"/>
          </a:p>
        </p:txBody>
      </p:sp>
      <p:sp>
        <p:nvSpPr>
          <p:cNvPr id="5" name="Content Placeholder 8"/>
          <p:cNvSpPr>
            <a:spLocks noGrp="1"/>
          </p:cNvSpPr>
          <p:nvPr>
            <p:ph idx="1"/>
          </p:nvPr>
        </p:nvSpPr>
        <p:spPr>
          <a:xfrm>
            <a:off x="0" y="1121321"/>
            <a:ext cx="9144000" cy="5198692"/>
          </a:xfrm>
        </p:spPr>
        <p:txBody>
          <a:bodyPr/>
          <a:lstStyle/>
          <a:p>
            <a:pPr marL="0" indent="0">
              <a:buNone/>
            </a:pPr>
            <a:r>
              <a:rPr lang="en-US" sz="1800" b="1" dirty="0">
                <a:latin typeface=" Arial"/>
              </a:rPr>
              <a:t>Assigned Missions (if applicable): </a:t>
            </a:r>
            <a:r>
              <a:rPr lang="en-US" sz="1800" b="1" dirty="0" smtClean="0">
                <a:latin typeface=" Arial"/>
              </a:rPr>
              <a:t>IRC Mission</a:t>
            </a:r>
            <a:endParaRPr lang="en-US" sz="1800" b="1" dirty="0">
              <a:latin typeface=" Arial"/>
            </a:endParaRPr>
          </a:p>
          <a:p>
            <a:endParaRPr lang="en-US" sz="1800" dirty="0">
              <a:latin typeface=" Arial"/>
            </a:endParaRPr>
          </a:p>
          <a:p>
            <a:pPr marL="0" indent="0">
              <a:buNone/>
            </a:pPr>
            <a:r>
              <a:rPr lang="en-US" sz="1800" b="1" dirty="0">
                <a:latin typeface=" Arial"/>
              </a:rPr>
              <a:t>External Assigned Tasks: </a:t>
            </a:r>
            <a:r>
              <a:rPr lang="en-US" sz="1800" b="1" dirty="0" smtClean="0">
                <a:latin typeface=" Arial"/>
              </a:rPr>
              <a:t>NTC 18-03 </a:t>
            </a:r>
            <a:r>
              <a:rPr lang="en-US" sz="1800" dirty="0" smtClean="0">
                <a:latin typeface=" Arial"/>
              </a:rPr>
              <a:t>(OPFOR 1x IN CO; OC/T 51 PAX)</a:t>
            </a:r>
          </a:p>
          <a:p>
            <a:pPr marL="0" indent="0">
              <a:buNone/>
            </a:pPr>
            <a:endParaRPr lang="en-US" sz="1800" b="1" dirty="0">
              <a:latin typeface=" Arial"/>
            </a:endParaRPr>
          </a:p>
          <a:p>
            <a:pPr marL="0" indent="0">
              <a:buNone/>
            </a:pPr>
            <a:r>
              <a:rPr lang="en-US" sz="1800" b="1" dirty="0">
                <a:latin typeface=" Arial"/>
              </a:rPr>
              <a:t>Division Assigned Tasks: </a:t>
            </a:r>
            <a:r>
              <a:rPr lang="en-US" sz="1800" dirty="0" smtClean="0">
                <a:latin typeface=" Arial"/>
              </a:rPr>
              <a:t>WFX 18-03 / CPX 2 (03 JAN – 16 FEB)</a:t>
            </a:r>
          </a:p>
          <a:p>
            <a:pPr marL="0" indent="0">
              <a:buNone/>
            </a:pPr>
            <a:endParaRPr lang="en-US" sz="1800" b="1" dirty="0">
              <a:latin typeface=" Arial"/>
            </a:endParaRPr>
          </a:p>
          <a:p>
            <a:pPr marL="0" indent="0">
              <a:buNone/>
            </a:pPr>
            <a:r>
              <a:rPr lang="en-US" sz="1800" b="1" dirty="0">
                <a:latin typeface=" Arial"/>
              </a:rPr>
              <a:t>Fielding Requirements</a:t>
            </a:r>
            <a:r>
              <a:rPr lang="en-US" sz="1800" b="1" dirty="0" smtClean="0">
                <a:latin typeface=" Arial"/>
              </a:rPr>
              <a:t>:</a:t>
            </a:r>
            <a:r>
              <a:rPr lang="en-US" sz="1800" dirty="0" smtClean="0">
                <a:latin typeface=" Arial"/>
              </a:rPr>
              <a:t> </a:t>
            </a:r>
            <a:r>
              <a:rPr lang="en-US" sz="1800" b="1" dirty="0" smtClean="0">
                <a:latin typeface=" Arial"/>
              </a:rPr>
              <a:t>PIM</a:t>
            </a:r>
            <a:r>
              <a:rPr lang="en-US" sz="1800" dirty="0" smtClean="0">
                <a:latin typeface=" Arial"/>
              </a:rPr>
              <a:t>, Prophet Enhanced, Bradley JCR</a:t>
            </a:r>
            <a:endParaRPr lang="en-US" sz="1800" b="1" dirty="0">
              <a:latin typeface=" Arial"/>
            </a:endParaRPr>
          </a:p>
          <a:p>
            <a:endParaRPr lang="en-US" sz="1800" dirty="0">
              <a:solidFill>
                <a:srgbClr val="FF0000"/>
              </a:solidFill>
              <a:latin typeface=" Arial"/>
            </a:endParaRPr>
          </a:p>
          <a:p>
            <a:pPr marL="0" indent="0">
              <a:buNone/>
            </a:pPr>
            <a:r>
              <a:rPr lang="en-US" sz="1800" b="1" dirty="0">
                <a:latin typeface=" Arial"/>
              </a:rPr>
              <a:t>Training Requirements</a:t>
            </a:r>
            <a:r>
              <a:rPr lang="en-US" sz="1800" b="1" dirty="0" smtClean="0">
                <a:latin typeface=" Arial"/>
              </a:rPr>
              <a:t>: </a:t>
            </a:r>
            <a:r>
              <a:rPr lang="en-US" sz="1800" dirty="0" smtClean="0">
                <a:latin typeface=" Arial"/>
              </a:rPr>
              <a:t> BDE Gunnery Density, MORTEPs, MILES Training</a:t>
            </a:r>
          </a:p>
          <a:p>
            <a:pPr marL="0" indent="0">
              <a:buNone/>
            </a:pPr>
            <a:r>
              <a:rPr lang="en-US" sz="1800" dirty="0" smtClean="0">
                <a:latin typeface=" Arial"/>
              </a:rPr>
              <a:t> </a:t>
            </a:r>
            <a:endParaRPr lang="en-US" sz="1800" b="1" dirty="0">
              <a:latin typeface=" Arial"/>
            </a:endParaRPr>
          </a:p>
          <a:p>
            <a:pPr marL="0" indent="0">
              <a:buNone/>
            </a:pPr>
            <a:r>
              <a:rPr lang="en-US" sz="1800" b="1" dirty="0">
                <a:latin typeface=" Arial"/>
              </a:rPr>
              <a:t>BMM Requirements:</a:t>
            </a:r>
            <a:r>
              <a:rPr lang="en-US" sz="1800" dirty="0">
                <a:latin typeface=" Arial"/>
              </a:rPr>
              <a:t> </a:t>
            </a:r>
            <a:r>
              <a:rPr lang="en-US" sz="1800" dirty="0" smtClean="0">
                <a:latin typeface=" Arial"/>
              </a:rPr>
              <a:t>250 PAX 2QTRFY18, </a:t>
            </a:r>
            <a:r>
              <a:rPr lang="en-US" sz="1800" b="1" dirty="0" smtClean="0">
                <a:latin typeface=" Arial"/>
              </a:rPr>
              <a:t>FRKS ASF </a:t>
            </a:r>
            <a:r>
              <a:rPr lang="en-US" sz="1800" dirty="0" smtClean="0">
                <a:latin typeface=" Arial"/>
              </a:rPr>
              <a:t>(Duration?)</a:t>
            </a:r>
            <a:endParaRPr lang="en-US" sz="1800" b="1" dirty="0">
              <a:latin typeface=" Arial"/>
            </a:endParaRPr>
          </a:p>
          <a:p>
            <a:endParaRPr lang="en-US" sz="1800" b="1" dirty="0">
              <a:latin typeface=" Arial"/>
            </a:endParaRPr>
          </a:p>
          <a:p>
            <a:pPr marL="0" indent="0">
              <a:buNone/>
            </a:pPr>
            <a:r>
              <a:rPr lang="en-US" sz="1800" b="1" dirty="0">
                <a:latin typeface=" Arial"/>
              </a:rPr>
              <a:t>Community Support Requirements</a:t>
            </a:r>
            <a:r>
              <a:rPr lang="en-US" sz="1800" b="1" dirty="0" smtClean="0">
                <a:latin typeface=" Arial"/>
              </a:rPr>
              <a:t>: </a:t>
            </a:r>
            <a:r>
              <a:rPr lang="en-US" sz="1800" dirty="0" smtClean="0">
                <a:latin typeface=" Arial"/>
              </a:rPr>
              <a:t>Adopt-a-School (3x schools per BN)</a:t>
            </a:r>
            <a:endParaRPr lang="en-US" sz="1800" dirty="0">
              <a:latin typeface=" Arial"/>
            </a:endParaRPr>
          </a:p>
          <a:p>
            <a:endParaRPr lang="en-US" sz="1800" dirty="0"/>
          </a:p>
        </p:txBody>
      </p:sp>
    </p:spTree>
    <p:extLst>
      <p:ext uri="{BB962C8B-B14F-4D97-AF65-F5344CB8AC3E}">
        <p14:creationId xmlns:p14="http://schemas.microsoft.com/office/powerpoint/2010/main" val="3992926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a:xfrm>
            <a:off x="0" y="5131"/>
            <a:ext cx="9144000" cy="868362"/>
          </a:xfrm>
        </p:spPr>
        <p:txBody>
          <a:bodyPr/>
          <a:lstStyle/>
          <a:p>
            <a:r>
              <a:rPr lang="en-US" sz="3200" b="1" dirty="0" smtClean="0">
                <a:latin typeface="Arial" panose="020B0604020202020204" pitchFamily="34" charset="0"/>
                <a:cs typeface="Arial" panose="020B0604020202020204" pitchFamily="34" charset="0"/>
              </a:rPr>
              <a:t>Adopt-a-School</a:t>
            </a:r>
            <a:endParaRPr lang="en-US" sz="3200" dirty="0"/>
          </a:p>
        </p:txBody>
      </p:sp>
      <p:sp>
        <p:nvSpPr>
          <p:cNvPr id="5" name="Content Placeholder 8"/>
          <p:cNvSpPr>
            <a:spLocks noGrp="1"/>
          </p:cNvSpPr>
          <p:nvPr>
            <p:ph idx="1"/>
          </p:nvPr>
        </p:nvSpPr>
        <p:spPr>
          <a:xfrm>
            <a:off x="0" y="1121321"/>
            <a:ext cx="9144000" cy="5198692"/>
          </a:xfrm>
        </p:spPr>
        <p:txBody>
          <a:bodyPr numCol="2"/>
          <a:lstStyle/>
          <a:p>
            <a:r>
              <a:rPr lang="en-US" sz="1800" b="1" u="sng" dirty="0" smtClean="0">
                <a:latin typeface=" Arial"/>
              </a:rPr>
              <a:t>1-16 IN</a:t>
            </a:r>
          </a:p>
          <a:p>
            <a:pPr lvl="1"/>
            <a:r>
              <a:rPr lang="en-US" sz="1400" dirty="0" smtClean="0">
                <a:latin typeface=" Arial"/>
              </a:rPr>
              <a:t>Franklin Elementary School (10 mi./17 min.)</a:t>
            </a:r>
          </a:p>
          <a:p>
            <a:pPr lvl="1"/>
            <a:r>
              <a:rPr lang="en-US" sz="1400" dirty="0" smtClean="0">
                <a:latin typeface=" Arial"/>
              </a:rPr>
              <a:t>Grandview Elementary School (9 mi./20 min.)</a:t>
            </a:r>
          </a:p>
          <a:p>
            <a:pPr lvl="1"/>
            <a:r>
              <a:rPr lang="en-US" sz="1400" dirty="0" smtClean="0">
                <a:latin typeface=" Arial"/>
              </a:rPr>
              <a:t>Westwood Elementary School (9 mi./15 min.)</a:t>
            </a:r>
          </a:p>
          <a:p>
            <a:r>
              <a:rPr lang="en-US" sz="1800" b="1" u="sng" dirty="0" smtClean="0">
                <a:latin typeface=" Arial"/>
              </a:rPr>
              <a:t>2-34 AR</a:t>
            </a:r>
          </a:p>
          <a:p>
            <a:pPr lvl="1"/>
            <a:r>
              <a:rPr lang="en-US" sz="1400" dirty="0" smtClean="0">
                <a:latin typeface=" Arial"/>
              </a:rPr>
              <a:t>Fort Riley Elementary School (4 mi./10 min.)</a:t>
            </a:r>
          </a:p>
          <a:p>
            <a:pPr lvl="1"/>
            <a:r>
              <a:rPr lang="en-US" sz="1400" b="1" dirty="0" smtClean="0">
                <a:latin typeface=" Arial"/>
              </a:rPr>
              <a:t>White City Elementary School (30 mi./45 min.)</a:t>
            </a:r>
          </a:p>
          <a:p>
            <a:pPr lvl="1"/>
            <a:r>
              <a:rPr lang="en-US" sz="1400" dirty="0" smtClean="0">
                <a:latin typeface=" Arial"/>
              </a:rPr>
              <a:t>White City High School (31 mi./47 min.)</a:t>
            </a:r>
          </a:p>
          <a:p>
            <a:r>
              <a:rPr lang="en-US" sz="1800" b="1" u="sng" dirty="0" smtClean="0">
                <a:latin typeface=" Arial"/>
              </a:rPr>
              <a:t>3-66 AR</a:t>
            </a:r>
          </a:p>
          <a:p>
            <a:pPr lvl="1"/>
            <a:r>
              <a:rPr lang="en-US" sz="1400" b="1" dirty="0">
                <a:latin typeface=" Arial"/>
              </a:rPr>
              <a:t>Prairie Heights Elementary </a:t>
            </a:r>
            <a:r>
              <a:rPr lang="en-US" sz="1400" b="1" dirty="0" smtClean="0">
                <a:latin typeface=" Arial"/>
              </a:rPr>
              <a:t>School (28 mi./43 min.)</a:t>
            </a:r>
            <a:endParaRPr lang="en-US" sz="1400" b="1" dirty="0">
              <a:latin typeface=" Arial"/>
            </a:endParaRPr>
          </a:p>
          <a:p>
            <a:pPr lvl="1"/>
            <a:r>
              <a:rPr lang="en-US" sz="1400" dirty="0" smtClean="0">
                <a:latin typeface=" Arial"/>
              </a:rPr>
              <a:t>Lincoln Elementary School (9 mi./17 min.)</a:t>
            </a:r>
          </a:p>
          <a:p>
            <a:pPr lvl="1"/>
            <a:r>
              <a:rPr lang="en-US" sz="1400" b="1" dirty="0">
                <a:latin typeface=" Arial"/>
              </a:rPr>
              <a:t>Eisenhower Middle </a:t>
            </a:r>
            <a:r>
              <a:rPr lang="en-US" sz="1400" b="1" dirty="0" smtClean="0">
                <a:latin typeface=" Arial"/>
              </a:rPr>
              <a:t>School (22 mi./35 min.)</a:t>
            </a:r>
          </a:p>
          <a:p>
            <a:r>
              <a:rPr lang="en-US" sz="1800" b="1" u="sng" dirty="0" smtClean="0">
                <a:latin typeface=" Arial"/>
              </a:rPr>
              <a:t>1-4 CAV</a:t>
            </a:r>
          </a:p>
          <a:p>
            <a:pPr lvl="1"/>
            <a:r>
              <a:rPr lang="en-US" sz="1400" b="1" dirty="0" smtClean="0">
                <a:latin typeface=" Arial"/>
              </a:rPr>
              <a:t>Council Grove Elementary School (53 mi./1 hr.)</a:t>
            </a:r>
          </a:p>
          <a:p>
            <a:pPr lvl="1"/>
            <a:r>
              <a:rPr lang="en-US" sz="1400" b="1" dirty="0">
                <a:latin typeface=" Arial"/>
              </a:rPr>
              <a:t>Council </a:t>
            </a:r>
            <a:r>
              <a:rPr lang="en-US" sz="1400" b="1" dirty="0" smtClean="0">
                <a:latin typeface=" Arial"/>
              </a:rPr>
              <a:t>Grove Middle School (53 mi./1 hr.)</a:t>
            </a:r>
          </a:p>
          <a:p>
            <a:pPr lvl="1"/>
            <a:r>
              <a:rPr lang="en-US" sz="1400" b="1" dirty="0">
                <a:latin typeface=" Arial"/>
              </a:rPr>
              <a:t>Council </a:t>
            </a:r>
            <a:r>
              <a:rPr lang="en-US" sz="1400" b="1" dirty="0" smtClean="0">
                <a:latin typeface=" Arial"/>
              </a:rPr>
              <a:t>Grove High School (53 mi./1hr.)</a:t>
            </a:r>
          </a:p>
          <a:p>
            <a:r>
              <a:rPr lang="en-US" sz="1800" b="1" u="sng" dirty="0" smtClean="0">
                <a:latin typeface=" Arial"/>
              </a:rPr>
              <a:t>1-5 FA</a:t>
            </a:r>
          </a:p>
          <a:p>
            <a:pPr lvl="1"/>
            <a:r>
              <a:rPr lang="en-US" sz="1400" dirty="0" smtClean="0">
                <a:latin typeface=" Arial"/>
              </a:rPr>
              <a:t>Ware Elementary School (2 mi./6 min.)</a:t>
            </a:r>
          </a:p>
          <a:p>
            <a:pPr lvl="1"/>
            <a:r>
              <a:rPr lang="en-US" sz="1400" dirty="0" smtClean="0">
                <a:latin typeface=" Arial"/>
              </a:rPr>
              <a:t>Fort Riley Middle School (3 mi./7 min.)</a:t>
            </a:r>
          </a:p>
          <a:p>
            <a:pPr lvl="1"/>
            <a:r>
              <a:rPr lang="en-US" sz="1400" dirty="0" smtClean="0">
                <a:latin typeface=" Arial"/>
              </a:rPr>
              <a:t>Milford Elementary School (11 mi./15 min.)</a:t>
            </a:r>
          </a:p>
          <a:p>
            <a:r>
              <a:rPr lang="en-US" sz="1800" b="1" u="sng" dirty="0" smtClean="0">
                <a:latin typeface=" Arial"/>
              </a:rPr>
              <a:t>1 EN</a:t>
            </a:r>
          </a:p>
          <a:p>
            <a:pPr lvl="1"/>
            <a:r>
              <a:rPr lang="en-US" sz="1400" dirty="0" smtClean="0">
                <a:latin typeface=" Arial"/>
              </a:rPr>
              <a:t>Eisenhower Elementary School (10 mi./17 min.)</a:t>
            </a:r>
          </a:p>
          <a:p>
            <a:pPr lvl="1"/>
            <a:r>
              <a:rPr lang="en-US" sz="1400" dirty="0" smtClean="0">
                <a:latin typeface=" Arial"/>
              </a:rPr>
              <a:t>Junction City Middle School (9 mi./16 min.)</a:t>
            </a:r>
          </a:p>
          <a:p>
            <a:pPr lvl="1"/>
            <a:r>
              <a:rPr lang="en-US" sz="1400" dirty="0" smtClean="0">
                <a:latin typeface=" Arial"/>
              </a:rPr>
              <a:t>Jefferson Elementary School (3 mi./7 min.)</a:t>
            </a:r>
          </a:p>
          <a:p>
            <a:r>
              <a:rPr lang="en-US" sz="1800" b="1" u="sng" dirty="0" smtClean="0">
                <a:latin typeface=" Arial"/>
              </a:rPr>
              <a:t>101 BSB</a:t>
            </a:r>
          </a:p>
          <a:p>
            <a:pPr lvl="1"/>
            <a:r>
              <a:rPr lang="en-US" sz="1400" dirty="0" smtClean="0">
                <a:latin typeface=" Arial"/>
              </a:rPr>
              <a:t>Washington Elementary School (6 mi./13 min.)</a:t>
            </a:r>
          </a:p>
          <a:p>
            <a:pPr lvl="1"/>
            <a:r>
              <a:rPr lang="en-US" sz="1400" dirty="0" smtClean="0">
                <a:latin typeface=" Arial"/>
              </a:rPr>
              <a:t>Spring Valley Elementary School (11mi./19 min.)</a:t>
            </a:r>
          </a:p>
          <a:p>
            <a:pPr lvl="1"/>
            <a:r>
              <a:rPr lang="en-US" sz="1400" dirty="0" smtClean="0">
                <a:latin typeface=" Arial"/>
              </a:rPr>
              <a:t>Sheridan Elementary School (10 mi./18 min.)</a:t>
            </a:r>
          </a:p>
          <a:p>
            <a:pPr lvl="1"/>
            <a:endParaRPr lang="en-US" sz="1400" dirty="0">
              <a:latin typeface=" Arial"/>
            </a:endParaRPr>
          </a:p>
          <a:p>
            <a:endParaRPr lang="en-US" sz="1800" dirty="0"/>
          </a:p>
        </p:txBody>
      </p:sp>
    </p:spTree>
    <p:extLst>
      <p:ext uri="{BB962C8B-B14F-4D97-AF65-F5344CB8AC3E}">
        <p14:creationId xmlns:p14="http://schemas.microsoft.com/office/powerpoint/2010/main" val="4115113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200" b="1" dirty="0">
                <a:latin typeface="Arial" panose="020B0604020202020204" pitchFamily="34" charset="0"/>
                <a:cs typeface="Arial" panose="020B0604020202020204" pitchFamily="34" charset="0"/>
              </a:rPr>
              <a:t>Devil 6 Training Guidance</a:t>
            </a:r>
            <a:endParaRPr lang="en-US" sz="3200" dirty="0"/>
          </a:p>
        </p:txBody>
      </p:sp>
      <p:sp>
        <p:nvSpPr>
          <p:cNvPr id="4" name="Content Placeholder 2"/>
          <p:cNvSpPr>
            <a:spLocks noGrp="1"/>
          </p:cNvSpPr>
          <p:nvPr>
            <p:ph idx="1"/>
          </p:nvPr>
        </p:nvSpPr>
        <p:spPr>
          <a:xfrm>
            <a:off x="0" y="980207"/>
            <a:ext cx="9144000" cy="4525963"/>
          </a:xfrm>
        </p:spPr>
        <p:txBody>
          <a:bodyPr/>
          <a:lstStyle/>
          <a:p>
            <a:pPr marL="228600" indent="-228600">
              <a:lnSpc>
                <a:spcPct val="150000"/>
              </a:lnSpc>
              <a:buFont typeface="+mj-lt"/>
              <a:buAutoNum type="arabicParenR"/>
            </a:pPr>
            <a:r>
              <a:rPr lang="en-US" sz="2000" dirty="0">
                <a:latin typeface=" Arial"/>
              </a:rPr>
              <a:t> Readiness: </a:t>
            </a:r>
            <a:r>
              <a:rPr lang="en-US" sz="2000" dirty="0" smtClean="0">
                <a:latin typeface=" Arial"/>
              </a:rPr>
              <a:t>“</a:t>
            </a:r>
            <a:r>
              <a:rPr lang="en-US" sz="2000" b="1" dirty="0" smtClean="0">
                <a:latin typeface=" Arial"/>
              </a:rPr>
              <a:t>ANY MISSION, ANY WHERE, ANY TIME”</a:t>
            </a:r>
            <a:endParaRPr lang="en-US" sz="2000" b="1" dirty="0">
              <a:latin typeface=" Arial"/>
            </a:endParaRPr>
          </a:p>
          <a:p>
            <a:pPr marL="685800" lvl="1" indent="-228600">
              <a:lnSpc>
                <a:spcPct val="150000"/>
              </a:lnSpc>
              <a:buFont typeface="+mj-lt"/>
              <a:buAutoNum type="alphaLcParenR"/>
            </a:pPr>
            <a:r>
              <a:rPr lang="en-US" sz="2000" dirty="0">
                <a:latin typeface=" Arial"/>
              </a:rPr>
              <a:t> </a:t>
            </a:r>
            <a:r>
              <a:rPr lang="en-US" sz="2000" dirty="0" smtClean="0">
                <a:latin typeface=" Arial"/>
              </a:rPr>
              <a:t>Excel at </a:t>
            </a:r>
            <a:r>
              <a:rPr lang="en-US" sz="2000" dirty="0">
                <a:latin typeface=" Arial"/>
              </a:rPr>
              <a:t>Fundamentals </a:t>
            </a:r>
            <a:r>
              <a:rPr lang="en-US" sz="2000" dirty="0" smtClean="0">
                <a:latin typeface=" Arial"/>
              </a:rPr>
              <a:t>(</a:t>
            </a:r>
            <a:r>
              <a:rPr lang="en-US" sz="2000" dirty="0">
                <a:latin typeface=" Arial"/>
              </a:rPr>
              <a:t>Communicate </a:t>
            </a:r>
            <a:r>
              <a:rPr lang="en-US" sz="2000" dirty="0" smtClean="0">
                <a:latin typeface=" Arial"/>
              </a:rPr>
              <a:t>/ Sustain / Shoot </a:t>
            </a:r>
            <a:r>
              <a:rPr lang="en-US" sz="2000" dirty="0">
                <a:latin typeface=" Arial"/>
              </a:rPr>
              <a:t>/ Move </a:t>
            </a:r>
            <a:r>
              <a:rPr lang="en-US" sz="2000" dirty="0" smtClean="0">
                <a:latin typeface=" Arial"/>
              </a:rPr>
              <a:t>/ Medical)</a:t>
            </a:r>
            <a:endParaRPr lang="en-US" sz="2000" dirty="0">
              <a:latin typeface=" Arial"/>
            </a:endParaRPr>
          </a:p>
          <a:p>
            <a:pPr marL="685800" lvl="1" indent="-228600">
              <a:lnSpc>
                <a:spcPct val="150000"/>
              </a:lnSpc>
              <a:buFont typeface="+mj-lt"/>
              <a:buAutoNum type="alphaLcParenR"/>
            </a:pPr>
            <a:r>
              <a:rPr lang="en-US" sz="2000" dirty="0">
                <a:latin typeface=" Arial"/>
              </a:rPr>
              <a:t> </a:t>
            </a:r>
            <a:r>
              <a:rPr lang="en-US" sz="2000" dirty="0" smtClean="0">
                <a:latin typeface=" Arial"/>
              </a:rPr>
              <a:t>Sustain </a:t>
            </a:r>
            <a:r>
              <a:rPr lang="en-US" sz="2000" dirty="0">
                <a:latin typeface=" Arial"/>
              </a:rPr>
              <a:t>IRC for assumption of mission on </a:t>
            </a:r>
            <a:r>
              <a:rPr lang="en-US" sz="2000" dirty="0" smtClean="0">
                <a:latin typeface=" Arial"/>
              </a:rPr>
              <a:t>08JAN18</a:t>
            </a:r>
          </a:p>
          <a:p>
            <a:pPr marL="685800" lvl="1" indent="-228600">
              <a:lnSpc>
                <a:spcPct val="150000"/>
              </a:lnSpc>
              <a:buFont typeface="+mj-lt"/>
              <a:buAutoNum type="alphaLcParenR"/>
            </a:pPr>
            <a:r>
              <a:rPr lang="en-US" sz="2000" dirty="0" smtClean="0">
                <a:latin typeface=" Arial"/>
              </a:rPr>
              <a:t> Qualify lethal crews, bench crews, sections, and platoons during Brigade Gunnery Density</a:t>
            </a:r>
            <a:endParaRPr lang="en-US" sz="2000" dirty="0">
              <a:latin typeface=" Arial"/>
            </a:endParaRPr>
          </a:p>
          <a:p>
            <a:pPr marL="228600" indent="-228600">
              <a:lnSpc>
                <a:spcPct val="150000"/>
              </a:lnSpc>
              <a:buFont typeface="+mj-lt"/>
              <a:buAutoNum type="arabicParenR"/>
            </a:pPr>
            <a:r>
              <a:rPr lang="en-US" sz="2000" dirty="0">
                <a:latin typeface=" Arial"/>
              </a:rPr>
              <a:t> </a:t>
            </a:r>
            <a:r>
              <a:rPr lang="en-US" sz="2000" b="1" dirty="0" smtClean="0">
                <a:latin typeface=" Arial"/>
              </a:rPr>
              <a:t>Successful</a:t>
            </a:r>
            <a:r>
              <a:rPr lang="en-US" sz="2000" dirty="0" smtClean="0">
                <a:latin typeface=" Arial"/>
              </a:rPr>
              <a:t> PIM testing and fielding</a:t>
            </a:r>
          </a:p>
          <a:p>
            <a:pPr marL="228600" indent="-228600">
              <a:lnSpc>
                <a:spcPct val="150000"/>
              </a:lnSpc>
              <a:buFont typeface="+mj-lt"/>
              <a:buAutoNum type="arabicParenR"/>
            </a:pPr>
            <a:r>
              <a:rPr lang="en-US" sz="2000" dirty="0" smtClean="0">
                <a:latin typeface=" Arial"/>
              </a:rPr>
              <a:t> Foster and </a:t>
            </a:r>
            <a:r>
              <a:rPr lang="en-US" sz="2000" dirty="0">
                <a:latin typeface=" Arial"/>
              </a:rPr>
              <a:t>maintain a team-oriented </a:t>
            </a:r>
            <a:r>
              <a:rPr lang="en-US" sz="2000" dirty="0" smtClean="0">
                <a:latin typeface=" Arial"/>
              </a:rPr>
              <a:t>organization through engaged positive leadership</a:t>
            </a:r>
            <a:endParaRPr lang="en-US" sz="2000" dirty="0">
              <a:latin typeface=" Arial"/>
            </a:endParaRPr>
          </a:p>
          <a:p>
            <a:pPr marL="228600" indent="-228600">
              <a:lnSpc>
                <a:spcPct val="150000"/>
              </a:lnSpc>
              <a:buFont typeface="+mj-lt"/>
              <a:buAutoNum type="arabicParenR"/>
            </a:pPr>
            <a:r>
              <a:rPr lang="en-US" sz="2000" dirty="0">
                <a:latin typeface=" Arial"/>
              </a:rPr>
              <a:t> Care for Devil Soldiers, Civilians, and Families, and foster Community Partnership</a:t>
            </a:r>
          </a:p>
          <a:p>
            <a:endParaRPr lang="en-US" sz="2000" dirty="0"/>
          </a:p>
        </p:txBody>
      </p:sp>
    </p:spTree>
    <p:extLst>
      <p:ext uri="{BB962C8B-B14F-4D97-AF65-F5344CB8AC3E}">
        <p14:creationId xmlns:p14="http://schemas.microsoft.com/office/powerpoint/2010/main" val="1797622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2_1idtemplate">
  <a:themeElements>
    <a:clrScheme name="1id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id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id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id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id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id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id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id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id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id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id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id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id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id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1idtemplate">
  <a:themeElements>
    <a:clrScheme name="1id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id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w="28575">
          <a:solidFill>
            <a:schemeClr val="tx1"/>
          </a:solidFill>
        </a:ln>
      </a:spPr>
      <a:bodyPr wrap="square" rtlCol="0">
        <a:spAutoFit/>
      </a:bodyPr>
      <a:lstStyle>
        <a:defPPr>
          <a:defRPr dirty="0"/>
        </a:defPPr>
      </a:lstStyle>
    </a:txDef>
  </a:objectDefaults>
  <a:extraClrSchemeLst>
    <a:extraClrScheme>
      <a:clrScheme name="1id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id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id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id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id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id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id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id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id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id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id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id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3C2D6EFCF00648910FE3D6F861F7BF" ma:contentTypeVersion="1" ma:contentTypeDescription="Create a new document." ma:contentTypeScope="" ma:versionID="26a51275ac1bd5731ebddca92e001b19">
  <xsd:schema xmlns:xsd="http://www.w3.org/2001/XMLSchema" xmlns:xs="http://www.w3.org/2001/XMLSchema" xmlns:p="http://schemas.microsoft.com/office/2006/metadata/properties" xmlns:ns2="4a155767-09ca-4890-96fd-ab83a1e460ec" targetNamespace="http://schemas.microsoft.com/office/2006/metadata/properties" ma:root="true" ma:fieldsID="9f73b133cd239fc2b9f2b6eb1c8d7f05" ns2:_="">
    <xsd:import namespace="4a155767-09ca-4890-96fd-ab83a1e460ec"/>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155767-09ca-4890-96fd-ab83a1e460e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FEEA55-CE24-4A84-A533-CCBBA3CADB04}">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www.w3.org/XML/1998/namespace"/>
    <ds:schemaRef ds:uri="http://purl.org/dc/dcmitype/"/>
  </ds:schemaRefs>
</ds:datastoreItem>
</file>

<file path=customXml/itemProps2.xml><?xml version="1.0" encoding="utf-8"?>
<ds:datastoreItem xmlns:ds="http://schemas.openxmlformats.org/officeDocument/2006/customXml" ds:itemID="{FFCF7925-2F15-4E83-9E41-05DFD80CF7EA}">
  <ds:schemaRefs>
    <ds:schemaRef ds:uri="http://schemas.microsoft.com/sharepoint/v3/contenttype/forms"/>
  </ds:schemaRefs>
</ds:datastoreItem>
</file>

<file path=customXml/itemProps3.xml><?xml version="1.0" encoding="utf-8"?>
<ds:datastoreItem xmlns:ds="http://schemas.openxmlformats.org/officeDocument/2006/customXml" ds:itemID="{C5168A0F-100D-4560-A370-B704CA5CDE74}"/>
</file>

<file path=docProps/app.xml><?xml version="1.0" encoding="utf-8"?>
<Properties xmlns="http://schemas.openxmlformats.org/officeDocument/2006/extended-properties" xmlns:vt="http://schemas.openxmlformats.org/officeDocument/2006/docPropsVTypes">
  <Template/>
  <TotalTime>38714</TotalTime>
  <Words>3454</Words>
  <Application>Microsoft Office PowerPoint</Application>
  <PresentationFormat>On-screen Show (4:3)</PresentationFormat>
  <Paragraphs>583</Paragraphs>
  <Slides>20</Slides>
  <Notes>13</Notes>
  <HiddenSlides>3</HiddenSlides>
  <MMClips>0</MMClips>
  <ScaleCrop>false</ScaleCrop>
  <HeadingPairs>
    <vt:vector size="8" baseType="variant">
      <vt:variant>
        <vt:lpstr>Fonts Used</vt:lpstr>
      </vt:variant>
      <vt:variant>
        <vt:i4>8</vt:i4>
      </vt:variant>
      <vt:variant>
        <vt:lpstr>Theme</vt:lpstr>
      </vt:variant>
      <vt:variant>
        <vt:i4>4</vt:i4>
      </vt:variant>
      <vt:variant>
        <vt:lpstr>Embedded OLE Servers</vt:lpstr>
      </vt:variant>
      <vt:variant>
        <vt:i4>1</vt:i4>
      </vt:variant>
      <vt:variant>
        <vt:lpstr>Slide Titles</vt:lpstr>
      </vt:variant>
      <vt:variant>
        <vt:i4>20</vt:i4>
      </vt:variant>
    </vt:vector>
  </HeadingPairs>
  <TitlesOfParts>
    <vt:vector size="33" baseType="lpstr">
      <vt:lpstr>Gulim</vt:lpstr>
      <vt:lpstr> Arial</vt:lpstr>
      <vt:lpstr>Arial</vt:lpstr>
      <vt:lpstr>Arial Black</vt:lpstr>
      <vt:lpstr>Calibri</vt:lpstr>
      <vt:lpstr>Perpetua Titling MT</vt:lpstr>
      <vt:lpstr>Times New Roman</vt:lpstr>
      <vt:lpstr>Wingdings</vt:lpstr>
      <vt:lpstr>2_1idtemplate</vt:lpstr>
      <vt:lpstr>3_1idtemplate</vt:lpstr>
      <vt:lpstr>1_Office Theme</vt:lpstr>
      <vt:lpstr>2_Office Theme</vt:lpstr>
      <vt:lpstr>Worksheet</vt:lpstr>
      <vt:lpstr>1ABCT – 2nd QTM / FY18</vt:lpstr>
      <vt:lpstr>PowerPoint Presentation</vt:lpstr>
      <vt:lpstr>1st Infantry Division Mission</vt:lpstr>
      <vt:lpstr>1st Infantry Division Commander’s Intent</vt:lpstr>
      <vt:lpstr>Devil Brigade Mission</vt:lpstr>
      <vt:lpstr>Devil 6 Intent</vt:lpstr>
      <vt:lpstr>Directed Missions, Tasks, Fielding, Support Requirements</vt:lpstr>
      <vt:lpstr>Adopt-a-School</vt:lpstr>
      <vt:lpstr>Devil 6 Training Guidance</vt:lpstr>
      <vt:lpstr>Internal Lines of Effort</vt:lpstr>
      <vt:lpstr>Devil Brigade METL Assessment for 2nd Quarter</vt:lpstr>
      <vt:lpstr>Devil Brigade MET to SCT Crosswalk</vt:lpstr>
      <vt:lpstr>Devil Brigade Deployability Snapshot</vt:lpstr>
      <vt:lpstr>Devil Brigade Training Calendar for 1st Quarter</vt:lpstr>
      <vt:lpstr>PowerPoint Presentation</vt:lpstr>
      <vt:lpstr>Devil Brigade Training Calendar for 2nd Quarter</vt:lpstr>
      <vt:lpstr>PowerPoint Presentation</vt:lpstr>
      <vt:lpstr>Devil Brigade Leader Development Plan</vt:lpstr>
      <vt:lpstr>PowerPoint Presentation</vt:lpstr>
      <vt:lpstr>PowerPoint Presentation</vt:lpstr>
    </vt:vector>
  </TitlesOfParts>
  <Company>United States Army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Brosnan, William D MR CIV USA TRADOC</dc:creator>
  <cp:lastModifiedBy>Young, Adam J</cp:lastModifiedBy>
  <cp:revision>1151</cp:revision>
  <cp:lastPrinted>2017-09-25T14:49:18Z</cp:lastPrinted>
  <dcterms:created xsi:type="dcterms:W3CDTF">2015-07-21T20:46:23Z</dcterms:created>
  <dcterms:modified xsi:type="dcterms:W3CDTF">2017-09-29T14:43:44Z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0x010100BE3C2D6EFCF00648910FE3D6F861F7BF</vt:lpwstr>
  </property>
</Properties>
</file>