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theme/theme7.xml" ContentType="application/vnd.openxmlformats-officedocument.theme+xml"/>
  <Override PartName="/ppt/slideLayouts/slideLayout24.xml" ContentType="application/vnd.openxmlformats-officedocument.presentationml.slideLayout+xml"/>
  <Override PartName="/ppt/theme/theme8.xml" ContentType="application/vnd.openxmlformats-officedocument.theme+xml"/>
  <Override PartName="/ppt/slideLayouts/slideLayout25.xml" ContentType="application/vnd.openxmlformats-officedocument.presentationml.slideLayout+xml"/>
  <Override PartName="/ppt/theme/theme9.xml" ContentType="application/vnd.openxmlformats-officedocument.theme+xml"/>
  <Override PartName="/ppt/slideLayouts/slideLayout26.xml" ContentType="application/vnd.openxmlformats-officedocument.presentationml.slideLayout+xml"/>
  <Override PartName="/ppt/theme/theme10.xml" ContentType="application/vnd.openxmlformats-officedocument.theme+xml"/>
  <Override PartName="/ppt/slideLayouts/slideLayout27.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47" r:id="rId5"/>
    <p:sldMasterId id="2147483766" r:id="rId6"/>
    <p:sldMasterId id="2147483768" r:id="rId7"/>
    <p:sldMasterId id="2147483770" r:id="rId8"/>
    <p:sldMasterId id="2147483772" r:id="rId9"/>
    <p:sldMasterId id="2147483774" r:id="rId10"/>
    <p:sldMasterId id="2147483776" r:id="rId11"/>
    <p:sldMasterId id="2147483778" r:id="rId12"/>
    <p:sldMasterId id="2147483780" r:id="rId13"/>
    <p:sldMasterId id="2147483782" r:id="rId14"/>
  </p:sldMasterIdLst>
  <p:notesMasterIdLst>
    <p:notesMasterId r:id="rId44"/>
  </p:notesMasterIdLst>
  <p:sldIdLst>
    <p:sldId id="263" r:id="rId15"/>
    <p:sldId id="262" r:id="rId16"/>
    <p:sldId id="258" r:id="rId17"/>
    <p:sldId id="547" r:id="rId18"/>
    <p:sldId id="365" r:id="rId19"/>
    <p:sldId id="260" r:id="rId20"/>
    <p:sldId id="275" r:id="rId21"/>
    <p:sldId id="455" r:id="rId22"/>
    <p:sldId id="447" r:id="rId23"/>
    <p:sldId id="740" r:id="rId24"/>
    <p:sldId id="732" r:id="rId25"/>
    <p:sldId id="749" r:id="rId26"/>
    <p:sldId id="714" r:id="rId27"/>
    <p:sldId id="723" r:id="rId28"/>
    <p:sldId id="735" r:id="rId29"/>
    <p:sldId id="716" r:id="rId30"/>
    <p:sldId id="729" r:id="rId31"/>
    <p:sldId id="727" r:id="rId32"/>
    <p:sldId id="728" r:id="rId33"/>
    <p:sldId id="718" r:id="rId34"/>
    <p:sldId id="730" r:id="rId35"/>
    <p:sldId id="736" r:id="rId36"/>
    <p:sldId id="738" r:id="rId37"/>
    <p:sldId id="737" r:id="rId38"/>
    <p:sldId id="722" r:id="rId39"/>
    <p:sldId id="725" r:id="rId40"/>
    <p:sldId id="748" r:id="rId41"/>
    <p:sldId id="274" r:id="rId42"/>
    <p:sldId id="726" r:id="rId4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141" autoAdjust="0"/>
  </p:normalViewPr>
  <p:slideViewPr>
    <p:cSldViewPr snapToGrid="0">
      <p:cViewPr varScale="1">
        <p:scale>
          <a:sx n="104" d="100"/>
          <a:sy n="104" d="100"/>
        </p:scale>
        <p:origin x="216"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2.xml"/><Relationship Id="rId29"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10" Type="http://schemas.openxmlformats.org/officeDocument/2006/relationships/slideMaster" Target="slideMasters/slideMaster7.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viewProps" Target="viewProps.xml"/><Relationship Id="rId20" Type="http://schemas.openxmlformats.org/officeDocument/2006/relationships/slide" Target="slides/slide6.xml"/><Relationship Id="rId41"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3174" tIns="46587" rIns="93174" bIns="46587" rtlCol="0"/>
          <a:lstStyle>
            <a:lvl1pPr algn="l">
              <a:defRPr sz="1200"/>
            </a:lvl1pPr>
          </a:lstStyle>
          <a:p>
            <a:endParaRPr lang="en-US"/>
          </a:p>
        </p:txBody>
      </p:sp>
      <p:sp>
        <p:nvSpPr>
          <p:cNvPr id="3" name="Date Placeholder 2"/>
          <p:cNvSpPr>
            <a:spLocks noGrp="1"/>
          </p:cNvSpPr>
          <p:nvPr>
            <p:ph type="dt" idx="1"/>
          </p:nvPr>
        </p:nvSpPr>
        <p:spPr>
          <a:xfrm>
            <a:off x="3970940" y="0"/>
            <a:ext cx="3037840" cy="466435"/>
          </a:xfrm>
          <a:prstGeom prst="rect">
            <a:avLst/>
          </a:prstGeom>
        </p:spPr>
        <p:txBody>
          <a:bodyPr vert="horz" lIns="93174" tIns="46587" rIns="93174" bIns="46587" rtlCol="0"/>
          <a:lstStyle>
            <a:lvl1pPr algn="r">
              <a:defRPr sz="1200"/>
            </a:lvl1pPr>
          </a:lstStyle>
          <a:p>
            <a:fld id="{40BA4074-606B-477B-8102-7C7BC61EF9CD}" type="datetimeFigureOut">
              <a:rPr lang="en-US" smtClean="0"/>
              <a:t>11/13/2020</a:t>
            </a:fld>
            <a:endParaRPr lang="en-US"/>
          </a:p>
        </p:txBody>
      </p:sp>
      <p:sp>
        <p:nvSpPr>
          <p:cNvPr id="4" name="Slide Image Placeholder 3"/>
          <p:cNvSpPr>
            <a:spLocks noGrp="1" noRot="1" noChangeAspect="1"/>
          </p:cNvSpPr>
          <p:nvPr>
            <p:ph type="sldImg" idx="2"/>
          </p:nvPr>
        </p:nvSpPr>
        <p:spPr>
          <a:xfrm>
            <a:off x="1412875" y="1162050"/>
            <a:ext cx="4184650" cy="3138488"/>
          </a:xfrm>
          <a:prstGeom prst="rect">
            <a:avLst/>
          </a:prstGeom>
          <a:noFill/>
          <a:ln w="12700">
            <a:solidFill>
              <a:prstClr val="black"/>
            </a:solidFill>
          </a:ln>
        </p:spPr>
        <p:txBody>
          <a:bodyPr vert="horz" lIns="93174" tIns="46587" rIns="93174" bIns="46587" rtlCol="0" anchor="ctr"/>
          <a:lstStyle/>
          <a:p>
            <a:endParaRPr lang="en-US"/>
          </a:p>
        </p:txBody>
      </p:sp>
      <p:sp>
        <p:nvSpPr>
          <p:cNvPr id="5" name="Notes Placeholder 4"/>
          <p:cNvSpPr>
            <a:spLocks noGrp="1"/>
          </p:cNvSpPr>
          <p:nvPr>
            <p:ph type="body" sz="quarter" idx="3"/>
          </p:nvPr>
        </p:nvSpPr>
        <p:spPr>
          <a:xfrm>
            <a:off x="701041" y="4473894"/>
            <a:ext cx="5608320" cy="3660458"/>
          </a:xfrm>
          <a:prstGeom prst="rect">
            <a:avLst/>
          </a:prstGeom>
        </p:spPr>
        <p:txBody>
          <a:bodyPr vert="horz" lIns="93174" tIns="46587" rIns="93174" bIns="4658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9"/>
            <a:ext cx="3037840" cy="466434"/>
          </a:xfrm>
          <a:prstGeom prst="rect">
            <a:avLst/>
          </a:prstGeom>
        </p:spPr>
        <p:txBody>
          <a:bodyPr vert="horz" lIns="93174" tIns="46587" rIns="93174" bIns="46587" rtlCol="0" anchor="b"/>
          <a:lstStyle>
            <a:lvl1pPr algn="l">
              <a:defRPr sz="1200"/>
            </a:lvl1pPr>
          </a:lstStyle>
          <a:p>
            <a:endParaRPr lang="en-US"/>
          </a:p>
        </p:txBody>
      </p:sp>
      <p:sp>
        <p:nvSpPr>
          <p:cNvPr id="7" name="Slide Number Placeholder 6"/>
          <p:cNvSpPr>
            <a:spLocks noGrp="1"/>
          </p:cNvSpPr>
          <p:nvPr>
            <p:ph type="sldNum" sz="quarter" idx="5"/>
          </p:nvPr>
        </p:nvSpPr>
        <p:spPr>
          <a:xfrm>
            <a:off x="3970940" y="8829969"/>
            <a:ext cx="3037840" cy="466434"/>
          </a:xfrm>
          <a:prstGeom prst="rect">
            <a:avLst/>
          </a:prstGeom>
        </p:spPr>
        <p:txBody>
          <a:bodyPr vert="horz" lIns="93174" tIns="46587" rIns="93174" bIns="46587" rtlCol="0" anchor="b"/>
          <a:lstStyle>
            <a:lvl1pPr algn="r">
              <a:defRPr sz="1200"/>
            </a:lvl1pPr>
          </a:lstStyle>
          <a:p>
            <a:fld id="{7CAF8BE9-C879-41CD-8164-D861ACBC83C3}" type="slidenum">
              <a:rPr lang="en-US" smtClean="0"/>
              <a:t>‹#›</a:t>
            </a:fld>
            <a:endParaRPr lang="en-US"/>
          </a:p>
        </p:txBody>
      </p:sp>
    </p:spTree>
    <p:extLst>
      <p:ext uri="{BB962C8B-B14F-4D97-AF65-F5344CB8AC3E}">
        <p14:creationId xmlns:p14="http://schemas.microsoft.com/office/powerpoint/2010/main" val="1378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8D166-9D04-4723-8134-6B131F08DC5B}" type="slidenum">
              <a:rPr lang="en-US">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319177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AF8BE9-C879-41CD-8164-D861ACBC83C3}" type="slidenum">
              <a:rPr lang="en-US" smtClean="0"/>
              <a:t>13</a:t>
            </a:fld>
            <a:endParaRPr lang="en-US"/>
          </a:p>
        </p:txBody>
      </p:sp>
    </p:spTree>
    <p:extLst>
      <p:ext uri="{BB962C8B-B14F-4D97-AF65-F5344CB8AC3E}">
        <p14:creationId xmlns:p14="http://schemas.microsoft.com/office/powerpoint/2010/main" val="2803107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AF8BE9-C879-41CD-8164-D861ACBC83C3}" type="slidenum">
              <a:rPr lang="en-US" smtClean="0"/>
              <a:t>14</a:t>
            </a:fld>
            <a:endParaRPr lang="en-US"/>
          </a:p>
        </p:txBody>
      </p:sp>
    </p:spTree>
    <p:extLst>
      <p:ext uri="{BB962C8B-B14F-4D97-AF65-F5344CB8AC3E}">
        <p14:creationId xmlns:p14="http://schemas.microsoft.com/office/powerpoint/2010/main" val="746379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AF8BE9-C879-41CD-8164-D861ACBC83C3}" type="slidenum">
              <a:rPr lang="en-US" smtClean="0"/>
              <a:t>15</a:t>
            </a:fld>
            <a:endParaRPr lang="en-US"/>
          </a:p>
        </p:txBody>
      </p:sp>
    </p:spTree>
    <p:extLst>
      <p:ext uri="{BB962C8B-B14F-4D97-AF65-F5344CB8AC3E}">
        <p14:creationId xmlns:p14="http://schemas.microsoft.com/office/powerpoint/2010/main" val="61983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AF8BE9-C879-41CD-8164-D861ACBC83C3}" type="slidenum">
              <a:rPr lang="en-US" smtClean="0"/>
              <a:t>16</a:t>
            </a:fld>
            <a:endParaRPr lang="en-US"/>
          </a:p>
        </p:txBody>
      </p:sp>
    </p:spTree>
    <p:extLst>
      <p:ext uri="{BB962C8B-B14F-4D97-AF65-F5344CB8AC3E}">
        <p14:creationId xmlns:p14="http://schemas.microsoft.com/office/powerpoint/2010/main" val="925360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73407-0AFB-4F44-9642-D7FC3D7385A3}" type="slidenum">
              <a:rPr lang="en-US" smtClean="0"/>
              <a:pPr/>
              <a:t>19</a:t>
            </a:fld>
            <a:endParaRPr lang="en-US"/>
          </a:p>
        </p:txBody>
      </p:sp>
    </p:spTree>
    <p:extLst>
      <p:ext uri="{BB962C8B-B14F-4D97-AF65-F5344CB8AC3E}">
        <p14:creationId xmlns:p14="http://schemas.microsoft.com/office/powerpoint/2010/main" val="353875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AF8BE9-C879-41CD-8164-D861ACBC83C3}" type="slidenum">
              <a:rPr lang="en-US" smtClean="0"/>
              <a:t>20</a:t>
            </a:fld>
            <a:endParaRPr lang="en-US"/>
          </a:p>
        </p:txBody>
      </p:sp>
    </p:spTree>
    <p:extLst>
      <p:ext uri="{BB962C8B-B14F-4D97-AF65-F5344CB8AC3E}">
        <p14:creationId xmlns:p14="http://schemas.microsoft.com/office/powerpoint/2010/main" val="1025564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D5A8CD-EBDF-4C68-A2DE-F01684B1A2CB}" type="slidenum">
              <a:rPr lang="en-US" smtClean="0"/>
              <a:t>23</a:t>
            </a:fld>
            <a:endParaRPr lang="en-US"/>
          </a:p>
        </p:txBody>
      </p:sp>
    </p:spTree>
    <p:extLst>
      <p:ext uri="{BB962C8B-B14F-4D97-AF65-F5344CB8AC3E}">
        <p14:creationId xmlns:p14="http://schemas.microsoft.com/office/powerpoint/2010/main" val="918838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AF8BE9-C879-41CD-8164-D861ACBC83C3}" type="slidenum">
              <a:rPr lang="en-US" smtClean="0"/>
              <a:t>25</a:t>
            </a:fld>
            <a:endParaRPr lang="en-US"/>
          </a:p>
        </p:txBody>
      </p:sp>
    </p:spTree>
    <p:extLst>
      <p:ext uri="{BB962C8B-B14F-4D97-AF65-F5344CB8AC3E}">
        <p14:creationId xmlns:p14="http://schemas.microsoft.com/office/powerpoint/2010/main" val="164394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AF8BE9-C879-41CD-8164-D861ACBC83C3}" type="slidenum">
              <a:rPr lang="en-US" smtClean="0"/>
              <a:t>26</a:t>
            </a:fld>
            <a:endParaRPr lang="en-US"/>
          </a:p>
        </p:txBody>
      </p:sp>
    </p:spTree>
    <p:extLst>
      <p:ext uri="{BB962C8B-B14F-4D97-AF65-F5344CB8AC3E}">
        <p14:creationId xmlns:p14="http://schemas.microsoft.com/office/powerpoint/2010/main" val="326169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3C2517-B374-408F-B937-B2D80B9524F5}"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387078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7016A-39BA-4499-8F79-3A94CE72278D}" type="slidenum">
              <a:rPr lang="en-US">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279919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7016A-39BA-4499-8F79-3A94CE72278D}"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336697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AF8BE9-C879-41CD-8164-D861ACBC83C3}" type="slidenum">
              <a:rPr lang="en-US" smtClean="0"/>
              <a:t>29</a:t>
            </a:fld>
            <a:endParaRPr lang="en-US"/>
          </a:p>
        </p:txBody>
      </p:sp>
    </p:spTree>
    <p:extLst>
      <p:ext uri="{BB962C8B-B14F-4D97-AF65-F5344CB8AC3E}">
        <p14:creationId xmlns:p14="http://schemas.microsoft.com/office/powerpoint/2010/main" val="1796709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7016A-39BA-4499-8F79-3A94CE72278D}"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630105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FB601CE-CD93-482E-93EF-5C93FD2AA37A}" type="slidenum">
              <a:rPr lang="en-US" smtClean="0">
                <a:solidFill>
                  <a:prstClr val="black"/>
                </a:solidFill>
              </a:rPr>
              <a:pPr>
                <a:defRPr/>
              </a:pPr>
              <a:t>4</a:t>
            </a:fld>
            <a:endParaRPr lang="en-US">
              <a:solidFill>
                <a:prstClr val="black"/>
              </a:solidFill>
            </a:endParaRPr>
          </a:p>
        </p:txBody>
      </p:sp>
    </p:spTree>
    <p:extLst>
      <p:ext uri="{BB962C8B-B14F-4D97-AF65-F5344CB8AC3E}">
        <p14:creationId xmlns:p14="http://schemas.microsoft.com/office/powerpoint/2010/main" val="2420432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6328" indent="-346328">
              <a:buFont typeface="+mj-lt"/>
              <a:buAutoNum type="arabicPeriod"/>
            </a:pPr>
            <a:endParaRPr lang="en-US" dirty="0"/>
          </a:p>
        </p:txBody>
      </p:sp>
      <p:sp>
        <p:nvSpPr>
          <p:cNvPr id="4" name="Slide Number Placeholder 3"/>
          <p:cNvSpPr>
            <a:spLocks noGrp="1"/>
          </p:cNvSpPr>
          <p:nvPr>
            <p:ph type="sldNum" sz="quarter" idx="10"/>
          </p:nvPr>
        </p:nvSpPr>
        <p:spPr/>
        <p:txBody>
          <a:bodyPr/>
          <a:lstStyle/>
          <a:p>
            <a:pPr>
              <a:defRPr/>
            </a:pPr>
            <a:fld id="{9FB601CE-CD93-482E-93EF-5C93FD2AA37A}" type="slidenum">
              <a:rPr lang="en-US" smtClean="0">
                <a:solidFill>
                  <a:prstClr val="black"/>
                </a:solidFill>
              </a:rPr>
              <a:pPr>
                <a:defRPr/>
              </a:pPr>
              <a:t>5</a:t>
            </a:fld>
            <a:endParaRPr lang="en-US">
              <a:solidFill>
                <a:prstClr val="black"/>
              </a:solidFill>
            </a:endParaRPr>
          </a:p>
        </p:txBody>
      </p:sp>
    </p:spTree>
    <p:extLst>
      <p:ext uri="{BB962C8B-B14F-4D97-AF65-F5344CB8AC3E}">
        <p14:creationId xmlns:p14="http://schemas.microsoft.com/office/powerpoint/2010/main" val="1867514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7016A-39BA-4499-8F79-3A94CE72278D}"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569742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7016A-39BA-4499-8F79-3A94CE72278D}"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621443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7016A-39BA-4499-8F79-3A94CE72278D}"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550722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7016A-39BA-4499-8F79-3A94CE72278D}"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4091146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1.png"/><Relationship Id="rId13" Type="http://schemas.microsoft.com/office/2007/relationships/hdphoto" Target="../media/hdphoto4.wdp"/><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3.png"/><Relationship Id="rId2" Type="http://schemas.openxmlformats.org/officeDocument/2006/relationships/image" Target="../media/image6.jpeg"/><Relationship Id="rId16" Type="http://schemas.openxmlformats.org/officeDocument/2006/relationships/image" Target="../media/image16.jpeg"/><Relationship Id="rId1" Type="http://schemas.openxmlformats.org/officeDocument/2006/relationships/slideMaster" Target="../slideMasters/slideMaster2.xml"/><Relationship Id="rId6" Type="http://schemas.openxmlformats.org/officeDocument/2006/relationships/image" Target="../media/image9.png"/><Relationship Id="rId11" Type="http://schemas.microsoft.com/office/2007/relationships/hdphoto" Target="../media/hdphoto3.wdp"/><Relationship Id="rId5" Type="http://schemas.microsoft.com/office/2007/relationships/hdphoto" Target="../media/hdphoto1.wdp"/><Relationship Id="rId15" Type="http://schemas.openxmlformats.org/officeDocument/2006/relationships/image" Target="../media/image15.png"/><Relationship Id="rId10" Type="http://schemas.openxmlformats.org/officeDocument/2006/relationships/image" Target="../media/image12.png"/><Relationship Id="rId4" Type="http://schemas.openxmlformats.org/officeDocument/2006/relationships/image" Target="../media/image8.png"/><Relationship Id="rId9" Type="http://schemas.microsoft.com/office/2007/relationships/hdphoto" Target="../media/hdphoto2.wdp"/><Relationship Id="rId14"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sz="4400"/>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4152720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6" name="Rectangle 59"/>
          <p:cNvSpPr>
            <a:spLocks noGrp="1" noChangeArrowheads="1"/>
          </p:cNvSpPr>
          <p:nvPr>
            <p:ph type="sldNum" sz="quarter" idx="10"/>
          </p:nvPr>
        </p:nvSpPr>
        <p:spPr>
          <a:xfrm>
            <a:off x="8506535" y="6597501"/>
            <a:ext cx="640080" cy="228600"/>
          </a:xfrm>
          <a:prstGeom prst="rect">
            <a:avLst/>
          </a:prstGeom>
        </p:spPr>
        <p:txBody>
          <a:bodyPr/>
          <a:lstStyle>
            <a:lvl1pPr>
              <a:defRPr/>
            </a:lvl1pPr>
          </a:lstStyle>
          <a:p>
            <a:pPr fontAlgn="auto">
              <a:spcBef>
                <a:spcPts val="0"/>
              </a:spcBef>
              <a:spcAft>
                <a:spcPts val="0"/>
              </a:spcAft>
              <a:defRPr/>
            </a:pPr>
            <a:fld id="{08E4D5F5-F849-4DFE-BEDB-8E292C7B1596}" type="slidenum">
              <a:rPr lang="en-US">
                <a:solidFill>
                  <a:prstClr val="black"/>
                </a:solidFill>
                <a:latin typeface="Arial "/>
              </a:rPr>
              <a:pPr fontAlgn="auto">
                <a:spcBef>
                  <a:spcPts val="0"/>
                </a:spcBef>
                <a:spcAft>
                  <a:spcPts val="0"/>
                </a:spcAft>
                <a:defRPr/>
              </a:pPr>
              <a:t>‹#›</a:t>
            </a:fld>
            <a:endParaRPr lang="en-US" dirty="0">
              <a:solidFill>
                <a:prstClr val="black"/>
              </a:solidFill>
              <a:latin typeface="Arial "/>
            </a:endParaRPr>
          </a:p>
        </p:txBody>
      </p:sp>
    </p:spTree>
    <p:extLst>
      <p:ext uri="{BB962C8B-B14F-4D97-AF65-F5344CB8AC3E}">
        <p14:creationId xmlns:p14="http://schemas.microsoft.com/office/powerpoint/2010/main" val="31368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lvl1pPr>
              <a:defRPr sz="3300"/>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dirty="0"/>
              <a:t>Click to edit Master subtitle style</a:t>
            </a:r>
          </a:p>
        </p:txBody>
      </p:sp>
    </p:spTree>
    <p:extLst>
      <p:ext uri="{BB962C8B-B14F-4D97-AF65-F5344CB8AC3E}">
        <p14:creationId xmlns:p14="http://schemas.microsoft.com/office/powerpoint/2010/main" val="2985273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990600"/>
          </a:xfrm>
          <a:prstGeom prst="rect">
            <a:avLst/>
          </a:prstGeom>
        </p:spPr>
        <p:txBody>
          <a:bodyPr anchor="ctr" anchorCtr="0"/>
          <a:lstStyle>
            <a:lvl1pPr>
              <a:defRPr sz="2100" b="1">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457200" y="1549402"/>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4140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extBox 2"/>
          <p:cNvSpPr txBox="1"/>
          <p:nvPr userDrawn="1"/>
        </p:nvSpPr>
        <p:spPr>
          <a:xfrm>
            <a:off x="-295052" y="186190"/>
            <a:ext cx="9155805" cy="461665"/>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square" rtlCol="0">
            <a:spAutoFit/>
          </a:bodyPr>
          <a:lstStyle/>
          <a:p>
            <a:pPr algn="ctr"/>
            <a:r>
              <a:rPr lang="en-US" sz="2400" b="1" dirty="0">
                <a:solidFill>
                  <a:srgbClr val="000000"/>
                </a:solidFill>
                <a:latin typeface="Arial" pitchFamily="34" charset="0"/>
                <a:cs typeface="Arial" pitchFamily="34" charset="0"/>
              </a:rPr>
              <a:t>CALENDAR REVIEW</a:t>
            </a:r>
          </a:p>
        </p:txBody>
      </p:sp>
      <p:grpSp>
        <p:nvGrpSpPr>
          <p:cNvPr id="8" name="Group 7"/>
          <p:cNvGrpSpPr/>
          <p:nvPr userDrawn="1"/>
        </p:nvGrpSpPr>
        <p:grpSpPr>
          <a:xfrm>
            <a:off x="-1119401" y="1122005"/>
            <a:ext cx="824349" cy="5735997"/>
            <a:chOff x="-12381" y="921476"/>
            <a:chExt cx="824349" cy="5735997"/>
          </a:xfrm>
        </p:grpSpPr>
        <p:grpSp>
          <p:nvGrpSpPr>
            <p:cNvPr id="4" name="Group 3"/>
            <p:cNvGrpSpPr/>
            <p:nvPr userDrawn="1"/>
          </p:nvGrpSpPr>
          <p:grpSpPr>
            <a:xfrm>
              <a:off x="-12381" y="1454330"/>
              <a:ext cx="824349" cy="5203143"/>
              <a:chOff x="138852" y="-1400190"/>
              <a:chExt cx="1228725" cy="8650615"/>
            </a:xfrm>
          </p:grpSpPr>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8852" y="-1400190"/>
                <a:ext cx="1228725" cy="5848350"/>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8377" y="4431025"/>
                <a:ext cx="1219200" cy="2819400"/>
              </a:xfrm>
              <a:prstGeom prst="rect">
                <a:avLst/>
              </a:prstGeom>
            </p:spPr>
          </p:pic>
        </p:grpSp>
        <p:pic>
          <p:nvPicPr>
            <p:cNvPr id="7" name="Picture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921476"/>
              <a:ext cx="811968" cy="532854"/>
            </a:xfrm>
            <a:prstGeom prst="rect">
              <a:avLst/>
            </a:prstGeom>
          </p:spPr>
        </p:pic>
      </p:grpSp>
      <p:sp>
        <p:nvSpPr>
          <p:cNvPr id="9" name="Content Placeholder 3"/>
          <p:cNvSpPr>
            <a:spLocks noGrp="1"/>
          </p:cNvSpPr>
          <p:nvPr>
            <p:ph idx="4294967295"/>
          </p:nvPr>
        </p:nvSpPr>
        <p:spPr>
          <a:xfrm>
            <a:off x="9428490" y="874681"/>
            <a:ext cx="5346290" cy="5540829"/>
          </a:xfrm>
          <a:prstGeom prst="rect">
            <a:avLst/>
          </a:prstGeom>
        </p:spPr>
        <p:txBody>
          <a:bodyPr/>
          <a:lstStyle>
            <a:lvl1pPr marL="0" indent="0">
              <a:buNone/>
              <a:defRPr/>
            </a:lvl1pPr>
          </a:lstStyle>
          <a:p>
            <a:pPr marL="0" indent="0">
              <a:buNone/>
            </a:pPr>
            <a:r>
              <a:rPr lang="en-US" b="1" u="sng" dirty="0" err="1"/>
              <a:t>OrderS</a:t>
            </a:r>
            <a:endParaRPr lang="en-US" b="1" u="sng" dirty="0"/>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a:p>
            <a:pPr marL="0" indent="0">
              <a:buNone/>
            </a:pPr>
            <a:r>
              <a:rPr lang="en-US" b="1" u="sng" cap="none" dirty="0"/>
              <a:t>LPDs</a:t>
            </a:r>
          </a:p>
          <a:p>
            <a:pPr marL="0" indent="0">
              <a:buNone/>
            </a:pPr>
            <a:endParaRPr lang="en-US" b="1" u="sng" cap="none" dirty="0"/>
          </a:p>
          <a:p>
            <a:pPr marL="0" indent="0">
              <a:buNone/>
            </a:pPr>
            <a:endParaRPr lang="en-US" b="1" u="sng" cap="none" dirty="0"/>
          </a:p>
          <a:p>
            <a:pPr marL="0" indent="0">
              <a:buNone/>
            </a:pPr>
            <a:endParaRPr lang="en-US" b="1" u="sng" cap="none" dirty="0"/>
          </a:p>
          <a:p>
            <a:pPr marL="0" indent="0">
              <a:buNone/>
            </a:pPr>
            <a:endParaRPr lang="en-US" b="1" u="sng" cap="none" dirty="0"/>
          </a:p>
          <a:p>
            <a:pPr marL="0" indent="0">
              <a:buNone/>
            </a:pPr>
            <a:r>
              <a:rPr lang="en-US" b="1" u="sng" cap="none" dirty="0"/>
              <a:t>Major Events / OPTs</a:t>
            </a:r>
          </a:p>
          <a:p>
            <a:pPr marL="0" indent="0">
              <a:buNone/>
            </a:pPr>
            <a:endParaRPr lang="en-US" b="1" u="sng" cap="none" dirty="0"/>
          </a:p>
          <a:p>
            <a:pPr marL="0" indent="0">
              <a:buNone/>
            </a:pPr>
            <a:endParaRPr lang="en-US" b="1" u="sng" cap="none" dirty="0"/>
          </a:p>
          <a:p>
            <a:pPr marL="0" indent="0">
              <a:buNone/>
            </a:pPr>
            <a:endParaRPr lang="en-US" b="1" u="sng" cap="none" dirty="0"/>
          </a:p>
          <a:p>
            <a:pPr marL="0" indent="0">
              <a:buNone/>
            </a:pPr>
            <a:endParaRPr lang="en-US" b="1" u="sng" cap="none" dirty="0"/>
          </a:p>
        </p:txBody>
      </p:sp>
    </p:spTree>
    <p:extLst>
      <p:ext uri="{BB962C8B-B14F-4D97-AF65-F5344CB8AC3E}">
        <p14:creationId xmlns:p14="http://schemas.microsoft.com/office/powerpoint/2010/main" val="4135205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26557" y="94043"/>
            <a:ext cx="7886700" cy="1325563"/>
          </a:xfrm>
          <a:prstGeom prst="rect">
            <a:avLst/>
          </a:prstGeom>
        </p:spPr>
        <p:txBody>
          <a:bodyPr/>
          <a:lstStyle>
            <a:lvl1pPr>
              <a:defRPr sz="2100">
                <a:effectLst>
                  <a:outerShdw blurRad="38100" dist="38100" dir="2700000" algn="tl">
                    <a:srgbClr val="000000">
                      <a:alpha val="43137"/>
                    </a:srgbClr>
                  </a:outerShdw>
                </a:effectLst>
              </a:defRPr>
            </a:lvl1pPr>
          </a:lstStyle>
          <a:p>
            <a:r>
              <a:rPr lang="en-US"/>
              <a:t>Click to edit Master title style</a:t>
            </a:r>
          </a:p>
        </p:txBody>
      </p:sp>
      <p:cxnSp>
        <p:nvCxnSpPr>
          <p:cNvPr id="3" name="Straight Connector 2"/>
          <p:cNvCxnSpPr/>
          <p:nvPr userDrawn="1"/>
        </p:nvCxnSpPr>
        <p:spPr bwMode="auto">
          <a:xfrm>
            <a:off x="4572000" y="990603"/>
            <a:ext cx="0" cy="5365811"/>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4" name="Straight Connector 3"/>
          <p:cNvCxnSpPr/>
          <p:nvPr userDrawn="1"/>
        </p:nvCxnSpPr>
        <p:spPr bwMode="auto">
          <a:xfrm>
            <a:off x="102094" y="3571045"/>
            <a:ext cx="8917614" cy="17762"/>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5" name="TextBox 4"/>
          <p:cNvSpPr txBox="1"/>
          <p:nvPr userDrawn="1"/>
        </p:nvSpPr>
        <p:spPr>
          <a:xfrm>
            <a:off x="4634145" y="3524428"/>
            <a:ext cx="4367813" cy="300082"/>
          </a:xfrm>
          <a:prstGeom prst="rect">
            <a:avLst/>
          </a:prstGeom>
          <a:noFill/>
        </p:spPr>
        <p:txBody>
          <a:bodyPr wrap="square" rtlCol="0">
            <a:spAutoFit/>
          </a:bodyPr>
          <a:lstStyle/>
          <a:p>
            <a:pPr algn="ctr"/>
            <a:r>
              <a:rPr lang="en-US" sz="1350" u="sng" dirty="0">
                <a:solidFill>
                  <a:srgbClr val="000000"/>
                </a:solidFill>
              </a:rPr>
              <a:t>Issues / Alibis / Remarks</a:t>
            </a:r>
          </a:p>
        </p:txBody>
      </p:sp>
      <p:sp>
        <p:nvSpPr>
          <p:cNvPr id="7" name="TextBox 6"/>
          <p:cNvSpPr txBox="1"/>
          <p:nvPr/>
        </p:nvSpPr>
        <p:spPr>
          <a:xfrm>
            <a:off x="4696288" y="860241"/>
            <a:ext cx="4367813" cy="300082"/>
          </a:xfrm>
          <a:prstGeom prst="rect">
            <a:avLst/>
          </a:prstGeom>
          <a:noFill/>
        </p:spPr>
        <p:txBody>
          <a:bodyPr wrap="square" rtlCol="0">
            <a:spAutoFit/>
          </a:bodyPr>
          <a:lstStyle/>
          <a:p>
            <a:pPr algn="ctr"/>
            <a:r>
              <a:rPr lang="en-US" sz="1350" u="sng" dirty="0">
                <a:solidFill>
                  <a:srgbClr val="000000"/>
                </a:solidFill>
              </a:rPr>
              <a:t>T-1 thru T-8</a:t>
            </a:r>
          </a:p>
        </p:txBody>
      </p:sp>
      <p:sp>
        <p:nvSpPr>
          <p:cNvPr id="10" name="TextBox 9"/>
          <p:cNvSpPr txBox="1"/>
          <p:nvPr/>
        </p:nvSpPr>
        <p:spPr>
          <a:xfrm>
            <a:off x="102095" y="852747"/>
            <a:ext cx="4367813" cy="300082"/>
          </a:xfrm>
          <a:prstGeom prst="rect">
            <a:avLst/>
          </a:prstGeom>
          <a:noFill/>
        </p:spPr>
        <p:txBody>
          <a:bodyPr wrap="square" rtlCol="0">
            <a:spAutoFit/>
          </a:bodyPr>
          <a:lstStyle/>
          <a:p>
            <a:pPr algn="ctr"/>
            <a:r>
              <a:rPr lang="en-US" sz="1350" u="sng" dirty="0">
                <a:solidFill>
                  <a:srgbClr val="000000"/>
                </a:solidFill>
              </a:rPr>
              <a:t>T+1 AAR</a:t>
            </a:r>
          </a:p>
        </p:txBody>
      </p:sp>
    </p:spTree>
    <p:extLst>
      <p:ext uri="{BB962C8B-B14F-4D97-AF65-F5344CB8AC3E}">
        <p14:creationId xmlns:p14="http://schemas.microsoft.com/office/powerpoint/2010/main" val="3135319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Rectangle 2"/>
          <p:cNvSpPr/>
          <p:nvPr userDrawn="1"/>
        </p:nvSpPr>
        <p:spPr bwMode="auto">
          <a:xfrm>
            <a:off x="0" y="0"/>
            <a:ext cx="9144000" cy="6858000"/>
          </a:xfrm>
          <a:prstGeom prst="rect">
            <a:avLst/>
          </a:pr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algn="ctr" fontAlgn="base">
              <a:spcBef>
                <a:spcPct val="0"/>
              </a:spcBef>
              <a:spcAft>
                <a:spcPct val="0"/>
              </a:spcAft>
            </a:pPr>
            <a:endParaRPr lang="en-US" sz="600" dirty="0">
              <a:solidFill>
                <a:srgbClr val="000000"/>
              </a:solidFill>
              <a:cs typeface="Arial" charset="0"/>
            </a:endParaRPr>
          </a:p>
        </p:txBody>
      </p:sp>
      <p:sp>
        <p:nvSpPr>
          <p:cNvPr id="4" name="Rectangle 4"/>
          <p:cNvSpPr txBox="1">
            <a:spLocks noChangeArrowheads="1"/>
          </p:cNvSpPr>
          <p:nvPr userDrawn="1"/>
        </p:nvSpPr>
        <p:spPr bwMode="auto">
          <a:xfrm>
            <a:off x="7010400" y="6629400"/>
            <a:ext cx="2133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68580" tIns="34290" rIns="68580" bIns="34290" numCol="1" anchor="ctr" anchorCtr="0" compatLnSpc="1">
            <a:prstTxWarp prst="textNoShape">
              <a:avLst/>
            </a:prstTxWarp>
          </a:bodyPr>
          <a:lstStyle>
            <a:lvl1pPr>
              <a:defRPr/>
            </a:lvl1pPr>
          </a:lstStyle>
          <a:p>
            <a:pPr algn="r" fontAlgn="base">
              <a:spcBef>
                <a:spcPct val="0"/>
              </a:spcBef>
              <a:spcAft>
                <a:spcPct val="0"/>
              </a:spcAft>
              <a:defRPr/>
            </a:pPr>
            <a:endParaRPr lang="en-US" sz="1050" dirty="0">
              <a:solidFill>
                <a:srgbClr val="000000"/>
              </a:solidFill>
              <a:cs typeface="Arial" charset="0"/>
            </a:endParaRPr>
          </a:p>
        </p:txBody>
      </p:sp>
      <p:sp>
        <p:nvSpPr>
          <p:cNvPr id="5" name="Slide Number Placeholder 5"/>
          <p:cNvSpPr>
            <a:spLocks noGrp="1"/>
          </p:cNvSpPr>
          <p:nvPr>
            <p:ph type="sldNum" sz="quarter" idx="12"/>
          </p:nvPr>
        </p:nvSpPr>
        <p:spPr>
          <a:xfrm>
            <a:off x="6553200" y="6356352"/>
            <a:ext cx="2133600" cy="365125"/>
          </a:xfrm>
          <a:prstGeom prst="rect">
            <a:avLst/>
          </a:prstGeom>
        </p:spPr>
        <p:txBody>
          <a:bodyPr/>
          <a:lstStyle>
            <a:lvl1pPr>
              <a:defRPr/>
            </a:lvl1pPr>
          </a:lstStyle>
          <a:p>
            <a:pPr>
              <a:defRPr/>
            </a:pPr>
            <a:fld id="{0583247F-76BA-42CD-BDA5-4C662DCA3B02}"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029108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Rectangle 27"/>
          <p:cNvSpPr>
            <a:spLocks noChangeArrowheads="1"/>
          </p:cNvSpPr>
          <p:nvPr userDrawn="1"/>
        </p:nvSpPr>
        <p:spPr bwMode="auto">
          <a:xfrm>
            <a:off x="0" y="6693978"/>
            <a:ext cx="9144000" cy="161583"/>
          </a:xfrm>
          <a:prstGeom prst="rect">
            <a:avLst/>
          </a:prstGeom>
          <a:noFill/>
          <a:ln w="9525" algn="ctr">
            <a:noFill/>
            <a:miter lim="800000"/>
            <a:headEnd/>
            <a:tailEnd/>
          </a:ln>
          <a:effectLst/>
        </p:spPr>
        <p:txBody>
          <a:bodyPr wrap="square" tIns="0" bIns="0" anchor="ctr" anchorCtr="1">
            <a:spAutoFit/>
          </a:bodyPr>
          <a:lstStyle/>
          <a:p>
            <a:pPr algn="ctr"/>
            <a:r>
              <a:rPr lang="en-US" sz="1050" b="1" dirty="0">
                <a:solidFill>
                  <a:srgbClr val="00B050"/>
                </a:solidFill>
              </a:rPr>
              <a:t>UNCLASSIFIED//FOUO</a:t>
            </a:r>
          </a:p>
        </p:txBody>
      </p:sp>
      <p:sp>
        <p:nvSpPr>
          <p:cNvPr id="4" name="Rectangle 59"/>
          <p:cNvSpPr>
            <a:spLocks noGrp="1" noChangeArrowheads="1"/>
          </p:cNvSpPr>
          <p:nvPr>
            <p:ph type="sldNum" sz="quarter" idx="10"/>
          </p:nvPr>
        </p:nvSpPr>
        <p:spPr>
          <a:xfrm>
            <a:off x="8506535" y="6597501"/>
            <a:ext cx="640080" cy="228600"/>
          </a:xfrm>
          <a:prstGeom prst="rect">
            <a:avLst/>
          </a:prstGeom>
        </p:spPr>
        <p:txBody>
          <a:bodyPr/>
          <a:lstStyle>
            <a:lvl1pPr>
              <a:defRPr/>
            </a:lvl1pPr>
          </a:lstStyle>
          <a:p>
            <a:pPr>
              <a:defRPr/>
            </a:pPr>
            <a:fld id="{08E4D5F5-F849-4DFE-BEDB-8E292C7B1596}"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52436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990600"/>
          </a:xfrm>
          <a:prstGeom prst="rect">
            <a:avLst/>
          </a:prstGeom>
        </p:spPr>
        <p:txBody>
          <a:bodyPr anchor="ctr" anchorCtr="0"/>
          <a:lstStyle>
            <a:lvl1pPr>
              <a:defRPr b="0"/>
            </a:lvl1pPr>
          </a:lstStyle>
          <a:p>
            <a:r>
              <a:rPr lang="en-US" dirty="0"/>
              <a:t>Click to edit Master title style</a:t>
            </a:r>
          </a:p>
        </p:txBody>
      </p:sp>
      <p:graphicFrame>
        <p:nvGraphicFramePr>
          <p:cNvPr id="6" name="Table 5"/>
          <p:cNvGraphicFramePr>
            <a:graphicFrameLocks noGrp="1"/>
          </p:cNvGraphicFramePr>
          <p:nvPr userDrawn="1"/>
        </p:nvGraphicFramePr>
        <p:xfrm>
          <a:off x="115316" y="794812"/>
          <a:ext cx="8699711" cy="5663139"/>
        </p:xfrm>
        <a:graphic>
          <a:graphicData uri="http://schemas.openxmlformats.org/drawingml/2006/table">
            <a:tbl>
              <a:tblPr/>
              <a:tblGrid>
                <a:gridCol w="528860">
                  <a:extLst>
                    <a:ext uri="{9D8B030D-6E8A-4147-A177-3AD203B41FA5}">
                      <a16:colId xmlns:a16="http://schemas.microsoft.com/office/drawing/2014/main" val="20000"/>
                    </a:ext>
                  </a:extLst>
                </a:gridCol>
                <a:gridCol w="209509">
                  <a:extLst>
                    <a:ext uri="{9D8B030D-6E8A-4147-A177-3AD203B41FA5}">
                      <a16:colId xmlns:a16="http://schemas.microsoft.com/office/drawing/2014/main" val="20001"/>
                    </a:ext>
                  </a:extLst>
                </a:gridCol>
                <a:gridCol w="209509">
                  <a:extLst>
                    <a:ext uri="{9D8B030D-6E8A-4147-A177-3AD203B41FA5}">
                      <a16:colId xmlns:a16="http://schemas.microsoft.com/office/drawing/2014/main" val="20002"/>
                    </a:ext>
                  </a:extLst>
                </a:gridCol>
                <a:gridCol w="209509">
                  <a:extLst>
                    <a:ext uri="{9D8B030D-6E8A-4147-A177-3AD203B41FA5}">
                      <a16:colId xmlns:a16="http://schemas.microsoft.com/office/drawing/2014/main" val="20003"/>
                    </a:ext>
                  </a:extLst>
                </a:gridCol>
                <a:gridCol w="209509">
                  <a:extLst>
                    <a:ext uri="{9D8B030D-6E8A-4147-A177-3AD203B41FA5}">
                      <a16:colId xmlns:a16="http://schemas.microsoft.com/office/drawing/2014/main" val="20004"/>
                    </a:ext>
                  </a:extLst>
                </a:gridCol>
                <a:gridCol w="209509">
                  <a:extLst>
                    <a:ext uri="{9D8B030D-6E8A-4147-A177-3AD203B41FA5}">
                      <a16:colId xmlns:a16="http://schemas.microsoft.com/office/drawing/2014/main" val="20005"/>
                    </a:ext>
                  </a:extLst>
                </a:gridCol>
                <a:gridCol w="209509">
                  <a:extLst>
                    <a:ext uri="{9D8B030D-6E8A-4147-A177-3AD203B41FA5}">
                      <a16:colId xmlns:a16="http://schemas.microsoft.com/office/drawing/2014/main" val="20006"/>
                    </a:ext>
                  </a:extLst>
                </a:gridCol>
                <a:gridCol w="209509">
                  <a:extLst>
                    <a:ext uri="{9D8B030D-6E8A-4147-A177-3AD203B41FA5}">
                      <a16:colId xmlns:a16="http://schemas.microsoft.com/office/drawing/2014/main" val="20007"/>
                    </a:ext>
                  </a:extLst>
                </a:gridCol>
                <a:gridCol w="209509">
                  <a:extLst>
                    <a:ext uri="{9D8B030D-6E8A-4147-A177-3AD203B41FA5}">
                      <a16:colId xmlns:a16="http://schemas.microsoft.com/office/drawing/2014/main" val="20008"/>
                    </a:ext>
                  </a:extLst>
                </a:gridCol>
                <a:gridCol w="209509">
                  <a:extLst>
                    <a:ext uri="{9D8B030D-6E8A-4147-A177-3AD203B41FA5}">
                      <a16:colId xmlns:a16="http://schemas.microsoft.com/office/drawing/2014/main" val="20009"/>
                    </a:ext>
                  </a:extLst>
                </a:gridCol>
                <a:gridCol w="209509">
                  <a:extLst>
                    <a:ext uri="{9D8B030D-6E8A-4147-A177-3AD203B41FA5}">
                      <a16:colId xmlns:a16="http://schemas.microsoft.com/office/drawing/2014/main" val="20010"/>
                    </a:ext>
                  </a:extLst>
                </a:gridCol>
                <a:gridCol w="209509">
                  <a:extLst>
                    <a:ext uri="{9D8B030D-6E8A-4147-A177-3AD203B41FA5}">
                      <a16:colId xmlns:a16="http://schemas.microsoft.com/office/drawing/2014/main" val="20011"/>
                    </a:ext>
                  </a:extLst>
                </a:gridCol>
                <a:gridCol w="209509">
                  <a:extLst>
                    <a:ext uri="{9D8B030D-6E8A-4147-A177-3AD203B41FA5}">
                      <a16:colId xmlns:a16="http://schemas.microsoft.com/office/drawing/2014/main" val="20012"/>
                    </a:ext>
                  </a:extLst>
                </a:gridCol>
                <a:gridCol w="209509">
                  <a:extLst>
                    <a:ext uri="{9D8B030D-6E8A-4147-A177-3AD203B41FA5}">
                      <a16:colId xmlns:a16="http://schemas.microsoft.com/office/drawing/2014/main" val="20013"/>
                    </a:ext>
                  </a:extLst>
                </a:gridCol>
                <a:gridCol w="209509">
                  <a:extLst>
                    <a:ext uri="{9D8B030D-6E8A-4147-A177-3AD203B41FA5}">
                      <a16:colId xmlns:a16="http://schemas.microsoft.com/office/drawing/2014/main" val="20014"/>
                    </a:ext>
                  </a:extLst>
                </a:gridCol>
                <a:gridCol w="209509">
                  <a:extLst>
                    <a:ext uri="{9D8B030D-6E8A-4147-A177-3AD203B41FA5}">
                      <a16:colId xmlns:a16="http://schemas.microsoft.com/office/drawing/2014/main" val="20015"/>
                    </a:ext>
                  </a:extLst>
                </a:gridCol>
                <a:gridCol w="209509">
                  <a:extLst>
                    <a:ext uri="{9D8B030D-6E8A-4147-A177-3AD203B41FA5}">
                      <a16:colId xmlns:a16="http://schemas.microsoft.com/office/drawing/2014/main" val="20016"/>
                    </a:ext>
                  </a:extLst>
                </a:gridCol>
                <a:gridCol w="209509">
                  <a:extLst>
                    <a:ext uri="{9D8B030D-6E8A-4147-A177-3AD203B41FA5}">
                      <a16:colId xmlns:a16="http://schemas.microsoft.com/office/drawing/2014/main" val="20017"/>
                    </a:ext>
                  </a:extLst>
                </a:gridCol>
                <a:gridCol w="209509">
                  <a:extLst>
                    <a:ext uri="{9D8B030D-6E8A-4147-A177-3AD203B41FA5}">
                      <a16:colId xmlns:a16="http://schemas.microsoft.com/office/drawing/2014/main" val="20018"/>
                    </a:ext>
                  </a:extLst>
                </a:gridCol>
                <a:gridCol w="209509">
                  <a:extLst>
                    <a:ext uri="{9D8B030D-6E8A-4147-A177-3AD203B41FA5}">
                      <a16:colId xmlns:a16="http://schemas.microsoft.com/office/drawing/2014/main" val="20019"/>
                    </a:ext>
                  </a:extLst>
                </a:gridCol>
                <a:gridCol w="209509">
                  <a:extLst>
                    <a:ext uri="{9D8B030D-6E8A-4147-A177-3AD203B41FA5}">
                      <a16:colId xmlns:a16="http://schemas.microsoft.com/office/drawing/2014/main" val="20020"/>
                    </a:ext>
                  </a:extLst>
                </a:gridCol>
                <a:gridCol w="209509">
                  <a:extLst>
                    <a:ext uri="{9D8B030D-6E8A-4147-A177-3AD203B41FA5}">
                      <a16:colId xmlns:a16="http://schemas.microsoft.com/office/drawing/2014/main" val="20021"/>
                    </a:ext>
                  </a:extLst>
                </a:gridCol>
                <a:gridCol w="209509">
                  <a:extLst>
                    <a:ext uri="{9D8B030D-6E8A-4147-A177-3AD203B41FA5}">
                      <a16:colId xmlns:a16="http://schemas.microsoft.com/office/drawing/2014/main" val="20022"/>
                    </a:ext>
                  </a:extLst>
                </a:gridCol>
                <a:gridCol w="209509">
                  <a:extLst>
                    <a:ext uri="{9D8B030D-6E8A-4147-A177-3AD203B41FA5}">
                      <a16:colId xmlns:a16="http://schemas.microsoft.com/office/drawing/2014/main" val="20023"/>
                    </a:ext>
                  </a:extLst>
                </a:gridCol>
                <a:gridCol w="209509">
                  <a:extLst>
                    <a:ext uri="{9D8B030D-6E8A-4147-A177-3AD203B41FA5}">
                      <a16:colId xmlns:a16="http://schemas.microsoft.com/office/drawing/2014/main" val="20024"/>
                    </a:ext>
                  </a:extLst>
                </a:gridCol>
                <a:gridCol w="209509">
                  <a:extLst>
                    <a:ext uri="{9D8B030D-6E8A-4147-A177-3AD203B41FA5}">
                      <a16:colId xmlns:a16="http://schemas.microsoft.com/office/drawing/2014/main" val="20025"/>
                    </a:ext>
                  </a:extLst>
                </a:gridCol>
                <a:gridCol w="209509">
                  <a:extLst>
                    <a:ext uri="{9D8B030D-6E8A-4147-A177-3AD203B41FA5}">
                      <a16:colId xmlns:a16="http://schemas.microsoft.com/office/drawing/2014/main" val="20026"/>
                    </a:ext>
                  </a:extLst>
                </a:gridCol>
                <a:gridCol w="209509">
                  <a:extLst>
                    <a:ext uri="{9D8B030D-6E8A-4147-A177-3AD203B41FA5}">
                      <a16:colId xmlns:a16="http://schemas.microsoft.com/office/drawing/2014/main" val="20027"/>
                    </a:ext>
                  </a:extLst>
                </a:gridCol>
                <a:gridCol w="209509">
                  <a:extLst>
                    <a:ext uri="{9D8B030D-6E8A-4147-A177-3AD203B41FA5}">
                      <a16:colId xmlns:a16="http://schemas.microsoft.com/office/drawing/2014/main" val="20028"/>
                    </a:ext>
                  </a:extLst>
                </a:gridCol>
                <a:gridCol w="209509">
                  <a:extLst>
                    <a:ext uri="{9D8B030D-6E8A-4147-A177-3AD203B41FA5}">
                      <a16:colId xmlns:a16="http://schemas.microsoft.com/office/drawing/2014/main" val="20029"/>
                    </a:ext>
                  </a:extLst>
                </a:gridCol>
                <a:gridCol w="209509">
                  <a:extLst>
                    <a:ext uri="{9D8B030D-6E8A-4147-A177-3AD203B41FA5}">
                      <a16:colId xmlns:a16="http://schemas.microsoft.com/office/drawing/2014/main" val="20030"/>
                    </a:ext>
                  </a:extLst>
                </a:gridCol>
                <a:gridCol w="209509">
                  <a:extLst>
                    <a:ext uri="{9D8B030D-6E8A-4147-A177-3AD203B41FA5}">
                      <a16:colId xmlns:a16="http://schemas.microsoft.com/office/drawing/2014/main" val="20031"/>
                    </a:ext>
                  </a:extLst>
                </a:gridCol>
                <a:gridCol w="209509">
                  <a:extLst>
                    <a:ext uri="{9D8B030D-6E8A-4147-A177-3AD203B41FA5}">
                      <a16:colId xmlns:a16="http://schemas.microsoft.com/office/drawing/2014/main" val="20032"/>
                    </a:ext>
                  </a:extLst>
                </a:gridCol>
                <a:gridCol w="209509">
                  <a:extLst>
                    <a:ext uri="{9D8B030D-6E8A-4147-A177-3AD203B41FA5}">
                      <a16:colId xmlns:a16="http://schemas.microsoft.com/office/drawing/2014/main" val="20033"/>
                    </a:ext>
                  </a:extLst>
                </a:gridCol>
                <a:gridCol w="209509">
                  <a:extLst>
                    <a:ext uri="{9D8B030D-6E8A-4147-A177-3AD203B41FA5}">
                      <a16:colId xmlns:a16="http://schemas.microsoft.com/office/drawing/2014/main" val="20034"/>
                    </a:ext>
                  </a:extLst>
                </a:gridCol>
                <a:gridCol w="209509">
                  <a:extLst>
                    <a:ext uri="{9D8B030D-6E8A-4147-A177-3AD203B41FA5}">
                      <a16:colId xmlns:a16="http://schemas.microsoft.com/office/drawing/2014/main" val="20035"/>
                    </a:ext>
                  </a:extLst>
                </a:gridCol>
                <a:gridCol w="209509">
                  <a:extLst>
                    <a:ext uri="{9D8B030D-6E8A-4147-A177-3AD203B41FA5}">
                      <a16:colId xmlns:a16="http://schemas.microsoft.com/office/drawing/2014/main" val="20036"/>
                    </a:ext>
                  </a:extLst>
                </a:gridCol>
                <a:gridCol w="209509">
                  <a:extLst>
                    <a:ext uri="{9D8B030D-6E8A-4147-A177-3AD203B41FA5}">
                      <a16:colId xmlns:a16="http://schemas.microsoft.com/office/drawing/2014/main" val="20037"/>
                    </a:ext>
                  </a:extLst>
                </a:gridCol>
                <a:gridCol w="209509">
                  <a:extLst>
                    <a:ext uri="{9D8B030D-6E8A-4147-A177-3AD203B41FA5}">
                      <a16:colId xmlns:a16="http://schemas.microsoft.com/office/drawing/2014/main" val="20038"/>
                    </a:ext>
                  </a:extLst>
                </a:gridCol>
                <a:gridCol w="209509">
                  <a:extLst>
                    <a:ext uri="{9D8B030D-6E8A-4147-A177-3AD203B41FA5}">
                      <a16:colId xmlns:a16="http://schemas.microsoft.com/office/drawing/2014/main" val="20039"/>
                    </a:ext>
                  </a:extLst>
                </a:gridCol>
              </a:tblGrid>
              <a:tr h="238949">
                <a:tc>
                  <a:txBody>
                    <a:bodyPr/>
                    <a:lstStyle/>
                    <a:p>
                      <a:pPr algn="l" fontAlgn="b"/>
                      <a:endParaRPr lang="en-US" sz="700" b="0" i="0" u="none" strike="noStrike" dirty="0">
                        <a:solidFill>
                          <a:srgbClr val="000000"/>
                        </a:solidFill>
                        <a:effectLst/>
                        <a:latin typeface="Calibri" panose="020F0502020204030204" pitchFamily="34" charset="0"/>
                      </a:endParaRPr>
                    </a:p>
                  </a:txBody>
                  <a:tcPr marL="6304" marR="6304" marT="6304" marB="0" anchor="b">
                    <a:lnL>
                      <a:noFill/>
                    </a:lnL>
                    <a:lnR w="6350" cap="flat" cmpd="sng" algn="ctr">
                      <a:solidFill>
                        <a:srgbClr val="000000"/>
                      </a:solidFill>
                      <a:prstDash val="solid"/>
                      <a:round/>
                      <a:headEnd type="none" w="med" len="med"/>
                      <a:tailEnd type="none" w="med" len="med"/>
                    </a:lnR>
                    <a:lnT>
                      <a:noFill/>
                    </a:lnT>
                    <a:lnB>
                      <a:noFill/>
                    </a:lnB>
                  </a:tcPr>
                </a:tc>
                <a:tc gridSpan="13">
                  <a:txBody>
                    <a:bodyPr/>
                    <a:lstStyle/>
                    <a:p>
                      <a:pPr algn="ctr" fontAlgn="ctr"/>
                      <a:r>
                        <a:rPr lang="en-US" sz="700" b="1" i="0" u="none" strike="noStrike" dirty="0">
                          <a:solidFill>
                            <a:srgbClr val="000000"/>
                          </a:solidFill>
                          <a:effectLst/>
                          <a:latin typeface="Arial" panose="020B0604020202020204" pitchFamily="34" charset="0"/>
                        </a:rPr>
                        <a:t>1QTR, FY 17</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3">
                  <a:txBody>
                    <a:bodyPr/>
                    <a:lstStyle/>
                    <a:p>
                      <a:pPr algn="ctr" fontAlgn="ctr"/>
                      <a:r>
                        <a:rPr lang="en-US" sz="700" b="1" i="0" u="none" strike="noStrike" dirty="0">
                          <a:solidFill>
                            <a:srgbClr val="000000"/>
                          </a:solidFill>
                          <a:effectLst/>
                          <a:latin typeface="Arial" panose="020B0604020202020204" pitchFamily="34" charset="0"/>
                        </a:rPr>
                        <a:t>2QTR, FY 17</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3">
                  <a:txBody>
                    <a:bodyPr/>
                    <a:lstStyle/>
                    <a:p>
                      <a:pPr algn="ctr" fontAlgn="ctr"/>
                      <a:r>
                        <a:rPr lang="en-US" sz="700" b="1" i="0" u="none" strike="noStrike" dirty="0">
                          <a:solidFill>
                            <a:srgbClr val="000000"/>
                          </a:solidFill>
                          <a:effectLst/>
                          <a:latin typeface="Arial" panose="020B0604020202020204" pitchFamily="34" charset="0"/>
                        </a:rPr>
                        <a:t>3QTR, FY 17</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8949">
                <a:tc>
                  <a:txBody>
                    <a:bodyPr/>
                    <a:lstStyle/>
                    <a:p>
                      <a:pPr algn="l" fontAlgn="b"/>
                      <a:endParaRPr lang="en-US" sz="700" b="0" i="0" u="none" strike="noStrike" dirty="0">
                        <a:solidFill>
                          <a:srgbClr val="000000"/>
                        </a:solidFill>
                        <a:effectLst/>
                        <a:latin typeface="Calibri" panose="020F0502020204030204" pitchFamily="34" charset="0"/>
                      </a:endParaRPr>
                    </a:p>
                  </a:txBody>
                  <a:tcPr marL="6304" marR="6304" marT="6304" marB="0" anchor="b">
                    <a:lnL>
                      <a:noFill/>
                    </a:lnL>
                    <a:lnR w="6350" cap="flat" cmpd="sng" algn="ctr">
                      <a:solidFill>
                        <a:srgbClr val="000000"/>
                      </a:solidFill>
                      <a:prstDash val="solid"/>
                      <a:round/>
                      <a:headEnd type="none" w="med" len="med"/>
                      <a:tailEnd type="none" w="med" len="med"/>
                    </a:lnR>
                    <a:lnT>
                      <a:noFill/>
                    </a:lnT>
                    <a:lnB>
                      <a:noFill/>
                    </a:lnB>
                  </a:tcPr>
                </a:tc>
                <a:tc gridSpan="5">
                  <a:txBody>
                    <a:bodyPr/>
                    <a:lstStyle/>
                    <a:p>
                      <a:pPr algn="ctr" fontAlgn="ctr"/>
                      <a:r>
                        <a:rPr lang="en-US" sz="700" b="1" i="0" u="none" strike="noStrike" dirty="0">
                          <a:solidFill>
                            <a:srgbClr val="000000"/>
                          </a:solidFill>
                          <a:effectLst/>
                          <a:latin typeface="Arial" panose="020B0604020202020204" pitchFamily="34" charset="0"/>
                        </a:rPr>
                        <a:t>OCT</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700" b="1" i="0" u="none" strike="noStrike" dirty="0">
                          <a:solidFill>
                            <a:srgbClr val="000000"/>
                          </a:solidFill>
                          <a:effectLst/>
                          <a:latin typeface="Arial" panose="020B0604020202020204" pitchFamily="34" charset="0"/>
                        </a:rPr>
                        <a:t>NOV</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700" b="1" i="0" u="none" strike="noStrike" dirty="0">
                          <a:solidFill>
                            <a:srgbClr val="000000"/>
                          </a:solidFill>
                          <a:effectLst/>
                          <a:latin typeface="Arial" panose="020B0604020202020204" pitchFamily="34" charset="0"/>
                        </a:rPr>
                        <a:t>DEC</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ctr"/>
                      <a:r>
                        <a:rPr lang="en-US" sz="700" b="1" i="0" u="none" strike="noStrike" dirty="0">
                          <a:solidFill>
                            <a:srgbClr val="000000"/>
                          </a:solidFill>
                          <a:effectLst/>
                          <a:latin typeface="Arial" panose="020B0604020202020204" pitchFamily="34" charset="0"/>
                        </a:rPr>
                        <a:t>JAN</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700" b="1" i="0" u="none" strike="noStrike" dirty="0">
                          <a:solidFill>
                            <a:srgbClr val="000000"/>
                          </a:solidFill>
                          <a:effectLst/>
                          <a:latin typeface="Arial" panose="020B0604020202020204" pitchFamily="34" charset="0"/>
                        </a:rPr>
                        <a:t>FEB</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700" b="1" i="0" u="none" strike="noStrike" dirty="0">
                          <a:solidFill>
                            <a:srgbClr val="000000"/>
                          </a:solidFill>
                          <a:effectLst/>
                          <a:latin typeface="Arial" panose="020B0604020202020204" pitchFamily="34" charset="0"/>
                        </a:rPr>
                        <a:t>MAR</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ctr"/>
                      <a:r>
                        <a:rPr lang="en-US" sz="700" b="1" i="0" u="none" strike="noStrike" dirty="0">
                          <a:solidFill>
                            <a:srgbClr val="000000"/>
                          </a:solidFill>
                          <a:effectLst/>
                          <a:latin typeface="Arial" panose="020B0604020202020204" pitchFamily="34" charset="0"/>
                        </a:rPr>
                        <a:t>APR</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700" b="1" i="0" u="none" strike="noStrike" dirty="0">
                          <a:solidFill>
                            <a:srgbClr val="000000"/>
                          </a:solidFill>
                          <a:effectLst/>
                          <a:latin typeface="Arial" panose="020B0604020202020204" pitchFamily="34" charset="0"/>
                        </a:rPr>
                        <a:t>MAY</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700" b="1" i="0" u="none" strike="noStrike" dirty="0">
                          <a:solidFill>
                            <a:srgbClr val="000000"/>
                          </a:solidFill>
                          <a:effectLst/>
                          <a:latin typeface="Arial" panose="020B0604020202020204" pitchFamily="34" charset="0"/>
                        </a:rPr>
                        <a:t>JUN</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38949">
                <a:tc>
                  <a:txBody>
                    <a:bodyPr/>
                    <a:lstStyle/>
                    <a:p>
                      <a:pPr algn="l" fontAlgn="b"/>
                      <a:endParaRPr lang="en-US" sz="700" b="0" i="0" u="none" strike="noStrike" dirty="0">
                        <a:solidFill>
                          <a:srgbClr val="000000"/>
                        </a:solidFill>
                        <a:effectLst/>
                        <a:latin typeface="Calibri" panose="020F0502020204030204" pitchFamily="34" charset="0"/>
                      </a:endParaRPr>
                    </a:p>
                  </a:txBody>
                  <a:tcPr marL="6304" marR="6304" marT="630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700" b="1" i="0" u="none" strike="noStrike" dirty="0">
                          <a:solidFill>
                            <a:srgbClr val="000000"/>
                          </a:solidFill>
                          <a:effectLst/>
                          <a:latin typeface="Arial" panose="020B0604020202020204" pitchFamily="34" charset="0"/>
                        </a:rPr>
                        <a:t>02</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03</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04</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05</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06</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07</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08</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09</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10</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11</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12</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13</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14</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15</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16</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17</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18</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19</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20</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21</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22</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23</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24</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25</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26</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27</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28</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29</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30</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31</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32</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33</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34</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35</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36</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37</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38</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39</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Arial" panose="020B0604020202020204" pitchFamily="34" charset="0"/>
                        </a:rPr>
                        <a:t>40</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274794">
                <a:tc rowSpan="2">
                  <a:txBody>
                    <a:bodyPr/>
                    <a:lstStyle/>
                    <a:p>
                      <a:pPr algn="ctr" fontAlgn="t"/>
                      <a:r>
                        <a:rPr lang="en-US" sz="900" b="1" i="0" u="none" strike="noStrike" dirty="0">
                          <a:solidFill>
                            <a:srgbClr val="000000"/>
                          </a:solidFill>
                          <a:effectLst/>
                          <a:latin typeface="Calibri" panose="020F0502020204030204" pitchFamily="34" charset="0"/>
                        </a:rPr>
                        <a:t>2ID</a:t>
                      </a:r>
                    </a:p>
                  </a:txBody>
                  <a:tcPr marL="18288" marR="6304" marT="63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794">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794">
                <a:tc rowSpan="2">
                  <a:txBody>
                    <a:bodyPr/>
                    <a:lstStyle/>
                    <a:p>
                      <a:pPr algn="ctr" fontAlgn="t"/>
                      <a:r>
                        <a:rPr lang="en-US" sz="900" b="1" i="0" u="none" strike="noStrike" dirty="0">
                          <a:solidFill>
                            <a:srgbClr val="000000"/>
                          </a:solidFill>
                          <a:effectLst/>
                          <a:latin typeface="Calibri" panose="020F0502020204030204" pitchFamily="34" charset="0"/>
                        </a:rPr>
                        <a:t>DEVIL</a:t>
                      </a:r>
                    </a:p>
                  </a:txBody>
                  <a:tcPr marL="18288" marR="6304" marT="63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794">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794">
                <a:tc rowSpan="2">
                  <a:txBody>
                    <a:bodyPr/>
                    <a:lstStyle/>
                    <a:p>
                      <a:pPr algn="ctr" fontAlgn="t"/>
                      <a:r>
                        <a:rPr lang="en-US" sz="900" b="1" i="0" u="none" strike="noStrike" dirty="0">
                          <a:solidFill>
                            <a:srgbClr val="000000"/>
                          </a:solidFill>
                          <a:effectLst/>
                          <a:latin typeface="Calibri" panose="020F0502020204030204" pitchFamily="34" charset="0"/>
                        </a:rPr>
                        <a:t>1-16IN</a:t>
                      </a:r>
                    </a:p>
                  </a:txBody>
                  <a:tcPr marL="18288" marR="6304" marT="63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794">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794">
                <a:tc rowSpan="2">
                  <a:txBody>
                    <a:bodyPr/>
                    <a:lstStyle/>
                    <a:p>
                      <a:pPr algn="ctr" fontAlgn="t"/>
                      <a:r>
                        <a:rPr lang="en-US" sz="900" b="1" i="0" u="none" strike="noStrike" dirty="0">
                          <a:solidFill>
                            <a:srgbClr val="000000"/>
                          </a:solidFill>
                          <a:effectLst/>
                          <a:latin typeface="Calibri" panose="020F0502020204030204" pitchFamily="34" charset="0"/>
                        </a:rPr>
                        <a:t>2-34AR</a:t>
                      </a:r>
                    </a:p>
                  </a:txBody>
                  <a:tcPr marL="18288" marR="6304" marT="63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4794">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4794">
                <a:tc rowSpan="2">
                  <a:txBody>
                    <a:bodyPr/>
                    <a:lstStyle/>
                    <a:p>
                      <a:pPr algn="ctr" fontAlgn="t"/>
                      <a:r>
                        <a:rPr lang="en-US" sz="900" b="1" i="0" u="none" strike="noStrike" dirty="0">
                          <a:solidFill>
                            <a:srgbClr val="000000"/>
                          </a:solidFill>
                          <a:effectLst/>
                          <a:latin typeface="Calibri" panose="020F0502020204030204" pitchFamily="34" charset="0"/>
                        </a:rPr>
                        <a:t>3-66AR</a:t>
                      </a:r>
                    </a:p>
                  </a:txBody>
                  <a:tcPr marL="18288" marR="6304" marT="63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4794">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74794">
                <a:tc rowSpan="2">
                  <a:txBody>
                    <a:bodyPr/>
                    <a:lstStyle/>
                    <a:p>
                      <a:pPr algn="ctr" fontAlgn="t"/>
                      <a:r>
                        <a:rPr lang="en-US" sz="900" b="1" i="0" u="none" strike="noStrike" dirty="0">
                          <a:solidFill>
                            <a:srgbClr val="000000"/>
                          </a:solidFill>
                          <a:effectLst/>
                          <a:latin typeface="Calibri" panose="020F0502020204030204" pitchFamily="34" charset="0"/>
                        </a:rPr>
                        <a:t>1-4CAV</a:t>
                      </a:r>
                    </a:p>
                  </a:txBody>
                  <a:tcPr marL="18288" marR="6304" marT="63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74794">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74794">
                <a:tc rowSpan="2">
                  <a:txBody>
                    <a:bodyPr/>
                    <a:lstStyle/>
                    <a:p>
                      <a:pPr algn="ctr" fontAlgn="t"/>
                      <a:r>
                        <a:rPr lang="en-US" sz="900" b="1" i="0" u="none" strike="noStrike" baseline="0" dirty="0">
                          <a:solidFill>
                            <a:srgbClr val="000000"/>
                          </a:solidFill>
                          <a:effectLst/>
                          <a:latin typeface="Calibri" panose="020F0502020204030204" pitchFamily="34" charset="0"/>
                        </a:rPr>
                        <a:t>1EN</a:t>
                      </a:r>
                    </a:p>
                  </a:txBody>
                  <a:tcPr marL="18288" marR="6304" marT="63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74794">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74794">
                <a:tc rowSpan="2">
                  <a:txBody>
                    <a:bodyPr/>
                    <a:lstStyle/>
                    <a:p>
                      <a:pPr algn="ctr" fontAlgn="t"/>
                      <a:r>
                        <a:rPr lang="en-US" sz="900" b="1" i="0" u="none" strike="noStrike" dirty="0">
                          <a:solidFill>
                            <a:srgbClr val="000000"/>
                          </a:solidFill>
                          <a:effectLst/>
                          <a:latin typeface="Calibri" panose="020F0502020204030204" pitchFamily="34" charset="0"/>
                        </a:rPr>
                        <a:t>101BSB</a:t>
                      </a:r>
                    </a:p>
                  </a:txBody>
                  <a:tcPr marL="18288" marR="6304" marT="63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74794">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74794">
                <a:tc rowSpan="2">
                  <a:txBody>
                    <a:bodyPr/>
                    <a:lstStyle/>
                    <a:p>
                      <a:pPr algn="ctr" fontAlgn="t"/>
                      <a:r>
                        <a:rPr lang="en-US" sz="900" b="1" i="0" u="none" strike="noStrike" dirty="0">
                          <a:solidFill>
                            <a:srgbClr val="000000"/>
                          </a:solidFill>
                          <a:effectLst/>
                          <a:latin typeface="Calibri" panose="020F0502020204030204" pitchFamily="34" charset="0"/>
                        </a:rPr>
                        <a:t>1-5FA</a:t>
                      </a:r>
                    </a:p>
                  </a:txBody>
                  <a:tcPr marL="18288" marR="6304" marT="63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Arial" panose="020B0604020202020204" pitchFamily="34" charset="0"/>
                        </a:rPr>
                        <a:t> </a:t>
                      </a: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74794">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6304" marR="6304" marT="63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pic>
        <p:nvPicPr>
          <p:cNvPr id="7" name="Picture 6" descr="Devil Brigade Logo"/>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26364" y="2225228"/>
            <a:ext cx="312966" cy="316327"/>
          </a:xfrm>
          <a:prstGeom prst="rect">
            <a:avLst/>
          </a:prstGeom>
          <a:noFill/>
          <a:ln w="9525">
            <a:noFill/>
            <a:miter lim="800000"/>
            <a:headEnd/>
            <a:tailEnd/>
          </a:ln>
        </p:spPr>
      </p:pic>
      <p:pic>
        <p:nvPicPr>
          <p:cNvPr id="8" name="Picture 2" descr="\\10.230.0.22\BRNG-Share\2-34 AR\S3\CHEMO\Common Files\2-34 AR BN - Crest High Res.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237743" y="3330020"/>
            <a:ext cx="283053" cy="3383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2" descr="C:\Users\BENJAMIN.W.BELLET\Desktop\16-IN-COA-Pearce-Clean.jpg"/>
          <p:cNvPicPr>
            <a:picLocks noChangeAspect="1" noChangeArrowheads="1"/>
          </p:cNvPicPr>
          <p:nvPr userDrawn="1"/>
        </p:nvPicPr>
        <p:blipFill>
          <a:blip r:embed="rId4" cstate="email">
            <a:extLst>
              <a:ext uri="{BEBA8EAE-BF5A-486C-A8C5-ECC9F3942E4B}">
                <a14:imgProps xmlns:a14="http://schemas.microsoft.com/office/drawing/2010/main">
                  <a14:imgLayer r:embed="rId5">
                    <a14:imgEffect>
                      <a14:backgroundRemoval t="0" b="100000" l="0" r="100000">
                        <a14:foregroundMark x1="41361" y1="4425" x2="42932" y2="5310"/>
                        <a14:foregroundMark x1="31937" y1="33628" x2="32984" y2="33628"/>
                        <a14:foregroundMark x1="21466" y1="42035" x2="17801" y2="33186"/>
                        <a14:foregroundMark x1="82199" y1="35841" x2="83246" y2="33628"/>
                        <a14:foregroundMark x1="21466" y1="33186" x2="20419" y2="30973"/>
                        <a14:foregroundMark x1="23037" y1="83628" x2="25654" y2="92478"/>
                        <a14:foregroundMark x1="26178" y1="93363" x2="74346" y2="93363"/>
                        <a14:foregroundMark x1="33508" y1="81858" x2="32984" y2="54425"/>
                        <a14:foregroundMark x1="67016" y1="55752" x2="67539" y2="57965"/>
                        <a14:foregroundMark x1="75916" y1="90265" x2="75916" y2="93805"/>
                        <a14:foregroundMark x1="80105" y1="88053" x2="80105" y2="89381"/>
                        <a14:foregroundMark x1="50785" y1="89823" x2="50262" y2="88496"/>
                        <a14:foregroundMark x1="64921" y1="87168" x2="63874" y2="83628"/>
                        <a14:foregroundMark x1="61780" y1="88496" x2="57068" y2="88053"/>
                        <a14:foregroundMark x1="54974" y1="98230" x2="74346" y2="94690"/>
                        <a14:backgroundMark x1="43455" y1="12389" x2="37696" y2="4425"/>
                        <a14:backgroundMark x1="43979" y1="13274" x2="42408" y2="11504"/>
                        <a14:backgroundMark x1="56021" y1="12389" x2="63874" y2="8407"/>
                        <a14:backgroundMark x1="42932" y1="23894" x2="34555" y2="28319"/>
                        <a14:backgroundMark x1="56021" y1="22566" x2="65969" y2="28319"/>
                        <a14:backgroundMark x1="36649" y1="34956" x2="37173" y2="28761"/>
                        <a14:backgroundMark x1="24084" y1="25664" x2="21466" y2="28761"/>
                        <a14:backgroundMark x1="28796" y1="33186" x2="31937" y2="30973"/>
                        <a14:backgroundMark x1="23560" y1="31858" x2="21990" y2="28761"/>
                        <a14:backgroundMark x1="21990" y1="34956" x2="20942" y2="34956"/>
                        <a14:backgroundMark x1="21466" y1="43805" x2="17277" y2="40708"/>
                        <a14:backgroundMark x1="18325" y1="39381" x2="18325" y2="37611"/>
                        <a14:backgroundMark x1="72775" y1="40708" x2="66492" y2="38938"/>
                        <a14:backgroundMark x1="78534" y1="23009" x2="76963" y2="23451"/>
                        <a14:backgroundMark x1="76440" y1="26106" x2="78534" y2="27434"/>
                        <a14:backgroundMark x1="85340" y1="24336" x2="87958" y2="30531"/>
                        <a14:backgroundMark x1="83770" y1="40265" x2="89005" y2="38053"/>
                        <a14:backgroundMark x1="92670" y1="34956" x2="91623" y2="36283"/>
                        <a14:backgroundMark x1="85340" y1="34513" x2="84817" y2="36283"/>
                        <a14:backgroundMark x1="79058" y1="35398" x2="80105" y2="34071"/>
                        <a14:backgroundMark x1="71728" y1="34513" x2="72251" y2="34956"/>
                        <a14:backgroundMark x1="67539" y1="34513" x2="66492" y2="34513"/>
                        <a14:backgroundMark x1="64921" y1="38053" x2="64921" y2="37611"/>
                        <a14:backgroundMark x1="18325" y1="32743" x2="17801" y2="32301"/>
                        <a14:backgroundMark x1="33508" y1="50885" x2="31937" y2="50885"/>
                        <a14:backgroundMark x1="29843" y1="56195" x2="31414" y2="52655"/>
                        <a14:backgroundMark x1="54974" y1="52212" x2="56545" y2="52212"/>
                        <a14:backgroundMark x1="66492" y1="51327" x2="73822" y2="55310"/>
                        <a14:backgroundMark x1="75916" y1="70796" x2="73822" y2="75664"/>
                        <a14:backgroundMark x1="29319" y1="84071" x2="32984" y2="88938"/>
                        <a14:backgroundMark x1="36126" y1="89823" x2="47120" y2="90265"/>
                        <a14:backgroundMark x1="30890" y1="66372" x2="31414" y2="68584"/>
                        <a14:backgroundMark x1="24607" y1="70796" x2="25131" y2="72566"/>
                        <a14:backgroundMark x1="54974" y1="89823" x2="63874" y2="89823"/>
                        <a14:backgroundMark x1="49738" y1="90265" x2="49215" y2="90265"/>
                        <a14:backgroundMark x1="52356" y1="91150" x2="53927" y2="89381"/>
                        <a14:backgroundMark x1="69110" y1="98673" x2="52356" y2="99558"/>
                        <a14:backgroundMark x1="31414" y1="99115" x2="49215" y2="99558"/>
                        <a14:backgroundMark x1="24084" y1="58850" x2="24084" y2="61947"/>
                      </a14:backgroundRemoval>
                    </a14:imgEffect>
                  </a14:imgLayer>
                </a14:imgProps>
              </a:ext>
              <a:ext uri="{28A0092B-C50C-407E-A947-70E740481C1C}">
                <a14:useLocalDpi xmlns:a14="http://schemas.microsoft.com/office/drawing/2010/main"/>
              </a:ext>
            </a:extLst>
          </a:blip>
          <a:srcRect/>
          <a:stretch>
            <a:fillRect/>
          </a:stretch>
        </p:blipFill>
        <p:spPr bwMode="auto">
          <a:xfrm>
            <a:off x="237659" y="2741489"/>
            <a:ext cx="296217" cy="351032"/>
          </a:xfrm>
          <a:prstGeom prst="rect">
            <a:avLst/>
          </a:prstGeom>
          <a:ln>
            <a:noFill/>
          </a:ln>
          <a:effectLst>
            <a:outerShdw blurRad="50800" dist="38100" dir="2700000" algn="tl" rotWithShape="0">
              <a:prstClr val="black">
                <a:alpha val="40000"/>
              </a:prstClr>
            </a:outerShdw>
          </a:effectLst>
        </p:spPr>
      </p:pic>
      <p:pic>
        <p:nvPicPr>
          <p:cNvPr id="10" name="Picture 9" descr="DistinctiveUnitInsignia_new.jpg"/>
          <p:cNvPicPr preferRelativeResize="0">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bwMode="auto">
          <a:xfrm>
            <a:off x="268436" y="4418136"/>
            <a:ext cx="225124" cy="330180"/>
          </a:xfrm>
          <a:prstGeom prst="rect">
            <a:avLst/>
          </a:prstGeom>
          <a:noFill/>
          <a:ln>
            <a:noFill/>
          </a:ln>
          <a:effectLst>
            <a:outerShdw blurRad="50800" dist="38100" dir="2700000" algn="tl" rotWithShape="0">
              <a:prstClr val="black">
                <a:alpha val="40000"/>
              </a:prstClr>
            </a:outerShdw>
          </a:effectLst>
        </p:spPr>
      </p:pic>
      <p:pic>
        <p:nvPicPr>
          <p:cNvPr id="11" name="Picture 10"/>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214262" y="3868353"/>
            <a:ext cx="367341" cy="349849"/>
          </a:xfrm>
          <a:prstGeom prst="rect">
            <a:avLst/>
          </a:prstGeom>
          <a:ln>
            <a:noFill/>
          </a:ln>
          <a:effectLst>
            <a:outerShdw blurRad="50800" dist="38100" dir="2700000" algn="tl" rotWithShape="0">
              <a:prstClr val="black">
                <a:alpha val="40000"/>
              </a:prstClr>
            </a:outerShdw>
          </a:effectLst>
        </p:spPr>
      </p:pic>
      <p:pic>
        <p:nvPicPr>
          <p:cNvPr id="12" name="Picture 10" descr="1BCT_1_5 Logo"/>
          <p:cNvPicPr>
            <a:picLocks noChangeAspect="1" noChangeArrowheads="1"/>
          </p:cNvPicPr>
          <p:nvPr userDrawn="1"/>
        </p:nvPicPr>
        <p:blipFill>
          <a:blip r:embed="rId8" cstate="email">
            <a:extLst>
              <a:ext uri="{BEBA8EAE-BF5A-486C-A8C5-ECC9F3942E4B}">
                <a14:imgProps xmlns:a14="http://schemas.microsoft.com/office/drawing/2010/main">
                  <a14:imgLayer r:embed="rId9">
                    <a14:imgEffect>
                      <a14:backgroundRemoval t="0" b="100000" l="667" r="100000"/>
                    </a14:imgEffect>
                  </a14:imgLayer>
                </a14:imgProps>
              </a:ext>
              <a:ext uri="{28A0092B-C50C-407E-A947-70E740481C1C}">
                <a14:useLocalDpi xmlns:a14="http://schemas.microsoft.com/office/drawing/2010/main"/>
              </a:ext>
            </a:extLst>
          </a:blip>
          <a:srcRect/>
          <a:stretch>
            <a:fillRect/>
          </a:stretch>
        </p:blipFill>
        <p:spPr bwMode="auto">
          <a:xfrm>
            <a:off x="189704" y="6084048"/>
            <a:ext cx="392127" cy="313106"/>
          </a:xfrm>
          <a:prstGeom prst="rect">
            <a:avLst/>
          </a:prstGeom>
          <a:ln>
            <a:noFill/>
          </a:ln>
          <a:effectLst>
            <a:outerShdw blurRad="50800" dist="38100" dir="2700000" algn="tl" rotWithShape="0">
              <a:prstClr val="black">
                <a:alpha val="40000"/>
              </a:prstClr>
            </a:outerShdw>
          </a:effectLst>
        </p:spPr>
      </p:pic>
      <p:pic>
        <p:nvPicPr>
          <p:cNvPr id="13" name="Picture 2" descr="1BCT_101FSB Logo"/>
          <p:cNvPicPr>
            <a:picLocks noChangeAspect="1" noChangeArrowheads="1"/>
          </p:cNvPicPr>
          <p:nvPr userDrawn="1"/>
        </p:nvPicPr>
        <p:blipFill>
          <a:blip r:embed="rId10" cstate="email">
            <a:extLst>
              <a:ext uri="{BEBA8EAE-BF5A-486C-A8C5-ECC9F3942E4B}">
                <a14:imgProps xmlns:a14="http://schemas.microsoft.com/office/drawing/2010/main">
                  <a14:imgLayer r:embed="rId11">
                    <a14:imgEffect>
                      <a14:backgroundRemoval t="0" b="100000" l="0" r="97500">
                        <a14:foregroundMark x1="70833" y1="82386" x2="70833" y2="82386"/>
                      </a14:backgroundRemoval>
                    </a14:imgEffect>
                  </a14:imgLayer>
                </a14:imgProps>
              </a:ext>
              <a:ext uri="{28A0092B-C50C-407E-A947-70E740481C1C}">
                <a14:useLocalDpi xmlns:a14="http://schemas.microsoft.com/office/drawing/2010/main"/>
              </a:ext>
            </a:extLst>
          </a:blip>
          <a:srcRect/>
          <a:stretch>
            <a:fillRect/>
          </a:stretch>
        </p:blipFill>
        <p:spPr bwMode="auto">
          <a:xfrm>
            <a:off x="260613" y="5538189"/>
            <a:ext cx="258994" cy="338339"/>
          </a:xfrm>
          <a:prstGeom prst="rect">
            <a:avLst/>
          </a:prstGeom>
          <a:ln>
            <a:noFill/>
          </a:ln>
          <a:effectLst>
            <a:outerShdw blurRad="50800" dist="38100" dir="2700000" algn="tl" rotWithShape="0">
              <a:prstClr val="black">
                <a:alpha val="40000"/>
              </a:prstClr>
            </a:outerShdw>
          </a:effectLst>
        </p:spPr>
      </p:pic>
      <p:pic>
        <p:nvPicPr>
          <p:cNvPr id="14" name="Picture 13"/>
          <p:cNvPicPr>
            <a:picLocks noChangeAspect="1"/>
          </p:cNvPicPr>
          <p:nvPr userDrawn="1"/>
        </p:nvPicPr>
        <p:blipFill>
          <a:blip r:embed="rId12" cstate="email">
            <a:extLst>
              <a:ext uri="{BEBA8EAE-BF5A-486C-A8C5-ECC9F3942E4B}">
                <a14:imgProps xmlns:a14="http://schemas.microsoft.com/office/drawing/2010/main">
                  <a14:imgLayer r:embed="rId13">
                    <a14:imgEffect>
                      <a14:backgroundRemoval t="730" b="100000" l="0" r="100000">
                        <a14:foregroundMark x1="49273" y1="9367" x2="49273" y2="9367"/>
                        <a14:foregroundMark x1="49273" y1="9367" x2="49273" y2="9367"/>
                        <a14:foregroundMark x1="49670" y1="5839" x2="49670" y2="5839"/>
                        <a14:foregroundMark x1="49670" y1="5839" x2="49670" y2="5839"/>
                        <a14:foregroundMark x1="32232" y1="94404" x2="32232" y2="94404"/>
                        <a14:foregroundMark x1="32232" y1="94404" x2="32232" y2="94404"/>
                        <a14:foregroundMark x1="16645" y1="91241" x2="16645" y2="91241"/>
                        <a14:foregroundMark x1="16645" y1="91241" x2="16645" y2="91241"/>
                        <a14:foregroundMark x1="25760" y1="92457" x2="25760" y2="92457"/>
                        <a14:foregroundMark x1="25760" y1="92457" x2="25760" y2="92457"/>
                        <a14:foregroundMark x1="27345" y1="93796" x2="27345" y2="93796"/>
                        <a14:foregroundMark x1="27345" y1="93796" x2="27345" y2="93796"/>
                        <a14:foregroundMark x1="23514" y1="94404" x2="23514" y2="94404"/>
                        <a14:foregroundMark x1="23514" y1="94404" x2="23514" y2="94404"/>
                        <a14:foregroundMark x1="81770" y1="91849" x2="81770" y2="91849"/>
                        <a14:foregroundMark x1="81770" y1="91849" x2="81770" y2="91849"/>
                        <a14:foregroundMark x1="71995" y1="93796" x2="71995" y2="93796"/>
                        <a14:foregroundMark x1="71995" y1="93796" x2="71995" y2="93796"/>
                        <a14:foregroundMark x1="68164" y1="91849" x2="68164" y2="91849"/>
                        <a14:foregroundMark x1="68164" y1="91849" x2="68164" y2="91849"/>
                        <a14:foregroundMark x1="32629" y1="91241" x2="32629" y2="91241"/>
                        <a14:foregroundMark x1="32629" y1="91241" x2="32629" y2="91241"/>
                        <a14:foregroundMark x1="28534" y1="90511" x2="28534" y2="90511"/>
                        <a14:foregroundMark x1="28534" y1="90511" x2="28534" y2="90511"/>
                        <a14:foregroundMark x1="19551" y1="94039" x2="19551" y2="94039"/>
                        <a14:foregroundMark x1="19551" y1="94039" x2="19551" y2="94039"/>
                        <a14:foregroundMark x1="21136" y1="94891" x2="21136" y2="94891"/>
                        <a14:foregroundMark x1="21136" y1="94891" x2="21136" y2="94891"/>
                        <a14:foregroundMark x1="66314" y1="96837" x2="66314" y2="96837"/>
                        <a14:foregroundMark x1="66314" y1="96837" x2="66314" y2="96837"/>
                        <a14:foregroundMark x1="62483" y1="91971" x2="62483" y2="91971"/>
                        <a14:foregroundMark x1="32365" y1="50973" x2="32365" y2="50973"/>
                        <a14:foregroundMark x1="32365" y1="50973" x2="32365" y2="50973"/>
                        <a14:foregroundMark x1="38970" y1="55718" x2="38970" y2="55718"/>
                        <a14:foregroundMark x1="38970" y1="55718" x2="38970" y2="55718"/>
                        <a14:foregroundMark x1="55878" y1="49635" x2="55878" y2="49635"/>
                        <a14:foregroundMark x1="55878" y1="49635" x2="55878" y2="49635"/>
                        <a14:foregroundMark x1="66050" y1="54380" x2="66050" y2="54380"/>
                        <a14:foregroundMark x1="65786" y1="54380" x2="65786" y2="54380"/>
                        <a14:foregroundMark x1="43461" y1="55718" x2="43461" y2="55718"/>
                        <a14:foregroundMark x1="43461" y1="55718" x2="43461" y2="55718"/>
                        <a14:foregroundMark x1="67239" y1="52920" x2="67239" y2="52920"/>
                        <a14:foregroundMark x1="67239" y1="52920" x2="67239" y2="52920"/>
                        <a14:foregroundMark x1="76882" y1="94891" x2="76882" y2="94891"/>
                        <a14:foregroundMark x1="76882" y1="94891" x2="76882" y2="94891"/>
                        <a14:foregroundMark x1="15166" y1="87402" x2="14692" y2="91732"/>
                        <a14:foregroundMark x1="22325" y1="95499" x2="34478" y2="97445"/>
                        <a14:foregroundMark x1="34346" y1="97932" x2="41744" y2="98418"/>
                        <a14:foregroundMark x1="75165" y1="95499" x2="67239" y2="97324"/>
                        <a14:foregroundMark x1="39498" y1="53528" x2="47688" y2="57543"/>
                        <a14:foregroundMark x1="33421" y1="52311" x2="32893" y2="57056"/>
                        <a14:foregroundMark x1="67239" y1="48297" x2="53897" y2="48297"/>
                        <a14:foregroundMark x1="66446" y1="47202" x2="67371" y2="50365"/>
                        <a14:foregroundMark x1="66314" y1="46594" x2="67371" y2="46715"/>
                        <a14:foregroundMark x1="17966" y1="26886" x2="17041" y2="23966"/>
                        <a14:foregroundMark x1="22325" y1="24574" x2="19155" y2="19343"/>
                        <a14:foregroundMark x1="28534" y1="26764" x2="33025" y2="22871"/>
                        <a14:backgroundMark x1="34742" y1="49878" x2="34742" y2="49878"/>
                        <a14:backgroundMark x1="34742" y1="49878" x2="34742" y2="49878"/>
                        <a14:backgroundMark x1="52444" y1="2920" x2="52444" y2="2920"/>
                        <a14:backgroundMark x1="36592" y1="88686" x2="36592" y2="88686"/>
                        <a14:backgroundMark x1="36592" y1="88686" x2="36592" y2="88686"/>
                        <a14:backgroundMark x1="23910" y1="98418" x2="23910" y2="98418"/>
                        <a14:backgroundMark x1="23910" y1="98418" x2="23910" y2="98418"/>
                        <a14:backgroundMark x1="33554" y1="98662" x2="33554" y2="98662"/>
                        <a14:backgroundMark x1="33554" y1="98662" x2="33554" y2="98662"/>
                        <a14:backgroundMark x1="73844" y1="98054" x2="73844" y2="98054"/>
                        <a14:backgroundMark x1="73844" y1="98054" x2="73844" y2="98054"/>
                        <a14:backgroundMark x1="66975" y1="98662" x2="66975" y2="98662"/>
                        <a14:backgroundMark x1="66975" y1="98662" x2="66975" y2="98662"/>
                        <a14:backgroundMark x1="64465" y1="88686" x2="64465" y2="88686"/>
                        <a14:backgroundMark x1="64465" y1="88686" x2="64465" y2="88686"/>
                        <a14:backgroundMark x1="48613" y1="97810" x2="48613" y2="97810"/>
                        <a14:backgroundMark x1="48613" y1="97810" x2="48613" y2="97810"/>
                        <a14:backgroundMark x1="35007" y1="99148" x2="38970" y2="99513"/>
                        <a14:backgroundMark x1="68560" y1="99027" x2="55746" y2="99635"/>
                        <a14:backgroundMark x1="50462" y1="97445" x2="49538" y2="99148"/>
                        <a14:backgroundMark x1="50594" y1="99270" x2="53765" y2="99757"/>
                        <a14:backgroundMark x1="38177" y1="99635" x2="45971" y2="99513"/>
                        <a14:backgroundMark x1="23250" y1="51825" x2="22721" y2="55353"/>
                        <a14:backgroundMark x1="30119" y1="63504" x2="28798" y2="60341"/>
                        <a14:backgroundMark x1="28930" y1="53528" x2="30251" y2="56448"/>
                        <a14:backgroundMark x1="29855" y1="46959" x2="29194" y2="48905"/>
                        <a14:backgroundMark x1="38705" y1="44404" x2="35403" y2="45012"/>
                        <a14:backgroundMark x1="54161" y1="44891" x2="56539" y2="44891"/>
                        <a14:backgroundMark x1="66843" y1="44404" x2="73976" y2="48905"/>
                        <a14:backgroundMark x1="15852" y1="31630" x2="19551" y2="35645"/>
                        <a14:backgroundMark x1="16116" y1="26277" x2="16909" y2="27859"/>
                        <a14:backgroundMark x1="16909" y1="27981" x2="17041" y2="30170"/>
                        <a14:backgroundMark x1="36592" y1="25304" x2="30251" y2="32603"/>
                        <a14:backgroundMark x1="31308" y1="21533" x2="36328" y2="21776"/>
                        <a14:backgroundMark x1="34346" y1="18248" x2="31572" y2="18978"/>
                        <a14:backgroundMark x1="28402" y1="23479" x2="31044" y2="21168"/>
                        <a14:backgroundMark x1="19683" y1="11314" x2="21400" y2="12652"/>
                        <a14:backgroundMark x1="22457" y1="15450" x2="22457" y2="18856"/>
                        <a14:backgroundMark x1="22721" y1="22384" x2="21797" y2="19221"/>
                        <a14:backgroundMark x1="21136" y1="25182" x2="15984" y2="21655"/>
                        <a14:backgroundMark x1="46367" y1="15328" x2="54425" y2="15328"/>
                        <a14:backgroundMark x1="52048" y1="8881" x2="51651" y2="7178"/>
                        <a14:backgroundMark x1="68296" y1="20316" x2="64993" y2="19343"/>
                        <a14:backgroundMark x1="63408" y1="22141" x2="62616" y2="20438"/>
                        <a14:backgroundMark x1="67371" y1="25547" x2="64597" y2="22993"/>
                        <a14:backgroundMark x1="72787" y1="32725" x2="66711" y2="30170"/>
                        <a14:backgroundMark x1="73052" y1="26277" x2="67768" y2="25061"/>
                        <a14:backgroundMark x1="78864" y1="19586" x2="77939" y2="16667"/>
                        <a14:backgroundMark x1="80185" y1="12409" x2="77279" y2="14842"/>
                        <a14:backgroundMark x1="82827" y1="42579" x2="84148" y2="42579"/>
                        <a14:backgroundMark x1="81638" y1="42579" x2="82299" y2="42579"/>
                        <a14:backgroundMark x1="36592" y1="15207" x2="37252" y2="15693"/>
                        <a14:backgroundMark x1="37252" y1="10097" x2="36856" y2="11436"/>
                        <a14:backgroundMark x1="38705" y1="14599" x2="38705" y2="14599"/>
                        <a14:backgroundMark x1="42272" y1="17518" x2="42272" y2="17518"/>
                        <a14:backgroundMark x1="45971" y1="18856" x2="45971" y2="18856"/>
                        <a14:backgroundMark x1="47292" y1="19343" x2="47292" y2="19343"/>
                        <a14:backgroundMark x1="40819" y1="17032" x2="40819" y2="17032"/>
                        <a14:backgroundMark x1="23778" y1="48905" x2="23778" y2="48905"/>
                        <a14:backgroundMark x1="82299" y1="18248" x2="82299" y2="18248"/>
                        <a14:backgroundMark x1="80185" y1="26886" x2="83355" y2="22993"/>
                      </a14:backgroundRemoval>
                    </a14:imgEffect>
                  </a14:imgLayer>
                </a14:imgProps>
              </a:ext>
              <a:ext uri="{28A0092B-C50C-407E-A947-70E740481C1C}">
                <a14:useLocalDpi xmlns:a14="http://schemas.microsoft.com/office/drawing/2010/main"/>
              </a:ext>
            </a:extLst>
          </a:blip>
          <a:stretch>
            <a:fillRect/>
          </a:stretch>
        </p:blipFill>
        <p:spPr>
          <a:xfrm>
            <a:off x="237660" y="4981838"/>
            <a:ext cx="281947" cy="338572"/>
          </a:xfrm>
          <a:prstGeom prst="rect">
            <a:avLst/>
          </a:prstGeom>
          <a:ln>
            <a:noFill/>
          </a:ln>
          <a:effectLst>
            <a:outerShdw blurRad="50800" dist="38100" dir="2700000" algn="tl" rotWithShape="0">
              <a:prstClr val="black">
                <a:alpha val="40000"/>
              </a:prstClr>
            </a:outerShdw>
          </a:effectLst>
        </p:spPr>
      </p:pic>
      <p:pic>
        <p:nvPicPr>
          <p:cNvPr id="15" name="Picture 14"/>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237660" y="1661190"/>
            <a:ext cx="280831" cy="346261"/>
          </a:xfrm>
          <a:prstGeom prst="rect">
            <a:avLst/>
          </a:prstGeom>
        </p:spPr>
      </p:pic>
      <p:sp>
        <p:nvSpPr>
          <p:cNvPr id="16" name="Line 5"/>
          <p:cNvSpPr>
            <a:spLocks noChangeShapeType="1"/>
          </p:cNvSpPr>
          <p:nvPr userDrawn="1"/>
        </p:nvSpPr>
        <p:spPr bwMode="auto">
          <a:xfrm>
            <a:off x="0" y="996949"/>
            <a:ext cx="9144000" cy="0"/>
          </a:xfrm>
          <a:prstGeom prst="line">
            <a:avLst/>
          </a:prstGeom>
          <a:noFill/>
          <a:ln w="57150" cmpd="thinThick">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fontAlgn="base">
              <a:spcBef>
                <a:spcPct val="0"/>
              </a:spcBef>
              <a:spcAft>
                <a:spcPct val="0"/>
              </a:spcAft>
              <a:defRPr/>
            </a:pPr>
            <a:endParaRPr lang="en-US" sz="600" dirty="0">
              <a:solidFill>
                <a:srgbClr val="000000"/>
              </a:solidFill>
              <a:latin typeface="Arial" charset="0"/>
            </a:endParaRPr>
          </a:p>
        </p:txBody>
      </p:sp>
      <p:sp>
        <p:nvSpPr>
          <p:cNvPr id="18" name="TextBox 17"/>
          <p:cNvSpPr txBox="1"/>
          <p:nvPr userDrawn="1"/>
        </p:nvSpPr>
        <p:spPr>
          <a:xfrm>
            <a:off x="1" y="6581002"/>
            <a:ext cx="1822935" cy="230832"/>
          </a:xfrm>
          <a:prstGeom prst="rect">
            <a:avLst/>
          </a:prstGeom>
          <a:noFill/>
        </p:spPr>
        <p:txBody>
          <a:bodyPr wrap="none" rtlCol="0">
            <a:spAutoFit/>
          </a:bodyPr>
          <a:lstStyle/>
          <a:p>
            <a:r>
              <a:rPr lang="en-US" sz="900" i="1" dirty="0">
                <a:solidFill>
                  <a:srgbClr val="002060"/>
                </a:solidFill>
                <a:effectLst>
                  <a:outerShdw blurRad="38100" dist="38100" dir="2700000" algn="tl">
                    <a:srgbClr val="000000">
                      <a:alpha val="43137"/>
                    </a:srgbClr>
                  </a:outerShdw>
                </a:effectLst>
                <a:latin typeface="Copperplate Gothic Bold" pitchFamily="34" charset="0"/>
              </a:rPr>
              <a:t>America’s First– DEVILS!</a:t>
            </a:r>
          </a:p>
        </p:txBody>
      </p:sp>
      <p:pic>
        <p:nvPicPr>
          <p:cNvPr id="19" name="Picture 18"/>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7788987" y="-41236"/>
            <a:ext cx="1438546" cy="996949"/>
          </a:xfrm>
          <a:prstGeom prst="rect">
            <a:avLst/>
          </a:prstGeom>
        </p:spPr>
      </p:pic>
      <p:pic>
        <p:nvPicPr>
          <p:cNvPr id="20" name="Picture 19"/>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104316" y="100236"/>
            <a:ext cx="581485" cy="717165"/>
          </a:xfrm>
          <a:prstGeom prst="rect">
            <a:avLst/>
          </a:prstGeom>
        </p:spPr>
      </p:pic>
      <p:sp>
        <p:nvSpPr>
          <p:cNvPr id="3" name="Rectangle 2"/>
          <p:cNvSpPr/>
          <p:nvPr userDrawn="1"/>
        </p:nvSpPr>
        <p:spPr>
          <a:xfrm>
            <a:off x="2394527" y="6591635"/>
            <a:ext cx="314510" cy="219291"/>
          </a:xfrm>
          <a:prstGeom prst="rect">
            <a:avLst/>
          </a:prstGeom>
        </p:spPr>
        <p:txBody>
          <a:bodyPr wrap="none">
            <a:spAutoFit/>
          </a:bodyPr>
          <a:lstStyle/>
          <a:p>
            <a:pPr>
              <a:defRPr/>
            </a:pPr>
            <a:fld id="{08E4D5F5-F849-4DFE-BEDB-8E292C7B1596}" type="slidenum">
              <a:rPr lang="en-US" sz="825">
                <a:solidFill>
                  <a:prstClr val="black"/>
                </a:solidFill>
                <a:latin typeface=" Arial"/>
              </a:rPr>
              <a:pPr>
                <a:defRPr/>
              </a:pPr>
              <a:t>‹#›</a:t>
            </a:fld>
            <a:endParaRPr lang="en-US" sz="825" dirty="0">
              <a:solidFill>
                <a:prstClr val="black"/>
              </a:solidFill>
              <a:latin typeface=" Arial"/>
            </a:endParaRPr>
          </a:p>
        </p:txBody>
      </p:sp>
    </p:spTree>
    <p:extLst>
      <p:ext uri="{BB962C8B-B14F-4D97-AF65-F5344CB8AC3E}">
        <p14:creationId xmlns:p14="http://schemas.microsoft.com/office/powerpoint/2010/main" val="11933120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0569013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10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990600"/>
          </a:xfrm>
          <a:prstGeom prst="rect">
            <a:avLst/>
          </a:prstGeom>
        </p:spPr>
        <p:txBody>
          <a:bodyPr anchor="ctr" anchorCtr="0"/>
          <a:lstStyle>
            <a:lvl1pPr>
              <a:defRPr sz="2800" b="1">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457200" y="15494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51154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261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12192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2551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11981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122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00992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2987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073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extBox 2"/>
          <p:cNvSpPr txBox="1"/>
          <p:nvPr userDrawn="1"/>
        </p:nvSpPr>
        <p:spPr>
          <a:xfrm>
            <a:off x="-295053" y="186188"/>
            <a:ext cx="9155805" cy="584775"/>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square" rtlCol="0">
            <a:spAutoFit/>
          </a:bodyPr>
          <a:lstStyle/>
          <a:p>
            <a:pPr algn="ctr"/>
            <a:r>
              <a:rPr lang="en-US" sz="3200" b="1" dirty="0">
                <a:solidFill>
                  <a:srgbClr val="000000"/>
                </a:solidFill>
                <a:latin typeface="Arial" pitchFamily="34" charset="0"/>
                <a:cs typeface="Arial" pitchFamily="34" charset="0"/>
              </a:rPr>
              <a:t>CALENDAR REVIEW</a:t>
            </a:r>
          </a:p>
        </p:txBody>
      </p:sp>
      <p:grpSp>
        <p:nvGrpSpPr>
          <p:cNvPr id="8" name="Group 7"/>
          <p:cNvGrpSpPr/>
          <p:nvPr userDrawn="1"/>
        </p:nvGrpSpPr>
        <p:grpSpPr>
          <a:xfrm>
            <a:off x="-1119402" y="1122003"/>
            <a:ext cx="824349" cy="5735997"/>
            <a:chOff x="-12381" y="921476"/>
            <a:chExt cx="824349" cy="5735997"/>
          </a:xfrm>
        </p:grpSpPr>
        <p:grpSp>
          <p:nvGrpSpPr>
            <p:cNvPr id="4" name="Group 3"/>
            <p:cNvGrpSpPr/>
            <p:nvPr userDrawn="1"/>
          </p:nvGrpSpPr>
          <p:grpSpPr>
            <a:xfrm>
              <a:off x="-12381" y="1454330"/>
              <a:ext cx="824349" cy="5203143"/>
              <a:chOff x="138852" y="-1400190"/>
              <a:chExt cx="1228725" cy="8650615"/>
            </a:xfrm>
          </p:grpSpPr>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8852" y="-1400190"/>
                <a:ext cx="1228725" cy="5848350"/>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8377" y="4431025"/>
                <a:ext cx="1219200" cy="2819400"/>
              </a:xfrm>
              <a:prstGeom prst="rect">
                <a:avLst/>
              </a:prstGeom>
            </p:spPr>
          </p:pic>
        </p:grpSp>
        <p:pic>
          <p:nvPicPr>
            <p:cNvPr id="7" name="Picture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921476"/>
              <a:ext cx="811968" cy="532854"/>
            </a:xfrm>
            <a:prstGeom prst="rect">
              <a:avLst/>
            </a:prstGeom>
          </p:spPr>
        </p:pic>
      </p:grpSp>
      <p:sp>
        <p:nvSpPr>
          <p:cNvPr id="9" name="Content Placeholder 3"/>
          <p:cNvSpPr>
            <a:spLocks noGrp="1"/>
          </p:cNvSpPr>
          <p:nvPr>
            <p:ph idx="4294967295"/>
          </p:nvPr>
        </p:nvSpPr>
        <p:spPr>
          <a:xfrm>
            <a:off x="9428489" y="874679"/>
            <a:ext cx="5346290" cy="5540829"/>
          </a:xfrm>
          <a:prstGeom prst="rect">
            <a:avLst/>
          </a:prstGeom>
        </p:spPr>
        <p:txBody>
          <a:bodyPr/>
          <a:lstStyle/>
          <a:p>
            <a:pPr marL="0" indent="0">
              <a:buNone/>
            </a:pPr>
            <a:r>
              <a:rPr lang="en-US" b="1" u="sng" dirty="0" err="1"/>
              <a:t>OrderS</a:t>
            </a:r>
            <a:endParaRPr lang="en-US" b="1" u="sng" dirty="0"/>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a:p>
            <a:pPr marL="0" indent="0">
              <a:buNone/>
            </a:pPr>
            <a:r>
              <a:rPr lang="en-US" b="1" u="sng" cap="none" dirty="0"/>
              <a:t>LPDs</a:t>
            </a:r>
          </a:p>
          <a:p>
            <a:pPr marL="0" indent="0">
              <a:buNone/>
            </a:pPr>
            <a:endParaRPr lang="en-US" b="1" u="sng" cap="none" dirty="0"/>
          </a:p>
          <a:p>
            <a:pPr marL="0" indent="0">
              <a:buNone/>
            </a:pPr>
            <a:endParaRPr lang="en-US" b="1" u="sng" cap="none" dirty="0"/>
          </a:p>
          <a:p>
            <a:pPr marL="0" indent="0">
              <a:buNone/>
            </a:pPr>
            <a:endParaRPr lang="en-US" b="1" u="sng" cap="none" dirty="0"/>
          </a:p>
          <a:p>
            <a:pPr marL="0" indent="0">
              <a:buNone/>
            </a:pPr>
            <a:endParaRPr lang="en-US" b="1" u="sng" cap="none" dirty="0"/>
          </a:p>
          <a:p>
            <a:pPr marL="0" indent="0">
              <a:buNone/>
            </a:pPr>
            <a:r>
              <a:rPr lang="en-US" b="1" u="sng" cap="none" dirty="0"/>
              <a:t>Major Events / OPTs</a:t>
            </a:r>
          </a:p>
          <a:p>
            <a:pPr marL="0" indent="0">
              <a:buNone/>
            </a:pPr>
            <a:endParaRPr lang="en-US" b="1" u="sng" cap="none" dirty="0"/>
          </a:p>
          <a:p>
            <a:pPr marL="0" indent="0">
              <a:buNone/>
            </a:pPr>
            <a:endParaRPr lang="en-US" b="1" u="sng" cap="none" dirty="0"/>
          </a:p>
          <a:p>
            <a:pPr marL="0" indent="0">
              <a:buNone/>
            </a:pPr>
            <a:endParaRPr lang="en-US" b="1" u="sng" cap="none" dirty="0"/>
          </a:p>
          <a:p>
            <a:pPr marL="0" indent="0">
              <a:buNone/>
            </a:pPr>
            <a:endParaRPr lang="en-US" b="1" u="sng" cap="none" dirty="0"/>
          </a:p>
        </p:txBody>
      </p:sp>
    </p:spTree>
    <p:extLst>
      <p:ext uri="{BB962C8B-B14F-4D97-AF65-F5344CB8AC3E}">
        <p14:creationId xmlns:p14="http://schemas.microsoft.com/office/powerpoint/2010/main" val="1893464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26557" y="94041"/>
            <a:ext cx="7886700" cy="1325563"/>
          </a:xfrm>
          <a:prstGeom prst="rect">
            <a:avLst/>
          </a:prstGeom>
        </p:spPr>
        <p:txBody>
          <a:bodyPr/>
          <a:lstStyle>
            <a:lvl1pPr>
              <a:defRPr sz="2800">
                <a:effectLst>
                  <a:outerShdw blurRad="38100" dist="38100" dir="2700000" algn="tl">
                    <a:srgbClr val="000000">
                      <a:alpha val="43137"/>
                    </a:srgbClr>
                  </a:outerShdw>
                </a:effectLst>
              </a:defRPr>
            </a:lvl1pPr>
          </a:lstStyle>
          <a:p>
            <a:r>
              <a:rPr lang="en-US"/>
              <a:t>Click to edit Master title style</a:t>
            </a:r>
          </a:p>
        </p:txBody>
      </p:sp>
      <p:cxnSp>
        <p:nvCxnSpPr>
          <p:cNvPr id="3" name="Straight Connector 2"/>
          <p:cNvCxnSpPr/>
          <p:nvPr userDrawn="1"/>
        </p:nvCxnSpPr>
        <p:spPr bwMode="auto">
          <a:xfrm>
            <a:off x="4572000" y="990601"/>
            <a:ext cx="0" cy="5365811"/>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4" name="Straight Connector 3"/>
          <p:cNvCxnSpPr/>
          <p:nvPr userDrawn="1"/>
        </p:nvCxnSpPr>
        <p:spPr bwMode="auto">
          <a:xfrm>
            <a:off x="4572000" y="3575945"/>
            <a:ext cx="4572000" cy="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5" name="TextBox 4"/>
          <p:cNvSpPr txBox="1"/>
          <p:nvPr userDrawn="1"/>
        </p:nvSpPr>
        <p:spPr>
          <a:xfrm>
            <a:off x="4634144" y="3513793"/>
            <a:ext cx="4367813" cy="369332"/>
          </a:xfrm>
          <a:prstGeom prst="rect">
            <a:avLst/>
          </a:prstGeom>
          <a:noFill/>
        </p:spPr>
        <p:txBody>
          <a:bodyPr wrap="square" rtlCol="0">
            <a:spAutoFit/>
          </a:bodyPr>
          <a:lstStyle/>
          <a:p>
            <a:pPr algn="ctr"/>
            <a:r>
              <a:rPr lang="en-US" u="sng" dirty="0"/>
              <a:t>Issues / Alibis / Remarks</a:t>
            </a:r>
          </a:p>
        </p:txBody>
      </p:sp>
      <p:sp>
        <p:nvSpPr>
          <p:cNvPr id="7" name="TextBox 6"/>
          <p:cNvSpPr txBox="1"/>
          <p:nvPr/>
        </p:nvSpPr>
        <p:spPr>
          <a:xfrm>
            <a:off x="4696287" y="860241"/>
            <a:ext cx="4367813" cy="369332"/>
          </a:xfrm>
          <a:prstGeom prst="rect">
            <a:avLst/>
          </a:prstGeom>
          <a:noFill/>
        </p:spPr>
        <p:txBody>
          <a:bodyPr wrap="square" rtlCol="0">
            <a:spAutoFit/>
          </a:bodyPr>
          <a:lstStyle/>
          <a:p>
            <a:pPr algn="ctr"/>
            <a:r>
              <a:rPr lang="en-US" u="sng" dirty="0"/>
              <a:t>T-1 thru T-8</a:t>
            </a:r>
          </a:p>
        </p:txBody>
      </p:sp>
      <p:sp>
        <p:nvSpPr>
          <p:cNvPr id="10" name="TextBox 9"/>
          <p:cNvSpPr txBox="1"/>
          <p:nvPr/>
        </p:nvSpPr>
        <p:spPr>
          <a:xfrm>
            <a:off x="102094" y="852747"/>
            <a:ext cx="4367813" cy="369332"/>
          </a:xfrm>
          <a:prstGeom prst="rect">
            <a:avLst/>
          </a:prstGeom>
          <a:noFill/>
        </p:spPr>
        <p:txBody>
          <a:bodyPr wrap="square" rtlCol="0">
            <a:spAutoFit/>
          </a:bodyPr>
          <a:lstStyle/>
          <a:p>
            <a:pPr algn="ctr"/>
            <a:r>
              <a:rPr lang="en-US" u="sng" dirty="0"/>
              <a:t>T+1 AAR</a:t>
            </a:r>
          </a:p>
        </p:txBody>
      </p:sp>
    </p:spTree>
    <p:extLst>
      <p:ext uri="{BB962C8B-B14F-4D97-AF65-F5344CB8AC3E}">
        <p14:creationId xmlns:p14="http://schemas.microsoft.com/office/powerpoint/2010/main" val="376562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26557" y="94041"/>
            <a:ext cx="7886700" cy="1325563"/>
          </a:xfrm>
          <a:prstGeom prst="rect">
            <a:avLst/>
          </a:prstGeom>
        </p:spPr>
        <p:txBody>
          <a:bodyPr/>
          <a:lstStyle>
            <a:lvl1pPr>
              <a:defRPr sz="2800">
                <a:effectLst>
                  <a:outerShdw blurRad="38100" dist="38100" dir="2700000" algn="tl">
                    <a:srgbClr val="000000">
                      <a:alpha val="43137"/>
                    </a:srgbClr>
                  </a:outerShdw>
                </a:effectLst>
              </a:defRPr>
            </a:lvl1pPr>
          </a:lstStyle>
          <a:p>
            <a:r>
              <a:rPr lang="en-US"/>
              <a:t>Click to edit Master title style</a:t>
            </a:r>
          </a:p>
        </p:txBody>
      </p:sp>
      <p:cxnSp>
        <p:nvCxnSpPr>
          <p:cNvPr id="4" name="Straight Connector 3"/>
          <p:cNvCxnSpPr/>
          <p:nvPr userDrawn="1"/>
        </p:nvCxnSpPr>
        <p:spPr bwMode="auto">
          <a:xfrm flipV="1">
            <a:off x="337351" y="3513799"/>
            <a:ext cx="8416030" cy="1775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5" name="TextBox 4"/>
          <p:cNvSpPr txBox="1"/>
          <p:nvPr userDrawn="1"/>
        </p:nvSpPr>
        <p:spPr>
          <a:xfrm>
            <a:off x="2388093" y="3531549"/>
            <a:ext cx="4367813" cy="369332"/>
          </a:xfrm>
          <a:prstGeom prst="rect">
            <a:avLst/>
          </a:prstGeom>
          <a:noFill/>
        </p:spPr>
        <p:txBody>
          <a:bodyPr wrap="square" rtlCol="0">
            <a:spAutoFit/>
          </a:bodyPr>
          <a:lstStyle/>
          <a:p>
            <a:pPr algn="ctr"/>
            <a:r>
              <a:rPr lang="en-US" u="sng" dirty="0"/>
              <a:t>Issues / Alibis / Remarks</a:t>
            </a:r>
          </a:p>
        </p:txBody>
      </p:sp>
      <p:sp>
        <p:nvSpPr>
          <p:cNvPr id="7" name="TextBox 6"/>
          <p:cNvSpPr txBox="1"/>
          <p:nvPr/>
        </p:nvSpPr>
        <p:spPr>
          <a:xfrm>
            <a:off x="2388093" y="877997"/>
            <a:ext cx="4367813" cy="369332"/>
          </a:xfrm>
          <a:prstGeom prst="rect">
            <a:avLst/>
          </a:prstGeom>
          <a:noFill/>
        </p:spPr>
        <p:txBody>
          <a:bodyPr wrap="square" rtlCol="0">
            <a:spAutoFit/>
          </a:bodyPr>
          <a:lstStyle/>
          <a:p>
            <a:pPr algn="ctr"/>
            <a:r>
              <a:rPr lang="en-US" u="sng" dirty="0"/>
              <a:t>T-1 thru T-8                  </a:t>
            </a:r>
          </a:p>
        </p:txBody>
      </p:sp>
    </p:spTree>
    <p:extLst>
      <p:ext uri="{BB962C8B-B14F-4D97-AF65-F5344CB8AC3E}">
        <p14:creationId xmlns:p14="http://schemas.microsoft.com/office/powerpoint/2010/main" val="2721893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Rectangle 2"/>
          <p:cNvSpPr/>
          <p:nvPr userDrawn="1"/>
        </p:nvSpPr>
        <p:spPr bwMode="auto">
          <a:xfrm>
            <a:off x="0" y="0"/>
            <a:ext cx="9144000" cy="6858000"/>
          </a:xfrm>
          <a:prstGeom prst="rect">
            <a:avLst/>
          </a:pr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800" dirty="0">
              <a:solidFill>
                <a:srgbClr val="000000"/>
              </a:solidFill>
              <a:cs typeface="Arial" charset="0"/>
            </a:endParaRPr>
          </a:p>
        </p:txBody>
      </p:sp>
      <p:sp>
        <p:nvSpPr>
          <p:cNvPr id="4" name="Rectangle 4"/>
          <p:cNvSpPr txBox="1">
            <a:spLocks noChangeArrowheads="1"/>
          </p:cNvSpPr>
          <p:nvPr userDrawn="1"/>
        </p:nvSpPr>
        <p:spPr bwMode="auto">
          <a:xfrm>
            <a:off x="7010400" y="6629400"/>
            <a:ext cx="2133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defRPr/>
            </a:lvl1pPr>
          </a:lstStyle>
          <a:p>
            <a:pPr algn="r" fontAlgn="base">
              <a:spcBef>
                <a:spcPct val="0"/>
              </a:spcBef>
              <a:spcAft>
                <a:spcPct val="0"/>
              </a:spcAft>
              <a:defRPr/>
            </a:pPr>
            <a:endParaRPr lang="en-US" sz="1400" dirty="0">
              <a:solidFill>
                <a:srgbClr val="000000"/>
              </a:solidFill>
              <a:cs typeface="Arial" charset="0"/>
            </a:endParaRPr>
          </a:p>
        </p:txBody>
      </p:sp>
    </p:spTree>
    <p:extLst>
      <p:ext uri="{BB962C8B-B14F-4D97-AF65-F5344CB8AC3E}">
        <p14:creationId xmlns:p14="http://schemas.microsoft.com/office/powerpoint/2010/main" val="3645913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Rectangle 27"/>
          <p:cNvSpPr>
            <a:spLocks noChangeArrowheads="1"/>
          </p:cNvSpPr>
          <p:nvPr userDrawn="1"/>
        </p:nvSpPr>
        <p:spPr bwMode="auto">
          <a:xfrm>
            <a:off x="0" y="6667047"/>
            <a:ext cx="9144000" cy="215444"/>
          </a:xfrm>
          <a:prstGeom prst="rect">
            <a:avLst/>
          </a:prstGeom>
          <a:noFill/>
          <a:ln w="9525" algn="ctr">
            <a:noFill/>
            <a:miter lim="800000"/>
            <a:headEnd/>
            <a:tailEnd/>
          </a:ln>
          <a:effectLst/>
        </p:spPr>
        <p:txBody>
          <a:bodyPr wrap="square" tIns="0" bIns="0" anchor="ctr" anchorCtr="1">
            <a:spAutoFit/>
          </a:bodyPr>
          <a:lstStyle/>
          <a:p>
            <a:pPr algn="ctr"/>
            <a:r>
              <a:rPr lang="en-US" sz="1400" b="1" dirty="0">
                <a:solidFill>
                  <a:srgbClr val="00B050"/>
                </a:solidFill>
              </a:rPr>
              <a:t>UNCLASSIFIED//FOUO</a:t>
            </a:r>
          </a:p>
        </p:txBody>
      </p:sp>
    </p:spTree>
    <p:extLst>
      <p:ext uri="{BB962C8B-B14F-4D97-AF65-F5344CB8AC3E}">
        <p14:creationId xmlns:p14="http://schemas.microsoft.com/office/powerpoint/2010/main" val="2915970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637468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9751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10.xml"/><Relationship Id="rId1" Type="http://schemas.openxmlformats.org/officeDocument/2006/relationships/slideLayout" Target="../slideLayouts/slideLayout26.xml"/><Relationship Id="rId4" Type="http://schemas.openxmlformats.org/officeDocument/2006/relationships/image" Target="../media/image18.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11.xml"/><Relationship Id="rId1" Type="http://schemas.openxmlformats.org/officeDocument/2006/relationships/slideLayout" Target="../slideLayouts/slideLayout27.xml"/><Relationship Id="rId4" Type="http://schemas.openxmlformats.org/officeDocument/2006/relationships/image" Target="../media/image18.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2.png"/><Relationship Id="rId5" Type="http://schemas.openxmlformats.org/officeDocument/2006/relationships/slideLayout" Target="../slideLayouts/slideLayout15.xml"/><Relationship Id="rId10" Type="http://schemas.openxmlformats.org/officeDocument/2006/relationships/image" Target="../media/image1.png"/><Relationship Id="rId4" Type="http://schemas.openxmlformats.org/officeDocument/2006/relationships/slideLayout" Target="../slideLayouts/slideLayout14.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3.xml"/><Relationship Id="rId1" Type="http://schemas.openxmlformats.org/officeDocument/2006/relationships/slideLayout" Target="../slideLayouts/slideLayout19.xml"/><Relationship Id="rId4" Type="http://schemas.openxmlformats.org/officeDocument/2006/relationships/image" Target="../media/image18.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4.xml"/><Relationship Id="rId1" Type="http://schemas.openxmlformats.org/officeDocument/2006/relationships/slideLayout" Target="../slideLayouts/slideLayout20.xml"/><Relationship Id="rId4" Type="http://schemas.openxmlformats.org/officeDocument/2006/relationships/image" Target="../media/image18.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5.xml"/><Relationship Id="rId1" Type="http://schemas.openxmlformats.org/officeDocument/2006/relationships/slideLayout" Target="../slideLayouts/slideLayout21.xml"/><Relationship Id="rId4" Type="http://schemas.openxmlformats.org/officeDocument/2006/relationships/image" Target="../media/image18.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6.xml"/><Relationship Id="rId1" Type="http://schemas.openxmlformats.org/officeDocument/2006/relationships/slideLayout" Target="../slideLayouts/slideLayout22.xml"/><Relationship Id="rId4" Type="http://schemas.openxmlformats.org/officeDocument/2006/relationships/image" Target="../media/image18.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23.xml"/><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8.xml"/><Relationship Id="rId1" Type="http://schemas.openxmlformats.org/officeDocument/2006/relationships/slideLayout" Target="../slideLayouts/slideLayout24.xml"/><Relationship Id="rId4" Type="http://schemas.openxmlformats.org/officeDocument/2006/relationships/image" Target="../media/image18.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9.xml"/><Relationship Id="rId1" Type="http://schemas.openxmlformats.org/officeDocument/2006/relationships/slideLayout" Target="../slideLayouts/slideLayout25.xml"/><Relationship Id="rId4" Type="http://schemas.openxmlformats.org/officeDocument/2006/relationships/image" Target="../media/image1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83461" name="Line 5"/>
          <p:cNvSpPr>
            <a:spLocks noChangeShapeType="1"/>
          </p:cNvSpPr>
          <p:nvPr/>
        </p:nvSpPr>
        <p:spPr bwMode="auto">
          <a:xfrm>
            <a:off x="0" y="882649"/>
            <a:ext cx="9144000" cy="0"/>
          </a:xfrm>
          <a:prstGeom prst="line">
            <a:avLst/>
          </a:prstGeom>
          <a:noFill/>
          <a:ln w="57150" cmpd="thinThick">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fontAlgn="base">
              <a:spcBef>
                <a:spcPct val="0"/>
              </a:spcBef>
              <a:spcAft>
                <a:spcPct val="0"/>
              </a:spcAft>
              <a:defRPr/>
            </a:pPr>
            <a:endParaRPr lang="en-US" sz="800" dirty="0">
              <a:solidFill>
                <a:srgbClr val="000000"/>
              </a:solidFill>
              <a:latin typeface="Arial" charset="0"/>
            </a:endParaRPr>
          </a:p>
        </p:txBody>
      </p:sp>
      <p:sp>
        <p:nvSpPr>
          <p:cNvPr id="15" name="TextBox 14"/>
          <p:cNvSpPr txBox="1"/>
          <p:nvPr/>
        </p:nvSpPr>
        <p:spPr>
          <a:xfrm>
            <a:off x="0" y="6581001"/>
            <a:ext cx="2421304" cy="276999"/>
          </a:xfrm>
          <a:prstGeom prst="rect">
            <a:avLst/>
          </a:prstGeom>
          <a:noFill/>
        </p:spPr>
        <p:txBody>
          <a:bodyPr wrap="none" rtlCol="0">
            <a:spAutoFit/>
          </a:bodyPr>
          <a:lstStyle/>
          <a:p>
            <a:r>
              <a:rPr lang="en-US" sz="1200" i="1" dirty="0">
                <a:solidFill>
                  <a:srgbClr val="002060"/>
                </a:solidFill>
                <a:effectLst>
                  <a:outerShdw blurRad="38100" dist="38100" dir="2700000" algn="tl">
                    <a:srgbClr val="000000">
                      <a:alpha val="43137"/>
                    </a:srgbClr>
                  </a:outerShdw>
                </a:effectLst>
                <a:latin typeface="Copperplate Gothic Bold" pitchFamily="34" charset="0"/>
              </a:rPr>
              <a:t>America’s First– DEVILS!</a:t>
            </a:r>
          </a:p>
        </p:txBody>
      </p:sp>
      <p:pic>
        <p:nvPicPr>
          <p:cNvPr id="3" name="Picture 2"/>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7944772" y="-28833"/>
            <a:ext cx="1282100" cy="888528"/>
          </a:xfrm>
          <a:prstGeom prst="rect">
            <a:avLst/>
          </a:prstGeom>
        </p:spPr>
      </p:pic>
      <p:pic>
        <p:nvPicPr>
          <p:cNvPr id="11" name="Picture 10"/>
          <p:cNvPicPr>
            <a:picLocks noChangeAspect="1"/>
          </p:cNvPicPr>
          <p:nvPr userDrawn="1"/>
        </p:nvPicPr>
        <p:blipFill rotWithShape="1">
          <a:blip r:embed="rId13">
            <a:extLst>
              <a:ext uri="{28A0092B-C50C-407E-A947-70E740481C1C}">
                <a14:useLocalDpi xmlns:a14="http://schemas.microsoft.com/office/drawing/2010/main" val="0"/>
              </a:ext>
            </a:extLst>
          </a:blip>
          <a:srcRect l="66706" r="4544" b="2892"/>
          <a:stretch/>
        </p:blipFill>
        <p:spPr>
          <a:xfrm>
            <a:off x="0" y="-1"/>
            <a:ext cx="619008" cy="846999"/>
          </a:xfrm>
          <a:prstGeom prst="rect">
            <a:avLst/>
          </a:prstGeom>
        </p:spPr>
      </p:pic>
    </p:spTree>
    <p:extLst>
      <p:ext uri="{BB962C8B-B14F-4D97-AF65-F5344CB8AC3E}">
        <p14:creationId xmlns:p14="http://schemas.microsoft.com/office/powerpoint/2010/main" val="29558336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745" r:id="rId3"/>
    <p:sldLayoutId id="2147483744" r:id="rId4"/>
    <p:sldLayoutId id="2147483764" r:id="rId5"/>
    <p:sldLayoutId id="2147483680" r:id="rId6"/>
    <p:sldLayoutId id="2147483730" r:id="rId7"/>
    <p:sldLayoutId id="2147483746" r:id="rId8"/>
    <p:sldLayoutId id="2147483758" r:id="rId9"/>
    <p:sldLayoutId id="2147483784" r:id="rId10"/>
  </p:sldLayoutIdLst>
  <p:hf hdr="0" ftr="0" dt="0"/>
  <p:txStyles>
    <p:titleStyle>
      <a:lvl1pPr algn="ctr" rtl="0" eaLnBrk="0" fontAlgn="base" hangingPunct="0">
        <a:spcBef>
          <a:spcPct val="0"/>
        </a:spcBef>
        <a:spcAft>
          <a:spcPct val="0"/>
        </a:spcAft>
        <a:defRPr sz="3200" b="1" cap="all" baseline="0">
          <a:solidFill>
            <a:schemeClr val="tx2"/>
          </a:solidFill>
          <a:latin typeface="+mj-lt"/>
          <a:ea typeface="+mj-ea"/>
          <a:cs typeface="ＭＳ Ｐゴシック" charset="0"/>
        </a:defRPr>
      </a:lvl1pPr>
      <a:lvl2pPr algn="ctr" rtl="0" eaLnBrk="0" fontAlgn="base" hangingPunct="0">
        <a:spcBef>
          <a:spcPct val="0"/>
        </a:spcBef>
        <a:spcAft>
          <a:spcPct val="0"/>
        </a:spcAft>
        <a:defRPr sz="4400">
          <a:solidFill>
            <a:schemeClr val="tx2"/>
          </a:solidFill>
          <a:latin typeface="Arial "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Arial "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Arial "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Arial "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 charset="0"/>
          <a:ea typeface="ＭＳ Ｐゴシック" charset="0"/>
        </a:defRPr>
      </a:lvl6pPr>
      <a:lvl7pPr marL="914400" algn="ctr" rtl="0" fontAlgn="base">
        <a:spcBef>
          <a:spcPct val="0"/>
        </a:spcBef>
        <a:spcAft>
          <a:spcPct val="0"/>
        </a:spcAft>
        <a:defRPr sz="4400">
          <a:solidFill>
            <a:schemeClr val="tx2"/>
          </a:solidFill>
          <a:latin typeface="Arial " charset="0"/>
          <a:ea typeface="ＭＳ Ｐゴシック" charset="0"/>
        </a:defRPr>
      </a:lvl7pPr>
      <a:lvl8pPr marL="1371600" algn="ctr" rtl="0" fontAlgn="base">
        <a:spcBef>
          <a:spcPct val="0"/>
        </a:spcBef>
        <a:spcAft>
          <a:spcPct val="0"/>
        </a:spcAft>
        <a:defRPr sz="4400">
          <a:solidFill>
            <a:schemeClr val="tx2"/>
          </a:solidFill>
          <a:latin typeface="Arial " charset="0"/>
          <a:ea typeface="ＭＳ Ｐゴシック" charset="0"/>
        </a:defRPr>
      </a:lvl8pPr>
      <a:lvl9pPr marL="1828800" algn="ctr" rtl="0" fontAlgn="base">
        <a:spcBef>
          <a:spcPct val="0"/>
        </a:spcBef>
        <a:spcAft>
          <a:spcPct val="0"/>
        </a:spcAft>
        <a:defRPr sz="4400">
          <a:solidFill>
            <a:schemeClr val="tx2"/>
          </a:solidFill>
          <a:latin typeface="Arial " charset="0"/>
          <a:ea typeface="ＭＳ Ｐゴシック" charset="0"/>
        </a:defRPr>
      </a:lvl9pPr>
    </p:titleStyle>
    <p:bodyStyle>
      <a:lvl1pPr marL="342900" indent="-342900" algn="l" rtl="0" eaLnBrk="0" fontAlgn="base" hangingPunct="0">
        <a:spcBef>
          <a:spcPct val="20000"/>
        </a:spcBef>
        <a:spcAft>
          <a:spcPct val="0"/>
        </a:spcAft>
        <a:buChar char="•"/>
        <a:defRPr sz="2000" cap="all" baseline="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1800" cap="all" baseline="0">
          <a:solidFill>
            <a:schemeClr val="tx1"/>
          </a:solidFill>
          <a:latin typeface="+mn-lt"/>
          <a:ea typeface="+mn-ea"/>
        </a:defRPr>
      </a:lvl2pPr>
      <a:lvl3pPr marL="1143000" indent="-228600" algn="l" rtl="0" eaLnBrk="0" fontAlgn="base" hangingPunct="0">
        <a:spcBef>
          <a:spcPct val="20000"/>
        </a:spcBef>
        <a:spcAft>
          <a:spcPct val="0"/>
        </a:spcAft>
        <a:buChar char="•"/>
        <a:defRPr sz="1600" cap="all" baseline="0">
          <a:solidFill>
            <a:schemeClr val="tx1"/>
          </a:solidFill>
          <a:latin typeface="+mn-lt"/>
          <a:ea typeface="+mn-ea"/>
        </a:defRPr>
      </a:lvl3pPr>
      <a:lvl4pPr marL="1600200" indent="-228600" algn="l" rtl="0" eaLnBrk="0" fontAlgn="base" hangingPunct="0">
        <a:spcBef>
          <a:spcPct val="20000"/>
        </a:spcBef>
        <a:spcAft>
          <a:spcPct val="0"/>
        </a:spcAft>
        <a:buChar char="–"/>
        <a:defRPr sz="1400" cap="all" baseline="0">
          <a:solidFill>
            <a:schemeClr val="tx1"/>
          </a:solidFill>
          <a:latin typeface="+mn-lt"/>
          <a:ea typeface="+mn-ea"/>
        </a:defRPr>
      </a:lvl4pPr>
      <a:lvl5pPr marL="2057400" indent="-228600" algn="l" rtl="0" eaLnBrk="0" fontAlgn="base" hangingPunct="0">
        <a:spcBef>
          <a:spcPct val="20000"/>
        </a:spcBef>
        <a:spcAft>
          <a:spcPct val="0"/>
        </a:spcAft>
        <a:buChar char="»"/>
        <a:defRPr sz="1400" cap="all" baseline="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1" name="Table 10"/>
          <p:cNvGraphicFramePr>
            <a:graphicFrameLocks noGrp="1"/>
          </p:cNvGraphicFramePr>
          <p:nvPr userDrawn="1"/>
        </p:nvGraphicFramePr>
        <p:xfrm>
          <a:off x="-2490" y="643206"/>
          <a:ext cx="9146488" cy="5757587"/>
        </p:xfrm>
        <a:graphic>
          <a:graphicData uri="http://schemas.openxmlformats.org/drawingml/2006/table">
            <a:tbl>
              <a:tblPr firstRow="1" bandRow="1">
                <a:tableStyleId>{5C22544A-7EE6-4342-B048-85BDC9FD1C3A}</a:tableStyleId>
              </a:tblPr>
              <a:tblGrid>
                <a:gridCol w="700322">
                  <a:extLst>
                    <a:ext uri="{9D8B030D-6E8A-4147-A177-3AD203B41FA5}">
                      <a16:colId xmlns:a16="http://schemas.microsoft.com/office/drawing/2014/main" val="20000"/>
                    </a:ext>
                  </a:extLst>
                </a:gridCol>
                <a:gridCol w="1312244">
                  <a:extLst>
                    <a:ext uri="{9D8B030D-6E8A-4147-A177-3AD203B41FA5}">
                      <a16:colId xmlns:a16="http://schemas.microsoft.com/office/drawing/2014/main" val="20001"/>
                    </a:ext>
                  </a:extLst>
                </a:gridCol>
                <a:gridCol w="1312244">
                  <a:extLst>
                    <a:ext uri="{9D8B030D-6E8A-4147-A177-3AD203B41FA5}">
                      <a16:colId xmlns:a16="http://schemas.microsoft.com/office/drawing/2014/main" val="20002"/>
                    </a:ext>
                  </a:extLst>
                </a:gridCol>
                <a:gridCol w="1312244">
                  <a:extLst>
                    <a:ext uri="{9D8B030D-6E8A-4147-A177-3AD203B41FA5}">
                      <a16:colId xmlns:a16="http://schemas.microsoft.com/office/drawing/2014/main" val="20003"/>
                    </a:ext>
                  </a:extLst>
                </a:gridCol>
                <a:gridCol w="1312244">
                  <a:extLst>
                    <a:ext uri="{9D8B030D-6E8A-4147-A177-3AD203B41FA5}">
                      <a16:colId xmlns:a16="http://schemas.microsoft.com/office/drawing/2014/main" val="20004"/>
                    </a:ext>
                  </a:extLst>
                </a:gridCol>
                <a:gridCol w="1312244">
                  <a:extLst>
                    <a:ext uri="{9D8B030D-6E8A-4147-A177-3AD203B41FA5}">
                      <a16:colId xmlns:a16="http://schemas.microsoft.com/office/drawing/2014/main" val="20005"/>
                    </a:ext>
                  </a:extLst>
                </a:gridCol>
                <a:gridCol w="942473">
                  <a:extLst>
                    <a:ext uri="{9D8B030D-6E8A-4147-A177-3AD203B41FA5}">
                      <a16:colId xmlns:a16="http://schemas.microsoft.com/office/drawing/2014/main" val="20006"/>
                    </a:ext>
                  </a:extLst>
                </a:gridCol>
                <a:gridCol w="942473">
                  <a:extLst>
                    <a:ext uri="{9D8B030D-6E8A-4147-A177-3AD203B41FA5}">
                      <a16:colId xmlns:a16="http://schemas.microsoft.com/office/drawing/2014/main" val="20007"/>
                    </a:ext>
                  </a:extLst>
                </a:gridCol>
              </a:tblGrid>
              <a:tr h="350289">
                <a:tc>
                  <a:txBody>
                    <a:bodyPr/>
                    <a:lstStyle/>
                    <a:p>
                      <a:pPr algn="ctr"/>
                      <a:endParaRPr lang="en-US" sz="11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Monday (21AUGUST17)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Tuesday (22AUGUST17)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Wednesday (23AUGUST17)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Thursday (24AUGUST17)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Friday    (25AUGUST17)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Saturday (26AUGUST17)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Sunday (27AUGUST17)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0"/>
                  </a:ext>
                </a:extLst>
              </a:tr>
              <a:tr h="503252">
                <a:tc>
                  <a:txBody>
                    <a:bodyPr/>
                    <a:lstStyle/>
                    <a:p>
                      <a:pPr algn="ctr"/>
                      <a:r>
                        <a:rPr lang="en-US" sz="700" b="1" dirty="0">
                          <a:solidFill>
                            <a:sysClr val="windowText" lastClr="000000"/>
                          </a:solidFill>
                          <a:latin typeface="Arial" panose="020B0604020202020204" pitchFamily="34" charset="0"/>
                          <a:cs typeface="Arial" panose="020B0604020202020204" pitchFamily="34" charset="0"/>
                        </a:rPr>
                        <a:t>PAX Flow </a:t>
                      </a:r>
                      <a:r>
                        <a:rPr lang="en-US" sz="700" b="1" baseline="0" dirty="0">
                          <a:solidFill>
                            <a:sysClr val="windowText" lastClr="000000"/>
                          </a:solidFill>
                          <a:latin typeface="Arial" panose="020B0604020202020204" pitchFamily="34" charset="0"/>
                          <a:cs typeface="Arial" panose="020B0604020202020204" pitchFamily="34" charset="0"/>
                        </a:rPr>
                        <a:t>&amp;</a:t>
                      </a:r>
                      <a:endParaRPr lang="en-US" sz="700" b="1" dirty="0">
                        <a:solidFill>
                          <a:sysClr val="windowText" lastClr="000000"/>
                        </a:solidFill>
                        <a:latin typeface="Arial" panose="020B0604020202020204" pitchFamily="34" charset="0"/>
                        <a:cs typeface="Arial" panose="020B0604020202020204" pitchFamily="34" charset="0"/>
                      </a:endParaRPr>
                    </a:p>
                    <a:p>
                      <a:pPr algn="ctr"/>
                      <a:r>
                        <a:rPr lang="en-US" sz="700" b="1" dirty="0">
                          <a:solidFill>
                            <a:sysClr val="windowText" lastClr="000000"/>
                          </a:solidFill>
                          <a:latin typeface="Arial" panose="020B0604020202020204" pitchFamily="34" charset="0"/>
                          <a:cs typeface="Arial" panose="020B0604020202020204" pitchFamily="34" charset="0"/>
                        </a:rPr>
                        <a:t>Banner Events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0500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0600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0700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0800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0900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1000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1100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1200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1300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1400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1500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1600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1700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1800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bl>
          </a:graphicData>
        </a:graphic>
      </p:graphicFrame>
      <p:sp>
        <p:nvSpPr>
          <p:cNvPr id="32" name="Line 5"/>
          <p:cNvSpPr>
            <a:spLocks noChangeShapeType="1"/>
          </p:cNvSpPr>
          <p:nvPr userDrawn="1"/>
        </p:nvSpPr>
        <p:spPr bwMode="auto">
          <a:xfrm>
            <a:off x="-2490" y="518297"/>
            <a:ext cx="9144000" cy="0"/>
          </a:xfrm>
          <a:prstGeom prst="line">
            <a:avLst/>
          </a:prstGeom>
          <a:noFill/>
          <a:ln w="57150" cmpd="thinThick">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fontAlgn="base">
              <a:spcBef>
                <a:spcPct val="0"/>
              </a:spcBef>
              <a:spcAft>
                <a:spcPct val="0"/>
              </a:spcAft>
              <a:defRPr/>
            </a:pPr>
            <a:endParaRPr lang="en-US" sz="800" dirty="0">
              <a:solidFill>
                <a:srgbClr val="000000"/>
              </a:solidFill>
              <a:latin typeface="Arial" charset="0"/>
            </a:endParaRPr>
          </a:p>
        </p:txBody>
      </p:sp>
      <p:sp>
        <p:nvSpPr>
          <p:cNvPr id="33" name="TextBox 32"/>
          <p:cNvSpPr txBox="1"/>
          <p:nvPr userDrawn="1"/>
        </p:nvSpPr>
        <p:spPr>
          <a:xfrm>
            <a:off x="0" y="6581001"/>
            <a:ext cx="2421304" cy="276999"/>
          </a:xfrm>
          <a:prstGeom prst="rect">
            <a:avLst/>
          </a:prstGeom>
          <a:noFill/>
        </p:spPr>
        <p:txBody>
          <a:bodyPr wrap="none" rtlCol="0">
            <a:spAutoFit/>
          </a:bodyPr>
          <a:lstStyle/>
          <a:p>
            <a:r>
              <a:rPr lang="en-US" sz="1200" i="1" dirty="0">
                <a:solidFill>
                  <a:srgbClr val="002060"/>
                </a:solidFill>
                <a:effectLst>
                  <a:outerShdw blurRad="38100" dist="38100" dir="2700000" algn="tl">
                    <a:srgbClr val="000000">
                      <a:alpha val="43137"/>
                    </a:srgbClr>
                  </a:outerShdw>
                </a:effectLst>
                <a:latin typeface="Copperplate Gothic Bold" pitchFamily="34" charset="0"/>
              </a:rPr>
              <a:t>America’s First– DEVILS!</a:t>
            </a:r>
          </a:p>
        </p:txBody>
      </p:sp>
      <p:grpSp>
        <p:nvGrpSpPr>
          <p:cNvPr id="20" name="Group 19"/>
          <p:cNvGrpSpPr/>
          <p:nvPr userDrawn="1"/>
        </p:nvGrpSpPr>
        <p:grpSpPr>
          <a:xfrm>
            <a:off x="695325" y="2263671"/>
            <a:ext cx="8512844" cy="3980416"/>
            <a:chOff x="695325" y="2231587"/>
            <a:chExt cx="8512844" cy="3980416"/>
          </a:xfrm>
        </p:grpSpPr>
        <p:sp>
          <p:nvSpPr>
            <p:cNvPr id="22" name="TextBox 21"/>
            <p:cNvSpPr txBox="1"/>
            <p:nvPr userDrawn="1"/>
          </p:nvSpPr>
          <p:spPr>
            <a:xfrm>
              <a:off x="695325" y="5659133"/>
              <a:ext cx="8448694" cy="552870"/>
            </a:xfrm>
            <a:prstGeom prst="rect">
              <a:avLst/>
            </a:prstGeom>
            <a:solidFill>
              <a:schemeClr val="tx1">
                <a:alpha val="50000"/>
              </a:schemeClr>
            </a:solidFill>
            <a:ln>
              <a:solidFill>
                <a:schemeClr val="tx1"/>
              </a:solidFill>
            </a:ln>
          </p:spPr>
          <p:txBody>
            <a:bodyPr wrap="square" rtlCol="0" anchor="b">
              <a:noAutofit/>
            </a:bodyPr>
            <a:lstStyle/>
            <a:p>
              <a:pPr lvl="4" algn="r"/>
              <a:endParaRPr lang="en-US" sz="600" b="1" dirty="0">
                <a:solidFill>
                  <a:prstClr val="white"/>
                </a:solidFill>
                <a:latin typeface="Arial" panose="020B0604020202020204" pitchFamily="34" charset="0"/>
                <a:cs typeface="Arial" panose="020B0604020202020204" pitchFamily="34" charset="0"/>
              </a:endParaRPr>
            </a:p>
          </p:txBody>
        </p:sp>
        <p:sp>
          <p:nvSpPr>
            <p:cNvPr id="23" name="TextBox 22"/>
            <p:cNvSpPr txBox="1"/>
            <p:nvPr userDrawn="1"/>
          </p:nvSpPr>
          <p:spPr>
            <a:xfrm>
              <a:off x="695326" y="3701115"/>
              <a:ext cx="8448694" cy="560795"/>
            </a:xfrm>
            <a:prstGeom prst="rect">
              <a:avLst/>
            </a:prstGeom>
            <a:solidFill>
              <a:schemeClr val="tx1">
                <a:alpha val="50000"/>
              </a:schemeClr>
            </a:solidFill>
            <a:ln>
              <a:solidFill>
                <a:schemeClr val="tx1"/>
              </a:solidFill>
            </a:ln>
          </p:spPr>
          <p:txBody>
            <a:bodyPr wrap="square" rtlCol="0" anchor="b">
              <a:noAutofit/>
            </a:bodyPr>
            <a:lstStyle/>
            <a:p>
              <a:pPr algn="r"/>
              <a:endParaRPr lang="en-US" sz="600" b="1" dirty="0">
                <a:solidFill>
                  <a:sysClr val="windowText" lastClr="000000"/>
                </a:solidFill>
                <a:latin typeface="Arial" panose="020B0604020202020204" pitchFamily="34" charset="0"/>
                <a:cs typeface="Arial" panose="020B0604020202020204" pitchFamily="34" charset="0"/>
              </a:endParaRPr>
            </a:p>
          </p:txBody>
        </p:sp>
        <p:sp>
          <p:nvSpPr>
            <p:cNvPr id="24" name="TextBox 23"/>
            <p:cNvSpPr txBox="1"/>
            <p:nvPr userDrawn="1"/>
          </p:nvSpPr>
          <p:spPr>
            <a:xfrm>
              <a:off x="696619" y="2255650"/>
              <a:ext cx="8447381" cy="606541"/>
            </a:xfrm>
            <a:prstGeom prst="rect">
              <a:avLst/>
            </a:prstGeom>
            <a:solidFill>
              <a:schemeClr val="tx1">
                <a:alpha val="50000"/>
              </a:schemeClr>
            </a:solidFill>
            <a:ln>
              <a:solidFill>
                <a:schemeClr val="tx1"/>
              </a:solidFill>
            </a:ln>
          </p:spPr>
          <p:txBody>
            <a:bodyPr wrap="square" rtlCol="0" anchor="b">
              <a:noAutofit/>
            </a:bodyPr>
            <a:lstStyle/>
            <a:p>
              <a:pPr algn="r"/>
              <a:endParaRPr lang="en-US" sz="600" b="1" dirty="0">
                <a:solidFill>
                  <a:prstClr val="white"/>
                </a:solidFill>
                <a:latin typeface="Arial" panose="020B0604020202020204" pitchFamily="34" charset="0"/>
                <a:cs typeface="Arial" panose="020B0604020202020204" pitchFamily="34" charset="0"/>
              </a:endParaRPr>
            </a:p>
          </p:txBody>
        </p:sp>
        <p:sp>
          <p:nvSpPr>
            <p:cNvPr id="25" name="Rectangle 24"/>
            <p:cNvSpPr/>
            <p:nvPr userDrawn="1"/>
          </p:nvSpPr>
          <p:spPr>
            <a:xfrm>
              <a:off x="4636169" y="3661010"/>
              <a:ext cx="4572000" cy="276999"/>
            </a:xfrm>
            <a:prstGeom prst="rect">
              <a:avLst/>
            </a:prstGeom>
          </p:spPr>
          <p:txBody>
            <a:bodyPr>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1130-1300</a:t>
              </a:r>
            </a:p>
          </p:txBody>
        </p:sp>
        <p:sp>
          <p:nvSpPr>
            <p:cNvPr id="27" name="Rectangle 26"/>
            <p:cNvSpPr/>
            <p:nvPr userDrawn="1"/>
          </p:nvSpPr>
          <p:spPr>
            <a:xfrm>
              <a:off x="4636169" y="2231587"/>
              <a:ext cx="4572000" cy="276999"/>
            </a:xfrm>
            <a:prstGeom prst="rect">
              <a:avLst/>
            </a:prstGeom>
          </p:spPr>
          <p:txBody>
            <a:bodyPr>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0730-0900</a:t>
              </a:r>
            </a:p>
          </p:txBody>
        </p:sp>
        <p:sp>
          <p:nvSpPr>
            <p:cNvPr id="28" name="Rectangle 27"/>
            <p:cNvSpPr/>
            <p:nvPr userDrawn="1"/>
          </p:nvSpPr>
          <p:spPr>
            <a:xfrm>
              <a:off x="8014356" y="5659133"/>
              <a:ext cx="1129644" cy="276999"/>
            </a:xfrm>
            <a:prstGeom prst="rect">
              <a:avLst/>
            </a:prstGeom>
          </p:spPr>
          <p:txBody>
            <a:bodyPr wrap="square">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1700-1830</a:t>
              </a:r>
            </a:p>
          </p:txBody>
        </p:sp>
      </p:grpSp>
      <p:pic>
        <p:nvPicPr>
          <p:cNvPr id="29" name="Picture 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87797" y="-27559"/>
            <a:ext cx="756203" cy="524068"/>
          </a:xfrm>
          <a:prstGeom prst="rect">
            <a:avLst/>
          </a:prstGeom>
        </p:spPr>
      </p:pic>
      <p:pic>
        <p:nvPicPr>
          <p:cNvPr id="30" name="Picture 14" descr="ACU BR1 png"/>
          <p:cNvPicPr>
            <a:picLocks noChangeAspect="1" noChangeArrowheads="1"/>
          </p:cNvPicPr>
          <p:nvPr userDrawn="1"/>
        </p:nvPicPr>
        <p:blipFill>
          <a:blip r:embed="rId4" cstate="email"/>
          <a:srcRect/>
          <a:stretch>
            <a:fillRect/>
          </a:stretch>
        </p:blipFill>
        <p:spPr bwMode="auto">
          <a:xfrm>
            <a:off x="104140" y="22093"/>
            <a:ext cx="361801" cy="479940"/>
          </a:xfrm>
          <a:prstGeom prst="rect">
            <a:avLst/>
          </a:prstGeom>
          <a:noFill/>
          <a:ln w="9525">
            <a:noFill/>
            <a:miter lim="800000"/>
            <a:headEnd/>
            <a:tailEnd/>
          </a:ln>
        </p:spPr>
      </p:pic>
    </p:spTree>
    <p:extLst>
      <p:ext uri="{BB962C8B-B14F-4D97-AF65-F5344CB8AC3E}">
        <p14:creationId xmlns:p14="http://schemas.microsoft.com/office/powerpoint/2010/main" val="153504189"/>
      </p:ext>
    </p:extLst>
  </p:cSld>
  <p:clrMap bg1="lt1" tx1="dk1" bg2="lt2" tx2="dk2" accent1="accent1" accent2="accent2" accent3="accent3" accent4="accent4" accent5="accent5" accent6="accent6" hlink="hlink" folHlink="folHlink"/>
  <p:sldLayoutIdLst>
    <p:sldLayoutId id="2147483781" r:id="rId1"/>
  </p:sldLayoutIdLst>
  <p:hf hdr="0" ft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anose="020F0502020204030204" pitchFamily="34" charset="0"/>
        </a:defRPr>
      </a:lvl2pPr>
      <a:lvl3pPr algn="ctr" rtl="0" eaLnBrk="1" fontAlgn="base" hangingPunct="1">
        <a:spcBef>
          <a:spcPct val="0"/>
        </a:spcBef>
        <a:spcAft>
          <a:spcPct val="0"/>
        </a:spcAft>
        <a:defRPr sz="3300">
          <a:solidFill>
            <a:schemeClr val="tx1"/>
          </a:solidFill>
          <a:latin typeface="Calibri" panose="020F0502020204030204" pitchFamily="34" charset="0"/>
        </a:defRPr>
      </a:lvl3pPr>
      <a:lvl4pPr algn="ctr" rtl="0" eaLnBrk="1" fontAlgn="base" hangingPunct="1">
        <a:spcBef>
          <a:spcPct val="0"/>
        </a:spcBef>
        <a:spcAft>
          <a:spcPct val="0"/>
        </a:spcAft>
        <a:defRPr sz="3300">
          <a:solidFill>
            <a:schemeClr val="tx1"/>
          </a:solidFill>
          <a:latin typeface="Calibri" panose="020F0502020204030204" pitchFamily="34" charset="0"/>
        </a:defRPr>
      </a:lvl4pPr>
      <a:lvl5pPr algn="ctr" rtl="0" eaLnBrk="1" fontAlgn="base" hangingPunct="1">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Calibri" panose="020F0502020204030204" pitchFamily="34" charset="0"/>
        </a:defRPr>
      </a:lvl6pPr>
      <a:lvl7pPr marL="685800" algn="ctr" rtl="0" eaLnBrk="1" fontAlgn="base" hangingPunct="1">
        <a:spcBef>
          <a:spcPct val="0"/>
        </a:spcBef>
        <a:spcAft>
          <a:spcPct val="0"/>
        </a:spcAft>
        <a:defRPr sz="3300">
          <a:solidFill>
            <a:schemeClr val="tx1"/>
          </a:solidFill>
          <a:latin typeface="Calibri" panose="020F0502020204030204" pitchFamily="34" charset="0"/>
        </a:defRPr>
      </a:lvl7pPr>
      <a:lvl8pPr marL="1028700" algn="ctr" rtl="0" eaLnBrk="1" fontAlgn="base" hangingPunct="1">
        <a:spcBef>
          <a:spcPct val="0"/>
        </a:spcBef>
        <a:spcAft>
          <a:spcPct val="0"/>
        </a:spcAft>
        <a:defRPr sz="3300">
          <a:solidFill>
            <a:schemeClr val="tx1"/>
          </a:solidFill>
          <a:latin typeface="Calibri" panose="020F0502020204030204" pitchFamily="34" charset="0"/>
        </a:defRPr>
      </a:lvl8pPr>
      <a:lvl9pPr marL="1371600" algn="ctr" rtl="0" eaLnBrk="1" fontAlgn="base" hangingPunct="1">
        <a:spcBef>
          <a:spcPct val="0"/>
        </a:spcBef>
        <a:spcAft>
          <a:spcPct val="0"/>
        </a:spcAft>
        <a:defRPr sz="3300">
          <a:solidFill>
            <a:schemeClr val="tx1"/>
          </a:solidFill>
          <a:latin typeface="Calibri" panose="020F0502020204030204"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1" name="Table 10"/>
          <p:cNvGraphicFramePr>
            <a:graphicFrameLocks noGrp="1"/>
          </p:cNvGraphicFramePr>
          <p:nvPr userDrawn="1"/>
        </p:nvGraphicFramePr>
        <p:xfrm>
          <a:off x="-2490" y="643206"/>
          <a:ext cx="9146488" cy="5757587"/>
        </p:xfrm>
        <a:graphic>
          <a:graphicData uri="http://schemas.openxmlformats.org/drawingml/2006/table">
            <a:tbl>
              <a:tblPr firstRow="1" bandRow="1">
                <a:tableStyleId>{5C22544A-7EE6-4342-B048-85BDC9FD1C3A}</a:tableStyleId>
              </a:tblPr>
              <a:tblGrid>
                <a:gridCol w="700322">
                  <a:extLst>
                    <a:ext uri="{9D8B030D-6E8A-4147-A177-3AD203B41FA5}">
                      <a16:colId xmlns:a16="http://schemas.microsoft.com/office/drawing/2014/main" val="20000"/>
                    </a:ext>
                  </a:extLst>
                </a:gridCol>
                <a:gridCol w="1312244">
                  <a:extLst>
                    <a:ext uri="{9D8B030D-6E8A-4147-A177-3AD203B41FA5}">
                      <a16:colId xmlns:a16="http://schemas.microsoft.com/office/drawing/2014/main" val="20001"/>
                    </a:ext>
                  </a:extLst>
                </a:gridCol>
                <a:gridCol w="1312244">
                  <a:extLst>
                    <a:ext uri="{9D8B030D-6E8A-4147-A177-3AD203B41FA5}">
                      <a16:colId xmlns:a16="http://schemas.microsoft.com/office/drawing/2014/main" val="20002"/>
                    </a:ext>
                  </a:extLst>
                </a:gridCol>
                <a:gridCol w="1183178">
                  <a:extLst>
                    <a:ext uri="{9D8B030D-6E8A-4147-A177-3AD203B41FA5}">
                      <a16:colId xmlns:a16="http://schemas.microsoft.com/office/drawing/2014/main" val="20003"/>
                    </a:ext>
                  </a:extLst>
                </a:gridCol>
                <a:gridCol w="1163782">
                  <a:extLst>
                    <a:ext uri="{9D8B030D-6E8A-4147-A177-3AD203B41FA5}">
                      <a16:colId xmlns:a16="http://schemas.microsoft.com/office/drawing/2014/main" val="20004"/>
                    </a:ext>
                  </a:extLst>
                </a:gridCol>
                <a:gridCol w="1155469">
                  <a:extLst>
                    <a:ext uri="{9D8B030D-6E8A-4147-A177-3AD203B41FA5}">
                      <a16:colId xmlns:a16="http://schemas.microsoft.com/office/drawing/2014/main" val="20005"/>
                    </a:ext>
                  </a:extLst>
                </a:gridCol>
                <a:gridCol w="1172095">
                  <a:extLst>
                    <a:ext uri="{9D8B030D-6E8A-4147-A177-3AD203B41FA5}">
                      <a16:colId xmlns:a16="http://schemas.microsoft.com/office/drawing/2014/main" val="20006"/>
                    </a:ext>
                  </a:extLst>
                </a:gridCol>
                <a:gridCol w="1147154">
                  <a:extLst>
                    <a:ext uri="{9D8B030D-6E8A-4147-A177-3AD203B41FA5}">
                      <a16:colId xmlns:a16="http://schemas.microsoft.com/office/drawing/2014/main" val="20007"/>
                    </a:ext>
                  </a:extLst>
                </a:gridCol>
              </a:tblGrid>
              <a:tr h="350289">
                <a:tc>
                  <a:txBody>
                    <a:bodyPr/>
                    <a:lstStyle/>
                    <a:p>
                      <a:pPr algn="ctr"/>
                      <a:endParaRPr lang="en-US" sz="11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Monday (28AUGUST17)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Tuesday (29AUGUST17)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Wednesday (30AUGUST17)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Thursday (31AUGUST17)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Friday    (01SEPTEMBER17)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Saturday (02SEPTEMBER17)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Sunday (03SEPTEMBER17)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0"/>
                  </a:ext>
                </a:extLst>
              </a:tr>
              <a:tr h="503252">
                <a:tc>
                  <a:txBody>
                    <a:bodyPr/>
                    <a:lstStyle/>
                    <a:p>
                      <a:pPr algn="ctr"/>
                      <a:r>
                        <a:rPr lang="en-US" sz="700" b="1" dirty="0">
                          <a:solidFill>
                            <a:sysClr val="windowText" lastClr="000000"/>
                          </a:solidFill>
                          <a:latin typeface="Arial" panose="020B0604020202020204" pitchFamily="34" charset="0"/>
                          <a:cs typeface="Arial" panose="020B0604020202020204" pitchFamily="34" charset="0"/>
                        </a:rPr>
                        <a:t>PAX Flow </a:t>
                      </a:r>
                      <a:r>
                        <a:rPr lang="en-US" sz="700" b="1" baseline="0" dirty="0">
                          <a:solidFill>
                            <a:sysClr val="windowText" lastClr="000000"/>
                          </a:solidFill>
                          <a:latin typeface="Arial" panose="020B0604020202020204" pitchFamily="34" charset="0"/>
                          <a:cs typeface="Arial" panose="020B0604020202020204" pitchFamily="34" charset="0"/>
                        </a:rPr>
                        <a:t>&amp;</a:t>
                      </a:r>
                      <a:endParaRPr lang="en-US" sz="700" b="1" dirty="0">
                        <a:solidFill>
                          <a:sysClr val="windowText" lastClr="000000"/>
                        </a:solidFill>
                        <a:latin typeface="Arial" panose="020B0604020202020204" pitchFamily="34" charset="0"/>
                        <a:cs typeface="Arial" panose="020B0604020202020204" pitchFamily="34" charset="0"/>
                      </a:endParaRPr>
                    </a:p>
                    <a:p>
                      <a:pPr algn="ctr"/>
                      <a:r>
                        <a:rPr lang="en-US" sz="700" b="1" dirty="0">
                          <a:solidFill>
                            <a:sysClr val="windowText" lastClr="000000"/>
                          </a:solidFill>
                          <a:latin typeface="Arial" panose="020B0604020202020204" pitchFamily="34" charset="0"/>
                          <a:cs typeface="Arial" panose="020B0604020202020204" pitchFamily="34" charset="0"/>
                        </a:rPr>
                        <a:t>Banner Events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0500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0600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0700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0800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0900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1000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1100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1200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1300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1400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1500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1600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1700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1800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bl>
          </a:graphicData>
        </a:graphic>
      </p:graphicFrame>
      <p:sp>
        <p:nvSpPr>
          <p:cNvPr id="32" name="Line 5"/>
          <p:cNvSpPr>
            <a:spLocks noChangeShapeType="1"/>
          </p:cNvSpPr>
          <p:nvPr userDrawn="1"/>
        </p:nvSpPr>
        <p:spPr bwMode="auto">
          <a:xfrm>
            <a:off x="-2490" y="518297"/>
            <a:ext cx="9144000" cy="0"/>
          </a:xfrm>
          <a:prstGeom prst="line">
            <a:avLst/>
          </a:prstGeom>
          <a:noFill/>
          <a:ln w="57150" cmpd="thinThick">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fontAlgn="base">
              <a:spcBef>
                <a:spcPct val="0"/>
              </a:spcBef>
              <a:spcAft>
                <a:spcPct val="0"/>
              </a:spcAft>
              <a:defRPr/>
            </a:pPr>
            <a:endParaRPr lang="en-US" sz="800" dirty="0">
              <a:solidFill>
                <a:srgbClr val="000000"/>
              </a:solidFill>
              <a:latin typeface="Arial" charset="0"/>
            </a:endParaRPr>
          </a:p>
        </p:txBody>
      </p:sp>
      <p:sp>
        <p:nvSpPr>
          <p:cNvPr id="33" name="TextBox 32"/>
          <p:cNvSpPr txBox="1"/>
          <p:nvPr userDrawn="1"/>
        </p:nvSpPr>
        <p:spPr>
          <a:xfrm>
            <a:off x="0" y="6581001"/>
            <a:ext cx="2421304" cy="276999"/>
          </a:xfrm>
          <a:prstGeom prst="rect">
            <a:avLst/>
          </a:prstGeom>
          <a:noFill/>
        </p:spPr>
        <p:txBody>
          <a:bodyPr wrap="none" rtlCol="0">
            <a:spAutoFit/>
          </a:bodyPr>
          <a:lstStyle/>
          <a:p>
            <a:r>
              <a:rPr lang="en-US" sz="1200" i="1" dirty="0">
                <a:solidFill>
                  <a:srgbClr val="002060"/>
                </a:solidFill>
                <a:effectLst>
                  <a:outerShdw blurRad="38100" dist="38100" dir="2700000" algn="tl">
                    <a:srgbClr val="000000">
                      <a:alpha val="43137"/>
                    </a:srgbClr>
                  </a:outerShdw>
                </a:effectLst>
                <a:latin typeface="Copperplate Gothic Bold" pitchFamily="34" charset="0"/>
              </a:rPr>
              <a:t>America’s First– DEVILS!</a:t>
            </a:r>
          </a:p>
        </p:txBody>
      </p:sp>
      <p:grpSp>
        <p:nvGrpSpPr>
          <p:cNvPr id="20" name="Group 19"/>
          <p:cNvGrpSpPr/>
          <p:nvPr userDrawn="1"/>
        </p:nvGrpSpPr>
        <p:grpSpPr>
          <a:xfrm>
            <a:off x="695325" y="2263671"/>
            <a:ext cx="8512844" cy="3980416"/>
            <a:chOff x="695325" y="2231587"/>
            <a:chExt cx="8512844" cy="3980416"/>
          </a:xfrm>
        </p:grpSpPr>
        <p:sp>
          <p:nvSpPr>
            <p:cNvPr id="22" name="TextBox 21"/>
            <p:cNvSpPr txBox="1"/>
            <p:nvPr userDrawn="1"/>
          </p:nvSpPr>
          <p:spPr>
            <a:xfrm>
              <a:off x="695325" y="5659133"/>
              <a:ext cx="8448694" cy="552870"/>
            </a:xfrm>
            <a:prstGeom prst="rect">
              <a:avLst/>
            </a:prstGeom>
            <a:solidFill>
              <a:schemeClr val="tx1">
                <a:alpha val="50000"/>
              </a:schemeClr>
            </a:solidFill>
            <a:ln>
              <a:solidFill>
                <a:schemeClr val="tx1"/>
              </a:solidFill>
            </a:ln>
          </p:spPr>
          <p:txBody>
            <a:bodyPr wrap="square" rtlCol="0" anchor="b">
              <a:noAutofit/>
            </a:bodyPr>
            <a:lstStyle/>
            <a:p>
              <a:pPr lvl="4" algn="r"/>
              <a:endParaRPr lang="en-US" sz="600" b="1" dirty="0">
                <a:solidFill>
                  <a:prstClr val="white"/>
                </a:solidFill>
                <a:latin typeface="Arial" panose="020B0604020202020204" pitchFamily="34" charset="0"/>
                <a:cs typeface="Arial" panose="020B0604020202020204" pitchFamily="34" charset="0"/>
              </a:endParaRPr>
            </a:p>
          </p:txBody>
        </p:sp>
        <p:sp>
          <p:nvSpPr>
            <p:cNvPr id="23" name="TextBox 22"/>
            <p:cNvSpPr txBox="1"/>
            <p:nvPr userDrawn="1"/>
          </p:nvSpPr>
          <p:spPr>
            <a:xfrm>
              <a:off x="695326" y="3701115"/>
              <a:ext cx="8448694" cy="560795"/>
            </a:xfrm>
            <a:prstGeom prst="rect">
              <a:avLst/>
            </a:prstGeom>
            <a:solidFill>
              <a:schemeClr val="tx1">
                <a:alpha val="50000"/>
              </a:schemeClr>
            </a:solidFill>
            <a:ln>
              <a:solidFill>
                <a:schemeClr val="tx1"/>
              </a:solidFill>
            </a:ln>
          </p:spPr>
          <p:txBody>
            <a:bodyPr wrap="square" rtlCol="0" anchor="b">
              <a:noAutofit/>
            </a:bodyPr>
            <a:lstStyle/>
            <a:p>
              <a:pPr algn="r"/>
              <a:endParaRPr lang="en-US" sz="600" b="1" dirty="0">
                <a:solidFill>
                  <a:sysClr val="windowText" lastClr="000000"/>
                </a:solidFill>
                <a:latin typeface="Arial" panose="020B0604020202020204" pitchFamily="34" charset="0"/>
                <a:cs typeface="Arial" panose="020B0604020202020204" pitchFamily="34" charset="0"/>
              </a:endParaRPr>
            </a:p>
          </p:txBody>
        </p:sp>
        <p:sp>
          <p:nvSpPr>
            <p:cNvPr id="24" name="TextBox 23"/>
            <p:cNvSpPr txBox="1"/>
            <p:nvPr userDrawn="1"/>
          </p:nvSpPr>
          <p:spPr>
            <a:xfrm>
              <a:off x="696619" y="2255650"/>
              <a:ext cx="8447381" cy="606541"/>
            </a:xfrm>
            <a:prstGeom prst="rect">
              <a:avLst/>
            </a:prstGeom>
            <a:solidFill>
              <a:schemeClr val="tx1">
                <a:alpha val="50000"/>
              </a:schemeClr>
            </a:solidFill>
            <a:ln>
              <a:solidFill>
                <a:schemeClr val="tx1"/>
              </a:solidFill>
            </a:ln>
          </p:spPr>
          <p:txBody>
            <a:bodyPr wrap="square" rtlCol="0" anchor="b">
              <a:noAutofit/>
            </a:bodyPr>
            <a:lstStyle/>
            <a:p>
              <a:pPr algn="r"/>
              <a:endParaRPr lang="en-US" sz="600" b="1" dirty="0">
                <a:solidFill>
                  <a:prstClr val="white"/>
                </a:solidFill>
                <a:latin typeface="Arial" panose="020B0604020202020204" pitchFamily="34" charset="0"/>
                <a:cs typeface="Arial" panose="020B0604020202020204" pitchFamily="34" charset="0"/>
              </a:endParaRPr>
            </a:p>
          </p:txBody>
        </p:sp>
        <p:sp>
          <p:nvSpPr>
            <p:cNvPr id="25" name="Rectangle 24"/>
            <p:cNvSpPr/>
            <p:nvPr userDrawn="1"/>
          </p:nvSpPr>
          <p:spPr>
            <a:xfrm>
              <a:off x="4636169" y="3661010"/>
              <a:ext cx="4572000" cy="276999"/>
            </a:xfrm>
            <a:prstGeom prst="rect">
              <a:avLst/>
            </a:prstGeom>
          </p:spPr>
          <p:txBody>
            <a:bodyPr>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1130-1300</a:t>
              </a:r>
            </a:p>
          </p:txBody>
        </p:sp>
        <p:sp>
          <p:nvSpPr>
            <p:cNvPr id="27" name="Rectangle 26"/>
            <p:cNvSpPr/>
            <p:nvPr userDrawn="1"/>
          </p:nvSpPr>
          <p:spPr>
            <a:xfrm>
              <a:off x="4636169" y="2231587"/>
              <a:ext cx="4572000" cy="276999"/>
            </a:xfrm>
            <a:prstGeom prst="rect">
              <a:avLst/>
            </a:prstGeom>
          </p:spPr>
          <p:txBody>
            <a:bodyPr>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0730-0900</a:t>
              </a:r>
            </a:p>
          </p:txBody>
        </p:sp>
        <p:sp>
          <p:nvSpPr>
            <p:cNvPr id="28" name="Rectangle 27"/>
            <p:cNvSpPr/>
            <p:nvPr userDrawn="1"/>
          </p:nvSpPr>
          <p:spPr>
            <a:xfrm>
              <a:off x="8014356" y="5659133"/>
              <a:ext cx="1129644" cy="276999"/>
            </a:xfrm>
            <a:prstGeom prst="rect">
              <a:avLst/>
            </a:prstGeom>
          </p:spPr>
          <p:txBody>
            <a:bodyPr wrap="square">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1700-1830</a:t>
              </a:r>
            </a:p>
          </p:txBody>
        </p:sp>
      </p:grpSp>
      <p:pic>
        <p:nvPicPr>
          <p:cNvPr id="29" name="Picture 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87797" y="-27559"/>
            <a:ext cx="756203" cy="524068"/>
          </a:xfrm>
          <a:prstGeom prst="rect">
            <a:avLst/>
          </a:prstGeom>
        </p:spPr>
      </p:pic>
      <p:pic>
        <p:nvPicPr>
          <p:cNvPr id="30" name="Picture 14" descr="ACU BR1 png"/>
          <p:cNvPicPr>
            <a:picLocks noChangeAspect="1" noChangeArrowheads="1"/>
          </p:cNvPicPr>
          <p:nvPr userDrawn="1"/>
        </p:nvPicPr>
        <p:blipFill>
          <a:blip r:embed="rId4" cstate="email"/>
          <a:srcRect/>
          <a:stretch>
            <a:fillRect/>
          </a:stretch>
        </p:blipFill>
        <p:spPr bwMode="auto">
          <a:xfrm>
            <a:off x="104140" y="22093"/>
            <a:ext cx="361801" cy="479940"/>
          </a:xfrm>
          <a:prstGeom prst="rect">
            <a:avLst/>
          </a:prstGeom>
          <a:noFill/>
          <a:ln w="9525">
            <a:noFill/>
            <a:miter lim="800000"/>
            <a:headEnd/>
            <a:tailEnd/>
          </a:ln>
        </p:spPr>
      </p:pic>
    </p:spTree>
    <p:extLst>
      <p:ext uri="{BB962C8B-B14F-4D97-AF65-F5344CB8AC3E}">
        <p14:creationId xmlns:p14="http://schemas.microsoft.com/office/powerpoint/2010/main" val="152090879"/>
      </p:ext>
    </p:extLst>
  </p:cSld>
  <p:clrMap bg1="lt1" tx1="dk1" bg2="lt2" tx2="dk2" accent1="accent1" accent2="accent2" accent3="accent3" accent4="accent4" accent5="accent5" accent6="accent6" hlink="hlink" folHlink="folHlink"/>
  <p:sldLayoutIdLst>
    <p:sldLayoutId id="2147483783" r:id="rId1"/>
  </p:sldLayoutIdLst>
  <p:hf hdr="0" ft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anose="020F0502020204030204" pitchFamily="34" charset="0"/>
        </a:defRPr>
      </a:lvl2pPr>
      <a:lvl3pPr algn="ctr" rtl="0" eaLnBrk="1" fontAlgn="base" hangingPunct="1">
        <a:spcBef>
          <a:spcPct val="0"/>
        </a:spcBef>
        <a:spcAft>
          <a:spcPct val="0"/>
        </a:spcAft>
        <a:defRPr sz="3300">
          <a:solidFill>
            <a:schemeClr val="tx1"/>
          </a:solidFill>
          <a:latin typeface="Calibri" panose="020F0502020204030204" pitchFamily="34" charset="0"/>
        </a:defRPr>
      </a:lvl3pPr>
      <a:lvl4pPr algn="ctr" rtl="0" eaLnBrk="1" fontAlgn="base" hangingPunct="1">
        <a:spcBef>
          <a:spcPct val="0"/>
        </a:spcBef>
        <a:spcAft>
          <a:spcPct val="0"/>
        </a:spcAft>
        <a:defRPr sz="3300">
          <a:solidFill>
            <a:schemeClr val="tx1"/>
          </a:solidFill>
          <a:latin typeface="Calibri" panose="020F0502020204030204" pitchFamily="34" charset="0"/>
        </a:defRPr>
      </a:lvl4pPr>
      <a:lvl5pPr algn="ctr" rtl="0" eaLnBrk="1" fontAlgn="base" hangingPunct="1">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Calibri" panose="020F0502020204030204" pitchFamily="34" charset="0"/>
        </a:defRPr>
      </a:lvl6pPr>
      <a:lvl7pPr marL="685800" algn="ctr" rtl="0" eaLnBrk="1" fontAlgn="base" hangingPunct="1">
        <a:spcBef>
          <a:spcPct val="0"/>
        </a:spcBef>
        <a:spcAft>
          <a:spcPct val="0"/>
        </a:spcAft>
        <a:defRPr sz="3300">
          <a:solidFill>
            <a:schemeClr val="tx1"/>
          </a:solidFill>
          <a:latin typeface="Calibri" panose="020F0502020204030204" pitchFamily="34" charset="0"/>
        </a:defRPr>
      </a:lvl7pPr>
      <a:lvl8pPr marL="1028700" algn="ctr" rtl="0" eaLnBrk="1" fontAlgn="base" hangingPunct="1">
        <a:spcBef>
          <a:spcPct val="0"/>
        </a:spcBef>
        <a:spcAft>
          <a:spcPct val="0"/>
        </a:spcAft>
        <a:defRPr sz="3300">
          <a:solidFill>
            <a:schemeClr val="tx1"/>
          </a:solidFill>
          <a:latin typeface="Calibri" panose="020F0502020204030204" pitchFamily="34" charset="0"/>
        </a:defRPr>
      </a:lvl8pPr>
      <a:lvl9pPr marL="1371600" algn="ctr" rtl="0" eaLnBrk="1" fontAlgn="base" hangingPunct="1">
        <a:spcBef>
          <a:spcPct val="0"/>
        </a:spcBef>
        <a:spcAft>
          <a:spcPct val="0"/>
        </a:spcAft>
        <a:defRPr sz="3300">
          <a:solidFill>
            <a:schemeClr val="tx1"/>
          </a:solidFill>
          <a:latin typeface="Calibri" panose="020F0502020204030204"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83461" name="Line 5"/>
          <p:cNvSpPr>
            <a:spLocks noChangeShapeType="1"/>
          </p:cNvSpPr>
          <p:nvPr/>
        </p:nvSpPr>
        <p:spPr bwMode="auto">
          <a:xfrm>
            <a:off x="0" y="882649"/>
            <a:ext cx="9144000" cy="0"/>
          </a:xfrm>
          <a:prstGeom prst="line">
            <a:avLst/>
          </a:prstGeom>
          <a:noFill/>
          <a:ln w="57150" cmpd="thinThick">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fontAlgn="base">
              <a:spcBef>
                <a:spcPct val="0"/>
              </a:spcBef>
              <a:spcAft>
                <a:spcPct val="0"/>
              </a:spcAft>
              <a:defRPr/>
            </a:pPr>
            <a:endParaRPr lang="en-US" sz="600" dirty="0">
              <a:solidFill>
                <a:srgbClr val="000000"/>
              </a:solidFill>
              <a:latin typeface="Arial" charset="0"/>
            </a:endParaRPr>
          </a:p>
        </p:txBody>
      </p:sp>
      <p:sp>
        <p:nvSpPr>
          <p:cNvPr id="15" name="TextBox 14"/>
          <p:cNvSpPr txBox="1"/>
          <p:nvPr/>
        </p:nvSpPr>
        <p:spPr>
          <a:xfrm>
            <a:off x="1" y="6581002"/>
            <a:ext cx="1822935" cy="230832"/>
          </a:xfrm>
          <a:prstGeom prst="rect">
            <a:avLst/>
          </a:prstGeom>
          <a:noFill/>
        </p:spPr>
        <p:txBody>
          <a:bodyPr wrap="none" rtlCol="0">
            <a:spAutoFit/>
          </a:bodyPr>
          <a:lstStyle/>
          <a:p>
            <a:r>
              <a:rPr lang="en-US" sz="900" i="1" dirty="0">
                <a:solidFill>
                  <a:srgbClr val="002060"/>
                </a:solidFill>
                <a:effectLst>
                  <a:outerShdw blurRad="38100" dist="38100" dir="2700000" algn="tl">
                    <a:srgbClr val="000000">
                      <a:alpha val="43137"/>
                    </a:srgbClr>
                  </a:outerShdw>
                </a:effectLst>
                <a:latin typeface="Copperplate Gothic Bold" pitchFamily="34" charset="0"/>
              </a:rPr>
              <a:t>America’s First– DEVILS!</a:t>
            </a:r>
          </a:p>
        </p:txBody>
      </p:sp>
      <p:pic>
        <p:nvPicPr>
          <p:cNvPr id="3" name="Picture 2"/>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7944772" y="-28833"/>
            <a:ext cx="1282100" cy="888528"/>
          </a:xfrm>
          <a:prstGeom prst="rect">
            <a:avLst/>
          </a:prstGeom>
        </p:spPr>
      </p:pic>
      <p:sp>
        <p:nvSpPr>
          <p:cNvPr id="8" name="Rectangle 27"/>
          <p:cNvSpPr>
            <a:spLocks noChangeArrowheads="1"/>
          </p:cNvSpPr>
          <p:nvPr userDrawn="1"/>
        </p:nvSpPr>
        <p:spPr bwMode="auto">
          <a:xfrm>
            <a:off x="0" y="6693978"/>
            <a:ext cx="9144000" cy="161583"/>
          </a:xfrm>
          <a:prstGeom prst="rect">
            <a:avLst/>
          </a:prstGeom>
          <a:noFill/>
          <a:ln w="9525" algn="ctr">
            <a:noFill/>
            <a:miter lim="800000"/>
            <a:headEnd/>
            <a:tailEnd/>
          </a:ln>
          <a:effectLst/>
        </p:spPr>
        <p:txBody>
          <a:bodyPr wrap="square" tIns="0" bIns="0" anchor="ctr" anchorCtr="1">
            <a:spAutoFit/>
          </a:bodyPr>
          <a:lstStyle/>
          <a:p>
            <a:pPr algn="ctr"/>
            <a:r>
              <a:rPr lang="en-US" sz="1050" b="1" dirty="0">
                <a:solidFill>
                  <a:srgbClr val="00B050"/>
                </a:solidFill>
              </a:rPr>
              <a:t>UNCLASSIFIED//FOUO</a:t>
            </a:r>
          </a:p>
        </p:txBody>
      </p:sp>
      <p:sp>
        <p:nvSpPr>
          <p:cNvPr id="9" name="Rectangle 28"/>
          <p:cNvSpPr>
            <a:spLocks noChangeArrowheads="1"/>
          </p:cNvSpPr>
          <p:nvPr userDrawn="1"/>
        </p:nvSpPr>
        <p:spPr bwMode="auto">
          <a:xfrm>
            <a:off x="0" y="32828"/>
            <a:ext cx="9144000" cy="161583"/>
          </a:xfrm>
          <a:prstGeom prst="rect">
            <a:avLst/>
          </a:prstGeom>
          <a:noFill/>
          <a:ln w="9525" algn="ctr">
            <a:noFill/>
            <a:miter lim="800000"/>
            <a:headEnd/>
            <a:tailEnd/>
          </a:ln>
          <a:effectLst/>
        </p:spPr>
        <p:txBody>
          <a:bodyPr wrap="square" tIns="0" bIns="0" anchor="ctr" anchorCtr="1">
            <a:spAutoFit/>
          </a:bodyPr>
          <a:lstStyle/>
          <a:p>
            <a:pPr algn="ctr"/>
            <a:r>
              <a:rPr lang="en-US" sz="1050" b="1" dirty="0">
                <a:solidFill>
                  <a:srgbClr val="00B050"/>
                </a:solidFill>
              </a:rPr>
              <a:t>UNCLASSIFIED//FOUO</a:t>
            </a:r>
          </a:p>
        </p:txBody>
      </p:sp>
      <p:sp>
        <p:nvSpPr>
          <p:cNvPr id="11" name="TextBox 10"/>
          <p:cNvSpPr txBox="1"/>
          <p:nvPr userDrawn="1"/>
        </p:nvSpPr>
        <p:spPr>
          <a:xfrm>
            <a:off x="6839712" y="6427113"/>
            <a:ext cx="2304288" cy="430887"/>
          </a:xfrm>
          <a:prstGeom prst="rect">
            <a:avLst/>
          </a:prstGeom>
          <a:noFill/>
        </p:spPr>
        <p:txBody>
          <a:bodyPr wrap="square" lIns="45720" rIns="45720" rtlCol="0">
            <a:spAutoFit/>
          </a:bodyPr>
          <a:lstStyle/>
          <a:p>
            <a:r>
              <a:rPr lang="en-US" sz="1100" b="1" dirty="0"/>
              <a:t>ACTO: CPT</a:t>
            </a:r>
            <a:r>
              <a:rPr lang="en-US" sz="1100" b="1" baseline="0" dirty="0"/>
              <a:t> YOUNG  </a:t>
            </a:r>
          </a:p>
          <a:p>
            <a:r>
              <a:rPr lang="en-US" sz="1100" b="1" dirty="0"/>
              <a:t>As of: 07JUL17, V1</a:t>
            </a:r>
            <a:r>
              <a:rPr lang="en-US" sz="1100" b="1" baseline="0" dirty="0"/>
              <a:t> </a:t>
            </a:r>
            <a:r>
              <a:rPr lang="en-US" sz="1100" b="1" dirty="0"/>
              <a:t>     Slide: </a:t>
            </a:r>
            <a:fld id="{08E4D5F5-F849-4DFE-BEDB-8E292C7B1596}" type="slidenum">
              <a:rPr lang="en-US" sz="1100" b="1" smtClean="0">
                <a:solidFill>
                  <a:prstClr val="black"/>
                </a:solidFill>
              </a:rPr>
              <a:pPr/>
              <a:t>‹#›</a:t>
            </a:fld>
            <a:r>
              <a:rPr lang="en-US" sz="1100" b="1" dirty="0"/>
              <a:t> </a:t>
            </a:r>
          </a:p>
        </p:txBody>
      </p:sp>
      <p:pic>
        <p:nvPicPr>
          <p:cNvPr id="13" name="Picture 12"/>
          <p:cNvPicPr>
            <a:picLocks noChangeAspect="1"/>
          </p:cNvPicPr>
          <p:nvPr userDrawn="1"/>
        </p:nvPicPr>
        <p:blipFill rotWithShape="1">
          <a:blip r:embed="rId11">
            <a:extLst>
              <a:ext uri="{28A0092B-C50C-407E-A947-70E740481C1C}">
                <a14:useLocalDpi xmlns:a14="http://schemas.microsoft.com/office/drawing/2010/main" val="0"/>
              </a:ext>
            </a:extLst>
          </a:blip>
          <a:srcRect l="66706" r="4544" b="2892"/>
          <a:stretch/>
        </p:blipFill>
        <p:spPr>
          <a:xfrm>
            <a:off x="0" y="-1"/>
            <a:ext cx="619008" cy="846999"/>
          </a:xfrm>
          <a:prstGeom prst="rect">
            <a:avLst/>
          </a:prstGeom>
        </p:spPr>
      </p:pic>
    </p:spTree>
    <p:extLst>
      <p:ext uri="{BB962C8B-B14F-4D97-AF65-F5344CB8AC3E}">
        <p14:creationId xmlns:p14="http://schemas.microsoft.com/office/powerpoint/2010/main" val="18695256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Lst>
  <p:hf hdr="0" ftr="0" dt="0"/>
  <p:txStyles>
    <p:titleStyle>
      <a:lvl1pPr algn="ctr" rtl="0" eaLnBrk="0" fontAlgn="base" hangingPunct="0">
        <a:spcBef>
          <a:spcPct val="0"/>
        </a:spcBef>
        <a:spcAft>
          <a:spcPct val="0"/>
        </a:spcAft>
        <a:defRPr sz="2400" b="1" cap="all" baseline="0">
          <a:solidFill>
            <a:schemeClr val="tx2"/>
          </a:solidFill>
          <a:latin typeface="+mj-lt"/>
          <a:ea typeface="+mj-ea"/>
          <a:cs typeface="ＭＳ Ｐゴシック" charset="0"/>
        </a:defRPr>
      </a:lvl1pPr>
      <a:lvl2pPr algn="ctr" rtl="0" eaLnBrk="0" fontAlgn="base" hangingPunct="0">
        <a:spcBef>
          <a:spcPct val="0"/>
        </a:spcBef>
        <a:spcAft>
          <a:spcPct val="0"/>
        </a:spcAft>
        <a:defRPr sz="3300">
          <a:solidFill>
            <a:schemeClr val="tx2"/>
          </a:solidFill>
          <a:latin typeface="Arial " charset="0"/>
          <a:ea typeface="ＭＳ Ｐゴシック" charset="0"/>
          <a:cs typeface="ＭＳ Ｐゴシック" charset="0"/>
        </a:defRPr>
      </a:lvl2pPr>
      <a:lvl3pPr algn="ctr" rtl="0" eaLnBrk="0" fontAlgn="base" hangingPunct="0">
        <a:spcBef>
          <a:spcPct val="0"/>
        </a:spcBef>
        <a:spcAft>
          <a:spcPct val="0"/>
        </a:spcAft>
        <a:defRPr sz="3300">
          <a:solidFill>
            <a:schemeClr val="tx2"/>
          </a:solidFill>
          <a:latin typeface="Arial " charset="0"/>
          <a:ea typeface="ＭＳ Ｐゴシック" charset="0"/>
          <a:cs typeface="ＭＳ Ｐゴシック" charset="0"/>
        </a:defRPr>
      </a:lvl3pPr>
      <a:lvl4pPr algn="ctr" rtl="0" eaLnBrk="0" fontAlgn="base" hangingPunct="0">
        <a:spcBef>
          <a:spcPct val="0"/>
        </a:spcBef>
        <a:spcAft>
          <a:spcPct val="0"/>
        </a:spcAft>
        <a:defRPr sz="3300">
          <a:solidFill>
            <a:schemeClr val="tx2"/>
          </a:solidFill>
          <a:latin typeface="Arial " charset="0"/>
          <a:ea typeface="ＭＳ Ｐゴシック" charset="0"/>
          <a:cs typeface="ＭＳ Ｐゴシック" charset="0"/>
        </a:defRPr>
      </a:lvl4pPr>
      <a:lvl5pPr algn="ctr" rtl="0" eaLnBrk="0" fontAlgn="base" hangingPunct="0">
        <a:spcBef>
          <a:spcPct val="0"/>
        </a:spcBef>
        <a:spcAft>
          <a:spcPct val="0"/>
        </a:spcAft>
        <a:defRPr sz="3300">
          <a:solidFill>
            <a:schemeClr val="tx2"/>
          </a:solidFill>
          <a:latin typeface="Arial " charset="0"/>
          <a:ea typeface="ＭＳ Ｐゴシック" charset="0"/>
          <a:cs typeface="ＭＳ Ｐゴシック" charset="0"/>
        </a:defRPr>
      </a:lvl5pPr>
      <a:lvl6pPr marL="342900" algn="ctr" rtl="0" fontAlgn="base">
        <a:spcBef>
          <a:spcPct val="0"/>
        </a:spcBef>
        <a:spcAft>
          <a:spcPct val="0"/>
        </a:spcAft>
        <a:defRPr sz="3300">
          <a:solidFill>
            <a:schemeClr val="tx2"/>
          </a:solidFill>
          <a:latin typeface="Arial " charset="0"/>
          <a:ea typeface="ＭＳ Ｐゴシック" charset="0"/>
        </a:defRPr>
      </a:lvl6pPr>
      <a:lvl7pPr marL="685800" algn="ctr" rtl="0" fontAlgn="base">
        <a:spcBef>
          <a:spcPct val="0"/>
        </a:spcBef>
        <a:spcAft>
          <a:spcPct val="0"/>
        </a:spcAft>
        <a:defRPr sz="3300">
          <a:solidFill>
            <a:schemeClr val="tx2"/>
          </a:solidFill>
          <a:latin typeface="Arial " charset="0"/>
          <a:ea typeface="ＭＳ Ｐゴシック" charset="0"/>
        </a:defRPr>
      </a:lvl7pPr>
      <a:lvl8pPr marL="1028700" algn="ctr" rtl="0" fontAlgn="base">
        <a:spcBef>
          <a:spcPct val="0"/>
        </a:spcBef>
        <a:spcAft>
          <a:spcPct val="0"/>
        </a:spcAft>
        <a:defRPr sz="3300">
          <a:solidFill>
            <a:schemeClr val="tx2"/>
          </a:solidFill>
          <a:latin typeface="Arial " charset="0"/>
          <a:ea typeface="ＭＳ Ｐゴシック" charset="0"/>
        </a:defRPr>
      </a:lvl8pPr>
      <a:lvl9pPr marL="1371600" algn="ctr" rtl="0" fontAlgn="base">
        <a:spcBef>
          <a:spcPct val="0"/>
        </a:spcBef>
        <a:spcAft>
          <a:spcPct val="0"/>
        </a:spcAft>
        <a:defRPr sz="3300">
          <a:solidFill>
            <a:schemeClr val="tx2"/>
          </a:solidFill>
          <a:latin typeface="Arial " charset="0"/>
          <a:ea typeface="ＭＳ Ｐゴシック" charset="0"/>
        </a:defRPr>
      </a:lvl9pPr>
    </p:titleStyle>
    <p:bodyStyle>
      <a:lvl1pPr marL="257175" indent="-257175" algn="l" rtl="0" eaLnBrk="0" fontAlgn="base" hangingPunct="0">
        <a:spcBef>
          <a:spcPct val="20000"/>
        </a:spcBef>
        <a:spcAft>
          <a:spcPct val="0"/>
        </a:spcAft>
        <a:buChar char="•"/>
        <a:defRPr sz="1500" cap="all" baseline="0">
          <a:solidFill>
            <a:schemeClr val="tx1"/>
          </a:solidFill>
          <a:latin typeface="+mn-lt"/>
          <a:ea typeface="+mn-ea"/>
          <a:cs typeface="ＭＳ Ｐゴシック" charset="0"/>
        </a:defRPr>
      </a:lvl1pPr>
      <a:lvl2pPr marL="557213" indent="-214313" algn="l" rtl="0" eaLnBrk="0" fontAlgn="base" hangingPunct="0">
        <a:spcBef>
          <a:spcPct val="20000"/>
        </a:spcBef>
        <a:spcAft>
          <a:spcPct val="0"/>
        </a:spcAft>
        <a:buChar char="–"/>
        <a:defRPr sz="1350" cap="all" baseline="0">
          <a:solidFill>
            <a:schemeClr val="tx1"/>
          </a:solidFill>
          <a:latin typeface="+mn-lt"/>
          <a:ea typeface="+mn-ea"/>
        </a:defRPr>
      </a:lvl2pPr>
      <a:lvl3pPr marL="857250" indent="-171450" algn="l" rtl="0" eaLnBrk="0" fontAlgn="base" hangingPunct="0">
        <a:spcBef>
          <a:spcPct val="20000"/>
        </a:spcBef>
        <a:spcAft>
          <a:spcPct val="0"/>
        </a:spcAft>
        <a:buChar char="•"/>
        <a:defRPr sz="1200" cap="all" baseline="0">
          <a:solidFill>
            <a:schemeClr val="tx1"/>
          </a:solidFill>
          <a:latin typeface="+mn-lt"/>
          <a:ea typeface="+mn-ea"/>
        </a:defRPr>
      </a:lvl3pPr>
      <a:lvl4pPr marL="1200150" indent="-171450" algn="l" rtl="0" eaLnBrk="0" fontAlgn="base" hangingPunct="0">
        <a:spcBef>
          <a:spcPct val="20000"/>
        </a:spcBef>
        <a:spcAft>
          <a:spcPct val="0"/>
        </a:spcAft>
        <a:buChar char="–"/>
        <a:defRPr sz="1050" cap="all" baseline="0">
          <a:solidFill>
            <a:schemeClr val="tx1"/>
          </a:solidFill>
          <a:latin typeface="+mn-lt"/>
          <a:ea typeface="+mn-ea"/>
        </a:defRPr>
      </a:lvl4pPr>
      <a:lvl5pPr marL="1543050" indent="-171450" algn="l" rtl="0" eaLnBrk="0" fontAlgn="base" hangingPunct="0">
        <a:spcBef>
          <a:spcPct val="20000"/>
        </a:spcBef>
        <a:spcAft>
          <a:spcPct val="0"/>
        </a:spcAft>
        <a:buChar char="»"/>
        <a:defRPr sz="1050" cap="all" baseline="0">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1" name="Table 10"/>
          <p:cNvGraphicFramePr>
            <a:graphicFrameLocks noGrp="1"/>
          </p:cNvGraphicFramePr>
          <p:nvPr userDrawn="1"/>
        </p:nvGraphicFramePr>
        <p:xfrm>
          <a:off x="-2490" y="643206"/>
          <a:ext cx="9146488" cy="5757587"/>
        </p:xfrm>
        <a:graphic>
          <a:graphicData uri="http://schemas.openxmlformats.org/drawingml/2006/table">
            <a:tbl>
              <a:tblPr firstRow="1" bandRow="1">
                <a:tableStyleId>{5C22544A-7EE6-4342-B048-85BDC9FD1C3A}</a:tableStyleId>
              </a:tblPr>
              <a:tblGrid>
                <a:gridCol w="700322">
                  <a:extLst>
                    <a:ext uri="{9D8B030D-6E8A-4147-A177-3AD203B41FA5}">
                      <a16:colId xmlns:a16="http://schemas.microsoft.com/office/drawing/2014/main" val="20000"/>
                    </a:ext>
                  </a:extLst>
                </a:gridCol>
                <a:gridCol w="1312244">
                  <a:extLst>
                    <a:ext uri="{9D8B030D-6E8A-4147-A177-3AD203B41FA5}">
                      <a16:colId xmlns:a16="http://schemas.microsoft.com/office/drawing/2014/main" val="20001"/>
                    </a:ext>
                  </a:extLst>
                </a:gridCol>
                <a:gridCol w="1312244">
                  <a:extLst>
                    <a:ext uri="{9D8B030D-6E8A-4147-A177-3AD203B41FA5}">
                      <a16:colId xmlns:a16="http://schemas.microsoft.com/office/drawing/2014/main" val="20002"/>
                    </a:ext>
                  </a:extLst>
                </a:gridCol>
                <a:gridCol w="1312244">
                  <a:extLst>
                    <a:ext uri="{9D8B030D-6E8A-4147-A177-3AD203B41FA5}">
                      <a16:colId xmlns:a16="http://schemas.microsoft.com/office/drawing/2014/main" val="20003"/>
                    </a:ext>
                  </a:extLst>
                </a:gridCol>
                <a:gridCol w="1312244">
                  <a:extLst>
                    <a:ext uri="{9D8B030D-6E8A-4147-A177-3AD203B41FA5}">
                      <a16:colId xmlns:a16="http://schemas.microsoft.com/office/drawing/2014/main" val="20004"/>
                    </a:ext>
                  </a:extLst>
                </a:gridCol>
                <a:gridCol w="1312244">
                  <a:extLst>
                    <a:ext uri="{9D8B030D-6E8A-4147-A177-3AD203B41FA5}">
                      <a16:colId xmlns:a16="http://schemas.microsoft.com/office/drawing/2014/main" val="20005"/>
                    </a:ext>
                  </a:extLst>
                </a:gridCol>
                <a:gridCol w="942473">
                  <a:extLst>
                    <a:ext uri="{9D8B030D-6E8A-4147-A177-3AD203B41FA5}">
                      <a16:colId xmlns:a16="http://schemas.microsoft.com/office/drawing/2014/main" val="20006"/>
                    </a:ext>
                  </a:extLst>
                </a:gridCol>
                <a:gridCol w="942473">
                  <a:extLst>
                    <a:ext uri="{9D8B030D-6E8A-4147-A177-3AD203B41FA5}">
                      <a16:colId xmlns:a16="http://schemas.microsoft.com/office/drawing/2014/main" val="20007"/>
                    </a:ext>
                  </a:extLst>
                </a:gridCol>
              </a:tblGrid>
              <a:tr h="350289">
                <a:tc>
                  <a:txBody>
                    <a:bodyPr/>
                    <a:lstStyle/>
                    <a:p>
                      <a:pPr algn="ctr"/>
                      <a:endParaRPr lang="en-US" sz="11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Monday          (03JULY17)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Tuesday         (04JULY17)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Wednesday (05JULY17)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Thursday       (06JULY17)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Friday          (07JULY17)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Saturday (08JULY17)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Sunday (09JULY17)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0"/>
                  </a:ext>
                </a:extLst>
              </a:tr>
              <a:tr h="503252">
                <a:tc>
                  <a:txBody>
                    <a:bodyPr/>
                    <a:lstStyle/>
                    <a:p>
                      <a:pPr algn="ctr"/>
                      <a:r>
                        <a:rPr lang="en-US" sz="700" b="1" dirty="0">
                          <a:solidFill>
                            <a:sysClr val="windowText" lastClr="000000"/>
                          </a:solidFill>
                          <a:latin typeface="Arial" panose="020B0604020202020204" pitchFamily="34" charset="0"/>
                          <a:cs typeface="Arial" panose="020B0604020202020204" pitchFamily="34" charset="0"/>
                        </a:rPr>
                        <a:t>PAX Flow </a:t>
                      </a:r>
                      <a:r>
                        <a:rPr lang="en-US" sz="700" b="1" baseline="0" dirty="0">
                          <a:solidFill>
                            <a:sysClr val="windowText" lastClr="000000"/>
                          </a:solidFill>
                          <a:latin typeface="Arial" panose="020B0604020202020204" pitchFamily="34" charset="0"/>
                          <a:cs typeface="Arial" panose="020B0604020202020204" pitchFamily="34" charset="0"/>
                        </a:rPr>
                        <a:t>&amp;</a:t>
                      </a:r>
                      <a:endParaRPr lang="en-US" sz="700" b="1" dirty="0">
                        <a:solidFill>
                          <a:sysClr val="windowText" lastClr="000000"/>
                        </a:solidFill>
                        <a:latin typeface="Arial" panose="020B0604020202020204" pitchFamily="34" charset="0"/>
                        <a:cs typeface="Arial" panose="020B0604020202020204" pitchFamily="34" charset="0"/>
                      </a:endParaRPr>
                    </a:p>
                    <a:p>
                      <a:pPr algn="ctr"/>
                      <a:r>
                        <a:rPr lang="en-US" sz="700" b="1" dirty="0">
                          <a:solidFill>
                            <a:sysClr val="windowText" lastClr="000000"/>
                          </a:solidFill>
                          <a:latin typeface="Arial" panose="020B0604020202020204" pitchFamily="34" charset="0"/>
                          <a:cs typeface="Arial" panose="020B0604020202020204" pitchFamily="34" charset="0"/>
                        </a:rPr>
                        <a:t>Banner Events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0500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0600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0700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0800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0900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1000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1100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1200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1300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1400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1500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1600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1700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1800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bl>
          </a:graphicData>
        </a:graphic>
      </p:graphicFrame>
      <p:sp>
        <p:nvSpPr>
          <p:cNvPr id="32" name="Line 5"/>
          <p:cNvSpPr>
            <a:spLocks noChangeShapeType="1"/>
          </p:cNvSpPr>
          <p:nvPr userDrawn="1"/>
        </p:nvSpPr>
        <p:spPr bwMode="auto">
          <a:xfrm>
            <a:off x="-2490" y="518297"/>
            <a:ext cx="9144000" cy="0"/>
          </a:xfrm>
          <a:prstGeom prst="line">
            <a:avLst/>
          </a:prstGeom>
          <a:noFill/>
          <a:ln w="57150" cmpd="thinThick">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fontAlgn="base">
              <a:spcBef>
                <a:spcPct val="0"/>
              </a:spcBef>
              <a:spcAft>
                <a:spcPct val="0"/>
              </a:spcAft>
              <a:defRPr/>
            </a:pPr>
            <a:endParaRPr lang="en-US" sz="800" dirty="0">
              <a:solidFill>
                <a:srgbClr val="000000"/>
              </a:solidFill>
              <a:latin typeface="Arial" charset="0"/>
            </a:endParaRPr>
          </a:p>
        </p:txBody>
      </p:sp>
      <p:sp>
        <p:nvSpPr>
          <p:cNvPr id="33" name="TextBox 32"/>
          <p:cNvSpPr txBox="1"/>
          <p:nvPr userDrawn="1"/>
        </p:nvSpPr>
        <p:spPr>
          <a:xfrm>
            <a:off x="0" y="6581001"/>
            <a:ext cx="2421304" cy="276999"/>
          </a:xfrm>
          <a:prstGeom prst="rect">
            <a:avLst/>
          </a:prstGeom>
          <a:noFill/>
        </p:spPr>
        <p:txBody>
          <a:bodyPr wrap="none" rtlCol="0">
            <a:spAutoFit/>
          </a:bodyPr>
          <a:lstStyle/>
          <a:p>
            <a:r>
              <a:rPr lang="en-US" sz="1200" i="1" dirty="0">
                <a:solidFill>
                  <a:srgbClr val="002060"/>
                </a:solidFill>
                <a:effectLst>
                  <a:outerShdw blurRad="38100" dist="38100" dir="2700000" algn="tl">
                    <a:srgbClr val="000000">
                      <a:alpha val="43137"/>
                    </a:srgbClr>
                  </a:outerShdw>
                </a:effectLst>
                <a:latin typeface="Copperplate Gothic Bold" pitchFamily="34" charset="0"/>
              </a:rPr>
              <a:t>America’s First– DEVILS!</a:t>
            </a:r>
          </a:p>
        </p:txBody>
      </p:sp>
      <p:grpSp>
        <p:nvGrpSpPr>
          <p:cNvPr id="20" name="Group 19"/>
          <p:cNvGrpSpPr/>
          <p:nvPr userDrawn="1"/>
        </p:nvGrpSpPr>
        <p:grpSpPr>
          <a:xfrm>
            <a:off x="695325" y="2263671"/>
            <a:ext cx="8512844" cy="3980416"/>
            <a:chOff x="695325" y="2231587"/>
            <a:chExt cx="8512844" cy="3980416"/>
          </a:xfrm>
        </p:grpSpPr>
        <p:sp>
          <p:nvSpPr>
            <p:cNvPr id="22" name="TextBox 21"/>
            <p:cNvSpPr txBox="1"/>
            <p:nvPr userDrawn="1"/>
          </p:nvSpPr>
          <p:spPr>
            <a:xfrm>
              <a:off x="695325" y="5659133"/>
              <a:ext cx="8448694" cy="552870"/>
            </a:xfrm>
            <a:prstGeom prst="rect">
              <a:avLst/>
            </a:prstGeom>
            <a:solidFill>
              <a:schemeClr val="tx1">
                <a:alpha val="50000"/>
              </a:schemeClr>
            </a:solidFill>
            <a:ln>
              <a:solidFill>
                <a:schemeClr val="tx1"/>
              </a:solidFill>
            </a:ln>
          </p:spPr>
          <p:txBody>
            <a:bodyPr wrap="square" rtlCol="0" anchor="b">
              <a:noAutofit/>
            </a:bodyPr>
            <a:lstStyle/>
            <a:p>
              <a:pPr lvl="4" algn="r"/>
              <a:endParaRPr lang="en-US" sz="600" b="1" dirty="0">
                <a:solidFill>
                  <a:prstClr val="white"/>
                </a:solidFill>
                <a:latin typeface="Arial" panose="020B0604020202020204" pitchFamily="34" charset="0"/>
                <a:cs typeface="Arial" panose="020B0604020202020204" pitchFamily="34" charset="0"/>
              </a:endParaRPr>
            </a:p>
          </p:txBody>
        </p:sp>
        <p:sp>
          <p:nvSpPr>
            <p:cNvPr id="23" name="TextBox 22"/>
            <p:cNvSpPr txBox="1"/>
            <p:nvPr userDrawn="1"/>
          </p:nvSpPr>
          <p:spPr>
            <a:xfrm>
              <a:off x="695326" y="3701115"/>
              <a:ext cx="8448694" cy="560795"/>
            </a:xfrm>
            <a:prstGeom prst="rect">
              <a:avLst/>
            </a:prstGeom>
            <a:solidFill>
              <a:schemeClr val="tx1">
                <a:alpha val="50000"/>
              </a:schemeClr>
            </a:solidFill>
            <a:ln>
              <a:solidFill>
                <a:schemeClr val="tx1"/>
              </a:solidFill>
            </a:ln>
          </p:spPr>
          <p:txBody>
            <a:bodyPr wrap="square" rtlCol="0" anchor="b">
              <a:noAutofit/>
            </a:bodyPr>
            <a:lstStyle/>
            <a:p>
              <a:pPr algn="r"/>
              <a:endParaRPr lang="en-US" sz="600" b="1" dirty="0">
                <a:solidFill>
                  <a:sysClr val="windowText" lastClr="000000"/>
                </a:solidFill>
                <a:latin typeface="Arial" panose="020B0604020202020204" pitchFamily="34" charset="0"/>
                <a:cs typeface="Arial" panose="020B0604020202020204" pitchFamily="34" charset="0"/>
              </a:endParaRPr>
            </a:p>
          </p:txBody>
        </p:sp>
        <p:sp>
          <p:nvSpPr>
            <p:cNvPr id="24" name="TextBox 23"/>
            <p:cNvSpPr txBox="1"/>
            <p:nvPr userDrawn="1"/>
          </p:nvSpPr>
          <p:spPr>
            <a:xfrm>
              <a:off x="696619" y="2255650"/>
              <a:ext cx="8447381" cy="606541"/>
            </a:xfrm>
            <a:prstGeom prst="rect">
              <a:avLst/>
            </a:prstGeom>
            <a:solidFill>
              <a:schemeClr val="tx1">
                <a:alpha val="50000"/>
              </a:schemeClr>
            </a:solidFill>
            <a:ln>
              <a:solidFill>
                <a:schemeClr val="tx1"/>
              </a:solidFill>
            </a:ln>
          </p:spPr>
          <p:txBody>
            <a:bodyPr wrap="square" rtlCol="0" anchor="b">
              <a:noAutofit/>
            </a:bodyPr>
            <a:lstStyle/>
            <a:p>
              <a:pPr algn="r"/>
              <a:endParaRPr lang="en-US" sz="600" b="1" dirty="0">
                <a:solidFill>
                  <a:prstClr val="white"/>
                </a:solidFill>
                <a:latin typeface="Arial" panose="020B0604020202020204" pitchFamily="34" charset="0"/>
                <a:cs typeface="Arial" panose="020B0604020202020204" pitchFamily="34" charset="0"/>
              </a:endParaRPr>
            </a:p>
          </p:txBody>
        </p:sp>
        <p:sp>
          <p:nvSpPr>
            <p:cNvPr id="25" name="Rectangle 24"/>
            <p:cNvSpPr/>
            <p:nvPr userDrawn="1"/>
          </p:nvSpPr>
          <p:spPr>
            <a:xfrm>
              <a:off x="4636169" y="3661010"/>
              <a:ext cx="4572000" cy="276999"/>
            </a:xfrm>
            <a:prstGeom prst="rect">
              <a:avLst/>
            </a:prstGeom>
          </p:spPr>
          <p:txBody>
            <a:bodyPr>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1130-1300</a:t>
              </a:r>
            </a:p>
          </p:txBody>
        </p:sp>
        <p:sp>
          <p:nvSpPr>
            <p:cNvPr id="27" name="Rectangle 26"/>
            <p:cNvSpPr/>
            <p:nvPr userDrawn="1"/>
          </p:nvSpPr>
          <p:spPr>
            <a:xfrm>
              <a:off x="4636169" y="2231587"/>
              <a:ext cx="4572000" cy="276999"/>
            </a:xfrm>
            <a:prstGeom prst="rect">
              <a:avLst/>
            </a:prstGeom>
          </p:spPr>
          <p:txBody>
            <a:bodyPr>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0730-0900</a:t>
              </a:r>
            </a:p>
          </p:txBody>
        </p:sp>
        <p:sp>
          <p:nvSpPr>
            <p:cNvPr id="28" name="Rectangle 27"/>
            <p:cNvSpPr/>
            <p:nvPr userDrawn="1"/>
          </p:nvSpPr>
          <p:spPr>
            <a:xfrm>
              <a:off x="8014356" y="5659133"/>
              <a:ext cx="1129644" cy="276999"/>
            </a:xfrm>
            <a:prstGeom prst="rect">
              <a:avLst/>
            </a:prstGeom>
          </p:spPr>
          <p:txBody>
            <a:bodyPr wrap="square">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1700-1830</a:t>
              </a:r>
            </a:p>
          </p:txBody>
        </p:sp>
      </p:grpSp>
      <p:pic>
        <p:nvPicPr>
          <p:cNvPr id="29" name="Picture 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87797" y="-27559"/>
            <a:ext cx="756203" cy="524068"/>
          </a:xfrm>
          <a:prstGeom prst="rect">
            <a:avLst/>
          </a:prstGeom>
        </p:spPr>
      </p:pic>
      <p:pic>
        <p:nvPicPr>
          <p:cNvPr id="30" name="Picture 14" descr="ACU BR1 png"/>
          <p:cNvPicPr>
            <a:picLocks noChangeAspect="1" noChangeArrowheads="1"/>
          </p:cNvPicPr>
          <p:nvPr userDrawn="1"/>
        </p:nvPicPr>
        <p:blipFill>
          <a:blip r:embed="rId4" cstate="email"/>
          <a:srcRect/>
          <a:stretch>
            <a:fillRect/>
          </a:stretch>
        </p:blipFill>
        <p:spPr bwMode="auto">
          <a:xfrm>
            <a:off x="104140" y="22093"/>
            <a:ext cx="361801" cy="479940"/>
          </a:xfrm>
          <a:prstGeom prst="rect">
            <a:avLst/>
          </a:prstGeom>
          <a:noFill/>
          <a:ln w="9525">
            <a:noFill/>
            <a:miter lim="800000"/>
            <a:headEnd/>
            <a:tailEnd/>
          </a:ln>
        </p:spPr>
      </p:pic>
    </p:spTree>
    <p:extLst>
      <p:ext uri="{BB962C8B-B14F-4D97-AF65-F5344CB8AC3E}">
        <p14:creationId xmlns:p14="http://schemas.microsoft.com/office/powerpoint/2010/main" val="3963230399"/>
      </p:ext>
    </p:extLst>
  </p:cSld>
  <p:clrMap bg1="lt1" tx1="dk1" bg2="lt2" tx2="dk2" accent1="accent1" accent2="accent2" accent3="accent3" accent4="accent4" accent5="accent5" accent6="accent6" hlink="hlink" folHlink="folHlink"/>
  <p:sldLayoutIdLst>
    <p:sldLayoutId id="2147483767" r:id="rId1"/>
  </p:sldLayoutIdLst>
  <p:hf hdr="0" ft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anose="020F0502020204030204" pitchFamily="34" charset="0"/>
        </a:defRPr>
      </a:lvl2pPr>
      <a:lvl3pPr algn="ctr" rtl="0" eaLnBrk="1" fontAlgn="base" hangingPunct="1">
        <a:spcBef>
          <a:spcPct val="0"/>
        </a:spcBef>
        <a:spcAft>
          <a:spcPct val="0"/>
        </a:spcAft>
        <a:defRPr sz="3300">
          <a:solidFill>
            <a:schemeClr val="tx1"/>
          </a:solidFill>
          <a:latin typeface="Calibri" panose="020F0502020204030204" pitchFamily="34" charset="0"/>
        </a:defRPr>
      </a:lvl3pPr>
      <a:lvl4pPr algn="ctr" rtl="0" eaLnBrk="1" fontAlgn="base" hangingPunct="1">
        <a:spcBef>
          <a:spcPct val="0"/>
        </a:spcBef>
        <a:spcAft>
          <a:spcPct val="0"/>
        </a:spcAft>
        <a:defRPr sz="3300">
          <a:solidFill>
            <a:schemeClr val="tx1"/>
          </a:solidFill>
          <a:latin typeface="Calibri" panose="020F0502020204030204" pitchFamily="34" charset="0"/>
        </a:defRPr>
      </a:lvl4pPr>
      <a:lvl5pPr algn="ctr" rtl="0" eaLnBrk="1" fontAlgn="base" hangingPunct="1">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Calibri" panose="020F0502020204030204" pitchFamily="34" charset="0"/>
        </a:defRPr>
      </a:lvl6pPr>
      <a:lvl7pPr marL="685800" algn="ctr" rtl="0" eaLnBrk="1" fontAlgn="base" hangingPunct="1">
        <a:spcBef>
          <a:spcPct val="0"/>
        </a:spcBef>
        <a:spcAft>
          <a:spcPct val="0"/>
        </a:spcAft>
        <a:defRPr sz="3300">
          <a:solidFill>
            <a:schemeClr val="tx1"/>
          </a:solidFill>
          <a:latin typeface="Calibri" panose="020F0502020204030204" pitchFamily="34" charset="0"/>
        </a:defRPr>
      </a:lvl7pPr>
      <a:lvl8pPr marL="1028700" algn="ctr" rtl="0" eaLnBrk="1" fontAlgn="base" hangingPunct="1">
        <a:spcBef>
          <a:spcPct val="0"/>
        </a:spcBef>
        <a:spcAft>
          <a:spcPct val="0"/>
        </a:spcAft>
        <a:defRPr sz="3300">
          <a:solidFill>
            <a:schemeClr val="tx1"/>
          </a:solidFill>
          <a:latin typeface="Calibri" panose="020F0502020204030204" pitchFamily="34" charset="0"/>
        </a:defRPr>
      </a:lvl8pPr>
      <a:lvl9pPr marL="1371600" algn="ctr" rtl="0" eaLnBrk="1" fontAlgn="base" hangingPunct="1">
        <a:spcBef>
          <a:spcPct val="0"/>
        </a:spcBef>
        <a:spcAft>
          <a:spcPct val="0"/>
        </a:spcAft>
        <a:defRPr sz="3300">
          <a:solidFill>
            <a:schemeClr val="tx1"/>
          </a:solidFill>
          <a:latin typeface="Calibri" panose="020F0502020204030204"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1" name="Table 10"/>
          <p:cNvGraphicFramePr>
            <a:graphicFrameLocks noGrp="1"/>
          </p:cNvGraphicFramePr>
          <p:nvPr userDrawn="1"/>
        </p:nvGraphicFramePr>
        <p:xfrm>
          <a:off x="-2490" y="643206"/>
          <a:ext cx="9146488" cy="5757587"/>
        </p:xfrm>
        <a:graphic>
          <a:graphicData uri="http://schemas.openxmlformats.org/drawingml/2006/table">
            <a:tbl>
              <a:tblPr firstRow="1" bandRow="1">
                <a:tableStyleId>{5C22544A-7EE6-4342-B048-85BDC9FD1C3A}</a:tableStyleId>
              </a:tblPr>
              <a:tblGrid>
                <a:gridCol w="700322">
                  <a:extLst>
                    <a:ext uri="{9D8B030D-6E8A-4147-A177-3AD203B41FA5}">
                      <a16:colId xmlns:a16="http://schemas.microsoft.com/office/drawing/2014/main" val="20000"/>
                    </a:ext>
                  </a:extLst>
                </a:gridCol>
                <a:gridCol w="1312244">
                  <a:extLst>
                    <a:ext uri="{9D8B030D-6E8A-4147-A177-3AD203B41FA5}">
                      <a16:colId xmlns:a16="http://schemas.microsoft.com/office/drawing/2014/main" val="20001"/>
                    </a:ext>
                  </a:extLst>
                </a:gridCol>
                <a:gridCol w="1312244">
                  <a:extLst>
                    <a:ext uri="{9D8B030D-6E8A-4147-A177-3AD203B41FA5}">
                      <a16:colId xmlns:a16="http://schemas.microsoft.com/office/drawing/2014/main" val="20002"/>
                    </a:ext>
                  </a:extLst>
                </a:gridCol>
                <a:gridCol w="1312244">
                  <a:extLst>
                    <a:ext uri="{9D8B030D-6E8A-4147-A177-3AD203B41FA5}">
                      <a16:colId xmlns:a16="http://schemas.microsoft.com/office/drawing/2014/main" val="20003"/>
                    </a:ext>
                  </a:extLst>
                </a:gridCol>
                <a:gridCol w="1312244">
                  <a:extLst>
                    <a:ext uri="{9D8B030D-6E8A-4147-A177-3AD203B41FA5}">
                      <a16:colId xmlns:a16="http://schemas.microsoft.com/office/drawing/2014/main" val="20004"/>
                    </a:ext>
                  </a:extLst>
                </a:gridCol>
                <a:gridCol w="1312244">
                  <a:extLst>
                    <a:ext uri="{9D8B030D-6E8A-4147-A177-3AD203B41FA5}">
                      <a16:colId xmlns:a16="http://schemas.microsoft.com/office/drawing/2014/main" val="20005"/>
                    </a:ext>
                  </a:extLst>
                </a:gridCol>
                <a:gridCol w="942473">
                  <a:extLst>
                    <a:ext uri="{9D8B030D-6E8A-4147-A177-3AD203B41FA5}">
                      <a16:colId xmlns:a16="http://schemas.microsoft.com/office/drawing/2014/main" val="20006"/>
                    </a:ext>
                  </a:extLst>
                </a:gridCol>
                <a:gridCol w="942473">
                  <a:extLst>
                    <a:ext uri="{9D8B030D-6E8A-4147-A177-3AD203B41FA5}">
                      <a16:colId xmlns:a16="http://schemas.microsoft.com/office/drawing/2014/main" val="20007"/>
                    </a:ext>
                  </a:extLst>
                </a:gridCol>
              </a:tblGrid>
              <a:tr h="350289">
                <a:tc>
                  <a:txBody>
                    <a:bodyPr/>
                    <a:lstStyle/>
                    <a:p>
                      <a:pPr algn="ctr"/>
                      <a:endParaRPr lang="en-US" sz="11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Monday         (10JULY17)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Tuesday          (11JULY17)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Wednesday (12JULY17)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Thursday        (13JULY17)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Friday           (14JULY17)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Saturday (15JULY17)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Sunday (16JULY17)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0"/>
                  </a:ext>
                </a:extLst>
              </a:tr>
              <a:tr h="503252">
                <a:tc>
                  <a:txBody>
                    <a:bodyPr/>
                    <a:lstStyle/>
                    <a:p>
                      <a:pPr algn="ctr"/>
                      <a:r>
                        <a:rPr lang="en-US" sz="700" b="1" dirty="0">
                          <a:solidFill>
                            <a:sysClr val="windowText" lastClr="000000"/>
                          </a:solidFill>
                          <a:latin typeface="Arial" panose="020B0604020202020204" pitchFamily="34" charset="0"/>
                          <a:cs typeface="Arial" panose="020B0604020202020204" pitchFamily="34" charset="0"/>
                        </a:rPr>
                        <a:t>PAX Flow </a:t>
                      </a:r>
                      <a:r>
                        <a:rPr lang="en-US" sz="700" b="1" baseline="0" dirty="0">
                          <a:solidFill>
                            <a:sysClr val="windowText" lastClr="000000"/>
                          </a:solidFill>
                          <a:latin typeface="Arial" panose="020B0604020202020204" pitchFamily="34" charset="0"/>
                          <a:cs typeface="Arial" panose="020B0604020202020204" pitchFamily="34" charset="0"/>
                        </a:rPr>
                        <a:t>&amp;</a:t>
                      </a:r>
                      <a:endParaRPr lang="en-US" sz="700" b="1" dirty="0">
                        <a:solidFill>
                          <a:sysClr val="windowText" lastClr="000000"/>
                        </a:solidFill>
                        <a:latin typeface="Arial" panose="020B0604020202020204" pitchFamily="34" charset="0"/>
                        <a:cs typeface="Arial" panose="020B0604020202020204" pitchFamily="34" charset="0"/>
                      </a:endParaRPr>
                    </a:p>
                    <a:p>
                      <a:pPr algn="ctr"/>
                      <a:r>
                        <a:rPr lang="en-US" sz="700" b="1" dirty="0">
                          <a:solidFill>
                            <a:sysClr val="windowText" lastClr="000000"/>
                          </a:solidFill>
                          <a:latin typeface="Arial" panose="020B0604020202020204" pitchFamily="34" charset="0"/>
                          <a:cs typeface="Arial" panose="020B0604020202020204" pitchFamily="34" charset="0"/>
                        </a:rPr>
                        <a:t>Banner Events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0500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0600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0700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0800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0900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1000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1100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1200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1300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1400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1500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1600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1700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1800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bl>
          </a:graphicData>
        </a:graphic>
      </p:graphicFrame>
      <p:sp>
        <p:nvSpPr>
          <p:cNvPr id="32" name="Line 5"/>
          <p:cNvSpPr>
            <a:spLocks noChangeShapeType="1"/>
          </p:cNvSpPr>
          <p:nvPr userDrawn="1"/>
        </p:nvSpPr>
        <p:spPr bwMode="auto">
          <a:xfrm>
            <a:off x="-2490" y="518297"/>
            <a:ext cx="9144000" cy="0"/>
          </a:xfrm>
          <a:prstGeom prst="line">
            <a:avLst/>
          </a:prstGeom>
          <a:noFill/>
          <a:ln w="57150" cmpd="thinThick">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fontAlgn="base">
              <a:spcBef>
                <a:spcPct val="0"/>
              </a:spcBef>
              <a:spcAft>
                <a:spcPct val="0"/>
              </a:spcAft>
              <a:defRPr/>
            </a:pPr>
            <a:endParaRPr lang="en-US" sz="800" dirty="0">
              <a:solidFill>
                <a:srgbClr val="000000"/>
              </a:solidFill>
              <a:latin typeface="Arial" charset="0"/>
            </a:endParaRPr>
          </a:p>
        </p:txBody>
      </p:sp>
      <p:sp>
        <p:nvSpPr>
          <p:cNvPr id="33" name="TextBox 32"/>
          <p:cNvSpPr txBox="1"/>
          <p:nvPr userDrawn="1"/>
        </p:nvSpPr>
        <p:spPr>
          <a:xfrm>
            <a:off x="0" y="6581001"/>
            <a:ext cx="2421304" cy="276999"/>
          </a:xfrm>
          <a:prstGeom prst="rect">
            <a:avLst/>
          </a:prstGeom>
          <a:noFill/>
        </p:spPr>
        <p:txBody>
          <a:bodyPr wrap="none" rtlCol="0">
            <a:spAutoFit/>
          </a:bodyPr>
          <a:lstStyle/>
          <a:p>
            <a:r>
              <a:rPr lang="en-US" sz="1200" i="1" dirty="0">
                <a:solidFill>
                  <a:srgbClr val="002060"/>
                </a:solidFill>
                <a:effectLst>
                  <a:outerShdw blurRad="38100" dist="38100" dir="2700000" algn="tl">
                    <a:srgbClr val="000000">
                      <a:alpha val="43137"/>
                    </a:srgbClr>
                  </a:outerShdw>
                </a:effectLst>
                <a:latin typeface="Copperplate Gothic Bold" pitchFamily="34" charset="0"/>
              </a:rPr>
              <a:t>America’s First– DEVILS!</a:t>
            </a:r>
          </a:p>
        </p:txBody>
      </p:sp>
      <p:grpSp>
        <p:nvGrpSpPr>
          <p:cNvPr id="20" name="Group 19"/>
          <p:cNvGrpSpPr/>
          <p:nvPr userDrawn="1"/>
        </p:nvGrpSpPr>
        <p:grpSpPr>
          <a:xfrm>
            <a:off x="695325" y="2263671"/>
            <a:ext cx="8512844" cy="3980416"/>
            <a:chOff x="695325" y="2231587"/>
            <a:chExt cx="8512844" cy="3980416"/>
          </a:xfrm>
        </p:grpSpPr>
        <p:sp>
          <p:nvSpPr>
            <p:cNvPr id="22" name="TextBox 21"/>
            <p:cNvSpPr txBox="1"/>
            <p:nvPr userDrawn="1"/>
          </p:nvSpPr>
          <p:spPr>
            <a:xfrm>
              <a:off x="695325" y="5659133"/>
              <a:ext cx="8448694" cy="552870"/>
            </a:xfrm>
            <a:prstGeom prst="rect">
              <a:avLst/>
            </a:prstGeom>
            <a:solidFill>
              <a:schemeClr val="tx1">
                <a:alpha val="50000"/>
              </a:schemeClr>
            </a:solidFill>
            <a:ln>
              <a:solidFill>
                <a:schemeClr val="tx1"/>
              </a:solidFill>
            </a:ln>
          </p:spPr>
          <p:txBody>
            <a:bodyPr wrap="square" rtlCol="0" anchor="b">
              <a:noAutofit/>
            </a:bodyPr>
            <a:lstStyle/>
            <a:p>
              <a:pPr lvl="4" algn="r"/>
              <a:endParaRPr lang="en-US" sz="600" b="1" dirty="0">
                <a:solidFill>
                  <a:prstClr val="white"/>
                </a:solidFill>
                <a:latin typeface="Arial" panose="020B0604020202020204" pitchFamily="34" charset="0"/>
                <a:cs typeface="Arial" panose="020B0604020202020204" pitchFamily="34" charset="0"/>
              </a:endParaRPr>
            </a:p>
          </p:txBody>
        </p:sp>
        <p:sp>
          <p:nvSpPr>
            <p:cNvPr id="23" name="TextBox 22"/>
            <p:cNvSpPr txBox="1"/>
            <p:nvPr userDrawn="1"/>
          </p:nvSpPr>
          <p:spPr>
            <a:xfrm>
              <a:off x="695326" y="3701115"/>
              <a:ext cx="8448694" cy="560795"/>
            </a:xfrm>
            <a:prstGeom prst="rect">
              <a:avLst/>
            </a:prstGeom>
            <a:solidFill>
              <a:schemeClr val="tx1">
                <a:alpha val="50000"/>
              </a:schemeClr>
            </a:solidFill>
            <a:ln>
              <a:solidFill>
                <a:schemeClr val="tx1"/>
              </a:solidFill>
            </a:ln>
          </p:spPr>
          <p:txBody>
            <a:bodyPr wrap="square" rtlCol="0" anchor="b">
              <a:noAutofit/>
            </a:bodyPr>
            <a:lstStyle/>
            <a:p>
              <a:pPr algn="r"/>
              <a:endParaRPr lang="en-US" sz="600" b="1" dirty="0">
                <a:solidFill>
                  <a:sysClr val="windowText" lastClr="000000"/>
                </a:solidFill>
                <a:latin typeface="Arial" panose="020B0604020202020204" pitchFamily="34" charset="0"/>
                <a:cs typeface="Arial" panose="020B0604020202020204" pitchFamily="34" charset="0"/>
              </a:endParaRPr>
            </a:p>
          </p:txBody>
        </p:sp>
        <p:sp>
          <p:nvSpPr>
            <p:cNvPr id="24" name="TextBox 23"/>
            <p:cNvSpPr txBox="1"/>
            <p:nvPr userDrawn="1"/>
          </p:nvSpPr>
          <p:spPr>
            <a:xfrm>
              <a:off x="696619" y="2255650"/>
              <a:ext cx="8447381" cy="606541"/>
            </a:xfrm>
            <a:prstGeom prst="rect">
              <a:avLst/>
            </a:prstGeom>
            <a:solidFill>
              <a:schemeClr val="tx1">
                <a:alpha val="50000"/>
              </a:schemeClr>
            </a:solidFill>
            <a:ln>
              <a:solidFill>
                <a:schemeClr val="tx1"/>
              </a:solidFill>
            </a:ln>
          </p:spPr>
          <p:txBody>
            <a:bodyPr wrap="square" rtlCol="0" anchor="b">
              <a:noAutofit/>
            </a:bodyPr>
            <a:lstStyle/>
            <a:p>
              <a:pPr algn="r"/>
              <a:endParaRPr lang="en-US" sz="600" b="1" dirty="0">
                <a:solidFill>
                  <a:prstClr val="white"/>
                </a:solidFill>
                <a:latin typeface="Arial" panose="020B0604020202020204" pitchFamily="34" charset="0"/>
                <a:cs typeface="Arial" panose="020B0604020202020204" pitchFamily="34" charset="0"/>
              </a:endParaRPr>
            </a:p>
          </p:txBody>
        </p:sp>
        <p:sp>
          <p:nvSpPr>
            <p:cNvPr id="25" name="Rectangle 24"/>
            <p:cNvSpPr/>
            <p:nvPr userDrawn="1"/>
          </p:nvSpPr>
          <p:spPr>
            <a:xfrm>
              <a:off x="4636169" y="3661010"/>
              <a:ext cx="4572000" cy="276999"/>
            </a:xfrm>
            <a:prstGeom prst="rect">
              <a:avLst/>
            </a:prstGeom>
          </p:spPr>
          <p:txBody>
            <a:bodyPr>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1130-1300</a:t>
              </a:r>
            </a:p>
          </p:txBody>
        </p:sp>
        <p:sp>
          <p:nvSpPr>
            <p:cNvPr id="27" name="Rectangle 26"/>
            <p:cNvSpPr/>
            <p:nvPr userDrawn="1"/>
          </p:nvSpPr>
          <p:spPr>
            <a:xfrm>
              <a:off x="4636169" y="2231587"/>
              <a:ext cx="4572000" cy="276999"/>
            </a:xfrm>
            <a:prstGeom prst="rect">
              <a:avLst/>
            </a:prstGeom>
          </p:spPr>
          <p:txBody>
            <a:bodyPr>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0730-0900</a:t>
              </a:r>
            </a:p>
          </p:txBody>
        </p:sp>
        <p:sp>
          <p:nvSpPr>
            <p:cNvPr id="28" name="Rectangle 27"/>
            <p:cNvSpPr/>
            <p:nvPr userDrawn="1"/>
          </p:nvSpPr>
          <p:spPr>
            <a:xfrm>
              <a:off x="8014356" y="5659133"/>
              <a:ext cx="1129644" cy="276999"/>
            </a:xfrm>
            <a:prstGeom prst="rect">
              <a:avLst/>
            </a:prstGeom>
          </p:spPr>
          <p:txBody>
            <a:bodyPr wrap="square">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1700-1830</a:t>
              </a:r>
            </a:p>
          </p:txBody>
        </p:sp>
      </p:grpSp>
      <p:pic>
        <p:nvPicPr>
          <p:cNvPr id="29" name="Picture 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87797" y="-27559"/>
            <a:ext cx="756203" cy="524068"/>
          </a:xfrm>
          <a:prstGeom prst="rect">
            <a:avLst/>
          </a:prstGeom>
        </p:spPr>
      </p:pic>
      <p:pic>
        <p:nvPicPr>
          <p:cNvPr id="30" name="Picture 14" descr="ACU BR1 png"/>
          <p:cNvPicPr>
            <a:picLocks noChangeAspect="1" noChangeArrowheads="1"/>
          </p:cNvPicPr>
          <p:nvPr userDrawn="1"/>
        </p:nvPicPr>
        <p:blipFill>
          <a:blip r:embed="rId4" cstate="email"/>
          <a:srcRect/>
          <a:stretch>
            <a:fillRect/>
          </a:stretch>
        </p:blipFill>
        <p:spPr bwMode="auto">
          <a:xfrm>
            <a:off x="104140" y="22093"/>
            <a:ext cx="361801" cy="479940"/>
          </a:xfrm>
          <a:prstGeom prst="rect">
            <a:avLst/>
          </a:prstGeom>
          <a:noFill/>
          <a:ln w="9525">
            <a:noFill/>
            <a:miter lim="800000"/>
            <a:headEnd/>
            <a:tailEnd/>
          </a:ln>
        </p:spPr>
      </p:pic>
    </p:spTree>
    <p:extLst>
      <p:ext uri="{BB962C8B-B14F-4D97-AF65-F5344CB8AC3E}">
        <p14:creationId xmlns:p14="http://schemas.microsoft.com/office/powerpoint/2010/main" val="1685095797"/>
      </p:ext>
    </p:extLst>
  </p:cSld>
  <p:clrMap bg1="lt1" tx1="dk1" bg2="lt2" tx2="dk2" accent1="accent1" accent2="accent2" accent3="accent3" accent4="accent4" accent5="accent5" accent6="accent6" hlink="hlink" folHlink="folHlink"/>
  <p:sldLayoutIdLst>
    <p:sldLayoutId id="2147483769" r:id="rId1"/>
  </p:sldLayoutIdLst>
  <p:hf hdr="0" ft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anose="020F0502020204030204" pitchFamily="34" charset="0"/>
        </a:defRPr>
      </a:lvl2pPr>
      <a:lvl3pPr algn="ctr" rtl="0" eaLnBrk="1" fontAlgn="base" hangingPunct="1">
        <a:spcBef>
          <a:spcPct val="0"/>
        </a:spcBef>
        <a:spcAft>
          <a:spcPct val="0"/>
        </a:spcAft>
        <a:defRPr sz="3300">
          <a:solidFill>
            <a:schemeClr val="tx1"/>
          </a:solidFill>
          <a:latin typeface="Calibri" panose="020F0502020204030204" pitchFamily="34" charset="0"/>
        </a:defRPr>
      </a:lvl3pPr>
      <a:lvl4pPr algn="ctr" rtl="0" eaLnBrk="1" fontAlgn="base" hangingPunct="1">
        <a:spcBef>
          <a:spcPct val="0"/>
        </a:spcBef>
        <a:spcAft>
          <a:spcPct val="0"/>
        </a:spcAft>
        <a:defRPr sz="3300">
          <a:solidFill>
            <a:schemeClr val="tx1"/>
          </a:solidFill>
          <a:latin typeface="Calibri" panose="020F0502020204030204" pitchFamily="34" charset="0"/>
        </a:defRPr>
      </a:lvl4pPr>
      <a:lvl5pPr algn="ctr" rtl="0" eaLnBrk="1" fontAlgn="base" hangingPunct="1">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Calibri" panose="020F0502020204030204" pitchFamily="34" charset="0"/>
        </a:defRPr>
      </a:lvl6pPr>
      <a:lvl7pPr marL="685800" algn="ctr" rtl="0" eaLnBrk="1" fontAlgn="base" hangingPunct="1">
        <a:spcBef>
          <a:spcPct val="0"/>
        </a:spcBef>
        <a:spcAft>
          <a:spcPct val="0"/>
        </a:spcAft>
        <a:defRPr sz="3300">
          <a:solidFill>
            <a:schemeClr val="tx1"/>
          </a:solidFill>
          <a:latin typeface="Calibri" panose="020F0502020204030204" pitchFamily="34" charset="0"/>
        </a:defRPr>
      </a:lvl7pPr>
      <a:lvl8pPr marL="1028700" algn="ctr" rtl="0" eaLnBrk="1" fontAlgn="base" hangingPunct="1">
        <a:spcBef>
          <a:spcPct val="0"/>
        </a:spcBef>
        <a:spcAft>
          <a:spcPct val="0"/>
        </a:spcAft>
        <a:defRPr sz="3300">
          <a:solidFill>
            <a:schemeClr val="tx1"/>
          </a:solidFill>
          <a:latin typeface="Calibri" panose="020F0502020204030204" pitchFamily="34" charset="0"/>
        </a:defRPr>
      </a:lvl8pPr>
      <a:lvl9pPr marL="1371600" algn="ctr" rtl="0" eaLnBrk="1" fontAlgn="base" hangingPunct="1">
        <a:spcBef>
          <a:spcPct val="0"/>
        </a:spcBef>
        <a:spcAft>
          <a:spcPct val="0"/>
        </a:spcAft>
        <a:defRPr sz="3300">
          <a:solidFill>
            <a:schemeClr val="tx1"/>
          </a:solidFill>
          <a:latin typeface="Calibri" panose="020F0502020204030204"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1" name="Table 10"/>
          <p:cNvGraphicFramePr>
            <a:graphicFrameLocks noGrp="1"/>
          </p:cNvGraphicFramePr>
          <p:nvPr userDrawn="1"/>
        </p:nvGraphicFramePr>
        <p:xfrm>
          <a:off x="-2490" y="643206"/>
          <a:ext cx="9146488" cy="5757587"/>
        </p:xfrm>
        <a:graphic>
          <a:graphicData uri="http://schemas.openxmlformats.org/drawingml/2006/table">
            <a:tbl>
              <a:tblPr firstRow="1" bandRow="1">
                <a:tableStyleId>{5C22544A-7EE6-4342-B048-85BDC9FD1C3A}</a:tableStyleId>
              </a:tblPr>
              <a:tblGrid>
                <a:gridCol w="700322">
                  <a:extLst>
                    <a:ext uri="{9D8B030D-6E8A-4147-A177-3AD203B41FA5}">
                      <a16:colId xmlns:a16="http://schemas.microsoft.com/office/drawing/2014/main" val="20000"/>
                    </a:ext>
                  </a:extLst>
                </a:gridCol>
                <a:gridCol w="1312244">
                  <a:extLst>
                    <a:ext uri="{9D8B030D-6E8A-4147-A177-3AD203B41FA5}">
                      <a16:colId xmlns:a16="http://schemas.microsoft.com/office/drawing/2014/main" val="20001"/>
                    </a:ext>
                  </a:extLst>
                </a:gridCol>
                <a:gridCol w="1312244">
                  <a:extLst>
                    <a:ext uri="{9D8B030D-6E8A-4147-A177-3AD203B41FA5}">
                      <a16:colId xmlns:a16="http://schemas.microsoft.com/office/drawing/2014/main" val="20002"/>
                    </a:ext>
                  </a:extLst>
                </a:gridCol>
                <a:gridCol w="1312244">
                  <a:extLst>
                    <a:ext uri="{9D8B030D-6E8A-4147-A177-3AD203B41FA5}">
                      <a16:colId xmlns:a16="http://schemas.microsoft.com/office/drawing/2014/main" val="20003"/>
                    </a:ext>
                  </a:extLst>
                </a:gridCol>
                <a:gridCol w="1312244">
                  <a:extLst>
                    <a:ext uri="{9D8B030D-6E8A-4147-A177-3AD203B41FA5}">
                      <a16:colId xmlns:a16="http://schemas.microsoft.com/office/drawing/2014/main" val="20004"/>
                    </a:ext>
                  </a:extLst>
                </a:gridCol>
                <a:gridCol w="1312244">
                  <a:extLst>
                    <a:ext uri="{9D8B030D-6E8A-4147-A177-3AD203B41FA5}">
                      <a16:colId xmlns:a16="http://schemas.microsoft.com/office/drawing/2014/main" val="20005"/>
                    </a:ext>
                  </a:extLst>
                </a:gridCol>
                <a:gridCol w="942473">
                  <a:extLst>
                    <a:ext uri="{9D8B030D-6E8A-4147-A177-3AD203B41FA5}">
                      <a16:colId xmlns:a16="http://schemas.microsoft.com/office/drawing/2014/main" val="20006"/>
                    </a:ext>
                  </a:extLst>
                </a:gridCol>
                <a:gridCol w="942473">
                  <a:extLst>
                    <a:ext uri="{9D8B030D-6E8A-4147-A177-3AD203B41FA5}">
                      <a16:colId xmlns:a16="http://schemas.microsoft.com/office/drawing/2014/main" val="20007"/>
                    </a:ext>
                  </a:extLst>
                </a:gridCol>
              </a:tblGrid>
              <a:tr h="350289">
                <a:tc>
                  <a:txBody>
                    <a:bodyPr/>
                    <a:lstStyle/>
                    <a:p>
                      <a:pPr algn="ctr"/>
                      <a:endParaRPr lang="en-US" sz="11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Monday       (17JULY17)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Tuesday         (18JULY17)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Wednesday (19JULY17)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Thursday        (20JULY17)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Friday            (21JULY17)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Saturday (22JULY17)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Sunday (23JULY17)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0"/>
                  </a:ext>
                </a:extLst>
              </a:tr>
              <a:tr h="503252">
                <a:tc>
                  <a:txBody>
                    <a:bodyPr/>
                    <a:lstStyle/>
                    <a:p>
                      <a:pPr algn="ctr"/>
                      <a:r>
                        <a:rPr lang="en-US" sz="700" b="1" dirty="0">
                          <a:solidFill>
                            <a:sysClr val="windowText" lastClr="000000"/>
                          </a:solidFill>
                          <a:latin typeface="Arial" panose="020B0604020202020204" pitchFamily="34" charset="0"/>
                          <a:cs typeface="Arial" panose="020B0604020202020204" pitchFamily="34" charset="0"/>
                        </a:rPr>
                        <a:t>PAX Flow </a:t>
                      </a:r>
                      <a:r>
                        <a:rPr lang="en-US" sz="700" b="1" baseline="0" dirty="0">
                          <a:solidFill>
                            <a:sysClr val="windowText" lastClr="000000"/>
                          </a:solidFill>
                          <a:latin typeface="Arial" panose="020B0604020202020204" pitchFamily="34" charset="0"/>
                          <a:cs typeface="Arial" panose="020B0604020202020204" pitchFamily="34" charset="0"/>
                        </a:rPr>
                        <a:t>&amp;</a:t>
                      </a:r>
                      <a:endParaRPr lang="en-US" sz="700" b="1" dirty="0">
                        <a:solidFill>
                          <a:sysClr val="windowText" lastClr="000000"/>
                        </a:solidFill>
                        <a:latin typeface="Arial" panose="020B0604020202020204" pitchFamily="34" charset="0"/>
                        <a:cs typeface="Arial" panose="020B0604020202020204" pitchFamily="34" charset="0"/>
                      </a:endParaRPr>
                    </a:p>
                    <a:p>
                      <a:pPr algn="ctr"/>
                      <a:r>
                        <a:rPr lang="en-US" sz="700" b="1" dirty="0">
                          <a:solidFill>
                            <a:sysClr val="windowText" lastClr="000000"/>
                          </a:solidFill>
                          <a:latin typeface="Arial" panose="020B0604020202020204" pitchFamily="34" charset="0"/>
                          <a:cs typeface="Arial" panose="020B0604020202020204" pitchFamily="34" charset="0"/>
                        </a:rPr>
                        <a:t>Banner Events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0500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0600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0700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0800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0900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1000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1100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1200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1300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1400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1500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1600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1700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1800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bl>
          </a:graphicData>
        </a:graphic>
      </p:graphicFrame>
      <p:sp>
        <p:nvSpPr>
          <p:cNvPr id="32" name="Line 5"/>
          <p:cNvSpPr>
            <a:spLocks noChangeShapeType="1"/>
          </p:cNvSpPr>
          <p:nvPr userDrawn="1"/>
        </p:nvSpPr>
        <p:spPr bwMode="auto">
          <a:xfrm>
            <a:off x="-2490" y="518297"/>
            <a:ext cx="9144000" cy="0"/>
          </a:xfrm>
          <a:prstGeom prst="line">
            <a:avLst/>
          </a:prstGeom>
          <a:noFill/>
          <a:ln w="57150" cmpd="thinThick">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fontAlgn="base">
              <a:spcBef>
                <a:spcPct val="0"/>
              </a:spcBef>
              <a:spcAft>
                <a:spcPct val="0"/>
              </a:spcAft>
              <a:defRPr/>
            </a:pPr>
            <a:endParaRPr lang="en-US" sz="800" dirty="0">
              <a:solidFill>
                <a:srgbClr val="000000"/>
              </a:solidFill>
              <a:latin typeface="Arial" charset="0"/>
            </a:endParaRPr>
          </a:p>
        </p:txBody>
      </p:sp>
      <p:sp>
        <p:nvSpPr>
          <p:cNvPr id="33" name="TextBox 32"/>
          <p:cNvSpPr txBox="1"/>
          <p:nvPr userDrawn="1"/>
        </p:nvSpPr>
        <p:spPr>
          <a:xfrm>
            <a:off x="0" y="6581001"/>
            <a:ext cx="2421304" cy="276999"/>
          </a:xfrm>
          <a:prstGeom prst="rect">
            <a:avLst/>
          </a:prstGeom>
          <a:noFill/>
        </p:spPr>
        <p:txBody>
          <a:bodyPr wrap="none" rtlCol="0">
            <a:spAutoFit/>
          </a:bodyPr>
          <a:lstStyle/>
          <a:p>
            <a:r>
              <a:rPr lang="en-US" sz="1200" i="1" dirty="0">
                <a:solidFill>
                  <a:srgbClr val="002060"/>
                </a:solidFill>
                <a:effectLst>
                  <a:outerShdw blurRad="38100" dist="38100" dir="2700000" algn="tl">
                    <a:srgbClr val="000000">
                      <a:alpha val="43137"/>
                    </a:srgbClr>
                  </a:outerShdw>
                </a:effectLst>
                <a:latin typeface="Copperplate Gothic Bold" pitchFamily="34" charset="0"/>
              </a:rPr>
              <a:t>America’s First– DEVILS!</a:t>
            </a:r>
          </a:p>
        </p:txBody>
      </p:sp>
      <p:grpSp>
        <p:nvGrpSpPr>
          <p:cNvPr id="20" name="Group 19"/>
          <p:cNvGrpSpPr/>
          <p:nvPr userDrawn="1"/>
        </p:nvGrpSpPr>
        <p:grpSpPr>
          <a:xfrm>
            <a:off x="695325" y="2263671"/>
            <a:ext cx="8512844" cy="3980416"/>
            <a:chOff x="695325" y="2231587"/>
            <a:chExt cx="8512844" cy="3980416"/>
          </a:xfrm>
        </p:grpSpPr>
        <p:sp>
          <p:nvSpPr>
            <p:cNvPr id="22" name="TextBox 21"/>
            <p:cNvSpPr txBox="1"/>
            <p:nvPr userDrawn="1"/>
          </p:nvSpPr>
          <p:spPr>
            <a:xfrm>
              <a:off x="695325" y="5659133"/>
              <a:ext cx="8448694" cy="552870"/>
            </a:xfrm>
            <a:prstGeom prst="rect">
              <a:avLst/>
            </a:prstGeom>
            <a:solidFill>
              <a:schemeClr val="tx1">
                <a:alpha val="50000"/>
              </a:schemeClr>
            </a:solidFill>
            <a:ln>
              <a:solidFill>
                <a:schemeClr val="tx1"/>
              </a:solidFill>
            </a:ln>
          </p:spPr>
          <p:txBody>
            <a:bodyPr wrap="square" rtlCol="0" anchor="b">
              <a:noAutofit/>
            </a:bodyPr>
            <a:lstStyle/>
            <a:p>
              <a:pPr lvl="4" algn="r"/>
              <a:endParaRPr lang="en-US" sz="600" b="1" dirty="0">
                <a:solidFill>
                  <a:prstClr val="white"/>
                </a:solidFill>
                <a:latin typeface="Arial" panose="020B0604020202020204" pitchFamily="34" charset="0"/>
                <a:cs typeface="Arial" panose="020B0604020202020204" pitchFamily="34" charset="0"/>
              </a:endParaRPr>
            </a:p>
          </p:txBody>
        </p:sp>
        <p:sp>
          <p:nvSpPr>
            <p:cNvPr id="23" name="TextBox 22"/>
            <p:cNvSpPr txBox="1"/>
            <p:nvPr userDrawn="1"/>
          </p:nvSpPr>
          <p:spPr>
            <a:xfrm>
              <a:off x="695326" y="3701115"/>
              <a:ext cx="8448694" cy="560795"/>
            </a:xfrm>
            <a:prstGeom prst="rect">
              <a:avLst/>
            </a:prstGeom>
            <a:solidFill>
              <a:schemeClr val="tx1">
                <a:alpha val="50000"/>
              </a:schemeClr>
            </a:solidFill>
            <a:ln>
              <a:solidFill>
                <a:schemeClr val="tx1"/>
              </a:solidFill>
            </a:ln>
          </p:spPr>
          <p:txBody>
            <a:bodyPr wrap="square" rtlCol="0" anchor="b">
              <a:noAutofit/>
            </a:bodyPr>
            <a:lstStyle/>
            <a:p>
              <a:pPr algn="r"/>
              <a:endParaRPr lang="en-US" sz="600" b="1" dirty="0">
                <a:solidFill>
                  <a:sysClr val="windowText" lastClr="000000"/>
                </a:solidFill>
                <a:latin typeface="Arial" panose="020B0604020202020204" pitchFamily="34" charset="0"/>
                <a:cs typeface="Arial" panose="020B0604020202020204" pitchFamily="34" charset="0"/>
              </a:endParaRPr>
            </a:p>
          </p:txBody>
        </p:sp>
        <p:sp>
          <p:nvSpPr>
            <p:cNvPr id="24" name="TextBox 23"/>
            <p:cNvSpPr txBox="1"/>
            <p:nvPr userDrawn="1"/>
          </p:nvSpPr>
          <p:spPr>
            <a:xfrm>
              <a:off x="696619" y="2255650"/>
              <a:ext cx="8447381" cy="606541"/>
            </a:xfrm>
            <a:prstGeom prst="rect">
              <a:avLst/>
            </a:prstGeom>
            <a:solidFill>
              <a:schemeClr val="tx1">
                <a:alpha val="50000"/>
              </a:schemeClr>
            </a:solidFill>
            <a:ln>
              <a:solidFill>
                <a:schemeClr val="tx1"/>
              </a:solidFill>
            </a:ln>
          </p:spPr>
          <p:txBody>
            <a:bodyPr wrap="square" rtlCol="0" anchor="b">
              <a:noAutofit/>
            </a:bodyPr>
            <a:lstStyle/>
            <a:p>
              <a:pPr algn="r"/>
              <a:endParaRPr lang="en-US" sz="600" b="1" dirty="0">
                <a:solidFill>
                  <a:prstClr val="white"/>
                </a:solidFill>
                <a:latin typeface="Arial" panose="020B0604020202020204" pitchFamily="34" charset="0"/>
                <a:cs typeface="Arial" panose="020B0604020202020204" pitchFamily="34" charset="0"/>
              </a:endParaRPr>
            </a:p>
          </p:txBody>
        </p:sp>
        <p:sp>
          <p:nvSpPr>
            <p:cNvPr id="25" name="Rectangle 24"/>
            <p:cNvSpPr/>
            <p:nvPr userDrawn="1"/>
          </p:nvSpPr>
          <p:spPr>
            <a:xfrm>
              <a:off x="4636169" y="3661010"/>
              <a:ext cx="4572000" cy="276999"/>
            </a:xfrm>
            <a:prstGeom prst="rect">
              <a:avLst/>
            </a:prstGeom>
          </p:spPr>
          <p:txBody>
            <a:bodyPr>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1130-1300</a:t>
              </a:r>
            </a:p>
          </p:txBody>
        </p:sp>
        <p:sp>
          <p:nvSpPr>
            <p:cNvPr id="27" name="Rectangle 26"/>
            <p:cNvSpPr/>
            <p:nvPr userDrawn="1"/>
          </p:nvSpPr>
          <p:spPr>
            <a:xfrm>
              <a:off x="4636169" y="2231587"/>
              <a:ext cx="4572000" cy="276999"/>
            </a:xfrm>
            <a:prstGeom prst="rect">
              <a:avLst/>
            </a:prstGeom>
          </p:spPr>
          <p:txBody>
            <a:bodyPr>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0730-0900</a:t>
              </a:r>
            </a:p>
          </p:txBody>
        </p:sp>
        <p:sp>
          <p:nvSpPr>
            <p:cNvPr id="28" name="Rectangle 27"/>
            <p:cNvSpPr/>
            <p:nvPr userDrawn="1"/>
          </p:nvSpPr>
          <p:spPr>
            <a:xfrm>
              <a:off x="8014356" y="5659133"/>
              <a:ext cx="1129644" cy="276999"/>
            </a:xfrm>
            <a:prstGeom prst="rect">
              <a:avLst/>
            </a:prstGeom>
          </p:spPr>
          <p:txBody>
            <a:bodyPr wrap="square">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1700-1830</a:t>
              </a:r>
            </a:p>
          </p:txBody>
        </p:sp>
      </p:grpSp>
      <p:pic>
        <p:nvPicPr>
          <p:cNvPr id="29" name="Picture 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87797" y="-27559"/>
            <a:ext cx="756203" cy="524068"/>
          </a:xfrm>
          <a:prstGeom prst="rect">
            <a:avLst/>
          </a:prstGeom>
        </p:spPr>
      </p:pic>
      <p:pic>
        <p:nvPicPr>
          <p:cNvPr id="30" name="Picture 14" descr="ACU BR1 png"/>
          <p:cNvPicPr>
            <a:picLocks noChangeAspect="1" noChangeArrowheads="1"/>
          </p:cNvPicPr>
          <p:nvPr userDrawn="1"/>
        </p:nvPicPr>
        <p:blipFill>
          <a:blip r:embed="rId4" cstate="email"/>
          <a:srcRect/>
          <a:stretch>
            <a:fillRect/>
          </a:stretch>
        </p:blipFill>
        <p:spPr bwMode="auto">
          <a:xfrm>
            <a:off x="104140" y="22093"/>
            <a:ext cx="361801" cy="479940"/>
          </a:xfrm>
          <a:prstGeom prst="rect">
            <a:avLst/>
          </a:prstGeom>
          <a:noFill/>
          <a:ln w="9525">
            <a:noFill/>
            <a:miter lim="800000"/>
            <a:headEnd/>
            <a:tailEnd/>
          </a:ln>
        </p:spPr>
      </p:pic>
    </p:spTree>
    <p:extLst>
      <p:ext uri="{BB962C8B-B14F-4D97-AF65-F5344CB8AC3E}">
        <p14:creationId xmlns:p14="http://schemas.microsoft.com/office/powerpoint/2010/main" val="1567632135"/>
      </p:ext>
    </p:extLst>
  </p:cSld>
  <p:clrMap bg1="lt1" tx1="dk1" bg2="lt2" tx2="dk2" accent1="accent1" accent2="accent2" accent3="accent3" accent4="accent4" accent5="accent5" accent6="accent6" hlink="hlink" folHlink="folHlink"/>
  <p:sldLayoutIdLst>
    <p:sldLayoutId id="2147483771" r:id="rId1"/>
  </p:sldLayoutIdLst>
  <p:hf hdr="0" ft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anose="020F0502020204030204" pitchFamily="34" charset="0"/>
        </a:defRPr>
      </a:lvl2pPr>
      <a:lvl3pPr algn="ctr" rtl="0" eaLnBrk="1" fontAlgn="base" hangingPunct="1">
        <a:spcBef>
          <a:spcPct val="0"/>
        </a:spcBef>
        <a:spcAft>
          <a:spcPct val="0"/>
        </a:spcAft>
        <a:defRPr sz="3300">
          <a:solidFill>
            <a:schemeClr val="tx1"/>
          </a:solidFill>
          <a:latin typeface="Calibri" panose="020F0502020204030204" pitchFamily="34" charset="0"/>
        </a:defRPr>
      </a:lvl3pPr>
      <a:lvl4pPr algn="ctr" rtl="0" eaLnBrk="1" fontAlgn="base" hangingPunct="1">
        <a:spcBef>
          <a:spcPct val="0"/>
        </a:spcBef>
        <a:spcAft>
          <a:spcPct val="0"/>
        </a:spcAft>
        <a:defRPr sz="3300">
          <a:solidFill>
            <a:schemeClr val="tx1"/>
          </a:solidFill>
          <a:latin typeface="Calibri" panose="020F0502020204030204" pitchFamily="34" charset="0"/>
        </a:defRPr>
      </a:lvl4pPr>
      <a:lvl5pPr algn="ctr" rtl="0" eaLnBrk="1" fontAlgn="base" hangingPunct="1">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Calibri" panose="020F0502020204030204" pitchFamily="34" charset="0"/>
        </a:defRPr>
      </a:lvl6pPr>
      <a:lvl7pPr marL="685800" algn="ctr" rtl="0" eaLnBrk="1" fontAlgn="base" hangingPunct="1">
        <a:spcBef>
          <a:spcPct val="0"/>
        </a:spcBef>
        <a:spcAft>
          <a:spcPct val="0"/>
        </a:spcAft>
        <a:defRPr sz="3300">
          <a:solidFill>
            <a:schemeClr val="tx1"/>
          </a:solidFill>
          <a:latin typeface="Calibri" panose="020F0502020204030204" pitchFamily="34" charset="0"/>
        </a:defRPr>
      </a:lvl7pPr>
      <a:lvl8pPr marL="1028700" algn="ctr" rtl="0" eaLnBrk="1" fontAlgn="base" hangingPunct="1">
        <a:spcBef>
          <a:spcPct val="0"/>
        </a:spcBef>
        <a:spcAft>
          <a:spcPct val="0"/>
        </a:spcAft>
        <a:defRPr sz="3300">
          <a:solidFill>
            <a:schemeClr val="tx1"/>
          </a:solidFill>
          <a:latin typeface="Calibri" panose="020F0502020204030204" pitchFamily="34" charset="0"/>
        </a:defRPr>
      </a:lvl8pPr>
      <a:lvl9pPr marL="1371600" algn="ctr" rtl="0" eaLnBrk="1" fontAlgn="base" hangingPunct="1">
        <a:spcBef>
          <a:spcPct val="0"/>
        </a:spcBef>
        <a:spcAft>
          <a:spcPct val="0"/>
        </a:spcAft>
        <a:defRPr sz="3300">
          <a:solidFill>
            <a:schemeClr val="tx1"/>
          </a:solidFill>
          <a:latin typeface="Calibri" panose="020F0502020204030204"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1" name="Table 10"/>
          <p:cNvGraphicFramePr>
            <a:graphicFrameLocks noGrp="1"/>
          </p:cNvGraphicFramePr>
          <p:nvPr userDrawn="1"/>
        </p:nvGraphicFramePr>
        <p:xfrm>
          <a:off x="-2490" y="643206"/>
          <a:ext cx="9146488" cy="5757587"/>
        </p:xfrm>
        <a:graphic>
          <a:graphicData uri="http://schemas.openxmlformats.org/drawingml/2006/table">
            <a:tbl>
              <a:tblPr firstRow="1" bandRow="1">
                <a:tableStyleId>{5C22544A-7EE6-4342-B048-85BDC9FD1C3A}</a:tableStyleId>
              </a:tblPr>
              <a:tblGrid>
                <a:gridCol w="700322">
                  <a:extLst>
                    <a:ext uri="{9D8B030D-6E8A-4147-A177-3AD203B41FA5}">
                      <a16:colId xmlns:a16="http://schemas.microsoft.com/office/drawing/2014/main" val="20000"/>
                    </a:ext>
                  </a:extLst>
                </a:gridCol>
                <a:gridCol w="1312244">
                  <a:extLst>
                    <a:ext uri="{9D8B030D-6E8A-4147-A177-3AD203B41FA5}">
                      <a16:colId xmlns:a16="http://schemas.microsoft.com/office/drawing/2014/main" val="20001"/>
                    </a:ext>
                  </a:extLst>
                </a:gridCol>
                <a:gridCol w="1312244">
                  <a:extLst>
                    <a:ext uri="{9D8B030D-6E8A-4147-A177-3AD203B41FA5}">
                      <a16:colId xmlns:a16="http://schemas.microsoft.com/office/drawing/2014/main" val="20002"/>
                    </a:ext>
                  </a:extLst>
                </a:gridCol>
                <a:gridCol w="1312244">
                  <a:extLst>
                    <a:ext uri="{9D8B030D-6E8A-4147-A177-3AD203B41FA5}">
                      <a16:colId xmlns:a16="http://schemas.microsoft.com/office/drawing/2014/main" val="20003"/>
                    </a:ext>
                  </a:extLst>
                </a:gridCol>
                <a:gridCol w="1312244">
                  <a:extLst>
                    <a:ext uri="{9D8B030D-6E8A-4147-A177-3AD203B41FA5}">
                      <a16:colId xmlns:a16="http://schemas.microsoft.com/office/drawing/2014/main" val="20004"/>
                    </a:ext>
                  </a:extLst>
                </a:gridCol>
                <a:gridCol w="1312244">
                  <a:extLst>
                    <a:ext uri="{9D8B030D-6E8A-4147-A177-3AD203B41FA5}">
                      <a16:colId xmlns:a16="http://schemas.microsoft.com/office/drawing/2014/main" val="20005"/>
                    </a:ext>
                  </a:extLst>
                </a:gridCol>
                <a:gridCol w="942473">
                  <a:extLst>
                    <a:ext uri="{9D8B030D-6E8A-4147-A177-3AD203B41FA5}">
                      <a16:colId xmlns:a16="http://schemas.microsoft.com/office/drawing/2014/main" val="20006"/>
                    </a:ext>
                  </a:extLst>
                </a:gridCol>
                <a:gridCol w="942473">
                  <a:extLst>
                    <a:ext uri="{9D8B030D-6E8A-4147-A177-3AD203B41FA5}">
                      <a16:colId xmlns:a16="http://schemas.microsoft.com/office/drawing/2014/main" val="20007"/>
                    </a:ext>
                  </a:extLst>
                </a:gridCol>
              </a:tblGrid>
              <a:tr h="350289">
                <a:tc>
                  <a:txBody>
                    <a:bodyPr/>
                    <a:lstStyle/>
                    <a:p>
                      <a:pPr algn="ctr"/>
                      <a:endParaRPr lang="en-US" sz="11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Monday       (24JULY17)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Tuesday         (25JULY17)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Wednesday (26JULY17)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Thursday         (27JULY17)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Friday          (28JULY17)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Saturday (29JULY17)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Sunday (30JULY17)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0"/>
                  </a:ext>
                </a:extLst>
              </a:tr>
              <a:tr h="503252">
                <a:tc>
                  <a:txBody>
                    <a:bodyPr/>
                    <a:lstStyle/>
                    <a:p>
                      <a:pPr algn="ctr"/>
                      <a:r>
                        <a:rPr lang="en-US" sz="700" b="1" dirty="0">
                          <a:solidFill>
                            <a:sysClr val="windowText" lastClr="000000"/>
                          </a:solidFill>
                          <a:latin typeface="Arial" panose="020B0604020202020204" pitchFamily="34" charset="0"/>
                          <a:cs typeface="Arial" panose="020B0604020202020204" pitchFamily="34" charset="0"/>
                        </a:rPr>
                        <a:t>PAX Flow </a:t>
                      </a:r>
                      <a:r>
                        <a:rPr lang="en-US" sz="700" b="1" baseline="0" dirty="0">
                          <a:solidFill>
                            <a:sysClr val="windowText" lastClr="000000"/>
                          </a:solidFill>
                          <a:latin typeface="Arial" panose="020B0604020202020204" pitchFamily="34" charset="0"/>
                          <a:cs typeface="Arial" panose="020B0604020202020204" pitchFamily="34" charset="0"/>
                        </a:rPr>
                        <a:t>&amp;</a:t>
                      </a:r>
                      <a:endParaRPr lang="en-US" sz="700" b="1" dirty="0">
                        <a:solidFill>
                          <a:sysClr val="windowText" lastClr="000000"/>
                        </a:solidFill>
                        <a:latin typeface="Arial" panose="020B0604020202020204" pitchFamily="34" charset="0"/>
                        <a:cs typeface="Arial" panose="020B0604020202020204" pitchFamily="34" charset="0"/>
                      </a:endParaRPr>
                    </a:p>
                    <a:p>
                      <a:pPr algn="ctr"/>
                      <a:r>
                        <a:rPr lang="en-US" sz="700" b="1" dirty="0">
                          <a:solidFill>
                            <a:sysClr val="windowText" lastClr="000000"/>
                          </a:solidFill>
                          <a:latin typeface="Arial" panose="020B0604020202020204" pitchFamily="34" charset="0"/>
                          <a:cs typeface="Arial" panose="020B0604020202020204" pitchFamily="34" charset="0"/>
                        </a:rPr>
                        <a:t>Banner Events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0500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0600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0700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0800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0900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1000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1100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1200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1300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1400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1500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1600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1700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1800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bl>
          </a:graphicData>
        </a:graphic>
      </p:graphicFrame>
      <p:sp>
        <p:nvSpPr>
          <p:cNvPr id="32" name="Line 5"/>
          <p:cNvSpPr>
            <a:spLocks noChangeShapeType="1"/>
          </p:cNvSpPr>
          <p:nvPr userDrawn="1"/>
        </p:nvSpPr>
        <p:spPr bwMode="auto">
          <a:xfrm>
            <a:off x="-2490" y="518297"/>
            <a:ext cx="9144000" cy="0"/>
          </a:xfrm>
          <a:prstGeom prst="line">
            <a:avLst/>
          </a:prstGeom>
          <a:noFill/>
          <a:ln w="57150" cmpd="thinThick">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fontAlgn="base">
              <a:spcBef>
                <a:spcPct val="0"/>
              </a:spcBef>
              <a:spcAft>
                <a:spcPct val="0"/>
              </a:spcAft>
              <a:defRPr/>
            </a:pPr>
            <a:endParaRPr lang="en-US" sz="800" dirty="0">
              <a:solidFill>
                <a:srgbClr val="000000"/>
              </a:solidFill>
              <a:latin typeface="Arial" charset="0"/>
            </a:endParaRPr>
          </a:p>
        </p:txBody>
      </p:sp>
      <p:sp>
        <p:nvSpPr>
          <p:cNvPr id="33" name="TextBox 32"/>
          <p:cNvSpPr txBox="1"/>
          <p:nvPr userDrawn="1"/>
        </p:nvSpPr>
        <p:spPr>
          <a:xfrm>
            <a:off x="0" y="6581001"/>
            <a:ext cx="2421304" cy="276999"/>
          </a:xfrm>
          <a:prstGeom prst="rect">
            <a:avLst/>
          </a:prstGeom>
          <a:noFill/>
        </p:spPr>
        <p:txBody>
          <a:bodyPr wrap="none" rtlCol="0">
            <a:spAutoFit/>
          </a:bodyPr>
          <a:lstStyle/>
          <a:p>
            <a:r>
              <a:rPr lang="en-US" sz="1200" i="1" dirty="0">
                <a:solidFill>
                  <a:srgbClr val="002060"/>
                </a:solidFill>
                <a:effectLst>
                  <a:outerShdw blurRad="38100" dist="38100" dir="2700000" algn="tl">
                    <a:srgbClr val="000000">
                      <a:alpha val="43137"/>
                    </a:srgbClr>
                  </a:outerShdw>
                </a:effectLst>
                <a:latin typeface="Copperplate Gothic Bold" pitchFamily="34" charset="0"/>
              </a:rPr>
              <a:t>America’s First– DEVILS!</a:t>
            </a:r>
          </a:p>
        </p:txBody>
      </p:sp>
      <p:grpSp>
        <p:nvGrpSpPr>
          <p:cNvPr id="20" name="Group 19"/>
          <p:cNvGrpSpPr/>
          <p:nvPr userDrawn="1"/>
        </p:nvGrpSpPr>
        <p:grpSpPr>
          <a:xfrm>
            <a:off x="695325" y="2263671"/>
            <a:ext cx="8512844" cy="3980416"/>
            <a:chOff x="695325" y="2231587"/>
            <a:chExt cx="8512844" cy="3980416"/>
          </a:xfrm>
        </p:grpSpPr>
        <p:sp>
          <p:nvSpPr>
            <p:cNvPr id="22" name="TextBox 21"/>
            <p:cNvSpPr txBox="1"/>
            <p:nvPr userDrawn="1"/>
          </p:nvSpPr>
          <p:spPr>
            <a:xfrm>
              <a:off x="695325" y="5659133"/>
              <a:ext cx="8448694" cy="552870"/>
            </a:xfrm>
            <a:prstGeom prst="rect">
              <a:avLst/>
            </a:prstGeom>
            <a:solidFill>
              <a:schemeClr val="tx1">
                <a:alpha val="50000"/>
              </a:schemeClr>
            </a:solidFill>
            <a:ln>
              <a:solidFill>
                <a:schemeClr val="tx1"/>
              </a:solidFill>
            </a:ln>
          </p:spPr>
          <p:txBody>
            <a:bodyPr wrap="square" rtlCol="0" anchor="b">
              <a:noAutofit/>
            </a:bodyPr>
            <a:lstStyle/>
            <a:p>
              <a:pPr lvl="4" algn="r"/>
              <a:endParaRPr lang="en-US" sz="600" b="1" dirty="0">
                <a:solidFill>
                  <a:prstClr val="white"/>
                </a:solidFill>
                <a:latin typeface="Arial" panose="020B0604020202020204" pitchFamily="34" charset="0"/>
                <a:cs typeface="Arial" panose="020B0604020202020204" pitchFamily="34" charset="0"/>
              </a:endParaRPr>
            </a:p>
          </p:txBody>
        </p:sp>
        <p:sp>
          <p:nvSpPr>
            <p:cNvPr id="23" name="TextBox 22"/>
            <p:cNvSpPr txBox="1"/>
            <p:nvPr userDrawn="1"/>
          </p:nvSpPr>
          <p:spPr>
            <a:xfrm>
              <a:off x="695326" y="3701115"/>
              <a:ext cx="8448694" cy="560795"/>
            </a:xfrm>
            <a:prstGeom prst="rect">
              <a:avLst/>
            </a:prstGeom>
            <a:solidFill>
              <a:schemeClr val="tx1">
                <a:alpha val="50000"/>
              </a:schemeClr>
            </a:solidFill>
            <a:ln>
              <a:solidFill>
                <a:schemeClr val="tx1"/>
              </a:solidFill>
            </a:ln>
          </p:spPr>
          <p:txBody>
            <a:bodyPr wrap="square" rtlCol="0" anchor="b">
              <a:noAutofit/>
            </a:bodyPr>
            <a:lstStyle/>
            <a:p>
              <a:pPr algn="r"/>
              <a:endParaRPr lang="en-US" sz="600" b="1" dirty="0">
                <a:solidFill>
                  <a:sysClr val="windowText" lastClr="000000"/>
                </a:solidFill>
                <a:latin typeface="Arial" panose="020B0604020202020204" pitchFamily="34" charset="0"/>
                <a:cs typeface="Arial" panose="020B0604020202020204" pitchFamily="34" charset="0"/>
              </a:endParaRPr>
            </a:p>
          </p:txBody>
        </p:sp>
        <p:sp>
          <p:nvSpPr>
            <p:cNvPr id="24" name="TextBox 23"/>
            <p:cNvSpPr txBox="1"/>
            <p:nvPr userDrawn="1"/>
          </p:nvSpPr>
          <p:spPr>
            <a:xfrm>
              <a:off x="696619" y="2255650"/>
              <a:ext cx="8447381" cy="606541"/>
            </a:xfrm>
            <a:prstGeom prst="rect">
              <a:avLst/>
            </a:prstGeom>
            <a:solidFill>
              <a:schemeClr val="tx1">
                <a:alpha val="50000"/>
              </a:schemeClr>
            </a:solidFill>
            <a:ln>
              <a:solidFill>
                <a:schemeClr val="tx1"/>
              </a:solidFill>
            </a:ln>
          </p:spPr>
          <p:txBody>
            <a:bodyPr wrap="square" rtlCol="0" anchor="b">
              <a:noAutofit/>
            </a:bodyPr>
            <a:lstStyle/>
            <a:p>
              <a:pPr algn="r"/>
              <a:endParaRPr lang="en-US" sz="600" b="1" dirty="0">
                <a:solidFill>
                  <a:prstClr val="white"/>
                </a:solidFill>
                <a:latin typeface="Arial" panose="020B0604020202020204" pitchFamily="34" charset="0"/>
                <a:cs typeface="Arial" panose="020B0604020202020204" pitchFamily="34" charset="0"/>
              </a:endParaRPr>
            </a:p>
          </p:txBody>
        </p:sp>
        <p:sp>
          <p:nvSpPr>
            <p:cNvPr id="25" name="Rectangle 24"/>
            <p:cNvSpPr/>
            <p:nvPr userDrawn="1"/>
          </p:nvSpPr>
          <p:spPr>
            <a:xfrm>
              <a:off x="4636169" y="3661010"/>
              <a:ext cx="4572000" cy="276999"/>
            </a:xfrm>
            <a:prstGeom prst="rect">
              <a:avLst/>
            </a:prstGeom>
          </p:spPr>
          <p:txBody>
            <a:bodyPr>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1130-1300</a:t>
              </a:r>
            </a:p>
          </p:txBody>
        </p:sp>
        <p:sp>
          <p:nvSpPr>
            <p:cNvPr id="27" name="Rectangle 26"/>
            <p:cNvSpPr/>
            <p:nvPr userDrawn="1"/>
          </p:nvSpPr>
          <p:spPr>
            <a:xfrm>
              <a:off x="4636169" y="2231587"/>
              <a:ext cx="4572000" cy="276999"/>
            </a:xfrm>
            <a:prstGeom prst="rect">
              <a:avLst/>
            </a:prstGeom>
          </p:spPr>
          <p:txBody>
            <a:bodyPr>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0730-0900</a:t>
              </a:r>
            </a:p>
          </p:txBody>
        </p:sp>
        <p:sp>
          <p:nvSpPr>
            <p:cNvPr id="28" name="Rectangle 27"/>
            <p:cNvSpPr/>
            <p:nvPr userDrawn="1"/>
          </p:nvSpPr>
          <p:spPr>
            <a:xfrm>
              <a:off x="8014356" y="5659133"/>
              <a:ext cx="1129644" cy="276999"/>
            </a:xfrm>
            <a:prstGeom prst="rect">
              <a:avLst/>
            </a:prstGeom>
          </p:spPr>
          <p:txBody>
            <a:bodyPr wrap="square">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1700-1830</a:t>
              </a:r>
            </a:p>
          </p:txBody>
        </p:sp>
      </p:grpSp>
      <p:pic>
        <p:nvPicPr>
          <p:cNvPr id="29" name="Picture 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87797" y="-27559"/>
            <a:ext cx="756203" cy="524068"/>
          </a:xfrm>
          <a:prstGeom prst="rect">
            <a:avLst/>
          </a:prstGeom>
        </p:spPr>
      </p:pic>
      <p:pic>
        <p:nvPicPr>
          <p:cNvPr id="30" name="Picture 14" descr="ACU BR1 png"/>
          <p:cNvPicPr>
            <a:picLocks noChangeAspect="1" noChangeArrowheads="1"/>
          </p:cNvPicPr>
          <p:nvPr userDrawn="1"/>
        </p:nvPicPr>
        <p:blipFill>
          <a:blip r:embed="rId4" cstate="email"/>
          <a:srcRect/>
          <a:stretch>
            <a:fillRect/>
          </a:stretch>
        </p:blipFill>
        <p:spPr bwMode="auto">
          <a:xfrm>
            <a:off x="104140" y="22093"/>
            <a:ext cx="361801" cy="479940"/>
          </a:xfrm>
          <a:prstGeom prst="rect">
            <a:avLst/>
          </a:prstGeom>
          <a:noFill/>
          <a:ln w="9525">
            <a:noFill/>
            <a:miter lim="800000"/>
            <a:headEnd/>
            <a:tailEnd/>
          </a:ln>
        </p:spPr>
      </p:pic>
    </p:spTree>
    <p:extLst>
      <p:ext uri="{BB962C8B-B14F-4D97-AF65-F5344CB8AC3E}">
        <p14:creationId xmlns:p14="http://schemas.microsoft.com/office/powerpoint/2010/main" val="2407803430"/>
      </p:ext>
    </p:extLst>
  </p:cSld>
  <p:clrMap bg1="lt1" tx1="dk1" bg2="lt2" tx2="dk2" accent1="accent1" accent2="accent2" accent3="accent3" accent4="accent4" accent5="accent5" accent6="accent6" hlink="hlink" folHlink="folHlink"/>
  <p:sldLayoutIdLst>
    <p:sldLayoutId id="2147483773" r:id="rId1"/>
  </p:sldLayoutIdLst>
  <p:hf hdr="0" ft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anose="020F0502020204030204" pitchFamily="34" charset="0"/>
        </a:defRPr>
      </a:lvl2pPr>
      <a:lvl3pPr algn="ctr" rtl="0" eaLnBrk="1" fontAlgn="base" hangingPunct="1">
        <a:spcBef>
          <a:spcPct val="0"/>
        </a:spcBef>
        <a:spcAft>
          <a:spcPct val="0"/>
        </a:spcAft>
        <a:defRPr sz="3300">
          <a:solidFill>
            <a:schemeClr val="tx1"/>
          </a:solidFill>
          <a:latin typeface="Calibri" panose="020F0502020204030204" pitchFamily="34" charset="0"/>
        </a:defRPr>
      </a:lvl3pPr>
      <a:lvl4pPr algn="ctr" rtl="0" eaLnBrk="1" fontAlgn="base" hangingPunct="1">
        <a:spcBef>
          <a:spcPct val="0"/>
        </a:spcBef>
        <a:spcAft>
          <a:spcPct val="0"/>
        </a:spcAft>
        <a:defRPr sz="3300">
          <a:solidFill>
            <a:schemeClr val="tx1"/>
          </a:solidFill>
          <a:latin typeface="Calibri" panose="020F0502020204030204" pitchFamily="34" charset="0"/>
        </a:defRPr>
      </a:lvl4pPr>
      <a:lvl5pPr algn="ctr" rtl="0" eaLnBrk="1" fontAlgn="base" hangingPunct="1">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Calibri" panose="020F0502020204030204" pitchFamily="34" charset="0"/>
        </a:defRPr>
      </a:lvl6pPr>
      <a:lvl7pPr marL="685800" algn="ctr" rtl="0" eaLnBrk="1" fontAlgn="base" hangingPunct="1">
        <a:spcBef>
          <a:spcPct val="0"/>
        </a:spcBef>
        <a:spcAft>
          <a:spcPct val="0"/>
        </a:spcAft>
        <a:defRPr sz="3300">
          <a:solidFill>
            <a:schemeClr val="tx1"/>
          </a:solidFill>
          <a:latin typeface="Calibri" panose="020F0502020204030204" pitchFamily="34" charset="0"/>
        </a:defRPr>
      </a:lvl7pPr>
      <a:lvl8pPr marL="1028700" algn="ctr" rtl="0" eaLnBrk="1" fontAlgn="base" hangingPunct="1">
        <a:spcBef>
          <a:spcPct val="0"/>
        </a:spcBef>
        <a:spcAft>
          <a:spcPct val="0"/>
        </a:spcAft>
        <a:defRPr sz="3300">
          <a:solidFill>
            <a:schemeClr val="tx1"/>
          </a:solidFill>
          <a:latin typeface="Calibri" panose="020F0502020204030204" pitchFamily="34" charset="0"/>
        </a:defRPr>
      </a:lvl8pPr>
      <a:lvl9pPr marL="1371600" algn="ctr" rtl="0" eaLnBrk="1" fontAlgn="base" hangingPunct="1">
        <a:spcBef>
          <a:spcPct val="0"/>
        </a:spcBef>
        <a:spcAft>
          <a:spcPct val="0"/>
        </a:spcAft>
        <a:defRPr sz="3300">
          <a:solidFill>
            <a:schemeClr val="tx1"/>
          </a:solidFill>
          <a:latin typeface="Calibri" panose="020F0502020204030204"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1" name="Table 10"/>
          <p:cNvGraphicFramePr>
            <a:graphicFrameLocks noGrp="1"/>
          </p:cNvGraphicFramePr>
          <p:nvPr userDrawn="1"/>
        </p:nvGraphicFramePr>
        <p:xfrm>
          <a:off x="-2490" y="643206"/>
          <a:ext cx="9146488" cy="5757587"/>
        </p:xfrm>
        <a:graphic>
          <a:graphicData uri="http://schemas.openxmlformats.org/drawingml/2006/table">
            <a:tbl>
              <a:tblPr firstRow="1" bandRow="1">
                <a:tableStyleId>{5C22544A-7EE6-4342-B048-85BDC9FD1C3A}</a:tableStyleId>
              </a:tblPr>
              <a:tblGrid>
                <a:gridCol w="700322">
                  <a:extLst>
                    <a:ext uri="{9D8B030D-6E8A-4147-A177-3AD203B41FA5}">
                      <a16:colId xmlns:a16="http://schemas.microsoft.com/office/drawing/2014/main" val="20000"/>
                    </a:ext>
                  </a:extLst>
                </a:gridCol>
                <a:gridCol w="1312244">
                  <a:extLst>
                    <a:ext uri="{9D8B030D-6E8A-4147-A177-3AD203B41FA5}">
                      <a16:colId xmlns:a16="http://schemas.microsoft.com/office/drawing/2014/main" val="20001"/>
                    </a:ext>
                  </a:extLst>
                </a:gridCol>
                <a:gridCol w="1312244">
                  <a:extLst>
                    <a:ext uri="{9D8B030D-6E8A-4147-A177-3AD203B41FA5}">
                      <a16:colId xmlns:a16="http://schemas.microsoft.com/office/drawing/2014/main" val="20002"/>
                    </a:ext>
                  </a:extLst>
                </a:gridCol>
                <a:gridCol w="1312244">
                  <a:extLst>
                    <a:ext uri="{9D8B030D-6E8A-4147-A177-3AD203B41FA5}">
                      <a16:colId xmlns:a16="http://schemas.microsoft.com/office/drawing/2014/main" val="20003"/>
                    </a:ext>
                  </a:extLst>
                </a:gridCol>
                <a:gridCol w="1312244">
                  <a:extLst>
                    <a:ext uri="{9D8B030D-6E8A-4147-A177-3AD203B41FA5}">
                      <a16:colId xmlns:a16="http://schemas.microsoft.com/office/drawing/2014/main" val="20004"/>
                    </a:ext>
                  </a:extLst>
                </a:gridCol>
                <a:gridCol w="1312244">
                  <a:extLst>
                    <a:ext uri="{9D8B030D-6E8A-4147-A177-3AD203B41FA5}">
                      <a16:colId xmlns:a16="http://schemas.microsoft.com/office/drawing/2014/main" val="20005"/>
                    </a:ext>
                  </a:extLst>
                </a:gridCol>
                <a:gridCol w="942473">
                  <a:extLst>
                    <a:ext uri="{9D8B030D-6E8A-4147-A177-3AD203B41FA5}">
                      <a16:colId xmlns:a16="http://schemas.microsoft.com/office/drawing/2014/main" val="20006"/>
                    </a:ext>
                  </a:extLst>
                </a:gridCol>
                <a:gridCol w="942473">
                  <a:extLst>
                    <a:ext uri="{9D8B030D-6E8A-4147-A177-3AD203B41FA5}">
                      <a16:colId xmlns:a16="http://schemas.microsoft.com/office/drawing/2014/main" val="20007"/>
                    </a:ext>
                  </a:extLst>
                </a:gridCol>
              </a:tblGrid>
              <a:tr h="350289">
                <a:tc>
                  <a:txBody>
                    <a:bodyPr/>
                    <a:lstStyle/>
                    <a:p>
                      <a:pPr algn="ctr"/>
                      <a:endParaRPr lang="en-US" sz="11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Monday       (31JULY17)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Tuesday (01AUGUST17)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Wednesday (02AUGUST17)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Thursday (03AUGUST17)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Friday    (04AUGUST17)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Saturday (05AUGUST17)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Sunday (06AUGUST17)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0"/>
                  </a:ext>
                </a:extLst>
              </a:tr>
              <a:tr h="503252">
                <a:tc>
                  <a:txBody>
                    <a:bodyPr/>
                    <a:lstStyle/>
                    <a:p>
                      <a:pPr algn="ctr"/>
                      <a:r>
                        <a:rPr lang="en-US" sz="700" b="1" dirty="0">
                          <a:solidFill>
                            <a:sysClr val="windowText" lastClr="000000"/>
                          </a:solidFill>
                          <a:latin typeface="Arial" panose="020B0604020202020204" pitchFamily="34" charset="0"/>
                          <a:cs typeface="Arial" panose="020B0604020202020204" pitchFamily="34" charset="0"/>
                        </a:rPr>
                        <a:t>PAX Flow </a:t>
                      </a:r>
                      <a:r>
                        <a:rPr lang="en-US" sz="700" b="1" baseline="0" dirty="0">
                          <a:solidFill>
                            <a:sysClr val="windowText" lastClr="000000"/>
                          </a:solidFill>
                          <a:latin typeface="Arial" panose="020B0604020202020204" pitchFamily="34" charset="0"/>
                          <a:cs typeface="Arial" panose="020B0604020202020204" pitchFamily="34" charset="0"/>
                        </a:rPr>
                        <a:t>&amp;</a:t>
                      </a:r>
                      <a:endParaRPr lang="en-US" sz="700" b="1" dirty="0">
                        <a:solidFill>
                          <a:sysClr val="windowText" lastClr="000000"/>
                        </a:solidFill>
                        <a:latin typeface="Arial" panose="020B0604020202020204" pitchFamily="34" charset="0"/>
                        <a:cs typeface="Arial" panose="020B0604020202020204" pitchFamily="34" charset="0"/>
                      </a:endParaRPr>
                    </a:p>
                    <a:p>
                      <a:pPr algn="ctr"/>
                      <a:r>
                        <a:rPr lang="en-US" sz="700" b="1" dirty="0">
                          <a:solidFill>
                            <a:sysClr val="windowText" lastClr="000000"/>
                          </a:solidFill>
                          <a:latin typeface="Arial" panose="020B0604020202020204" pitchFamily="34" charset="0"/>
                          <a:cs typeface="Arial" panose="020B0604020202020204" pitchFamily="34" charset="0"/>
                        </a:rPr>
                        <a:t>Banner Events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0500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0600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0700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0800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0900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1000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1100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1200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1300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1400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1500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1600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1700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1800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bl>
          </a:graphicData>
        </a:graphic>
      </p:graphicFrame>
      <p:sp>
        <p:nvSpPr>
          <p:cNvPr id="32" name="Line 5"/>
          <p:cNvSpPr>
            <a:spLocks noChangeShapeType="1"/>
          </p:cNvSpPr>
          <p:nvPr userDrawn="1"/>
        </p:nvSpPr>
        <p:spPr bwMode="auto">
          <a:xfrm>
            <a:off x="-2490" y="518297"/>
            <a:ext cx="9144000" cy="0"/>
          </a:xfrm>
          <a:prstGeom prst="line">
            <a:avLst/>
          </a:prstGeom>
          <a:noFill/>
          <a:ln w="57150" cmpd="thinThick">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fontAlgn="base">
              <a:spcBef>
                <a:spcPct val="0"/>
              </a:spcBef>
              <a:spcAft>
                <a:spcPct val="0"/>
              </a:spcAft>
              <a:defRPr/>
            </a:pPr>
            <a:endParaRPr lang="en-US" sz="800" dirty="0">
              <a:solidFill>
                <a:srgbClr val="000000"/>
              </a:solidFill>
              <a:latin typeface="Arial" charset="0"/>
            </a:endParaRPr>
          </a:p>
        </p:txBody>
      </p:sp>
      <p:sp>
        <p:nvSpPr>
          <p:cNvPr id="33" name="TextBox 32"/>
          <p:cNvSpPr txBox="1"/>
          <p:nvPr userDrawn="1"/>
        </p:nvSpPr>
        <p:spPr>
          <a:xfrm>
            <a:off x="0" y="6581001"/>
            <a:ext cx="2421304" cy="276999"/>
          </a:xfrm>
          <a:prstGeom prst="rect">
            <a:avLst/>
          </a:prstGeom>
          <a:noFill/>
        </p:spPr>
        <p:txBody>
          <a:bodyPr wrap="none" rtlCol="0">
            <a:spAutoFit/>
          </a:bodyPr>
          <a:lstStyle/>
          <a:p>
            <a:r>
              <a:rPr lang="en-US" sz="1200" i="1" dirty="0">
                <a:solidFill>
                  <a:srgbClr val="002060"/>
                </a:solidFill>
                <a:effectLst>
                  <a:outerShdw blurRad="38100" dist="38100" dir="2700000" algn="tl">
                    <a:srgbClr val="000000">
                      <a:alpha val="43137"/>
                    </a:srgbClr>
                  </a:outerShdw>
                </a:effectLst>
                <a:latin typeface="Copperplate Gothic Bold" pitchFamily="34" charset="0"/>
              </a:rPr>
              <a:t>America’s First– DEVILS!</a:t>
            </a:r>
          </a:p>
        </p:txBody>
      </p:sp>
      <p:grpSp>
        <p:nvGrpSpPr>
          <p:cNvPr id="20" name="Group 19"/>
          <p:cNvGrpSpPr/>
          <p:nvPr userDrawn="1"/>
        </p:nvGrpSpPr>
        <p:grpSpPr>
          <a:xfrm>
            <a:off x="695325" y="2263671"/>
            <a:ext cx="8512844" cy="3980416"/>
            <a:chOff x="695325" y="2231587"/>
            <a:chExt cx="8512844" cy="3980416"/>
          </a:xfrm>
        </p:grpSpPr>
        <p:sp>
          <p:nvSpPr>
            <p:cNvPr id="22" name="TextBox 21"/>
            <p:cNvSpPr txBox="1"/>
            <p:nvPr userDrawn="1"/>
          </p:nvSpPr>
          <p:spPr>
            <a:xfrm>
              <a:off x="695325" y="5659133"/>
              <a:ext cx="8448694" cy="552870"/>
            </a:xfrm>
            <a:prstGeom prst="rect">
              <a:avLst/>
            </a:prstGeom>
            <a:solidFill>
              <a:schemeClr val="tx1">
                <a:alpha val="50000"/>
              </a:schemeClr>
            </a:solidFill>
            <a:ln>
              <a:solidFill>
                <a:schemeClr val="tx1"/>
              </a:solidFill>
            </a:ln>
          </p:spPr>
          <p:txBody>
            <a:bodyPr wrap="square" rtlCol="0" anchor="b">
              <a:noAutofit/>
            </a:bodyPr>
            <a:lstStyle/>
            <a:p>
              <a:pPr lvl="4" algn="r"/>
              <a:endParaRPr lang="en-US" sz="600" b="1" dirty="0">
                <a:solidFill>
                  <a:prstClr val="white"/>
                </a:solidFill>
                <a:latin typeface="Arial" panose="020B0604020202020204" pitchFamily="34" charset="0"/>
                <a:cs typeface="Arial" panose="020B0604020202020204" pitchFamily="34" charset="0"/>
              </a:endParaRPr>
            </a:p>
          </p:txBody>
        </p:sp>
        <p:sp>
          <p:nvSpPr>
            <p:cNvPr id="23" name="TextBox 22"/>
            <p:cNvSpPr txBox="1"/>
            <p:nvPr userDrawn="1"/>
          </p:nvSpPr>
          <p:spPr>
            <a:xfrm>
              <a:off x="695326" y="3701115"/>
              <a:ext cx="8448694" cy="560795"/>
            </a:xfrm>
            <a:prstGeom prst="rect">
              <a:avLst/>
            </a:prstGeom>
            <a:solidFill>
              <a:schemeClr val="tx1">
                <a:alpha val="50000"/>
              </a:schemeClr>
            </a:solidFill>
            <a:ln>
              <a:solidFill>
                <a:schemeClr val="tx1"/>
              </a:solidFill>
            </a:ln>
          </p:spPr>
          <p:txBody>
            <a:bodyPr wrap="square" rtlCol="0" anchor="b">
              <a:noAutofit/>
            </a:bodyPr>
            <a:lstStyle/>
            <a:p>
              <a:pPr algn="r"/>
              <a:endParaRPr lang="en-US" sz="600" b="1" dirty="0">
                <a:solidFill>
                  <a:sysClr val="windowText" lastClr="000000"/>
                </a:solidFill>
                <a:latin typeface="Arial" panose="020B0604020202020204" pitchFamily="34" charset="0"/>
                <a:cs typeface="Arial" panose="020B0604020202020204" pitchFamily="34" charset="0"/>
              </a:endParaRPr>
            </a:p>
          </p:txBody>
        </p:sp>
        <p:sp>
          <p:nvSpPr>
            <p:cNvPr id="24" name="TextBox 23"/>
            <p:cNvSpPr txBox="1"/>
            <p:nvPr userDrawn="1"/>
          </p:nvSpPr>
          <p:spPr>
            <a:xfrm>
              <a:off x="696619" y="2255650"/>
              <a:ext cx="8447381" cy="606541"/>
            </a:xfrm>
            <a:prstGeom prst="rect">
              <a:avLst/>
            </a:prstGeom>
            <a:solidFill>
              <a:schemeClr val="tx1">
                <a:alpha val="50000"/>
              </a:schemeClr>
            </a:solidFill>
            <a:ln>
              <a:solidFill>
                <a:schemeClr val="tx1"/>
              </a:solidFill>
            </a:ln>
          </p:spPr>
          <p:txBody>
            <a:bodyPr wrap="square" rtlCol="0" anchor="b">
              <a:noAutofit/>
            </a:bodyPr>
            <a:lstStyle/>
            <a:p>
              <a:pPr algn="r"/>
              <a:endParaRPr lang="en-US" sz="600" b="1" dirty="0">
                <a:solidFill>
                  <a:prstClr val="white"/>
                </a:solidFill>
                <a:latin typeface="Arial" panose="020B0604020202020204" pitchFamily="34" charset="0"/>
                <a:cs typeface="Arial" panose="020B0604020202020204" pitchFamily="34" charset="0"/>
              </a:endParaRPr>
            </a:p>
          </p:txBody>
        </p:sp>
        <p:sp>
          <p:nvSpPr>
            <p:cNvPr id="25" name="Rectangle 24"/>
            <p:cNvSpPr/>
            <p:nvPr userDrawn="1"/>
          </p:nvSpPr>
          <p:spPr>
            <a:xfrm>
              <a:off x="4636169" y="3661010"/>
              <a:ext cx="4572000" cy="276999"/>
            </a:xfrm>
            <a:prstGeom prst="rect">
              <a:avLst/>
            </a:prstGeom>
          </p:spPr>
          <p:txBody>
            <a:bodyPr>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1130-1300</a:t>
              </a:r>
            </a:p>
          </p:txBody>
        </p:sp>
        <p:sp>
          <p:nvSpPr>
            <p:cNvPr id="27" name="Rectangle 26"/>
            <p:cNvSpPr/>
            <p:nvPr userDrawn="1"/>
          </p:nvSpPr>
          <p:spPr>
            <a:xfrm>
              <a:off x="4636169" y="2231587"/>
              <a:ext cx="4572000" cy="276999"/>
            </a:xfrm>
            <a:prstGeom prst="rect">
              <a:avLst/>
            </a:prstGeom>
          </p:spPr>
          <p:txBody>
            <a:bodyPr>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0730-0900</a:t>
              </a:r>
            </a:p>
          </p:txBody>
        </p:sp>
        <p:sp>
          <p:nvSpPr>
            <p:cNvPr id="28" name="Rectangle 27"/>
            <p:cNvSpPr/>
            <p:nvPr userDrawn="1"/>
          </p:nvSpPr>
          <p:spPr>
            <a:xfrm>
              <a:off x="8014356" y="5659133"/>
              <a:ext cx="1129644" cy="276999"/>
            </a:xfrm>
            <a:prstGeom prst="rect">
              <a:avLst/>
            </a:prstGeom>
          </p:spPr>
          <p:txBody>
            <a:bodyPr wrap="square">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1700-1830</a:t>
              </a:r>
            </a:p>
          </p:txBody>
        </p:sp>
      </p:grpSp>
      <p:pic>
        <p:nvPicPr>
          <p:cNvPr id="29" name="Picture 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87797" y="-27559"/>
            <a:ext cx="756203" cy="524068"/>
          </a:xfrm>
          <a:prstGeom prst="rect">
            <a:avLst/>
          </a:prstGeom>
        </p:spPr>
      </p:pic>
      <p:pic>
        <p:nvPicPr>
          <p:cNvPr id="30" name="Picture 14" descr="ACU BR1 png"/>
          <p:cNvPicPr>
            <a:picLocks noChangeAspect="1" noChangeArrowheads="1"/>
          </p:cNvPicPr>
          <p:nvPr userDrawn="1"/>
        </p:nvPicPr>
        <p:blipFill>
          <a:blip r:embed="rId4" cstate="email"/>
          <a:srcRect/>
          <a:stretch>
            <a:fillRect/>
          </a:stretch>
        </p:blipFill>
        <p:spPr bwMode="auto">
          <a:xfrm>
            <a:off x="104140" y="22093"/>
            <a:ext cx="361801" cy="479940"/>
          </a:xfrm>
          <a:prstGeom prst="rect">
            <a:avLst/>
          </a:prstGeom>
          <a:noFill/>
          <a:ln w="9525">
            <a:noFill/>
            <a:miter lim="800000"/>
            <a:headEnd/>
            <a:tailEnd/>
          </a:ln>
        </p:spPr>
      </p:pic>
    </p:spTree>
    <p:extLst>
      <p:ext uri="{BB962C8B-B14F-4D97-AF65-F5344CB8AC3E}">
        <p14:creationId xmlns:p14="http://schemas.microsoft.com/office/powerpoint/2010/main" val="2303274006"/>
      </p:ext>
    </p:extLst>
  </p:cSld>
  <p:clrMap bg1="lt1" tx1="dk1" bg2="lt2" tx2="dk2" accent1="accent1" accent2="accent2" accent3="accent3" accent4="accent4" accent5="accent5" accent6="accent6" hlink="hlink" folHlink="folHlink"/>
  <p:sldLayoutIdLst>
    <p:sldLayoutId id="2147483775" r:id="rId1"/>
  </p:sldLayoutIdLst>
  <p:hf hdr="0" ft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anose="020F0502020204030204" pitchFamily="34" charset="0"/>
        </a:defRPr>
      </a:lvl2pPr>
      <a:lvl3pPr algn="ctr" rtl="0" eaLnBrk="1" fontAlgn="base" hangingPunct="1">
        <a:spcBef>
          <a:spcPct val="0"/>
        </a:spcBef>
        <a:spcAft>
          <a:spcPct val="0"/>
        </a:spcAft>
        <a:defRPr sz="3300">
          <a:solidFill>
            <a:schemeClr val="tx1"/>
          </a:solidFill>
          <a:latin typeface="Calibri" panose="020F0502020204030204" pitchFamily="34" charset="0"/>
        </a:defRPr>
      </a:lvl3pPr>
      <a:lvl4pPr algn="ctr" rtl="0" eaLnBrk="1" fontAlgn="base" hangingPunct="1">
        <a:spcBef>
          <a:spcPct val="0"/>
        </a:spcBef>
        <a:spcAft>
          <a:spcPct val="0"/>
        </a:spcAft>
        <a:defRPr sz="3300">
          <a:solidFill>
            <a:schemeClr val="tx1"/>
          </a:solidFill>
          <a:latin typeface="Calibri" panose="020F0502020204030204" pitchFamily="34" charset="0"/>
        </a:defRPr>
      </a:lvl4pPr>
      <a:lvl5pPr algn="ctr" rtl="0" eaLnBrk="1" fontAlgn="base" hangingPunct="1">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Calibri" panose="020F0502020204030204" pitchFamily="34" charset="0"/>
        </a:defRPr>
      </a:lvl6pPr>
      <a:lvl7pPr marL="685800" algn="ctr" rtl="0" eaLnBrk="1" fontAlgn="base" hangingPunct="1">
        <a:spcBef>
          <a:spcPct val="0"/>
        </a:spcBef>
        <a:spcAft>
          <a:spcPct val="0"/>
        </a:spcAft>
        <a:defRPr sz="3300">
          <a:solidFill>
            <a:schemeClr val="tx1"/>
          </a:solidFill>
          <a:latin typeface="Calibri" panose="020F0502020204030204" pitchFamily="34" charset="0"/>
        </a:defRPr>
      </a:lvl7pPr>
      <a:lvl8pPr marL="1028700" algn="ctr" rtl="0" eaLnBrk="1" fontAlgn="base" hangingPunct="1">
        <a:spcBef>
          <a:spcPct val="0"/>
        </a:spcBef>
        <a:spcAft>
          <a:spcPct val="0"/>
        </a:spcAft>
        <a:defRPr sz="3300">
          <a:solidFill>
            <a:schemeClr val="tx1"/>
          </a:solidFill>
          <a:latin typeface="Calibri" panose="020F0502020204030204" pitchFamily="34" charset="0"/>
        </a:defRPr>
      </a:lvl8pPr>
      <a:lvl9pPr marL="1371600" algn="ctr" rtl="0" eaLnBrk="1" fontAlgn="base" hangingPunct="1">
        <a:spcBef>
          <a:spcPct val="0"/>
        </a:spcBef>
        <a:spcAft>
          <a:spcPct val="0"/>
        </a:spcAft>
        <a:defRPr sz="3300">
          <a:solidFill>
            <a:schemeClr val="tx1"/>
          </a:solidFill>
          <a:latin typeface="Calibri" panose="020F0502020204030204"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1" name="Table 10"/>
          <p:cNvGraphicFramePr>
            <a:graphicFrameLocks noGrp="1"/>
          </p:cNvGraphicFramePr>
          <p:nvPr userDrawn="1"/>
        </p:nvGraphicFramePr>
        <p:xfrm>
          <a:off x="-2490" y="643206"/>
          <a:ext cx="9146488" cy="5757587"/>
        </p:xfrm>
        <a:graphic>
          <a:graphicData uri="http://schemas.openxmlformats.org/drawingml/2006/table">
            <a:tbl>
              <a:tblPr firstRow="1" bandRow="1">
                <a:tableStyleId>{5C22544A-7EE6-4342-B048-85BDC9FD1C3A}</a:tableStyleId>
              </a:tblPr>
              <a:tblGrid>
                <a:gridCol w="700322">
                  <a:extLst>
                    <a:ext uri="{9D8B030D-6E8A-4147-A177-3AD203B41FA5}">
                      <a16:colId xmlns:a16="http://schemas.microsoft.com/office/drawing/2014/main" val="20000"/>
                    </a:ext>
                  </a:extLst>
                </a:gridCol>
                <a:gridCol w="1312244">
                  <a:extLst>
                    <a:ext uri="{9D8B030D-6E8A-4147-A177-3AD203B41FA5}">
                      <a16:colId xmlns:a16="http://schemas.microsoft.com/office/drawing/2014/main" val="20001"/>
                    </a:ext>
                  </a:extLst>
                </a:gridCol>
                <a:gridCol w="1312244">
                  <a:extLst>
                    <a:ext uri="{9D8B030D-6E8A-4147-A177-3AD203B41FA5}">
                      <a16:colId xmlns:a16="http://schemas.microsoft.com/office/drawing/2014/main" val="20002"/>
                    </a:ext>
                  </a:extLst>
                </a:gridCol>
                <a:gridCol w="1312244">
                  <a:extLst>
                    <a:ext uri="{9D8B030D-6E8A-4147-A177-3AD203B41FA5}">
                      <a16:colId xmlns:a16="http://schemas.microsoft.com/office/drawing/2014/main" val="20003"/>
                    </a:ext>
                  </a:extLst>
                </a:gridCol>
                <a:gridCol w="1312244">
                  <a:extLst>
                    <a:ext uri="{9D8B030D-6E8A-4147-A177-3AD203B41FA5}">
                      <a16:colId xmlns:a16="http://schemas.microsoft.com/office/drawing/2014/main" val="20004"/>
                    </a:ext>
                  </a:extLst>
                </a:gridCol>
                <a:gridCol w="1312244">
                  <a:extLst>
                    <a:ext uri="{9D8B030D-6E8A-4147-A177-3AD203B41FA5}">
                      <a16:colId xmlns:a16="http://schemas.microsoft.com/office/drawing/2014/main" val="20005"/>
                    </a:ext>
                  </a:extLst>
                </a:gridCol>
                <a:gridCol w="942473">
                  <a:extLst>
                    <a:ext uri="{9D8B030D-6E8A-4147-A177-3AD203B41FA5}">
                      <a16:colId xmlns:a16="http://schemas.microsoft.com/office/drawing/2014/main" val="20006"/>
                    </a:ext>
                  </a:extLst>
                </a:gridCol>
                <a:gridCol w="942473">
                  <a:extLst>
                    <a:ext uri="{9D8B030D-6E8A-4147-A177-3AD203B41FA5}">
                      <a16:colId xmlns:a16="http://schemas.microsoft.com/office/drawing/2014/main" val="20007"/>
                    </a:ext>
                  </a:extLst>
                </a:gridCol>
              </a:tblGrid>
              <a:tr h="350289">
                <a:tc>
                  <a:txBody>
                    <a:bodyPr/>
                    <a:lstStyle/>
                    <a:p>
                      <a:pPr algn="ctr"/>
                      <a:endParaRPr lang="en-US" sz="11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Monday (07AUGUST17)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Tuesday (08AUGUST17)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Wednesday (09AUGUST17)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Thursday (10AUGUST17)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Friday    (11AUGUST17)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Saturday (12AUGUST17)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Sunday (13AUGUST17)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0"/>
                  </a:ext>
                </a:extLst>
              </a:tr>
              <a:tr h="503252">
                <a:tc>
                  <a:txBody>
                    <a:bodyPr/>
                    <a:lstStyle/>
                    <a:p>
                      <a:pPr algn="ctr"/>
                      <a:r>
                        <a:rPr lang="en-US" sz="700" b="1" dirty="0">
                          <a:solidFill>
                            <a:sysClr val="windowText" lastClr="000000"/>
                          </a:solidFill>
                          <a:latin typeface="Arial" panose="020B0604020202020204" pitchFamily="34" charset="0"/>
                          <a:cs typeface="Arial" panose="020B0604020202020204" pitchFamily="34" charset="0"/>
                        </a:rPr>
                        <a:t>PAX Flow </a:t>
                      </a:r>
                      <a:r>
                        <a:rPr lang="en-US" sz="700" b="1" baseline="0" dirty="0">
                          <a:solidFill>
                            <a:sysClr val="windowText" lastClr="000000"/>
                          </a:solidFill>
                          <a:latin typeface="Arial" panose="020B0604020202020204" pitchFamily="34" charset="0"/>
                          <a:cs typeface="Arial" panose="020B0604020202020204" pitchFamily="34" charset="0"/>
                        </a:rPr>
                        <a:t>&amp;</a:t>
                      </a:r>
                      <a:endParaRPr lang="en-US" sz="700" b="1" dirty="0">
                        <a:solidFill>
                          <a:sysClr val="windowText" lastClr="000000"/>
                        </a:solidFill>
                        <a:latin typeface="Arial" panose="020B0604020202020204" pitchFamily="34" charset="0"/>
                        <a:cs typeface="Arial" panose="020B0604020202020204" pitchFamily="34" charset="0"/>
                      </a:endParaRPr>
                    </a:p>
                    <a:p>
                      <a:pPr algn="ctr"/>
                      <a:r>
                        <a:rPr lang="en-US" sz="700" b="1" dirty="0">
                          <a:solidFill>
                            <a:sysClr val="windowText" lastClr="000000"/>
                          </a:solidFill>
                          <a:latin typeface="Arial" panose="020B0604020202020204" pitchFamily="34" charset="0"/>
                          <a:cs typeface="Arial" panose="020B0604020202020204" pitchFamily="34" charset="0"/>
                        </a:rPr>
                        <a:t>Banner Events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0500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0600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0700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0800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0900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1000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1100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1200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1300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1400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1500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1600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1700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1800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bl>
          </a:graphicData>
        </a:graphic>
      </p:graphicFrame>
      <p:sp>
        <p:nvSpPr>
          <p:cNvPr id="32" name="Line 5"/>
          <p:cNvSpPr>
            <a:spLocks noChangeShapeType="1"/>
          </p:cNvSpPr>
          <p:nvPr userDrawn="1"/>
        </p:nvSpPr>
        <p:spPr bwMode="auto">
          <a:xfrm>
            <a:off x="-2490" y="518297"/>
            <a:ext cx="9144000" cy="0"/>
          </a:xfrm>
          <a:prstGeom prst="line">
            <a:avLst/>
          </a:prstGeom>
          <a:noFill/>
          <a:ln w="57150" cmpd="thinThick">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fontAlgn="base">
              <a:spcBef>
                <a:spcPct val="0"/>
              </a:spcBef>
              <a:spcAft>
                <a:spcPct val="0"/>
              </a:spcAft>
              <a:defRPr/>
            </a:pPr>
            <a:endParaRPr lang="en-US" sz="800" dirty="0">
              <a:solidFill>
                <a:srgbClr val="000000"/>
              </a:solidFill>
              <a:latin typeface="Arial" charset="0"/>
            </a:endParaRPr>
          </a:p>
        </p:txBody>
      </p:sp>
      <p:sp>
        <p:nvSpPr>
          <p:cNvPr id="33" name="TextBox 32"/>
          <p:cNvSpPr txBox="1"/>
          <p:nvPr userDrawn="1"/>
        </p:nvSpPr>
        <p:spPr>
          <a:xfrm>
            <a:off x="0" y="6581001"/>
            <a:ext cx="2421304" cy="276999"/>
          </a:xfrm>
          <a:prstGeom prst="rect">
            <a:avLst/>
          </a:prstGeom>
          <a:noFill/>
        </p:spPr>
        <p:txBody>
          <a:bodyPr wrap="none" rtlCol="0">
            <a:spAutoFit/>
          </a:bodyPr>
          <a:lstStyle/>
          <a:p>
            <a:r>
              <a:rPr lang="en-US" sz="1200" i="1" dirty="0">
                <a:solidFill>
                  <a:srgbClr val="002060"/>
                </a:solidFill>
                <a:effectLst>
                  <a:outerShdw blurRad="38100" dist="38100" dir="2700000" algn="tl">
                    <a:srgbClr val="000000">
                      <a:alpha val="43137"/>
                    </a:srgbClr>
                  </a:outerShdw>
                </a:effectLst>
                <a:latin typeface="Copperplate Gothic Bold" pitchFamily="34" charset="0"/>
              </a:rPr>
              <a:t>America’s First– DEVILS!</a:t>
            </a:r>
          </a:p>
        </p:txBody>
      </p:sp>
      <p:grpSp>
        <p:nvGrpSpPr>
          <p:cNvPr id="20" name="Group 19"/>
          <p:cNvGrpSpPr/>
          <p:nvPr userDrawn="1"/>
        </p:nvGrpSpPr>
        <p:grpSpPr>
          <a:xfrm>
            <a:off x="695325" y="2263671"/>
            <a:ext cx="8512844" cy="3980416"/>
            <a:chOff x="695325" y="2231587"/>
            <a:chExt cx="8512844" cy="3980416"/>
          </a:xfrm>
        </p:grpSpPr>
        <p:sp>
          <p:nvSpPr>
            <p:cNvPr id="22" name="TextBox 21"/>
            <p:cNvSpPr txBox="1"/>
            <p:nvPr userDrawn="1"/>
          </p:nvSpPr>
          <p:spPr>
            <a:xfrm>
              <a:off x="695325" y="5659133"/>
              <a:ext cx="8448694" cy="552870"/>
            </a:xfrm>
            <a:prstGeom prst="rect">
              <a:avLst/>
            </a:prstGeom>
            <a:solidFill>
              <a:schemeClr val="tx1">
                <a:alpha val="50000"/>
              </a:schemeClr>
            </a:solidFill>
            <a:ln>
              <a:solidFill>
                <a:schemeClr val="tx1"/>
              </a:solidFill>
            </a:ln>
          </p:spPr>
          <p:txBody>
            <a:bodyPr wrap="square" rtlCol="0" anchor="b">
              <a:noAutofit/>
            </a:bodyPr>
            <a:lstStyle/>
            <a:p>
              <a:pPr lvl="4" algn="r"/>
              <a:endParaRPr lang="en-US" sz="600" b="1" dirty="0">
                <a:solidFill>
                  <a:prstClr val="white"/>
                </a:solidFill>
                <a:latin typeface="Arial" panose="020B0604020202020204" pitchFamily="34" charset="0"/>
                <a:cs typeface="Arial" panose="020B0604020202020204" pitchFamily="34" charset="0"/>
              </a:endParaRPr>
            </a:p>
          </p:txBody>
        </p:sp>
        <p:sp>
          <p:nvSpPr>
            <p:cNvPr id="23" name="TextBox 22"/>
            <p:cNvSpPr txBox="1"/>
            <p:nvPr userDrawn="1"/>
          </p:nvSpPr>
          <p:spPr>
            <a:xfrm>
              <a:off x="695326" y="3701115"/>
              <a:ext cx="8448694" cy="560795"/>
            </a:xfrm>
            <a:prstGeom prst="rect">
              <a:avLst/>
            </a:prstGeom>
            <a:solidFill>
              <a:schemeClr val="tx1">
                <a:alpha val="50000"/>
              </a:schemeClr>
            </a:solidFill>
            <a:ln>
              <a:solidFill>
                <a:schemeClr val="tx1"/>
              </a:solidFill>
            </a:ln>
          </p:spPr>
          <p:txBody>
            <a:bodyPr wrap="square" rtlCol="0" anchor="b">
              <a:noAutofit/>
            </a:bodyPr>
            <a:lstStyle/>
            <a:p>
              <a:pPr algn="r"/>
              <a:endParaRPr lang="en-US" sz="600" b="1" dirty="0">
                <a:solidFill>
                  <a:sysClr val="windowText" lastClr="000000"/>
                </a:solidFill>
                <a:latin typeface="Arial" panose="020B0604020202020204" pitchFamily="34" charset="0"/>
                <a:cs typeface="Arial" panose="020B0604020202020204" pitchFamily="34" charset="0"/>
              </a:endParaRPr>
            </a:p>
          </p:txBody>
        </p:sp>
        <p:sp>
          <p:nvSpPr>
            <p:cNvPr id="24" name="TextBox 23"/>
            <p:cNvSpPr txBox="1"/>
            <p:nvPr userDrawn="1"/>
          </p:nvSpPr>
          <p:spPr>
            <a:xfrm>
              <a:off x="696619" y="2255650"/>
              <a:ext cx="8447381" cy="606541"/>
            </a:xfrm>
            <a:prstGeom prst="rect">
              <a:avLst/>
            </a:prstGeom>
            <a:solidFill>
              <a:schemeClr val="tx1">
                <a:alpha val="50000"/>
              </a:schemeClr>
            </a:solidFill>
            <a:ln>
              <a:solidFill>
                <a:schemeClr val="tx1"/>
              </a:solidFill>
            </a:ln>
          </p:spPr>
          <p:txBody>
            <a:bodyPr wrap="square" rtlCol="0" anchor="b">
              <a:noAutofit/>
            </a:bodyPr>
            <a:lstStyle/>
            <a:p>
              <a:pPr algn="r"/>
              <a:endParaRPr lang="en-US" sz="600" b="1" dirty="0">
                <a:solidFill>
                  <a:prstClr val="white"/>
                </a:solidFill>
                <a:latin typeface="Arial" panose="020B0604020202020204" pitchFamily="34" charset="0"/>
                <a:cs typeface="Arial" panose="020B0604020202020204" pitchFamily="34" charset="0"/>
              </a:endParaRPr>
            </a:p>
          </p:txBody>
        </p:sp>
        <p:sp>
          <p:nvSpPr>
            <p:cNvPr id="25" name="Rectangle 24"/>
            <p:cNvSpPr/>
            <p:nvPr userDrawn="1"/>
          </p:nvSpPr>
          <p:spPr>
            <a:xfrm>
              <a:off x="4636169" y="3661010"/>
              <a:ext cx="4572000" cy="276999"/>
            </a:xfrm>
            <a:prstGeom prst="rect">
              <a:avLst/>
            </a:prstGeom>
          </p:spPr>
          <p:txBody>
            <a:bodyPr>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1130-1300</a:t>
              </a:r>
            </a:p>
          </p:txBody>
        </p:sp>
        <p:sp>
          <p:nvSpPr>
            <p:cNvPr id="27" name="Rectangle 26"/>
            <p:cNvSpPr/>
            <p:nvPr userDrawn="1"/>
          </p:nvSpPr>
          <p:spPr>
            <a:xfrm>
              <a:off x="4636169" y="2231587"/>
              <a:ext cx="4572000" cy="276999"/>
            </a:xfrm>
            <a:prstGeom prst="rect">
              <a:avLst/>
            </a:prstGeom>
          </p:spPr>
          <p:txBody>
            <a:bodyPr>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0730-0900</a:t>
              </a:r>
            </a:p>
          </p:txBody>
        </p:sp>
        <p:sp>
          <p:nvSpPr>
            <p:cNvPr id="28" name="Rectangle 27"/>
            <p:cNvSpPr/>
            <p:nvPr userDrawn="1"/>
          </p:nvSpPr>
          <p:spPr>
            <a:xfrm>
              <a:off x="8014356" y="5659133"/>
              <a:ext cx="1129644" cy="276999"/>
            </a:xfrm>
            <a:prstGeom prst="rect">
              <a:avLst/>
            </a:prstGeom>
          </p:spPr>
          <p:txBody>
            <a:bodyPr wrap="square">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1700-1830</a:t>
              </a:r>
            </a:p>
          </p:txBody>
        </p:sp>
      </p:grpSp>
      <p:pic>
        <p:nvPicPr>
          <p:cNvPr id="29" name="Picture 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87797" y="-27559"/>
            <a:ext cx="756203" cy="524068"/>
          </a:xfrm>
          <a:prstGeom prst="rect">
            <a:avLst/>
          </a:prstGeom>
        </p:spPr>
      </p:pic>
      <p:pic>
        <p:nvPicPr>
          <p:cNvPr id="30" name="Picture 14" descr="ACU BR1 png"/>
          <p:cNvPicPr>
            <a:picLocks noChangeAspect="1" noChangeArrowheads="1"/>
          </p:cNvPicPr>
          <p:nvPr userDrawn="1"/>
        </p:nvPicPr>
        <p:blipFill>
          <a:blip r:embed="rId4" cstate="email"/>
          <a:srcRect/>
          <a:stretch>
            <a:fillRect/>
          </a:stretch>
        </p:blipFill>
        <p:spPr bwMode="auto">
          <a:xfrm>
            <a:off x="104140" y="22093"/>
            <a:ext cx="361801" cy="479940"/>
          </a:xfrm>
          <a:prstGeom prst="rect">
            <a:avLst/>
          </a:prstGeom>
          <a:noFill/>
          <a:ln w="9525">
            <a:noFill/>
            <a:miter lim="800000"/>
            <a:headEnd/>
            <a:tailEnd/>
          </a:ln>
        </p:spPr>
      </p:pic>
    </p:spTree>
    <p:extLst>
      <p:ext uri="{BB962C8B-B14F-4D97-AF65-F5344CB8AC3E}">
        <p14:creationId xmlns:p14="http://schemas.microsoft.com/office/powerpoint/2010/main" val="109502998"/>
      </p:ext>
    </p:extLst>
  </p:cSld>
  <p:clrMap bg1="lt1" tx1="dk1" bg2="lt2" tx2="dk2" accent1="accent1" accent2="accent2" accent3="accent3" accent4="accent4" accent5="accent5" accent6="accent6" hlink="hlink" folHlink="folHlink"/>
  <p:sldLayoutIdLst>
    <p:sldLayoutId id="2147483777" r:id="rId1"/>
  </p:sldLayoutIdLst>
  <p:hf hdr="0" ft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anose="020F0502020204030204" pitchFamily="34" charset="0"/>
        </a:defRPr>
      </a:lvl2pPr>
      <a:lvl3pPr algn="ctr" rtl="0" eaLnBrk="1" fontAlgn="base" hangingPunct="1">
        <a:spcBef>
          <a:spcPct val="0"/>
        </a:spcBef>
        <a:spcAft>
          <a:spcPct val="0"/>
        </a:spcAft>
        <a:defRPr sz="3300">
          <a:solidFill>
            <a:schemeClr val="tx1"/>
          </a:solidFill>
          <a:latin typeface="Calibri" panose="020F0502020204030204" pitchFamily="34" charset="0"/>
        </a:defRPr>
      </a:lvl3pPr>
      <a:lvl4pPr algn="ctr" rtl="0" eaLnBrk="1" fontAlgn="base" hangingPunct="1">
        <a:spcBef>
          <a:spcPct val="0"/>
        </a:spcBef>
        <a:spcAft>
          <a:spcPct val="0"/>
        </a:spcAft>
        <a:defRPr sz="3300">
          <a:solidFill>
            <a:schemeClr val="tx1"/>
          </a:solidFill>
          <a:latin typeface="Calibri" panose="020F0502020204030204" pitchFamily="34" charset="0"/>
        </a:defRPr>
      </a:lvl4pPr>
      <a:lvl5pPr algn="ctr" rtl="0" eaLnBrk="1" fontAlgn="base" hangingPunct="1">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Calibri" panose="020F0502020204030204" pitchFamily="34" charset="0"/>
        </a:defRPr>
      </a:lvl6pPr>
      <a:lvl7pPr marL="685800" algn="ctr" rtl="0" eaLnBrk="1" fontAlgn="base" hangingPunct="1">
        <a:spcBef>
          <a:spcPct val="0"/>
        </a:spcBef>
        <a:spcAft>
          <a:spcPct val="0"/>
        </a:spcAft>
        <a:defRPr sz="3300">
          <a:solidFill>
            <a:schemeClr val="tx1"/>
          </a:solidFill>
          <a:latin typeface="Calibri" panose="020F0502020204030204" pitchFamily="34" charset="0"/>
        </a:defRPr>
      </a:lvl7pPr>
      <a:lvl8pPr marL="1028700" algn="ctr" rtl="0" eaLnBrk="1" fontAlgn="base" hangingPunct="1">
        <a:spcBef>
          <a:spcPct val="0"/>
        </a:spcBef>
        <a:spcAft>
          <a:spcPct val="0"/>
        </a:spcAft>
        <a:defRPr sz="3300">
          <a:solidFill>
            <a:schemeClr val="tx1"/>
          </a:solidFill>
          <a:latin typeface="Calibri" panose="020F0502020204030204" pitchFamily="34" charset="0"/>
        </a:defRPr>
      </a:lvl8pPr>
      <a:lvl9pPr marL="1371600" algn="ctr" rtl="0" eaLnBrk="1" fontAlgn="base" hangingPunct="1">
        <a:spcBef>
          <a:spcPct val="0"/>
        </a:spcBef>
        <a:spcAft>
          <a:spcPct val="0"/>
        </a:spcAft>
        <a:defRPr sz="3300">
          <a:solidFill>
            <a:schemeClr val="tx1"/>
          </a:solidFill>
          <a:latin typeface="Calibri" panose="020F0502020204030204"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1" name="Table 10"/>
          <p:cNvGraphicFramePr>
            <a:graphicFrameLocks noGrp="1"/>
          </p:cNvGraphicFramePr>
          <p:nvPr userDrawn="1"/>
        </p:nvGraphicFramePr>
        <p:xfrm>
          <a:off x="-2490" y="643206"/>
          <a:ext cx="9146488" cy="5757587"/>
        </p:xfrm>
        <a:graphic>
          <a:graphicData uri="http://schemas.openxmlformats.org/drawingml/2006/table">
            <a:tbl>
              <a:tblPr firstRow="1" bandRow="1">
                <a:tableStyleId>{5C22544A-7EE6-4342-B048-85BDC9FD1C3A}</a:tableStyleId>
              </a:tblPr>
              <a:tblGrid>
                <a:gridCol w="700322">
                  <a:extLst>
                    <a:ext uri="{9D8B030D-6E8A-4147-A177-3AD203B41FA5}">
                      <a16:colId xmlns:a16="http://schemas.microsoft.com/office/drawing/2014/main" val="20000"/>
                    </a:ext>
                  </a:extLst>
                </a:gridCol>
                <a:gridCol w="1312244">
                  <a:extLst>
                    <a:ext uri="{9D8B030D-6E8A-4147-A177-3AD203B41FA5}">
                      <a16:colId xmlns:a16="http://schemas.microsoft.com/office/drawing/2014/main" val="20001"/>
                    </a:ext>
                  </a:extLst>
                </a:gridCol>
                <a:gridCol w="1312244">
                  <a:extLst>
                    <a:ext uri="{9D8B030D-6E8A-4147-A177-3AD203B41FA5}">
                      <a16:colId xmlns:a16="http://schemas.microsoft.com/office/drawing/2014/main" val="20002"/>
                    </a:ext>
                  </a:extLst>
                </a:gridCol>
                <a:gridCol w="1312244">
                  <a:extLst>
                    <a:ext uri="{9D8B030D-6E8A-4147-A177-3AD203B41FA5}">
                      <a16:colId xmlns:a16="http://schemas.microsoft.com/office/drawing/2014/main" val="20003"/>
                    </a:ext>
                  </a:extLst>
                </a:gridCol>
                <a:gridCol w="1312244">
                  <a:extLst>
                    <a:ext uri="{9D8B030D-6E8A-4147-A177-3AD203B41FA5}">
                      <a16:colId xmlns:a16="http://schemas.microsoft.com/office/drawing/2014/main" val="20004"/>
                    </a:ext>
                  </a:extLst>
                </a:gridCol>
                <a:gridCol w="1312244">
                  <a:extLst>
                    <a:ext uri="{9D8B030D-6E8A-4147-A177-3AD203B41FA5}">
                      <a16:colId xmlns:a16="http://schemas.microsoft.com/office/drawing/2014/main" val="20005"/>
                    </a:ext>
                  </a:extLst>
                </a:gridCol>
                <a:gridCol w="942473">
                  <a:extLst>
                    <a:ext uri="{9D8B030D-6E8A-4147-A177-3AD203B41FA5}">
                      <a16:colId xmlns:a16="http://schemas.microsoft.com/office/drawing/2014/main" val="20006"/>
                    </a:ext>
                  </a:extLst>
                </a:gridCol>
                <a:gridCol w="942473">
                  <a:extLst>
                    <a:ext uri="{9D8B030D-6E8A-4147-A177-3AD203B41FA5}">
                      <a16:colId xmlns:a16="http://schemas.microsoft.com/office/drawing/2014/main" val="20007"/>
                    </a:ext>
                  </a:extLst>
                </a:gridCol>
              </a:tblGrid>
              <a:tr h="350289">
                <a:tc>
                  <a:txBody>
                    <a:bodyPr/>
                    <a:lstStyle/>
                    <a:p>
                      <a:pPr algn="ctr"/>
                      <a:endParaRPr lang="en-US" sz="11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Monday (14AUGUST17)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Tuesday (15AUGUST17)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Wednesday (16AUGUST17)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Thursday (17AUGUST17)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1" dirty="0">
                          <a:solidFill>
                            <a:sysClr val="windowText" lastClr="000000"/>
                          </a:solidFill>
                          <a:latin typeface="Arial" panose="020B0604020202020204" pitchFamily="34" charset="0"/>
                          <a:cs typeface="Arial" panose="020B0604020202020204" pitchFamily="34" charset="0"/>
                        </a:rPr>
                        <a:t>Friday    (18AUGUST17)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Saturday (19AUGUST17)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b="1" dirty="0">
                          <a:solidFill>
                            <a:sysClr val="windowText" lastClr="000000"/>
                          </a:solidFill>
                          <a:latin typeface="Arial" panose="020B0604020202020204" pitchFamily="34" charset="0"/>
                          <a:cs typeface="Arial" panose="020B0604020202020204" pitchFamily="34" charset="0"/>
                        </a:rPr>
                        <a:t>Sunday (20AUGUST17)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0"/>
                  </a:ext>
                </a:extLst>
              </a:tr>
              <a:tr h="503252">
                <a:tc>
                  <a:txBody>
                    <a:bodyPr/>
                    <a:lstStyle/>
                    <a:p>
                      <a:pPr algn="ctr"/>
                      <a:r>
                        <a:rPr lang="en-US" sz="700" b="1" dirty="0">
                          <a:solidFill>
                            <a:sysClr val="windowText" lastClr="000000"/>
                          </a:solidFill>
                          <a:latin typeface="Arial" panose="020B0604020202020204" pitchFamily="34" charset="0"/>
                          <a:cs typeface="Arial" panose="020B0604020202020204" pitchFamily="34" charset="0"/>
                        </a:rPr>
                        <a:t>PAX Flow </a:t>
                      </a:r>
                      <a:r>
                        <a:rPr lang="en-US" sz="700" b="1" baseline="0" dirty="0">
                          <a:solidFill>
                            <a:sysClr val="windowText" lastClr="000000"/>
                          </a:solidFill>
                          <a:latin typeface="Arial" panose="020B0604020202020204" pitchFamily="34" charset="0"/>
                          <a:cs typeface="Arial" panose="020B0604020202020204" pitchFamily="34" charset="0"/>
                        </a:rPr>
                        <a:t>&amp;</a:t>
                      </a:r>
                      <a:endParaRPr lang="en-US" sz="700" b="1" dirty="0">
                        <a:solidFill>
                          <a:sysClr val="windowText" lastClr="000000"/>
                        </a:solidFill>
                        <a:latin typeface="Arial" panose="020B0604020202020204" pitchFamily="34" charset="0"/>
                        <a:cs typeface="Arial" panose="020B0604020202020204" pitchFamily="34" charset="0"/>
                      </a:endParaRPr>
                    </a:p>
                    <a:p>
                      <a:pPr algn="ctr"/>
                      <a:r>
                        <a:rPr lang="en-US" sz="700" b="1" dirty="0">
                          <a:solidFill>
                            <a:sysClr val="windowText" lastClr="000000"/>
                          </a:solidFill>
                          <a:latin typeface="Arial" panose="020B0604020202020204" pitchFamily="34" charset="0"/>
                          <a:cs typeface="Arial" panose="020B0604020202020204" pitchFamily="34" charset="0"/>
                        </a:rPr>
                        <a:t>Banner Events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0500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0600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0700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0800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0900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1000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1100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1200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1300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1400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1500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1600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1700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350289">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1800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bl>
          </a:graphicData>
        </a:graphic>
      </p:graphicFrame>
      <p:sp>
        <p:nvSpPr>
          <p:cNvPr id="32" name="Line 5"/>
          <p:cNvSpPr>
            <a:spLocks noChangeShapeType="1"/>
          </p:cNvSpPr>
          <p:nvPr userDrawn="1"/>
        </p:nvSpPr>
        <p:spPr bwMode="auto">
          <a:xfrm>
            <a:off x="-2490" y="518297"/>
            <a:ext cx="9144000" cy="0"/>
          </a:xfrm>
          <a:prstGeom prst="line">
            <a:avLst/>
          </a:prstGeom>
          <a:noFill/>
          <a:ln w="57150" cmpd="thinThick">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fontAlgn="base">
              <a:spcBef>
                <a:spcPct val="0"/>
              </a:spcBef>
              <a:spcAft>
                <a:spcPct val="0"/>
              </a:spcAft>
              <a:defRPr/>
            </a:pPr>
            <a:endParaRPr lang="en-US" sz="800" dirty="0">
              <a:solidFill>
                <a:srgbClr val="000000"/>
              </a:solidFill>
              <a:latin typeface="Arial" charset="0"/>
            </a:endParaRPr>
          </a:p>
        </p:txBody>
      </p:sp>
      <p:sp>
        <p:nvSpPr>
          <p:cNvPr id="33" name="TextBox 32"/>
          <p:cNvSpPr txBox="1"/>
          <p:nvPr userDrawn="1"/>
        </p:nvSpPr>
        <p:spPr>
          <a:xfrm>
            <a:off x="0" y="6581001"/>
            <a:ext cx="2421304" cy="276999"/>
          </a:xfrm>
          <a:prstGeom prst="rect">
            <a:avLst/>
          </a:prstGeom>
          <a:noFill/>
        </p:spPr>
        <p:txBody>
          <a:bodyPr wrap="none" rtlCol="0">
            <a:spAutoFit/>
          </a:bodyPr>
          <a:lstStyle/>
          <a:p>
            <a:r>
              <a:rPr lang="en-US" sz="1200" i="1" dirty="0">
                <a:solidFill>
                  <a:srgbClr val="002060"/>
                </a:solidFill>
                <a:effectLst>
                  <a:outerShdw blurRad="38100" dist="38100" dir="2700000" algn="tl">
                    <a:srgbClr val="000000">
                      <a:alpha val="43137"/>
                    </a:srgbClr>
                  </a:outerShdw>
                </a:effectLst>
                <a:latin typeface="Copperplate Gothic Bold" pitchFamily="34" charset="0"/>
              </a:rPr>
              <a:t>America’s First– DEVILS!</a:t>
            </a:r>
          </a:p>
        </p:txBody>
      </p:sp>
      <p:grpSp>
        <p:nvGrpSpPr>
          <p:cNvPr id="20" name="Group 19"/>
          <p:cNvGrpSpPr/>
          <p:nvPr userDrawn="1"/>
        </p:nvGrpSpPr>
        <p:grpSpPr>
          <a:xfrm>
            <a:off x="695325" y="2263671"/>
            <a:ext cx="8512844" cy="3980416"/>
            <a:chOff x="695325" y="2231587"/>
            <a:chExt cx="8512844" cy="3980416"/>
          </a:xfrm>
        </p:grpSpPr>
        <p:sp>
          <p:nvSpPr>
            <p:cNvPr id="22" name="TextBox 21"/>
            <p:cNvSpPr txBox="1"/>
            <p:nvPr userDrawn="1"/>
          </p:nvSpPr>
          <p:spPr>
            <a:xfrm>
              <a:off x="695325" y="5659133"/>
              <a:ext cx="8448694" cy="552870"/>
            </a:xfrm>
            <a:prstGeom prst="rect">
              <a:avLst/>
            </a:prstGeom>
            <a:solidFill>
              <a:schemeClr val="tx1">
                <a:alpha val="50000"/>
              </a:schemeClr>
            </a:solidFill>
            <a:ln>
              <a:solidFill>
                <a:schemeClr val="tx1"/>
              </a:solidFill>
            </a:ln>
          </p:spPr>
          <p:txBody>
            <a:bodyPr wrap="square" rtlCol="0" anchor="b">
              <a:noAutofit/>
            </a:bodyPr>
            <a:lstStyle/>
            <a:p>
              <a:pPr lvl="4" algn="r"/>
              <a:endParaRPr lang="en-US" sz="600" b="1" dirty="0">
                <a:solidFill>
                  <a:prstClr val="white"/>
                </a:solidFill>
                <a:latin typeface="Arial" panose="020B0604020202020204" pitchFamily="34" charset="0"/>
                <a:cs typeface="Arial" panose="020B0604020202020204" pitchFamily="34" charset="0"/>
              </a:endParaRPr>
            </a:p>
          </p:txBody>
        </p:sp>
        <p:sp>
          <p:nvSpPr>
            <p:cNvPr id="23" name="TextBox 22"/>
            <p:cNvSpPr txBox="1"/>
            <p:nvPr userDrawn="1"/>
          </p:nvSpPr>
          <p:spPr>
            <a:xfrm>
              <a:off x="695326" y="3701115"/>
              <a:ext cx="8448694" cy="560795"/>
            </a:xfrm>
            <a:prstGeom prst="rect">
              <a:avLst/>
            </a:prstGeom>
            <a:solidFill>
              <a:schemeClr val="tx1">
                <a:alpha val="50000"/>
              </a:schemeClr>
            </a:solidFill>
            <a:ln>
              <a:solidFill>
                <a:schemeClr val="tx1"/>
              </a:solidFill>
            </a:ln>
          </p:spPr>
          <p:txBody>
            <a:bodyPr wrap="square" rtlCol="0" anchor="b">
              <a:noAutofit/>
            </a:bodyPr>
            <a:lstStyle/>
            <a:p>
              <a:pPr algn="r"/>
              <a:endParaRPr lang="en-US" sz="600" b="1" dirty="0">
                <a:solidFill>
                  <a:sysClr val="windowText" lastClr="000000"/>
                </a:solidFill>
                <a:latin typeface="Arial" panose="020B0604020202020204" pitchFamily="34" charset="0"/>
                <a:cs typeface="Arial" panose="020B0604020202020204" pitchFamily="34" charset="0"/>
              </a:endParaRPr>
            </a:p>
          </p:txBody>
        </p:sp>
        <p:sp>
          <p:nvSpPr>
            <p:cNvPr id="24" name="TextBox 23"/>
            <p:cNvSpPr txBox="1"/>
            <p:nvPr userDrawn="1"/>
          </p:nvSpPr>
          <p:spPr>
            <a:xfrm>
              <a:off x="696619" y="2255650"/>
              <a:ext cx="8447381" cy="606541"/>
            </a:xfrm>
            <a:prstGeom prst="rect">
              <a:avLst/>
            </a:prstGeom>
            <a:solidFill>
              <a:schemeClr val="tx1">
                <a:alpha val="50000"/>
              </a:schemeClr>
            </a:solidFill>
            <a:ln>
              <a:solidFill>
                <a:schemeClr val="tx1"/>
              </a:solidFill>
            </a:ln>
          </p:spPr>
          <p:txBody>
            <a:bodyPr wrap="square" rtlCol="0" anchor="b">
              <a:noAutofit/>
            </a:bodyPr>
            <a:lstStyle/>
            <a:p>
              <a:pPr algn="r"/>
              <a:endParaRPr lang="en-US" sz="600" b="1" dirty="0">
                <a:solidFill>
                  <a:prstClr val="white"/>
                </a:solidFill>
                <a:latin typeface="Arial" panose="020B0604020202020204" pitchFamily="34" charset="0"/>
                <a:cs typeface="Arial" panose="020B0604020202020204" pitchFamily="34" charset="0"/>
              </a:endParaRPr>
            </a:p>
          </p:txBody>
        </p:sp>
        <p:sp>
          <p:nvSpPr>
            <p:cNvPr id="25" name="Rectangle 24"/>
            <p:cNvSpPr/>
            <p:nvPr userDrawn="1"/>
          </p:nvSpPr>
          <p:spPr>
            <a:xfrm>
              <a:off x="4636169" y="3661010"/>
              <a:ext cx="4572000" cy="276999"/>
            </a:xfrm>
            <a:prstGeom prst="rect">
              <a:avLst/>
            </a:prstGeom>
          </p:spPr>
          <p:txBody>
            <a:bodyPr>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1130-1300</a:t>
              </a:r>
            </a:p>
          </p:txBody>
        </p:sp>
        <p:sp>
          <p:nvSpPr>
            <p:cNvPr id="27" name="Rectangle 26"/>
            <p:cNvSpPr/>
            <p:nvPr userDrawn="1"/>
          </p:nvSpPr>
          <p:spPr>
            <a:xfrm>
              <a:off x="4636169" y="2231587"/>
              <a:ext cx="4572000" cy="276999"/>
            </a:xfrm>
            <a:prstGeom prst="rect">
              <a:avLst/>
            </a:prstGeom>
          </p:spPr>
          <p:txBody>
            <a:bodyPr>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0730-0900</a:t>
              </a:r>
            </a:p>
          </p:txBody>
        </p:sp>
        <p:sp>
          <p:nvSpPr>
            <p:cNvPr id="28" name="Rectangle 27"/>
            <p:cNvSpPr/>
            <p:nvPr userDrawn="1"/>
          </p:nvSpPr>
          <p:spPr>
            <a:xfrm>
              <a:off x="8014356" y="5659133"/>
              <a:ext cx="1129644" cy="276999"/>
            </a:xfrm>
            <a:prstGeom prst="rect">
              <a:avLst/>
            </a:prstGeom>
          </p:spPr>
          <p:txBody>
            <a:bodyPr wrap="square">
              <a:spAutoFit/>
            </a:bodyPr>
            <a:lstStyle/>
            <a:p>
              <a:pPr algn="r"/>
              <a:r>
                <a:rPr lang="en-US" sz="600" b="1" dirty="0">
                  <a:solidFill>
                    <a:prstClr val="white"/>
                  </a:solidFill>
                  <a:latin typeface="Arial" panose="020B0604020202020204" pitchFamily="34" charset="0"/>
                  <a:cs typeface="Arial" panose="020B0604020202020204" pitchFamily="34" charset="0"/>
                </a:rPr>
                <a:t>CHOW (EUM)</a:t>
              </a:r>
            </a:p>
            <a:p>
              <a:pPr algn="r"/>
              <a:r>
                <a:rPr lang="en-US" sz="600" b="1" dirty="0">
                  <a:solidFill>
                    <a:prstClr val="white"/>
                  </a:solidFill>
                  <a:latin typeface="Arial" panose="020B0604020202020204" pitchFamily="34" charset="0"/>
                  <a:cs typeface="Arial" panose="020B0604020202020204" pitchFamily="34" charset="0"/>
                </a:rPr>
                <a:t>1700-1830</a:t>
              </a:r>
            </a:p>
          </p:txBody>
        </p:sp>
      </p:grpSp>
      <p:pic>
        <p:nvPicPr>
          <p:cNvPr id="29" name="Picture 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87797" y="-27559"/>
            <a:ext cx="756203" cy="524068"/>
          </a:xfrm>
          <a:prstGeom prst="rect">
            <a:avLst/>
          </a:prstGeom>
        </p:spPr>
      </p:pic>
      <p:pic>
        <p:nvPicPr>
          <p:cNvPr id="30" name="Picture 14" descr="ACU BR1 png"/>
          <p:cNvPicPr>
            <a:picLocks noChangeAspect="1" noChangeArrowheads="1"/>
          </p:cNvPicPr>
          <p:nvPr userDrawn="1"/>
        </p:nvPicPr>
        <p:blipFill>
          <a:blip r:embed="rId4" cstate="email"/>
          <a:srcRect/>
          <a:stretch>
            <a:fillRect/>
          </a:stretch>
        </p:blipFill>
        <p:spPr bwMode="auto">
          <a:xfrm>
            <a:off x="104140" y="22093"/>
            <a:ext cx="361801" cy="479940"/>
          </a:xfrm>
          <a:prstGeom prst="rect">
            <a:avLst/>
          </a:prstGeom>
          <a:noFill/>
          <a:ln w="9525">
            <a:noFill/>
            <a:miter lim="800000"/>
            <a:headEnd/>
            <a:tailEnd/>
          </a:ln>
        </p:spPr>
      </p:pic>
    </p:spTree>
    <p:extLst>
      <p:ext uri="{BB962C8B-B14F-4D97-AF65-F5344CB8AC3E}">
        <p14:creationId xmlns:p14="http://schemas.microsoft.com/office/powerpoint/2010/main" val="4201615187"/>
      </p:ext>
    </p:extLst>
  </p:cSld>
  <p:clrMap bg1="lt1" tx1="dk1" bg2="lt2" tx2="dk2" accent1="accent1" accent2="accent2" accent3="accent3" accent4="accent4" accent5="accent5" accent6="accent6" hlink="hlink" folHlink="folHlink"/>
  <p:sldLayoutIdLst>
    <p:sldLayoutId id="2147483779" r:id="rId1"/>
  </p:sldLayoutIdLst>
  <p:hf hdr="0" ft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anose="020F0502020204030204" pitchFamily="34" charset="0"/>
        </a:defRPr>
      </a:lvl2pPr>
      <a:lvl3pPr algn="ctr" rtl="0" eaLnBrk="1" fontAlgn="base" hangingPunct="1">
        <a:spcBef>
          <a:spcPct val="0"/>
        </a:spcBef>
        <a:spcAft>
          <a:spcPct val="0"/>
        </a:spcAft>
        <a:defRPr sz="3300">
          <a:solidFill>
            <a:schemeClr val="tx1"/>
          </a:solidFill>
          <a:latin typeface="Calibri" panose="020F0502020204030204" pitchFamily="34" charset="0"/>
        </a:defRPr>
      </a:lvl3pPr>
      <a:lvl4pPr algn="ctr" rtl="0" eaLnBrk="1" fontAlgn="base" hangingPunct="1">
        <a:spcBef>
          <a:spcPct val="0"/>
        </a:spcBef>
        <a:spcAft>
          <a:spcPct val="0"/>
        </a:spcAft>
        <a:defRPr sz="3300">
          <a:solidFill>
            <a:schemeClr val="tx1"/>
          </a:solidFill>
          <a:latin typeface="Calibri" panose="020F0502020204030204" pitchFamily="34" charset="0"/>
        </a:defRPr>
      </a:lvl4pPr>
      <a:lvl5pPr algn="ctr" rtl="0" eaLnBrk="1" fontAlgn="base" hangingPunct="1">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Calibri" panose="020F0502020204030204" pitchFamily="34" charset="0"/>
        </a:defRPr>
      </a:lvl6pPr>
      <a:lvl7pPr marL="685800" algn="ctr" rtl="0" eaLnBrk="1" fontAlgn="base" hangingPunct="1">
        <a:spcBef>
          <a:spcPct val="0"/>
        </a:spcBef>
        <a:spcAft>
          <a:spcPct val="0"/>
        </a:spcAft>
        <a:defRPr sz="3300">
          <a:solidFill>
            <a:schemeClr val="tx1"/>
          </a:solidFill>
          <a:latin typeface="Calibri" panose="020F0502020204030204" pitchFamily="34" charset="0"/>
        </a:defRPr>
      </a:lvl7pPr>
      <a:lvl8pPr marL="1028700" algn="ctr" rtl="0" eaLnBrk="1" fontAlgn="base" hangingPunct="1">
        <a:spcBef>
          <a:spcPct val="0"/>
        </a:spcBef>
        <a:spcAft>
          <a:spcPct val="0"/>
        </a:spcAft>
        <a:defRPr sz="3300">
          <a:solidFill>
            <a:schemeClr val="tx1"/>
          </a:solidFill>
          <a:latin typeface="Calibri" panose="020F0502020204030204" pitchFamily="34" charset="0"/>
        </a:defRPr>
      </a:lvl8pPr>
      <a:lvl9pPr marL="1371600" algn="ctr" rtl="0" eaLnBrk="1" fontAlgn="base" hangingPunct="1">
        <a:spcBef>
          <a:spcPct val="0"/>
        </a:spcBef>
        <a:spcAft>
          <a:spcPct val="0"/>
        </a:spcAft>
        <a:defRPr sz="3300">
          <a:solidFill>
            <a:schemeClr val="tx1"/>
          </a:solidFill>
          <a:latin typeface="Calibri" panose="020F0502020204030204"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1"/>
          <p:cNvSpPr>
            <a:spLocks noChangeArrowheads="1"/>
          </p:cNvSpPr>
          <p:nvPr/>
        </p:nvSpPr>
        <p:spPr bwMode="auto">
          <a:xfrm>
            <a:off x="6934200" y="6686550"/>
            <a:ext cx="2209800" cy="171450"/>
          </a:xfrm>
          <a:prstGeom prst="rect">
            <a:avLst/>
          </a:prstGeom>
          <a:noFill/>
          <a:ln w="9525">
            <a:noFill/>
            <a:miter lim="800000"/>
            <a:headEnd/>
            <a:tailEnd/>
          </a:ln>
          <a:effectLst/>
        </p:spPr>
        <p:txBody>
          <a:bodyPr/>
          <a:lstStyle/>
          <a:p>
            <a:endParaRPr lang="en-US" sz="600" b="1" dirty="0">
              <a:solidFill>
                <a:prstClr val="black"/>
              </a:solidFill>
            </a:endParaRPr>
          </a:p>
        </p:txBody>
      </p:sp>
      <p:sp>
        <p:nvSpPr>
          <p:cNvPr id="16" name="Text Box 18"/>
          <p:cNvSpPr txBox="1">
            <a:spLocks noChangeArrowheads="1"/>
          </p:cNvSpPr>
          <p:nvPr/>
        </p:nvSpPr>
        <p:spPr bwMode="auto">
          <a:xfrm>
            <a:off x="8842375" y="6662738"/>
            <a:ext cx="293688" cy="198437"/>
          </a:xfrm>
          <a:prstGeom prst="rect">
            <a:avLst/>
          </a:prstGeom>
          <a:noFill/>
          <a:ln w="9525">
            <a:noFill/>
            <a:miter lim="800000"/>
            <a:headEnd/>
            <a:tailEnd/>
          </a:ln>
          <a:effectLst/>
        </p:spPr>
        <p:txBody>
          <a:bodyPr wrap="none">
            <a:spAutoFit/>
          </a:bodyPr>
          <a:lstStyle/>
          <a:p>
            <a:fld id="{829BBBDB-A9B1-4794-BACB-00A230B4F6DC}" type="slidenum">
              <a:rPr lang="en-US" sz="700" b="1">
                <a:solidFill>
                  <a:prstClr val="black"/>
                </a:solidFill>
              </a:rPr>
              <a:pPr/>
              <a:t>1</a:t>
            </a:fld>
            <a:endParaRPr lang="en-US" sz="700" b="1" dirty="0">
              <a:solidFill>
                <a:prstClr val="black"/>
              </a:solidFill>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02055" y="2138943"/>
            <a:ext cx="5496018" cy="3808880"/>
          </a:xfrm>
          <a:prstGeom prst="rect">
            <a:avLst/>
          </a:prstGeom>
        </p:spPr>
      </p:pic>
      <p:sp>
        <p:nvSpPr>
          <p:cNvPr id="25" name="Line 5"/>
          <p:cNvSpPr>
            <a:spLocks noChangeShapeType="1"/>
          </p:cNvSpPr>
          <p:nvPr/>
        </p:nvSpPr>
        <p:spPr bwMode="auto">
          <a:xfrm>
            <a:off x="0" y="6547518"/>
            <a:ext cx="9144000" cy="0"/>
          </a:xfrm>
          <a:prstGeom prst="line">
            <a:avLst/>
          </a:prstGeom>
          <a:noFill/>
          <a:ln w="57150" cmpd="thinThick">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fontAlgn="base">
              <a:spcBef>
                <a:spcPct val="0"/>
              </a:spcBef>
              <a:spcAft>
                <a:spcPct val="0"/>
              </a:spcAft>
              <a:defRPr/>
            </a:pPr>
            <a:endParaRPr lang="en-US" sz="800" dirty="0">
              <a:solidFill>
                <a:srgbClr val="000000"/>
              </a:solidFill>
              <a:latin typeface="Arial" charset="0"/>
            </a:endParaRPr>
          </a:p>
        </p:txBody>
      </p:sp>
      <p:sp>
        <p:nvSpPr>
          <p:cNvPr id="26" name="Line 5"/>
          <p:cNvSpPr>
            <a:spLocks noChangeShapeType="1"/>
          </p:cNvSpPr>
          <p:nvPr/>
        </p:nvSpPr>
        <p:spPr bwMode="auto">
          <a:xfrm>
            <a:off x="0" y="267034"/>
            <a:ext cx="9144000" cy="0"/>
          </a:xfrm>
          <a:prstGeom prst="line">
            <a:avLst/>
          </a:prstGeom>
          <a:noFill/>
          <a:ln w="57150" cmpd="thinThick">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fontAlgn="base">
              <a:spcBef>
                <a:spcPct val="0"/>
              </a:spcBef>
              <a:spcAft>
                <a:spcPct val="0"/>
              </a:spcAft>
              <a:defRPr/>
            </a:pPr>
            <a:endParaRPr lang="en-US" sz="800" dirty="0">
              <a:solidFill>
                <a:srgbClr val="000000"/>
              </a:solidFill>
              <a:latin typeface="Arial" charset="0"/>
            </a:endParaRPr>
          </a:p>
        </p:txBody>
      </p:sp>
      <p:sp>
        <p:nvSpPr>
          <p:cNvPr id="27" name="TextBox 26"/>
          <p:cNvSpPr txBox="1"/>
          <p:nvPr/>
        </p:nvSpPr>
        <p:spPr>
          <a:xfrm>
            <a:off x="285806" y="418159"/>
            <a:ext cx="8572388" cy="156966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square" rtlCol="0">
            <a:spAutoFit/>
          </a:bodyPr>
          <a:lstStyle/>
          <a:p>
            <a:pPr algn="ctr"/>
            <a:r>
              <a:rPr lang="en-US" sz="3200" b="1" dirty="0">
                <a:solidFill>
                  <a:srgbClr val="000000"/>
                </a:solidFill>
                <a:latin typeface="Arial" pitchFamily="34" charset="0"/>
                <a:cs typeface="Arial" pitchFamily="34" charset="0"/>
              </a:rPr>
              <a:t>1</a:t>
            </a:r>
            <a:r>
              <a:rPr lang="en-US" sz="3200" b="1" baseline="30000" dirty="0">
                <a:solidFill>
                  <a:srgbClr val="000000"/>
                </a:solidFill>
                <a:latin typeface="Arial" pitchFamily="34" charset="0"/>
                <a:cs typeface="Arial" pitchFamily="34" charset="0"/>
              </a:rPr>
              <a:t>st</a:t>
            </a:r>
            <a:r>
              <a:rPr lang="en-US" sz="3200" b="1" dirty="0">
                <a:solidFill>
                  <a:srgbClr val="000000"/>
                </a:solidFill>
                <a:latin typeface="Arial" pitchFamily="34" charset="0"/>
                <a:cs typeface="Arial" pitchFamily="34" charset="0"/>
              </a:rPr>
              <a:t> ARMORED BRIGADE COMBAT TEAM</a:t>
            </a:r>
          </a:p>
          <a:p>
            <a:pPr algn="ctr"/>
            <a:r>
              <a:rPr lang="en-US" sz="3200" b="1" dirty="0">
                <a:solidFill>
                  <a:srgbClr val="000000"/>
                </a:solidFill>
                <a:latin typeface="Arial" pitchFamily="34" charset="0"/>
                <a:cs typeface="Arial" pitchFamily="34" charset="0"/>
              </a:rPr>
              <a:t>1</a:t>
            </a:r>
            <a:r>
              <a:rPr lang="en-US" sz="3200" b="1" baseline="30000" dirty="0">
                <a:solidFill>
                  <a:srgbClr val="000000"/>
                </a:solidFill>
                <a:latin typeface="Arial" pitchFamily="34" charset="0"/>
                <a:cs typeface="Arial" pitchFamily="34" charset="0"/>
              </a:rPr>
              <a:t>ST</a:t>
            </a:r>
            <a:r>
              <a:rPr lang="en-US" sz="3200" b="1" dirty="0">
                <a:solidFill>
                  <a:srgbClr val="000000"/>
                </a:solidFill>
                <a:latin typeface="Arial" pitchFamily="34" charset="0"/>
                <a:cs typeface="Arial" pitchFamily="34" charset="0"/>
              </a:rPr>
              <a:t> INFANTRY DIVISION</a:t>
            </a:r>
          </a:p>
          <a:p>
            <a:pPr algn="ctr"/>
            <a:r>
              <a:rPr lang="en-US" sz="3200" b="1" dirty="0">
                <a:solidFill>
                  <a:srgbClr val="000000"/>
                </a:solidFill>
                <a:latin typeface="Arial" pitchFamily="34" charset="0"/>
                <a:cs typeface="Arial" pitchFamily="34" charset="0"/>
              </a:rPr>
              <a:t>“DEVILS”</a:t>
            </a:r>
          </a:p>
        </p:txBody>
      </p:sp>
      <p:sp>
        <p:nvSpPr>
          <p:cNvPr id="28" name="TextBox 27"/>
          <p:cNvSpPr txBox="1"/>
          <p:nvPr/>
        </p:nvSpPr>
        <p:spPr>
          <a:xfrm>
            <a:off x="4896853" y="3419505"/>
            <a:ext cx="4074694" cy="193899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square" rtlCol="0">
            <a:spAutoFit/>
          </a:bodyPr>
          <a:lstStyle/>
          <a:p>
            <a:pPr algn="ctr"/>
            <a:r>
              <a:rPr lang="en-US" sz="3200" b="1" dirty="0">
                <a:solidFill>
                  <a:srgbClr val="000000"/>
                </a:solidFill>
                <a:latin typeface="Arial" pitchFamily="34" charset="0"/>
                <a:cs typeface="Arial" pitchFamily="34" charset="0"/>
              </a:rPr>
              <a:t>BDE TRSM (TW 42) </a:t>
            </a:r>
          </a:p>
          <a:p>
            <a:pPr algn="ctr"/>
            <a:r>
              <a:rPr lang="en-US" sz="2000" b="1" dirty="0">
                <a:solidFill>
                  <a:srgbClr val="000000"/>
                </a:solidFill>
                <a:latin typeface="Arial" pitchFamily="34" charset="0"/>
                <a:cs typeface="Arial" pitchFamily="34" charset="0"/>
              </a:rPr>
              <a:t>Mondays 1300</a:t>
            </a:r>
          </a:p>
          <a:p>
            <a:pPr algn="ctr"/>
            <a:endParaRPr lang="en-US" sz="2000" b="1" dirty="0">
              <a:solidFill>
                <a:srgbClr val="000000"/>
              </a:solidFill>
              <a:latin typeface="Arial" pitchFamily="34" charset="0"/>
              <a:cs typeface="Arial" pitchFamily="34" charset="0"/>
            </a:endParaRPr>
          </a:p>
          <a:p>
            <a:pPr algn="ctr"/>
            <a:r>
              <a:rPr lang="en-US" sz="1600" b="1" dirty="0">
                <a:solidFill>
                  <a:srgbClr val="000000"/>
                </a:solidFill>
                <a:latin typeface="Arial" pitchFamily="34" charset="0"/>
                <a:cs typeface="Arial" pitchFamily="34" charset="0"/>
              </a:rPr>
              <a:t>Overall Classification is: </a:t>
            </a:r>
            <a:r>
              <a:rPr lang="en-US" sz="1600" b="1" dirty="0">
                <a:solidFill>
                  <a:srgbClr val="00B050"/>
                </a:solidFill>
              </a:rPr>
              <a:t>UNCLASSIFIED</a:t>
            </a:r>
          </a:p>
          <a:p>
            <a:pPr algn="ctr"/>
            <a:r>
              <a:rPr lang="en-US" sz="1600" b="1" dirty="0">
                <a:solidFill>
                  <a:srgbClr val="000000"/>
                </a:solidFill>
                <a:latin typeface="Arial" pitchFamily="34" charset="0"/>
                <a:cs typeface="Arial" pitchFamily="34" charset="0"/>
              </a:rPr>
              <a:t> </a:t>
            </a:r>
          </a:p>
        </p:txBody>
      </p:sp>
    </p:spTree>
    <p:extLst>
      <p:ext uri="{BB962C8B-B14F-4D97-AF65-F5344CB8AC3E}">
        <p14:creationId xmlns:p14="http://schemas.microsoft.com/office/powerpoint/2010/main" val="2207609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688955" y="2812363"/>
            <a:ext cx="1313894" cy="786725"/>
          </a:xfrm>
          <a:prstGeom prst="rect">
            <a:avLst/>
          </a:prstGeom>
          <a:solidFill>
            <a:srgbClr val="00B0F0"/>
          </a:solidFill>
          <a:ln w="3175">
            <a:solidFill>
              <a:schemeClr val="tx1"/>
            </a:solidFill>
            <a:prstDash val="solid"/>
          </a:ln>
        </p:spPr>
        <p:txBody>
          <a:bodyPr wrap="square" rtlCol="0" anchor="ctr">
            <a:noAutofit/>
          </a:bodyPr>
          <a:lstStyle/>
          <a:p>
            <a:pPr algn="ctr"/>
            <a:endParaRPr lang="en-US" sz="500" b="1" dirty="0">
              <a:solidFill>
                <a:sysClr val="windowText" lastClr="000000"/>
              </a:solidFill>
              <a:latin typeface="Arial" panose="020B0604020202020204" pitchFamily="34" charset="0"/>
              <a:cs typeface="Arial" panose="020B0604020202020204" pitchFamily="34" charset="0"/>
            </a:endParaRPr>
          </a:p>
        </p:txBody>
      </p:sp>
      <p:sp>
        <p:nvSpPr>
          <p:cNvPr id="2" name="TextBox 1"/>
          <p:cNvSpPr txBox="1"/>
          <p:nvPr/>
        </p:nvSpPr>
        <p:spPr>
          <a:xfrm>
            <a:off x="692454" y="3002131"/>
            <a:ext cx="1313897" cy="487322"/>
          </a:xfrm>
          <a:prstGeom prst="rect">
            <a:avLst/>
          </a:prstGeom>
          <a:solidFill>
            <a:srgbClr val="FFFF00"/>
          </a:solidFill>
          <a:ln>
            <a:solidFill>
              <a:schemeClr val="tx1"/>
            </a:solidFill>
            <a:prstDash val="solid"/>
          </a:ln>
        </p:spPr>
        <p:txBody>
          <a:bodyPr wrap="square" rtlCol="0" anchor="ctr">
            <a:noAutofit/>
          </a:bodyPr>
          <a:lstStyle/>
          <a:p>
            <a:pPr algn="ctr"/>
            <a:r>
              <a:rPr lang="en-US" sz="600" b="1" dirty="0" err="1">
                <a:solidFill>
                  <a:sysClr val="windowText" lastClr="000000"/>
                </a:solidFill>
                <a:latin typeface="Arial" panose="020B0604020202020204" pitchFamily="34" charset="0"/>
                <a:cs typeface="Arial" panose="020B0604020202020204" pitchFamily="34" charset="0"/>
              </a:rPr>
              <a:t>CoC</a:t>
            </a:r>
            <a:r>
              <a:rPr lang="en-US" sz="600" b="1" dirty="0">
                <a:solidFill>
                  <a:sysClr val="windowText" lastClr="000000"/>
                </a:solidFill>
                <a:latin typeface="Arial" panose="020B0604020202020204" pitchFamily="34" charset="0"/>
                <a:cs typeface="Arial" panose="020B0604020202020204" pitchFamily="34" charset="0"/>
              </a:rPr>
              <a:t> Key Leader RXL</a:t>
            </a:r>
          </a:p>
          <a:p>
            <a:pPr algn="ctr"/>
            <a:r>
              <a:rPr lang="en-US" sz="600" b="1" dirty="0">
                <a:solidFill>
                  <a:sysClr val="windowText" lastClr="000000"/>
                </a:solidFill>
                <a:latin typeface="Arial" panose="020B0604020202020204" pitchFamily="34" charset="0"/>
                <a:cs typeface="Arial" panose="020B0604020202020204" pitchFamily="34" charset="0"/>
              </a:rPr>
              <a:t>0930-1030</a:t>
            </a:r>
          </a:p>
          <a:p>
            <a:pPr algn="ctr"/>
            <a:r>
              <a:rPr lang="en-US" sz="600" b="1" dirty="0">
                <a:solidFill>
                  <a:sysClr val="windowText" lastClr="000000"/>
                </a:solidFill>
                <a:latin typeface="Arial" panose="020B0604020202020204" pitchFamily="34" charset="0"/>
                <a:cs typeface="Arial" panose="020B0604020202020204" pitchFamily="34" charset="0"/>
              </a:rPr>
              <a:t>Location: Cavalry Parade Field</a:t>
            </a:r>
          </a:p>
          <a:p>
            <a:pPr algn="ctr"/>
            <a:r>
              <a:rPr lang="en-US" sz="600" b="1" dirty="0">
                <a:solidFill>
                  <a:sysClr val="windowText" lastClr="000000"/>
                </a:solidFill>
                <a:latin typeface="Arial" panose="020B0604020202020204" pitchFamily="34" charset="0"/>
                <a:cs typeface="Arial" panose="020B0604020202020204" pitchFamily="34" charset="0"/>
              </a:rPr>
              <a:t>POC: SGM Gullion</a:t>
            </a:r>
          </a:p>
        </p:txBody>
      </p:sp>
      <p:sp>
        <p:nvSpPr>
          <p:cNvPr id="3" name="TextBox 2"/>
          <p:cNvSpPr txBox="1"/>
          <p:nvPr/>
        </p:nvSpPr>
        <p:spPr>
          <a:xfrm>
            <a:off x="692454" y="4990729"/>
            <a:ext cx="1313894" cy="362035"/>
          </a:xfrm>
          <a:prstGeom prst="rect">
            <a:avLst/>
          </a:prstGeom>
          <a:solidFill>
            <a:srgbClr val="00B0F0"/>
          </a:solidFill>
          <a:ln>
            <a:solidFill>
              <a:schemeClr val="tx1"/>
            </a:solidFill>
            <a:prstDash val="solid"/>
          </a:ln>
        </p:spPr>
        <p:txBody>
          <a:bodyPr wrap="square" rtlCol="0" anchor="ctr">
            <a:noAutofit/>
          </a:bodyPr>
          <a:lstStyle/>
          <a:p>
            <a:pPr algn="ctr"/>
            <a:r>
              <a:rPr lang="en-US" sz="600" b="1" dirty="0" err="1">
                <a:solidFill>
                  <a:sysClr val="windowText" lastClr="000000"/>
                </a:solidFill>
                <a:latin typeface="Arial" panose="020B0604020202020204" pitchFamily="34" charset="0"/>
                <a:cs typeface="Arial" panose="020B0604020202020204" pitchFamily="34" charset="0"/>
              </a:rPr>
              <a:t>CoC</a:t>
            </a:r>
            <a:r>
              <a:rPr lang="en-US" sz="600" b="1" dirty="0">
                <a:solidFill>
                  <a:sysClr val="windowText" lastClr="000000"/>
                </a:solidFill>
                <a:latin typeface="Arial" panose="020B0604020202020204" pitchFamily="34" charset="0"/>
                <a:cs typeface="Arial" panose="020B0604020202020204" pitchFamily="34" charset="0"/>
              </a:rPr>
              <a:t> In-Brief to BG Turner</a:t>
            </a:r>
          </a:p>
          <a:p>
            <a:pPr algn="ctr"/>
            <a:r>
              <a:rPr lang="en-US" sz="600" b="1" dirty="0">
                <a:solidFill>
                  <a:sysClr val="windowText" lastClr="000000"/>
                </a:solidFill>
                <a:latin typeface="Arial" panose="020B0604020202020204" pitchFamily="34" charset="0"/>
                <a:cs typeface="Arial" panose="020B0604020202020204" pitchFamily="34" charset="0"/>
              </a:rPr>
              <a:t>1500-1600</a:t>
            </a:r>
          </a:p>
          <a:p>
            <a:pPr algn="ctr"/>
            <a:r>
              <a:rPr lang="en-US" sz="600" b="1" dirty="0">
                <a:solidFill>
                  <a:sysClr val="windowText" lastClr="000000"/>
                </a:solidFill>
                <a:latin typeface="Arial" panose="020B0604020202020204" pitchFamily="34" charset="0"/>
                <a:cs typeface="Arial" panose="020B0604020202020204" pitchFamily="34" charset="0"/>
              </a:rPr>
              <a:t>Location: DIV HQ-RM 310</a:t>
            </a:r>
          </a:p>
          <a:p>
            <a:pPr algn="ctr"/>
            <a:r>
              <a:rPr lang="en-US" sz="600" b="1" dirty="0">
                <a:solidFill>
                  <a:sysClr val="windowText" lastClr="000000"/>
                </a:solidFill>
                <a:latin typeface="Arial" panose="020B0604020202020204" pitchFamily="34" charset="0"/>
                <a:cs typeface="Arial" panose="020B0604020202020204" pitchFamily="34" charset="0"/>
              </a:rPr>
              <a:t>POC: CPT Muller</a:t>
            </a:r>
          </a:p>
        </p:txBody>
      </p:sp>
      <p:sp>
        <p:nvSpPr>
          <p:cNvPr id="4" name="TextBox 3"/>
          <p:cNvSpPr txBox="1"/>
          <p:nvPr/>
        </p:nvSpPr>
        <p:spPr>
          <a:xfrm>
            <a:off x="2006351" y="1953087"/>
            <a:ext cx="1313894" cy="746251"/>
          </a:xfrm>
          <a:prstGeom prst="rect">
            <a:avLst/>
          </a:prstGeom>
          <a:solidFill>
            <a:schemeClr val="bg1">
              <a:lumMod val="65000"/>
            </a:schemeClr>
          </a:solidFill>
          <a:ln>
            <a:solidFill>
              <a:schemeClr val="tx1"/>
            </a:solidFill>
            <a:prstDash val="solid"/>
          </a:ln>
        </p:spPr>
        <p:txBody>
          <a:bodyPr wrap="square" rtlCol="0" anchor="ctr">
            <a:noAutofit/>
          </a:bodyPr>
          <a:lstStyle/>
          <a:p>
            <a:pPr algn="ctr"/>
            <a:r>
              <a:rPr lang="en-US" sz="700" b="1" dirty="0">
                <a:solidFill>
                  <a:sysClr val="windowText" lastClr="000000"/>
                </a:solidFill>
                <a:latin typeface="Arial" panose="020B0604020202020204" pitchFamily="34" charset="0"/>
                <a:cs typeface="Arial" panose="020B0604020202020204" pitchFamily="34" charset="0"/>
              </a:rPr>
              <a:t>BDE CDR and Primary Staff Horse Ride</a:t>
            </a:r>
          </a:p>
          <a:p>
            <a:pPr algn="ctr"/>
            <a:r>
              <a:rPr lang="en-US" sz="700" b="1" dirty="0">
                <a:solidFill>
                  <a:sysClr val="windowText" lastClr="000000"/>
                </a:solidFill>
                <a:latin typeface="Arial" panose="020B0604020202020204" pitchFamily="34" charset="0"/>
                <a:cs typeface="Arial" panose="020B0604020202020204" pitchFamily="34" charset="0"/>
              </a:rPr>
              <a:t>0630-0830</a:t>
            </a:r>
          </a:p>
          <a:p>
            <a:pPr algn="ctr"/>
            <a:r>
              <a:rPr lang="en-US" sz="700" b="1" dirty="0">
                <a:solidFill>
                  <a:sysClr val="windowText" lastClr="000000"/>
                </a:solidFill>
                <a:latin typeface="Arial" panose="020B0604020202020204" pitchFamily="34" charset="0"/>
                <a:cs typeface="Arial" panose="020B0604020202020204" pitchFamily="34" charset="0"/>
              </a:rPr>
              <a:t>POC: CPT Muller</a:t>
            </a:r>
          </a:p>
          <a:p>
            <a:pPr algn="ctr"/>
            <a:r>
              <a:rPr lang="en-US" sz="700" b="1" dirty="0">
                <a:solidFill>
                  <a:sysClr val="windowText" lastClr="000000"/>
                </a:solidFill>
                <a:latin typeface="Arial" panose="020B0604020202020204" pitchFamily="34" charset="0"/>
                <a:cs typeface="Arial" panose="020B0604020202020204" pitchFamily="34" charset="0"/>
              </a:rPr>
              <a:t>Location: TBD</a:t>
            </a:r>
          </a:p>
        </p:txBody>
      </p:sp>
      <p:sp>
        <p:nvSpPr>
          <p:cNvPr id="5" name="TextBox 4"/>
          <p:cNvSpPr txBox="1"/>
          <p:nvPr/>
        </p:nvSpPr>
        <p:spPr>
          <a:xfrm>
            <a:off x="2006351" y="3591722"/>
            <a:ext cx="1313894" cy="339667"/>
          </a:xfrm>
          <a:prstGeom prst="rect">
            <a:avLst/>
          </a:prstGeom>
          <a:solidFill>
            <a:srgbClr val="FFFF00"/>
          </a:solidFill>
          <a:ln>
            <a:solidFill>
              <a:schemeClr val="tx1"/>
            </a:solidFill>
            <a:prstDash val="solid"/>
          </a:ln>
        </p:spPr>
        <p:txBody>
          <a:bodyPr wrap="square" rtlCol="0" anchor="ctr">
            <a:noAutofit/>
          </a:bodyPr>
          <a:lstStyle/>
          <a:p>
            <a:pPr algn="ctr"/>
            <a:r>
              <a:rPr lang="en-US" sz="500" b="1" dirty="0">
                <a:solidFill>
                  <a:sysClr val="windowText" lastClr="000000"/>
                </a:solidFill>
                <a:latin typeface="Arial" panose="020B0604020202020204" pitchFamily="34" charset="0"/>
                <a:cs typeface="Arial" panose="020B0604020202020204" pitchFamily="34" charset="0"/>
              </a:rPr>
              <a:t>1-4 CAV </a:t>
            </a:r>
            <a:r>
              <a:rPr lang="en-US" sz="500" b="1" dirty="0" err="1">
                <a:solidFill>
                  <a:sysClr val="windowText" lastClr="000000"/>
                </a:solidFill>
                <a:latin typeface="Arial" panose="020B0604020202020204" pitchFamily="34" charset="0"/>
                <a:cs typeface="Arial" panose="020B0604020202020204" pitchFamily="34" charset="0"/>
              </a:rPr>
              <a:t>CoC</a:t>
            </a:r>
            <a:endParaRPr lang="en-US" sz="500" b="1" dirty="0">
              <a:solidFill>
                <a:sysClr val="windowText" lastClr="000000"/>
              </a:solidFill>
              <a:latin typeface="Arial" panose="020B0604020202020204" pitchFamily="34" charset="0"/>
              <a:cs typeface="Arial" panose="020B0604020202020204" pitchFamily="34" charset="0"/>
            </a:endParaRPr>
          </a:p>
          <a:p>
            <a:pPr algn="ctr"/>
            <a:r>
              <a:rPr lang="en-US" sz="500" b="1" dirty="0">
                <a:solidFill>
                  <a:sysClr val="windowText" lastClr="000000"/>
                </a:solidFill>
                <a:latin typeface="Arial" panose="020B0604020202020204" pitchFamily="34" charset="0"/>
                <a:cs typeface="Arial" panose="020B0604020202020204" pitchFamily="34" charset="0"/>
              </a:rPr>
              <a:t>1100-1200</a:t>
            </a:r>
          </a:p>
          <a:p>
            <a:pPr algn="ctr"/>
            <a:r>
              <a:rPr lang="en-US" sz="500" b="1" dirty="0">
                <a:solidFill>
                  <a:sysClr val="windowText" lastClr="000000"/>
                </a:solidFill>
                <a:latin typeface="Arial" panose="020B0604020202020204" pitchFamily="34" charset="0"/>
                <a:cs typeface="Arial" panose="020B0604020202020204" pitchFamily="34" charset="0"/>
              </a:rPr>
              <a:t>POC: CPT Adams</a:t>
            </a:r>
          </a:p>
          <a:p>
            <a:pPr algn="ctr"/>
            <a:r>
              <a:rPr lang="en-US" sz="500" b="1" dirty="0">
                <a:solidFill>
                  <a:sysClr val="windowText" lastClr="000000"/>
                </a:solidFill>
                <a:latin typeface="Arial" panose="020B0604020202020204" pitchFamily="34" charset="0"/>
                <a:cs typeface="Arial" panose="020B0604020202020204" pitchFamily="34" charset="0"/>
              </a:rPr>
              <a:t>Location: Cavalry Parade Field</a:t>
            </a:r>
          </a:p>
        </p:txBody>
      </p:sp>
      <p:sp>
        <p:nvSpPr>
          <p:cNvPr id="6" name="TextBox 5"/>
          <p:cNvSpPr txBox="1"/>
          <p:nvPr/>
        </p:nvSpPr>
        <p:spPr>
          <a:xfrm>
            <a:off x="2006350" y="3328652"/>
            <a:ext cx="1313894" cy="254374"/>
          </a:xfrm>
          <a:prstGeom prst="rect">
            <a:avLst/>
          </a:prstGeom>
          <a:solidFill>
            <a:srgbClr val="FFFF00"/>
          </a:solidFill>
          <a:ln>
            <a:solidFill>
              <a:schemeClr val="tx1"/>
            </a:solidFill>
            <a:prstDash val="solid"/>
          </a:ln>
        </p:spPr>
        <p:txBody>
          <a:bodyPr wrap="square" rtlCol="0" anchor="ctr">
            <a:noAutofit/>
          </a:bodyPr>
          <a:lstStyle/>
          <a:p>
            <a:pPr algn="ctr"/>
            <a:r>
              <a:rPr lang="en-US" sz="500" b="1" dirty="0">
                <a:solidFill>
                  <a:sysClr val="windowText" lastClr="000000"/>
                </a:solidFill>
                <a:latin typeface="Arial" panose="020B0604020202020204" pitchFamily="34" charset="0"/>
                <a:cs typeface="Arial" panose="020B0604020202020204" pitchFamily="34" charset="0"/>
              </a:rPr>
              <a:t>1-4 CAV Award Ceremony</a:t>
            </a:r>
          </a:p>
          <a:p>
            <a:pPr algn="ctr"/>
            <a:r>
              <a:rPr lang="en-US" sz="500" b="1" dirty="0">
                <a:solidFill>
                  <a:sysClr val="windowText" lastClr="000000"/>
                </a:solidFill>
                <a:latin typeface="Arial" panose="020B0604020202020204" pitchFamily="34" charset="0"/>
                <a:cs typeface="Arial" panose="020B0604020202020204" pitchFamily="34" charset="0"/>
              </a:rPr>
              <a:t>1030-1100</a:t>
            </a:r>
          </a:p>
          <a:p>
            <a:pPr algn="ctr"/>
            <a:r>
              <a:rPr lang="en-US" sz="500" b="1" dirty="0">
                <a:solidFill>
                  <a:sysClr val="windowText" lastClr="000000"/>
                </a:solidFill>
                <a:latin typeface="Arial" panose="020B0604020202020204" pitchFamily="34" charset="0"/>
                <a:cs typeface="Arial" panose="020B0604020202020204" pitchFamily="34" charset="0"/>
              </a:rPr>
              <a:t>POC: CPT Adams</a:t>
            </a:r>
          </a:p>
        </p:txBody>
      </p:sp>
      <p:sp>
        <p:nvSpPr>
          <p:cNvPr id="7" name="TextBox 6"/>
          <p:cNvSpPr txBox="1"/>
          <p:nvPr/>
        </p:nvSpPr>
        <p:spPr>
          <a:xfrm>
            <a:off x="2006351" y="4640061"/>
            <a:ext cx="1313894" cy="701335"/>
          </a:xfrm>
          <a:prstGeom prst="rect">
            <a:avLst/>
          </a:prstGeom>
          <a:solidFill>
            <a:srgbClr val="FFFF00"/>
          </a:solidFill>
          <a:ln>
            <a:solidFill>
              <a:schemeClr val="tx1"/>
            </a:solidFill>
            <a:prstDash val="solid"/>
          </a:ln>
        </p:spPr>
        <p:txBody>
          <a:bodyPr wrap="square" rtlCol="0" anchor="ctr">
            <a:noAutofit/>
          </a:bodyPr>
          <a:lstStyle/>
          <a:p>
            <a:pPr algn="ctr"/>
            <a:r>
              <a:rPr lang="en-US" sz="700" b="1" dirty="0">
                <a:solidFill>
                  <a:sysClr val="windowText" lastClr="000000"/>
                </a:solidFill>
                <a:latin typeface="Arial" panose="020B0604020202020204" pitchFamily="34" charset="0"/>
                <a:cs typeface="Arial" panose="020B0604020202020204" pitchFamily="34" charset="0"/>
              </a:rPr>
              <a:t>BDE </a:t>
            </a:r>
            <a:r>
              <a:rPr lang="en-US" sz="700" b="1" dirty="0" err="1">
                <a:solidFill>
                  <a:sysClr val="windowText" lastClr="000000"/>
                </a:solidFill>
                <a:latin typeface="Arial" panose="020B0604020202020204" pitchFamily="34" charset="0"/>
                <a:cs typeface="Arial" panose="020B0604020202020204" pitchFamily="34" charset="0"/>
              </a:rPr>
              <a:t>CoC</a:t>
            </a:r>
            <a:r>
              <a:rPr lang="en-US" sz="700" b="1" dirty="0">
                <a:solidFill>
                  <a:sysClr val="windowText" lastClr="000000"/>
                </a:solidFill>
                <a:latin typeface="Arial" panose="020B0604020202020204" pitchFamily="34" charset="0"/>
                <a:cs typeface="Arial" panose="020B0604020202020204" pitchFamily="34" charset="0"/>
              </a:rPr>
              <a:t> Full Dress RXL</a:t>
            </a:r>
          </a:p>
          <a:p>
            <a:pPr algn="ctr"/>
            <a:r>
              <a:rPr lang="en-US" sz="700" b="1" dirty="0">
                <a:solidFill>
                  <a:sysClr val="windowText" lastClr="000000"/>
                </a:solidFill>
                <a:latin typeface="Arial" panose="020B0604020202020204" pitchFamily="34" charset="0"/>
                <a:cs typeface="Arial" panose="020B0604020202020204" pitchFamily="34" charset="0"/>
              </a:rPr>
              <a:t>1400-1600</a:t>
            </a:r>
          </a:p>
          <a:p>
            <a:pPr algn="ctr"/>
            <a:r>
              <a:rPr lang="en-US" sz="700" b="1" dirty="0">
                <a:solidFill>
                  <a:sysClr val="windowText" lastClr="000000"/>
                </a:solidFill>
                <a:latin typeface="Arial" panose="020B0604020202020204" pitchFamily="34" charset="0"/>
                <a:cs typeface="Arial" panose="020B0604020202020204" pitchFamily="34" charset="0"/>
              </a:rPr>
              <a:t>Location: Cavalry Parade Field</a:t>
            </a:r>
          </a:p>
          <a:p>
            <a:pPr algn="ctr"/>
            <a:r>
              <a:rPr lang="en-US" sz="700" b="1" dirty="0">
                <a:solidFill>
                  <a:sysClr val="windowText" lastClr="000000"/>
                </a:solidFill>
                <a:latin typeface="Arial" panose="020B0604020202020204" pitchFamily="34" charset="0"/>
                <a:cs typeface="Arial" panose="020B0604020202020204" pitchFamily="34" charset="0"/>
              </a:rPr>
              <a:t>POC: SGM Gullion</a:t>
            </a:r>
          </a:p>
        </p:txBody>
      </p:sp>
      <p:sp>
        <p:nvSpPr>
          <p:cNvPr id="8" name="TextBox 7"/>
          <p:cNvSpPr txBox="1"/>
          <p:nvPr/>
        </p:nvSpPr>
        <p:spPr>
          <a:xfrm>
            <a:off x="3316730" y="2894931"/>
            <a:ext cx="1313894" cy="336774"/>
          </a:xfrm>
          <a:prstGeom prst="rect">
            <a:avLst/>
          </a:prstGeom>
          <a:solidFill>
            <a:srgbClr val="FFFF00"/>
          </a:solidFill>
          <a:ln w="3175">
            <a:solidFill>
              <a:schemeClr val="tx1"/>
            </a:solidFill>
            <a:prstDash val="solid"/>
          </a:ln>
        </p:spPr>
        <p:txBody>
          <a:bodyPr wrap="square" rtlCol="0" anchor="ctr">
            <a:noAutofit/>
          </a:bodyPr>
          <a:lstStyle/>
          <a:p>
            <a:pPr algn="ctr"/>
            <a:r>
              <a:rPr lang="en-US" sz="500" b="1" dirty="0">
                <a:solidFill>
                  <a:sysClr val="windowText" lastClr="000000"/>
                </a:solidFill>
                <a:latin typeface="Arial" panose="020B0604020202020204" pitchFamily="34" charset="0"/>
                <a:cs typeface="Arial" panose="020B0604020202020204" pitchFamily="34" charset="0"/>
              </a:rPr>
              <a:t>CDR Award Ceremony</a:t>
            </a:r>
          </a:p>
          <a:p>
            <a:pPr algn="ctr"/>
            <a:r>
              <a:rPr lang="en-US" sz="500" b="1" dirty="0">
                <a:solidFill>
                  <a:sysClr val="windowText" lastClr="000000"/>
                </a:solidFill>
                <a:latin typeface="Arial" panose="020B0604020202020204" pitchFamily="34" charset="0"/>
                <a:cs typeface="Arial" panose="020B0604020202020204" pitchFamily="34" charset="0"/>
              </a:rPr>
              <a:t>0930-1000</a:t>
            </a:r>
          </a:p>
          <a:p>
            <a:pPr algn="ctr"/>
            <a:r>
              <a:rPr lang="en-US" sz="500" b="1" dirty="0">
                <a:solidFill>
                  <a:sysClr val="windowText" lastClr="000000"/>
                </a:solidFill>
                <a:latin typeface="Arial" panose="020B0604020202020204" pitchFamily="34" charset="0"/>
                <a:cs typeface="Arial" panose="020B0604020202020204" pitchFamily="34" charset="0"/>
              </a:rPr>
              <a:t>Location: TBD</a:t>
            </a:r>
          </a:p>
          <a:p>
            <a:pPr algn="ctr"/>
            <a:r>
              <a:rPr lang="en-US" sz="500" b="1" dirty="0">
                <a:solidFill>
                  <a:sysClr val="windowText" lastClr="000000"/>
                </a:solidFill>
                <a:latin typeface="Arial" panose="020B0604020202020204" pitchFamily="34" charset="0"/>
                <a:cs typeface="Arial" panose="020B0604020202020204" pitchFamily="34" charset="0"/>
              </a:rPr>
              <a:t>POC: MAJ Crawford</a:t>
            </a:r>
          </a:p>
        </p:txBody>
      </p:sp>
      <p:sp>
        <p:nvSpPr>
          <p:cNvPr id="9" name="TextBox 8"/>
          <p:cNvSpPr txBox="1"/>
          <p:nvPr/>
        </p:nvSpPr>
        <p:spPr>
          <a:xfrm>
            <a:off x="3320245" y="3249226"/>
            <a:ext cx="1313894" cy="701335"/>
          </a:xfrm>
          <a:prstGeom prst="rect">
            <a:avLst/>
          </a:prstGeom>
          <a:solidFill>
            <a:srgbClr val="FFFF00"/>
          </a:solidFill>
          <a:ln>
            <a:solidFill>
              <a:schemeClr val="tx1"/>
            </a:solidFill>
            <a:prstDash val="solid"/>
          </a:ln>
        </p:spPr>
        <p:txBody>
          <a:bodyPr wrap="square" rtlCol="0" anchor="ctr">
            <a:noAutofit/>
          </a:bodyPr>
          <a:lstStyle/>
          <a:p>
            <a:pPr algn="ctr"/>
            <a:r>
              <a:rPr lang="en-US" sz="700" b="1" dirty="0" err="1">
                <a:solidFill>
                  <a:sysClr val="windowText" lastClr="000000"/>
                </a:solidFill>
                <a:latin typeface="Arial" panose="020B0604020202020204" pitchFamily="34" charset="0"/>
                <a:cs typeface="Arial" panose="020B0604020202020204" pitchFamily="34" charset="0"/>
              </a:rPr>
              <a:t>CoC</a:t>
            </a:r>
            <a:r>
              <a:rPr lang="en-US" sz="700" b="1" dirty="0">
                <a:solidFill>
                  <a:sysClr val="windowText" lastClr="000000"/>
                </a:solidFill>
                <a:latin typeface="Arial" panose="020B0604020202020204" pitchFamily="34" charset="0"/>
                <a:cs typeface="Arial" panose="020B0604020202020204" pitchFamily="34" charset="0"/>
              </a:rPr>
              <a:t> Ceremony</a:t>
            </a:r>
          </a:p>
          <a:p>
            <a:pPr algn="ctr"/>
            <a:r>
              <a:rPr lang="en-US" sz="700" b="1" dirty="0">
                <a:solidFill>
                  <a:sysClr val="windowText" lastClr="000000"/>
                </a:solidFill>
                <a:latin typeface="Arial" panose="020B0604020202020204" pitchFamily="34" charset="0"/>
                <a:cs typeface="Arial" panose="020B0604020202020204" pitchFamily="34" charset="0"/>
              </a:rPr>
              <a:t>1000-1200</a:t>
            </a:r>
          </a:p>
          <a:p>
            <a:pPr algn="ctr"/>
            <a:r>
              <a:rPr lang="en-US" sz="700" b="1" dirty="0">
                <a:solidFill>
                  <a:sysClr val="windowText" lastClr="000000"/>
                </a:solidFill>
                <a:latin typeface="Arial" panose="020B0604020202020204" pitchFamily="34" charset="0"/>
                <a:cs typeface="Arial" panose="020B0604020202020204" pitchFamily="34" charset="0"/>
              </a:rPr>
              <a:t>Location: Cavalry Parade Field</a:t>
            </a:r>
          </a:p>
          <a:p>
            <a:pPr algn="ctr"/>
            <a:r>
              <a:rPr lang="en-US" sz="700" b="1" dirty="0">
                <a:solidFill>
                  <a:sysClr val="windowText" lastClr="000000"/>
                </a:solidFill>
                <a:latin typeface="Arial" panose="020B0604020202020204" pitchFamily="34" charset="0"/>
                <a:cs typeface="Arial" panose="020B0604020202020204" pitchFamily="34" charset="0"/>
              </a:rPr>
              <a:t>POC: SGM Gullion</a:t>
            </a:r>
          </a:p>
        </p:txBody>
      </p:sp>
      <p:sp>
        <p:nvSpPr>
          <p:cNvPr id="10" name="TextBox 9"/>
          <p:cNvSpPr txBox="1"/>
          <p:nvPr/>
        </p:nvSpPr>
        <p:spPr>
          <a:xfrm>
            <a:off x="3320245" y="3946450"/>
            <a:ext cx="1313894" cy="367734"/>
          </a:xfrm>
          <a:prstGeom prst="rect">
            <a:avLst/>
          </a:prstGeom>
          <a:solidFill>
            <a:srgbClr val="FFFF00"/>
          </a:solidFill>
          <a:ln w="3175">
            <a:solidFill>
              <a:schemeClr val="tx1"/>
            </a:solidFill>
            <a:prstDash val="solid"/>
          </a:ln>
        </p:spPr>
        <p:txBody>
          <a:bodyPr wrap="square" rtlCol="0" anchor="ctr">
            <a:noAutofit/>
          </a:bodyPr>
          <a:lstStyle/>
          <a:p>
            <a:pPr algn="ctr"/>
            <a:r>
              <a:rPr lang="en-US" sz="600" b="1" dirty="0" err="1">
                <a:solidFill>
                  <a:sysClr val="windowText" lastClr="000000"/>
                </a:solidFill>
                <a:latin typeface="Arial" panose="020B0604020202020204" pitchFamily="34" charset="0"/>
                <a:cs typeface="Arial" panose="020B0604020202020204" pitchFamily="34" charset="0"/>
              </a:rPr>
              <a:t>CoC</a:t>
            </a:r>
            <a:r>
              <a:rPr lang="en-US" sz="600" b="1" dirty="0">
                <a:solidFill>
                  <a:sysClr val="windowText" lastClr="000000"/>
                </a:solidFill>
                <a:latin typeface="Arial" panose="020B0604020202020204" pitchFamily="34" charset="0"/>
                <a:cs typeface="Arial" panose="020B0604020202020204" pitchFamily="34" charset="0"/>
              </a:rPr>
              <a:t> Reception</a:t>
            </a:r>
          </a:p>
          <a:p>
            <a:pPr algn="ctr"/>
            <a:r>
              <a:rPr lang="en-US" sz="600" b="1" dirty="0">
                <a:solidFill>
                  <a:sysClr val="windowText" lastClr="000000"/>
                </a:solidFill>
                <a:latin typeface="Arial" panose="020B0604020202020204" pitchFamily="34" charset="0"/>
                <a:cs typeface="Arial" panose="020B0604020202020204" pitchFamily="34" charset="0"/>
              </a:rPr>
              <a:t>1200-1300</a:t>
            </a:r>
          </a:p>
          <a:p>
            <a:pPr algn="ctr"/>
            <a:r>
              <a:rPr lang="en-US" sz="600" b="1" dirty="0">
                <a:solidFill>
                  <a:sysClr val="windowText" lastClr="000000"/>
                </a:solidFill>
                <a:latin typeface="Arial" panose="020B0604020202020204" pitchFamily="34" charset="0"/>
                <a:cs typeface="Arial" panose="020B0604020202020204" pitchFamily="34" charset="0"/>
              </a:rPr>
              <a:t>Location: TBD</a:t>
            </a:r>
          </a:p>
          <a:p>
            <a:pPr algn="ctr"/>
            <a:r>
              <a:rPr lang="en-US" sz="600" b="1" dirty="0">
                <a:solidFill>
                  <a:sysClr val="windowText" lastClr="000000"/>
                </a:solidFill>
                <a:latin typeface="Arial" panose="020B0604020202020204" pitchFamily="34" charset="0"/>
                <a:cs typeface="Arial" panose="020B0604020202020204" pitchFamily="34" charset="0"/>
              </a:rPr>
              <a:t>POC: SGM Gullion</a:t>
            </a:r>
          </a:p>
        </p:txBody>
      </p:sp>
      <p:sp>
        <p:nvSpPr>
          <p:cNvPr id="11" name="TextBox 10"/>
          <p:cNvSpPr txBox="1"/>
          <p:nvPr/>
        </p:nvSpPr>
        <p:spPr>
          <a:xfrm>
            <a:off x="3323744" y="4329245"/>
            <a:ext cx="1313894" cy="584150"/>
          </a:xfrm>
          <a:prstGeom prst="rect">
            <a:avLst/>
          </a:prstGeom>
          <a:solidFill>
            <a:srgbClr val="00B0F0"/>
          </a:solidFill>
          <a:ln w="3175">
            <a:solidFill>
              <a:schemeClr val="tx1"/>
            </a:solidFill>
            <a:prstDash val="solid"/>
          </a:ln>
        </p:spPr>
        <p:txBody>
          <a:bodyPr wrap="square" rtlCol="0" anchor="ctr">
            <a:noAutofit/>
          </a:bodyPr>
          <a:lstStyle/>
          <a:p>
            <a:pPr algn="ctr"/>
            <a:r>
              <a:rPr lang="en-US" sz="600" b="1" dirty="0">
                <a:solidFill>
                  <a:sysClr val="windowText" lastClr="000000"/>
                </a:solidFill>
                <a:latin typeface="Arial" panose="020B0604020202020204" pitchFamily="34" charset="0"/>
                <a:cs typeface="Arial" panose="020B0604020202020204" pitchFamily="34" charset="0"/>
              </a:rPr>
              <a:t>Meeting with Incoming Dv6</a:t>
            </a:r>
          </a:p>
          <a:p>
            <a:pPr algn="ctr"/>
            <a:r>
              <a:rPr lang="en-US" sz="600" b="1" dirty="0">
                <a:solidFill>
                  <a:sysClr val="windowText" lastClr="000000"/>
                </a:solidFill>
                <a:latin typeface="Arial" panose="020B0604020202020204" pitchFamily="34" charset="0"/>
                <a:cs typeface="Arial" panose="020B0604020202020204" pitchFamily="34" charset="0"/>
              </a:rPr>
              <a:t>1300-1330</a:t>
            </a:r>
          </a:p>
          <a:p>
            <a:pPr algn="ctr"/>
            <a:r>
              <a:rPr lang="en-US" sz="600" b="1" dirty="0">
                <a:solidFill>
                  <a:sysClr val="windowText" lastClr="000000"/>
                </a:solidFill>
                <a:latin typeface="Arial" panose="020B0604020202020204" pitchFamily="34" charset="0"/>
                <a:cs typeface="Arial" panose="020B0604020202020204" pitchFamily="34" charset="0"/>
              </a:rPr>
              <a:t>Location: Cavalry Parade Field</a:t>
            </a:r>
          </a:p>
          <a:p>
            <a:pPr algn="ctr"/>
            <a:r>
              <a:rPr lang="en-US" sz="600" b="1" dirty="0">
                <a:solidFill>
                  <a:sysClr val="windowText" lastClr="000000"/>
                </a:solidFill>
                <a:latin typeface="Arial" panose="020B0604020202020204" pitchFamily="34" charset="0"/>
                <a:cs typeface="Arial" panose="020B0604020202020204" pitchFamily="34" charset="0"/>
              </a:rPr>
              <a:t>Audience: BDE and BN CMD TM’s, BDE XO andS3 </a:t>
            </a:r>
          </a:p>
          <a:p>
            <a:pPr algn="ctr"/>
            <a:endParaRPr lang="en-US" sz="600" dirty="0">
              <a:solidFill>
                <a:sysClr val="windowText" lastClr="000000"/>
              </a:solidFill>
              <a:latin typeface="Arial" panose="020B0604020202020204" pitchFamily="34" charset="0"/>
              <a:cs typeface="Arial" panose="020B0604020202020204" pitchFamily="34" charset="0"/>
            </a:endParaRPr>
          </a:p>
        </p:txBody>
      </p:sp>
      <p:sp>
        <p:nvSpPr>
          <p:cNvPr id="12" name="TextBox 11"/>
          <p:cNvSpPr txBox="1"/>
          <p:nvPr/>
        </p:nvSpPr>
        <p:spPr>
          <a:xfrm>
            <a:off x="4634142" y="2879934"/>
            <a:ext cx="1313891" cy="363358"/>
          </a:xfrm>
          <a:prstGeom prst="rect">
            <a:avLst/>
          </a:prstGeom>
          <a:solidFill>
            <a:srgbClr val="00B0F0"/>
          </a:solidFill>
          <a:ln>
            <a:solidFill>
              <a:schemeClr val="tx1"/>
            </a:solidFill>
            <a:prstDash val="solid"/>
          </a:ln>
        </p:spPr>
        <p:txBody>
          <a:bodyPr wrap="square" rtlCol="0" anchor="ctr">
            <a:noAutofit/>
          </a:bodyPr>
          <a:lstStyle/>
          <a:p>
            <a:pPr algn="ctr"/>
            <a:r>
              <a:rPr lang="en-US" sz="600" b="1" dirty="0">
                <a:solidFill>
                  <a:sysClr val="windowText" lastClr="000000"/>
                </a:solidFill>
                <a:latin typeface="Arial" panose="020B0604020202020204" pitchFamily="34" charset="0"/>
                <a:cs typeface="Arial" panose="020B0604020202020204" pitchFamily="34" charset="0"/>
              </a:rPr>
              <a:t>1-16 IN In-Brief</a:t>
            </a:r>
          </a:p>
          <a:p>
            <a:pPr algn="ctr"/>
            <a:r>
              <a:rPr lang="en-US" sz="600" b="1" dirty="0">
                <a:solidFill>
                  <a:sysClr val="windowText" lastClr="000000"/>
                </a:solidFill>
                <a:latin typeface="Arial" panose="020B0604020202020204" pitchFamily="34" charset="0"/>
                <a:cs typeface="Arial" panose="020B0604020202020204" pitchFamily="34" charset="0"/>
              </a:rPr>
              <a:t>0900-1000</a:t>
            </a:r>
          </a:p>
          <a:p>
            <a:pPr algn="ctr"/>
            <a:r>
              <a:rPr lang="en-US" sz="600" b="1" dirty="0">
                <a:solidFill>
                  <a:sysClr val="windowText" lastClr="000000"/>
                </a:solidFill>
                <a:latin typeface="Arial" panose="020B0604020202020204" pitchFamily="34" charset="0"/>
                <a:cs typeface="Arial" panose="020B0604020202020204" pitchFamily="34" charset="0"/>
              </a:rPr>
              <a:t>Location: BDE CMD CONFERENCE ROOM</a:t>
            </a:r>
          </a:p>
        </p:txBody>
      </p:sp>
      <p:sp>
        <p:nvSpPr>
          <p:cNvPr id="13" name="TextBox 12"/>
          <p:cNvSpPr txBox="1"/>
          <p:nvPr/>
        </p:nvSpPr>
        <p:spPr>
          <a:xfrm>
            <a:off x="4645179" y="3773870"/>
            <a:ext cx="1313891" cy="402487"/>
          </a:xfrm>
          <a:prstGeom prst="rect">
            <a:avLst/>
          </a:prstGeom>
          <a:solidFill>
            <a:srgbClr val="00B0F0"/>
          </a:solidFill>
          <a:ln>
            <a:solidFill>
              <a:schemeClr val="tx1"/>
            </a:solidFill>
            <a:prstDash val="solid"/>
          </a:ln>
        </p:spPr>
        <p:txBody>
          <a:bodyPr wrap="square" rtlCol="0" anchor="ctr">
            <a:noAutofit/>
          </a:bodyPr>
          <a:lstStyle/>
          <a:p>
            <a:pPr algn="ctr"/>
            <a:r>
              <a:rPr lang="en-US" sz="600" b="1" dirty="0">
                <a:solidFill>
                  <a:sysClr val="windowText" lastClr="000000"/>
                </a:solidFill>
                <a:latin typeface="Arial" panose="020B0604020202020204" pitchFamily="34" charset="0"/>
                <a:cs typeface="Arial" panose="020B0604020202020204" pitchFamily="34" charset="0"/>
              </a:rPr>
              <a:t>3-66 AR In-Brief</a:t>
            </a:r>
          </a:p>
          <a:p>
            <a:pPr algn="ctr"/>
            <a:r>
              <a:rPr lang="en-US" sz="600" b="1" dirty="0">
                <a:solidFill>
                  <a:sysClr val="windowText" lastClr="000000"/>
                </a:solidFill>
                <a:latin typeface="Arial" panose="020B0604020202020204" pitchFamily="34" charset="0"/>
                <a:cs typeface="Arial" panose="020B0604020202020204" pitchFamily="34" charset="0"/>
              </a:rPr>
              <a:t>1200-1300</a:t>
            </a:r>
          </a:p>
          <a:p>
            <a:pPr algn="ctr"/>
            <a:r>
              <a:rPr lang="en-US" sz="600" b="1" dirty="0">
                <a:solidFill>
                  <a:sysClr val="windowText" lastClr="000000"/>
                </a:solidFill>
                <a:latin typeface="Arial" panose="020B0604020202020204" pitchFamily="34" charset="0"/>
                <a:cs typeface="Arial" panose="020B0604020202020204" pitchFamily="34" charset="0"/>
              </a:rPr>
              <a:t>Location: BDE CMD CONFERENCE ROOM</a:t>
            </a:r>
          </a:p>
        </p:txBody>
      </p:sp>
      <p:sp>
        <p:nvSpPr>
          <p:cNvPr id="14" name="TextBox 13"/>
          <p:cNvSpPr txBox="1"/>
          <p:nvPr/>
        </p:nvSpPr>
        <p:spPr>
          <a:xfrm>
            <a:off x="4634141" y="3323762"/>
            <a:ext cx="1313891" cy="416201"/>
          </a:xfrm>
          <a:prstGeom prst="rect">
            <a:avLst/>
          </a:prstGeom>
          <a:solidFill>
            <a:srgbClr val="00B0F0"/>
          </a:solidFill>
          <a:ln>
            <a:solidFill>
              <a:schemeClr val="tx1"/>
            </a:solidFill>
            <a:prstDash val="solid"/>
          </a:ln>
        </p:spPr>
        <p:txBody>
          <a:bodyPr wrap="square" rtlCol="0" anchor="ctr">
            <a:noAutofit/>
          </a:bodyPr>
          <a:lstStyle/>
          <a:p>
            <a:pPr algn="ctr"/>
            <a:r>
              <a:rPr lang="en-US" sz="600" b="1" dirty="0">
                <a:solidFill>
                  <a:sysClr val="windowText" lastClr="000000"/>
                </a:solidFill>
                <a:latin typeface="Arial" panose="020B0604020202020204" pitchFamily="34" charset="0"/>
                <a:cs typeface="Arial" panose="020B0604020202020204" pitchFamily="34" charset="0"/>
              </a:rPr>
              <a:t>2-34 AR In-Brief</a:t>
            </a:r>
          </a:p>
          <a:p>
            <a:pPr algn="ctr"/>
            <a:r>
              <a:rPr lang="en-US" sz="600" b="1" dirty="0">
                <a:solidFill>
                  <a:sysClr val="windowText" lastClr="000000"/>
                </a:solidFill>
                <a:latin typeface="Arial" panose="020B0604020202020204" pitchFamily="34" charset="0"/>
                <a:cs typeface="Arial" panose="020B0604020202020204" pitchFamily="34" charset="0"/>
              </a:rPr>
              <a:t>1030-1130</a:t>
            </a:r>
          </a:p>
          <a:p>
            <a:pPr algn="ctr"/>
            <a:r>
              <a:rPr lang="en-US" sz="600" b="1" dirty="0">
                <a:solidFill>
                  <a:sysClr val="windowText" lastClr="000000"/>
                </a:solidFill>
                <a:latin typeface="Arial" panose="020B0604020202020204" pitchFamily="34" charset="0"/>
                <a:cs typeface="Arial" panose="020B0604020202020204" pitchFamily="34" charset="0"/>
              </a:rPr>
              <a:t>Location: BDE CMD CONFERENCE ROOM</a:t>
            </a:r>
          </a:p>
        </p:txBody>
      </p:sp>
      <p:sp>
        <p:nvSpPr>
          <p:cNvPr id="15" name="TextBox 14"/>
          <p:cNvSpPr txBox="1"/>
          <p:nvPr/>
        </p:nvSpPr>
        <p:spPr>
          <a:xfrm>
            <a:off x="5949553" y="2930917"/>
            <a:ext cx="1291749" cy="392845"/>
          </a:xfrm>
          <a:prstGeom prst="rect">
            <a:avLst/>
          </a:prstGeom>
          <a:solidFill>
            <a:srgbClr val="00B0F0"/>
          </a:solidFill>
          <a:ln>
            <a:solidFill>
              <a:schemeClr val="tx1"/>
            </a:solidFill>
            <a:prstDash val="solid"/>
          </a:ln>
        </p:spPr>
        <p:txBody>
          <a:bodyPr wrap="square" rtlCol="0" anchor="ctr">
            <a:noAutofit/>
          </a:bodyPr>
          <a:lstStyle/>
          <a:p>
            <a:pPr algn="ctr"/>
            <a:r>
              <a:rPr lang="en-US" sz="600" b="1" dirty="0">
                <a:solidFill>
                  <a:sysClr val="windowText" lastClr="000000"/>
                </a:solidFill>
                <a:latin typeface="Arial" panose="020B0604020202020204" pitchFamily="34" charset="0"/>
                <a:cs typeface="Arial" panose="020B0604020202020204" pitchFamily="34" charset="0"/>
              </a:rPr>
              <a:t>1-4 CAV In-Brief</a:t>
            </a:r>
          </a:p>
          <a:p>
            <a:pPr algn="ctr"/>
            <a:r>
              <a:rPr lang="en-US" sz="600" b="1" dirty="0">
                <a:solidFill>
                  <a:sysClr val="windowText" lastClr="000000"/>
                </a:solidFill>
                <a:latin typeface="Arial" panose="020B0604020202020204" pitchFamily="34" charset="0"/>
                <a:cs typeface="Arial" panose="020B0604020202020204" pitchFamily="34" charset="0"/>
              </a:rPr>
              <a:t>0900-1000</a:t>
            </a:r>
          </a:p>
          <a:p>
            <a:pPr algn="ctr"/>
            <a:r>
              <a:rPr lang="en-US" sz="600" b="1" dirty="0">
                <a:solidFill>
                  <a:sysClr val="windowText" lastClr="000000"/>
                </a:solidFill>
                <a:latin typeface="Arial" panose="020B0604020202020204" pitchFamily="34" charset="0"/>
                <a:cs typeface="Arial" panose="020B0604020202020204" pitchFamily="34" charset="0"/>
              </a:rPr>
              <a:t>Location: BDE CMD CONFERENCE ROOM</a:t>
            </a:r>
          </a:p>
        </p:txBody>
      </p:sp>
      <p:sp>
        <p:nvSpPr>
          <p:cNvPr id="16" name="TextBox 15"/>
          <p:cNvSpPr txBox="1"/>
          <p:nvPr/>
        </p:nvSpPr>
        <p:spPr>
          <a:xfrm>
            <a:off x="4625589" y="5352764"/>
            <a:ext cx="1313891" cy="370387"/>
          </a:xfrm>
          <a:prstGeom prst="rect">
            <a:avLst/>
          </a:prstGeom>
          <a:solidFill>
            <a:srgbClr val="00B0F0"/>
          </a:solidFill>
          <a:ln>
            <a:solidFill>
              <a:schemeClr val="tx1"/>
            </a:solidFill>
            <a:prstDash val="solid"/>
          </a:ln>
        </p:spPr>
        <p:txBody>
          <a:bodyPr wrap="square" rtlCol="0" anchor="ctr">
            <a:noAutofit/>
          </a:bodyPr>
          <a:lstStyle/>
          <a:p>
            <a:pPr algn="ctr"/>
            <a:r>
              <a:rPr lang="en-US" sz="600" b="1" dirty="0">
                <a:solidFill>
                  <a:sysClr val="windowText" lastClr="000000"/>
                </a:solidFill>
                <a:latin typeface="Arial" panose="020B0604020202020204" pitchFamily="34" charset="0"/>
                <a:cs typeface="Arial" panose="020B0604020202020204" pitchFamily="34" charset="0"/>
              </a:rPr>
              <a:t>1-5 FA In-Brief</a:t>
            </a:r>
          </a:p>
          <a:p>
            <a:pPr algn="ctr"/>
            <a:r>
              <a:rPr lang="en-US" sz="600" b="1" dirty="0">
                <a:solidFill>
                  <a:sysClr val="windowText" lastClr="000000"/>
                </a:solidFill>
                <a:latin typeface="Arial" panose="020B0604020202020204" pitchFamily="34" charset="0"/>
                <a:cs typeface="Arial" panose="020B0604020202020204" pitchFamily="34" charset="0"/>
              </a:rPr>
              <a:t>1600-1700</a:t>
            </a:r>
          </a:p>
          <a:p>
            <a:pPr algn="ctr"/>
            <a:r>
              <a:rPr lang="en-US" sz="600" b="1" dirty="0">
                <a:solidFill>
                  <a:sysClr val="windowText" lastClr="000000"/>
                </a:solidFill>
                <a:latin typeface="Arial" panose="020B0604020202020204" pitchFamily="34" charset="0"/>
                <a:cs typeface="Arial" panose="020B0604020202020204" pitchFamily="34" charset="0"/>
              </a:rPr>
              <a:t>Location: BDE CMD CONFERENCE ROOM</a:t>
            </a:r>
          </a:p>
        </p:txBody>
      </p:sp>
      <p:sp>
        <p:nvSpPr>
          <p:cNvPr id="17" name="TextBox 16"/>
          <p:cNvSpPr txBox="1"/>
          <p:nvPr/>
        </p:nvSpPr>
        <p:spPr>
          <a:xfrm>
            <a:off x="5940523" y="2549860"/>
            <a:ext cx="1313891" cy="374566"/>
          </a:xfrm>
          <a:prstGeom prst="rect">
            <a:avLst/>
          </a:prstGeom>
          <a:solidFill>
            <a:srgbClr val="00B0F0"/>
          </a:solidFill>
          <a:ln>
            <a:solidFill>
              <a:schemeClr val="tx1"/>
            </a:solidFill>
            <a:prstDash val="solid"/>
          </a:ln>
        </p:spPr>
        <p:txBody>
          <a:bodyPr wrap="square" rtlCol="0" anchor="ctr">
            <a:noAutofit/>
          </a:bodyPr>
          <a:lstStyle/>
          <a:p>
            <a:pPr algn="ctr"/>
            <a:r>
              <a:rPr lang="en-US" sz="600" b="1" dirty="0">
                <a:solidFill>
                  <a:sysClr val="windowText" lastClr="000000"/>
                </a:solidFill>
                <a:latin typeface="Arial" panose="020B0604020202020204" pitchFamily="34" charset="0"/>
                <a:cs typeface="Arial" panose="020B0604020202020204" pitchFamily="34" charset="0"/>
              </a:rPr>
              <a:t>101 BSB In-Brief</a:t>
            </a:r>
          </a:p>
          <a:p>
            <a:pPr algn="ctr"/>
            <a:r>
              <a:rPr lang="en-US" sz="600" b="1" dirty="0">
                <a:solidFill>
                  <a:sysClr val="windowText" lastClr="000000"/>
                </a:solidFill>
                <a:latin typeface="Arial" panose="020B0604020202020204" pitchFamily="34" charset="0"/>
                <a:cs typeface="Arial" panose="020B0604020202020204" pitchFamily="34" charset="0"/>
              </a:rPr>
              <a:t>0800-0900</a:t>
            </a:r>
          </a:p>
          <a:p>
            <a:pPr algn="ctr"/>
            <a:r>
              <a:rPr lang="en-US" sz="600" b="1" dirty="0">
                <a:solidFill>
                  <a:sysClr val="windowText" lastClr="000000"/>
                </a:solidFill>
                <a:latin typeface="Arial" panose="020B0604020202020204" pitchFamily="34" charset="0"/>
                <a:cs typeface="Arial" panose="020B0604020202020204" pitchFamily="34" charset="0"/>
              </a:rPr>
              <a:t>Location: BDE CMD CONFERENCE ROOM</a:t>
            </a:r>
          </a:p>
        </p:txBody>
      </p:sp>
      <p:sp>
        <p:nvSpPr>
          <p:cNvPr id="18" name="TextBox 17"/>
          <p:cNvSpPr txBox="1"/>
          <p:nvPr/>
        </p:nvSpPr>
        <p:spPr>
          <a:xfrm>
            <a:off x="4637641" y="4881751"/>
            <a:ext cx="1313891" cy="416201"/>
          </a:xfrm>
          <a:prstGeom prst="rect">
            <a:avLst/>
          </a:prstGeom>
          <a:solidFill>
            <a:srgbClr val="00B0F0"/>
          </a:solidFill>
          <a:ln>
            <a:solidFill>
              <a:schemeClr val="tx1"/>
            </a:solidFill>
            <a:prstDash val="solid"/>
          </a:ln>
        </p:spPr>
        <p:txBody>
          <a:bodyPr wrap="square" rtlCol="0" anchor="ctr">
            <a:noAutofit/>
          </a:bodyPr>
          <a:lstStyle/>
          <a:p>
            <a:pPr algn="ctr"/>
            <a:r>
              <a:rPr lang="en-US" sz="600" b="1" dirty="0">
                <a:solidFill>
                  <a:sysClr val="windowText" lastClr="000000"/>
                </a:solidFill>
                <a:latin typeface="Arial" panose="020B0604020202020204" pitchFamily="34" charset="0"/>
                <a:cs typeface="Arial" panose="020B0604020202020204" pitchFamily="34" charset="0"/>
              </a:rPr>
              <a:t>1 EN In-Brief</a:t>
            </a:r>
          </a:p>
          <a:p>
            <a:pPr algn="ctr"/>
            <a:r>
              <a:rPr lang="en-US" sz="600" b="1" dirty="0">
                <a:solidFill>
                  <a:sysClr val="windowText" lastClr="000000"/>
                </a:solidFill>
                <a:latin typeface="Arial" panose="020B0604020202020204" pitchFamily="34" charset="0"/>
                <a:cs typeface="Arial" panose="020B0604020202020204" pitchFamily="34" charset="0"/>
              </a:rPr>
              <a:t>1430-1530</a:t>
            </a:r>
          </a:p>
          <a:p>
            <a:pPr algn="ctr"/>
            <a:r>
              <a:rPr lang="en-US" sz="600" b="1" dirty="0">
                <a:solidFill>
                  <a:sysClr val="windowText" lastClr="000000"/>
                </a:solidFill>
                <a:latin typeface="Arial" panose="020B0604020202020204" pitchFamily="34" charset="0"/>
                <a:cs typeface="Arial" panose="020B0604020202020204" pitchFamily="34" charset="0"/>
              </a:rPr>
              <a:t>Location: BDE CMD CONFERENCE ROOM</a:t>
            </a:r>
          </a:p>
        </p:txBody>
      </p:sp>
      <p:sp>
        <p:nvSpPr>
          <p:cNvPr id="19" name="TextBox 18"/>
          <p:cNvSpPr txBox="1"/>
          <p:nvPr/>
        </p:nvSpPr>
        <p:spPr>
          <a:xfrm>
            <a:off x="5947361" y="4065559"/>
            <a:ext cx="1313891" cy="382795"/>
          </a:xfrm>
          <a:prstGeom prst="rect">
            <a:avLst/>
          </a:prstGeom>
          <a:solidFill>
            <a:srgbClr val="00B0F0"/>
          </a:solidFill>
          <a:ln>
            <a:solidFill>
              <a:schemeClr val="tx1"/>
            </a:solidFill>
            <a:prstDash val="solid"/>
          </a:ln>
        </p:spPr>
        <p:txBody>
          <a:bodyPr wrap="square" rtlCol="0" anchor="ctr">
            <a:noAutofit/>
          </a:bodyPr>
          <a:lstStyle/>
          <a:p>
            <a:pPr algn="ctr"/>
            <a:r>
              <a:rPr lang="en-US" sz="600" b="1" dirty="0">
                <a:solidFill>
                  <a:sysClr val="windowText" lastClr="000000"/>
                </a:solidFill>
                <a:latin typeface="Arial" panose="020B0604020202020204" pitchFamily="34" charset="0"/>
                <a:cs typeface="Arial" panose="020B0604020202020204" pitchFamily="34" charset="0"/>
              </a:rPr>
              <a:t>BDE Staff In-Brief</a:t>
            </a:r>
          </a:p>
          <a:p>
            <a:pPr algn="ctr"/>
            <a:r>
              <a:rPr lang="en-US" sz="600" b="1" dirty="0">
                <a:solidFill>
                  <a:sysClr val="windowText" lastClr="000000"/>
                </a:solidFill>
                <a:latin typeface="Arial" panose="020B0604020202020204" pitchFamily="34" charset="0"/>
                <a:cs typeface="Arial" panose="020B0604020202020204" pitchFamily="34" charset="0"/>
              </a:rPr>
              <a:t>1230-1330</a:t>
            </a:r>
          </a:p>
          <a:p>
            <a:pPr algn="ctr"/>
            <a:r>
              <a:rPr lang="en-US" sz="600" b="1" dirty="0">
                <a:solidFill>
                  <a:sysClr val="windowText" lastClr="000000"/>
                </a:solidFill>
                <a:latin typeface="Arial" panose="020B0604020202020204" pitchFamily="34" charset="0"/>
                <a:cs typeface="Arial" panose="020B0604020202020204" pitchFamily="34" charset="0"/>
              </a:rPr>
              <a:t>Location: BDE CMD CONFERENCE ROOM</a:t>
            </a:r>
          </a:p>
        </p:txBody>
      </p:sp>
      <p:sp>
        <p:nvSpPr>
          <p:cNvPr id="23" name="TextBox 22"/>
          <p:cNvSpPr txBox="1"/>
          <p:nvPr/>
        </p:nvSpPr>
        <p:spPr>
          <a:xfrm>
            <a:off x="7261918" y="995347"/>
            <a:ext cx="1882082" cy="167627"/>
          </a:xfrm>
          <a:prstGeom prst="rect">
            <a:avLst/>
          </a:prstGeom>
          <a:solidFill>
            <a:srgbClr val="00D25F"/>
          </a:solidFill>
          <a:ln>
            <a:solidFill>
              <a:schemeClr val="tx1"/>
            </a:solidFill>
            <a:prstDash val="solid"/>
          </a:ln>
        </p:spPr>
        <p:txBody>
          <a:bodyPr wrap="square" rtlCol="0" anchor="ctr">
            <a:noAutofit/>
          </a:bodyPr>
          <a:lstStyle/>
          <a:p>
            <a:pPr algn="ctr"/>
            <a:r>
              <a:rPr lang="en-US" sz="700" b="1" dirty="0">
                <a:solidFill>
                  <a:sysClr val="windowText" lastClr="000000"/>
                </a:solidFill>
                <a:latin typeface="Arial" panose="020B0604020202020204" pitchFamily="34" charset="0"/>
                <a:cs typeface="Arial" panose="020B0604020202020204" pitchFamily="34" charset="0"/>
              </a:rPr>
              <a:t>BLOCK LEAVE</a:t>
            </a:r>
            <a:endParaRPr lang="en-US" sz="700" dirty="0">
              <a:solidFill>
                <a:sysClr val="windowText" lastClr="000000"/>
              </a:solidFill>
              <a:latin typeface="Arial" panose="020B0604020202020204" pitchFamily="34" charset="0"/>
              <a:cs typeface="Arial" panose="020B0604020202020204" pitchFamily="34" charset="0"/>
            </a:endParaRPr>
          </a:p>
        </p:txBody>
      </p:sp>
      <p:sp>
        <p:nvSpPr>
          <p:cNvPr id="24" name="TextBox 23"/>
          <p:cNvSpPr txBox="1"/>
          <p:nvPr/>
        </p:nvSpPr>
        <p:spPr>
          <a:xfrm>
            <a:off x="692456" y="995346"/>
            <a:ext cx="6569461" cy="167627"/>
          </a:xfrm>
          <a:prstGeom prst="rect">
            <a:avLst/>
          </a:prstGeom>
          <a:solidFill>
            <a:srgbClr val="00B0F0"/>
          </a:solidFill>
          <a:ln>
            <a:solidFill>
              <a:schemeClr val="tx1"/>
            </a:solidFill>
            <a:prstDash val="solid"/>
          </a:ln>
        </p:spPr>
        <p:txBody>
          <a:bodyPr wrap="square" rtlCol="0" anchor="ctr">
            <a:noAutofit/>
          </a:bodyPr>
          <a:lstStyle/>
          <a:p>
            <a:pPr algn="ctr"/>
            <a:r>
              <a:rPr lang="en-US" sz="700" b="1" dirty="0">
                <a:solidFill>
                  <a:sysClr val="windowText" lastClr="000000"/>
                </a:solidFill>
                <a:latin typeface="Arial" panose="020B0604020202020204" pitchFamily="34" charset="0"/>
                <a:cs typeface="Arial" panose="020B0604020202020204" pitchFamily="34" charset="0"/>
              </a:rPr>
              <a:t>1ABCT Reintegration</a:t>
            </a:r>
            <a:endParaRPr lang="en-US" sz="700" dirty="0">
              <a:solidFill>
                <a:sysClr val="windowText" lastClr="000000"/>
              </a:solidFill>
              <a:latin typeface="Arial" panose="020B0604020202020204" pitchFamily="34" charset="0"/>
              <a:cs typeface="Arial" panose="020B0604020202020204" pitchFamily="34" charset="0"/>
            </a:endParaRPr>
          </a:p>
        </p:txBody>
      </p:sp>
      <p:sp>
        <p:nvSpPr>
          <p:cNvPr id="31" name="Rectangle 30"/>
          <p:cNvSpPr/>
          <p:nvPr/>
        </p:nvSpPr>
        <p:spPr>
          <a:xfrm>
            <a:off x="0" y="113281"/>
            <a:ext cx="9141852" cy="4765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black"/>
                </a:solidFill>
                <a:latin typeface="Arial" panose="020B0604020202020204" pitchFamily="34" charset="0"/>
                <a:cs typeface="Arial" panose="020B0604020202020204" pitchFamily="34" charset="0"/>
              </a:rPr>
              <a:t>Week 8 (10JUL-16JUL17) Event Calendar</a:t>
            </a:r>
          </a:p>
        </p:txBody>
      </p:sp>
      <p:sp>
        <p:nvSpPr>
          <p:cNvPr id="32" name="TextBox 31"/>
          <p:cNvSpPr txBox="1"/>
          <p:nvPr/>
        </p:nvSpPr>
        <p:spPr>
          <a:xfrm>
            <a:off x="7520702" y="218146"/>
            <a:ext cx="953659" cy="276999"/>
          </a:xfrm>
          <a:prstGeom prst="rect">
            <a:avLst/>
          </a:prstGeom>
          <a:noFill/>
        </p:spPr>
        <p:txBody>
          <a:bodyPr wrap="none" rtlCol="0">
            <a:spAutoFit/>
          </a:bodyPr>
          <a:lstStyle/>
          <a:p>
            <a:r>
              <a:rPr lang="en-US" sz="1200" b="1" dirty="0">
                <a:solidFill>
                  <a:srgbClr val="C00000"/>
                </a:solidFill>
                <a:latin typeface="Arial" panose="020B0604020202020204" pitchFamily="34" charset="0"/>
                <a:cs typeface="Arial" panose="020B0604020202020204" pitchFamily="34" charset="0"/>
              </a:rPr>
              <a:t>Version 20</a:t>
            </a:r>
          </a:p>
        </p:txBody>
      </p:sp>
      <p:grpSp>
        <p:nvGrpSpPr>
          <p:cNvPr id="44" name="Group 43"/>
          <p:cNvGrpSpPr/>
          <p:nvPr/>
        </p:nvGrpSpPr>
        <p:grpSpPr>
          <a:xfrm>
            <a:off x="5656136" y="6408841"/>
            <a:ext cx="3515011" cy="449159"/>
            <a:chOff x="5656136" y="6408841"/>
            <a:chExt cx="3515011" cy="449159"/>
          </a:xfrm>
        </p:grpSpPr>
        <p:grpSp>
          <p:nvGrpSpPr>
            <p:cNvPr id="45" name="Group 44"/>
            <p:cNvGrpSpPr/>
            <p:nvPr/>
          </p:nvGrpSpPr>
          <p:grpSpPr>
            <a:xfrm>
              <a:off x="5656136" y="6408841"/>
              <a:ext cx="3515011" cy="449159"/>
              <a:chOff x="5656136" y="6408841"/>
              <a:chExt cx="3515011" cy="449159"/>
            </a:xfrm>
          </p:grpSpPr>
          <p:grpSp>
            <p:nvGrpSpPr>
              <p:cNvPr id="67" name="Group 66"/>
              <p:cNvGrpSpPr/>
              <p:nvPr/>
            </p:nvGrpSpPr>
            <p:grpSpPr>
              <a:xfrm>
                <a:off x="5656136" y="6408841"/>
                <a:ext cx="3469969" cy="449159"/>
                <a:chOff x="5656136" y="6408841"/>
                <a:chExt cx="3469969" cy="449159"/>
              </a:xfrm>
            </p:grpSpPr>
            <p:grpSp>
              <p:nvGrpSpPr>
                <p:cNvPr id="69" name="Group 68"/>
                <p:cNvGrpSpPr/>
                <p:nvPr/>
              </p:nvGrpSpPr>
              <p:grpSpPr>
                <a:xfrm>
                  <a:off x="5656136" y="6408841"/>
                  <a:ext cx="3469969" cy="449159"/>
                  <a:chOff x="378230" y="3991812"/>
                  <a:chExt cx="3238000" cy="556690"/>
                </a:xfrm>
              </p:grpSpPr>
              <p:grpSp>
                <p:nvGrpSpPr>
                  <p:cNvPr id="72" name="Group 71"/>
                  <p:cNvGrpSpPr/>
                  <p:nvPr/>
                </p:nvGrpSpPr>
                <p:grpSpPr>
                  <a:xfrm>
                    <a:off x="378230" y="3991812"/>
                    <a:ext cx="3238000" cy="556690"/>
                    <a:chOff x="378230" y="3991812"/>
                    <a:chExt cx="3238000" cy="556690"/>
                  </a:xfrm>
                </p:grpSpPr>
                <p:sp>
                  <p:nvSpPr>
                    <p:cNvPr id="77" name="Rectangle 76"/>
                    <p:cNvSpPr/>
                    <p:nvPr/>
                  </p:nvSpPr>
                  <p:spPr>
                    <a:xfrm>
                      <a:off x="378230" y="3991812"/>
                      <a:ext cx="3238000" cy="5566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Rectangle 77"/>
                    <p:cNvSpPr/>
                    <p:nvPr/>
                  </p:nvSpPr>
                  <p:spPr>
                    <a:xfrm>
                      <a:off x="423350" y="4052468"/>
                      <a:ext cx="79899" cy="887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Rectangle 78"/>
                    <p:cNvSpPr/>
                    <p:nvPr/>
                  </p:nvSpPr>
                  <p:spPr>
                    <a:xfrm>
                      <a:off x="423350" y="4203388"/>
                      <a:ext cx="79899" cy="88777"/>
                    </a:xfrm>
                    <a:prstGeom prst="rect">
                      <a:avLst/>
                    </a:prstGeom>
                    <a:solidFill>
                      <a:srgbClr val="00D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Rectangle 79"/>
                    <p:cNvSpPr/>
                    <p:nvPr/>
                  </p:nvSpPr>
                  <p:spPr>
                    <a:xfrm>
                      <a:off x="423350" y="4363186"/>
                      <a:ext cx="79899" cy="8877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Rectangle 80"/>
                    <p:cNvSpPr/>
                    <p:nvPr/>
                  </p:nvSpPr>
                  <p:spPr>
                    <a:xfrm>
                      <a:off x="1854208" y="4352564"/>
                      <a:ext cx="79899" cy="887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2" name="Rectangle 81"/>
                    <p:cNvSpPr/>
                    <p:nvPr/>
                  </p:nvSpPr>
                  <p:spPr>
                    <a:xfrm>
                      <a:off x="441102" y="4034712"/>
                      <a:ext cx="541536" cy="150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ysClr val="windowText" lastClr="000000"/>
                          </a:solidFill>
                          <a:latin typeface="Arial" panose="020B0604020202020204" pitchFamily="34" charset="0"/>
                          <a:cs typeface="Arial" panose="020B0604020202020204" pitchFamily="34" charset="0"/>
                        </a:rPr>
                        <a:t>Meeting</a:t>
                      </a:r>
                    </a:p>
                  </p:txBody>
                </p:sp>
                <p:sp>
                  <p:nvSpPr>
                    <p:cNvPr id="83" name="Rectangle 82"/>
                    <p:cNvSpPr/>
                    <p:nvPr/>
                  </p:nvSpPr>
                  <p:spPr>
                    <a:xfrm>
                      <a:off x="463288" y="4167874"/>
                      <a:ext cx="998748" cy="168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ysClr val="windowText" lastClr="000000"/>
                          </a:solidFill>
                          <a:latin typeface="Arial" panose="020B0604020202020204" pitchFamily="34" charset="0"/>
                          <a:cs typeface="Arial" panose="020B0604020202020204" pitchFamily="34" charset="0"/>
                        </a:rPr>
                        <a:t>Training Holiday/Leave</a:t>
                      </a:r>
                    </a:p>
                  </p:txBody>
                </p:sp>
                <p:sp>
                  <p:nvSpPr>
                    <p:cNvPr id="84" name="Rectangle 83"/>
                    <p:cNvSpPr/>
                    <p:nvPr/>
                  </p:nvSpPr>
                  <p:spPr>
                    <a:xfrm>
                      <a:off x="478084" y="4354308"/>
                      <a:ext cx="834504" cy="1686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ysClr val="windowText" lastClr="000000"/>
                          </a:solidFill>
                          <a:latin typeface="Arial" panose="020B0604020202020204" pitchFamily="34" charset="0"/>
                          <a:cs typeface="Arial" panose="020B0604020202020204" pitchFamily="34" charset="0"/>
                        </a:rPr>
                        <a:t>Recreational event</a:t>
                      </a:r>
                    </a:p>
                  </p:txBody>
                </p:sp>
                <p:sp>
                  <p:nvSpPr>
                    <p:cNvPr id="85" name="Rectangle 84"/>
                    <p:cNvSpPr/>
                    <p:nvPr/>
                  </p:nvSpPr>
                  <p:spPr>
                    <a:xfrm>
                      <a:off x="1828687" y="4323236"/>
                      <a:ext cx="834504" cy="1686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ysClr val="windowText" lastClr="000000"/>
                          </a:solidFill>
                          <a:latin typeface="Arial" panose="020B0604020202020204" pitchFamily="34" charset="0"/>
                          <a:cs typeface="Arial" panose="020B0604020202020204" pitchFamily="34" charset="0"/>
                        </a:rPr>
                        <a:t>Training event</a:t>
                      </a:r>
                    </a:p>
                  </p:txBody>
                </p:sp>
              </p:grpSp>
              <p:sp>
                <p:nvSpPr>
                  <p:cNvPr id="73" name="Rectangle 72"/>
                  <p:cNvSpPr/>
                  <p:nvPr/>
                </p:nvSpPr>
                <p:spPr>
                  <a:xfrm>
                    <a:off x="1854136" y="4052468"/>
                    <a:ext cx="79899" cy="8877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4" name="Rectangle 73"/>
                  <p:cNvSpPr/>
                  <p:nvPr/>
                </p:nvSpPr>
                <p:spPr>
                  <a:xfrm>
                    <a:off x="1845256" y="4203388"/>
                    <a:ext cx="79899" cy="88777"/>
                  </a:xfrm>
                  <a:prstGeom prst="rect">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5" name="Rectangle 74"/>
                  <p:cNvSpPr/>
                  <p:nvPr/>
                </p:nvSpPr>
                <p:spPr>
                  <a:xfrm>
                    <a:off x="1888161" y="4016953"/>
                    <a:ext cx="807871" cy="186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ysClr val="windowText" lastClr="000000"/>
                        </a:solidFill>
                        <a:latin typeface="Arial" panose="020B0604020202020204" pitchFamily="34" charset="0"/>
                        <a:cs typeface="Arial" panose="020B0604020202020204" pitchFamily="34" charset="0"/>
                      </a:rPr>
                      <a:t>Admin Deadlines</a:t>
                    </a:r>
                  </a:p>
                </p:txBody>
              </p:sp>
              <p:sp>
                <p:nvSpPr>
                  <p:cNvPr id="76" name="Rectangle 75"/>
                  <p:cNvSpPr/>
                  <p:nvPr/>
                </p:nvSpPr>
                <p:spPr>
                  <a:xfrm>
                    <a:off x="1882512" y="4176754"/>
                    <a:ext cx="597219" cy="1686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ysClr val="windowText" lastClr="000000"/>
                        </a:solidFill>
                        <a:latin typeface="Arial" panose="020B0604020202020204" pitchFamily="34" charset="0"/>
                        <a:cs typeface="Arial" panose="020B0604020202020204" pitchFamily="34" charset="0"/>
                      </a:rPr>
                      <a:t>Ceremony</a:t>
                    </a:r>
                  </a:p>
                </p:txBody>
              </p:sp>
            </p:grpSp>
            <p:sp>
              <p:nvSpPr>
                <p:cNvPr id="70" name="Rectangle 69"/>
                <p:cNvSpPr/>
                <p:nvPr/>
              </p:nvSpPr>
              <p:spPr>
                <a:xfrm>
                  <a:off x="8286693" y="6467855"/>
                  <a:ext cx="85623" cy="7162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Rectangle 70"/>
                <p:cNvSpPr/>
                <p:nvPr/>
              </p:nvSpPr>
              <p:spPr>
                <a:xfrm>
                  <a:off x="8281054" y="6608203"/>
                  <a:ext cx="85623" cy="716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68" name="Rectangle 67"/>
              <p:cNvSpPr/>
              <p:nvPr/>
            </p:nvSpPr>
            <p:spPr>
              <a:xfrm>
                <a:off x="8305400" y="6439200"/>
                <a:ext cx="865747" cy="150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ysClr val="windowText" lastClr="000000"/>
                    </a:solidFill>
                    <a:latin typeface="Arial" panose="020B0604020202020204" pitchFamily="34" charset="0"/>
                    <a:cs typeface="Arial" panose="020B0604020202020204" pitchFamily="34" charset="0"/>
                  </a:rPr>
                  <a:t>Inspections</a:t>
                </a:r>
              </a:p>
            </p:txBody>
          </p:sp>
        </p:grpSp>
        <p:sp>
          <p:nvSpPr>
            <p:cNvPr id="46" name="Rectangle 45"/>
            <p:cNvSpPr/>
            <p:nvPr/>
          </p:nvSpPr>
          <p:spPr>
            <a:xfrm>
              <a:off x="8255371" y="6579548"/>
              <a:ext cx="865747" cy="150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ysClr val="windowText" lastClr="000000"/>
                  </a:solidFill>
                  <a:latin typeface="Arial" panose="020B0604020202020204" pitchFamily="34" charset="0"/>
                  <a:cs typeface="Arial" panose="020B0604020202020204" pitchFamily="34" charset="0"/>
                </a:rPr>
                <a:t>Changes</a:t>
              </a:r>
            </a:p>
          </p:txBody>
        </p:sp>
      </p:grpSp>
      <p:sp>
        <p:nvSpPr>
          <p:cNvPr id="20" name="TextBox 19"/>
          <p:cNvSpPr txBox="1"/>
          <p:nvPr/>
        </p:nvSpPr>
        <p:spPr>
          <a:xfrm>
            <a:off x="7149137" y="2830372"/>
            <a:ext cx="1992715" cy="1015663"/>
          </a:xfrm>
          <a:prstGeom prst="rect">
            <a:avLst/>
          </a:prstGeom>
          <a:noFill/>
        </p:spPr>
        <p:txBody>
          <a:bodyPr wrap="square" rtlCol="0">
            <a:spAutoFit/>
          </a:bodyPr>
          <a:lstStyle/>
          <a:p>
            <a:pPr algn="ctr"/>
            <a:r>
              <a:rPr lang="en-US" sz="1000" dirty="0">
                <a:solidFill>
                  <a:srgbClr val="FF0000"/>
                </a:solidFill>
              </a:rPr>
              <a:t>All BN meetings occur in </a:t>
            </a:r>
          </a:p>
          <a:p>
            <a:pPr algn="ctr"/>
            <a:r>
              <a:rPr lang="en-US" sz="1000" dirty="0">
                <a:solidFill>
                  <a:srgbClr val="FF0000"/>
                </a:solidFill>
              </a:rPr>
              <a:t>the BDE HQ </a:t>
            </a:r>
          </a:p>
          <a:p>
            <a:pPr algn="ctr"/>
            <a:r>
              <a:rPr lang="en-US" sz="1000" dirty="0">
                <a:solidFill>
                  <a:srgbClr val="FF0000"/>
                </a:solidFill>
              </a:rPr>
              <a:t>Audience is BN TOP 5 and </a:t>
            </a:r>
          </a:p>
          <a:p>
            <a:pPr algn="ctr"/>
            <a:r>
              <a:rPr lang="en-US" sz="1000" dirty="0">
                <a:solidFill>
                  <a:srgbClr val="FF0000"/>
                </a:solidFill>
              </a:rPr>
              <a:t>CO CDRs w/1SG</a:t>
            </a:r>
          </a:p>
          <a:p>
            <a:pPr algn="ctr"/>
            <a:r>
              <a:rPr lang="en-US" sz="1000" dirty="0">
                <a:solidFill>
                  <a:srgbClr val="FF0000"/>
                </a:solidFill>
              </a:rPr>
              <a:t>**Rear-D CMD Teams must also be present**</a:t>
            </a:r>
          </a:p>
        </p:txBody>
      </p:sp>
      <p:sp>
        <p:nvSpPr>
          <p:cNvPr id="47" name="TextBox 46"/>
          <p:cNvSpPr txBox="1"/>
          <p:nvPr/>
        </p:nvSpPr>
        <p:spPr>
          <a:xfrm>
            <a:off x="692454" y="3602478"/>
            <a:ext cx="1313894" cy="342784"/>
          </a:xfrm>
          <a:prstGeom prst="rect">
            <a:avLst/>
          </a:prstGeom>
          <a:solidFill>
            <a:srgbClr val="FFFF00"/>
          </a:solidFill>
          <a:ln>
            <a:solidFill>
              <a:schemeClr val="tx1"/>
            </a:solidFill>
            <a:prstDash val="solid"/>
          </a:ln>
        </p:spPr>
        <p:txBody>
          <a:bodyPr wrap="square" rtlCol="0" anchor="ctr">
            <a:noAutofit/>
          </a:bodyPr>
          <a:lstStyle/>
          <a:p>
            <a:pPr algn="ctr"/>
            <a:r>
              <a:rPr lang="en-US" sz="600" b="1" dirty="0">
                <a:solidFill>
                  <a:sysClr val="windowText" lastClr="000000"/>
                </a:solidFill>
                <a:latin typeface="Arial" panose="020B0604020202020204" pitchFamily="34" charset="0"/>
                <a:cs typeface="Arial" panose="020B0604020202020204" pitchFamily="34" charset="0"/>
              </a:rPr>
              <a:t>1-4 CAV Full Dress RXL</a:t>
            </a:r>
          </a:p>
          <a:p>
            <a:pPr algn="ctr"/>
            <a:r>
              <a:rPr lang="en-US" sz="600" b="1" dirty="0">
                <a:solidFill>
                  <a:sysClr val="windowText" lastClr="000000"/>
                </a:solidFill>
                <a:latin typeface="Arial" panose="020B0604020202020204" pitchFamily="34" charset="0"/>
                <a:cs typeface="Arial" panose="020B0604020202020204" pitchFamily="34" charset="0"/>
              </a:rPr>
              <a:t>1100-1200</a:t>
            </a:r>
          </a:p>
          <a:p>
            <a:pPr algn="ctr"/>
            <a:r>
              <a:rPr lang="en-US" sz="600" b="1" dirty="0">
                <a:solidFill>
                  <a:sysClr val="windowText" lastClr="000000"/>
                </a:solidFill>
                <a:latin typeface="Arial" panose="020B0604020202020204" pitchFamily="34" charset="0"/>
                <a:cs typeface="Arial" panose="020B0604020202020204" pitchFamily="34" charset="0"/>
              </a:rPr>
              <a:t>Location: Cavalry Parade Field</a:t>
            </a:r>
          </a:p>
          <a:p>
            <a:pPr algn="ctr"/>
            <a:r>
              <a:rPr lang="en-US" sz="600" b="1" dirty="0">
                <a:solidFill>
                  <a:sysClr val="windowText" lastClr="000000"/>
                </a:solidFill>
                <a:latin typeface="Arial" panose="020B0604020202020204" pitchFamily="34" charset="0"/>
                <a:cs typeface="Arial" panose="020B0604020202020204" pitchFamily="34" charset="0"/>
              </a:rPr>
              <a:t>POC: CPT Adams</a:t>
            </a:r>
          </a:p>
        </p:txBody>
      </p:sp>
      <p:sp>
        <p:nvSpPr>
          <p:cNvPr id="48" name="TextBox 47"/>
          <p:cNvSpPr txBox="1"/>
          <p:nvPr/>
        </p:nvSpPr>
        <p:spPr>
          <a:xfrm>
            <a:off x="688955" y="4299319"/>
            <a:ext cx="1313894" cy="337352"/>
          </a:xfrm>
          <a:prstGeom prst="rect">
            <a:avLst/>
          </a:prstGeom>
          <a:solidFill>
            <a:srgbClr val="00B0F0"/>
          </a:solidFill>
          <a:ln w="3175">
            <a:solidFill>
              <a:schemeClr val="tx1"/>
            </a:solidFill>
            <a:prstDash val="solid"/>
          </a:ln>
        </p:spPr>
        <p:txBody>
          <a:bodyPr wrap="square" rtlCol="0" anchor="ctr">
            <a:noAutofit/>
          </a:bodyPr>
          <a:lstStyle/>
          <a:p>
            <a:pPr algn="ctr"/>
            <a:r>
              <a:rPr lang="en-US" sz="500" b="1" dirty="0">
                <a:solidFill>
                  <a:sysClr val="windowText" lastClr="000000"/>
                </a:solidFill>
                <a:latin typeface="Arial" panose="020B0604020202020204" pitchFamily="34" charset="0"/>
                <a:cs typeface="Arial" panose="020B0604020202020204" pitchFamily="34" charset="0"/>
              </a:rPr>
              <a:t>BDE SDO &amp; CQ Policy Review (1300-1400)</a:t>
            </a:r>
          </a:p>
          <a:p>
            <a:pPr algn="ctr"/>
            <a:r>
              <a:rPr lang="en-US" sz="500" b="1" dirty="0">
                <a:solidFill>
                  <a:sysClr val="windowText" lastClr="000000"/>
                </a:solidFill>
                <a:latin typeface="Arial" panose="020B0604020202020204" pitchFamily="34" charset="0"/>
                <a:cs typeface="Arial" panose="020B0604020202020204" pitchFamily="34" charset="0"/>
              </a:rPr>
              <a:t>Location: DV6 Office</a:t>
            </a:r>
          </a:p>
          <a:p>
            <a:pPr algn="ctr"/>
            <a:r>
              <a:rPr lang="en-US" sz="500" b="1" dirty="0">
                <a:solidFill>
                  <a:sysClr val="windowText" lastClr="000000"/>
                </a:solidFill>
                <a:latin typeface="Arial" panose="020B0604020202020204" pitchFamily="34" charset="0"/>
                <a:cs typeface="Arial" panose="020B0604020202020204" pitchFamily="34" charset="0"/>
              </a:rPr>
              <a:t>POC: SGM Gullion</a:t>
            </a:r>
          </a:p>
        </p:txBody>
      </p:sp>
      <p:sp>
        <p:nvSpPr>
          <p:cNvPr id="21" name="TextBox 20"/>
          <p:cNvSpPr txBox="1"/>
          <p:nvPr/>
        </p:nvSpPr>
        <p:spPr>
          <a:xfrm>
            <a:off x="661483" y="2774654"/>
            <a:ext cx="1397007" cy="553998"/>
          </a:xfrm>
          <a:prstGeom prst="rect">
            <a:avLst/>
          </a:prstGeom>
          <a:noFill/>
          <a:ln>
            <a:noFill/>
          </a:ln>
        </p:spPr>
        <p:txBody>
          <a:bodyPr wrap="square" rtlCol="0">
            <a:spAutoFit/>
          </a:bodyPr>
          <a:lstStyle/>
          <a:p>
            <a:pPr algn="ctr"/>
            <a:r>
              <a:rPr lang="en-US" sz="600" b="1" dirty="0">
                <a:solidFill>
                  <a:sysClr val="windowText" lastClr="000000"/>
                </a:solidFill>
                <a:latin typeface="Arial" panose="020B0604020202020204" pitchFamily="34" charset="0"/>
                <a:cs typeface="Arial" panose="020B0604020202020204" pitchFamily="34" charset="0"/>
              </a:rPr>
              <a:t>COL Hayden &amp; COL Armstrong</a:t>
            </a:r>
          </a:p>
          <a:p>
            <a:pPr algn="ctr"/>
            <a:r>
              <a:rPr lang="en-US" sz="600" b="1" dirty="0">
                <a:solidFill>
                  <a:sysClr val="windowText" lastClr="000000"/>
                </a:solidFill>
                <a:latin typeface="Arial" panose="020B0604020202020204" pitchFamily="34" charset="0"/>
                <a:cs typeface="Arial" panose="020B0604020202020204" pitchFamily="34" charset="0"/>
              </a:rPr>
              <a:t>Deskside (0900-1100)</a:t>
            </a:r>
          </a:p>
          <a:p>
            <a:endParaRPr lang="en-US" dirty="0">
              <a:solidFill>
                <a:prstClr val="black"/>
              </a:solidFill>
            </a:endParaRPr>
          </a:p>
        </p:txBody>
      </p:sp>
      <p:sp>
        <p:nvSpPr>
          <p:cNvPr id="51" name="TextBox 50"/>
          <p:cNvSpPr txBox="1"/>
          <p:nvPr/>
        </p:nvSpPr>
        <p:spPr>
          <a:xfrm>
            <a:off x="2006350" y="3943751"/>
            <a:ext cx="1313894" cy="354020"/>
          </a:xfrm>
          <a:prstGeom prst="rect">
            <a:avLst/>
          </a:prstGeom>
          <a:solidFill>
            <a:srgbClr val="FFFF00"/>
          </a:solidFill>
          <a:ln>
            <a:solidFill>
              <a:schemeClr val="tx1"/>
            </a:solidFill>
            <a:prstDash val="solid"/>
          </a:ln>
        </p:spPr>
        <p:txBody>
          <a:bodyPr wrap="square" rtlCol="0" anchor="ctr">
            <a:noAutofit/>
          </a:bodyPr>
          <a:lstStyle/>
          <a:p>
            <a:pPr algn="ctr"/>
            <a:r>
              <a:rPr lang="en-US" sz="500" b="1" dirty="0">
                <a:solidFill>
                  <a:sysClr val="windowText" lastClr="000000"/>
                </a:solidFill>
                <a:latin typeface="Arial" panose="020B0604020202020204" pitchFamily="34" charset="0"/>
                <a:cs typeface="Arial" panose="020B0604020202020204" pitchFamily="34" charset="0"/>
              </a:rPr>
              <a:t>1-4 CAV Reception</a:t>
            </a:r>
          </a:p>
          <a:p>
            <a:pPr algn="ctr"/>
            <a:r>
              <a:rPr lang="en-US" sz="500" b="1" dirty="0">
                <a:solidFill>
                  <a:sysClr val="windowText" lastClr="000000"/>
                </a:solidFill>
                <a:latin typeface="Arial" panose="020B0604020202020204" pitchFamily="34" charset="0"/>
                <a:cs typeface="Arial" panose="020B0604020202020204" pitchFamily="34" charset="0"/>
              </a:rPr>
              <a:t>1200-1300</a:t>
            </a:r>
          </a:p>
          <a:p>
            <a:pPr algn="ctr"/>
            <a:r>
              <a:rPr lang="en-US" sz="500" b="1" dirty="0">
                <a:solidFill>
                  <a:sysClr val="windowText" lastClr="000000"/>
                </a:solidFill>
                <a:latin typeface="Arial" panose="020B0604020202020204" pitchFamily="34" charset="0"/>
                <a:cs typeface="Arial" panose="020B0604020202020204" pitchFamily="34" charset="0"/>
              </a:rPr>
              <a:t>POC: CPT Adams</a:t>
            </a:r>
          </a:p>
        </p:txBody>
      </p:sp>
      <p:sp>
        <p:nvSpPr>
          <p:cNvPr id="52" name="TextBox 51"/>
          <p:cNvSpPr txBox="1"/>
          <p:nvPr/>
        </p:nvSpPr>
        <p:spPr>
          <a:xfrm>
            <a:off x="4654497" y="4192398"/>
            <a:ext cx="1272496" cy="673341"/>
          </a:xfrm>
          <a:prstGeom prst="rect">
            <a:avLst/>
          </a:prstGeom>
          <a:solidFill>
            <a:srgbClr val="00B0F0"/>
          </a:solidFill>
          <a:ln w="38100">
            <a:solidFill>
              <a:srgbClr val="FF0000"/>
            </a:solidFill>
            <a:prstDash val="solid"/>
          </a:ln>
        </p:spPr>
        <p:txBody>
          <a:bodyPr wrap="square" rtlCol="0" anchor="ctr">
            <a:noAutofit/>
          </a:bodyPr>
          <a:lstStyle/>
          <a:p>
            <a:pPr algn="ctr"/>
            <a:r>
              <a:rPr lang="en-US" sz="600" b="1" dirty="0">
                <a:solidFill>
                  <a:sysClr val="windowText" lastClr="000000"/>
                </a:solidFill>
                <a:latin typeface="Arial" panose="020B0604020202020204" pitchFamily="34" charset="0"/>
                <a:cs typeface="Arial" panose="020B0604020202020204" pitchFamily="34" charset="0"/>
              </a:rPr>
              <a:t>Soldier in Crisis Brief with Vic </a:t>
            </a:r>
            <a:r>
              <a:rPr lang="en-US" sz="600" b="1" dirty="0" err="1">
                <a:solidFill>
                  <a:sysClr val="windowText" lastClr="000000"/>
                </a:solidFill>
                <a:latin typeface="Arial" panose="020B0604020202020204" pitchFamily="34" charset="0"/>
                <a:cs typeface="Arial" panose="020B0604020202020204" pitchFamily="34" charset="0"/>
              </a:rPr>
              <a:t>DiMattia</a:t>
            </a:r>
            <a:r>
              <a:rPr lang="en-US" sz="600" b="1" dirty="0">
                <a:solidFill>
                  <a:sysClr val="windowText" lastClr="000000"/>
                </a:solidFill>
                <a:latin typeface="Arial" panose="020B0604020202020204" pitchFamily="34" charset="0"/>
                <a:cs typeface="Arial" panose="020B0604020202020204" pitchFamily="34" charset="0"/>
              </a:rPr>
              <a:t> (Deputy DES Director)</a:t>
            </a:r>
          </a:p>
          <a:p>
            <a:pPr algn="ctr"/>
            <a:r>
              <a:rPr lang="en-US" sz="600" b="1" dirty="0">
                <a:solidFill>
                  <a:sysClr val="windowText" lastClr="000000"/>
                </a:solidFill>
                <a:latin typeface="Arial" panose="020B0604020202020204" pitchFamily="34" charset="0"/>
                <a:cs typeface="Arial" panose="020B0604020202020204" pitchFamily="34" charset="0"/>
              </a:rPr>
              <a:t>1330-1400</a:t>
            </a:r>
          </a:p>
          <a:p>
            <a:pPr algn="ctr"/>
            <a:r>
              <a:rPr lang="en-US" sz="600" b="1" dirty="0">
                <a:solidFill>
                  <a:sysClr val="windowText" lastClr="000000"/>
                </a:solidFill>
                <a:latin typeface="Arial" panose="020B0604020202020204" pitchFamily="34" charset="0"/>
                <a:cs typeface="Arial" panose="020B0604020202020204" pitchFamily="34" charset="0"/>
              </a:rPr>
              <a:t>POC: CPT Muller</a:t>
            </a:r>
          </a:p>
          <a:p>
            <a:pPr algn="ctr"/>
            <a:r>
              <a:rPr lang="en-US" sz="600" b="1" dirty="0">
                <a:solidFill>
                  <a:sysClr val="windowText" lastClr="000000"/>
                </a:solidFill>
                <a:latin typeface="Arial" panose="020B0604020202020204" pitchFamily="34" charset="0"/>
                <a:cs typeface="Arial" panose="020B0604020202020204" pitchFamily="34" charset="0"/>
              </a:rPr>
              <a:t>Location: Dv6 Office</a:t>
            </a:r>
          </a:p>
          <a:p>
            <a:pPr algn="ctr"/>
            <a:r>
              <a:rPr lang="en-US" sz="600" b="1" dirty="0">
                <a:solidFill>
                  <a:srgbClr val="FF0000"/>
                </a:solidFill>
                <a:latin typeface="Arial" panose="020B0604020202020204" pitchFamily="34" charset="0"/>
                <a:cs typeface="Arial" panose="020B0604020202020204" pitchFamily="34" charset="0"/>
              </a:rPr>
              <a:t>BN CDRs Present</a:t>
            </a:r>
          </a:p>
        </p:txBody>
      </p:sp>
      <p:sp>
        <p:nvSpPr>
          <p:cNvPr id="53" name="TextBox 52"/>
          <p:cNvSpPr txBox="1"/>
          <p:nvPr/>
        </p:nvSpPr>
        <p:spPr>
          <a:xfrm>
            <a:off x="5946029" y="3644857"/>
            <a:ext cx="1291746" cy="339845"/>
          </a:xfrm>
          <a:prstGeom prst="rect">
            <a:avLst/>
          </a:prstGeom>
          <a:solidFill>
            <a:srgbClr val="00B0F0"/>
          </a:solidFill>
          <a:ln w="28575">
            <a:solidFill>
              <a:srgbClr val="FF0000"/>
            </a:solidFill>
            <a:prstDash val="solid"/>
          </a:ln>
        </p:spPr>
        <p:txBody>
          <a:bodyPr wrap="square" rtlCol="0" anchor="ctr">
            <a:noAutofit/>
          </a:bodyPr>
          <a:lstStyle/>
          <a:p>
            <a:pPr algn="ctr"/>
            <a:r>
              <a:rPr lang="en-US" sz="600" b="1" dirty="0">
                <a:solidFill>
                  <a:sysClr val="windowText" lastClr="000000"/>
                </a:solidFill>
                <a:latin typeface="Arial" panose="020B0604020202020204" pitchFamily="34" charset="0"/>
                <a:cs typeface="Arial" panose="020B0604020202020204" pitchFamily="34" charset="0"/>
              </a:rPr>
              <a:t>DIV USR Briefing</a:t>
            </a:r>
          </a:p>
          <a:p>
            <a:pPr algn="ctr"/>
            <a:r>
              <a:rPr lang="en-US" sz="600" b="1" dirty="0">
                <a:solidFill>
                  <a:sysClr val="windowText" lastClr="000000"/>
                </a:solidFill>
                <a:latin typeface="Arial" panose="020B0604020202020204" pitchFamily="34" charset="0"/>
                <a:cs typeface="Arial" panose="020B0604020202020204" pitchFamily="34" charset="0"/>
              </a:rPr>
              <a:t>1100-1200</a:t>
            </a:r>
          </a:p>
          <a:p>
            <a:pPr algn="ctr"/>
            <a:r>
              <a:rPr lang="en-US" sz="600" b="1" dirty="0">
                <a:solidFill>
                  <a:sysClr val="windowText" lastClr="000000"/>
                </a:solidFill>
                <a:latin typeface="Arial" panose="020B0604020202020204" pitchFamily="34" charset="0"/>
                <a:cs typeface="Arial" panose="020B0604020202020204" pitchFamily="34" charset="0"/>
              </a:rPr>
              <a:t>Location: DIV HQ-RM 110</a:t>
            </a:r>
          </a:p>
        </p:txBody>
      </p:sp>
      <p:sp>
        <p:nvSpPr>
          <p:cNvPr id="54" name="TextBox 53"/>
          <p:cNvSpPr txBox="1"/>
          <p:nvPr/>
        </p:nvSpPr>
        <p:spPr>
          <a:xfrm>
            <a:off x="5946029" y="3344442"/>
            <a:ext cx="1291746" cy="254481"/>
          </a:xfrm>
          <a:prstGeom prst="rect">
            <a:avLst/>
          </a:prstGeom>
          <a:solidFill>
            <a:srgbClr val="00B0F0"/>
          </a:solidFill>
          <a:ln w="28575">
            <a:solidFill>
              <a:srgbClr val="FF0000"/>
            </a:solidFill>
            <a:prstDash val="solid"/>
          </a:ln>
        </p:spPr>
        <p:txBody>
          <a:bodyPr wrap="square" rtlCol="0" anchor="ctr">
            <a:noAutofit/>
          </a:bodyPr>
          <a:lstStyle/>
          <a:p>
            <a:pPr algn="ctr"/>
            <a:r>
              <a:rPr lang="en-US" sz="600" b="1" dirty="0">
                <a:solidFill>
                  <a:sysClr val="windowText" lastClr="000000"/>
                </a:solidFill>
                <a:latin typeface="Arial" panose="020B0604020202020204" pitchFamily="34" charset="0"/>
                <a:cs typeface="Arial" panose="020B0604020202020204" pitchFamily="34" charset="0"/>
              </a:rPr>
              <a:t>USR Prep Session</a:t>
            </a:r>
          </a:p>
          <a:p>
            <a:pPr algn="ctr"/>
            <a:r>
              <a:rPr lang="en-US" sz="600" b="1" dirty="0">
                <a:solidFill>
                  <a:sysClr val="windowText" lastClr="000000"/>
                </a:solidFill>
                <a:latin typeface="Arial" panose="020B0604020202020204" pitchFamily="34" charset="0"/>
                <a:cs typeface="Arial" panose="020B0604020202020204" pitchFamily="34" charset="0"/>
              </a:rPr>
              <a:t>1000-1030</a:t>
            </a:r>
          </a:p>
          <a:p>
            <a:pPr algn="ctr"/>
            <a:r>
              <a:rPr lang="en-US" sz="600" b="1" dirty="0">
                <a:solidFill>
                  <a:sysClr val="windowText" lastClr="000000"/>
                </a:solidFill>
                <a:latin typeface="Arial" panose="020B0604020202020204" pitchFamily="34" charset="0"/>
                <a:cs typeface="Arial" panose="020B0604020202020204" pitchFamily="34" charset="0"/>
              </a:rPr>
              <a:t>Location: DV6 Office</a:t>
            </a:r>
          </a:p>
        </p:txBody>
      </p:sp>
      <p:sp>
        <p:nvSpPr>
          <p:cNvPr id="55" name="TextBox 54"/>
          <p:cNvSpPr txBox="1"/>
          <p:nvPr/>
        </p:nvSpPr>
        <p:spPr>
          <a:xfrm>
            <a:off x="700508" y="3953146"/>
            <a:ext cx="1291746" cy="328912"/>
          </a:xfrm>
          <a:prstGeom prst="rect">
            <a:avLst/>
          </a:prstGeom>
          <a:solidFill>
            <a:srgbClr val="00B0F0"/>
          </a:solidFill>
          <a:ln w="28575">
            <a:solidFill>
              <a:srgbClr val="FF0000"/>
            </a:solidFill>
            <a:prstDash val="solid"/>
          </a:ln>
        </p:spPr>
        <p:txBody>
          <a:bodyPr wrap="square" rtlCol="0" anchor="ctr">
            <a:noAutofit/>
          </a:bodyPr>
          <a:lstStyle/>
          <a:p>
            <a:pPr algn="ctr"/>
            <a:r>
              <a:rPr lang="en-US" sz="600" b="1" dirty="0">
                <a:solidFill>
                  <a:sysClr val="windowText" lastClr="000000"/>
                </a:solidFill>
                <a:latin typeface="Arial" panose="020B0604020202020204" pitchFamily="34" charset="0"/>
                <a:cs typeface="Arial" panose="020B0604020202020204" pitchFamily="34" charset="0"/>
              </a:rPr>
              <a:t>USR Brief to COL Armstrong</a:t>
            </a:r>
          </a:p>
          <a:p>
            <a:pPr algn="ctr"/>
            <a:r>
              <a:rPr lang="en-US" sz="600" b="1" dirty="0">
                <a:solidFill>
                  <a:sysClr val="windowText" lastClr="000000"/>
                </a:solidFill>
                <a:latin typeface="Arial" panose="020B0604020202020204" pitchFamily="34" charset="0"/>
                <a:cs typeface="Arial" panose="020B0604020202020204" pitchFamily="34" charset="0"/>
              </a:rPr>
              <a:t>1200-1300</a:t>
            </a:r>
          </a:p>
          <a:p>
            <a:pPr algn="ctr"/>
            <a:r>
              <a:rPr lang="en-US" sz="600" b="1" dirty="0">
                <a:solidFill>
                  <a:sysClr val="windowText" lastClr="000000"/>
                </a:solidFill>
                <a:latin typeface="Arial" panose="020B0604020202020204" pitchFamily="34" charset="0"/>
                <a:cs typeface="Arial" panose="020B0604020202020204" pitchFamily="34" charset="0"/>
              </a:rPr>
              <a:t>Location: DV6(I) Office</a:t>
            </a:r>
          </a:p>
        </p:txBody>
      </p:sp>
      <p:sp>
        <p:nvSpPr>
          <p:cNvPr id="56" name="TextBox 55"/>
          <p:cNvSpPr txBox="1"/>
          <p:nvPr/>
        </p:nvSpPr>
        <p:spPr>
          <a:xfrm>
            <a:off x="688955" y="4649988"/>
            <a:ext cx="1291746" cy="290345"/>
          </a:xfrm>
          <a:prstGeom prst="rect">
            <a:avLst/>
          </a:prstGeom>
          <a:solidFill>
            <a:srgbClr val="00B0F0"/>
          </a:solidFill>
          <a:ln w="28575">
            <a:solidFill>
              <a:srgbClr val="FF0000"/>
            </a:solidFill>
            <a:prstDash val="solid"/>
          </a:ln>
        </p:spPr>
        <p:txBody>
          <a:bodyPr wrap="square" rtlCol="0" anchor="ctr">
            <a:noAutofit/>
          </a:bodyPr>
          <a:lstStyle/>
          <a:p>
            <a:pPr algn="ctr"/>
            <a:r>
              <a:rPr lang="en-US" sz="600" b="1" dirty="0">
                <a:solidFill>
                  <a:sysClr val="windowText" lastClr="000000"/>
                </a:solidFill>
                <a:latin typeface="Arial" panose="020B0604020202020204" pitchFamily="34" charset="0"/>
                <a:cs typeface="Arial" panose="020B0604020202020204" pitchFamily="34" charset="0"/>
              </a:rPr>
              <a:t>Policy Letter Review</a:t>
            </a:r>
          </a:p>
          <a:p>
            <a:pPr algn="ctr"/>
            <a:r>
              <a:rPr lang="en-US" sz="600" b="1" dirty="0">
                <a:solidFill>
                  <a:sysClr val="windowText" lastClr="000000"/>
                </a:solidFill>
                <a:latin typeface="Arial" panose="020B0604020202020204" pitchFamily="34" charset="0"/>
                <a:cs typeface="Arial" panose="020B0604020202020204" pitchFamily="34" charset="0"/>
              </a:rPr>
              <a:t>1400-1430</a:t>
            </a:r>
          </a:p>
          <a:p>
            <a:pPr algn="ctr"/>
            <a:r>
              <a:rPr lang="en-US" sz="600" b="1" dirty="0">
                <a:solidFill>
                  <a:sysClr val="windowText" lastClr="000000"/>
                </a:solidFill>
                <a:latin typeface="Arial" panose="020B0604020202020204" pitchFamily="34" charset="0"/>
                <a:cs typeface="Arial" panose="020B0604020202020204" pitchFamily="34" charset="0"/>
              </a:rPr>
              <a:t>Location: DV6(I) Office</a:t>
            </a:r>
          </a:p>
        </p:txBody>
      </p:sp>
    </p:spTree>
    <p:extLst>
      <p:ext uri="{BB962C8B-B14F-4D97-AF65-F5344CB8AC3E}">
        <p14:creationId xmlns:p14="http://schemas.microsoft.com/office/powerpoint/2010/main" val="1904303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4572000" y="914436"/>
            <a:ext cx="0" cy="5722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flipV="1">
            <a:off x="352426" y="3699763"/>
            <a:ext cx="8486774" cy="11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849521"/>
            <a:ext cx="4343400" cy="2616101"/>
          </a:xfrm>
          <a:prstGeom prst="rect">
            <a:avLst/>
          </a:prstGeom>
        </p:spPr>
        <p:txBody>
          <a:bodyPr wrap="square" lIns="45720" rIns="45720">
            <a:spAutoFit/>
          </a:bodyPr>
          <a:lstStyle/>
          <a:p>
            <a:pPr marL="58737" lvl="1">
              <a:spcAft>
                <a:spcPts val="600"/>
              </a:spcAft>
            </a:pPr>
            <a:endParaRPr lang="en-US" sz="1200" b="1" kern="0" dirty="0">
              <a:latin typeface=" Arial"/>
              <a:cs typeface="Times New Roman" panose="02020603050405020304" pitchFamily="18" charset="0"/>
            </a:endParaRPr>
          </a:p>
          <a:p>
            <a:pPr marL="58737" lvl="1">
              <a:spcAft>
                <a:spcPts val="600"/>
              </a:spcAft>
            </a:pPr>
            <a:r>
              <a:rPr lang="en-US" b="1" kern="0" dirty="0">
                <a:latin typeface=" Arial"/>
                <a:cs typeface="Times New Roman" panose="02020603050405020304" pitchFamily="18" charset="0"/>
              </a:rPr>
              <a:t>Task:</a:t>
            </a:r>
            <a:r>
              <a:rPr lang="en-US" sz="1200" b="1" kern="0" dirty="0">
                <a:latin typeface=" Arial"/>
                <a:cs typeface="Times New Roman" panose="02020603050405020304" pitchFamily="18" charset="0"/>
              </a:rPr>
              <a:t> </a:t>
            </a:r>
            <a:r>
              <a:rPr lang="en-US" sz="1200" kern="0" dirty="0">
                <a:latin typeface=" Arial"/>
                <a:cs typeface="Times New Roman" panose="02020603050405020304" pitchFamily="18" charset="0"/>
              </a:rPr>
              <a:t>Conduct the 1ABCT Internal S3 Synch</a:t>
            </a:r>
          </a:p>
          <a:p>
            <a:pPr marL="58737" lvl="1">
              <a:spcAft>
                <a:spcPts val="600"/>
              </a:spcAft>
            </a:pPr>
            <a:r>
              <a:rPr lang="en-US" b="1" kern="0" dirty="0">
                <a:latin typeface=" Arial"/>
                <a:cs typeface="Times New Roman" panose="02020603050405020304" pitchFamily="18" charset="0"/>
              </a:rPr>
              <a:t>Purpose:</a:t>
            </a:r>
            <a:r>
              <a:rPr lang="en-US" sz="1200" kern="0" dirty="0">
                <a:latin typeface=" Arial"/>
                <a:cs typeface="Times New Roman" panose="02020603050405020304" pitchFamily="18" charset="0"/>
              </a:rPr>
              <a:t> </a:t>
            </a:r>
            <a:r>
              <a:rPr lang="en-US" sz="1200" dirty="0">
                <a:solidFill>
                  <a:prstClr val="black"/>
                </a:solidFill>
                <a:latin typeface=" Arial"/>
              </a:rPr>
              <a:t>Achieve common understanding across all staff operational planning efforts; Synchronize efforts to efficiently produce executable guidance for subordinate units in a timely fashion; Receive RFIs from, provide priorities to, and issue guidance to operational planners.</a:t>
            </a:r>
            <a:endParaRPr lang="en-US" sz="1200" kern="0" dirty="0">
              <a:latin typeface=" Arial"/>
              <a:cs typeface="Times New Roman" panose="02020603050405020304" pitchFamily="18" charset="0"/>
            </a:endParaRPr>
          </a:p>
          <a:p>
            <a:pPr marL="58737" lvl="1">
              <a:spcAft>
                <a:spcPts val="600"/>
              </a:spcAft>
            </a:pPr>
            <a:r>
              <a:rPr lang="en-US" b="1" kern="0" dirty="0">
                <a:latin typeface=" Arial"/>
                <a:cs typeface="Times New Roman" panose="02020603050405020304" pitchFamily="18" charset="0"/>
              </a:rPr>
              <a:t>Chair:</a:t>
            </a:r>
            <a:r>
              <a:rPr lang="en-US" sz="1200" b="1" kern="0" dirty="0">
                <a:latin typeface=" Arial"/>
                <a:cs typeface="Times New Roman" panose="02020603050405020304" pitchFamily="18" charset="0"/>
              </a:rPr>
              <a:t> </a:t>
            </a:r>
            <a:r>
              <a:rPr lang="en-US" sz="1200" kern="0" dirty="0">
                <a:latin typeface=" Arial"/>
                <a:cs typeface="Times New Roman" panose="02020603050405020304" pitchFamily="18" charset="0"/>
              </a:rPr>
              <a:t>S3</a:t>
            </a:r>
            <a:endParaRPr lang="en-US" sz="1200" b="1" kern="0" dirty="0">
              <a:latin typeface=" Arial"/>
              <a:cs typeface="Times New Roman" panose="02020603050405020304" pitchFamily="18" charset="0"/>
            </a:endParaRPr>
          </a:p>
          <a:p>
            <a:r>
              <a:rPr lang="en-US" b="1" kern="0" dirty="0">
                <a:latin typeface=" Arial"/>
                <a:cs typeface="Times New Roman" panose="02020603050405020304" pitchFamily="18" charset="0"/>
              </a:rPr>
              <a:t>Frequency:</a:t>
            </a:r>
            <a:r>
              <a:rPr lang="en-US" sz="1200" b="1" kern="0" dirty="0">
                <a:latin typeface=" Arial"/>
                <a:cs typeface="Times New Roman" panose="02020603050405020304" pitchFamily="18" charset="0"/>
              </a:rPr>
              <a:t> </a:t>
            </a:r>
            <a:r>
              <a:rPr lang="en-US" sz="1200" dirty="0">
                <a:latin typeface="Arial" panose="020B0604020202020204" pitchFamily="34" charset="0"/>
                <a:cs typeface="Arial" panose="020B0604020202020204" pitchFamily="34" charset="0"/>
              </a:rPr>
              <a:t>Weekly, Tuesday @ 1400-1500, BDE S3 Conference Room; Slides Compiled Tuesdays at 1100</a:t>
            </a:r>
          </a:p>
        </p:txBody>
      </p:sp>
      <p:sp>
        <p:nvSpPr>
          <p:cNvPr id="11" name="Title 4"/>
          <p:cNvSpPr txBox="1">
            <a:spLocks/>
          </p:cNvSpPr>
          <p:nvPr/>
        </p:nvSpPr>
        <p:spPr>
          <a:xfrm>
            <a:off x="-2" y="177557"/>
            <a:ext cx="9144002" cy="5039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7 Minute Drill – BDE S3 Sync (Internal)</a:t>
            </a:r>
          </a:p>
        </p:txBody>
      </p:sp>
      <p:sp>
        <p:nvSpPr>
          <p:cNvPr id="15" name="Rectangle 14"/>
          <p:cNvSpPr/>
          <p:nvPr/>
        </p:nvSpPr>
        <p:spPr>
          <a:xfrm>
            <a:off x="4591050" y="3715153"/>
            <a:ext cx="4475205" cy="2769989"/>
          </a:xfrm>
          <a:prstGeom prst="rect">
            <a:avLst/>
          </a:prstGeom>
        </p:spPr>
        <p:txBody>
          <a:bodyPr wrap="square">
            <a:spAutoFit/>
          </a:bodyPr>
          <a:lstStyle/>
          <a:p>
            <a:pPr algn="ctr">
              <a:tabLst>
                <a:tab pos="228600" algn="l"/>
              </a:tabLst>
            </a:pPr>
            <a:r>
              <a:rPr lang="en-US" b="1" dirty="0">
                <a:latin typeface=" Arial"/>
                <a:cs typeface="Arial" panose="020B0604020202020204" pitchFamily="34" charset="0"/>
              </a:rPr>
              <a:t>Agenda</a:t>
            </a:r>
          </a:p>
          <a:p>
            <a:pPr>
              <a:tabLst>
                <a:tab pos="228600" algn="l"/>
              </a:tabLst>
            </a:pPr>
            <a:r>
              <a:rPr lang="en-US" sz="1200" dirty="0">
                <a:latin typeface=" Arial"/>
                <a:cs typeface="Arial" panose="020B0604020202020204" pitchFamily="34" charset="0"/>
              </a:rPr>
              <a:t>Devil 3 Opening Comments</a:t>
            </a:r>
          </a:p>
          <a:p>
            <a:pPr>
              <a:tabLst>
                <a:tab pos="228600" algn="l"/>
              </a:tabLst>
            </a:pPr>
            <a:r>
              <a:rPr lang="en-US" sz="1200" b="1" dirty="0">
                <a:latin typeface=" Arial"/>
                <a:cs typeface="Arial" panose="020B0604020202020204" pitchFamily="34" charset="0"/>
              </a:rPr>
              <a:t>	</a:t>
            </a:r>
            <a:r>
              <a:rPr lang="en-US" sz="1200" i="1" dirty="0">
                <a:latin typeface=" Arial"/>
                <a:cs typeface="Arial" panose="020B0604020202020204" pitchFamily="34" charset="0"/>
              </a:rPr>
              <a:t>Dv3</a:t>
            </a:r>
          </a:p>
          <a:p>
            <a:pPr>
              <a:tabLst>
                <a:tab pos="228600" algn="l"/>
              </a:tabLst>
            </a:pPr>
            <a:r>
              <a:rPr lang="en-US" sz="1200" dirty="0">
                <a:latin typeface=" Arial"/>
                <a:cs typeface="Arial" panose="020B0604020202020204" pitchFamily="34" charset="0"/>
              </a:rPr>
              <a:t>Calendar Review by week (T to T+12)</a:t>
            </a:r>
          </a:p>
          <a:p>
            <a:pPr>
              <a:tabLst>
                <a:tab pos="228600" algn="l"/>
              </a:tabLst>
            </a:pPr>
            <a:r>
              <a:rPr lang="en-US" sz="1200" b="1" dirty="0">
                <a:latin typeface=" Arial"/>
                <a:cs typeface="Arial" panose="020B0604020202020204" pitchFamily="34" charset="0"/>
              </a:rPr>
              <a:t>	</a:t>
            </a:r>
            <a:r>
              <a:rPr lang="en-US" sz="1200" i="1" dirty="0">
                <a:latin typeface=" Arial"/>
                <a:cs typeface="Arial" panose="020B0604020202020204" pitchFamily="34" charset="0"/>
              </a:rPr>
              <a:t>CHOPS; slide(s): 3-15</a:t>
            </a:r>
          </a:p>
          <a:p>
            <a:pPr>
              <a:tabLst>
                <a:tab pos="228600" algn="l"/>
              </a:tabLst>
            </a:pPr>
            <a:r>
              <a:rPr lang="en-US" sz="1200" dirty="0">
                <a:latin typeface=" Arial"/>
                <a:cs typeface="Arial" panose="020B0604020202020204" pitchFamily="34" charset="0"/>
              </a:rPr>
              <a:t>Calendar Review by month (T+13 to T+24)</a:t>
            </a:r>
          </a:p>
          <a:p>
            <a:pPr>
              <a:tabLst>
                <a:tab pos="228600" algn="l"/>
              </a:tabLst>
            </a:pPr>
            <a:r>
              <a:rPr lang="en-US" sz="1200" b="1" dirty="0">
                <a:latin typeface=" Arial"/>
                <a:cs typeface="Arial" panose="020B0604020202020204" pitchFamily="34" charset="0"/>
              </a:rPr>
              <a:t>	</a:t>
            </a:r>
            <a:r>
              <a:rPr lang="en-US" sz="1200" i="1" dirty="0">
                <a:latin typeface=" Arial"/>
                <a:cs typeface="Arial" panose="020B0604020202020204" pitchFamily="34" charset="0"/>
              </a:rPr>
              <a:t>S3 Planner OIC; slide(s): 16-18</a:t>
            </a:r>
          </a:p>
          <a:p>
            <a:pPr>
              <a:tabLst>
                <a:tab pos="228600" algn="l"/>
              </a:tabLst>
            </a:pPr>
            <a:r>
              <a:rPr lang="en-US" sz="1200" dirty="0">
                <a:latin typeface=" Arial"/>
                <a:cs typeface="Arial" panose="020B0604020202020204" pitchFamily="34" charset="0"/>
              </a:rPr>
              <a:t>Special Projects &amp; Key Events Updates</a:t>
            </a:r>
          </a:p>
          <a:p>
            <a:pPr>
              <a:tabLst>
                <a:tab pos="228600" algn="l"/>
              </a:tabLst>
            </a:pPr>
            <a:r>
              <a:rPr lang="en-US" sz="1200" b="1" dirty="0">
                <a:latin typeface=" Arial"/>
                <a:cs typeface="Arial" panose="020B0604020202020204" pitchFamily="34" charset="0"/>
              </a:rPr>
              <a:t>	</a:t>
            </a:r>
            <a:r>
              <a:rPr lang="en-US" sz="1200" i="1" dirty="0">
                <a:latin typeface=" Arial"/>
                <a:cs typeface="Arial" panose="020B0604020202020204" pitchFamily="34" charset="0"/>
              </a:rPr>
              <a:t>Action Officer; slide(s): 19</a:t>
            </a:r>
          </a:p>
          <a:p>
            <a:pPr>
              <a:tabLst>
                <a:tab pos="228600" algn="l"/>
              </a:tabLst>
            </a:pPr>
            <a:r>
              <a:rPr lang="en-US" sz="1200" dirty="0">
                <a:latin typeface=" Arial"/>
                <a:cs typeface="Arial" panose="020B0604020202020204" pitchFamily="34" charset="0"/>
              </a:rPr>
              <a:t>Operational Readiness</a:t>
            </a:r>
          </a:p>
          <a:p>
            <a:pPr>
              <a:tabLst>
                <a:tab pos="228600" algn="l"/>
              </a:tabLst>
            </a:pPr>
            <a:r>
              <a:rPr lang="en-US" sz="1200" b="1" dirty="0">
                <a:latin typeface=" Arial"/>
                <a:cs typeface="Arial" panose="020B0604020202020204" pitchFamily="34" charset="0"/>
              </a:rPr>
              <a:t>	</a:t>
            </a:r>
            <a:r>
              <a:rPr lang="en-US" sz="1200" i="1" dirty="0">
                <a:latin typeface=" Arial"/>
                <a:cs typeface="Arial" panose="020B0604020202020204" pitchFamily="34" charset="0"/>
              </a:rPr>
              <a:t>S3 Training Officer &amp; Master Gunners; slide(s): 20- 22</a:t>
            </a:r>
          </a:p>
          <a:p>
            <a:pPr>
              <a:tabLst>
                <a:tab pos="228600" algn="l"/>
              </a:tabLst>
            </a:pPr>
            <a:r>
              <a:rPr lang="en-US" sz="1200" dirty="0">
                <a:latin typeface=" Arial"/>
                <a:cs typeface="Arial" panose="020B0604020202020204" pitchFamily="34" charset="0"/>
              </a:rPr>
              <a:t>Priorities and Final Guidance</a:t>
            </a:r>
          </a:p>
          <a:p>
            <a:pPr>
              <a:tabLst>
                <a:tab pos="228600" algn="l"/>
              </a:tabLst>
            </a:pPr>
            <a:r>
              <a:rPr lang="en-US" sz="1200" b="1" dirty="0">
                <a:latin typeface=" Arial"/>
                <a:cs typeface="Arial" panose="020B0604020202020204" pitchFamily="34" charset="0"/>
              </a:rPr>
              <a:t>	</a:t>
            </a:r>
            <a:r>
              <a:rPr lang="en-US" sz="1200" i="1" dirty="0">
                <a:latin typeface=" Arial"/>
                <a:cs typeface="Arial" panose="020B0604020202020204" pitchFamily="34" charset="0"/>
              </a:rPr>
              <a:t>Dv3; slide(s): 23</a:t>
            </a:r>
          </a:p>
          <a:p>
            <a:r>
              <a:rPr lang="en-US" sz="1200" dirty="0">
                <a:latin typeface=" Arial"/>
                <a:cs typeface="Arial" panose="020B0604020202020204" pitchFamily="34" charset="0"/>
              </a:rPr>
              <a:t>Detailed update to S3 by exception</a:t>
            </a:r>
            <a:endParaRPr lang="en-US" sz="1200" b="1" dirty="0">
              <a:latin typeface=" Arial"/>
              <a:cs typeface="Arial" panose="020B0604020202020204" pitchFamily="34" charset="0"/>
            </a:endParaRPr>
          </a:p>
        </p:txBody>
      </p:sp>
      <p:sp>
        <p:nvSpPr>
          <p:cNvPr id="16" name="TextBox 15"/>
          <p:cNvSpPr txBox="1"/>
          <p:nvPr/>
        </p:nvSpPr>
        <p:spPr>
          <a:xfrm>
            <a:off x="4572000" y="873293"/>
            <a:ext cx="44958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Roll Call</a:t>
            </a:r>
          </a:p>
        </p:txBody>
      </p:sp>
      <p:sp>
        <p:nvSpPr>
          <p:cNvPr id="17" name="Content Placeholder 4"/>
          <p:cNvSpPr>
            <a:spLocks noGrp="1"/>
          </p:cNvSpPr>
          <p:nvPr>
            <p:ph idx="1"/>
          </p:nvPr>
        </p:nvSpPr>
        <p:spPr>
          <a:xfrm>
            <a:off x="4572000" y="1158963"/>
            <a:ext cx="4495800" cy="2560127"/>
          </a:xfrm>
        </p:spPr>
        <p:txBody>
          <a:bodyPr numCol="3">
            <a:noAutofit/>
          </a:bodyPr>
          <a:lstStyle/>
          <a:p>
            <a:pPr>
              <a:buFont typeface="Wingdings" panose="05000000000000000000" pitchFamily="2" charset="2"/>
              <a:buChar char="q"/>
            </a:pPr>
            <a:r>
              <a:rPr lang="en-US" sz="1200" dirty="0">
                <a:solidFill>
                  <a:prstClr val="black"/>
                </a:solidFill>
                <a:latin typeface=" Arial"/>
              </a:rPr>
              <a:t>S3</a:t>
            </a:r>
          </a:p>
          <a:p>
            <a:pPr>
              <a:buFont typeface="Wingdings" panose="05000000000000000000" pitchFamily="2" charset="2"/>
              <a:buChar char="q"/>
            </a:pPr>
            <a:r>
              <a:rPr lang="en-US" sz="1200" dirty="0">
                <a:solidFill>
                  <a:prstClr val="black"/>
                </a:solidFill>
                <a:latin typeface=" Arial"/>
              </a:rPr>
              <a:t>S3 SGM</a:t>
            </a:r>
          </a:p>
          <a:p>
            <a:pPr>
              <a:buFont typeface="Wingdings" panose="05000000000000000000" pitchFamily="2" charset="2"/>
              <a:buChar char="q"/>
            </a:pPr>
            <a:r>
              <a:rPr lang="en-US" sz="1200" dirty="0">
                <a:solidFill>
                  <a:prstClr val="black"/>
                </a:solidFill>
                <a:latin typeface=" Arial"/>
              </a:rPr>
              <a:t>CHOPS</a:t>
            </a:r>
          </a:p>
          <a:p>
            <a:pPr>
              <a:buFont typeface="Wingdings" panose="05000000000000000000" pitchFamily="2" charset="2"/>
              <a:buChar char="q"/>
            </a:pPr>
            <a:r>
              <a:rPr lang="en-US" sz="1200" dirty="0">
                <a:solidFill>
                  <a:prstClr val="black"/>
                </a:solidFill>
                <a:latin typeface=" Arial"/>
              </a:rPr>
              <a:t>CUOPS NCOIC</a:t>
            </a:r>
          </a:p>
          <a:p>
            <a:pPr>
              <a:buFont typeface="Wingdings" panose="05000000000000000000" pitchFamily="2" charset="2"/>
              <a:buChar char="q"/>
            </a:pPr>
            <a:r>
              <a:rPr lang="en-US" sz="1200" dirty="0">
                <a:solidFill>
                  <a:prstClr val="black"/>
                </a:solidFill>
                <a:latin typeface=" Arial"/>
              </a:rPr>
              <a:t>S3 Training Officer (2)</a:t>
            </a:r>
          </a:p>
          <a:p>
            <a:pPr>
              <a:buFont typeface="Wingdings" panose="05000000000000000000" pitchFamily="2" charset="2"/>
              <a:buChar char="q"/>
            </a:pPr>
            <a:r>
              <a:rPr lang="en-US" sz="1200" dirty="0">
                <a:solidFill>
                  <a:prstClr val="black"/>
                </a:solidFill>
                <a:latin typeface=" Arial"/>
              </a:rPr>
              <a:t>Master Gunners (2)</a:t>
            </a:r>
          </a:p>
          <a:p>
            <a:pPr>
              <a:buFont typeface="Wingdings" panose="05000000000000000000" pitchFamily="2" charset="2"/>
              <a:buChar char="q"/>
            </a:pPr>
            <a:r>
              <a:rPr lang="en-US" sz="1200" dirty="0">
                <a:solidFill>
                  <a:prstClr val="black"/>
                </a:solidFill>
                <a:latin typeface=" Arial"/>
              </a:rPr>
              <a:t>S3 Planner OIC</a:t>
            </a:r>
          </a:p>
          <a:p>
            <a:pPr>
              <a:buFont typeface="Wingdings" panose="05000000000000000000" pitchFamily="2" charset="2"/>
              <a:buChar char="q"/>
            </a:pPr>
            <a:r>
              <a:rPr lang="en-US" sz="1200" dirty="0">
                <a:solidFill>
                  <a:prstClr val="black"/>
                </a:solidFill>
                <a:latin typeface=" Arial"/>
              </a:rPr>
              <a:t>S3 Planners (4)</a:t>
            </a:r>
          </a:p>
          <a:p>
            <a:pPr>
              <a:buFont typeface="Wingdings" panose="05000000000000000000" pitchFamily="2" charset="2"/>
              <a:buChar char="q"/>
            </a:pPr>
            <a:r>
              <a:rPr lang="en-US" sz="1200" dirty="0">
                <a:solidFill>
                  <a:prstClr val="black"/>
                </a:solidFill>
                <a:latin typeface=" Arial"/>
              </a:rPr>
              <a:t>S1 Planner</a:t>
            </a:r>
          </a:p>
          <a:p>
            <a:pPr>
              <a:buFont typeface="Wingdings" panose="05000000000000000000" pitchFamily="2" charset="2"/>
              <a:buChar char="q"/>
            </a:pPr>
            <a:r>
              <a:rPr lang="en-US" sz="1200" dirty="0">
                <a:solidFill>
                  <a:prstClr val="black"/>
                </a:solidFill>
                <a:latin typeface=" Arial"/>
              </a:rPr>
              <a:t>S2 Planner</a:t>
            </a:r>
          </a:p>
          <a:p>
            <a:pPr>
              <a:buFont typeface="Wingdings" panose="05000000000000000000" pitchFamily="2" charset="2"/>
              <a:buChar char="q"/>
            </a:pPr>
            <a:r>
              <a:rPr lang="en-US" sz="1200" dirty="0">
                <a:solidFill>
                  <a:prstClr val="black"/>
                </a:solidFill>
                <a:latin typeface=" Arial"/>
              </a:rPr>
              <a:t>Brigade Aviation OIC</a:t>
            </a:r>
          </a:p>
          <a:p>
            <a:pPr>
              <a:buFont typeface="Wingdings" panose="05000000000000000000" pitchFamily="2" charset="2"/>
              <a:buChar char="q"/>
            </a:pPr>
            <a:r>
              <a:rPr lang="en-US" sz="1200" dirty="0">
                <a:solidFill>
                  <a:prstClr val="black"/>
                </a:solidFill>
                <a:latin typeface=" Arial"/>
              </a:rPr>
              <a:t>Brigade Aviation Planner</a:t>
            </a:r>
          </a:p>
          <a:p>
            <a:pPr>
              <a:buFont typeface="Wingdings" panose="05000000000000000000" pitchFamily="2" charset="2"/>
              <a:buChar char="q"/>
            </a:pPr>
            <a:r>
              <a:rPr lang="en-US" sz="1200" dirty="0">
                <a:solidFill>
                  <a:prstClr val="black"/>
                </a:solidFill>
                <a:latin typeface=" Arial"/>
              </a:rPr>
              <a:t>Fires</a:t>
            </a:r>
          </a:p>
          <a:p>
            <a:pPr>
              <a:buFont typeface="Wingdings" panose="05000000000000000000" pitchFamily="2" charset="2"/>
              <a:buChar char="q"/>
            </a:pPr>
            <a:r>
              <a:rPr lang="en-US" sz="1200" dirty="0">
                <a:solidFill>
                  <a:prstClr val="black"/>
                </a:solidFill>
                <a:latin typeface=" Arial"/>
              </a:rPr>
              <a:t>PMO</a:t>
            </a:r>
          </a:p>
          <a:p>
            <a:pPr>
              <a:buFont typeface="Wingdings" panose="05000000000000000000" pitchFamily="2" charset="2"/>
              <a:buChar char="q"/>
            </a:pPr>
            <a:r>
              <a:rPr lang="en-US" sz="1200" dirty="0">
                <a:solidFill>
                  <a:prstClr val="black"/>
                </a:solidFill>
                <a:latin typeface=" Arial"/>
              </a:rPr>
              <a:t>Engineer(s)</a:t>
            </a:r>
          </a:p>
          <a:p>
            <a:pPr>
              <a:buFont typeface="Wingdings" panose="05000000000000000000" pitchFamily="2" charset="2"/>
              <a:buChar char="q"/>
            </a:pPr>
            <a:r>
              <a:rPr lang="en-US" sz="1200" dirty="0">
                <a:solidFill>
                  <a:prstClr val="black"/>
                </a:solidFill>
                <a:latin typeface=" Arial"/>
              </a:rPr>
              <a:t>CBRN</a:t>
            </a:r>
          </a:p>
          <a:p>
            <a:pPr>
              <a:buFont typeface="Wingdings" panose="05000000000000000000" pitchFamily="2" charset="2"/>
              <a:buChar char="q"/>
            </a:pPr>
            <a:r>
              <a:rPr lang="en-US" sz="1200" dirty="0">
                <a:solidFill>
                  <a:prstClr val="black"/>
                </a:solidFill>
                <a:latin typeface=" Arial"/>
              </a:rPr>
              <a:t>EWO</a:t>
            </a:r>
          </a:p>
          <a:p>
            <a:pPr>
              <a:buFont typeface="Wingdings" panose="05000000000000000000" pitchFamily="2" charset="2"/>
              <a:buChar char="q"/>
            </a:pPr>
            <a:r>
              <a:rPr lang="en-US" sz="1200" dirty="0">
                <a:solidFill>
                  <a:prstClr val="black"/>
                </a:solidFill>
                <a:latin typeface=" Arial"/>
              </a:rPr>
              <a:t>S4 Planner</a:t>
            </a:r>
          </a:p>
          <a:p>
            <a:pPr>
              <a:buFont typeface="Wingdings" panose="05000000000000000000" pitchFamily="2" charset="2"/>
              <a:buChar char="q"/>
            </a:pPr>
            <a:r>
              <a:rPr lang="en-US" sz="1200" dirty="0">
                <a:solidFill>
                  <a:prstClr val="black"/>
                </a:solidFill>
                <a:latin typeface=" Arial"/>
              </a:rPr>
              <a:t>UMO/Mobility</a:t>
            </a:r>
          </a:p>
          <a:p>
            <a:pPr>
              <a:buFont typeface="Wingdings" panose="05000000000000000000" pitchFamily="2" charset="2"/>
              <a:buChar char="q"/>
            </a:pPr>
            <a:r>
              <a:rPr lang="en-US" sz="1200" dirty="0">
                <a:solidFill>
                  <a:prstClr val="black"/>
                </a:solidFill>
                <a:latin typeface=" Arial"/>
              </a:rPr>
              <a:t>S6 Planner</a:t>
            </a:r>
          </a:p>
          <a:p>
            <a:pPr>
              <a:buFont typeface="Wingdings" panose="05000000000000000000" pitchFamily="2" charset="2"/>
              <a:buChar char="q"/>
            </a:pPr>
            <a:r>
              <a:rPr lang="en-US" sz="1200" dirty="0">
                <a:solidFill>
                  <a:prstClr val="black"/>
                </a:solidFill>
                <a:latin typeface=" Arial"/>
              </a:rPr>
              <a:t>S8</a:t>
            </a:r>
          </a:p>
          <a:p>
            <a:pPr>
              <a:buFont typeface="Wingdings" panose="05000000000000000000" pitchFamily="2" charset="2"/>
              <a:buChar char="q"/>
            </a:pPr>
            <a:r>
              <a:rPr lang="en-US" sz="1200" dirty="0">
                <a:solidFill>
                  <a:prstClr val="black"/>
                </a:solidFill>
                <a:latin typeface=" Arial"/>
              </a:rPr>
              <a:t>PAO</a:t>
            </a:r>
          </a:p>
          <a:p>
            <a:pPr>
              <a:buFont typeface="Wingdings" panose="05000000000000000000" pitchFamily="2" charset="2"/>
              <a:buChar char="q"/>
            </a:pPr>
            <a:r>
              <a:rPr lang="en-US" sz="1200" dirty="0">
                <a:solidFill>
                  <a:prstClr val="black"/>
                </a:solidFill>
                <a:latin typeface=" Arial"/>
              </a:rPr>
              <a:t>MEDO</a:t>
            </a:r>
          </a:p>
          <a:p>
            <a:pPr>
              <a:buFont typeface="Wingdings" panose="05000000000000000000" pitchFamily="2" charset="2"/>
              <a:buChar char="q"/>
            </a:pPr>
            <a:r>
              <a:rPr lang="en-US" sz="1200" dirty="0">
                <a:solidFill>
                  <a:prstClr val="black"/>
                </a:solidFill>
                <a:latin typeface=" Arial"/>
              </a:rPr>
              <a:t>JAG</a:t>
            </a:r>
          </a:p>
          <a:p>
            <a:pPr>
              <a:buFont typeface="Wingdings" panose="05000000000000000000" pitchFamily="2" charset="2"/>
              <a:buChar char="q"/>
            </a:pPr>
            <a:r>
              <a:rPr lang="en-US" sz="1200" dirty="0">
                <a:solidFill>
                  <a:prstClr val="black"/>
                </a:solidFill>
                <a:latin typeface=" Arial"/>
              </a:rPr>
              <a:t>Other(s) by exception</a:t>
            </a:r>
          </a:p>
        </p:txBody>
      </p:sp>
      <p:sp>
        <p:nvSpPr>
          <p:cNvPr id="18" name="Content Placeholder 4"/>
          <p:cNvSpPr txBox="1">
            <a:spLocks/>
          </p:cNvSpPr>
          <p:nvPr/>
        </p:nvSpPr>
        <p:spPr>
          <a:xfrm>
            <a:off x="95248" y="3679639"/>
            <a:ext cx="4457703" cy="3131215"/>
          </a:xfrm>
          <a:prstGeom prst="rect">
            <a:avLst/>
          </a:prstGeom>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solidFill>
                  <a:prstClr val="black"/>
                </a:solidFill>
                <a:latin typeface=" Arial"/>
              </a:rPr>
              <a:t>Inputs</a:t>
            </a:r>
          </a:p>
          <a:p>
            <a:pPr>
              <a:buFont typeface="Wingdings" panose="05000000000000000000" pitchFamily="2" charset="2"/>
              <a:buChar char="q"/>
            </a:pPr>
            <a:r>
              <a:rPr lang="en-US" sz="1200" dirty="0">
                <a:solidFill>
                  <a:prstClr val="black"/>
                </a:solidFill>
                <a:latin typeface=" Arial"/>
              </a:rPr>
              <a:t>DIV FY18 ATG (22MAY17)</a:t>
            </a:r>
          </a:p>
          <a:p>
            <a:pPr>
              <a:buFont typeface="Wingdings" panose="05000000000000000000" pitchFamily="2" charset="2"/>
              <a:buChar char="q"/>
            </a:pPr>
            <a:r>
              <a:rPr lang="en-US" sz="1200" dirty="0">
                <a:solidFill>
                  <a:prstClr val="black"/>
                </a:solidFill>
                <a:latin typeface=" Arial"/>
              </a:rPr>
              <a:t>BDE FY18 UTP (date published)</a:t>
            </a:r>
          </a:p>
          <a:p>
            <a:pPr>
              <a:buFont typeface="Wingdings" panose="05000000000000000000" pitchFamily="2" charset="2"/>
              <a:buChar char="q"/>
            </a:pPr>
            <a:r>
              <a:rPr lang="en-US" sz="1200" dirty="0">
                <a:solidFill>
                  <a:prstClr val="black"/>
                </a:solidFill>
                <a:latin typeface=" Arial"/>
              </a:rPr>
              <a:t>Commander’s Priorities</a:t>
            </a:r>
            <a:endParaRPr lang="en-US" sz="1800" dirty="0">
              <a:solidFill>
                <a:prstClr val="black"/>
              </a:solidFill>
              <a:latin typeface=" Arial"/>
            </a:endParaRPr>
          </a:p>
          <a:p>
            <a:pPr>
              <a:buFont typeface="Wingdings" panose="05000000000000000000" pitchFamily="2" charset="2"/>
              <a:buChar char="q"/>
            </a:pPr>
            <a:r>
              <a:rPr lang="en-US" sz="1200" dirty="0">
                <a:solidFill>
                  <a:prstClr val="black"/>
                </a:solidFill>
                <a:latin typeface=" Arial"/>
              </a:rPr>
              <a:t>Short Range Training Calendar</a:t>
            </a:r>
          </a:p>
          <a:p>
            <a:pPr>
              <a:buFont typeface="Wingdings" panose="05000000000000000000" pitchFamily="2" charset="2"/>
              <a:buChar char="q"/>
            </a:pPr>
            <a:r>
              <a:rPr lang="en-US" sz="1200" dirty="0">
                <a:solidFill>
                  <a:prstClr val="black"/>
                </a:solidFill>
                <a:latin typeface=" Arial"/>
              </a:rPr>
              <a:t>Long Range Training Calendar</a:t>
            </a:r>
          </a:p>
          <a:p>
            <a:pPr>
              <a:buFont typeface="Wingdings" panose="05000000000000000000" pitchFamily="2" charset="2"/>
              <a:buChar char="q"/>
            </a:pPr>
            <a:r>
              <a:rPr lang="en-US" sz="1200" dirty="0">
                <a:solidFill>
                  <a:prstClr val="black"/>
                </a:solidFill>
                <a:latin typeface=" Arial"/>
              </a:rPr>
              <a:t>Gunline</a:t>
            </a:r>
          </a:p>
          <a:p>
            <a:pPr>
              <a:buFont typeface="Wingdings" panose="05000000000000000000" pitchFamily="2" charset="2"/>
              <a:buChar char="q"/>
            </a:pPr>
            <a:r>
              <a:rPr lang="en-US" sz="1200" dirty="0">
                <a:solidFill>
                  <a:prstClr val="black"/>
                </a:solidFill>
                <a:latin typeface=" Arial"/>
              </a:rPr>
              <a:t>BMM / Task / External Obligations</a:t>
            </a:r>
            <a:endParaRPr lang="en-US" sz="1800" dirty="0">
              <a:solidFill>
                <a:prstClr val="black"/>
              </a:solidFill>
              <a:latin typeface=" Arial"/>
            </a:endParaRPr>
          </a:p>
          <a:p>
            <a:pPr marL="0" indent="0" algn="ctr">
              <a:buNone/>
            </a:pPr>
            <a:r>
              <a:rPr lang="en-US" sz="1800" b="1" dirty="0">
                <a:solidFill>
                  <a:prstClr val="black"/>
                </a:solidFill>
                <a:latin typeface=" Arial"/>
              </a:rPr>
              <a:t>Outputs</a:t>
            </a:r>
          </a:p>
          <a:p>
            <a:pPr>
              <a:buFont typeface="Wingdings" panose="05000000000000000000" pitchFamily="2" charset="2"/>
              <a:buChar char="q"/>
            </a:pPr>
            <a:r>
              <a:rPr lang="en-US" sz="1200" dirty="0">
                <a:solidFill>
                  <a:prstClr val="black"/>
                </a:solidFill>
                <a:latin typeface=" Arial"/>
              </a:rPr>
              <a:t>Updated Planning Priorities</a:t>
            </a:r>
          </a:p>
          <a:p>
            <a:pPr>
              <a:buFont typeface="Wingdings" panose="05000000000000000000" pitchFamily="2" charset="2"/>
              <a:buChar char="q"/>
            </a:pPr>
            <a:r>
              <a:rPr lang="en-US" sz="1200" dirty="0">
                <a:solidFill>
                  <a:prstClr val="black"/>
                </a:solidFill>
                <a:latin typeface=" Arial"/>
              </a:rPr>
              <a:t>Updated Plan-to-Plan</a:t>
            </a:r>
          </a:p>
          <a:p>
            <a:pPr>
              <a:buFont typeface="Wingdings" panose="05000000000000000000" pitchFamily="2" charset="2"/>
              <a:buChar char="q"/>
            </a:pPr>
            <a:r>
              <a:rPr lang="en-US" sz="1200" dirty="0">
                <a:solidFill>
                  <a:prstClr val="black"/>
                </a:solidFill>
                <a:latin typeface=" Arial"/>
              </a:rPr>
              <a:t>Due outs, deadlines, and timeline for each project and planning effort</a:t>
            </a:r>
          </a:p>
        </p:txBody>
      </p:sp>
    </p:spTree>
    <p:extLst>
      <p:ext uri="{BB962C8B-B14F-4D97-AF65-F5344CB8AC3E}">
        <p14:creationId xmlns:p14="http://schemas.microsoft.com/office/powerpoint/2010/main" val="920064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0" y="304800"/>
            <a:ext cx="9144000" cy="687211"/>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altLang="en-US" sz="2800" b="1" kern="0" dirty="0">
                <a:solidFill>
                  <a:schemeClr val="tx1"/>
                </a:solidFill>
                <a:effectLst>
                  <a:outerShdw blurRad="38100" dist="38100" dir="2700000" algn="tl">
                    <a:srgbClr val="000000">
                      <a:alpha val="43137"/>
                    </a:srgbClr>
                  </a:outerShdw>
                </a:effectLst>
              </a:rPr>
              <a:t>ORDER PUBLISHED SINCE JANUARY</a:t>
            </a:r>
          </a:p>
        </p:txBody>
      </p:sp>
      <p:grpSp>
        <p:nvGrpSpPr>
          <p:cNvPr id="14" name="Group 13"/>
          <p:cNvGrpSpPr/>
          <p:nvPr/>
        </p:nvGrpSpPr>
        <p:grpSpPr>
          <a:xfrm>
            <a:off x="2182146" y="2262188"/>
            <a:ext cx="4779708" cy="2333625"/>
            <a:chOff x="2059242" y="1896158"/>
            <a:chExt cx="4779708" cy="2333625"/>
          </a:xfrm>
        </p:grpSpPr>
        <p:sp>
          <p:nvSpPr>
            <p:cNvPr id="9" name="TextBox 8"/>
            <p:cNvSpPr txBox="1"/>
            <p:nvPr/>
          </p:nvSpPr>
          <p:spPr>
            <a:xfrm>
              <a:off x="2059242" y="3730427"/>
              <a:ext cx="838200" cy="246221"/>
            </a:xfrm>
            <a:prstGeom prst="rect">
              <a:avLst/>
            </a:prstGeom>
            <a:noFill/>
          </p:spPr>
          <p:txBody>
            <a:bodyPr wrap="square" rtlCol="0">
              <a:spAutoFit/>
            </a:bodyPr>
            <a:lstStyle/>
            <a:p>
              <a:r>
                <a:rPr lang="en-US" sz="1000" dirty="0">
                  <a:solidFill>
                    <a:srgbClr val="FF0000"/>
                  </a:solidFill>
                </a:rPr>
                <a:t>REAR-D</a:t>
              </a:r>
            </a:p>
          </p:txBody>
        </p:sp>
        <p:sp>
          <p:nvSpPr>
            <p:cNvPr id="10" name="TextBox 9"/>
            <p:cNvSpPr txBox="1"/>
            <p:nvPr/>
          </p:nvSpPr>
          <p:spPr>
            <a:xfrm>
              <a:off x="2089659" y="2588857"/>
              <a:ext cx="838200" cy="246221"/>
            </a:xfrm>
            <a:prstGeom prst="rect">
              <a:avLst/>
            </a:prstGeom>
            <a:noFill/>
          </p:spPr>
          <p:txBody>
            <a:bodyPr wrap="square" rtlCol="0">
              <a:spAutoFit/>
            </a:bodyPr>
            <a:lstStyle/>
            <a:p>
              <a:r>
                <a:rPr lang="en-US" sz="1000" dirty="0">
                  <a:solidFill>
                    <a:srgbClr val="FF0000"/>
                  </a:solidFill>
                </a:rPr>
                <a:t>RESIND</a:t>
              </a:r>
            </a:p>
          </p:txBody>
        </p:sp>
        <p:pic>
          <p:nvPicPr>
            <p:cNvPr id="11" name="Picture 10"/>
            <p:cNvPicPr>
              <a:picLocks noChangeAspect="1"/>
            </p:cNvPicPr>
            <p:nvPr/>
          </p:nvPicPr>
          <p:blipFill>
            <a:blip r:embed="rId2"/>
            <a:stretch>
              <a:fillRect/>
            </a:stretch>
          </p:blipFill>
          <p:spPr>
            <a:xfrm>
              <a:off x="2695575" y="2324783"/>
              <a:ext cx="4143375" cy="1905000"/>
            </a:xfrm>
            <a:prstGeom prst="rect">
              <a:avLst/>
            </a:prstGeom>
          </p:spPr>
        </p:pic>
        <p:pic>
          <p:nvPicPr>
            <p:cNvPr id="12" name="Picture 11"/>
            <p:cNvPicPr>
              <a:picLocks noChangeAspect="1"/>
            </p:cNvPicPr>
            <p:nvPr/>
          </p:nvPicPr>
          <p:blipFill>
            <a:blip r:embed="rId3"/>
            <a:stretch>
              <a:fillRect/>
            </a:stretch>
          </p:blipFill>
          <p:spPr>
            <a:xfrm>
              <a:off x="2695575" y="1896158"/>
              <a:ext cx="3829050" cy="428625"/>
            </a:xfrm>
            <a:prstGeom prst="rect">
              <a:avLst/>
            </a:prstGeom>
          </p:spPr>
        </p:pic>
        <p:sp>
          <p:nvSpPr>
            <p:cNvPr id="13" name="TextBox 12"/>
            <p:cNvSpPr txBox="1"/>
            <p:nvPr/>
          </p:nvSpPr>
          <p:spPr>
            <a:xfrm>
              <a:off x="2059242" y="3572544"/>
              <a:ext cx="838200" cy="246221"/>
            </a:xfrm>
            <a:prstGeom prst="rect">
              <a:avLst/>
            </a:prstGeom>
            <a:noFill/>
          </p:spPr>
          <p:txBody>
            <a:bodyPr wrap="square" rtlCol="0">
              <a:spAutoFit/>
            </a:bodyPr>
            <a:lstStyle/>
            <a:p>
              <a:r>
                <a:rPr lang="en-US" sz="1000" dirty="0">
                  <a:solidFill>
                    <a:srgbClr val="FF0000"/>
                  </a:solidFill>
                </a:rPr>
                <a:t>REAR-D</a:t>
              </a:r>
            </a:p>
          </p:txBody>
        </p:sp>
      </p:grpSp>
    </p:spTree>
    <p:extLst>
      <p:ext uri="{BB962C8B-B14F-4D97-AF65-F5344CB8AC3E}">
        <p14:creationId xmlns:p14="http://schemas.microsoft.com/office/powerpoint/2010/main" val="3204467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187837"/>
            <a:ext cx="9144000" cy="609600"/>
          </a:xfrm>
          <a:prstGeom prst="rect">
            <a:avLst/>
          </a:prstGeom>
        </p:spPr>
        <p:txBody>
          <a:bodyPr anchor="t"/>
          <a:lstStyle>
            <a:lvl1pPr algn="ctr" rtl="0" eaLnBrk="1" fontAlgn="base" hangingPunct="1">
              <a:spcBef>
                <a:spcPct val="0"/>
              </a:spcBef>
              <a:spcAft>
                <a:spcPct val="0"/>
              </a:spcAft>
              <a:defRPr sz="3600" b="1">
                <a:solidFill>
                  <a:schemeClr val="tx1"/>
                </a:solidFill>
                <a:latin typeface="+mj-lt"/>
                <a:ea typeface="+mj-ea"/>
                <a:cs typeface="+mj-cs"/>
              </a:defRPr>
            </a:lvl1pPr>
            <a:lvl2pPr algn="ctr" rtl="0" eaLnBrk="1" fontAlgn="base" hangingPunct="1">
              <a:spcBef>
                <a:spcPct val="0"/>
              </a:spcBef>
              <a:spcAft>
                <a:spcPct val="0"/>
              </a:spcAft>
              <a:defRPr sz="3600" b="1">
                <a:solidFill>
                  <a:srgbClr val="3366FF"/>
                </a:solidFill>
                <a:latin typeface="Arial" charset="0"/>
              </a:defRPr>
            </a:lvl2pPr>
            <a:lvl3pPr algn="ctr" rtl="0" eaLnBrk="1" fontAlgn="base" hangingPunct="1">
              <a:spcBef>
                <a:spcPct val="0"/>
              </a:spcBef>
              <a:spcAft>
                <a:spcPct val="0"/>
              </a:spcAft>
              <a:defRPr sz="3600" b="1">
                <a:solidFill>
                  <a:srgbClr val="3366FF"/>
                </a:solidFill>
                <a:latin typeface="Arial" charset="0"/>
              </a:defRPr>
            </a:lvl3pPr>
            <a:lvl4pPr algn="ctr" rtl="0" eaLnBrk="1" fontAlgn="base" hangingPunct="1">
              <a:spcBef>
                <a:spcPct val="0"/>
              </a:spcBef>
              <a:spcAft>
                <a:spcPct val="0"/>
              </a:spcAft>
              <a:defRPr sz="3600" b="1">
                <a:solidFill>
                  <a:srgbClr val="3366FF"/>
                </a:solidFill>
                <a:latin typeface="Arial" charset="0"/>
              </a:defRPr>
            </a:lvl4pPr>
            <a:lvl5pPr algn="ctr" rtl="0" eaLnBrk="1" fontAlgn="base" hangingPunct="1">
              <a:spcBef>
                <a:spcPct val="0"/>
              </a:spcBef>
              <a:spcAft>
                <a:spcPct val="0"/>
              </a:spcAft>
              <a:defRPr sz="3600" b="1">
                <a:solidFill>
                  <a:srgbClr val="3366FF"/>
                </a:solidFill>
                <a:latin typeface="Arial" charset="0"/>
              </a:defRPr>
            </a:lvl5pPr>
            <a:lvl6pPr marL="457200" algn="ctr" rtl="0" eaLnBrk="1" fontAlgn="base" hangingPunct="1">
              <a:spcBef>
                <a:spcPct val="0"/>
              </a:spcBef>
              <a:spcAft>
                <a:spcPct val="0"/>
              </a:spcAft>
              <a:defRPr sz="3600" b="1">
                <a:solidFill>
                  <a:srgbClr val="3366FF"/>
                </a:solidFill>
                <a:latin typeface="Arial" charset="0"/>
              </a:defRPr>
            </a:lvl6pPr>
            <a:lvl7pPr marL="914400" algn="ctr" rtl="0" eaLnBrk="1" fontAlgn="base" hangingPunct="1">
              <a:spcBef>
                <a:spcPct val="0"/>
              </a:spcBef>
              <a:spcAft>
                <a:spcPct val="0"/>
              </a:spcAft>
              <a:defRPr sz="3600" b="1">
                <a:solidFill>
                  <a:srgbClr val="3366FF"/>
                </a:solidFill>
                <a:latin typeface="Arial" charset="0"/>
              </a:defRPr>
            </a:lvl7pPr>
            <a:lvl8pPr marL="1371600" algn="ctr" rtl="0" eaLnBrk="1" fontAlgn="base" hangingPunct="1">
              <a:spcBef>
                <a:spcPct val="0"/>
              </a:spcBef>
              <a:spcAft>
                <a:spcPct val="0"/>
              </a:spcAft>
              <a:defRPr sz="3600" b="1">
                <a:solidFill>
                  <a:srgbClr val="3366FF"/>
                </a:solidFill>
                <a:latin typeface="Arial" charset="0"/>
              </a:defRPr>
            </a:lvl8pPr>
            <a:lvl9pPr marL="1828800" algn="ctr" rtl="0" eaLnBrk="1" fontAlgn="base" hangingPunct="1">
              <a:spcBef>
                <a:spcPct val="0"/>
              </a:spcBef>
              <a:spcAft>
                <a:spcPct val="0"/>
              </a:spcAft>
              <a:defRPr sz="3600" b="1">
                <a:solidFill>
                  <a:srgbClr val="3366FF"/>
                </a:solidFill>
                <a:latin typeface="Arial" charset="0"/>
              </a:defRPr>
            </a:lvl9pPr>
          </a:lstStyle>
          <a:p>
            <a:r>
              <a:rPr lang="en-US" sz="3200" kern="0" dirty="0">
                <a:solidFill>
                  <a:srgbClr val="000000"/>
                </a:solidFill>
                <a:effectLst>
                  <a:outerShdw blurRad="38100" dist="38100" dir="2700000" algn="tl">
                    <a:srgbClr val="000000">
                      <a:alpha val="43137"/>
                    </a:srgbClr>
                  </a:outerShdw>
                </a:effectLst>
              </a:rPr>
              <a:t>First Week Back / URI</a:t>
            </a:r>
          </a:p>
        </p:txBody>
      </p:sp>
      <p:sp>
        <p:nvSpPr>
          <p:cNvPr id="2" name="TextBox 1"/>
          <p:cNvSpPr txBox="1"/>
          <p:nvPr/>
        </p:nvSpPr>
        <p:spPr>
          <a:xfrm>
            <a:off x="1133061" y="1351722"/>
            <a:ext cx="6877879" cy="3970318"/>
          </a:xfrm>
          <a:prstGeom prst="rect">
            <a:avLst/>
          </a:prstGeom>
          <a:noFill/>
        </p:spPr>
        <p:txBody>
          <a:bodyPr wrap="square" rtlCol="0">
            <a:spAutoFit/>
          </a:bodyPr>
          <a:lstStyle/>
          <a:p>
            <a:pPr marL="342900" indent="-342900">
              <a:lnSpc>
                <a:spcPct val="200000"/>
              </a:lnSpc>
              <a:buFont typeface="+mj-lt"/>
              <a:buAutoNum type="arabicPeriod"/>
            </a:pPr>
            <a:r>
              <a:rPr lang="en-US" dirty="0"/>
              <a:t>The great GRF re-manning of 2017</a:t>
            </a:r>
          </a:p>
          <a:p>
            <a:pPr marL="342900" indent="-342900">
              <a:lnSpc>
                <a:spcPct val="200000"/>
              </a:lnSpc>
              <a:buFont typeface="+mj-lt"/>
              <a:buAutoNum type="arabicPeriod"/>
            </a:pPr>
            <a:r>
              <a:rPr lang="en-US" dirty="0"/>
              <a:t>Property book merger</a:t>
            </a:r>
          </a:p>
          <a:p>
            <a:pPr marL="342900" indent="-342900">
              <a:lnSpc>
                <a:spcPct val="200000"/>
              </a:lnSpc>
              <a:buFont typeface="+mj-lt"/>
              <a:buAutoNum type="arabicPeriod"/>
            </a:pPr>
            <a:r>
              <a:rPr lang="en-US" dirty="0"/>
              <a:t>Command Inspector Training</a:t>
            </a:r>
          </a:p>
          <a:p>
            <a:pPr marL="342900" indent="-342900">
              <a:lnSpc>
                <a:spcPct val="200000"/>
              </a:lnSpc>
              <a:buFont typeface="+mj-lt"/>
              <a:buAutoNum type="arabicPeriod"/>
            </a:pPr>
            <a:r>
              <a:rPr lang="en-US" dirty="0"/>
              <a:t>Rear-D stand down</a:t>
            </a:r>
          </a:p>
          <a:p>
            <a:pPr marL="342900" indent="-342900">
              <a:lnSpc>
                <a:spcPct val="200000"/>
              </a:lnSpc>
              <a:buFont typeface="+mj-lt"/>
              <a:buAutoNum type="arabicPeriod"/>
            </a:pPr>
            <a:r>
              <a:rPr lang="en-US" dirty="0"/>
              <a:t>Alternate Leaders block leave</a:t>
            </a:r>
          </a:p>
          <a:p>
            <a:pPr marL="342900" indent="-342900">
              <a:lnSpc>
                <a:spcPct val="200000"/>
              </a:lnSpc>
              <a:buFont typeface="+mj-lt"/>
              <a:buAutoNum type="arabicPeriod"/>
            </a:pPr>
            <a:r>
              <a:rPr lang="en-US" dirty="0"/>
              <a:t>Victory Week IPRs</a:t>
            </a:r>
          </a:p>
          <a:p>
            <a:pPr marL="342900" indent="-342900">
              <a:lnSpc>
                <a:spcPct val="200000"/>
              </a:lnSpc>
              <a:buFont typeface="+mj-lt"/>
              <a:buAutoNum type="arabicPeriod"/>
            </a:pPr>
            <a:r>
              <a:rPr lang="en-US" dirty="0"/>
              <a:t>FRG &amp; Partnership re-establishment</a:t>
            </a:r>
          </a:p>
        </p:txBody>
      </p:sp>
    </p:spTree>
    <p:extLst>
      <p:ext uri="{BB962C8B-B14F-4D97-AF65-F5344CB8AC3E}">
        <p14:creationId xmlns:p14="http://schemas.microsoft.com/office/powerpoint/2010/main" val="3212909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187837"/>
            <a:ext cx="9144000" cy="609600"/>
          </a:xfrm>
          <a:prstGeom prst="rect">
            <a:avLst/>
          </a:prstGeom>
        </p:spPr>
        <p:txBody>
          <a:bodyPr anchor="t"/>
          <a:lstStyle>
            <a:lvl1pPr algn="ctr" rtl="0" eaLnBrk="1" fontAlgn="base" hangingPunct="1">
              <a:spcBef>
                <a:spcPct val="0"/>
              </a:spcBef>
              <a:spcAft>
                <a:spcPct val="0"/>
              </a:spcAft>
              <a:defRPr sz="3600" b="1">
                <a:solidFill>
                  <a:schemeClr val="tx1"/>
                </a:solidFill>
                <a:latin typeface="+mj-lt"/>
                <a:ea typeface="+mj-ea"/>
                <a:cs typeface="+mj-cs"/>
              </a:defRPr>
            </a:lvl1pPr>
            <a:lvl2pPr algn="ctr" rtl="0" eaLnBrk="1" fontAlgn="base" hangingPunct="1">
              <a:spcBef>
                <a:spcPct val="0"/>
              </a:spcBef>
              <a:spcAft>
                <a:spcPct val="0"/>
              </a:spcAft>
              <a:defRPr sz="3600" b="1">
                <a:solidFill>
                  <a:srgbClr val="3366FF"/>
                </a:solidFill>
                <a:latin typeface="Arial" charset="0"/>
              </a:defRPr>
            </a:lvl2pPr>
            <a:lvl3pPr algn="ctr" rtl="0" eaLnBrk="1" fontAlgn="base" hangingPunct="1">
              <a:spcBef>
                <a:spcPct val="0"/>
              </a:spcBef>
              <a:spcAft>
                <a:spcPct val="0"/>
              </a:spcAft>
              <a:defRPr sz="3600" b="1">
                <a:solidFill>
                  <a:srgbClr val="3366FF"/>
                </a:solidFill>
                <a:latin typeface="Arial" charset="0"/>
              </a:defRPr>
            </a:lvl3pPr>
            <a:lvl4pPr algn="ctr" rtl="0" eaLnBrk="1" fontAlgn="base" hangingPunct="1">
              <a:spcBef>
                <a:spcPct val="0"/>
              </a:spcBef>
              <a:spcAft>
                <a:spcPct val="0"/>
              </a:spcAft>
              <a:defRPr sz="3600" b="1">
                <a:solidFill>
                  <a:srgbClr val="3366FF"/>
                </a:solidFill>
                <a:latin typeface="Arial" charset="0"/>
              </a:defRPr>
            </a:lvl4pPr>
            <a:lvl5pPr algn="ctr" rtl="0" eaLnBrk="1" fontAlgn="base" hangingPunct="1">
              <a:spcBef>
                <a:spcPct val="0"/>
              </a:spcBef>
              <a:spcAft>
                <a:spcPct val="0"/>
              </a:spcAft>
              <a:defRPr sz="3600" b="1">
                <a:solidFill>
                  <a:srgbClr val="3366FF"/>
                </a:solidFill>
                <a:latin typeface="Arial" charset="0"/>
              </a:defRPr>
            </a:lvl5pPr>
            <a:lvl6pPr marL="457200" algn="ctr" rtl="0" eaLnBrk="1" fontAlgn="base" hangingPunct="1">
              <a:spcBef>
                <a:spcPct val="0"/>
              </a:spcBef>
              <a:spcAft>
                <a:spcPct val="0"/>
              </a:spcAft>
              <a:defRPr sz="3600" b="1">
                <a:solidFill>
                  <a:srgbClr val="3366FF"/>
                </a:solidFill>
                <a:latin typeface="Arial" charset="0"/>
              </a:defRPr>
            </a:lvl6pPr>
            <a:lvl7pPr marL="914400" algn="ctr" rtl="0" eaLnBrk="1" fontAlgn="base" hangingPunct="1">
              <a:spcBef>
                <a:spcPct val="0"/>
              </a:spcBef>
              <a:spcAft>
                <a:spcPct val="0"/>
              </a:spcAft>
              <a:defRPr sz="3600" b="1">
                <a:solidFill>
                  <a:srgbClr val="3366FF"/>
                </a:solidFill>
                <a:latin typeface="Arial" charset="0"/>
              </a:defRPr>
            </a:lvl7pPr>
            <a:lvl8pPr marL="1371600" algn="ctr" rtl="0" eaLnBrk="1" fontAlgn="base" hangingPunct="1">
              <a:spcBef>
                <a:spcPct val="0"/>
              </a:spcBef>
              <a:spcAft>
                <a:spcPct val="0"/>
              </a:spcAft>
              <a:defRPr sz="3600" b="1">
                <a:solidFill>
                  <a:srgbClr val="3366FF"/>
                </a:solidFill>
                <a:latin typeface="Arial" charset="0"/>
              </a:defRPr>
            </a:lvl8pPr>
            <a:lvl9pPr marL="1828800" algn="ctr" rtl="0" eaLnBrk="1" fontAlgn="base" hangingPunct="1">
              <a:spcBef>
                <a:spcPct val="0"/>
              </a:spcBef>
              <a:spcAft>
                <a:spcPct val="0"/>
              </a:spcAft>
              <a:defRPr sz="3600" b="1">
                <a:solidFill>
                  <a:srgbClr val="3366FF"/>
                </a:solidFill>
                <a:latin typeface="Arial" charset="0"/>
              </a:defRPr>
            </a:lvl9pPr>
          </a:lstStyle>
          <a:p>
            <a:r>
              <a:rPr lang="en-US" sz="3200" kern="0" dirty="0">
                <a:solidFill>
                  <a:srgbClr val="000000"/>
                </a:solidFill>
                <a:effectLst>
                  <a:outerShdw blurRad="38100" dist="38100" dir="2700000" algn="tl">
                    <a:srgbClr val="000000">
                      <a:alpha val="43137"/>
                    </a:srgbClr>
                  </a:outerShdw>
                </a:effectLst>
              </a:rPr>
              <a:t>VICTORY WEEK</a:t>
            </a:r>
          </a:p>
        </p:txBody>
      </p:sp>
    </p:spTree>
    <p:extLst>
      <p:ext uri="{BB962C8B-B14F-4D97-AF65-F5344CB8AC3E}">
        <p14:creationId xmlns:p14="http://schemas.microsoft.com/office/powerpoint/2010/main" val="1757024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187837"/>
            <a:ext cx="9144000" cy="609600"/>
          </a:xfrm>
          <a:prstGeom prst="rect">
            <a:avLst/>
          </a:prstGeom>
        </p:spPr>
        <p:txBody>
          <a:bodyPr anchor="t"/>
          <a:lstStyle>
            <a:lvl1pPr algn="ctr" rtl="0" eaLnBrk="1" fontAlgn="base" hangingPunct="1">
              <a:spcBef>
                <a:spcPct val="0"/>
              </a:spcBef>
              <a:spcAft>
                <a:spcPct val="0"/>
              </a:spcAft>
              <a:defRPr sz="3600" b="1">
                <a:solidFill>
                  <a:schemeClr val="tx1"/>
                </a:solidFill>
                <a:latin typeface="+mj-lt"/>
                <a:ea typeface="+mj-ea"/>
                <a:cs typeface="+mj-cs"/>
              </a:defRPr>
            </a:lvl1pPr>
            <a:lvl2pPr algn="ctr" rtl="0" eaLnBrk="1" fontAlgn="base" hangingPunct="1">
              <a:spcBef>
                <a:spcPct val="0"/>
              </a:spcBef>
              <a:spcAft>
                <a:spcPct val="0"/>
              </a:spcAft>
              <a:defRPr sz="3600" b="1">
                <a:solidFill>
                  <a:srgbClr val="3366FF"/>
                </a:solidFill>
                <a:latin typeface="Arial" charset="0"/>
              </a:defRPr>
            </a:lvl2pPr>
            <a:lvl3pPr algn="ctr" rtl="0" eaLnBrk="1" fontAlgn="base" hangingPunct="1">
              <a:spcBef>
                <a:spcPct val="0"/>
              </a:spcBef>
              <a:spcAft>
                <a:spcPct val="0"/>
              </a:spcAft>
              <a:defRPr sz="3600" b="1">
                <a:solidFill>
                  <a:srgbClr val="3366FF"/>
                </a:solidFill>
                <a:latin typeface="Arial" charset="0"/>
              </a:defRPr>
            </a:lvl3pPr>
            <a:lvl4pPr algn="ctr" rtl="0" eaLnBrk="1" fontAlgn="base" hangingPunct="1">
              <a:spcBef>
                <a:spcPct val="0"/>
              </a:spcBef>
              <a:spcAft>
                <a:spcPct val="0"/>
              </a:spcAft>
              <a:defRPr sz="3600" b="1">
                <a:solidFill>
                  <a:srgbClr val="3366FF"/>
                </a:solidFill>
                <a:latin typeface="Arial" charset="0"/>
              </a:defRPr>
            </a:lvl4pPr>
            <a:lvl5pPr algn="ctr" rtl="0" eaLnBrk="1" fontAlgn="base" hangingPunct="1">
              <a:spcBef>
                <a:spcPct val="0"/>
              </a:spcBef>
              <a:spcAft>
                <a:spcPct val="0"/>
              </a:spcAft>
              <a:defRPr sz="3600" b="1">
                <a:solidFill>
                  <a:srgbClr val="3366FF"/>
                </a:solidFill>
                <a:latin typeface="Arial" charset="0"/>
              </a:defRPr>
            </a:lvl5pPr>
            <a:lvl6pPr marL="457200" algn="ctr" rtl="0" eaLnBrk="1" fontAlgn="base" hangingPunct="1">
              <a:spcBef>
                <a:spcPct val="0"/>
              </a:spcBef>
              <a:spcAft>
                <a:spcPct val="0"/>
              </a:spcAft>
              <a:defRPr sz="3600" b="1">
                <a:solidFill>
                  <a:srgbClr val="3366FF"/>
                </a:solidFill>
                <a:latin typeface="Arial" charset="0"/>
              </a:defRPr>
            </a:lvl6pPr>
            <a:lvl7pPr marL="914400" algn="ctr" rtl="0" eaLnBrk="1" fontAlgn="base" hangingPunct="1">
              <a:spcBef>
                <a:spcPct val="0"/>
              </a:spcBef>
              <a:spcAft>
                <a:spcPct val="0"/>
              </a:spcAft>
              <a:defRPr sz="3600" b="1">
                <a:solidFill>
                  <a:srgbClr val="3366FF"/>
                </a:solidFill>
                <a:latin typeface="Arial" charset="0"/>
              </a:defRPr>
            </a:lvl7pPr>
            <a:lvl8pPr marL="1371600" algn="ctr" rtl="0" eaLnBrk="1" fontAlgn="base" hangingPunct="1">
              <a:spcBef>
                <a:spcPct val="0"/>
              </a:spcBef>
              <a:spcAft>
                <a:spcPct val="0"/>
              </a:spcAft>
              <a:defRPr sz="3600" b="1">
                <a:solidFill>
                  <a:srgbClr val="3366FF"/>
                </a:solidFill>
                <a:latin typeface="Arial" charset="0"/>
              </a:defRPr>
            </a:lvl8pPr>
            <a:lvl9pPr marL="1828800" algn="ctr" rtl="0" eaLnBrk="1" fontAlgn="base" hangingPunct="1">
              <a:spcBef>
                <a:spcPct val="0"/>
              </a:spcBef>
              <a:spcAft>
                <a:spcPct val="0"/>
              </a:spcAft>
              <a:defRPr sz="3600" b="1">
                <a:solidFill>
                  <a:srgbClr val="3366FF"/>
                </a:solidFill>
                <a:latin typeface="Arial" charset="0"/>
              </a:defRPr>
            </a:lvl9pPr>
          </a:lstStyle>
          <a:p>
            <a:r>
              <a:rPr lang="en-US" sz="3200" kern="0" dirty="0">
                <a:solidFill>
                  <a:srgbClr val="000000"/>
                </a:solidFill>
                <a:effectLst>
                  <a:outerShdw blurRad="38100" dist="38100" dir="2700000" algn="tl">
                    <a:srgbClr val="000000">
                      <a:alpha val="43137"/>
                    </a:srgbClr>
                  </a:outerShdw>
                </a:effectLst>
              </a:rPr>
              <a:t>ICI / SCI</a:t>
            </a:r>
          </a:p>
        </p:txBody>
      </p:sp>
      <p:sp>
        <p:nvSpPr>
          <p:cNvPr id="4" name="TextBox 3"/>
          <p:cNvSpPr txBox="1"/>
          <p:nvPr/>
        </p:nvSpPr>
        <p:spPr>
          <a:xfrm>
            <a:off x="253219" y="2710140"/>
            <a:ext cx="8639176" cy="1815882"/>
          </a:xfrm>
          <a:prstGeom prst="rect">
            <a:avLst/>
          </a:prstGeom>
          <a:noFill/>
        </p:spPr>
        <p:txBody>
          <a:bodyPr wrap="square" numCol="2" rtlCol="0">
            <a:spAutoFit/>
          </a:bodyPr>
          <a:lstStyle/>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07-11AUG Inspector Training</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28AUG 1ABCT Battalion SAV in-Brief</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29-30AUG 1-5FA SAV</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30-31AUG 2-34AR SAV</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05-06SEP 1EN SAV</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07-08SEP 3-66AR SAV</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11SEP Open Date</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12-13SEP 1-16IN SAV</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14-15SEP 101BSB SAV</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18-19SEP 1-4CAV SAV</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20-21SEP HHC BDE SAV</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22SEP 1ABCT Battalion SAV Out-Brief</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25SEP 1ABCT ICI In-Brief</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26-28SEP 1ABCT ICI </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29SEP ICI Out-Brief</a:t>
            </a:r>
          </a:p>
        </p:txBody>
      </p:sp>
      <p:sp>
        <p:nvSpPr>
          <p:cNvPr id="5" name="Rectangle 4"/>
          <p:cNvSpPr/>
          <p:nvPr/>
        </p:nvSpPr>
        <p:spPr>
          <a:xfrm>
            <a:off x="432296" y="4855740"/>
            <a:ext cx="8279407" cy="338554"/>
          </a:xfrm>
          <a:prstGeom prst="rect">
            <a:avLst/>
          </a:prstGeom>
        </p:spPr>
        <p:txBody>
          <a:bodyPr wrap="square">
            <a:spAutoFit/>
          </a:bodyPr>
          <a:lstStyle/>
          <a:p>
            <a:pPr algn="ctr"/>
            <a:r>
              <a:rPr lang="en-US" sz="1600" b="1" dirty="0">
                <a:effectLst/>
                <a:latin typeface="Arial" panose="020B0604020202020204" pitchFamily="34" charset="0"/>
                <a:ea typeface="Times New Roman" panose="02020603050405020304" pitchFamily="18" charset="0"/>
              </a:rPr>
              <a:t>OPERATIONS ORDER 17-1055 1ABCT INITIAL COMMAND INSPECTION, 1ABCT, 1ID</a:t>
            </a:r>
            <a:endParaRPr lang="en-US" sz="1600" dirty="0"/>
          </a:p>
        </p:txBody>
      </p:sp>
      <p:sp>
        <p:nvSpPr>
          <p:cNvPr id="2" name="Rectangle 1"/>
          <p:cNvSpPr/>
          <p:nvPr/>
        </p:nvSpPr>
        <p:spPr>
          <a:xfrm>
            <a:off x="40443" y="1613507"/>
            <a:ext cx="9063112" cy="646331"/>
          </a:xfrm>
          <a:prstGeom prst="rect">
            <a:avLst/>
          </a:prstGeom>
        </p:spPr>
        <p:txBody>
          <a:bodyPr wrap="square">
            <a:spAutoFit/>
          </a:bodyPr>
          <a:lstStyle/>
          <a:p>
            <a:pPr algn="ctr"/>
            <a:r>
              <a:rPr lang="en-US" b="1" dirty="0">
                <a:latin typeface="Arial" panose="020B0604020202020204" pitchFamily="34" charset="0"/>
                <a:ea typeface="Times New Roman" panose="02020603050405020304" pitchFamily="18" charset="0"/>
              </a:rPr>
              <a:t>1ABCT conducts BDE to BN Staff Assisted Visits (SAV) from 28AUG-22SEP17 and DIV to BDE ICI from 25-29SEP17 to assess the combat readiness of 1ABCT.</a:t>
            </a:r>
            <a:endParaRPr lang="en-US" b="1" dirty="0"/>
          </a:p>
        </p:txBody>
      </p:sp>
    </p:spTree>
    <p:extLst>
      <p:ext uri="{BB962C8B-B14F-4D97-AF65-F5344CB8AC3E}">
        <p14:creationId xmlns:p14="http://schemas.microsoft.com/office/powerpoint/2010/main" val="233369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187837"/>
            <a:ext cx="9144000" cy="609600"/>
          </a:xfrm>
          <a:prstGeom prst="rect">
            <a:avLst/>
          </a:prstGeom>
        </p:spPr>
        <p:txBody>
          <a:bodyPr anchor="t"/>
          <a:lstStyle>
            <a:lvl1pPr algn="ctr" rtl="0" eaLnBrk="1" fontAlgn="base" hangingPunct="1">
              <a:spcBef>
                <a:spcPct val="0"/>
              </a:spcBef>
              <a:spcAft>
                <a:spcPct val="0"/>
              </a:spcAft>
              <a:defRPr sz="3600" b="1">
                <a:solidFill>
                  <a:schemeClr val="tx1"/>
                </a:solidFill>
                <a:latin typeface="+mj-lt"/>
                <a:ea typeface="+mj-ea"/>
                <a:cs typeface="+mj-cs"/>
              </a:defRPr>
            </a:lvl1pPr>
            <a:lvl2pPr algn="ctr" rtl="0" eaLnBrk="1" fontAlgn="base" hangingPunct="1">
              <a:spcBef>
                <a:spcPct val="0"/>
              </a:spcBef>
              <a:spcAft>
                <a:spcPct val="0"/>
              </a:spcAft>
              <a:defRPr sz="3600" b="1">
                <a:solidFill>
                  <a:srgbClr val="3366FF"/>
                </a:solidFill>
                <a:latin typeface="Arial" charset="0"/>
              </a:defRPr>
            </a:lvl2pPr>
            <a:lvl3pPr algn="ctr" rtl="0" eaLnBrk="1" fontAlgn="base" hangingPunct="1">
              <a:spcBef>
                <a:spcPct val="0"/>
              </a:spcBef>
              <a:spcAft>
                <a:spcPct val="0"/>
              </a:spcAft>
              <a:defRPr sz="3600" b="1">
                <a:solidFill>
                  <a:srgbClr val="3366FF"/>
                </a:solidFill>
                <a:latin typeface="Arial" charset="0"/>
              </a:defRPr>
            </a:lvl3pPr>
            <a:lvl4pPr algn="ctr" rtl="0" eaLnBrk="1" fontAlgn="base" hangingPunct="1">
              <a:spcBef>
                <a:spcPct val="0"/>
              </a:spcBef>
              <a:spcAft>
                <a:spcPct val="0"/>
              </a:spcAft>
              <a:defRPr sz="3600" b="1">
                <a:solidFill>
                  <a:srgbClr val="3366FF"/>
                </a:solidFill>
                <a:latin typeface="Arial" charset="0"/>
              </a:defRPr>
            </a:lvl4pPr>
            <a:lvl5pPr algn="ctr" rtl="0" eaLnBrk="1" fontAlgn="base" hangingPunct="1">
              <a:spcBef>
                <a:spcPct val="0"/>
              </a:spcBef>
              <a:spcAft>
                <a:spcPct val="0"/>
              </a:spcAft>
              <a:defRPr sz="3600" b="1">
                <a:solidFill>
                  <a:srgbClr val="3366FF"/>
                </a:solidFill>
                <a:latin typeface="Arial" charset="0"/>
              </a:defRPr>
            </a:lvl5pPr>
            <a:lvl6pPr marL="457200" algn="ctr" rtl="0" eaLnBrk="1" fontAlgn="base" hangingPunct="1">
              <a:spcBef>
                <a:spcPct val="0"/>
              </a:spcBef>
              <a:spcAft>
                <a:spcPct val="0"/>
              </a:spcAft>
              <a:defRPr sz="3600" b="1">
                <a:solidFill>
                  <a:srgbClr val="3366FF"/>
                </a:solidFill>
                <a:latin typeface="Arial" charset="0"/>
              </a:defRPr>
            </a:lvl6pPr>
            <a:lvl7pPr marL="914400" algn="ctr" rtl="0" eaLnBrk="1" fontAlgn="base" hangingPunct="1">
              <a:spcBef>
                <a:spcPct val="0"/>
              </a:spcBef>
              <a:spcAft>
                <a:spcPct val="0"/>
              </a:spcAft>
              <a:defRPr sz="3600" b="1">
                <a:solidFill>
                  <a:srgbClr val="3366FF"/>
                </a:solidFill>
                <a:latin typeface="Arial" charset="0"/>
              </a:defRPr>
            </a:lvl7pPr>
            <a:lvl8pPr marL="1371600" algn="ctr" rtl="0" eaLnBrk="1" fontAlgn="base" hangingPunct="1">
              <a:spcBef>
                <a:spcPct val="0"/>
              </a:spcBef>
              <a:spcAft>
                <a:spcPct val="0"/>
              </a:spcAft>
              <a:defRPr sz="3600" b="1">
                <a:solidFill>
                  <a:srgbClr val="3366FF"/>
                </a:solidFill>
                <a:latin typeface="Arial" charset="0"/>
              </a:defRPr>
            </a:lvl8pPr>
            <a:lvl9pPr marL="1828800" algn="ctr" rtl="0" eaLnBrk="1" fontAlgn="base" hangingPunct="1">
              <a:spcBef>
                <a:spcPct val="0"/>
              </a:spcBef>
              <a:spcAft>
                <a:spcPct val="0"/>
              </a:spcAft>
              <a:defRPr sz="3600" b="1">
                <a:solidFill>
                  <a:srgbClr val="3366FF"/>
                </a:solidFill>
                <a:latin typeface="Arial" charset="0"/>
              </a:defRPr>
            </a:lvl9pPr>
          </a:lstStyle>
          <a:p>
            <a:r>
              <a:rPr lang="en-US" sz="3200" kern="0" dirty="0">
                <a:solidFill>
                  <a:srgbClr val="000000"/>
                </a:solidFill>
                <a:effectLst>
                  <a:outerShdw blurRad="38100" dist="38100" dir="2700000" algn="tl">
                    <a:srgbClr val="000000">
                      <a:alpha val="43137"/>
                    </a:srgbClr>
                  </a:outerShdw>
                </a:effectLst>
              </a:rPr>
              <a:t>DRIVER’S TRAINING</a:t>
            </a:r>
          </a:p>
        </p:txBody>
      </p:sp>
      <p:sp>
        <p:nvSpPr>
          <p:cNvPr id="2" name="TextBox 1"/>
          <p:cNvSpPr txBox="1"/>
          <p:nvPr/>
        </p:nvSpPr>
        <p:spPr>
          <a:xfrm>
            <a:off x="1247775" y="3075057"/>
            <a:ext cx="6648450" cy="707886"/>
          </a:xfrm>
          <a:prstGeom prst="rect">
            <a:avLst/>
          </a:prstGeom>
          <a:noFill/>
        </p:spPr>
        <p:txBody>
          <a:bodyPr wrap="square" rtlCol="0">
            <a:spAutoFit/>
          </a:bodyPr>
          <a:lstStyle/>
          <a:p>
            <a:pPr algn="ctr"/>
            <a:r>
              <a:rPr lang="en-US" sz="4000" b="1" dirty="0">
                <a:effectLst>
                  <a:outerShdw blurRad="38100" dist="38100" dir="2700000" algn="tl">
                    <a:srgbClr val="000000">
                      <a:alpha val="43137"/>
                    </a:srgbClr>
                  </a:outerShdw>
                </a:effectLst>
              </a:rPr>
              <a:t>The Great SFC Hampton</a:t>
            </a:r>
          </a:p>
        </p:txBody>
      </p:sp>
      <p:cxnSp>
        <p:nvCxnSpPr>
          <p:cNvPr id="5" name="Straight Connector 4"/>
          <p:cNvCxnSpPr/>
          <p:nvPr/>
        </p:nvCxnSpPr>
        <p:spPr bwMode="auto">
          <a:xfrm>
            <a:off x="1695450" y="3762375"/>
            <a:ext cx="5781675" cy="0"/>
          </a:xfrm>
          <a:prstGeom prst="line">
            <a:avLst/>
          </a:prstGeom>
          <a:noFill/>
          <a:ln w="38100">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6" name="Straight Connector 5"/>
          <p:cNvCxnSpPr/>
          <p:nvPr/>
        </p:nvCxnSpPr>
        <p:spPr bwMode="auto">
          <a:xfrm>
            <a:off x="1914525" y="3914775"/>
            <a:ext cx="5286375" cy="0"/>
          </a:xfrm>
          <a:prstGeom prst="line">
            <a:avLst/>
          </a:prstGeom>
          <a:noFill/>
          <a:ln w="38100">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Tree>
    <p:extLst>
      <p:ext uri="{BB962C8B-B14F-4D97-AF65-F5344CB8AC3E}">
        <p14:creationId xmlns:p14="http://schemas.microsoft.com/office/powerpoint/2010/main" val="1789029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15697" y="285283"/>
            <a:ext cx="9144000" cy="687211"/>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altLang="en-US" sz="2400" b="1" kern="0" dirty="0">
                <a:solidFill>
                  <a:schemeClr val="tx1"/>
                </a:solidFill>
                <a:effectLst>
                  <a:outerShdw blurRad="38100" dist="38100" dir="2700000" algn="tl">
                    <a:srgbClr val="000000">
                      <a:alpha val="43137"/>
                    </a:srgbClr>
                  </a:outerShdw>
                </a:effectLst>
              </a:rPr>
              <a:t>UME Equipment Transfer and 2/1 Gunnery Support</a:t>
            </a:r>
          </a:p>
        </p:txBody>
      </p:sp>
      <p:pic>
        <p:nvPicPr>
          <p:cNvPr id="3" name="Picture 2"/>
          <p:cNvPicPr>
            <a:picLocks noChangeAspect="1"/>
          </p:cNvPicPr>
          <p:nvPr/>
        </p:nvPicPr>
        <p:blipFill>
          <a:blip r:embed="rId2"/>
          <a:stretch>
            <a:fillRect/>
          </a:stretch>
        </p:blipFill>
        <p:spPr>
          <a:xfrm>
            <a:off x="4724399" y="913685"/>
            <a:ext cx="4419600" cy="3493577"/>
          </a:xfrm>
          <a:prstGeom prst="rect">
            <a:avLst/>
          </a:prstGeom>
        </p:spPr>
      </p:pic>
      <p:pic>
        <p:nvPicPr>
          <p:cNvPr id="5" name="Picture 4"/>
          <p:cNvPicPr>
            <a:picLocks noChangeAspect="1"/>
          </p:cNvPicPr>
          <p:nvPr/>
        </p:nvPicPr>
        <p:blipFill rotWithShape="1">
          <a:blip r:embed="rId3"/>
          <a:srcRect b="30577"/>
          <a:stretch/>
        </p:blipFill>
        <p:spPr>
          <a:xfrm>
            <a:off x="0" y="4413379"/>
            <a:ext cx="9143999" cy="5492621"/>
          </a:xfrm>
          <a:prstGeom prst="rect">
            <a:avLst/>
          </a:prstGeom>
        </p:spPr>
      </p:pic>
      <p:sp>
        <p:nvSpPr>
          <p:cNvPr id="6" name="Rectangle 5"/>
          <p:cNvSpPr/>
          <p:nvPr/>
        </p:nvSpPr>
        <p:spPr>
          <a:xfrm>
            <a:off x="1075222" y="5619136"/>
            <a:ext cx="2743334" cy="368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REINTEGRATION</a:t>
            </a:r>
          </a:p>
        </p:txBody>
      </p:sp>
      <p:sp>
        <p:nvSpPr>
          <p:cNvPr id="7" name="Rectangle 6"/>
          <p:cNvSpPr/>
          <p:nvPr/>
        </p:nvSpPr>
        <p:spPr>
          <a:xfrm>
            <a:off x="3804888" y="5257800"/>
            <a:ext cx="2290144" cy="3687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15JUL-06AUG BLOCK LEAVE</a:t>
            </a:r>
          </a:p>
        </p:txBody>
      </p:sp>
      <p:sp>
        <p:nvSpPr>
          <p:cNvPr id="8" name="Right Arrow 7"/>
          <p:cNvSpPr/>
          <p:nvPr/>
        </p:nvSpPr>
        <p:spPr>
          <a:xfrm>
            <a:off x="6108700" y="5105400"/>
            <a:ext cx="3035300" cy="692401"/>
          </a:xfrm>
          <a:prstGeom prst="rightArrow">
            <a:avLst>
              <a:gd name="adj1" fmla="val 56003"/>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EQUIPMENT INVENTORIES</a:t>
            </a:r>
          </a:p>
        </p:txBody>
      </p:sp>
      <p:sp>
        <p:nvSpPr>
          <p:cNvPr id="9" name="Rectangle 8"/>
          <p:cNvSpPr/>
          <p:nvPr/>
        </p:nvSpPr>
        <p:spPr>
          <a:xfrm>
            <a:off x="1530350" y="6000136"/>
            <a:ext cx="1530350" cy="368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CVE</a:t>
            </a:r>
          </a:p>
        </p:txBody>
      </p:sp>
      <p:sp>
        <p:nvSpPr>
          <p:cNvPr id="10" name="Rectangle 9"/>
          <p:cNvSpPr/>
          <p:nvPr/>
        </p:nvSpPr>
        <p:spPr>
          <a:xfrm>
            <a:off x="1543788" y="8045755"/>
            <a:ext cx="1530350" cy="8013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JOINT T/I &amp; SIGN OVER BRADLEY &amp; SPT EQUIP TO 2/1</a:t>
            </a:r>
          </a:p>
        </p:txBody>
      </p:sp>
      <p:sp>
        <p:nvSpPr>
          <p:cNvPr id="11" name="Rectangle 10"/>
          <p:cNvSpPr/>
          <p:nvPr/>
        </p:nvSpPr>
        <p:spPr>
          <a:xfrm>
            <a:off x="6066727" y="5638800"/>
            <a:ext cx="746126" cy="722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JOINT T/I &amp; CHANGE OF EQUIP OWNERSHIP</a:t>
            </a:r>
          </a:p>
        </p:txBody>
      </p:sp>
      <p:sp>
        <p:nvSpPr>
          <p:cNvPr id="12" name="Rectangle 11"/>
          <p:cNvSpPr/>
          <p:nvPr/>
        </p:nvSpPr>
        <p:spPr>
          <a:xfrm>
            <a:off x="3803419" y="8045755"/>
            <a:ext cx="770555" cy="8013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 JOINT T/I &amp; SIGN OVER TANKS TO 2/1</a:t>
            </a:r>
          </a:p>
        </p:txBody>
      </p:sp>
      <p:sp>
        <p:nvSpPr>
          <p:cNvPr id="13" name="Rectangle 12"/>
          <p:cNvSpPr/>
          <p:nvPr/>
        </p:nvSpPr>
        <p:spPr>
          <a:xfrm>
            <a:off x="8343202" y="5638800"/>
            <a:ext cx="772493" cy="7455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1ABCT ASSUMES FULL OWNERSHIP OF MAINT &amp; EQUIP</a:t>
            </a:r>
          </a:p>
        </p:txBody>
      </p:sp>
      <p:sp>
        <p:nvSpPr>
          <p:cNvPr id="14" name="Rectangle 13"/>
          <p:cNvSpPr/>
          <p:nvPr/>
        </p:nvSpPr>
        <p:spPr>
          <a:xfrm>
            <a:off x="6838248" y="5638800"/>
            <a:ext cx="1504954" cy="368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VICTORY WEEK</a:t>
            </a:r>
          </a:p>
        </p:txBody>
      </p:sp>
      <p:sp>
        <p:nvSpPr>
          <p:cNvPr id="15" name="Rectangle 14"/>
          <p:cNvSpPr/>
          <p:nvPr/>
        </p:nvSpPr>
        <p:spPr>
          <a:xfrm>
            <a:off x="1543788" y="6400800"/>
            <a:ext cx="6082562" cy="368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2ABCT GUNNERY SUPPORT</a:t>
            </a:r>
          </a:p>
        </p:txBody>
      </p:sp>
      <p:sp>
        <p:nvSpPr>
          <p:cNvPr id="16" name="Rectangle 15"/>
          <p:cNvSpPr/>
          <p:nvPr/>
        </p:nvSpPr>
        <p:spPr>
          <a:xfrm>
            <a:off x="0" y="5257800"/>
            <a:ext cx="3060700" cy="368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12JUN - 04JULY REDEPLOYMENT</a:t>
            </a:r>
          </a:p>
        </p:txBody>
      </p:sp>
      <p:sp>
        <p:nvSpPr>
          <p:cNvPr id="17" name="Rectangle 16"/>
          <p:cNvSpPr/>
          <p:nvPr/>
        </p:nvSpPr>
        <p:spPr>
          <a:xfrm>
            <a:off x="6835778" y="8114030"/>
            <a:ext cx="770555" cy="8013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 2/1 RETURNS EQUIPMENT TO 1/1</a:t>
            </a:r>
          </a:p>
        </p:txBody>
      </p:sp>
      <p:sp>
        <p:nvSpPr>
          <p:cNvPr id="18" name="Left Arrow 17"/>
          <p:cNvSpPr/>
          <p:nvPr/>
        </p:nvSpPr>
        <p:spPr>
          <a:xfrm>
            <a:off x="12469" y="4832275"/>
            <a:ext cx="8330733" cy="53913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UME CONTRACT</a:t>
            </a:r>
          </a:p>
        </p:txBody>
      </p:sp>
      <p:sp>
        <p:nvSpPr>
          <p:cNvPr id="19" name="Rectangle 18"/>
          <p:cNvSpPr/>
          <p:nvPr/>
        </p:nvSpPr>
        <p:spPr>
          <a:xfrm>
            <a:off x="3814514" y="5619094"/>
            <a:ext cx="770555" cy="80137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 DSESTS &amp; MSD UPDATES</a:t>
            </a:r>
          </a:p>
        </p:txBody>
      </p:sp>
      <p:sp>
        <p:nvSpPr>
          <p:cNvPr id="20" name="TextBox 19"/>
          <p:cNvSpPr txBox="1"/>
          <p:nvPr/>
        </p:nvSpPr>
        <p:spPr>
          <a:xfrm>
            <a:off x="34592" y="1029760"/>
            <a:ext cx="4572600" cy="1200329"/>
          </a:xfrm>
          <a:prstGeom prst="rect">
            <a:avLst/>
          </a:prstGeom>
          <a:noFill/>
        </p:spPr>
        <p:txBody>
          <a:bodyPr wrap="square" rtlCol="0">
            <a:spAutoFit/>
          </a:bodyPr>
          <a:lstStyle/>
          <a:p>
            <a:r>
              <a:rPr lang="en-US" dirty="0"/>
              <a:t>Talking Points:</a:t>
            </a:r>
          </a:p>
          <a:p>
            <a:pPr marL="342900" indent="-342900">
              <a:buAutoNum type="arabicPeriod"/>
            </a:pPr>
            <a:r>
              <a:rPr lang="en-US" dirty="0"/>
              <a:t>2/1 Gunnery equipment transfer timeline</a:t>
            </a:r>
          </a:p>
          <a:p>
            <a:pPr marL="342900" indent="-342900">
              <a:buAutoNum type="arabicPeriod"/>
            </a:pPr>
            <a:r>
              <a:rPr lang="en-US" dirty="0"/>
              <a:t>Concept of UME equipment return</a:t>
            </a:r>
          </a:p>
        </p:txBody>
      </p:sp>
    </p:spTree>
    <p:extLst>
      <p:ext uri="{BB962C8B-B14F-4D97-AF65-F5344CB8AC3E}">
        <p14:creationId xmlns:p14="http://schemas.microsoft.com/office/powerpoint/2010/main" val="1599544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66800"/>
            <a:ext cx="9144000" cy="4801314"/>
          </a:xfrm>
          <a:prstGeom prst="rect">
            <a:avLst/>
          </a:prstGeom>
        </p:spPr>
        <p:txBody>
          <a:bodyPr wrap="square">
            <a:spAutoFit/>
          </a:bodyPr>
          <a:lstStyle/>
          <a:p>
            <a:r>
              <a:rPr lang="en-US" b="1" u="sng" dirty="0">
                <a:solidFill>
                  <a:prstClr val="black"/>
                </a:solidFill>
                <a:latin typeface=" Arial"/>
              </a:rPr>
              <a:t>Mission: </a:t>
            </a:r>
            <a:r>
              <a:rPr lang="en-US" dirty="0">
                <a:solidFill>
                  <a:prstClr val="black"/>
                </a:solidFill>
                <a:latin typeface=" Arial"/>
              </a:rPr>
              <a:t>1/1ID trains, validates, and resources one Armored Company Team (+) from 2-34AR and 3-66AR IOT provide one Immediate Response Company (IRC) to the U.S. Army GRF. O/O, TM deploys from FRKS in support of the GRF from </a:t>
            </a:r>
            <a:r>
              <a:rPr lang="en-US" b="1" dirty="0">
                <a:solidFill>
                  <a:prstClr val="black"/>
                </a:solidFill>
                <a:latin typeface=" Arial"/>
              </a:rPr>
              <a:t>01NOV2017-UTR</a:t>
            </a:r>
            <a:r>
              <a:rPr lang="en-US" dirty="0">
                <a:solidFill>
                  <a:prstClr val="black"/>
                </a:solidFill>
                <a:latin typeface=" Arial"/>
              </a:rPr>
              <a:t> IOT provide an armored capability to the GRF in the event of a no notice deployment.</a:t>
            </a:r>
          </a:p>
          <a:p>
            <a:endParaRPr lang="en-US" dirty="0">
              <a:solidFill>
                <a:prstClr val="black"/>
              </a:solidFill>
              <a:latin typeface=" Arial"/>
            </a:endParaRPr>
          </a:p>
          <a:p>
            <a:r>
              <a:rPr lang="en-US" b="1" u="sng" dirty="0">
                <a:solidFill>
                  <a:prstClr val="black"/>
                </a:solidFill>
                <a:latin typeface=" Arial"/>
              </a:rPr>
              <a:t>Key Tasks:</a:t>
            </a:r>
          </a:p>
          <a:p>
            <a:pPr marL="112713" indent="-112713"/>
            <a:r>
              <a:rPr lang="en-US" dirty="0">
                <a:solidFill>
                  <a:prstClr val="black"/>
                </a:solidFill>
                <a:latin typeface=" Arial"/>
              </a:rPr>
              <a:t>1) Stand up an Armored Company Team (+) consisting of 2x AR, 2x IN PLTs, Co HQ, and support packages.</a:t>
            </a:r>
          </a:p>
          <a:p>
            <a:pPr marL="112713" indent="-112713"/>
            <a:r>
              <a:rPr lang="en-US" dirty="0">
                <a:solidFill>
                  <a:prstClr val="black"/>
                </a:solidFill>
                <a:latin typeface=" Arial"/>
              </a:rPr>
              <a:t>2) Rotate Team each Quarter</a:t>
            </a:r>
          </a:p>
          <a:p>
            <a:pPr marL="112713" indent="-112713"/>
            <a:r>
              <a:rPr lang="en-US" dirty="0">
                <a:solidFill>
                  <a:prstClr val="black"/>
                </a:solidFill>
                <a:latin typeface=" Arial"/>
              </a:rPr>
              <a:t>3) Train and validate IRC through Gunnery XII</a:t>
            </a:r>
          </a:p>
          <a:p>
            <a:pPr marL="112713" indent="-112713"/>
            <a:r>
              <a:rPr lang="en-US" dirty="0">
                <a:solidFill>
                  <a:prstClr val="black"/>
                </a:solidFill>
                <a:latin typeface=" Arial"/>
              </a:rPr>
              <a:t>4) Conduct successful EDRE Level I &amp; II for mission assumption.</a:t>
            </a:r>
          </a:p>
          <a:p>
            <a:pPr marL="112713" indent="-112713"/>
            <a:r>
              <a:rPr lang="en-US" dirty="0">
                <a:solidFill>
                  <a:prstClr val="black"/>
                </a:solidFill>
                <a:latin typeface=" Arial"/>
              </a:rPr>
              <a:t>5) Conduct successful EDRE Level III at date TBD</a:t>
            </a:r>
          </a:p>
          <a:p>
            <a:pPr marL="112713" indent="-112713"/>
            <a:r>
              <a:rPr lang="en-US" dirty="0">
                <a:solidFill>
                  <a:prstClr val="black"/>
                </a:solidFill>
                <a:latin typeface=" Arial"/>
              </a:rPr>
              <a:t>6) Maintain IRC vehicles to 10/20 standard and maintain back up fleet.</a:t>
            </a:r>
          </a:p>
          <a:p>
            <a:pPr marL="109538" indent="-109538"/>
            <a:r>
              <a:rPr lang="en-US" dirty="0">
                <a:solidFill>
                  <a:prstClr val="black"/>
                </a:solidFill>
                <a:latin typeface=" Arial"/>
              </a:rPr>
              <a:t>7) Preposition a platoon of the Immediate Response Package at the A/DACG to facilitate rapid deployment w/ remainder in motor pool prepared for rapid deployment.</a:t>
            </a:r>
          </a:p>
          <a:p>
            <a:pPr marL="109538" indent="-109538"/>
            <a:r>
              <a:rPr lang="en-US" dirty="0">
                <a:solidFill>
                  <a:prstClr val="black"/>
                </a:solidFill>
                <a:latin typeface=" Arial"/>
              </a:rPr>
              <a:t>8) Establish coordination with on-post agencies to set conditions for external support during readiness exercises and in the event of real-world notification and deployment.</a:t>
            </a:r>
          </a:p>
        </p:txBody>
      </p:sp>
      <p:sp>
        <p:nvSpPr>
          <p:cNvPr id="3" name="TextBox 2"/>
          <p:cNvSpPr txBox="1"/>
          <p:nvPr/>
        </p:nvSpPr>
        <p:spPr>
          <a:xfrm>
            <a:off x="3123527" y="232216"/>
            <a:ext cx="2896947" cy="584775"/>
          </a:xfrm>
          <a:prstGeom prst="rect">
            <a:avLst/>
          </a:prstGeom>
          <a:noFill/>
        </p:spPr>
        <p:txBody>
          <a:bodyPr wrap="none" rtlCol="0">
            <a:spAutoFit/>
          </a:bodyPr>
          <a:lstStyle/>
          <a:p>
            <a:r>
              <a:rPr lang="en-US" sz="3200" b="1" dirty="0">
                <a:effectLst>
                  <a:outerShdw blurRad="38100" dist="38100" dir="2700000" algn="tl">
                    <a:srgbClr val="000000">
                      <a:alpha val="43137"/>
                    </a:srgbClr>
                  </a:outerShdw>
                </a:effectLst>
              </a:rPr>
              <a:t>GRF MISSION</a:t>
            </a:r>
          </a:p>
        </p:txBody>
      </p:sp>
    </p:spTree>
    <p:extLst>
      <p:ext uri="{BB962C8B-B14F-4D97-AF65-F5344CB8AC3E}">
        <p14:creationId xmlns:p14="http://schemas.microsoft.com/office/powerpoint/2010/main" val="1892008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Grp="1" noChangeArrowheads="1"/>
          </p:cNvSpPr>
          <p:nvPr>
            <p:ph type="title"/>
          </p:nvPr>
        </p:nvSpPr>
        <p:spPr>
          <a:xfrm>
            <a:off x="0" y="176646"/>
            <a:ext cx="9144000" cy="687211"/>
          </a:xfrm>
        </p:spPr>
        <p:txBody>
          <a:bodyPr/>
          <a:lstStyle/>
          <a:p>
            <a:r>
              <a:rPr lang="en-US" altLang="en-US" dirty="0">
                <a:solidFill>
                  <a:schemeClr val="tx1"/>
                </a:solidFill>
              </a:rPr>
              <a:t>GRF Timeline (2-34AR)</a:t>
            </a:r>
          </a:p>
        </p:txBody>
      </p:sp>
      <p:sp>
        <p:nvSpPr>
          <p:cNvPr id="196" name="Rectangle 195"/>
          <p:cNvSpPr/>
          <p:nvPr/>
        </p:nvSpPr>
        <p:spPr>
          <a:xfrm>
            <a:off x="2280208" y="1963123"/>
            <a:ext cx="533400" cy="3755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prstClr val="black"/>
                </a:solidFill>
              </a:rPr>
              <a:t>AUG/SEP</a:t>
            </a:r>
            <a:endParaRPr lang="en-US" sz="900" b="1" dirty="0">
              <a:solidFill>
                <a:prstClr val="black"/>
              </a:solidFill>
            </a:endParaRPr>
          </a:p>
        </p:txBody>
      </p:sp>
      <p:sp>
        <p:nvSpPr>
          <p:cNvPr id="213" name="Rectangle 212"/>
          <p:cNvSpPr/>
          <p:nvPr/>
        </p:nvSpPr>
        <p:spPr>
          <a:xfrm>
            <a:off x="2277213" y="890550"/>
            <a:ext cx="533400" cy="5536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prstClr val="black"/>
              </a:solidFill>
            </a:endParaRPr>
          </a:p>
          <a:p>
            <a:pPr algn="ctr"/>
            <a:r>
              <a:rPr lang="en-US" sz="1200" b="1" dirty="0">
                <a:solidFill>
                  <a:prstClr val="black"/>
                </a:solidFill>
              </a:rPr>
              <a:t>JUL/AUG</a:t>
            </a:r>
          </a:p>
          <a:p>
            <a:pPr algn="ctr"/>
            <a:endParaRPr lang="en-US" sz="1100" b="1" dirty="0">
              <a:solidFill>
                <a:prstClr val="black"/>
              </a:solidFill>
            </a:endParaRPr>
          </a:p>
        </p:txBody>
      </p:sp>
      <p:sp>
        <p:nvSpPr>
          <p:cNvPr id="214" name="Rectangle 213"/>
          <p:cNvSpPr/>
          <p:nvPr/>
        </p:nvSpPr>
        <p:spPr>
          <a:xfrm>
            <a:off x="2773201" y="883636"/>
            <a:ext cx="6351630" cy="1608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GATES TO ASSUMPTION OF GRF</a:t>
            </a:r>
          </a:p>
        </p:txBody>
      </p:sp>
      <p:graphicFrame>
        <p:nvGraphicFramePr>
          <p:cNvPr id="216" name="Table 215"/>
          <p:cNvGraphicFramePr>
            <a:graphicFrameLocks noGrp="1"/>
          </p:cNvGraphicFramePr>
          <p:nvPr/>
        </p:nvGraphicFramePr>
        <p:xfrm>
          <a:off x="2788180" y="1042445"/>
          <a:ext cx="6332934" cy="401804"/>
        </p:xfrm>
        <a:graphic>
          <a:graphicData uri="http://schemas.openxmlformats.org/drawingml/2006/table">
            <a:tbl>
              <a:tblPr/>
              <a:tblGrid>
                <a:gridCol w="227529">
                  <a:extLst>
                    <a:ext uri="{9D8B030D-6E8A-4147-A177-3AD203B41FA5}">
                      <a16:colId xmlns:a16="http://schemas.microsoft.com/office/drawing/2014/main" val="20000"/>
                    </a:ext>
                  </a:extLst>
                </a:gridCol>
                <a:gridCol w="227529">
                  <a:extLst>
                    <a:ext uri="{9D8B030D-6E8A-4147-A177-3AD203B41FA5}">
                      <a16:colId xmlns:a16="http://schemas.microsoft.com/office/drawing/2014/main" val="20001"/>
                    </a:ext>
                  </a:extLst>
                </a:gridCol>
                <a:gridCol w="227529">
                  <a:extLst>
                    <a:ext uri="{9D8B030D-6E8A-4147-A177-3AD203B41FA5}">
                      <a16:colId xmlns:a16="http://schemas.microsoft.com/office/drawing/2014/main" val="20002"/>
                    </a:ext>
                  </a:extLst>
                </a:gridCol>
                <a:gridCol w="227529">
                  <a:extLst>
                    <a:ext uri="{9D8B030D-6E8A-4147-A177-3AD203B41FA5}">
                      <a16:colId xmlns:a16="http://schemas.microsoft.com/office/drawing/2014/main" val="20003"/>
                    </a:ext>
                  </a:extLst>
                </a:gridCol>
                <a:gridCol w="227529">
                  <a:extLst>
                    <a:ext uri="{9D8B030D-6E8A-4147-A177-3AD203B41FA5}">
                      <a16:colId xmlns:a16="http://schemas.microsoft.com/office/drawing/2014/main" val="20004"/>
                    </a:ext>
                  </a:extLst>
                </a:gridCol>
                <a:gridCol w="227529">
                  <a:extLst>
                    <a:ext uri="{9D8B030D-6E8A-4147-A177-3AD203B41FA5}">
                      <a16:colId xmlns:a16="http://schemas.microsoft.com/office/drawing/2014/main" val="20005"/>
                    </a:ext>
                  </a:extLst>
                </a:gridCol>
                <a:gridCol w="189651">
                  <a:extLst>
                    <a:ext uri="{9D8B030D-6E8A-4147-A177-3AD203B41FA5}">
                      <a16:colId xmlns:a16="http://schemas.microsoft.com/office/drawing/2014/main" val="20006"/>
                    </a:ext>
                  </a:extLst>
                </a:gridCol>
                <a:gridCol w="227529">
                  <a:extLst>
                    <a:ext uri="{9D8B030D-6E8A-4147-A177-3AD203B41FA5}">
                      <a16:colId xmlns:a16="http://schemas.microsoft.com/office/drawing/2014/main" val="20007"/>
                    </a:ext>
                  </a:extLst>
                </a:gridCol>
                <a:gridCol w="227529">
                  <a:extLst>
                    <a:ext uri="{9D8B030D-6E8A-4147-A177-3AD203B41FA5}">
                      <a16:colId xmlns:a16="http://schemas.microsoft.com/office/drawing/2014/main" val="20008"/>
                    </a:ext>
                  </a:extLst>
                </a:gridCol>
                <a:gridCol w="227529">
                  <a:extLst>
                    <a:ext uri="{9D8B030D-6E8A-4147-A177-3AD203B41FA5}">
                      <a16:colId xmlns:a16="http://schemas.microsoft.com/office/drawing/2014/main" val="20009"/>
                    </a:ext>
                  </a:extLst>
                </a:gridCol>
                <a:gridCol w="227529">
                  <a:extLst>
                    <a:ext uri="{9D8B030D-6E8A-4147-A177-3AD203B41FA5}">
                      <a16:colId xmlns:a16="http://schemas.microsoft.com/office/drawing/2014/main" val="20010"/>
                    </a:ext>
                  </a:extLst>
                </a:gridCol>
                <a:gridCol w="227529">
                  <a:extLst>
                    <a:ext uri="{9D8B030D-6E8A-4147-A177-3AD203B41FA5}">
                      <a16:colId xmlns:a16="http://schemas.microsoft.com/office/drawing/2014/main" val="20011"/>
                    </a:ext>
                  </a:extLst>
                </a:gridCol>
                <a:gridCol w="227529">
                  <a:extLst>
                    <a:ext uri="{9D8B030D-6E8A-4147-A177-3AD203B41FA5}">
                      <a16:colId xmlns:a16="http://schemas.microsoft.com/office/drawing/2014/main" val="20012"/>
                    </a:ext>
                  </a:extLst>
                </a:gridCol>
                <a:gridCol w="227529">
                  <a:extLst>
                    <a:ext uri="{9D8B030D-6E8A-4147-A177-3AD203B41FA5}">
                      <a16:colId xmlns:a16="http://schemas.microsoft.com/office/drawing/2014/main" val="20013"/>
                    </a:ext>
                  </a:extLst>
                </a:gridCol>
                <a:gridCol w="227529">
                  <a:extLst>
                    <a:ext uri="{9D8B030D-6E8A-4147-A177-3AD203B41FA5}">
                      <a16:colId xmlns:a16="http://schemas.microsoft.com/office/drawing/2014/main" val="20014"/>
                    </a:ext>
                  </a:extLst>
                </a:gridCol>
                <a:gridCol w="227529">
                  <a:extLst>
                    <a:ext uri="{9D8B030D-6E8A-4147-A177-3AD203B41FA5}">
                      <a16:colId xmlns:a16="http://schemas.microsoft.com/office/drawing/2014/main" val="20015"/>
                    </a:ext>
                  </a:extLst>
                </a:gridCol>
                <a:gridCol w="227529">
                  <a:extLst>
                    <a:ext uri="{9D8B030D-6E8A-4147-A177-3AD203B41FA5}">
                      <a16:colId xmlns:a16="http://schemas.microsoft.com/office/drawing/2014/main" val="20016"/>
                    </a:ext>
                  </a:extLst>
                </a:gridCol>
                <a:gridCol w="227529">
                  <a:extLst>
                    <a:ext uri="{9D8B030D-6E8A-4147-A177-3AD203B41FA5}">
                      <a16:colId xmlns:a16="http://schemas.microsoft.com/office/drawing/2014/main" val="20017"/>
                    </a:ext>
                  </a:extLst>
                </a:gridCol>
                <a:gridCol w="227529">
                  <a:extLst>
                    <a:ext uri="{9D8B030D-6E8A-4147-A177-3AD203B41FA5}">
                      <a16:colId xmlns:a16="http://schemas.microsoft.com/office/drawing/2014/main" val="20018"/>
                    </a:ext>
                  </a:extLst>
                </a:gridCol>
                <a:gridCol w="227529">
                  <a:extLst>
                    <a:ext uri="{9D8B030D-6E8A-4147-A177-3AD203B41FA5}">
                      <a16:colId xmlns:a16="http://schemas.microsoft.com/office/drawing/2014/main" val="20019"/>
                    </a:ext>
                  </a:extLst>
                </a:gridCol>
                <a:gridCol w="208321">
                  <a:extLst>
                    <a:ext uri="{9D8B030D-6E8A-4147-A177-3AD203B41FA5}">
                      <a16:colId xmlns:a16="http://schemas.microsoft.com/office/drawing/2014/main" val="20020"/>
                    </a:ext>
                  </a:extLst>
                </a:gridCol>
                <a:gridCol w="246737">
                  <a:extLst>
                    <a:ext uri="{9D8B030D-6E8A-4147-A177-3AD203B41FA5}">
                      <a16:colId xmlns:a16="http://schemas.microsoft.com/office/drawing/2014/main" val="20021"/>
                    </a:ext>
                  </a:extLst>
                </a:gridCol>
                <a:gridCol w="227529">
                  <a:extLst>
                    <a:ext uri="{9D8B030D-6E8A-4147-A177-3AD203B41FA5}">
                      <a16:colId xmlns:a16="http://schemas.microsoft.com/office/drawing/2014/main" val="20022"/>
                    </a:ext>
                  </a:extLst>
                </a:gridCol>
                <a:gridCol w="227529">
                  <a:extLst>
                    <a:ext uri="{9D8B030D-6E8A-4147-A177-3AD203B41FA5}">
                      <a16:colId xmlns:a16="http://schemas.microsoft.com/office/drawing/2014/main" val="20023"/>
                    </a:ext>
                  </a:extLst>
                </a:gridCol>
                <a:gridCol w="227529">
                  <a:extLst>
                    <a:ext uri="{9D8B030D-6E8A-4147-A177-3AD203B41FA5}">
                      <a16:colId xmlns:a16="http://schemas.microsoft.com/office/drawing/2014/main" val="20024"/>
                    </a:ext>
                  </a:extLst>
                </a:gridCol>
                <a:gridCol w="227529">
                  <a:extLst>
                    <a:ext uri="{9D8B030D-6E8A-4147-A177-3AD203B41FA5}">
                      <a16:colId xmlns:a16="http://schemas.microsoft.com/office/drawing/2014/main" val="20025"/>
                    </a:ext>
                  </a:extLst>
                </a:gridCol>
                <a:gridCol w="227529">
                  <a:extLst>
                    <a:ext uri="{9D8B030D-6E8A-4147-A177-3AD203B41FA5}">
                      <a16:colId xmlns:a16="http://schemas.microsoft.com/office/drawing/2014/main" val="20026"/>
                    </a:ext>
                  </a:extLst>
                </a:gridCol>
                <a:gridCol w="227529">
                  <a:extLst>
                    <a:ext uri="{9D8B030D-6E8A-4147-A177-3AD203B41FA5}">
                      <a16:colId xmlns:a16="http://schemas.microsoft.com/office/drawing/2014/main" val="20027"/>
                    </a:ext>
                  </a:extLst>
                </a:gridCol>
              </a:tblGrid>
              <a:tr h="168453">
                <a:tc gridSpan="7">
                  <a:txBody>
                    <a:bodyPr/>
                    <a:lstStyle/>
                    <a:p>
                      <a:pPr algn="ctr" fontAlgn="ctr"/>
                      <a:r>
                        <a:rPr lang="en-US" sz="800" b="1" i="0" u="none" strike="noStrike" dirty="0">
                          <a:latin typeface=" Arial"/>
                        </a:rPr>
                        <a:t>WEEK 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gridSpan="7">
                  <a:txBody>
                    <a:bodyPr/>
                    <a:lstStyle/>
                    <a:p>
                      <a:pPr algn="ctr" fontAlgn="ctr"/>
                      <a:r>
                        <a:rPr lang="en-US" sz="800" b="1" i="0" u="none" strike="noStrike" dirty="0">
                          <a:latin typeface=" Arial"/>
                        </a:rPr>
                        <a:t>WEEK 43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solidFill>
                          <a:schemeClr val="tx1"/>
                        </a:solidFill>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gridSpan="7">
                  <a:txBody>
                    <a:bodyPr/>
                    <a:lstStyle/>
                    <a:p>
                      <a:pPr algn="ctr" fontAlgn="ctr"/>
                      <a:r>
                        <a:rPr lang="en-US" sz="800" b="1" i="0" u="none" strike="noStrike" dirty="0">
                          <a:latin typeface=" Arial"/>
                        </a:rPr>
                        <a:t>WEEK 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gridSpan="7">
                  <a:txBody>
                    <a:bodyPr/>
                    <a:lstStyle/>
                    <a:p>
                      <a:pPr algn="ctr" fontAlgn="ctr"/>
                      <a:r>
                        <a:rPr lang="en-US" sz="800" b="1" i="0" u="none" strike="noStrike" dirty="0">
                          <a:latin typeface=" Arial"/>
                        </a:rPr>
                        <a:t>WEEK 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33351">
                <a:tc>
                  <a:txBody>
                    <a:bodyPr/>
                    <a:lstStyle/>
                    <a:p>
                      <a:pPr algn="ctr" fontAlgn="ctr"/>
                      <a:r>
                        <a:rPr lang="en-US" sz="1000" b="1" i="0" u="none" strike="noStrike" dirty="0">
                          <a:latin typeface=" Arial"/>
                        </a:rPr>
                        <a:t>09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17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solidFill>
                            <a:schemeClr val="tx1"/>
                          </a:solidFill>
                          <a:latin typeface=" Arial"/>
                        </a:rPr>
                        <a:t>18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23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24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31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01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02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04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05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1"/>
                  </a:ext>
                </a:extLst>
              </a:tr>
            </a:tbl>
          </a:graphicData>
        </a:graphic>
      </p:graphicFrame>
      <p:sp>
        <p:nvSpPr>
          <p:cNvPr id="220" name="TextBox 219"/>
          <p:cNvSpPr txBox="1"/>
          <p:nvPr/>
        </p:nvSpPr>
        <p:spPr>
          <a:xfrm>
            <a:off x="6422064" y="5626736"/>
            <a:ext cx="1706839" cy="230832"/>
          </a:xfrm>
          <a:prstGeom prst="rect">
            <a:avLst/>
          </a:prstGeom>
          <a:noFill/>
        </p:spPr>
        <p:txBody>
          <a:bodyPr wrap="square" rtlCol="0">
            <a:spAutoFit/>
          </a:bodyPr>
          <a:lstStyle/>
          <a:p>
            <a:pPr algn="ctr"/>
            <a:r>
              <a:rPr lang="en-US" sz="900" b="1" dirty="0"/>
              <a:t>EDRE LEVEL III WINDOW</a:t>
            </a:r>
          </a:p>
        </p:txBody>
      </p:sp>
      <p:graphicFrame>
        <p:nvGraphicFramePr>
          <p:cNvPr id="222" name="Table 221"/>
          <p:cNvGraphicFramePr>
            <a:graphicFrameLocks noGrp="1"/>
          </p:cNvGraphicFramePr>
          <p:nvPr/>
        </p:nvGraphicFramePr>
        <p:xfrm>
          <a:off x="2783354" y="1958953"/>
          <a:ext cx="6349581" cy="378879"/>
        </p:xfrm>
        <a:graphic>
          <a:graphicData uri="http://schemas.openxmlformats.org/drawingml/2006/table">
            <a:tbl>
              <a:tblPr/>
              <a:tblGrid>
                <a:gridCol w="271583">
                  <a:extLst>
                    <a:ext uri="{9D8B030D-6E8A-4147-A177-3AD203B41FA5}">
                      <a16:colId xmlns:a16="http://schemas.microsoft.com/office/drawing/2014/main" val="20000"/>
                    </a:ext>
                  </a:extLst>
                </a:gridCol>
                <a:gridCol w="271583">
                  <a:extLst>
                    <a:ext uri="{9D8B030D-6E8A-4147-A177-3AD203B41FA5}">
                      <a16:colId xmlns:a16="http://schemas.microsoft.com/office/drawing/2014/main" val="20001"/>
                    </a:ext>
                  </a:extLst>
                </a:gridCol>
                <a:gridCol w="255999">
                  <a:extLst>
                    <a:ext uri="{9D8B030D-6E8A-4147-A177-3AD203B41FA5}">
                      <a16:colId xmlns:a16="http://schemas.microsoft.com/office/drawing/2014/main" val="20002"/>
                    </a:ext>
                  </a:extLst>
                </a:gridCol>
                <a:gridCol w="193520">
                  <a:extLst>
                    <a:ext uri="{9D8B030D-6E8A-4147-A177-3AD203B41FA5}">
                      <a16:colId xmlns:a16="http://schemas.microsoft.com/office/drawing/2014/main" val="20003"/>
                    </a:ext>
                  </a:extLst>
                </a:gridCol>
                <a:gridCol w="224759">
                  <a:extLst>
                    <a:ext uri="{9D8B030D-6E8A-4147-A177-3AD203B41FA5}">
                      <a16:colId xmlns:a16="http://schemas.microsoft.com/office/drawing/2014/main" val="20004"/>
                    </a:ext>
                  </a:extLst>
                </a:gridCol>
                <a:gridCol w="224759">
                  <a:extLst>
                    <a:ext uri="{9D8B030D-6E8A-4147-A177-3AD203B41FA5}">
                      <a16:colId xmlns:a16="http://schemas.microsoft.com/office/drawing/2014/main" val="20005"/>
                    </a:ext>
                  </a:extLst>
                </a:gridCol>
                <a:gridCol w="224759">
                  <a:extLst>
                    <a:ext uri="{9D8B030D-6E8A-4147-A177-3AD203B41FA5}">
                      <a16:colId xmlns:a16="http://schemas.microsoft.com/office/drawing/2014/main" val="20006"/>
                    </a:ext>
                  </a:extLst>
                </a:gridCol>
                <a:gridCol w="224759">
                  <a:extLst>
                    <a:ext uri="{9D8B030D-6E8A-4147-A177-3AD203B41FA5}">
                      <a16:colId xmlns:a16="http://schemas.microsoft.com/office/drawing/2014/main" val="20007"/>
                    </a:ext>
                  </a:extLst>
                </a:gridCol>
                <a:gridCol w="224759">
                  <a:extLst>
                    <a:ext uri="{9D8B030D-6E8A-4147-A177-3AD203B41FA5}">
                      <a16:colId xmlns:a16="http://schemas.microsoft.com/office/drawing/2014/main" val="20008"/>
                    </a:ext>
                  </a:extLst>
                </a:gridCol>
                <a:gridCol w="224759">
                  <a:extLst>
                    <a:ext uri="{9D8B030D-6E8A-4147-A177-3AD203B41FA5}">
                      <a16:colId xmlns:a16="http://schemas.microsoft.com/office/drawing/2014/main" val="20009"/>
                    </a:ext>
                  </a:extLst>
                </a:gridCol>
                <a:gridCol w="224759">
                  <a:extLst>
                    <a:ext uri="{9D8B030D-6E8A-4147-A177-3AD203B41FA5}">
                      <a16:colId xmlns:a16="http://schemas.microsoft.com/office/drawing/2014/main" val="20010"/>
                    </a:ext>
                  </a:extLst>
                </a:gridCol>
                <a:gridCol w="224759">
                  <a:extLst>
                    <a:ext uri="{9D8B030D-6E8A-4147-A177-3AD203B41FA5}">
                      <a16:colId xmlns:a16="http://schemas.microsoft.com/office/drawing/2014/main" val="20011"/>
                    </a:ext>
                  </a:extLst>
                </a:gridCol>
                <a:gridCol w="224759">
                  <a:extLst>
                    <a:ext uri="{9D8B030D-6E8A-4147-A177-3AD203B41FA5}">
                      <a16:colId xmlns:a16="http://schemas.microsoft.com/office/drawing/2014/main" val="20012"/>
                    </a:ext>
                  </a:extLst>
                </a:gridCol>
                <a:gridCol w="224759">
                  <a:extLst>
                    <a:ext uri="{9D8B030D-6E8A-4147-A177-3AD203B41FA5}">
                      <a16:colId xmlns:a16="http://schemas.microsoft.com/office/drawing/2014/main" val="20013"/>
                    </a:ext>
                  </a:extLst>
                </a:gridCol>
                <a:gridCol w="224759">
                  <a:extLst>
                    <a:ext uri="{9D8B030D-6E8A-4147-A177-3AD203B41FA5}">
                      <a16:colId xmlns:a16="http://schemas.microsoft.com/office/drawing/2014/main" val="20014"/>
                    </a:ext>
                  </a:extLst>
                </a:gridCol>
                <a:gridCol w="224759">
                  <a:extLst>
                    <a:ext uri="{9D8B030D-6E8A-4147-A177-3AD203B41FA5}">
                      <a16:colId xmlns:a16="http://schemas.microsoft.com/office/drawing/2014/main" val="20015"/>
                    </a:ext>
                  </a:extLst>
                </a:gridCol>
                <a:gridCol w="224759">
                  <a:extLst>
                    <a:ext uri="{9D8B030D-6E8A-4147-A177-3AD203B41FA5}">
                      <a16:colId xmlns:a16="http://schemas.microsoft.com/office/drawing/2014/main" val="20016"/>
                    </a:ext>
                  </a:extLst>
                </a:gridCol>
                <a:gridCol w="187439">
                  <a:extLst>
                    <a:ext uri="{9D8B030D-6E8A-4147-A177-3AD203B41FA5}">
                      <a16:colId xmlns:a16="http://schemas.microsoft.com/office/drawing/2014/main" val="20017"/>
                    </a:ext>
                  </a:extLst>
                </a:gridCol>
                <a:gridCol w="224759">
                  <a:extLst>
                    <a:ext uri="{9D8B030D-6E8A-4147-A177-3AD203B41FA5}">
                      <a16:colId xmlns:a16="http://schemas.microsoft.com/office/drawing/2014/main" val="20018"/>
                    </a:ext>
                  </a:extLst>
                </a:gridCol>
                <a:gridCol w="224759">
                  <a:extLst>
                    <a:ext uri="{9D8B030D-6E8A-4147-A177-3AD203B41FA5}">
                      <a16:colId xmlns:a16="http://schemas.microsoft.com/office/drawing/2014/main" val="20019"/>
                    </a:ext>
                  </a:extLst>
                </a:gridCol>
                <a:gridCol w="224759">
                  <a:extLst>
                    <a:ext uri="{9D8B030D-6E8A-4147-A177-3AD203B41FA5}">
                      <a16:colId xmlns:a16="http://schemas.microsoft.com/office/drawing/2014/main" val="20020"/>
                    </a:ext>
                  </a:extLst>
                </a:gridCol>
                <a:gridCol w="224759">
                  <a:extLst>
                    <a:ext uri="{9D8B030D-6E8A-4147-A177-3AD203B41FA5}">
                      <a16:colId xmlns:a16="http://schemas.microsoft.com/office/drawing/2014/main" val="20021"/>
                    </a:ext>
                  </a:extLst>
                </a:gridCol>
                <a:gridCol w="224759">
                  <a:extLst>
                    <a:ext uri="{9D8B030D-6E8A-4147-A177-3AD203B41FA5}">
                      <a16:colId xmlns:a16="http://schemas.microsoft.com/office/drawing/2014/main" val="20022"/>
                    </a:ext>
                  </a:extLst>
                </a:gridCol>
                <a:gridCol w="224759">
                  <a:extLst>
                    <a:ext uri="{9D8B030D-6E8A-4147-A177-3AD203B41FA5}">
                      <a16:colId xmlns:a16="http://schemas.microsoft.com/office/drawing/2014/main" val="20023"/>
                    </a:ext>
                  </a:extLst>
                </a:gridCol>
                <a:gridCol w="224759">
                  <a:extLst>
                    <a:ext uri="{9D8B030D-6E8A-4147-A177-3AD203B41FA5}">
                      <a16:colId xmlns:a16="http://schemas.microsoft.com/office/drawing/2014/main" val="20024"/>
                    </a:ext>
                  </a:extLst>
                </a:gridCol>
                <a:gridCol w="224759">
                  <a:extLst>
                    <a:ext uri="{9D8B030D-6E8A-4147-A177-3AD203B41FA5}">
                      <a16:colId xmlns:a16="http://schemas.microsoft.com/office/drawing/2014/main" val="20025"/>
                    </a:ext>
                  </a:extLst>
                </a:gridCol>
                <a:gridCol w="224759">
                  <a:extLst>
                    <a:ext uri="{9D8B030D-6E8A-4147-A177-3AD203B41FA5}">
                      <a16:colId xmlns:a16="http://schemas.microsoft.com/office/drawing/2014/main" val="20026"/>
                    </a:ext>
                  </a:extLst>
                </a:gridCol>
                <a:gridCol w="224759">
                  <a:extLst>
                    <a:ext uri="{9D8B030D-6E8A-4147-A177-3AD203B41FA5}">
                      <a16:colId xmlns:a16="http://schemas.microsoft.com/office/drawing/2014/main" val="20027"/>
                    </a:ext>
                  </a:extLst>
                </a:gridCol>
              </a:tblGrid>
              <a:tr h="180646">
                <a:tc gridSpan="7">
                  <a:txBody>
                    <a:bodyPr/>
                    <a:lstStyle/>
                    <a:p>
                      <a:pPr algn="ctr" fontAlgn="ctr"/>
                      <a:r>
                        <a:rPr lang="en-US" sz="800" b="1" i="0" u="none" strike="noStrike" dirty="0">
                          <a:latin typeface=" Arial"/>
                        </a:rPr>
                        <a:t>WEEK 46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7">
                  <a:txBody>
                    <a:bodyPr/>
                    <a:lstStyle/>
                    <a:p>
                      <a:pPr algn="ctr" fontAlgn="ctr"/>
                      <a:r>
                        <a:rPr lang="en-US" sz="800" b="1" i="0" u="none" strike="noStrike" dirty="0">
                          <a:latin typeface=" Arial"/>
                        </a:rPr>
                        <a:t>WEEK 47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solidFill>
                          <a:schemeClr val="tx1"/>
                        </a:solidFill>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7">
                  <a:txBody>
                    <a:bodyPr/>
                    <a:lstStyle/>
                    <a:p>
                      <a:pPr algn="ctr" fontAlgn="ctr"/>
                      <a:r>
                        <a:rPr lang="en-US" sz="800" b="1" i="0" u="none" strike="noStrike" dirty="0">
                          <a:latin typeface=" Arial"/>
                        </a:rPr>
                        <a:t>WEEK 48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7">
                  <a:txBody>
                    <a:bodyPr/>
                    <a:lstStyle/>
                    <a:p>
                      <a:pPr algn="ctr" fontAlgn="ctr"/>
                      <a:r>
                        <a:rPr lang="en-US" sz="800" b="1" i="0" u="none" strike="noStrike" dirty="0">
                          <a:latin typeface=" Arial"/>
                        </a:rPr>
                        <a:t>WEEK 49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8233">
                <a:tc>
                  <a:txBody>
                    <a:bodyPr/>
                    <a:lstStyle/>
                    <a:p>
                      <a:pPr algn="ctr" fontAlgn="ctr"/>
                      <a:r>
                        <a:rPr lang="en-US" sz="1000" b="1" i="0" u="none" strike="noStrike" dirty="0">
                          <a:latin typeface=" Arial"/>
                        </a:rPr>
                        <a:t>06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07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09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solidFill>
                            <a:schemeClr val="tx1"/>
                          </a:solidFill>
                          <a:latin typeface=" Arial"/>
                        </a:rPr>
                        <a:t>18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21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28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31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01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02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1"/>
                  </a:ext>
                </a:extLst>
              </a:tr>
            </a:tbl>
          </a:graphicData>
        </a:graphic>
      </p:graphicFrame>
      <p:sp>
        <p:nvSpPr>
          <p:cNvPr id="225" name="Rectangle 224"/>
          <p:cNvSpPr/>
          <p:nvPr/>
        </p:nvSpPr>
        <p:spPr>
          <a:xfrm>
            <a:off x="2281889" y="2992380"/>
            <a:ext cx="533400" cy="3755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prstClr val="black"/>
                </a:solidFill>
              </a:rPr>
              <a:t>SEP</a:t>
            </a:r>
            <a:endParaRPr lang="en-US" sz="800" b="1" dirty="0">
              <a:solidFill>
                <a:prstClr val="black"/>
              </a:solidFill>
            </a:endParaRPr>
          </a:p>
        </p:txBody>
      </p:sp>
      <p:graphicFrame>
        <p:nvGraphicFramePr>
          <p:cNvPr id="226" name="Table 225"/>
          <p:cNvGraphicFramePr>
            <a:graphicFrameLocks noGrp="1"/>
          </p:cNvGraphicFramePr>
          <p:nvPr/>
        </p:nvGraphicFramePr>
        <p:xfrm>
          <a:off x="2771526" y="2988727"/>
          <a:ext cx="6349581" cy="378879"/>
        </p:xfrm>
        <a:graphic>
          <a:graphicData uri="http://schemas.openxmlformats.org/drawingml/2006/table">
            <a:tbl>
              <a:tblPr/>
              <a:tblGrid>
                <a:gridCol w="271583">
                  <a:extLst>
                    <a:ext uri="{9D8B030D-6E8A-4147-A177-3AD203B41FA5}">
                      <a16:colId xmlns:a16="http://schemas.microsoft.com/office/drawing/2014/main" val="20000"/>
                    </a:ext>
                  </a:extLst>
                </a:gridCol>
                <a:gridCol w="271583">
                  <a:extLst>
                    <a:ext uri="{9D8B030D-6E8A-4147-A177-3AD203B41FA5}">
                      <a16:colId xmlns:a16="http://schemas.microsoft.com/office/drawing/2014/main" val="20001"/>
                    </a:ext>
                  </a:extLst>
                </a:gridCol>
                <a:gridCol w="255999">
                  <a:extLst>
                    <a:ext uri="{9D8B030D-6E8A-4147-A177-3AD203B41FA5}">
                      <a16:colId xmlns:a16="http://schemas.microsoft.com/office/drawing/2014/main" val="20002"/>
                    </a:ext>
                  </a:extLst>
                </a:gridCol>
                <a:gridCol w="193520">
                  <a:extLst>
                    <a:ext uri="{9D8B030D-6E8A-4147-A177-3AD203B41FA5}">
                      <a16:colId xmlns:a16="http://schemas.microsoft.com/office/drawing/2014/main" val="20003"/>
                    </a:ext>
                  </a:extLst>
                </a:gridCol>
                <a:gridCol w="224759">
                  <a:extLst>
                    <a:ext uri="{9D8B030D-6E8A-4147-A177-3AD203B41FA5}">
                      <a16:colId xmlns:a16="http://schemas.microsoft.com/office/drawing/2014/main" val="20004"/>
                    </a:ext>
                  </a:extLst>
                </a:gridCol>
                <a:gridCol w="224759">
                  <a:extLst>
                    <a:ext uri="{9D8B030D-6E8A-4147-A177-3AD203B41FA5}">
                      <a16:colId xmlns:a16="http://schemas.microsoft.com/office/drawing/2014/main" val="20005"/>
                    </a:ext>
                  </a:extLst>
                </a:gridCol>
                <a:gridCol w="224759">
                  <a:extLst>
                    <a:ext uri="{9D8B030D-6E8A-4147-A177-3AD203B41FA5}">
                      <a16:colId xmlns:a16="http://schemas.microsoft.com/office/drawing/2014/main" val="20006"/>
                    </a:ext>
                  </a:extLst>
                </a:gridCol>
                <a:gridCol w="224759">
                  <a:extLst>
                    <a:ext uri="{9D8B030D-6E8A-4147-A177-3AD203B41FA5}">
                      <a16:colId xmlns:a16="http://schemas.microsoft.com/office/drawing/2014/main" val="20007"/>
                    </a:ext>
                  </a:extLst>
                </a:gridCol>
                <a:gridCol w="224759">
                  <a:extLst>
                    <a:ext uri="{9D8B030D-6E8A-4147-A177-3AD203B41FA5}">
                      <a16:colId xmlns:a16="http://schemas.microsoft.com/office/drawing/2014/main" val="20008"/>
                    </a:ext>
                  </a:extLst>
                </a:gridCol>
                <a:gridCol w="224759">
                  <a:extLst>
                    <a:ext uri="{9D8B030D-6E8A-4147-A177-3AD203B41FA5}">
                      <a16:colId xmlns:a16="http://schemas.microsoft.com/office/drawing/2014/main" val="20009"/>
                    </a:ext>
                  </a:extLst>
                </a:gridCol>
                <a:gridCol w="224759">
                  <a:extLst>
                    <a:ext uri="{9D8B030D-6E8A-4147-A177-3AD203B41FA5}">
                      <a16:colId xmlns:a16="http://schemas.microsoft.com/office/drawing/2014/main" val="20010"/>
                    </a:ext>
                  </a:extLst>
                </a:gridCol>
                <a:gridCol w="224759">
                  <a:extLst>
                    <a:ext uri="{9D8B030D-6E8A-4147-A177-3AD203B41FA5}">
                      <a16:colId xmlns:a16="http://schemas.microsoft.com/office/drawing/2014/main" val="20011"/>
                    </a:ext>
                  </a:extLst>
                </a:gridCol>
                <a:gridCol w="224759">
                  <a:extLst>
                    <a:ext uri="{9D8B030D-6E8A-4147-A177-3AD203B41FA5}">
                      <a16:colId xmlns:a16="http://schemas.microsoft.com/office/drawing/2014/main" val="20012"/>
                    </a:ext>
                  </a:extLst>
                </a:gridCol>
                <a:gridCol w="224759">
                  <a:extLst>
                    <a:ext uri="{9D8B030D-6E8A-4147-A177-3AD203B41FA5}">
                      <a16:colId xmlns:a16="http://schemas.microsoft.com/office/drawing/2014/main" val="20013"/>
                    </a:ext>
                  </a:extLst>
                </a:gridCol>
                <a:gridCol w="224759">
                  <a:extLst>
                    <a:ext uri="{9D8B030D-6E8A-4147-A177-3AD203B41FA5}">
                      <a16:colId xmlns:a16="http://schemas.microsoft.com/office/drawing/2014/main" val="20014"/>
                    </a:ext>
                  </a:extLst>
                </a:gridCol>
                <a:gridCol w="224759">
                  <a:extLst>
                    <a:ext uri="{9D8B030D-6E8A-4147-A177-3AD203B41FA5}">
                      <a16:colId xmlns:a16="http://schemas.microsoft.com/office/drawing/2014/main" val="20015"/>
                    </a:ext>
                  </a:extLst>
                </a:gridCol>
                <a:gridCol w="224759">
                  <a:extLst>
                    <a:ext uri="{9D8B030D-6E8A-4147-A177-3AD203B41FA5}">
                      <a16:colId xmlns:a16="http://schemas.microsoft.com/office/drawing/2014/main" val="20016"/>
                    </a:ext>
                  </a:extLst>
                </a:gridCol>
                <a:gridCol w="187439">
                  <a:extLst>
                    <a:ext uri="{9D8B030D-6E8A-4147-A177-3AD203B41FA5}">
                      <a16:colId xmlns:a16="http://schemas.microsoft.com/office/drawing/2014/main" val="20017"/>
                    </a:ext>
                  </a:extLst>
                </a:gridCol>
                <a:gridCol w="224759">
                  <a:extLst>
                    <a:ext uri="{9D8B030D-6E8A-4147-A177-3AD203B41FA5}">
                      <a16:colId xmlns:a16="http://schemas.microsoft.com/office/drawing/2014/main" val="20018"/>
                    </a:ext>
                  </a:extLst>
                </a:gridCol>
                <a:gridCol w="224759">
                  <a:extLst>
                    <a:ext uri="{9D8B030D-6E8A-4147-A177-3AD203B41FA5}">
                      <a16:colId xmlns:a16="http://schemas.microsoft.com/office/drawing/2014/main" val="20019"/>
                    </a:ext>
                  </a:extLst>
                </a:gridCol>
                <a:gridCol w="224759">
                  <a:extLst>
                    <a:ext uri="{9D8B030D-6E8A-4147-A177-3AD203B41FA5}">
                      <a16:colId xmlns:a16="http://schemas.microsoft.com/office/drawing/2014/main" val="20020"/>
                    </a:ext>
                  </a:extLst>
                </a:gridCol>
                <a:gridCol w="224759">
                  <a:extLst>
                    <a:ext uri="{9D8B030D-6E8A-4147-A177-3AD203B41FA5}">
                      <a16:colId xmlns:a16="http://schemas.microsoft.com/office/drawing/2014/main" val="20021"/>
                    </a:ext>
                  </a:extLst>
                </a:gridCol>
                <a:gridCol w="224759">
                  <a:extLst>
                    <a:ext uri="{9D8B030D-6E8A-4147-A177-3AD203B41FA5}">
                      <a16:colId xmlns:a16="http://schemas.microsoft.com/office/drawing/2014/main" val="20022"/>
                    </a:ext>
                  </a:extLst>
                </a:gridCol>
                <a:gridCol w="224759">
                  <a:extLst>
                    <a:ext uri="{9D8B030D-6E8A-4147-A177-3AD203B41FA5}">
                      <a16:colId xmlns:a16="http://schemas.microsoft.com/office/drawing/2014/main" val="20023"/>
                    </a:ext>
                  </a:extLst>
                </a:gridCol>
                <a:gridCol w="224759">
                  <a:extLst>
                    <a:ext uri="{9D8B030D-6E8A-4147-A177-3AD203B41FA5}">
                      <a16:colId xmlns:a16="http://schemas.microsoft.com/office/drawing/2014/main" val="20024"/>
                    </a:ext>
                  </a:extLst>
                </a:gridCol>
                <a:gridCol w="224759">
                  <a:extLst>
                    <a:ext uri="{9D8B030D-6E8A-4147-A177-3AD203B41FA5}">
                      <a16:colId xmlns:a16="http://schemas.microsoft.com/office/drawing/2014/main" val="20025"/>
                    </a:ext>
                  </a:extLst>
                </a:gridCol>
                <a:gridCol w="224759">
                  <a:extLst>
                    <a:ext uri="{9D8B030D-6E8A-4147-A177-3AD203B41FA5}">
                      <a16:colId xmlns:a16="http://schemas.microsoft.com/office/drawing/2014/main" val="20026"/>
                    </a:ext>
                  </a:extLst>
                </a:gridCol>
                <a:gridCol w="224759">
                  <a:extLst>
                    <a:ext uri="{9D8B030D-6E8A-4147-A177-3AD203B41FA5}">
                      <a16:colId xmlns:a16="http://schemas.microsoft.com/office/drawing/2014/main" val="20027"/>
                    </a:ext>
                  </a:extLst>
                </a:gridCol>
              </a:tblGrid>
              <a:tr h="180646">
                <a:tc gridSpan="7">
                  <a:txBody>
                    <a:bodyPr/>
                    <a:lstStyle/>
                    <a:p>
                      <a:pPr algn="ctr" fontAlgn="ctr"/>
                      <a:r>
                        <a:rPr lang="en-US" sz="800" b="1" i="0" u="none" strike="noStrike" dirty="0">
                          <a:latin typeface=" Arial"/>
                        </a:rPr>
                        <a:t>WEEK 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7">
                  <a:txBody>
                    <a:bodyPr/>
                    <a:lstStyle/>
                    <a:p>
                      <a:pPr algn="ctr" fontAlgn="ctr"/>
                      <a:r>
                        <a:rPr lang="en-US" sz="800" b="1" i="0" u="none" strike="noStrike" dirty="0">
                          <a:latin typeface=" Arial"/>
                        </a:rPr>
                        <a:t>WEEK 51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solidFill>
                          <a:schemeClr val="tx1"/>
                        </a:solidFill>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7">
                  <a:txBody>
                    <a:bodyPr/>
                    <a:lstStyle/>
                    <a:p>
                      <a:pPr algn="ctr" fontAlgn="ctr"/>
                      <a:r>
                        <a:rPr lang="en-US" sz="800" b="1" i="0" u="none" strike="noStrike" dirty="0">
                          <a:latin typeface=" Arial"/>
                        </a:rPr>
                        <a:t>WEEK 52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7">
                  <a:txBody>
                    <a:bodyPr/>
                    <a:lstStyle/>
                    <a:p>
                      <a:pPr algn="ctr" fontAlgn="ctr"/>
                      <a:r>
                        <a:rPr lang="en-US" sz="800" b="1" i="0" u="none" strike="noStrike" dirty="0">
                          <a:latin typeface=" Arial"/>
                        </a:rPr>
                        <a:t>WEEK 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8233">
                <a:tc>
                  <a:txBody>
                    <a:bodyPr/>
                    <a:lstStyle/>
                    <a:p>
                      <a:pPr algn="ctr" fontAlgn="ctr"/>
                      <a:r>
                        <a:rPr lang="en-US" sz="1000" b="1" i="0" u="none" strike="noStrike" dirty="0">
                          <a:latin typeface=" Arial"/>
                        </a:rPr>
                        <a:t>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04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05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06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07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09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solidFill>
                            <a:schemeClr val="tx1"/>
                          </a:solidFill>
                          <a:latin typeface=" Arial"/>
                        </a:rPr>
                        <a:t>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17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18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24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1"/>
                  </a:ext>
                </a:extLst>
              </a:tr>
            </a:tbl>
          </a:graphicData>
        </a:graphic>
      </p:graphicFrame>
      <p:sp>
        <p:nvSpPr>
          <p:cNvPr id="227" name="5-Point Star 226"/>
          <p:cNvSpPr/>
          <p:nvPr/>
        </p:nvSpPr>
        <p:spPr>
          <a:xfrm>
            <a:off x="6386545" y="5609198"/>
            <a:ext cx="160368" cy="172264"/>
          </a:xfrm>
          <a:prstGeom prst="star5">
            <a:avLst>
              <a:gd name="adj" fmla="val 15770"/>
              <a:gd name="hf" fmla="val 105146"/>
              <a:gd name="vf" fmla="val 110557"/>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solidFill>
                <a:prstClr val="white"/>
              </a:solidFill>
            </a:endParaRPr>
          </a:p>
        </p:txBody>
      </p:sp>
      <p:sp>
        <p:nvSpPr>
          <p:cNvPr id="228" name="Rectangle 227"/>
          <p:cNvSpPr/>
          <p:nvPr/>
        </p:nvSpPr>
        <p:spPr>
          <a:xfrm>
            <a:off x="2289403" y="3999220"/>
            <a:ext cx="533400" cy="3755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prstClr val="black"/>
                </a:solidFill>
              </a:rPr>
              <a:t>OCT</a:t>
            </a:r>
          </a:p>
        </p:txBody>
      </p:sp>
      <p:graphicFrame>
        <p:nvGraphicFramePr>
          <p:cNvPr id="229" name="Table 228"/>
          <p:cNvGraphicFramePr>
            <a:graphicFrameLocks noGrp="1"/>
          </p:cNvGraphicFramePr>
          <p:nvPr/>
        </p:nvGraphicFramePr>
        <p:xfrm>
          <a:off x="2780368" y="3995243"/>
          <a:ext cx="6349581" cy="378879"/>
        </p:xfrm>
        <a:graphic>
          <a:graphicData uri="http://schemas.openxmlformats.org/drawingml/2006/table">
            <a:tbl>
              <a:tblPr/>
              <a:tblGrid>
                <a:gridCol w="271583">
                  <a:extLst>
                    <a:ext uri="{9D8B030D-6E8A-4147-A177-3AD203B41FA5}">
                      <a16:colId xmlns:a16="http://schemas.microsoft.com/office/drawing/2014/main" val="20000"/>
                    </a:ext>
                  </a:extLst>
                </a:gridCol>
                <a:gridCol w="271583">
                  <a:extLst>
                    <a:ext uri="{9D8B030D-6E8A-4147-A177-3AD203B41FA5}">
                      <a16:colId xmlns:a16="http://schemas.microsoft.com/office/drawing/2014/main" val="20001"/>
                    </a:ext>
                  </a:extLst>
                </a:gridCol>
                <a:gridCol w="255999">
                  <a:extLst>
                    <a:ext uri="{9D8B030D-6E8A-4147-A177-3AD203B41FA5}">
                      <a16:colId xmlns:a16="http://schemas.microsoft.com/office/drawing/2014/main" val="20002"/>
                    </a:ext>
                  </a:extLst>
                </a:gridCol>
                <a:gridCol w="193520">
                  <a:extLst>
                    <a:ext uri="{9D8B030D-6E8A-4147-A177-3AD203B41FA5}">
                      <a16:colId xmlns:a16="http://schemas.microsoft.com/office/drawing/2014/main" val="20003"/>
                    </a:ext>
                  </a:extLst>
                </a:gridCol>
                <a:gridCol w="224759">
                  <a:extLst>
                    <a:ext uri="{9D8B030D-6E8A-4147-A177-3AD203B41FA5}">
                      <a16:colId xmlns:a16="http://schemas.microsoft.com/office/drawing/2014/main" val="20004"/>
                    </a:ext>
                  </a:extLst>
                </a:gridCol>
                <a:gridCol w="224759">
                  <a:extLst>
                    <a:ext uri="{9D8B030D-6E8A-4147-A177-3AD203B41FA5}">
                      <a16:colId xmlns:a16="http://schemas.microsoft.com/office/drawing/2014/main" val="20005"/>
                    </a:ext>
                  </a:extLst>
                </a:gridCol>
                <a:gridCol w="224759">
                  <a:extLst>
                    <a:ext uri="{9D8B030D-6E8A-4147-A177-3AD203B41FA5}">
                      <a16:colId xmlns:a16="http://schemas.microsoft.com/office/drawing/2014/main" val="20006"/>
                    </a:ext>
                  </a:extLst>
                </a:gridCol>
                <a:gridCol w="224759">
                  <a:extLst>
                    <a:ext uri="{9D8B030D-6E8A-4147-A177-3AD203B41FA5}">
                      <a16:colId xmlns:a16="http://schemas.microsoft.com/office/drawing/2014/main" val="20007"/>
                    </a:ext>
                  </a:extLst>
                </a:gridCol>
                <a:gridCol w="224759">
                  <a:extLst>
                    <a:ext uri="{9D8B030D-6E8A-4147-A177-3AD203B41FA5}">
                      <a16:colId xmlns:a16="http://schemas.microsoft.com/office/drawing/2014/main" val="20008"/>
                    </a:ext>
                  </a:extLst>
                </a:gridCol>
                <a:gridCol w="224759">
                  <a:extLst>
                    <a:ext uri="{9D8B030D-6E8A-4147-A177-3AD203B41FA5}">
                      <a16:colId xmlns:a16="http://schemas.microsoft.com/office/drawing/2014/main" val="20009"/>
                    </a:ext>
                  </a:extLst>
                </a:gridCol>
                <a:gridCol w="224759">
                  <a:extLst>
                    <a:ext uri="{9D8B030D-6E8A-4147-A177-3AD203B41FA5}">
                      <a16:colId xmlns:a16="http://schemas.microsoft.com/office/drawing/2014/main" val="20010"/>
                    </a:ext>
                  </a:extLst>
                </a:gridCol>
                <a:gridCol w="224759">
                  <a:extLst>
                    <a:ext uri="{9D8B030D-6E8A-4147-A177-3AD203B41FA5}">
                      <a16:colId xmlns:a16="http://schemas.microsoft.com/office/drawing/2014/main" val="20011"/>
                    </a:ext>
                  </a:extLst>
                </a:gridCol>
                <a:gridCol w="224759">
                  <a:extLst>
                    <a:ext uri="{9D8B030D-6E8A-4147-A177-3AD203B41FA5}">
                      <a16:colId xmlns:a16="http://schemas.microsoft.com/office/drawing/2014/main" val="20012"/>
                    </a:ext>
                  </a:extLst>
                </a:gridCol>
                <a:gridCol w="224759">
                  <a:extLst>
                    <a:ext uri="{9D8B030D-6E8A-4147-A177-3AD203B41FA5}">
                      <a16:colId xmlns:a16="http://schemas.microsoft.com/office/drawing/2014/main" val="20013"/>
                    </a:ext>
                  </a:extLst>
                </a:gridCol>
                <a:gridCol w="224759">
                  <a:extLst>
                    <a:ext uri="{9D8B030D-6E8A-4147-A177-3AD203B41FA5}">
                      <a16:colId xmlns:a16="http://schemas.microsoft.com/office/drawing/2014/main" val="20014"/>
                    </a:ext>
                  </a:extLst>
                </a:gridCol>
                <a:gridCol w="224759">
                  <a:extLst>
                    <a:ext uri="{9D8B030D-6E8A-4147-A177-3AD203B41FA5}">
                      <a16:colId xmlns:a16="http://schemas.microsoft.com/office/drawing/2014/main" val="20015"/>
                    </a:ext>
                  </a:extLst>
                </a:gridCol>
                <a:gridCol w="224759">
                  <a:extLst>
                    <a:ext uri="{9D8B030D-6E8A-4147-A177-3AD203B41FA5}">
                      <a16:colId xmlns:a16="http://schemas.microsoft.com/office/drawing/2014/main" val="20016"/>
                    </a:ext>
                  </a:extLst>
                </a:gridCol>
                <a:gridCol w="187439">
                  <a:extLst>
                    <a:ext uri="{9D8B030D-6E8A-4147-A177-3AD203B41FA5}">
                      <a16:colId xmlns:a16="http://schemas.microsoft.com/office/drawing/2014/main" val="20017"/>
                    </a:ext>
                  </a:extLst>
                </a:gridCol>
                <a:gridCol w="224759">
                  <a:extLst>
                    <a:ext uri="{9D8B030D-6E8A-4147-A177-3AD203B41FA5}">
                      <a16:colId xmlns:a16="http://schemas.microsoft.com/office/drawing/2014/main" val="20018"/>
                    </a:ext>
                  </a:extLst>
                </a:gridCol>
                <a:gridCol w="224759">
                  <a:extLst>
                    <a:ext uri="{9D8B030D-6E8A-4147-A177-3AD203B41FA5}">
                      <a16:colId xmlns:a16="http://schemas.microsoft.com/office/drawing/2014/main" val="20019"/>
                    </a:ext>
                  </a:extLst>
                </a:gridCol>
                <a:gridCol w="224759">
                  <a:extLst>
                    <a:ext uri="{9D8B030D-6E8A-4147-A177-3AD203B41FA5}">
                      <a16:colId xmlns:a16="http://schemas.microsoft.com/office/drawing/2014/main" val="20020"/>
                    </a:ext>
                  </a:extLst>
                </a:gridCol>
                <a:gridCol w="224759">
                  <a:extLst>
                    <a:ext uri="{9D8B030D-6E8A-4147-A177-3AD203B41FA5}">
                      <a16:colId xmlns:a16="http://schemas.microsoft.com/office/drawing/2014/main" val="20021"/>
                    </a:ext>
                  </a:extLst>
                </a:gridCol>
                <a:gridCol w="224759">
                  <a:extLst>
                    <a:ext uri="{9D8B030D-6E8A-4147-A177-3AD203B41FA5}">
                      <a16:colId xmlns:a16="http://schemas.microsoft.com/office/drawing/2014/main" val="20022"/>
                    </a:ext>
                  </a:extLst>
                </a:gridCol>
                <a:gridCol w="224759">
                  <a:extLst>
                    <a:ext uri="{9D8B030D-6E8A-4147-A177-3AD203B41FA5}">
                      <a16:colId xmlns:a16="http://schemas.microsoft.com/office/drawing/2014/main" val="20023"/>
                    </a:ext>
                  </a:extLst>
                </a:gridCol>
                <a:gridCol w="224759">
                  <a:extLst>
                    <a:ext uri="{9D8B030D-6E8A-4147-A177-3AD203B41FA5}">
                      <a16:colId xmlns:a16="http://schemas.microsoft.com/office/drawing/2014/main" val="20024"/>
                    </a:ext>
                  </a:extLst>
                </a:gridCol>
                <a:gridCol w="224759">
                  <a:extLst>
                    <a:ext uri="{9D8B030D-6E8A-4147-A177-3AD203B41FA5}">
                      <a16:colId xmlns:a16="http://schemas.microsoft.com/office/drawing/2014/main" val="20025"/>
                    </a:ext>
                  </a:extLst>
                </a:gridCol>
                <a:gridCol w="224759">
                  <a:extLst>
                    <a:ext uri="{9D8B030D-6E8A-4147-A177-3AD203B41FA5}">
                      <a16:colId xmlns:a16="http://schemas.microsoft.com/office/drawing/2014/main" val="20026"/>
                    </a:ext>
                  </a:extLst>
                </a:gridCol>
                <a:gridCol w="224759">
                  <a:extLst>
                    <a:ext uri="{9D8B030D-6E8A-4147-A177-3AD203B41FA5}">
                      <a16:colId xmlns:a16="http://schemas.microsoft.com/office/drawing/2014/main" val="20027"/>
                    </a:ext>
                  </a:extLst>
                </a:gridCol>
              </a:tblGrid>
              <a:tr h="180646">
                <a:tc gridSpan="7">
                  <a:txBody>
                    <a:bodyPr/>
                    <a:lstStyle/>
                    <a:p>
                      <a:pPr algn="ctr" fontAlgn="ctr"/>
                      <a:r>
                        <a:rPr lang="en-US" sz="800" b="1" i="0" u="none" strike="noStrike" dirty="0">
                          <a:latin typeface=" Arial"/>
                        </a:rPr>
                        <a:t>WEEK 1 (FY18)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7">
                  <a:txBody>
                    <a:bodyPr/>
                    <a:lstStyle/>
                    <a:p>
                      <a:pPr algn="ctr" fontAlgn="ctr"/>
                      <a:r>
                        <a:rPr lang="en-US" sz="800" b="1" i="0" u="none" strike="noStrike" dirty="0">
                          <a:latin typeface=" Arial"/>
                        </a:rPr>
                        <a:t>WEEK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solidFill>
                          <a:schemeClr val="tx1"/>
                        </a:solidFill>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7">
                  <a:txBody>
                    <a:bodyPr/>
                    <a:lstStyle/>
                    <a:p>
                      <a:pPr algn="ctr" fontAlgn="ctr"/>
                      <a:r>
                        <a:rPr lang="en-US" sz="800" b="1" i="0" u="none" strike="noStrike" dirty="0">
                          <a:latin typeface=" Arial"/>
                        </a:rPr>
                        <a:t>WEEK 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7">
                  <a:txBody>
                    <a:bodyPr/>
                    <a:lstStyle/>
                    <a:p>
                      <a:pPr algn="ctr" fontAlgn="ctr"/>
                      <a:r>
                        <a:rPr lang="en-US" sz="800" b="1" i="0" u="none" strike="noStrike" dirty="0">
                          <a:latin typeface=" Arial"/>
                        </a:rPr>
                        <a:t>WEEK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8233">
                <a:tc>
                  <a:txBody>
                    <a:bodyPr/>
                    <a:lstStyle/>
                    <a:p>
                      <a:pPr algn="ctr" fontAlgn="ctr"/>
                      <a:r>
                        <a:rPr lang="en-US" sz="1000" b="1" i="0" u="none" strike="noStrike" dirty="0">
                          <a:latin typeface=" Arial"/>
                        </a:rPr>
                        <a:t>01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02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04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05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06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07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09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solidFill>
                            <a:schemeClr val="tx1"/>
                          </a:solidFill>
                          <a:latin typeface=" Arial"/>
                        </a:rPr>
                        <a:t>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22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23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1"/>
                  </a:ext>
                </a:extLst>
              </a:tr>
            </a:tbl>
          </a:graphicData>
        </a:graphic>
      </p:graphicFrame>
      <p:sp>
        <p:nvSpPr>
          <p:cNvPr id="232" name="Line 77"/>
          <p:cNvSpPr>
            <a:spLocks noChangeShapeType="1"/>
          </p:cNvSpPr>
          <p:nvPr/>
        </p:nvSpPr>
        <p:spPr bwMode="auto">
          <a:xfrm flipV="1">
            <a:off x="3118398" y="4800266"/>
            <a:ext cx="965776" cy="6963"/>
          </a:xfrm>
          <a:prstGeom prst="line">
            <a:avLst/>
          </a:prstGeom>
          <a:noFill/>
          <a:ln w="25400" cap="sq">
            <a:solidFill>
              <a:schemeClr val="tx1"/>
            </a:solidFill>
            <a:round/>
            <a:headEnd type="diamond" w="med" len="med"/>
            <a:tailEnd type="diamond" w="med" len="med"/>
          </a:ln>
        </p:spPr>
        <p:txBody>
          <a:bodyPr lIns="91212" tIns="45608" rIns="91212" bIns="45608"/>
          <a:lstStyle/>
          <a:p>
            <a:pPr defTabSz="911769" fontAlgn="base">
              <a:spcBef>
                <a:spcPct val="0"/>
              </a:spcBef>
              <a:spcAft>
                <a:spcPct val="0"/>
              </a:spcAft>
            </a:pPr>
            <a:endParaRPr lang="en-US" sz="700" b="1" dirty="0">
              <a:solidFill>
                <a:prstClr val="black"/>
              </a:solidFill>
              <a:cs typeface="Arial" pitchFamily="34" charset="0"/>
            </a:endParaRPr>
          </a:p>
        </p:txBody>
      </p:sp>
      <p:sp>
        <p:nvSpPr>
          <p:cNvPr id="233" name="5-Point Star 232"/>
          <p:cNvSpPr/>
          <p:nvPr/>
        </p:nvSpPr>
        <p:spPr>
          <a:xfrm>
            <a:off x="3610197" y="5527437"/>
            <a:ext cx="188790" cy="175920"/>
          </a:xfrm>
          <a:prstGeom prst="star5">
            <a:avLst>
              <a:gd name="adj" fmla="val 15770"/>
              <a:gd name="hf" fmla="val 105146"/>
              <a:gd name="vf" fmla="val 110557"/>
            </a:avLst>
          </a:prstGeom>
          <a:solidFill>
            <a:srgbClr val="7030A0"/>
          </a:solidFill>
          <a:ln w="9525">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solidFill>
                <a:prstClr val="white"/>
              </a:solidFill>
            </a:endParaRPr>
          </a:p>
        </p:txBody>
      </p:sp>
      <p:sp>
        <p:nvSpPr>
          <p:cNvPr id="234" name="Text Box 68"/>
          <p:cNvSpPr txBox="1">
            <a:spLocks noChangeArrowheads="1"/>
          </p:cNvSpPr>
          <p:nvPr/>
        </p:nvSpPr>
        <p:spPr bwMode="auto">
          <a:xfrm>
            <a:off x="3273180" y="5587785"/>
            <a:ext cx="1799862" cy="138499"/>
          </a:xfrm>
          <a:prstGeom prst="rect">
            <a:avLst/>
          </a:prstGeom>
          <a:noFill/>
          <a:ln w="9525">
            <a:noFill/>
            <a:miter lim="800000"/>
            <a:headEnd/>
            <a:tailEnd/>
          </a:ln>
        </p:spPr>
        <p:txBody>
          <a:bodyPr wrap="square" lIns="0" tIns="0" rIns="0" bIns="0" anchor="ctr">
            <a:spAutoFit/>
          </a:bodyPr>
          <a:lstStyle/>
          <a:p>
            <a:pPr algn="ctr" defTabSz="911769" fontAlgn="base">
              <a:spcBef>
                <a:spcPct val="0"/>
              </a:spcBef>
              <a:spcAft>
                <a:spcPct val="0"/>
              </a:spcAft>
            </a:pPr>
            <a:r>
              <a:rPr lang="en-US" sz="900" b="1" dirty="0">
                <a:solidFill>
                  <a:prstClr val="black"/>
                </a:solidFill>
                <a:cs typeface="Arial" pitchFamily="34" charset="0"/>
              </a:rPr>
              <a:t>Assume GRF</a:t>
            </a:r>
          </a:p>
        </p:txBody>
      </p:sp>
      <p:sp>
        <p:nvSpPr>
          <p:cNvPr id="235" name="5-Point Star 234"/>
          <p:cNvSpPr/>
          <p:nvPr/>
        </p:nvSpPr>
        <p:spPr>
          <a:xfrm>
            <a:off x="8248188" y="4635077"/>
            <a:ext cx="160368" cy="172264"/>
          </a:xfrm>
          <a:prstGeom prst="star5">
            <a:avLst>
              <a:gd name="adj" fmla="val 15770"/>
              <a:gd name="hf" fmla="val 105146"/>
              <a:gd name="vf" fmla="val 110557"/>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solidFill>
                <a:prstClr val="white"/>
              </a:solidFill>
            </a:endParaRPr>
          </a:p>
        </p:txBody>
      </p:sp>
      <p:sp>
        <p:nvSpPr>
          <p:cNvPr id="236" name="TextBox 235"/>
          <p:cNvSpPr txBox="1"/>
          <p:nvPr/>
        </p:nvSpPr>
        <p:spPr>
          <a:xfrm>
            <a:off x="7516105" y="4747926"/>
            <a:ext cx="1246895" cy="230832"/>
          </a:xfrm>
          <a:prstGeom prst="rect">
            <a:avLst/>
          </a:prstGeom>
          <a:noFill/>
        </p:spPr>
        <p:txBody>
          <a:bodyPr wrap="square" rtlCol="0">
            <a:spAutoFit/>
          </a:bodyPr>
          <a:lstStyle/>
          <a:p>
            <a:pPr algn="ctr"/>
            <a:r>
              <a:rPr lang="en-US" sz="900" b="1" dirty="0"/>
              <a:t>EDRE LEVEL II</a:t>
            </a:r>
          </a:p>
        </p:txBody>
      </p:sp>
      <p:cxnSp>
        <p:nvCxnSpPr>
          <p:cNvPr id="237" name="Straight Connector 236"/>
          <p:cNvCxnSpPr/>
          <p:nvPr/>
        </p:nvCxnSpPr>
        <p:spPr>
          <a:xfrm>
            <a:off x="7848600" y="4747926"/>
            <a:ext cx="457200" cy="0"/>
          </a:xfrm>
          <a:prstGeom prst="line">
            <a:avLst/>
          </a:prstGeom>
          <a:ln w="19050">
            <a:solidFill>
              <a:schemeClr val="tx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4764809" y="5648873"/>
            <a:ext cx="4052828" cy="0"/>
          </a:xfrm>
          <a:prstGeom prst="line">
            <a:avLst/>
          </a:prstGeom>
          <a:ln w="19050">
            <a:solidFill>
              <a:schemeClr val="tx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6487747" y="1449636"/>
            <a:ext cx="2355752" cy="369332"/>
          </a:xfrm>
          <a:prstGeom prst="rect">
            <a:avLst/>
          </a:prstGeom>
          <a:noFill/>
        </p:spPr>
        <p:txBody>
          <a:bodyPr wrap="square" rtlCol="0">
            <a:spAutoFit/>
          </a:bodyPr>
          <a:lstStyle/>
          <a:p>
            <a:r>
              <a:rPr lang="en-US" sz="900" b="1" dirty="0"/>
              <a:t>NLT: Manning/Crew Requirements met. Interagency coordination established.</a:t>
            </a:r>
          </a:p>
        </p:txBody>
      </p:sp>
      <p:sp>
        <p:nvSpPr>
          <p:cNvPr id="240" name="5-Point Star 239"/>
          <p:cNvSpPr/>
          <p:nvPr/>
        </p:nvSpPr>
        <p:spPr>
          <a:xfrm>
            <a:off x="8702247" y="1611947"/>
            <a:ext cx="160368" cy="172264"/>
          </a:xfrm>
          <a:prstGeom prst="star5">
            <a:avLst>
              <a:gd name="adj" fmla="val 15770"/>
              <a:gd name="hf" fmla="val 105146"/>
              <a:gd name="vf" fmla="val 110557"/>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solidFill>
                <a:prstClr val="white"/>
              </a:solidFill>
            </a:endParaRPr>
          </a:p>
        </p:txBody>
      </p:sp>
      <p:cxnSp>
        <p:nvCxnSpPr>
          <p:cNvPr id="241" name="Straight Connector 240"/>
          <p:cNvCxnSpPr/>
          <p:nvPr/>
        </p:nvCxnSpPr>
        <p:spPr>
          <a:xfrm flipH="1">
            <a:off x="2813610" y="1496192"/>
            <a:ext cx="6307497" cy="8144"/>
          </a:xfrm>
          <a:prstGeom prst="line">
            <a:avLst/>
          </a:prstGeom>
          <a:ln w="190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2" name="TextBox 241"/>
          <p:cNvSpPr txBox="1"/>
          <p:nvPr/>
        </p:nvSpPr>
        <p:spPr>
          <a:xfrm>
            <a:off x="3367269" y="1506024"/>
            <a:ext cx="2355752" cy="230832"/>
          </a:xfrm>
          <a:prstGeom prst="rect">
            <a:avLst/>
          </a:prstGeom>
          <a:noFill/>
        </p:spPr>
        <p:txBody>
          <a:bodyPr wrap="square" rtlCol="0">
            <a:spAutoFit/>
          </a:bodyPr>
          <a:lstStyle/>
          <a:p>
            <a:r>
              <a:rPr lang="en-US" sz="900" b="1" dirty="0"/>
              <a:t>POST KOREA BLOCK LEAVE</a:t>
            </a:r>
          </a:p>
        </p:txBody>
      </p:sp>
      <p:cxnSp>
        <p:nvCxnSpPr>
          <p:cNvPr id="244" name="Straight Connector 243"/>
          <p:cNvCxnSpPr/>
          <p:nvPr/>
        </p:nvCxnSpPr>
        <p:spPr>
          <a:xfrm>
            <a:off x="3151410" y="2375079"/>
            <a:ext cx="2571611" cy="0"/>
          </a:xfrm>
          <a:prstGeom prst="line">
            <a:avLst/>
          </a:prstGeom>
          <a:ln w="19050">
            <a:solidFill>
              <a:schemeClr val="tx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45" name="Text Box 68"/>
          <p:cNvSpPr txBox="1">
            <a:spLocks noChangeArrowheads="1"/>
          </p:cNvSpPr>
          <p:nvPr/>
        </p:nvSpPr>
        <p:spPr bwMode="auto">
          <a:xfrm>
            <a:off x="3290618" y="2370050"/>
            <a:ext cx="2195782" cy="138499"/>
          </a:xfrm>
          <a:prstGeom prst="rect">
            <a:avLst/>
          </a:prstGeom>
          <a:noFill/>
          <a:ln w="9525">
            <a:noFill/>
            <a:miter lim="800000"/>
            <a:headEnd/>
            <a:tailEnd/>
          </a:ln>
        </p:spPr>
        <p:txBody>
          <a:bodyPr wrap="square" lIns="0" tIns="0" rIns="0" bIns="0" anchor="ctr">
            <a:spAutoFit/>
          </a:bodyPr>
          <a:lstStyle/>
          <a:p>
            <a:pPr algn="ctr" defTabSz="911769" fontAlgn="base">
              <a:spcBef>
                <a:spcPct val="0"/>
              </a:spcBef>
              <a:spcAft>
                <a:spcPct val="0"/>
              </a:spcAft>
            </a:pPr>
            <a:r>
              <a:rPr lang="en-US" sz="900" b="1" dirty="0">
                <a:solidFill>
                  <a:prstClr val="black"/>
                </a:solidFill>
                <a:cs typeface="Arial" pitchFamily="34" charset="0"/>
              </a:rPr>
              <a:t>Property Inspections and Turnover</a:t>
            </a:r>
          </a:p>
        </p:txBody>
      </p:sp>
      <p:sp>
        <p:nvSpPr>
          <p:cNvPr id="248" name="Rectangle 247"/>
          <p:cNvSpPr/>
          <p:nvPr/>
        </p:nvSpPr>
        <p:spPr>
          <a:xfrm>
            <a:off x="2286000" y="5161629"/>
            <a:ext cx="533400" cy="3755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prstClr val="black"/>
                </a:solidFill>
              </a:rPr>
              <a:t>OCT/NOV</a:t>
            </a:r>
          </a:p>
        </p:txBody>
      </p:sp>
      <p:graphicFrame>
        <p:nvGraphicFramePr>
          <p:cNvPr id="249" name="Table 248"/>
          <p:cNvGraphicFramePr>
            <a:graphicFrameLocks noGrp="1"/>
          </p:cNvGraphicFramePr>
          <p:nvPr/>
        </p:nvGraphicFramePr>
        <p:xfrm>
          <a:off x="2776965" y="5157652"/>
          <a:ext cx="6349581" cy="378879"/>
        </p:xfrm>
        <a:graphic>
          <a:graphicData uri="http://schemas.openxmlformats.org/drawingml/2006/table">
            <a:tbl>
              <a:tblPr/>
              <a:tblGrid>
                <a:gridCol w="271583">
                  <a:extLst>
                    <a:ext uri="{9D8B030D-6E8A-4147-A177-3AD203B41FA5}">
                      <a16:colId xmlns:a16="http://schemas.microsoft.com/office/drawing/2014/main" val="20000"/>
                    </a:ext>
                  </a:extLst>
                </a:gridCol>
                <a:gridCol w="271583">
                  <a:extLst>
                    <a:ext uri="{9D8B030D-6E8A-4147-A177-3AD203B41FA5}">
                      <a16:colId xmlns:a16="http://schemas.microsoft.com/office/drawing/2014/main" val="20001"/>
                    </a:ext>
                  </a:extLst>
                </a:gridCol>
                <a:gridCol w="255999">
                  <a:extLst>
                    <a:ext uri="{9D8B030D-6E8A-4147-A177-3AD203B41FA5}">
                      <a16:colId xmlns:a16="http://schemas.microsoft.com/office/drawing/2014/main" val="20002"/>
                    </a:ext>
                  </a:extLst>
                </a:gridCol>
                <a:gridCol w="193520">
                  <a:extLst>
                    <a:ext uri="{9D8B030D-6E8A-4147-A177-3AD203B41FA5}">
                      <a16:colId xmlns:a16="http://schemas.microsoft.com/office/drawing/2014/main" val="20003"/>
                    </a:ext>
                  </a:extLst>
                </a:gridCol>
                <a:gridCol w="224759">
                  <a:extLst>
                    <a:ext uri="{9D8B030D-6E8A-4147-A177-3AD203B41FA5}">
                      <a16:colId xmlns:a16="http://schemas.microsoft.com/office/drawing/2014/main" val="20004"/>
                    </a:ext>
                  </a:extLst>
                </a:gridCol>
                <a:gridCol w="224759">
                  <a:extLst>
                    <a:ext uri="{9D8B030D-6E8A-4147-A177-3AD203B41FA5}">
                      <a16:colId xmlns:a16="http://schemas.microsoft.com/office/drawing/2014/main" val="20005"/>
                    </a:ext>
                  </a:extLst>
                </a:gridCol>
                <a:gridCol w="224759">
                  <a:extLst>
                    <a:ext uri="{9D8B030D-6E8A-4147-A177-3AD203B41FA5}">
                      <a16:colId xmlns:a16="http://schemas.microsoft.com/office/drawing/2014/main" val="20006"/>
                    </a:ext>
                  </a:extLst>
                </a:gridCol>
                <a:gridCol w="224759">
                  <a:extLst>
                    <a:ext uri="{9D8B030D-6E8A-4147-A177-3AD203B41FA5}">
                      <a16:colId xmlns:a16="http://schemas.microsoft.com/office/drawing/2014/main" val="20007"/>
                    </a:ext>
                  </a:extLst>
                </a:gridCol>
                <a:gridCol w="224759">
                  <a:extLst>
                    <a:ext uri="{9D8B030D-6E8A-4147-A177-3AD203B41FA5}">
                      <a16:colId xmlns:a16="http://schemas.microsoft.com/office/drawing/2014/main" val="20008"/>
                    </a:ext>
                  </a:extLst>
                </a:gridCol>
                <a:gridCol w="224759">
                  <a:extLst>
                    <a:ext uri="{9D8B030D-6E8A-4147-A177-3AD203B41FA5}">
                      <a16:colId xmlns:a16="http://schemas.microsoft.com/office/drawing/2014/main" val="20009"/>
                    </a:ext>
                  </a:extLst>
                </a:gridCol>
                <a:gridCol w="224759">
                  <a:extLst>
                    <a:ext uri="{9D8B030D-6E8A-4147-A177-3AD203B41FA5}">
                      <a16:colId xmlns:a16="http://schemas.microsoft.com/office/drawing/2014/main" val="20010"/>
                    </a:ext>
                  </a:extLst>
                </a:gridCol>
                <a:gridCol w="224759">
                  <a:extLst>
                    <a:ext uri="{9D8B030D-6E8A-4147-A177-3AD203B41FA5}">
                      <a16:colId xmlns:a16="http://schemas.microsoft.com/office/drawing/2014/main" val="20011"/>
                    </a:ext>
                  </a:extLst>
                </a:gridCol>
                <a:gridCol w="224759">
                  <a:extLst>
                    <a:ext uri="{9D8B030D-6E8A-4147-A177-3AD203B41FA5}">
                      <a16:colId xmlns:a16="http://schemas.microsoft.com/office/drawing/2014/main" val="20012"/>
                    </a:ext>
                  </a:extLst>
                </a:gridCol>
                <a:gridCol w="224759">
                  <a:extLst>
                    <a:ext uri="{9D8B030D-6E8A-4147-A177-3AD203B41FA5}">
                      <a16:colId xmlns:a16="http://schemas.microsoft.com/office/drawing/2014/main" val="20013"/>
                    </a:ext>
                  </a:extLst>
                </a:gridCol>
                <a:gridCol w="224759">
                  <a:extLst>
                    <a:ext uri="{9D8B030D-6E8A-4147-A177-3AD203B41FA5}">
                      <a16:colId xmlns:a16="http://schemas.microsoft.com/office/drawing/2014/main" val="20014"/>
                    </a:ext>
                  </a:extLst>
                </a:gridCol>
                <a:gridCol w="224759">
                  <a:extLst>
                    <a:ext uri="{9D8B030D-6E8A-4147-A177-3AD203B41FA5}">
                      <a16:colId xmlns:a16="http://schemas.microsoft.com/office/drawing/2014/main" val="20015"/>
                    </a:ext>
                  </a:extLst>
                </a:gridCol>
                <a:gridCol w="224759">
                  <a:extLst>
                    <a:ext uri="{9D8B030D-6E8A-4147-A177-3AD203B41FA5}">
                      <a16:colId xmlns:a16="http://schemas.microsoft.com/office/drawing/2014/main" val="20016"/>
                    </a:ext>
                  </a:extLst>
                </a:gridCol>
                <a:gridCol w="187439">
                  <a:extLst>
                    <a:ext uri="{9D8B030D-6E8A-4147-A177-3AD203B41FA5}">
                      <a16:colId xmlns:a16="http://schemas.microsoft.com/office/drawing/2014/main" val="20017"/>
                    </a:ext>
                  </a:extLst>
                </a:gridCol>
                <a:gridCol w="224759">
                  <a:extLst>
                    <a:ext uri="{9D8B030D-6E8A-4147-A177-3AD203B41FA5}">
                      <a16:colId xmlns:a16="http://schemas.microsoft.com/office/drawing/2014/main" val="20018"/>
                    </a:ext>
                  </a:extLst>
                </a:gridCol>
                <a:gridCol w="224759">
                  <a:extLst>
                    <a:ext uri="{9D8B030D-6E8A-4147-A177-3AD203B41FA5}">
                      <a16:colId xmlns:a16="http://schemas.microsoft.com/office/drawing/2014/main" val="20019"/>
                    </a:ext>
                  </a:extLst>
                </a:gridCol>
                <a:gridCol w="224759">
                  <a:extLst>
                    <a:ext uri="{9D8B030D-6E8A-4147-A177-3AD203B41FA5}">
                      <a16:colId xmlns:a16="http://schemas.microsoft.com/office/drawing/2014/main" val="20020"/>
                    </a:ext>
                  </a:extLst>
                </a:gridCol>
                <a:gridCol w="224759">
                  <a:extLst>
                    <a:ext uri="{9D8B030D-6E8A-4147-A177-3AD203B41FA5}">
                      <a16:colId xmlns:a16="http://schemas.microsoft.com/office/drawing/2014/main" val="20021"/>
                    </a:ext>
                  </a:extLst>
                </a:gridCol>
                <a:gridCol w="224759">
                  <a:extLst>
                    <a:ext uri="{9D8B030D-6E8A-4147-A177-3AD203B41FA5}">
                      <a16:colId xmlns:a16="http://schemas.microsoft.com/office/drawing/2014/main" val="20022"/>
                    </a:ext>
                  </a:extLst>
                </a:gridCol>
                <a:gridCol w="224759">
                  <a:extLst>
                    <a:ext uri="{9D8B030D-6E8A-4147-A177-3AD203B41FA5}">
                      <a16:colId xmlns:a16="http://schemas.microsoft.com/office/drawing/2014/main" val="20023"/>
                    </a:ext>
                  </a:extLst>
                </a:gridCol>
                <a:gridCol w="224759">
                  <a:extLst>
                    <a:ext uri="{9D8B030D-6E8A-4147-A177-3AD203B41FA5}">
                      <a16:colId xmlns:a16="http://schemas.microsoft.com/office/drawing/2014/main" val="20024"/>
                    </a:ext>
                  </a:extLst>
                </a:gridCol>
                <a:gridCol w="224759">
                  <a:extLst>
                    <a:ext uri="{9D8B030D-6E8A-4147-A177-3AD203B41FA5}">
                      <a16:colId xmlns:a16="http://schemas.microsoft.com/office/drawing/2014/main" val="20025"/>
                    </a:ext>
                  </a:extLst>
                </a:gridCol>
                <a:gridCol w="224759">
                  <a:extLst>
                    <a:ext uri="{9D8B030D-6E8A-4147-A177-3AD203B41FA5}">
                      <a16:colId xmlns:a16="http://schemas.microsoft.com/office/drawing/2014/main" val="20026"/>
                    </a:ext>
                  </a:extLst>
                </a:gridCol>
                <a:gridCol w="224759">
                  <a:extLst>
                    <a:ext uri="{9D8B030D-6E8A-4147-A177-3AD203B41FA5}">
                      <a16:colId xmlns:a16="http://schemas.microsoft.com/office/drawing/2014/main" val="20027"/>
                    </a:ext>
                  </a:extLst>
                </a:gridCol>
              </a:tblGrid>
              <a:tr h="180646">
                <a:tc gridSpan="7">
                  <a:txBody>
                    <a:bodyPr/>
                    <a:lstStyle/>
                    <a:p>
                      <a:pPr algn="ctr" fontAlgn="ctr"/>
                      <a:r>
                        <a:rPr lang="en-US" sz="800" b="1" i="0" u="none" strike="noStrike" dirty="0">
                          <a:latin typeface=" Arial"/>
                        </a:rPr>
                        <a:t>WEEK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7">
                  <a:txBody>
                    <a:bodyPr/>
                    <a:lstStyle/>
                    <a:p>
                      <a:pPr algn="ctr" fontAlgn="ctr"/>
                      <a:r>
                        <a:rPr lang="en-US" sz="800" b="1" i="0" u="none" strike="noStrike" dirty="0">
                          <a:latin typeface=" Arial"/>
                        </a:rPr>
                        <a:t>WEEK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solidFill>
                          <a:schemeClr val="tx1"/>
                        </a:solidFill>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7">
                  <a:txBody>
                    <a:bodyPr/>
                    <a:lstStyle/>
                    <a:p>
                      <a:pPr algn="ctr" fontAlgn="ctr"/>
                      <a:r>
                        <a:rPr lang="en-US" sz="800" b="1" i="0" u="none" strike="noStrike" dirty="0">
                          <a:latin typeface=" Arial"/>
                        </a:rPr>
                        <a:t>WEEK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7">
                  <a:txBody>
                    <a:bodyPr/>
                    <a:lstStyle/>
                    <a:p>
                      <a:pPr algn="ctr" fontAlgn="ctr"/>
                      <a:r>
                        <a:rPr lang="en-US" sz="800" b="1" i="0" u="none" strike="noStrike" dirty="0">
                          <a:latin typeface=" Arial"/>
                        </a:rPr>
                        <a:t>WEEK 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en-US" sz="1000" b="1" i="0" u="none" strike="noStrike" dirty="0">
                        <a:latin typeface=" 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8233">
                <a:tc>
                  <a:txBody>
                    <a:bodyPr/>
                    <a:lstStyle/>
                    <a:p>
                      <a:pPr algn="ctr" fontAlgn="ctr"/>
                      <a:r>
                        <a:rPr lang="en-US" sz="1000" b="1" i="0" u="none" strike="noStrike" dirty="0">
                          <a:latin typeface=" Arial"/>
                        </a:rPr>
                        <a:t>29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31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01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02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04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05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06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07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09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solidFill>
                            <a:schemeClr val="tx1"/>
                          </a:solidFill>
                          <a:latin typeface=" Arial"/>
                        </a:rPr>
                        <a:t>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18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19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1" i="0" u="none" strike="noStrike" dirty="0">
                          <a:latin typeface=" Arial"/>
                        </a:rPr>
                        <a:t>23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24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US" sz="1000" b="1" i="0" u="none" strike="noStrike" dirty="0">
                          <a:latin typeface=" Arial"/>
                        </a:rPr>
                        <a:t>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1"/>
                  </a:ext>
                </a:extLst>
              </a:tr>
            </a:tbl>
          </a:graphicData>
        </a:graphic>
      </p:graphicFrame>
      <p:sp>
        <p:nvSpPr>
          <p:cNvPr id="250" name="Text Box 68"/>
          <p:cNvSpPr txBox="1">
            <a:spLocks noChangeArrowheads="1"/>
          </p:cNvSpPr>
          <p:nvPr/>
        </p:nvSpPr>
        <p:spPr bwMode="auto">
          <a:xfrm>
            <a:off x="2409257" y="4797658"/>
            <a:ext cx="2291958" cy="138499"/>
          </a:xfrm>
          <a:prstGeom prst="rect">
            <a:avLst/>
          </a:prstGeom>
          <a:noFill/>
          <a:ln w="9525">
            <a:noFill/>
            <a:miter lim="800000"/>
            <a:headEnd/>
            <a:tailEnd/>
          </a:ln>
        </p:spPr>
        <p:txBody>
          <a:bodyPr wrap="square" lIns="0" tIns="0" rIns="0" bIns="0" anchor="ctr">
            <a:spAutoFit/>
          </a:bodyPr>
          <a:lstStyle/>
          <a:p>
            <a:pPr algn="ctr" defTabSz="911769" fontAlgn="base">
              <a:spcBef>
                <a:spcPct val="0"/>
              </a:spcBef>
              <a:spcAft>
                <a:spcPct val="0"/>
              </a:spcAft>
            </a:pPr>
            <a:r>
              <a:rPr lang="en-US" sz="900" b="1" dirty="0">
                <a:solidFill>
                  <a:prstClr val="black"/>
                </a:solidFill>
                <a:cs typeface="Arial" pitchFamily="34" charset="0"/>
              </a:rPr>
              <a:t>UDL Finalization</a:t>
            </a:r>
          </a:p>
        </p:txBody>
      </p:sp>
      <p:sp>
        <p:nvSpPr>
          <p:cNvPr id="251" name="Line 77"/>
          <p:cNvSpPr>
            <a:spLocks noChangeShapeType="1"/>
          </p:cNvSpPr>
          <p:nvPr/>
        </p:nvSpPr>
        <p:spPr bwMode="auto">
          <a:xfrm>
            <a:off x="6324600" y="3681547"/>
            <a:ext cx="2799053" cy="4616"/>
          </a:xfrm>
          <a:prstGeom prst="line">
            <a:avLst/>
          </a:prstGeom>
          <a:noFill/>
          <a:ln w="25400" cap="sq">
            <a:solidFill>
              <a:srgbClr val="00B050"/>
            </a:solidFill>
            <a:prstDash val="solid"/>
            <a:round/>
            <a:headEnd type="diamond" w="med" len="med"/>
            <a:tailEnd type="triangle" w="med" len="med"/>
          </a:ln>
        </p:spPr>
        <p:txBody>
          <a:bodyPr lIns="91212" tIns="45608" rIns="91212" bIns="45608"/>
          <a:lstStyle/>
          <a:p>
            <a:pPr defTabSz="911769" fontAlgn="base">
              <a:spcBef>
                <a:spcPct val="0"/>
              </a:spcBef>
              <a:spcAft>
                <a:spcPct val="0"/>
              </a:spcAft>
            </a:pPr>
            <a:endParaRPr lang="en-US" sz="700" b="1" dirty="0">
              <a:solidFill>
                <a:prstClr val="black"/>
              </a:solidFill>
              <a:cs typeface="Arial" pitchFamily="34" charset="0"/>
            </a:endParaRPr>
          </a:p>
        </p:txBody>
      </p:sp>
      <p:sp>
        <p:nvSpPr>
          <p:cNvPr id="252" name="Line 77"/>
          <p:cNvSpPr>
            <a:spLocks noChangeShapeType="1"/>
          </p:cNvSpPr>
          <p:nvPr/>
        </p:nvSpPr>
        <p:spPr bwMode="auto">
          <a:xfrm flipV="1">
            <a:off x="6324600" y="3528886"/>
            <a:ext cx="2799052" cy="1300"/>
          </a:xfrm>
          <a:prstGeom prst="line">
            <a:avLst/>
          </a:prstGeom>
          <a:noFill/>
          <a:ln w="25400" cap="sq">
            <a:solidFill>
              <a:srgbClr val="00B050"/>
            </a:solidFill>
            <a:prstDash val="solid"/>
            <a:round/>
            <a:headEnd type="diamond" w="med" len="med"/>
            <a:tailEnd type="stealth" w="med" len="med"/>
          </a:ln>
        </p:spPr>
        <p:txBody>
          <a:bodyPr lIns="91212" tIns="45608" rIns="91212" bIns="45608"/>
          <a:lstStyle/>
          <a:p>
            <a:pPr defTabSz="911769" fontAlgn="base">
              <a:spcBef>
                <a:spcPct val="0"/>
              </a:spcBef>
              <a:spcAft>
                <a:spcPct val="0"/>
              </a:spcAft>
            </a:pPr>
            <a:endParaRPr lang="en-US" sz="900" b="1" dirty="0">
              <a:solidFill>
                <a:prstClr val="black"/>
              </a:solidFill>
              <a:cs typeface="Arial" pitchFamily="34" charset="0"/>
            </a:endParaRPr>
          </a:p>
        </p:txBody>
      </p:sp>
      <p:sp>
        <p:nvSpPr>
          <p:cNvPr id="253" name="Text Box 68"/>
          <p:cNvSpPr txBox="1">
            <a:spLocks noChangeArrowheads="1"/>
          </p:cNvSpPr>
          <p:nvPr/>
        </p:nvSpPr>
        <p:spPr bwMode="auto">
          <a:xfrm>
            <a:off x="6660883" y="3524482"/>
            <a:ext cx="2144041" cy="138499"/>
          </a:xfrm>
          <a:prstGeom prst="rect">
            <a:avLst/>
          </a:prstGeom>
          <a:noFill/>
          <a:ln w="9525">
            <a:noFill/>
            <a:prstDash val="dash"/>
            <a:miter lim="800000"/>
            <a:headEnd/>
            <a:tailEnd/>
          </a:ln>
        </p:spPr>
        <p:txBody>
          <a:bodyPr wrap="square" lIns="0" tIns="0" rIns="0" bIns="0" anchor="ctr">
            <a:spAutoFit/>
          </a:bodyPr>
          <a:lstStyle/>
          <a:p>
            <a:pPr algn="ctr" defTabSz="911769" fontAlgn="base">
              <a:spcBef>
                <a:spcPct val="0"/>
              </a:spcBef>
              <a:spcAft>
                <a:spcPct val="0"/>
              </a:spcAft>
            </a:pPr>
            <a:r>
              <a:rPr lang="en-US" sz="900" b="1" dirty="0">
                <a:cs typeface="Arial" pitchFamily="34" charset="0"/>
              </a:rPr>
              <a:t>Mortar Tables I-VI</a:t>
            </a:r>
          </a:p>
        </p:txBody>
      </p:sp>
      <p:cxnSp>
        <p:nvCxnSpPr>
          <p:cNvPr id="254" name="Straight Connector 253"/>
          <p:cNvCxnSpPr/>
          <p:nvPr/>
        </p:nvCxnSpPr>
        <p:spPr>
          <a:xfrm>
            <a:off x="6283417" y="2386414"/>
            <a:ext cx="993146" cy="0"/>
          </a:xfrm>
          <a:prstGeom prst="line">
            <a:avLst/>
          </a:prstGeom>
          <a:ln w="19050">
            <a:solidFill>
              <a:srgbClr val="00B050"/>
            </a:solidFill>
            <a:prstDash val="solid"/>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55" name="Text Box 68"/>
          <p:cNvSpPr txBox="1">
            <a:spLocks noChangeArrowheads="1"/>
          </p:cNvSpPr>
          <p:nvPr/>
        </p:nvSpPr>
        <p:spPr bwMode="auto">
          <a:xfrm>
            <a:off x="6287183" y="2412642"/>
            <a:ext cx="990862" cy="138499"/>
          </a:xfrm>
          <a:prstGeom prst="rect">
            <a:avLst/>
          </a:prstGeom>
          <a:noFill/>
          <a:ln w="9525">
            <a:noFill/>
            <a:prstDash val="dash"/>
            <a:miter lim="800000"/>
            <a:headEnd/>
            <a:tailEnd/>
          </a:ln>
        </p:spPr>
        <p:txBody>
          <a:bodyPr wrap="square" lIns="0" tIns="0" rIns="0" bIns="0" anchor="ctr">
            <a:spAutoFit/>
          </a:bodyPr>
          <a:lstStyle/>
          <a:p>
            <a:pPr algn="ctr" defTabSz="911769" fontAlgn="base">
              <a:spcBef>
                <a:spcPct val="0"/>
              </a:spcBef>
              <a:spcAft>
                <a:spcPct val="0"/>
              </a:spcAft>
            </a:pPr>
            <a:r>
              <a:rPr lang="en-US" sz="900" b="1" dirty="0">
                <a:cs typeface="Arial" pitchFamily="34" charset="0"/>
              </a:rPr>
              <a:t>SMALL ARMS</a:t>
            </a:r>
          </a:p>
        </p:txBody>
      </p:sp>
      <p:sp>
        <p:nvSpPr>
          <p:cNvPr id="256" name="Line 77"/>
          <p:cNvSpPr>
            <a:spLocks noChangeShapeType="1"/>
          </p:cNvSpPr>
          <p:nvPr/>
        </p:nvSpPr>
        <p:spPr bwMode="auto">
          <a:xfrm flipH="1" flipV="1">
            <a:off x="3003606" y="4463745"/>
            <a:ext cx="1157404" cy="1738"/>
          </a:xfrm>
          <a:prstGeom prst="line">
            <a:avLst/>
          </a:prstGeom>
          <a:noFill/>
          <a:ln w="25400" cap="sq">
            <a:solidFill>
              <a:srgbClr val="00B050"/>
            </a:solidFill>
            <a:prstDash val="solid"/>
            <a:round/>
            <a:headEnd type="diamond" w="med" len="med"/>
            <a:tailEnd type="triangle" w="med" len="med"/>
          </a:ln>
        </p:spPr>
        <p:txBody>
          <a:bodyPr lIns="91212" tIns="45608" rIns="91212" bIns="45608"/>
          <a:lstStyle/>
          <a:p>
            <a:pPr defTabSz="911769" fontAlgn="base">
              <a:spcBef>
                <a:spcPct val="0"/>
              </a:spcBef>
              <a:spcAft>
                <a:spcPct val="0"/>
              </a:spcAft>
            </a:pPr>
            <a:endParaRPr lang="en-US" sz="900" b="1" dirty="0">
              <a:solidFill>
                <a:prstClr val="black"/>
              </a:solidFill>
              <a:cs typeface="Arial" pitchFamily="34" charset="0"/>
            </a:endParaRPr>
          </a:p>
        </p:txBody>
      </p:sp>
      <p:sp>
        <p:nvSpPr>
          <p:cNvPr id="257" name="Text Box 68"/>
          <p:cNvSpPr txBox="1">
            <a:spLocks noChangeArrowheads="1"/>
          </p:cNvSpPr>
          <p:nvPr/>
        </p:nvSpPr>
        <p:spPr bwMode="auto">
          <a:xfrm>
            <a:off x="2664766" y="4487111"/>
            <a:ext cx="2230093" cy="138499"/>
          </a:xfrm>
          <a:prstGeom prst="rect">
            <a:avLst/>
          </a:prstGeom>
          <a:noFill/>
          <a:ln w="9525">
            <a:noFill/>
            <a:prstDash val="dash"/>
            <a:miter lim="800000"/>
            <a:headEnd/>
            <a:tailEnd/>
          </a:ln>
        </p:spPr>
        <p:txBody>
          <a:bodyPr wrap="square" lIns="0" tIns="0" rIns="0" bIns="0" anchor="ctr">
            <a:spAutoFit/>
          </a:bodyPr>
          <a:lstStyle/>
          <a:p>
            <a:pPr algn="ctr" defTabSz="911769" fontAlgn="base">
              <a:spcBef>
                <a:spcPct val="0"/>
              </a:spcBef>
              <a:spcAft>
                <a:spcPct val="0"/>
              </a:spcAft>
            </a:pPr>
            <a:r>
              <a:rPr lang="en-US" sz="900" b="1" dirty="0">
                <a:cs typeface="Arial" pitchFamily="34" charset="0"/>
              </a:rPr>
              <a:t>GST TNG and TESTING</a:t>
            </a:r>
          </a:p>
        </p:txBody>
      </p:sp>
      <p:sp>
        <p:nvSpPr>
          <p:cNvPr id="258" name="Line 77"/>
          <p:cNvSpPr>
            <a:spLocks noChangeShapeType="1"/>
          </p:cNvSpPr>
          <p:nvPr/>
        </p:nvSpPr>
        <p:spPr bwMode="auto">
          <a:xfrm flipH="1" flipV="1">
            <a:off x="3003606" y="4637851"/>
            <a:ext cx="1254262" cy="517"/>
          </a:xfrm>
          <a:prstGeom prst="line">
            <a:avLst/>
          </a:prstGeom>
          <a:noFill/>
          <a:ln w="25400" cap="sq">
            <a:solidFill>
              <a:srgbClr val="00B050"/>
            </a:solidFill>
            <a:prstDash val="solid"/>
            <a:round/>
            <a:headEnd type="diamond" w="med" len="med"/>
            <a:tailEnd type="triangle" w="med" len="med"/>
          </a:ln>
        </p:spPr>
        <p:txBody>
          <a:bodyPr lIns="91212" tIns="45608" rIns="91212" bIns="45608"/>
          <a:lstStyle/>
          <a:p>
            <a:pPr defTabSz="911769" fontAlgn="base">
              <a:spcBef>
                <a:spcPct val="0"/>
              </a:spcBef>
              <a:spcAft>
                <a:spcPct val="0"/>
              </a:spcAft>
            </a:pPr>
            <a:endParaRPr lang="en-US" sz="700" b="1" dirty="0">
              <a:solidFill>
                <a:prstClr val="black"/>
              </a:solidFill>
              <a:cs typeface="Arial" pitchFamily="34" charset="0"/>
            </a:endParaRPr>
          </a:p>
        </p:txBody>
      </p:sp>
      <p:sp>
        <p:nvSpPr>
          <p:cNvPr id="259" name="Text Box 68"/>
          <p:cNvSpPr txBox="1">
            <a:spLocks noChangeArrowheads="1"/>
          </p:cNvSpPr>
          <p:nvPr/>
        </p:nvSpPr>
        <p:spPr bwMode="auto">
          <a:xfrm>
            <a:off x="4267200" y="3619280"/>
            <a:ext cx="990862" cy="138499"/>
          </a:xfrm>
          <a:prstGeom prst="rect">
            <a:avLst/>
          </a:prstGeom>
          <a:noFill/>
          <a:ln w="9525">
            <a:noFill/>
            <a:miter lim="800000"/>
            <a:headEnd/>
            <a:tailEnd/>
          </a:ln>
        </p:spPr>
        <p:txBody>
          <a:bodyPr wrap="square" lIns="0" tIns="0" rIns="0" bIns="0" anchor="ctr">
            <a:spAutoFit/>
          </a:bodyPr>
          <a:lstStyle/>
          <a:p>
            <a:pPr algn="ctr" defTabSz="911769" fontAlgn="base">
              <a:spcBef>
                <a:spcPct val="0"/>
              </a:spcBef>
              <a:spcAft>
                <a:spcPct val="0"/>
              </a:spcAft>
            </a:pPr>
            <a:r>
              <a:rPr lang="en-US" sz="900" b="1" dirty="0">
                <a:cs typeface="Arial" pitchFamily="34" charset="0"/>
              </a:rPr>
              <a:t>EDRE LEVEL I</a:t>
            </a:r>
          </a:p>
        </p:txBody>
      </p:sp>
      <p:sp>
        <p:nvSpPr>
          <p:cNvPr id="260" name="5-Point Star 259"/>
          <p:cNvSpPr/>
          <p:nvPr/>
        </p:nvSpPr>
        <p:spPr>
          <a:xfrm>
            <a:off x="5158708" y="3564583"/>
            <a:ext cx="160368" cy="172264"/>
          </a:xfrm>
          <a:prstGeom prst="star5">
            <a:avLst>
              <a:gd name="adj" fmla="val 15770"/>
              <a:gd name="hf" fmla="val 105146"/>
              <a:gd name="vf" fmla="val 110557"/>
            </a:avLst>
          </a:prstGeom>
          <a:solidFill>
            <a:schemeClr val="tx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solidFill>
                <a:prstClr val="white"/>
              </a:solidFill>
            </a:endParaRPr>
          </a:p>
        </p:txBody>
      </p:sp>
      <p:sp>
        <p:nvSpPr>
          <p:cNvPr id="43" name="Text Box 68"/>
          <p:cNvSpPr txBox="1">
            <a:spLocks noChangeArrowheads="1"/>
          </p:cNvSpPr>
          <p:nvPr/>
        </p:nvSpPr>
        <p:spPr bwMode="auto">
          <a:xfrm>
            <a:off x="7834149" y="3701958"/>
            <a:ext cx="990862" cy="138499"/>
          </a:xfrm>
          <a:prstGeom prst="rect">
            <a:avLst/>
          </a:prstGeom>
          <a:noFill/>
          <a:ln w="9525">
            <a:noFill/>
            <a:prstDash val="dash"/>
            <a:miter lim="800000"/>
            <a:headEnd/>
            <a:tailEnd/>
          </a:ln>
        </p:spPr>
        <p:txBody>
          <a:bodyPr wrap="square" lIns="0" tIns="0" rIns="0" bIns="0" anchor="ctr">
            <a:spAutoFit/>
          </a:bodyPr>
          <a:lstStyle/>
          <a:p>
            <a:pPr algn="ctr" defTabSz="911769" fontAlgn="base">
              <a:spcBef>
                <a:spcPct val="0"/>
              </a:spcBef>
              <a:spcAft>
                <a:spcPct val="0"/>
              </a:spcAft>
            </a:pPr>
            <a:r>
              <a:rPr lang="en-US" sz="900" b="1" dirty="0">
                <a:cs typeface="Arial" pitchFamily="34" charset="0"/>
              </a:rPr>
              <a:t>SQUAD LFX</a:t>
            </a:r>
          </a:p>
        </p:txBody>
      </p:sp>
      <p:cxnSp>
        <p:nvCxnSpPr>
          <p:cNvPr id="44" name="Straight Connector 43"/>
          <p:cNvCxnSpPr/>
          <p:nvPr/>
        </p:nvCxnSpPr>
        <p:spPr>
          <a:xfrm flipV="1">
            <a:off x="2810613" y="1818968"/>
            <a:ext cx="6310494" cy="9832"/>
          </a:xfrm>
          <a:prstGeom prst="line">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416648" y="1789696"/>
            <a:ext cx="2355752" cy="230832"/>
          </a:xfrm>
          <a:prstGeom prst="rect">
            <a:avLst/>
          </a:prstGeom>
          <a:noFill/>
        </p:spPr>
        <p:txBody>
          <a:bodyPr wrap="square" rtlCol="0">
            <a:spAutoFit/>
          </a:bodyPr>
          <a:lstStyle/>
          <a:p>
            <a:r>
              <a:rPr lang="en-US" sz="900" b="1" dirty="0"/>
              <a:t>2ABCT GUNNERY</a:t>
            </a:r>
          </a:p>
        </p:txBody>
      </p:sp>
      <p:sp>
        <p:nvSpPr>
          <p:cNvPr id="47" name="TextBox 46"/>
          <p:cNvSpPr txBox="1"/>
          <p:nvPr/>
        </p:nvSpPr>
        <p:spPr>
          <a:xfrm>
            <a:off x="3048000" y="2487768"/>
            <a:ext cx="2355752" cy="230832"/>
          </a:xfrm>
          <a:prstGeom prst="rect">
            <a:avLst/>
          </a:prstGeom>
          <a:noFill/>
        </p:spPr>
        <p:txBody>
          <a:bodyPr wrap="square" rtlCol="0">
            <a:spAutoFit/>
          </a:bodyPr>
          <a:lstStyle/>
          <a:p>
            <a:r>
              <a:rPr lang="en-US" sz="900" b="1" dirty="0"/>
              <a:t>2ABCT GUNNERY</a:t>
            </a:r>
          </a:p>
        </p:txBody>
      </p:sp>
      <p:cxnSp>
        <p:nvCxnSpPr>
          <p:cNvPr id="49" name="Straight Connector 48"/>
          <p:cNvCxnSpPr/>
          <p:nvPr/>
        </p:nvCxnSpPr>
        <p:spPr>
          <a:xfrm>
            <a:off x="7645707" y="2400837"/>
            <a:ext cx="1475400" cy="0"/>
          </a:xfrm>
          <a:prstGeom prst="line">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2872497" y="3840457"/>
            <a:ext cx="6248610" cy="0"/>
          </a:xfrm>
          <a:prstGeom prst="line">
            <a:avLst/>
          </a:prstGeom>
          <a:ln w="28575">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875237" y="4943168"/>
            <a:ext cx="6248610" cy="0"/>
          </a:xfrm>
          <a:prstGeom prst="line">
            <a:avLst/>
          </a:prstGeom>
          <a:ln w="28575">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872497" y="5933768"/>
            <a:ext cx="6248610" cy="0"/>
          </a:xfrm>
          <a:prstGeom prst="line">
            <a:avLst/>
          </a:prstGeom>
          <a:ln w="28575">
            <a:solidFill>
              <a:srgbClr val="FF0000"/>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5" name="Text Box 68"/>
          <p:cNvSpPr txBox="1">
            <a:spLocks noChangeArrowheads="1"/>
          </p:cNvSpPr>
          <p:nvPr/>
        </p:nvSpPr>
        <p:spPr bwMode="auto">
          <a:xfrm>
            <a:off x="7315200" y="2406447"/>
            <a:ext cx="2195782" cy="138499"/>
          </a:xfrm>
          <a:prstGeom prst="rect">
            <a:avLst/>
          </a:prstGeom>
          <a:noFill/>
          <a:ln w="9525">
            <a:noFill/>
            <a:miter lim="800000"/>
            <a:headEnd/>
            <a:tailEnd/>
          </a:ln>
        </p:spPr>
        <p:txBody>
          <a:bodyPr wrap="square" lIns="0" tIns="0" rIns="0" bIns="0" anchor="ctr">
            <a:spAutoFit/>
          </a:bodyPr>
          <a:lstStyle/>
          <a:p>
            <a:pPr algn="ctr" defTabSz="911769" fontAlgn="base">
              <a:spcBef>
                <a:spcPct val="0"/>
              </a:spcBef>
              <a:spcAft>
                <a:spcPct val="0"/>
              </a:spcAft>
            </a:pPr>
            <a:r>
              <a:rPr lang="en-US" sz="900" b="1" dirty="0">
                <a:solidFill>
                  <a:prstClr val="black"/>
                </a:solidFill>
                <a:cs typeface="Arial" pitchFamily="34" charset="0"/>
              </a:rPr>
              <a:t>BAE MWO (36x M2, 7x M7)</a:t>
            </a:r>
          </a:p>
        </p:txBody>
      </p:sp>
      <p:sp>
        <p:nvSpPr>
          <p:cNvPr id="56" name="Text Box 68"/>
          <p:cNvSpPr txBox="1">
            <a:spLocks noChangeArrowheads="1"/>
          </p:cNvSpPr>
          <p:nvPr/>
        </p:nvSpPr>
        <p:spPr bwMode="auto">
          <a:xfrm>
            <a:off x="4691002" y="3851057"/>
            <a:ext cx="2195782" cy="138499"/>
          </a:xfrm>
          <a:prstGeom prst="rect">
            <a:avLst/>
          </a:prstGeom>
          <a:noFill/>
          <a:ln w="9525">
            <a:noFill/>
            <a:miter lim="800000"/>
            <a:headEnd/>
            <a:tailEnd/>
          </a:ln>
        </p:spPr>
        <p:txBody>
          <a:bodyPr wrap="square" lIns="0" tIns="0" rIns="0" bIns="0" anchor="ctr">
            <a:spAutoFit/>
          </a:bodyPr>
          <a:lstStyle/>
          <a:p>
            <a:pPr algn="ctr" defTabSz="911769" fontAlgn="base">
              <a:spcBef>
                <a:spcPct val="0"/>
              </a:spcBef>
              <a:spcAft>
                <a:spcPct val="0"/>
              </a:spcAft>
            </a:pPr>
            <a:r>
              <a:rPr lang="en-US" sz="900" b="1" dirty="0">
                <a:solidFill>
                  <a:prstClr val="black"/>
                </a:solidFill>
                <a:cs typeface="Arial" pitchFamily="34" charset="0"/>
              </a:rPr>
              <a:t>BAE MWO (36x M2, 7x M7)</a:t>
            </a:r>
          </a:p>
        </p:txBody>
      </p:sp>
      <p:sp>
        <p:nvSpPr>
          <p:cNvPr id="57" name="Text Box 68"/>
          <p:cNvSpPr txBox="1">
            <a:spLocks noChangeArrowheads="1"/>
          </p:cNvSpPr>
          <p:nvPr/>
        </p:nvSpPr>
        <p:spPr bwMode="auto">
          <a:xfrm>
            <a:off x="3927185" y="4973288"/>
            <a:ext cx="2195782" cy="138499"/>
          </a:xfrm>
          <a:prstGeom prst="rect">
            <a:avLst/>
          </a:prstGeom>
          <a:noFill/>
          <a:ln w="9525">
            <a:noFill/>
            <a:miter lim="800000"/>
            <a:headEnd/>
            <a:tailEnd/>
          </a:ln>
        </p:spPr>
        <p:txBody>
          <a:bodyPr wrap="square" lIns="0" tIns="0" rIns="0" bIns="0" anchor="ctr">
            <a:spAutoFit/>
          </a:bodyPr>
          <a:lstStyle/>
          <a:p>
            <a:pPr algn="ctr" defTabSz="911769" fontAlgn="base">
              <a:spcBef>
                <a:spcPct val="0"/>
              </a:spcBef>
              <a:spcAft>
                <a:spcPct val="0"/>
              </a:spcAft>
            </a:pPr>
            <a:r>
              <a:rPr lang="en-US" sz="900" b="1" dirty="0">
                <a:solidFill>
                  <a:prstClr val="black"/>
                </a:solidFill>
                <a:cs typeface="Arial" pitchFamily="34" charset="0"/>
              </a:rPr>
              <a:t>BAE MWO (36x M2, 7x M7)</a:t>
            </a:r>
          </a:p>
        </p:txBody>
      </p:sp>
      <p:sp>
        <p:nvSpPr>
          <p:cNvPr id="59" name="Text Box 68"/>
          <p:cNvSpPr txBox="1">
            <a:spLocks noChangeArrowheads="1"/>
          </p:cNvSpPr>
          <p:nvPr/>
        </p:nvSpPr>
        <p:spPr bwMode="auto">
          <a:xfrm>
            <a:off x="3801020" y="4810736"/>
            <a:ext cx="2195782" cy="138499"/>
          </a:xfrm>
          <a:prstGeom prst="rect">
            <a:avLst/>
          </a:prstGeom>
          <a:noFill/>
          <a:ln w="9525">
            <a:noFill/>
            <a:miter lim="800000"/>
            <a:headEnd/>
            <a:tailEnd/>
          </a:ln>
        </p:spPr>
        <p:txBody>
          <a:bodyPr wrap="square" lIns="0" tIns="0" rIns="0" bIns="0" anchor="ctr">
            <a:spAutoFit/>
          </a:bodyPr>
          <a:lstStyle/>
          <a:p>
            <a:pPr algn="ctr" defTabSz="911769" fontAlgn="base">
              <a:spcBef>
                <a:spcPct val="0"/>
              </a:spcBef>
              <a:spcAft>
                <a:spcPct val="0"/>
              </a:spcAft>
            </a:pPr>
            <a:r>
              <a:rPr lang="en-US" sz="900" b="1" dirty="0">
                <a:solidFill>
                  <a:prstClr val="black"/>
                </a:solidFill>
                <a:cs typeface="Arial" pitchFamily="34" charset="0"/>
              </a:rPr>
              <a:t>ECP1 MWO (42x BFVs)</a:t>
            </a:r>
          </a:p>
        </p:txBody>
      </p:sp>
      <p:sp>
        <p:nvSpPr>
          <p:cNvPr id="60" name="Text Box 68"/>
          <p:cNvSpPr txBox="1">
            <a:spLocks noChangeArrowheads="1"/>
          </p:cNvSpPr>
          <p:nvPr/>
        </p:nvSpPr>
        <p:spPr bwMode="auto">
          <a:xfrm>
            <a:off x="4679353" y="5957501"/>
            <a:ext cx="2195782" cy="138499"/>
          </a:xfrm>
          <a:prstGeom prst="rect">
            <a:avLst/>
          </a:prstGeom>
          <a:noFill/>
          <a:ln w="9525">
            <a:noFill/>
            <a:miter lim="800000"/>
            <a:headEnd/>
            <a:tailEnd/>
          </a:ln>
        </p:spPr>
        <p:txBody>
          <a:bodyPr wrap="square" lIns="0" tIns="0" rIns="0" bIns="0" anchor="ctr">
            <a:spAutoFit/>
          </a:bodyPr>
          <a:lstStyle/>
          <a:p>
            <a:pPr algn="ctr" defTabSz="911769" fontAlgn="base">
              <a:spcBef>
                <a:spcPct val="0"/>
              </a:spcBef>
              <a:spcAft>
                <a:spcPct val="0"/>
              </a:spcAft>
            </a:pPr>
            <a:r>
              <a:rPr lang="en-US" sz="900" b="1" dirty="0">
                <a:solidFill>
                  <a:prstClr val="black"/>
                </a:solidFill>
                <a:cs typeface="Arial" pitchFamily="34" charset="0"/>
              </a:rPr>
              <a:t>BAE MWO (36x M2, 7x M7)</a:t>
            </a:r>
          </a:p>
        </p:txBody>
      </p:sp>
      <p:sp>
        <p:nvSpPr>
          <p:cNvPr id="61" name="Text Box 68"/>
          <p:cNvSpPr txBox="1">
            <a:spLocks noChangeArrowheads="1"/>
          </p:cNvSpPr>
          <p:nvPr/>
        </p:nvSpPr>
        <p:spPr bwMode="auto">
          <a:xfrm>
            <a:off x="4553188" y="5794949"/>
            <a:ext cx="2195782" cy="138499"/>
          </a:xfrm>
          <a:prstGeom prst="rect">
            <a:avLst/>
          </a:prstGeom>
          <a:noFill/>
          <a:ln w="9525">
            <a:noFill/>
            <a:miter lim="800000"/>
            <a:headEnd/>
            <a:tailEnd/>
          </a:ln>
        </p:spPr>
        <p:txBody>
          <a:bodyPr wrap="square" lIns="0" tIns="0" rIns="0" bIns="0" anchor="ctr">
            <a:spAutoFit/>
          </a:bodyPr>
          <a:lstStyle/>
          <a:p>
            <a:pPr algn="ctr" defTabSz="911769" fontAlgn="base">
              <a:spcBef>
                <a:spcPct val="0"/>
              </a:spcBef>
              <a:spcAft>
                <a:spcPct val="0"/>
              </a:spcAft>
            </a:pPr>
            <a:r>
              <a:rPr lang="en-US" sz="900" b="1" dirty="0">
                <a:solidFill>
                  <a:prstClr val="black"/>
                </a:solidFill>
                <a:cs typeface="Arial" pitchFamily="34" charset="0"/>
              </a:rPr>
              <a:t>ECP1 MWO (42x BFVs)</a:t>
            </a:r>
          </a:p>
        </p:txBody>
      </p:sp>
      <p:sp>
        <p:nvSpPr>
          <p:cNvPr id="62" name="Rectangle 61"/>
          <p:cNvSpPr/>
          <p:nvPr/>
        </p:nvSpPr>
        <p:spPr>
          <a:xfrm>
            <a:off x="0" y="909053"/>
            <a:ext cx="2281889" cy="5567947"/>
          </a:xfrm>
          <a:prstGeom prst="rect">
            <a:avLst/>
          </a:prstGeom>
          <a:solidFill>
            <a:schemeClr val="bg1"/>
          </a:solidFill>
          <a:ln w="28575">
            <a:solidFill>
              <a:schemeClr val="tx1"/>
            </a:solidFill>
          </a:ln>
        </p:spPr>
        <p:txBody>
          <a:bodyPr wrap="square">
            <a:noAutofit/>
          </a:bodyPr>
          <a:lstStyle/>
          <a:p>
            <a:r>
              <a:rPr lang="en-US" sz="1100" b="1" u="sng" dirty="0">
                <a:solidFill>
                  <a:prstClr val="black"/>
                </a:solidFill>
                <a:latin typeface=" Arial"/>
              </a:rPr>
              <a:t>TALKING POINTS:</a:t>
            </a:r>
          </a:p>
          <a:p>
            <a:endParaRPr lang="en-US" sz="1100" dirty="0">
              <a:solidFill>
                <a:prstClr val="black"/>
              </a:solidFill>
              <a:latin typeface=" Arial"/>
            </a:endParaRPr>
          </a:p>
          <a:p>
            <a:pPr marL="228600" indent="-228600">
              <a:buFont typeface="+mj-lt"/>
              <a:buAutoNum type="arabicPeriod"/>
            </a:pPr>
            <a:r>
              <a:rPr lang="en-US" sz="1400" dirty="0">
                <a:solidFill>
                  <a:prstClr val="black"/>
                </a:solidFill>
                <a:latin typeface=" Arial"/>
              </a:rPr>
              <a:t>Concept</a:t>
            </a:r>
          </a:p>
          <a:p>
            <a:pPr marL="228600" indent="-228600">
              <a:buFont typeface="+mj-lt"/>
              <a:buAutoNum type="arabicPeriod"/>
            </a:pPr>
            <a:r>
              <a:rPr lang="en-US" sz="1400" dirty="0" err="1">
                <a:solidFill>
                  <a:prstClr val="black"/>
                </a:solidFill>
                <a:latin typeface=" Arial"/>
              </a:rPr>
              <a:t>Gunline</a:t>
            </a:r>
            <a:endParaRPr lang="en-US" sz="1400" dirty="0">
              <a:solidFill>
                <a:prstClr val="black"/>
              </a:solidFill>
              <a:latin typeface=" Arial"/>
            </a:endParaRPr>
          </a:p>
          <a:p>
            <a:pPr marL="228600" indent="-228600">
              <a:buFont typeface="+mj-lt"/>
              <a:buAutoNum type="arabicPeriod"/>
            </a:pPr>
            <a:r>
              <a:rPr lang="en-US" sz="1400" dirty="0">
                <a:solidFill>
                  <a:prstClr val="black"/>
                </a:solidFill>
                <a:latin typeface=" Arial"/>
              </a:rPr>
              <a:t>Manning</a:t>
            </a:r>
          </a:p>
          <a:p>
            <a:pPr marL="228600" indent="-228600">
              <a:buFont typeface="+mj-lt"/>
              <a:buAutoNum type="arabicPeriod"/>
            </a:pPr>
            <a:r>
              <a:rPr lang="en-US" sz="1400" dirty="0">
                <a:solidFill>
                  <a:prstClr val="black"/>
                </a:solidFill>
                <a:latin typeface=" Arial"/>
              </a:rPr>
              <a:t>EDRE Pre-requirements</a:t>
            </a:r>
          </a:p>
          <a:p>
            <a:pPr marL="228600" indent="-228600">
              <a:buFont typeface="+mj-lt"/>
              <a:buAutoNum type="arabicPeriod"/>
            </a:pPr>
            <a:r>
              <a:rPr lang="en-US" sz="1400" dirty="0">
                <a:solidFill>
                  <a:prstClr val="black"/>
                </a:solidFill>
                <a:latin typeface=" Arial"/>
              </a:rPr>
              <a:t>On-Post coordination</a:t>
            </a:r>
          </a:p>
          <a:p>
            <a:pPr marL="228600" indent="-228600">
              <a:buFont typeface="+mj-lt"/>
              <a:buAutoNum type="arabicPeriod"/>
            </a:pPr>
            <a:r>
              <a:rPr lang="en-US" sz="1400" dirty="0">
                <a:solidFill>
                  <a:prstClr val="black"/>
                </a:solidFill>
                <a:latin typeface=" Arial"/>
              </a:rPr>
              <a:t>Upgrades and OPNETs (ECP1, KGV-72, other MWOs)</a:t>
            </a:r>
          </a:p>
          <a:p>
            <a:pPr marL="228600" indent="-228600">
              <a:buFont typeface="+mj-lt"/>
              <a:buAutoNum type="arabicPeriod"/>
            </a:pPr>
            <a:r>
              <a:rPr lang="en-US" sz="1400" dirty="0">
                <a:solidFill>
                  <a:prstClr val="black"/>
                </a:solidFill>
                <a:latin typeface=" Arial"/>
              </a:rPr>
              <a:t>Some vehicles currently supporting 2/1 gunnery</a:t>
            </a:r>
          </a:p>
          <a:p>
            <a:pPr marL="228600" indent="-228600">
              <a:buFont typeface="+mj-lt"/>
              <a:buAutoNum type="arabicPeriod"/>
            </a:pPr>
            <a:endParaRPr lang="en-US" sz="900" dirty="0">
              <a:solidFill>
                <a:prstClr val="black"/>
              </a:solidFill>
              <a:latin typeface=" Arial"/>
            </a:endParaRPr>
          </a:p>
          <a:p>
            <a:pPr marL="228600" indent="-228600">
              <a:buFont typeface="+mj-lt"/>
              <a:buAutoNum type="arabicPeriod"/>
            </a:pPr>
            <a:endParaRPr lang="en-US" sz="900" dirty="0">
              <a:solidFill>
                <a:prstClr val="black"/>
              </a:solidFill>
              <a:latin typeface=" Arial"/>
            </a:endParaRPr>
          </a:p>
          <a:p>
            <a:pPr marL="228600" indent="-228600">
              <a:buFont typeface="+mj-lt"/>
              <a:buAutoNum type="arabicPeriod"/>
            </a:pPr>
            <a:endParaRPr lang="en-US" sz="900" dirty="0">
              <a:solidFill>
                <a:prstClr val="black"/>
              </a:solidFill>
              <a:latin typeface=" Arial"/>
            </a:endParaRPr>
          </a:p>
          <a:p>
            <a:pPr marL="228600" indent="-228600">
              <a:buFont typeface="+mj-lt"/>
              <a:buAutoNum type="arabicPeriod"/>
            </a:pPr>
            <a:endParaRPr lang="en-US" sz="900" dirty="0">
              <a:solidFill>
                <a:prstClr val="black"/>
              </a:solidFill>
              <a:latin typeface=" Arial"/>
            </a:endParaRPr>
          </a:p>
          <a:p>
            <a:pPr marL="228600" indent="-228600">
              <a:buFont typeface="+mj-lt"/>
              <a:buAutoNum type="arabicPeriod"/>
            </a:pPr>
            <a:endParaRPr lang="en-US" sz="900" dirty="0">
              <a:solidFill>
                <a:prstClr val="black"/>
              </a:solidFill>
              <a:latin typeface=" Arial"/>
            </a:endParaRPr>
          </a:p>
          <a:p>
            <a:endParaRPr lang="en-US" sz="900" dirty="0">
              <a:solidFill>
                <a:prstClr val="black"/>
              </a:solidFill>
              <a:latin typeface=" Arial"/>
            </a:endParaRPr>
          </a:p>
          <a:p>
            <a:endParaRPr lang="en-US" sz="900" dirty="0">
              <a:solidFill>
                <a:prstClr val="black"/>
              </a:solidFill>
              <a:latin typeface=" Arial"/>
            </a:endParaRPr>
          </a:p>
          <a:p>
            <a:endParaRPr lang="en-US" sz="900" dirty="0">
              <a:solidFill>
                <a:prstClr val="black"/>
              </a:solidFill>
              <a:latin typeface=" Arial"/>
            </a:endParaRPr>
          </a:p>
          <a:p>
            <a:endParaRPr lang="en-US" sz="900" dirty="0">
              <a:solidFill>
                <a:prstClr val="black"/>
              </a:solidFill>
              <a:latin typeface=" Arial"/>
            </a:endParaRPr>
          </a:p>
          <a:p>
            <a:endParaRPr lang="en-US" sz="900" dirty="0">
              <a:solidFill>
                <a:prstClr val="black"/>
              </a:solidFill>
              <a:latin typeface=" Arial"/>
            </a:endParaRPr>
          </a:p>
          <a:p>
            <a:r>
              <a:rPr lang="en-US" sz="900" dirty="0">
                <a:solidFill>
                  <a:prstClr val="black"/>
                </a:solidFill>
                <a:latin typeface=" Arial"/>
              </a:rPr>
              <a:t> </a:t>
            </a:r>
          </a:p>
          <a:p>
            <a:pPr marL="109538" indent="-109538"/>
            <a:endParaRPr lang="en-US" sz="900" dirty="0">
              <a:solidFill>
                <a:prstClr val="black"/>
              </a:solidFill>
              <a:latin typeface=" Arial"/>
            </a:endParaRPr>
          </a:p>
          <a:p>
            <a:pPr marL="109538" indent="-109538"/>
            <a:r>
              <a:rPr lang="en-US" sz="900" dirty="0">
                <a:solidFill>
                  <a:prstClr val="black"/>
                </a:solidFill>
                <a:latin typeface=" Arial"/>
              </a:rPr>
              <a:t>*Must be coordinated with Force Modernization (POC: Kevin West)</a:t>
            </a:r>
          </a:p>
          <a:p>
            <a:pPr marL="109538" indent="-109538"/>
            <a:r>
              <a:rPr lang="en-US" sz="900" dirty="0">
                <a:solidFill>
                  <a:prstClr val="black"/>
                </a:solidFill>
                <a:latin typeface=" Arial"/>
              </a:rPr>
              <a:t>**Dates TBD based on 2/1 </a:t>
            </a:r>
            <a:r>
              <a:rPr lang="en-US" sz="900" dirty="0" err="1">
                <a:solidFill>
                  <a:prstClr val="black"/>
                </a:solidFill>
                <a:latin typeface=" Arial"/>
              </a:rPr>
              <a:t>Gunline</a:t>
            </a:r>
            <a:endParaRPr lang="en-US" sz="900" dirty="0">
              <a:solidFill>
                <a:prstClr val="black"/>
              </a:solidFill>
              <a:latin typeface=" Arial"/>
            </a:endParaRPr>
          </a:p>
          <a:p>
            <a:pPr marL="109538" indent="-109538"/>
            <a:endParaRPr lang="en-US" sz="900" dirty="0">
              <a:solidFill>
                <a:prstClr val="black"/>
              </a:solidFill>
              <a:latin typeface=" Arial"/>
            </a:endParaRPr>
          </a:p>
          <a:p>
            <a:pPr>
              <a:lnSpc>
                <a:spcPts val="1350"/>
              </a:lnSpc>
            </a:pPr>
            <a:endParaRPr lang="en-US" sz="800" dirty="0">
              <a:solidFill>
                <a:prstClr val="black"/>
              </a:solidFill>
              <a:latin typeface=" Arial"/>
            </a:endParaRPr>
          </a:p>
        </p:txBody>
      </p:sp>
      <p:cxnSp>
        <p:nvCxnSpPr>
          <p:cNvPr id="63" name="Straight Connector 62"/>
          <p:cNvCxnSpPr/>
          <p:nvPr/>
        </p:nvCxnSpPr>
        <p:spPr>
          <a:xfrm flipH="1">
            <a:off x="3177103" y="2513526"/>
            <a:ext cx="706641" cy="5205"/>
          </a:xfrm>
          <a:prstGeom prst="line">
            <a:avLst/>
          </a:prstGeom>
          <a:ln w="1905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 Box 68"/>
          <p:cNvSpPr txBox="1">
            <a:spLocks noChangeArrowheads="1"/>
          </p:cNvSpPr>
          <p:nvPr/>
        </p:nvSpPr>
        <p:spPr bwMode="auto">
          <a:xfrm>
            <a:off x="4814073" y="2532281"/>
            <a:ext cx="1095211" cy="138499"/>
          </a:xfrm>
          <a:prstGeom prst="rect">
            <a:avLst/>
          </a:prstGeom>
          <a:noFill/>
          <a:ln w="9525">
            <a:noFill/>
            <a:prstDash val="dash"/>
            <a:miter lim="800000"/>
            <a:headEnd/>
            <a:tailEnd/>
          </a:ln>
        </p:spPr>
        <p:txBody>
          <a:bodyPr wrap="square" lIns="0" tIns="0" rIns="0" bIns="0" anchor="ctr">
            <a:spAutoFit/>
          </a:bodyPr>
          <a:lstStyle/>
          <a:p>
            <a:pPr algn="ctr" defTabSz="911769" fontAlgn="base">
              <a:spcBef>
                <a:spcPct val="0"/>
              </a:spcBef>
              <a:spcAft>
                <a:spcPct val="0"/>
              </a:spcAft>
            </a:pPr>
            <a:r>
              <a:rPr lang="en-US" sz="900" b="1" dirty="0">
                <a:cs typeface="Arial" pitchFamily="34" charset="0"/>
              </a:rPr>
              <a:t>LP CROWS OPNET*</a:t>
            </a:r>
          </a:p>
        </p:txBody>
      </p:sp>
      <p:cxnSp>
        <p:nvCxnSpPr>
          <p:cNvPr id="65" name="Straight Connector 64"/>
          <p:cNvCxnSpPr/>
          <p:nvPr/>
        </p:nvCxnSpPr>
        <p:spPr>
          <a:xfrm>
            <a:off x="3155455" y="2856963"/>
            <a:ext cx="2571611" cy="0"/>
          </a:xfrm>
          <a:prstGeom prst="line">
            <a:avLst/>
          </a:prstGeom>
          <a:ln w="19050">
            <a:solidFill>
              <a:srgbClr val="FF0000"/>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6" name="Text Box 68"/>
          <p:cNvSpPr txBox="1">
            <a:spLocks noChangeArrowheads="1"/>
          </p:cNvSpPr>
          <p:nvPr/>
        </p:nvSpPr>
        <p:spPr bwMode="auto">
          <a:xfrm>
            <a:off x="3693496" y="2853077"/>
            <a:ext cx="1095211" cy="138499"/>
          </a:xfrm>
          <a:prstGeom prst="rect">
            <a:avLst/>
          </a:prstGeom>
          <a:noFill/>
          <a:ln w="9525">
            <a:noFill/>
            <a:prstDash val="dash"/>
            <a:miter lim="800000"/>
            <a:headEnd/>
            <a:tailEnd/>
          </a:ln>
        </p:spPr>
        <p:txBody>
          <a:bodyPr wrap="square" lIns="0" tIns="0" rIns="0" bIns="0" anchor="ctr">
            <a:spAutoFit/>
          </a:bodyPr>
          <a:lstStyle/>
          <a:p>
            <a:pPr algn="ctr" defTabSz="911769" fontAlgn="base">
              <a:spcBef>
                <a:spcPct val="0"/>
              </a:spcBef>
              <a:spcAft>
                <a:spcPct val="0"/>
              </a:spcAft>
            </a:pPr>
            <a:r>
              <a:rPr lang="en-US" sz="900" b="1" dirty="0">
                <a:cs typeface="Arial" pitchFamily="34" charset="0"/>
              </a:rPr>
              <a:t>TANK KGV72 MWO*</a:t>
            </a:r>
          </a:p>
        </p:txBody>
      </p:sp>
      <p:cxnSp>
        <p:nvCxnSpPr>
          <p:cNvPr id="67" name="Straight Connector 66"/>
          <p:cNvCxnSpPr/>
          <p:nvPr/>
        </p:nvCxnSpPr>
        <p:spPr>
          <a:xfrm>
            <a:off x="2810613" y="2437568"/>
            <a:ext cx="192993" cy="0"/>
          </a:xfrm>
          <a:prstGeom prst="line">
            <a:avLst/>
          </a:prstGeom>
          <a:ln w="28575">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5008359" y="2500647"/>
            <a:ext cx="706641" cy="5205"/>
          </a:xfrm>
          <a:prstGeom prst="line">
            <a:avLst/>
          </a:prstGeom>
          <a:ln w="19050">
            <a:solidFill>
              <a:schemeClr val="tx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1" name="Line 77"/>
          <p:cNvSpPr>
            <a:spLocks noChangeShapeType="1"/>
          </p:cNvSpPr>
          <p:nvPr/>
        </p:nvSpPr>
        <p:spPr bwMode="auto">
          <a:xfrm flipH="1" flipV="1">
            <a:off x="6324599" y="3408599"/>
            <a:ext cx="2796507" cy="4323"/>
          </a:xfrm>
          <a:prstGeom prst="line">
            <a:avLst/>
          </a:prstGeom>
          <a:noFill/>
          <a:ln w="25400" cap="sq">
            <a:solidFill>
              <a:srgbClr val="00B050"/>
            </a:solidFill>
            <a:prstDash val="solid"/>
            <a:round/>
            <a:headEnd type="diamond" w="med" len="med"/>
            <a:tailEnd type="diamond" w="med" len="med"/>
          </a:ln>
        </p:spPr>
        <p:txBody>
          <a:bodyPr lIns="91212" tIns="45608" rIns="91212" bIns="45608"/>
          <a:lstStyle/>
          <a:p>
            <a:pPr defTabSz="911769" fontAlgn="base">
              <a:spcBef>
                <a:spcPct val="0"/>
              </a:spcBef>
              <a:spcAft>
                <a:spcPct val="0"/>
              </a:spcAft>
            </a:pPr>
            <a:endParaRPr lang="en-US" sz="700" b="1" dirty="0">
              <a:solidFill>
                <a:prstClr val="black"/>
              </a:solidFill>
              <a:cs typeface="Arial" pitchFamily="34" charset="0"/>
            </a:endParaRPr>
          </a:p>
        </p:txBody>
      </p:sp>
      <p:sp>
        <p:nvSpPr>
          <p:cNvPr id="72" name="Text Box 68"/>
          <p:cNvSpPr txBox="1">
            <a:spLocks noChangeArrowheads="1"/>
          </p:cNvSpPr>
          <p:nvPr/>
        </p:nvSpPr>
        <p:spPr bwMode="auto">
          <a:xfrm>
            <a:off x="7170192" y="3399484"/>
            <a:ext cx="990862" cy="138499"/>
          </a:xfrm>
          <a:prstGeom prst="rect">
            <a:avLst/>
          </a:prstGeom>
          <a:noFill/>
          <a:ln w="9525">
            <a:noFill/>
            <a:prstDash val="dash"/>
            <a:miter lim="800000"/>
            <a:headEnd/>
            <a:tailEnd/>
          </a:ln>
        </p:spPr>
        <p:txBody>
          <a:bodyPr wrap="square" lIns="0" tIns="0" rIns="0" bIns="0" anchor="ctr">
            <a:spAutoFit/>
          </a:bodyPr>
          <a:lstStyle/>
          <a:p>
            <a:pPr algn="ctr" defTabSz="911769" fontAlgn="base">
              <a:spcBef>
                <a:spcPct val="0"/>
              </a:spcBef>
              <a:spcAft>
                <a:spcPct val="0"/>
              </a:spcAft>
            </a:pPr>
            <a:r>
              <a:rPr lang="en-US" sz="900" b="1" dirty="0">
                <a:cs typeface="Arial" pitchFamily="34" charset="0"/>
              </a:rPr>
              <a:t>AGTS/BATS/GST</a:t>
            </a:r>
          </a:p>
        </p:txBody>
      </p:sp>
      <p:cxnSp>
        <p:nvCxnSpPr>
          <p:cNvPr id="73" name="Straight Connector 72"/>
          <p:cNvCxnSpPr/>
          <p:nvPr/>
        </p:nvCxnSpPr>
        <p:spPr>
          <a:xfrm>
            <a:off x="3208295" y="3416121"/>
            <a:ext cx="982705" cy="0"/>
          </a:xfrm>
          <a:prstGeom prst="line">
            <a:avLst/>
          </a:prstGeom>
          <a:ln w="19050">
            <a:solidFill>
              <a:schemeClr val="tx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4" name="Text Box 68"/>
          <p:cNvSpPr txBox="1">
            <a:spLocks noChangeArrowheads="1"/>
          </p:cNvSpPr>
          <p:nvPr/>
        </p:nvSpPr>
        <p:spPr bwMode="auto">
          <a:xfrm>
            <a:off x="3059805" y="3425525"/>
            <a:ext cx="1340709" cy="138499"/>
          </a:xfrm>
          <a:prstGeom prst="rect">
            <a:avLst/>
          </a:prstGeom>
          <a:noFill/>
          <a:ln w="9525">
            <a:noFill/>
            <a:prstDash val="dash"/>
            <a:miter lim="800000"/>
            <a:headEnd/>
            <a:tailEnd/>
          </a:ln>
        </p:spPr>
        <p:txBody>
          <a:bodyPr wrap="square" lIns="0" tIns="0" rIns="0" bIns="0" anchor="ctr">
            <a:spAutoFit/>
          </a:bodyPr>
          <a:lstStyle/>
          <a:p>
            <a:pPr algn="ctr" defTabSz="911769" fontAlgn="base">
              <a:spcBef>
                <a:spcPct val="0"/>
              </a:spcBef>
              <a:spcAft>
                <a:spcPct val="0"/>
              </a:spcAft>
            </a:pPr>
            <a:r>
              <a:rPr lang="en-US" sz="900" b="1" dirty="0">
                <a:cs typeface="Arial" pitchFamily="34" charset="0"/>
              </a:rPr>
              <a:t>DRIVER TRAINING</a:t>
            </a:r>
          </a:p>
        </p:txBody>
      </p:sp>
      <p:sp>
        <p:nvSpPr>
          <p:cNvPr id="75" name="Text Box 68"/>
          <p:cNvSpPr txBox="1">
            <a:spLocks noChangeArrowheads="1"/>
          </p:cNvSpPr>
          <p:nvPr/>
        </p:nvSpPr>
        <p:spPr bwMode="auto">
          <a:xfrm>
            <a:off x="2988963" y="2711640"/>
            <a:ext cx="1095211" cy="138499"/>
          </a:xfrm>
          <a:prstGeom prst="rect">
            <a:avLst/>
          </a:prstGeom>
          <a:noFill/>
          <a:ln w="9525">
            <a:noFill/>
            <a:prstDash val="dash"/>
            <a:miter lim="800000"/>
            <a:headEnd/>
            <a:tailEnd/>
          </a:ln>
        </p:spPr>
        <p:txBody>
          <a:bodyPr wrap="square" lIns="0" tIns="0" rIns="0" bIns="0" anchor="ctr">
            <a:spAutoFit/>
          </a:bodyPr>
          <a:lstStyle/>
          <a:p>
            <a:pPr algn="ctr" defTabSz="911769" fontAlgn="base">
              <a:spcBef>
                <a:spcPct val="0"/>
              </a:spcBef>
              <a:spcAft>
                <a:spcPct val="0"/>
              </a:spcAft>
            </a:pPr>
            <a:r>
              <a:rPr lang="en-US" sz="900" b="1" dirty="0">
                <a:cs typeface="Arial" pitchFamily="34" charset="0"/>
              </a:rPr>
              <a:t>RFI/Plate Exchange</a:t>
            </a:r>
          </a:p>
        </p:txBody>
      </p:sp>
      <p:cxnSp>
        <p:nvCxnSpPr>
          <p:cNvPr id="76" name="Straight Connector 75"/>
          <p:cNvCxnSpPr/>
          <p:nvPr/>
        </p:nvCxnSpPr>
        <p:spPr>
          <a:xfrm>
            <a:off x="3183249" y="2680006"/>
            <a:ext cx="706641" cy="5205"/>
          </a:xfrm>
          <a:prstGeom prst="line">
            <a:avLst/>
          </a:prstGeom>
          <a:ln w="19050">
            <a:solidFill>
              <a:schemeClr val="tx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7" name="Text Box 68"/>
          <p:cNvSpPr txBox="1">
            <a:spLocks noChangeArrowheads="1"/>
          </p:cNvSpPr>
          <p:nvPr/>
        </p:nvSpPr>
        <p:spPr bwMode="auto">
          <a:xfrm>
            <a:off x="4799431" y="2712398"/>
            <a:ext cx="1095211" cy="138499"/>
          </a:xfrm>
          <a:prstGeom prst="rect">
            <a:avLst/>
          </a:prstGeom>
          <a:noFill/>
          <a:ln w="9525">
            <a:noFill/>
            <a:prstDash val="dash"/>
            <a:miter lim="800000"/>
            <a:headEnd/>
            <a:tailEnd/>
          </a:ln>
        </p:spPr>
        <p:txBody>
          <a:bodyPr wrap="square" lIns="0" tIns="0" rIns="0" bIns="0" anchor="ctr">
            <a:spAutoFit/>
          </a:bodyPr>
          <a:lstStyle/>
          <a:p>
            <a:pPr algn="ctr" defTabSz="911769" fontAlgn="base">
              <a:spcBef>
                <a:spcPct val="0"/>
              </a:spcBef>
              <a:spcAft>
                <a:spcPct val="0"/>
              </a:spcAft>
            </a:pPr>
            <a:r>
              <a:rPr lang="en-US" sz="900" b="1" dirty="0">
                <a:cs typeface="Arial" pitchFamily="34" charset="0"/>
              </a:rPr>
              <a:t>SRP/ISOPREP</a:t>
            </a:r>
          </a:p>
        </p:txBody>
      </p:sp>
      <p:cxnSp>
        <p:nvCxnSpPr>
          <p:cNvPr id="78" name="Straight Connector 77"/>
          <p:cNvCxnSpPr/>
          <p:nvPr/>
        </p:nvCxnSpPr>
        <p:spPr>
          <a:xfrm>
            <a:off x="4993717" y="2680764"/>
            <a:ext cx="706641" cy="5205"/>
          </a:xfrm>
          <a:prstGeom prst="line">
            <a:avLst/>
          </a:prstGeom>
          <a:ln w="19050">
            <a:solidFill>
              <a:schemeClr val="tx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768372" y="2563714"/>
            <a:ext cx="993146" cy="0"/>
          </a:xfrm>
          <a:prstGeom prst="line">
            <a:avLst/>
          </a:prstGeom>
          <a:ln w="19050">
            <a:solidFill>
              <a:srgbClr val="00B050"/>
            </a:solidFill>
            <a:prstDash val="solid"/>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0" name="Text Box 68"/>
          <p:cNvSpPr txBox="1">
            <a:spLocks noChangeArrowheads="1"/>
          </p:cNvSpPr>
          <p:nvPr/>
        </p:nvSpPr>
        <p:spPr bwMode="auto">
          <a:xfrm>
            <a:off x="7772138" y="2589942"/>
            <a:ext cx="990862" cy="138499"/>
          </a:xfrm>
          <a:prstGeom prst="rect">
            <a:avLst/>
          </a:prstGeom>
          <a:noFill/>
          <a:ln w="9525">
            <a:noFill/>
            <a:prstDash val="dash"/>
            <a:miter lim="800000"/>
            <a:headEnd/>
            <a:tailEnd/>
          </a:ln>
        </p:spPr>
        <p:txBody>
          <a:bodyPr wrap="square" lIns="0" tIns="0" rIns="0" bIns="0" anchor="ctr">
            <a:spAutoFit/>
          </a:bodyPr>
          <a:lstStyle/>
          <a:p>
            <a:pPr algn="ctr" defTabSz="911769" fontAlgn="base">
              <a:spcBef>
                <a:spcPct val="0"/>
              </a:spcBef>
              <a:spcAft>
                <a:spcPct val="0"/>
              </a:spcAft>
            </a:pPr>
            <a:r>
              <a:rPr lang="en-US" sz="900" b="1" dirty="0">
                <a:cs typeface="Arial" pitchFamily="34" charset="0"/>
              </a:rPr>
              <a:t>TEAM STX/LFX</a:t>
            </a:r>
          </a:p>
        </p:txBody>
      </p:sp>
      <p:sp>
        <p:nvSpPr>
          <p:cNvPr id="81" name="5-Point Star 80"/>
          <p:cNvSpPr/>
          <p:nvPr/>
        </p:nvSpPr>
        <p:spPr>
          <a:xfrm>
            <a:off x="4000642" y="3568163"/>
            <a:ext cx="160368" cy="172264"/>
          </a:xfrm>
          <a:prstGeom prst="star5">
            <a:avLst>
              <a:gd name="adj" fmla="val 15770"/>
              <a:gd name="hf" fmla="val 105146"/>
              <a:gd name="vf" fmla="val 110557"/>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solidFill>
                <a:prstClr val="white"/>
              </a:solidFill>
            </a:endParaRPr>
          </a:p>
        </p:txBody>
      </p:sp>
      <p:sp>
        <p:nvSpPr>
          <p:cNvPr id="82" name="Text Box 68"/>
          <p:cNvSpPr txBox="1">
            <a:spLocks noChangeArrowheads="1"/>
          </p:cNvSpPr>
          <p:nvPr/>
        </p:nvSpPr>
        <p:spPr bwMode="auto">
          <a:xfrm>
            <a:off x="2667000" y="3591891"/>
            <a:ext cx="1340709" cy="138499"/>
          </a:xfrm>
          <a:prstGeom prst="rect">
            <a:avLst/>
          </a:prstGeom>
          <a:noFill/>
          <a:ln w="9525">
            <a:noFill/>
            <a:prstDash val="dash"/>
            <a:miter lim="800000"/>
            <a:headEnd/>
            <a:tailEnd/>
          </a:ln>
        </p:spPr>
        <p:txBody>
          <a:bodyPr wrap="square" lIns="0" tIns="0" rIns="0" bIns="0" anchor="ctr">
            <a:spAutoFit/>
          </a:bodyPr>
          <a:lstStyle/>
          <a:p>
            <a:pPr algn="ctr" defTabSz="911769" fontAlgn="base">
              <a:spcBef>
                <a:spcPct val="0"/>
              </a:spcBef>
              <a:spcAft>
                <a:spcPct val="0"/>
              </a:spcAft>
            </a:pPr>
            <a:r>
              <a:rPr lang="en-US" sz="900" b="1" dirty="0">
                <a:cs typeface="Arial" pitchFamily="34" charset="0"/>
              </a:rPr>
              <a:t>NLT: Driver </a:t>
            </a:r>
            <a:r>
              <a:rPr lang="en-US" sz="900" b="1" dirty="0" err="1">
                <a:cs typeface="Arial" pitchFamily="34" charset="0"/>
              </a:rPr>
              <a:t>pkt</a:t>
            </a:r>
            <a:r>
              <a:rPr lang="en-US" sz="900" b="1" dirty="0">
                <a:cs typeface="Arial" pitchFamily="34" charset="0"/>
              </a:rPr>
              <a:t> validate</a:t>
            </a:r>
          </a:p>
        </p:txBody>
      </p:sp>
      <p:sp>
        <p:nvSpPr>
          <p:cNvPr id="83" name="Text Box 68"/>
          <p:cNvSpPr txBox="1">
            <a:spLocks noChangeArrowheads="1"/>
          </p:cNvSpPr>
          <p:nvPr/>
        </p:nvSpPr>
        <p:spPr bwMode="auto">
          <a:xfrm>
            <a:off x="3059805" y="4654756"/>
            <a:ext cx="990862" cy="138499"/>
          </a:xfrm>
          <a:prstGeom prst="rect">
            <a:avLst/>
          </a:prstGeom>
          <a:noFill/>
          <a:ln w="9525">
            <a:noFill/>
            <a:prstDash val="dash"/>
            <a:miter lim="800000"/>
            <a:headEnd/>
            <a:tailEnd/>
          </a:ln>
        </p:spPr>
        <p:txBody>
          <a:bodyPr wrap="square" lIns="0" tIns="0" rIns="0" bIns="0" anchor="ctr">
            <a:spAutoFit/>
          </a:bodyPr>
          <a:lstStyle/>
          <a:p>
            <a:pPr algn="ctr" defTabSz="911769" fontAlgn="base">
              <a:spcBef>
                <a:spcPct val="0"/>
              </a:spcBef>
              <a:spcAft>
                <a:spcPct val="0"/>
              </a:spcAft>
            </a:pPr>
            <a:r>
              <a:rPr lang="en-US" sz="900" b="1" dirty="0">
                <a:cs typeface="Arial" pitchFamily="34" charset="0"/>
              </a:rPr>
              <a:t>CONVOY LFX</a:t>
            </a:r>
          </a:p>
        </p:txBody>
      </p:sp>
      <p:sp>
        <p:nvSpPr>
          <p:cNvPr id="84" name="Line 77"/>
          <p:cNvSpPr>
            <a:spLocks noChangeShapeType="1"/>
          </p:cNvSpPr>
          <p:nvPr/>
        </p:nvSpPr>
        <p:spPr bwMode="auto">
          <a:xfrm flipV="1">
            <a:off x="6297768" y="4431179"/>
            <a:ext cx="2799052" cy="1300"/>
          </a:xfrm>
          <a:prstGeom prst="line">
            <a:avLst/>
          </a:prstGeom>
          <a:noFill/>
          <a:ln w="25400" cap="sq">
            <a:solidFill>
              <a:srgbClr val="00B050"/>
            </a:solidFill>
            <a:prstDash val="solid"/>
            <a:round/>
            <a:headEnd type="diamond" w="med" len="med"/>
            <a:tailEnd type="diamond" w="med" len="med"/>
          </a:ln>
        </p:spPr>
        <p:txBody>
          <a:bodyPr lIns="91212" tIns="45608" rIns="91212" bIns="45608"/>
          <a:lstStyle/>
          <a:p>
            <a:pPr defTabSz="911769" fontAlgn="base">
              <a:spcBef>
                <a:spcPct val="0"/>
              </a:spcBef>
              <a:spcAft>
                <a:spcPct val="0"/>
              </a:spcAft>
            </a:pPr>
            <a:endParaRPr lang="en-US" sz="900" b="1" dirty="0">
              <a:solidFill>
                <a:prstClr val="black"/>
              </a:solidFill>
              <a:cs typeface="Arial" pitchFamily="34" charset="0"/>
            </a:endParaRPr>
          </a:p>
        </p:txBody>
      </p:sp>
      <p:sp>
        <p:nvSpPr>
          <p:cNvPr id="85" name="Text Box 68"/>
          <p:cNvSpPr txBox="1">
            <a:spLocks noChangeArrowheads="1"/>
          </p:cNvSpPr>
          <p:nvPr/>
        </p:nvSpPr>
        <p:spPr bwMode="auto">
          <a:xfrm>
            <a:off x="6554395" y="4432936"/>
            <a:ext cx="1751405" cy="138499"/>
          </a:xfrm>
          <a:prstGeom prst="rect">
            <a:avLst/>
          </a:prstGeom>
          <a:noFill/>
          <a:ln w="9525">
            <a:noFill/>
            <a:prstDash val="dash"/>
            <a:miter lim="800000"/>
            <a:headEnd/>
            <a:tailEnd/>
          </a:ln>
        </p:spPr>
        <p:txBody>
          <a:bodyPr wrap="square" lIns="0" tIns="0" rIns="0" bIns="0" anchor="ctr">
            <a:spAutoFit/>
          </a:bodyPr>
          <a:lstStyle/>
          <a:p>
            <a:pPr algn="ctr" defTabSz="911769" fontAlgn="base">
              <a:spcBef>
                <a:spcPct val="0"/>
              </a:spcBef>
              <a:spcAft>
                <a:spcPct val="0"/>
              </a:spcAft>
            </a:pPr>
            <a:r>
              <a:rPr lang="en-US" sz="900" b="1" dirty="0">
                <a:cs typeface="Arial" pitchFamily="34" charset="0"/>
              </a:rPr>
              <a:t>Screening, GT VI-XII</a:t>
            </a:r>
          </a:p>
        </p:txBody>
      </p:sp>
    </p:spTree>
    <p:extLst>
      <p:ext uri="{BB962C8B-B14F-4D97-AF65-F5344CB8AC3E}">
        <p14:creationId xmlns:p14="http://schemas.microsoft.com/office/powerpoint/2010/main" val="3027569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7864" y="1607918"/>
            <a:ext cx="4267200" cy="7109639"/>
          </a:xfrm>
          <a:prstGeom prst="rect">
            <a:avLst/>
          </a:prstGeom>
          <a:noFill/>
        </p:spPr>
        <p:txBody>
          <a:bodyPr wrap="square" numCol="2" rtlCol="0">
            <a:spAutoFit/>
          </a:bodyPr>
          <a:lstStyle/>
          <a:p>
            <a:pPr marL="285750" indent="-285750">
              <a:lnSpc>
                <a:spcPct val="150000"/>
              </a:lnSpc>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Devil 3</a:t>
            </a:r>
          </a:p>
          <a:p>
            <a:pPr marL="285750" indent="-285750">
              <a:lnSpc>
                <a:spcPct val="150000"/>
              </a:lnSpc>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Devil 37</a:t>
            </a:r>
          </a:p>
          <a:p>
            <a:pPr marL="285750" indent="-285750">
              <a:lnSpc>
                <a:spcPct val="150000"/>
              </a:lnSpc>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Devil 14</a:t>
            </a:r>
          </a:p>
          <a:p>
            <a:pPr marL="285750" indent="-285750">
              <a:lnSpc>
                <a:spcPct val="150000"/>
              </a:lnSpc>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Fires</a:t>
            </a:r>
          </a:p>
          <a:p>
            <a:pPr marL="285750" indent="-285750">
              <a:lnSpc>
                <a:spcPct val="150000"/>
              </a:lnSpc>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BAO</a:t>
            </a:r>
          </a:p>
          <a:p>
            <a:pPr marL="285750" indent="-285750">
              <a:lnSpc>
                <a:spcPct val="150000"/>
              </a:lnSpc>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EWO</a:t>
            </a:r>
          </a:p>
          <a:p>
            <a:pPr marL="285750" indent="-285750">
              <a:lnSpc>
                <a:spcPct val="150000"/>
              </a:lnSpc>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PMO</a:t>
            </a:r>
          </a:p>
          <a:p>
            <a:pPr marL="285750" indent="-285750">
              <a:lnSpc>
                <a:spcPct val="150000"/>
              </a:lnSpc>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CHEMO</a:t>
            </a:r>
          </a:p>
          <a:p>
            <a:pPr marL="285750" indent="-285750">
              <a:lnSpc>
                <a:spcPct val="150000"/>
              </a:lnSpc>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BDE MG (Bradley)</a:t>
            </a:r>
          </a:p>
          <a:p>
            <a:pPr marL="285750" indent="-285750">
              <a:lnSpc>
                <a:spcPct val="150000"/>
              </a:lnSpc>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BDE MG (Tank)</a:t>
            </a:r>
          </a:p>
          <a:p>
            <a:pPr marL="285750" indent="-285750">
              <a:lnSpc>
                <a:spcPct val="150000"/>
              </a:lnSpc>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BDE Ammo Tech</a:t>
            </a:r>
          </a:p>
          <a:p>
            <a:pPr marL="285750" indent="-285750">
              <a:lnSpc>
                <a:spcPct val="150000"/>
              </a:lnSpc>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BDE Master Driver</a:t>
            </a:r>
          </a:p>
          <a:p>
            <a:pPr marL="285750" indent="-285750">
              <a:lnSpc>
                <a:spcPct val="150000"/>
              </a:lnSpc>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BDE DTMS NCO</a:t>
            </a:r>
          </a:p>
          <a:p>
            <a:pPr marL="285750" indent="-285750">
              <a:lnSpc>
                <a:spcPct val="150000"/>
              </a:lnSpc>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BDE Schools NCO</a:t>
            </a:r>
          </a:p>
          <a:p>
            <a:pPr marL="285750" indent="-285750">
              <a:lnSpc>
                <a:spcPct val="150000"/>
              </a:lnSpc>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p:txBody>
      </p:sp>
      <p:sp>
        <p:nvSpPr>
          <p:cNvPr id="6" name="TextBox 5"/>
          <p:cNvSpPr txBox="1"/>
          <p:nvPr/>
        </p:nvSpPr>
        <p:spPr>
          <a:xfrm>
            <a:off x="5679538" y="1835195"/>
            <a:ext cx="4267200" cy="3831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Iron Rangers</a:t>
            </a:r>
          </a:p>
          <a:p>
            <a:pPr marL="285750" indent="-285750">
              <a:lnSpc>
                <a:spcPct val="150000"/>
              </a:lnSpc>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Dreadnaught</a:t>
            </a:r>
          </a:p>
          <a:p>
            <a:pPr marL="285750" indent="-285750">
              <a:lnSpc>
                <a:spcPct val="150000"/>
              </a:lnSpc>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Burt</a:t>
            </a:r>
          </a:p>
          <a:p>
            <a:pPr marL="285750" indent="-285750">
              <a:lnSpc>
                <a:spcPct val="150000"/>
              </a:lnSpc>
              <a:buFont typeface="Arial" panose="020B0604020202020204" pitchFamily="34" charset="0"/>
              <a:buChar char="•"/>
            </a:pPr>
            <a:r>
              <a:rPr lang="en-US" dirty="0" err="1">
                <a:solidFill>
                  <a:srgbClr val="000000"/>
                </a:solidFill>
                <a:latin typeface="Arial" panose="020B0604020202020204" pitchFamily="34" charset="0"/>
                <a:cs typeface="Arial" panose="020B0604020202020204" pitchFamily="34" charset="0"/>
              </a:rPr>
              <a:t>Quarterhorse</a:t>
            </a:r>
            <a:endParaRPr lang="en-US" dirty="0">
              <a:solidFill>
                <a:srgbClr val="0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Destroyers</a:t>
            </a:r>
          </a:p>
          <a:p>
            <a:pPr marL="285750" indent="-285750">
              <a:lnSpc>
                <a:spcPct val="150000"/>
              </a:lnSpc>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Diehard</a:t>
            </a:r>
          </a:p>
          <a:p>
            <a:pPr marL="285750" indent="-285750">
              <a:lnSpc>
                <a:spcPct val="150000"/>
              </a:lnSpc>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Guardian</a:t>
            </a:r>
          </a:p>
          <a:p>
            <a:pPr marL="285750" indent="-285750">
              <a:lnSpc>
                <a:spcPct val="150000"/>
              </a:lnSpc>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Enablers</a:t>
            </a:r>
          </a:p>
          <a:p>
            <a:pPr marL="285750" indent="-285750">
              <a:lnSpc>
                <a:spcPct val="150000"/>
              </a:lnSpc>
              <a:buFont typeface="Arial" panose="020B0604020202020204" pitchFamily="34" charset="0"/>
              <a:buChar char="•"/>
            </a:pPr>
            <a:endParaRPr lang="en-US" dirty="0">
              <a:solidFill>
                <a:srgbClr val="000000"/>
              </a:solidFill>
              <a:latin typeface="Arial" panose="020B0604020202020204" pitchFamily="34" charset="0"/>
              <a:cs typeface="Arial" panose="020B0604020202020204" pitchFamily="34" charset="0"/>
            </a:endParaRPr>
          </a:p>
        </p:txBody>
      </p:sp>
      <p:sp>
        <p:nvSpPr>
          <p:cNvPr id="7" name="Title 1"/>
          <p:cNvSpPr txBox="1">
            <a:spLocks/>
          </p:cNvSpPr>
          <p:nvPr/>
        </p:nvSpPr>
        <p:spPr>
          <a:xfrm>
            <a:off x="0" y="237715"/>
            <a:ext cx="9144000" cy="990600"/>
          </a:xfrm>
          <a:prstGeom prst="rect">
            <a:avLst/>
          </a:prstGeom>
        </p:spPr>
        <p:txBody>
          <a:bodyPr/>
          <a:lstStyle>
            <a:lvl1pPr algn="ctr" rtl="0" eaLnBrk="0" fontAlgn="base" hangingPunct="0">
              <a:spcBef>
                <a:spcPct val="0"/>
              </a:spcBef>
              <a:spcAft>
                <a:spcPct val="0"/>
              </a:spcAft>
              <a:defRPr sz="4400" b="1" cap="all" baseline="0">
                <a:solidFill>
                  <a:schemeClr val="tx2"/>
                </a:solidFill>
                <a:latin typeface="+mj-lt"/>
                <a:ea typeface="+mj-ea"/>
                <a:cs typeface="ＭＳ Ｐゴシック" charset="0"/>
              </a:defRPr>
            </a:lvl1pPr>
            <a:lvl2pPr algn="ctr" rtl="0" eaLnBrk="0" fontAlgn="base" hangingPunct="0">
              <a:spcBef>
                <a:spcPct val="0"/>
              </a:spcBef>
              <a:spcAft>
                <a:spcPct val="0"/>
              </a:spcAft>
              <a:defRPr sz="4400">
                <a:solidFill>
                  <a:schemeClr val="tx2"/>
                </a:solidFill>
                <a:latin typeface="Arial "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Arial "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Arial "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Arial "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 charset="0"/>
                <a:ea typeface="ＭＳ Ｐゴシック" charset="0"/>
              </a:defRPr>
            </a:lvl6pPr>
            <a:lvl7pPr marL="914400" algn="ctr" rtl="0" fontAlgn="base">
              <a:spcBef>
                <a:spcPct val="0"/>
              </a:spcBef>
              <a:spcAft>
                <a:spcPct val="0"/>
              </a:spcAft>
              <a:defRPr sz="4400">
                <a:solidFill>
                  <a:schemeClr val="tx2"/>
                </a:solidFill>
                <a:latin typeface="Arial " charset="0"/>
                <a:ea typeface="ＭＳ Ｐゴシック" charset="0"/>
              </a:defRPr>
            </a:lvl7pPr>
            <a:lvl8pPr marL="1371600" algn="ctr" rtl="0" fontAlgn="base">
              <a:spcBef>
                <a:spcPct val="0"/>
              </a:spcBef>
              <a:spcAft>
                <a:spcPct val="0"/>
              </a:spcAft>
              <a:defRPr sz="4400">
                <a:solidFill>
                  <a:schemeClr val="tx2"/>
                </a:solidFill>
                <a:latin typeface="Arial " charset="0"/>
                <a:ea typeface="ＭＳ Ｐゴシック" charset="0"/>
              </a:defRPr>
            </a:lvl8pPr>
            <a:lvl9pPr marL="1828800" algn="ctr" rtl="0" fontAlgn="base">
              <a:spcBef>
                <a:spcPct val="0"/>
              </a:spcBef>
              <a:spcAft>
                <a:spcPct val="0"/>
              </a:spcAft>
              <a:defRPr sz="4400">
                <a:solidFill>
                  <a:schemeClr val="tx2"/>
                </a:solidFill>
                <a:latin typeface="Arial " charset="0"/>
                <a:ea typeface="ＭＳ Ｐゴシック" charset="0"/>
              </a:defRPr>
            </a:lvl9pPr>
          </a:lstStyle>
          <a:p>
            <a:r>
              <a:rPr lang="en-US" sz="2800" kern="0" dirty="0" err="1">
                <a:effectLst>
                  <a:outerShdw blurRad="38100" dist="38100" dir="2700000" algn="tl">
                    <a:srgbClr val="000000">
                      <a:alpha val="43137"/>
                    </a:srgbClr>
                  </a:outerShdw>
                </a:effectLst>
              </a:rPr>
              <a:t>RolL</a:t>
            </a:r>
            <a:r>
              <a:rPr lang="en-US" sz="2800" kern="0" dirty="0">
                <a:effectLst>
                  <a:outerShdw blurRad="38100" dist="38100" dir="2700000" algn="tl">
                    <a:srgbClr val="000000">
                      <a:alpha val="43137"/>
                    </a:srgbClr>
                  </a:outerShdw>
                </a:effectLst>
              </a:rPr>
              <a:t> call</a:t>
            </a:r>
          </a:p>
        </p:txBody>
      </p:sp>
    </p:spTree>
    <p:extLst>
      <p:ext uri="{BB962C8B-B14F-4D97-AF65-F5344CB8AC3E}">
        <p14:creationId xmlns:p14="http://schemas.microsoft.com/office/powerpoint/2010/main" val="1009393373"/>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187837"/>
            <a:ext cx="9144000" cy="609600"/>
          </a:xfrm>
          <a:prstGeom prst="rect">
            <a:avLst/>
          </a:prstGeom>
        </p:spPr>
        <p:txBody>
          <a:bodyPr anchor="t"/>
          <a:lstStyle>
            <a:lvl1pPr algn="ctr" rtl="0" eaLnBrk="1" fontAlgn="base" hangingPunct="1">
              <a:spcBef>
                <a:spcPct val="0"/>
              </a:spcBef>
              <a:spcAft>
                <a:spcPct val="0"/>
              </a:spcAft>
              <a:defRPr sz="3600" b="1">
                <a:solidFill>
                  <a:schemeClr val="tx1"/>
                </a:solidFill>
                <a:latin typeface="+mj-lt"/>
                <a:ea typeface="+mj-ea"/>
                <a:cs typeface="+mj-cs"/>
              </a:defRPr>
            </a:lvl1pPr>
            <a:lvl2pPr algn="ctr" rtl="0" eaLnBrk="1" fontAlgn="base" hangingPunct="1">
              <a:spcBef>
                <a:spcPct val="0"/>
              </a:spcBef>
              <a:spcAft>
                <a:spcPct val="0"/>
              </a:spcAft>
              <a:defRPr sz="3600" b="1">
                <a:solidFill>
                  <a:srgbClr val="3366FF"/>
                </a:solidFill>
                <a:latin typeface="Arial" charset="0"/>
              </a:defRPr>
            </a:lvl2pPr>
            <a:lvl3pPr algn="ctr" rtl="0" eaLnBrk="1" fontAlgn="base" hangingPunct="1">
              <a:spcBef>
                <a:spcPct val="0"/>
              </a:spcBef>
              <a:spcAft>
                <a:spcPct val="0"/>
              </a:spcAft>
              <a:defRPr sz="3600" b="1">
                <a:solidFill>
                  <a:srgbClr val="3366FF"/>
                </a:solidFill>
                <a:latin typeface="Arial" charset="0"/>
              </a:defRPr>
            </a:lvl3pPr>
            <a:lvl4pPr algn="ctr" rtl="0" eaLnBrk="1" fontAlgn="base" hangingPunct="1">
              <a:spcBef>
                <a:spcPct val="0"/>
              </a:spcBef>
              <a:spcAft>
                <a:spcPct val="0"/>
              </a:spcAft>
              <a:defRPr sz="3600" b="1">
                <a:solidFill>
                  <a:srgbClr val="3366FF"/>
                </a:solidFill>
                <a:latin typeface="Arial" charset="0"/>
              </a:defRPr>
            </a:lvl4pPr>
            <a:lvl5pPr algn="ctr" rtl="0" eaLnBrk="1" fontAlgn="base" hangingPunct="1">
              <a:spcBef>
                <a:spcPct val="0"/>
              </a:spcBef>
              <a:spcAft>
                <a:spcPct val="0"/>
              </a:spcAft>
              <a:defRPr sz="3600" b="1">
                <a:solidFill>
                  <a:srgbClr val="3366FF"/>
                </a:solidFill>
                <a:latin typeface="Arial" charset="0"/>
              </a:defRPr>
            </a:lvl5pPr>
            <a:lvl6pPr marL="457200" algn="ctr" rtl="0" eaLnBrk="1" fontAlgn="base" hangingPunct="1">
              <a:spcBef>
                <a:spcPct val="0"/>
              </a:spcBef>
              <a:spcAft>
                <a:spcPct val="0"/>
              </a:spcAft>
              <a:defRPr sz="3600" b="1">
                <a:solidFill>
                  <a:srgbClr val="3366FF"/>
                </a:solidFill>
                <a:latin typeface="Arial" charset="0"/>
              </a:defRPr>
            </a:lvl6pPr>
            <a:lvl7pPr marL="914400" algn="ctr" rtl="0" eaLnBrk="1" fontAlgn="base" hangingPunct="1">
              <a:spcBef>
                <a:spcPct val="0"/>
              </a:spcBef>
              <a:spcAft>
                <a:spcPct val="0"/>
              </a:spcAft>
              <a:defRPr sz="3600" b="1">
                <a:solidFill>
                  <a:srgbClr val="3366FF"/>
                </a:solidFill>
                <a:latin typeface="Arial" charset="0"/>
              </a:defRPr>
            </a:lvl7pPr>
            <a:lvl8pPr marL="1371600" algn="ctr" rtl="0" eaLnBrk="1" fontAlgn="base" hangingPunct="1">
              <a:spcBef>
                <a:spcPct val="0"/>
              </a:spcBef>
              <a:spcAft>
                <a:spcPct val="0"/>
              </a:spcAft>
              <a:defRPr sz="3600" b="1">
                <a:solidFill>
                  <a:srgbClr val="3366FF"/>
                </a:solidFill>
                <a:latin typeface="Arial" charset="0"/>
              </a:defRPr>
            </a:lvl8pPr>
            <a:lvl9pPr marL="1828800" algn="ctr" rtl="0" eaLnBrk="1" fontAlgn="base" hangingPunct="1">
              <a:spcBef>
                <a:spcPct val="0"/>
              </a:spcBef>
              <a:spcAft>
                <a:spcPct val="0"/>
              </a:spcAft>
              <a:defRPr sz="3600" b="1">
                <a:solidFill>
                  <a:srgbClr val="3366FF"/>
                </a:solidFill>
                <a:latin typeface="Arial" charset="0"/>
              </a:defRPr>
            </a:lvl9pPr>
          </a:lstStyle>
          <a:p>
            <a:r>
              <a:rPr lang="en-US" sz="3200" kern="0" dirty="0">
                <a:solidFill>
                  <a:srgbClr val="000000"/>
                </a:solidFill>
                <a:effectLst>
                  <a:outerShdw blurRad="38100" dist="38100" dir="2700000" algn="tl">
                    <a:srgbClr val="000000">
                      <a:alpha val="43137"/>
                    </a:srgbClr>
                  </a:outerShdw>
                </a:effectLst>
              </a:rPr>
              <a:t>GUNLINE</a:t>
            </a:r>
          </a:p>
        </p:txBody>
      </p:sp>
      <p:sp>
        <p:nvSpPr>
          <p:cNvPr id="2" name="TextBox 1"/>
          <p:cNvSpPr txBox="1"/>
          <p:nvPr/>
        </p:nvSpPr>
        <p:spPr>
          <a:xfrm>
            <a:off x="1154097" y="985421"/>
            <a:ext cx="6835806" cy="5401479"/>
          </a:xfrm>
          <a:prstGeom prst="rect">
            <a:avLst/>
          </a:prstGeom>
          <a:noFill/>
        </p:spPr>
        <p:txBody>
          <a:bodyPr wrap="square" rtlCol="0">
            <a:spAutoFit/>
          </a:bodyPr>
          <a:lstStyle/>
          <a:p>
            <a:pPr algn="ctr"/>
            <a:r>
              <a:rPr lang="en-US" sz="11500" dirty="0"/>
              <a:t>SEE PAPER COPY</a:t>
            </a:r>
          </a:p>
        </p:txBody>
      </p:sp>
    </p:spTree>
    <p:extLst>
      <p:ext uri="{BB962C8B-B14F-4D97-AF65-F5344CB8AC3E}">
        <p14:creationId xmlns:p14="http://schemas.microsoft.com/office/powerpoint/2010/main" val="2513221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0" y="258596"/>
            <a:ext cx="9144000" cy="687211"/>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altLang="en-US" sz="2800" b="1" kern="0" dirty="0">
                <a:solidFill>
                  <a:schemeClr val="tx1"/>
                </a:solidFill>
                <a:effectLst>
                  <a:outerShdw blurRad="38100" dist="38100" dir="2700000" algn="tl">
                    <a:srgbClr val="000000">
                      <a:alpha val="43137"/>
                    </a:srgbClr>
                  </a:outerShdw>
                </a:effectLst>
              </a:rPr>
              <a:t>NEFs and OPNETS</a:t>
            </a:r>
          </a:p>
        </p:txBody>
      </p:sp>
      <p:sp>
        <p:nvSpPr>
          <p:cNvPr id="3" name="Rectangle 2"/>
          <p:cNvSpPr/>
          <p:nvPr/>
        </p:nvSpPr>
        <p:spPr>
          <a:xfrm>
            <a:off x="0" y="1166843"/>
            <a:ext cx="9067800" cy="4893647"/>
          </a:xfrm>
          <a:prstGeom prst="rect">
            <a:avLst/>
          </a:prstGeom>
        </p:spPr>
        <p:txBody>
          <a:bodyPr wrap="square">
            <a:spAutoFit/>
          </a:bodyPr>
          <a:lstStyle/>
          <a:p>
            <a:pPr marL="342900" marR="0" lvl="0" indent="-342900">
              <a:spcBef>
                <a:spcPts val="0"/>
              </a:spcBef>
              <a:spcAft>
                <a:spcPts val="1200"/>
              </a:spcAft>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All Bradley Fighting Vehicle (BFV) variants in 1/1ID will be undergoing a series of Modification Work Orders (MWO) and Operator New Equipment Training (OPNET) from </a:t>
            </a:r>
            <a:r>
              <a:rPr lang="en-US" b="1" dirty="0">
                <a:latin typeface="Arial" panose="020B0604020202020204" pitchFamily="34" charset="0"/>
                <a:ea typeface="Times New Roman" panose="02020603050405020304" pitchFamily="18" charset="0"/>
                <a:cs typeface="Times New Roman" panose="02020603050405020304" pitchFamily="18" charset="0"/>
              </a:rPr>
              <a:t>01SEP2017 to</a:t>
            </a:r>
            <a:r>
              <a:rPr lang="en-US" dirty="0">
                <a:latin typeface="Arial" panose="020B0604020202020204" pitchFamily="34" charset="0"/>
                <a:ea typeface="Times New Roman" panose="02020603050405020304" pitchFamily="18" charset="0"/>
                <a:cs typeface="Times New Roman" panose="02020603050405020304" pitchFamily="18" charset="0"/>
              </a:rPr>
              <a:t> </a:t>
            </a:r>
            <a:r>
              <a:rPr lang="en-US" b="1" dirty="0">
                <a:latin typeface="Arial" panose="020B0604020202020204" pitchFamily="34" charset="0"/>
                <a:ea typeface="Times New Roman" panose="02020603050405020304" pitchFamily="18" charset="0"/>
                <a:cs typeface="Times New Roman" panose="02020603050405020304" pitchFamily="18" charset="0"/>
              </a:rPr>
              <a:t>18FEB2018</a:t>
            </a:r>
            <a:r>
              <a:rPr lang="en-US" dirty="0">
                <a:latin typeface="Arial" panose="020B0604020202020204" pitchFamily="34" charset="0"/>
                <a:ea typeface="Times New Roman" panose="02020603050405020304" pitchFamily="18" charset="0"/>
                <a:cs typeface="Times New Roman" panose="02020603050405020304" pitchFamily="18" charset="0"/>
              </a:rPr>
              <a:t>. These upgrades are part of the Army-Wide upgrades to the Bradley fleet to improve item stowage, JCR Hardware and Software, track and suspension upgrades, and BFIST-specific updates. </a:t>
            </a:r>
          </a:p>
          <a:p>
            <a:pPr marL="342900" marR="0" lvl="0" indent="-342900">
              <a:spcBef>
                <a:spcPts val="0"/>
              </a:spcBef>
              <a:spcAft>
                <a:spcPts val="1200"/>
              </a:spcAft>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All M1A2 SEP v2 in 1/1ID will be undergoing a series of MWOs and OPNETs; date TBD (starting NLT October). These upgrades are the Ammunition Data Link and CROWS LP which are being completed in UME, also the KVG-72, BFT II, and S/W 4.6.</a:t>
            </a:r>
          </a:p>
          <a:p>
            <a:pPr marR="0" lvl="0">
              <a:spcBef>
                <a:spcPts val="0"/>
              </a:spcBef>
              <a:spcAft>
                <a:spcPts val="120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effectLst/>
                <a:latin typeface="Arial" panose="020B0604020202020204" pitchFamily="34" charset="0"/>
                <a:ea typeface="Times New Roman" panose="02020603050405020304" pitchFamily="18" charset="0"/>
                <a:cs typeface="Times New Roman" panose="02020603050405020304" pitchFamily="18" charset="0"/>
              </a:rPr>
              <a:t>TALKING POINTS:</a:t>
            </a:r>
          </a:p>
          <a:p>
            <a:pPr marL="342900" marR="0" lvl="0" indent="-342900">
              <a:spcBef>
                <a:spcPts val="0"/>
              </a:spcBef>
              <a:spcAft>
                <a:spcPts val="1200"/>
              </a:spcAf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Enrollment unit requirements and timeline</a:t>
            </a:r>
          </a:p>
          <a:p>
            <a:pPr marL="342900" marR="0" lvl="0" indent="-342900">
              <a:spcBef>
                <a:spcPts val="0"/>
              </a:spcBef>
              <a:spcAft>
                <a:spcPts val="1200"/>
              </a:spcAf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Unit support</a:t>
            </a:r>
          </a:p>
          <a:p>
            <a:pPr marL="342900" marR="0" lvl="0" indent="-342900">
              <a:spcBef>
                <a:spcPts val="0"/>
              </a:spcBef>
              <a:spcAft>
                <a:spcPts val="1200"/>
              </a:spcAf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Timeline </a:t>
            </a:r>
          </a:p>
          <a:p>
            <a:pPr marL="342900" marR="0" lvl="0" indent="-342900">
              <a:spcBef>
                <a:spcPts val="0"/>
              </a:spcBef>
              <a:spcAft>
                <a:spcPts val="1200"/>
              </a:spcAf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effectLst/>
              <a:latin typeface="Times New (W1)"/>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816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mj-lt"/>
              </a:rPr>
              <a:t>New &amp; Improved Capabilities</a:t>
            </a:r>
          </a:p>
        </p:txBody>
      </p:sp>
      <p:sp>
        <p:nvSpPr>
          <p:cNvPr id="3" name="Content Placeholder 2"/>
          <p:cNvSpPr>
            <a:spLocks noGrp="1"/>
          </p:cNvSpPr>
          <p:nvPr>
            <p:ph idx="1"/>
          </p:nvPr>
        </p:nvSpPr>
        <p:spPr>
          <a:xfrm>
            <a:off x="627016" y="1306285"/>
            <a:ext cx="7855133" cy="5139781"/>
          </a:xfrm>
        </p:spPr>
        <p:txBody>
          <a:bodyPr>
            <a:noAutofit/>
          </a:bodyPr>
          <a:lstStyle/>
          <a:p>
            <a:r>
              <a:rPr lang="en-US" sz="1200" b="0" dirty="0">
                <a:latin typeface="+mn-lt"/>
              </a:rPr>
              <a:t>Increased Force Protection and Survivability </a:t>
            </a:r>
          </a:p>
          <a:p>
            <a:pPr lvl="1"/>
            <a:r>
              <a:rPr lang="en-US" sz="1200" dirty="0">
                <a:latin typeface="+mn-lt"/>
              </a:rPr>
              <a:t>CROWS, </a:t>
            </a:r>
          </a:p>
          <a:p>
            <a:pPr lvl="1"/>
            <a:r>
              <a:rPr lang="en-US" sz="1200" dirty="0">
                <a:latin typeface="+mn-lt"/>
              </a:rPr>
              <a:t>T2 Add-On (Theater Provided Equipment)</a:t>
            </a:r>
          </a:p>
          <a:p>
            <a:pPr lvl="1"/>
            <a:r>
              <a:rPr lang="en-US" sz="1200" dirty="0">
                <a:latin typeface="+mn-lt"/>
              </a:rPr>
              <a:t>Improved Drivers compartment </a:t>
            </a:r>
          </a:p>
          <a:p>
            <a:r>
              <a:rPr lang="en-US" sz="1200" b="0" dirty="0">
                <a:latin typeface="+mn-lt"/>
              </a:rPr>
              <a:t>600V high voltage electrical architecture and 600V electric gun drives and rammer – no hydraulics except for recoil mechanism</a:t>
            </a:r>
          </a:p>
          <a:p>
            <a:pPr lvl="1"/>
            <a:r>
              <a:rPr lang="en-US" sz="1200" dirty="0">
                <a:latin typeface="+mn-lt"/>
              </a:rPr>
              <a:t>Increased responsiveness </a:t>
            </a:r>
          </a:p>
          <a:p>
            <a:pPr lvl="1"/>
            <a:r>
              <a:rPr lang="en-US" sz="1200" dirty="0">
                <a:latin typeface="+mn-lt"/>
              </a:rPr>
              <a:t>Traverse capability limited to 800 mils left or right of center line / pivot steer for out of sector missions</a:t>
            </a:r>
          </a:p>
          <a:p>
            <a:pPr lvl="1"/>
            <a:r>
              <a:rPr lang="en-US" sz="1200" dirty="0">
                <a:latin typeface="+mn-lt"/>
              </a:rPr>
              <a:t>Growth potential for future requirements and technology insertions with Space, Weight and Power </a:t>
            </a:r>
          </a:p>
          <a:p>
            <a:r>
              <a:rPr lang="en-US" sz="1200" b="0" dirty="0">
                <a:latin typeface="+mn-lt"/>
              </a:rPr>
              <a:t>Ability to accept enhanced Network Capability and Situational Awareness - Adds BFT2</a:t>
            </a:r>
          </a:p>
          <a:p>
            <a:r>
              <a:rPr lang="en-US" sz="1200" b="0" dirty="0">
                <a:latin typeface="+mn-lt"/>
              </a:rPr>
              <a:t>Enhanced battlefield mobility</a:t>
            </a:r>
          </a:p>
          <a:p>
            <a:pPr lvl="1"/>
            <a:r>
              <a:rPr lang="en-US" sz="1200" dirty="0">
                <a:latin typeface="+mn-lt"/>
              </a:rPr>
              <a:t>Improved Suspension, Four rotary dampers, T161 Double Pin track – Bradley common</a:t>
            </a:r>
          </a:p>
          <a:p>
            <a:r>
              <a:rPr lang="en-US" sz="1200" b="0" dirty="0">
                <a:latin typeface="+mn-lt"/>
              </a:rPr>
              <a:t>Enhanced diagnostic capability</a:t>
            </a:r>
          </a:p>
          <a:p>
            <a:pPr lvl="1"/>
            <a:r>
              <a:rPr lang="en-US" sz="1200" dirty="0">
                <a:latin typeface="+mn-lt"/>
              </a:rPr>
              <a:t>On board Diagnostics and Health Management System (DASH)</a:t>
            </a:r>
          </a:p>
          <a:p>
            <a:pPr lvl="1"/>
            <a:r>
              <a:rPr lang="en-US" sz="1200" dirty="0">
                <a:latin typeface="+mn-lt"/>
              </a:rPr>
              <a:t>Automated Test (AT) Systems </a:t>
            </a:r>
          </a:p>
          <a:p>
            <a:pPr lvl="1"/>
            <a:r>
              <a:rPr lang="en-US" sz="1200" dirty="0">
                <a:latin typeface="+mn-lt"/>
              </a:rPr>
              <a:t>On board Interactive Electronic Technical Manuals (IETM)</a:t>
            </a:r>
          </a:p>
          <a:p>
            <a:r>
              <a:rPr lang="en-US" sz="1200" b="0" dirty="0">
                <a:latin typeface="+mn-lt"/>
              </a:rPr>
              <a:t>Improved Automated Fire Suppression System (AFES)</a:t>
            </a:r>
          </a:p>
          <a:p>
            <a:pPr lvl="0"/>
            <a:r>
              <a:rPr lang="en-US" sz="1200" b="0" dirty="0">
                <a:latin typeface="+mn-lt"/>
              </a:rPr>
              <a:t>675 hp engine, HMPT 800 transmission and final drives common with Bradley </a:t>
            </a:r>
          </a:p>
          <a:p>
            <a:pPr lvl="0"/>
            <a:r>
              <a:rPr lang="en-US" sz="1200" b="0" dirty="0">
                <a:latin typeface="+mn-lt"/>
              </a:rPr>
              <a:t>Drivers Vision Enhancer</a:t>
            </a:r>
          </a:p>
          <a:p>
            <a:pPr lvl="0"/>
            <a:r>
              <a:rPr lang="en-US" sz="1200" b="0" dirty="0">
                <a:latin typeface="+mn-lt"/>
              </a:rPr>
              <a:t>Enhanced cannon characteristics</a:t>
            </a:r>
          </a:p>
          <a:p>
            <a:pPr lvl="1"/>
            <a:r>
              <a:rPr lang="en-US" sz="1200" dirty="0">
                <a:latin typeface="+mn-lt"/>
              </a:rPr>
              <a:t>Chrome bore</a:t>
            </a:r>
          </a:p>
          <a:p>
            <a:pPr lvl="1"/>
            <a:r>
              <a:rPr lang="en-US" sz="1200" dirty="0">
                <a:latin typeface="+mn-lt"/>
              </a:rPr>
              <a:t>Light weight bore evacuator</a:t>
            </a:r>
          </a:p>
          <a:p>
            <a:pPr lvl="1"/>
            <a:r>
              <a:rPr lang="en-US" sz="1200" dirty="0">
                <a:latin typeface="+mn-lt"/>
              </a:rPr>
              <a:t>Breech Firing Train upgrades </a:t>
            </a:r>
          </a:p>
          <a:p>
            <a:endParaRPr lang="en-US" sz="1200" b="0" dirty="0"/>
          </a:p>
        </p:txBody>
      </p:sp>
      <p:sp>
        <p:nvSpPr>
          <p:cNvPr id="8" name="TextBox 7"/>
          <p:cNvSpPr txBox="1"/>
          <p:nvPr/>
        </p:nvSpPr>
        <p:spPr>
          <a:xfrm>
            <a:off x="8692365" y="6506914"/>
            <a:ext cx="248786" cy="230832"/>
          </a:xfrm>
          <a:prstGeom prst="rect">
            <a:avLst/>
          </a:prstGeom>
          <a:noFill/>
        </p:spPr>
        <p:txBody>
          <a:bodyPr wrap="none" rtlCol="0">
            <a:spAutoFit/>
          </a:bodyPr>
          <a:lstStyle/>
          <a:p>
            <a:r>
              <a:rPr lang="en-US" sz="900" b="1" dirty="0">
                <a:latin typeface="Arial" panose="020B0604020202020204" pitchFamily="34" charset="0"/>
                <a:cs typeface="Arial" panose="020B0604020202020204" pitchFamily="34" charset="0"/>
              </a:rPr>
              <a:t>6</a:t>
            </a:r>
          </a:p>
        </p:txBody>
      </p:sp>
      <p:sp>
        <p:nvSpPr>
          <p:cNvPr id="7" name="Date Placeholder 3"/>
          <p:cNvSpPr>
            <a:spLocks noGrp="1"/>
          </p:cNvSpPr>
          <p:nvPr>
            <p:ph type="dt" sz="half" idx="4294967295"/>
          </p:nvPr>
        </p:nvSpPr>
        <p:spPr>
          <a:xfrm>
            <a:off x="0" y="6492875"/>
            <a:ext cx="2133600" cy="365125"/>
          </a:xfrm>
          <a:prstGeom prst="rect">
            <a:avLst/>
          </a:prstGeom>
        </p:spPr>
        <p:txBody>
          <a:bodyPr/>
          <a:lstStyle/>
          <a:p>
            <a:fld id="{09F044E1-6E7A-47D1-8093-CDC774AD069E}" type="datetime5">
              <a:rPr lang="en-US" smtClean="0"/>
              <a:t>13-Nov-20</a:t>
            </a:fld>
            <a:endParaRPr lang="en-US" dirty="0"/>
          </a:p>
        </p:txBody>
      </p:sp>
    </p:spTree>
    <p:extLst>
      <p:ext uri="{BB962C8B-B14F-4D97-AF65-F5344CB8AC3E}">
        <p14:creationId xmlns:p14="http://schemas.microsoft.com/office/powerpoint/2010/main" val="3924702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17604"/>
            <a:ext cx="8496299" cy="4429121"/>
          </a:xfrm>
        </p:spPr>
        <p:txBody>
          <a:bodyPr/>
          <a:lstStyle/>
          <a:p>
            <a:r>
              <a:rPr lang="en-US" sz="1800" dirty="0"/>
              <a:t>Competing Requirements:</a:t>
            </a:r>
          </a:p>
          <a:p>
            <a:pPr lvl="1"/>
            <a:r>
              <a:rPr lang="en-US" sz="1800" dirty="0"/>
              <a:t>JRTC BTRY(OCT/NOV) &amp; NTC BTRY(JAN) Support </a:t>
            </a:r>
            <a:endParaRPr lang="en-US" dirty="0"/>
          </a:p>
          <a:p>
            <a:pPr lvl="1"/>
            <a:r>
              <a:rPr lang="en-US" sz="1800" dirty="0"/>
              <a:t>FM Net 2 JAN-FEB (Will limit support available from A and D BTRY to Maneuver TBL XIIs)</a:t>
            </a:r>
          </a:p>
          <a:p>
            <a:pPr lvl="1"/>
            <a:r>
              <a:rPr lang="en-US" sz="1800" dirty="0"/>
              <a:t>OPNET for A and D BTRYS MAR-APR (Limits ability to support Maneuver TBL XIIs and possible limitations to CALFEX Support)</a:t>
            </a:r>
          </a:p>
          <a:p>
            <a:pPr lvl="1"/>
            <a:r>
              <a:rPr lang="en-US" sz="1800" dirty="0"/>
              <a:t>NTC LTP (TOC/TAC)</a:t>
            </a:r>
          </a:p>
          <a:p>
            <a:pPr lvl="1"/>
            <a:r>
              <a:rPr lang="en-US" sz="1800" dirty="0"/>
              <a:t>Potential support to 1 CAB’s LFX</a:t>
            </a:r>
          </a:p>
          <a:p>
            <a:pPr lvl="1"/>
            <a:r>
              <a:rPr lang="en-US" sz="1800" dirty="0"/>
              <a:t>Army National Guard Training Cycle (FEB RANGE </a:t>
            </a:r>
            <a:r>
              <a:rPr lang="en-US" sz="1800" dirty="0" err="1"/>
              <a:t>Deconfliction</a:t>
            </a:r>
            <a:r>
              <a:rPr lang="en-US" sz="1800" dirty="0"/>
              <a:t>)</a:t>
            </a:r>
          </a:p>
          <a:p>
            <a:pPr lvl="1"/>
            <a:r>
              <a:rPr lang="en-US" sz="1800" dirty="0"/>
              <a:t>HF Fielding (Timing)</a:t>
            </a:r>
          </a:p>
          <a:p>
            <a:pPr lvl="1"/>
            <a:endParaRPr lang="en-US" sz="1800" dirty="0"/>
          </a:p>
          <a:p>
            <a:r>
              <a:rPr lang="en-US" sz="1800" dirty="0"/>
              <a:t>A and D BTRY ability to continue to support ABCT requirements while building combat power and following training glide path.  </a:t>
            </a:r>
          </a:p>
          <a:p>
            <a:endParaRPr lang="en-US" sz="1800" dirty="0"/>
          </a:p>
          <a:p>
            <a:endParaRPr lang="en-US" sz="1800" dirty="0"/>
          </a:p>
          <a:p>
            <a:endParaRPr lang="en-US" sz="1800" dirty="0"/>
          </a:p>
        </p:txBody>
      </p:sp>
      <p:sp>
        <p:nvSpPr>
          <p:cNvPr id="3" name="Title 2"/>
          <p:cNvSpPr>
            <a:spLocks noGrp="1"/>
          </p:cNvSpPr>
          <p:nvPr>
            <p:ph type="title"/>
          </p:nvPr>
        </p:nvSpPr>
        <p:spPr>
          <a:xfrm>
            <a:off x="457200" y="251669"/>
            <a:ext cx="8229600" cy="457200"/>
          </a:xfrm>
        </p:spPr>
        <p:txBody>
          <a:bodyPr/>
          <a:lstStyle/>
          <a:p>
            <a:r>
              <a:rPr lang="en-US" dirty="0">
                <a:solidFill>
                  <a:schemeClr val="tx1"/>
                </a:solidFill>
                <a:latin typeface="+mn-lt"/>
              </a:rPr>
              <a:t>Initial Risk</a:t>
            </a:r>
          </a:p>
        </p:txBody>
      </p:sp>
    </p:spTree>
    <p:extLst>
      <p:ext uri="{BB962C8B-B14F-4D97-AF65-F5344CB8AC3E}">
        <p14:creationId xmlns:p14="http://schemas.microsoft.com/office/powerpoint/2010/main" val="2102128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Training Glide Path (4</a:t>
            </a:r>
            <a:r>
              <a:rPr lang="en-US" baseline="30000" dirty="0"/>
              <a:t>th</a:t>
            </a:r>
            <a:r>
              <a:rPr lang="en-US" dirty="0"/>
              <a:t> and 1</a:t>
            </a:r>
            <a:r>
              <a:rPr lang="en-US" baseline="30000" dirty="0"/>
              <a:t>st</a:t>
            </a:r>
            <a:r>
              <a:rPr lang="en-US" dirty="0"/>
              <a:t> QTR)</a:t>
            </a:r>
          </a:p>
        </p:txBody>
      </p:sp>
      <p:sp>
        <p:nvSpPr>
          <p:cNvPr id="8" name="5-Point Star 7"/>
          <p:cNvSpPr/>
          <p:nvPr/>
        </p:nvSpPr>
        <p:spPr>
          <a:xfrm>
            <a:off x="7965122" y="1248126"/>
            <a:ext cx="376616" cy="323124"/>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619226" y="-797835"/>
            <a:ext cx="2384386" cy="600164"/>
          </a:xfrm>
          <a:prstGeom prst="rect">
            <a:avLst/>
          </a:prstGeom>
          <a:noFill/>
        </p:spPr>
        <p:txBody>
          <a:bodyPr wrap="square" rtlCol="0">
            <a:spAutoFit/>
          </a:bodyPr>
          <a:lstStyle/>
          <a:p>
            <a:pPr algn="ctr"/>
            <a:r>
              <a:rPr lang="en-US" sz="1100" dirty="0"/>
              <a:t>Individual Soldier Skills Proficiency and Leader Certification Window</a:t>
            </a:r>
          </a:p>
          <a:p>
            <a:pPr algn="ctr"/>
            <a:r>
              <a:rPr lang="en-US" sz="1100" dirty="0"/>
              <a:t>24AUG-5OCT  </a:t>
            </a:r>
          </a:p>
        </p:txBody>
      </p:sp>
      <p:sp>
        <p:nvSpPr>
          <p:cNvPr id="43" name="TextBox 42"/>
          <p:cNvSpPr txBox="1"/>
          <p:nvPr/>
        </p:nvSpPr>
        <p:spPr>
          <a:xfrm>
            <a:off x="63107" y="905713"/>
            <a:ext cx="3699035" cy="1828558"/>
          </a:xfrm>
          <a:prstGeom prst="rect">
            <a:avLst/>
          </a:prstGeom>
          <a:noFill/>
          <a:ln>
            <a:noFill/>
          </a:ln>
        </p:spPr>
        <p:txBody>
          <a:bodyPr wrap="square" rtlCol="0">
            <a:noAutofit/>
          </a:bodyPr>
          <a:lstStyle/>
          <a:p>
            <a:r>
              <a:rPr lang="en-US" dirty="0"/>
              <a:t>Training Consideration:</a:t>
            </a:r>
          </a:p>
          <a:p>
            <a:pPr marL="342900" indent="-342900">
              <a:spcBef>
                <a:spcPts val="600"/>
              </a:spcBef>
              <a:buFont typeface="+mj-lt"/>
              <a:buAutoNum type="arabicPeriod"/>
            </a:pPr>
            <a:r>
              <a:rPr lang="en-US" sz="1000" dirty="0"/>
              <a:t>ATI-V can not begin before crew stabilization  </a:t>
            </a:r>
          </a:p>
          <a:p>
            <a:pPr marL="342900" indent="-342900">
              <a:spcBef>
                <a:spcPts val="600"/>
              </a:spcBef>
              <a:buFont typeface="+mj-lt"/>
              <a:buAutoNum type="arabicPeriod"/>
            </a:pPr>
            <a:r>
              <a:rPr lang="en-US" sz="1000" dirty="0"/>
              <a:t>Individual Soldier skills must be integrated into the training plan, can not be conducted during OPNET.</a:t>
            </a:r>
          </a:p>
          <a:p>
            <a:pPr marL="342900" indent="-342900">
              <a:spcBef>
                <a:spcPts val="600"/>
              </a:spcBef>
              <a:buFont typeface="+mj-lt"/>
              <a:buAutoNum type="arabicPeriod"/>
            </a:pPr>
            <a:r>
              <a:rPr lang="en-US" sz="1000" dirty="0"/>
              <a:t>All crews must be TLB V complete prior to start of OPNET </a:t>
            </a:r>
          </a:p>
          <a:p>
            <a:pPr marL="342900" indent="-342900">
              <a:spcBef>
                <a:spcPts val="600"/>
              </a:spcBef>
              <a:buFont typeface="+mj-lt"/>
              <a:buAutoNum type="arabicPeriod"/>
            </a:pPr>
            <a:r>
              <a:rPr lang="en-US" sz="1000" dirty="0"/>
              <a:t>All PL/BTRY Leaders must be certified prior to AT I-V</a:t>
            </a:r>
          </a:p>
        </p:txBody>
      </p:sp>
      <p:sp>
        <p:nvSpPr>
          <p:cNvPr id="16" name="TextBox 15"/>
          <p:cNvSpPr txBox="1"/>
          <p:nvPr/>
        </p:nvSpPr>
        <p:spPr>
          <a:xfrm>
            <a:off x="640889" y="6169296"/>
            <a:ext cx="1150424" cy="246221"/>
          </a:xfrm>
          <a:prstGeom prst="rect">
            <a:avLst/>
          </a:prstGeom>
          <a:noFill/>
        </p:spPr>
        <p:txBody>
          <a:bodyPr wrap="square" rtlCol="0">
            <a:spAutoFit/>
          </a:bodyPr>
          <a:lstStyle/>
          <a:p>
            <a:r>
              <a:rPr lang="en-US" sz="1000" dirty="0"/>
              <a:t>Redeployment</a:t>
            </a:r>
          </a:p>
        </p:txBody>
      </p:sp>
      <p:sp>
        <p:nvSpPr>
          <p:cNvPr id="34" name="TextBox 33"/>
          <p:cNvSpPr txBox="1"/>
          <p:nvPr/>
        </p:nvSpPr>
        <p:spPr>
          <a:xfrm>
            <a:off x="5409888" y="1797398"/>
            <a:ext cx="1593276" cy="246221"/>
          </a:xfrm>
          <a:prstGeom prst="rect">
            <a:avLst/>
          </a:prstGeom>
          <a:solidFill>
            <a:srgbClr val="FFFF00"/>
          </a:solidFill>
          <a:scene3d>
            <a:camera prst="orthographicFront"/>
            <a:lightRig rig="threePt" dir="t"/>
          </a:scene3d>
          <a:sp3d>
            <a:bevelT/>
          </a:sp3d>
        </p:spPr>
        <p:txBody>
          <a:bodyPr wrap="square" rtlCol="0">
            <a:spAutoFit/>
          </a:bodyPr>
          <a:lstStyle/>
          <a:p>
            <a:pPr algn="ctr"/>
            <a:r>
              <a:rPr lang="en-US" sz="1000" dirty="0"/>
              <a:t>AT I – V (2-20OCT)</a:t>
            </a:r>
          </a:p>
        </p:txBody>
      </p:sp>
      <p:sp>
        <p:nvSpPr>
          <p:cNvPr id="42" name="TextBox 41"/>
          <p:cNvSpPr txBox="1"/>
          <p:nvPr/>
        </p:nvSpPr>
        <p:spPr>
          <a:xfrm>
            <a:off x="1430993" y="5559362"/>
            <a:ext cx="1913766" cy="246221"/>
          </a:xfrm>
          <a:prstGeom prst="rect">
            <a:avLst/>
          </a:prstGeom>
          <a:solidFill>
            <a:srgbClr val="FFFF00"/>
          </a:solidFill>
          <a:scene3d>
            <a:camera prst="orthographicFront"/>
            <a:lightRig rig="threePt" dir="t"/>
          </a:scene3d>
          <a:sp3d>
            <a:bevelT/>
          </a:sp3d>
        </p:spPr>
        <p:txBody>
          <a:bodyPr wrap="square" rtlCol="0">
            <a:spAutoFit/>
          </a:bodyPr>
          <a:lstStyle/>
          <a:p>
            <a:pPr algn="ctr"/>
            <a:r>
              <a:rPr lang="en-US" sz="1000" dirty="0"/>
              <a:t>Block Leave 15JUL-6AUG</a:t>
            </a:r>
          </a:p>
        </p:txBody>
      </p:sp>
      <p:sp>
        <p:nvSpPr>
          <p:cNvPr id="44" name="TextBox 43"/>
          <p:cNvSpPr txBox="1"/>
          <p:nvPr/>
        </p:nvSpPr>
        <p:spPr>
          <a:xfrm>
            <a:off x="4349805" y="3868167"/>
            <a:ext cx="2085509" cy="251632"/>
          </a:xfrm>
          <a:prstGeom prst="rect">
            <a:avLst/>
          </a:prstGeom>
          <a:solidFill>
            <a:srgbClr val="FFFF00"/>
          </a:solidFill>
          <a:scene3d>
            <a:camera prst="orthographicFront"/>
            <a:lightRig rig="threePt" dir="t"/>
          </a:scene3d>
          <a:sp3d>
            <a:bevelT/>
          </a:sp3d>
        </p:spPr>
        <p:txBody>
          <a:bodyPr wrap="square" rtlCol="0">
            <a:spAutoFit/>
          </a:bodyPr>
          <a:lstStyle/>
          <a:p>
            <a:pPr algn="ctr"/>
            <a:r>
              <a:rPr lang="en-US" sz="1000" dirty="0"/>
              <a:t>Drivers Training (5-22SEP)</a:t>
            </a:r>
          </a:p>
        </p:txBody>
      </p:sp>
      <p:sp>
        <p:nvSpPr>
          <p:cNvPr id="55" name="TextBox 54"/>
          <p:cNvSpPr txBox="1"/>
          <p:nvPr/>
        </p:nvSpPr>
        <p:spPr>
          <a:xfrm>
            <a:off x="4094632" y="2215343"/>
            <a:ext cx="2135721" cy="246221"/>
          </a:xfrm>
          <a:prstGeom prst="rect">
            <a:avLst/>
          </a:prstGeom>
          <a:solidFill>
            <a:srgbClr val="FFFF00"/>
          </a:solidFill>
          <a:scene3d>
            <a:camera prst="orthographicFront"/>
            <a:lightRig rig="threePt" dir="t"/>
          </a:scene3d>
          <a:sp3d>
            <a:bevelT/>
          </a:sp3d>
        </p:spPr>
        <p:txBody>
          <a:bodyPr wrap="square" rtlCol="0">
            <a:spAutoFit/>
          </a:bodyPr>
          <a:lstStyle/>
          <a:p>
            <a:pPr algn="ctr"/>
            <a:r>
              <a:rPr lang="en-US" sz="1000" dirty="0"/>
              <a:t>FDC University 02-05OCT</a:t>
            </a:r>
          </a:p>
        </p:txBody>
      </p:sp>
      <p:sp>
        <p:nvSpPr>
          <p:cNvPr id="60" name="TextBox 59"/>
          <p:cNvSpPr txBox="1"/>
          <p:nvPr/>
        </p:nvSpPr>
        <p:spPr>
          <a:xfrm>
            <a:off x="5612339" y="3149922"/>
            <a:ext cx="1902328" cy="246221"/>
          </a:xfrm>
          <a:prstGeom prst="rect">
            <a:avLst/>
          </a:prstGeom>
          <a:solidFill>
            <a:srgbClr val="FFFF00"/>
          </a:solidFill>
          <a:scene3d>
            <a:camera prst="orthographicFront"/>
            <a:lightRig rig="threePt" dir="t"/>
          </a:scene3d>
          <a:sp3d>
            <a:bevelT/>
          </a:sp3d>
        </p:spPr>
        <p:txBody>
          <a:bodyPr wrap="square" rtlCol="0">
            <a:spAutoFit/>
          </a:bodyPr>
          <a:lstStyle/>
          <a:p>
            <a:pPr algn="ctr"/>
            <a:r>
              <a:rPr lang="en-US" sz="1000" dirty="0"/>
              <a:t>AFATDS NET 25-29SEP</a:t>
            </a:r>
          </a:p>
        </p:txBody>
      </p:sp>
      <p:sp>
        <p:nvSpPr>
          <p:cNvPr id="75" name="TextBox 74"/>
          <p:cNvSpPr txBox="1"/>
          <p:nvPr/>
        </p:nvSpPr>
        <p:spPr>
          <a:xfrm>
            <a:off x="5632012" y="1490317"/>
            <a:ext cx="1862983" cy="246221"/>
          </a:xfrm>
          <a:prstGeom prst="rect">
            <a:avLst/>
          </a:prstGeom>
          <a:solidFill>
            <a:srgbClr val="FFFF00"/>
          </a:solidFill>
          <a:scene3d>
            <a:camera prst="orthographicFront"/>
            <a:lightRig rig="threePt" dir="t"/>
          </a:scene3d>
          <a:sp3d>
            <a:bevelT/>
          </a:sp3d>
        </p:spPr>
        <p:txBody>
          <a:bodyPr wrap="square" rtlCol="0">
            <a:spAutoFit/>
          </a:bodyPr>
          <a:lstStyle/>
          <a:p>
            <a:pPr algn="ctr"/>
            <a:r>
              <a:rPr lang="en-US" sz="1000" dirty="0"/>
              <a:t>BFT/JBCP NET (23-27 OCT)</a:t>
            </a:r>
          </a:p>
        </p:txBody>
      </p:sp>
      <p:sp>
        <p:nvSpPr>
          <p:cNvPr id="88" name="TextBox 87"/>
          <p:cNvSpPr txBox="1"/>
          <p:nvPr/>
        </p:nvSpPr>
        <p:spPr>
          <a:xfrm>
            <a:off x="150863" y="4629524"/>
            <a:ext cx="2038177" cy="246221"/>
          </a:xfrm>
          <a:prstGeom prst="rect">
            <a:avLst/>
          </a:prstGeom>
          <a:solidFill>
            <a:srgbClr val="FFFF00"/>
          </a:solidFill>
          <a:scene3d>
            <a:camera prst="orthographicFront"/>
            <a:lightRig rig="threePt" dir="t"/>
          </a:scene3d>
          <a:sp3d>
            <a:bevelT/>
          </a:sp3d>
        </p:spPr>
        <p:txBody>
          <a:bodyPr wrap="square" rtlCol="0">
            <a:spAutoFit/>
          </a:bodyPr>
          <a:lstStyle/>
          <a:p>
            <a:pPr algn="ctr"/>
            <a:r>
              <a:rPr lang="en-US" sz="1000" dirty="0"/>
              <a:t>Victory Week (14 25 AUG)</a:t>
            </a:r>
          </a:p>
        </p:txBody>
      </p:sp>
      <p:sp>
        <p:nvSpPr>
          <p:cNvPr id="107" name="TextBox 106"/>
          <p:cNvSpPr txBox="1"/>
          <p:nvPr/>
        </p:nvSpPr>
        <p:spPr>
          <a:xfrm>
            <a:off x="3398154" y="4421746"/>
            <a:ext cx="2552873" cy="246221"/>
          </a:xfrm>
          <a:prstGeom prst="rect">
            <a:avLst/>
          </a:prstGeom>
          <a:solidFill>
            <a:srgbClr val="FFFF00"/>
          </a:solidFill>
          <a:scene3d>
            <a:camera prst="orthographicFront"/>
            <a:lightRig rig="threePt" dir="t"/>
          </a:scene3d>
          <a:sp3d>
            <a:bevelT/>
          </a:sp3d>
        </p:spPr>
        <p:txBody>
          <a:bodyPr wrap="square" rtlCol="0">
            <a:spAutoFit/>
          </a:bodyPr>
          <a:lstStyle/>
          <a:p>
            <a:pPr algn="ctr"/>
            <a:r>
              <a:rPr lang="en-US" sz="1000" dirty="0"/>
              <a:t>ASPT/Leader Certification (28-30AUG)</a:t>
            </a:r>
          </a:p>
        </p:txBody>
      </p:sp>
      <p:sp>
        <p:nvSpPr>
          <p:cNvPr id="9" name="TextBox 8"/>
          <p:cNvSpPr txBox="1"/>
          <p:nvPr/>
        </p:nvSpPr>
        <p:spPr>
          <a:xfrm>
            <a:off x="8075054" y="912174"/>
            <a:ext cx="1223492" cy="477054"/>
          </a:xfrm>
          <a:prstGeom prst="rect">
            <a:avLst/>
          </a:prstGeom>
          <a:noFill/>
        </p:spPr>
        <p:txBody>
          <a:bodyPr wrap="square" rtlCol="0">
            <a:spAutoFit/>
          </a:bodyPr>
          <a:lstStyle/>
          <a:p>
            <a:pPr algn="ctr"/>
            <a:r>
              <a:rPr lang="en-US" sz="1400" dirty="0"/>
              <a:t>OPNET</a:t>
            </a:r>
          </a:p>
          <a:p>
            <a:pPr algn="ctr"/>
            <a:r>
              <a:rPr lang="en-US" sz="1050" dirty="0"/>
              <a:t>2NOV - 8DEC</a:t>
            </a:r>
          </a:p>
        </p:txBody>
      </p:sp>
      <p:sp>
        <p:nvSpPr>
          <p:cNvPr id="18" name="TextBox 17"/>
          <p:cNvSpPr txBox="1"/>
          <p:nvPr/>
        </p:nvSpPr>
        <p:spPr>
          <a:xfrm>
            <a:off x="68368" y="5051811"/>
            <a:ext cx="1153756" cy="400110"/>
          </a:xfrm>
          <a:prstGeom prst="rect">
            <a:avLst/>
          </a:prstGeom>
          <a:solidFill>
            <a:srgbClr val="FFFF00"/>
          </a:solidFill>
          <a:scene3d>
            <a:camera prst="orthographicFront"/>
            <a:lightRig rig="threePt" dir="t"/>
          </a:scene3d>
          <a:sp3d>
            <a:bevelT/>
          </a:sp3d>
        </p:spPr>
        <p:txBody>
          <a:bodyPr wrap="square" rtlCol="0">
            <a:spAutoFit/>
          </a:bodyPr>
          <a:lstStyle/>
          <a:p>
            <a:pPr algn="ctr"/>
            <a:r>
              <a:rPr lang="en-US" sz="1000" dirty="0"/>
              <a:t>26JUN-14JUL</a:t>
            </a:r>
          </a:p>
          <a:p>
            <a:pPr algn="ctr"/>
            <a:r>
              <a:rPr lang="en-US" sz="1000" dirty="0"/>
              <a:t> COC Inventories</a:t>
            </a:r>
          </a:p>
        </p:txBody>
      </p:sp>
      <p:sp>
        <p:nvSpPr>
          <p:cNvPr id="20" name="TextBox 19"/>
          <p:cNvSpPr txBox="1"/>
          <p:nvPr/>
        </p:nvSpPr>
        <p:spPr>
          <a:xfrm>
            <a:off x="2363859" y="4984295"/>
            <a:ext cx="1351405" cy="246221"/>
          </a:xfrm>
          <a:prstGeom prst="rect">
            <a:avLst/>
          </a:prstGeom>
          <a:solidFill>
            <a:srgbClr val="FFFF00"/>
          </a:solidFill>
          <a:scene3d>
            <a:camera prst="orthographicFront"/>
            <a:lightRig rig="threePt" dir="t"/>
          </a:scene3d>
          <a:sp3d>
            <a:bevelT/>
          </a:sp3d>
        </p:spPr>
        <p:txBody>
          <a:bodyPr wrap="square" rtlCol="0">
            <a:spAutoFit/>
          </a:bodyPr>
          <a:lstStyle/>
          <a:p>
            <a:pPr algn="ctr"/>
            <a:r>
              <a:rPr lang="en-US" sz="1000" dirty="0"/>
              <a:t>COC 10 AUG</a:t>
            </a:r>
          </a:p>
        </p:txBody>
      </p:sp>
      <p:sp>
        <p:nvSpPr>
          <p:cNvPr id="14" name="TextBox 13"/>
          <p:cNvSpPr txBox="1"/>
          <p:nvPr/>
        </p:nvSpPr>
        <p:spPr>
          <a:xfrm>
            <a:off x="853854" y="4072069"/>
            <a:ext cx="2123879" cy="246221"/>
          </a:xfrm>
          <a:prstGeom prst="rect">
            <a:avLst/>
          </a:prstGeom>
          <a:solidFill>
            <a:srgbClr val="FFFF00"/>
          </a:solidFill>
          <a:scene3d>
            <a:camera prst="orthographicFront"/>
            <a:lightRig rig="threePt" dir="t"/>
          </a:scene3d>
          <a:sp3d>
            <a:bevelT/>
          </a:sp3d>
        </p:spPr>
        <p:txBody>
          <a:bodyPr wrap="square" rtlCol="0">
            <a:spAutoFit/>
          </a:bodyPr>
          <a:lstStyle/>
          <a:p>
            <a:pPr algn="ctr"/>
            <a:r>
              <a:rPr lang="en-US" sz="1000" dirty="0"/>
              <a:t>Manning Locked  (date TBD)</a:t>
            </a:r>
          </a:p>
        </p:txBody>
      </p:sp>
      <p:sp>
        <p:nvSpPr>
          <p:cNvPr id="68" name="TextBox 67"/>
          <p:cNvSpPr txBox="1"/>
          <p:nvPr/>
        </p:nvSpPr>
        <p:spPr>
          <a:xfrm>
            <a:off x="2761957" y="2942437"/>
            <a:ext cx="2045681" cy="246221"/>
          </a:xfrm>
          <a:prstGeom prst="rect">
            <a:avLst/>
          </a:prstGeom>
          <a:solidFill>
            <a:srgbClr val="FFFF00"/>
          </a:solidFill>
          <a:scene3d>
            <a:camera prst="orthographicFront"/>
            <a:lightRig rig="threePt" dir="t"/>
          </a:scene3d>
          <a:sp3d>
            <a:bevelT/>
          </a:sp3d>
        </p:spPr>
        <p:txBody>
          <a:bodyPr wrap="square" rtlCol="0">
            <a:spAutoFit/>
          </a:bodyPr>
          <a:lstStyle/>
          <a:p>
            <a:pPr algn="ctr"/>
            <a:r>
              <a:rPr lang="en-US" sz="1000" dirty="0"/>
              <a:t>Small Arms Range (13-14SEP)</a:t>
            </a:r>
          </a:p>
        </p:txBody>
      </p:sp>
      <p:sp>
        <p:nvSpPr>
          <p:cNvPr id="87" name="TextBox 86"/>
          <p:cNvSpPr txBox="1"/>
          <p:nvPr/>
        </p:nvSpPr>
        <p:spPr>
          <a:xfrm>
            <a:off x="2189040" y="3496402"/>
            <a:ext cx="1784088" cy="246221"/>
          </a:xfrm>
          <a:prstGeom prst="rect">
            <a:avLst/>
          </a:prstGeom>
          <a:solidFill>
            <a:srgbClr val="FFFF00"/>
          </a:solidFill>
          <a:scene3d>
            <a:camera prst="orthographicFront"/>
            <a:lightRig rig="threePt" dir="t"/>
          </a:scene3d>
          <a:sp3d>
            <a:bevelT/>
          </a:sp3d>
        </p:spPr>
        <p:txBody>
          <a:bodyPr wrap="square" rtlCol="0">
            <a:spAutoFit/>
          </a:bodyPr>
          <a:lstStyle/>
          <a:p>
            <a:pPr algn="ctr"/>
            <a:r>
              <a:rPr lang="en-US" sz="1000" dirty="0"/>
              <a:t>EST/PMI (11-15OCT)</a:t>
            </a:r>
          </a:p>
        </p:txBody>
      </p:sp>
      <p:sp>
        <p:nvSpPr>
          <p:cNvPr id="66" name="TextBox 65"/>
          <p:cNvSpPr txBox="1"/>
          <p:nvPr/>
        </p:nvSpPr>
        <p:spPr>
          <a:xfrm>
            <a:off x="7037171" y="2211605"/>
            <a:ext cx="2076443" cy="400110"/>
          </a:xfrm>
          <a:prstGeom prst="rect">
            <a:avLst/>
          </a:prstGeom>
          <a:solidFill>
            <a:srgbClr val="FFFF00"/>
          </a:solidFill>
          <a:scene3d>
            <a:camera prst="orthographicFront"/>
            <a:lightRig rig="threePt" dir="t"/>
          </a:scene3d>
          <a:sp3d>
            <a:bevelT/>
          </a:sp3d>
        </p:spPr>
        <p:txBody>
          <a:bodyPr wrap="square" rtlCol="0">
            <a:spAutoFit/>
          </a:bodyPr>
          <a:lstStyle/>
          <a:p>
            <a:pPr algn="ctr"/>
            <a:r>
              <a:rPr lang="en-US" sz="1000" dirty="0"/>
              <a:t>HF Fielding/AT1-V Retraining</a:t>
            </a:r>
          </a:p>
          <a:p>
            <a:pPr algn="ctr"/>
            <a:r>
              <a:rPr lang="en-US" sz="1000" dirty="0"/>
              <a:t>16-20 OCT</a:t>
            </a:r>
          </a:p>
        </p:txBody>
      </p:sp>
      <p:sp>
        <p:nvSpPr>
          <p:cNvPr id="115" name="TextBox 114"/>
          <p:cNvSpPr txBox="1"/>
          <p:nvPr/>
        </p:nvSpPr>
        <p:spPr>
          <a:xfrm>
            <a:off x="6395987" y="2668918"/>
            <a:ext cx="2493986" cy="399123"/>
          </a:xfrm>
          <a:prstGeom prst="rect">
            <a:avLst/>
          </a:prstGeom>
          <a:solidFill>
            <a:srgbClr val="FFFF00"/>
          </a:solidFill>
          <a:scene3d>
            <a:camera prst="orthographicFront"/>
            <a:lightRig rig="threePt" dir="t"/>
          </a:scene3d>
          <a:sp3d>
            <a:bevelT/>
          </a:sp3d>
        </p:spPr>
        <p:txBody>
          <a:bodyPr wrap="square" rtlCol="0">
            <a:spAutoFit/>
          </a:bodyPr>
          <a:lstStyle/>
          <a:p>
            <a:pPr algn="ctr"/>
            <a:r>
              <a:rPr lang="en-US" sz="1000" dirty="0"/>
              <a:t>ASPT/Leader Certification Retraining </a:t>
            </a:r>
          </a:p>
          <a:p>
            <a:pPr algn="ctr"/>
            <a:r>
              <a:rPr lang="en-US" sz="1000" dirty="0"/>
              <a:t>(26-28SEP)</a:t>
            </a:r>
          </a:p>
        </p:txBody>
      </p:sp>
      <p:cxnSp>
        <p:nvCxnSpPr>
          <p:cNvPr id="3" name="Straight Arrow Connector 2"/>
          <p:cNvCxnSpPr/>
          <p:nvPr/>
        </p:nvCxnSpPr>
        <p:spPr>
          <a:xfrm flipV="1">
            <a:off x="457200" y="1582070"/>
            <a:ext cx="7538821" cy="440853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5-Point Star 44"/>
          <p:cNvSpPr/>
          <p:nvPr/>
        </p:nvSpPr>
        <p:spPr>
          <a:xfrm>
            <a:off x="931997" y="5550203"/>
            <a:ext cx="201300" cy="211769"/>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p:nvPr/>
        </p:nvSpPr>
        <p:spPr>
          <a:xfrm>
            <a:off x="1440519" y="5230516"/>
            <a:ext cx="201300" cy="211769"/>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p:nvPr/>
        </p:nvSpPr>
        <p:spPr>
          <a:xfrm>
            <a:off x="1894323" y="4956075"/>
            <a:ext cx="201300" cy="211769"/>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p:nvPr/>
        </p:nvSpPr>
        <p:spPr>
          <a:xfrm>
            <a:off x="2406589" y="4663976"/>
            <a:ext cx="201300" cy="211769"/>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48"/>
          <p:cNvSpPr/>
          <p:nvPr/>
        </p:nvSpPr>
        <p:spPr>
          <a:xfrm>
            <a:off x="2866463" y="4415767"/>
            <a:ext cx="201300" cy="211769"/>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49"/>
          <p:cNvSpPr/>
          <p:nvPr/>
        </p:nvSpPr>
        <p:spPr>
          <a:xfrm>
            <a:off x="3335229" y="4120103"/>
            <a:ext cx="201300" cy="211769"/>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50"/>
          <p:cNvSpPr/>
          <p:nvPr/>
        </p:nvSpPr>
        <p:spPr>
          <a:xfrm>
            <a:off x="3809105" y="3847340"/>
            <a:ext cx="201300" cy="211769"/>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p:cNvSpPr/>
          <p:nvPr/>
        </p:nvSpPr>
        <p:spPr>
          <a:xfrm>
            <a:off x="4330624" y="3533827"/>
            <a:ext cx="201300" cy="211769"/>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52"/>
          <p:cNvSpPr/>
          <p:nvPr/>
        </p:nvSpPr>
        <p:spPr>
          <a:xfrm>
            <a:off x="4724717" y="3321288"/>
            <a:ext cx="201300" cy="211769"/>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5-Point Star 53"/>
          <p:cNvSpPr/>
          <p:nvPr/>
        </p:nvSpPr>
        <p:spPr>
          <a:xfrm>
            <a:off x="5309238" y="2974337"/>
            <a:ext cx="201300" cy="211769"/>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5-Point Star 55"/>
          <p:cNvSpPr/>
          <p:nvPr/>
        </p:nvSpPr>
        <p:spPr>
          <a:xfrm>
            <a:off x="5748062" y="2730668"/>
            <a:ext cx="201300" cy="211769"/>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5-Point Star 56"/>
          <p:cNvSpPr/>
          <p:nvPr/>
        </p:nvSpPr>
        <p:spPr>
          <a:xfrm>
            <a:off x="6255965" y="2379750"/>
            <a:ext cx="201300" cy="211769"/>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5-Point Star 57"/>
          <p:cNvSpPr/>
          <p:nvPr/>
        </p:nvSpPr>
        <p:spPr>
          <a:xfrm>
            <a:off x="6678462" y="2160696"/>
            <a:ext cx="201300" cy="211769"/>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5-Point Star 58"/>
          <p:cNvSpPr/>
          <p:nvPr/>
        </p:nvSpPr>
        <p:spPr>
          <a:xfrm>
            <a:off x="7234518" y="1831860"/>
            <a:ext cx="201300" cy="211769"/>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5-Point Star 60"/>
          <p:cNvSpPr/>
          <p:nvPr/>
        </p:nvSpPr>
        <p:spPr>
          <a:xfrm>
            <a:off x="7582019" y="1660539"/>
            <a:ext cx="201300" cy="211769"/>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6598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187837"/>
            <a:ext cx="9144000" cy="609600"/>
          </a:xfrm>
          <a:prstGeom prst="rect">
            <a:avLst/>
          </a:prstGeom>
        </p:spPr>
        <p:txBody>
          <a:bodyPr anchor="t"/>
          <a:lstStyle>
            <a:lvl1pPr algn="ctr" rtl="0" eaLnBrk="1" fontAlgn="base" hangingPunct="1">
              <a:spcBef>
                <a:spcPct val="0"/>
              </a:spcBef>
              <a:spcAft>
                <a:spcPct val="0"/>
              </a:spcAft>
              <a:defRPr sz="3600" b="1">
                <a:solidFill>
                  <a:schemeClr val="tx1"/>
                </a:solidFill>
                <a:latin typeface="+mj-lt"/>
                <a:ea typeface="+mj-ea"/>
                <a:cs typeface="+mj-cs"/>
              </a:defRPr>
            </a:lvl1pPr>
            <a:lvl2pPr algn="ctr" rtl="0" eaLnBrk="1" fontAlgn="base" hangingPunct="1">
              <a:spcBef>
                <a:spcPct val="0"/>
              </a:spcBef>
              <a:spcAft>
                <a:spcPct val="0"/>
              </a:spcAft>
              <a:defRPr sz="3600" b="1">
                <a:solidFill>
                  <a:srgbClr val="3366FF"/>
                </a:solidFill>
                <a:latin typeface="Arial" charset="0"/>
              </a:defRPr>
            </a:lvl2pPr>
            <a:lvl3pPr algn="ctr" rtl="0" eaLnBrk="1" fontAlgn="base" hangingPunct="1">
              <a:spcBef>
                <a:spcPct val="0"/>
              </a:spcBef>
              <a:spcAft>
                <a:spcPct val="0"/>
              </a:spcAft>
              <a:defRPr sz="3600" b="1">
                <a:solidFill>
                  <a:srgbClr val="3366FF"/>
                </a:solidFill>
                <a:latin typeface="Arial" charset="0"/>
              </a:defRPr>
            </a:lvl3pPr>
            <a:lvl4pPr algn="ctr" rtl="0" eaLnBrk="1" fontAlgn="base" hangingPunct="1">
              <a:spcBef>
                <a:spcPct val="0"/>
              </a:spcBef>
              <a:spcAft>
                <a:spcPct val="0"/>
              </a:spcAft>
              <a:defRPr sz="3600" b="1">
                <a:solidFill>
                  <a:srgbClr val="3366FF"/>
                </a:solidFill>
                <a:latin typeface="Arial" charset="0"/>
              </a:defRPr>
            </a:lvl4pPr>
            <a:lvl5pPr algn="ctr" rtl="0" eaLnBrk="1" fontAlgn="base" hangingPunct="1">
              <a:spcBef>
                <a:spcPct val="0"/>
              </a:spcBef>
              <a:spcAft>
                <a:spcPct val="0"/>
              </a:spcAft>
              <a:defRPr sz="3600" b="1">
                <a:solidFill>
                  <a:srgbClr val="3366FF"/>
                </a:solidFill>
                <a:latin typeface="Arial" charset="0"/>
              </a:defRPr>
            </a:lvl5pPr>
            <a:lvl6pPr marL="457200" algn="ctr" rtl="0" eaLnBrk="1" fontAlgn="base" hangingPunct="1">
              <a:spcBef>
                <a:spcPct val="0"/>
              </a:spcBef>
              <a:spcAft>
                <a:spcPct val="0"/>
              </a:spcAft>
              <a:defRPr sz="3600" b="1">
                <a:solidFill>
                  <a:srgbClr val="3366FF"/>
                </a:solidFill>
                <a:latin typeface="Arial" charset="0"/>
              </a:defRPr>
            </a:lvl6pPr>
            <a:lvl7pPr marL="914400" algn="ctr" rtl="0" eaLnBrk="1" fontAlgn="base" hangingPunct="1">
              <a:spcBef>
                <a:spcPct val="0"/>
              </a:spcBef>
              <a:spcAft>
                <a:spcPct val="0"/>
              </a:spcAft>
              <a:defRPr sz="3600" b="1">
                <a:solidFill>
                  <a:srgbClr val="3366FF"/>
                </a:solidFill>
                <a:latin typeface="Arial" charset="0"/>
              </a:defRPr>
            </a:lvl7pPr>
            <a:lvl8pPr marL="1371600" algn="ctr" rtl="0" eaLnBrk="1" fontAlgn="base" hangingPunct="1">
              <a:spcBef>
                <a:spcPct val="0"/>
              </a:spcBef>
              <a:spcAft>
                <a:spcPct val="0"/>
              </a:spcAft>
              <a:defRPr sz="3600" b="1">
                <a:solidFill>
                  <a:srgbClr val="3366FF"/>
                </a:solidFill>
                <a:latin typeface="Arial" charset="0"/>
              </a:defRPr>
            </a:lvl8pPr>
            <a:lvl9pPr marL="1828800" algn="ctr" rtl="0" eaLnBrk="1" fontAlgn="base" hangingPunct="1">
              <a:spcBef>
                <a:spcPct val="0"/>
              </a:spcBef>
              <a:spcAft>
                <a:spcPct val="0"/>
              </a:spcAft>
              <a:defRPr sz="3600" b="1">
                <a:solidFill>
                  <a:srgbClr val="3366FF"/>
                </a:solidFill>
                <a:latin typeface="Arial" charset="0"/>
              </a:defRPr>
            </a:lvl9pPr>
          </a:lstStyle>
          <a:p>
            <a:r>
              <a:rPr lang="en-US" sz="3200" kern="0" dirty="0">
                <a:solidFill>
                  <a:srgbClr val="000000"/>
                </a:solidFill>
                <a:effectLst>
                  <a:outerShdw blurRad="38100" dist="38100" dir="2700000" algn="tl">
                    <a:srgbClr val="000000">
                      <a:alpha val="43137"/>
                    </a:srgbClr>
                  </a:outerShdw>
                </a:effectLst>
              </a:rPr>
              <a:t>BDE BATTLE RHYTHM</a:t>
            </a:r>
          </a:p>
        </p:txBody>
      </p:sp>
      <p:pic>
        <p:nvPicPr>
          <p:cNvPr id="5" name="Picture 4"/>
          <p:cNvPicPr>
            <a:picLocks noChangeAspect="1"/>
          </p:cNvPicPr>
          <p:nvPr/>
        </p:nvPicPr>
        <p:blipFill>
          <a:blip r:embed="rId3"/>
          <a:stretch>
            <a:fillRect/>
          </a:stretch>
        </p:blipFill>
        <p:spPr>
          <a:xfrm>
            <a:off x="66260" y="911293"/>
            <a:ext cx="9011478" cy="5945004"/>
          </a:xfrm>
          <a:prstGeom prst="rect">
            <a:avLst/>
          </a:prstGeom>
        </p:spPr>
      </p:pic>
      <p:pic>
        <p:nvPicPr>
          <p:cNvPr id="6" name="Picture 5"/>
          <p:cNvPicPr>
            <a:picLocks noChangeAspect="1"/>
          </p:cNvPicPr>
          <p:nvPr/>
        </p:nvPicPr>
        <p:blipFill>
          <a:blip r:embed="rId4"/>
          <a:stretch>
            <a:fillRect/>
          </a:stretch>
        </p:blipFill>
        <p:spPr>
          <a:xfrm>
            <a:off x="7612959" y="6141761"/>
            <a:ext cx="1438275" cy="352425"/>
          </a:xfrm>
          <a:prstGeom prst="rect">
            <a:avLst/>
          </a:prstGeom>
        </p:spPr>
      </p:pic>
    </p:spTree>
    <p:extLst>
      <p:ext uri="{BB962C8B-B14F-4D97-AF65-F5344CB8AC3E}">
        <p14:creationId xmlns:p14="http://schemas.microsoft.com/office/powerpoint/2010/main" val="4003788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187837"/>
            <a:ext cx="9144000" cy="609600"/>
          </a:xfrm>
          <a:prstGeom prst="rect">
            <a:avLst/>
          </a:prstGeom>
        </p:spPr>
        <p:txBody>
          <a:bodyPr anchor="t"/>
          <a:lstStyle>
            <a:lvl1pPr algn="ctr" rtl="0" eaLnBrk="1" fontAlgn="base" hangingPunct="1">
              <a:spcBef>
                <a:spcPct val="0"/>
              </a:spcBef>
              <a:spcAft>
                <a:spcPct val="0"/>
              </a:spcAft>
              <a:defRPr sz="3600" b="1">
                <a:solidFill>
                  <a:schemeClr val="tx1"/>
                </a:solidFill>
                <a:latin typeface="+mj-lt"/>
                <a:ea typeface="+mj-ea"/>
                <a:cs typeface="+mj-cs"/>
              </a:defRPr>
            </a:lvl1pPr>
            <a:lvl2pPr algn="ctr" rtl="0" eaLnBrk="1" fontAlgn="base" hangingPunct="1">
              <a:spcBef>
                <a:spcPct val="0"/>
              </a:spcBef>
              <a:spcAft>
                <a:spcPct val="0"/>
              </a:spcAft>
              <a:defRPr sz="3600" b="1">
                <a:solidFill>
                  <a:srgbClr val="3366FF"/>
                </a:solidFill>
                <a:latin typeface="Arial" charset="0"/>
              </a:defRPr>
            </a:lvl2pPr>
            <a:lvl3pPr algn="ctr" rtl="0" eaLnBrk="1" fontAlgn="base" hangingPunct="1">
              <a:spcBef>
                <a:spcPct val="0"/>
              </a:spcBef>
              <a:spcAft>
                <a:spcPct val="0"/>
              </a:spcAft>
              <a:defRPr sz="3600" b="1">
                <a:solidFill>
                  <a:srgbClr val="3366FF"/>
                </a:solidFill>
                <a:latin typeface="Arial" charset="0"/>
              </a:defRPr>
            </a:lvl3pPr>
            <a:lvl4pPr algn="ctr" rtl="0" eaLnBrk="1" fontAlgn="base" hangingPunct="1">
              <a:spcBef>
                <a:spcPct val="0"/>
              </a:spcBef>
              <a:spcAft>
                <a:spcPct val="0"/>
              </a:spcAft>
              <a:defRPr sz="3600" b="1">
                <a:solidFill>
                  <a:srgbClr val="3366FF"/>
                </a:solidFill>
                <a:latin typeface="Arial" charset="0"/>
              </a:defRPr>
            </a:lvl4pPr>
            <a:lvl5pPr algn="ctr" rtl="0" eaLnBrk="1" fontAlgn="base" hangingPunct="1">
              <a:spcBef>
                <a:spcPct val="0"/>
              </a:spcBef>
              <a:spcAft>
                <a:spcPct val="0"/>
              </a:spcAft>
              <a:defRPr sz="3600" b="1">
                <a:solidFill>
                  <a:srgbClr val="3366FF"/>
                </a:solidFill>
                <a:latin typeface="Arial" charset="0"/>
              </a:defRPr>
            </a:lvl5pPr>
            <a:lvl6pPr marL="457200" algn="ctr" rtl="0" eaLnBrk="1" fontAlgn="base" hangingPunct="1">
              <a:spcBef>
                <a:spcPct val="0"/>
              </a:spcBef>
              <a:spcAft>
                <a:spcPct val="0"/>
              </a:spcAft>
              <a:defRPr sz="3600" b="1">
                <a:solidFill>
                  <a:srgbClr val="3366FF"/>
                </a:solidFill>
                <a:latin typeface="Arial" charset="0"/>
              </a:defRPr>
            </a:lvl6pPr>
            <a:lvl7pPr marL="914400" algn="ctr" rtl="0" eaLnBrk="1" fontAlgn="base" hangingPunct="1">
              <a:spcBef>
                <a:spcPct val="0"/>
              </a:spcBef>
              <a:spcAft>
                <a:spcPct val="0"/>
              </a:spcAft>
              <a:defRPr sz="3600" b="1">
                <a:solidFill>
                  <a:srgbClr val="3366FF"/>
                </a:solidFill>
                <a:latin typeface="Arial" charset="0"/>
              </a:defRPr>
            </a:lvl7pPr>
            <a:lvl8pPr marL="1371600" algn="ctr" rtl="0" eaLnBrk="1" fontAlgn="base" hangingPunct="1">
              <a:spcBef>
                <a:spcPct val="0"/>
              </a:spcBef>
              <a:spcAft>
                <a:spcPct val="0"/>
              </a:spcAft>
              <a:defRPr sz="3600" b="1">
                <a:solidFill>
                  <a:srgbClr val="3366FF"/>
                </a:solidFill>
                <a:latin typeface="Arial" charset="0"/>
              </a:defRPr>
            </a:lvl8pPr>
            <a:lvl9pPr marL="1828800" algn="ctr" rtl="0" eaLnBrk="1" fontAlgn="base" hangingPunct="1">
              <a:spcBef>
                <a:spcPct val="0"/>
              </a:spcBef>
              <a:spcAft>
                <a:spcPct val="0"/>
              </a:spcAft>
              <a:defRPr sz="3600" b="1">
                <a:solidFill>
                  <a:srgbClr val="3366FF"/>
                </a:solidFill>
                <a:latin typeface="Arial" charset="0"/>
              </a:defRPr>
            </a:lvl9pPr>
          </a:lstStyle>
          <a:p>
            <a:r>
              <a:rPr lang="en-US" sz="3200" kern="0" dirty="0">
                <a:solidFill>
                  <a:srgbClr val="000000"/>
                </a:solidFill>
                <a:effectLst>
                  <a:outerShdw blurRad="38100" dist="38100" dir="2700000" algn="tl">
                    <a:srgbClr val="000000">
                      <a:alpha val="43137"/>
                    </a:srgbClr>
                  </a:outerShdw>
                </a:effectLst>
              </a:rPr>
              <a:t>BDE BATTLE RHYTHM DUE OUTS</a:t>
            </a:r>
          </a:p>
        </p:txBody>
      </p:sp>
      <p:sp>
        <p:nvSpPr>
          <p:cNvPr id="2" name="TextBox 1"/>
          <p:cNvSpPr txBox="1"/>
          <p:nvPr/>
        </p:nvSpPr>
        <p:spPr>
          <a:xfrm>
            <a:off x="1" y="2466577"/>
            <a:ext cx="9143999" cy="3170099"/>
          </a:xfrm>
          <a:prstGeom prst="rect">
            <a:avLst/>
          </a:prstGeom>
          <a:noFill/>
        </p:spPr>
        <p:txBody>
          <a:bodyPr wrap="square" rtlCol="0">
            <a:spAutoFit/>
          </a:bodyPr>
          <a:lstStyle/>
          <a:p>
            <a:pPr marL="342900" indent="-342900">
              <a:buFont typeface="+mj-lt"/>
              <a:buAutoNum type="arabicPeriod"/>
            </a:pPr>
            <a:r>
              <a:rPr lang="en-US" sz="4000" dirty="0"/>
              <a:t>BN LRTC (in BDE Excel format)</a:t>
            </a:r>
          </a:p>
          <a:p>
            <a:pPr marL="342900" indent="-342900">
              <a:buFont typeface="+mj-lt"/>
              <a:buAutoNum type="arabicPeriod"/>
            </a:pPr>
            <a:r>
              <a:rPr lang="en-US" sz="4000" dirty="0"/>
              <a:t>DTMS Pull</a:t>
            </a:r>
          </a:p>
          <a:p>
            <a:pPr marL="342900" indent="-342900">
              <a:buFont typeface="+mj-lt"/>
              <a:buAutoNum type="arabicPeriod"/>
            </a:pPr>
            <a:r>
              <a:rPr lang="en-US" sz="4000" dirty="0"/>
              <a:t>S3 Sync Slides (first due 11AUG17)</a:t>
            </a:r>
          </a:p>
          <a:p>
            <a:pPr marL="342900" indent="-342900">
              <a:buFont typeface="+mj-lt"/>
              <a:buAutoNum type="arabicPeriod"/>
            </a:pPr>
            <a:r>
              <a:rPr lang="en-US" sz="4000" dirty="0"/>
              <a:t>Small Arms/Crew Stats (1st &amp; 3</a:t>
            </a:r>
            <a:r>
              <a:rPr lang="en-US" sz="4000" baseline="30000" dirty="0"/>
              <a:t>rd</a:t>
            </a:r>
            <a:r>
              <a:rPr lang="en-US" sz="4000" dirty="0"/>
              <a:t> week of every month)</a:t>
            </a:r>
          </a:p>
        </p:txBody>
      </p:sp>
      <p:sp>
        <p:nvSpPr>
          <p:cNvPr id="4" name="TextBox 3"/>
          <p:cNvSpPr txBox="1"/>
          <p:nvPr/>
        </p:nvSpPr>
        <p:spPr>
          <a:xfrm>
            <a:off x="0" y="896709"/>
            <a:ext cx="9143999" cy="1323439"/>
          </a:xfrm>
          <a:prstGeom prst="rect">
            <a:avLst/>
          </a:prstGeom>
          <a:noFill/>
          <a:ln>
            <a:solidFill>
              <a:srgbClr val="FF0000"/>
            </a:solidFill>
          </a:ln>
        </p:spPr>
        <p:txBody>
          <a:bodyPr wrap="square" rtlCol="0">
            <a:spAutoFit/>
          </a:bodyPr>
          <a:lstStyle/>
          <a:p>
            <a:r>
              <a:rPr lang="en-US" sz="4000" dirty="0"/>
              <a:t>Due Weekly on the last day of the week  at Close of Business.</a:t>
            </a:r>
          </a:p>
        </p:txBody>
      </p:sp>
    </p:spTree>
    <p:extLst>
      <p:ext uri="{BB962C8B-B14F-4D97-AF65-F5344CB8AC3E}">
        <p14:creationId xmlns:p14="http://schemas.microsoft.com/office/powerpoint/2010/main" val="1873211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13" y="906468"/>
            <a:ext cx="4335194" cy="276999"/>
          </a:xfrm>
          <a:prstGeom prst="rect">
            <a:avLst/>
          </a:prstGeom>
          <a:solidFill>
            <a:srgbClr val="002060"/>
          </a:solidFill>
          <a:ln>
            <a:solidFill>
              <a:schemeClr val="tx1"/>
            </a:solidFill>
          </a:ln>
        </p:spPr>
        <p:txBody>
          <a:bodyPr wrap="square" rtlCol="0">
            <a:spAutoFit/>
          </a:bodyPr>
          <a:lstStyle/>
          <a:p>
            <a:pPr algn="ctr"/>
            <a:r>
              <a:rPr lang="en-US" sz="1200" b="1" dirty="0">
                <a:solidFill>
                  <a:prstClr val="white"/>
                </a:solidFill>
                <a:latin typeface="Arial" pitchFamily="34" charset="0"/>
                <a:cs typeface="Arial" pitchFamily="34" charset="0"/>
              </a:rPr>
              <a:t>1ABCT</a:t>
            </a:r>
            <a:endParaRPr lang="en-US" sz="1200" b="1" i="1" dirty="0">
              <a:solidFill>
                <a:prstClr val="white"/>
              </a:solidFill>
              <a:latin typeface="Arial" pitchFamily="34" charset="0"/>
              <a:cs typeface="Arial" pitchFamily="34" charset="0"/>
            </a:endParaRPr>
          </a:p>
        </p:txBody>
      </p:sp>
      <p:sp>
        <p:nvSpPr>
          <p:cNvPr id="40" name="TextBox 39"/>
          <p:cNvSpPr txBox="1"/>
          <p:nvPr/>
        </p:nvSpPr>
        <p:spPr>
          <a:xfrm>
            <a:off x="4315967" y="3727544"/>
            <a:ext cx="4800600" cy="246221"/>
          </a:xfrm>
          <a:prstGeom prst="rect">
            <a:avLst/>
          </a:prstGeom>
          <a:noFill/>
          <a:ln w="19050">
            <a:solidFill>
              <a:schemeClr val="tx1"/>
            </a:solidFill>
          </a:ln>
        </p:spPr>
        <p:txBody>
          <a:bodyPr wrap="square" rtlCol="0">
            <a:spAutoFit/>
          </a:bodyPr>
          <a:lstStyle/>
          <a:p>
            <a:r>
              <a:rPr lang="en-US" sz="1000" b="1" u="sng" dirty="0">
                <a:solidFill>
                  <a:prstClr val="black"/>
                </a:solidFill>
                <a:latin typeface="Arial" pitchFamily="34" charset="0"/>
                <a:cs typeface="Arial" pitchFamily="34" charset="0"/>
              </a:rPr>
              <a:t>CRM Published / Signed:   N/N</a:t>
            </a:r>
            <a:endParaRPr lang="en-US" sz="1000" dirty="0">
              <a:solidFill>
                <a:prstClr val="black"/>
              </a:solidFill>
              <a:latin typeface="Arial" pitchFamily="34" charset="0"/>
              <a:cs typeface="Arial" pitchFamily="34" charset="0"/>
            </a:endParaRPr>
          </a:p>
        </p:txBody>
      </p:sp>
      <p:graphicFrame>
        <p:nvGraphicFramePr>
          <p:cNvPr id="42" name="Table 41"/>
          <p:cNvGraphicFramePr>
            <a:graphicFrameLocks noGrp="1"/>
          </p:cNvGraphicFramePr>
          <p:nvPr/>
        </p:nvGraphicFramePr>
        <p:xfrm>
          <a:off x="0" y="4525404"/>
          <a:ext cx="2336735" cy="1973800"/>
        </p:xfrm>
        <a:graphic>
          <a:graphicData uri="http://schemas.openxmlformats.org/drawingml/2006/table">
            <a:tbl>
              <a:tblPr firstRow="1" bandRow="1">
                <a:tableStyleId>{5C22544A-7EE6-4342-B048-85BDC9FD1C3A}</a:tableStyleId>
              </a:tblPr>
              <a:tblGrid>
                <a:gridCol w="2336735">
                  <a:extLst>
                    <a:ext uri="{9D8B030D-6E8A-4147-A177-3AD203B41FA5}">
                      <a16:colId xmlns:a16="http://schemas.microsoft.com/office/drawing/2014/main" val="20000"/>
                    </a:ext>
                  </a:extLst>
                </a:gridCol>
              </a:tblGrid>
              <a:tr h="254477">
                <a:tc>
                  <a:txBody>
                    <a:bodyPr/>
                    <a:lstStyle/>
                    <a:p>
                      <a:pPr algn="ctr"/>
                      <a:r>
                        <a:rPr lang="en-US" sz="1000" b="1" dirty="0">
                          <a:solidFill>
                            <a:sysClr val="windowText" lastClr="000000"/>
                          </a:solidFill>
                          <a:latin typeface="Arial" pitchFamily="34" charset="0"/>
                          <a:cs typeface="Arial" pitchFamily="34" charset="0"/>
                        </a:rPr>
                        <a:t>EVALUATION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1719323">
                <a:tc>
                  <a:txBody>
                    <a:bodyPr/>
                    <a:lstStyle/>
                    <a:p>
                      <a:r>
                        <a:rPr lang="en-US" sz="800" b="0" baseline="0" dirty="0">
                          <a:solidFill>
                            <a:sysClr val="windowText" lastClr="000000"/>
                          </a:solidFill>
                          <a:latin typeface="Arial" pitchFamily="34" charset="0"/>
                          <a:cs typeface="Arial" pitchFamily="34" charset="0"/>
                        </a:rPr>
                        <a:t>-Crews will be evaluated using the collective task scoring model to evaluate section gunnery and effectively measure the maneuver elements ability to accomplish the mission by executing all tasks to standard.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3" name="Table 42"/>
          <p:cNvGraphicFramePr>
            <a:graphicFrameLocks noGrp="1"/>
          </p:cNvGraphicFramePr>
          <p:nvPr/>
        </p:nvGraphicFramePr>
        <p:xfrm>
          <a:off x="9725" y="1193870"/>
          <a:ext cx="4316756" cy="822960"/>
        </p:xfrm>
        <a:graphic>
          <a:graphicData uri="http://schemas.openxmlformats.org/drawingml/2006/table">
            <a:tbl>
              <a:tblPr firstRow="1" bandRow="1">
                <a:tableStyleId>{5C22544A-7EE6-4342-B048-85BDC9FD1C3A}</a:tableStyleId>
              </a:tblPr>
              <a:tblGrid>
                <a:gridCol w="4316756">
                  <a:extLst>
                    <a:ext uri="{9D8B030D-6E8A-4147-A177-3AD203B41FA5}">
                      <a16:colId xmlns:a16="http://schemas.microsoft.com/office/drawing/2014/main" val="20000"/>
                    </a:ext>
                  </a:extLst>
                </a:gridCol>
              </a:tblGrid>
              <a:tr h="229147">
                <a:tc>
                  <a:txBody>
                    <a:bodyPr/>
                    <a:lstStyle/>
                    <a:p>
                      <a:pPr algn="ctr"/>
                      <a:r>
                        <a:rPr lang="en-US" sz="1000" b="1" dirty="0">
                          <a:solidFill>
                            <a:sysClr val="windowText" lastClr="000000"/>
                          </a:solidFill>
                          <a:latin typeface="Arial" pitchFamily="34" charset="0"/>
                          <a:cs typeface="Arial" pitchFamily="34" charset="0"/>
                        </a:rPr>
                        <a:t>MISSION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502009">
                <a:tc>
                  <a:txBody>
                    <a:bodyPr/>
                    <a:lstStyle/>
                    <a:p>
                      <a:r>
                        <a:rPr lang="en-US" sz="800" kern="1200" dirty="0">
                          <a:solidFill>
                            <a:schemeClr val="dk1"/>
                          </a:solidFill>
                          <a:effectLst/>
                          <a:latin typeface="+mn-lt"/>
                          <a:ea typeface="+mn-ea"/>
                          <a:cs typeface="+mn-cs"/>
                        </a:rPr>
                        <a:t>1/1ID will shoot a modified section</a:t>
                      </a:r>
                      <a:r>
                        <a:rPr lang="en-US" sz="800" kern="1200" baseline="0" dirty="0">
                          <a:solidFill>
                            <a:schemeClr val="dk1"/>
                          </a:solidFill>
                          <a:effectLst/>
                          <a:latin typeface="+mn-lt"/>
                          <a:ea typeface="+mn-ea"/>
                          <a:cs typeface="+mn-cs"/>
                        </a:rPr>
                        <a:t> gunnery and small arms shoot with tanks and </a:t>
                      </a:r>
                      <a:r>
                        <a:rPr lang="en-US" sz="800" kern="1200" baseline="0" dirty="0" err="1">
                          <a:solidFill>
                            <a:schemeClr val="dk1"/>
                          </a:solidFill>
                          <a:effectLst/>
                          <a:latin typeface="+mn-lt"/>
                          <a:ea typeface="+mn-ea"/>
                          <a:cs typeface="+mn-cs"/>
                        </a:rPr>
                        <a:t>bradleys</a:t>
                      </a:r>
                      <a:r>
                        <a:rPr lang="en-US" sz="800" kern="1200" baseline="0" dirty="0">
                          <a:solidFill>
                            <a:schemeClr val="dk1"/>
                          </a:solidFill>
                          <a:effectLst/>
                          <a:latin typeface="+mn-lt"/>
                          <a:ea typeface="+mn-ea"/>
                          <a:cs typeface="+mn-cs"/>
                        </a:rPr>
                        <a:t> that have been identified to compete in the Worthington Cup 17 (WC17) Challenge. The purpose of this shoot is to train the crews to give them the best opportunity to win the WC17.</a:t>
                      </a:r>
                      <a:endParaRPr lang="en-US" sz="8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7224" y="2018978"/>
          <a:ext cx="4303829" cy="2499906"/>
        </p:xfrm>
        <a:graphic>
          <a:graphicData uri="http://schemas.openxmlformats.org/drawingml/2006/table">
            <a:tbl>
              <a:tblPr firstRow="1" bandRow="1">
                <a:tableStyleId>{5C22544A-7EE6-4342-B048-85BDC9FD1C3A}</a:tableStyleId>
              </a:tblPr>
              <a:tblGrid>
                <a:gridCol w="4303829">
                  <a:extLst>
                    <a:ext uri="{9D8B030D-6E8A-4147-A177-3AD203B41FA5}">
                      <a16:colId xmlns:a16="http://schemas.microsoft.com/office/drawing/2014/main" val="20000"/>
                    </a:ext>
                  </a:extLst>
                </a:gridCol>
              </a:tblGrid>
              <a:tr h="464184">
                <a:tc>
                  <a:txBody>
                    <a:bodyPr/>
                    <a:lstStyle/>
                    <a:p>
                      <a:pPr algn="ctr"/>
                      <a:r>
                        <a:rPr lang="en-US" sz="1000" b="1" dirty="0">
                          <a:solidFill>
                            <a:sysClr val="windowText" lastClr="000000"/>
                          </a:solidFill>
                          <a:latin typeface="Arial" pitchFamily="34" charset="0"/>
                          <a:cs typeface="Arial" pitchFamily="34" charset="0"/>
                        </a:rPr>
                        <a:t>CONCEPT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0357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b="1" u="none" baseline="0" dirty="0">
                          <a:solidFill>
                            <a:sysClr val="windowText" lastClr="000000"/>
                          </a:solidFill>
                          <a:latin typeface=" Arial"/>
                          <a:cs typeface="Arial" pitchFamily="34" charset="0"/>
                        </a:rPr>
                        <a:t>PHASE I: Preparation: </a:t>
                      </a:r>
                      <a:r>
                        <a:rPr lang="en-US" sz="700" dirty="0">
                          <a:effectLst/>
                          <a:latin typeface="Arial" panose="020B0604020202020204" pitchFamily="34" charset="0"/>
                          <a:ea typeface="Times New Roman" panose="02020603050405020304" pitchFamily="18" charset="0"/>
                        </a:rPr>
                        <a:t>Planning and Preparation - Begins at the receipt of this order. This phase ends when crews and equipment SP to DMPTR. Key tasks for this phase are securing land and ammunition resources, movement of equipment to DMPTR, stabilization of identified crews through WC17, and coordination of support elements.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700" b="0" u="none" baseline="0" dirty="0">
                        <a:solidFill>
                          <a:sysClr val="windowText" lastClr="000000"/>
                        </a:solidFill>
                        <a:latin typeface=" Arial"/>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700" b="1" u="none" baseline="0" dirty="0">
                          <a:solidFill>
                            <a:schemeClr val="tx1"/>
                          </a:solidFill>
                          <a:latin typeface=" Arial"/>
                          <a:cs typeface="Arial" pitchFamily="34" charset="0"/>
                        </a:rPr>
                        <a:t>PHASE II: Deployment: </a:t>
                      </a:r>
                      <a:r>
                        <a:rPr lang="en-US" sz="700" dirty="0">
                          <a:effectLst/>
                          <a:latin typeface="Arial" panose="020B0604020202020204" pitchFamily="34" charset="0"/>
                          <a:ea typeface="Times New Roman" panose="02020603050405020304" pitchFamily="18" charset="0"/>
                        </a:rPr>
                        <a:t>Deployment to DMPTR - Begins on 14AUG17 when crews and equipment move to and occupy DMPTR. This phase ends when all vehicles and equipment accounted for at DMPTR. Key tasks for this phase are safety of movement to DMPTR and accountability of equipment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700" dirty="0">
                          <a:effectLst/>
                          <a:latin typeface="Arial" panose="020B0604020202020204" pitchFamily="34" charset="0"/>
                          <a:ea typeface="Times New Roman" panose="02020603050405020304"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700" b="1" u="none" baseline="0" dirty="0">
                          <a:solidFill>
                            <a:sysClr val="windowText" lastClr="000000"/>
                          </a:solidFill>
                          <a:latin typeface=" Arial"/>
                          <a:cs typeface="Arial" pitchFamily="34" charset="0"/>
                        </a:rPr>
                        <a:t>PHASE III: </a:t>
                      </a:r>
                      <a:r>
                        <a:rPr lang="en-US" sz="700" b="1" dirty="0">
                          <a:effectLst/>
                          <a:latin typeface="Arial" panose="020B0604020202020204" pitchFamily="34" charset="0"/>
                          <a:ea typeface="Times New Roman" panose="02020603050405020304" pitchFamily="18" charset="0"/>
                        </a:rPr>
                        <a:t>Execution: </a:t>
                      </a:r>
                      <a:r>
                        <a:rPr lang="en-US" sz="700" dirty="0">
                          <a:effectLst/>
                          <a:latin typeface="Arial" panose="020B0604020202020204" pitchFamily="34" charset="0"/>
                          <a:ea typeface="Times New Roman" panose="02020603050405020304" pitchFamily="18" charset="0"/>
                        </a:rPr>
                        <a:t>Begins 14AUG17 when the section gunnery starts. This phase ends on 18AUG17 when the crews are proficient at section gunnery and consolidation and reorganization is prepared to begin. Key tasks for this phase are camera install, the safe execution of the range, conduct of the range, and accurate assessment of the section.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700" dirty="0">
                        <a:effectLst/>
                        <a:latin typeface="Arial" panose="020B0604020202020204" pitchFamily="34" charset="0"/>
                        <a:ea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700" b="1" u="none" baseline="0" dirty="0">
                          <a:solidFill>
                            <a:sysClr val="windowText" lastClr="000000"/>
                          </a:solidFill>
                          <a:latin typeface=" Arial"/>
                          <a:cs typeface="Arial" pitchFamily="34" charset="0"/>
                        </a:rPr>
                        <a:t>PHASE IV: </a:t>
                      </a:r>
                      <a:r>
                        <a:rPr lang="en-US" sz="700" b="1" dirty="0">
                          <a:effectLst/>
                          <a:latin typeface="Arial" panose="020B0604020202020204" pitchFamily="34" charset="0"/>
                          <a:ea typeface="Times New Roman" panose="02020603050405020304" pitchFamily="18" charset="0"/>
                        </a:rPr>
                        <a:t>Redeployment:</a:t>
                      </a:r>
                      <a:r>
                        <a:rPr lang="en-US" sz="700" b="1" baseline="0" dirty="0">
                          <a:effectLst/>
                          <a:latin typeface="Arial" panose="020B0604020202020204" pitchFamily="34" charset="0"/>
                          <a:ea typeface="Times New Roman" panose="02020603050405020304" pitchFamily="18" charset="0"/>
                        </a:rPr>
                        <a:t> </a:t>
                      </a:r>
                      <a:r>
                        <a:rPr lang="en-US" sz="700" dirty="0">
                          <a:effectLst/>
                          <a:latin typeface="Arial" panose="020B0604020202020204" pitchFamily="34" charset="0"/>
                          <a:ea typeface="Times New Roman" panose="02020603050405020304" pitchFamily="18" charset="0"/>
                        </a:rPr>
                        <a:t>Begins when consolidation and reorganization starts and range cleared. This phase ends when all personnel have returned to their respective footprints and recovery operations are complete.  Key tasks for this phase are camera de-install, clearing the range, accountability of all personnel and equipment, Movement safely back to footprint and recovery operations</a:t>
                      </a:r>
                      <a:r>
                        <a:rPr lang="en-US" sz="800" dirty="0">
                          <a:effectLst/>
                          <a:latin typeface="Arial" panose="020B0604020202020204" pitchFamily="34" charset="0"/>
                          <a:ea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21" name="Table 120"/>
          <p:cNvGraphicFramePr>
            <a:graphicFrameLocks noGrp="1"/>
          </p:cNvGraphicFramePr>
          <p:nvPr/>
        </p:nvGraphicFramePr>
        <p:xfrm>
          <a:off x="2286000" y="4521544"/>
          <a:ext cx="2057400" cy="1965396"/>
        </p:xfrm>
        <a:graphic>
          <a:graphicData uri="http://schemas.openxmlformats.org/drawingml/2006/table">
            <a:tbl>
              <a:tblPr firstRow="1" bandRow="1">
                <a:tableStyleId>{073A0DAA-6AF3-43AB-8588-CEC1D06C72B9}</a:tableStyleId>
              </a:tblPr>
              <a:tblGrid>
                <a:gridCol w="775650">
                  <a:extLst>
                    <a:ext uri="{9D8B030D-6E8A-4147-A177-3AD203B41FA5}">
                      <a16:colId xmlns:a16="http://schemas.microsoft.com/office/drawing/2014/main" val="20000"/>
                    </a:ext>
                  </a:extLst>
                </a:gridCol>
                <a:gridCol w="224048">
                  <a:extLst>
                    <a:ext uri="{9D8B030D-6E8A-4147-A177-3AD203B41FA5}">
                      <a16:colId xmlns:a16="http://schemas.microsoft.com/office/drawing/2014/main" val="20001"/>
                    </a:ext>
                  </a:extLst>
                </a:gridCol>
                <a:gridCol w="1057702">
                  <a:extLst>
                    <a:ext uri="{9D8B030D-6E8A-4147-A177-3AD203B41FA5}">
                      <a16:colId xmlns:a16="http://schemas.microsoft.com/office/drawing/2014/main" val="20002"/>
                    </a:ext>
                  </a:extLst>
                </a:gridCol>
              </a:tblGrid>
              <a:tr h="352119">
                <a:tc>
                  <a:txBody>
                    <a:bodyPr/>
                    <a:lstStyle/>
                    <a:p>
                      <a:pPr algn="ctr"/>
                      <a:r>
                        <a:rPr lang="en-US" sz="800" b="1" dirty="0">
                          <a:solidFill>
                            <a:schemeClr val="tx1"/>
                          </a:solidFill>
                          <a:latin typeface="Arial" pitchFamily="34" charset="0"/>
                          <a:cs typeface="Arial" pitchFamily="34" charset="0"/>
                        </a:rPr>
                        <a:t>RESOURCE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b="1" dirty="0">
                          <a:solidFill>
                            <a:schemeClr val="tx1"/>
                          </a:solidFill>
                          <a:latin typeface="Arial" pitchFamily="34" charset="0"/>
                          <a:cs typeface="Arial" pitchFamily="34" charset="0"/>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b="1" dirty="0">
                          <a:solidFill>
                            <a:schemeClr val="tx1"/>
                          </a:solidFill>
                          <a:latin typeface="Arial" pitchFamily="34" charset="0"/>
                          <a:cs typeface="Arial" pitchFamily="34" charset="0"/>
                        </a:rPr>
                        <a:t>COMMENTS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05403">
                <a:tc>
                  <a:txBody>
                    <a:bodyPr/>
                    <a:lstStyle/>
                    <a:p>
                      <a:pPr algn="ctr"/>
                      <a:r>
                        <a:rPr lang="en-US" sz="800" b="1" dirty="0">
                          <a:latin typeface="Arial" pitchFamily="34" charset="0"/>
                          <a:cs typeface="Arial" pitchFamily="34" charset="0"/>
                        </a:rPr>
                        <a:t>Land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8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000"/>
                    </a:solidFill>
                  </a:tcPr>
                </a:tc>
                <a:tc>
                  <a:txBody>
                    <a:bodyPr/>
                    <a:lstStyle/>
                    <a:p>
                      <a:pPr algn="ctr"/>
                      <a:r>
                        <a:rPr lang="en-US" sz="800" b="1" dirty="0">
                          <a:latin typeface="Arial" pitchFamily="34" charset="0"/>
                          <a:cs typeface="Arial" pitchFamily="34" charset="0"/>
                        </a:rPr>
                        <a:t>Reserved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3153">
                <a:tc>
                  <a:txBody>
                    <a:bodyPr/>
                    <a:lstStyle/>
                    <a:p>
                      <a:pPr algn="ctr"/>
                      <a:r>
                        <a:rPr lang="en-US" sz="800" b="1" dirty="0">
                          <a:latin typeface="Arial" pitchFamily="34" charset="0"/>
                          <a:cs typeface="Arial" pitchFamily="34" charset="0"/>
                        </a:rPr>
                        <a:t>Class 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8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800" b="1" dirty="0">
                          <a:solidFill>
                            <a:schemeClr val="tx1"/>
                          </a:solidFill>
                          <a:latin typeface="Arial" pitchFamily="34" charset="0"/>
                          <a:cs typeface="Arial" pitchFamily="34" charset="0"/>
                        </a:rPr>
                        <a:t>1-16IN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38342">
                <a:tc>
                  <a:txBody>
                    <a:bodyPr/>
                    <a:lstStyle/>
                    <a:p>
                      <a:pPr algn="ctr"/>
                      <a:r>
                        <a:rPr lang="en-US" sz="800" b="1" dirty="0">
                          <a:latin typeface="Arial" pitchFamily="34" charset="0"/>
                          <a:cs typeface="Arial" pitchFamily="34" charset="0"/>
                        </a:rPr>
                        <a:t>Class III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8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800" b="1" dirty="0">
                          <a:latin typeface="Arial" pitchFamily="34" charset="0"/>
                          <a:cs typeface="Arial" pitchFamily="34" charset="0"/>
                        </a:rPr>
                        <a:t>UNITS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5403">
                <a:tc>
                  <a:txBody>
                    <a:bodyPr/>
                    <a:lstStyle/>
                    <a:p>
                      <a:pPr algn="ctr"/>
                      <a:r>
                        <a:rPr lang="en-US" sz="800" b="1" dirty="0">
                          <a:latin typeface="Arial" pitchFamily="34" charset="0"/>
                          <a:cs typeface="Arial" pitchFamily="34" charset="0"/>
                        </a:rPr>
                        <a:t>Class</a:t>
                      </a:r>
                      <a:r>
                        <a:rPr lang="en-US" sz="800" b="1" baseline="0" dirty="0">
                          <a:latin typeface="Arial" pitchFamily="34" charset="0"/>
                          <a:cs typeface="Arial" pitchFamily="34" charset="0"/>
                        </a:rPr>
                        <a:t> I</a:t>
                      </a:r>
                      <a:endParaRPr lang="en-US" sz="8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8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800" b="1" dirty="0">
                          <a:latin typeface="Arial" pitchFamily="34" charset="0"/>
                          <a:cs typeface="Arial" pitchFamily="34" charset="0"/>
                        </a:rPr>
                        <a:t>3-66AR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5403">
                <a:tc>
                  <a:txBody>
                    <a:bodyPr/>
                    <a:lstStyle/>
                    <a:p>
                      <a:pPr algn="ctr"/>
                      <a:r>
                        <a:rPr lang="en-US" sz="800" b="1" dirty="0">
                          <a:latin typeface="Arial" pitchFamily="34" charset="0"/>
                          <a:cs typeface="Arial" pitchFamily="34" charset="0"/>
                        </a:rPr>
                        <a:t>TRANS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8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800" b="1" dirty="0">
                          <a:latin typeface="Arial" pitchFamily="34" charset="0"/>
                          <a:cs typeface="Arial" pitchFamily="34" charset="0"/>
                        </a:rPr>
                        <a:t>UNITS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38342">
                <a:tc>
                  <a:txBody>
                    <a:bodyPr/>
                    <a:lstStyle/>
                    <a:p>
                      <a:pPr algn="ctr"/>
                      <a:r>
                        <a:rPr lang="en-US" sz="800" b="1" dirty="0">
                          <a:latin typeface="Arial" pitchFamily="34" charset="0"/>
                          <a:cs typeface="Arial" pitchFamily="34" charset="0"/>
                        </a:rPr>
                        <a:t>Latrines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8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800" b="1" dirty="0">
                          <a:latin typeface="Arial" pitchFamily="34" charset="0"/>
                          <a:cs typeface="Arial" pitchFamily="34" charset="0"/>
                        </a:rPr>
                        <a:t>DMPTR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5403">
                <a:tc>
                  <a:txBody>
                    <a:bodyPr/>
                    <a:lstStyle/>
                    <a:p>
                      <a:pPr algn="ctr"/>
                      <a:r>
                        <a:rPr lang="en-US" sz="800" b="1" dirty="0">
                          <a:latin typeface="Arial" pitchFamily="34" charset="0"/>
                          <a:cs typeface="Arial" pitchFamily="34" charset="0"/>
                        </a:rPr>
                        <a:t>Medical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8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800" b="1" dirty="0">
                          <a:latin typeface="Arial" pitchFamily="34" charset="0"/>
                          <a:cs typeface="Arial" pitchFamily="34" charset="0"/>
                        </a:rPr>
                        <a:t>3-66AR / 1-4CAV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33" name="Rectangle 32"/>
          <p:cNvSpPr/>
          <p:nvPr/>
        </p:nvSpPr>
        <p:spPr bwMode="auto">
          <a:xfrm>
            <a:off x="4315968" y="3998976"/>
            <a:ext cx="4828032" cy="2554224"/>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700" b="1" u="sng" dirty="0">
                <a:solidFill>
                  <a:srgbClr val="000000"/>
                </a:solidFill>
              </a:rPr>
              <a:t>TIME LINE 14-18AUG17:</a:t>
            </a:r>
          </a:p>
          <a:p>
            <a:r>
              <a:rPr lang="en-US" sz="900" dirty="0"/>
              <a:t>11AUG17 0930: Phase III Brief BDE Conference Room for OIC’s and RSO’s</a:t>
            </a:r>
          </a:p>
          <a:p>
            <a:r>
              <a:rPr lang="en-US" sz="900" dirty="0"/>
              <a:t>14AUG17 0800: SP to DMPTR </a:t>
            </a:r>
          </a:p>
          <a:p>
            <a:r>
              <a:rPr lang="en-US" sz="900" dirty="0"/>
              <a:t>14AUG17 1000:Small arms qualification on screening range for M9 and M4</a:t>
            </a:r>
          </a:p>
          <a:p>
            <a:r>
              <a:rPr lang="en-US" sz="900" dirty="0"/>
              <a:t>14AUG17 1300: Target Detail sets up small arms move and shoot</a:t>
            </a:r>
          </a:p>
          <a:p>
            <a:r>
              <a:rPr lang="en-US" sz="900" dirty="0"/>
              <a:t>14AUG17 1300: Tank and Bradley Camera Install`</a:t>
            </a:r>
          </a:p>
          <a:p>
            <a:r>
              <a:rPr lang="en-US" sz="900" dirty="0"/>
              <a:t>14AUG17 1400: TLP’s</a:t>
            </a:r>
          </a:p>
          <a:p>
            <a:r>
              <a:rPr lang="en-US" sz="900" dirty="0"/>
              <a:t>15AUG17 0630-0830: LFAST</a:t>
            </a:r>
          </a:p>
          <a:p>
            <a:r>
              <a:rPr lang="en-US" sz="900" dirty="0"/>
              <a:t>15AUG17 1300: UTC Bradley Section Gunnery</a:t>
            </a:r>
          </a:p>
          <a:p>
            <a:r>
              <a:rPr lang="en-US" sz="900" dirty="0"/>
              <a:t>15AUG17 1300-UTC: Tank March and Shoot</a:t>
            </a:r>
          </a:p>
          <a:p>
            <a:r>
              <a:rPr lang="en-US" sz="900" dirty="0"/>
              <a:t>16AUG17 1300-UTC: Tank Section Gunnery </a:t>
            </a:r>
          </a:p>
          <a:p>
            <a:pPr algn="just"/>
            <a:r>
              <a:rPr lang="en-US" sz="900" dirty="0"/>
              <a:t>16AUG17 1300-UTC: Bradley March and Shoot</a:t>
            </a:r>
          </a:p>
          <a:p>
            <a:r>
              <a:rPr lang="en-US" sz="900" dirty="0"/>
              <a:t>17AUG17 1300-UTC: Tank/Bradley Section Gunnery </a:t>
            </a:r>
          </a:p>
          <a:p>
            <a:pPr algn="just"/>
            <a:r>
              <a:rPr lang="en-US" sz="900" dirty="0"/>
              <a:t>17AUG17 1300-UTC: Bradley/Tank Small Arms Practice</a:t>
            </a:r>
          </a:p>
          <a:p>
            <a:pPr algn="just"/>
            <a:r>
              <a:rPr lang="en-US" sz="900" dirty="0"/>
              <a:t>18AUG17 0900-UTC: Range Clearance and return to footprint </a:t>
            </a:r>
          </a:p>
          <a:p>
            <a:pPr algn="just"/>
            <a:endParaRPr lang="en-US" sz="900" dirty="0"/>
          </a:p>
          <a:p>
            <a:pPr fontAlgn="base">
              <a:spcBef>
                <a:spcPct val="0"/>
              </a:spcBef>
              <a:spcAft>
                <a:spcPct val="0"/>
              </a:spcAft>
            </a:pPr>
            <a:endParaRPr lang="en-US" sz="900" b="1" i="1" u="sng" dirty="0">
              <a:solidFill>
                <a:srgbClr val="000000"/>
              </a:solidFill>
            </a:endParaRPr>
          </a:p>
          <a:p>
            <a:pPr algn="ctr" fontAlgn="base">
              <a:spcBef>
                <a:spcPct val="0"/>
              </a:spcBef>
              <a:spcAft>
                <a:spcPct val="0"/>
              </a:spcAft>
            </a:pPr>
            <a:endParaRPr lang="en-US" sz="700" b="1" u="sng" dirty="0">
              <a:solidFill>
                <a:srgbClr val="000000"/>
              </a:solidFill>
            </a:endParaRPr>
          </a:p>
          <a:p>
            <a:pPr fontAlgn="base">
              <a:spcBef>
                <a:spcPct val="0"/>
              </a:spcBef>
              <a:spcAft>
                <a:spcPct val="0"/>
              </a:spcAft>
            </a:pPr>
            <a:endParaRPr lang="en-US" sz="750" dirty="0">
              <a:solidFill>
                <a:srgbClr val="000000"/>
              </a:solidFill>
            </a:endParaRPr>
          </a:p>
          <a:p>
            <a:pPr fontAlgn="base">
              <a:spcBef>
                <a:spcPct val="0"/>
              </a:spcBef>
              <a:spcAft>
                <a:spcPct val="0"/>
              </a:spcAft>
            </a:pPr>
            <a:endParaRPr lang="en-US" sz="750" dirty="0">
              <a:solidFill>
                <a:srgbClr val="000000"/>
              </a:solidFill>
            </a:endParaRPr>
          </a:p>
          <a:p>
            <a:pPr fontAlgn="base">
              <a:spcBef>
                <a:spcPct val="0"/>
              </a:spcBef>
              <a:spcAft>
                <a:spcPct val="0"/>
              </a:spcAft>
            </a:pPr>
            <a:endParaRPr lang="en-US" sz="750" dirty="0">
              <a:solidFill>
                <a:srgbClr val="000000"/>
              </a:solidFill>
            </a:endParaRPr>
          </a:p>
          <a:p>
            <a:pPr fontAlgn="base">
              <a:spcBef>
                <a:spcPct val="0"/>
              </a:spcBef>
              <a:spcAft>
                <a:spcPct val="0"/>
              </a:spcAft>
            </a:pPr>
            <a:endParaRPr lang="en-US" sz="750" dirty="0">
              <a:solidFill>
                <a:srgbClr val="000000"/>
              </a:solidFill>
            </a:endParaRPr>
          </a:p>
          <a:p>
            <a:pPr fontAlgn="base">
              <a:spcBef>
                <a:spcPct val="0"/>
              </a:spcBef>
              <a:spcAft>
                <a:spcPct val="0"/>
              </a:spcAft>
            </a:pPr>
            <a:endParaRPr lang="en-US" sz="750" dirty="0">
              <a:solidFill>
                <a:srgbClr val="000000"/>
              </a:solidFill>
            </a:endParaRPr>
          </a:p>
          <a:p>
            <a:pPr fontAlgn="base">
              <a:spcBef>
                <a:spcPct val="0"/>
              </a:spcBef>
              <a:spcAft>
                <a:spcPct val="0"/>
              </a:spcAft>
            </a:pPr>
            <a:endParaRPr lang="en-US" sz="750" b="1" u="sng" dirty="0">
              <a:solidFill>
                <a:srgbClr val="000000"/>
              </a:solidFill>
            </a:endParaRPr>
          </a:p>
          <a:p>
            <a:pPr fontAlgn="base">
              <a:spcBef>
                <a:spcPct val="0"/>
              </a:spcBef>
              <a:spcAft>
                <a:spcPct val="0"/>
              </a:spcAft>
            </a:pPr>
            <a:endParaRPr lang="en-US" sz="750" b="1" dirty="0">
              <a:solidFill>
                <a:srgbClr val="000000"/>
              </a:solidFill>
            </a:endParaRPr>
          </a:p>
          <a:p>
            <a:pPr fontAlgn="base">
              <a:spcBef>
                <a:spcPct val="0"/>
              </a:spcBef>
              <a:spcAft>
                <a:spcPct val="0"/>
              </a:spcAft>
            </a:pPr>
            <a:endParaRPr lang="en-US" sz="800" b="1" dirty="0">
              <a:solidFill>
                <a:srgbClr val="000000"/>
              </a:solidFill>
            </a:endParaRPr>
          </a:p>
          <a:p>
            <a:pPr marL="228600" indent="-228600" fontAlgn="base">
              <a:spcBef>
                <a:spcPct val="0"/>
              </a:spcBef>
              <a:spcAft>
                <a:spcPct val="0"/>
              </a:spcAft>
            </a:pPr>
            <a:endParaRPr lang="en-US" sz="800" b="1" dirty="0">
              <a:solidFill>
                <a:srgbClr val="000000"/>
              </a:solidFill>
            </a:endParaRPr>
          </a:p>
        </p:txBody>
      </p:sp>
      <p:sp>
        <p:nvSpPr>
          <p:cNvPr id="56" name="TextBox 55"/>
          <p:cNvSpPr txBox="1"/>
          <p:nvPr/>
        </p:nvSpPr>
        <p:spPr>
          <a:xfrm rot="5400000">
            <a:off x="7456859" y="3377257"/>
            <a:ext cx="381000" cy="369332"/>
          </a:xfrm>
          <a:prstGeom prst="rect">
            <a:avLst/>
          </a:prstGeom>
          <a:noFill/>
        </p:spPr>
        <p:txBody>
          <a:bodyPr wrap="square" rtlCol="0">
            <a:spAutoFit/>
          </a:bodyPr>
          <a:lstStyle/>
          <a:p>
            <a:r>
              <a:rPr lang="en-US" dirty="0">
                <a:solidFill>
                  <a:schemeClr val="bg1"/>
                </a:solidFill>
              </a:rPr>
              <a:t>N</a:t>
            </a:r>
          </a:p>
        </p:txBody>
      </p:sp>
      <p:cxnSp>
        <p:nvCxnSpPr>
          <p:cNvPr id="57" name="Straight Arrow Connector 56"/>
          <p:cNvCxnSpPr/>
          <p:nvPr/>
        </p:nvCxnSpPr>
        <p:spPr bwMode="auto">
          <a:xfrm>
            <a:off x="7832025" y="3561923"/>
            <a:ext cx="1118778" cy="3891"/>
          </a:xfrm>
          <a:prstGeom prst="straightConnector1">
            <a:avLst/>
          </a:prstGeom>
          <a:solidFill>
            <a:schemeClr val="accent1"/>
          </a:solidFill>
          <a:ln w="9525" cap="flat" cmpd="sng" algn="ctr">
            <a:solidFill>
              <a:schemeClr val="bg1"/>
            </a:solidFill>
            <a:prstDash val="solid"/>
            <a:round/>
            <a:headEnd type="none" w="med" len="med"/>
            <a:tailEnd type="triangle"/>
          </a:ln>
          <a:effectLst/>
        </p:spPr>
      </p:cxnSp>
      <p:graphicFrame>
        <p:nvGraphicFramePr>
          <p:cNvPr id="20" name="Table 19"/>
          <p:cNvGraphicFramePr>
            <a:graphicFrameLocks noGrp="1"/>
          </p:cNvGraphicFramePr>
          <p:nvPr/>
        </p:nvGraphicFramePr>
        <p:xfrm>
          <a:off x="4317516" y="914515"/>
          <a:ext cx="4817518" cy="2804064"/>
        </p:xfrm>
        <a:graphic>
          <a:graphicData uri="http://schemas.openxmlformats.org/drawingml/2006/table">
            <a:tbl>
              <a:tblPr firstRow="1" bandRow="1">
                <a:tableStyleId>{5C22544A-7EE6-4342-B048-85BDC9FD1C3A}</a:tableStyleId>
              </a:tblPr>
              <a:tblGrid>
                <a:gridCol w="4817518">
                  <a:extLst>
                    <a:ext uri="{9D8B030D-6E8A-4147-A177-3AD203B41FA5}">
                      <a16:colId xmlns:a16="http://schemas.microsoft.com/office/drawing/2014/main" val="20000"/>
                    </a:ext>
                  </a:extLst>
                </a:gridCol>
              </a:tblGrid>
              <a:tr h="39782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CONDUCT</a:t>
                      </a:r>
                      <a:r>
                        <a:rPr lang="en-US" sz="1000" baseline="0" dirty="0">
                          <a:solidFill>
                            <a:schemeClr val="tx1"/>
                          </a:solidFill>
                        </a:rPr>
                        <a:t> OF THE </a:t>
                      </a:r>
                      <a:r>
                        <a:rPr lang="en-US" sz="1000" dirty="0">
                          <a:solidFill>
                            <a:schemeClr val="tx1"/>
                          </a:solidFill>
                        </a:rPr>
                        <a:t>RANGE:</a:t>
                      </a:r>
                      <a:endParaRPr lang="en-US" sz="1000" b="1" dirty="0">
                        <a:solidFill>
                          <a:sysClr val="windowText" lastClr="000000"/>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406236">
                <a:tc>
                  <a:txBody>
                    <a:bodyPr/>
                    <a:lstStyle/>
                    <a:p>
                      <a:endParaRPr lang="en-US" sz="800" baseline="0" dirty="0">
                        <a:solidFill>
                          <a:sysClr val="windowText" lastClr="000000"/>
                        </a:solidFill>
                        <a:latin typeface="Arial" pitchFamily="34" charset="0"/>
                        <a:cs typeface="Arial" pitchFamily="34" charset="0"/>
                      </a:endParaRPr>
                    </a:p>
                    <a:p>
                      <a:endParaRPr lang="en-US" sz="800" baseline="0" dirty="0">
                        <a:solidFill>
                          <a:sysClr val="windowText" lastClr="000000"/>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6" name="TextBox 15"/>
          <p:cNvSpPr txBox="1"/>
          <p:nvPr/>
        </p:nvSpPr>
        <p:spPr>
          <a:xfrm>
            <a:off x="1943100" y="228600"/>
            <a:ext cx="5257800" cy="523220"/>
          </a:xfrm>
          <a:prstGeom prst="rect">
            <a:avLst/>
          </a:prstGeom>
          <a:solidFill>
            <a:schemeClr val="bg1"/>
          </a:solidFill>
          <a:ln>
            <a:noFill/>
          </a:ln>
        </p:spPr>
        <p:txBody>
          <a:bodyPr wrap="square" rtlCol="0">
            <a:spAutoFit/>
          </a:bodyPr>
          <a:lstStyle/>
          <a:p>
            <a:pPr algn="ctr">
              <a:tabLst>
                <a:tab pos="803275" algn="l"/>
              </a:tabLst>
            </a:pPr>
            <a:r>
              <a:rPr lang="en-US" sz="2800" b="1" dirty="0">
                <a:solidFill>
                  <a:prstClr val="black"/>
                </a:solidFill>
                <a:effectLst>
                  <a:outerShdw blurRad="38100" dist="38100" dir="2700000" algn="tl">
                    <a:srgbClr val="000000">
                      <a:alpha val="43137"/>
                    </a:srgbClr>
                  </a:outerShdw>
                </a:effectLst>
                <a:latin typeface="Arial" pitchFamily="34" charset="0"/>
                <a:cs typeface="Arial" pitchFamily="34" charset="0"/>
              </a:rPr>
              <a:t>WORTHINGTON CUP CONOP</a:t>
            </a:r>
          </a:p>
        </p:txBody>
      </p:sp>
      <p:pic>
        <p:nvPicPr>
          <p:cNvPr id="3" name="Picture 2"/>
          <p:cNvPicPr>
            <a:picLocks noChangeAspect="1"/>
          </p:cNvPicPr>
          <p:nvPr/>
        </p:nvPicPr>
        <p:blipFill>
          <a:blip r:embed="rId3"/>
          <a:stretch>
            <a:fillRect/>
          </a:stretch>
        </p:blipFill>
        <p:spPr>
          <a:xfrm>
            <a:off x="4311053" y="1319658"/>
            <a:ext cx="4832947" cy="2391431"/>
          </a:xfrm>
          <a:prstGeom prst="rect">
            <a:avLst/>
          </a:prstGeom>
        </p:spPr>
      </p:pic>
    </p:spTree>
    <p:extLst>
      <p:ext uri="{BB962C8B-B14F-4D97-AF65-F5344CB8AC3E}">
        <p14:creationId xmlns:p14="http://schemas.microsoft.com/office/powerpoint/2010/main" val="938073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0" y="229674"/>
            <a:ext cx="9155805" cy="584775"/>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square" rtlCol="0">
            <a:spAutoFit/>
          </a:bodyPr>
          <a:lstStyle/>
          <a:p>
            <a:pPr algn="ctr"/>
            <a:r>
              <a:rPr lang="en-US" sz="3200" b="1" dirty="0">
                <a:solidFill>
                  <a:srgbClr val="000000"/>
                </a:solidFill>
                <a:latin typeface="Arial" pitchFamily="34" charset="0"/>
                <a:cs typeface="Arial" pitchFamily="34" charset="0"/>
              </a:rPr>
              <a:t>Alibis</a:t>
            </a:r>
          </a:p>
        </p:txBody>
      </p:sp>
      <p:sp>
        <p:nvSpPr>
          <p:cNvPr id="12" name="Rectangle 27"/>
          <p:cNvSpPr>
            <a:spLocks noChangeArrowheads="1"/>
          </p:cNvSpPr>
          <p:nvPr/>
        </p:nvSpPr>
        <p:spPr bwMode="auto">
          <a:xfrm>
            <a:off x="0" y="6667047"/>
            <a:ext cx="9144000" cy="215444"/>
          </a:xfrm>
          <a:prstGeom prst="rect">
            <a:avLst/>
          </a:prstGeom>
          <a:noFill/>
          <a:ln w="9525" algn="ctr">
            <a:noFill/>
            <a:miter lim="800000"/>
            <a:headEnd/>
            <a:tailEnd/>
          </a:ln>
          <a:effectLst/>
        </p:spPr>
        <p:txBody>
          <a:bodyPr wrap="square" tIns="0" bIns="0" anchor="ctr" anchorCtr="1">
            <a:spAutoFit/>
          </a:bodyPr>
          <a:lstStyle/>
          <a:p>
            <a:pPr algn="ctr"/>
            <a:r>
              <a:rPr lang="en-US" sz="1400" b="1" dirty="0">
                <a:solidFill>
                  <a:srgbClr val="00B050"/>
                </a:solidFill>
              </a:rPr>
              <a:t>UNCLASSIFIED//FOUO</a:t>
            </a:r>
          </a:p>
        </p:txBody>
      </p:sp>
      <p:sp>
        <p:nvSpPr>
          <p:cNvPr id="13" name="Rectangle 28"/>
          <p:cNvSpPr>
            <a:spLocks noChangeArrowheads="1"/>
          </p:cNvSpPr>
          <p:nvPr/>
        </p:nvSpPr>
        <p:spPr bwMode="auto">
          <a:xfrm>
            <a:off x="0" y="5897"/>
            <a:ext cx="9144000" cy="215444"/>
          </a:xfrm>
          <a:prstGeom prst="rect">
            <a:avLst/>
          </a:prstGeom>
          <a:noFill/>
          <a:ln w="9525" algn="ctr">
            <a:noFill/>
            <a:miter lim="800000"/>
            <a:headEnd/>
            <a:tailEnd/>
          </a:ln>
          <a:effectLst/>
        </p:spPr>
        <p:txBody>
          <a:bodyPr wrap="square" tIns="0" bIns="0" anchor="ctr" anchorCtr="1">
            <a:spAutoFit/>
          </a:bodyPr>
          <a:lstStyle/>
          <a:p>
            <a:pPr algn="ctr"/>
            <a:r>
              <a:rPr lang="en-US" sz="1400" b="1" dirty="0">
                <a:solidFill>
                  <a:srgbClr val="00B050"/>
                </a:solidFill>
              </a:rPr>
              <a:t>UNCLASSIFIED//FOUO</a:t>
            </a:r>
          </a:p>
        </p:txBody>
      </p:sp>
      <p:sp>
        <p:nvSpPr>
          <p:cNvPr id="6" name="TextBox 5"/>
          <p:cNvSpPr txBox="1"/>
          <p:nvPr/>
        </p:nvSpPr>
        <p:spPr>
          <a:xfrm>
            <a:off x="2438400" y="802442"/>
            <a:ext cx="4267200" cy="6117829"/>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Iron Ranger</a:t>
            </a:r>
          </a:p>
          <a:p>
            <a:pPr marL="285750" indent="-285750" algn="ctr">
              <a:lnSpc>
                <a:spcPct val="150000"/>
              </a:lnSpc>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Dreadnaught</a:t>
            </a:r>
          </a:p>
          <a:p>
            <a:pPr marL="285750" indent="-285750" algn="ctr">
              <a:lnSpc>
                <a:spcPct val="150000"/>
              </a:lnSpc>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Burt</a:t>
            </a:r>
          </a:p>
          <a:p>
            <a:pPr marL="285750" indent="-285750" algn="ctr">
              <a:lnSpc>
                <a:spcPct val="150000"/>
              </a:lnSpc>
              <a:buFont typeface="Arial" panose="020B0604020202020204" pitchFamily="34" charset="0"/>
              <a:buChar char="•"/>
            </a:pPr>
            <a:r>
              <a:rPr lang="en-US" sz="2400" dirty="0" err="1">
                <a:solidFill>
                  <a:srgbClr val="000000"/>
                </a:solidFill>
                <a:latin typeface="Arial" panose="020B0604020202020204" pitchFamily="34" charset="0"/>
                <a:cs typeface="Arial" panose="020B0604020202020204" pitchFamily="34" charset="0"/>
              </a:rPr>
              <a:t>Quarterhorse</a:t>
            </a:r>
            <a:endParaRPr lang="en-US" sz="2400" dirty="0">
              <a:solidFill>
                <a:srgbClr val="000000"/>
              </a:solidFill>
              <a:latin typeface="Arial" panose="020B0604020202020204" pitchFamily="34" charset="0"/>
              <a:cs typeface="Arial" panose="020B0604020202020204" pitchFamily="34" charset="0"/>
            </a:endParaRPr>
          </a:p>
          <a:p>
            <a:pPr marL="285750" indent="-285750" algn="ctr">
              <a:lnSpc>
                <a:spcPct val="150000"/>
              </a:lnSpc>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Destroyer</a:t>
            </a:r>
          </a:p>
          <a:p>
            <a:pPr marL="285750" indent="-285750" algn="ctr">
              <a:lnSpc>
                <a:spcPct val="150000"/>
              </a:lnSpc>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Diehard</a:t>
            </a:r>
          </a:p>
          <a:p>
            <a:pPr marL="285750" indent="-285750" algn="ctr">
              <a:lnSpc>
                <a:spcPct val="150000"/>
              </a:lnSpc>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Guardian</a:t>
            </a:r>
          </a:p>
          <a:p>
            <a:pPr marL="285750" indent="-285750" algn="ctr">
              <a:lnSpc>
                <a:spcPct val="150000"/>
              </a:lnSpc>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Devil 35</a:t>
            </a:r>
          </a:p>
          <a:p>
            <a:pPr marL="285750" indent="-285750" algn="ctr">
              <a:lnSpc>
                <a:spcPct val="150000"/>
              </a:lnSpc>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Devil 37</a:t>
            </a:r>
          </a:p>
          <a:p>
            <a:pPr marL="285750" indent="-285750" algn="ctr">
              <a:lnSpc>
                <a:spcPct val="150000"/>
              </a:lnSpc>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Devil 3</a:t>
            </a:r>
          </a:p>
          <a:p>
            <a:pPr marL="285750" indent="-285750" algn="ctr">
              <a:lnSpc>
                <a:spcPct val="150000"/>
              </a:lnSpc>
              <a:buFont typeface="Arial" panose="020B0604020202020204" pitchFamily="34" charset="0"/>
              <a:buChar char="•"/>
            </a:pPr>
            <a:endParaRPr lang="en-US" sz="24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5383084"/>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187837"/>
            <a:ext cx="9144000" cy="609600"/>
          </a:xfrm>
          <a:prstGeom prst="rect">
            <a:avLst/>
          </a:prstGeom>
        </p:spPr>
        <p:txBody>
          <a:bodyPr anchor="t"/>
          <a:lstStyle>
            <a:lvl1pPr algn="ctr" rtl="0" eaLnBrk="1" fontAlgn="base" hangingPunct="1">
              <a:spcBef>
                <a:spcPct val="0"/>
              </a:spcBef>
              <a:spcAft>
                <a:spcPct val="0"/>
              </a:spcAft>
              <a:defRPr sz="3600" b="1">
                <a:solidFill>
                  <a:schemeClr val="tx1"/>
                </a:solidFill>
                <a:latin typeface="+mj-lt"/>
                <a:ea typeface="+mj-ea"/>
                <a:cs typeface="+mj-cs"/>
              </a:defRPr>
            </a:lvl1pPr>
            <a:lvl2pPr algn="ctr" rtl="0" eaLnBrk="1" fontAlgn="base" hangingPunct="1">
              <a:spcBef>
                <a:spcPct val="0"/>
              </a:spcBef>
              <a:spcAft>
                <a:spcPct val="0"/>
              </a:spcAft>
              <a:defRPr sz="3600" b="1">
                <a:solidFill>
                  <a:srgbClr val="3366FF"/>
                </a:solidFill>
                <a:latin typeface="Arial" charset="0"/>
              </a:defRPr>
            </a:lvl2pPr>
            <a:lvl3pPr algn="ctr" rtl="0" eaLnBrk="1" fontAlgn="base" hangingPunct="1">
              <a:spcBef>
                <a:spcPct val="0"/>
              </a:spcBef>
              <a:spcAft>
                <a:spcPct val="0"/>
              </a:spcAft>
              <a:defRPr sz="3600" b="1">
                <a:solidFill>
                  <a:srgbClr val="3366FF"/>
                </a:solidFill>
                <a:latin typeface="Arial" charset="0"/>
              </a:defRPr>
            </a:lvl3pPr>
            <a:lvl4pPr algn="ctr" rtl="0" eaLnBrk="1" fontAlgn="base" hangingPunct="1">
              <a:spcBef>
                <a:spcPct val="0"/>
              </a:spcBef>
              <a:spcAft>
                <a:spcPct val="0"/>
              </a:spcAft>
              <a:defRPr sz="3600" b="1">
                <a:solidFill>
                  <a:srgbClr val="3366FF"/>
                </a:solidFill>
                <a:latin typeface="Arial" charset="0"/>
              </a:defRPr>
            </a:lvl4pPr>
            <a:lvl5pPr algn="ctr" rtl="0" eaLnBrk="1" fontAlgn="base" hangingPunct="1">
              <a:spcBef>
                <a:spcPct val="0"/>
              </a:spcBef>
              <a:spcAft>
                <a:spcPct val="0"/>
              </a:spcAft>
              <a:defRPr sz="3600" b="1">
                <a:solidFill>
                  <a:srgbClr val="3366FF"/>
                </a:solidFill>
                <a:latin typeface="Arial" charset="0"/>
              </a:defRPr>
            </a:lvl5pPr>
            <a:lvl6pPr marL="457200" algn="ctr" rtl="0" eaLnBrk="1" fontAlgn="base" hangingPunct="1">
              <a:spcBef>
                <a:spcPct val="0"/>
              </a:spcBef>
              <a:spcAft>
                <a:spcPct val="0"/>
              </a:spcAft>
              <a:defRPr sz="3600" b="1">
                <a:solidFill>
                  <a:srgbClr val="3366FF"/>
                </a:solidFill>
                <a:latin typeface="Arial" charset="0"/>
              </a:defRPr>
            </a:lvl6pPr>
            <a:lvl7pPr marL="914400" algn="ctr" rtl="0" eaLnBrk="1" fontAlgn="base" hangingPunct="1">
              <a:spcBef>
                <a:spcPct val="0"/>
              </a:spcBef>
              <a:spcAft>
                <a:spcPct val="0"/>
              </a:spcAft>
              <a:defRPr sz="3600" b="1">
                <a:solidFill>
                  <a:srgbClr val="3366FF"/>
                </a:solidFill>
                <a:latin typeface="Arial" charset="0"/>
              </a:defRPr>
            </a:lvl7pPr>
            <a:lvl8pPr marL="1371600" algn="ctr" rtl="0" eaLnBrk="1" fontAlgn="base" hangingPunct="1">
              <a:spcBef>
                <a:spcPct val="0"/>
              </a:spcBef>
              <a:spcAft>
                <a:spcPct val="0"/>
              </a:spcAft>
              <a:defRPr sz="3600" b="1">
                <a:solidFill>
                  <a:srgbClr val="3366FF"/>
                </a:solidFill>
                <a:latin typeface="Arial" charset="0"/>
              </a:defRPr>
            </a:lvl8pPr>
            <a:lvl9pPr marL="1828800" algn="ctr" rtl="0" eaLnBrk="1" fontAlgn="base" hangingPunct="1">
              <a:spcBef>
                <a:spcPct val="0"/>
              </a:spcBef>
              <a:spcAft>
                <a:spcPct val="0"/>
              </a:spcAft>
              <a:defRPr sz="3600" b="1">
                <a:solidFill>
                  <a:srgbClr val="3366FF"/>
                </a:solidFill>
                <a:latin typeface="Arial" charset="0"/>
              </a:defRPr>
            </a:lvl9pPr>
          </a:lstStyle>
          <a:p>
            <a:r>
              <a:rPr lang="en-US" sz="3200" kern="0" dirty="0">
                <a:solidFill>
                  <a:srgbClr val="000000"/>
                </a:solidFill>
                <a:effectLst>
                  <a:outerShdw blurRad="38100" dist="38100" dir="2700000" algn="tl">
                    <a:srgbClr val="000000">
                      <a:alpha val="43137"/>
                    </a:srgbClr>
                  </a:outerShdw>
                </a:effectLst>
              </a:rPr>
              <a:t>UME BRIEF (Civilian)</a:t>
            </a:r>
          </a:p>
        </p:txBody>
      </p:sp>
      <p:sp>
        <p:nvSpPr>
          <p:cNvPr id="2" name="TextBox 1"/>
          <p:cNvSpPr txBox="1"/>
          <p:nvPr/>
        </p:nvSpPr>
        <p:spPr>
          <a:xfrm>
            <a:off x="2128838" y="2981325"/>
            <a:ext cx="4886325" cy="523220"/>
          </a:xfrm>
          <a:prstGeom prst="rect">
            <a:avLst/>
          </a:prstGeom>
          <a:noFill/>
        </p:spPr>
        <p:txBody>
          <a:bodyPr wrap="square" rtlCol="0">
            <a:spAutoFit/>
          </a:bodyPr>
          <a:lstStyle/>
          <a:p>
            <a:pPr algn="ctr"/>
            <a:r>
              <a:rPr lang="en-US" sz="2800" b="1" dirty="0"/>
              <a:t>Break until 1515</a:t>
            </a:r>
          </a:p>
        </p:txBody>
      </p:sp>
    </p:spTree>
    <p:extLst>
      <p:ext uri="{BB962C8B-B14F-4D97-AF65-F5344CB8AC3E}">
        <p14:creationId xmlns:p14="http://schemas.microsoft.com/office/powerpoint/2010/main" val="325618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0" y="229674"/>
            <a:ext cx="9155805" cy="52322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square" rtlCol="0">
            <a:spAutoFit/>
          </a:bodyPr>
          <a:lstStyle/>
          <a:p>
            <a:pPr algn="ctr"/>
            <a:r>
              <a:rPr lang="en-US" sz="2800" b="1" dirty="0">
                <a:solidFill>
                  <a:srgbClr val="000000"/>
                </a:solidFill>
                <a:latin typeface="Arial" pitchFamily="34" charset="0"/>
                <a:cs typeface="Arial" pitchFamily="34" charset="0"/>
              </a:rPr>
              <a:t>AGENDA</a:t>
            </a:r>
          </a:p>
        </p:txBody>
      </p:sp>
      <p:sp>
        <p:nvSpPr>
          <p:cNvPr id="3" name="TextBox 2"/>
          <p:cNvSpPr txBox="1"/>
          <p:nvPr/>
        </p:nvSpPr>
        <p:spPr>
          <a:xfrm>
            <a:off x="0" y="1557579"/>
            <a:ext cx="5117909" cy="5078313"/>
          </a:xfrm>
          <a:prstGeom prst="rect">
            <a:avLst/>
          </a:prstGeom>
          <a:noFill/>
        </p:spPr>
        <p:txBody>
          <a:bodyPr wrap="square" rtlCol="0">
            <a:spAutoFit/>
          </a:bodyPr>
          <a:lstStyle/>
          <a:p>
            <a:r>
              <a:rPr lang="en-US" b="1" u="sng" dirty="0">
                <a:solidFill>
                  <a:srgbClr val="000000"/>
                </a:solidFill>
                <a:latin typeface="Arial" panose="020B0604020202020204" pitchFamily="34" charset="0"/>
                <a:cs typeface="Arial" panose="020B0604020202020204" pitchFamily="34" charset="0"/>
              </a:rPr>
              <a:t>Agenda</a:t>
            </a:r>
            <a:r>
              <a:rPr lang="en-US" b="1" dirty="0">
                <a:solidFill>
                  <a:srgbClr val="000000"/>
                </a:solidFill>
                <a:latin typeface="Arial" panose="020B0604020202020204" pitchFamily="34" charset="0"/>
                <a:cs typeface="Arial" panose="020B0604020202020204" pitchFamily="34" charset="0"/>
              </a:rPr>
              <a:t>:</a:t>
            </a:r>
          </a:p>
          <a:p>
            <a:pPr>
              <a:buFont typeface="Arial" pitchFamily="34" charset="0"/>
              <a:buChar char="•"/>
            </a:pPr>
            <a:r>
              <a:rPr lang="en-US" dirty="0">
                <a:solidFill>
                  <a:srgbClr val="000000"/>
                </a:solidFill>
                <a:latin typeface="Arial" panose="020B0604020202020204" pitchFamily="34" charset="0"/>
                <a:cs typeface="Arial" panose="020B0604020202020204" pitchFamily="34" charset="0"/>
              </a:rPr>
              <a:t> Devil 3 (Notes &amp; 7 Minute Drill Overview)</a:t>
            </a:r>
          </a:p>
          <a:p>
            <a:pPr>
              <a:buFont typeface="Arial" pitchFamily="34" charset="0"/>
              <a:buChar char="•"/>
            </a:pPr>
            <a:r>
              <a:rPr lang="en-US" dirty="0">
                <a:solidFill>
                  <a:srgbClr val="000000"/>
                </a:solidFill>
                <a:latin typeface="Arial" panose="020B0604020202020204" pitchFamily="34" charset="0"/>
                <a:cs typeface="Arial" panose="020B0604020202020204" pitchFamily="34" charset="0"/>
              </a:rPr>
              <a:t> First Week Back / URI – CPT Mac</a:t>
            </a:r>
          </a:p>
          <a:p>
            <a:pPr>
              <a:buFont typeface="Arial" pitchFamily="34" charset="0"/>
              <a:buChar char="•"/>
            </a:pPr>
            <a:r>
              <a:rPr lang="en-US" dirty="0">
                <a:solidFill>
                  <a:srgbClr val="000000"/>
                </a:solidFill>
                <a:latin typeface="Arial" panose="020B0604020202020204" pitchFamily="34" charset="0"/>
                <a:cs typeface="Arial" panose="020B0604020202020204" pitchFamily="34" charset="0"/>
              </a:rPr>
              <a:t> Victory Week – CPT Schaefer </a:t>
            </a:r>
          </a:p>
          <a:p>
            <a:pPr>
              <a:buFont typeface="Arial" pitchFamily="34" charset="0"/>
              <a:buChar char="•"/>
            </a:pPr>
            <a:r>
              <a:rPr lang="en-US" dirty="0">
                <a:solidFill>
                  <a:srgbClr val="000000"/>
                </a:solidFill>
                <a:latin typeface="Arial" panose="020B0604020202020204" pitchFamily="34" charset="0"/>
                <a:cs typeface="Arial" panose="020B0604020202020204" pitchFamily="34" charset="0"/>
              </a:rPr>
              <a:t> ICI / SCI – Mr. Crum</a:t>
            </a:r>
          </a:p>
          <a:p>
            <a:pPr>
              <a:buFont typeface="Arial" pitchFamily="34" charset="0"/>
              <a:buChar char="•"/>
            </a:pPr>
            <a:r>
              <a:rPr lang="en-US" dirty="0">
                <a:solidFill>
                  <a:srgbClr val="000000"/>
                </a:solidFill>
                <a:latin typeface="Arial" panose="020B0604020202020204" pitchFamily="34" charset="0"/>
                <a:cs typeface="Arial" panose="020B0604020202020204" pitchFamily="34" charset="0"/>
              </a:rPr>
              <a:t> Driver’s Training – MD</a:t>
            </a:r>
          </a:p>
          <a:p>
            <a:pPr>
              <a:buFont typeface="Arial" pitchFamily="34" charset="0"/>
              <a:buChar char="•"/>
            </a:pPr>
            <a:r>
              <a:rPr lang="en-US" dirty="0">
                <a:solidFill>
                  <a:srgbClr val="000000"/>
                </a:solidFill>
                <a:latin typeface="Arial" panose="020B0604020202020204" pitchFamily="34" charset="0"/>
                <a:cs typeface="Arial" panose="020B0604020202020204" pitchFamily="34" charset="0"/>
              </a:rPr>
              <a:t>UME &amp; 2/1 Sustainment Gunnery – CPT Mac</a:t>
            </a:r>
          </a:p>
          <a:p>
            <a:pPr>
              <a:buFont typeface="Arial" pitchFamily="34" charset="0"/>
              <a:buChar char="•"/>
            </a:pPr>
            <a:r>
              <a:rPr lang="en-US" dirty="0">
                <a:solidFill>
                  <a:srgbClr val="000000"/>
                </a:solidFill>
                <a:latin typeface="Arial" panose="020B0604020202020204" pitchFamily="34" charset="0"/>
                <a:cs typeface="Arial" panose="020B0604020202020204" pitchFamily="34" charset="0"/>
              </a:rPr>
              <a:t>GRF / Manning Realignment – CPTs Mac &amp; MGs</a:t>
            </a:r>
          </a:p>
          <a:p>
            <a:pPr>
              <a:buFont typeface="Arial" pitchFamily="34" charset="0"/>
              <a:buChar char="•"/>
            </a:pPr>
            <a:r>
              <a:rPr lang="en-US" dirty="0" err="1">
                <a:solidFill>
                  <a:srgbClr val="000000"/>
                </a:solidFill>
                <a:latin typeface="Arial" panose="020B0604020202020204" pitchFamily="34" charset="0"/>
                <a:cs typeface="Arial" panose="020B0604020202020204" pitchFamily="34" charset="0"/>
              </a:rPr>
              <a:t>Gunline</a:t>
            </a:r>
            <a:r>
              <a:rPr lang="en-US" dirty="0">
                <a:solidFill>
                  <a:srgbClr val="000000"/>
                </a:solidFill>
                <a:latin typeface="Arial" panose="020B0604020202020204" pitchFamily="34" charset="0"/>
                <a:cs typeface="Arial" panose="020B0604020202020204" pitchFamily="34" charset="0"/>
              </a:rPr>
              <a:t> – MGs</a:t>
            </a:r>
          </a:p>
          <a:p>
            <a:pPr>
              <a:buFont typeface="Arial" pitchFamily="34" charset="0"/>
              <a:buChar char="•"/>
            </a:pPr>
            <a:r>
              <a:rPr lang="en-US" dirty="0">
                <a:solidFill>
                  <a:srgbClr val="000000"/>
                </a:solidFill>
                <a:latin typeface="Arial" panose="020B0604020202020204" pitchFamily="34" charset="0"/>
                <a:cs typeface="Arial" panose="020B0604020202020204" pitchFamily="34" charset="0"/>
              </a:rPr>
              <a:t>OPNET – CPTs Mac &amp; Mollica</a:t>
            </a:r>
          </a:p>
          <a:p>
            <a:pPr>
              <a:buFont typeface="Arial" pitchFamily="34" charset="0"/>
              <a:buChar char="•"/>
            </a:pPr>
            <a:r>
              <a:rPr lang="en-US" dirty="0">
                <a:solidFill>
                  <a:srgbClr val="000000"/>
                </a:solidFill>
                <a:latin typeface="Arial" panose="020B0604020202020204" pitchFamily="34" charset="0"/>
                <a:cs typeface="Arial" panose="020B0604020202020204" pitchFamily="34" charset="0"/>
              </a:rPr>
              <a:t>PIM – Dv3 and/or Dv14</a:t>
            </a:r>
          </a:p>
          <a:p>
            <a:pPr>
              <a:buFont typeface="Arial" pitchFamily="34" charset="0"/>
              <a:buChar char="•"/>
            </a:pPr>
            <a:r>
              <a:rPr lang="en-US" dirty="0">
                <a:solidFill>
                  <a:srgbClr val="000000"/>
                </a:solidFill>
                <a:latin typeface="Arial" panose="020B0604020202020204" pitchFamily="34" charset="0"/>
                <a:cs typeface="Arial" panose="020B0604020202020204" pitchFamily="34" charset="0"/>
              </a:rPr>
              <a:t> BDE Battle Rhythm – CPT Young</a:t>
            </a:r>
          </a:p>
          <a:p>
            <a:pPr>
              <a:buFont typeface="Arial" pitchFamily="34" charset="0"/>
              <a:buChar char="•"/>
            </a:pPr>
            <a:r>
              <a:rPr lang="en-US" dirty="0">
                <a:solidFill>
                  <a:srgbClr val="000000"/>
                </a:solidFill>
                <a:latin typeface="Arial" panose="020B0604020202020204" pitchFamily="34" charset="0"/>
                <a:cs typeface="Arial" panose="020B0604020202020204" pitchFamily="34" charset="0"/>
              </a:rPr>
              <a:t> Battle Rhythm Due Outs – CPT Young</a:t>
            </a:r>
          </a:p>
          <a:p>
            <a:pPr>
              <a:buFont typeface="Arial" pitchFamily="34" charset="0"/>
              <a:buChar char="•"/>
            </a:pPr>
            <a:r>
              <a:rPr lang="en-US" dirty="0">
                <a:solidFill>
                  <a:srgbClr val="000000"/>
                </a:solidFill>
                <a:latin typeface="Arial" panose="020B0604020202020204" pitchFamily="34" charset="0"/>
                <a:cs typeface="Arial" panose="020B0604020202020204" pitchFamily="34" charset="0"/>
              </a:rPr>
              <a:t> UME (approx. 1510)</a:t>
            </a:r>
          </a:p>
          <a:p>
            <a:pPr>
              <a:buFont typeface="Arial" pitchFamily="34" charset="0"/>
              <a:buChar char="•"/>
            </a:pPr>
            <a:r>
              <a:rPr lang="en-US" dirty="0">
                <a:solidFill>
                  <a:srgbClr val="000000"/>
                </a:solidFill>
                <a:latin typeface="Arial" panose="020B0604020202020204" pitchFamily="34" charset="0"/>
                <a:cs typeface="Arial" panose="020B0604020202020204" pitchFamily="34" charset="0"/>
              </a:rPr>
              <a:t> Alibis</a:t>
            </a:r>
          </a:p>
          <a:p>
            <a:pPr>
              <a:buFont typeface="Arial" pitchFamily="34" charset="0"/>
              <a:buChar char="•"/>
            </a:pPr>
            <a:r>
              <a:rPr lang="en-US" dirty="0">
                <a:solidFill>
                  <a:srgbClr val="000000"/>
                </a:solidFill>
                <a:latin typeface="Arial" panose="020B0604020202020204" pitchFamily="34" charset="0"/>
                <a:cs typeface="Arial" panose="020B0604020202020204" pitchFamily="34" charset="0"/>
              </a:rPr>
              <a:t> Final Comments</a:t>
            </a:r>
          </a:p>
          <a:p>
            <a:pPr>
              <a:buFont typeface="Arial" pitchFamily="34" charset="0"/>
              <a:buChar char="•"/>
            </a:pPr>
            <a:r>
              <a:rPr lang="en-US" dirty="0">
                <a:solidFill>
                  <a:srgbClr val="000000"/>
                </a:solidFill>
                <a:latin typeface="Arial" panose="020B0604020202020204" pitchFamily="34" charset="0"/>
                <a:cs typeface="Arial" panose="020B0604020202020204" pitchFamily="34" charset="0"/>
              </a:rPr>
              <a:t>Worthington Cup – MGs</a:t>
            </a:r>
          </a:p>
        </p:txBody>
      </p:sp>
      <p:cxnSp>
        <p:nvCxnSpPr>
          <p:cNvPr id="4" name="Straight Connector 3"/>
          <p:cNvCxnSpPr/>
          <p:nvPr/>
        </p:nvCxnSpPr>
        <p:spPr>
          <a:xfrm>
            <a:off x="11805" y="1513646"/>
            <a:ext cx="9144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090623" y="1805190"/>
            <a:ext cx="0" cy="4754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542" y="882346"/>
            <a:ext cx="9041258" cy="646331"/>
          </a:xfrm>
          <a:prstGeom prst="rect">
            <a:avLst/>
          </a:prstGeom>
          <a:noFill/>
        </p:spPr>
        <p:txBody>
          <a:bodyPr wrap="square" rtlCol="0">
            <a:spAutoFit/>
          </a:bodyPr>
          <a:lstStyle/>
          <a:p>
            <a:r>
              <a:rPr lang="en-US" b="1" dirty="0">
                <a:solidFill>
                  <a:srgbClr val="000000"/>
                </a:solidFill>
                <a:latin typeface="Arial" panose="020B0604020202020204" pitchFamily="34" charset="0"/>
                <a:cs typeface="Arial" panose="020B0604020202020204" pitchFamily="34" charset="0"/>
              </a:rPr>
              <a:t>Purpose: </a:t>
            </a:r>
            <a:r>
              <a:rPr lang="en-US" dirty="0">
                <a:solidFill>
                  <a:srgbClr val="000000"/>
                </a:solidFill>
                <a:latin typeface="Arial" panose="020B0604020202020204" pitchFamily="34" charset="0"/>
                <a:cs typeface="Arial" panose="020B0604020202020204" pitchFamily="34" charset="0"/>
              </a:rPr>
              <a:t>To sync the BDE after Block Leave on near term events and the Garrison Battle Rhythm.</a:t>
            </a:r>
          </a:p>
        </p:txBody>
      </p:sp>
      <p:sp>
        <p:nvSpPr>
          <p:cNvPr id="11" name="TextBox 10"/>
          <p:cNvSpPr txBox="1"/>
          <p:nvPr/>
        </p:nvSpPr>
        <p:spPr>
          <a:xfrm>
            <a:off x="5117910" y="1507128"/>
            <a:ext cx="4026090" cy="3000821"/>
          </a:xfrm>
          <a:prstGeom prst="rect">
            <a:avLst/>
          </a:prstGeom>
          <a:noFill/>
        </p:spPr>
        <p:txBody>
          <a:bodyPr wrap="square" rtlCol="0">
            <a:spAutoFit/>
          </a:bodyPr>
          <a:lstStyle/>
          <a:p>
            <a:pPr>
              <a:lnSpc>
                <a:spcPct val="150000"/>
              </a:lnSpc>
            </a:pPr>
            <a:r>
              <a:rPr lang="en-US" b="1" u="sng" dirty="0">
                <a:solidFill>
                  <a:srgbClr val="000000"/>
                </a:solidFill>
                <a:latin typeface="Arial" panose="020B0604020202020204" pitchFamily="34" charset="0"/>
                <a:cs typeface="Arial" panose="020B0604020202020204" pitchFamily="34" charset="0"/>
              </a:rPr>
              <a:t>Key Takeaways or Decisions:</a:t>
            </a:r>
          </a:p>
          <a:p>
            <a:pPr>
              <a:lnSpc>
                <a:spcPct val="150000"/>
              </a:lnSpc>
              <a:buFont typeface="Arial" pitchFamily="34" charset="0"/>
              <a:buChar char="•"/>
            </a:pPr>
            <a:r>
              <a:rPr lang="en-US" dirty="0">
                <a:solidFill>
                  <a:srgbClr val="000000"/>
                </a:solidFill>
                <a:latin typeface="Arial" panose="020B0604020202020204" pitchFamily="34" charset="0"/>
                <a:cs typeface="Arial" panose="020B0604020202020204" pitchFamily="34" charset="0"/>
              </a:rPr>
              <a:t> Sync on future events</a:t>
            </a:r>
          </a:p>
          <a:p>
            <a:pPr>
              <a:lnSpc>
                <a:spcPct val="150000"/>
              </a:lnSpc>
              <a:buFont typeface="Arial" pitchFamily="34" charset="0"/>
              <a:buChar char="•"/>
            </a:pPr>
            <a:r>
              <a:rPr lang="en-US" dirty="0">
                <a:solidFill>
                  <a:srgbClr val="000000"/>
                </a:solidFill>
                <a:latin typeface="Arial" panose="020B0604020202020204" pitchFamily="34" charset="0"/>
                <a:cs typeface="Arial" panose="020B0604020202020204" pitchFamily="34" charset="0"/>
              </a:rPr>
              <a:t> Define BDE/BN Responsibilities</a:t>
            </a:r>
          </a:p>
          <a:p>
            <a:pPr>
              <a:lnSpc>
                <a:spcPct val="150000"/>
              </a:lnSpc>
              <a:buFont typeface="Arial" pitchFamily="34" charset="0"/>
              <a:buChar char="•"/>
            </a:pPr>
            <a:r>
              <a:rPr lang="en-US" dirty="0">
                <a:solidFill>
                  <a:srgbClr val="000000"/>
                </a:solidFill>
                <a:latin typeface="Arial" panose="020B0604020202020204" pitchFamily="34" charset="0"/>
                <a:cs typeface="Arial" panose="020B0604020202020204" pitchFamily="34" charset="0"/>
              </a:rPr>
              <a:t> Define regular due outs</a:t>
            </a:r>
          </a:p>
          <a:p>
            <a:pPr>
              <a:lnSpc>
                <a:spcPct val="150000"/>
              </a:lnSpc>
            </a:pPr>
            <a:r>
              <a:rPr lang="en-US" b="1" u="sng" dirty="0">
                <a:solidFill>
                  <a:srgbClr val="000000"/>
                </a:solidFill>
                <a:latin typeface="Arial" panose="020B0604020202020204" pitchFamily="34" charset="0"/>
                <a:cs typeface="Arial" panose="020B0604020202020204" pitchFamily="34" charset="0"/>
              </a:rPr>
              <a:t>Decisions here for Devil 6:</a:t>
            </a:r>
          </a:p>
          <a:p>
            <a:pPr>
              <a:lnSpc>
                <a:spcPct val="150000"/>
              </a:lnSpc>
            </a:pPr>
            <a:endParaRPr lang="en-US" dirty="0">
              <a:solidFill>
                <a:srgbClr val="000000"/>
              </a:solidFill>
              <a:latin typeface="Arial" panose="020B0604020202020204" pitchFamily="34" charset="0"/>
              <a:cs typeface="Arial" panose="020B0604020202020204" pitchFamily="34" charset="0"/>
            </a:endParaRPr>
          </a:p>
          <a:p>
            <a:pPr>
              <a:lnSpc>
                <a:spcPct val="150000"/>
              </a:lnSpc>
            </a:pP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483417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63728" y="265331"/>
            <a:ext cx="8229600" cy="496669"/>
          </a:xfrm>
          <a:prstGeom prst="rect">
            <a:avLst/>
          </a:prstGeom>
        </p:spPr>
        <p:txBody>
          <a:bodyPr/>
          <a:lstStyle/>
          <a:p>
            <a:r>
              <a:rPr lang="en-US" sz="2800" dirty="0">
                <a:latin typeface="+mn-lt"/>
              </a:rPr>
              <a:t>DEVIL 6 COMMANDER’S BRIEF</a:t>
            </a:r>
          </a:p>
        </p:txBody>
      </p:sp>
      <p:cxnSp>
        <p:nvCxnSpPr>
          <p:cNvPr id="5" name="Straight Connector 4"/>
          <p:cNvCxnSpPr/>
          <p:nvPr/>
        </p:nvCxnSpPr>
        <p:spPr>
          <a:xfrm>
            <a:off x="3352000" y="990600"/>
            <a:ext cx="0" cy="53949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64244" y="3083256"/>
            <a:ext cx="30877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2400" y="914400"/>
            <a:ext cx="3162995" cy="2123658"/>
          </a:xfrm>
          <a:prstGeom prst="rect">
            <a:avLst/>
          </a:prstGeom>
          <a:noFill/>
          <a:ln>
            <a:noFill/>
          </a:ln>
        </p:spPr>
        <p:txBody>
          <a:bodyPr wrap="square" rtlCol="0">
            <a:spAutoFit/>
          </a:bodyPr>
          <a:lstStyle/>
          <a:p>
            <a:pPr>
              <a:lnSpc>
                <a:spcPct val="150000"/>
              </a:lnSpc>
            </a:pPr>
            <a:r>
              <a:rPr lang="en-US" sz="1100" b="1" u="sng" dirty="0">
                <a:solidFill>
                  <a:srgbClr val="000000"/>
                </a:solidFill>
              </a:rPr>
              <a:t>CDRs FOCUS</a:t>
            </a:r>
            <a:r>
              <a:rPr lang="en-US" sz="1100" dirty="0">
                <a:solidFill>
                  <a:srgbClr val="000000"/>
                </a:solidFill>
              </a:rPr>
              <a:t>:</a:t>
            </a:r>
          </a:p>
          <a:p>
            <a:pPr marL="171450" indent="-171450">
              <a:lnSpc>
                <a:spcPct val="150000"/>
              </a:lnSpc>
              <a:buFont typeface="Arial" panose="020B0604020202020204" pitchFamily="34" charset="0"/>
              <a:buChar char="•"/>
            </a:pPr>
            <a:r>
              <a:rPr lang="en-US" sz="1100" dirty="0">
                <a:solidFill>
                  <a:srgbClr val="000000"/>
                </a:solidFill>
              </a:rPr>
              <a:t>Readiness: Fight Tonight</a:t>
            </a:r>
          </a:p>
          <a:p>
            <a:pPr marL="628650" lvl="1" indent="-171450">
              <a:lnSpc>
                <a:spcPct val="150000"/>
              </a:lnSpc>
              <a:buFont typeface="Arial" panose="020B0604020202020204" pitchFamily="34" charset="0"/>
              <a:buChar char="•"/>
            </a:pPr>
            <a:r>
              <a:rPr lang="en-US" sz="1100" dirty="0">
                <a:solidFill>
                  <a:srgbClr val="000000"/>
                </a:solidFill>
              </a:rPr>
              <a:t>Support to Theater Security Cooperation Exercises</a:t>
            </a:r>
          </a:p>
          <a:p>
            <a:pPr marL="628650" lvl="1" indent="-171450">
              <a:lnSpc>
                <a:spcPct val="150000"/>
              </a:lnSpc>
              <a:buFont typeface="Arial" panose="020B0604020202020204" pitchFamily="34" charset="0"/>
              <a:buChar char="•"/>
            </a:pPr>
            <a:r>
              <a:rPr lang="en-US" sz="1100" dirty="0">
                <a:solidFill>
                  <a:srgbClr val="000000"/>
                </a:solidFill>
              </a:rPr>
              <a:t>Partnership / Interoperability </a:t>
            </a:r>
          </a:p>
          <a:p>
            <a:pPr marL="628650" lvl="1" indent="-171450">
              <a:lnSpc>
                <a:spcPct val="150000"/>
              </a:lnSpc>
              <a:buFont typeface="Arial" panose="020B0604020202020204" pitchFamily="34" charset="0"/>
              <a:buChar char="•"/>
            </a:pPr>
            <a:r>
              <a:rPr lang="en-US" sz="1100" dirty="0">
                <a:solidFill>
                  <a:srgbClr val="000000"/>
                </a:solidFill>
              </a:rPr>
              <a:t>Warrior Strike</a:t>
            </a:r>
          </a:p>
          <a:p>
            <a:pPr marL="171450" indent="-171450">
              <a:lnSpc>
                <a:spcPct val="150000"/>
              </a:lnSpc>
              <a:buFont typeface="Arial" panose="020B0604020202020204" pitchFamily="34" charset="0"/>
              <a:buChar char="•"/>
            </a:pPr>
            <a:r>
              <a:rPr lang="en-US" sz="1100" dirty="0">
                <a:solidFill>
                  <a:srgbClr val="000000"/>
                </a:solidFill>
              </a:rPr>
              <a:t>Leader Development</a:t>
            </a:r>
          </a:p>
          <a:p>
            <a:pPr marL="171450" indent="-171450">
              <a:lnSpc>
                <a:spcPct val="150000"/>
              </a:lnSpc>
              <a:buFont typeface="Arial" panose="020B0604020202020204" pitchFamily="34" charset="0"/>
              <a:buChar char="•"/>
            </a:pPr>
            <a:r>
              <a:rPr lang="en-US" sz="1100" dirty="0">
                <a:solidFill>
                  <a:srgbClr val="000000"/>
                </a:solidFill>
              </a:rPr>
              <a:t>Transitions </a:t>
            </a:r>
          </a:p>
        </p:txBody>
      </p:sp>
      <p:sp>
        <p:nvSpPr>
          <p:cNvPr id="13" name="TextBox 12"/>
          <p:cNvSpPr txBox="1"/>
          <p:nvPr/>
        </p:nvSpPr>
        <p:spPr>
          <a:xfrm>
            <a:off x="125749" y="3124200"/>
            <a:ext cx="3122601" cy="3139321"/>
          </a:xfrm>
          <a:prstGeom prst="rect">
            <a:avLst/>
          </a:prstGeom>
          <a:noFill/>
          <a:ln>
            <a:noFill/>
          </a:ln>
        </p:spPr>
        <p:txBody>
          <a:bodyPr wrap="square" rtlCol="0">
            <a:spAutoFit/>
          </a:bodyPr>
          <a:lstStyle/>
          <a:p>
            <a:pPr>
              <a:lnSpc>
                <a:spcPct val="150000"/>
              </a:lnSpc>
            </a:pPr>
            <a:r>
              <a:rPr lang="en-US" sz="1100" b="1" u="sng" dirty="0">
                <a:solidFill>
                  <a:srgbClr val="000000"/>
                </a:solidFill>
              </a:rPr>
              <a:t>CSMs FOCUS</a:t>
            </a:r>
            <a:r>
              <a:rPr lang="en-US" sz="1100" b="1" dirty="0">
                <a:solidFill>
                  <a:srgbClr val="000000"/>
                </a:solidFill>
              </a:rPr>
              <a:t>:</a:t>
            </a:r>
          </a:p>
          <a:p>
            <a:pPr marL="171450" indent="-171450">
              <a:lnSpc>
                <a:spcPct val="150000"/>
              </a:lnSpc>
              <a:buFont typeface="Arial" panose="020B0604020202020204" pitchFamily="34" charset="0"/>
              <a:buChar char="•"/>
            </a:pPr>
            <a:r>
              <a:rPr lang="en-US" sz="1100" dirty="0"/>
              <a:t>Standards and Discipline</a:t>
            </a:r>
          </a:p>
          <a:p>
            <a:pPr marL="171450" indent="-171450">
              <a:lnSpc>
                <a:spcPct val="150000"/>
              </a:lnSpc>
              <a:buFont typeface="Arial" panose="020B0604020202020204" pitchFamily="34" charset="0"/>
              <a:buChar char="•"/>
            </a:pPr>
            <a:r>
              <a:rPr lang="en-US" sz="1100" dirty="0"/>
              <a:t>Trained/Certified Leaders </a:t>
            </a:r>
          </a:p>
          <a:p>
            <a:pPr marL="171450" indent="-171450">
              <a:lnSpc>
                <a:spcPct val="150000"/>
              </a:lnSpc>
              <a:buFont typeface="Arial" panose="020B0604020202020204" pitchFamily="34" charset="0"/>
              <a:buChar char="•"/>
            </a:pPr>
            <a:r>
              <a:rPr lang="en-US" sz="1100" dirty="0"/>
              <a:t>Programs of Excellence</a:t>
            </a:r>
          </a:p>
          <a:p>
            <a:pPr marL="171450" indent="-171450">
              <a:lnSpc>
                <a:spcPct val="150000"/>
              </a:lnSpc>
              <a:buFont typeface="Arial" panose="020B0604020202020204" pitchFamily="34" charset="0"/>
              <a:buChar char="•"/>
            </a:pPr>
            <a:r>
              <a:rPr lang="en-US" sz="1100" dirty="0"/>
              <a:t>CBRN-E</a:t>
            </a:r>
          </a:p>
          <a:p>
            <a:pPr marL="171450" indent="-171450">
              <a:lnSpc>
                <a:spcPct val="150000"/>
              </a:lnSpc>
              <a:buFont typeface="Arial" panose="020B0604020202020204" pitchFamily="34" charset="0"/>
              <a:buChar char="•"/>
            </a:pPr>
            <a:r>
              <a:rPr lang="en-US" sz="1100" dirty="0"/>
              <a:t>Soldier Morale and Welfare</a:t>
            </a:r>
          </a:p>
          <a:p>
            <a:pPr marL="171450" indent="-171450">
              <a:lnSpc>
                <a:spcPct val="150000"/>
              </a:lnSpc>
              <a:buFont typeface="Arial" panose="020B0604020202020204" pitchFamily="34" charset="0"/>
              <a:buChar char="•"/>
            </a:pPr>
            <a:r>
              <a:rPr lang="en-US" sz="1100" dirty="0"/>
              <a:t>Retention, SHARP and EO</a:t>
            </a:r>
          </a:p>
          <a:p>
            <a:pPr marL="171450" indent="-171450">
              <a:lnSpc>
                <a:spcPct val="150000"/>
              </a:lnSpc>
              <a:buFont typeface="Arial" panose="020B0604020202020204" pitchFamily="34" charset="0"/>
              <a:buChar char="•"/>
            </a:pPr>
            <a:r>
              <a:rPr lang="en-US" sz="1100" dirty="0"/>
              <a:t>Leader Development and Team Building </a:t>
            </a:r>
          </a:p>
          <a:p>
            <a:pPr marL="171450" indent="-171450">
              <a:lnSpc>
                <a:spcPct val="150000"/>
              </a:lnSpc>
              <a:buFont typeface="Arial" panose="020B0604020202020204" pitchFamily="34" charset="0"/>
              <a:buChar char="•"/>
            </a:pPr>
            <a:r>
              <a:rPr lang="en-US" sz="1100" dirty="0"/>
              <a:t>Fitness and Resilience</a:t>
            </a:r>
          </a:p>
          <a:p>
            <a:pPr marL="171450" indent="-171450">
              <a:lnSpc>
                <a:spcPct val="150000"/>
              </a:lnSpc>
              <a:buFont typeface="Arial" panose="020B0604020202020204" pitchFamily="34" charset="0"/>
              <a:buChar char="•"/>
            </a:pPr>
            <a:r>
              <a:rPr lang="en-US" sz="1100" dirty="0"/>
              <a:t>Marksmanship- Weapon Mastery</a:t>
            </a:r>
          </a:p>
          <a:p>
            <a:pPr marL="171450" indent="-171450">
              <a:lnSpc>
                <a:spcPct val="150000"/>
              </a:lnSpc>
              <a:buFont typeface="Arial" panose="020B0604020202020204" pitchFamily="34" charset="0"/>
              <a:buChar char="•"/>
            </a:pPr>
            <a:r>
              <a:rPr lang="en-US" sz="1100" dirty="0"/>
              <a:t>Medical (CLS, EMT-B, and NEO Support)</a:t>
            </a:r>
          </a:p>
          <a:p>
            <a:pPr marL="171450" indent="-171450">
              <a:lnSpc>
                <a:spcPct val="150000"/>
              </a:lnSpc>
              <a:buFont typeface="Arial" panose="020B0604020202020204" pitchFamily="34" charset="0"/>
              <a:buChar char="•"/>
            </a:pPr>
            <a:r>
              <a:rPr lang="en-US" sz="1100" dirty="0"/>
              <a:t>Communications (Voice/Digital and HF)</a:t>
            </a:r>
          </a:p>
        </p:txBody>
      </p:sp>
      <p:sp>
        <p:nvSpPr>
          <p:cNvPr id="14" name="TextBox 13"/>
          <p:cNvSpPr txBox="1"/>
          <p:nvPr/>
        </p:nvSpPr>
        <p:spPr>
          <a:xfrm>
            <a:off x="3429000" y="1505926"/>
            <a:ext cx="3810000" cy="923330"/>
          </a:xfrm>
          <a:prstGeom prst="rect">
            <a:avLst/>
          </a:prstGeom>
          <a:noFill/>
          <a:ln>
            <a:noFill/>
          </a:ln>
        </p:spPr>
        <p:txBody>
          <a:bodyPr wrap="square" rtlCol="0">
            <a:spAutoFit/>
          </a:bodyPr>
          <a:lstStyle/>
          <a:p>
            <a:pPr>
              <a:lnSpc>
                <a:spcPct val="150000"/>
              </a:lnSpc>
            </a:pPr>
            <a:r>
              <a:rPr lang="en-US" sz="1200" b="1" u="sng" dirty="0">
                <a:solidFill>
                  <a:srgbClr val="000000"/>
                </a:solidFill>
              </a:rPr>
              <a:t>METL</a:t>
            </a:r>
            <a:r>
              <a:rPr lang="en-US" sz="1200" b="1" dirty="0">
                <a:solidFill>
                  <a:srgbClr val="000000"/>
                </a:solidFill>
              </a:rPr>
              <a:t>:</a:t>
            </a:r>
          </a:p>
          <a:p>
            <a:pPr>
              <a:lnSpc>
                <a:spcPct val="150000"/>
              </a:lnSpc>
            </a:pPr>
            <a:endParaRPr lang="en-US" sz="1200" b="1" dirty="0">
              <a:solidFill>
                <a:srgbClr val="000000"/>
              </a:solidFill>
            </a:endParaRPr>
          </a:p>
          <a:p>
            <a:pPr>
              <a:lnSpc>
                <a:spcPct val="150000"/>
              </a:lnSpc>
            </a:pPr>
            <a:r>
              <a:rPr lang="en-US" sz="1200" dirty="0">
                <a:solidFill>
                  <a:srgbClr val="000000"/>
                </a:solidFill>
              </a:rPr>
              <a:t>	</a:t>
            </a:r>
          </a:p>
        </p:txBody>
      </p:sp>
      <p:cxnSp>
        <p:nvCxnSpPr>
          <p:cNvPr id="12" name="Straight Connector 11"/>
          <p:cNvCxnSpPr/>
          <p:nvPr/>
        </p:nvCxnSpPr>
        <p:spPr>
          <a:xfrm>
            <a:off x="3371088" y="4818888"/>
            <a:ext cx="5715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428998" y="911352"/>
            <a:ext cx="5715002" cy="738664"/>
          </a:xfrm>
          <a:prstGeom prst="rect">
            <a:avLst/>
          </a:prstGeom>
        </p:spPr>
        <p:txBody>
          <a:bodyPr wrap="square">
            <a:spAutoFit/>
          </a:bodyPr>
          <a:lstStyle/>
          <a:p>
            <a:r>
              <a:rPr lang="en-US" sz="1400" b="1" u="sng" dirty="0">
                <a:solidFill>
                  <a:srgbClr val="000000"/>
                </a:solidFill>
              </a:rPr>
              <a:t>Mission</a:t>
            </a:r>
            <a:r>
              <a:rPr lang="en-US" sz="1400" b="1" dirty="0">
                <a:solidFill>
                  <a:srgbClr val="000000"/>
                </a:solidFill>
              </a:rPr>
              <a:t>.</a:t>
            </a:r>
            <a:r>
              <a:rPr lang="en-US" sz="1400" dirty="0">
                <a:solidFill>
                  <a:srgbClr val="000000"/>
                </a:solidFill>
              </a:rPr>
              <a:t> 1/1ID deters North Korean aggression to maintain the armistice and if deterrence fails, 1/1ID “Fights Tonight” and executes Decisive Action operations in support of the U.S.-ROK alliance.</a:t>
            </a:r>
          </a:p>
        </p:txBody>
      </p:sp>
      <p:graphicFrame>
        <p:nvGraphicFramePr>
          <p:cNvPr id="17" name="Table 16"/>
          <p:cNvGraphicFramePr>
            <a:graphicFrameLocks noGrp="1"/>
          </p:cNvGraphicFramePr>
          <p:nvPr/>
        </p:nvGraphicFramePr>
        <p:xfrm>
          <a:off x="3476325" y="1844414"/>
          <a:ext cx="5562600" cy="2888876"/>
        </p:xfrm>
        <a:graphic>
          <a:graphicData uri="http://schemas.openxmlformats.org/drawingml/2006/table">
            <a:tbl>
              <a:tblPr/>
              <a:tblGrid>
                <a:gridCol w="1496621">
                  <a:extLst>
                    <a:ext uri="{9D8B030D-6E8A-4147-A177-3AD203B41FA5}">
                      <a16:colId xmlns:a16="http://schemas.microsoft.com/office/drawing/2014/main" val="20000"/>
                    </a:ext>
                  </a:extLst>
                </a:gridCol>
                <a:gridCol w="715776">
                  <a:extLst>
                    <a:ext uri="{9D8B030D-6E8A-4147-A177-3AD203B41FA5}">
                      <a16:colId xmlns:a16="http://schemas.microsoft.com/office/drawing/2014/main" val="20001"/>
                    </a:ext>
                  </a:extLst>
                </a:gridCol>
                <a:gridCol w="759403">
                  <a:extLst>
                    <a:ext uri="{9D8B030D-6E8A-4147-A177-3AD203B41FA5}">
                      <a16:colId xmlns:a16="http://schemas.microsoft.com/office/drawing/2014/main" val="20002"/>
                    </a:ext>
                  </a:extLst>
                </a:gridCol>
                <a:gridCol w="2590800">
                  <a:extLst>
                    <a:ext uri="{9D8B030D-6E8A-4147-A177-3AD203B41FA5}">
                      <a16:colId xmlns:a16="http://schemas.microsoft.com/office/drawing/2014/main" val="20003"/>
                    </a:ext>
                  </a:extLst>
                </a:gridCol>
              </a:tblGrid>
              <a:tr h="424852">
                <a:tc>
                  <a:txBody>
                    <a:bodyPr/>
                    <a:lstStyle>
                      <a:lvl1pPr marL="0" algn="l" defTabSz="913865" rtl="0" eaLnBrk="1" latinLnBrk="0" hangingPunct="1">
                        <a:defRPr sz="1800" kern="1200">
                          <a:solidFill>
                            <a:schemeClr val="tx1"/>
                          </a:solidFill>
                          <a:latin typeface="Arial"/>
                        </a:defRPr>
                      </a:lvl1pPr>
                      <a:lvl2pPr marL="456933" algn="l" defTabSz="913865" rtl="0" eaLnBrk="1" latinLnBrk="0" hangingPunct="1">
                        <a:defRPr sz="1800" kern="1200">
                          <a:solidFill>
                            <a:schemeClr val="tx1"/>
                          </a:solidFill>
                          <a:latin typeface="Arial"/>
                        </a:defRPr>
                      </a:lvl2pPr>
                      <a:lvl3pPr marL="913865" algn="l" defTabSz="913865" rtl="0" eaLnBrk="1" latinLnBrk="0" hangingPunct="1">
                        <a:defRPr sz="1800" kern="1200">
                          <a:solidFill>
                            <a:schemeClr val="tx1"/>
                          </a:solidFill>
                          <a:latin typeface="Arial"/>
                        </a:defRPr>
                      </a:lvl3pPr>
                      <a:lvl4pPr marL="1370799" algn="l" defTabSz="913865" rtl="0" eaLnBrk="1" latinLnBrk="0" hangingPunct="1">
                        <a:defRPr sz="1800" kern="1200">
                          <a:solidFill>
                            <a:schemeClr val="tx1"/>
                          </a:solidFill>
                          <a:latin typeface="Arial"/>
                        </a:defRPr>
                      </a:lvl4pPr>
                      <a:lvl5pPr marL="1827731" algn="l" defTabSz="913865" rtl="0" eaLnBrk="1" latinLnBrk="0" hangingPunct="1">
                        <a:defRPr sz="1800" kern="1200">
                          <a:solidFill>
                            <a:schemeClr val="tx1"/>
                          </a:solidFill>
                          <a:latin typeface="Arial"/>
                        </a:defRPr>
                      </a:lvl5pPr>
                      <a:lvl6pPr marL="2284665" algn="l" defTabSz="913865" rtl="0" eaLnBrk="1" latinLnBrk="0" hangingPunct="1">
                        <a:defRPr sz="1800" kern="1200">
                          <a:solidFill>
                            <a:schemeClr val="tx1"/>
                          </a:solidFill>
                          <a:latin typeface="Arial"/>
                        </a:defRPr>
                      </a:lvl6pPr>
                      <a:lvl7pPr marL="2741596" algn="l" defTabSz="913865" rtl="0" eaLnBrk="1" latinLnBrk="0" hangingPunct="1">
                        <a:defRPr sz="1800" kern="1200">
                          <a:solidFill>
                            <a:schemeClr val="tx1"/>
                          </a:solidFill>
                          <a:latin typeface="Arial"/>
                        </a:defRPr>
                      </a:lvl7pPr>
                      <a:lvl8pPr marL="3198530" algn="l" defTabSz="913865" rtl="0" eaLnBrk="1" latinLnBrk="0" hangingPunct="1">
                        <a:defRPr sz="1800" kern="1200">
                          <a:solidFill>
                            <a:schemeClr val="tx1"/>
                          </a:solidFill>
                          <a:latin typeface="Arial"/>
                        </a:defRPr>
                      </a:lvl8pPr>
                      <a:lvl9pPr marL="3655460" algn="l" defTabSz="913865" rtl="0" eaLnBrk="1" latinLnBrk="0" hangingPunct="1">
                        <a:defRPr sz="1800" kern="1200">
                          <a:solidFill>
                            <a:schemeClr val="tx1"/>
                          </a:solidFill>
                          <a:latin typeface="Arial"/>
                        </a:defRPr>
                      </a:lvl9pPr>
                    </a:lstStyle>
                    <a:p>
                      <a:pPr marL="0" marR="0" lvl="0" indent="0" algn="ctr" defTabSz="965200" rtl="0" eaLnBrk="1" fontAlgn="base" latinLnBrk="0" hangingPunct="1">
                        <a:lnSpc>
                          <a:spcPts val="16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 Arial"/>
                          <a:cs typeface="Arial" pitchFamily="34" charset="0"/>
                        </a:rPr>
                        <a:t>TASK</a:t>
                      </a:r>
                    </a:p>
                  </a:txBody>
                  <a:tcPr marL="26126" marR="26126"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solidFill>
                  </a:tcPr>
                </a:tc>
                <a:tc>
                  <a:txBody>
                    <a:bodyPr/>
                    <a:lstStyle>
                      <a:lvl1pPr marL="0" algn="l" defTabSz="913865" rtl="0" eaLnBrk="1" latinLnBrk="0" hangingPunct="1">
                        <a:defRPr sz="1800" kern="1200">
                          <a:solidFill>
                            <a:schemeClr val="tx1"/>
                          </a:solidFill>
                          <a:latin typeface="Arial"/>
                        </a:defRPr>
                      </a:lvl1pPr>
                      <a:lvl2pPr marL="456933" algn="l" defTabSz="913865" rtl="0" eaLnBrk="1" latinLnBrk="0" hangingPunct="1">
                        <a:defRPr sz="1800" kern="1200">
                          <a:solidFill>
                            <a:schemeClr val="tx1"/>
                          </a:solidFill>
                          <a:latin typeface="Arial"/>
                        </a:defRPr>
                      </a:lvl2pPr>
                      <a:lvl3pPr marL="913865" algn="l" defTabSz="913865" rtl="0" eaLnBrk="1" latinLnBrk="0" hangingPunct="1">
                        <a:defRPr sz="1800" kern="1200">
                          <a:solidFill>
                            <a:schemeClr val="tx1"/>
                          </a:solidFill>
                          <a:latin typeface="Arial"/>
                        </a:defRPr>
                      </a:lvl3pPr>
                      <a:lvl4pPr marL="1370799" algn="l" defTabSz="913865" rtl="0" eaLnBrk="1" latinLnBrk="0" hangingPunct="1">
                        <a:defRPr sz="1800" kern="1200">
                          <a:solidFill>
                            <a:schemeClr val="tx1"/>
                          </a:solidFill>
                          <a:latin typeface="Arial"/>
                        </a:defRPr>
                      </a:lvl4pPr>
                      <a:lvl5pPr marL="1827731" algn="l" defTabSz="913865" rtl="0" eaLnBrk="1" latinLnBrk="0" hangingPunct="1">
                        <a:defRPr sz="1800" kern="1200">
                          <a:solidFill>
                            <a:schemeClr val="tx1"/>
                          </a:solidFill>
                          <a:latin typeface="Arial"/>
                        </a:defRPr>
                      </a:lvl5pPr>
                      <a:lvl6pPr marL="2284665" algn="l" defTabSz="913865" rtl="0" eaLnBrk="1" latinLnBrk="0" hangingPunct="1">
                        <a:defRPr sz="1800" kern="1200">
                          <a:solidFill>
                            <a:schemeClr val="tx1"/>
                          </a:solidFill>
                          <a:latin typeface="Arial"/>
                        </a:defRPr>
                      </a:lvl6pPr>
                      <a:lvl7pPr marL="2741596" algn="l" defTabSz="913865" rtl="0" eaLnBrk="1" latinLnBrk="0" hangingPunct="1">
                        <a:defRPr sz="1800" kern="1200">
                          <a:solidFill>
                            <a:schemeClr val="tx1"/>
                          </a:solidFill>
                          <a:latin typeface="Arial"/>
                        </a:defRPr>
                      </a:lvl7pPr>
                      <a:lvl8pPr marL="3198530" algn="l" defTabSz="913865" rtl="0" eaLnBrk="1" latinLnBrk="0" hangingPunct="1">
                        <a:defRPr sz="1800" kern="1200">
                          <a:solidFill>
                            <a:schemeClr val="tx1"/>
                          </a:solidFill>
                          <a:latin typeface="Arial"/>
                        </a:defRPr>
                      </a:lvl8pPr>
                      <a:lvl9pPr marL="3655460" algn="l" defTabSz="913865" rtl="0" eaLnBrk="1" latinLnBrk="0" hangingPunct="1">
                        <a:defRPr sz="1800" kern="1200">
                          <a:solidFill>
                            <a:schemeClr val="tx1"/>
                          </a:solidFill>
                          <a:latin typeface="Arial"/>
                        </a:defRPr>
                      </a:lvl9pPr>
                    </a:lstStyle>
                    <a:p>
                      <a:pPr marL="0" marR="0" lvl="0" indent="0" algn="ctr" defTabSz="965200" rtl="0" eaLnBrk="1" fontAlgn="base" latinLnBrk="0" hangingPunct="1">
                        <a:lnSpc>
                          <a:spcPts val="16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 Arial"/>
                          <a:cs typeface="Arial" pitchFamily="34" charset="0"/>
                        </a:rPr>
                        <a:t>FY 17</a:t>
                      </a:r>
                    </a:p>
                    <a:p>
                      <a:pPr marL="0" marR="0" lvl="0" indent="0" algn="ctr" defTabSz="965200" rtl="0" eaLnBrk="1" fontAlgn="base" latinLnBrk="0" hangingPunct="1">
                        <a:lnSpc>
                          <a:spcPts val="16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 Arial"/>
                          <a:cs typeface="Arial" pitchFamily="34" charset="0"/>
                        </a:rPr>
                        <a:t>1st QTR </a:t>
                      </a:r>
                    </a:p>
                    <a:p>
                      <a:pPr marL="0" marR="0" lvl="0" indent="0" algn="ctr" defTabSz="965200" rtl="0" eaLnBrk="1" fontAlgn="base" latinLnBrk="0" hangingPunct="1">
                        <a:lnSpc>
                          <a:spcPts val="16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 Arial"/>
                          <a:cs typeface="Arial" pitchFamily="34" charset="0"/>
                        </a:rPr>
                        <a:t>Previous</a:t>
                      </a:r>
                    </a:p>
                  </a:txBody>
                  <a:tcPr marL="26126" marR="26126"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65200" rtl="0" eaLnBrk="1" fontAlgn="base" latinLnBrk="0" hangingPunct="1">
                        <a:lnSpc>
                          <a:spcPts val="16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 Arial"/>
                          <a:cs typeface="Arial" pitchFamily="34" charset="0"/>
                        </a:rPr>
                        <a:t>FY 17</a:t>
                      </a:r>
                    </a:p>
                    <a:p>
                      <a:pPr marL="0" marR="0" lvl="0" indent="0" algn="ctr" defTabSz="965200" rtl="0" eaLnBrk="1" fontAlgn="base" latinLnBrk="0" hangingPunct="1">
                        <a:lnSpc>
                          <a:spcPts val="16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 Arial"/>
                          <a:cs typeface="Arial" pitchFamily="34" charset="0"/>
                        </a:rPr>
                        <a:t>2nd QTR</a:t>
                      </a:r>
                    </a:p>
                    <a:p>
                      <a:pPr marL="0" marR="0" lvl="0" indent="0" algn="ctr" defTabSz="965200" rtl="0" eaLnBrk="1" fontAlgn="base" latinLnBrk="0" hangingPunct="1">
                        <a:lnSpc>
                          <a:spcPts val="16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 Arial"/>
                          <a:cs typeface="Arial" pitchFamily="34" charset="0"/>
                        </a:rPr>
                        <a:t>Projected </a:t>
                      </a:r>
                    </a:p>
                  </a:txBody>
                  <a:tcPr marL="26126" marR="26126"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solidFill>
                  </a:tcPr>
                </a:tc>
                <a:tc>
                  <a:txBody>
                    <a:bodyPr/>
                    <a:lstStyle>
                      <a:lvl1pPr marL="0" algn="l" defTabSz="913865" rtl="0" eaLnBrk="1" latinLnBrk="0" hangingPunct="1">
                        <a:defRPr sz="1800" kern="1200">
                          <a:solidFill>
                            <a:schemeClr val="tx1"/>
                          </a:solidFill>
                          <a:latin typeface="Arial"/>
                        </a:defRPr>
                      </a:lvl1pPr>
                      <a:lvl2pPr marL="456933" algn="l" defTabSz="913865" rtl="0" eaLnBrk="1" latinLnBrk="0" hangingPunct="1">
                        <a:defRPr sz="1800" kern="1200">
                          <a:solidFill>
                            <a:schemeClr val="tx1"/>
                          </a:solidFill>
                          <a:latin typeface="Arial"/>
                        </a:defRPr>
                      </a:lvl2pPr>
                      <a:lvl3pPr marL="913865" algn="l" defTabSz="913865" rtl="0" eaLnBrk="1" latinLnBrk="0" hangingPunct="1">
                        <a:defRPr sz="1800" kern="1200">
                          <a:solidFill>
                            <a:schemeClr val="tx1"/>
                          </a:solidFill>
                          <a:latin typeface="Arial"/>
                        </a:defRPr>
                      </a:lvl3pPr>
                      <a:lvl4pPr marL="1370799" algn="l" defTabSz="913865" rtl="0" eaLnBrk="1" latinLnBrk="0" hangingPunct="1">
                        <a:defRPr sz="1800" kern="1200">
                          <a:solidFill>
                            <a:schemeClr val="tx1"/>
                          </a:solidFill>
                          <a:latin typeface="Arial"/>
                        </a:defRPr>
                      </a:lvl4pPr>
                      <a:lvl5pPr marL="1827731" algn="l" defTabSz="913865" rtl="0" eaLnBrk="1" latinLnBrk="0" hangingPunct="1">
                        <a:defRPr sz="1800" kern="1200">
                          <a:solidFill>
                            <a:schemeClr val="tx1"/>
                          </a:solidFill>
                          <a:latin typeface="Arial"/>
                        </a:defRPr>
                      </a:lvl5pPr>
                      <a:lvl6pPr marL="2284665" algn="l" defTabSz="913865" rtl="0" eaLnBrk="1" latinLnBrk="0" hangingPunct="1">
                        <a:defRPr sz="1800" kern="1200">
                          <a:solidFill>
                            <a:schemeClr val="tx1"/>
                          </a:solidFill>
                          <a:latin typeface="Arial"/>
                        </a:defRPr>
                      </a:lvl6pPr>
                      <a:lvl7pPr marL="2741596" algn="l" defTabSz="913865" rtl="0" eaLnBrk="1" latinLnBrk="0" hangingPunct="1">
                        <a:defRPr sz="1800" kern="1200">
                          <a:solidFill>
                            <a:schemeClr val="tx1"/>
                          </a:solidFill>
                          <a:latin typeface="Arial"/>
                        </a:defRPr>
                      </a:lvl7pPr>
                      <a:lvl8pPr marL="3198530" algn="l" defTabSz="913865" rtl="0" eaLnBrk="1" latinLnBrk="0" hangingPunct="1">
                        <a:defRPr sz="1800" kern="1200">
                          <a:solidFill>
                            <a:schemeClr val="tx1"/>
                          </a:solidFill>
                          <a:latin typeface="Arial"/>
                        </a:defRPr>
                      </a:lvl8pPr>
                      <a:lvl9pPr marL="3655460" algn="l" defTabSz="913865" rtl="0" eaLnBrk="1" latinLnBrk="0" hangingPunct="1">
                        <a:defRPr sz="1800" kern="1200">
                          <a:solidFill>
                            <a:schemeClr val="tx1"/>
                          </a:solidFill>
                          <a:latin typeface="Arial"/>
                        </a:defRPr>
                      </a:lvl9pPr>
                    </a:lstStyle>
                    <a:p>
                      <a:pPr marL="0" marR="0" lvl="0" indent="0" algn="ctr" defTabSz="965200" rtl="0" eaLnBrk="1" fontAlgn="base" latinLnBrk="0" hangingPunct="1">
                        <a:lnSpc>
                          <a:spcPts val="16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 Arial"/>
                          <a:cs typeface="Arial" pitchFamily="34" charset="0"/>
                        </a:rPr>
                        <a:t>TRAINING EVENTS</a:t>
                      </a:r>
                    </a:p>
                  </a:txBody>
                  <a:tcPr marL="26126" marR="26126" marT="0" marB="0" anchor="ct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329566">
                <a:tc>
                  <a:txBody>
                    <a:bodyPr/>
                    <a:lstStyle>
                      <a:lvl1pPr marL="0" algn="l" defTabSz="913865" rtl="0" eaLnBrk="1" latinLnBrk="0" hangingPunct="1">
                        <a:defRPr sz="1800" kern="1200">
                          <a:solidFill>
                            <a:schemeClr val="tx1"/>
                          </a:solidFill>
                          <a:latin typeface="Arial"/>
                        </a:defRPr>
                      </a:lvl1pPr>
                      <a:lvl2pPr marL="456933" algn="l" defTabSz="913865" rtl="0" eaLnBrk="1" latinLnBrk="0" hangingPunct="1">
                        <a:defRPr sz="1800" kern="1200">
                          <a:solidFill>
                            <a:schemeClr val="tx1"/>
                          </a:solidFill>
                          <a:latin typeface="Arial"/>
                        </a:defRPr>
                      </a:lvl2pPr>
                      <a:lvl3pPr marL="913865" algn="l" defTabSz="913865" rtl="0" eaLnBrk="1" latinLnBrk="0" hangingPunct="1">
                        <a:defRPr sz="1800" kern="1200">
                          <a:solidFill>
                            <a:schemeClr val="tx1"/>
                          </a:solidFill>
                          <a:latin typeface="Arial"/>
                        </a:defRPr>
                      </a:lvl3pPr>
                      <a:lvl4pPr marL="1370799" algn="l" defTabSz="913865" rtl="0" eaLnBrk="1" latinLnBrk="0" hangingPunct="1">
                        <a:defRPr sz="1800" kern="1200">
                          <a:solidFill>
                            <a:schemeClr val="tx1"/>
                          </a:solidFill>
                          <a:latin typeface="Arial"/>
                        </a:defRPr>
                      </a:lvl4pPr>
                      <a:lvl5pPr marL="1827731" algn="l" defTabSz="913865" rtl="0" eaLnBrk="1" latinLnBrk="0" hangingPunct="1">
                        <a:defRPr sz="1800" kern="1200">
                          <a:solidFill>
                            <a:schemeClr val="tx1"/>
                          </a:solidFill>
                          <a:latin typeface="Arial"/>
                        </a:defRPr>
                      </a:lvl5pPr>
                      <a:lvl6pPr marL="2284665" algn="l" defTabSz="913865" rtl="0" eaLnBrk="1" latinLnBrk="0" hangingPunct="1">
                        <a:defRPr sz="1800" kern="1200">
                          <a:solidFill>
                            <a:schemeClr val="tx1"/>
                          </a:solidFill>
                          <a:latin typeface="Arial"/>
                        </a:defRPr>
                      </a:lvl6pPr>
                      <a:lvl7pPr marL="2741596" algn="l" defTabSz="913865" rtl="0" eaLnBrk="1" latinLnBrk="0" hangingPunct="1">
                        <a:defRPr sz="1800" kern="1200">
                          <a:solidFill>
                            <a:schemeClr val="tx1"/>
                          </a:solidFill>
                          <a:latin typeface="Arial"/>
                        </a:defRPr>
                      </a:lvl7pPr>
                      <a:lvl8pPr marL="3198530" algn="l" defTabSz="913865" rtl="0" eaLnBrk="1" latinLnBrk="0" hangingPunct="1">
                        <a:defRPr sz="1800" kern="1200">
                          <a:solidFill>
                            <a:schemeClr val="tx1"/>
                          </a:solidFill>
                          <a:latin typeface="Arial"/>
                        </a:defRPr>
                      </a:lvl8pPr>
                      <a:lvl9pPr marL="3655460" algn="l" defTabSz="913865" rtl="0" eaLnBrk="1" latinLnBrk="0" hangingPunct="1">
                        <a:defRPr sz="1800" kern="1200">
                          <a:solidFill>
                            <a:schemeClr val="tx1"/>
                          </a:solidFill>
                          <a:latin typeface="Arial"/>
                        </a:defRPr>
                      </a:lvl9pPr>
                    </a:lstStyle>
                    <a:p>
                      <a:pPr marL="238125" indent="-238125" algn="l">
                        <a:lnSpc>
                          <a:spcPct val="100000"/>
                        </a:lnSpc>
                        <a:spcBef>
                          <a:spcPts val="0"/>
                        </a:spcBef>
                        <a:spcAft>
                          <a:spcPts val="0"/>
                        </a:spcAft>
                        <a:buFontTx/>
                        <a:buNone/>
                      </a:pPr>
                      <a:r>
                        <a:rPr lang="en-US" sz="800" b="1" dirty="0">
                          <a:effectLst/>
                          <a:latin typeface=" Arial"/>
                          <a:cs typeface="Arial" panose="020B0604020202020204" pitchFamily="34" charset="0"/>
                        </a:rPr>
                        <a:t>Conduct an Area Defense</a:t>
                      </a:r>
                    </a:p>
                  </a:txBody>
                  <a:tcPr marL="26126" marR="26126"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3865" rtl="0" eaLnBrk="1" latinLnBrk="0" hangingPunct="1">
                        <a:defRPr sz="1800" kern="1200">
                          <a:solidFill>
                            <a:schemeClr val="tx1"/>
                          </a:solidFill>
                          <a:latin typeface="Arial"/>
                        </a:defRPr>
                      </a:lvl1pPr>
                      <a:lvl2pPr marL="456933" algn="l" defTabSz="913865" rtl="0" eaLnBrk="1" latinLnBrk="0" hangingPunct="1">
                        <a:defRPr sz="1800" kern="1200">
                          <a:solidFill>
                            <a:schemeClr val="tx1"/>
                          </a:solidFill>
                          <a:latin typeface="Arial"/>
                        </a:defRPr>
                      </a:lvl2pPr>
                      <a:lvl3pPr marL="913865" algn="l" defTabSz="913865" rtl="0" eaLnBrk="1" latinLnBrk="0" hangingPunct="1">
                        <a:defRPr sz="1800" kern="1200">
                          <a:solidFill>
                            <a:schemeClr val="tx1"/>
                          </a:solidFill>
                          <a:latin typeface="Arial"/>
                        </a:defRPr>
                      </a:lvl3pPr>
                      <a:lvl4pPr marL="1370799" algn="l" defTabSz="913865" rtl="0" eaLnBrk="1" latinLnBrk="0" hangingPunct="1">
                        <a:defRPr sz="1800" kern="1200">
                          <a:solidFill>
                            <a:schemeClr val="tx1"/>
                          </a:solidFill>
                          <a:latin typeface="Arial"/>
                        </a:defRPr>
                      </a:lvl4pPr>
                      <a:lvl5pPr marL="1827731" algn="l" defTabSz="913865" rtl="0" eaLnBrk="1" latinLnBrk="0" hangingPunct="1">
                        <a:defRPr sz="1800" kern="1200">
                          <a:solidFill>
                            <a:schemeClr val="tx1"/>
                          </a:solidFill>
                          <a:latin typeface="Arial"/>
                        </a:defRPr>
                      </a:lvl5pPr>
                      <a:lvl6pPr marL="2284665" algn="l" defTabSz="913865" rtl="0" eaLnBrk="1" latinLnBrk="0" hangingPunct="1">
                        <a:defRPr sz="1800" kern="1200">
                          <a:solidFill>
                            <a:schemeClr val="tx1"/>
                          </a:solidFill>
                          <a:latin typeface="Arial"/>
                        </a:defRPr>
                      </a:lvl6pPr>
                      <a:lvl7pPr marL="2741596" algn="l" defTabSz="913865" rtl="0" eaLnBrk="1" latinLnBrk="0" hangingPunct="1">
                        <a:defRPr sz="1800" kern="1200">
                          <a:solidFill>
                            <a:schemeClr val="tx1"/>
                          </a:solidFill>
                          <a:latin typeface="Arial"/>
                        </a:defRPr>
                      </a:lvl7pPr>
                      <a:lvl8pPr marL="3198530" algn="l" defTabSz="913865" rtl="0" eaLnBrk="1" latinLnBrk="0" hangingPunct="1">
                        <a:defRPr sz="1800" kern="1200">
                          <a:solidFill>
                            <a:schemeClr val="tx1"/>
                          </a:solidFill>
                          <a:latin typeface="Arial"/>
                        </a:defRPr>
                      </a:lvl8pPr>
                      <a:lvl9pPr marL="3655460" algn="l" defTabSz="913865" rtl="0" eaLnBrk="1" latinLnBrk="0" hangingPunct="1">
                        <a:defRPr sz="1800" kern="1200">
                          <a:solidFill>
                            <a:schemeClr val="tx1"/>
                          </a:solidFill>
                          <a:latin typeface="Arial"/>
                        </a:defRPr>
                      </a:lvl9pPr>
                    </a:lstStyle>
                    <a:p>
                      <a:pPr marL="0" marR="0" lvl="0" indent="0" algn="ctr" defTabSz="965200" rtl="0" eaLnBrk="1" fontAlgn="base" latinLnBrk="0" hangingPunct="1">
                        <a:lnSpc>
                          <a:spcPts val="16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 Arial"/>
                          <a:cs typeface="Arial" pitchFamily="34" charset="0"/>
                        </a:rPr>
                        <a:t>T</a:t>
                      </a:r>
                    </a:p>
                  </a:txBody>
                  <a:tcPr marL="26126" marR="26126" marT="0" marB="0"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3865" rtl="0" eaLnBrk="1" latinLnBrk="0" hangingPunct="1">
                        <a:defRPr sz="1800" kern="1200">
                          <a:solidFill>
                            <a:schemeClr val="tx1"/>
                          </a:solidFill>
                          <a:latin typeface="Arial"/>
                        </a:defRPr>
                      </a:lvl1pPr>
                      <a:lvl2pPr marL="456933" algn="l" defTabSz="913865" rtl="0" eaLnBrk="1" latinLnBrk="0" hangingPunct="1">
                        <a:defRPr sz="1800" kern="1200">
                          <a:solidFill>
                            <a:schemeClr val="tx1"/>
                          </a:solidFill>
                          <a:latin typeface="Arial"/>
                        </a:defRPr>
                      </a:lvl2pPr>
                      <a:lvl3pPr marL="913865" algn="l" defTabSz="913865" rtl="0" eaLnBrk="1" latinLnBrk="0" hangingPunct="1">
                        <a:defRPr sz="1800" kern="1200">
                          <a:solidFill>
                            <a:schemeClr val="tx1"/>
                          </a:solidFill>
                          <a:latin typeface="Arial"/>
                        </a:defRPr>
                      </a:lvl3pPr>
                      <a:lvl4pPr marL="1370799" algn="l" defTabSz="913865" rtl="0" eaLnBrk="1" latinLnBrk="0" hangingPunct="1">
                        <a:defRPr sz="1800" kern="1200">
                          <a:solidFill>
                            <a:schemeClr val="tx1"/>
                          </a:solidFill>
                          <a:latin typeface="Arial"/>
                        </a:defRPr>
                      </a:lvl4pPr>
                      <a:lvl5pPr marL="1827731" algn="l" defTabSz="913865" rtl="0" eaLnBrk="1" latinLnBrk="0" hangingPunct="1">
                        <a:defRPr sz="1800" kern="1200">
                          <a:solidFill>
                            <a:schemeClr val="tx1"/>
                          </a:solidFill>
                          <a:latin typeface="Arial"/>
                        </a:defRPr>
                      </a:lvl5pPr>
                      <a:lvl6pPr marL="2284665" algn="l" defTabSz="913865" rtl="0" eaLnBrk="1" latinLnBrk="0" hangingPunct="1">
                        <a:defRPr sz="1800" kern="1200">
                          <a:solidFill>
                            <a:schemeClr val="tx1"/>
                          </a:solidFill>
                          <a:latin typeface="Arial"/>
                        </a:defRPr>
                      </a:lvl6pPr>
                      <a:lvl7pPr marL="2741596" algn="l" defTabSz="913865" rtl="0" eaLnBrk="1" latinLnBrk="0" hangingPunct="1">
                        <a:defRPr sz="1800" kern="1200">
                          <a:solidFill>
                            <a:schemeClr val="tx1"/>
                          </a:solidFill>
                          <a:latin typeface="Arial"/>
                        </a:defRPr>
                      </a:lvl7pPr>
                      <a:lvl8pPr marL="3198530" algn="l" defTabSz="913865" rtl="0" eaLnBrk="1" latinLnBrk="0" hangingPunct="1">
                        <a:defRPr sz="1800" kern="1200">
                          <a:solidFill>
                            <a:schemeClr val="tx1"/>
                          </a:solidFill>
                          <a:latin typeface="Arial"/>
                        </a:defRPr>
                      </a:lvl8pPr>
                      <a:lvl9pPr marL="3655460" algn="l" defTabSz="913865" rtl="0" eaLnBrk="1" latinLnBrk="0" hangingPunct="1">
                        <a:defRPr sz="1800" kern="1200">
                          <a:solidFill>
                            <a:schemeClr val="tx1"/>
                          </a:solidFill>
                          <a:latin typeface="Arial"/>
                        </a:defRPr>
                      </a:lvl9pPr>
                    </a:lstStyle>
                    <a:p>
                      <a:pPr marL="0" marR="0" lvl="0" indent="0" algn="ctr" defTabSz="965200" rtl="0" eaLnBrk="1" fontAlgn="base" latinLnBrk="0" hangingPunct="1">
                        <a:lnSpc>
                          <a:spcPts val="16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 Arial"/>
                          <a:cs typeface="Arial" pitchFamily="34" charset="0"/>
                        </a:rPr>
                        <a:t>T</a:t>
                      </a:r>
                    </a:p>
                  </a:txBody>
                  <a:tcPr marL="26126" marR="26126" marT="0" marB="0"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3865" rtl="0" eaLnBrk="1" latinLnBrk="0" hangingPunct="1">
                        <a:defRPr sz="1800" kern="1200">
                          <a:solidFill>
                            <a:schemeClr val="tx1"/>
                          </a:solidFill>
                          <a:latin typeface="Arial"/>
                        </a:defRPr>
                      </a:lvl1pPr>
                      <a:lvl2pPr marL="456933" algn="l" defTabSz="913865" rtl="0" eaLnBrk="1" latinLnBrk="0" hangingPunct="1">
                        <a:defRPr sz="1800" kern="1200">
                          <a:solidFill>
                            <a:schemeClr val="tx1"/>
                          </a:solidFill>
                          <a:latin typeface="Arial"/>
                        </a:defRPr>
                      </a:lvl2pPr>
                      <a:lvl3pPr marL="913865" algn="l" defTabSz="913865" rtl="0" eaLnBrk="1" latinLnBrk="0" hangingPunct="1">
                        <a:defRPr sz="1800" kern="1200">
                          <a:solidFill>
                            <a:schemeClr val="tx1"/>
                          </a:solidFill>
                          <a:latin typeface="Arial"/>
                        </a:defRPr>
                      </a:lvl3pPr>
                      <a:lvl4pPr marL="1370799" algn="l" defTabSz="913865" rtl="0" eaLnBrk="1" latinLnBrk="0" hangingPunct="1">
                        <a:defRPr sz="1800" kern="1200">
                          <a:solidFill>
                            <a:schemeClr val="tx1"/>
                          </a:solidFill>
                          <a:latin typeface="Arial"/>
                        </a:defRPr>
                      </a:lvl4pPr>
                      <a:lvl5pPr marL="1827731" algn="l" defTabSz="913865" rtl="0" eaLnBrk="1" latinLnBrk="0" hangingPunct="1">
                        <a:defRPr sz="1800" kern="1200">
                          <a:solidFill>
                            <a:schemeClr val="tx1"/>
                          </a:solidFill>
                          <a:latin typeface="Arial"/>
                        </a:defRPr>
                      </a:lvl5pPr>
                      <a:lvl6pPr marL="2284665" algn="l" defTabSz="913865" rtl="0" eaLnBrk="1" latinLnBrk="0" hangingPunct="1">
                        <a:defRPr sz="1800" kern="1200">
                          <a:solidFill>
                            <a:schemeClr val="tx1"/>
                          </a:solidFill>
                          <a:latin typeface="Arial"/>
                        </a:defRPr>
                      </a:lvl6pPr>
                      <a:lvl7pPr marL="2741596" algn="l" defTabSz="913865" rtl="0" eaLnBrk="1" latinLnBrk="0" hangingPunct="1">
                        <a:defRPr sz="1800" kern="1200">
                          <a:solidFill>
                            <a:schemeClr val="tx1"/>
                          </a:solidFill>
                          <a:latin typeface="Arial"/>
                        </a:defRPr>
                      </a:lvl7pPr>
                      <a:lvl8pPr marL="3198530" algn="l" defTabSz="913865" rtl="0" eaLnBrk="1" latinLnBrk="0" hangingPunct="1">
                        <a:defRPr sz="1800" kern="1200">
                          <a:solidFill>
                            <a:schemeClr val="tx1"/>
                          </a:solidFill>
                          <a:latin typeface="Arial"/>
                        </a:defRPr>
                      </a:lvl8pPr>
                      <a:lvl9pPr marL="3655460" algn="l" defTabSz="913865" rtl="0" eaLnBrk="1" latinLnBrk="0" hangingPunct="1">
                        <a:defRPr sz="1800" kern="1200">
                          <a:solidFill>
                            <a:schemeClr val="tx1"/>
                          </a:solidFill>
                          <a:latin typeface="Arial"/>
                        </a:defRPr>
                      </a:lvl9pPr>
                    </a:lstStyle>
                    <a:p>
                      <a:pPr marL="0" marR="0" lvl="0" indent="0" algn="l" defTabSz="965200" rtl="0" eaLnBrk="1" fontAlgn="base" latinLnBrk="0" hangingPunct="1">
                        <a:lnSpc>
                          <a:spcPct val="100000"/>
                        </a:lnSpc>
                        <a:spcBef>
                          <a:spcPct val="0"/>
                        </a:spcBef>
                        <a:spcAft>
                          <a:spcPct val="0"/>
                        </a:spcAft>
                        <a:buClrTx/>
                        <a:buSzTx/>
                        <a:buFont typeface="Arial" pitchFamily="34" charset="0"/>
                        <a:buNone/>
                        <a:tabLst/>
                      </a:pPr>
                      <a:r>
                        <a:rPr kumimoji="0" lang="en-US" sz="800" b="1" i="0" u="none" strike="noStrike" cap="none" normalizeH="0" baseline="0" dirty="0">
                          <a:ln>
                            <a:noFill/>
                          </a:ln>
                          <a:solidFill>
                            <a:schemeClr val="tx1"/>
                          </a:solidFill>
                          <a:effectLst/>
                          <a:latin typeface=" Arial"/>
                          <a:cs typeface="Arial" pitchFamily="34" charset="0"/>
                        </a:rPr>
                        <a:t>Warrior Strike, Tank/Bradley GTXII, CCTT</a:t>
                      </a:r>
                    </a:p>
                  </a:txBody>
                  <a:tcPr marL="26126" marR="26126" marT="0" marB="0" anchor="ct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9566">
                <a:tc>
                  <a:txBody>
                    <a:bodyPr/>
                    <a:lstStyle>
                      <a:lvl1pPr marL="0" algn="l" defTabSz="913865" rtl="0" eaLnBrk="1" latinLnBrk="0" hangingPunct="1">
                        <a:defRPr sz="1800" kern="1200">
                          <a:solidFill>
                            <a:schemeClr val="tx1"/>
                          </a:solidFill>
                          <a:latin typeface="Arial"/>
                        </a:defRPr>
                      </a:lvl1pPr>
                      <a:lvl2pPr marL="456933" algn="l" defTabSz="913865" rtl="0" eaLnBrk="1" latinLnBrk="0" hangingPunct="1">
                        <a:defRPr sz="1800" kern="1200">
                          <a:solidFill>
                            <a:schemeClr val="tx1"/>
                          </a:solidFill>
                          <a:latin typeface="Arial"/>
                        </a:defRPr>
                      </a:lvl2pPr>
                      <a:lvl3pPr marL="913865" algn="l" defTabSz="913865" rtl="0" eaLnBrk="1" latinLnBrk="0" hangingPunct="1">
                        <a:defRPr sz="1800" kern="1200">
                          <a:solidFill>
                            <a:schemeClr val="tx1"/>
                          </a:solidFill>
                          <a:latin typeface="Arial"/>
                        </a:defRPr>
                      </a:lvl3pPr>
                      <a:lvl4pPr marL="1370799" algn="l" defTabSz="913865" rtl="0" eaLnBrk="1" latinLnBrk="0" hangingPunct="1">
                        <a:defRPr sz="1800" kern="1200">
                          <a:solidFill>
                            <a:schemeClr val="tx1"/>
                          </a:solidFill>
                          <a:latin typeface="Arial"/>
                        </a:defRPr>
                      </a:lvl4pPr>
                      <a:lvl5pPr marL="1827731" algn="l" defTabSz="913865" rtl="0" eaLnBrk="1" latinLnBrk="0" hangingPunct="1">
                        <a:defRPr sz="1800" kern="1200">
                          <a:solidFill>
                            <a:schemeClr val="tx1"/>
                          </a:solidFill>
                          <a:latin typeface="Arial"/>
                        </a:defRPr>
                      </a:lvl5pPr>
                      <a:lvl6pPr marL="2284665" algn="l" defTabSz="913865" rtl="0" eaLnBrk="1" latinLnBrk="0" hangingPunct="1">
                        <a:defRPr sz="1800" kern="1200">
                          <a:solidFill>
                            <a:schemeClr val="tx1"/>
                          </a:solidFill>
                          <a:latin typeface="Arial"/>
                        </a:defRPr>
                      </a:lvl6pPr>
                      <a:lvl7pPr marL="2741596" algn="l" defTabSz="913865" rtl="0" eaLnBrk="1" latinLnBrk="0" hangingPunct="1">
                        <a:defRPr sz="1800" kern="1200">
                          <a:solidFill>
                            <a:schemeClr val="tx1"/>
                          </a:solidFill>
                          <a:latin typeface="Arial"/>
                        </a:defRPr>
                      </a:lvl7pPr>
                      <a:lvl8pPr marL="3198530" algn="l" defTabSz="913865" rtl="0" eaLnBrk="1" latinLnBrk="0" hangingPunct="1">
                        <a:defRPr sz="1800" kern="1200">
                          <a:solidFill>
                            <a:schemeClr val="tx1"/>
                          </a:solidFill>
                          <a:latin typeface="Arial"/>
                        </a:defRPr>
                      </a:lvl8pPr>
                      <a:lvl9pPr marL="3655460" algn="l" defTabSz="913865" rtl="0" eaLnBrk="1" latinLnBrk="0" hangingPunct="1">
                        <a:defRPr sz="1800" kern="1200">
                          <a:solidFill>
                            <a:schemeClr val="tx1"/>
                          </a:solidFill>
                          <a:latin typeface="Arial"/>
                        </a:defRPr>
                      </a:lvl9pPr>
                    </a:lstStyle>
                    <a:p>
                      <a:pPr marL="238125" indent="-238125" algn="l">
                        <a:lnSpc>
                          <a:spcPct val="100000"/>
                        </a:lnSpc>
                        <a:spcBef>
                          <a:spcPts val="0"/>
                        </a:spcBef>
                        <a:spcAft>
                          <a:spcPts val="0"/>
                        </a:spcAft>
                        <a:buFontTx/>
                        <a:buNone/>
                      </a:pPr>
                      <a:r>
                        <a:rPr lang="en-US" sz="800" b="1" dirty="0">
                          <a:effectLst/>
                          <a:latin typeface=" Arial"/>
                          <a:cs typeface="Arial" panose="020B0604020202020204" pitchFamily="34" charset="0"/>
                        </a:rPr>
                        <a:t>Conduct a</a:t>
                      </a:r>
                      <a:r>
                        <a:rPr lang="en-US" sz="800" b="1" baseline="0" dirty="0">
                          <a:effectLst/>
                          <a:latin typeface=" Arial"/>
                          <a:cs typeface="Arial" panose="020B0604020202020204" pitchFamily="34" charset="0"/>
                        </a:rPr>
                        <a:t> Movement to Contact</a:t>
                      </a:r>
                      <a:endParaRPr lang="en-US" sz="800" b="1" i="0" u="none" strike="noStrike" baseline="0" dirty="0">
                        <a:effectLst/>
                        <a:latin typeface=" Arial"/>
                      </a:endParaRPr>
                    </a:p>
                  </a:txBody>
                  <a:tcPr marL="19595" marR="19595" marT="42863" marB="42863"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3865" rtl="0" eaLnBrk="1" latinLnBrk="0" hangingPunct="1">
                        <a:defRPr sz="1800" kern="1200">
                          <a:solidFill>
                            <a:schemeClr val="tx1"/>
                          </a:solidFill>
                          <a:latin typeface="Arial"/>
                        </a:defRPr>
                      </a:lvl1pPr>
                      <a:lvl2pPr marL="456933" algn="l" defTabSz="913865" rtl="0" eaLnBrk="1" latinLnBrk="0" hangingPunct="1">
                        <a:defRPr sz="1800" kern="1200">
                          <a:solidFill>
                            <a:schemeClr val="tx1"/>
                          </a:solidFill>
                          <a:latin typeface="Arial"/>
                        </a:defRPr>
                      </a:lvl2pPr>
                      <a:lvl3pPr marL="913865" algn="l" defTabSz="913865" rtl="0" eaLnBrk="1" latinLnBrk="0" hangingPunct="1">
                        <a:defRPr sz="1800" kern="1200">
                          <a:solidFill>
                            <a:schemeClr val="tx1"/>
                          </a:solidFill>
                          <a:latin typeface="Arial"/>
                        </a:defRPr>
                      </a:lvl3pPr>
                      <a:lvl4pPr marL="1370799" algn="l" defTabSz="913865" rtl="0" eaLnBrk="1" latinLnBrk="0" hangingPunct="1">
                        <a:defRPr sz="1800" kern="1200">
                          <a:solidFill>
                            <a:schemeClr val="tx1"/>
                          </a:solidFill>
                          <a:latin typeface="Arial"/>
                        </a:defRPr>
                      </a:lvl4pPr>
                      <a:lvl5pPr marL="1827731" algn="l" defTabSz="913865" rtl="0" eaLnBrk="1" latinLnBrk="0" hangingPunct="1">
                        <a:defRPr sz="1800" kern="1200">
                          <a:solidFill>
                            <a:schemeClr val="tx1"/>
                          </a:solidFill>
                          <a:latin typeface="Arial"/>
                        </a:defRPr>
                      </a:lvl5pPr>
                      <a:lvl6pPr marL="2284665" algn="l" defTabSz="913865" rtl="0" eaLnBrk="1" latinLnBrk="0" hangingPunct="1">
                        <a:defRPr sz="1800" kern="1200">
                          <a:solidFill>
                            <a:schemeClr val="tx1"/>
                          </a:solidFill>
                          <a:latin typeface="Arial"/>
                        </a:defRPr>
                      </a:lvl6pPr>
                      <a:lvl7pPr marL="2741596" algn="l" defTabSz="913865" rtl="0" eaLnBrk="1" latinLnBrk="0" hangingPunct="1">
                        <a:defRPr sz="1800" kern="1200">
                          <a:solidFill>
                            <a:schemeClr val="tx1"/>
                          </a:solidFill>
                          <a:latin typeface="Arial"/>
                        </a:defRPr>
                      </a:lvl7pPr>
                      <a:lvl8pPr marL="3198530" algn="l" defTabSz="913865" rtl="0" eaLnBrk="1" latinLnBrk="0" hangingPunct="1">
                        <a:defRPr sz="1800" kern="1200">
                          <a:solidFill>
                            <a:schemeClr val="tx1"/>
                          </a:solidFill>
                          <a:latin typeface="Arial"/>
                        </a:defRPr>
                      </a:lvl8pPr>
                      <a:lvl9pPr marL="3655460" algn="l" defTabSz="913865" rtl="0" eaLnBrk="1" latinLnBrk="0" hangingPunct="1">
                        <a:defRPr sz="1800" kern="1200">
                          <a:solidFill>
                            <a:schemeClr val="tx1"/>
                          </a:solidFill>
                          <a:latin typeface="Arial"/>
                        </a:defRPr>
                      </a:lvl9pPr>
                    </a:lstStyle>
                    <a:p>
                      <a:pPr marL="0" marR="0" lvl="0" indent="0" algn="ctr" defTabSz="965200" rtl="0" eaLnBrk="1" fontAlgn="base" latinLnBrk="0" hangingPunct="1">
                        <a:lnSpc>
                          <a:spcPts val="16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 Arial"/>
                          <a:cs typeface="Arial" pitchFamily="34" charset="0"/>
                        </a:rPr>
                        <a:t>T</a:t>
                      </a:r>
                    </a:p>
                  </a:txBody>
                  <a:tcPr marL="26126" marR="26126" marT="0" marB="0"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3865" rtl="0" eaLnBrk="1" latinLnBrk="0" hangingPunct="1">
                        <a:defRPr sz="1800" kern="1200">
                          <a:solidFill>
                            <a:schemeClr val="tx1"/>
                          </a:solidFill>
                          <a:latin typeface="Arial"/>
                        </a:defRPr>
                      </a:lvl1pPr>
                      <a:lvl2pPr marL="456933" algn="l" defTabSz="913865" rtl="0" eaLnBrk="1" latinLnBrk="0" hangingPunct="1">
                        <a:defRPr sz="1800" kern="1200">
                          <a:solidFill>
                            <a:schemeClr val="tx1"/>
                          </a:solidFill>
                          <a:latin typeface="Arial"/>
                        </a:defRPr>
                      </a:lvl2pPr>
                      <a:lvl3pPr marL="913865" algn="l" defTabSz="913865" rtl="0" eaLnBrk="1" latinLnBrk="0" hangingPunct="1">
                        <a:defRPr sz="1800" kern="1200">
                          <a:solidFill>
                            <a:schemeClr val="tx1"/>
                          </a:solidFill>
                          <a:latin typeface="Arial"/>
                        </a:defRPr>
                      </a:lvl3pPr>
                      <a:lvl4pPr marL="1370799" algn="l" defTabSz="913865" rtl="0" eaLnBrk="1" latinLnBrk="0" hangingPunct="1">
                        <a:defRPr sz="1800" kern="1200">
                          <a:solidFill>
                            <a:schemeClr val="tx1"/>
                          </a:solidFill>
                          <a:latin typeface="Arial"/>
                        </a:defRPr>
                      </a:lvl4pPr>
                      <a:lvl5pPr marL="1827731" algn="l" defTabSz="913865" rtl="0" eaLnBrk="1" latinLnBrk="0" hangingPunct="1">
                        <a:defRPr sz="1800" kern="1200">
                          <a:solidFill>
                            <a:schemeClr val="tx1"/>
                          </a:solidFill>
                          <a:latin typeface="Arial"/>
                        </a:defRPr>
                      </a:lvl5pPr>
                      <a:lvl6pPr marL="2284665" algn="l" defTabSz="913865" rtl="0" eaLnBrk="1" latinLnBrk="0" hangingPunct="1">
                        <a:defRPr sz="1800" kern="1200">
                          <a:solidFill>
                            <a:schemeClr val="tx1"/>
                          </a:solidFill>
                          <a:latin typeface="Arial"/>
                        </a:defRPr>
                      </a:lvl6pPr>
                      <a:lvl7pPr marL="2741596" algn="l" defTabSz="913865" rtl="0" eaLnBrk="1" latinLnBrk="0" hangingPunct="1">
                        <a:defRPr sz="1800" kern="1200">
                          <a:solidFill>
                            <a:schemeClr val="tx1"/>
                          </a:solidFill>
                          <a:latin typeface="Arial"/>
                        </a:defRPr>
                      </a:lvl7pPr>
                      <a:lvl8pPr marL="3198530" algn="l" defTabSz="913865" rtl="0" eaLnBrk="1" latinLnBrk="0" hangingPunct="1">
                        <a:defRPr sz="1800" kern="1200">
                          <a:solidFill>
                            <a:schemeClr val="tx1"/>
                          </a:solidFill>
                          <a:latin typeface="Arial"/>
                        </a:defRPr>
                      </a:lvl8pPr>
                      <a:lvl9pPr marL="3655460" algn="l" defTabSz="913865" rtl="0" eaLnBrk="1" latinLnBrk="0" hangingPunct="1">
                        <a:defRPr sz="1800" kern="1200">
                          <a:solidFill>
                            <a:schemeClr val="tx1"/>
                          </a:solidFill>
                          <a:latin typeface="Arial"/>
                        </a:defRPr>
                      </a:lvl9pPr>
                    </a:lstStyle>
                    <a:p>
                      <a:pPr marL="0" marR="0" lvl="0" indent="0" algn="ctr" defTabSz="965200" rtl="0" eaLnBrk="1" fontAlgn="base" latinLnBrk="0" hangingPunct="1">
                        <a:lnSpc>
                          <a:spcPts val="16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 Arial"/>
                          <a:cs typeface="Arial" pitchFamily="34" charset="0"/>
                        </a:rPr>
                        <a:t>T</a:t>
                      </a:r>
                    </a:p>
                  </a:txBody>
                  <a:tcPr marL="26126" marR="26126" marT="0" marB="0"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3865" rtl="0" eaLnBrk="1" latinLnBrk="0" hangingPunct="1">
                        <a:defRPr sz="1800" kern="1200">
                          <a:solidFill>
                            <a:schemeClr val="tx1"/>
                          </a:solidFill>
                          <a:latin typeface="Arial"/>
                        </a:defRPr>
                      </a:lvl1pPr>
                      <a:lvl2pPr marL="456933" algn="l" defTabSz="913865" rtl="0" eaLnBrk="1" latinLnBrk="0" hangingPunct="1">
                        <a:defRPr sz="1800" kern="1200">
                          <a:solidFill>
                            <a:schemeClr val="tx1"/>
                          </a:solidFill>
                          <a:latin typeface="Arial"/>
                        </a:defRPr>
                      </a:lvl2pPr>
                      <a:lvl3pPr marL="913865" algn="l" defTabSz="913865" rtl="0" eaLnBrk="1" latinLnBrk="0" hangingPunct="1">
                        <a:defRPr sz="1800" kern="1200">
                          <a:solidFill>
                            <a:schemeClr val="tx1"/>
                          </a:solidFill>
                          <a:latin typeface="Arial"/>
                        </a:defRPr>
                      </a:lvl3pPr>
                      <a:lvl4pPr marL="1370799" algn="l" defTabSz="913865" rtl="0" eaLnBrk="1" latinLnBrk="0" hangingPunct="1">
                        <a:defRPr sz="1800" kern="1200">
                          <a:solidFill>
                            <a:schemeClr val="tx1"/>
                          </a:solidFill>
                          <a:latin typeface="Arial"/>
                        </a:defRPr>
                      </a:lvl4pPr>
                      <a:lvl5pPr marL="1827731" algn="l" defTabSz="913865" rtl="0" eaLnBrk="1" latinLnBrk="0" hangingPunct="1">
                        <a:defRPr sz="1800" kern="1200">
                          <a:solidFill>
                            <a:schemeClr val="tx1"/>
                          </a:solidFill>
                          <a:latin typeface="Arial"/>
                        </a:defRPr>
                      </a:lvl5pPr>
                      <a:lvl6pPr marL="2284665" algn="l" defTabSz="913865" rtl="0" eaLnBrk="1" latinLnBrk="0" hangingPunct="1">
                        <a:defRPr sz="1800" kern="1200">
                          <a:solidFill>
                            <a:schemeClr val="tx1"/>
                          </a:solidFill>
                          <a:latin typeface="Arial"/>
                        </a:defRPr>
                      </a:lvl6pPr>
                      <a:lvl7pPr marL="2741596" algn="l" defTabSz="913865" rtl="0" eaLnBrk="1" latinLnBrk="0" hangingPunct="1">
                        <a:defRPr sz="1800" kern="1200">
                          <a:solidFill>
                            <a:schemeClr val="tx1"/>
                          </a:solidFill>
                          <a:latin typeface="Arial"/>
                        </a:defRPr>
                      </a:lvl7pPr>
                      <a:lvl8pPr marL="3198530" algn="l" defTabSz="913865" rtl="0" eaLnBrk="1" latinLnBrk="0" hangingPunct="1">
                        <a:defRPr sz="1800" kern="1200">
                          <a:solidFill>
                            <a:schemeClr val="tx1"/>
                          </a:solidFill>
                          <a:latin typeface="Arial"/>
                        </a:defRPr>
                      </a:lvl8pPr>
                      <a:lvl9pPr marL="3655460" algn="l" defTabSz="913865" rtl="0" eaLnBrk="1" latinLnBrk="0" hangingPunct="1">
                        <a:defRPr sz="1800" kern="1200">
                          <a:solidFill>
                            <a:schemeClr val="tx1"/>
                          </a:solidFill>
                          <a:latin typeface="Arial"/>
                        </a:defRPr>
                      </a:lvl9pPr>
                    </a:lstStyle>
                    <a:p>
                      <a:pPr marL="0" marR="0" lvl="0" indent="0" algn="l" defTabSz="965200" rtl="0" eaLnBrk="1" fontAlgn="base" latinLnBrk="0" hangingPunct="1">
                        <a:lnSpc>
                          <a:spcPct val="100000"/>
                        </a:lnSpc>
                        <a:spcBef>
                          <a:spcPct val="0"/>
                        </a:spcBef>
                        <a:spcAft>
                          <a:spcPct val="0"/>
                        </a:spcAft>
                        <a:buClrTx/>
                        <a:buSzTx/>
                        <a:buFont typeface="Arial" pitchFamily="34" charset="0"/>
                        <a:buNone/>
                        <a:tabLst/>
                        <a:defRPr/>
                      </a:pPr>
                      <a:r>
                        <a:rPr kumimoji="0" lang="en-US" sz="800" b="1" i="0" u="none" strike="noStrike" cap="none" normalizeH="0" baseline="0" dirty="0">
                          <a:ln>
                            <a:noFill/>
                          </a:ln>
                          <a:solidFill>
                            <a:schemeClr val="tx1"/>
                          </a:solidFill>
                          <a:effectLst/>
                          <a:latin typeface=" Arial"/>
                          <a:cs typeface="Arial" pitchFamily="34" charset="0"/>
                        </a:rPr>
                        <a:t>Tank/Bradley GT XII, Warrior Strike, CCTT</a:t>
                      </a:r>
                    </a:p>
                  </a:txBody>
                  <a:tcPr marL="26126" marR="26126" marT="0" marB="0" anchor="ct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9566">
                <a:tc>
                  <a:txBody>
                    <a:bodyPr/>
                    <a:lstStyle/>
                    <a:p>
                      <a:pPr marL="238125" indent="-238125" algn="l">
                        <a:lnSpc>
                          <a:spcPct val="100000"/>
                        </a:lnSpc>
                        <a:spcBef>
                          <a:spcPts val="0"/>
                        </a:spcBef>
                        <a:spcAft>
                          <a:spcPts val="0"/>
                        </a:spcAft>
                        <a:buFontTx/>
                        <a:buNone/>
                      </a:pPr>
                      <a:r>
                        <a:rPr lang="en-US" sz="800" b="1" i="0" u="none" strike="noStrike" baseline="0" dirty="0">
                          <a:effectLst/>
                          <a:latin typeface=" Arial"/>
                        </a:rPr>
                        <a:t>Conduct an Attack</a:t>
                      </a:r>
                    </a:p>
                  </a:txBody>
                  <a:tcPr marL="19595" marR="19595" marT="42863" marB="42863"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65200" rtl="0" eaLnBrk="1" fontAlgn="base" latinLnBrk="0" hangingPunct="1">
                        <a:lnSpc>
                          <a:spcPts val="16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 Arial"/>
                          <a:cs typeface="Arial" pitchFamily="34" charset="0"/>
                        </a:rPr>
                        <a:t>T</a:t>
                      </a:r>
                    </a:p>
                  </a:txBody>
                  <a:tcPr marL="26126" marR="26126" marT="0" marB="0"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65200" rtl="0" eaLnBrk="1" fontAlgn="base" latinLnBrk="0" hangingPunct="1">
                        <a:lnSpc>
                          <a:spcPts val="16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 Arial"/>
                          <a:cs typeface="Arial" pitchFamily="34" charset="0"/>
                        </a:rPr>
                        <a:t>T</a:t>
                      </a:r>
                    </a:p>
                  </a:txBody>
                  <a:tcPr marL="26126" marR="26126" marT="0" marB="0"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l" defTabSz="965200" rtl="0" eaLnBrk="1" fontAlgn="base" latinLnBrk="0" hangingPunct="1">
                        <a:lnSpc>
                          <a:spcPct val="100000"/>
                        </a:lnSpc>
                        <a:spcBef>
                          <a:spcPct val="0"/>
                        </a:spcBef>
                        <a:spcAft>
                          <a:spcPct val="0"/>
                        </a:spcAft>
                        <a:buClrTx/>
                        <a:buSzTx/>
                        <a:buFont typeface="Arial" pitchFamily="34" charset="0"/>
                        <a:buNone/>
                        <a:tabLst/>
                        <a:defRPr/>
                      </a:pPr>
                      <a:r>
                        <a:rPr kumimoji="0" lang="en-US" sz="800" b="1" i="0" u="none" strike="noStrike" cap="none" normalizeH="0" baseline="0" dirty="0">
                          <a:ln>
                            <a:noFill/>
                          </a:ln>
                          <a:solidFill>
                            <a:schemeClr val="tx1"/>
                          </a:solidFill>
                          <a:effectLst/>
                          <a:latin typeface=" Arial"/>
                          <a:cs typeface="Arial" pitchFamily="34" charset="0"/>
                        </a:rPr>
                        <a:t>Tank/Bradley GT XII, Warrior Strike, CCTT, ARC</a:t>
                      </a:r>
                    </a:p>
                  </a:txBody>
                  <a:tcPr marL="26126" marR="26126" marT="0" marB="0" anchor="ct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9566">
                <a:tc>
                  <a:txBody>
                    <a:bodyPr/>
                    <a:lstStyle>
                      <a:lvl1pPr marL="0" algn="l" defTabSz="913865" rtl="0" eaLnBrk="1" latinLnBrk="0" hangingPunct="1">
                        <a:defRPr sz="1800" kern="1200">
                          <a:solidFill>
                            <a:schemeClr val="tx1"/>
                          </a:solidFill>
                          <a:latin typeface="Arial"/>
                        </a:defRPr>
                      </a:lvl1pPr>
                      <a:lvl2pPr marL="456933" algn="l" defTabSz="913865" rtl="0" eaLnBrk="1" latinLnBrk="0" hangingPunct="1">
                        <a:defRPr sz="1800" kern="1200">
                          <a:solidFill>
                            <a:schemeClr val="tx1"/>
                          </a:solidFill>
                          <a:latin typeface="Arial"/>
                        </a:defRPr>
                      </a:lvl2pPr>
                      <a:lvl3pPr marL="913865" algn="l" defTabSz="913865" rtl="0" eaLnBrk="1" latinLnBrk="0" hangingPunct="1">
                        <a:defRPr sz="1800" kern="1200">
                          <a:solidFill>
                            <a:schemeClr val="tx1"/>
                          </a:solidFill>
                          <a:latin typeface="Arial"/>
                        </a:defRPr>
                      </a:lvl3pPr>
                      <a:lvl4pPr marL="1370799" algn="l" defTabSz="913865" rtl="0" eaLnBrk="1" latinLnBrk="0" hangingPunct="1">
                        <a:defRPr sz="1800" kern="1200">
                          <a:solidFill>
                            <a:schemeClr val="tx1"/>
                          </a:solidFill>
                          <a:latin typeface="Arial"/>
                        </a:defRPr>
                      </a:lvl4pPr>
                      <a:lvl5pPr marL="1827731" algn="l" defTabSz="913865" rtl="0" eaLnBrk="1" latinLnBrk="0" hangingPunct="1">
                        <a:defRPr sz="1800" kern="1200">
                          <a:solidFill>
                            <a:schemeClr val="tx1"/>
                          </a:solidFill>
                          <a:latin typeface="Arial"/>
                        </a:defRPr>
                      </a:lvl5pPr>
                      <a:lvl6pPr marL="2284665" algn="l" defTabSz="913865" rtl="0" eaLnBrk="1" latinLnBrk="0" hangingPunct="1">
                        <a:defRPr sz="1800" kern="1200">
                          <a:solidFill>
                            <a:schemeClr val="tx1"/>
                          </a:solidFill>
                          <a:latin typeface="Arial"/>
                        </a:defRPr>
                      </a:lvl6pPr>
                      <a:lvl7pPr marL="2741596" algn="l" defTabSz="913865" rtl="0" eaLnBrk="1" latinLnBrk="0" hangingPunct="1">
                        <a:defRPr sz="1800" kern="1200">
                          <a:solidFill>
                            <a:schemeClr val="tx1"/>
                          </a:solidFill>
                          <a:latin typeface="Arial"/>
                        </a:defRPr>
                      </a:lvl7pPr>
                      <a:lvl8pPr marL="3198530" algn="l" defTabSz="913865" rtl="0" eaLnBrk="1" latinLnBrk="0" hangingPunct="1">
                        <a:defRPr sz="1800" kern="1200">
                          <a:solidFill>
                            <a:schemeClr val="tx1"/>
                          </a:solidFill>
                          <a:latin typeface="Arial"/>
                        </a:defRPr>
                      </a:lvl8pPr>
                      <a:lvl9pPr marL="3655460" algn="l" defTabSz="913865" rtl="0" eaLnBrk="1" latinLnBrk="0" hangingPunct="1">
                        <a:defRPr sz="1800" kern="1200">
                          <a:solidFill>
                            <a:schemeClr val="tx1"/>
                          </a:solidFill>
                          <a:latin typeface="Arial"/>
                        </a:defRPr>
                      </a:lvl9pPr>
                    </a:lstStyle>
                    <a:p>
                      <a:pPr marL="238125" indent="-238125" algn="l">
                        <a:lnSpc>
                          <a:spcPct val="100000"/>
                        </a:lnSpc>
                        <a:spcBef>
                          <a:spcPts val="0"/>
                        </a:spcBef>
                        <a:spcAft>
                          <a:spcPts val="0"/>
                        </a:spcAft>
                        <a:buFontTx/>
                        <a:buNone/>
                      </a:pPr>
                      <a:r>
                        <a:rPr lang="en-US" sz="800" b="1" dirty="0">
                          <a:effectLst/>
                          <a:latin typeface=" Arial"/>
                          <a:cs typeface="Arial" panose="020B0604020202020204" pitchFamily="34" charset="0"/>
                        </a:rPr>
                        <a:t>Conduct Area Security</a:t>
                      </a:r>
                    </a:p>
                  </a:txBody>
                  <a:tcPr marL="19595" marR="19595" marT="42863" marB="42863"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3865" rtl="0" eaLnBrk="1" latinLnBrk="0" hangingPunct="1">
                        <a:defRPr sz="1800" kern="1200">
                          <a:solidFill>
                            <a:schemeClr val="tx1"/>
                          </a:solidFill>
                          <a:latin typeface="Arial"/>
                        </a:defRPr>
                      </a:lvl1pPr>
                      <a:lvl2pPr marL="456933" algn="l" defTabSz="913865" rtl="0" eaLnBrk="1" latinLnBrk="0" hangingPunct="1">
                        <a:defRPr sz="1800" kern="1200">
                          <a:solidFill>
                            <a:schemeClr val="tx1"/>
                          </a:solidFill>
                          <a:latin typeface="Arial"/>
                        </a:defRPr>
                      </a:lvl2pPr>
                      <a:lvl3pPr marL="913865" algn="l" defTabSz="913865" rtl="0" eaLnBrk="1" latinLnBrk="0" hangingPunct="1">
                        <a:defRPr sz="1800" kern="1200">
                          <a:solidFill>
                            <a:schemeClr val="tx1"/>
                          </a:solidFill>
                          <a:latin typeface="Arial"/>
                        </a:defRPr>
                      </a:lvl3pPr>
                      <a:lvl4pPr marL="1370799" algn="l" defTabSz="913865" rtl="0" eaLnBrk="1" latinLnBrk="0" hangingPunct="1">
                        <a:defRPr sz="1800" kern="1200">
                          <a:solidFill>
                            <a:schemeClr val="tx1"/>
                          </a:solidFill>
                          <a:latin typeface="Arial"/>
                        </a:defRPr>
                      </a:lvl4pPr>
                      <a:lvl5pPr marL="1827731" algn="l" defTabSz="913865" rtl="0" eaLnBrk="1" latinLnBrk="0" hangingPunct="1">
                        <a:defRPr sz="1800" kern="1200">
                          <a:solidFill>
                            <a:schemeClr val="tx1"/>
                          </a:solidFill>
                          <a:latin typeface="Arial"/>
                        </a:defRPr>
                      </a:lvl5pPr>
                      <a:lvl6pPr marL="2284665" algn="l" defTabSz="913865" rtl="0" eaLnBrk="1" latinLnBrk="0" hangingPunct="1">
                        <a:defRPr sz="1800" kern="1200">
                          <a:solidFill>
                            <a:schemeClr val="tx1"/>
                          </a:solidFill>
                          <a:latin typeface="Arial"/>
                        </a:defRPr>
                      </a:lvl6pPr>
                      <a:lvl7pPr marL="2741596" algn="l" defTabSz="913865" rtl="0" eaLnBrk="1" latinLnBrk="0" hangingPunct="1">
                        <a:defRPr sz="1800" kern="1200">
                          <a:solidFill>
                            <a:schemeClr val="tx1"/>
                          </a:solidFill>
                          <a:latin typeface="Arial"/>
                        </a:defRPr>
                      </a:lvl7pPr>
                      <a:lvl8pPr marL="3198530" algn="l" defTabSz="913865" rtl="0" eaLnBrk="1" latinLnBrk="0" hangingPunct="1">
                        <a:defRPr sz="1800" kern="1200">
                          <a:solidFill>
                            <a:schemeClr val="tx1"/>
                          </a:solidFill>
                          <a:latin typeface="Arial"/>
                        </a:defRPr>
                      </a:lvl8pPr>
                      <a:lvl9pPr marL="3655460" algn="l" defTabSz="913865" rtl="0" eaLnBrk="1" latinLnBrk="0" hangingPunct="1">
                        <a:defRPr sz="1800" kern="1200">
                          <a:solidFill>
                            <a:schemeClr val="tx1"/>
                          </a:solidFill>
                          <a:latin typeface="Arial"/>
                        </a:defRPr>
                      </a:lvl9pPr>
                    </a:lstStyle>
                    <a:p>
                      <a:pPr marL="0" marR="0" lvl="0" indent="0" algn="ctr" defTabSz="965200" rtl="0" eaLnBrk="1" fontAlgn="base" latinLnBrk="0" hangingPunct="1">
                        <a:lnSpc>
                          <a:spcPts val="16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 Arial"/>
                          <a:cs typeface="Arial" pitchFamily="34" charset="0"/>
                        </a:rPr>
                        <a:t>T</a:t>
                      </a:r>
                    </a:p>
                  </a:txBody>
                  <a:tcPr marL="26126" marR="26126" marT="0" marB="0"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3865" rtl="0" eaLnBrk="1" latinLnBrk="0" hangingPunct="1">
                        <a:defRPr sz="1800" kern="1200">
                          <a:solidFill>
                            <a:schemeClr val="tx1"/>
                          </a:solidFill>
                          <a:latin typeface="Arial"/>
                        </a:defRPr>
                      </a:lvl1pPr>
                      <a:lvl2pPr marL="456933" algn="l" defTabSz="913865" rtl="0" eaLnBrk="1" latinLnBrk="0" hangingPunct="1">
                        <a:defRPr sz="1800" kern="1200">
                          <a:solidFill>
                            <a:schemeClr val="tx1"/>
                          </a:solidFill>
                          <a:latin typeface="Arial"/>
                        </a:defRPr>
                      </a:lvl2pPr>
                      <a:lvl3pPr marL="913865" algn="l" defTabSz="913865" rtl="0" eaLnBrk="1" latinLnBrk="0" hangingPunct="1">
                        <a:defRPr sz="1800" kern="1200">
                          <a:solidFill>
                            <a:schemeClr val="tx1"/>
                          </a:solidFill>
                          <a:latin typeface="Arial"/>
                        </a:defRPr>
                      </a:lvl3pPr>
                      <a:lvl4pPr marL="1370799" algn="l" defTabSz="913865" rtl="0" eaLnBrk="1" latinLnBrk="0" hangingPunct="1">
                        <a:defRPr sz="1800" kern="1200">
                          <a:solidFill>
                            <a:schemeClr val="tx1"/>
                          </a:solidFill>
                          <a:latin typeface="Arial"/>
                        </a:defRPr>
                      </a:lvl4pPr>
                      <a:lvl5pPr marL="1827731" algn="l" defTabSz="913865" rtl="0" eaLnBrk="1" latinLnBrk="0" hangingPunct="1">
                        <a:defRPr sz="1800" kern="1200">
                          <a:solidFill>
                            <a:schemeClr val="tx1"/>
                          </a:solidFill>
                          <a:latin typeface="Arial"/>
                        </a:defRPr>
                      </a:lvl5pPr>
                      <a:lvl6pPr marL="2284665" algn="l" defTabSz="913865" rtl="0" eaLnBrk="1" latinLnBrk="0" hangingPunct="1">
                        <a:defRPr sz="1800" kern="1200">
                          <a:solidFill>
                            <a:schemeClr val="tx1"/>
                          </a:solidFill>
                          <a:latin typeface="Arial"/>
                        </a:defRPr>
                      </a:lvl6pPr>
                      <a:lvl7pPr marL="2741596" algn="l" defTabSz="913865" rtl="0" eaLnBrk="1" latinLnBrk="0" hangingPunct="1">
                        <a:defRPr sz="1800" kern="1200">
                          <a:solidFill>
                            <a:schemeClr val="tx1"/>
                          </a:solidFill>
                          <a:latin typeface="Arial"/>
                        </a:defRPr>
                      </a:lvl7pPr>
                      <a:lvl8pPr marL="3198530" algn="l" defTabSz="913865" rtl="0" eaLnBrk="1" latinLnBrk="0" hangingPunct="1">
                        <a:defRPr sz="1800" kern="1200">
                          <a:solidFill>
                            <a:schemeClr val="tx1"/>
                          </a:solidFill>
                          <a:latin typeface="Arial"/>
                        </a:defRPr>
                      </a:lvl8pPr>
                      <a:lvl9pPr marL="3655460" algn="l" defTabSz="913865" rtl="0" eaLnBrk="1" latinLnBrk="0" hangingPunct="1">
                        <a:defRPr sz="1800" kern="1200">
                          <a:solidFill>
                            <a:schemeClr val="tx1"/>
                          </a:solidFill>
                          <a:latin typeface="Arial"/>
                        </a:defRPr>
                      </a:lvl9pPr>
                    </a:lstStyle>
                    <a:p>
                      <a:pPr marL="0" marR="0" lvl="0" indent="0" algn="ctr" defTabSz="965200" rtl="0" eaLnBrk="1" fontAlgn="base" latinLnBrk="0" hangingPunct="1">
                        <a:lnSpc>
                          <a:spcPts val="16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 Arial"/>
                          <a:cs typeface="Arial" pitchFamily="34" charset="0"/>
                        </a:rPr>
                        <a:t>T</a:t>
                      </a:r>
                    </a:p>
                  </a:txBody>
                  <a:tcPr marL="26126" marR="26126" marT="0" marB="0"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3865" rtl="0" eaLnBrk="1" latinLnBrk="0" hangingPunct="1">
                        <a:defRPr sz="1800" kern="1200">
                          <a:solidFill>
                            <a:schemeClr val="tx1"/>
                          </a:solidFill>
                          <a:latin typeface="Arial"/>
                        </a:defRPr>
                      </a:lvl1pPr>
                      <a:lvl2pPr marL="456933" algn="l" defTabSz="913865" rtl="0" eaLnBrk="1" latinLnBrk="0" hangingPunct="1">
                        <a:defRPr sz="1800" kern="1200">
                          <a:solidFill>
                            <a:schemeClr val="tx1"/>
                          </a:solidFill>
                          <a:latin typeface="Arial"/>
                        </a:defRPr>
                      </a:lvl2pPr>
                      <a:lvl3pPr marL="913865" algn="l" defTabSz="913865" rtl="0" eaLnBrk="1" latinLnBrk="0" hangingPunct="1">
                        <a:defRPr sz="1800" kern="1200">
                          <a:solidFill>
                            <a:schemeClr val="tx1"/>
                          </a:solidFill>
                          <a:latin typeface="Arial"/>
                        </a:defRPr>
                      </a:lvl3pPr>
                      <a:lvl4pPr marL="1370799" algn="l" defTabSz="913865" rtl="0" eaLnBrk="1" latinLnBrk="0" hangingPunct="1">
                        <a:defRPr sz="1800" kern="1200">
                          <a:solidFill>
                            <a:schemeClr val="tx1"/>
                          </a:solidFill>
                          <a:latin typeface="Arial"/>
                        </a:defRPr>
                      </a:lvl4pPr>
                      <a:lvl5pPr marL="1827731" algn="l" defTabSz="913865" rtl="0" eaLnBrk="1" latinLnBrk="0" hangingPunct="1">
                        <a:defRPr sz="1800" kern="1200">
                          <a:solidFill>
                            <a:schemeClr val="tx1"/>
                          </a:solidFill>
                          <a:latin typeface="Arial"/>
                        </a:defRPr>
                      </a:lvl5pPr>
                      <a:lvl6pPr marL="2284665" algn="l" defTabSz="913865" rtl="0" eaLnBrk="1" latinLnBrk="0" hangingPunct="1">
                        <a:defRPr sz="1800" kern="1200">
                          <a:solidFill>
                            <a:schemeClr val="tx1"/>
                          </a:solidFill>
                          <a:latin typeface="Arial"/>
                        </a:defRPr>
                      </a:lvl6pPr>
                      <a:lvl7pPr marL="2741596" algn="l" defTabSz="913865" rtl="0" eaLnBrk="1" latinLnBrk="0" hangingPunct="1">
                        <a:defRPr sz="1800" kern="1200">
                          <a:solidFill>
                            <a:schemeClr val="tx1"/>
                          </a:solidFill>
                          <a:latin typeface="Arial"/>
                        </a:defRPr>
                      </a:lvl7pPr>
                      <a:lvl8pPr marL="3198530" algn="l" defTabSz="913865" rtl="0" eaLnBrk="1" latinLnBrk="0" hangingPunct="1">
                        <a:defRPr sz="1800" kern="1200">
                          <a:solidFill>
                            <a:schemeClr val="tx1"/>
                          </a:solidFill>
                          <a:latin typeface="Arial"/>
                        </a:defRPr>
                      </a:lvl8pPr>
                      <a:lvl9pPr marL="3655460" algn="l" defTabSz="913865" rtl="0" eaLnBrk="1" latinLnBrk="0" hangingPunct="1">
                        <a:defRPr sz="1800" kern="1200">
                          <a:solidFill>
                            <a:schemeClr val="tx1"/>
                          </a:solidFill>
                          <a:latin typeface="Arial"/>
                        </a:defRPr>
                      </a:lvl9pPr>
                    </a:lstStyle>
                    <a:p>
                      <a:pPr marL="0" marR="0" lvl="0" indent="0" algn="l" defTabSz="9652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800" b="1" i="0" u="none" strike="noStrike" cap="none" normalizeH="0" baseline="0" dirty="0">
                          <a:ln>
                            <a:noFill/>
                          </a:ln>
                          <a:solidFill>
                            <a:schemeClr val="tx1"/>
                          </a:solidFill>
                          <a:effectLst/>
                          <a:latin typeface=" Arial"/>
                          <a:cs typeface="Arial" pitchFamily="34" charset="0"/>
                        </a:rPr>
                        <a:t>Warrior Strike, Warrior Thunder, Saber Tsunami</a:t>
                      </a:r>
                    </a:p>
                  </a:txBody>
                  <a:tcPr marL="26126" marR="26126" marT="0" marB="0" anchor="ct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9566">
                <a:tc>
                  <a:txBody>
                    <a:bodyPr/>
                    <a:lstStyle/>
                    <a:p>
                      <a:pPr marL="0" indent="0" algn="l">
                        <a:lnSpc>
                          <a:spcPct val="100000"/>
                        </a:lnSpc>
                        <a:spcBef>
                          <a:spcPts val="0"/>
                        </a:spcBef>
                        <a:spcAft>
                          <a:spcPts val="0"/>
                        </a:spcAft>
                        <a:buFontTx/>
                        <a:buNone/>
                      </a:pPr>
                      <a:r>
                        <a:rPr lang="en-US" sz="800" b="1" dirty="0">
                          <a:effectLst/>
                          <a:latin typeface=" Arial"/>
                          <a:cs typeface="Arial" panose="020B0604020202020204" pitchFamily="34" charset="0"/>
                        </a:rPr>
                        <a:t>Conduct Expeditionary</a:t>
                      </a:r>
                      <a:r>
                        <a:rPr lang="en-US" sz="800" b="1" baseline="0" dirty="0">
                          <a:effectLst/>
                          <a:latin typeface=" Arial"/>
                          <a:cs typeface="Arial" panose="020B0604020202020204" pitchFamily="34" charset="0"/>
                        </a:rPr>
                        <a:t> Deployment Operations</a:t>
                      </a:r>
                      <a:endParaRPr lang="en-US" sz="800" b="1" dirty="0">
                        <a:effectLst/>
                        <a:latin typeface=" Arial"/>
                        <a:cs typeface="Arial" panose="020B0604020202020204" pitchFamily="34" charset="0"/>
                      </a:endParaRPr>
                    </a:p>
                  </a:txBody>
                  <a:tcPr marL="19595" marR="19595" marT="42863" marB="42863"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65200" rtl="0" eaLnBrk="1" fontAlgn="base" latinLnBrk="0" hangingPunct="1">
                        <a:lnSpc>
                          <a:spcPts val="16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 Arial"/>
                          <a:cs typeface="Arial" pitchFamily="34" charset="0"/>
                        </a:rPr>
                        <a:t>T</a:t>
                      </a:r>
                    </a:p>
                  </a:txBody>
                  <a:tcPr marL="26126" marR="26126" marT="0" marB="0"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65200" rtl="0" eaLnBrk="1" fontAlgn="base" latinLnBrk="0" hangingPunct="1">
                        <a:lnSpc>
                          <a:spcPts val="16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 Arial"/>
                          <a:cs typeface="Arial" pitchFamily="34" charset="0"/>
                        </a:rPr>
                        <a:t>T</a:t>
                      </a:r>
                    </a:p>
                  </a:txBody>
                  <a:tcPr marL="26126" marR="26126" marT="0" marB="0"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l" defTabSz="9652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800" b="1" i="0" u="none" strike="noStrike" cap="none" normalizeH="0" baseline="0" dirty="0">
                          <a:ln>
                            <a:noFill/>
                          </a:ln>
                          <a:solidFill>
                            <a:schemeClr val="tx1"/>
                          </a:solidFill>
                          <a:effectLst/>
                          <a:latin typeface=" Arial"/>
                          <a:cs typeface="Arial" pitchFamily="34" charset="0"/>
                        </a:rPr>
                        <a:t>NTC 16-08, Level II/III EDRE, UMO, CARs, CPX</a:t>
                      </a:r>
                    </a:p>
                  </a:txBody>
                  <a:tcPr marL="26126" marR="26126" marT="0" marB="0" anchor="ct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9566">
                <a:tc>
                  <a:txBody>
                    <a:bodyPr/>
                    <a:lstStyle>
                      <a:lvl1pPr marL="0" algn="l" defTabSz="913865" rtl="0" eaLnBrk="1" latinLnBrk="0" hangingPunct="1">
                        <a:defRPr sz="1800" kern="1200">
                          <a:solidFill>
                            <a:schemeClr val="tx1"/>
                          </a:solidFill>
                          <a:latin typeface="Arial"/>
                        </a:defRPr>
                      </a:lvl1pPr>
                      <a:lvl2pPr marL="456933" algn="l" defTabSz="913865" rtl="0" eaLnBrk="1" latinLnBrk="0" hangingPunct="1">
                        <a:defRPr sz="1800" kern="1200">
                          <a:solidFill>
                            <a:schemeClr val="tx1"/>
                          </a:solidFill>
                          <a:latin typeface="Arial"/>
                        </a:defRPr>
                      </a:lvl2pPr>
                      <a:lvl3pPr marL="913865" algn="l" defTabSz="913865" rtl="0" eaLnBrk="1" latinLnBrk="0" hangingPunct="1">
                        <a:defRPr sz="1800" kern="1200">
                          <a:solidFill>
                            <a:schemeClr val="tx1"/>
                          </a:solidFill>
                          <a:latin typeface="Arial"/>
                        </a:defRPr>
                      </a:lvl3pPr>
                      <a:lvl4pPr marL="1370799" algn="l" defTabSz="913865" rtl="0" eaLnBrk="1" latinLnBrk="0" hangingPunct="1">
                        <a:defRPr sz="1800" kern="1200">
                          <a:solidFill>
                            <a:schemeClr val="tx1"/>
                          </a:solidFill>
                          <a:latin typeface="Arial"/>
                        </a:defRPr>
                      </a:lvl4pPr>
                      <a:lvl5pPr marL="1827731" algn="l" defTabSz="913865" rtl="0" eaLnBrk="1" latinLnBrk="0" hangingPunct="1">
                        <a:defRPr sz="1800" kern="1200">
                          <a:solidFill>
                            <a:schemeClr val="tx1"/>
                          </a:solidFill>
                          <a:latin typeface="Arial"/>
                        </a:defRPr>
                      </a:lvl5pPr>
                      <a:lvl6pPr marL="2284665" algn="l" defTabSz="913865" rtl="0" eaLnBrk="1" latinLnBrk="0" hangingPunct="1">
                        <a:defRPr sz="1800" kern="1200">
                          <a:solidFill>
                            <a:schemeClr val="tx1"/>
                          </a:solidFill>
                          <a:latin typeface="Arial"/>
                        </a:defRPr>
                      </a:lvl6pPr>
                      <a:lvl7pPr marL="2741596" algn="l" defTabSz="913865" rtl="0" eaLnBrk="1" latinLnBrk="0" hangingPunct="1">
                        <a:defRPr sz="1800" kern="1200">
                          <a:solidFill>
                            <a:schemeClr val="tx1"/>
                          </a:solidFill>
                          <a:latin typeface="Arial"/>
                        </a:defRPr>
                      </a:lvl7pPr>
                      <a:lvl8pPr marL="3198530" algn="l" defTabSz="913865" rtl="0" eaLnBrk="1" latinLnBrk="0" hangingPunct="1">
                        <a:defRPr sz="1800" kern="1200">
                          <a:solidFill>
                            <a:schemeClr val="tx1"/>
                          </a:solidFill>
                          <a:latin typeface="Arial"/>
                        </a:defRPr>
                      </a:lvl8pPr>
                      <a:lvl9pPr marL="3655460" algn="l" defTabSz="913865" rtl="0" eaLnBrk="1" latinLnBrk="0" hangingPunct="1">
                        <a:defRPr sz="1800" kern="1200">
                          <a:solidFill>
                            <a:schemeClr val="tx1"/>
                          </a:solidFill>
                          <a:latin typeface="Arial"/>
                        </a:defRPr>
                      </a:lvl9pPr>
                    </a:lstStyle>
                    <a:p>
                      <a:r>
                        <a:rPr lang="en-US" sz="800" b="1" dirty="0">
                          <a:effectLst/>
                          <a:latin typeface=" Arial"/>
                        </a:rPr>
                        <a:t>Conduct Counter WMD Operations</a:t>
                      </a:r>
                      <a:endParaRPr lang="en-US" sz="800" b="1" baseline="0" dirty="0">
                        <a:effectLst/>
                        <a:latin typeface=" Arial"/>
                      </a:endParaRPr>
                    </a:p>
                  </a:txBody>
                  <a:tcPr marL="19595" marR="19595" marT="42863" marB="42863"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3865" rtl="0" eaLnBrk="1" latinLnBrk="0" hangingPunct="1">
                        <a:defRPr sz="1800" kern="1200">
                          <a:solidFill>
                            <a:schemeClr val="tx1"/>
                          </a:solidFill>
                          <a:latin typeface="Arial"/>
                        </a:defRPr>
                      </a:lvl1pPr>
                      <a:lvl2pPr marL="456933" algn="l" defTabSz="913865" rtl="0" eaLnBrk="1" latinLnBrk="0" hangingPunct="1">
                        <a:defRPr sz="1800" kern="1200">
                          <a:solidFill>
                            <a:schemeClr val="tx1"/>
                          </a:solidFill>
                          <a:latin typeface="Arial"/>
                        </a:defRPr>
                      </a:lvl2pPr>
                      <a:lvl3pPr marL="913865" algn="l" defTabSz="913865" rtl="0" eaLnBrk="1" latinLnBrk="0" hangingPunct="1">
                        <a:defRPr sz="1800" kern="1200">
                          <a:solidFill>
                            <a:schemeClr val="tx1"/>
                          </a:solidFill>
                          <a:latin typeface="Arial"/>
                        </a:defRPr>
                      </a:lvl3pPr>
                      <a:lvl4pPr marL="1370799" algn="l" defTabSz="913865" rtl="0" eaLnBrk="1" latinLnBrk="0" hangingPunct="1">
                        <a:defRPr sz="1800" kern="1200">
                          <a:solidFill>
                            <a:schemeClr val="tx1"/>
                          </a:solidFill>
                          <a:latin typeface="Arial"/>
                        </a:defRPr>
                      </a:lvl4pPr>
                      <a:lvl5pPr marL="1827731" algn="l" defTabSz="913865" rtl="0" eaLnBrk="1" latinLnBrk="0" hangingPunct="1">
                        <a:defRPr sz="1800" kern="1200">
                          <a:solidFill>
                            <a:schemeClr val="tx1"/>
                          </a:solidFill>
                          <a:latin typeface="Arial"/>
                        </a:defRPr>
                      </a:lvl5pPr>
                      <a:lvl6pPr marL="2284665" algn="l" defTabSz="913865" rtl="0" eaLnBrk="1" latinLnBrk="0" hangingPunct="1">
                        <a:defRPr sz="1800" kern="1200">
                          <a:solidFill>
                            <a:schemeClr val="tx1"/>
                          </a:solidFill>
                          <a:latin typeface="Arial"/>
                        </a:defRPr>
                      </a:lvl6pPr>
                      <a:lvl7pPr marL="2741596" algn="l" defTabSz="913865" rtl="0" eaLnBrk="1" latinLnBrk="0" hangingPunct="1">
                        <a:defRPr sz="1800" kern="1200">
                          <a:solidFill>
                            <a:schemeClr val="tx1"/>
                          </a:solidFill>
                          <a:latin typeface="Arial"/>
                        </a:defRPr>
                      </a:lvl7pPr>
                      <a:lvl8pPr marL="3198530" algn="l" defTabSz="913865" rtl="0" eaLnBrk="1" latinLnBrk="0" hangingPunct="1">
                        <a:defRPr sz="1800" kern="1200">
                          <a:solidFill>
                            <a:schemeClr val="tx1"/>
                          </a:solidFill>
                          <a:latin typeface="Arial"/>
                        </a:defRPr>
                      </a:lvl8pPr>
                      <a:lvl9pPr marL="3655460" algn="l" defTabSz="913865" rtl="0" eaLnBrk="1" latinLnBrk="0" hangingPunct="1">
                        <a:defRPr sz="1800" kern="1200">
                          <a:solidFill>
                            <a:schemeClr val="tx1"/>
                          </a:solidFill>
                          <a:latin typeface="Arial"/>
                        </a:defRPr>
                      </a:lvl9pPr>
                    </a:lstStyle>
                    <a:p>
                      <a:r>
                        <a:rPr lang="en-US" sz="800" b="1" dirty="0">
                          <a:effectLst/>
                          <a:latin typeface=" Arial"/>
                        </a:rPr>
                        <a:t>P</a:t>
                      </a:r>
                    </a:p>
                  </a:txBody>
                  <a:tcPr marL="26126" marR="26126" marT="0" marB="0"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3865" rtl="0" eaLnBrk="1" latinLnBrk="0" hangingPunct="1">
                        <a:defRPr sz="1800" kern="1200">
                          <a:solidFill>
                            <a:schemeClr val="tx1"/>
                          </a:solidFill>
                          <a:latin typeface="Arial"/>
                        </a:defRPr>
                      </a:lvl1pPr>
                      <a:lvl2pPr marL="456933" algn="l" defTabSz="913865" rtl="0" eaLnBrk="1" latinLnBrk="0" hangingPunct="1">
                        <a:defRPr sz="1800" kern="1200">
                          <a:solidFill>
                            <a:schemeClr val="tx1"/>
                          </a:solidFill>
                          <a:latin typeface="Arial"/>
                        </a:defRPr>
                      </a:lvl2pPr>
                      <a:lvl3pPr marL="913865" algn="l" defTabSz="913865" rtl="0" eaLnBrk="1" latinLnBrk="0" hangingPunct="1">
                        <a:defRPr sz="1800" kern="1200">
                          <a:solidFill>
                            <a:schemeClr val="tx1"/>
                          </a:solidFill>
                          <a:latin typeface="Arial"/>
                        </a:defRPr>
                      </a:lvl3pPr>
                      <a:lvl4pPr marL="1370799" algn="l" defTabSz="913865" rtl="0" eaLnBrk="1" latinLnBrk="0" hangingPunct="1">
                        <a:defRPr sz="1800" kern="1200">
                          <a:solidFill>
                            <a:schemeClr val="tx1"/>
                          </a:solidFill>
                          <a:latin typeface="Arial"/>
                        </a:defRPr>
                      </a:lvl4pPr>
                      <a:lvl5pPr marL="1827731" algn="l" defTabSz="913865" rtl="0" eaLnBrk="1" latinLnBrk="0" hangingPunct="1">
                        <a:defRPr sz="1800" kern="1200">
                          <a:solidFill>
                            <a:schemeClr val="tx1"/>
                          </a:solidFill>
                          <a:latin typeface="Arial"/>
                        </a:defRPr>
                      </a:lvl5pPr>
                      <a:lvl6pPr marL="2284665" algn="l" defTabSz="913865" rtl="0" eaLnBrk="1" latinLnBrk="0" hangingPunct="1">
                        <a:defRPr sz="1800" kern="1200">
                          <a:solidFill>
                            <a:schemeClr val="tx1"/>
                          </a:solidFill>
                          <a:latin typeface="Arial"/>
                        </a:defRPr>
                      </a:lvl6pPr>
                      <a:lvl7pPr marL="2741596" algn="l" defTabSz="913865" rtl="0" eaLnBrk="1" latinLnBrk="0" hangingPunct="1">
                        <a:defRPr sz="1800" kern="1200">
                          <a:solidFill>
                            <a:schemeClr val="tx1"/>
                          </a:solidFill>
                          <a:latin typeface="Arial"/>
                        </a:defRPr>
                      </a:lvl7pPr>
                      <a:lvl8pPr marL="3198530" algn="l" defTabSz="913865" rtl="0" eaLnBrk="1" latinLnBrk="0" hangingPunct="1">
                        <a:defRPr sz="1800" kern="1200">
                          <a:solidFill>
                            <a:schemeClr val="tx1"/>
                          </a:solidFill>
                          <a:latin typeface="Arial"/>
                        </a:defRPr>
                      </a:lvl8pPr>
                      <a:lvl9pPr marL="3655460" algn="l" defTabSz="913865" rtl="0" eaLnBrk="1" latinLnBrk="0" hangingPunct="1">
                        <a:defRPr sz="1800" kern="1200">
                          <a:solidFill>
                            <a:schemeClr val="tx1"/>
                          </a:solidFill>
                          <a:latin typeface="Arial"/>
                        </a:defRPr>
                      </a:lvl9pPr>
                    </a:lstStyle>
                    <a:p>
                      <a:r>
                        <a:rPr lang="en-US" sz="800" b="1" dirty="0">
                          <a:effectLst/>
                          <a:latin typeface=" Arial"/>
                        </a:rPr>
                        <a:t>T-</a:t>
                      </a:r>
                    </a:p>
                  </a:txBody>
                  <a:tcPr marL="26126" marR="26126" marT="0" marB="0"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3865" rtl="0" eaLnBrk="1" latinLnBrk="0" hangingPunct="1">
                        <a:defRPr sz="1800" kern="1200">
                          <a:solidFill>
                            <a:schemeClr val="tx1"/>
                          </a:solidFill>
                          <a:latin typeface="Arial"/>
                        </a:defRPr>
                      </a:lvl1pPr>
                      <a:lvl2pPr marL="456933" algn="l" defTabSz="913865" rtl="0" eaLnBrk="1" latinLnBrk="0" hangingPunct="1">
                        <a:defRPr sz="1800" kern="1200">
                          <a:solidFill>
                            <a:schemeClr val="tx1"/>
                          </a:solidFill>
                          <a:latin typeface="Arial"/>
                        </a:defRPr>
                      </a:lvl2pPr>
                      <a:lvl3pPr marL="913865" algn="l" defTabSz="913865" rtl="0" eaLnBrk="1" latinLnBrk="0" hangingPunct="1">
                        <a:defRPr sz="1800" kern="1200">
                          <a:solidFill>
                            <a:schemeClr val="tx1"/>
                          </a:solidFill>
                          <a:latin typeface="Arial"/>
                        </a:defRPr>
                      </a:lvl3pPr>
                      <a:lvl4pPr marL="1370799" algn="l" defTabSz="913865" rtl="0" eaLnBrk="1" latinLnBrk="0" hangingPunct="1">
                        <a:defRPr sz="1800" kern="1200">
                          <a:solidFill>
                            <a:schemeClr val="tx1"/>
                          </a:solidFill>
                          <a:latin typeface="Arial"/>
                        </a:defRPr>
                      </a:lvl4pPr>
                      <a:lvl5pPr marL="1827731" algn="l" defTabSz="913865" rtl="0" eaLnBrk="1" latinLnBrk="0" hangingPunct="1">
                        <a:defRPr sz="1800" kern="1200">
                          <a:solidFill>
                            <a:schemeClr val="tx1"/>
                          </a:solidFill>
                          <a:latin typeface="Arial"/>
                        </a:defRPr>
                      </a:lvl5pPr>
                      <a:lvl6pPr marL="2284665" algn="l" defTabSz="913865" rtl="0" eaLnBrk="1" latinLnBrk="0" hangingPunct="1">
                        <a:defRPr sz="1800" kern="1200">
                          <a:solidFill>
                            <a:schemeClr val="tx1"/>
                          </a:solidFill>
                          <a:latin typeface="Arial"/>
                        </a:defRPr>
                      </a:lvl6pPr>
                      <a:lvl7pPr marL="2741596" algn="l" defTabSz="913865" rtl="0" eaLnBrk="1" latinLnBrk="0" hangingPunct="1">
                        <a:defRPr sz="1800" kern="1200">
                          <a:solidFill>
                            <a:schemeClr val="tx1"/>
                          </a:solidFill>
                          <a:latin typeface="Arial"/>
                        </a:defRPr>
                      </a:lvl7pPr>
                      <a:lvl8pPr marL="3198530" algn="l" defTabSz="913865" rtl="0" eaLnBrk="1" latinLnBrk="0" hangingPunct="1">
                        <a:defRPr sz="1800" kern="1200">
                          <a:solidFill>
                            <a:schemeClr val="tx1"/>
                          </a:solidFill>
                          <a:latin typeface="Arial"/>
                        </a:defRPr>
                      </a:lvl8pPr>
                      <a:lvl9pPr marL="3655460" algn="l" defTabSz="913865" rtl="0" eaLnBrk="1" latinLnBrk="0" hangingPunct="1">
                        <a:defRPr sz="1800" kern="1200">
                          <a:solidFill>
                            <a:schemeClr val="tx1"/>
                          </a:solidFill>
                          <a:latin typeface="Arial"/>
                        </a:defRPr>
                      </a:lvl9pPr>
                    </a:lstStyle>
                    <a:p>
                      <a:pPr marL="0" marR="0" lvl="0" indent="0" algn="l" defTabSz="965200" rtl="0" eaLnBrk="1" fontAlgn="base" latinLnBrk="0" hangingPunct="1">
                        <a:lnSpc>
                          <a:spcPct val="100000"/>
                        </a:lnSpc>
                        <a:spcBef>
                          <a:spcPct val="0"/>
                        </a:spcBef>
                        <a:spcAft>
                          <a:spcPct val="0"/>
                        </a:spcAft>
                        <a:buClrTx/>
                        <a:buSzTx/>
                        <a:buFont typeface="Arial" pitchFamily="34" charset="0"/>
                        <a:buNone/>
                        <a:tabLst/>
                        <a:defRPr/>
                      </a:pPr>
                      <a:r>
                        <a:rPr kumimoji="0" lang="en-US" sz="800" b="1" i="0" u="none" strike="noStrike" cap="none" normalizeH="0" baseline="0" dirty="0">
                          <a:ln>
                            <a:noFill/>
                          </a:ln>
                          <a:solidFill>
                            <a:schemeClr val="tx1"/>
                          </a:solidFill>
                          <a:effectLst/>
                          <a:latin typeface=" Arial"/>
                          <a:cs typeface="Arial" pitchFamily="34" charset="0"/>
                        </a:rPr>
                        <a:t>CBRN Academy, OPDECON, Warrior Strike, FTX</a:t>
                      </a:r>
                    </a:p>
                  </a:txBody>
                  <a:tcPr marL="26126" marR="26126" marT="0" marB="0" anchor="ct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9566">
                <a:tc>
                  <a:txBody>
                    <a:bodyPr/>
                    <a:lstStyle>
                      <a:lvl1pPr marL="0" algn="l" defTabSz="913865" rtl="0" eaLnBrk="1" latinLnBrk="0" hangingPunct="1">
                        <a:defRPr sz="1800" kern="1200">
                          <a:solidFill>
                            <a:schemeClr val="tx1"/>
                          </a:solidFill>
                          <a:latin typeface="Arial"/>
                        </a:defRPr>
                      </a:lvl1pPr>
                      <a:lvl2pPr marL="456933" algn="l" defTabSz="913865" rtl="0" eaLnBrk="1" latinLnBrk="0" hangingPunct="1">
                        <a:defRPr sz="1800" kern="1200">
                          <a:solidFill>
                            <a:schemeClr val="tx1"/>
                          </a:solidFill>
                          <a:latin typeface="Arial"/>
                        </a:defRPr>
                      </a:lvl2pPr>
                      <a:lvl3pPr marL="913865" algn="l" defTabSz="913865" rtl="0" eaLnBrk="1" latinLnBrk="0" hangingPunct="1">
                        <a:defRPr sz="1800" kern="1200">
                          <a:solidFill>
                            <a:schemeClr val="tx1"/>
                          </a:solidFill>
                          <a:latin typeface="Arial"/>
                        </a:defRPr>
                      </a:lvl3pPr>
                      <a:lvl4pPr marL="1370799" algn="l" defTabSz="913865" rtl="0" eaLnBrk="1" latinLnBrk="0" hangingPunct="1">
                        <a:defRPr sz="1800" kern="1200">
                          <a:solidFill>
                            <a:schemeClr val="tx1"/>
                          </a:solidFill>
                          <a:latin typeface="Arial"/>
                        </a:defRPr>
                      </a:lvl4pPr>
                      <a:lvl5pPr marL="1827731" algn="l" defTabSz="913865" rtl="0" eaLnBrk="1" latinLnBrk="0" hangingPunct="1">
                        <a:defRPr sz="1800" kern="1200">
                          <a:solidFill>
                            <a:schemeClr val="tx1"/>
                          </a:solidFill>
                          <a:latin typeface="Arial"/>
                        </a:defRPr>
                      </a:lvl5pPr>
                      <a:lvl6pPr marL="2284665" algn="l" defTabSz="913865" rtl="0" eaLnBrk="1" latinLnBrk="0" hangingPunct="1">
                        <a:defRPr sz="1800" kern="1200">
                          <a:solidFill>
                            <a:schemeClr val="tx1"/>
                          </a:solidFill>
                          <a:latin typeface="Arial"/>
                        </a:defRPr>
                      </a:lvl6pPr>
                      <a:lvl7pPr marL="2741596" algn="l" defTabSz="913865" rtl="0" eaLnBrk="1" latinLnBrk="0" hangingPunct="1">
                        <a:defRPr sz="1800" kern="1200">
                          <a:solidFill>
                            <a:schemeClr val="tx1"/>
                          </a:solidFill>
                          <a:latin typeface="Arial"/>
                        </a:defRPr>
                      </a:lvl7pPr>
                      <a:lvl8pPr marL="3198530" algn="l" defTabSz="913865" rtl="0" eaLnBrk="1" latinLnBrk="0" hangingPunct="1">
                        <a:defRPr sz="1800" kern="1200">
                          <a:solidFill>
                            <a:schemeClr val="tx1"/>
                          </a:solidFill>
                          <a:latin typeface="Arial"/>
                        </a:defRPr>
                      </a:lvl8pPr>
                      <a:lvl9pPr marL="3655460" algn="l" defTabSz="913865" rtl="0" eaLnBrk="1" latinLnBrk="0" hangingPunct="1">
                        <a:defRPr sz="1800" kern="1200">
                          <a:solidFill>
                            <a:schemeClr val="tx1"/>
                          </a:solidFill>
                          <a:latin typeface="Arial"/>
                        </a:defRPr>
                      </a:lvl9pPr>
                    </a:lstStyle>
                    <a:p>
                      <a:r>
                        <a:rPr lang="en-US" sz="800" b="1" baseline="0" dirty="0">
                          <a:effectLst/>
                          <a:latin typeface=" Arial"/>
                        </a:rPr>
                        <a:t>Conduct Non-Combatant Evacuation</a:t>
                      </a:r>
                    </a:p>
                  </a:txBody>
                  <a:tcPr marL="19595" marR="19595" marT="42863" marB="42863"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3865" rtl="0" eaLnBrk="1" latinLnBrk="0" hangingPunct="1">
                        <a:defRPr sz="1800" kern="1200">
                          <a:solidFill>
                            <a:schemeClr val="tx1"/>
                          </a:solidFill>
                          <a:latin typeface="Arial"/>
                        </a:defRPr>
                      </a:lvl1pPr>
                      <a:lvl2pPr marL="456933" algn="l" defTabSz="913865" rtl="0" eaLnBrk="1" latinLnBrk="0" hangingPunct="1">
                        <a:defRPr sz="1800" kern="1200">
                          <a:solidFill>
                            <a:schemeClr val="tx1"/>
                          </a:solidFill>
                          <a:latin typeface="Arial"/>
                        </a:defRPr>
                      </a:lvl2pPr>
                      <a:lvl3pPr marL="913865" algn="l" defTabSz="913865" rtl="0" eaLnBrk="1" latinLnBrk="0" hangingPunct="1">
                        <a:defRPr sz="1800" kern="1200">
                          <a:solidFill>
                            <a:schemeClr val="tx1"/>
                          </a:solidFill>
                          <a:latin typeface="Arial"/>
                        </a:defRPr>
                      </a:lvl3pPr>
                      <a:lvl4pPr marL="1370799" algn="l" defTabSz="913865" rtl="0" eaLnBrk="1" latinLnBrk="0" hangingPunct="1">
                        <a:defRPr sz="1800" kern="1200">
                          <a:solidFill>
                            <a:schemeClr val="tx1"/>
                          </a:solidFill>
                          <a:latin typeface="Arial"/>
                        </a:defRPr>
                      </a:lvl4pPr>
                      <a:lvl5pPr marL="1827731" algn="l" defTabSz="913865" rtl="0" eaLnBrk="1" latinLnBrk="0" hangingPunct="1">
                        <a:defRPr sz="1800" kern="1200">
                          <a:solidFill>
                            <a:schemeClr val="tx1"/>
                          </a:solidFill>
                          <a:latin typeface="Arial"/>
                        </a:defRPr>
                      </a:lvl5pPr>
                      <a:lvl6pPr marL="2284665" algn="l" defTabSz="913865" rtl="0" eaLnBrk="1" latinLnBrk="0" hangingPunct="1">
                        <a:defRPr sz="1800" kern="1200">
                          <a:solidFill>
                            <a:schemeClr val="tx1"/>
                          </a:solidFill>
                          <a:latin typeface="Arial"/>
                        </a:defRPr>
                      </a:lvl6pPr>
                      <a:lvl7pPr marL="2741596" algn="l" defTabSz="913865" rtl="0" eaLnBrk="1" latinLnBrk="0" hangingPunct="1">
                        <a:defRPr sz="1800" kern="1200">
                          <a:solidFill>
                            <a:schemeClr val="tx1"/>
                          </a:solidFill>
                          <a:latin typeface="Arial"/>
                        </a:defRPr>
                      </a:lvl7pPr>
                      <a:lvl8pPr marL="3198530" algn="l" defTabSz="913865" rtl="0" eaLnBrk="1" latinLnBrk="0" hangingPunct="1">
                        <a:defRPr sz="1800" kern="1200">
                          <a:solidFill>
                            <a:schemeClr val="tx1"/>
                          </a:solidFill>
                          <a:latin typeface="Arial"/>
                        </a:defRPr>
                      </a:lvl8pPr>
                      <a:lvl9pPr marL="3655460" algn="l" defTabSz="913865" rtl="0" eaLnBrk="1" latinLnBrk="0" hangingPunct="1">
                        <a:defRPr sz="1800" kern="1200">
                          <a:solidFill>
                            <a:schemeClr val="tx1"/>
                          </a:solidFill>
                          <a:latin typeface="Arial"/>
                        </a:defRPr>
                      </a:lvl9pPr>
                    </a:lstStyle>
                    <a:p>
                      <a:r>
                        <a:rPr lang="en-US" sz="800" b="1" dirty="0">
                          <a:effectLst/>
                          <a:latin typeface=" Arial"/>
                        </a:rPr>
                        <a:t>P</a:t>
                      </a:r>
                    </a:p>
                  </a:txBody>
                  <a:tcPr marL="26126" marR="26126" marT="0" marB="0"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3865" rtl="0" eaLnBrk="1" latinLnBrk="0" hangingPunct="1">
                        <a:defRPr sz="1800" kern="1200">
                          <a:solidFill>
                            <a:schemeClr val="tx1"/>
                          </a:solidFill>
                          <a:latin typeface="Arial"/>
                        </a:defRPr>
                      </a:lvl1pPr>
                      <a:lvl2pPr marL="456933" algn="l" defTabSz="913865" rtl="0" eaLnBrk="1" latinLnBrk="0" hangingPunct="1">
                        <a:defRPr sz="1800" kern="1200">
                          <a:solidFill>
                            <a:schemeClr val="tx1"/>
                          </a:solidFill>
                          <a:latin typeface="Arial"/>
                        </a:defRPr>
                      </a:lvl2pPr>
                      <a:lvl3pPr marL="913865" algn="l" defTabSz="913865" rtl="0" eaLnBrk="1" latinLnBrk="0" hangingPunct="1">
                        <a:defRPr sz="1800" kern="1200">
                          <a:solidFill>
                            <a:schemeClr val="tx1"/>
                          </a:solidFill>
                          <a:latin typeface="Arial"/>
                        </a:defRPr>
                      </a:lvl3pPr>
                      <a:lvl4pPr marL="1370799" algn="l" defTabSz="913865" rtl="0" eaLnBrk="1" latinLnBrk="0" hangingPunct="1">
                        <a:defRPr sz="1800" kern="1200">
                          <a:solidFill>
                            <a:schemeClr val="tx1"/>
                          </a:solidFill>
                          <a:latin typeface="Arial"/>
                        </a:defRPr>
                      </a:lvl4pPr>
                      <a:lvl5pPr marL="1827731" algn="l" defTabSz="913865" rtl="0" eaLnBrk="1" latinLnBrk="0" hangingPunct="1">
                        <a:defRPr sz="1800" kern="1200">
                          <a:solidFill>
                            <a:schemeClr val="tx1"/>
                          </a:solidFill>
                          <a:latin typeface="Arial"/>
                        </a:defRPr>
                      </a:lvl5pPr>
                      <a:lvl6pPr marL="2284665" algn="l" defTabSz="913865" rtl="0" eaLnBrk="1" latinLnBrk="0" hangingPunct="1">
                        <a:defRPr sz="1800" kern="1200">
                          <a:solidFill>
                            <a:schemeClr val="tx1"/>
                          </a:solidFill>
                          <a:latin typeface="Arial"/>
                        </a:defRPr>
                      </a:lvl6pPr>
                      <a:lvl7pPr marL="2741596" algn="l" defTabSz="913865" rtl="0" eaLnBrk="1" latinLnBrk="0" hangingPunct="1">
                        <a:defRPr sz="1800" kern="1200">
                          <a:solidFill>
                            <a:schemeClr val="tx1"/>
                          </a:solidFill>
                          <a:latin typeface="Arial"/>
                        </a:defRPr>
                      </a:lvl7pPr>
                      <a:lvl8pPr marL="3198530" algn="l" defTabSz="913865" rtl="0" eaLnBrk="1" latinLnBrk="0" hangingPunct="1">
                        <a:defRPr sz="1800" kern="1200">
                          <a:solidFill>
                            <a:schemeClr val="tx1"/>
                          </a:solidFill>
                          <a:latin typeface="Arial"/>
                        </a:defRPr>
                      </a:lvl8pPr>
                      <a:lvl9pPr marL="3655460" algn="l" defTabSz="913865" rtl="0" eaLnBrk="1" latinLnBrk="0" hangingPunct="1">
                        <a:defRPr sz="1800" kern="1200">
                          <a:solidFill>
                            <a:schemeClr val="tx1"/>
                          </a:solidFill>
                          <a:latin typeface="Arial"/>
                        </a:defRPr>
                      </a:lvl9pPr>
                    </a:lstStyle>
                    <a:p>
                      <a:r>
                        <a:rPr lang="en-US" sz="800" b="1" dirty="0">
                          <a:effectLst/>
                          <a:latin typeface=" Arial"/>
                        </a:rPr>
                        <a:t>T-</a:t>
                      </a:r>
                    </a:p>
                  </a:txBody>
                  <a:tcPr marL="26126" marR="26126" marT="0" marB="0"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3865" rtl="0" eaLnBrk="1" latinLnBrk="0" hangingPunct="1">
                        <a:defRPr sz="1800" kern="1200">
                          <a:solidFill>
                            <a:schemeClr val="tx1"/>
                          </a:solidFill>
                          <a:latin typeface="Arial"/>
                        </a:defRPr>
                      </a:lvl1pPr>
                      <a:lvl2pPr marL="456933" algn="l" defTabSz="913865" rtl="0" eaLnBrk="1" latinLnBrk="0" hangingPunct="1">
                        <a:defRPr sz="1800" kern="1200">
                          <a:solidFill>
                            <a:schemeClr val="tx1"/>
                          </a:solidFill>
                          <a:latin typeface="Arial"/>
                        </a:defRPr>
                      </a:lvl2pPr>
                      <a:lvl3pPr marL="913865" algn="l" defTabSz="913865" rtl="0" eaLnBrk="1" latinLnBrk="0" hangingPunct="1">
                        <a:defRPr sz="1800" kern="1200">
                          <a:solidFill>
                            <a:schemeClr val="tx1"/>
                          </a:solidFill>
                          <a:latin typeface="Arial"/>
                        </a:defRPr>
                      </a:lvl3pPr>
                      <a:lvl4pPr marL="1370799" algn="l" defTabSz="913865" rtl="0" eaLnBrk="1" latinLnBrk="0" hangingPunct="1">
                        <a:defRPr sz="1800" kern="1200">
                          <a:solidFill>
                            <a:schemeClr val="tx1"/>
                          </a:solidFill>
                          <a:latin typeface="Arial"/>
                        </a:defRPr>
                      </a:lvl4pPr>
                      <a:lvl5pPr marL="1827731" algn="l" defTabSz="913865" rtl="0" eaLnBrk="1" latinLnBrk="0" hangingPunct="1">
                        <a:defRPr sz="1800" kern="1200">
                          <a:solidFill>
                            <a:schemeClr val="tx1"/>
                          </a:solidFill>
                          <a:latin typeface="Arial"/>
                        </a:defRPr>
                      </a:lvl5pPr>
                      <a:lvl6pPr marL="2284665" algn="l" defTabSz="913865" rtl="0" eaLnBrk="1" latinLnBrk="0" hangingPunct="1">
                        <a:defRPr sz="1800" kern="1200">
                          <a:solidFill>
                            <a:schemeClr val="tx1"/>
                          </a:solidFill>
                          <a:latin typeface="Arial"/>
                        </a:defRPr>
                      </a:lvl6pPr>
                      <a:lvl7pPr marL="2741596" algn="l" defTabSz="913865" rtl="0" eaLnBrk="1" latinLnBrk="0" hangingPunct="1">
                        <a:defRPr sz="1800" kern="1200">
                          <a:solidFill>
                            <a:schemeClr val="tx1"/>
                          </a:solidFill>
                          <a:latin typeface="Arial"/>
                        </a:defRPr>
                      </a:lvl7pPr>
                      <a:lvl8pPr marL="3198530" algn="l" defTabSz="913865" rtl="0" eaLnBrk="1" latinLnBrk="0" hangingPunct="1">
                        <a:defRPr sz="1800" kern="1200">
                          <a:solidFill>
                            <a:schemeClr val="tx1"/>
                          </a:solidFill>
                          <a:latin typeface="Arial"/>
                        </a:defRPr>
                      </a:lvl8pPr>
                      <a:lvl9pPr marL="3655460" algn="l" defTabSz="913865" rtl="0" eaLnBrk="1" latinLnBrk="0" hangingPunct="1">
                        <a:defRPr sz="1800" kern="1200">
                          <a:solidFill>
                            <a:schemeClr val="tx1"/>
                          </a:solidFill>
                          <a:latin typeface="Arial"/>
                        </a:defRPr>
                      </a:lvl9pPr>
                    </a:lstStyle>
                    <a:p>
                      <a:pPr marL="0" marR="0" lvl="0" indent="0" algn="l" defTabSz="965200" rtl="0" eaLnBrk="1" fontAlgn="base" latinLnBrk="0" hangingPunct="1">
                        <a:lnSpc>
                          <a:spcPct val="100000"/>
                        </a:lnSpc>
                        <a:spcBef>
                          <a:spcPct val="0"/>
                        </a:spcBef>
                        <a:spcAft>
                          <a:spcPct val="0"/>
                        </a:spcAft>
                        <a:buClrTx/>
                        <a:buSzTx/>
                        <a:buFont typeface="Arial" pitchFamily="34" charset="0"/>
                        <a:buNone/>
                        <a:tabLst/>
                        <a:defRPr/>
                      </a:pPr>
                      <a:r>
                        <a:rPr kumimoji="0" lang="en-US" sz="800" b="1" i="0" u="none" strike="noStrike" cap="none" normalizeH="0" baseline="0" dirty="0">
                          <a:ln>
                            <a:noFill/>
                          </a:ln>
                          <a:solidFill>
                            <a:schemeClr val="tx1"/>
                          </a:solidFill>
                          <a:effectLst/>
                          <a:latin typeface=" Arial"/>
                          <a:cs typeface="Arial" pitchFamily="34" charset="0"/>
                        </a:rPr>
                        <a:t>Rehearsals, Courageous Channel, Focused Passage, Key Resolve</a:t>
                      </a:r>
                    </a:p>
                  </a:txBody>
                  <a:tcPr marL="26126" marR="26126" marT="0" marB="0" anchor="ct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0" name="TextBox 9"/>
          <p:cNvSpPr txBox="1"/>
          <p:nvPr/>
        </p:nvSpPr>
        <p:spPr>
          <a:xfrm>
            <a:off x="3352001" y="4759250"/>
            <a:ext cx="5791999" cy="1477328"/>
          </a:xfrm>
          <a:prstGeom prst="rect">
            <a:avLst/>
          </a:prstGeom>
          <a:noFill/>
          <a:ln>
            <a:noFill/>
          </a:ln>
        </p:spPr>
        <p:txBody>
          <a:bodyPr wrap="square" rtlCol="0">
            <a:spAutoFit/>
          </a:bodyPr>
          <a:lstStyle/>
          <a:p>
            <a:pPr>
              <a:lnSpc>
                <a:spcPct val="150000"/>
              </a:lnSpc>
            </a:pPr>
            <a:r>
              <a:rPr lang="en-US" sz="1200" b="1" u="sng" dirty="0">
                <a:solidFill>
                  <a:srgbClr val="000000"/>
                </a:solidFill>
              </a:rPr>
              <a:t>Risk / Opportunities</a:t>
            </a:r>
            <a:r>
              <a:rPr lang="en-US" sz="1200" b="1" dirty="0">
                <a:solidFill>
                  <a:srgbClr val="000000"/>
                </a:solidFill>
              </a:rPr>
              <a:t>:</a:t>
            </a:r>
          </a:p>
          <a:p>
            <a:pPr marL="171450" indent="-171450">
              <a:lnSpc>
                <a:spcPct val="150000"/>
              </a:lnSpc>
              <a:buFont typeface="Arial" panose="020B0604020202020204" pitchFamily="34" charset="0"/>
              <a:buChar char="•"/>
            </a:pPr>
            <a:r>
              <a:rPr lang="en-US" sz="1200" dirty="0"/>
              <a:t>Fight Tonight readiness during transitions.</a:t>
            </a:r>
          </a:p>
          <a:p>
            <a:pPr marL="171450" indent="-171450">
              <a:lnSpc>
                <a:spcPct val="150000"/>
              </a:lnSpc>
              <a:buFont typeface="Arial" panose="020B0604020202020204" pitchFamily="34" charset="0"/>
              <a:buChar char="•"/>
            </a:pPr>
            <a:r>
              <a:rPr lang="en-US" sz="1200" dirty="0"/>
              <a:t>Mission Command opportunities for the Brigade Staff during simultaneous execution of Key Resolve and Warrior Strike VI.</a:t>
            </a:r>
          </a:p>
          <a:p>
            <a:pPr marL="171450" indent="-171450">
              <a:lnSpc>
                <a:spcPct val="150000"/>
              </a:lnSpc>
              <a:buFont typeface="Arial" panose="020B0604020202020204" pitchFamily="34" charset="0"/>
              <a:buChar char="•"/>
            </a:pPr>
            <a:r>
              <a:rPr lang="en-US" sz="1200" dirty="0"/>
              <a:t>Build and return readiness</a:t>
            </a:r>
          </a:p>
        </p:txBody>
      </p:sp>
      <p:sp>
        <p:nvSpPr>
          <p:cNvPr id="4" name="TextBox 3"/>
          <p:cNvSpPr txBox="1"/>
          <p:nvPr/>
        </p:nvSpPr>
        <p:spPr>
          <a:xfrm rot="2077100">
            <a:off x="-68331" y="2413730"/>
            <a:ext cx="9077739" cy="1862048"/>
          </a:xfrm>
          <a:prstGeom prst="rect">
            <a:avLst/>
          </a:prstGeom>
          <a:solidFill>
            <a:schemeClr val="bg1"/>
          </a:solidFill>
          <a:ln w="28575">
            <a:solidFill>
              <a:srgbClr val="FF0000"/>
            </a:solidFill>
          </a:ln>
        </p:spPr>
        <p:txBody>
          <a:bodyPr wrap="square" rtlCol="0">
            <a:spAutoFit/>
          </a:bodyPr>
          <a:lstStyle/>
          <a:p>
            <a:pPr algn="ctr"/>
            <a:r>
              <a:rPr lang="en-US" sz="11500" dirty="0">
                <a:solidFill>
                  <a:srgbClr val="FF0000"/>
                </a:solidFill>
              </a:rPr>
              <a:t>UPDATE</a:t>
            </a:r>
          </a:p>
        </p:txBody>
      </p:sp>
    </p:spTree>
    <p:extLst>
      <p:ext uri="{BB962C8B-B14F-4D97-AF65-F5344CB8AC3E}">
        <p14:creationId xmlns:p14="http://schemas.microsoft.com/office/powerpoint/2010/main" val="3100145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4491" name="Group 21"/>
          <p:cNvGrpSpPr>
            <a:grpSpLocks/>
          </p:cNvGrpSpPr>
          <p:nvPr/>
        </p:nvGrpSpPr>
        <p:grpSpPr bwMode="auto">
          <a:xfrm>
            <a:off x="7038975" y="5257800"/>
            <a:ext cx="1876425" cy="685800"/>
            <a:chOff x="6505575" y="5257800"/>
            <a:chExt cx="1876425" cy="685800"/>
          </a:xfrm>
        </p:grpSpPr>
        <p:sp>
          <p:nvSpPr>
            <p:cNvPr id="16" name="Up Arrow 15"/>
            <p:cNvSpPr/>
            <p:nvPr/>
          </p:nvSpPr>
          <p:spPr>
            <a:xfrm flipV="1">
              <a:off x="6505575" y="5638800"/>
              <a:ext cx="152400" cy="304800"/>
            </a:xfrm>
            <a:prstGeom prst="upArrow">
              <a:avLst>
                <a:gd name="adj1" fmla="val 50000"/>
                <a:gd name="adj2" fmla="val 74479"/>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7" name="Up Arrow 16"/>
            <p:cNvSpPr/>
            <p:nvPr/>
          </p:nvSpPr>
          <p:spPr>
            <a:xfrm>
              <a:off x="6505575" y="5257800"/>
              <a:ext cx="152400" cy="304800"/>
            </a:xfrm>
            <a:prstGeom prst="upArrow">
              <a:avLst>
                <a:gd name="adj1" fmla="val 50000"/>
                <a:gd name="adj2" fmla="val 74479"/>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0" name="Rectangle 19"/>
            <p:cNvSpPr/>
            <p:nvPr/>
          </p:nvSpPr>
          <p:spPr>
            <a:xfrm>
              <a:off x="6705600" y="5257800"/>
              <a:ext cx="16002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sz="1050" dirty="0">
                  <a:solidFill>
                    <a:srgbClr val="000000"/>
                  </a:solidFill>
                </a:rPr>
                <a:t>Increase from last QTR</a:t>
              </a:r>
            </a:p>
          </p:txBody>
        </p:sp>
        <p:sp>
          <p:nvSpPr>
            <p:cNvPr id="21" name="Rectangle 20"/>
            <p:cNvSpPr/>
            <p:nvPr/>
          </p:nvSpPr>
          <p:spPr>
            <a:xfrm>
              <a:off x="6705600" y="5562600"/>
              <a:ext cx="1676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sz="1050" dirty="0">
                  <a:solidFill>
                    <a:srgbClr val="000000"/>
                  </a:solidFill>
                </a:rPr>
                <a:t>Decrease from last QTR</a:t>
              </a:r>
            </a:p>
          </p:txBody>
        </p:sp>
      </p:grpSp>
      <p:sp>
        <p:nvSpPr>
          <p:cNvPr id="19" name="Rectangle 18"/>
          <p:cNvSpPr/>
          <p:nvPr/>
        </p:nvSpPr>
        <p:spPr>
          <a:xfrm>
            <a:off x="3429000" y="5105400"/>
            <a:ext cx="24384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a:solidFill>
                  <a:srgbClr val="000000"/>
                </a:solidFill>
              </a:rPr>
              <a:t>Date of Last METL Review:</a:t>
            </a:r>
          </a:p>
          <a:p>
            <a:pPr algn="ctr">
              <a:defRPr/>
            </a:pPr>
            <a:r>
              <a:rPr lang="en-US" sz="1200" b="1" dirty="0">
                <a:solidFill>
                  <a:srgbClr val="FF0000"/>
                </a:solidFill>
              </a:rPr>
              <a:t>?????</a:t>
            </a:r>
          </a:p>
        </p:txBody>
      </p:sp>
      <p:graphicFrame>
        <p:nvGraphicFramePr>
          <p:cNvPr id="11" name="Table 10"/>
          <p:cNvGraphicFramePr>
            <a:graphicFrameLocks noGrp="1"/>
          </p:cNvGraphicFramePr>
          <p:nvPr/>
        </p:nvGraphicFramePr>
        <p:xfrm>
          <a:off x="51525" y="1058359"/>
          <a:ext cx="9051528" cy="5215412"/>
        </p:xfrm>
        <a:graphic>
          <a:graphicData uri="http://schemas.openxmlformats.org/drawingml/2006/table">
            <a:tbl>
              <a:tblPr bandCol="1">
                <a:tableStyleId>{D7AC3CCA-C797-4891-BE02-D94E43425B78}</a:tableStyleId>
              </a:tblPr>
              <a:tblGrid>
                <a:gridCol w="5120976">
                  <a:extLst>
                    <a:ext uri="{9D8B030D-6E8A-4147-A177-3AD203B41FA5}">
                      <a16:colId xmlns:a16="http://schemas.microsoft.com/office/drawing/2014/main" val="20000"/>
                    </a:ext>
                  </a:extLst>
                </a:gridCol>
                <a:gridCol w="436728">
                  <a:extLst>
                    <a:ext uri="{9D8B030D-6E8A-4147-A177-3AD203B41FA5}">
                      <a16:colId xmlns:a16="http://schemas.microsoft.com/office/drawing/2014/main" val="20001"/>
                    </a:ext>
                  </a:extLst>
                </a:gridCol>
                <a:gridCol w="436728">
                  <a:extLst>
                    <a:ext uri="{9D8B030D-6E8A-4147-A177-3AD203B41FA5}">
                      <a16:colId xmlns:a16="http://schemas.microsoft.com/office/drawing/2014/main" val="20002"/>
                    </a:ext>
                  </a:extLst>
                </a:gridCol>
                <a:gridCol w="436728">
                  <a:extLst>
                    <a:ext uri="{9D8B030D-6E8A-4147-A177-3AD203B41FA5}">
                      <a16:colId xmlns:a16="http://schemas.microsoft.com/office/drawing/2014/main" val="20003"/>
                    </a:ext>
                  </a:extLst>
                </a:gridCol>
                <a:gridCol w="436728">
                  <a:extLst>
                    <a:ext uri="{9D8B030D-6E8A-4147-A177-3AD203B41FA5}">
                      <a16:colId xmlns:a16="http://schemas.microsoft.com/office/drawing/2014/main" val="20004"/>
                    </a:ext>
                  </a:extLst>
                </a:gridCol>
                <a:gridCol w="436728">
                  <a:extLst>
                    <a:ext uri="{9D8B030D-6E8A-4147-A177-3AD203B41FA5}">
                      <a16:colId xmlns:a16="http://schemas.microsoft.com/office/drawing/2014/main" val="20005"/>
                    </a:ext>
                  </a:extLst>
                </a:gridCol>
                <a:gridCol w="436728">
                  <a:extLst>
                    <a:ext uri="{9D8B030D-6E8A-4147-A177-3AD203B41FA5}">
                      <a16:colId xmlns:a16="http://schemas.microsoft.com/office/drawing/2014/main" val="20006"/>
                    </a:ext>
                  </a:extLst>
                </a:gridCol>
                <a:gridCol w="436728">
                  <a:extLst>
                    <a:ext uri="{9D8B030D-6E8A-4147-A177-3AD203B41FA5}">
                      <a16:colId xmlns:a16="http://schemas.microsoft.com/office/drawing/2014/main" val="20007"/>
                    </a:ext>
                  </a:extLst>
                </a:gridCol>
                <a:gridCol w="436728">
                  <a:extLst>
                    <a:ext uri="{9D8B030D-6E8A-4147-A177-3AD203B41FA5}">
                      <a16:colId xmlns:a16="http://schemas.microsoft.com/office/drawing/2014/main" val="20008"/>
                    </a:ext>
                  </a:extLst>
                </a:gridCol>
                <a:gridCol w="436728">
                  <a:extLst>
                    <a:ext uri="{9D8B030D-6E8A-4147-A177-3AD203B41FA5}">
                      <a16:colId xmlns:a16="http://schemas.microsoft.com/office/drawing/2014/main" val="20009"/>
                    </a:ext>
                  </a:extLst>
                </a:gridCol>
              </a:tblGrid>
              <a:tr h="249856">
                <a:tc rowSpan="2">
                  <a:txBody>
                    <a:bodyPr/>
                    <a:lstStyle/>
                    <a:p>
                      <a:pPr algn="l" fontAlgn="b"/>
                      <a:r>
                        <a:rPr lang="en-US" sz="1200" b="1" u="none" strike="noStrike" dirty="0">
                          <a:effectLst/>
                        </a:rPr>
                        <a:t>1/1ID (A) deters</a:t>
                      </a:r>
                      <a:r>
                        <a:rPr lang="en-US" sz="1200" b="1" u="none" strike="noStrike" baseline="0" dirty="0">
                          <a:effectLst/>
                        </a:rPr>
                        <a:t> North Korean aggression to maintain the armistice, and if deterrence fails, 1/1ID (A) “Fights Tonight” and executes decisive action operations in support of the U.S.-ROK alliance.</a:t>
                      </a:r>
                      <a:endParaRPr lang="en-US" sz="700" b="1" u="none" strike="noStrike" baseline="0" dirty="0">
                        <a:effectLst/>
                      </a:endParaRPr>
                    </a:p>
                    <a:p>
                      <a:pPr algn="l" fontAlgn="b"/>
                      <a:endParaRPr lang="en-US" sz="1000" b="1" u="none" strike="noStrike" baseline="0" dirty="0">
                        <a:effectLst/>
                      </a:endParaRPr>
                    </a:p>
                    <a:p>
                      <a:pPr algn="l" fontAlgn="b"/>
                      <a:endParaRPr lang="en-US" sz="1000" b="1" u="none" strike="noStrike" baseline="0" dirty="0">
                        <a:effectLst/>
                      </a:endParaRPr>
                    </a:p>
                    <a:p>
                      <a:pPr algn="l" fontAlgn="b"/>
                      <a:r>
                        <a:rPr lang="en-US" sz="1000" b="1" u="none" strike="noStrike" dirty="0">
                          <a:effectLst/>
                        </a:rPr>
                        <a:t>MET (Task Number)</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45720" marR="45720">
                    <a:solidFill>
                      <a:schemeClr val="bg1"/>
                    </a:solidFill>
                  </a:tcPr>
                </a:tc>
                <a:tc rowSpan="2">
                  <a:txBody>
                    <a:bodyPr/>
                    <a:lstStyle/>
                    <a:p>
                      <a:pPr algn="ctr" fontAlgn="b"/>
                      <a:r>
                        <a:rPr lang="en-US" sz="1200" b="1" u="none" strike="noStrike" dirty="0">
                          <a:effectLst/>
                        </a:rPr>
                        <a:t>4Q</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b">
                    <a:solidFill>
                      <a:schemeClr val="bg1"/>
                    </a:solidFill>
                  </a:tcPr>
                </a:tc>
                <a:tc gridSpan="7">
                  <a:txBody>
                    <a:bodyPr/>
                    <a:lstStyle/>
                    <a:p>
                      <a:pPr algn="ctr" fontAlgn="b"/>
                      <a:r>
                        <a:rPr lang="en-US" sz="1000" b="1" u="none" strike="noStrike" dirty="0">
                          <a:effectLst/>
                        </a:rPr>
                        <a:t>Training Strategy 1Q and 2Q</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b"/>
                      <a:r>
                        <a:rPr lang="en-US" sz="1200" b="1" u="none" strike="noStrike" dirty="0">
                          <a:effectLst/>
                        </a:rPr>
                        <a:t>2Q</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10000"/>
                  </a:ext>
                </a:extLst>
              </a:tr>
              <a:tr h="913454">
                <a:tc vMerge="1">
                  <a:txBody>
                    <a:bodyPr/>
                    <a:lstStyle/>
                    <a:p>
                      <a:endParaRPr lang="en-US"/>
                    </a:p>
                  </a:txBody>
                  <a:tcPr/>
                </a:tc>
                <a:tc vMerge="1">
                  <a:txBody>
                    <a:bodyPr/>
                    <a:lstStyle/>
                    <a:p>
                      <a:endParaRPr lang="en-US"/>
                    </a:p>
                  </a:txBody>
                  <a:tcPr/>
                </a:tc>
                <a:tc>
                  <a:txBody>
                    <a:bodyPr/>
                    <a:lstStyle/>
                    <a:p>
                      <a:pPr algn="l" fontAlgn="b"/>
                      <a:r>
                        <a:rPr lang="en-US" sz="1000" b="1" u="none" strike="noStrike" dirty="0">
                          <a:effectLst/>
                        </a:rPr>
                        <a:t>EDRE</a:t>
                      </a:r>
                      <a:r>
                        <a:rPr lang="en-US" sz="1000" b="1" u="none" strike="noStrike" baseline="0" dirty="0">
                          <a:effectLst/>
                        </a:rPr>
                        <a:t> Plan</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45720" marR="45720" vert="vert270" anchor="ctr">
                    <a:solidFill>
                      <a:schemeClr val="bg1"/>
                    </a:solidFill>
                  </a:tcPr>
                </a:tc>
                <a:tc>
                  <a:txBody>
                    <a:bodyPr/>
                    <a:lstStyle/>
                    <a:p>
                      <a:pPr algn="l" fontAlgn="b"/>
                      <a:r>
                        <a:rPr lang="en-US" sz="1000" b="1" u="none" strike="noStrike" dirty="0">
                          <a:effectLst/>
                        </a:rPr>
                        <a:t>BDE Gunnery Density/EQT</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45720" marR="45720" vert="vert270" anchor="ctr">
                    <a:solidFill>
                      <a:schemeClr val="bg1"/>
                    </a:solidFill>
                  </a:tcPr>
                </a:tc>
                <a:tc>
                  <a:txBody>
                    <a:bodyPr/>
                    <a:lstStyle/>
                    <a:p>
                      <a:pPr algn="l" fontAlgn="b"/>
                      <a:r>
                        <a:rPr lang="en-US" sz="1000" b="1" i="0" u="none" strike="noStrike" dirty="0">
                          <a:solidFill>
                            <a:schemeClr val="dk1"/>
                          </a:solidFill>
                          <a:effectLst/>
                          <a:latin typeface="+mn-lt"/>
                          <a:cs typeface="+mn-cs"/>
                        </a:rPr>
                        <a:t>2ID</a:t>
                      </a:r>
                      <a:r>
                        <a:rPr lang="en-US" sz="1000" b="1" i="0" u="none" strike="noStrike" baseline="0" dirty="0">
                          <a:solidFill>
                            <a:schemeClr val="dk1"/>
                          </a:solidFill>
                          <a:effectLst/>
                          <a:latin typeface="+mn-lt"/>
                          <a:cs typeface="+mn-cs"/>
                        </a:rPr>
                        <a:t> Micro Experiment</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45720" marR="45720" vert="vert270" anchor="ctr">
                    <a:solidFill>
                      <a:schemeClr val="bg1"/>
                    </a:solidFill>
                  </a:tcPr>
                </a:tc>
                <a:tc>
                  <a:txBody>
                    <a:bodyPr/>
                    <a:lstStyle/>
                    <a:p>
                      <a:pPr algn="l" fontAlgn="b"/>
                      <a:r>
                        <a:rPr lang="en-US" sz="1000" b="1" u="none" strike="noStrike" dirty="0">
                          <a:effectLst/>
                        </a:rPr>
                        <a:t>Warrior Thunder</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45720" marR="45720" vert="vert270" anchor="ctr">
                    <a:solidFill>
                      <a:schemeClr val="bg1"/>
                    </a:solidFill>
                  </a:tcPr>
                </a:tc>
                <a:tc>
                  <a:txBody>
                    <a:bodyPr/>
                    <a:lstStyle/>
                    <a:p>
                      <a:pPr algn="l" fontAlgn="b"/>
                      <a:r>
                        <a:rPr lang="en-US" sz="1000" b="1" u="none" strike="noStrike" dirty="0">
                          <a:effectLst/>
                        </a:rPr>
                        <a:t>Warrior</a:t>
                      </a:r>
                      <a:r>
                        <a:rPr lang="en-US" sz="1000" b="1" u="none" strike="noStrike" baseline="0" dirty="0">
                          <a:effectLst/>
                        </a:rPr>
                        <a:t> Strike</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45720" marR="45720" vert="vert270" anchor="ctr">
                    <a:solidFill>
                      <a:schemeClr val="bg1"/>
                    </a:solidFill>
                  </a:tcPr>
                </a:tc>
                <a:tc>
                  <a:txBody>
                    <a:bodyPr/>
                    <a:lstStyle/>
                    <a:p>
                      <a:pPr algn="l" fontAlgn="b"/>
                      <a:r>
                        <a:rPr lang="en-US" sz="1000" b="1" u="none" strike="noStrike" dirty="0">
                          <a:effectLst/>
                        </a:rPr>
                        <a:t>Combined</a:t>
                      </a:r>
                      <a:r>
                        <a:rPr lang="en-US" sz="1000" b="1" u="none" strike="noStrike" baseline="0" dirty="0">
                          <a:effectLst/>
                        </a:rPr>
                        <a:t> Training</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45720" marR="45720" vert="vert270" anchor="ctr">
                    <a:solidFill>
                      <a:schemeClr val="bg1"/>
                    </a:solidFill>
                  </a:tcPr>
                </a:tc>
                <a:tc>
                  <a:txBody>
                    <a:bodyPr/>
                    <a:lstStyle/>
                    <a:p>
                      <a:pPr algn="l" fontAlgn="b"/>
                      <a:r>
                        <a:rPr lang="en-US" sz="1000" b="1" i="0" u="none" strike="noStrike" dirty="0">
                          <a:solidFill>
                            <a:schemeClr val="dk1"/>
                          </a:solidFill>
                          <a:effectLst/>
                          <a:latin typeface="+mn-lt"/>
                          <a:cs typeface="+mn-cs"/>
                        </a:rPr>
                        <a:t>Key</a:t>
                      </a:r>
                      <a:r>
                        <a:rPr lang="en-US" sz="1000" b="1" i="0" u="none" strike="noStrike" baseline="0" dirty="0">
                          <a:solidFill>
                            <a:schemeClr val="dk1"/>
                          </a:solidFill>
                          <a:effectLst/>
                          <a:latin typeface="+mn-lt"/>
                          <a:cs typeface="+mn-cs"/>
                        </a:rPr>
                        <a:t> Resolve</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45720" marR="45720" vert="vert270" anchor="ctr">
                    <a:solidFill>
                      <a:schemeClr val="bg1"/>
                    </a:solidFill>
                  </a:tcPr>
                </a:tc>
                <a:tc vMerge="1">
                  <a:txBody>
                    <a:bodyPr/>
                    <a:lstStyle/>
                    <a:p>
                      <a:endParaRPr lang="en-US"/>
                    </a:p>
                  </a:txBody>
                  <a:tcPr/>
                </a:tc>
                <a:extLst>
                  <a:ext uri="{0D108BD9-81ED-4DB2-BD59-A6C34878D82A}">
                    <a16:rowId xmlns:a16="http://schemas.microsoft.com/office/drawing/2014/main" val="10001"/>
                  </a:ext>
                </a:extLst>
              </a:tr>
              <a:tr h="257392">
                <a:tc>
                  <a:txBody>
                    <a:bodyPr/>
                    <a:lstStyle/>
                    <a:p>
                      <a:pPr algn="l" fontAlgn="b"/>
                      <a:r>
                        <a:rPr lang="en-US" sz="1000" b="1" u="none" strike="noStrike" dirty="0">
                          <a:effectLst/>
                        </a:rPr>
                        <a:t>MET 1: Conduct</a:t>
                      </a:r>
                      <a:r>
                        <a:rPr lang="en-US" sz="1000" b="1" u="none" strike="noStrike" baseline="0" dirty="0">
                          <a:effectLst/>
                        </a:rPr>
                        <a:t> an Area Defense (07-6-1028</a:t>
                      </a:r>
                      <a:r>
                        <a:rPr lang="en-US" sz="1000" b="1" u="none" strike="noStrike" dirty="0">
                          <a:effectLst/>
                        </a:rPr>
                        <a:t>)</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b">
                    <a:solidFill>
                      <a:schemeClr val="bg1">
                        <a:lumMod val="85000"/>
                      </a:schemeClr>
                    </a:solidFill>
                  </a:tcPr>
                </a:tc>
                <a:tc>
                  <a:txBody>
                    <a:bodyPr/>
                    <a:lstStyle/>
                    <a:p>
                      <a:pPr algn="ctr" fontAlgn="ctr"/>
                      <a:r>
                        <a:rPr lang="en-US" sz="1100" b="1" u="none" strike="noStrike" dirty="0">
                          <a:effectLst/>
                          <a:latin typeface="+mn-lt"/>
                        </a:rPr>
                        <a:t>T-</a:t>
                      </a:r>
                      <a:endParaRPr lang="en-US" sz="1100" b="1" i="0" u="none" strike="noStrike" dirty="0">
                        <a:solidFill>
                          <a:srgbClr val="000000"/>
                        </a:solidFill>
                        <a:effectLst/>
                        <a:latin typeface="+mn-lt"/>
                        <a:cs typeface="Arial" panose="020B0604020202020204" pitchFamily="34" charset="0"/>
                      </a:endParaRPr>
                    </a:p>
                  </a:txBody>
                  <a:tcPr marL="45720" marR="45720" anchor="b">
                    <a:solidFill>
                      <a:schemeClr val="bg1">
                        <a:lumMod val="85000"/>
                      </a:schemeClr>
                    </a:solidFill>
                  </a:tcPr>
                </a:tc>
                <a:tc>
                  <a:txBody>
                    <a:bodyPr/>
                    <a:lstStyle/>
                    <a:p>
                      <a:pPr algn="ctr" fontAlgn="ctr"/>
                      <a:r>
                        <a:rPr lang="en-US" sz="1100" b="0" i="0" u="none" strike="noStrike" dirty="0">
                          <a:solidFill>
                            <a:srgbClr val="000000"/>
                          </a:solidFill>
                          <a:effectLst/>
                          <a:latin typeface="+mn-lt"/>
                          <a:cs typeface="Arial" panose="020B0604020202020204" pitchFamily="34" charset="0"/>
                        </a:rPr>
                        <a:t>X</a:t>
                      </a: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i="0" u="none" strike="noStrike" dirty="0">
                          <a:solidFill>
                            <a:srgbClr val="000000"/>
                          </a:solidFill>
                          <a:effectLst/>
                          <a:latin typeface="+mn-lt"/>
                          <a:cs typeface="Arial" panose="020B0604020202020204" pitchFamily="34" charset="0"/>
                        </a:rPr>
                        <a:t>X</a:t>
                      </a: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i="0" u="none" strike="noStrike" dirty="0">
                          <a:solidFill>
                            <a:srgbClr val="000000"/>
                          </a:solidFill>
                          <a:effectLst/>
                          <a:latin typeface="+mn-lt"/>
                          <a:cs typeface="Arial" panose="020B0604020202020204" pitchFamily="34" charset="0"/>
                        </a:rPr>
                        <a:t>X</a:t>
                      </a:r>
                    </a:p>
                  </a:txBody>
                  <a:tcPr marL="45720" marR="45720" anchor="b">
                    <a:solidFill>
                      <a:schemeClr val="bg1"/>
                    </a:solidFill>
                  </a:tcPr>
                </a:tc>
                <a:tc>
                  <a:txBody>
                    <a:bodyPr/>
                    <a:lstStyle/>
                    <a:p>
                      <a:pPr algn="ctr" fontAlgn="ctr"/>
                      <a:r>
                        <a:rPr lang="en-US" sz="1100" b="1" i="0" u="none" strike="noStrike" dirty="0">
                          <a:solidFill>
                            <a:schemeClr val="tx1"/>
                          </a:solidFill>
                          <a:effectLst/>
                          <a:latin typeface="+mn-lt"/>
                          <a:cs typeface="+mn-cs"/>
                        </a:rPr>
                        <a:t>T</a:t>
                      </a:r>
                      <a:endParaRPr lang="en-US" sz="1100" b="1" i="0" u="none" strike="noStrike" dirty="0">
                        <a:solidFill>
                          <a:schemeClr val="tx1"/>
                        </a:solidFill>
                        <a:effectLst/>
                        <a:latin typeface="+mn-lt"/>
                        <a:cs typeface="Arial" panose="020B0604020202020204" pitchFamily="34" charset="0"/>
                      </a:endParaRPr>
                    </a:p>
                  </a:txBody>
                  <a:tcPr marL="45720" marR="45720" anchor="b">
                    <a:solidFill>
                      <a:schemeClr val="bg1">
                        <a:lumMod val="85000"/>
                      </a:schemeClr>
                    </a:solidFill>
                  </a:tcPr>
                </a:tc>
                <a:extLst>
                  <a:ext uri="{0D108BD9-81ED-4DB2-BD59-A6C34878D82A}">
                    <a16:rowId xmlns:a16="http://schemas.microsoft.com/office/drawing/2014/main" val="10002"/>
                  </a:ext>
                </a:extLst>
              </a:tr>
              <a:tr h="272533">
                <a:tc>
                  <a:txBody>
                    <a:bodyPr/>
                    <a:lstStyle/>
                    <a:p>
                      <a:pPr marL="225425" lvl="1" indent="0" algn="l" fontAlgn="ctr"/>
                      <a:r>
                        <a:rPr lang="en-US" sz="1000" b="1" u="none" strike="noStrike" dirty="0">
                          <a:effectLst/>
                        </a:rPr>
                        <a:t>Task Group 1: Conduct the Mission Command Operations Process (71-6-5100)</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b">
                    <a:solidFill>
                      <a:schemeClr val="bg1"/>
                    </a:solidFill>
                  </a:tcPr>
                </a:tc>
                <a:tc>
                  <a:txBody>
                    <a:bodyPr/>
                    <a:lstStyle/>
                    <a:p>
                      <a:pPr algn="ctr" fontAlgn="ctr"/>
                      <a:r>
                        <a:rPr lang="en-US" sz="1100" b="1" u="none" strike="noStrike" dirty="0">
                          <a:effectLst/>
                          <a:latin typeface="+mn-lt"/>
                        </a:rPr>
                        <a:t> </a:t>
                      </a:r>
                      <a:endParaRPr lang="en-US" sz="1100" b="1"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i="0" u="none" strike="noStrike" dirty="0">
                          <a:solidFill>
                            <a:srgbClr val="000000"/>
                          </a:solidFill>
                          <a:effectLst/>
                          <a:latin typeface="+mn-lt"/>
                          <a:cs typeface="Arial" panose="020B0604020202020204" pitchFamily="34" charset="0"/>
                        </a:rPr>
                        <a:t>X</a:t>
                      </a: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1" u="none" strike="noStrike" dirty="0">
                          <a:solidFill>
                            <a:schemeClr val="tx1"/>
                          </a:solidFill>
                          <a:effectLst/>
                          <a:latin typeface="+mn-lt"/>
                        </a:rPr>
                        <a:t> </a:t>
                      </a:r>
                      <a:endParaRPr lang="en-US" sz="1100" b="1" i="0" u="none" strike="noStrike" dirty="0">
                        <a:solidFill>
                          <a:schemeClr val="tx1"/>
                        </a:solidFill>
                        <a:effectLst/>
                        <a:latin typeface="+mn-lt"/>
                        <a:cs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10003"/>
                  </a:ext>
                </a:extLst>
              </a:tr>
              <a:tr h="257392">
                <a:tc>
                  <a:txBody>
                    <a:bodyPr/>
                    <a:lstStyle/>
                    <a:p>
                      <a:pPr marL="225425" lvl="1" indent="0" algn="l" defTabSz="914400" rtl="0" eaLnBrk="1" fontAlgn="ctr" latinLnBrk="0" hangingPunct="1"/>
                      <a:r>
                        <a:rPr lang="en-US" sz="1000" b="1" u="none" strike="noStrike" kern="1200" dirty="0">
                          <a:effectLst/>
                        </a:rPr>
                        <a:t>Task Group 2: Conduct</a:t>
                      </a:r>
                      <a:r>
                        <a:rPr lang="en-US" sz="1000" b="1" u="none" strike="noStrike" kern="1200" baseline="0" dirty="0">
                          <a:effectLst/>
                        </a:rPr>
                        <a:t> Reconnaissance Activitie</a:t>
                      </a:r>
                      <a:r>
                        <a:rPr lang="en-US" sz="1000" b="1" u="none" strike="noStrike" kern="1200" dirty="0">
                          <a:effectLst/>
                        </a:rPr>
                        <a:t>s (17-6-1007)</a:t>
                      </a:r>
                      <a:endParaRPr lang="en-US" sz="10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b">
                    <a:solidFill>
                      <a:schemeClr val="bg1"/>
                    </a:solidFill>
                  </a:tcPr>
                </a:tc>
                <a:tc>
                  <a:txBody>
                    <a:bodyPr/>
                    <a:lstStyle/>
                    <a:p>
                      <a:pPr algn="ctr" fontAlgn="ctr"/>
                      <a:r>
                        <a:rPr lang="en-US" sz="1100" b="1" u="none" strike="noStrike" dirty="0">
                          <a:effectLst/>
                          <a:latin typeface="+mn-lt"/>
                        </a:rPr>
                        <a:t> </a:t>
                      </a:r>
                      <a:endParaRPr lang="en-US" sz="1100" b="1"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 </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i="0" u="none" strike="noStrike" dirty="0">
                          <a:solidFill>
                            <a:srgbClr val="000000"/>
                          </a:solidFill>
                          <a:effectLst/>
                          <a:latin typeface="+mn-lt"/>
                          <a:cs typeface="Arial" panose="020B0604020202020204" pitchFamily="34" charset="0"/>
                        </a:rPr>
                        <a:t>X</a:t>
                      </a:r>
                    </a:p>
                  </a:txBody>
                  <a:tcPr marL="45720" marR="45720" anchor="b">
                    <a:solidFill>
                      <a:schemeClr val="bg1"/>
                    </a:solidFill>
                  </a:tcPr>
                </a:tc>
                <a:tc>
                  <a:txBody>
                    <a:bodyPr/>
                    <a:lstStyle/>
                    <a:p>
                      <a:pPr algn="ctr" fontAlgn="ctr"/>
                      <a:r>
                        <a:rPr lang="en-US" sz="1100" b="0" u="none" strike="noStrike" dirty="0">
                          <a:effectLst/>
                          <a:latin typeface="+mn-lt"/>
                        </a:rPr>
                        <a:t> </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 </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1" u="none" strike="noStrike" dirty="0">
                          <a:solidFill>
                            <a:schemeClr val="tx1"/>
                          </a:solidFill>
                          <a:effectLst/>
                          <a:latin typeface="+mn-lt"/>
                        </a:rPr>
                        <a:t> </a:t>
                      </a:r>
                      <a:endParaRPr lang="en-US" sz="1100" b="1" i="0" u="none" strike="noStrike" dirty="0">
                        <a:solidFill>
                          <a:schemeClr val="tx1"/>
                        </a:solidFill>
                        <a:effectLst/>
                        <a:latin typeface="+mn-lt"/>
                        <a:cs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10004"/>
                  </a:ext>
                </a:extLst>
              </a:tr>
              <a:tr h="257392">
                <a:tc>
                  <a:txBody>
                    <a:bodyPr/>
                    <a:lstStyle/>
                    <a:p>
                      <a:pPr marL="225425" lvl="1" indent="0" algn="l" defTabSz="914400" rtl="0" eaLnBrk="1" fontAlgn="ctr" latinLnBrk="0" hangingPunct="1"/>
                      <a:r>
                        <a:rPr lang="en-US" sz="1000" b="1" u="none" strike="noStrike" kern="1200" dirty="0">
                          <a:effectLst/>
                        </a:rPr>
                        <a:t>Task Group 3: Employ Fires (06-6-5066)</a:t>
                      </a:r>
                      <a:endParaRPr lang="en-US" sz="10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b">
                    <a:solidFill>
                      <a:schemeClr val="bg1"/>
                    </a:solidFill>
                  </a:tcPr>
                </a:tc>
                <a:tc>
                  <a:txBody>
                    <a:bodyPr/>
                    <a:lstStyle/>
                    <a:p>
                      <a:pPr algn="ctr" fontAlgn="ctr"/>
                      <a:r>
                        <a:rPr lang="en-US" sz="1100" b="1" u="none" strike="noStrike" dirty="0">
                          <a:effectLst/>
                          <a:latin typeface="+mn-lt"/>
                        </a:rPr>
                        <a:t> </a:t>
                      </a:r>
                      <a:endParaRPr lang="en-US" sz="1100" b="1"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 </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 </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i="0" u="none" strike="noStrike" dirty="0">
                          <a:solidFill>
                            <a:srgbClr val="000000"/>
                          </a:solidFill>
                          <a:effectLst/>
                          <a:latin typeface="+mn-lt"/>
                          <a:cs typeface="Arial" panose="020B0604020202020204" pitchFamily="34" charset="0"/>
                        </a:rPr>
                        <a:t>X</a:t>
                      </a: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i="0" u="none" strike="noStrike" dirty="0">
                          <a:solidFill>
                            <a:srgbClr val="000000"/>
                          </a:solidFill>
                          <a:effectLst/>
                          <a:latin typeface="+mn-lt"/>
                          <a:cs typeface="Arial" panose="020B0604020202020204" pitchFamily="34" charset="0"/>
                        </a:rPr>
                        <a:t>X</a:t>
                      </a:r>
                    </a:p>
                  </a:txBody>
                  <a:tcPr marL="45720" marR="45720" anchor="b">
                    <a:solidFill>
                      <a:schemeClr val="bg1"/>
                    </a:solidFill>
                  </a:tcPr>
                </a:tc>
                <a:tc>
                  <a:txBody>
                    <a:bodyPr/>
                    <a:lstStyle/>
                    <a:p>
                      <a:pPr algn="ctr" fontAlgn="ctr"/>
                      <a:r>
                        <a:rPr lang="en-US" sz="1100" b="1" u="none" strike="noStrike" dirty="0">
                          <a:solidFill>
                            <a:schemeClr val="tx1"/>
                          </a:solidFill>
                          <a:effectLst/>
                          <a:latin typeface="+mn-lt"/>
                        </a:rPr>
                        <a:t> </a:t>
                      </a:r>
                      <a:endParaRPr lang="en-US" sz="1100" b="1" i="0" u="none" strike="noStrike" dirty="0">
                        <a:solidFill>
                          <a:schemeClr val="tx1"/>
                        </a:solidFill>
                        <a:effectLst/>
                        <a:latin typeface="+mn-lt"/>
                        <a:cs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10005"/>
                  </a:ext>
                </a:extLst>
              </a:tr>
              <a:tr h="257392">
                <a:tc>
                  <a:txBody>
                    <a:bodyPr/>
                    <a:lstStyle/>
                    <a:p>
                      <a:pPr algn="l" fontAlgn="b"/>
                      <a:r>
                        <a:rPr lang="en-US" sz="1000" b="1" u="none" strike="noStrike" dirty="0">
                          <a:effectLst/>
                        </a:rPr>
                        <a:t>MET 2: Conduct a</a:t>
                      </a:r>
                      <a:r>
                        <a:rPr lang="en-US" sz="1000" b="1" u="none" strike="noStrike" baseline="0" dirty="0">
                          <a:effectLst/>
                        </a:rPr>
                        <a:t> Movement to Contact (07-6-1072)</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b">
                    <a:solidFill>
                      <a:schemeClr val="bg1">
                        <a:lumMod val="85000"/>
                      </a:schemeClr>
                    </a:solidFill>
                  </a:tcPr>
                </a:tc>
                <a:tc>
                  <a:txBody>
                    <a:bodyPr/>
                    <a:lstStyle/>
                    <a:p>
                      <a:pPr algn="ctr" fontAlgn="ctr"/>
                      <a:r>
                        <a:rPr lang="en-US" sz="1100" b="1" u="none" strike="noStrike" dirty="0">
                          <a:effectLst/>
                          <a:latin typeface="+mn-lt"/>
                        </a:rPr>
                        <a:t>T-</a:t>
                      </a:r>
                      <a:endParaRPr lang="en-US" sz="1100" b="1" i="0" u="none" strike="noStrike" dirty="0">
                        <a:solidFill>
                          <a:srgbClr val="000000"/>
                        </a:solidFill>
                        <a:effectLst/>
                        <a:latin typeface="+mn-lt"/>
                        <a:cs typeface="Arial" panose="020B0604020202020204" pitchFamily="34" charset="0"/>
                      </a:endParaRPr>
                    </a:p>
                  </a:txBody>
                  <a:tcPr marL="45720" marR="45720" anchor="b">
                    <a:solidFill>
                      <a:schemeClr val="bg1">
                        <a:lumMod val="85000"/>
                      </a:schemeClr>
                    </a:solidFill>
                  </a:tcPr>
                </a:tc>
                <a:tc>
                  <a:txBody>
                    <a:bodyPr/>
                    <a:lstStyle/>
                    <a:p>
                      <a:pPr algn="ctr" fontAlgn="ctr"/>
                      <a:r>
                        <a:rPr lang="en-US" sz="1100" b="0" u="none" strike="noStrike" dirty="0">
                          <a:effectLst/>
                          <a:latin typeface="+mn-lt"/>
                        </a:rPr>
                        <a:t> </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 </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i="0" u="none" strike="noStrike" dirty="0">
                          <a:solidFill>
                            <a:srgbClr val="000000"/>
                          </a:solidFill>
                          <a:effectLst/>
                          <a:latin typeface="+mn-lt"/>
                          <a:cs typeface="Arial" panose="020B0604020202020204" pitchFamily="34" charset="0"/>
                        </a:rPr>
                        <a:t>X</a:t>
                      </a:r>
                    </a:p>
                  </a:txBody>
                  <a:tcPr marL="45720" marR="45720" anchor="b">
                    <a:solidFill>
                      <a:schemeClr val="bg1"/>
                    </a:solidFill>
                  </a:tcPr>
                </a:tc>
                <a:tc>
                  <a:txBody>
                    <a:bodyPr/>
                    <a:lstStyle/>
                    <a:p>
                      <a:pPr algn="ctr" fontAlgn="ctr"/>
                      <a:r>
                        <a:rPr lang="en-US" sz="1100" b="0" i="0" u="none" strike="noStrike" dirty="0">
                          <a:solidFill>
                            <a:srgbClr val="000000"/>
                          </a:solidFill>
                          <a:effectLst/>
                          <a:latin typeface="+mn-lt"/>
                          <a:cs typeface="Arial" panose="020B0604020202020204" pitchFamily="34" charset="0"/>
                        </a:rPr>
                        <a:t>X</a:t>
                      </a:r>
                    </a:p>
                  </a:txBody>
                  <a:tcPr marL="45720" marR="45720" anchor="b">
                    <a:solidFill>
                      <a:schemeClr val="bg1"/>
                    </a:solidFill>
                  </a:tcPr>
                </a:tc>
                <a:tc>
                  <a:txBody>
                    <a:bodyPr/>
                    <a:lstStyle/>
                    <a:p>
                      <a:pPr algn="ctr" fontAlgn="ctr"/>
                      <a:r>
                        <a:rPr lang="en-US" sz="1100" b="1" i="0" u="none" strike="noStrike" dirty="0">
                          <a:solidFill>
                            <a:schemeClr val="tx1"/>
                          </a:solidFill>
                          <a:effectLst/>
                          <a:latin typeface="+mn-lt"/>
                          <a:cs typeface="+mn-cs"/>
                        </a:rPr>
                        <a:t>T</a:t>
                      </a:r>
                      <a:endParaRPr lang="en-US" sz="1100" b="1" i="0" u="none" strike="noStrike" dirty="0">
                        <a:solidFill>
                          <a:schemeClr val="tx1"/>
                        </a:solidFill>
                        <a:effectLst/>
                        <a:latin typeface="+mn-lt"/>
                        <a:cs typeface="Arial" panose="020B0604020202020204" pitchFamily="34" charset="0"/>
                      </a:endParaRPr>
                    </a:p>
                  </a:txBody>
                  <a:tcPr marL="45720" marR="45720" anchor="b">
                    <a:solidFill>
                      <a:schemeClr val="bg1">
                        <a:lumMod val="85000"/>
                      </a:schemeClr>
                    </a:solidFill>
                  </a:tcPr>
                </a:tc>
                <a:extLst>
                  <a:ext uri="{0D108BD9-81ED-4DB2-BD59-A6C34878D82A}">
                    <a16:rowId xmlns:a16="http://schemas.microsoft.com/office/drawing/2014/main" val="10006"/>
                  </a:ext>
                </a:extLst>
              </a:tr>
              <a:tr h="257392">
                <a:tc>
                  <a:txBody>
                    <a:bodyPr/>
                    <a:lstStyle/>
                    <a:p>
                      <a:pPr algn="l" fontAlgn="b"/>
                      <a:r>
                        <a:rPr lang="en-US" sz="1000" b="1" i="0" u="none" strike="noStrike" dirty="0">
                          <a:solidFill>
                            <a:srgbClr val="000000"/>
                          </a:solidFill>
                          <a:effectLst/>
                          <a:latin typeface="Arial" panose="020B0604020202020204" pitchFamily="34" charset="0"/>
                          <a:cs typeface="Arial" panose="020B0604020202020204" pitchFamily="34" charset="0"/>
                        </a:rPr>
                        <a:t>       Task</a:t>
                      </a:r>
                      <a:r>
                        <a:rPr lang="en-US" sz="1000" b="1" i="0" u="none" strike="noStrike" baseline="0" dirty="0">
                          <a:solidFill>
                            <a:srgbClr val="000000"/>
                          </a:solidFill>
                          <a:effectLst/>
                          <a:latin typeface="Arial" panose="020B0604020202020204" pitchFamily="34" charset="0"/>
                          <a:cs typeface="Arial" panose="020B0604020202020204" pitchFamily="34" charset="0"/>
                        </a:rPr>
                        <a:t> Group 1: Conduct a Combined Arms Breach of an Obstacle (07-6-1252)</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b">
                    <a:solidFill>
                      <a:schemeClr val="bg1"/>
                    </a:solidFill>
                  </a:tcPr>
                </a:tc>
                <a:tc>
                  <a:txBody>
                    <a:bodyPr/>
                    <a:lstStyle/>
                    <a:p>
                      <a:pPr algn="ctr" fontAlgn="ctr"/>
                      <a:endParaRPr lang="en-US" sz="1100" b="1"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i="0" u="none" strike="noStrike" dirty="0">
                          <a:solidFill>
                            <a:srgbClr val="000000"/>
                          </a:solidFill>
                          <a:effectLst/>
                          <a:latin typeface="+mn-lt"/>
                          <a:cs typeface="Arial" panose="020B0604020202020204" pitchFamily="34" charset="0"/>
                        </a:rPr>
                        <a:t>X</a:t>
                      </a:r>
                    </a:p>
                  </a:txBody>
                  <a:tcPr marL="45720" marR="45720" anchor="b">
                    <a:solidFill>
                      <a:schemeClr val="bg1"/>
                    </a:solidFill>
                  </a:tcPr>
                </a:tc>
                <a:tc>
                  <a:txBody>
                    <a:bodyPr/>
                    <a:lstStyle/>
                    <a:p>
                      <a:pPr algn="ctr" fontAlgn="ct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i="0" u="none" strike="noStrike" dirty="0">
                          <a:solidFill>
                            <a:srgbClr val="000000"/>
                          </a:solidFill>
                          <a:effectLst/>
                          <a:latin typeface="+mn-lt"/>
                          <a:cs typeface="Arial" panose="020B0604020202020204" pitchFamily="34" charset="0"/>
                        </a:rPr>
                        <a:t>X</a:t>
                      </a:r>
                    </a:p>
                  </a:txBody>
                  <a:tcPr marL="45720" marR="45720" anchor="b">
                    <a:solidFill>
                      <a:schemeClr val="bg1"/>
                    </a:solidFill>
                  </a:tcPr>
                </a:tc>
                <a:tc>
                  <a:txBody>
                    <a:bodyPr/>
                    <a:lstStyle/>
                    <a:p>
                      <a:pPr algn="ctr" fontAlgn="ct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i="0" u="none" strike="noStrike" dirty="0">
                          <a:solidFill>
                            <a:srgbClr val="000000"/>
                          </a:solidFill>
                          <a:effectLst/>
                          <a:latin typeface="+mn-lt"/>
                          <a:cs typeface="Arial" panose="020B0604020202020204" pitchFamily="34" charset="0"/>
                        </a:rPr>
                        <a:t>X</a:t>
                      </a:r>
                    </a:p>
                  </a:txBody>
                  <a:tcPr marL="45720" marR="45720" anchor="b">
                    <a:solidFill>
                      <a:schemeClr val="bg1"/>
                    </a:solidFill>
                  </a:tcPr>
                </a:tc>
                <a:tc>
                  <a:txBody>
                    <a:bodyPr/>
                    <a:lstStyle/>
                    <a:p>
                      <a:pPr algn="ctr" fontAlgn="ctr"/>
                      <a:endParaRPr lang="en-US" sz="1100" b="1" i="0" u="none" strike="noStrike" dirty="0">
                        <a:solidFill>
                          <a:schemeClr val="tx1"/>
                        </a:solidFill>
                        <a:effectLst/>
                        <a:latin typeface="+mn-lt"/>
                        <a:cs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10007"/>
                  </a:ext>
                </a:extLst>
              </a:tr>
              <a:tr h="257392">
                <a:tc>
                  <a:txBody>
                    <a:bodyPr/>
                    <a:lstStyle/>
                    <a:p>
                      <a:pPr algn="l" fontAlgn="b"/>
                      <a:r>
                        <a:rPr lang="en-US" sz="1000" b="1" u="none" strike="noStrike" dirty="0">
                          <a:effectLst/>
                        </a:rPr>
                        <a:t>MET 3: Conduct an Attack (07-6-1092)</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b">
                    <a:solidFill>
                      <a:schemeClr val="bg1">
                        <a:lumMod val="85000"/>
                      </a:schemeClr>
                    </a:solidFill>
                  </a:tcPr>
                </a:tc>
                <a:tc>
                  <a:txBody>
                    <a:bodyPr/>
                    <a:lstStyle/>
                    <a:p>
                      <a:pPr algn="ctr" fontAlgn="ctr"/>
                      <a:r>
                        <a:rPr lang="en-US" sz="1100" b="1" u="none" strike="noStrike" dirty="0">
                          <a:effectLst/>
                          <a:latin typeface="+mn-lt"/>
                        </a:rPr>
                        <a:t>T-</a:t>
                      </a:r>
                      <a:endParaRPr lang="en-US" sz="1100" b="1" i="0" u="none" strike="noStrike" dirty="0">
                        <a:solidFill>
                          <a:srgbClr val="000000"/>
                        </a:solidFill>
                        <a:effectLst/>
                        <a:latin typeface="+mn-lt"/>
                        <a:cs typeface="Arial" panose="020B0604020202020204" pitchFamily="34" charset="0"/>
                      </a:endParaRPr>
                    </a:p>
                  </a:txBody>
                  <a:tcPr marL="45720" marR="45720" anchor="b">
                    <a:solidFill>
                      <a:schemeClr val="bg1">
                        <a:lumMod val="85000"/>
                      </a:schemeClr>
                    </a:solidFill>
                  </a:tcPr>
                </a:tc>
                <a:tc>
                  <a:txBody>
                    <a:bodyPr/>
                    <a:lstStyle/>
                    <a:p>
                      <a:pPr algn="ctr" fontAlgn="ct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i="0" u="none" strike="noStrike" dirty="0">
                          <a:solidFill>
                            <a:srgbClr val="000000"/>
                          </a:solidFill>
                          <a:effectLst/>
                          <a:latin typeface="+mn-lt"/>
                          <a:cs typeface="Arial" panose="020B0604020202020204" pitchFamily="34" charset="0"/>
                        </a:rPr>
                        <a:t>X</a:t>
                      </a: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1" i="0" u="none" strike="noStrike" dirty="0">
                          <a:solidFill>
                            <a:schemeClr val="tx1"/>
                          </a:solidFill>
                          <a:effectLst/>
                          <a:latin typeface="+mn-lt"/>
                          <a:cs typeface="Arial" panose="020B0604020202020204" pitchFamily="34" charset="0"/>
                        </a:rPr>
                        <a:t>T</a:t>
                      </a:r>
                    </a:p>
                  </a:txBody>
                  <a:tcPr marL="45720" marR="45720" anchor="b">
                    <a:solidFill>
                      <a:schemeClr val="bg1">
                        <a:lumMod val="85000"/>
                      </a:schemeClr>
                    </a:solidFill>
                  </a:tcPr>
                </a:tc>
                <a:extLst>
                  <a:ext uri="{0D108BD9-81ED-4DB2-BD59-A6C34878D82A}">
                    <a16:rowId xmlns:a16="http://schemas.microsoft.com/office/drawing/2014/main" val="10008"/>
                  </a:ext>
                </a:extLst>
              </a:tr>
              <a:tr h="257392">
                <a:tc>
                  <a:txBody>
                    <a:bodyPr/>
                    <a:lstStyle/>
                    <a:p>
                      <a:pPr marL="225425" lvl="1" indent="0" algn="l" defTabSz="914400" rtl="0" eaLnBrk="1" fontAlgn="ctr" latinLnBrk="0" hangingPunct="1"/>
                      <a:r>
                        <a:rPr lang="en-US" sz="1000" b="1" u="none" strike="noStrike" kern="1200" dirty="0">
                          <a:effectLst/>
                        </a:rPr>
                        <a:t>Task 1: Conduct </a:t>
                      </a:r>
                      <a:r>
                        <a:rPr lang="en-US" sz="1000" b="1" u="none" strike="noStrike" kern="1200" baseline="0" dirty="0">
                          <a:effectLst/>
                        </a:rPr>
                        <a:t>an Attack</a:t>
                      </a:r>
                      <a:r>
                        <a:rPr lang="en-US" sz="1000" b="1" u="none" strike="noStrike" kern="1200" dirty="0">
                          <a:effectLst/>
                        </a:rPr>
                        <a:t> (171-620-0090)</a:t>
                      </a:r>
                      <a:endParaRPr lang="en-US" sz="10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b">
                    <a:solidFill>
                      <a:schemeClr val="bg1"/>
                    </a:solidFill>
                  </a:tcPr>
                </a:tc>
                <a:tc>
                  <a:txBody>
                    <a:bodyPr/>
                    <a:lstStyle/>
                    <a:p>
                      <a:pPr algn="ctr" fontAlgn="ctr"/>
                      <a:r>
                        <a:rPr lang="en-US" sz="1100" b="1" u="none" strike="noStrike" dirty="0">
                          <a:effectLst/>
                          <a:latin typeface="+mn-lt"/>
                        </a:rPr>
                        <a:t> </a:t>
                      </a:r>
                      <a:endParaRPr lang="en-US" sz="1100" b="1"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 </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 </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i="0" u="none" strike="noStrike" dirty="0">
                          <a:solidFill>
                            <a:srgbClr val="000000"/>
                          </a:solidFill>
                          <a:effectLst/>
                          <a:latin typeface="+mn-lt"/>
                          <a:cs typeface="Arial" panose="020B0604020202020204" pitchFamily="34" charset="0"/>
                        </a:rPr>
                        <a:t>X</a:t>
                      </a: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1" u="none" strike="noStrike" dirty="0">
                          <a:solidFill>
                            <a:schemeClr val="tx1"/>
                          </a:solidFill>
                          <a:effectLst/>
                          <a:latin typeface="+mn-lt"/>
                        </a:rPr>
                        <a:t> </a:t>
                      </a:r>
                      <a:endParaRPr lang="en-US" sz="1100" b="1" i="0" u="none" strike="noStrike" dirty="0">
                        <a:solidFill>
                          <a:schemeClr val="tx1"/>
                        </a:solidFill>
                        <a:effectLst/>
                        <a:latin typeface="+mn-lt"/>
                        <a:cs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10009"/>
                  </a:ext>
                </a:extLst>
              </a:tr>
              <a:tr h="257392">
                <a:tc>
                  <a:txBody>
                    <a:bodyPr/>
                    <a:lstStyle/>
                    <a:p>
                      <a:pPr marL="225425" lvl="1" indent="0" algn="l" defTabSz="914400" rtl="0" eaLnBrk="1" fontAlgn="ctr" latinLnBrk="0" hangingPunct="1"/>
                      <a:r>
                        <a:rPr lang="en-US" sz="1000" b="1" u="none" strike="noStrike" kern="1200" dirty="0">
                          <a:effectLst/>
                        </a:rPr>
                        <a:t>Task 2: Conduct an Air Assault (07-2-1234)</a:t>
                      </a:r>
                      <a:endParaRPr lang="en-US" sz="10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b">
                    <a:solidFill>
                      <a:schemeClr val="bg1"/>
                    </a:solidFill>
                  </a:tcPr>
                </a:tc>
                <a:tc>
                  <a:txBody>
                    <a:bodyPr/>
                    <a:lstStyle/>
                    <a:p>
                      <a:pPr algn="ctr" fontAlgn="ctr"/>
                      <a:r>
                        <a:rPr lang="en-US" sz="1100" b="1" u="none" strike="noStrike" dirty="0">
                          <a:effectLst/>
                          <a:latin typeface="+mn-lt"/>
                        </a:rPr>
                        <a:t> </a:t>
                      </a:r>
                      <a:endParaRPr lang="en-US" sz="1100" b="1"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 </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i="0" u="none" strike="noStrike" dirty="0">
                          <a:solidFill>
                            <a:srgbClr val="000000"/>
                          </a:solidFill>
                          <a:effectLst/>
                          <a:latin typeface="+mn-lt"/>
                          <a:cs typeface="Arial" panose="020B0604020202020204" pitchFamily="34" charset="0"/>
                        </a:rPr>
                        <a:t>X</a:t>
                      </a:r>
                    </a:p>
                  </a:txBody>
                  <a:tcPr marL="45720" marR="45720" anchor="b">
                    <a:solidFill>
                      <a:schemeClr val="bg1"/>
                    </a:solidFill>
                  </a:tcPr>
                </a:tc>
                <a:tc>
                  <a:txBody>
                    <a:bodyPr/>
                    <a:lstStyle/>
                    <a:p>
                      <a:pPr algn="ctr" fontAlgn="ctr"/>
                      <a:r>
                        <a:rPr lang="en-US" sz="1100" b="0" u="none" strike="noStrike" dirty="0">
                          <a:effectLst/>
                          <a:latin typeface="+mn-lt"/>
                        </a:rPr>
                        <a:t> </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 </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i="0" u="none" strike="noStrike" dirty="0">
                          <a:solidFill>
                            <a:schemeClr val="dk1"/>
                          </a:solidFill>
                          <a:effectLst/>
                          <a:latin typeface="+mn-lt"/>
                          <a:cs typeface="+mn-cs"/>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1" u="none" strike="noStrike" dirty="0">
                          <a:solidFill>
                            <a:schemeClr val="tx1"/>
                          </a:solidFill>
                          <a:effectLst/>
                          <a:latin typeface="+mn-lt"/>
                        </a:rPr>
                        <a:t> </a:t>
                      </a:r>
                      <a:endParaRPr lang="en-US" sz="1100" b="1" i="0" u="none" strike="noStrike" dirty="0">
                        <a:solidFill>
                          <a:schemeClr val="tx1"/>
                        </a:solidFill>
                        <a:effectLst/>
                        <a:latin typeface="+mn-lt"/>
                        <a:cs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10010"/>
                  </a:ext>
                </a:extLst>
              </a:tr>
              <a:tr h="257392">
                <a:tc>
                  <a:txBody>
                    <a:bodyPr/>
                    <a:lstStyle/>
                    <a:p>
                      <a:pPr marL="225425" lvl="1" indent="0" algn="l" defTabSz="914400" rtl="0" eaLnBrk="1" fontAlgn="ctr" latinLnBrk="0" hangingPunct="1"/>
                      <a:r>
                        <a:rPr lang="en-US" sz="1000" b="1" u="none" strike="noStrike" kern="1200" dirty="0">
                          <a:effectLst/>
                        </a:rPr>
                        <a:t>Task 3: Cordon and Search</a:t>
                      </a:r>
                      <a:endParaRPr lang="en-US" sz="10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b">
                    <a:solidFill>
                      <a:schemeClr val="bg1"/>
                    </a:solidFill>
                  </a:tcPr>
                </a:tc>
                <a:tc>
                  <a:txBody>
                    <a:bodyPr/>
                    <a:lstStyle/>
                    <a:p>
                      <a:pPr algn="ctr" fontAlgn="ctr"/>
                      <a:endParaRPr lang="en-US" sz="1100" b="1"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i="0" u="none" strike="noStrike" dirty="0">
                          <a:solidFill>
                            <a:srgbClr val="000000"/>
                          </a:solidFill>
                          <a:effectLst/>
                          <a:latin typeface="+mn-lt"/>
                          <a:cs typeface="Arial" panose="020B0604020202020204" pitchFamily="34" charset="0"/>
                        </a:rPr>
                        <a:t>X</a:t>
                      </a:r>
                    </a:p>
                  </a:txBody>
                  <a:tcPr marL="45720" marR="45720" anchor="b">
                    <a:solidFill>
                      <a:schemeClr val="bg1"/>
                    </a:solidFill>
                  </a:tcPr>
                </a:tc>
                <a:tc>
                  <a:txBody>
                    <a:bodyPr/>
                    <a:lstStyle/>
                    <a:p>
                      <a:pPr algn="ctr" fontAlgn="ct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i="0" u="none" strike="noStrike" dirty="0">
                          <a:solidFill>
                            <a:srgbClr val="000000"/>
                          </a:solidFill>
                          <a:effectLst/>
                          <a:latin typeface="+mn-lt"/>
                          <a:cs typeface="Arial" panose="020B0604020202020204" pitchFamily="34" charset="0"/>
                        </a:rPr>
                        <a:t>X</a:t>
                      </a:r>
                    </a:p>
                  </a:txBody>
                  <a:tcPr marL="45720" marR="45720" anchor="b">
                    <a:solidFill>
                      <a:schemeClr val="bg1"/>
                    </a:solidFill>
                  </a:tcPr>
                </a:tc>
                <a:tc>
                  <a:txBody>
                    <a:bodyPr/>
                    <a:lstStyle/>
                    <a:p>
                      <a:pPr algn="ctr" fontAlgn="ctr"/>
                      <a:endParaRPr lang="en-US" sz="1100" b="1" i="0" u="none" strike="noStrike" dirty="0">
                        <a:solidFill>
                          <a:schemeClr val="tx1"/>
                        </a:solidFill>
                        <a:effectLst/>
                        <a:latin typeface="+mn-lt"/>
                        <a:cs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10011"/>
                  </a:ext>
                </a:extLst>
              </a:tr>
              <a:tr h="257392">
                <a:tc>
                  <a:txBody>
                    <a:bodyPr/>
                    <a:lstStyle/>
                    <a:p>
                      <a:pPr algn="l" fontAlgn="ctr"/>
                      <a:r>
                        <a:rPr lang="en-US" sz="1000" b="1" u="none" strike="noStrike" dirty="0">
                          <a:effectLst/>
                        </a:rPr>
                        <a:t>MET 4: Conduct Area</a:t>
                      </a:r>
                      <a:r>
                        <a:rPr lang="en-US" sz="1000" b="1" u="none" strike="noStrike" baseline="0" dirty="0">
                          <a:effectLst/>
                        </a:rPr>
                        <a:t> Security (07-6-1272)</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b">
                    <a:solidFill>
                      <a:schemeClr val="bg1">
                        <a:lumMod val="85000"/>
                      </a:schemeClr>
                    </a:solidFill>
                  </a:tcPr>
                </a:tc>
                <a:tc>
                  <a:txBody>
                    <a:bodyPr/>
                    <a:lstStyle/>
                    <a:p>
                      <a:pPr algn="ctr" fontAlgn="ctr"/>
                      <a:r>
                        <a:rPr lang="en-US" sz="1100" b="1" u="none" strike="noStrike" dirty="0">
                          <a:effectLst/>
                          <a:latin typeface="+mn-lt"/>
                        </a:rPr>
                        <a:t>T</a:t>
                      </a:r>
                      <a:endParaRPr lang="en-US" sz="1100" b="1" i="0" u="none" strike="noStrike" dirty="0">
                        <a:solidFill>
                          <a:srgbClr val="000000"/>
                        </a:solidFill>
                        <a:effectLst/>
                        <a:latin typeface="+mn-lt"/>
                        <a:cs typeface="Arial" panose="020B0604020202020204" pitchFamily="34" charset="0"/>
                      </a:endParaRPr>
                    </a:p>
                  </a:txBody>
                  <a:tcPr marL="45720" marR="45720" anchor="b">
                    <a:solidFill>
                      <a:schemeClr val="bg1">
                        <a:lumMod val="85000"/>
                      </a:schemeClr>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 </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 </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i="0" u="none" strike="noStrike" dirty="0">
                          <a:solidFill>
                            <a:srgbClr val="000000"/>
                          </a:solidFill>
                          <a:effectLst/>
                          <a:latin typeface="+mn-lt"/>
                          <a:cs typeface="Arial" panose="020B0604020202020204" pitchFamily="34" charset="0"/>
                        </a:rPr>
                        <a:t>X</a:t>
                      </a:r>
                    </a:p>
                  </a:txBody>
                  <a:tcPr marL="45720" marR="45720" anchor="b">
                    <a:solidFill>
                      <a:schemeClr val="bg1"/>
                    </a:solidFill>
                  </a:tcPr>
                </a:tc>
                <a:tc>
                  <a:txBody>
                    <a:bodyPr/>
                    <a:lstStyle/>
                    <a:p>
                      <a:pPr algn="ctr" fontAlgn="ctr"/>
                      <a:r>
                        <a:rPr lang="en-US" sz="1100" b="1" i="0" u="none" strike="noStrike" dirty="0">
                          <a:solidFill>
                            <a:schemeClr val="tx1"/>
                          </a:solidFill>
                          <a:effectLst/>
                          <a:latin typeface="+mn-lt"/>
                          <a:cs typeface="+mn-cs"/>
                        </a:rPr>
                        <a:t>T</a:t>
                      </a:r>
                      <a:endParaRPr lang="en-US" sz="1100" b="1" i="0" u="none" strike="noStrike" dirty="0">
                        <a:solidFill>
                          <a:schemeClr val="tx1"/>
                        </a:solidFill>
                        <a:effectLst/>
                        <a:latin typeface="+mn-lt"/>
                        <a:cs typeface="Arial" panose="020B0604020202020204" pitchFamily="34" charset="0"/>
                      </a:endParaRPr>
                    </a:p>
                  </a:txBody>
                  <a:tcPr marL="45720" marR="45720" anchor="b"/>
                </a:tc>
                <a:extLst>
                  <a:ext uri="{0D108BD9-81ED-4DB2-BD59-A6C34878D82A}">
                    <a16:rowId xmlns:a16="http://schemas.microsoft.com/office/drawing/2014/main" val="10012"/>
                  </a:ext>
                </a:extLst>
              </a:tr>
              <a:tr h="257392">
                <a:tc>
                  <a:txBody>
                    <a:bodyPr/>
                    <a:lstStyle/>
                    <a:p>
                      <a:pPr marL="225425" lvl="1" indent="0" algn="l" defTabSz="914400" rtl="0" eaLnBrk="1" fontAlgn="ctr" latinLnBrk="0" hangingPunct="1"/>
                      <a:r>
                        <a:rPr lang="en-US" sz="1000" b="1" u="none" strike="noStrike" kern="1200" dirty="0">
                          <a:effectLst/>
                        </a:rPr>
                        <a:t>Task 1: Defend an Area of Operations (71-8-7222)</a:t>
                      </a:r>
                      <a:endParaRPr lang="en-US" sz="10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b">
                    <a:solidFill>
                      <a:schemeClr val="bg1"/>
                    </a:solidFill>
                  </a:tcPr>
                </a:tc>
                <a:tc>
                  <a:txBody>
                    <a:bodyPr/>
                    <a:lstStyle/>
                    <a:p>
                      <a:pPr algn="ctr" fontAlgn="ctr"/>
                      <a:r>
                        <a:rPr lang="en-US" sz="1100" b="1" u="none" strike="noStrike" dirty="0">
                          <a:effectLst/>
                          <a:latin typeface="+mn-lt"/>
                        </a:rPr>
                        <a:t> </a:t>
                      </a:r>
                      <a:endParaRPr lang="en-US" sz="1100" b="1"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i="0" u="none" strike="noStrike" dirty="0">
                          <a:solidFill>
                            <a:srgbClr val="000000"/>
                          </a:solidFill>
                          <a:effectLst/>
                          <a:latin typeface="+mn-lt"/>
                          <a:cs typeface="Arial" panose="020B0604020202020204" pitchFamily="34" charset="0"/>
                        </a:rPr>
                        <a:t>X</a:t>
                      </a: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 </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i="0" u="none" strike="noStrike" dirty="0">
                          <a:solidFill>
                            <a:srgbClr val="000000"/>
                          </a:solidFill>
                          <a:effectLst/>
                          <a:latin typeface="+mn-lt"/>
                          <a:cs typeface="Arial" panose="020B0604020202020204" pitchFamily="34" charset="0"/>
                        </a:rPr>
                        <a:t>X</a:t>
                      </a: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1" u="none" strike="noStrike" dirty="0">
                          <a:solidFill>
                            <a:schemeClr val="tx1"/>
                          </a:solidFill>
                          <a:effectLst/>
                          <a:latin typeface="+mn-lt"/>
                        </a:rPr>
                        <a:t> </a:t>
                      </a:r>
                      <a:endParaRPr lang="en-US" sz="1100" b="1" i="0" u="none" strike="noStrike" dirty="0">
                        <a:solidFill>
                          <a:schemeClr val="tx1"/>
                        </a:solidFill>
                        <a:effectLst/>
                        <a:latin typeface="+mn-lt"/>
                        <a:cs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10013"/>
                  </a:ext>
                </a:extLst>
              </a:tr>
              <a:tr h="257392">
                <a:tc>
                  <a:txBody>
                    <a:bodyPr/>
                    <a:lstStyle/>
                    <a:p>
                      <a:pPr algn="l" fontAlgn="ctr"/>
                      <a:r>
                        <a:rPr lang="en-US" sz="1000" b="1" u="none" strike="noStrike" dirty="0">
                          <a:effectLst/>
                        </a:rPr>
                        <a:t>MET 5:  Conduct Expeditionary Deployment Operations  (55-6-4800)</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solidFill>
                      <a:schemeClr val="bg1">
                        <a:lumMod val="85000"/>
                      </a:schemeClr>
                    </a:solidFill>
                  </a:tcPr>
                </a:tc>
                <a:tc>
                  <a:txBody>
                    <a:bodyPr/>
                    <a:lstStyle/>
                    <a:p>
                      <a:pPr algn="ctr" fontAlgn="ctr"/>
                      <a:r>
                        <a:rPr lang="en-US" sz="1100" b="1" u="none" strike="noStrike" dirty="0">
                          <a:effectLst/>
                          <a:latin typeface="+mn-lt"/>
                        </a:rPr>
                        <a:t>T</a:t>
                      </a:r>
                      <a:endParaRPr lang="en-US" sz="1100" b="1" i="0" u="none" strike="noStrike" dirty="0">
                        <a:solidFill>
                          <a:srgbClr val="000000"/>
                        </a:solidFill>
                        <a:effectLst/>
                        <a:latin typeface="+mn-lt"/>
                        <a:cs typeface="Arial" panose="020B0604020202020204" pitchFamily="34" charset="0"/>
                      </a:endParaRPr>
                    </a:p>
                  </a:txBody>
                  <a:tcPr marL="45720" marR="45720" anchor="b">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mn-lt"/>
                          <a:cs typeface="Arial" panose="020B0604020202020204" pitchFamily="34" charset="0"/>
                        </a:rPr>
                        <a:t>X</a:t>
                      </a:r>
                    </a:p>
                  </a:txBody>
                  <a:tcPr marL="45720" marR="45720" anchor="ctr">
                    <a:solidFill>
                      <a:schemeClr val="bg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mn-lt"/>
                          <a:cs typeface="Arial" panose="020B0604020202020204" pitchFamily="34" charset="0"/>
                        </a:rPr>
                        <a:t>X</a:t>
                      </a:r>
                    </a:p>
                  </a:txBody>
                  <a:tcPr marL="45720" marR="45720" anchor="ctr">
                    <a:solidFill>
                      <a:schemeClr val="bg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n-lt"/>
                        <a:cs typeface="Arial" panose="020B0604020202020204" pitchFamily="34" charset="0"/>
                      </a:endParaRPr>
                    </a:p>
                  </a:txBody>
                  <a:tcPr marL="45720" marR="45720" anchor="ctr">
                    <a:solidFill>
                      <a:schemeClr val="bg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n-lt"/>
                        <a:cs typeface="Arial" panose="020B0604020202020204" pitchFamily="34" charset="0"/>
                      </a:endParaRPr>
                    </a:p>
                  </a:txBody>
                  <a:tcPr marL="45720" marR="45720" anchor="ctr">
                    <a:solidFill>
                      <a:schemeClr val="bg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n-lt"/>
                        <a:cs typeface="Arial" panose="020B0604020202020204" pitchFamily="34" charset="0"/>
                      </a:endParaRPr>
                    </a:p>
                  </a:txBody>
                  <a:tcPr marL="45720" marR="45720" anchor="ctr">
                    <a:solidFill>
                      <a:schemeClr val="bg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n-lt"/>
                        <a:cs typeface="Arial" panose="020B0604020202020204" pitchFamily="34" charset="0"/>
                      </a:endParaRPr>
                    </a:p>
                  </a:txBody>
                  <a:tcPr marL="45720" marR="45720" anchor="ctr">
                    <a:solidFill>
                      <a:schemeClr val="bg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n-lt"/>
                        <a:cs typeface="Arial" panose="020B0604020202020204" pitchFamily="34" charset="0"/>
                      </a:endParaRPr>
                    </a:p>
                  </a:txBody>
                  <a:tcPr marL="45720" marR="45720" anchor="ctr">
                    <a:solidFill>
                      <a:schemeClr val="bg1"/>
                    </a:solidFill>
                  </a:tcPr>
                </a:tc>
                <a:tc>
                  <a:txBody>
                    <a:bodyPr/>
                    <a:lstStyle/>
                    <a:p>
                      <a:pPr algn="ctr"/>
                      <a:r>
                        <a:rPr lang="en-US" sz="1100" b="1" dirty="0">
                          <a:solidFill>
                            <a:schemeClr val="tx1"/>
                          </a:solidFill>
                          <a:latin typeface="+mn-lt"/>
                        </a:rPr>
                        <a:t>T</a:t>
                      </a:r>
                    </a:p>
                  </a:txBody>
                  <a:tcPr marL="45720" marR="45720" anchor="b">
                    <a:solidFill>
                      <a:schemeClr val="bg1">
                        <a:lumMod val="85000"/>
                      </a:schemeClr>
                    </a:solidFill>
                  </a:tcPr>
                </a:tc>
                <a:extLst>
                  <a:ext uri="{0D108BD9-81ED-4DB2-BD59-A6C34878D82A}">
                    <a16:rowId xmlns:a16="http://schemas.microsoft.com/office/drawing/2014/main" val="10014"/>
                  </a:ext>
                </a:extLst>
              </a:tr>
              <a:tr h="257392">
                <a:tc>
                  <a:txBody>
                    <a:bodyPr/>
                    <a:lstStyle/>
                    <a:p>
                      <a:pPr algn="l" fontAlgn="b"/>
                      <a:r>
                        <a:rPr lang="en-US" sz="1000" b="1" u="none" strike="noStrike" dirty="0">
                          <a:effectLst/>
                        </a:rPr>
                        <a:t>MET 6 (Non-standard): Perform NEO Operation (ART 7.6.2.1)</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b">
                    <a:solidFill>
                      <a:schemeClr val="bg1">
                        <a:lumMod val="85000"/>
                      </a:schemeClr>
                    </a:solidFill>
                  </a:tcPr>
                </a:tc>
                <a:tc>
                  <a:txBody>
                    <a:bodyPr/>
                    <a:lstStyle/>
                    <a:p>
                      <a:pPr algn="ctr" fontAlgn="ctr"/>
                      <a:r>
                        <a:rPr lang="en-US" sz="1100" b="1" u="none" strike="noStrike" dirty="0">
                          <a:effectLst/>
                          <a:latin typeface="+mn-lt"/>
                        </a:rPr>
                        <a:t>P</a:t>
                      </a:r>
                      <a:endParaRPr lang="en-US" sz="1100" b="1" i="0" u="none" strike="noStrike" dirty="0">
                        <a:solidFill>
                          <a:srgbClr val="000000"/>
                        </a:solidFill>
                        <a:effectLst/>
                        <a:latin typeface="+mn-lt"/>
                        <a:cs typeface="Arial" panose="020B0604020202020204" pitchFamily="34" charset="0"/>
                      </a:endParaRPr>
                    </a:p>
                  </a:txBody>
                  <a:tcPr marL="45720" marR="45720" anchor="b">
                    <a:solidFill>
                      <a:schemeClr val="bg1">
                        <a:lumMod val="85000"/>
                      </a:schemeClr>
                    </a:solidFill>
                  </a:tcPr>
                </a:tc>
                <a:tc>
                  <a:txBody>
                    <a:bodyPr/>
                    <a:lstStyle/>
                    <a:p>
                      <a:pPr algn="ctr" fontAlgn="ctr"/>
                      <a:r>
                        <a:rPr lang="en-US" sz="1100" b="0" i="0" u="none" strike="noStrike" dirty="0">
                          <a:solidFill>
                            <a:srgbClr val="000000"/>
                          </a:solidFill>
                          <a:effectLst/>
                          <a:latin typeface="+mn-lt"/>
                          <a:cs typeface="Arial" panose="020B0604020202020204" pitchFamily="34" charset="0"/>
                        </a:rPr>
                        <a:t>X</a:t>
                      </a:r>
                    </a:p>
                  </a:txBody>
                  <a:tcPr marL="45720" marR="45720" anchor="b">
                    <a:solidFill>
                      <a:schemeClr val="bg1"/>
                    </a:solidFill>
                  </a:tcPr>
                </a:tc>
                <a:tc>
                  <a:txBody>
                    <a:bodyPr/>
                    <a:lstStyle/>
                    <a:p>
                      <a:pPr algn="ctr" fontAlgn="ctr"/>
                      <a:r>
                        <a:rPr lang="en-US" sz="1100" b="0" u="none" strike="noStrike" dirty="0">
                          <a:effectLst/>
                          <a:latin typeface="+mn-lt"/>
                        </a:rPr>
                        <a:t> </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 </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 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i="0" u="none" strike="noStrike" dirty="0">
                          <a:solidFill>
                            <a:srgbClr val="000000"/>
                          </a:solidFill>
                          <a:effectLst/>
                          <a:latin typeface="+mn-lt"/>
                          <a:cs typeface="Arial" panose="020B0604020202020204" pitchFamily="34" charset="0"/>
                        </a:rPr>
                        <a:t>X</a:t>
                      </a:r>
                    </a:p>
                  </a:txBody>
                  <a:tcPr marL="45720" marR="45720" anchor="b">
                    <a:solidFill>
                      <a:schemeClr val="bg1"/>
                    </a:solidFill>
                  </a:tcPr>
                </a:tc>
                <a:tc>
                  <a:txBody>
                    <a:bodyPr/>
                    <a:lstStyle/>
                    <a:p>
                      <a:pPr algn="ctr" fontAlgn="ctr"/>
                      <a:r>
                        <a:rPr lang="en-US" sz="1100" b="1" i="0" u="none" strike="noStrike" dirty="0">
                          <a:solidFill>
                            <a:schemeClr val="tx1"/>
                          </a:solidFill>
                          <a:effectLst/>
                          <a:latin typeface="+mn-lt"/>
                          <a:cs typeface="+mn-cs"/>
                        </a:rPr>
                        <a:t>T-</a:t>
                      </a:r>
                      <a:endParaRPr lang="en-US" sz="1100" b="1" i="0" u="none" strike="noStrike" dirty="0">
                        <a:solidFill>
                          <a:schemeClr val="tx1"/>
                        </a:solidFill>
                        <a:effectLst/>
                        <a:latin typeface="+mn-lt"/>
                        <a:cs typeface="Arial" panose="020B0604020202020204" pitchFamily="34" charset="0"/>
                      </a:endParaRPr>
                    </a:p>
                  </a:txBody>
                  <a:tcPr marL="45720" marR="45720" anchor="b">
                    <a:solidFill>
                      <a:schemeClr val="bg1">
                        <a:lumMod val="85000"/>
                      </a:schemeClr>
                    </a:solidFill>
                  </a:tcPr>
                </a:tc>
                <a:extLst>
                  <a:ext uri="{0D108BD9-81ED-4DB2-BD59-A6C34878D82A}">
                    <a16:rowId xmlns:a16="http://schemas.microsoft.com/office/drawing/2014/main" val="10015"/>
                  </a:ext>
                </a:extLst>
              </a:tr>
              <a:tr h="411529">
                <a:tc>
                  <a:txBody>
                    <a:bodyPr/>
                    <a:lstStyle/>
                    <a:p>
                      <a:pPr algn="l" fontAlgn="b"/>
                      <a:r>
                        <a:rPr lang="en-US" sz="1000" b="1" u="none" strike="noStrike" dirty="0">
                          <a:effectLst/>
                        </a:rPr>
                        <a:t>MET 7 (Non-standard): </a:t>
                      </a:r>
                      <a:r>
                        <a:rPr lang="en-US" sz="1000" b="1" u="none" strike="noStrike" baseline="0" dirty="0">
                          <a:effectLst/>
                        </a:rPr>
                        <a:t>Execute Countering Weapons of Mass Destruction (CWMD) Control (ART 6.9.2.3)</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b">
                    <a:solidFill>
                      <a:schemeClr val="bg1">
                        <a:lumMod val="85000"/>
                      </a:schemeClr>
                    </a:solidFill>
                  </a:tcPr>
                </a:tc>
                <a:tc>
                  <a:txBody>
                    <a:bodyPr/>
                    <a:lstStyle/>
                    <a:p>
                      <a:pPr algn="ctr" fontAlgn="ctr"/>
                      <a:r>
                        <a:rPr lang="en-US" sz="1100" b="1" u="none" strike="noStrike" dirty="0">
                          <a:effectLst/>
                          <a:latin typeface="+mn-lt"/>
                        </a:rPr>
                        <a:t>P</a:t>
                      </a:r>
                      <a:endParaRPr lang="en-US" sz="1100" b="1" i="0" u="none" strike="noStrike" dirty="0">
                        <a:solidFill>
                          <a:srgbClr val="000000"/>
                        </a:solidFill>
                        <a:effectLst/>
                        <a:latin typeface="+mn-lt"/>
                        <a:cs typeface="Arial" panose="020B0604020202020204" pitchFamily="34" charset="0"/>
                      </a:endParaRPr>
                    </a:p>
                  </a:txBody>
                  <a:tcPr marL="45720" marR="45720" anchor="b">
                    <a:solidFill>
                      <a:schemeClr val="bg1">
                        <a:lumMod val="85000"/>
                      </a:schemeClr>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i="0" u="none" strike="noStrike" dirty="0">
                          <a:solidFill>
                            <a:srgbClr val="000000"/>
                          </a:solidFill>
                          <a:effectLst/>
                          <a:latin typeface="+mn-lt"/>
                          <a:cs typeface="Arial" panose="020B0604020202020204" pitchFamily="34" charset="0"/>
                        </a:rPr>
                        <a:t>X</a:t>
                      </a:r>
                    </a:p>
                  </a:txBody>
                  <a:tcPr marL="45720" marR="45720" anchor="b">
                    <a:solidFill>
                      <a:schemeClr val="bg1"/>
                    </a:solidFill>
                  </a:tcPr>
                </a:tc>
                <a:tc>
                  <a:txBody>
                    <a:bodyPr/>
                    <a:lstStyle/>
                    <a:p>
                      <a:pPr algn="ctr" fontAlgn="ctr"/>
                      <a:r>
                        <a:rPr lang="en-US" sz="1100" b="0" u="none" strike="noStrike" dirty="0">
                          <a:effectLst/>
                          <a:latin typeface="+mn-lt"/>
                        </a:rPr>
                        <a:t> 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 </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u="none" strike="noStrike" dirty="0">
                          <a:effectLst/>
                          <a:latin typeface="+mn-lt"/>
                        </a:rPr>
                        <a:t>X</a:t>
                      </a:r>
                      <a:endParaRPr lang="en-US" sz="1100" b="0" i="0" u="none" strike="noStrike" dirty="0">
                        <a:solidFill>
                          <a:srgbClr val="000000"/>
                        </a:solidFill>
                        <a:effectLst/>
                        <a:latin typeface="+mn-lt"/>
                        <a:cs typeface="Arial" panose="020B0604020202020204" pitchFamily="34" charset="0"/>
                      </a:endParaRPr>
                    </a:p>
                  </a:txBody>
                  <a:tcPr marL="45720" marR="45720" anchor="b">
                    <a:solidFill>
                      <a:schemeClr val="bg1"/>
                    </a:solidFill>
                  </a:tcPr>
                </a:tc>
                <a:tc>
                  <a:txBody>
                    <a:bodyPr/>
                    <a:lstStyle/>
                    <a:p>
                      <a:pPr algn="ctr" fontAlgn="ctr"/>
                      <a:r>
                        <a:rPr lang="en-US" sz="1100" b="0" i="0" u="none" strike="noStrike" dirty="0">
                          <a:solidFill>
                            <a:srgbClr val="000000"/>
                          </a:solidFill>
                          <a:effectLst/>
                          <a:latin typeface="+mn-lt"/>
                          <a:cs typeface="Arial" panose="020B0604020202020204" pitchFamily="34" charset="0"/>
                        </a:rPr>
                        <a:t>X</a:t>
                      </a:r>
                    </a:p>
                  </a:txBody>
                  <a:tcPr marL="45720" marR="45720" anchor="b">
                    <a:solidFill>
                      <a:schemeClr val="bg1"/>
                    </a:solidFill>
                  </a:tcPr>
                </a:tc>
                <a:tc>
                  <a:txBody>
                    <a:bodyPr/>
                    <a:lstStyle/>
                    <a:p>
                      <a:pPr algn="ctr" fontAlgn="ctr"/>
                      <a:r>
                        <a:rPr lang="en-US" sz="1100" b="1" i="0" u="none" strike="noStrike" dirty="0">
                          <a:solidFill>
                            <a:schemeClr val="tx1"/>
                          </a:solidFill>
                          <a:effectLst/>
                          <a:latin typeface="+mn-lt"/>
                          <a:cs typeface="+mn-cs"/>
                        </a:rPr>
                        <a:t>T-</a:t>
                      </a:r>
                      <a:endParaRPr lang="en-US" sz="1100" b="1" i="0" u="none" strike="noStrike" dirty="0">
                        <a:solidFill>
                          <a:schemeClr val="tx1"/>
                        </a:solidFill>
                        <a:effectLst/>
                        <a:latin typeface="+mn-lt"/>
                        <a:cs typeface="Arial" panose="020B0604020202020204" pitchFamily="34" charset="0"/>
                      </a:endParaRPr>
                    </a:p>
                  </a:txBody>
                  <a:tcPr marL="45720" marR="45720" anchor="b">
                    <a:solidFill>
                      <a:schemeClr val="bg1">
                        <a:lumMod val="85000"/>
                      </a:schemeClr>
                    </a:solidFill>
                  </a:tcPr>
                </a:tc>
                <a:extLst>
                  <a:ext uri="{0D108BD9-81ED-4DB2-BD59-A6C34878D82A}">
                    <a16:rowId xmlns:a16="http://schemas.microsoft.com/office/drawing/2014/main" val="10016"/>
                  </a:ext>
                </a:extLst>
              </a:tr>
            </a:tbl>
          </a:graphicData>
        </a:graphic>
      </p:graphicFrame>
      <p:sp>
        <p:nvSpPr>
          <p:cNvPr id="12" name="TextBox 11"/>
          <p:cNvSpPr txBox="1"/>
          <p:nvPr/>
        </p:nvSpPr>
        <p:spPr>
          <a:xfrm>
            <a:off x="0" y="222286"/>
            <a:ext cx="9155805" cy="52322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square" rtlCol="0">
            <a:spAutoFit/>
          </a:bodyPr>
          <a:lstStyle/>
          <a:p>
            <a:pPr algn="ctr"/>
            <a:r>
              <a:rPr lang="en-US" sz="2800" b="1" dirty="0">
                <a:solidFill>
                  <a:srgbClr val="000000"/>
                </a:solidFill>
                <a:latin typeface="Arial" pitchFamily="34" charset="0"/>
                <a:cs typeface="Arial" pitchFamily="34" charset="0"/>
              </a:rPr>
              <a:t>1/1ID METL IMPROVEMENT STRATEGY </a:t>
            </a:r>
          </a:p>
        </p:txBody>
      </p:sp>
      <p:sp>
        <p:nvSpPr>
          <p:cNvPr id="10" name="TextBox 9"/>
          <p:cNvSpPr txBox="1"/>
          <p:nvPr/>
        </p:nvSpPr>
        <p:spPr>
          <a:xfrm rot="2077100">
            <a:off x="-68331" y="2413730"/>
            <a:ext cx="9077739" cy="1862048"/>
          </a:xfrm>
          <a:prstGeom prst="rect">
            <a:avLst/>
          </a:prstGeom>
          <a:solidFill>
            <a:schemeClr val="bg1"/>
          </a:solidFill>
          <a:ln w="28575">
            <a:solidFill>
              <a:srgbClr val="FF0000"/>
            </a:solidFill>
          </a:ln>
        </p:spPr>
        <p:txBody>
          <a:bodyPr wrap="square" rtlCol="0">
            <a:spAutoFit/>
          </a:bodyPr>
          <a:lstStyle/>
          <a:p>
            <a:pPr algn="ctr"/>
            <a:r>
              <a:rPr lang="en-US" sz="11500" dirty="0">
                <a:solidFill>
                  <a:srgbClr val="FF0000"/>
                </a:solidFill>
              </a:rPr>
              <a:t>UPDATE</a:t>
            </a:r>
          </a:p>
        </p:txBody>
      </p:sp>
    </p:spTree>
    <p:extLst>
      <p:ext uri="{BB962C8B-B14F-4D97-AF65-F5344CB8AC3E}">
        <p14:creationId xmlns:p14="http://schemas.microsoft.com/office/powerpoint/2010/main" val="2324419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extBox 23"/>
          <p:cNvSpPr txBox="1"/>
          <p:nvPr/>
        </p:nvSpPr>
        <p:spPr>
          <a:xfrm>
            <a:off x="0" y="229674"/>
            <a:ext cx="9155805" cy="52322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square" rtlCol="0">
            <a:spAutoFit/>
          </a:bodyPr>
          <a:lstStyle/>
          <a:p>
            <a:pPr algn="ctr"/>
            <a:r>
              <a:rPr lang="en-US" sz="2800" b="1" dirty="0">
                <a:solidFill>
                  <a:srgbClr val="000000"/>
                </a:solidFill>
                <a:latin typeface="Arial" pitchFamily="34" charset="0"/>
                <a:cs typeface="Arial" pitchFamily="34" charset="0"/>
              </a:rPr>
              <a:t>COMMAND FOCUS AND PRIORITY</a:t>
            </a:r>
          </a:p>
        </p:txBody>
      </p:sp>
      <p:sp>
        <p:nvSpPr>
          <p:cNvPr id="9" name="TextBox 8"/>
          <p:cNvSpPr txBox="1"/>
          <p:nvPr/>
        </p:nvSpPr>
        <p:spPr>
          <a:xfrm>
            <a:off x="1477" y="858982"/>
            <a:ext cx="4508377" cy="3785652"/>
          </a:xfrm>
          <a:prstGeom prst="rect">
            <a:avLst/>
          </a:prstGeom>
          <a:noFill/>
          <a:ln>
            <a:noFill/>
          </a:ln>
        </p:spPr>
        <p:txBody>
          <a:bodyPr wrap="square" rtlCol="0">
            <a:spAutoFit/>
          </a:bodyPr>
          <a:lstStyle/>
          <a:p>
            <a:pPr>
              <a:lnSpc>
                <a:spcPct val="150000"/>
              </a:lnSpc>
            </a:pPr>
            <a:r>
              <a:rPr lang="en-US" sz="2000" b="1" u="sng" dirty="0">
                <a:solidFill>
                  <a:srgbClr val="000000"/>
                </a:solidFill>
              </a:rPr>
              <a:t>CDRs FOCUS</a:t>
            </a:r>
            <a:r>
              <a:rPr lang="en-US" sz="2000" dirty="0">
                <a:solidFill>
                  <a:srgbClr val="000000"/>
                </a:solidFill>
              </a:rPr>
              <a:t>:</a:t>
            </a:r>
          </a:p>
          <a:p>
            <a:pPr marL="171450" indent="-171450">
              <a:lnSpc>
                <a:spcPct val="150000"/>
              </a:lnSpc>
              <a:buFont typeface="Arial" panose="020B0604020202020204" pitchFamily="34" charset="0"/>
              <a:buChar char="•"/>
            </a:pPr>
            <a:r>
              <a:rPr lang="en-US" sz="2000" dirty="0">
                <a:solidFill>
                  <a:srgbClr val="000000"/>
                </a:solidFill>
              </a:rPr>
              <a:t>Readiness: Fight Tonight</a:t>
            </a:r>
          </a:p>
          <a:p>
            <a:pPr marL="628650" lvl="1" indent="-171450">
              <a:lnSpc>
                <a:spcPct val="150000"/>
              </a:lnSpc>
              <a:buFont typeface="Arial" panose="020B0604020202020204" pitchFamily="34" charset="0"/>
              <a:buChar char="•"/>
            </a:pPr>
            <a:r>
              <a:rPr lang="en-US" sz="2000" dirty="0">
                <a:solidFill>
                  <a:srgbClr val="000000"/>
                </a:solidFill>
              </a:rPr>
              <a:t>Support to Theater Security Cooperation Exercises</a:t>
            </a:r>
          </a:p>
          <a:p>
            <a:pPr marL="628650" lvl="1" indent="-171450">
              <a:lnSpc>
                <a:spcPct val="150000"/>
              </a:lnSpc>
              <a:buFont typeface="Arial" panose="020B0604020202020204" pitchFamily="34" charset="0"/>
              <a:buChar char="•"/>
            </a:pPr>
            <a:r>
              <a:rPr lang="en-US" sz="2000" dirty="0">
                <a:solidFill>
                  <a:srgbClr val="000000"/>
                </a:solidFill>
              </a:rPr>
              <a:t>Partnership / Interoperability </a:t>
            </a:r>
          </a:p>
          <a:p>
            <a:pPr marL="628650" lvl="1" indent="-171450">
              <a:lnSpc>
                <a:spcPct val="150000"/>
              </a:lnSpc>
              <a:buFont typeface="Arial" panose="020B0604020202020204" pitchFamily="34" charset="0"/>
              <a:buChar char="•"/>
            </a:pPr>
            <a:r>
              <a:rPr lang="en-US" sz="2000" dirty="0">
                <a:solidFill>
                  <a:srgbClr val="000000"/>
                </a:solidFill>
              </a:rPr>
              <a:t>Warrior Strike</a:t>
            </a:r>
          </a:p>
          <a:p>
            <a:pPr marL="171450" indent="-171450">
              <a:lnSpc>
                <a:spcPct val="150000"/>
              </a:lnSpc>
              <a:buFont typeface="Arial" panose="020B0604020202020204" pitchFamily="34" charset="0"/>
              <a:buChar char="•"/>
            </a:pPr>
            <a:r>
              <a:rPr lang="en-US" sz="2000" dirty="0">
                <a:solidFill>
                  <a:srgbClr val="000000"/>
                </a:solidFill>
              </a:rPr>
              <a:t>Leader Development</a:t>
            </a:r>
          </a:p>
          <a:p>
            <a:pPr marL="171450" indent="-171450">
              <a:lnSpc>
                <a:spcPct val="150000"/>
              </a:lnSpc>
              <a:buFont typeface="Arial" panose="020B0604020202020204" pitchFamily="34" charset="0"/>
              <a:buChar char="•"/>
            </a:pPr>
            <a:r>
              <a:rPr lang="en-US" sz="2000" dirty="0">
                <a:solidFill>
                  <a:srgbClr val="000000"/>
                </a:solidFill>
              </a:rPr>
              <a:t>Transitions </a:t>
            </a:r>
          </a:p>
        </p:txBody>
      </p:sp>
      <p:sp>
        <p:nvSpPr>
          <p:cNvPr id="10" name="TextBox 9"/>
          <p:cNvSpPr txBox="1"/>
          <p:nvPr/>
        </p:nvSpPr>
        <p:spPr>
          <a:xfrm>
            <a:off x="4572000" y="858982"/>
            <a:ext cx="4583805" cy="5027017"/>
          </a:xfrm>
          <a:prstGeom prst="rect">
            <a:avLst/>
          </a:prstGeom>
          <a:noFill/>
          <a:ln>
            <a:noFill/>
          </a:ln>
        </p:spPr>
        <p:txBody>
          <a:bodyPr wrap="square" rtlCol="0">
            <a:spAutoFit/>
          </a:bodyPr>
          <a:lstStyle/>
          <a:p>
            <a:pPr fontAlgn="base">
              <a:lnSpc>
                <a:spcPct val="150000"/>
              </a:lnSpc>
              <a:spcBef>
                <a:spcPct val="0"/>
              </a:spcBef>
              <a:spcAft>
                <a:spcPct val="0"/>
              </a:spcAft>
            </a:pPr>
            <a:r>
              <a:rPr lang="en-US" b="1" u="sng" dirty="0">
                <a:solidFill>
                  <a:srgbClr val="000000"/>
                </a:solidFill>
                <a:ea typeface="Batang" pitchFamily="18" charset="-127"/>
                <a:cs typeface="Arial" pitchFamily="34" charset="0"/>
              </a:rPr>
              <a:t>CSMs FOCUS</a:t>
            </a:r>
            <a:r>
              <a:rPr lang="en-US" b="1" dirty="0">
                <a:solidFill>
                  <a:srgbClr val="000000"/>
                </a:solidFill>
                <a:ea typeface="Batang" pitchFamily="18" charset="-127"/>
                <a:cs typeface="Arial" pitchFamily="34" charset="0"/>
              </a:rPr>
              <a:t>:</a:t>
            </a:r>
          </a:p>
          <a:p>
            <a:pPr marL="171450" indent="-171450" fontAlgn="base">
              <a:lnSpc>
                <a:spcPct val="150000"/>
              </a:lnSpc>
              <a:spcBef>
                <a:spcPct val="0"/>
              </a:spcBef>
              <a:spcAft>
                <a:spcPct val="0"/>
              </a:spcAft>
              <a:buFont typeface="Arial" panose="020B0604020202020204" pitchFamily="34" charset="0"/>
              <a:buChar char="•"/>
            </a:pPr>
            <a:r>
              <a:rPr lang="en-US" dirty="0">
                <a:solidFill>
                  <a:srgbClr val="000000"/>
                </a:solidFill>
                <a:ea typeface="Batang" pitchFamily="18" charset="-127"/>
                <a:cs typeface="Arial" pitchFamily="34" charset="0"/>
              </a:rPr>
              <a:t>Standards and Discipline</a:t>
            </a:r>
          </a:p>
          <a:p>
            <a:pPr marL="171450" indent="-171450" fontAlgn="base">
              <a:lnSpc>
                <a:spcPct val="150000"/>
              </a:lnSpc>
              <a:spcBef>
                <a:spcPct val="0"/>
              </a:spcBef>
              <a:spcAft>
                <a:spcPct val="0"/>
              </a:spcAft>
              <a:buFont typeface="Arial" panose="020B0604020202020204" pitchFamily="34" charset="0"/>
              <a:buChar char="•"/>
            </a:pPr>
            <a:r>
              <a:rPr lang="en-US" dirty="0">
                <a:solidFill>
                  <a:srgbClr val="000000"/>
                </a:solidFill>
                <a:ea typeface="Batang" pitchFamily="18" charset="-127"/>
                <a:cs typeface="Arial" pitchFamily="34" charset="0"/>
              </a:rPr>
              <a:t>Trained/Certified Leaders </a:t>
            </a:r>
          </a:p>
          <a:p>
            <a:pPr marL="171450" indent="-171450" fontAlgn="base">
              <a:lnSpc>
                <a:spcPct val="150000"/>
              </a:lnSpc>
              <a:spcBef>
                <a:spcPct val="0"/>
              </a:spcBef>
              <a:spcAft>
                <a:spcPct val="0"/>
              </a:spcAft>
              <a:buFont typeface="Arial" panose="020B0604020202020204" pitchFamily="34" charset="0"/>
              <a:buChar char="•"/>
            </a:pPr>
            <a:r>
              <a:rPr lang="en-US" dirty="0">
                <a:ea typeface="Batang" pitchFamily="18" charset="-127"/>
                <a:cs typeface="Arial" pitchFamily="34" charset="0"/>
              </a:rPr>
              <a:t>Programs of Excellence</a:t>
            </a:r>
          </a:p>
          <a:p>
            <a:pPr marL="171450" indent="-171450" fontAlgn="base">
              <a:lnSpc>
                <a:spcPct val="150000"/>
              </a:lnSpc>
              <a:spcBef>
                <a:spcPct val="0"/>
              </a:spcBef>
              <a:spcAft>
                <a:spcPct val="0"/>
              </a:spcAft>
              <a:buFont typeface="Arial" panose="020B0604020202020204" pitchFamily="34" charset="0"/>
              <a:buChar char="•"/>
            </a:pPr>
            <a:r>
              <a:rPr lang="en-US" dirty="0">
                <a:solidFill>
                  <a:srgbClr val="000000"/>
                </a:solidFill>
              </a:rPr>
              <a:t>CBRN-E</a:t>
            </a:r>
            <a:endParaRPr lang="en-US" dirty="0">
              <a:solidFill>
                <a:srgbClr val="000000"/>
              </a:solidFill>
              <a:ea typeface="Batang" pitchFamily="18" charset="-127"/>
              <a:cs typeface="Arial" pitchFamily="34" charset="0"/>
            </a:endParaRPr>
          </a:p>
          <a:p>
            <a:pPr marL="171450" indent="-171450" fontAlgn="base">
              <a:lnSpc>
                <a:spcPct val="150000"/>
              </a:lnSpc>
              <a:spcBef>
                <a:spcPct val="0"/>
              </a:spcBef>
              <a:spcAft>
                <a:spcPct val="0"/>
              </a:spcAft>
              <a:buFont typeface="Arial" panose="020B0604020202020204" pitchFamily="34" charset="0"/>
              <a:buChar char="•"/>
            </a:pPr>
            <a:r>
              <a:rPr lang="en-US" dirty="0">
                <a:solidFill>
                  <a:srgbClr val="000000"/>
                </a:solidFill>
                <a:ea typeface="Batang" pitchFamily="18" charset="-127"/>
                <a:cs typeface="Arial" pitchFamily="34" charset="0"/>
              </a:rPr>
              <a:t>Soldier Morale and Welfare</a:t>
            </a:r>
          </a:p>
          <a:p>
            <a:pPr marL="171450" indent="-171450" fontAlgn="base">
              <a:lnSpc>
                <a:spcPct val="150000"/>
              </a:lnSpc>
              <a:spcBef>
                <a:spcPct val="0"/>
              </a:spcBef>
              <a:spcAft>
                <a:spcPct val="0"/>
              </a:spcAft>
              <a:buFont typeface="Arial" panose="020B0604020202020204" pitchFamily="34" charset="0"/>
              <a:buChar char="•"/>
            </a:pPr>
            <a:r>
              <a:rPr lang="en-US" dirty="0">
                <a:solidFill>
                  <a:srgbClr val="000000"/>
                </a:solidFill>
                <a:ea typeface="Batang" pitchFamily="18" charset="-127"/>
                <a:cs typeface="Arial" pitchFamily="34" charset="0"/>
              </a:rPr>
              <a:t>Retention, SHARP and EO</a:t>
            </a:r>
          </a:p>
          <a:p>
            <a:pPr marL="171450" indent="-171450" fontAlgn="base">
              <a:lnSpc>
                <a:spcPct val="150000"/>
              </a:lnSpc>
              <a:spcBef>
                <a:spcPct val="0"/>
              </a:spcBef>
              <a:spcAft>
                <a:spcPct val="0"/>
              </a:spcAft>
              <a:buFont typeface="Arial" panose="020B0604020202020204" pitchFamily="34" charset="0"/>
              <a:buChar char="•"/>
            </a:pPr>
            <a:r>
              <a:rPr lang="en-US" dirty="0">
                <a:solidFill>
                  <a:srgbClr val="000000"/>
                </a:solidFill>
                <a:ea typeface="Batang" pitchFamily="18" charset="-127"/>
                <a:cs typeface="Arial" pitchFamily="34" charset="0"/>
              </a:rPr>
              <a:t>Leader Development and Team Building </a:t>
            </a:r>
          </a:p>
          <a:p>
            <a:pPr marL="171450" indent="-171450" fontAlgn="base">
              <a:lnSpc>
                <a:spcPct val="150000"/>
              </a:lnSpc>
              <a:spcBef>
                <a:spcPct val="0"/>
              </a:spcBef>
              <a:spcAft>
                <a:spcPct val="0"/>
              </a:spcAft>
              <a:buFont typeface="Arial" panose="020B0604020202020204" pitchFamily="34" charset="0"/>
              <a:buChar char="•"/>
            </a:pPr>
            <a:r>
              <a:rPr lang="en-US" dirty="0">
                <a:solidFill>
                  <a:srgbClr val="000000"/>
                </a:solidFill>
                <a:ea typeface="Batang" pitchFamily="18" charset="-127"/>
                <a:cs typeface="Arial" pitchFamily="34" charset="0"/>
              </a:rPr>
              <a:t>Fitness and Resilience</a:t>
            </a:r>
          </a:p>
          <a:p>
            <a:pPr marL="171450" indent="-171450" fontAlgn="base">
              <a:lnSpc>
                <a:spcPct val="150000"/>
              </a:lnSpc>
              <a:spcBef>
                <a:spcPct val="0"/>
              </a:spcBef>
              <a:spcAft>
                <a:spcPct val="0"/>
              </a:spcAft>
              <a:buFont typeface="Arial" panose="020B0604020202020204" pitchFamily="34" charset="0"/>
              <a:buChar char="•"/>
            </a:pPr>
            <a:r>
              <a:rPr lang="en-US" dirty="0"/>
              <a:t>Marksmanship- Weapon Mastery</a:t>
            </a:r>
          </a:p>
          <a:p>
            <a:pPr marL="171450" indent="-171450" fontAlgn="base">
              <a:lnSpc>
                <a:spcPct val="150000"/>
              </a:lnSpc>
              <a:spcBef>
                <a:spcPct val="0"/>
              </a:spcBef>
              <a:spcAft>
                <a:spcPct val="0"/>
              </a:spcAft>
              <a:buFont typeface="Arial" panose="020B0604020202020204" pitchFamily="34" charset="0"/>
              <a:buChar char="•"/>
            </a:pPr>
            <a:r>
              <a:rPr lang="en-US" dirty="0">
                <a:solidFill>
                  <a:srgbClr val="000000"/>
                </a:solidFill>
                <a:ea typeface="Batang" pitchFamily="18" charset="-127"/>
                <a:cs typeface="Arial" pitchFamily="34" charset="0"/>
              </a:rPr>
              <a:t>Medical (CLS, EMT-B, and NEO Support)</a:t>
            </a:r>
          </a:p>
          <a:p>
            <a:pPr marL="171450" indent="-171450" fontAlgn="base">
              <a:lnSpc>
                <a:spcPct val="150000"/>
              </a:lnSpc>
              <a:spcBef>
                <a:spcPct val="0"/>
              </a:spcBef>
              <a:spcAft>
                <a:spcPct val="0"/>
              </a:spcAft>
              <a:buFont typeface="Arial" panose="020B0604020202020204" pitchFamily="34" charset="0"/>
              <a:buChar char="•"/>
            </a:pPr>
            <a:r>
              <a:rPr lang="en-US" dirty="0">
                <a:solidFill>
                  <a:srgbClr val="000000"/>
                </a:solidFill>
              </a:rPr>
              <a:t>Communications (Voice/Digital and HF)</a:t>
            </a:r>
            <a:endParaRPr lang="en-US" dirty="0">
              <a:solidFill>
                <a:srgbClr val="000000"/>
              </a:solidFill>
              <a:ea typeface="Batang" pitchFamily="18" charset="-127"/>
              <a:cs typeface="Arial" pitchFamily="34" charset="0"/>
            </a:endParaRPr>
          </a:p>
        </p:txBody>
      </p:sp>
      <p:sp>
        <p:nvSpPr>
          <p:cNvPr id="7" name="TextBox 6"/>
          <p:cNvSpPr txBox="1"/>
          <p:nvPr/>
        </p:nvSpPr>
        <p:spPr>
          <a:xfrm rot="2077100">
            <a:off x="-68331" y="2413730"/>
            <a:ext cx="9077739" cy="1862048"/>
          </a:xfrm>
          <a:prstGeom prst="rect">
            <a:avLst/>
          </a:prstGeom>
          <a:solidFill>
            <a:schemeClr val="bg1"/>
          </a:solidFill>
          <a:ln w="28575">
            <a:solidFill>
              <a:srgbClr val="FF0000"/>
            </a:solidFill>
          </a:ln>
        </p:spPr>
        <p:txBody>
          <a:bodyPr wrap="square" rtlCol="0">
            <a:spAutoFit/>
          </a:bodyPr>
          <a:lstStyle/>
          <a:p>
            <a:pPr algn="ctr"/>
            <a:r>
              <a:rPr lang="en-US" sz="11500" dirty="0">
                <a:solidFill>
                  <a:srgbClr val="FF0000"/>
                </a:solidFill>
              </a:rPr>
              <a:t>UPDATE</a:t>
            </a:r>
          </a:p>
        </p:txBody>
      </p:sp>
    </p:spTree>
    <p:extLst>
      <p:ext uri="{BB962C8B-B14F-4D97-AF65-F5344CB8AC3E}">
        <p14:creationId xmlns:p14="http://schemas.microsoft.com/office/powerpoint/2010/main" val="160252887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Rectangle 17"/>
          <p:cNvSpPr/>
          <p:nvPr/>
        </p:nvSpPr>
        <p:spPr bwMode="auto">
          <a:xfrm>
            <a:off x="3797710" y="5608320"/>
            <a:ext cx="385670" cy="323850"/>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effectLst/>
              <a:latin typeface="Arial" charset="0"/>
              <a:ea typeface="ＭＳ Ｐゴシック" charset="0"/>
            </a:endParaRPr>
          </a:p>
        </p:txBody>
      </p:sp>
      <p:pic>
        <p:nvPicPr>
          <p:cNvPr id="3" name="Picture 2"/>
          <p:cNvPicPr>
            <a:picLocks noChangeAspect="1"/>
          </p:cNvPicPr>
          <p:nvPr/>
        </p:nvPicPr>
        <p:blipFill>
          <a:blip r:embed="rId3"/>
          <a:stretch>
            <a:fillRect/>
          </a:stretch>
        </p:blipFill>
        <p:spPr>
          <a:xfrm>
            <a:off x="0" y="0"/>
            <a:ext cx="2662177" cy="6593983"/>
          </a:xfrm>
          <a:prstGeom prst="rect">
            <a:avLst/>
          </a:prstGeom>
        </p:spPr>
      </p:pic>
      <p:pic>
        <p:nvPicPr>
          <p:cNvPr id="6" name="Picture 5"/>
          <p:cNvPicPr>
            <a:picLocks noChangeAspect="1"/>
          </p:cNvPicPr>
          <p:nvPr/>
        </p:nvPicPr>
        <p:blipFill>
          <a:blip r:embed="rId4"/>
          <a:stretch>
            <a:fillRect/>
          </a:stretch>
        </p:blipFill>
        <p:spPr>
          <a:xfrm>
            <a:off x="2662176" y="-1"/>
            <a:ext cx="6275761" cy="6589549"/>
          </a:xfrm>
          <a:prstGeom prst="rect">
            <a:avLst/>
          </a:prstGeom>
        </p:spPr>
      </p:pic>
      <p:sp>
        <p:nvSpPr>
          <p:cNvPr id="5" name="TextBox 4"/>
          <p:cNvSpPr txBox="1"/>
          <p:nvPr/>
        </p:nvSpPr>
        <p:spPr>
          <a:xfrm rot="2077100">
            <a:off x="-68331" y="2413730"/>
            <a:ext cx="9077739" cy="1862048"/>
          </a:xfrm>
          <a:prstGeom prst="rect">
            <a:avLst/>
          </a:prstGeom>
          <a:solidFill>
            <a:schemeClr val="bg1"/>
          </a:solidFill>
          <a:ln w="28575">
            <a:solidFill>
              <a:srgbClr val="FF0000"/>
            </a:solidFill>
          </a:ln>
        </p:spPr>
        <p:txBody>
          <a:bodyPr wrap="square" rtlCol="0">
            <a:spAutoFit/>
          </a:bodyPr>
          <a:lstStyle/>
          <a:p>
            <a:pPr algn="ctr"/>
            <a:r>
              <a:rPr lang="en-US" sz="11500" dirty="0">
                <a:solidFill>
                  <a:srgbClr val="FF0000"/>
                </a:solidFill>
              </a:rPr>
              <a:t>UPDATE</a:t>
            </a:r>
          </a:p>
        </p:txBody>
      </p:sp>
    </p:spTree>
    <p:extLst>
      <p:ext uri="{BB962C8B-B14F-4D97-AF65-F5344CB8AC3E}">
        <p14:creationId xmlns:p14="http://schemas.microsoft.com/office/powerpoint/2010/main" val="356351895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Rectangle 17"/>
          <p:cNvSpPr/>
          <p:nvPr/>
        </p:nvSpPr>
        <p:spPr bwMode="auto">
          <a:xfrm>
            <a:off x="3797710" y="5608320"/>
            <a:ext cx="385670" cy="323850"/>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effectLst/>
              <a:latin typeface="Arial" charset="0"/>
              <a:ea typeface="ＭＳ Ｐゴシック" charset="0"/>
            </a:endParaRPr>
          </a:p>
        </p:txBody>
      </p:sp>
      <p:grpSp>
        <p:nvGrpSpPr>
          <p:cNvPr id="7" name="Group 6"/>
          <p:cNvGrpSpPr/>
          <p:nvPr/>
        </p:nvGrpSpPr>
        <p:grpSpPr>
          <a:xfrm>
            <a:off x="0" y="0"/>
            <a:ext cx="9144000" cy="5705341"/>
            <a:chOff x="0" y="906417"/>
            <a:chExt cx="7515225" cy="4581525"/>
          </a:xfrm>
        </p:grpSpPr>
        <p:pic>
          <p:nvPicPr>
            <p:cNvPr id="4" name="Picture 3"/>
            <p:cNvPicPr>
              <a:picLocks noChangeAspect="1"/>
            </p:cNvPicPr>
            <p:nvPr/>
          </p:nvPicPr>
          <p:blipFill>
            <a:blip r:embed="rId3"/>
            <a:stretch>
              <a:fillRect/>
            </a:stretch>
          </p:blipFill>
          <p:spPr>
            <a:xfrm>
              <a:off x="0" y="906417"/>
              <a:ext cx="2190750" cy="4581525"/>
            </a:xfrm>
            <a:prstGeom prst="rect">
              <a:avLst/>
            </a:prstGeom>
          </p:spPr>
        </p:pic>
        <p:pic>
          <p:nvPicPr>
            <p:cNvPr id="6" name="Picture 5"/>
            <p:cNvPicPr>
              <a:picLocks noChangeAspect="1"/>
            </p:cNvPicPr>
            <p:nvPr/>
          </p:nvPicPr>
          <p:blipFill>
            <a:blip r:embed="rId4"/>
            <a:stretch>
              <a:fillRect/>
            </a:stretch>
          </p:blipFill>
          <p:spPr>
            <a:xfrm>
              <a:off x="2190750" y="915941"/>
              <a:ext cx="5324475" cy="4562475"/>
            </a:xfrm>
            <a:prstGeom prst="rect">
              <a:avLst/>
            </a:prstGeom>
          </p:spPr>
        </p:pic>
      </p:grpSp>
      <p:sp>
        <p:nvSpPr>
          <p:cNvPr id="8" name="TextBox 7"/>
          <p:cNvSpPr txBox="1"/>
          <p:nvPr/>
        </p:nvSpPr>
        <p:spPr>
          <a:xfrm rot="2077100">
            <a:off x="-68331" y="2413730"/>
            <a:ext cx="9077739" cy="1862048"/>
          </a:xfrm>
          <a:prstGeom prst="rect">
            <a:avLst/>
          </a:prstGeom>
          <a:solidFill>
            <a:schemeClr val="bg1"/>
          </a:solidFill>
          <a:ln w="28575">
            <a:solidFill>
              <a:srgbClr val="FF0000"/>
            </a:solidFill>
          </a:ln>
        </p:spPr>
        <p:txBody>
          <a:bodyPr wrap="square" rtlCol="0">
            <a:spAutoFit/>
          </a:bodyPr>
          <a:lstStyle/>
          <a:p>
            <a:pPr algn="ctr"/>
            <a:r>
              <a:rPr lang="en-US" sz="11500" dirty="0">
                <a:solidFill>
                  <a:srgbClr val="FF0000"/>
                </a:solidFill>
              </a:rPr>
              <a:t>UPDATE</a:t>
            </a:r>
          </a:p>
        </p:txBody>
      </p:sp>
    </p:spTree>
    <p:extLst>
      <p:ext uri="{BB962C8B-B14F-4D97-AF65-F5344CB8AC3E}">
        <p14:creationId xmlns:p14="http://schemas.microsoft.com/office/powerpoint/2010/main" val="286845320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Rectangle 17"/>
          <p:cNvSpPr/>
          <p:nvPr/>
        </p:nvSpPr>
        <p:spPr bwMode="auto">
          <a:xfrm>
            <a:off x="3991282" y="5063490"/>
            <a:ext cx="289253" cy="242888"/>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algn="ctr" fontAlgn="base">
              <a:spcBef>
                <a:spcPct val="0"/>
              </a:spcBef>
              <a:spcAft>
                <a:spcPct val="0"/>
              </a:spcAft>
            </a:pPr>
            <a:endParaRPr lang="en-US" sz="600" dirty="0">
              <a:solidFill>
                <a:srgbClr val="000000"/>
              </a:solidFill>
              <a:latin typeface="Arial" charset="0"/>
            </a:endParaRPr>
          </a:p>
        </p:txBody>
      </p:sp>
      <p:sp>
        <p:nvSpPr>
          <p:cNvPr id="4" name="Content Placeholder 3"/>
          <p:cNvSpPr>
            <a:spLocks noGrp="1"/>
          </p:cNvSpPr>
          <p:nvPr>
            <p:ph idx="4294967295"/>
          </p:nvPr>
        </p:nvSpPr>
        <p:spPr>
          <a:xfrm>
            <a:off x="0" y="1025393"/>
            <a:ext cx="9048466" cy="5552960"/>
          </a:xfrm>
          <a:prstGeom prst="rect">
            <a:avLst/>
          </a:prstGeom>
        </p:spPr>
        <p:txBody>
          <a:bodyPr numCol="2"/>
          <a:lstStyle/>
          <a:p>
            <a:pPr marL="0" indent="0">
              <a:buNone/>
            </a:pPr>
            <a:r>
              <a:rPr lang="en-US" sz="1400" b="1" u="sng" dirty="0" err="1"/>
              <a:t>OrderS</a:t>
            </a:r>
            <a:endParaRPr lang="en-US" sz="1400" b="1" u="sng" dirty="0"/>
          </a:p>
          <a:p>
            <a:r>
              <a:rPr lang="en-US" sz="1400" cap="none" dirty="0"/>
              <a:t>Focus Passage - TBD</a:t>
            </a:r>
          </a:p>
          <a:p>
            <a:r>
              <a:rPr lang="en-US" sz="1400" cap="none" dirty="0"/>
              <a:t>UTP FY18 OPORD – TBD</a:t>
            </a:r>
          </a:p>
          <a:p>
            <a:r>
              <a:rPr lang="en-US" sz="1400" cap="none" dirty="0"/>
              <a:t>RIP/Redeployment - TBD</a:t>
            </a:r>
          </a:p>
          <a:p>
            <a:r>
              <a:rPr lang="en-US" sz="1400" cap="none" dirty="0"/>
              <a:t>SHADOW Fielding (SEP) - TBD</a:t>
            </a:r>
          </a:p>
          <a:p>
            <a:r>
              <a:rPr lang="en-US" sz="1400" cap="none" dirty="0"/>
              <a:t>CIP(SEP) - TBD</a:t>
            </a:r>
          </a:p>
          <a:p>
            <a:r>
              <a:rPr lang="en-US" sz="1400" cap="none" dirty="0"/>
              <a:t>EIB (SEP) - TBD</a:t>
            </a:r>
          </a:p>
          <a:p>
            <a:r>
              <a:rPr lang="en-US" sz="1400" cap="none" dirty="0"/>
              <a:t>EFMB - OCT</a:t>
            </a:r>
          </a:p>
          <a:p>
            <a:pPr marL="0" indent="0">
              <a:buNone/>
            </a:pPr>
            <a:endParaRPr lang="en-US" sz="1400" b="1" u="sng" cap="none" dirty="0"/>
          </a:p>
          <a:p>
            <a:pPr marL="0" indent="0">
              <a:buNone/>
            </a:pPr>
            <a:r>
              <a:rPr lang="en-US" sz="1400" b="1" u="sng" cap="none" dirty="0"/>
              <a:t>LPDs</a:t>
            </a:r>
          </a:p>
          <a:p>
            <a:r>
              <a:rPr lang="en-US" sz="1400" b="1" cap="none" dirty="0" err="1"/>
              <a:t>DvX</a:t>
            </a:r>
            <a:r>
              <a:rPr lang="en-US" sz="1400" b="1" cap="none" dirty="0"/>
              <a:t> </a:t>
            </a:r>
            <a:r>
              <a:rPr lang="en-US" sz="1400" b="1" dirty="0"/>
              <a:t>dates</a:t>
            </a:r>
            <a:endParaRPr lang="en-US" sz="1400" dirty="0"/>
          </a:p>
          <a:p>
            <a:r>
              <a:rPr lang="en-US" sz="1400" dirty="0"/>
              <a:t>12APR – 1-16 IN</a:t>
            </a:r>
          </a:p>
          <a:p>
            <a:r>
              <a:rPr lang="en-US" sz="1400" dirty="0"/>
              <a:t>26APR – 101 BSB</a:t>
            </a:r>
          </a:p>
          <a:p>
            <a:r>
              <a:rPr lang="en-US" sz="1400" dirty="0"/>
              <a:t>10MAY – BDE </a:t>
            </a:r>
            <a:r>
              <a:rPr lang="en-US" sz="1400" cap="none" dirty="0"/>
              <a:t>Staff</a:t>
            </a:r>
          </a:p>
          <a:p>
            <a:r>
              <a:rPr lang="en-US" sz="1400" dirty="0"/>
              <a:t>24MAY – 1-5 FA/BDE </a:t>
            </a:r>
            <a:r>
              <a:rPr lang="en-US" sz="1400" cap="none" dirty="0"/>
              <a:t>Staff</a:t>
            </a:r>
          </a:p>
          <a:p>
            <a:endParaRPr lang="en-US" sz="1400" dirty="0"/>
          </a:p>
          <a:p>
            <a:r>
              <a:rPr lang="en-US" sz="1400" b="1" dirty="0"/>
              <a:t>Staff Rides</a:t>
            </a:r>
          </a:p>
          <a:p>
            <a:r>
              <a:rPr lang="en-US" sz="1400" dirty="0"/>
              <a:t>01JUN17 – </a:t>
            </a:r>
            <a:r>
              <a:rPr lang="en-US" sz="1400" dirty="0" err="1"/>
              <a:t>Chipnong</a:t>
            </a:r>
            <a:r>
              <a:rPr lang="en-US" sz="1400" dirty="0"/>
              <a:t>-Yi</a:t>
            </a:r>
          </a:p>
          <a:p>
            <a:endParaRPr lang="en-US" sz="1400" b="1" u="sng" cap="none" dirty="0"/>
          </a:p>
          <a:p>
            <a:pPr marL="0" indent="0">
              <a:buNone/>
            </a:pPr>
            <a:r>
              <a:rPr lang="en-US" sz="1400" b="1" u="sng" cap="none" dirty="0"/>
              <a:t>OPTS</a:t>
            </a:r>
          </a:p>
          <a:p>
            <a:pPr marL="0" indent="0">
              <a:buNone/>
            </a:pPr>
            <a:endParaRPr lang="en-US" sz="1400" b="1" u="sng" cap="none" dirty="0"/>
          </a:p>
          <a:p>
            <a:pPr marL="0" indent="0">
              <a:buNone/>
            </a:pPr>
            <a:endParaRPr lang="en-US" sz="1400" b="1" u="sng" cap="none" dirty="0"/>
          </a:p>
          <a:p>
            <a:pPr marL="0" indent="0">
              <a:buNone/>
            </a:pPr>
            <a:r>
              <a:rPr lang="en-US" sz="1400" b="1" u="sng" cap="none" dirty="0"/>
              <a:t>Major Events</a:t>
            </a:r>
          </a:p>
          <a:p>
            <a:r>
              <a:rPr lang="en-US" sz="1400" cap="none" dirty="0"/>
              <a:t>OPS PDSS – 8-13APR</a:t>
            </a:r>
          </a:p>
          <a:p>
            <a:r>
              <a:rPr lang="en-US" sz="1400" cap="none" dirty="0"/>
              <a:t>SHARP Summit - 11-12APR</a:t>
            </a:r>
          </a:p>
          <a:p>
            <a:r>
              <a:rPr lang="en-US" sz="1400" cap="none" dirty="0"/>
              <a:t>1-4 CAV Gunnery – 18APR-10MAY</a:t>
            </a:r>
          </a:p>
          <a:p>
            <a:r>
              <a:rPr lang="en-US" sz="1400" cap="none" dirty="0"/>
              <a:t>Integrated LFX – On-Going</a:t>
            </a:r>
          </a:p>
          <a:p>
            <a:r>
              <a:rPr lang="en-US" sz="1400" cap="none" dirty="0"/>
              <a:t>WSVII – 01-07MAY</a:t>
            </a:r>
          </a:p>
          <a:p>
            <a:r>
              <a:rPr lang="en-US" sz="1400" cap="none" dirty="0"/>
              <a:t>ASLT River X-</a:t>
            </a:r>
            <a:r>
              <a:rPr lang="en-US" sz="1400" cap="none" dirty="0" err="1"/>
              <a:t>ing</a:t>
            </a:r>
            <a:r>
              <a:rPr lang="en-US" sz="1400" cap="none" dirty="0"/>
              <a:t> – 08-14MAY (changed?)</a:t>
            </a:r>
          </a:p>
          <a:p>
            <a:r>
              <a:rPr lang="en-US" sz="1400" cap="none" dirty="0"/>
              <a:t>MMG Gunnery (Land) – 08-19MAY</a:t>
            </a:r>
          </a:p>
          <a:p>
            <a:r>
              <a:rPr lang="en-US" sz="1400" cap="none" dirty="0"/>
              <a:t>RIP/TOA – 05-29JUN</a:t>
            </a:r>
          </a:p>
          <a:p>
            <a:r>
              <a:rPr lang="en-US" sz="1400" cap="none" dirty="0"/>
              <a:t>RIP/TOA Ceremony – 29JUN</a:t>
            </a:r>
          </a:p>
          <a:p>
            <a:endParaRPr lang="en-US" sz="1400" cap="none" dirty="0"/>
          </a:p>
          <a:p>
            <a:pPr marL="0" indent="0">
              <a:buNone/>
            </a:pPr>
            <a:endParaRPr lang="en-US" sz="1400" cap="none" dirty="0"/>
          </a:p>
          <a:p>
            <a:pPr marL="0" indent="0">
              <a:buNone/>
            </a:pPr>
            <a:r>
              <a:rPr lang="en-US" sz="1400" b="1" u="sng" dirty="0"/>
              <a:t>Gunnery Briefs</a:t>
            </a:r>
          </a:p>
          <a:p>
            <a:pPr marL="0" indent="0">
              <a:buNone/>
            </a:pPr>
            <a:endParaRPr lang="en-US" sz="1400" dirty="0"/>
          </a:p>
          <a:p>
            <a:r>
              <a:rPr lang="en-US" sz="1400" dirty="0"/>
              <a:t>1-4 CAV – 10 1530 APR 17</a:t>
            </a:r>
          </a:p>
          <a:p>
            <a:pPr marL="0" indent="0">
              <a:buNone/>
            </a:pPr>
            <a:endParaRPr lang="en-US" sz="1400" dirty="0"/>
          </a:p>
          <a:p>
            <a:pPr marL="0" indent="0">
              <a:buNone/>
            </a:pPr>
            <a:endParaRPr lang="en-US" sz="1400" u="sng" cap="none" dirty="0"/>
          </a:p>
        </p:txBody>
      </p:sp>
      <p:sp>
        <p:nvSpPr>
          <p:cNvPr id="9" name="TextBox 8"/>
          <p:cNvSpPr txBox="1"/>
          <p:nvPr/>
        </p:nvSpPr>
        <p:spPr>
          <a:xfrm>
            <a:off x="1134146" y="223219"/>
            <a:ext cx="6866854" cy="584775"/>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square" rtlCol="0">
            <a:spAutoFit/>
          </a:bodyPr>
          <a:lstStyle/>
          <a:p>
            <a:pPr algn="ctr"/>
            <a:r>
              <a:rPr lang="en-US" sz="3200" b="1" dirty="0">
                <a:solidFill>
                  <a:srgbClr val="000000"/>
                </a:solidFill>
                <a:latin typeface="Arial" pitchFamily="34" charset="0"/>
                <a:cs typeface="Arial" pitchFamily="34" charset="0"/>
              </a:rPr>
              <a:t>MAJOR EVENTS</a:t>
            </a:r>
          </a:p>
        </p:txBody>
      </p:sp>
      <p:sp>
        <p:nvSpPr>
          <p:cNvPr id="5" name="TextBox 4"/>
          <p:cNvSpPr txBox="1"/>
          <p:nvPr/>
        </p:nvSpPr>
        <p:spPr>
          <a:xfrm rot="2077100">
            <a:off x="-68331" y="2413730"/>
            <a:ext cx="9077739" cy="1862048"/>
          </a:xfrm>
          <a:prstGeom prst="rect">
            <a:avLst/>
          </a:prstGeom>
          <a:solidFill>
            <a:schemeClr val="bg1"/>
          </a:solidFill>
          <a:ln w="28575">
            <a:solidFill>
              <a:srgbClr val="FF0000"/>
            </a:solidFill>
          </a:ln>
        </p:spPr>
        <p:txBody>
          <a:bodyPr wrap="square" rtlCol="0">
            <a:spAutoFit/>
          </a:bodyPr>
          <a:lstStyle/>
          <a:p>
            <a:pPr algn="ctr"/>
            <a:r>
              <a:rPr lang="en-US" sz="11500" dirty="0">
                <a:solidFill>
                  <a:srgbClr val="FF0000"/>
                </a:solidFill>
              </a:rPr>
              <a:t>UPDATE</a:t>
            </a:r>
          </a:p>
        </p:txBody>
      </p:sp>
    </p:spTree>
    <p:extLst>
      <p:ext uri="{BB962C8B-B14F-4D97-AF65-F5344CB8AC3E}">
        <p14:creationId xmlns:p14="http://schemas.microsoft.com/office/powerpoint/2010/main" val="2312127499"/>
      </p:ext>
    </p:extLst>
  </p:cSld>
  <p:clrMapOvr>
    <a:masterClrMapping/>
  </p:clrMapOvr>
  <p:transition spd="slow"/>
</p:sld>
</file>

<file path=ppt/theme/theme1.xml><?xml version="1.0" encoding="utf-8"?>
<a:theme xmlns:a="http://schemas.openxmlformats.org/drawingml/2006/main" name="7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
        <a:ea typeface="ＭＳ Ｐゴシック"/>
        <a:cs typeface=""/>
      </a:majorFont>
      <a:minorFont>
        <a:latin typeface="Arial "/>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800" b="0" i="0" u="none" strike="noStrike" cap="none" normalizeH="0" baseline="0" dirty="0">
            <a:ln>
              <a:noFill/>
            </a:ln>
            <a:effectLst/>
            <a:latin typeface="Arial" charset="0"/>
            <a:ea typeface="ＭＳ Ｐゴシック" charset="0"/>
          </a:defRPr>
        </a:defPPr>
      </a:lstStyle>
    </a:spDef>
    <a:ln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a:lst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9_IH Master Them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H Master Theme 2" id="{AAF0BF66-C5CA-4BE2-93BF-20222E4127F9}" vid="{B07067C8-718D-4A70-B204-08A91B329D7C}"/>
    </a:ext>
  </a:extLst>
</a:theme>
</file>

<file path=ppt/theme/theme11.xml><?xml version="1.0" encoding="utf-8"?>
<a:theme xmlns:a="http://schemas.openxmlformats.org/drawingml/2006/main" name="20_IH Master Them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H Master Theme 2" id="{AAF0BF66-C5CA-4BE2-93BF-20222E4127F9}" vid="{B07067C8-718D-4A70-B204-08A91B329D7C}"/>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
        <a:ea typeface="ＭＳ Ｐゴシック"/>
        <a:cs typeface=""/>
      </a:majorFont>
      <a:minorFont>
        <a:latin typeface="Arial "/>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800" b="0" i="0" u="none" strike="noStrike" cap="none" normalizeH="0" baseline="0" dirty="0">
            <a:ln>
              <a:noFill/>
            </a:ln>
            <a:effectLst/>
            <a:latin typeface="Arial" charset="0"/>
            <a:ea typeface="ＭＳ Ｐゴシック" charset="0"/>
          </a:defRPr>
        </a:defPPr>
      </a:lstStyle>
    </a:spDef>
    <a:ln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a:lst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9_IH Master Them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H Master Theme 2" id="{AAF0BF66-C5CA-4BE2-93BF-20222E4127F9}" vid="{B07067C8-718D-4A70-B204-08A91B329D7C}"/>
    </a:ext>
  </a:extLst>
</a:theme>
</file>

<file path=ppt/theme/theme4.xml><?xml version="1.0" encoding="utf-8"?>
<a:theme xmlns:a="http://schemas.openxmlformats.org/drawingml/2006/main" name="13_IH Master Them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H Master Theme 2" id="{AAF0BF66-C5CA-4BE2-93BF-20222E4127F9}" vid="{B07067C8-718D-4A70-B204-08A91B329D7C}"/>
    </a:ext>
  </a:extLst>
</a:theme>
</file>

<file path=ppt/theme/theme5.xml><?xml version="1.0" encoding="utf-8"?>
<a:theme xmlns:a="http://schemas.openxmlformats.org/drawingml/2006/main" name="14_IH Master Them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H Master Theme 2" id="{AAF0BF66-C5CA-4BE2-93BF-20222E4127F9}" vid="{B07067C8-718D-4A70-B204-08A91B329D7C}"/>
    </a:ext>
  </a:extLst>
</a:theme>
</file>

<file path=ppt/theme/theme6.xml><?xml version="1.0" encoding="utf-8"?>
<a:theme xmlns:a="http://schemas.openxmlformats.org/drawingml/2006/main" name="15_IH Master Them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H Master Theme 2" id="{AAF0BF66-C5CA-4BE2-93BF-20222E4127F9}" vid="{B07067C8-718D-4A70-B204-08A91B329D7C}"/>
    </a:ext>
  </a:extLst>
</a:theme>
</file>

<file path=ppt/theme/theme7.xml><?xml version="1.0" encoding="utf-8"?>
<a:theme xmlns:a="http://schemas.openxmlformats.org/drawingml/2006/main" name="16_IH Master Them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H Master Theme 2" id="{AAF0BF66-C5CA-4BE2-93BF-20222E4127F9}" vid="{B07067C8-718D-4A70-B204-08A91B329D7C}"/>
    </a:ext>
  </a:extLst>
</a:theme>
</file>

<file path=ppt/theme/theme8.xml><?xml version="1.0" encoding="utf-8"?>
<a:theme xmlns:a="http://schemas.openxmlformats.org/drawingml/2006/main" name="17_IH Master Them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H Master Theme 2" id="{AAF0BF66-C5CA-4BE2-93BF-20222E4127F9}" vid="{B07067C8-718D-4A70-B204-08A91B329D7C}"/>
    </a:ext>
  </a:extLst>
</a:theme>
</file>

<file path=ppt/theme/theme9.xml><?xml version="1.0" encoding="utf-8"?>
<a:theme xmlns:a="http://schemas.openxmlformats.org/drawingml/2006/main" name="18_IH Master Them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H Master Theme 2" id="{AAF0BF66-C5CA-4BE2-93BF-20222E4127F9}" vid="{B07067C8-718D-4A70-B204-08A91B329D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8AB23AF12500848A1AD22594531D7FD" ma:contentTypeVersion="0" ma:contentTypeDescription="Create a new document." ma:contentTypeScope="" ma:versionID="595689e03d5f9c912266bbbbac90ad3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7B064A-B41F-44C0-9F11-193395AF15CD}">
  <ds:schemaRefs>
    <ds:schemaRef ds:uri="http://schemas.microsoft.com/office/2006/documentManagement/types"/>
    <ds:schemaRef ds:uri="http://www.w3.org/XML/1998/namespace"/>
    <ds:schemaRef ds:uri="http://purl.org/dc/dcmityp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F65D7A71-C70A-42A2-96AE-43BF442EEF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0340635-3F6E-4A54-8F1E-F9EDD71BA4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12256</TotalTime>
  <Words>3731</Words>
  <Application>Microsoft Office PowerPoint</Application>
  <PresentationFormat>On-screen Show (4:3)</PresentationFormat>
  <Paragraphs>971</Paragraphs>
  <Slides>29</Slides>
  <Notes>21</Notes>
  <HiddenSlides>6</HiddenSlides>
  <MMClips>0</MMClips>
  <ScaleCrop>false</ScaleCrop>
  <HeadingPairs>
    <vt:vector size="6" baseType="variant">
      <vt:variant>
        <vt:lpstr>Fonts Used</vt:lpstr>
      </vt:variant>
      <vt:variant>
        <vt:i4>7</vt:i4>
      </vt:variant>
      <vt:variant>
        <vt:lpstr>Theme</vt:lpstr>
      </vt:variant>
      <vt:variant>
        <vt:i4>11</vt:i4>
      </vt:variant>
      <vt:variant>
        <vt:lpstr>Slide Titles</vt:lpstr>
      </vt:variant>
      <vt:variant>
        <vt:i4>29</vt:i4>
      </vt:variant>
    </vt:vector>
  </HeadingPairs>
  <TitlesOfParts>
    <vt:vector size="47" baseType="lpstr">
      <vt:lpstr> Arial</vt:lpstr>
      <vt:lpstr>Arial</vt:lpstr>
      <vt:lpstr>Arial </vt:lpstr>
      <vt:lpstr>Calibri</vt:lpstr>
      <vt:lpstr>Copperplate Gothic Bold</vt:lpstr>
      <vt:lpstr>Times New (W1)</vt:lpstr>
      <vt:lpstr>Wingdings</vt:lpstr>
      <vt:lpstr>7_Default Design</vt:lpstr>
      <vt:lpstr>8_Default Design</vt:lpstr>
      <vt:lpstr>9_IH Master Theme 2</vt:lpstr>
      <vt:lpstr>13_IH Master Theme 2</vt:lpstr>
      <vt:lpstr>14_IH Master Theme 2</vt:lpstr>
      <vt:lpstr>15_IH Master Theme 2</vt:lpstr>
      <vt:lpstr>16_IH Master Theme 2</vt:lpstr>
      <vt:lpstr>17_IH Master Theme 2</vt:lpstr>
      <vt:lpstr>18_IH Master Theme 2</vt:lpstr>
      <vt:lpstr>19_IH Master Theme 2</vt:lpstr>
      <vt:lpstr>20_IH Master Theme 2</vt:lpstr>
      <vt:lpstr>PowerPoint Presentation</vt:lpstr>
      <vt:lpstr>PowerPoint Presentation</vt:lpstr>
      <vt:lpstr>PowerPoint Presentation</vt:lpstr>
      <vt:lpstr>DEVIL 6 COMMANDER’S BRIEF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GRF Timeline (2-34AR)</vt:lpstr>
      <vt:lpstr>PowerPoint Presentation</vt:lpstr>
      <vt:lpstr>PowerPoint Presentation</vt:lpstr>
      <vt:lpstr>New &amp; Improved Capabilities</vt:lpstr>
      <vt:lpstr>Initial Risk</vt:lpstr>
      <vt:lpstr>Training Glide Path (4th and 1st QTR)</vt:lpstr>
      <vt:lpstr>PowerPoint Presentation</vt:lpstr>
      <vt:lpstr>PowerPoint Presentation</vt:lpstr>
      <vt:lpstr>PowerPoint Presentation</vt:lpstr>
      <vt:lpstr>PowerPoint Presentation</vt:lpstr>
      <vt:lpstr>PowerPoint Presentation</vt:lpstr>
    </vt:vector>
  </TitlesOfParts>
  <Company>United States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Brouthers, Curtiss A CPT</dc:creator>
  <cp:lastModifiedBy>vidalcgarza@gmail.com Garza</cp:lastModifiedBy>
  <cp:revision>243</cp:revision>
  <cp:lastPrinted>2017-07-10T17:56:14Z</cp:lastPrinted>
  <dcterms:created xsi:type="dcterms:W3CDTF">2016-10-14T10:46:10Z</dcterms:created>
  <dcterms:modified xsi:type="dcterms:W3CDTF">2020-11-13T08:19:03Z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0x01010058AB23AF12500848A1AD22594531D7FD</vt:lpwstr>
  </property>
</Properties>
</file>