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76" r:id="rId4"/>
    <p:sldId id="271" r:id="rId5"/>
    <p:sldId id="272" r:id="rId6"/>
    <p:sldId id="274" r:id="rId7"/>
    <p:sldId id="275" r:id="rId8"/>
    <p:sldId id="281" r:id="rId9"/>
    <p:sldId id="278" r:id="rId10"/>
    <p:sldId id="280" r:id="rId11"/>
    <p:sldId id="282" r:id="rId12"/>
    <p:sldId id="283" r:id="rId13"/>
    <p:sldId id="279" r:id="rId14"/>
    <p:sldId id="277" r:id="rId15"/>
    <p:sldId id="273" r:id="rId16"/>
    <p:sldId id="288" r:id="rId17"/>
    <p:sldId id="284" r:id="rId18"/>
    <p:sldId id="285" r:id="rId19"/>
    <p:sldId id="286" r:id="rId20"/>
    <p:sldId id="287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388C-E875-4016-A7C7-BE4876CE2D2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055C3-1756-4310-9EF7-2995BEB0D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E63442-210C-4124-BF48-7DE910716523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9B9F5A-8F05-42FE-A94B-E308B291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B9F5A-8F05-42FE-A94B-E308B2912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56CD-6108-46AD-8229-226FDF291A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3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EC743-1500-4D42-8AF3-C363228004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0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09362-C992-4FA7-B7D7-74A3909260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0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06A52-D3AF-415E-93C1-AF3962E6921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73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56CD-6108-46AD-8229-226FDF291A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0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EC743-1500-4D42-8AF3-C363228004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64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09362-C992-4FA7-B7D7-74A3909260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5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06A52-D3AF-415E-93C1-AF3962E6921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6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DD4A-193B-4AA2-9376-FBD6C3AF9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08CA-2F23-4498-85BE-5A7DA6F69D73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DD4A-193B-4AA2-9376-FBD6C3AF97E4}" type="slidenum">
              <a:rPr lang="en-US" smtClean="0"/>
              <a:pPr/>
              <a:t>‹#›</a:t>
            </a:fld>
            <a:endParaRPr lang="en-US" sz="1800" b="1" dirty="0">
              <a:solidFill>
                <a:srgbClr val="FF0000"/>
              </a:solidFill>
              <a:latin typeface=" 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4749" y="86713"/>
            <a:ext cx="8959155" cy="670777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8" name="TextBox 3"/>
          <p:cNvSpPr txBox="1"/>
          <p:nvPr userDrawn="1"/>
        </p:nvSpPr>
        <p:spPr>
          <a:xfrm>
            <a:off x="3657602" y="0"/>
            <a:ext cx="1608133" cy="246221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UNCLASSIFIED //FOUO</a:t>
            </a:r>
          </a:p>
        </p:txBody>
      </p:sp>
      <p:sp>
        <p:nvSpPr>
          <p:cNvPr id="9" name="TextBox 3"/>
          <p:cNvSpPr txBox="1"/>
          <p:nvPr userDrawn="1"/>
        </p:nvSpPr>
        <p:spPr>
          <a:xfrm>
            <a:off x="3744690" y="6611940"/>
            <a:ext cx="1608133" cy="246221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1" i="0" u="none" strike="noStrike" kern="1200" cap="none" spc="0" baseline="0">
                <a:solidFill>
                  <a:srgbClr val="FFFFFF"/>
                </a:solidFill>
                <a:uFillTx/>
                <a:latin typeface="Arial" pitchFamily="34"/>
                <a:cs typeface="Arial" pitchFamily="34"/>
              </a:rPr>
              <a:t>UNCLASSIFIED //FOUO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XVIII ABC.png"/>
          <p:cNvPicPr>
            <a:picLocks noChangeAspect="1"/>
          </p:cNvPicPr>
          <p:nvPr userDrawn="1"/>
        </p:nvPicPr>
        <p:blipFill>
          <a:blip r:embed="rId21" cstate="email"/>
          <a:stretch>
            <a:fillRect/>
          </a:stretch>
        </p:blipFill>
        <p:spPr>
          <a:xfrm>
            <a:off x="8130988" y="167367"/>
            <a:ext cx="401828" cy="533400"/>
          </a:xfrm>
          <a:prstGeom prst="rect">
            <a:avLst/>
          </a:prstGeom>
        </p:spPr>
      </p:pic>
      <p:pic>
        <p:nvPicPr>
          <p:cNvPr id="13" name="Picture 12" descr="10th-carved"/>
          <p:cNvPicPr>
            <a:picLocks noChangeAspect="1" noChangeArrowheads="1"/>
          </p:cNvPicPr>
          <p:nvPr userDrawn="1"/>
        </p:nvPicPr>
        <p:blipFill>
          <a:blip r:embed="rId22" cstate="email">
            <a:lum bright="-2000" contrast="10000"/>
          </a:blip>
          <a:srcRect/>
          <a:stretch>
            <a:fillRect/>
          </a:stretch>
        </p:blipFill>
        <p:spPr bwMode="auto">
          <a:xfrm>
            <a:off x="8534748" y="370901"/>
            <a:ext cx="440908" cy="6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US Army logo svg.png"/>
          <p:cNvPicPr>
            <a:picLocks noChangeAspect="1"/>
          </p:cNvPicPr>
          <p:nvPr userDrawn="1"/>
        </p:nvPicPr>
        <p:blipFill>
          <a:blip r:embed="rId23" cstate="email"/>
          <a:stretch>
            <a:fillRect/>
          </a:stretch>
        </p:blipFill>
        <p:spPr>
          <a:xfrm>
            <a:off x="173131" y="195266"/>
            <a:ext cx="476250" cy="63817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88698" y="228600"/>
            <a:ext cx="76319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Enclosure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2,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METs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 Scorecards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10th Mountain Division &amp; Fort Drum Command Training Guidance, Fiscal Year 2016 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1" r:id="rId12"/>
    <p:sldLayoutId id="2147483682" r:id="rId13"/>
    <p:sldLayoutId id="2147483683" r:id="rId14"/>
    <p:sldLayoutId id="2147483684" r:id="rId15"/>
    <p:sldLayoutId id="2147483668" r:id="rId16"/>
    <p:sldLayoutId id="2147483669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Mission Essential Tasks Scorecards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786"/>
          </a:xfrm>
        </p:spPr>
        <p:txBody>
          <a:bodyPr/>
          <a:lstStyle/>
          <a:p>
            <a:r>
              <a:rPr lang="en-US" sz="3200" dirty="0" smtClean="0">
                <a:latin typeface=" Arial"/>
                <a:cs typeface="Arial" panose="020B0604020202020204" pitchFamily="34" charset="0"/>
              </a:rPr>
              <a:t>Attack and Reconnaissance Battalion</a:t>
            </a:r>
            <a:endParaRPr lang="en-US" sz="2000" dirty="0">
              <a:latin typeface=" Arial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1072269"/>
            <a:ext cx="3124200" cy="832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000" b="1" dirty="0" smtClean="0">
                <a:latin typeface=" Arial"/>
              </a:rPr>
              <a:t>01-TS-2405</a:t>
            </a:r>
            <a:r>
              <a:rPr lang="en-US" sz="1000" dirty="0" smtClean="0">
                <a:latin typeface=" Arial"/>
              </a:rPr>
              <a:t>   Conduct </a:t>
            </a:r>
            <a:r>
              <a:rPr lang="en-US" sz="1000" dirty="0">
                <a:latin typeface=" Arial"/>
              </a:rPr>
              <a:t>Aerial </a:t>
            </a:r>
            <a:r>
              <a:rPr lang="en-US" sz="1000" dirty="0" smtClean="0">
                <a:latin typeface=" Arial"/>
              </a:rPr>
              <a:t>Attacks</a:t>
            </a:r>
            <a:r>
              <a:rPr lang="en-US" sz="1000" dirty="0">
                <a:latin typeface=" Arial"/>
              </a:rPr>
              <a:t>	</a:t>
            </a: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01-2-5195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</a:t>
            </a:r>
            <a:r>
              <a:rPr lang="en-US" sz="1000" dirty="0" smtClean="0">
                <a:latin typeface=" Arial"/>
              </a:rPr>
              <a:t>Conduct </a:t>
            </a:r>
            <a:r>
              <a:rPr lang="en-US" sz="1000" dirty="0">
                <a:latin typeface=" Arial"/>
              </a:rPr>
              <a:t>Aerial Movement to </a:t>
            </a:r>
            <a:r>
              <a:rPr lang="en-US" sz="1000" dirty="0" smtClean="0">
                <a:latin typeface=" Arial"/>
              </a:rPr>
              <a:t>Contact</a:t>
            </a:r>
            <a:endParaRPr lang="en-US" sz="1000" dirty="0">
              <a:latin typeface=" Arial"/>
            </a:endParaRPr>
          </a:p>
          <a:p>
            <a:pPr defTabSz="741363"/>
            <a:r>
              <a:rPr lang="en-US" sz="1000" b="1" dirty="0" smtClean="0">
                <a:latin typeface=" Arial"/>
              </a:rPr>
              <a:t>01-TS-2407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Aerial Recon 	</a:t>
            </a:r>
          </a:p>
          <a:p>
            <a:pPr defTabSz="741363"/>
            <a:r>
              <a:rPr lang="en-US" sz="1000" b="1" dirty="0" smtClean="0">
                <a:latin typeface=" Arial"/>
              </a:rPr>
              <a:t>01-TS-2808</a:t>
            </a:r>
            <a:r>
              <a:rPr lang="en-US" sz="1000" dirty="0" smtClean="0">
                <a:latin typeface=" Arial"/>
              </a:rPr>
              <a:t>  Conduct Aerial Security</a:t>
            </a:r>
            <a:endParaRPr lang="en-US" sz="1000" dirty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01-TS-2708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Sustainment </a:t>
            </a:r>
            <a:r>
              <a:rPr lang="en-US" sz="1000" dirty="0" smtClean="0">
                <a:latin typeface=" Arial"/>
              </a:rPr>
              <a:t>Operations</a:t>
            </a:r>
            <a:endParaRPr lang="en-US" sz="1000" dirty="0">
              <a:solidFill>
                <a:srgbClr val="FF0000"/>
              </a:solidFill>
              <a:latin typeface=" Arial"/>
            </a:endParaRPr>
          </a:p>
          <a:p>
            <a:endParaRPr lang="en-US" sz="1000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4161" y="2073305"/>
            <a:ext cx="3219239" cy="898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01-TS-2806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Aerial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ATK Ops </a:t>
            </a: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01-TS-2805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Aerial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Recon </a:t>
            </a: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01-TS-2808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Aerial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Security Ops </a:t>
            </a:r>
          </a:p>
          <a:p>
            <a:pPr defTabSz="741363"/>
            <a:r>
              <a:rPr lang="en-US" sz="1000" b="1" dirty="0" smtClean="0">
                <a:latin typeface=" Arial"/>
              </a:rPr>
              <a:t>01-TS-2800</a:t>
            </a:r>
            <a:r>
              <a:rPr lang="en-US" sz="1000" dirty="0" smtClean="0">
                <a:latin typeface=" Arial"/>
              </a:rPr>
              <a:t>  Deploy/Redeploy the Force </a:t>
            </a: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01-TS-2801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Co Tactical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Ops</a:t>
            </a:r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8600" y="2078484"/>
            <a:ext cx="76003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ATK/REC CO</a:t>
            </a:r>
            <a:endParaRPr lang="en-US" sz="1000" kern="0" dirty="0">
              <a:latin typeface=" 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161" y="3124200"/>
            <a:ext cx="3219239" cy="1028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01-2-5185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Establish </a:t>
            </a:r>
            <a:r>
              <a:rPr lang="en-US" sz="1000" dirty="0" err="1" smtClean="0">
                <a:solidFill>
                  <a:prstClr val="black"/>
                </a:solidFill>
                <a:latin typeface=" Arial"/>
              </a:rPr>
              <a:t>SBF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/ABF </a:t>
            </a: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01-2-5186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Aerial Screening </a:t>
            </a:r>
            <a:endParaRPr lang="en-US" sz="1000" dirty="0" smtClean="0">
              <a:solidFill>
                <a:prstClr val="black"/>
              </a:solidFill>
              <a:latin typeface=" Arial"/>
            </a:endParaRP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01-2-5189,90,91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Area, Zone and Route Reconnaissance</a:t>
            </a: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01-2-5193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Hasty Attack </a:t>
            </a: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01-2-5195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Conduct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Aerial Movement to Contact</a:t>
            </a:r>
            <a:endParaRPr lang="en-US" sz="1000" dirty="0">
              <a:solidFill>
                <a:prstClr val="black"/>
              </a:solidFill>
              <a:latin typeface=" Arial"/>
            </a:endParaRPr>
          </a:p>
          <a:p>
            <a:pPr defTabSz="741363"/>
            <a:endParaRPr lang="en-US" sz="1000" dirty="0">
              <a:solidFill>
                <a:prstClr val="black"/>
              </a:solidFill>
              <a:latin typeface=" Arial"/>
            </a:endParaRPr>
          </a:p>
          <a:p>
            <a:pPr defTabSz="741363"/>
            <a:endParaRPr lang="en-US" sz="1000" dirty="0">
              <a:solidFill>
                <a:prstClr val="black"/>
              </a:solidFill>
              <a:latin typeface=" Arial"/>
            </a:endParaRPr>
          </a:p>
          <a:p>
            <a:pPr defTabSz="741363"/>
            <a:endParaRPr lang="en-US" sz="1000" dirty="0">
              <a:solidFill>
                <a:prstClr val="black"/>
              </a:solidFill>
              <a:latin typeface=" Arial"/>
            </a:endParaRPr>
          </a:p>
          <a:p>
            <a:pPr defTabSz="741363"/>
            <a:endParaRPr lang="en-US" sz="1000" dirty="0" smtClean="0">
              <a:solidFill>
                <a:prstClr val="black"/>
              </a:solidFill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00" y="3127908"/>
            <a:ext cx="76003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err="1" smtClean="0">
                <a:latin typeface=" Arial"/>
              </a:rPr>
              <a:t>ATK</a:t>
            </a:r>
            <a:r>
              <a:rPr lang="en-US" sz="1000" kern="0" dirty="0" smtClean="0">
                <a:latin typeface=" Arial"/>
              </a:rPr>
              <a:t>/REC </a:t>
            </a: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>
              <a:latin typeface=" 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4160" y="4267200"/>
            <a:ext cx="3219239" cy="350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000" dirty="0" smtClean="0">
                <a:solidFill>
                  <a:prstClr val="black"/>
                </a:solidFill>
                <a:latin typeface=" Arial"/>
              </a:rPr>
              <a:t>2000 Series Aircrew Training Manual Tasks</a:t>
            </a:r>
            <a:endParaRPr lang="en-US" sz="1000" dirty="0">
              <a:solidFill>
                <a:prstClr val="black"/>
              </a:solidFill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599" y="4267200"/>
            <a:ext cx="76003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err="1" smtClean="0">
                <a:latin typeface=" Arial"/>
              </a:rPr>
              <a:t>ATK</a:t>
            </a:r>
            <a:r>
              <a:rPr lang="en-US" sz="1000" kern="0" dirty="0" smtClean="0">
                <a:latin typeface=" Arial"/>
              </a:rPr>
              <a:t>/REC SEC</a:t>
            </a:r>
            <a:endParaRPr lang="en-US" sz="1000" kern="0" dirty="0">
              <a:latin typeface=" 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72348" y="2078483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GE CO</a:t>
            </a:r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38800" y="2073305"/>
            <a:ext cx="3124200" cy="684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01-TS-2334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Munitions ATK	</a:t>
            </a:r>
            <a:endParaRPr lang="en-US" sz="1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01-TS-2322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Recon/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/Target </a:t>
            </a:r>
            <a:r>
              <a:rPr lang="en-US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01-TS-2328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Conduct Downed </a:t>
            </a:r>
            <a:r>
              <a:rPr lang="en-US" sz="1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UAV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Recovery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741363"/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01-TS-2331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MAINT/SUST Ops	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72348" y="2923354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GE </a:t>
            </a:r>
            <a:r>
              <a:rPr lang="en-US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38798" y="2904119"/>
            <a:ext cx="3124201" cy="105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01-2-7800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Conduct Manned Unmanned Teaming Operations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01-4-7924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Perform UAS Area Security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01-4-5201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Perform Aerial Engagement Area Tactical Missions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01-4-5188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Conduct Battle Handover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72347" y="4095202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GE SEC</a:t>
            </a:r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8797" y="4095202"/>
            <a:ext cx="3124201" cy="1086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01-TS-3020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Execute Section UAS Operations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01-3-7939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Conduct Flight Operations Procedures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01-4-7941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Conduct Flight Ops Section and TOC Duties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01-4-7944/45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Emplace/Displace UAS Forward Control Site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7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786"/>
          </a:xfrm>
        </p:spPr>
        <p:txBody>
          <a:bodyPr/>
          <a:lstStyle/>
          <a:p>
            <a:r>
              <a:rPr lang="en-US" sz="3200" dirty="0" smtClean="0">
                <a:latin typeface=" Arial"/>
                <a:cs typeface="Arial" panose="020B0604020202020204" pitchFamily="34" charset="0"/>
              </a:rPr>
              <a:t>General Support and Aviation Battalion</a:t>
            </a:r>
            <a:endParaRPr lang="en-US" sz="2000" dirty="0">
              <a:latin typeface=" Arial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1005114"/>
            <a:ext cx="3810000" cy="6927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000" b="1" dirty="0" smtClean="0">
                <a:latin typeface=" Arial"/>
              </a:rPr>
              <a:t>01-2-5183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Air Assault Operations </a:t>
            </a:r>
            <a:endParaRPr lang="en-US" sz="1000" dirty="0" smtClean="0">
              <a:latin typeface=" Arial"/>
            </a:endParaRPr>
          </a:p>
          <a:p>
            <a:pPr defTabSz="741363"/>
            <a:r>
              <a:rPr lang="en-US" sz="1000" b="1" dirty="0" smtClean="0">
                <a:latin typeface=" Arial"/>
              </a:rPr>
              <a:t>01-1-5130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Air Movement </a:t>
            </a:r>
            <a:r>
              <a:rPr lang="en-US" sz="1000" dirty="0" smtClean="0">
                <a:latin typeface=" Arial"/>
              </a:rPr>
              <a:t>Operations </a:t>
            </a:r>
          </a:p>
          <a:p>
            <a:pPr defTabSz="741363"/>
            <a:r>
              <a:rPr lang="en-US" sz="1000" b="1" dirty="0" smtClean="0">
                <a:latin typeface=" Arial"/>
              </a:rPr>
              <a:t>05-1-1584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Air MEDEVAC </a:t>
            </a:r>
            <a:endParaRPr lang="en-US" sz="1000" dirty="0" smtClean="0">
              <a:latin typeface=" Arial"/>
            </a:endParaRPr>
          </a:p>
          <a:p>
            <a:pPr defTabSz="741363"/>
            <a:r>
              <a:rPr lang="en-US" sz="1000" b="1" dirty="0" smtClean="0">
                <a:latin typeface=" Arial"/>
              </a:rPr>
              <a:t>01-TS-2308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Maintenance and Sustainment </a:t>
            </a:r>
            <a:r>
              <a:rPr lang="en-US" sz="1000" dirty="0" smtClean="0">
                <a:latin typeface=" Arial"/>
              </a:rPr>
              <a:t>Operations</a:t>
            </a:r>
          </a:p>
          <a:p>
            <a:endParaRPr lang="en-US" sz="1000" dirty="0">
              <a:latin typeface=" Arial"/>
            </a:endParaRPr>
          </a:p>
          <a:p>
            <a:endParaRPr lang="en-US" sz="1000" dirty="0" smtClean="0">
              <a:latin typeface=" Arial"/>
            </a:endParaRPr>
          </a:p>
          <a:p>
            <a:endParaRPr lang="en-US" sz="1000" dirty="0">
              <a:latin typeface=" 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5020" y="1905000"/>
            <a:ext cx="840934" cy="4584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GSAB</a:t>
            </a:r>
          </a:p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CMD AVN CO</a:t>
            </a:r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1032" y="1905001"/>
            <a:ext cx="2655388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01-TS-2621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 Aviation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01-TS-2623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Establish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Area of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01-TS-2626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Plan/Conduct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MVMT Ops	</a:t>
            </a:r>
            <a:endParaRPr lang="en-US" sz="1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055" y="2613748"/>
            <a:ext cx="840934" cy="4584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GSAB</a:t>
            </a:r>
          </a:p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CMD </a:t>
            </a:r>
            <a:r>
              <a:rPr lang="en-US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AVN</a:t>
            </a: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1032" y="2613749"/>
            <a:ext cx="2655388" cy="66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01-TS-2621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 Aviation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01-TS-2623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Establish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Area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Ops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01-TS-2626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Plan/Conduct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MVMT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01-2-5183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Perform Tactical Air Movement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19368" y="1908689"/>
            <a:ext cx="778526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GSAB</a:t>
            </a:r>
          </a:p>
          <a:p>
            <a:pPr algn="ctr">
              <a:defRPr/>
            </a:pPr>
            <a:r>
              <a:rPr lang="en-US" sz="1000" kern="0" dirty="0" smtClean="0">
                <a:latin typeface=" Arial"/>
              </a:rPr>
              <a:t>LIFT CO</a:t>
            </a:r>
            <a:endParaRPr lang="en-US" sz="1000" kern="0" dirty="0">
              <a:latin typeface=" 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40913" y="1905754"/>
            <a:ext cx="2825107" cy="608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01-TS-2028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HVY Helicopter Ops</a:t>
            </a:r>
          </a:p>
          <a:p>
            <a:pPr defTabSz="77311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01-TS-2034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Plan/Conduct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Air ASLT Ops</a:t>
            </a:r>
          </a:p>
          <a:p>
            <a:pPr defTabSz="77311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01-TS-2036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Protect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the Force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Ops</a:t>
            </a:r>
            <a:endParaRPr lang="en-US" sz="1000" dirty="0">
              <a:solidFill>
                <a:prstClr val="black"/>
              </a:solidFill>
              <a:latin typeface=" 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19368" y="2598938"/>
            <a:ext cx="778526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GSAB</a:t>
            </a:r>
          </a:p>
          <a:p>
            <a:pPr algn="ctr">
              <a:defRPr/>
            </a:pPr>
            <a:r>
              <a:rPr lang="en-US" sz="1000" kern="0" dirty="0" smtClean="0">
                <a:latin typeface=" Arial"/>
              </a:rPr>
              <a:t>LIFT </a:t>
            </a: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>
              <a:latin typeface=" 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40913" y="2590800"/>
            <a:ext cx="2825107" cy="845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01-TS-2028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HVY Helicopter Ops</a:t>
            </a:r>
          </a:p>
          <a:p>
            <a:pPr defTabSz="77311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01-TS-2034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Plan/Conduct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Air ASLT Ops</a:t>
            </a:r>
          </a:p>
          <a:p>
            <a:r>
              <a:rPr lang="en-US" sz="1000" b="1" dirty="0" smtClean="0">
                <a:latin typeface=" Arial"/>
              </a:rPr>
              <a:t>01-2-5183 </a:t>
            </a:r>
            <a:r>
              <a:rPr lang="en-US" sz="1000" dirty="0" smtClean="0">
                <a:latin typeface=" Arial"/>
              </a:rPr>
              <a:t> </a:t>
            </a:r>
            <a:r>
              <a:rPr lang="en-US" sz="1000" dirty="0">
                <a:latin typeface=" Arial"/>
              </a:rPr>
              <a:t>Perform Tactical Air </a:t>
            </a:r>
            <a:r>
              <a:rPr lang="en-US" sz="1000" dirty="0" smtClean="0">
                <a:latin typeface=" Arial"/>
              </a:rPr>
              <a:t>Movement</a:t>
            </a:r>
            <a:endParaRPr lang="en-US" sz="1000" dirty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01-2-1043</a:t>
            </a:r>
            <a:r>
              <a:rPr lang="en-US" sz="1000" dirty="0" smtClean="0">
                <a:latin typeface=" Arial"/>
              </a:rPr>
              <a:t>  Self-Deploy </a:t>
            </a:r>
            <a:r>
              <a:rPr lang="en-US" sz="1000" dirty="0">
                <a:latin typeface=" Arial"/>
              </a:rPr>
              <a:t>Organic Aviation </a:t>
            </a:r>
            <a:r>
              <a:rPr lang="en-US" sz="1000" dirty="0" smtClean="0">
                <a:latin typeface=" Arial"/>
              </a:rPr>
              <a:t>Assets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4055" y="3953178"/>
            <a:ext cx="687743" cy="5030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GSAB MED CO</a:t>
            </a:r>
            <a:endParaRPr lang="en-US" sz="1000" kern="0" dirty="0">
              <a:latin typeface=" 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6222" y="3953179"/>
            <a:ext cx="3333598" cy="68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01-TS-2082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Plan/Coordinate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Personnel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Recovery</a:t>
            </a:r>
            <a:endParaRPr lang="en-US" sz="1000" dirty="0">
              <a:solidFill>
                <a:prstClr val="black"/>
              </a:solidFill>
              <a:latin typeface=" Arial"/>
            </a:endParaRPr>
          </a:p>
          <a:p>
            <a:pPr defTabSz="773113"/>
            <a:r>
              <a:rPr lang="en-US" sz="1000" b="1" dirty="0" smtClean="0">
                <a:latin typeface=" Arial"/>
              </a:rPr>
              <a:t>08-TS-2764</a:t>
            </a:r>
            <a:r>
              <a:rPr lang="en-US" sz="1000" dirty="0" smtClean="0">
                <a:latin typeface=" Arial"/>
              </a:rPr>
              <a:t>  Perform </a:t>
            </a:r>
            <a:r>
              <a:rPr lang="en-US" sz="1000" dirty="0">
                <a:latin typeface=" Arial"/>
              </a:rPr>
              <a:t>Aeromedical Evacuation Support </a:t>
            </a:r>
            <a:r>
              <a:rPr lang="en-US" sz="1000" dirty="0" smtClean="0">
                <a:latin typeface=" Arial"/>
              </a:rPr>
              <a:t>Operations</a:t>
            </a:r>
            <a:endParaRPr lang="en-US" sz="1000" dirty="0">
              <a:latin typeface=" Arial"/>
            </a:endParaRPr>
          </a:p>
          <a:p>
            <a:pPr defTabSz="77311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01-TS-2036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Protect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the Force Ops</a:t>
            </a:r>
          </a:p>
          <a:p>
            <a:pPr defTabSz="773113"/>
            <a:endParaRPr lang="en-US" sz="1000" dirty="0" smtClean="0">
              <a:latin typeface=" 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4055" y="4753295"/>
            <a:ext cx="687743" cy="5030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GSAB MED </a:t>
            </a: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>
              <a:latin typeface=" 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46222" y="4734131"/>
            <a:ext cx="3333598" cy="89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08-2-9005</a:t>
            </a:r>
            <a:r>
              <a:rPr lang="en-US" sz="1000" dirty="0" smtClean="0">
                <a:latin typeface=" Arial"/>
              </a:rPr>
              <a:t>  Perform </a:t>
            </a:r>
            <a:r>
              <a:rPr lang="en-US" sz="1000" dirty="0">
                <a:latin typeface=" Arial"/>
              </a:rPr>
              <a:t>Tactical Aeromedical Evacuation Support </a:t>
            </a:r>
            <a:r>
              <a:rPr lang="en-US" sz="1000" dirty="0" smtClean="0">
                <a:latin typeface=" Arial"/>
              </a:rPr>
              <a:t>Activities </a:t>
            </a:r>
          </a:p>
          <a:p>
            <a:r>
              <a:rPr lang="en-US" sz="1000" b="1" dirty="0" smtClean="0">
                <a:latin typeface=" Arial"/>
              </a:rPr>
              <a:t>08-2-0004</a:t>
            </a:r>
            <a:r>
              <a:rPr lang="en-US" sz="1000" dirty="0" smtClean="0">
                <a:latin typeface=" Arial"/>
              </a:rPr>
              <a:t>  Evacuate Casualties </a:t>
            </a:r>
          </a:p>
          <a:p>
            <a:r>
              <a:rPr lang="en-US" sz="1000" b="1" dirty="0" smtClean="0">
                <a:latin typeface=" Arial"/>
              </a:rPr>
              <a:t>08-2-9003</a:t>
            </a:r>
            <a:r>
              <a:rPr lang="en-US" sz="1000" dirty="0" smtClean="0">
                <a:latin typeface=" Arial"/>
              </a:rPr>
              <a:t>  Perform </a:t>
            </a:r>
            <a:r>
              <a:rPr lang="en-US" sz="1000" dirty="0">
                <a:latin typeface=" Arial"/>
              </a:rPr>
              <a:t>Aeromedical Flight Operations </a:t>
            </a:r>
            <a:r>
              <a:rPr lang="en-US" sz="1000" dirty="0" smtClean="0">
                <a:latin typeface=" Arial"/>
              </a:rPr>
              <a:t>Functions</a:t>
            </a:r>
            <a:endParaRPr lang="en-US" sz="1000" b="1" dirty="0" smtClean="0">
              <a:latin typeface=" 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61923" y="3948707"/>
            <a:ext cx="616214" cy="457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GSAB ATS CO</a:t>
            </a:r>
            <a:endParaRPr lang="en-US" sz="1000" kern="0" dirty="0">
              <a:latin typeface=" 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46234" y="3948707"/>
            <a:ext cx="3577726" cy="562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01-TS-2079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Provide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Terminal Services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Ops</a:t>
            </a:r>
          </a:p>
          <a:p>
            <a:pPr defTabSz="77311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01-TS-2077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Plan/Conduct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ATS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Ops</a:t>
            </a:r>
          </a:p>
          <a:p>
            <a:pPr defTabSz="77311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01-TS-2078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Provide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Airspace Info Sys.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Ops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61923" y="4587921"/>
            <a:ext cx="616214" cy="457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GSAB </a:t>
            </a:r>
            <a:r>
              <a:rPr lang="en-US" sz="1000" kern="0" dirty="0" err="1" smtClean="0">
                <a:latin typeface=" Arial"/>
              </a:rPr>
              <a:t>ATS</a:t>
            </a:r>
            <a:r>
              <a:rPr lang="en-US" sz="1000" kern="0" dirty="0" smtClean="0">
                <a:latin typeface=" Arial"/>
              </a:rPr>
              <a:t> </a:t>
            </a: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>
              <a:latin typeface=" 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55534" y="4587921"/>
            <a:ext cx="3583666" cy="114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01-4-7532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Tower </a:t>
            </a:r>
            <a:r>
              <a:rPr lang="en-US" sz="1000" dirty="0" smtClean="0">
                <a:latin typeface=" Arial"/>
              </a:rPr>
              <a:t>Missions </a:t>
            </a:r>
          </a:p>
          <a:p>
            <a:r>
              <a:rPr lang="en-US" sz="1000" b="1" dirty="0" smtClean="0">
                <a:latin typeface=" Arial"/>
              </a:rPr>
              <a:t>01-5-7534</a:t>
            </a:r>
            <a:r>
              <a:rPr lang="en-US" sz="1000" dirty="0" smtClean="0">
                <a:latin typeface=" Arial"/>
              </a:rPr>
              <a:t>  Provide </a:t>
            </a:r>
            <a:r>
              <a:rPr lang="en-US" sz="1000" dirty="0">
                <a:latin typeface=" Arial"/>
              </a:rPr>
              <a:t>Air Traffic Services (ATS) At A Temporary Landing </a:t>
            </a:r>
            <a:r>
              <a:rPr lang="en-US" sz="1000" dirty="0" smtClean="0">
                <a:latin typeface=" Arial"/>
              </a:rPr>
              <a:t>Site </a:t>
            </a:r>
          </a:p>
          <a:p>
            <a:r>
              <a:rPr lang="en-US" sz="1000" b="1" dirty="0" smtClean="0">
                <a:latin typeface=" Arial"/>
              </a:rPr>
              <a:t>01-4-7540</a:t>
            </a:r>
            <a:r>
              <a:rPr lang="en-US" sz="1000" dirty="0" smtClean="0">
                <a:latin typeface=" Arial"/>
              </a:rPr>
              <a:t>  Coordinate </a:t>
            </a:r>
            <a:r>
              <a:rPr lang="en-US" sz="1000" dirty="0">
                <a:latin typeface=" Arial"/>
              </a:rPr>
              <a:t>Air Traffic Control Facilities on the </a:t>
            </a:r>
            <a:r>
              <a:rPr lang="en-US" sz="1000" dirty="0" smtClean="0">
                <a:latin typeface=" Arial"/>
              </a:rPr>
              <a:t>Airfield </a:t>
            </a:r>
          </a:p>
          <a:p>
            <a:r>
              <a:rPr lang="en-US" sz="1000" b="1" dirty="0" smtClean="0">
                <a:latin typeface=" Arial"/>
              </a:rPr>
              <a:t>01-4-7533</a:t>
            </a:r>
            <a:r>
              <a:rPr lang="en-US" sz="1000" dirty="0" smtClean="0">
                <a:latin typeface=" Arial"/>
              </a:rPr>
              <a:t>  Manage </a:t>
            </a:r>
            <a:r>
              <a:rPr lang="en-US" sz="1000" dirty="0">
                <a:latin typeface=" Arial"/>
              </a:rPr>
              <a:t>the Implementation of Terminal Control </a:t>
            </a:r>
            <a:r>
              <a:rPr lang="en-US" sz="1000" dirty="0" smtClean="0">
                <a:latin typeface=" Arial"/>
              </a:rPr>
              <a:t>Assets</a:t>
            </a:r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8875" y="5805784"/>
            <a:ext cx="616214" cy="457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GSAB </a:t>
            </a:r>
            <a:r>
              <a:rPr lang="en-US" sz="1000" kern="0" dirty="0" err="1" smtClean="0">
                <a:latin typeface=" Arial"/>
              </a:rPr>
              <a:t>ATS</a:t>
            </a:r>
            <a:r>
              <a:rPr lang="en-US" sz="1000" kern="0" dirty="0" smtClean="0">
                <a:latin typeface=" Arial"/>
              </a:rPr>
              <a:t> SEC</a:t>
            </a:r>
            <a:endParaRPr lang="en-US" sz="1000" kern="0" dirty="0">
              <a:latin typeface=" 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61318" y="5805784"/>
            <a:ext cx="3577882" cy="6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01-4-7523 </a:t>
            </a:r>
            <a:r>
              <a:rPr lang="en-US" sz="1000" dirty="0" smtClean="0">
                <a:latin typeface=" Arial"/>
              </a:rPr>
              <a:t> Install </a:t>
            </a:r>
            <a:r>
              <a:rPr lang="en-US" sz="1000" dirty="0">
                <a:latin typeface=" Arial"/>
              </a:rPr>
              <a:t>the AN/TPN-31 (ATNAVICS</a:t>
            </a:r>
            <a:r>
              <a:rPr lang="en-US" sz="1000" dirty="0" smtClean="0">
                <a:latin typeface=" Arial"/>
              </a:rPr>
              <a:t>) </a:t>
            </a:r>
          </a:p>
          <a:p>
            <a:r>
              <a:rPr lang="en-US" sz="1000" b="1" dirty="0" smtClean="0">
                <a:latin typeface=" Arial"/>
              </a:rPr>
              <a:t>01-4-7533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Tactical Airspace Integration Systems-Airspace Information Center (TAIS-AIC) </a:t>
            </a:r>
            <a:r>
              <a:rPr lang="en-US" sz="1000" dirty="0" smtClean="0">
                <a:latin typeface=" Arial"/>
              </a:rPr>
              <a:t>Functions </a:t>
            </a:r>
          </a:p>
          <a:p>
            <a:r>
              <a:rPr lang="en-US" sz="1000" dirty="0" smtClean="0">
                <a:latin typeface=" Arial"/>
              </a:rPr>
              <a:t>Control VFR Traffic</a:t>
            </a:r>
          </a:p>
          <a:p>
            <a:endParaRPr lang="en-US" sz="1000" dirty="0" smtClean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6200" y="3581400"/>
            <a:ext cx="891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5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786"/>
          </a:xfrm>
        </p:spPr>
        <p:txBody>
          <a:bodyPr/>
          <a:lstStyle/>
          <a:p>
            <a:r>
              <a:rPr lang="en-US" sz="3200" dirty="0" smtClean="0">
                <a:latin typeface=" Arial"/>
                <a:cs typeface="Arial" panose="020B0604020202020204" pitchFamily="34" charset="0"/>
              </a:rPr>
              <a:t>Aviation Support Battalion</a:t>
            </a:r>
            <a:endParaRPr lang="en-US" sz="2000" dirty="0">
              <a:latin typeface=" Arial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80658" y="1034309"/>
            <a:ext cx="3124200" cy="6927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000" b="1" dirty="0" smtClean="0">
                <a:latin typeface=" Arial"/>
              </a:rPr>
              <a:t>01-TS-6711 </a:t>
            </a:r>
            <a:r>
              <a:rPr lang="en-US" sz="1000" dirty="0" smtClean="0">
                <a:latin typeface=" Arial"/>
              </a:rPr>
              <a:t> Provide </a:t>
            </a:r>
            <a:r>
              <a:rPr lang="en-US" sz="1000" dirty="0">
                <a:latin typeface=" Arial"/>
              </a:rPr>
              <a:t>Logistics Support </a:t>
            </a:r>
            <a:endParaRPr lang="en-US" sz="1000" dirty="0" smtClean="0">
              <a:latin typeface=" Arial"/>
            </a:endParaRPr>
          </a:p>
          <a:p>
            <a:pPr defTabSz="741363"/>
            <a:r>
              <a:rPr lang="en-US" sz="1000" b="1" dirty="0" smtClean="0">
                <a:latin typeface=" Arial"/>
              </a:rPr>
              <a:t>01-TS-2006 </a:t>
            </a:r>
            <a:r>
              <a:rPr lang="en-US" sz="1000" dirty="0" smtClean="0">
                <a:latin typeface=" Arial"/>
              </a:rPr>
              <a:t> Conduct </a:t>
            </a:r>
            <a:r>
              <a:rPr lang="en-US" sz="1000" dirty="0">
                <a:latin typeface=" Arial"/>
              </a:rPr>
              <a:t>Sustainment Ops </a:t>
            </a:r>
            <a:endParaRPr lang="en-US" sz="1000" dirty="0" smtClean="0">
              <a:latin typeface=" Arial"/>
            </a:endParaRPr>
          </a:p>
          <a:p>
            <a:pPr defTabSz="741363"/>
            <a:r>
              <a:rPr lang="en-US" sz="1000" b="1" dirty="0" smtClean="0">
                <a:latin typeface=" Arial"/>
              </a:rPr>
              <a:t>01-TS-6103</a:t>
            </a:r>
            <a:r>
              <a:rPr lang="en-US" sz="1000" dirty="0" smtClean="0">
                <a:latin typeface=" Arial"/>
              </a:rPr>
              <a:t>  Plan/Coordinate </a:t>
            </a:r>
            <a:r>
              <a:rPr lang="en-US" sz="1000" dirty="0">
                <a:latin typeface=" Arial"/>
              </a:rPr>
              <a:t>AV </a:t>
            </a:r>
            <a:r>
              <a:rPr lang="en-US" sz="1000" dirty="0" err="1">
                <a:latin typeface=" Arial"/>
              </a:rPr>
              <a:t>Sust</a:t>
            </a:r>
            <a:r>
              <a:rPr lang="en-US" sz="1000" dirty="0">
                <a:latin typeface=" Arial"/>
              </a:rPr>
              <a:t>./</a:t>
            </a:r>
            <a:r>
              <a:rPr lang="en-US" sz="1000" dirty="0" err="1">
                <a:latin typeface=" Arial"/>
              </a:rPr>
              <a:t>Maint</a:t>
            </a:r>
            <a:r>
              <a:rPr lang="en-US" sz="1000" dirty="0">
                <a:latin typeface=" Arial"/>
              </a:rPr>
              <a:t>. Ops </a:t>
            </a:r>
            <a:endParaRPr lang="en-US" sz="1000" dirty="0" smtClean="0">
              <a:latin typeface=" Arial"/>
            </a:endParaRPr>
          </a:p>
          <a:p>
            <a:pPr defTabSz="741363"/>
            <a:r>
              <a:rPr lang="en-US" sz="1000" b="1" dirty="0" smtClean="0">
                <a:latin typeface=" Arial"/>
              </a:rPr>
              <a:t>01-TS-6101</a:t>
            </a:r>
            <a:r>
              <a:rPr lang="en-US" sz="1000" dirty="0" smtClean="0">
                <a:latin typeface=" Arial"/>
              </a:rPr>
              <a:t>  Establish </a:t>
            </a:r>
            <a:r>
              <a:rPr lang="en-US" sz="1000" dirty="0">
                <a:latin typeface=" Arial"/>
              </a:rPr>
              <a:t>Info </a:t>
            </a:r>
            <a:r>
              <a:rPr lang="en-US" sz="1000" dirty="0" smtClean="0">
                <a:latin typeface=" Arial"/>
              </a:rPr>
              <a:t>Network/Systems</a:t>
            </a:r>
            <a:endParaRPr lang="en-US" sz="1000" dirty="0">
              <a:latin typeface=" 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120" y="1828800"/>
            <a:ext cx="762000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ASB HQ SPT CO</a:t>
            </a:r>
            <a:endParaRPr lang="en-US" sz="1000" kern="0" dirty="0">
              <a:latin typeface=" 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3064" y="2785347"/>
            <a:ext cx="762000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ASB HQ </a:t>
            </a:r>
            <a:r>
              <a:rPr lang="en-US" sz="1000" kern="0" dirty="0" err="1" smtClean="0">
                <a:latin typeface=" Arial"/>
              </a:rPr>
              <a:t>SPT</a:t>
            </a:r>
            <a:r>
              <a:rPr lang="en-US" sz="1000" kern="0" dirty="0" smtClean="0">
                <a:latin typeface=" Arial"/>
              </a:rPr>
              <a:t> </a:t>
            </a: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>
              <a:latin typeface=" 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696" y="1828800"/>
            <a:ext cx="3022848" cy="839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63-TS-4000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Medical Treatment </a:t>
            </a:r>
            <a:r>
              <a:rPr lang="en-US" sz="1000" dirty="0" smtClean="0">
                <a:latin typeface=" Arial"/>
              </a:rPr>
              <a:t>Operations </a:t>
            </a:r>
          </a:p>
          <a:p>
            <a:r>
              <a:rPr lang="en-US" sz="1000" b="1" dirty="0" smtClean="0">
                <a:latin typeface=" Arial"/>
              </a:rPr>
              <a:t>63-TS-4040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Field Feeding </a:t>
            </a:r>
            <a:r>
              <a:rPr lang="en-US" sz="1000" dirty="0" smtClean="0">
                <a:latin typeface=" Arial"/>
              </a:rPr>
              <a:t>Operations</a:t>
            </a:r>
          </a:p>
          <a:p>
            <a:r>
              <a:rPr lang="en-US" sz="1000" b="1" dirty="0" smtClean="0">
                <a:latin typeface=" Arial"/>
              </a:rPr>
              <a:t>63-TS-4020 </a:t>
            </a:r>
            <a:r>
              <a:rPr lang="en-US" sz="1000" dirty="0" smtClean="0">
                <a:latin typeface=" Arial"/>
              </a:rPr>
              <a:t> Conduct Company Sustainment Mission</a:t>
            </a:r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7615" y="2785347"/>
            <a:ext cx="3016929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63-TS-2048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Unit Supply, Maintenance, &amp; Admin Support  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63-TS-3001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Medical Platoon Health Service Support </a:t>
            </a:r>
            <a:r>
              <a:rPr lang="en-US" sz="1000" dirty="0" smtClean="0">
                <a:latin typeface=" Arial"/>
              </a:rPr>
              <a:t>Operations</a:t>
            </a:r>
            <a:endParaRPr lang="en-US" sz="1000" b="1" dirty="0" smtClean="0">
              <a:solidFill>
                <a:srgbClr val="FF0000"/>
              </a:solidFill>
              <a:latin typeface=" 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1831037"/>
            <a:ext cx="770443" cy="47256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ASB DISTRO CO</a:t>
            </a:r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94843" y="1828800"/>
            <a:ext cx="3200400" cy="907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01-TS-2074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PLT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01-TS-2067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Section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01-TS-2067 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Ammo Holding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01-TS-2074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Conduct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 Refueling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01-TS-2071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Class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 Section Ops	</a:t>
            </a:r>
            <a:endParaRPr lang="en-US" sz="1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8200" y="2845736"/>
            <a:ext cx="770443" cy="47256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ASB </a:t>
            </a:r>
            <a:r>
              <a:rPr lang="en-US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DISTRO</a:t>
            </a:r>
            <a:r>
              <a:rPr lang="en-US" sz="1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94843" y="2840374"/>
            <a:ext cx="3200400" cy="598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63-TS-3088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Conduct Supply Platoon Operations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63-TS-3089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Conduct Fuel and Water Platoon Operations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630" y="3894295"/>
            <a:ext cx="641634" cy="4303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ASB MAINT CO</a:t>
            </a:r>
            <a:endParaRPr lang="en-US" sz="1000" kern="0" dirty="0">
              <a:latin typeface=" 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480" y="3898671"/>
            <a:ext cx="2969720" cy="722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73113"/>
            <a:r>
              <a:rPr lang="en-US" sz="1000" b="1" dirty="0" smtClean="0">
                <a:latin typeface=" Arial"/>
              </a:rPr>
              <a:t>01-TS-2074 </a:t>
            </a:r>
            <a:r>
              <a:rPr lang="en-US" sz="1000" dirty="0" smtClean="0">
                <a:latin typeface=" Arial"/>
              </a:rPr>
              <a:t> Perform </a:t>
            </a:r>
            <a:r>
              <a:rPr lang="en-US" sz="1000" dirty="0">
                <a:latin typeface=" Arial"/>
              </a:rPr>
              <a:t>Aviation </a:t>
            </a:r>
            <a:r>
              <a:rPr lang="en-US" sz="1000" dirty="0" err="1" smtClean="0">
                <a:latin typeface=" Arial"/>
              </a:rPr>
              <a:t>Maint</a:t>
            </a:r>
            <a:r>
              <a:rPr lang="en-US" sz="1000" dirty="0" smtClean="0">
                <a:latin typeface=" Arial"/>
              </a:rPr>
              <a:t>. Ops</a:t>
            </a:r>
            <a:endParaRPr lang="en-US" sz="1000" dirty="0">
              <a:latin typeface=" Arial"/>
            </a:endParaRPr>
          </a:p>
          <a:p>
            <a:pPr defTabSz="773113"/>
            <a:r>
              <a:rPr lang="en-US" sz="1000" b="1" dirty="0" smtClean="0">
                <a:latin typeface=" Arial"/>
              </a:rPr>
              <a:t>01-TS-2067</a:t>
            </a:r>
            <a:r>
              <a:rPr lang="en-US" sz="1000" dirty="0" smtClean="0">
                <a:latin typeface=" Arial"/>
              </a:rPr>
              <a:t>  Plan/Conduct </a:t>
            </a:r>
            <a:r>
              <a:rPr lang="en-US" sz="1000" dirty="0">
                <a:latin typeface=" Arial"/>
              </a:rPr>
              <a:t>Sustainment </a:t>
            </a:r>
            <a:r>
              <a:rPr lang="en-US" sz="1000" dirty="0" smtClean="0">
                <a:latin typeface=" Arial"/>
              </a:rPr>
              <a:t>Ops</a:t>
            </a:r>
          </a:p>
          <a:p>
            <a:pPr defTabSz="773113"/>
            <a:r>
              <a:rPr lang="en-US" sz="1000" b="1" dirty="0" smtClean="0">
                <a:latin typeface=" Arial"/>
              </a:rPr>
              <a:t>01-TS-2973</a:t>
            </a:r>
            <a:r>
              <a:rPr lang="en-US" sz="1000" dirty="0" smtClean="0">
                <a:latin typeface=" Arial"/>
              </a:rPr>
              <a:t>  Perform </a:t>
            </a:r>
            <a:r>
              <a:rPr lang="en-US" sz="1000" dirty="0" err="1" smtClean="0">
                <a:latin typeface=" Arial"/>
              </a:rPr>
              <a:t>Avn</a:t>
            </a:r>
            <a:r>
              <a:rPr lang="en-US" sz="1000" dirty="0" smtClean="0">
                <a:latin typeface=" Arial"/>
              </a:rPr>
              <a:t> </a:t>
            </a:r>
            <a:r>
              <a:rPr lang="en-US" sz="1000" dirty="0">
                <a:latin typeface=" Arial"/>
              </a:rPr>
              <a:t>Field Level </a:t>
            </a:r>
            <a:r>
              <a:rPr lang="en-US" sz="1000" dirty="0" err="1">
                <a:latin typeface=" Arial"/>
              </a:rPr>
              <a:t>Maint</a:t>
            </a:r>
            <a:r>
              <a:rPr lang="en-US" sz="1000" dirty="0">
                <a:latin typeface=" Arial"/>
              </a:rPr>
              <a:t>. Ops        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10-TS-2962 </a:t>
            </a:r>
            <a:r>
              <a:rPr lang="en-US" sz="1000" dirty="0" smtClean="0">
                <a:latin typeface=" Arial"/>
              </a:rPr>
              <a:t> Conduct Tactical Operations </a:t>
            </a: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4093" y="4708745"/>
            <a:ext cx="641634" cy="4303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ASB </a:t>
            </a:r>
            <a:r>
              <a:rPr lang="en-US" sz="1000" kern="0" dirty="0" err="1" smtClean="0">
                <a:latin typeface=" Arial"/>
              </a:rPr>
              <a:t>MAINT</a:t>
            </a:r>
            <a:r>
              <a:rPr lang="en-US" sz="1000" kern="0" dirty="0" smtClean="0">
                <a:latin typeface=" Arial"/>
              </a:rPr>
              <a:t> </a:t>
            </a: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>
              <a:latin typeface=" 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2424" y="4702788"/>
            <a:ext cx="2983776" cy="707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73113"/>
            <a:r>
              <a:rPr lang="en-US" sz="1000" b="1" dirty="0" smtClean="0">
                <a:latin typeface=" Arial"/>
              </a:rPr>
              <a:t>01-2-8065 </a:t>
            </a:r>
            <a:r>
              <a:rPr lang="en-US" sz="1000" dirty="0" smtClean="0">
                <a:latin typeface=" Arial"/>
              </a:rPr>
              <a:t> Perform </a:t>
            </a:r>
            <a:r>
              <a:rPr lang="en-US" sz="1000" dirty="0">
                <a:latin typeface=" Arial"/>
              </a:rPr>
              <a:t>Aircraft Battle Damage Assessment and Repair (BDAR</a:t>
            </a:r>
            <a:r>
              <a:rPr lang="en-US" sz="1000" dirty="0" smtClean="0">
                <a:latin typeface=" Arial"/>
              </a:rPr>
              <a:t>) </a:t>
            </a:r>
          </a:p>
          <a:p>
            <a:pPr defTabSz="773113"/>
            <a:r>
              <a:rPr lang="en-US" sz="1000" b="1" dirty="0" smtClean="0">
                <a:latin typeface=" Arial"/>
              </a:rPr>
              <a:t>01-2-8058 </a:t>
            </a:r>
            <a:r>
              <a:rPr lang="en-US" sz="1000" dirty="0" smtClean="0">
                <a:latin typeface=" Arial"/>
              </a:rPr>
              <a:t> Coordinate Production Control and Aviation Maintenance Functions</a:t>
            </a:r>
          </a:p>
          <a:p>
            <a:endParaRPr lang="en-US" sz="1000" b="1" dirty="0">
              <a:solidFill>
                <a:srgbClr val="FF0000"/>
              </a:solidFill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4093" y="5560679"/>
            <a:ext cx="641634" cy="4303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ASB </a:t>
            </a:r>
            <a:r>
              <a:rPr lang="en-US" sz="1000" kern="0" dirty="0" err="1" smtClean="0">
                <a:latin typeface=" Arial"/>
              </a:rPr>
              <a:t>MAINT</a:t>
            </a:r>
            <a:r>
              <a:rPr lang="en-US" sz="1000" kern="0" dirty="0" smtClean="0">
                <a:latin typeface=" Arial"/>
              </a:rPr>
              <a:t> SEC</a:t>
            </a:r>
            <a:endParaRPr lang="en-US" sz="1000" kern="0" dirty="0">
              <a:latin typeface=" 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2424" y="5555909"/>
            <a:ext cx="2983776" cy="435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73113"/>
            <a:r>
              <a:rPr lang="en-US" sz="1000" b="1" dirty="0" smtClean="0">
                <a:latin typeface=" Arial"/>
              </a:rPr>
              <a:t>43-2-4392</a:t>
            </a:r>
            <a:r>
              <a:rPr lang="en-US" sz="1000" dirty="0" smtClean="0">
                <a:latin typeface=" Arial"/>
              </a:rPr>
              <a:t>  Maintain Records and publications </a:t>
            </a:r>
          </a:p>
          <a:p>
            <a:pPr defTabSz="773113"/>
            <a:r>
              <a:rPr lang="en-US" sz="1000" b="1" dirty="0" smtClean="0">
                <a:latin typeface=" Arial"/>
              </a:rPr>
              <a:t>01-2-8062</a:t>
            </a:r>
            <a:r>
              <a:rPr lang="en-US" sz="1000" dirty="0" smtClean="0">
                <a:latin typeface=" Arial"/>
              </a:rPr>
              <a:t>  Perform Aircraft Technical Inspections</a:t>
            </a:r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13702" y="3733800"/>
            <a:ext cx="891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191001" y="3905709"/>
            <a:ext cx="664228" cy="482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ASB Signal CO</a:t>
            </a:r>
            <a:endParaRPr lang="en-US" sz="1000" kern="0" dirty="0">
              <a:latin typeface=" 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7523" y="3899692"/>
            <a:ext cx="3861676" cy="431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01-TS-2069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Operate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Digital Equipment	             </a:t>
            </a:r>
            <a:endParaRPr lang="en-US" sz="1000" dirty="0" smtClean="0">
              <a:solidFill>
                <a:prstClr val="black"/>
              </a:solidFill>
              <a:latin typeface=" Arial"/>
            </a:endParaRPr>
          </a:p>
          <a:p>
            <a:pPr defTabSz="77311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01-TS-6101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Establish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Info Network/Systems	</a:t>
            </a:r>
            <a:endParaRPr lang="en-US" sz="1000" dirty="0" smtClean="0">
              <a:solidFill>
                <a:prstClr val="black"/>
              </a:solidFill>
              <a:latin typeface=" 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1000" y="4495800"/>
            <a:ext cx="664228" cy="482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ASB Signal </a:t>
            </a: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>
              <a:latin typeface=" 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77522" y="4495801"/>
            <a:ext cx="3861677" cy="573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11-TS-2415</a:t>
            </a:r>
            <a:r>
              <a:rPr lang="en-US" sz="1000" dirty="0" smtClean="0">
                <a:latin typeface=" Arial"/>
              </a:rPr>
              <a:t>  Conduct JNN Platoon Operations </a:t>
            </a:r>
          </a:p>
          <a:p>
            <a:r>
              <a:rPr lang="en-US" sz="1000" b="1" dirty="0" smtClean="0">
                <a:latin typeface=" Arial"/>
              </a:rPr>
              <a:t>11-TS-2413</a:t>
            </a:r>
            <a:r>
              <a:rPr lang="en-US" sz="1000" dirty="0" smtClean="0">
                <a:latin typeface=" Arial"/>
              </a:rPr>
              <a:t>  Conduct Retransmission Team </a:t>
            </a:r>
          </a:p>
          <a:p>
            <a:r>
              <a:rPr lang="en-US" sz="1000" b="1" dirty="0" smtClean="0">
                <a:latin typeface=" Arial"/>
              </a:rPr>
              <a:t>11-TS-2412</a:t>
            </a:r>
            <a:r>
              <a:rPr lang="en-US" sz="1000" dirty="0" smtClean="0">
                <a:latin typeface=" Arial"/>
              </a:rPr>
              <a:t>  Operations Conduct Network Extension Platoons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91000" y="5135940"/>
            <a:ext cx="664228" cy="4820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ASB Signal SEC</a:t>
            </a:r>
            <a:endParaRPr lang="en-US" sz="1000" kern="0" dirty="0">
              <a:latin typeface=" 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523" y="5135940"/>
            <a:ext cx="3861676" cy="1264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11-4-8020</a:t>
            </a:r>
            <a:r>
              <a:rPr lang="en-US" sz="1000" dirty="0" smtClean="0">
                <a:latin typeface=" Arial"/>
              </a:rPr>
              <a:t>  Plan </a:t>
            </a:r>
            <a:r>
              <a:rPr lang="en-US" sz="1000" dirty="0">
                <a:latin typeface=" Arial"/>
              </a:rPr>
              <a:t>a Tactical Operations Center (TOC) Local Area Network (LAN</a:t>
            </a:r>
            <a:r>
              <a:rPr lang="en-US" sz="1000" dirty="0" smtClean="0">
                <a:latin typeface=" Arial"/>
              </a:rPr>
              <a:t>) </a:t>
            </a:r>
          </a:p>
          <a:p>
            <a:r>
              <a:rPr lang="en-US" sz="1000" b="1" dirty="0" smtClean="0">
                <a:latin typeface=" Arial"/>
              </a:rPr>
              <a:t>11-6-8005</a:t>
            </a:r>
            <a:r>
              <a:rPr lang="en-US" sz="1000" dirty="0" smtClean="0">
                <a:latin typeface=" Arial"/>
              </a:rPr>
              <a:t>  Establish </a:t>
            </a:r>
            <a:r>
              <a:rPr lang="en-US" sz="1000" dirty="0">
                <a:latin typeface=" Arial"/>
              </a:rPr>
              <a:t>a </a:t>
            </a:r>
            <a:r>
              <a:rPr lang="en-US" sz="1000" dirty="0" smtClean="0">
                <a:latin typeface=" Arial"/>
              </a:rPr>
              <a:t>Combat </a:t>
            </a:r>
            <a:r>
              <a:rPr lang="en-US" sz="1000" dirty="0">
                <a:latin typeface=" Arial"/>
              </a:rPr>
              <a:t>Radio Voice/Data </a:t>
            </a:r>
            <a:r>
              <a:rPr lang="en-US" sz="1000" dirty="0" smtClean="0">
                <a:latin typeface=" Arial"/>
              </a:rPr>
              <a:t>Network</a:t>
            </a:r>
          </a:p>
          <a:p>
            <a:r>
              <a:rPr lang="en-US" sz="1000" b="1" dirty="0" smtClean="0">
                <a:latin typeface=" Arial"/>
              </a:rPr>
              <a:t>11-6-7032</a:t>
            </a:r>
            <a:r>
              <a:rPr lang="en-US" sz="1000" dirty="0" smtClean="0">
                <a:latin typeface=" Arial"/>
              </a:rPr>
              <a:t>  Occupy </a:t>
            </a:r>
            <a:r>
              <a:rPr lang="en-US" sz="1000" dirty="0">
                <a:latin typeface=" Arial"/>
              </a:rPr>
              <a:t>a Signal Site (NSC/NSD</a:t>
            </a:r>
            <a:r>
              <a:rPr lang="en-US" sz="1000" dirty="0" smtClean="0">
                <a:latin typeface=" Arial"/>
              </a:rPr>
              <a:t>) </a:t>
            </a:r>
          </a:p>
          <a:p>
            <a:r>
              <a:rPr lang="en-US" sz="1000" b="1" dirty="0" smtClean="0">
                <a:latin typeface=" Arial"/>
              </a:rPr>
              <a:t>11-5-0104</a:t>
            </a:r>
            <a:r>
              <a:rPr lang="en-US" sz="1000" dirty="0" smtClean="0">
                <a:latin typeface=" Arial"/>
              </a:rPr>
              <a:t>  Operate </a:t>
            </a:r>
            <a:r>
              <a:rPr lang="en-US" sz="1000" dirty="0">
                <a:latin typeface=" Arial"/>
              </a:rPr>
              <a:t>Frequency Modulated (FM) Radio Retransmission </a:t>
            </a:r>
            <a:r>
              <a:rPr lang="en-US" sz="1000" dirty="0" smtClean="0">
                <a:latin typeface=" Arial"/>
              </a:rPr>
              <a:t>Station </a:t>
            </a:r>
          </a:p>
          <a:p>
            <a:r>
              <a:rPr lang="en-US" sz="1000" b="1" dirty="0" smtClean="0">
                <a:latin typeface=" Arial"/>
              </a:rPr>
              <a:t>11-6-7020</a:t>
            </a:r>
            <a:r>
              <a:rPr lang="en-US" sz="1000" dirty="0" smtClean="0">
                <a:latin typeface=" Arial"/>
              </a:rPr>
              <a:t>  Operate </a:t>
            </a:r>
            <a:r>
              <a:rPr lang="en-US" sz="1000" dirty="0">
                <a:latin typeface=" Arial"/>
              </a:rPr>
              <a:t>the Joint Network Node (JNN) (NSC/NSD</a:t>
            </a:r>
            <a:r>
              <a:rPr lang="en-US" sz="1000" dirty="0" smtClean="0">
                <a:latin typeface=" Arial"/>
              </a:rPr>
              <a:t>) </a:t>
            </a:r>
            <a:r>
              <a:rPr lang="en-US" sz="1000" b="1" dirty="0" smtClean="0">
                <a:latin typeface=" Arial"/>
              </a:rPr>
              <a:t>11-5-0806</a:t>
            </a:r>
            <a:r>
              <a:rPr lang="en-US" sz="1000" dirty="0" smtClean="0">
                <a:latin typeface=" Arial"/>
              </a:rPr>
              <a:t>  Operate </a:t>
            </a:r>
            <a:r>
              <a:rPr lang="en-US" sz="1000" dirty="0">
                <a:latin typeface=" Arial"/>
              </a:rPr>
              <a:t>the Brigade Tactical Internet (BSC</a:t>
            </a:r>
            <a:r>
              <a:rPr lang="en-US" sz="1000" dirty="0" smtClean="0">
                <a:latin typeface=" 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262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457200" y="563014"/>
            <a:ext cx="8229600" cy="88478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 Arial"/>
                <a:cs typeface="Arial" panose="020B0604020202020204" pitchFamily="34" charset="0"/>
              </a:rPr>
              <a:t>Forward Support Company*</a:t>
            </a:r>
            <a:br>
              <a:rPr lang="en-US" sz="3200" dirty="0" smtClean="0">
                <a:latin typeface=" Arial"/>
                <a:cs typeface="Arial" panose="020B0604020202020204" pitchFamily="34" charset="0"/>
              </a:rPr>
            </a:br>
            <a:r>
              <a:rPr lang="en-US" sz="3200" dirty="0" smtClean="0">
                <a:latin typeface=" Arial"/>
                <a:cs typeface="Arial" panose="020B0604020202020204" pitchFamily="34" charset="0"/>
              </a:rPr>
              <a:t>Aviation Unit Maintenance Company*</a:t>
            </a:r>
            <a:endParaRPr lang="en-US" sz="3200" dirty="0">
              <a:latin typeface=" Arial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8705" y="1676400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FSC</a:t>
            </a:r>
            <a:endParaRPr lang="en-US" sz="1000" kern="0" dirty="0">
              <a:latin typeface=" 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3524" y="2209800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FSC PLT</a:t>
            </a:r>
            <a:endParaRPr lang="en-US" sz="1000" kern="0" dirty="0">
              <a:latin typeface=" 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599" y="2197850"/>
            <a:ext cx="2971801" cy="1027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10-2-0056</a:t>
            </a:r>
            <a:r>
              <a:rPr lang="en-US" sz="1000" dirty="0" smtClean="0">
                <a:latin typeface=" Arial"/>
              </a:rPr>
              <a:t>  Provide </a:t>
            </a:r>
            <a:r>
              <a:rPr lang="en-US" sz="1000" dirty="0">
                <a:latin typeface=" Arial"/>
              </a:rPr>
              <a:t>Food Service </a:t>
            </a:r>
            <a:r>
              <a:rPr lang="en-US" sz="1000" dirty="0" smtClean="0">
                <a:latin typeface=" Arial"/>
              </a:rPr>
              <a:t>Support </a:t>
            </a:r>
          </a:p>
          <a:p>
            <a:r>
              <a:rPr lang="en-US" sz="1000" b="1" dirty="0" smtClean="0">
                <a:latin typeface=" Arial"/>
              </a:rPr>
              <a:t>63-TS-3960</a:t>
            </a:r>
            <a:r>
              <a:rPr lang="en-US" sz="1000" dirty="0" smtClean="0">
                <a:latin typeface=" Arial"/>
              </a:rPr>
              <a:t>  Perform </a:t>
            </a:r>
            <a:r>
              <a:rPr lang="en-US" sz="1000" dirty="0">
                <a:latin typeface=" Arial"/>
              </a:rPr>
              <a:t>Maintenance Platoon </a:t>
            </a:r>
            <a:r>
              <a:rPr lang="en-US" sz="1000" dirty="0" smtClean="0">
                <a:latin typeface=" Arial"/>
              </a:rPr>
              <a:t>Operations</a:t>
            </a:r>
            <a:r>
              <a:rPr lang="en-US" sz="1000" dirty="0">
                <a:latin typeface=" Arial"/>
              </a:rPr>
              <a:t/>
            </a:r>
            <a:br>
              <a:rPr lang="en-US" sz="1000" dirty="0">
                <a:latin typeface=" Arial"/>
              </a:rPr>
            </a:br>
            <a:r>
              <a:rPr lang="en-US" sz="1000" b="1" dirty="0" smtClean="0">
                <a:latin typeface=" Arial"/>
              </a:rPr>
              <a:t>63-TS-3959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Distribution Platoon </a:t>
            </a:r>
            <a:r>
              <a:rPr lang="en-US" sz="1000" dirty="0" smtClean="0">
                <a:latin typeface=" Arial"/>
              </a:rPr>
              <a:t>Operations</a:t>
            </a:r>
            <a:r>
              <a:rPr lang="en-US" sz="1000" dirty="0">
                <a:latin typeface=" Arial"/>
              </a:rPr>
              <a:t/>
            </a:r>
            <a:br>
              <a:rPr lang="en-US" sz="1000" dirty="0">
                <a:latin typeface=" Arial"/>
              </a:rPr>
            </a:br>
            <a:r>
              <a:rPr lang="en-US" sz="1000" b="1" dirty="0" smtClean="0">
                <a:latin typeface=" Arial"/>
              </a:rPr>
              <a:t>55-2-4003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Convoy </a:t>
            </a:r>
            <a:r>
              <a:rPr lang="en-US" sz="1000" dirty="0" smtClean="0">
                <a:latin typeface=" Arial"/>
              </a:rPr>
              <a:t>Operations</a:t>
            </a:r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3524" y="3318029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FSC</a:t>
            </a:r>
          </a:p>
          <a:p>
            <a:pPr algn="ctr">
              <a:defRPr/>
            </a:pPr>
            <a:r>
              <a:rPr lang="en-US" sz="1000" kern="0" dirty="0" smtClean="0">
                <a:latin typeface=" Arial"/>
              </a:rPr>
              <a:t>SEC</a:t>
            </a:r>
            <a:endParaRPr lang="en-US" sz="1000" kern="0" dirty="0">
              <a:latin typeface=" 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379" y="3318029"/>
            <a:ext cx="297624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08-2-0002</a:t>
            </a:r>
            <a:r>
              <a:rPr lang="en-US" sz="1000" dirty="0" smtClean="0">
                <a:latin typeface=" Arial"/>
              </a:rPr>
              <a:t>  Perform </a:t>
            </a:r>
            <a:r>
              <a:rPr lang="en-US" sz="1000" dirty="0">
                <a:latin typeface=" Arial"/>
              </a:rPr>
              <a:t>Field Sanitation </a:t>
            </a:r>
            <a:r>
              <a:rPr lang="en-US" sz="1000" dirty="0" smtClean="0">
                <a:latin typeface=" Arial"/>
              </a:rPr>
              <a:t>Functions </a:t>
            </a:r>
          </a:p>
          <a:p>
            <a:r>
              <a:rPr lang="en-US" sz="1000" b="1" dirty="0" smtClean="0">
                <a:latin typeface=" Arial"/>
              </a:rPr>
              <a:t>10-2-0058</a:t>
            </a:r>
            <a:r>
              <a:rPr lang="en-US" sz="1000" dirty="0" smtClean="0">
                <a:latin typeface=" Arial"/>
              </a:rPr>
              <a:t>  Establish </a:t>
            </a:r>
            <a:r>
              <a:rPr lang="en-US" sz="1000" dirty="0">
                <a:latin typeface=" Arial"/>
              </a:rPr>
              <a:t>a Field </a:t>
            </a:r>
            <a:r>
              <a:rPr lang="en-US" sz="1000" dirty="0" smtClean="0">
                <a:latin typeface=" Arial"/>
              </a:rPr>
              <a:t>Kitchen</a:t>
            </a:r>
          </a:p>
          <a:p>
            <a:r>
              <a:rPr lang="en-US" sz="1000" b="1" dirty="0" smtClean="0">
                <a:latin typeface=" Arial"/>
              </a:rPr>
              <a:t>01-2-0339</a:t>
            </a:r>
            <a:r>
              <a:rPr lang="en-US" sz="1000" dirty="0" smtClean="0">
                <a:latin typeface=" Arial"/>
              </a:rPr>
              <a:t>  Perform Forward Arming And Refueling Point (FARP) Procedures</a:t>
            </a:r>
          </a:p>
          <a:p>
            <a:r>
              <a:rPr lang="en-US" sz="1000" b="1" dirty="0" smtClean="0">
                <a:latin typeface=" Arial"/>
              </a:rPr>
              <a:t>63-2-4573</a:t>
            </a:r>
            <a:r>
              <a:rPr lang="en-US" sz="1000" dirty="0" smtClean="0">
                <a:latin typeface=" Arial"/>
              </a:rPr>
              <a:t>  Provide </a:t>
            </a:r>
            <a:r>
              <a:rPr lang="en-US" sz="1000" dirty="0" err="1">
                <a:latin typeface=" Arial"/>
              </a:rPr>
              <a:t>Slingload</a:t>
            </a:r>
            <a:r>
              <a:rPr lang="en-US" sz="1000" dirty="0">
                <a:latin typeface=" Arial"/>
              </a:rPr>
              <a:t> and Palletized Resupply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43-2-0001</a:t>
            </a:r>
            <a:r>
              <a:rPr lang="en-US" sz="1000" dirty="0" smtClean="0">
                <a:latin typeface=" Arial"/>
              </a:rPr>
              <a:t>  Support Perform </a:t>
            </a:r>
            <a:r>
              <a:rPr lang="en-US" sz="1000" dirty="0">
                <a:latin typeface=" Arial"/>
              </a:rPr>
              <a:t>Vehicle </a:t>
            </a:r>
            <a:r>
              <a:rPr lang="en-US" sz="1000" dirty="0" smtClean="0">
                <a:latin typeface=" Arial"/>
              </a:rPr>
              <a:t>Recovery</a:t>
            </a:r>
          </a:p>
          <a:p>
            <a:r>
              <a:rPr lang="en-US" sz="1000" b="1" dirty="0" smtClean="0">
                <a:latin typeface=" Arial"/>
              </a:rPr>
              <a:t>43-2-0029 </a:t>
            </a:r>
            <a:r>
              <a:rPr lang="en-US" sz="1000" dirty="0" smtClean="0">
                <a:latin typeface=" Arial"/>
              </a:rPr>
              <a:t> Conduct </a:t>
            </a:r>
            <a:r>
              <a:rPr lang="en-US" sz="1000" dirty="0">
                <a:latin typeface=" Arial"/>
              </a:rPr>
              <a:t>Support Maintenance </a:t>
            </a:r>
            <a:r>
              <a:rPr lang="en-US" sz="1000" dirty="0" smtClean="0">
                <a:latin typeface=" Arial"/>
              </a:rPr>
              <a:t>Operations</a:t>
            </a:r>
            <a:endParaRPr lang="en-US" sz="1000" b="1" dirty="0" smtClean="0">
              <a:latin typeface=" Arial"/>
            </a:endParaRPr>
          </a:p>
          <a:p>
            <a:endParaRPr lang="en-US" sz="1000" dirty="0" smtClean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599" y="1675472"/>
            <a:ext cx="2971801" cy="321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01-TS-2708 </a:t>
            </a:r>
            <a:r>
              <a:rPr lang="en-US" sz="1000" dirty="0" smtClean="0">
                <a:latin typeface=" Arial"/>
              </a:rPr>
              <a:t> Conduct </a:t>
            </a:r>
            <a:r>
              <a:rPr lang="en-US" sz="1000" dirty="0">
                <a:latin typeface=" Arial"/>
              </a:rPr>
              <a:t>Sustainment </a:t>
            </a:r>
            <a:r>
              <a:rPr lang="en-US" sz="1000" dirty="0" smtClean="0">
                <a:latin typeface=" Arial"/>
              </a:rPr>
              <a:t>Operations</a:t>
            </a:r>
          </a:p>
          <a:p>
            <a:endParaRPr lang="en-US" sz="1000" dirty="0" smtClean="0">
              <a:latin typeface=" Arial"/>
            </a:endParaRPr>
          </a:p>
          <a:p>
            <a:r>
              <a:rPr lang="en-US" sz="1000" dirty="0" smtClean="0">
                <a:latin typeface=" Arial"/>
              </a:rPr>
              <a:t> </a:t>
            </a:r>
            <a:endParaRPr lang="en-US" sz="1000" dirty="0">
              <a:latin typeface=" 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19140" y="2406033"/>
            <a:ext cx="591829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AVUMPLT</a:t>
            </a:r>
            <a:endParaRPr lang="en-US" sz="1000" kern="0" dirty="0">
              <a:latin typeface=" 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19139" y="4236612"/>
            <a:ext cx="591829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AVUM SEC</a:t>
            </a:r>
            <a:endParaRPr lang="en-US" sz="1000" kern="0" dirty="0">
              <a:latin typeface=" 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9199" y="1676400"/>
            <a:ext cx="3613963" cy="537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01-TS-2663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Sustainment Operations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01-TS-2673 </a:t>
            </a:r>
            <a:r>
              <a:rPr lang="en-US" sz="1000" dirty="0" smtClean="0">
                <a:latin typeface=" Arial"/>
              </a:rPr>
              <a:t> Establish </a:t>
            </a:r>
            <a:r>
              <a:rPr lang="en-US" sz="1000" dirty="0">
                <a:latin typeface=" Arial"/>
              </a:rPr>
              <a:t>Unit Area and Perform AV FLD </a:t>
            </a:r>
            <a:r>
              <a:rPr lang="en-US" sz="1000" dirty="0" err="1">
                <a:latin typeface=" Arial"/>
              </a:rPr>
              <a:t>MAINT</a:t>
            </a:r>
            <a:r>
              <a:rPr lang="en-US" sz="1000" dirty="0">
                <a:latin typeface=" Arial"/>
              </a:rPr>
              <a:t>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01-TS-2168</a:t>
            </a:r>
            <a:r>
              <a:rPr lang="en-US" sz="1000" dirty="0" smtClean="0">
                <a:latin typeface=" Arial"/>
              </a:rPr>
              <a:t>  OPS Conduct </a:t>
            </a:r>
            <a:r>
              <a:rPr lang="en-US" sz="1000" dirty="0">
                <a:latin typeface=" Arial"/>
              </a:rPr>
              <a:t>Personnel </a:t>
            </a:r>
            <a:r>
              <a:rPr lang="en-US" sz="1000" dirty="0" smtClean="0">
                <a:latin typeface=" Arial"/>
              </a:rPr>
              <a:t>Recovery/</a:t>
            </a:r>
            <a:r>
              <a:rPr lang="en-US" sz="1000" dirty="0" err="1" smtClean="0">
                <a:latin typeface=" Arial"/>
              </a:rPr>
              <a:t>CSAR</a:t>
            </a:r>
            <a:endParaRPr lang="en-US" sz="1000" dirty="0">
              <a:latin typeface=" 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199" y="2389197"/>
            <a:ext cx="3613963" cy="1655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01-2-8066</a:t>
            </a:r>
            <a:r>
              <a:rPr lang="en-US" sz="1000" dirty="0" smtClean="0">
                <a:latin typeface=" Arial"/>
              </a:rPr>
              <a:t>  Perform </a:t>
            </a:r>
            <a:r>
              <a:rPr lang="en-US" sz="1000" dirty="0">
                <a:latin typeface=" Arial"/>
              </a:rPr>
              <a:t>Downed Aircraft Recovery Missions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01-2-8064</a:t>
            </a:r>
            <a:r>
              <a:rPr lang="en-US" sz="1000" dirty="0" smtClean="0">
                <a:latin typeface=" Arial"/>
              </a:rPr>
              <a:t>  Coordinate </a:t>
            </a:r>
            <a:r>
              <a:rPr lang="en-US" sz="1000" dirty="0">
                <a:latin typeface=" Arial"/>
              </a:rPr>
              <a:t>Airframe Repair Platoon Aircraft Maintenance Actions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01-2-8063</a:t>
            </a:r>
            <a:r>
              <a:rPr lang="en-US" sz="1000" dirty="0" smtClean="0">
                <a:latin typeface=" Arial"/>
              </a:rPr>
              <a:t>  Coordinate </a:t>
            </a:r>
            <a:r>
              <a:rPr lang="en-US" sz="1000" dirty="0">
                <a:latin typeface=" Arial"/>
              </a:rPr>
              <a:t>Component Repair Platoon Aircraft Maintenance Actions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43-2-4564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Unit-Level Maintenance Operations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55-2-4003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Tactical Convoy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63-2-4518</a:t>
            </a:r>
            <a:r>
              <a:rPr lang="en-US" sz="1000" dirty="0" smtClean="0">
                <a:latin typeface=" Arial"/>
              </a:rPr>
              <a:t>  Set </a:t>
            </a:r>
            <a:r>
              <a:rPr lang="en-US" sz="1000" dirty="0">
                <a:latin typeface=" Arial"/>
              </a:rPr>
              <a:t>up Unit Headquarters and Bivouac Areas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55-2-4801</a:t>
            </a:r>
            <a:r>
              <a:rPr lang="en-US" sz="1000" dirty="0" smtClean="0">
                <a:latin typeface=" Arial"/>
              </a:rPr>
              <a:t>  Perform </a:t>
            </a:r>
            <a:r>
              <a:rPr lang="en-US" sz="1000" dirty="0">
                <a:latin typeface=" Arial"/>
              </a:rPr>
              <a:t>Deployment Alert Activities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55-2-4826</a:t>
            </a:r>
            <a:r>
              <a:rPr lang="en-US" sz="1000" dirty="0" smtClean="0">
                <a:latin typeface=" Arial"/>
              </a:rPr>
              <a:t>  Conduct </a:t>
            </a:r>
            <a:r>
              <a:rPr lang="en-US" sz="1000" dirty="0">
                <a:latin typeface=" Arial"/>
              </a:rPr>
              <a:t>Staging </a:t>
            </a:r>
            <a:r>
              <a:rPr lang="en-US" sz="1000" dirty="0" smtClean="0">
                <a:latin typeface=" Arial"/>
              </a:rPr>
              <a:t>Activities</a:t>
            </a:r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199" y="4220094"/>
            <a:ext cx="3613963" cy="1008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01-2-8058</a:t>
            </a:r>
            <a:r>
              <a:rPr lang="en-US" sz="1000" dirty="0" smtClean="0">
                <a:latin typeface=" Arial"/>
              </a:rPr>
              <a:t>  Coordinate </a:t>
            </a:r>
            <a:r>
              <a:rPr lang="en-US" sz="1000" dirty="0">
                <a:latin typeface=" Arial"/>
              </a:rPr>
              <a:t>Production Control and Aviation Maintenance Functions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01-2-8061</a:t>
            </a:r>
            <a:r>
              <a:rPr lang="en-US" sz="1000" dirty="0" smtClean="0">
                <a:latin typeface=" Arial"/>
              </a:rPr>
              <a:t>  Coordinate Quality Control Actions in Support of Aviation Maintenance Programs </a:t>
            </a:r>
          </a:p>
          <a:p>
            <a:r>
              <a:rPr lang="en-US" sz="1000" b="1" dirty="0" smtClean="0">
                <a:latin typeface=" Arial"/>
              </a:rPr>
              <a:t>01-2-9016 </a:t>
            </a:r>
            <a:r>
              <a:rPr lang="en-US" sz="1000" dirty="0" smtClean="0">
                <a:latin typeface=" Arial"/>
              </a:rPr>
              <a:t> Conduct </a:t>
            </a:r>
            <a:r>
              <a:rPr lang="en-US" sz="1000" dirty="0">
                <a:latin typeface=" Arial"/>
              </a:rPr>
              <a:t>Helicopter Maintenance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07-3-9013 </a:t>
            </a:r>
            <a:r>
              <a:rPr lang="en-US" sz="1000" dirty="0" smtClean="0">
                <a:latin typeface=" Arial"/>
              </a:rPr>
              <a:t> Conduct </a:t>
            </a:r>
            <a:r>
              <a:rPr lang="en-US" sz="1000" dirty="0">
                <a:latin typeface=" Arial"/>
              </a:rPr>
              <a:t>Action on </a:t>
            </a:r>
            <a:r>
              <a:rPr lang="en-US" sz="1000" dirty="0" smtClean="0">
                <a:latin typeface=" Arial"/>
              </a:rPr>
              <a:t>Contact</a:t>
            </a:r>
            <a:endParaRPr lang="en-US" sz="1000" b="1" dirty="0" smtClean="0">
              <a:latin typeface=" 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19139" y="1676400"/>
            <a:ext cx="591829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AVUMCO</a:t>
            </a:r>
            <a:endParaRPr lang="en-US" sz="1000" kern="0" dirty="0">
              <a:latin typeface=" 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2784" y="5825875"/>
            <a:ext cx="2971801" cy="321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* For </a:t>
            </a:r>
            <a:r>
              <a:rPr lang="en-US" sz="1000" b="1" dirty="0" err="1" smtClean="0">
                <a:latin typeface=" Arial"/>
              </a:rPr>
              <a:t>AHB</a:t>
            </a:r>
            <a:r>
              <a:rPr lang="en-US" sz="1000" b="1" dirty="0" smtClean="0">
                <a:latin typeface=" Arial"/>
              </a:rPr>
              <a:t>, </a:t>
            </a:r>
            <a:r>
              <a:rPr lang="en-US" sz="1000" b="1" dirty="0" err="1" smtClean="0">
                <a:latin typeface=" Arial"/>
              </a:rPr>
              <a:t>ARB</a:t>
            </a:r>
            <a:r>
              <a:rPr lang="en-US" sz="1000" b="1" dirty="0" smtClean="0">
                <a:latin typeface=" Arial"/>
              </a:rPr>
              <a:t> and </a:t>
            </a:r>
            <a:r>
              <a:rPr lang="en-US" sz="1000" b="1" dirty="0" err="1" smtClean="0">
                <a:latin typeface=" Arial"/>
              </a:rPr>
              <a:t>GSAB</a:t>
            </a:r>
            <a:r>
              <a:rPr lang="en-US" sz="1000" b="1" dirty="0" smtClean="0">
                <a:latin typeface=" Arial"/>
              </a:rPr>
              <a:t> </a:t>
            </a:r>
            <a:endParaRPr lang="en-US" sz="1000" dirty="0" smtClean="0">
              <a:latin typeface=" Arial"/>
            </a:endParaRPr>
          </a:p>
          <a:p>
            <a:endParaRPr lang="en-US" sz="1000" dirty="0" smtClean="0">
              <a:latin typeface=" Arial"/>
            </a:endParaRPr>
          </a:p>
          <a:p>
            <a:r>
              <a:rPr lang="en-US" sz="1000" dirty="0" smtClean="0">
                <a:latin typeface=" Arial"/>
              </a:rPr>
              <a:t> </a:t>
            </a:r>
            <a:endParaRPr lang="en-US" sz="1000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1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937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DIVARTY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2667000" y="1429665"/>
            <a:ext cx="3948545" cy="1662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DIVARTY DA </a:t>
            </a:r>
            <a:r>
              <a:rPr lang="en-US" sz="1100" b="1" u="sng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METL</a:t>
            </a:r>
            <a:r>
              <a:rPr lang="en-US" sz="11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1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06-6-6053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Precision Targeting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06-6-5053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Field Artillery Fire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06-6-1084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Synchronize Fire Support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06-6-5066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Employ Fires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06-6-5060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Conduct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Counterfire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06-6-5431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Execute Targeting Process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06-6-6061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 Sensors through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55-2-XXXX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Expeditionary Deployment Operations</a:t>
            </a:r>
          </a:p>
          <a:p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8436" y="3403937"/>
            <a:ext cx="29613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 </a:t>
            </a:r>
            <a:r>
              <a:rPr lang="en-US" sz="1000" b="1" u="sng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en-US" sz="10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06-1-1021 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Field Artillery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06-1-5002 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06-1-5076 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71-8-3000 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Fire Support (Battalion-Corps)</a:t>
            </a:r>
          </a:p>
          <a:p>
            <a:pPr lvl="0"/>
            <a:endParaRPr lang="en-US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6908" y="381000"/>
            <a:ext cx="8229600" cy="818016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Field Artillery Battalion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136" y="2923554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FA  PLT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38137" y="2200834"/>
            <a:ext cx="3400463" cy="646331"/>
            <a:chOff x="3619773" y="1270305"/>
            <a:chExt cx="3400463" cy="1142468"/>
          </a:xfrm>
        </p:grpSpPr>
        <p:sp>
          <p:nvSpPr>
            <p:cNvPr id="22" name="Rectangle 21"/>
            <p:cNvSpPr/>
            <p:nvPr/>
          </p:nvSpPr>
          <p:spPr>
            <a:xfrm>
              <a:off x="3619773" y="1272967"/>
              <a:ext cx="490251" cy="5860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9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 BTRY</a:t>
              </a:r>
              <a:endParaRPr lang="en-US" sz="90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00836" y="1270305"/>
              <a:ext cx="2819400" cy="1142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06-2-5424 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Process Fire 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Mission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06-2-3005  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Preform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Reconnaissance </a:t>
              </a:r>
              <a:r>
                <a:rPr lang="en-US" sz="9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Opns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for a Artillery Position</a:t>
              </a:r>
            </a:p>
            <a:p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06-2-4004 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Protect Field Artillery Operations </a:t>
              </a:r>
              <a:endParaRPr lang="en-US" sz="9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219200" y="2904504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06-4-5017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Conduct Howitzer Fire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Missions</a:t>
            </a: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06-3-1066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Control Cannon Firing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sz="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06-6-1038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Control a Field Artillery Unit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06-4-6035 </a:t>
            </a:r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Excalibur Fire Missions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8136" y="3611715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GUN</a:t>
            </a:r>
          </a:p>
          <a:p>
            <a:pPr algn="ctr">
              <a:defRPr/>
            </a:pP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19200" y="360997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06-4-5021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Prepare Howitzer for Fire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Missions</a:t>
            </a: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06-4-5017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Conduct Howitzer Fire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Missions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8135" y="4068915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FDC  SEC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4284" y="4038600"/>
            <a:ext cx="2824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06-2-5424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Process Fire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Missions</a:t>
            </a:r>
            <a:endParaRPr lang="en-US" sz="9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06-2-1063 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Establish an Operations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61628" y="3459606"/>
            <a:ext cx="2952371" cy="369332"/>
            <a:chOff x="3500189" y="1753055"/>
            <a:chExt cx="2952371" cy="652840"/>
          </a:xfrm>
        </p:grpSpPr>
        <p:sp>
          <p:nvSpPr>
            <p:cNvPr id="27" name="Rectangle 26"/>
            <p:cNvSpPr/>
            <p:nvPr/>
          </p:nvSpPr>
          <p:spPr>
            <a:xfrm>
              <a:off x="3500189" y="1786452"/>
              <a:ext cx="490251" cy="5860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9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 FIST</a:t>
              </a:r>
              <a:endParaRPr lang="en-US" sz="90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3911" y="1753055"/>
              <a:ext cx="2358649" cy="652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06-5-5080 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Plan Fires ISO Maneuver 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Ops</a:t>
              </a:r>
            </a:p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06-5-5046 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Conduct FIST Fire 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Missions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43400" y="2943668"/>
            <a:ext cx="2970599" cy="357466"/>
            <a:chOff x="246028" y="1827665"/>
            <a:chExt cx="2908917" cy="565746"/>
          </a:xfrm>
        </p:grpSpPr>
        <p:sp>
          <p:nvSpPr>
            <p:cNvPr id="30" name="TextBox 29"/>
            <p:cNvSpPr txBox="1"/>
            <p:nvPr/>
          </p:nvSpPr>
          <p:spPr>
            <a:xfrm>
              <a:off x="851682" y="1836795"/>
              <a:ext cx="2303263" cy="365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06-5-5080 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Plan Fires ISO Maneuver 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Ops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028" y="1827665"/>
              <a:ext cx="490251" cy="5657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900" kern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BN FSE</a:t>
              </a:r>
              <a:endParaRPr lang="en-US" sz="900" kern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210836" y="1118008"/>
            <a:ext cx="2961364" cy="7122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06-1-1021 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Field Artillery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06-1-5002 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US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</a:t>
            </a:r>
            <a:endParaRPr lang="en-US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06-1-5076 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71-8-3000  </a:t>
            </a: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Fire Support (Battalion-Corps)</a:t>
            </a:r>
          </a:p>
          <a:p>
            <a:pPr lvl="0"/>
            <a:endParaRPr lang="en-US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52103" y="2230951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800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HHB</a:t>
            </a:r>
            <a:endParaRPr lang="en-US" sz="8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6550" y="2209800"/>
            <a:ext cx="2892050" cy="554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06-1-5001  </a:t>
            </a:r>
            <a:r>
              <a:rPr lang="en-US" sz="9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</a:t>
            </a:r>
            <a:r>
              <a: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Battalion Fire Missions</a:t>
            </a:r>
            <a:endParaRPr lang="en-US" sz="9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06-2-1063  </a:t>
            </a:r>
            <a:r>
              <a: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Operations </a:t>
            </a:r>
            <a:r>
              <a:rPr lang="en-US" sz="9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endParaRPr lang="en-US" sz="9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71-8-5200  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Command Post Operations</a:t>
            </a:r>
          </a:p>
          <a:p>
            <a:endParaRPr 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Warrior Tasks and Battle Drills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30680"/>
              </p:ext>
            </p:extLst>
          </p:nvPr>
        </p:nvGraphicFramePr>
        <p:xfrm>
          <a:off x="838201" y="1182880"/>
          <a:ext cx="7543799" cy="5217920"/>
        </p:xfrm>
        <a:graphic>
          <a:graphicData uri="http://schemas.openxmlformats.org/drawingml/2006/table">
            <a:tbl>
              <a:tblPr/>
              <a:tblGrid>
                <a:gridCol w="316692"/>
                <a:gridCol w="1705272"/>
                <a:gridCol w="5521835"/>
              </a:tblGrid>
              <a:tr h="18451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Warrior Tasks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Critical Individual Supporting Tasks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0176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Maintain, Employ, and Engage targets with individually Assigned Weapon System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(7)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Associated Task # Load individual assigned weapon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Associated Task # Unload individual assigned weapon 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Associated Task # Perform Function Check on individually assigned weapon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Associated Task # Correct malfunctions of individually assigned weapon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Associated Task # Zero individually assigned weapon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Associated Task # Engage targets with individually assigned weapon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Associated Task # Maintain your assigned individual weapon and supporting equipment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Employ Hand Grenades (2)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071-COM-4401 Perform Safety Checks on Hand Grenades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071-COM-4407 Employ Hand Grenades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8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Individual Movement Techniques (2)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071-COM-0541 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Exterior Movement Techniques During an Urban Operation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071-COM-0503 Move Over, Through, or Around Obstacles (Except Minefields)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8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Navigate from one Point to Another (9)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071-COM-1000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Identify Topographic Symbols on a Military Map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071-COM-1008 Measure Distance on a Map 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071-COM-1001 Identify Terrain Features on a Map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071-COM-1011 Orient a Map Using a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Lensatic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Compass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071-COM-1002 Determine the Grid Coordinates of a Point on a Military Map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071-COM-1003 Determine a Magnetic Azimuth Using a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Lensatic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Compass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071-COM-1005 Determine a Location on the Ground by Terrain Association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071-COM-1006 Navigate from One Point on the Ground to Another Point While Dismounted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071-COM-1012 Orient a Map to the Ground by Map-Terrain Association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9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Move as a member of a Team (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071-COM-0501 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Move as a Member of a Team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071-COM-0502 Move Under Direct Fire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071-COM-0510 React to Indirect Fire While Dismounted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071-COM-0513 Select Hasty Fighting </a:t>
                      </a: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Positions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7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Voice Communications (SITREP/SPOTREP/9- LINE-MEDEVAC, Explosive </a:t>
                      </a: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Hazard  [EH])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(5)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113-COM-1022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Voice Communications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113-COM-2070 Operate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SINCGARS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Single-channel (SC) 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081-COM-0101 Request Medical Evacuation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171-COM-4079 Send a Situation Report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SITREP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171-COM-4080 Send a Spot Report (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SPOTREP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1684" y="15238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 Arial"/>
              </a:rPr>
              <a:t>Warrior Tasks</a:t>
            </a:r>
            <a:endParaRPr lang="en-US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44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055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 Arial"/>
              </a:rPr>
              <a:t>Warrior Tasks</a:t>
            </a:r>
            <a:endParaRPr lang="en-US" dirty="0">
              <a:latin typeface=" 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70840"/>
              </p:ext>
            </p:extLst>
          </p:nvPr>
        </p:nvGraphicFramePr>
        <p:xfrm>
          <a:off x="685799" y="1087817"/>
          <a:ext cx="7696201" cy="5236783"/>
        </p:xfrm>
        <a:graphic>
          <a:graphicData uri="http://schemas.openxmlformats.org/drawingml/2006/table">
            <a:tbl>
              <a:tblPr/>
              <a:tblGrid>
                <a:gridCol w="323091"/>
                <a:gridCol w="1739723"/>
                <a:gridCol w="5633387"/>
              </a:tblGrid>
              <a:tr h="166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Visual Signaling Techniques (1)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071-COM-0608 Use Visual Signaling Techniques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9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React to Chemical,  Biological, Radiological, and Nuclear (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CBRN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 Attack/Hazard (11)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031-COM-1013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Decontaminate Yourself and Individual Equipment Using Chemical Decontamination Kits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031-COM-1019 React to Chemical or Biological (CB) Hazard/Attack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031-COM-1035 Protect Yourself from Chemical and Biological (CB) Contamination Using Your Assigned Protective Mask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031-COM-1036 Maintain Your Assigned Protective Mask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031-COM-1021 Mark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CBRN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Contaminated Areas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031-COM-1037 Detect Chemical Agents Using M8 or M9 Detector Paper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031-COM-1040 Protect Yourself from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CBRN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Injury/Contamination with the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JSLIST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Chemical-Protective Ensemble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031-COM-1018 React to Nuclear Hazard/Attack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031-COM-1042 Protect Yourself from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CBRN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Injury/Contamination when Changing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MOPP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Using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JSLIST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081-COM-1044 Perform First Aid for Nerve Agent Injury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081-COM-1046 Transport a casualty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88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Immediate Lifesaving Measures (9)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081-COM-1001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Evaluate a Casualty (Tactical Combat Casualty Care)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081-COM-1003 Perform First Aid to Clear an Object Stuck in the Throat of a Conscious Casualty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081-COM-1005 Perform First Aid to Prevent or Control Shock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081-COM-1023 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Open an Airway</a:t>
                      </a:r>
                      <a:r>
                        <a:rPr lang="en-US" sz="8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081-COM-1032 Perform First Aid for Bleeding of an Extremity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081-COM-1046 Transported a Casualty  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081-COM-1007 </a:t>
                      </a:r>
                      <a:r>
                        <a:rPr lang="es-PR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</a:t>
                      </a:r>
                      <a:r>
                        <a:rPr lang="es-PR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R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First</a:t>
                      </a:r>
                      <a:r>
                        <a:rPr lang="es-PR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R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Aid</a:t>
                      </a:r>
                      <a:r>
                        <a:rPr lang="es-PR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PR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s-PR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Burns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R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081-COM-0101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Request Medical Evacuation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081-COM-1026 “Perform first aid for an open chest wound”</a:t>
                      </a:r>
                      <a:r>
                        <a:rPr lang="en-US" sz="8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counter IED (2)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052-COM-1270 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React to Possible Improvised Explosive Device (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IED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 (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AKO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ACCESS ONLY)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052-COM-1271 Identify Visual Indicators of an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IED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AKO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ACCESS ONLY)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2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Maintain Situational Awareness (5)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69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071-COM-0804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Surveillance without the Aid of Electronic Devices 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301-COM-1050 Report Information of Potential Intelligence Value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071-COM-1004 Perform duty as a Guard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071-COM-0815 Practice Noise, Light, and Litter Discipline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071-COM-0801 Challenge Persons Entering your 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Area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Combatives (1)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071-COM-0512 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Hand-to-Hand Combat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Construct an Individual Fighting Position (3)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071-COM-0513 Select Hasty Fighting Position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051-191-1361 Camouflage yourself and individual equipment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071-326-5703 Construct an individual fighting position</a:t>
                      </a: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9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Assess and Respond to Threats (Escalation of Force) (4)</a:t>
                      </a:r>
                      <a:endParaRPr lang="en-US" sz="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171-COM-0011 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Employ Progressive Levels of Individual Force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181-COM-1001 Conduct operations According to the Law of war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191-COM-0008 Search an Individual in a Tactical Environment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159-200-2026 Identify Combatant and Non Combatant Personnel &amp; Hybrid Threats (New Task)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349" marR="233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72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90026"/>
              </p:ext>
            </p:extLst>
          </p:nvPr>
        </p:nvGraphicFramePr>
        <p:xfrm>
          <a:off x="228600" y="1219201"/>
          <a:ext cx="8458200" cy="5181599"/>
        </p:xfrm>
        <a:graphic>
          <a:graphicData uri="http://schemas.openxmlformats.org/drawingml/2006/table">
            <a:tbl>
              <a:tblPr/>
              <a:tblGrid>
                <a:gridCol w="1117164"/>
                <a:gridCol w="1687871"/>
                <a:gridCol w="5653165"/>
              </a:tblGrid>
              <a:tr h="2839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Battle Drills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Individual Tasks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308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React to Contact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071-COM-0513 Select Hasty Fighting Positions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Associated Task # Engage targets with individually assigned weapon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071-COM-0608 Use Visual Signaling Techniques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071-COM-0502 Move Under Direct Fire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113-COM-1022 Perform Voice Communications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071-COM-0501 Move as a Member of a Team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071-COM-4407 Employ Hand Grenades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551-COM-1040 Perform 5/25/200 meter scans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052-COM-1271 Identify Visual Indicators of an Improvised Explosive Device (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IED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052-COM-1270 React to possible Improvised Explosive Device (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IED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191-COM-5148 Search an individual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68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Establish Security </a:t>
                      </a: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 the halt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071-COM-0513 Select Hasty Fighting Positions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113-COM-1022 Perform Voice Communications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071`COM1-0801 Challenge Persons Entering Your Area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071-COM-1004 Perform Duty as a Guard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071-COM-0815 Practice Noise, Light and Litter Discipline 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071-COM-0608 Use Visual Signaling Techniques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191-COM-5148 Search an individual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071-COM-3013 Conduct a Tactical Road March</a:t>
                      </a:r>
                      <a:endParaRPr lang="en-US" sz="105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071-COM-4080 Send a Spot Report</a:t>
                      </a:r>
                      <a:endParaRPr lang="en-US" sz="105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071-COM-4079 Send a Situation Report</a:t>
                      </a:r>
                      <a:endParaRPr lang="en-US" sz="105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051-191-1361 Camouflage yourself and individual equipment</a:t>
                      </a:r>
                      <a:endParaRPr lang="en-US" sz="105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071-326-5703 Construct an individual fighting position</a:t>
                      </a:r>
                      <a:endParaRPr lang="en-US" sz="105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0323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 Arial"/>
              </a:rPr>
              <a:t>Battle Drills</a:t>
            </a:r>
            <a:endParaRPr lang="en-US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5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2"/>
          <p:cNvSpPr txBox="1"/>
          <p:nvPr/>
        </p:nvSpPr>
        <p:spPr>
          <a:xfrm>
            <a:off x="3657600" y="1179283"/>
            <a:ext cx="1981200" cy="121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2555" algn="l"/>
              </a:tabLst>
            </a:pPr>
            <a:r>
              <a:rPr lang="en-US" sz="1100" b="1" u="sng" spc="-20" dirty="0" smtClean="0">
                <a:latin typeface="Arial"/>
                <a:cs typeface="Arial"/>
              </a:rPr>
              <a:t>DIVISION DA </a:t>
            </a:r>
            <a:r>
              <a:rPr lang="en-US" sz="1100" b="1" u="sng" spc="-20" dirty="0" err="1" smtClean="0">
                <a:latin typeface="Arial"/>
                <a:cs typeface="Arial"/>
              </a:rPr>
              <a:t>METL</a:t>
            </a:r>
            <a:r>
              <a:rPr lang="en-US" sz="1100" b="1" u="sng" spc="-20" dirty="0" smtClean="0">
                <a:latin typeface="Arial"/>
                <a:cs typeface="Arial"/>
              </a:rPr>
              <a:t>: </a:t>
            </a:r>
          </a:p>
          <a:p>
            <a:pPr marL="12700">
              <a:lnSpc>
                <a:spcPct val="100000"/>
              </a:lnSpc>
              <a:tabLst>
                <a:tab pos="122555" algn="l"/>
              </a:tabLst>
            </a:pPr>
            <a:r>
              <a:rPr sz="1100" spc="-20" dirty="0" smtClean="0">
                <a:latin typeface="Arial"/>
                <a:cs typeface="Arial"/>
              </a:rPr>
              <a:t>C</a:t>
            </a:r>
            <a:r>
              <a:rPr sz="1100" dirty="0" smtClean="0">
                <a:latin typeface="Arial"/>
                <a:cs typeface="Arial"/>
              </a:rPr>
              <a:t>onduct</a:t>
            </a:r>
            <a:r>
              <a:rPr sz="1100" spc="-45" dirty="0" smtClean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orce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Projection</a:t>
            </a:r>
          </a:p>
          <a:p>
            <a:pPr marL="12700">
              <a:lnSpc>
                <a:spcPct val="100000"/>
              </a:lnSpc>
              <a:tabLst>
                <a:tab pos="122555" algn="l"/>
              </a:tabLst>
            </a:pPr>
            <a:r>
              <a:rPr sz="1100" spc="-2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onduct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45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ontact</a:t>
            </a:r>
          </a:p>
          <a:p>
            <a:pPr marL="12700">
              <a:lnSpc>
                <a:spcPct val="100000"/>
              </a:lnSpc>
              <a:tabLst>
                <a:tab pos="122555" algn="l"/>
              </a:tabLst>
            </a:pPr>
            <a:r>
              <a:rPr sz="1100" spc="-20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uct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Entry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rations</a:t>
            </a:r>
          </a:p>
          <a:p>
            <a:pPr marL="12700">
              <a:lnSpc>
                <a:spcPct val="100000"/>
              </a:lnSpc>
              <a:tabLst>
                <a:tab pos="122555" algn="l"/>
              </a:tabLst>
            </a:pPr>
            <a:r>
              <a:rPr sz="1100" spc="-2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onduct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-1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Attack</a:t>
            </a:r>
          </a:p>
          <a:p>
            <a:pPr marL="12700">
              <a:lnSpc>
                <a:spcPct val="100000"/>
              </a:lnSpc>
              <a:tabLst>
                <a:tab pos="122555" algn="l"/>
              </a:tabLst>
            </a:pPr>
            <a:r>
              <a:rPr sz="1100" spc="-2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uct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efense</a:t>
            </a:r>
          </a:p>
          <a:p>
            <a:pPr marL="12700">
              <a:lnSpc>
                <a:spcPct val="100000"/>
              </a:lnSpc>
              <a:tabLst>
                <a:tab pos="122555" algn="l"/>
              </a:tabLst>
            </a:pPr>
            <a:r>
              <a:rPr sz="1100" spc="-20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onduct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93331"/>
            <a:ext cx="4267200" cy="1697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u="sng" dirty="0" err="1" smtClean="0">
                <a:solidFill>
                  <a:prstClr val="black"/>
                </a:solidFill>
                <a:latin typeface=" Arial"/>
              </a:rPr>
              <a:t>IBCT</a:t>
            </a:r>
            <a:r>
              <a:rPr lang="en-US" sz="1100" b="1" u="sng" dirty="0" smtClean="0">
                <a:solidFill>
                  <a:prstClr val="black"/>
                </a:solidFill>
                <a:latin typeface=" Arial"/>
              </a:rPr>
              <a:t> DA METL:</a:t>
            </a:r>
            <a:endParaRPr lang="en-US" sz="1100" b="1" u="sng" dirty="0">
              <a:solidFill>
                <a:prstClr val="black"/>
              </a:solidFill>
              <a:latin typeface=" Arial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07-6-1072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Conduct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a MTC </a:t>
            </a:r>
            <a:endParaRPr lang="en-US" sz="1100" dirty="0" smtClean="0">
              <a:solidFill>
                <a:prstClr val="black"/>
              </a:solidFill>
              <a:latin typeface=" Arial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07-6-1092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Conduct an Attack </a:t>
            </a: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07-6-1028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Conduct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an Area Defense </a:t>
            </a:r>
            <a:endParaRPr lang="en-US" sz="1100" dirty="0" smtClean="0">
              <a:solidFill>
                <a:prstClr val="black"/>
              </a:solidFill>
              <a:latin typeface=" Arial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07-6-1272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Area 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Security</a:t>
            </a: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71-8-1212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Conduct Air Assault (IBCT / SBCT)</a:t>
            </a: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55-2-XXXX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Expeditionary Deployment Operations</a:t>
            </a:r>
            <a:endParaRPr lang="en-US" sz="1100" dirty="0">
              <a:solidFill>
                <a:prstClr val="black"/>
              </a:solidFill>
              <a:latin typeface=" Arial"/>
            </a:endParaRPr>
          </a:p>
          <a:p>
            <a:endParaRPr lang="en-US" sz="1100" dirty="0">
              <a:solidFill>
                <a:prstClr val="black"/>
              </a:solidFill>
              <a:latin typeface=" Arial"/>
            </a:endParaRPr>
          </a:p>
          <a:p>
            <a:endParaRPr lang="en-US" sz="1100" dirty="0">
              <a:solidFill>
                <a:prstClr val="black"/>
              </a:solidFill>
              <a:latin typeface=" 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7191" y="2493331"/>
            <a:ext cx="4368209" cy="1697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SBDE DA </a:t>
            </a:r>
            <a:r>
              <a:rPr lang="en-US" sz="1100" b="1" u="sng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METL</a:t>
            </a:r>
            <a:r>
              <a:rPr lang="en-US" sz="11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100" b="1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63-9-0002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Conduct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 Support in the Operational Area </a:t>
            </a:r>
          </a:p>
          <a:p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63-9-2450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Establish 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 Bases and Facilities (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Brigade-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63-6-4060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Conduct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63-9-0027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Reception, Staging, and Onward Movement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63-9-2805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Conduct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Cluster Operations (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Brigade-</a:t>
            </a:r>
            <a:r>
              <a:rPr lang="en-US" sz="11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12-6-0007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Personnel Services </a:t>
            </a:r>
            <a:endParaRPr lang="en-US" sz="1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55-2-XXXX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Conduct Expeditionary Deployment Operations</a:t>
            </a:r>
          </a:p>
          <a:p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4572000" y="4339770"/>
            <a:ext cx="4343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DIVARTY DA </a:t>
            </a:r>
            <a:r>
              <a:rPr lang="en-US" sz="1100" b="1" u="sng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METL</a:t>
            </a:r>
            <a:r>
              <a:rPr lang="en-US" sz="1100" b="1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1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06-6-6053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Precision Targeting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06-6-5053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Field Artillery Fire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Missions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06-6-1084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Synchronize Fire Support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06-6-5066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Employ Fires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06-6-5060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Conduct </a:t>
            </a:r>
            <a:r>
              <a:rPr lang="en-US" sz="1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Counterfire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06-6-5431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Execute Targeting Process</a:t>
            </a:r>
          </a:p>
          <a:p>
            <a:r>
              <a:rPr lang="en-US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06-6-6061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 Sensors through 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55-2-XXXX</a:t>
            </a:r>
            <a:r>
              <a:rPr lang="en-US" sz="1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Expeditionary Deployment Operations</a:t>
            </a:r>
          </a:p>
          <a:p>
            <a:endParaRPr lang="en-US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339770"/>
            <a:ext cx="42672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>
                <a:solidFill>
                  <a:prstClr val="black"/>
                </a:solidFill>
                <a:latin typeface=" Arial"/>
              </a:rPr>
              <a:t>CAB DA METL:</a:t>
            </a:r>
            <a:endParaRPr lang="en-US" sz="1100" b="1" u="sng" dirty="0">
              <a:solidFill>
                <a:prstClr val="black"/>
              </a:solidFill>
              <a:latin typeface=" Arial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01-TS-6639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Attack Operations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01-1-5130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Air Assault Operations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01-6-6114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Reconnaissance Operations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01-6-6115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Security Operations 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01-6-6116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Air Movement Operations 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01-6-6117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Aeromedical Evacuation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55-2-XXXX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Expeditionary Deployment Operations</a:t>
            </a:r>
          </a:p>
          <a:p>
            <a:endParaRPr lang="en-US" sz="1100" dirty="0">
              <a:solidFill>
                <a:prstClr val="black"/>
              </a:solidFill>
              <a:latin typeface=" Arial"/>
            </a:endParaRPr>
          </a:p>
          <a:p>
            <a:endParaRPr lang="en-US" sz="1100" dirty="0">
              <a:solidFill>
                <a:prstClr val="black"/>
              </a:solidFill>
              <a:latin typeface=" 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MTN DIV (L)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93225"/>
              </p:ext>
            </p:extLst>
          </p:nvPr>
        </p:nvGraphicFramePr>
        <p:xfrm>
          <a:off x="381000" y="1295400"/>
          <a:ext cx="8382000" cy="5105400"/>
        </p:xfrm>
        <a:graphic>
          <a:graphicData uri="http://schemas.openxmlformats.org/drawingml/2006/table">
            <a:tbl>
              <a:tblPr/>
              <a:tblGrid>
                <a:gridCol w="1107099"/>
                <a:gridCol w="1672665"/>
                <a:gridCol w="5602236"/>
              </a:tblGrid>
              <a:tr h="1892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Perform Tactical Combat Casualty Care 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081-COM-0101 Request Medical Evacuation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081-COM-1001 Evaluate a Casualty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081-COM-1003 Perform First Aid to Clear an Object Stuck in the Throat of a Conscious Casualty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081-COM-1005 Perform First Aid to Prevent or Control Shock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081-COM-1023 Perform First Aid to Restore Breathing and/or Pulse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081-COM-1032 Perform First Aid for Bleeding of an Extremity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081-COM-1046 Transport a Casualty 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081-COM-1054 Evacuate Casualties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113-COM-1022 Perform Voice Communications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191-COM-5148 Search an individual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React to Ambush (near/far)</a:t>
                      </a:r>
                      <a:endParaRPr lang="en-US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Near-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052-COM-1271 Identify visual indicators of an 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IED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052-COM-3261 React to an 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IED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attack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071-COM-0006 Perform Hand-to-hand Combat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071-COM-0030 Engage targets with M4/M16 Rifle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071-COM-4407 Employ hand grenades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071-COM-0501 Move as a member of a team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071-COM-0502 Move under direct fire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071-COM-0513 Select Hasty Fighting Positions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071-COM-0608 Use visual signal techniques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113-COM-1022 Perform voice communications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Far-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052-COM-3261 React to an </a:t>
                      </a:r>
                      <a:r>
                        <a:rPr lang="en-US" sz="10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IED</a:t>
                      </a: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attack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071-COM-0501 Move as a member of a team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071-COM-0513 Select Hasty Fighting Positions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113-COM-1022 Perform voice communications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071-COM-0608 Use visual signal techniques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071-COM-0030 Engage targets with M4/M16 Rifle</a:t>
                      </a:r>
                      <a:endParaRPr lang="en-US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810" marR="3781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 Arial"/>
              </a:rPr>
              <a:t>Battle Drills</a:t>
            </a:r>
            <a:endParaRPr lang="en-US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63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IBCT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190625"/>
            <a:ext cx="4267200" cy="1295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u="sng" dirty="0" err="1" smtClean="0">
                <a:solidFill>
                  <a:prstClr val="black"/>
                </a:solidFill>
                <a:latin typeface=" Arial"/>
              </a:rPr>
              <a:t>IBCT</a:t>
            </a:r>
            <a:r>
              <a:rPr lang="en-US" sz="1100" b="1" u="sng" dirty="0" smtClean="0">
                <a:solidFill>
                  <a:prstClr val="black"/>
                </a:solidFill>
                <a:latin typeface=" Arial"/>
              </a:rPr>
              <a:t> DA METL:</a:t>
            </a:r>
            <a:endParaRPr lang="en-US" sz="1100" b="1" u="sng" dirty="0">
              <a:solidFill>
                <a:prstClr val="black"/>
              </a:solidFill>
              <a:latin typeface=" Arial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07-6-1072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Conduct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a MTC </a:t>
            </a:r>
            <a:endParaRPr lang="en-US" sz="1100" dirty="0" smtClean="0">
              <a:solidFill>
                <a:prstClr val="black"/>
              </a:solidFill>
              <a:latin typeface=" Arial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07-6-1092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Conduct an Attack </a:t>
            </a: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07-6-1028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Conduct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an Area Defense </a:t>
            </a:r>
            <a:endParaRPr lang="en-US" sz="1100" dirty="0" smtClean="0">
              <a:solidFill>
                <a:prstClr val="black"/>
              </a:solidFill>
              <a:latin typeface=" Arial"/>
            </a:endParaRP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07-6-1272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Area 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Security</a:t>
            </a: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71-8-1212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Conduct Air Assault (IBCT / SBCT)</a:t>
            </a:r>
          </a:p>
          <a:p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55-2-XXXX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Expeditionary Deployment Operations</a:t>
            </a:r>
            <a:endParaRPr lang="en-US" sz="1100" dirty="0">
              <a:solidFill>
                <a:prstClr val="black"/>
              </a:solidFill>
              <a:latin typeface=" Arial"/>
            </a:endParaRPr>
          </a:p>
          <a:p>
            <a:endParaRPr lang="en-US" sz="1100" dirty="0">
              <a:solidFill>
                <a:prstClr val="black"/>
              </a:solidFill>
              <a:latin typeface=" Arial"/>
            </a:endParaRPr>
          </a:p>
          <a:p>
            <a:endParaRPr lang="en-US" sz="1100" dirty="0">
              <a:solidFill>
                <a:prstClr val="black"/>
              </a:solidFill>
              <a:latin typeface=" 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16275"/>
            <a:ext cx="2814067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u="sng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IN </a:t>
            </a:r>
            <a:r>
              <a:rPr lang="en-US" sz="1100" b="1" u="sng" dirty="0" err="1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BN</a:t>
            </a:r>
            <a:r>
              <a:rPr lang="en-US" sz="1100" b="1" u="sng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 DA </a:t>
            </a:r>
            <a:r>
              <a:rPr lang="en-US" sz="1100" b="1" u="sng" dirty="0" err="1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METL</a:t>
            </a:r>
            <a:r>
              <a:rPr lang="en-US" sz="1100" b="1" u="sng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07-6-1072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 </a:t>
            </a:r>
            <a:r>
              <a:rPr lang="en-US" sz="1100" dirty="0" err="1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MTC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07-6-1092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an Attack </a:t>
            </a:r>
            <a:endParaRPr lang="en-US" sz="11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07-6-1028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an Area Defense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71-6-1272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Security Operations </a:t>
            </a:r>
            <a:endParaRPr lang="en-US" sz="11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119771"/>
            <a:ext cx="2814067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u="sng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CAV </a:t>
            </a:r>
            <a:r>
              <a:rPr lang="en-US" sz="1100" b="1" u="sng" dirty="0" err="1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SQDN</a:t>
            </a:r>
            <a:r>
              <a:rPr lang="en-US" sz="1100" b="1" u="sng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 DA </a:t>
            </a:r>
            <a:r>
              <a:rPr lang="en-US" sz="1100" b="1" u="sng" dirty="0" err="1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METL</a:t>
            </a:r>
            <a:r>
              <a:rPr lang="en-US" sz="1100" b="1" u="sng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07-6-1272 </a:t>
            </a:r>
            <a:r>
              <a:rPr lang="en-US" sz="1100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Area Security </a:t>
            </a:r>
            <a:endParaRPr lang="en-US" sz="11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17-6-9314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Zone Reconnaissance </a:t>
            </a:r>
            <a:endParaRPr lang="en-US" sz="11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17-6-9315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Area Reconnaissance </a:t>
            </a:r>
            <a:endParaRPr lang="en-US" sz="11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17-6-9225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 Screen </a:t>
            </a:r>
            <a:endParaRPr lang="en-US" sz="11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17-6-9222 </a:t>
            </a:r>
            <a:r>
              <a:rPr lang="en-US" sz="11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 Guard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716276"/>
            <a:ext cx="335280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u="sng" dirty="0" err="1" smtClean="0">
                <a:latin typeface=" Arial"/>
              </a:rPr>
              <a:t>BEB</a:t>
            </a:r>
            <a:r>
              <a:rPr lang="en-US" sz="1100" b="1" u="sng" dirty="0" smtClean="0">
                <a:latin typeface=" Arial"/>
              </a:rPr>
              <a:t> DA </a:t>
            </a:r>
            <a:r>
              <a:rPr lang="en-US" sz="1100" b="1" u="sng" dirty="0" err="1" smtClean="0">
                <a:latin typeface=" Arial"/>
              </a:rPr>
              <a:t>METL</a:t>
            </a:r>
            <a:r>
              <a:rPr lang="en-US" sz="1100" b="1" u="sng" dirty="0" smtClean="0">
                <a:latin typeface=" Arial"/>
              </a:rPr>
              <a:t>:</a:t>
            </a:r>
          </a:p>
          <a:p>
            <a:r>
              <a:rPr lang="en-US" sz="1100" b="1" dirty="0" smtClean="0">
                <a:latin typeface=" Arial"/>
              </a:rPr>
              <a:t>05-1-0010  </a:t>
            </a:r>
            <a:r>
              <a:rPr lang="en-US" sz="1100" dirty="0" smtClean="0">
                <a:latin typeface=" Arial"/>
              </a:rPr>
              <a:t>Exec </a:t>
            </a:r>
            <a:r>
              <a:rPr lang="en-US" sz="1100" dirty="0">
                <a:latin typeface=" Arial"/>
              </a:rPr>
              <a:t>Engineer </a:t>
            </a:r>
            <a:r>
              <a:rPr lang="en-US" sz="1100" dirty="0" err="1">
                <a:latin typeface=" Arial"/>
              </a:rPr>
              <a:t>Spt</a:t>
            </a:r>
            <a:r>
              <a:rPr lang="en-US" sz="1100" dirty="0">
                <a:latin typeface=" Arial"/>
              </a:rPr>
              <a:t> to Mobility </a:t>
            </a:r>
            <a:r>
              <a:rPr lang="en-US" sz="1100" dirty="0" err="1" smtClean="0">
                <a:latin typeface=" Arial"/>
              </a:rPr>
              <a:t>Opns</a:t>
            </a:r>
            <a:endParaRPr lang="en-US" sz="1100" dirty="0" smtClean="0">
              <a:latin typeface=" Arial"/>
            </a:endParaRPr>
          </a:p>
          <a:p>
            <a:r>
              <a:rPr lang="en-US" sz="1100" b="1" dirty="0">
                <a:latin typeface=" Arial"/>
              </a:rPr>
              <a:t>05-1-0011  </a:t>
            </a:r>
            <a:r>
              <a:rPr lang="en-US" sz="1100" dirty="0">
                <a:latin typeface=" Arial"/>
              </a:rPr>
              <a:t>Exec Engineer </a:t>
            </a:r>
            <a:r>
              <a:rPr lang="en-US" sz="1100" dirty="0" err="1">
                <a:latin typeface=" Arial"/>
              </a:rPr>
              <a:t>Spt</a:t>
            </a:r>
            <a:r>
              <a:rPr lang="en-US" sz="1100" dirty="0">
                <a:latin typeface=" Arial"/>
              </a:rPr>
              <a:t> to Breaching </a:t>
            </a:r>
            <a:r>
              <a:rPr lang="en-US" sz="1100" dirty="0" err="1" smtClean="0">
                <a:latin typeface=" Arial"/>
              </a:rPr>
              <a:t>Opns</a:t>
            </a:r>
            <a:endParaRPr lang="en-US" sz="1100" dirty="0" smtClean="0">
              <a:latin typeface=" Arial"/>
            </a:endParaRPr>
          </a:p>
          <a:p>
            <a:r>
              <a:rPr lang="en-US" sz="1100" b="1" dirty="0">
                <a:latin typeface=" Arial"/>
              </a:rPr>
              <a:t>05-1-0012  </a:t>
            </a:r>
            <a:r>
              <a:rPr lang="en-US" sz="1100" dirty="0">
                <a:latin typeface=" Arial"/>
              </a:rPr>
              <a:t>Exec Engineer </a:t>
            </a:r>
            <a:r>
              <a:rPr lang="en-US" sz="1100" dirty="0" err="1">
                <a:latin typeface=" Arial"/>
              </a:rPr>
              <a:t>Countermobility</a:t>
            </a:r>
            <a:r>
              <a:rPr lang="en-US" sz="1100" dirty="0">
                <a:latin typeface=" Arial"/>
              </a:rPr>
              <a:t> </a:t>
            </a:r>
            <a:r>
              <a:rPr lang="en-US" sz="1100" dirty="0" err="1" smtClean="0">
                <a:latin typeface=" Arial"/>
              </a:rPr>
              <a:t>Opns</a:t>
            </a:r>
            <a:endParaRPr lang="en-US" sz="1100" dirty="0" smtClean="0">
              <a:latin typeface=" Arial"/>
            </a:endParaRPr>
          </a:p>
          <a:p>
            <a:r>
              <a:rPr lang="en-US" sz="1100" b="1" dirty="0">
                <a:latin typeface=" Arial"/>
              </a:rPr>
              <a:t>05-1-0013  </a:t>
            </a:r>
            <a:r>
              <a:rPr lang="en-US" sz="1100" dirty="0">
                <a:latin typeface=" Arial"/>
              </a:rPr>
              <a:t>Exec Engineer Survivability </a:t>
            </a:r>
            <a:r>
              <a:rPr lang="en-US" sz="1100" dirty="0" err="1" smtClean="0">
                <a:latin typeface=" Arial"/>
              </a:rPr>
              <a:t>Opns</a:t>
            </a:r>
            <a:endParaRPr lang="en-US" sz="1100" dirty="0" smtClean="0">
              <a:latin typeface=" 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119771"/>
            <a:ext cx="3352800" cy="908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u="sng" dirty="0" err="1" smtClean="0">
                <a:latin typeface=" Arial"/>
              </a:rPr>
              <a:t>BSB</a:t>
            </a:r>
            <a:r>
              <a:rPr lang="en-US" sz="1100" b="1" u="sng" dirty="0" smtClean="0">
                <a:latin typeface=" Arial"/>
              </a:rPr>
              <a:t> DA </a:t>
            </a:r>
            <a:r>
              <a:rPr lang="en-US" sz="1100" b="1" u="sng" dirty="0" err="1" smtClean="0">
                <a:latin typeface=" Arial"/>
              </a:rPr>
              <a:t>METL</a:t>
            </a:r>
            <a:r>
              <a:rPr lang="en-US" sz="1100" b="1" u="sng" dirty="0" smtClean="0">
                <a:latin typeface=" Arial"/>
              </a:rPr>
              <a:t>:</a:t>
            </a:r>
          </a:p>
          <a:p>
            <a:r>
              <a:rPr lang="en-US" sz="1100" b="1" dirty="0" smtClean="0">
                <a:latin typeface=" Arial"/>
              </a:rPr>
              <a:t>42-1-0001  </a:t>
            </a:r>
            <a:r>
              <a:rPr lang="en-US" sz="1100" dirty="0" smtClean="0">
                <a:latin typeface=" Arial"/>
              </a:rPr>
              <a:t>Coord</a:t>
            </a:r>
            <a:r>
              <a:rPr lang="en-US" sz="1100" dirty="0">
                <a:latin typeface=" Arial"/>
              </a:rPr>
              <a:t>. Class II, IV, and IX Spt. </a:t>
            </a:r>
            <a:endParaRPr lang="en-US" sz="1100" dirty="0" smtClean="0">
              <a:latin typeface=" Arial"/>
            </a:endParaRPr>
          </a:p>
          <a:p>
            <a:r>
              <a:rPr lang="en-US" sz="1100" b="1" dirty="0">
                <a:latin typeface=" Arial"/>
              </a:rPr>
              <a:t>42-1-0002  </a:t>
            </a:r>
            <a:r>
              <a:rPr lang="en-US" sz="1100" dirty="0">
                <a:latin typeface=" Arial"/>
              </a:rPr>
              <a:t>Organize Class I, VI, and Water Spt</a:t>
            </a:r>
            <a:r>
              <a:rPr lang="en-US" sz="1100" dirty="0" smtClean="0">
                <a:latin typeface=" Arial"/>
              </a:rPr>
              <a:t>.</a:t>
            </a:r>
            <a:endParaRPr lang="en-US" sz="1100" b="1" dirty="0" smtClean="0">
              <a:latin typeface=" Arial"/>
            </a:endParaRPr>
          </a:p>
          <a:p>
            <a:r>
              <a:rPr lang="en-US" sz="1100" b="1" dirty="0">
                <a:latin typeface=" Arial"/>
              </a:rPr>
              <a:t>63-1-4028  </a:t>
            </a:r>
            <a:r>
              <a:rPr lang="en-US" sz="1100" dirty="0">
                <a:latin typeface=" Arial"/>
              </a:rPr>
              <a:t>Coord. </a:t>
            </a:r>
            <a:r>
              <a:rPr lang="en-US" sz="1100" dirty="0" err="1">
                <a:latin typeface=" Arial"/>
              </a:rPr>
              <a:t>Sust</a:t>
            </a:r>
            <a:r>
              <a:rPr lang="en-US" sz="1100" dirty="0">
                <a:latin typeface=" Arial"/>
              </a:rPr>
              <a:t>./Field </a:t>
            </a:r>
            <a:r>
              <a:rPr lang="en-US" sz="1100" dirty="0" err="1">
                <a:latin typeface=" Arial"/>
              </a:rPr>
              <a:t>Maint</a:t>
            </a:r>
            <a:r>
              <a:rPr lang="en-US" sz="1100" dirty="0">
                <a:latin typeface=" Arial"/>
              </a:rPr>
              <a:t>. Spt</a:t>
            </a:r>
            <a:r>
              <a:rPr lang="en-US" sz="1100" dirty="0" smtClean="0">
                <a:latin typeface=" Arial"/>
              </a:rPr>
              <a:t>.</a:t>
            </a:r>
            <a:endParaRPr lang="en-US" sz="1100" b="1" dirty="0" smtClean="0">
              <a:latin typeface=" Arial"/>
            </a:endParaRPr>
          </a:p>
          <a:p>
            <a:r>
              <a:rPr lang="en-US" sz="1100" b="1" dirty="0">
                <a:latin typeface=" Arial"/>
              </a:rPr>
              <a:t>63-1-4031  </a:t>
            </a:r>
            <a:r>
              <a:rPr lang="en-US" sz="1100" dirty="0">
                <a:latin typeface=" Arial"/>
              </a:rPr>
              <a:t>Coord. Health Service Spt.</a:t>
            </a:r>
          </a:p>
          <a:p>
            <a:endParaRPr lang="en-US" sz="1100" b="1" dirty="0" smtClean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9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73237"/>
            <a:ext cx="8229600" cy="733763"/>
          </a:xfrm>
        </p:spPr>
        <p:txBody>
          <a:bodyPr/>
          <a:lstStyle/>
          <a:p>
            <a:r>
              <a:rPr lang="en-US" sz="3200" dirty="0" smtClean="0">
                <a:latin typeface=" Arial"/>
              </a:rPr>
              <a:t>Infantry Rifle Battalion </a:t>
            </a:r>
            <a:endParaRPr lang="en-US" sz="3200" dirty="0">
              <a:latin typeface=" Arial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366904" y="2103751"/>
            <a:ext cx="2618964" cy="646331"/>
            <a:chOff x="2646677" y="1565234"/>
            <a:chExt cx="2618964" cy="646331"/>
          </a:xfrm>
        </p:grpSpPr>
        <p:sp>
          <p:nvSpPr>
            <p:cNvPr id="11" name="Rectangle 10"/>
            <p:cNvSpPr/>
            <p:nvPr/>
          </p:nvSpPr>
          <p:spPr>
            <a:xfrm>
              <a:off x="2646677" y="1569097"/>
              <a:ext cx="490251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INF CO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3138" y="1565234"/>
              <a:ext cx="209250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07-2-1090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 </a:t>
              </a:r>
              <a:r>
                <a:rPr lang="en-US" sz="900" dirty="0" err="1">
                  <a:solidFill>
                    <a:srgbClr val="000000"/>
                  </a:solidFill>
                  <a:latin typeface=" Arial"/>
                </a:rPr>
                <a:t>MTC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 </a:t>
              </a:r>
              <a:endParaRPr lang="en-US" sz="9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07-2-9001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an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Attack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07-2-9003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an Area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Defense</a:t>
              </a:r>
              <a:endParaRPr lang="en-US" sz="9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07-2-1324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an Area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Security</a:t>
              </a:r>
              <a:endParaRPr lang="en-US" sz="900" dirty="0">
                <a:solidFill>
                  <a:srgbClr val="000000"/>
                </a:solidFill>
                <a:latin typeface=" 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96000" y="2098635"/>
            <a:ext cx="2743200" cy="784830"/>
            <a:chOff x="2514810" y="2895600"/>
            <a:chExt cx="2743200" cy="784830"/>
          </a:xfrm>
        </p:grpSpPr>
        <p:sp>
          <p:nvSpPr>
            <p:cNvPr id="13" name="Rectangle 12"/>
            <p:cNvSpPr/>
            <p:nvPr/>
          </p:nvSpPr>
          <p:spPr>
            <a:xfrm>
              <a:off x="2514810" y="2903551"/>
              <a:ext cx="627035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WPNS CO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82677" y="2895600"/>
              <a:ext cx="2075333" cy="784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07-2-1256 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Conduct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an Attack by Fire</a:t>
              </a:r>
              <a:endParaRPr lang="en-US" sz="900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07-2-3000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Support by Fire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07-2-9003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an Area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Defense</a:t>
              </a:r>
              <a:endParaRPr lang="en-US" sz="900" dirty="0">
                <a:solidFill>
                  <a:srgbClr val="000000"/>
                </a:solidFill>
                <a:latin typeface=" Arial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57379" y="2865007"/>
            <a:ext cx="2618964" cy="784830"/>
            <a:chOff x="3707809" y="2158227"/>
            <a:chExt cx="2618964" cy="784830"/>
          </a:xfrm>
        </p:grpSpPr>
        <p:sp>
          <p:nvSpPr>
            <p:cNvPr id="15" name="Rectangle 14"/>
            <p:cNvSpPr/>
            <p:nvPr/>
          </p:nvSpPr>
          <p:spPr>
            <a:xfrm>
              <a:off x="3707809" y="2158227"/>
              <a:ext cx="490251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INF PLT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42617" y="2158227"/>
              <a:ext cx="2084156" cy="784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07-6-1090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 </a:t>
              </a:r>
              <a:r>
                <a:rPr lang="en-US" sz="900" dirty="0" err="1">
                  <a:solidFill>
                    <a:srgbClr val="000000"/>
                  </a:solidFill>
                  <a:latin typeface=" Arial"/>
                </a:rPr>
                <a:t>MTC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 </a:t>
              </a:r>
              <a:endParaRPr lang="en-US" sz="900" b="1" dirty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07-2-9001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an Attack </a:t>
              </a:r>
              <a:endParaRPr lang="en-US" sz="900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07-2-3000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Support By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Fire</a:t>
              </a:r>
              <a:endParaRPr lang="en-US" sz="900" b="1" dirty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07-2-9003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an Area Defense </a:t>
              </a:r>
              <a:endParaRPr lang="en-US" sz="900" b="1" dirty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07-2-1324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Area Security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66904" y="3717107"/>
            <a:ext cx="2618964" cy="923330"/>
            <a:chOff x="3721457" y="3780262"/>
            <a:chExt cx="2618964" cy="923330"/>
          </a:xfrm>
        </p:grpSpPr>
        <p:sp>
          <p:nvSpPr>
            <p:cNvPr id="19" name="Rectangle 18"/>
            <p:cNvSpPr/>
            <p:nvPr/>
          </p:nvSpPr>
          <p:spPr>
            <a:xfrm>
              <a:off x="3721457" y="3799582"/>
              <a:ext cx="490251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INF SQD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56476" y="3780262"/>
              <a:ext cx="208394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71-TS-4873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Tactical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Movement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71-TS-4870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Squad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Operations</a:t>
              </a:r>
              <a:endParaRPr lang="en-US" sz="900" b="1" dirty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71-TS-4875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Squad Attack </a:t>
              </a:r>
              <a:endParaRPr lang="en-US" sz="9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 smtClean="0">
                  <a:solidFill>
                    <a:srgbClr val="000000"/>
                  </a:solidFill>
                  <a:latin typeface=" Arial"/>
                </a:rPr>
                <a:t>71-TS-4876  </a:t>
              </a:r>
              <a:r>
                <a:rPr lang="en-US" sz="9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900" dirty="0" smtClean="0">
                  <a:solidFill>
                    <a:srgbClr val="000000"/>
                  </a:solidFill>
                  <a:latin typeface=" Arial"/>
                </a:rPr>
                <a:t>Defense</a:t>
              </a:r>
              <a:endParaRPr lang="en-US" sz="900" dirty="0">
                <a:solidFill>
                  <a:srgbClr val="000000"/>
                </a:solidFill>
                <a:latin typeface=" Arial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096000" y="2990671"/>
            <a:ext cx="627139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 Arial"/>
              </a:rPr>
              <a:t>WPNS PLT</a:t>
            </a:r>
            <a:endParaRPr lang="en-US" sz="900" kern="0" dirty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63866" y="2967841"/>
            <a:ext cx="2075334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07-2-1256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Conduct an Attack by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Fire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07-2-3000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Conduct Support by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Fire</a:t>
            </a:r>
            <a:endParaRPr lang="en-US" sz="900" b="1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07-2-9003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Conduct an Area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Defense</a:t>
            </a:r>
            <a:endParaRPr lang="en-US" sz="900" dirty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63866" y="3828871"/>
            <a:ext cx="20753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71-TS-4873 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Conduct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Tactical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Movement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71-TS-4870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Conduct Squad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Operations</a:t>
            </a:r>
            <a:endParaRPr lang="en-US" sz="900" b="1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07-2-1256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Conduct an Attack by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Fire</a:t>
            </a:r>
            <a:endParaRPr lang="en-US" sz="900" b="1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71-TS-2113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Conduct an Area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Defense</a:t>
            </a:r>
            <a:endParaRPr lang="en-US" sz="900" dirty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6001" y="3859186"/>
            <a:ext cx="627034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 Arial"/>
              </a:rPr>
              <a:t>WPNS SQD</a:t>
            </a:r>
            <a:endParaRPr lang="en-US" sz="900" kern="0" dirty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1543" y="2847306"/>
            <a:ext cx="580358" cy="4258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 Arial"/>
              </a:rPr>
              <a:t>Scout / Sniper SEC</a:t>
            </a:r>
            <a:endParaRPr lang="en-US" sz="900" kern="0" dirty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1544" y="4361206"/>
            <a:ext cx="577482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 Arial"/>
              </a:rPr>
              <a:t>MTR SEC</a:t>
            </a:r>
            <a:endParaRPr lang="en-US" sz="900" kern="0" dirty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543" y="2103751"/>
            <a:ext cx="577483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 Arial"/>
              </a:rPr>
              <a:t>Scout PLT</a:t>
            </a:r>
            <a:endParaRPr lang="en-US" sz="900" kern="0" dirty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3794" y="2103751"/>
            <a:ext cx="2230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07-5-1111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Establish Surveillance Site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17-2-2633 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Conduct </a:t>
            </a:r>
            <a:r>
              <a:rPr lang="en-US" sz="900" dirty="0" err="1">
                <a:solidFill>
                  <a:srgbClr val="000000"/>
                </a:solidFill>
                <a:latin typeface=" Arial"/>
              </a:rPr>
              <a:t>RTE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 Recon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17-2-4011 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Conduct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Area Recon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07-2-3018 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Employ Snipers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1543" y="3535537"/>
            <a:ext cx="577483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 Arial"/>
              </a:rPr>
              <a:t>MTR PLT</a:t>
            </a:r>
            <a:endParaRPr lang="en-US" sz="900" kern="0" dirty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3794" y="3535537"/>
            <a:ext cx="2230406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07-3-1360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Occupy a MFP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07-3-5072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Operate Mortar </a:t>
            </a:r>
            <a:r>
              <a:rPr lang="en-US" sz="900" dirty="0" err="1">
                <a:solidFill>
                  <a:srgbClr val="000000"/>
                </a:solidFill>
                <a:latin typeface=" Arial"/>
              </a:rPr>
              <a:t>FDC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07-3-3018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Fire Mortars by Direct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Alignment</a:t>
            </a:r>
            <a:endParaRPr lang="en-US" sz="900" b="1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07-3-1360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Operate by Split 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Sections</a:t>
            </a:r>
            <a:endParaRPr lang="en-US" sz="900" b="1" dirty="0" smtClean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4338" y="2832549"/>
            <a:ext cx="22298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07-5-1111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Establish Surveillance Site </a:t>
            </a:r>
            <a:endParaRPr lang="en-US" sz="900" b="1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17-2-2633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Conduct </a:t>
            </a:r>
            <a:r>
              <a:rPr lang="en-US" sz="900" dirty="0" err="1">
                <a:solidFill>
                  <a:srgbClr val="000000"/>
                </a:solidFill>
                <a:latin typeface=" Arial"/>
              </a:rPr>
              <a:t>RTE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 Recon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17-2-4011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Conduct Area Recon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07-2-3018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Employ Snipers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9383" y="4361206"/>
            <a:ext cx="2230406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07-3-1360</a:t>
            </a:r>
            <a:r>
              <a:rPr lang="en-US" sz="900" b="1" dirty="0">
                <a:solidFill>
                  <a:srgbClr val="000000"/>
                </a:solidFill>
                <a:latin typeface=" Arial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Occupy MFP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07-3-3018 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Fire Mortars by Direct Align</a:t>
            </a:r>
            <a:r>
              <a:rPr lang="en-US" sz="900" dirty="0" smtClean="0">
                <a:solidFill>
                  <a:srgbClr val="000000"/>
                </a:solidFill>
                <a:latin typeface=" Arial"/>
              </a:rPr>
              <a:t>.</a:t>
            </a:r>
            <a:endParaRPr lang="en-US" sz="900" b="1" dirty="0" smtClean="0">
              <a:solidFill>
                <a:srgbClr val="000000"/>
              </a:solidFill>
              <a:latin typeface=" Arial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00000"/>
                </a:solidFill>
                <a:latin typeface=" Arial"/>
              </a:rPr>
              <a:t>07-4-D9339 </a:t>
            </a:r>
            <a:r>
              <a:rPr lang="en-US" sz="900" dirty="0">
                <a:solidFill>
                  <a:srgbClr val="000000"/>
                </a:solidFill>
                <a:latin typeface=" Arial"/>
              </a:rPr>
              <a:t>Fire A Mortar </a:t>
            </a:r>
            <a:endParaRPr lang="en-US" sz="900" dirty="0" smtClean="0">
              <a:solidFill>
                <a:srgbClr val="000000"/>
              </a:solidFill>
              <a:latin typeface=" 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32957" y="1105734"/>
            <a:ext cx="2558243" cy="74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07-6-1072 </a:t>
            </a:r>
            <a:r>
              <a:rPr lang="en-US" sz="105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 </a:t>
            </a:r>
            <a:r>
              <a:rPr lang="en-US" sz="1050" dirty="0" err="1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MTC</a:t>
            </a:r>
            <a:r>
              <a:rPr lang="en-US" sz="105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07-6-1092 </a:t>
            </a:r>
            <a:r>
              <a:rPr lang="en-US" sz="105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an Attack </a:t>
            </a:r>
            <a:endParaRPr lang="en-US" sz="105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07-6-1028 </a:t>
            </a:r>
            <a:r>
              <a:rPr lang="en-US" sz="105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an Area Defense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71-6-1272 </a:t>
            </a:r>
            <a:r>
              <a:rPr lang="en-US" sz="105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Security Operations </a:t>
            </a:r>
            <a:endParaRPr lang="en-US" sz="105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8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77609"/>
            <a:ext cx="8229600" cy="1143000"/>
          </a:xfrm>
        </p:spPr>
        <p:txBody>
          <a:bodyPr/>
          <a:lstStyle/>
          <a:p>
            <a:r>
              <a:rPr lang="en-US" sz="3200" dirty="0" smtClean="0">
                <a:latin typeface=" Arial"/>
                <a:cs typeface="Arial" panose="020B0604020202020204" pitchFamily="34" charset="0"/>
              </a:rPr>
              <a:t>Cavalry Squadron</a:t>
            </a:r>
            <a:endParaRPr lang="en-US" sz="3200" dirty="0">
              <a:latin typeface=" Arial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0" y="1081557"/>
            <a:ext cx="3101480" cy="8617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07-6-1272 </a:t>
            </a:r>
            <a:r>
              <a:rPr lang="en-US" sz="1000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</a:t>
            </a:r>
            <a:r>
              <a:rPr lang="en-US" sz="10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Area Security </a:t>
            </a:r>
            <a:endParaRPr lang="en-US" sz="10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17-6-9314 </a:t>
            </a:r>
            <a:r>
              <a:rPr lang="en-US" sz="10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Zone Reconnaissance </a:t>
            </a:r>
            <a:endParaRPr lang="en-US" sz="10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17-6-9315 </a:t>
            </a:r>
            <a:r>
              <a:rPr lang="en-US" sz="10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Area Reconnaissance </a:t>
            </a:r>
            <a:endParaRPr lang="en-US" sz="10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17-6-9225 </a:t>
            </a:r>
            <a:r>
              <a:rPr lang="en-US" sz="10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 Screen </a:t>
            </a:r>
            <a:endParaRPr lang="en-US" sz="1000" dirty="0" smtClean="0">
              <a:solidFill>
                <a:srgbClr val="000000"/>
              </a:solidFill>
              <a:latin typeface=" Arial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17-6-9222 </a:t>
            </a:r>
            <a:r>
              <a:rPr lang="en-US" sz="1000" dirty="0">
                <a:solidFill>
                  <a:srgbClr val="000000"/>
                </a:solidFill>
                <a:latin typeface=" Arial"/>
                <a:cs typeface="Arial" panose="020B0604020202020204" pitchFamily="34" charset="0"/>
              </a:rPr>
              <a:t>Conduct a Guard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1709" y="2239076"/>
            <a:ext cx="3360690" cy="861774"/>
            <a:chOff x="2359003" y="1165227"/>
            <a:chExt cx="3360690" cy="861774"/>
          </a:xfrm>
        </p:grpSpPr>
        <p:sp>
          <p:nvSpPr>
            <p:cNvPr id="27" name="Rectangle 26"/>
            <p:cNvSpPr/>
            <p:nvPr/>
          </p:nvSpPr>
          <p:spPr>
            <a:xfrm>
              <a:off x="2359003" y="1177625"/>
              <a:ext cx="659538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MNTD TROOP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68642" y="1165227"/>
              <a:ext cx="2651051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07-2-1324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Security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17-2-4000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Route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17-2-4010 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Conduct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Zone Reconnaissance</a:t>
              </a:r>
              <a:endParaRPr lang="en-US" sz="1000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17-2-4011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17-2-9225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Screen</a:t>
              </a:r>
              <a:endParaRPr lang="en-US" sz="1000" dirty="0">
                <a:solidFill>
                  <a:srgbClr val="000000"/>
                </a:solidFill>
                <a:latin typeface=" 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76800" y="2239076"/>
            <a:ext cx="3429000" cy="861774"/>
            <a:chOff x="2361460" y="3286640"/>
            <a:chExt cx="3429000" cy="861774"/>
          </a:xfrm>
        </p:grpSpPr>
        <p:sp>
          <p:nvSpPr>
            <p:cNvPr id="30" name="TextBox 29"/>
            <p:cNvSpPr txBox="1"/>
            <p:nvPr/>
          </p:nvSpPr>
          <p:spPr>
            <a:xfrm>
              <a:off x="3039008" y="3286640"/>
              <a:ext cx="275145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07-2-1324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Security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17-2-4000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Route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17-2-4010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Zone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17-2-4011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17-2-9225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Screen</a:t>
              </a:r>
              <a:endParaRPr lang="en-US" sz="1000" b="1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61460" y="3293684"/>
              <a:ext cx="642651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DSMTD TROOP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76800" y="3230940"/>
            <a:ext cx="3428999" cy="861774"/>
            <a:chOff x="4578779" y="3283711"/>
            <a:chExt cx="3428999" cy="861774"/>
          </a:xfrm>
        </p:grpSpPr>
        <p:sp>
          <p:nvSpPr>
            <p:cNvPr id="21" name="Rectangle 20"/>
            <p:cNvSpPr/>
            <p:nvPr/>
          </p:nvSpPr>
          <p:spPr>
            <a:xfrm>
              <a:off x="4578779" y="3293332"/>
              <a:ext cx="636131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err="1" smtClean="0">
                  <a:solidFill>
                    <a:srgbClr val="000000"/>
                  </a:solidFill>
                  <a:latin typeface=" Arial"/>
                </a:rPr>
                <a:t>DSMTD</a:t>
              </a: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 PLT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1133" y="3283711"/>
              <a:ext cx="2756645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07-2-1324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Security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17-2-4000 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Conduct Route 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17-2-4010 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Conduct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Zone Reconnaissance</a:t>
              </a:r>
              <a:endParaRPr lang="en-US" sz="1000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17-2-4011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17-2-9225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Screen</a:t>
              </a:r>
              <a:endParaRPr lang="en-US" sz="1000" dirty="0">
                <a:solidFill>
                  <a:srgbClr val="000000"/>
                </a:solidFill>
                <a:latin typeface=" A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0758" y="3218091"/>
            <a:ext cx="3331841" cy="874623"/>
            <a:chOff x="4640619" y="1476206"/>
            <a:chExt cx="3331841" cy="874623"/>
          </a:xfrm>
        </p:grpSpPr>
        <p:sp>
          <p:nvSpPr>
            <p:cNvPr id="15" name="Rectangle 14"/>
            <p:cNvSpPr/>
            <p:nvPr/>
          </p:nvSpPr>
          <p:spPr>
            <a:xfrm>
              <a:off x="4640619" y="1488638"/>
              <a:ext cx="643993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MNTD  PLT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2182" y="1476206"/>
              <a:ext cx="2640278" cy="8746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07-2-1324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Security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17-2-4000 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Conduct Route 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17-2-4010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Zone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17-2-4011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17-2-9225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Screen</a:t>
              </a:r>
              <a:endParaRPr lang="en-US" sz="1000" b="1" dirty="0">
                <a:solidFill>
                  <a:srgbClr val="000000"/>
                </a:solidFill>
                <a:latin typeface=" Arial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86324" y="4168914"/>
            <a:ext cx="3419475" cy="707886"/>
            <a:chOff x="7015835" y="3539520"/>
            <a:chExt cx="3419475" cy="707886"/>
          </a:xfrm>
        </p:grpSpPr>
        <p:sp>
          <p:nvSpPr>
            <p:cNvPr id="36" name="Rectangle 35"/>
            <p:cNvSpPr/>
            <p:nvPr/>
          </p:nvSpPr>
          <p:spPr>
            <a:xfrm>
              <a:off x="7015835" y="3549045"/>
              <a:ext cx="617081" cy="4787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err="1" smtClean="0">
                  <a:solidFill>
                    <a:srgbClr val="000000"/>
                  </a:solidFill>
                  <a:latin typeface=" Arial"/>
                </a:rPr>
                <a:t>DSMTD</a:t>
              </a: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 SQD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79331" y="3539520"/>
              <a:ext cx="2755979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07-2-5009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Tactical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Movement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07-2-1324 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Conduct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Area Security</a:t>
              </a:r>
              <a:endParaRPr lang="en-US" sz="1000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17-2-4011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07-2-3018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Employ Snipers </a:t>
              </a:r>
              <a:endParaRPr lang="en-US" sz="1000" dirty="0" smtClean="0">
                <a:solidFill>
                  <a:srgbClr val="000000"/>
                </a:solidFill>
                <a:latin typeface=" 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233" y="4168914"/>
            <a:ext cx="3338489" cy="553998"/>
            <a:chOff x="6662666" y="1515949"/>
            <a:chExt cx="3338489" cy="553998"/>
          </a:xfrm>
        </p:grpSpPr>
        <p:sp>
          <p:nvSpPr>
            <p:cNvPr id="19" name="Rectangle 18"/>
            <p:cNvSpPr/>
            <p:nvPr/>
          </p:nvSpPr>
          <p:spPr>
            <a:xfrm>
              <a:off x="6662666" y="1536259"/>
              <a:ext cx="638141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err="1" smtClean="0">
                  <a:solidFill>
                    <a:srgbClr val="000000"/>
                  </a:solidFill>
                  <a:latin typeface=" Arial"/>
                </a:rPr>
                <a:t>MNTD</a:t>
              </a:r>
              <a:endParaRPr lang="en-US" sz="900" kern="0" dirty="0" smtClean="0">
                <a:solidFill>
                  <a:srgbClr val="000000"/>
                </a:solidFill>
                <a:latin typeface=" Arial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/>
                  </a:solidFill>
                  <a:latin typeface=" Arial"/>
                </a:rPr>
                <a:t>SEC</a:t>
              </a:r>
              <a:endParaRPr lang="en-US" sz="900" kern="0" dirty="0">
                <a:solidFill>
                  <a:srgbClr val="000000"/>
                </a:solidFill>
                <a:latin typeface=" 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70139" y="1515949"/>
              <a:ext cx="2631016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07-2-5009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Tactical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Movement</a:t>
              </a:r>
              <a:endParaRPr lang="en-US" sz="1000" b="1" dirty="0" smtClean="0">
                <a:solidFill>
                  <a:srgbClr val="000000"/>
                </a:solidFill>
                <a:latin typeface=" Arial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07-2-1324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Security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000000"/>
                  </a:solidFill>
                  <a:latin typeface=" Arial"/>
                </a:rPr>
                <a:t>17-2-4011  </a:t>
              </a:r>
              <a:r>
                <a:rPr lang="en-US" sz="1000" dirty="0">
                  <a:solidFill>
                    <a:srgbClr val="000000"/>
                  </a:solidFill>
                  <a:latin typeface=" Arial"/>
                </a:rPr>
                <a:t>Conduct Area </a:t>
              </a:r>
              <a:r>
                <a:rPr lang="en-US" sz="1000" dirty="0" smtClean="0">
                  <a:solidFill>
                    <a:srgbClr val="000000"/>
                  </a:solidFill>
                  <a:latin typeface=" Arial"/>
                </a:rPr>
                <a:t>Reconnaissance</a:t>
              </a:r>
              <a:endParaRPr lang="en-US" sz="1000" dirty="0">
                <a:solidFill>
                  <a:srgbClr val="000000"/>
                </a:solidFill>
                <a:latin typeface=" 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0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786"/>
          </a:xfrm>
        </p:spPr>
        <p:txBody>
          <a:bodyPr/>
          <a:lstStyle/>
          <a:p>
            <a:r>
              <a:rPr lang="en-US" sz="3200" dirty="0" smtClean="0">
                <a:latin typeface=" Arial"/>
                <a:cs typeface="Arial" panose="020B0604020202020204" pitchFamily="34" charset="0"/>
              </a:rPr>
              <a:t>Brigade Engineer Battalion</a:t>
            </a:r>
            <a:endParaRPr lang="en-US" sz="3200" dirty="0">
              <a:latin typeface=" Arial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1400" y="3573385"/>
            <a:ext cx="490251" cy="30476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 Arial"/>
              </a:rPr>
              <a:t>UAS PLT</a:t>
            </a:r>
            <a:endParaRPr lang="en-US" sz="900" kern="0" dirty="0">
              <a:latin typeface=" 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17290" y="3573385"/>
            <a:ext cx="215648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 Arial"/>
              </a:rPr>
              <a:t>01-3-7904  </a:t>
            </a:r>
            <a:r>
              <a:rPr lang="en-US" sz="800" dirty="0">
                <a:latin typeface=" Arial"/>
              </a:rPr>
              <a:t>Conduct </a:t>
            </a:r>
            <a:r>
              <a:rPr lang="en-US" sz="800" dirty="0" err="1">
                <a:latin typeface=" Arial"/>
              </a:rPr>
              <a:t>UAS</a:t>
            </a:r>
            <a:r>
              <a:rPr lang="en-US" sz="800" dirty="0">
                <a:latin typeface=" Arial"/>
              </a:rPr>
              <a:t> </a:t>
            </a:r>
            <a:r>
              <a:rPr lang="en-US" sz="800" dirty="0" smtClean="0">
                <a:latin typeface=" Arial"/>
              </a:rPr>
              <a:t>Launch</a:t>
            </a:r>
          </a:p>
          <a:p>
            <a:r>
              <a:rPr lang="en-US" sz="800" b="1" dirty="0">
                <a:latin typeface=" Arial"/>
              </a:rPr>
              <a:t>01-3-7903  </a:t>
            </a:r>
            <a:r>
              <a:rPr lang="en-US" sz="800" dirty="0">
                <a:latin typeface=" Arial"/>
              </a:rPr>
              <a:t>Est. </a:t>
            </a:r>
            <a:r>
              <a:rPr lang="en-US" sz="800" dirty="0" err="1">
                <a:latin typeface=" Arial"/>
              </a:rPr>
              <a:t>UAS</a:t>
            </a:r>
            <a:r>
              <a:rPr lang="en-US" sz="800" dirty="0">
                <a:latin typeface=" Arial"/>
              </a:rPr>
              <a:t> Launch/Rec. </a:t>
            </a:r>
            <a:r>
              <a:rPr lang="en-US" sz="800" dirty="0" smtClean="0">
                <a:latin typeface=" Arial"/>
              </a:rPr>
              <a:t>Site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01-3-7906  </a:t>
            </a:r>
            <a:r>
              <a:rPr lang="en-US" sz="800" dirty="0">
                <a:latin typeface=" Arial"/>
              </a:rPr>
              <a:t>Conduct </a:t>
            </a:r>
            <a:r>
              <a:rPr lang="en-US" sz="800" dirty="0" err="1">
                <a:latin typeface=" Arial"/>
              </a:rPr>
              <a:t>UAS</a:t>
            </a:r>
            <a:r>
              <a:rPr lang="en-US" sz="800" dirty="0">
                <a:latin typeface=" Arial"/>
              </a:rPr>
              <a:t> Recovery</a:t>
            </a:r>
          </a:p>
          <a:p>
            <a:r>
              <a:rPr lang="en-US" sz="800" b="1" dirty="0" smtClean="0">
                <a:latin typeface=" Arial"/>
              </a:rPr>
              <a:t>01-3-7097</a:t>
            </a:r>
            <a:r>
              <a:rPr lang="en-US" sz="800" b="1" dirty="0">
                <a:latin typeface=" Arial"/>
              </a:rPr>
              <a:t> </a:t>
            </a:r>
            <a:r>
              <a:rPr lang="en-US" sz="800" dirty="0">
                <a:latin typeface=" Arial"/>
              </a:rPr>
              <a:t>Displace </a:t>
            </a:r>
            <a:r>
              <a:rPr lang="en-US" sz="800" dirty="0" err="1">
                <a:latin typeface=" Arial"/>
              </a:rPr>
              <a:t>UAS</a:t>
            </a:r>
            <a:r>
              <a:rPr lang="en-US" sz="800" dirty="0">
                <a:latin typeface=" Arial"/>
              </a:rPr>
              <a:t> Launch/Rec. Site </a:t>
            </a:r>
            <a:endParaRPr lang="en-US" sz="800" dirty="0" smtClean="0">
              <a:latin typeface=" 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7290" y="2801982"/>
            <a:ext cx="21564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 Arial"/>
              </a:rPr>
              <a:t>34-4-0823  </a:t>
            </a:r>
            <a:r>
              <a:rPr lang="en-US" sz="800" dirty="0">
                <a:latin typeface=" Arial"/>
              </a:rPr>
              <a:t>Plan </a:t>
            </a:r>
            <a:r>
              <a:rPr lang="en-US" sz="800" dirty="0" err="1">
                <a:latin typeface=" Arial"/>
              </a:rPr>
              <a:t>MFT</a:t>
            </a:r>
            <a:r>
              <a:rPr lang="en-US" sz="800" dirty="0">
                <a:latin typeface=" Arial"/>
              </a:rPr>
              <a:t> </a:t>
            </a:r>
            <a:r>
              <a:rPr lang="en-US" sz="800" dirty="0" smtClean="0">
                <a:latin typeface=" Arial"/>
              </a:rPr>
              <a:t>Missions</a:t>
            </a:r>
          </a:p>
          <a:p>
            <a:r>
              <a:rPr lang="en-US" sz="800" b="1" dirty="0">
                <a:latin typeface=" Arial"/>
              </a:rPr>
              <a:t>34-4-0826 </a:t>
            </a:r>
            <a:r>
              <a:rPr lang="en-US" sz="800" dirty="0">
                <a:latin typeface=" Arial"/>
              </a:rPr>
              <a:t>Provide </a:t>
            </a:r>
            <a:r>
              <a:rPr lang="en-US" sz="800" dirty="0" err="1">
                <a:latin typeface=" Arial"/>
              </a:rPr>
              <a:t>MFT</a:t>
            </a:r>
            <a:r>
              <a:rPr lang="en-US" sz="800" dirty="0">
                <a:latin typeface=" Arial"/>
              </a:rPr>
              <a:t> Support for Site Exploitation </a:t>
            </a:r>
            <a:endParaRPr lang="en-US" sz="800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34-2-0010 </a:t>
            </a:r>
            <a:r>
              <a:rPr lang="en-US" sz="800" dirty="0">
                <a:latin typeface=" Arial"/>
              </a:rPr>
              <a:t>Report Tactical Information </a:t>
            </a:r>
            <a:endParaRPr lang="en-US" sz="800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34-5-0222  </a:t>
            </a:r>
            <a:r>
              <a:rPr lang="en-US" sz="800" dirty="0">
                <a:latin typeface=" Arial"/>
              </a:rPr>
              <a:t>Conduct </a:t>
            </a:r>
            <a:r>
              <a:rPr lang="en-US" sz="800" dirty="0" err="1">
                <a:latin typeface=" Arial"/>
              </a:rPr>
              <a:t>HUMINT</a:t>
            </a:r>
            <a:r>
              <a:rPr lang="en-US" sz="800" dirty="0">
                <a:latin typeface=" Arial"/>
              </a:rPr>
              <a:t> </a:t>
            </a:r>
            <a:r>
              <a:rPr lang="en-US" sz="800" dirty="0" smtClean="0">
                <a:latin typeface=" Arial"/>
              </a:rPr>
              <a:t>Collection</a:t>
            </a:r>
            <a:endParaRPr lang="en-US" sz="800" dirty="0">
              <a:latin typeface=" 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1400" y="2811191"/>
            <a:ext cx="490251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 Arial"/>
              </a:rPr>
              <a:t>MFT PLT</a:t>
            </a:r>
            <a:endParaRPr lang="en-US" sz="900" kern="0" dirty="0">
              <a:latin typeface=" 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7329" y="3822783"/>
            <a:ext cx="671278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err="1" smtClean="0">
                <a:latin typeface=" Arial"/>
              </a:rPr>
              <a:t>SAPPERSQD</a:t>
            </a:r>
            <a:r>
              <a:rPr lang="en-US" sz="900" kern="0" dirty="0" smtClean="0">
                <a:latin typeface=" Arial"/>
              </a:rPr>
              <a:t> </a:t>
            </a:r>
            <a:endParaRPr lang="en-US" sz="900" kern="0" dirty="0">
              <a:latin typeface=" 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0898" y="2544056"/>
            <a:ext cx="677628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 Arial"/>
              </a:rPr>
              <a:t>SAPPER PLT</a:t>
            </a:r>
            <a:endParaRPr lang="en-US" sz="900" kern="0" dirty="0">
              <a:latin typeface=" 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3883" y="2547201"/>
            <a:ext cx="252141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 Arial"/>
              </a:rPr>
              <a:t>05-2-1024  </a:t>
            </a:r>
            <a:r>
              <a:rPr lang="en-US" sz="800" dirty="0">
                <a:latin typeface=" Arial"/>
              </a:rPr>
              <a:t>Provide EN </a:t>
            </a:r>
            <a:r>
              <a:rPr lang="en-US" sz="800" dirty="0" err="1">
                <a:latin typeface=" Arial"/>
              </a:rPr>
              <a:t>SPT</a:t>
            </a:r>
            <a:r>
              <a:rPr lang="en-US" sz="800" dirty="0">
                <a:latin typeface=" Arial"/>
              </a:rPr>
              <a:t> to Breaching </a:t>
            </a:r>
            <a:r>
              <a:rPr lang="en-US" sz="800" dirty="0" smtClean="0">
                <a:latin typeface=" Arial"/>
              </a:rPr>
              <a:t>Ops</a:t>
            </a:r>
          </a:p>
          <a:p>
            <a:r>
              <a:rPr lang="en-US" sz="800" b="1" dirty="0" smtClean="0">
                <a:latin typeface=" Arial"/>
              </a:rPr>
              <a:t>05-2-1025  </a:t>
            </a:r>
            <a:r>
              <a:rPr lang="en-US" sz="800" dirty="0">
                <a:latin typeface=" Arial"/>
              </a:rPr>
              <a:t>Provide EN </a:t>
            </a:r>
            <a:r>
              <a:rPr lang="en-US" sz="800" dirty="0" err="1">
                <a:latin typeface=" Arial"/>
              </a:rPr>
              <a:t>SPT</a:t>
            </a:r>
            <a:r>
              <a:rPr lang="en-US" sz="800" dirty="0">
                <a:latin typeface=" Arial"/>
              </a:rPr>
              <a:t> to Mobility Ops</a:t>
            </a:r>
            <a:endParaRPr lang="en-US" sz="800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05-3-1120 </a:t>
            </a:r>
            <a:r>
              <a:rPr lang="en-US" sz="800" b="1" dirty="0" smtClean="0">
                <a:latin typeface=" Arial"/>
              </a:rPr>
              <a:t> </a:t>
            </a:r>
            <a:r>
              <a:rPr lang="en-US" sz="800" dirty="0" smtClean="0">
                <a:latin typeface=" Arial"/>
              </a:rPr>
              <a:t>Provide </a:t>
            </a:r>
            <a:r>
              <a:rPr lang="en-US" sz="800" dirty="0">
                <a:latin typeface=" Arial"/>
              </a:rPr>
              <a:t>EN </a:t>
            </a:r>
            <a:r>
              <a:rPr lang="en-US" sz="800" dirty="0" err="1">
                <a:latin typeface=" Arial"/>
              </a:rPr>
              <a:t>SPT</a:t>
            </a:r>
            <a:r>
              <a:rPr lang="en-US" sz="800" dirty="0">
                <a:latin typeface=" Arial"/>
              </a:rPr>
              <a:t> to Attack Fortified Positions </a:t>
            </a:r>
            <a:endParaRPr lang="en-US" sz="800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05-3-1004 </a:t>
            </a:r>
            <a:r>
              <a:rPr lang="en-US" sz="800" b="1" dirty="0" smtClean="0">
                <a:latin typeface=" Arial"/>
              </a:rPr>
              <a:t> </a:t>
            </a:r>
            <a:r>
              <a:rPr lang="en-US" sz="800" dirty="0" smtClean="0">
                <a:latin typeface=" Arial"/>
              </a:rPr>
              <a:t>Perform </a:t>
            </a:r>
            <a:r>
              <a:rPr lang="en-US" sz="800" dirty="0">
                <a:latin typeface=" Arial"/>
              </a:rPr>
              <a:t>Obstacle and Restriction Reconnaissance </a:t>
            </a:r>
            <a:endParaRPr lang="en-US" sz="800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05-2-0300 </a:t>
            </a:r>
            <a:r>
              <a:rPr lang="en-US" sz="800" b="1" dirty="0" smtClean="0">
                <a:latin typeface=" Arial"/>
              </a:rPr>
              <a:t> </a:t>
            </a:r>
            <a:r>
              <a:rPr lang="en-US" sz="800" dirty="0" smtClean="0">
                <a:latin typeface=" Arial"/>
              </a:rPr>
              <a:t>Integrate </a:t>
            </a:r>
            <a:r>
              <a:rPr lang="en-US" sz="800" dirty="0">
                <a:latin typeface=" Arial"/>
              </a:rPr>
              <a:t>EN Elements into Maneuver Unit</a:t>
            </a:r>
            <a:r>
              <a:rPr lang="en-US" sz="800" b="1" dirty="0">
                <a:latin typeface=" Arial"/>
              </a:rPr>
              <a:t> 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05-2-2012 </a:t>
            </a:r>
            <a:r>
              <a:rPr lang="en-US" sz="800" b="1" dirty="0" smtClean="0">
                <a:latin typeface=" Arial"/>
              </a:rPr>
              <a:t> </a:t>
            </a:r>
            <a:r>
              <a:rPr lang="en-US" sz="800" dirty="0" smtClean="0">
                <a:latin typeface=" Arial"/>
              </a:rPr>
              <a:t>Provide </a:t>
            </a:r>
            <a:r>
              <a:rPr lang="en-US" sz="800" dirty="0">
                <a:latin typeface=" Arial"/>
              </a:rPr>
              <a:t>EN Support to </a:t>
            </a:r>
            <a:r>
              <a:rPr lang="en-US" sz="800" dirty="0" err="1">
                <a:latin typeface=" Arial"/>
              </a:rPr>
              <a:t>Countermobility</a:t>
            </a:r>
            <a:r>
              <a:rPr lang="en-US" sz="800" dirty="0">
                <a:latin typeface=" Arial"/>
              </a:rPr>
              <a:t> </a:t>
            </a:r>
            <a:endParaRPr lang="en-US" sz="800" dirty="0" smtClean="0">
              <a:latin typeface=" 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960" y="3810000"/>
            <a:ext cx="252141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 Arial"/>
              </a:rPr>
              <a:t>05-03-1000  </a:t>
            </a:r>
            <a:r>
              <a:rPr lang="en-US" sz="800" dirty="0">
                <a:latin typeface=" Arial"/>
              </a:rPr>
              <a:t>Create Lane Through an Obstacle using </a:t>
            </a:r>
            <a:r>
              <a:rPr lang="en-US" sz="800" dirty="0" smtClean="0">
                <a:latin typeface=" Arial"/>
              </a:rPr>
              <a:t>Explosives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05-3-1003  </a:t>
            </a:r>
            <a:r>
              <a:rPr lang="en-US" sz="800" dirty="0">
                <a:latin typeface=" Arial"/>
              </a:rPr>
              <a:t>Create Lane Through Obstacle using Manual </a:t>
            </a:r>
            <a:r>
              <a:rPr lang="en-US" sz="800" dirty="0" smtClean="0">
                <a:latin typeface=" Arial"/>
              </a:rPr>
              <a:t>Techniques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05-3-1015  </a:t>
            </a:r>
            <a:r>
              <a:rPr lang="en-US" sz="800" dirty="0">
                <a:latin typeface=" Arial"/>
              </a:rPr>
              <a:t>Clear Obstacles Using </a:t>
            </a:r>
            <a:r>
              <a:rPr lang="en-US" sz="800" dirty="0" smtClean="0">
                <a:latin typeface=" Arial"/>
              </a:rPr>
              <a:t>Demo</a:t>
            </a:r>
            <a:endParaRPr lang="en-US" sz="800" dirty="0">
              <a:latin typeface=" 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1036267"/>
            <a:ext cx="3200400" cy="6401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>
                <a:latin typeface=" Arial"/>
              </a:rPr>
              <a:t>05-1-0010 </a:t>
            </a:r>
            <a:r>
              <a:rPr lang="en-US" sz="1000" b="1" dirty="0" smtClean="0">
                <a:latin typeface=" Arial"/>
              </a:rPr>
              <a:t> </a:t>
            </a:r>
            <a:r>
              <a:rPr lang="en-US" sz="1000" dirty="0" smtClean="0">
                <a:latin typeface=" Arial"/>
              </a:rPr>
              <a:t>Exec </a:t>
            </a:r>
            <a:r>
              <a:rPr lang="en-US" sz="1000" dirty="0">
                <a:latin typeface=" Arial"/>
              </a:rPr>
              <a:t>Engineer </a:t>
            </a:r>
            <a:r>
              <a:rPr lang="en-US" sz="1000" dirty="0" err="1">
                <a:latin typeface=" Arial"/>
              </a:rPr>
              <a:t>Spt</a:t>
            </a:r>
            <a:r>
              <a:rPr lang="en-US" sz="1000" dirty="0">
                <a:latin typeface=" Arial"/>
              </a:rPr>
              <a:t> to Mobility </a:t>
            </a:r>
            <a:r>
              <a:rPr lang="en-US" sz="1000" dirty="0" err="1" smtClean="0">
                <a:latin typeface=" Arial"/>
              </a:rPr>
              <a:t>Opns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05-1-0011  </a:t>
            </a:r>
            <a:r>
              <a:rPr lang="en-US" sz="1000" dirty="0">
                <a:latin typeface=" Arial"/>
              </a:rPr>
              <a:t>Exec Engineer </a:t>
            </a:r>
            <a:r>
              <a:rPr lang="en-US" sz="1000" dirty="0" err="1">
                <a:latin typeface=" Arial"/>
              </a:rPr>
              <a:t>Spt</a:t>
            </a:r>
            <a:r>
              <a:rPr lang="en-US" sz="1000" dirty="0">
                <a:latin typeface=" Arial"/>
              </a:rPr>
              <a:t> to Breaching </a:t>
            </a:r>
            <a:r>
              <a:rPr lang="en-US" sz="1000" dirty="0" err="1" smtClean="0">
                <a:latin typeface=" Arial"/>
              </a:rPr>
              <a:t>Opns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05-1-0012  </a:t>
            </a:r>
            <a:r>
              <a:rPr lang="en-US" sz="1000" dirty="0">
                <a:latin typeface=" Arial"/>
              </a:rPr>
              <a:t>Exec Engineer </a:t>
            </a:r>
            <a:r>
              <a:rPr lang="en-US" sz="1000" dirty="0" err="1">
                <a:latin typeface=" Arial"/>
              </a:rPr>
              <a:t>Countermobility</a:t>
            </a:r>
            <a:r>
              <a:rPr lang="en-US" sz="1000" dirty="0">
                <a:latin typeface=" Arial"/>
              </a:rPr>
              <a:t> </a:t>
            </a:r>
            <a:r>
              <a:rPr lang="en-US" sz="1000" dirty="0" err="1" smtClean="0">
                <a:latin typeface=" Arial"/>
              </a:rPr>
              <a:t>Opns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05-1-0013  </a:t>
            </a:r>
            <a:r>
              <a:rPr lang="en-US" sz="1000" dirty="0">
                <a:latin typeface=" Arial"/>
              </a:rPr>
              <a:t>Exec Engineer Survivability </a:t>
            </a:r>
            <a:r>
              <a:rPr lang="en-US" sz="1000" dirty="0" err="1" smtClean="0">
                <a:latin typeface=" Arial"/>
              </a:rPr>
              <a:t>Opns</a:t>
            </a:r>
            <a:endParaRPr lang="en-US" sz="1000" dirty="0" smtClean="0">
              <a:latin typeface=" Arial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47330" y="1889842"/>
            <a:ext cx="3221618" cy="584775"/>
            <a:chOff x="2389124" y="5541511"/>
            <a:chExt cx="3221618" cy="584775"/>
          </a:xfrm>
        </p:grpSpPr>
        <p:sp>
          <p:nvSpPr>
            <p:cNvPr id="56" name="Rectangle 55"/>
            <p:cNvSpPr/>
            <p:nvPr/>
          </p:nvSpPr>
          <p:spPr>
            <a:xfrm>
              <a:off x="2389124" y="5541511"/>
              <a:ext cx="647722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 smtClean="0">
                  <a:latin typeface=" Arial"/>
                </a:rPr>
                <a:t>EN CO</a:t>
              </a:r>
              <a:endParaRPr lang="en-US" sz="800" kern="0" dirty="0">
                <a:latin typeface=" 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00769" y="5541511"/>
              <a:ext cx="2509973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 Arial"/>
                </a:rPr>
                <a:t>05-1-0010  </a:t>
              </a:r>
              <a:r>
                <a:rPr lang="en-US" sz="800" dirty="0">
                  <a:latin typeface=" Arial"/>
                </a:rPr>
                <a:t>Provide Engineer </a:t>
              </a:r>
              <a:r>
                <a:rPr lang="en-US" sz="800" dirty="0" err="1">
                  <a:latin typeface=" Arial"/>
                </a:rPr>
                <a:t>Spt</a:t>
              </a:r>
              <a:r>
                <a:rPr lang="en-US" sz="800" dirty="0">
                  <a:latin typeface=" Arial"/>
                </a:rPr>
                <a:t> to Mobility </a:t>
              </a:r>
              <a:r>
                <a:rPr lang="en-US" sz="800" dirty="0" err="1" smtClean="0">
                  <a:latin typeface=" Arial"/>
                </a:rPr>
                <a:t>Opns</a:t>
              </a:r>
              <a:endParaRPr lang="en-US" sz="800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05-1-0011  </a:t>
              </a:r>
              <a:r>
                <a:rPr lang="en-US" sz="800" dirty="0">
                  <a:latin typeface=" Arial"/>
                </a:rPr>
                <a:t>Plan Engineer </a:t>
              </a:r>
              <a:r>
                <a:rPr lang="en-US" sz="800" dirty="0" err="1">
                  <a:latin typeface=" Arial"/>
                </a:rPr>
                <a:t>Spt</a:t>
              </a:r>
              <a:r>
                <a:rPr lang="en-US" sz="800" dirty="0">
                  <a:latin typeface=" Arial"/>
                </a:rPr>
                <a:t> to Breaching </a:t>
              </a:r>
              <a:r>
                <a:rPr lang="en-US" sz="800" dirty="0" err="1" smtClean="0">
                  <a:latin typeface=" Arial"/>
                </a:rPr>
                <a:t>Opns</a:t>
              </a:r>
              <a:endParaRPr lang="en-US" sz="800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05-1-0012  </a:t>
              </a:r>
              <a:r>
                <a:rPr lang="en-US" sz="800" dirty="0">
                  <a:latin typeface=" Arial"/>
                </a:rPr>
                <a:t>Plan Engineer </a:t>
              </a:r>
              <a:r>
                <a:rPr lang="en-US" sz="800" dirty="0" err="1">
                  <a:latin typeface=" Arial"/>
                </a:rPr>
                <a:t>Countermobility</a:t>
              </a:r>
              <a:r>
                <a:rPr lang="en-US" sz="800" dirty="0">
                  <a:latin typeface=" Arial"/>
                </a:rPr>
                <a:t> </a:t>
              </a:r>
              <a:r>
                <a:rPr lang="en-US" sz="800" dirty="0" err="1" smtClean="0">
                  <a:latin typeface=" Arial"/>
                </a:rPr>
                <a:t>Opns</a:t>
              </a:r>
              <a:endParaRPr lang="en-US" sz="800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05-1-0013 </a:t>
              </a:r>
              <a:r>
                <a:rPr lang="en-US" sz="800" b="1" dirty="0" smtClean="0">
                  <a:latin typeface=" Arial"/>
                </a:rPr>
                <a:t> </a:t>
              </a:r>
              <a:r>
                <a:rPr lang="en-US" sz="800" dirty="0" smtClean="0">
                  <a:latin typeface=" Arial"/>
                </a:rPr>
                <a:t>Plan </a:t>
              </a:r>
              <a:r>
                <a:rPr lang="en-US" sz="800" dirty="0" err="1">
                  <a:latin typeface=" Arial"/>
                </a:rPr>
                <a:t>Eningeer</a:t>
              </a:r>
              <a:r>
                <a:rPr lang="en-US" sz="800" dirty="0">
                  <a:latin typeface=" Arial"/>
                </a:rPr>
                <a:t> Survivability </a:t>
              </a:r>
              <a:r>
                <a:rPr lang="en-US" sz="800" dirty="0" err="1">
                  <a:latin typeface=" Arial"/>
                </a:rPr>
                <a:t>Opns</a:t>
              </a:r>
              <a:endParaRPr lang="en-US" sz="800" dirty="0" smtClean="0">
                <a:latin typeface=" Arial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38466" y="1886185"/>
            <a:ext cx="2562418" cy="1077218"/>
            <a:chOff x="4793619" y="5523955"/>
            <a:chExt cx="2245106" cy="1077218"/>
          </a:xfrm>
        </p:grpSpPr>
        <p:sp>
          <p:nvSpPr>
            <p:cNvPr id="59" name="Rectangle 58"/>
            <p:cNvSpPr/>
            <p:nvPr/>
          </p:nvSpPr>
          <p:spPr>
            <a:xfrm>
              <a:off x="4793619" y="5523955"/>
              <a:ext cx="490251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 smtClean="0">
                  <a:latin typeface=" Arial"/>
                </a:rPr>
                <a:t>SIG CO</a:t>
              </a:r>
              <a:endParaRPr lang="en-US" sz="800" kern="0" dirty="0">
                <a:latin typeface=" 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19453" y="5523955"/>
              <a:ext cx="171927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 Arial"/>
                </a:rPr>
                <a:t>11-1-6710  </a:t>
              </a:r>
              <a:r>
                <a:rPr lang="en-US" sz="800" dirty="0">
                  <a:latin typeface=" Arial"/>
                </a:rPr>
                <a:t>Establish Command Post </a:t>
              </a:r>
              <a:r>
                <a:rPr lang="en-US" sz="800" dirty="0" smtClean="0">
                  <a:latin typeface=" Arial"/>
                </a:rPr>
                <a:t>Activities</a:t>
              </a:r>
              <a:endParaRPr lang="en-US" sz="800" b="1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11-6-7020  </a:t>
              </a:r>
              <a:r>
                <a:rPr lang="en-US" sz="800" dirty="0">
                  <a:latin typeface=" Arial"/>
                </a:rPr>
                <a:t>Operate the Joint Node </a:t>
              </a:r>
              <a:r>
                <a:rPr lang="en-US" sz="800" dirty="0" smtClean="0">
                  <a:latin typeface=" Arial"/>
                </a:rPr>
                <a:t>Network</a:t>
              </a:r>
              <a:endParaRPr lang="en-US" sz="800" b="1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11-6-7023  </a:t>
              </a:r>
              <a:r>
                <a:rPr lang="en-US" sz="800" dirty="0">
                  <a:latin typeface=" Arial"/>
                </a:rPr>
                <a:t>Operate the Small </a:t>
              </a:r>
              <a:r>
                <a:rPr lang="en-US" sz="800" dirty="0" err="1">
                  <a:latin typeface=" Arial"/>
                </a:rPr>
                <a:t>Cmd</a:t>
              </a:r>
              <a:r>
                <a:rPr lang="en-US" sz="800" dirty="0">
                  <a:latin typeface=" Arial"/>
                </a:rPr>
                <a:t> Post </a:t>
              </a:r>
              <a:r>
                <a:rPr lang="en-US" sz="800" dirty="0" smtClean="0">
                  <a:latin typeface=" Arial"/>
                </a:rPr>
                <a:t>Node</a:t>
              </a:r>
              <a:endParaRPr lang="en-US" sz="800" b="1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11-6-7027  </a:t>
              </a:r>
              <a:r>
                <a:rPr lang="en-US" sz="800" dirty="0">
                  <a:latin typeface=" Arial"/>
                </a:rPr>
                <a:t>Operate a Relay/</a:t>
              </a:r>
              <a:r>
                <a:rPr lang="en-US" sz="800" dirty="0" err="1">
                  <a:latin typeface=" Arial"/>
                </a:rPr>
                <a:t>Retrans</a:t>
              </a:r>
              <a:r>
                <a:rPr lang="en-US" sz="800" dirty="0">
                  <a:latin typeface=" Arial"/>
                </a:rPr>
                <a:t> </a:t>
              </a:r>
              <a:r>
                <a:rPr lang="en-US" sz="800" dirty="0" smtClean="0">
                  <a:latin typeface=" Arial"/>
                </a:rPr>
                <a:t>System</a:t>
              </a:r>
              <a:endParaRPr lang="en-US" sz="800" b="1" dirty="0" smtClean="0">
                <a:latin typeface=" Arial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581400" y="1900356"/>
            <a:ext cx="2692377" cy="830997"/>
            <a:chOff x="6838588" y="5520621"/>
            <a:chExt cx="2692377" cy="865828"/>
          </a:xfrm>
        </p:grpSpPr>
        <p:sp>
          <p:nvSpPr>
            <p:cNvPr id="62" name="Rectangle 61"/>
            <p:cNvSpPr/>
            <p:nvPr/>
          </p:nvSpPr>
          <p:spPr>
            <a:xfrm>
              <a:off x="6838588" y="5520621"/>
              <a:ext cx="490251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 smtClean="0">
                  <a:latin typeface=" Arial"/>
                </a:rPr>
                <a:t>MI CO</a:t>
              </a:r>
              <a:endParaRPr lang="en-US" sz="800" kern="0" dirty="0">
                <a:latin typeface=" 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74478" y="5520621"/>
              <a:ext cx="2156487" cy="865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 Arial"/>
                </a:rPr>
                <a:t>34-TS-2120  </a:t>
              </a:r>
              <a:r>
                <a:rPr lang="en-US" sz="800" dirty="0">
                  <a:latin typeface=" Arial"/>
                </a:rPr>
                <a:t>Perform </a:t>
              </a:r>
              <a:r>
                <a:rPr lang="en-US" sz="800" dirty="0" err="1">
                  <a:latin typeface=" Arial"/>
                </a:rPr>
                <a:t>ISR</a:t>
              </a:r>
              <a:r>
                <a:rPr lang="en-US" sz="800" dirty="0">
                  <a:latin typeface=" Arial"/>
                </a:rPr>
                <a:t> Activities</a:t>
              </a:r>
            </a:p>
            <a:p>
              <a:r>
                <a:rPr lang="en-US" sz="800" b="1" dirty="0">
                  <a:latin typeface=" Arial"/>
                </a:rPr>
                <a:t>01-TS-3023  </a:t>
              </a:r>
              <a:r>
                <a:rPr lang="en-US" sz="800" dirty="0">
                  <a:latin typeface=" Arial"/>
                </a:rPr>
                <a:t>Manage </a:t>
              </a:r>
              <a:r>
                <a:rPr lang="en-US" sz="800" dirty="0" err="1">
                  <a:latin typeface=" Arial"/>
                </a:rPr>
                <a:t>ISR</a:t>
              </a:r>
              <a:r>
                <a:rPr lang="en-US" sz="800" dirty="0">
                  <a:latin typeface=" Arial"/>
                </a:rPr>
                <a:t> </a:t>
              </a:r>
              <a:r>
                <a:rPr lang="en-US" sz="800" dirty="0" smtClean="0">
                  <a:latin typeface=" Arial"/>
                </a:rPr>
                <a:t>Operations</a:t>
              </a:r>
              <a:endParaRPr lang="en-US" sz="800" b="1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01-TS-4021  </a:t>
              </a:r>
              <a:r>
                <a:rPr lang="en-US" sz="800" dirty="0" smtClean="0">
                  <a:latin typeface=" Arial"/>
                </a:rPr>
                <a:t>Conduct Launch, Recovery, </a:t>
              </a:r>
              <a:r>
                <a:rPr lang="en-US" sz="800" dirty="0" err="1" smtClean="0">
                  <a:latin typeface=" Arial"/>
                </a:rPr>
                <a:t>Maint</a:t>
              </a:r>
              <a:r>
                <a:rPr lang="en-US" sz="800" dirty="0">
                  <a:latin typeface=" Arial"/>
                </a:rPr>
                <a:t>. </a:t>
              </a:r>
              <a:r>
                <a:rPr lang="en-US" sz="800" dirty="0" smtClean="0">
                  <a:latin typeface=" Arial"/>
                </a:rPr>
                <a:t>Ops</a:t>
              </a:r>
              <a:endParaRPr lang="en-US" sz="800" b="1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34-TS-5035 </a:t>
              </a:r>
              <a:r>
                <a:rPr lang="en-US" sz="800" dirty="0">
                  <a:latin typeface=" Arial"/>
                </a:rPr>
                <a:t> Develop </a:t>
              </a:r>
              <a:r>
                <a:rPr lang="en-US" sz="800" dirty="0" smtClean="0">
                  <a:latin typeface=" Arial"/>
                </a:rPr>
                <a:t>Situational Understanding</a:t>
              </a:r>
              <a:endParaRPr lang="en-US" sz="800" dirty="0">
                <a:latin typeface=" Arial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140425" y="4626114"/>
            <a:ext cx="690700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 Arial"/>
              </a:rPr>
              <a:t>CONST. PLT</a:t>
            </a:r>
            <a:endParaRPr lang="en-US" sz="900" kern="0" dirty="0">
              <a:latin typeface=" Arial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57883" y="4626114"/>
            <a:ext cx="253228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 Arial"/>
              </a:rPr>
              <a:t>05-3-5109 </a:t>
            </a:r>
            <a:r>
              <a:rPr lang="en-US" sz="800" dirty="0">
                <a:latin typeface=" Arial"/>
              </a:rPr>
              <a:t>Clear Obstacles Using EN Equipment </a:t>
            </a:r>
            <a:endParaRPr lang="en-US" sz="800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05-3-5101  </a:t>
            </a:r>
            <a:r>
              <a:rPr lang="en-US" sz="800" dirty="0">
                <a:latin typeface=" Arial"/>
              </a:rPr>
              <a:t>Construct Combat </a:t>
            </a:r>
            <a:r>
              <a:rPr lang="en-US" sz="800" dirty="0" smtClean="0">
                <a:latin typeface=" Arial"/>
              </a:rPr>
              <a:t>Roads/Trails</a:t>
            </a:r>
          </a:p>
          <a:p>
            <a:r>
              <a:rPr lang="en-US" sz="800" b="1" dirty="0">
                <a:latin typeface=" Arial"/>
              </a:rPr>
              <a:t>05-3-2023  </a:t>
            </a:r>
            <a:r>
              <a:rPr lang="en-US" sz="800" dirty="0">
                <a:latin typeface=" Arial"/>
              </a:rPr>
              <a:t>Construct Strongpoints 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05-3-3000  </a:t>
            </a:r>
            <a:r>
              <a:rPr lang="en-US" sz="800" dirty="0">
                <a:latin typeface=" Arial"/>
              </a:rPr>
              <a:t>Construct Bunkers and Shelters</a:t>
            </a:r>
          </a:p>
          <a:p>
            <a:r>
              <a:rPr lang="en-US" sz="800" b="1" dirty="0">
                <a:latin typeface=" Arial"/>
              </a:rPr>
              <a:t>05-2-2012 </a:t>
            </a:r>
            <a:r>
              <a:rPr lang="en-US" sz="800" dirty="0">
                <a:latin typeface=" Arial"/>
              </a:rPr>
              <a:t>Provide EN Support to </a:t>
            </a:r>
            <a:r>
              <a:rPr lang="en-US" sz="800" dirty="0" err="1">
                <a:latin typeface=" Arial"/>
              </a:rPr>
              <a:t>Countermobility</a:t>
            </a:r>
            <a:r>
              <a:rPr lang="en-US" sz="800" dirty="0">
                <a:latin typeface=" Arial"/>
              </a:rPr>
              <a:t> </a:t>
            </a:r>
            <a:endParaRPr lang="en-US" sz="800" dirty="0" smtClean="0">
              <a:latin typeface=" 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7804" y="5417403"/>
            <a:ext cx="691332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 Arial"/>
              </a:rPr>
              <a:t>CONST. SQD</a:t>
            </a:r>
            <a:endParaRPr lang="en-US" sz="900" kern="0" dirty="0">
              <a:latin typeface=" 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3883" y="5417403"/>
            <a:ext cx="25341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 Arial"/>
              </a:rPr>
              <a:t>05-3-3002 </a:t>
            </a:r>
            <a:r>
              <a:rPr lang="en-US" sz="800" dirty="0">
                <a:latin typeface=" Arial"/>
              </a:rPr>
              <a:t>Construct Protective Earthen Walls and Berms </a:t>
            </a:r>
            <a:endParaRPr lang="en-US" sz="800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05-3-3013 </a:t>
            </a:r>
            <a:r>
              <a:rPr lang="en-US" sz="800" dirty="0">
                <a:latin typeface=" Arial"/>
              </a:rPr>
              <a:t>Construct Vehicle Fighting Positions </a:t>
            </a:r>
            <a:endParaRPr lang="en-US" sz="800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05-3-3014 </a:t>
            </a:r>
            <a:r>
              <a:rPr lang="en-US" sz="800" dirty="0">
                <a:latin typeface=" Arial"/>
              </a:rPr>
              <a:t>Construct Vehicle Protective Positions </a:t>
            </a:r>
            <a:endParaRPr lang="en-US" sz="800" dirty="0" smtClean="0">
              <a:latin typeface=" Arial"/>
            </a:endParaRPr>
          </a:p>
          <a:p>
            <a:r>
              <a:rPr lang="en-US" sz="800" b="1" dirty="0" smtClean="0">
                <a:latin typeface=" Arial"/>
              </a:rPr>
              <a:t>05-3-2001 </a:t>
            </a:r>
            <a:r>
              <a:rPr lang="en-US" sz="800" dirty="0" smtClean="0">
                <a:latin typeface=" Arial"/>
              </a:rPr>
              <a:t>Emplace </a:t>
            </a:r>
            <a:r>
              <a:rPr lang="en-US" sz="800" dirty="0">
                <a:latin typeface=" Arial"/>
              </a:rPr>
              <a:t>Situational </a:t>
            </a:r>
            <a:r>
              <a:rPr lang="en-US" sz="800" dirty="0" smtClean="0">
                <a:latin typeface=" Arial"/>
              </a:rPr>
              <a:t>Obstacles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05-3-5109 </a:t>
            </a:r>
            <a:r>
              <a:rPr lang="en-US" sz="800" dirty="0">
                <a:latin typeface=" Arial"/>
              </a:rPr>
              <a:t>Clear Obstacles Using EN Equipment </a:t>
            </a:r>
            <a:endParaRPr lang="en-US" sz="800" dirty="0" smtClean="0">
              <a:latin typeface=" 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81400" y="4247248"/>
            <a:ext cx="490251" cy="35068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 Arial"/>
              </a:rPr>
              <a:t>IC PLT</a:t>
            </a:r>
            <a:endParaRPr lang="en-US" sz="900" kern="0" dirty="0">
              <a:latin typeface=" 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17289" y="4247248"/>
            <a:ext cx="215648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 Arial"/>
              </a:rPr>
              <a:t>34-5-0820  </a:t>
            </a:r>
            <a:r>
              <a:rPr lang="en-US" sz="800" dirty="0">
                <a:latin typeface=" Arial"/>
              </a:rPr>
              <a:t>Manage Prophet Sensor Miss</a:t>
            </a:r>
            <a:r>
              <a:rPr lang="en-US" sz="800" dirty="0" smtClean="0">
                <a:latin typeface=" Arial"/>
              </a:rPr>
              <a:t>.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34-5-0702  </a:t>
            </a:r>
            <a:r>
              <a:rPr lang="en-US" sz="800" dirty="0">
                <a:latin typeface=" Arial"/>
              </a:rPr>
              <a:t>Proc. Incoming </a:t>
            </a:r>
            <a:r>
              <a:rPr lang="en-US" sz="800" dirty="0" err="1">
                <a:latin typeface=" Arial"/>
              </a:rPr>
              <a:t>SIGINT</a:t>
            </a:r>
            <a:r>
              <a:rPr lang="en-US" sz="800" dirty="0">
                <a:latin typeface=" Arial"/>
              </a:rPr>
              <a:t> Info</a:t>
            </a:r>
            <a:r>
              <a:rPr lang="en-US" sz="800" dirty="0" smtClean="0">
                <a:latin typeface=" Arial"/>
              </a:rPr>
              <a:t>.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34-5-0220  </a:t>
            </a:r>
            <a:r>
              <a:rPr lang="en-US" sz="800" dirty="0">
                <a:latin typeface=" Arial"/>
              </a:rPr>
              <a:t>Conduct </a:t>
            </a:r>
            <a:r>
              <a:rPr lang="en-US" sz="800" dirty="0" err="1">
                <a:latin typeface=" Arial"/>
              </a:rPr>
              <a:t>HUMINT</a:t>
            </a:r>
            <a:r>
              <a:rPr lang="en-US" sz="800" dirty="0">
                <a:latin typeface=" Arial"/>
              </a:rPr>
              <a:t> </a:t>
            </a:r>
            <a:r>
              <a:rPr lang="en-US" sz="800" dirty="0" smtClean="0">
                <a:latin typeface=" Arial"/>
              </a:rPr>
              <a:t>Screening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34-5-0222  </a:t>
            </a:r>
            <a:r>
              <a:rPr lang="en-US" sz="800" dirty="0">
                <a:latin typeface=" Arial"/>
              </a:rPr>
              <a:t>Conduct </a:t>
            </a:r>
            <a:r>
              <a:rPr lang="en-US" sz="800" dirty="0" err="1">
                <a:latin typeface=" Arial"/>
              </a:rPr>
              <a:t>HUMINT</a:t>
            </a:r>
            <a:r>
              <a:rPr lang="en-US" sz="800" dirty="0">
                <a:latin typeface=" Arial"/>
              </a:rPr>
              <a:t> Collection</a:t>
            </a:r>
          </a:p>
          <a:p>
            <a:r>
              <a:rPr lang="en-US" sz="800" b="1" dirty="0">
                <a:latin typeface=" Arial"/>
              </a:rPr>
              <a:t>34-4-1205  </a:t>
            </a:r>
            <a:r>
              <a:rPr lang="en-US" sz="800" dirty="0">
                <a:latin typeface=" Arial"/>
              </a:rPr>
              <a:t>Collab. Analysis with Theater /National Intel </a:t>
            </a:r>
            <a:r>
              <a:rPr lang="en-US" sz="800" dirty="0" smtClean="0">
                <a:latin typeface=" Arial"/>
              </a:rPr>
              <a:t>Agencies</a:t>
            </a:r>
            <a:endParaRPr lang="en-US" sz="800" b="1" dirty="0" smtClean="0">
              <a:latin typeface=" Arial"/>
            </a:endParaRPr>
          </a:p>
          <a:p>
            <a:r>
              <a:rPr lang="en-US" sz="800" b="1" dirty="0">
                <a:latin typeface=" Arial"/>
              </a:rPr>
              <a:t>34-4-3177 </a:t>
            </a:r>
            <a:r>
              <a:rPr lang="en-US" sz="800" dirty="0">
                <a:latin typeface=" Arial"/>
              </a:rPr>
              <a:t>Provide Intel Support to Targeting Process</a:t>
            </a:r>
            <a:endParaRPr lang="en-US" sz="800" dirty="0" smtClean="0">
              <a:latin typeface=" Aria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338465" y="3030122"/>
            <a:ext cx="2562422" cy="1200329"/>
            <a:chOff x="4724364" y="5523955"/>
            <a:chExt cx="2588026" cy="1200329"/>
          </a:xfrm>
        </p:grpSpPr>
        <p:sp>
          <p:nvSpPr>
            <p:cNvPr id="37" name="Rectangle 36"/>
            <p:cNvSpPr/>
            <p:nvPr/>
          </p:nvSpPr>
          <p:spPr>
            <a:xfrm>
              <a:off x="4724364" y="5533480"/>
              <a:ext cx="545896" cy="350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800" kern="0" dirty="0" smtClean="0">
                  <a:latin typeface=" Arial"/>
                </a:rPr>
                <a:t>SIG PLT’s</a:t>
              </a:r>
              <a:endParaRPr lang="en-US" sz="800" kern="0" dirty="0">
                <a:latin typeface=" 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19452" y="5523955"/>
              <a:ext cx="199293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 Arial"/>
                </a:rPr>
                <a:t>11-TS-2759  </a:t>
              </a:r>
              <a:r>
                <a:rPr lang="en-US" sz="800" dirty="0">
                  <a:latin typeface=" Arial"/>
                </a:rPr>
                <a:t>Conduct Retransmission </a:t>
              </a:r>
              <a:r>
                <a:rPr lang="en-US" sz="800" dirty="0" smtClean="0">
                  <a:latin typeface=" Arial"/>
                </a:rPr>
                <a:t>Ops</a:t>
              </a:r>
            </a:p>
            <a:p>
              <a:r>
                <a:rPr lang="en-US" sz="800" b="1" dirty="0">
                  <a:latin typeface=" Arial"/>
                </a:rPr>
                <a:t>11-TS-2760  </a:t>
              </a:r>
              <a:r>
                <a:rPr lang="en-US" sz="800" dirty="0">
                  <a:latin typeface=" Arial"/>
                </a:rPr>
                <a:t>Conduct Network </a:t>
              </a:r>
              <a:r>
                <a:rPr lang="en-US" sz="800" dirty="0" err="1">
                  <a:latin typeface=" Arial"/>
                </a:rPr>
                <a:t>Exten</a:t>
              </a:r>
              <a:r>
                <a:rPr lang="en-US" sz="800" dirty="0">
                  <a:latin typeface=" Arial"/>
                </a:rPr>
                <a:t>. </a:t>
              </a:r>
              <a:r>
                <a:rPr lang="en-US" sz="800" dirty="0" err="1">
                  <a:latin typeface=" Arial"/>
                </a:rPr>
                <a:t>PLT</a:t>
              </a:r>
              <a:r>
                <a:rPr lang="en-US" sz="800" dirty="0">
                  <a:latin typeface=" Arial"/>
                </a:rPr>
                <a:t> </a:t>
              </a:r>
              <a:r>
                <a:rPr lang="en-US" sz="800" dirty="0" smtClean="0">
                  <a:latin typeface=" Arial"/>
                </a:rPr>
                <a:t>Ops</a:t>
              </a:r>
              <a:endParaRPr lang="en-US" sz="800" b="1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11-TS-2761  </a:t>
              </a:r>
              <a:r>
                <a:rPr lang="en-US" sz="800" dirty="0">
                  <a:latin typeface=" Arial"/>
                </a:rPr>
                <a:t>Conduct </a:t>
              </a:r>
              <a:r>
                <a:rPr lang="en-US" sz="800" dirty="0" err="1">
                  <a:latin typeface=" Arial"/>
                </a:rPr>
                <a:t>JNN</a:t>
              </a:r>
              <a:r>
                <a:rPr lang="en-US" sz="800" dirty="0">
                  <a:latin typeface=" Arial"/>
                </a:rPr>
                <a:t> (</a:t>
              </a:r>
              <a:r>
                <a:rPr lang="en-US" sz="800" dirty="0" err="1">
                  <a:latin typeface=" Arial"/>
                </a:rPr>
                <a:t>TCN</a:t>
              </a:r>
              <a:r>
                <a:rPr lang="en-US" sz="800" dirty="0">
                  <a:latin typeface=" Arial"/>
                </a:rPr>
                <a:t>) </a:t>
              </a:r>
              <a:r>
                <a:rPr lang="en-US" sz="800" dirty="0" smtClean="0">
                  <a:latin typeface=" Arial"/>
                </a:rPr>
                <a:t>Operations</a:t>
              </a:r>
              <a:endParaRPr lang="en-US" sz="800" b="1" dirty="0" smtClean="0">
                <a:latin typeface=" Arial"/>
              </a:endParaRPr>
            </a:p>
            <a:p>
              <a:r>
                <a:rPr lang="en-US" sz="800" b="1" dirty="0">
                  <a:latin typeface=" Arial"/>
                </a:rPr>
                <a:t>11-TS-2763  </a:t>
              </a:r>
              <a:r>
                <a:rPr lang="en-US" sz="800" dirty="0">
                  <a:latin typeface=" Arial"/>
                </a:rPr>
                <a:t>Conduct SMART-T </a:t>
              </a:r>
              <a:r>
                <a:rPr lang="en-US" sz="800" dirty="0" err="1">
                  <a:latin typeface=" Arial"/>
                </a:rPr>
                <a:t>TACSAT</a:t>
              </a:r>
              <a:r>
                <a:rPr lang="en-US" sz="800" dirty="0">
                  <a:latin typeface=" Arial"/>
                </a:rPr>
                <a:t> Ops</a:t>
              </a:r>
            </a:p>
            <a:p>
              <a:endParaRPr lang="en-US" sz="800" b="1" dirty="0" smtClean="0">
                <a:latin typeface=" 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7105"/>
          </a:xfrm>
        </p:spPr>
        <p:txBody>
          <a:bodyPr/>
          <a:lstStyle/>
          <a:p>
            <a:r>
              <a:rPr lang="en-US" sz="3200" dirty="0" smtClean="0">
                <a:latin typeface=" Arial"/>
              </a:rPr>
              <a:t>Brigade Support Battalion</a:t>
            </a:r>
            <a:endParaRPr lang="en-US" sz="3200" dirty="0">
              <a:latin typeface=" 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72133" y="3533169"/>
            <a:ext cx="575868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smtClean="0">
                <a:latin typeface=" Arial"/>
              </a:rPr>
              <a:t>DISTR PLT</a:t>
            </a:r>
            <a:endParaRPr lang="en-US" sz="900" kern="0" dirty="0">
              <a:latin typeface=" 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34504" y="3505200"/>
            <a:ext cx="311389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 Arial"/>
              </a:rPr>
              <a:t>10-2-0715  </a:t>
            </a:r>
            <a:r>
              <a:rPr lang="en-US" sz="1000" dirty="0" smtClean="0">
                <a:latin typeface=" Arial"/>
              </a:rPr>
              <a:t>Control </a:t>
            </a:r>
            <a:r>
              <a:rPr lang="en-US" sz="1000" dirty="0">
                <a:latin typeface=" Arial"/>
              </a:rPr>
              <a:t>Supply </a:t>
            </a:r>
            <a:r>
              <a:rPr lang="en-US" sz="1000" dirty="0" smtClean="0">
                <a:latin typeface=" Arial"/>
              </a:rPr>
              <a:t>Operations</a:t>
            </a:r>
            <a:endParaRPr lang="en-US" sz="1000" b="1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10-2-0717  </a:t>
            </a:r>
            <a:r>
              <a:rPr lang="en-US" sz="1000" dirty="0">
                <a:latin typeface=" Arial"/>
              </a:rPr>
              <a:t>Direct Supply </a:t>
            </a:r>
            <a:r>
              <a:rPr lang="en-US" sz="1000" dirty="0" smtClean="0">
                <a:latin typeface=" Arial"/>
              </a:rPr>
              <a:t>Operations</a:t>
            </a:r>
            <a:endParaRPr lang="en-US" sz="1000" b="1" dirty="0" smtClean="0">
              <a:latin typeface=" Arial"/>
            </a:endParaRPr>
          </a:p>
          <a:p>
            <a:r>
              <a:rPr lang="en-US" sz="1000" b="1" dirty="0" smtClean="0">
                <a:latin typeface=" Arial"/>
              </a:rPr>
              <a:t>55-3-0110  </a:t>
            </a:r>
            <a:r>
              <a:rPr lang="en-US" sz="1000" dirty="0">
                <a:latin typeface=" Arial"/>
              </a:rPr>
              <a:t>Provide Motor </a:t>
            </a:r>
            <a:r>
              <a:rPr lang="en-US" sz="1000" dirty="0" smtClean="0">
                <a:latin typeface=" Arial"/>
              </a:rPr>
              <a:t>Transport</a:t>
            </a:r>
            <a:endParaRPr lang="en-US" sz="1000" b="1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10-2-4005  </a:t>
            </a:r>
            <a:r>
              <a:rPr lang="en-US" sz="1000" dirty="0">
                <a:latin typeface=" Arial"/>
              </a:rPr>
              <a:t>Set-up Supply </a:t>
            </a:r>
            <a:r>
              <a:rPr lang="en-US" sz="1000" dirty="0" err="1">
                <a:latin typeface=" Arial"/>
              </a:rPr>
              <a:t>Distro</a:t>
            </a:r>
            <a:r>
              <a:rPr lang="en-US" sz="1000" dirty="0">
                <a:latin typeface=" Arial"/>
              </a:rPr>
              <a:t> </a:t>
            </a:r>
            <a:r>
              <a:rPr lang="en-US" sz="1000" dirty="0" smtClean="0">
                <a:latin typeface=" Arial"/>
              </a:rPr>
              <a:t>Ops</a:t>
            </a:r>
            <a:endParaRPr lang="en-US" sz="1000" b="1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55-2-4003  </a:t>
            </a:r>
            <a:r>
              <a:rPr lang="en-US" sz="1000" dirty="0">
                <a:latin typeface=" Arial"/>
              </a:rPr>
              <a:t>Conduct Tactical </a:t>
            </a:r>
            <a:r>
              <a:rPr lang="en-US" sz="1000" dirty="0" smtClean="0">
                <a:latin typeface=" Arial"/>
              </a:rPr>
              <a:t>Convoy</a:t>
            </a:r>
            <a:endParaRPr lang="en-US" sz="1000" dirty="0">
              <a:latin typeface=" 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72132" y="4455868"/>
            <a:ext cx="575868" cy="3447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900" kern="0" dirty="0" err="1" smtClean="0">
                <a:latin typeface=" Arial"/>
              </a:rPr>
              <a:t>MAINT</a:t>
            </a:r>
            <a:endParaRPr lang="en-US" sz="900" kern="0" dirty="0" smtClean="0">
              <a:latin typeface=" Arial"/>
            </a:endParaRPr>
          </a:p>
          <a:p>
            <a:pPr algn="ctr">
              <a:defRPr/>
            </a:pPr>
            <a:r>
              <a:rPr lang="en-US" sz="900" kern="0" dirty="0" smtClean="0">
                <a:latin typeface=" Arial"/>
              </a:rPr>
              <a:t>PLT</a:t>
            </a:r>
            <a:endParaRPr lang="en-US" sz="900" kern="0" dirty="0">
              <a:latin typeface=" 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31023" y="4438970"/>
            <a:ext cx="3117375" cy="895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>
                <a:latin typeface=" Arial"/>
              </a:rPr>
              <a:t>43-2-4564  </a:t>
            </a:r>
            <a:r>
              <a:rPr lang="en-US" sz="1000" dirty="0">
                <a:latin typeface=" Arial"/>
              </a:rPr>
              <a:t>Conduct Unit-Level </a:t>
            </a:r>
            <a:r>
              <a:rPr lang="en-US" sz="1000" dirty="0" err="1">
                <a:latin typeface=" Arial"/>
              </a:rPr>
              <a:t>Maint</a:t>
            </a:r>
            <a:r>
              <a:rPr lang="en-US" sz="1000" dirty="0">
                <a:latin typeface=" Arial"/>
              </a:rPr>
              <a:t>. </a:t>
            </a:r>
            <a:r>
              <a:rPr lang="en-US" sz="1000" dirty="0" smtClean="0">
                <a:latin typeface=" Arial"/>
              </a:rPr>
              <a:t>Ops</a:t>
            </a:r>
          </a:p>
          <a:p>
            <a:r>
              <a:rPr lang="en-US" sz="1000" b="1" dirty="0">
                <a:latin typeface=" Arial"/>
              </a:rPr>
              <a:t>43-2-7034  </a:t>
            </a:r>
            <a:r>
              <a:rPr lang="en-US" sz="1000" dirty="0">
                <a:latin typeface=" Arial"/>
              </a:rPr>
              <a:t>Perform Technical </a:t>
            </a:r>
            <a:r>
              <a:rPr lang="en-US" sz="1000" dirty="0" smtClean="0">
                <a:latin typeface=" Arial"/>
              </a:rPr>
              <a:t>Inspections</a:t>
            </a:r>
          </a:p>
          <a:p>
            <a:r>
              <a:rPr lang="en-US" sz="1000" b="1" dirty="0">
                <a:latin typeface=" Arial"/>
              </a:rPr>
              <a:t>43-2-4552  </a:t>
            </a:r>
            <a:r>
              <a:rPr lang="en-US" sz="1000" dirty="0">
                <a:latin typeface=" Arial"/>
              </a:rPr>
              <a:t>Perform Field </a:t>
            </a:r>
            <a:r>
              <a:rPr lang="en-US" sz="1000" dirty="0" smtClean="0">
                <a:latin typeface=" Arial"/>
              </a:rPr>
              <a:t>Maintenance</a:t>
            </a:r>
          </a:p>
          <a:p>
            <a:r>
              <a:rPr lang="en-US" sz="1000" b="1" dirty="0">
                <a:latin typeface=" Arial"/>
              </a:rPr>
              <a:t>43-2-0001  </a:t>
            </a:r>
            <a:r>
              <a:rPr lang="en-US" sz="1000" dirty="0">
                <a:latin typeface=" Arial"/>
              </a:rPr>
              <a:t>Perform Vehicle </a:t>
            </a:r>
            <a:r>
              <a:rPr lang="en-US" sz="1000" dirty="0" smtClean="0">
                <a:latin typeface=" Arial"/>
              </a:rPr>
              <a:t>Recovery</a:t>
            </a:r>
            <a:endParaRPr lang="en-US" sz="1000" dirty="0">
              <a:latin typeface=" Arial"/>
            </a:endParaRPr>
          </a:p>
          <a:p>
            <a:r>
              <a:rPr lang="en-US" sz="1000" b="1" dirty="0">
                <a:latin typeface=" Arial"/>
              </a:rPr>
              <a:t>55-2-4003  </a:t>
            </a:r>
            <a:r>
              <a:rPr lang="en-US" sz="1000" dirty="0">
                <a:latin typeface=" Arial"/>
              </a:rPr>
              <a:t>Conduct Tactical Convoy</a:t>
            </a: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24200" y="1262347"/>
            <a:ext cx="2971800" cy="7188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42-1-0001  </a:t>
            </a:r>
            <a:r>
              <a:rPr lang="en-US" sz="1000" dirty="0" smtClean="0">
                <a:latin typeface=" Arial"/>
              </a:rPr>
              <a:t>Coord</a:t>
            </a:r>
            <a:r>
              <a:rPr lang="en-US" sz="1000" dirty="0">
                <a:latin typeface=" Arial"/>
              </a:rPr>
              <a:t>. Class II, IV, and IX Spt.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42-1-0002  </a:t>
            </a:r>
            <a:r>
              <a:rPr lang="en-US" sz="1000" dirty="0">
                <a:latin typeface=" Arial"/>
              </a:rPr>
              <a:t>Organize Class I, VI, and Water Spt</a:t>
            </a:r>
            <a:r>
              <a:rPr lang="en-US" sz="1000" dirty="0" smtClean="0">
                <a:latin typeface=" Arial"/>
              </a:rPr>
              <a:t>.</a:t>
            </a:r>
            <a:endParaRPr lang="en-US" sz="1000" b="1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63-1-4028  </a:t>
            </a:r>
            <a:r>
              <a:rPr lang="en-US" sz="1000" dirty="0">
                <a:latin typeface=" Arial"/>
              </a:rPr>
              <a:t>Coord. </a:t>
            </a:r>
            <a:r>
              <a:rPr lang="en-US" sz="1000" dirty="0" err="1">
                <a:latin typeface=" Arial"/>
              </a:rPr>
              <a:t>Sust</a:t>
            </a:r>
            <a:r>
              <a:rPr lang="en-US" sz="1000" dirty="0">
                <a:latin typeface=" Arial"/>
              </a:rPr>
              <a:t>./Field </a:t>
            </a:r>
            <a:r>
              <a:rPr lang="en-US" sz="1000" dirty="0" err="1">
                <a:latin typeface=" Arial"/>
              </a:rPr>
              <a:t>Maint</a:t>
            </a:r>
            <a:r>
              <a:rPr lang="en-US" sz="1000" dirty="0">
                <a:latin typeface=" Arial"/>
              </a:rPr>
              <a:t>. Spt</a:t>
            </a:r>
            <a:r>
              <a:rPr lang="en-US" sz="1000" dirty="0" smtClean="0">
                <a:latin typeface=" Arial"/>
              </a:rPr>
              <a:t>.</a:t>
            </a:r>
            <a:endParaRPr lang="en-US" sz="1000" b="1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63-1-4031  </a:t>
            </a:r>
            <a:r>
              <a:rPr lang="en-US" sz="1000" dirty="0">
                <a:latin typeface=" Arial"/>
              </a:rPr>
              <a:t>Coord. Health Service Spt.</a:t>
            </a:r>
          </a:p>
          <a:p>
            <a:endParaRPr lang="en-US" sz="1000" b="1" dirty="0" smtClean="0">
              <a:latin typeface=" 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2132" y="2610470"/>
            <a:ext cx="575868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FSC</a:t>
            </a:r>
            <a:endParaRPr lang="en-US" sz="1000" kern="0" dirty="0">
              <a:latin typeface=" 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7594" y="2581137"/>
            <a:ext cx="311080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 Arial"/>
              </a:rPr>
              <a:t>42-1-0001  </a:t>
            </a:r>
            <a:r>
              <a:rPr lang="en-US" sz="1000" dirty="0">
                <a:latin typeface=" Arial"/>
              </a:rPr>
              <a:t>Coord. Class II, IV, and IX Spt. </a:t>
            </a:r>
            <a:endParaRPr lang="en-US" sz="1000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42-1-0002  </a:t>
            </a:r>
            <a:r>
              <a:rPr lang="en-US" sz="1000" dirty="0">
                <a:latin typeface=" Arial"/>
              </a:rPr>
              <a:t>Organize Class I, VI, and Water Spt</a:t>
            </a:r>
            <a:r>
              <a:rPr lang="en-US" sz="1000" dirty="0" smtClean="0">
                <a:latin typeface=" Arial"/>
              </a:rPr>
              <a:t>.</a:t>
            </a:r>
            <a:endParaRPr lang="en-US" sz="1000" b="1" dirty="0" smtClean="0">
              <a:latin typeface=" Arial"/>
            </a:endParaRPr>
          </a:p>
          <a:p>
            <a:r>
              <a:rPr lang="en-US" sz="1000" b="1" dirty="0">
                <a:latin typeface=" Arial"/>
              </a:rPr>
              <a:t>63-1-4028  </a:t>
            </a:r>
            <a:r>
              <a:rPr lang="en-US" sz="1000" dirty="0">
                <a:latin typeface=" Arial"/>
              </a:rPr>
              <a:t>Coord. </a:t>
            </a:r>
            <a:r>
              <a:rPr lang="en-US" sz="1000" dirty="0" err="1">
                <a:latin typeface=" Arial"/>
              </a:rPr>
              <a:t>Sust</a:t>
            </a:r>
            <a:r>
              <a:rPr lang="en-US" sz="1000" dirty="0">
                <a:latin typeface=" Arial"/>
              </a:rPr>
              <a:t>./Field </a:t>
            </a:r>
            <a:r>
              <a:rPr lang="en-US" sz="1000" dirty="0" err="1">
                <a:latin typeface=" Arial"/>
              </a:rPr>
              <a:t>Maint</a:t>
            </a:r>
            <a:r>
              <a:rPr lang="en-US" sz="1000" dirty="0">
                <a:latin typeface=" Arial"/>
              </a:rPr>
              <a:t>. Spt</a:t>
            </a:r>
            <a:r>
              <a:rPr lang="en-US" sz="1000" dirty="0" smtClean="0">
                <a:latin typeface=" Arial"/>
              </a:rPr>
              <a:t>.</a:t>
            </a:r>
            <a:r>
              <a:rPr lang="en-US" sz="1000" b="1" dirty="0">
                <a:latin typeface=" Arial"/>
              </a:rPr>
              <a:t> </a:t>
            </a:r>
            <a:r>
              <a:rPr lang="en-US" sz="1000" b="1" dirty="0" smtClean="0">
                <a:latin typeface=" Arial"/>
              </a:rPr>
              <a:t> </a:t>
            </a:r>
          </a:p>
          <a:p>
            <a:r>
              <a:rPr lang="en-US" sz="1000" b="1" dirty="0">
                <a:latin typeface=" Arial"/>
              </a:rPr>
              <a:t>63-1-4031 </a:t>
            </a:r>
            <a:r>
              <a:rPr lang="en-US" sz="1000" b="1" dirty="0" smtClean="0">
                <a:latin typeface=" Arial"/>
              </a:rPr>
              <a:t> </a:t>
            </a:r>
            <a:r>
              <a:rPr lang="en-US" sz="1000" dirty="0" smtClean="0">
                <a:latin typeface=" Arial"/>
              </a:rPr>
              <a:t>Coord</a:t>
            </a:r>
            <a:r>
              <a:rPr lang="en-US" sz="1000" dirty="0">
                <a:latin typeface=" Arial"/>
              </a:rPr>
              <a:t>. Health Service Spt.</a:t>
            </a:r>
            <a:endParaRPr lang="en-US" sz="1000" dirty="0" smtClean="0">
              <a:latin typeface=" Arial"/>
            </a:endParaRPr>
          </a:p>
          <a:p>
            <a:endParaRPr lang="en-US" sz="1000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6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2364" y="1219200"/>
            <a:ext cx="3879273" cy="14249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u="sng" dirty="0" smtClean="0">
                <a:solidFill>
                  <a:prstClr val="black"/>
                </a:solidFill>
                <a:latin typeface=" Arial"/>
              </a:rPr>
              <a:t>CAB DA METL:</a:t>
            </a:r>
            <a:endParaRPr lang="en-US" sz="1100" b="1" u="sng" dirty="0">
              <a:solidFill>
                <a:prstClr val="black"/>
              </a:solidFill>
              <a:latin typeface=" Arial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01-TS-6639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Attack Operations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01-1-5130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Air Assault Operations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01-6-6114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Reconnaissance Operations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01-6-6115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Security Operations 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01-6-6116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Air Movement Operations 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01-6-6117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Aeromedical Evacuation</a:t>
            </a:r>
          </a:p>
          <a:p>
            <a:r>
              <a:rPr lang="en-US" sz="1100" b="1" dirty="0">
                <a:solidFill>
                  <a:prstClr val="black"/>
                </a:solidFill>
                <a:latin typeface=" Arial"/>
              </a:rPr>
              <a:t>55-2-XXXX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Conduct Expeditionary Deployment Operations</a:t>
            </a:r>
          </a:p>
          <a:p>
            <a:endParaRPr lang="en-US" sz="1100" dirty="0">
              <a:solidFill>
                <a:prstClr val="black"/>
              </a:solidFill>
              <a:latin typeface=" Arial"/>
            </a:endParaRPr>
          </a:p>
          <a:p>
            <a:endParaRPr lang="en-US" sz="1100" dirty="0">
              <a:solidFill>
                <a:prstClr val="black"/>
              </a:solidFill>
              <a:latin typeface=" 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2904335"/>
            <a:ext cx="3124200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773113"/>
            <a:r>
              <a:rPr lang="en-US" sz="1100" b="1" u="sng" dirty="0" smtClean="0">
                <a:solidFill>
                  <a:prstClr val="black"/>
                </a:solidFill>
                <a:latin typeface=" Arial"/>
              </a:rPr>
              <a:t>Assault </a:t>
            </a:r>
            <a:r>
              <a:rPr lang="en-US" sz="1100" b="1" u="sng" dirty="0" err="1" smtClean="0">
                <a:solidFill>
                  <a:prstClr val="black"/>
                </a:solidFill>
                <a:latin typeface=" Arial"/>
              </a:rPr>
              <a:t>BN</a:t>
            </a:r>
            <a:r>
              <a:rPr lang="en-US" sz="1100" b="1" u="sng" dirty="0">
                <a:solidFill>
                  <a:prstClr val="black"/>
                </a:solidFill>
                <a:latin typeface=" Arial"/>
              </a:rPr>
              <a:t> </a:t>
            </a:r>
            <a:r>
              <a:rPr lang="en-US" sz="1100" b="1" u="sng" dirty="0" err="1" smtClean="0">
                <a:solidFill>
                  <a:prstClr val="black"/>
                </a:solidFill>
                <a:latin typeface=" Arial"/>
              </a:rPr>
              <a:t>METL</a:t>
            </a:r>
            <a:r>
              <a:rPr lang="en-US" sz="1100" b="1" u="sng" dirty="0" smtClean="0">
                <a:solidFill>
                  <a:prstClr val="black"/>
                </a:solidFill>
                <a:latin typeface=" Arial"/>
              </a:rPr>
              <a:t>:</a:t>
            </a:r>
          </a:p>
          <a:p>
            <a:pPr defTabSz="773113"/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01-2-5183</a:t>
            </a:r>
            <a:r>
              <a:rPr lang="en-US" sz="1100" dirty="0" smtClean="0">
                <a:latin typeface=" Arial"/>
              </a:rPr>
              <a:t>   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Conduct </a:t>
            </a:r>
            <a:r>
              <a:rPr lang="en-US" sz="1100" dirty="0">
                <a:solidFill>
                  <a:prstClr val="black"/>
                </a:solidFill>
                <a:latin typeface=" Arial"/>
              </a:rPr>
              <a:t>Air ASLT Missions </a:t>
            </a:r>
            <a:endParaRPr lang="en-US" sz="1100" dirty="0" smtClean="0">
              <a:solidFill>
                <a:prstClr val="black"/>
              </a:solidFill>
              <a:latin typeface=" Arial"/>
            </a:endParaRPr>
          </a:p>
          <a:p>
            <a:pPr defTabSz="773113"/>
            <a:r>
              <a:rPr lang="en-US" sz="1100" b="1" dirty="0" smtClean="0">
                <a:latin typeface=" Arial"/>
              </a:rPr>
              <a:t>01-X-XXXX </a:t>
            </a:r>
            <a:r>
              <a:rPr lang="en-US" sz="1100" dirty="0" smtClean="0">
                <a:latin typeface=" Arial"/>
              </a:rPr>
              <a:t> Conduct </a:t>
            </a:r>
            <a:r>
              <a:rPr lang="en-US" sz="1100" dirty="0">
                <a:latin typeface=" Arial"/>
              </a:rPr>
              <a:t>Air Movement Missions </a:t>
            </a:r>
            <a:endParaRPr lang="en-US" sz="1100" dirty="0" smtClean="0">
              <a:latin typeface=" Arial"/>
            </a:endParaRPr>
          </a:p>
          <a:p>
            <a:pPr defTabSz="773113"/>
            <a:r>
              <a:rPr lang="en-US" sz="1100" b="1" dirty="0" smtClean="0">
                <a:latin typeface=" Arial"/>
              </a:rPr>
              <a:t>01-TS-1020 </a:t>
            </a:r>
            <a:r>
              <a:rPr lang="en-US" sz="1100" dirty="0" smtClean="0">
                <a:latin typeface=" Arial"/>
              </a:rPr>
              <a:t>Conduct </a:t>
            </a:r>
            <a:r>
              <a:rPr lang="en-US" sz="1100" dirty="0">
                <a:latin typeface=" Arial"/>
              </a:rPr>
              <a:t>Pathfinder Ops </a:t>
            </a:r>
            <a:endParaRPr lang="en-US" sz="1100" dirty="0" smtClean="0">
              <a:latin typeface=" Arial"/>
            </a:endParaRPr>
          </a:p>
          <a:p>
            <a:pPr defTabSz="773113"/>
            <a:r>
              <a:rPr lang="en-US" sz="1100" b="1" dirty="0" smtClean="0">
                <a:latin typeface=" Arial"/>
              </a:rPr>
              <a:t>01-TS-2708</a:t>
            </a:r>
            <a:r>
              <a:rPr lang="en-US" sz="1100" dirty="0" smtClean="0">
                <a:latin typeface=" Arial"/>
              </a:rPr>
              <a:t> </a:t>
            </a:r>
            <a:r>
              <a:rPr lang="en-US" sz="1100" dirty="0">
                <a:latin typeface=" Arial"/>
              </a:rPr>
              <a:t>Conduct Sustainment </a:t>
            </a:r>
            <a:r>
              <a:rPr lang="en-US" sz="1100" dirty="0" smtClean="0">
                <a:latin typeface=" Arial"/>
              </a:rPr>
              <a:t>Operations</a:t>
            </a:r>
            <a:endParaRPr lang="en-US" sz="1100" dirty="0">
              <a:latin typeface=" 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4343400"/>
            <a:ext cx="3429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100" b="1" u="sng" dirty="0" smtClean="0">
                <a:latin typeface=" Arial"/>
              </a:rPr>
              <a:t>Attack and Reconnaissance </a:t>
            </a:r>
            <a:r>
              <a:rPr lang="en-US" sz="1100" b="1" u="sng" dirty="0" err="1" smtClean="0">
                <a:latin typeface=" Arial"/>
              </a:rPr>
              <a:t>BN</a:t>
            </a:r>
            <a:r>
              <a:rPr lang="en-US" sz="1100" b="1" u="sng" dirty="0" smtClean="0">
                <a:latin typeface=" Arial"/>
              </a:rPr>
              <a:t> </a:t>
            </a:r>
            <a:r>
              <a:rPr lang="en-US" sz="1100" b="1" u="sng" dirty="0" err="1" smtClean="0">
                <a:latin typeface=" Arial"/>
              </a:rPr>
              <a:t>METL</a:t>
            </a:r>
            <a:r>
              <a:rPr lang="en-US" sz="1100" b="1" u="sng" dirty="0" smtClean="0">
                <a:latin typeface=" Arial"/>
              </a:rPr>
              <a:t>:</a:t>
            </a:r>
          </a:p>
          <a:p>
            <a:pPr defTabSz="741363"/>
            <a:r>
              <a:rPr lang="en-US" sz="1100" b="1" dirty="0" smtClean="0">
                <a:latin typeface=" Arial"/>
              </a:rPr>
              <a:t>01-TS-2405</a:t>
            </a:r>
            <a:r>
              <a:rPr lang="en-US" sz="1100" dirty="0" smtClean="0">
                <a:latin typeface=" Arial"/>
              </a:rPr>
              <a:t>   Conduct </a:t>
            </a:r>
            <a:r>
              <a:rPr lang="en-US" sz="1100" dirty="0">
                <a:latin typeface=" Arial"/>
              </a:rPr>
              <a:t>Aerial </a:t>
            </a:r>
            <a:r>
              <a:rPr lang="en-US" sz="1100" dirty="0" smtClean="0">
                <a:latin typeface=" Arial"/>
              </a:rPr>
              <a:t>Attacks</a:t>
            </a:r>
            <a:r>
              <a:rPr lang="en-US" sz="1100" dirty="0">
                <a:latin typeface=" Arial"/>
              </a:rPr>
              <a:t>	</a:t>
            </a:r>
          </a:p>
          <a:p>
            <a:pPr defTabSz="741363"/>
            <a:r>
              <a:rPr lang="en-US" sz="1100" b="1" dirty="0" smtClean="0">
                <a:solidFill>
                  <a:prstClr val="black"/>
                </a:solidFill>
                <a:latin typeface=" Arial"/>
              </a:rPr>
              <a:t>01-2-5195</a:t>
            </a:r>
            <a:r>
              <a:rPr lang="en-US" sz="1100" dirty="0" smtClean="0">
                <a:solidFill>
                  <a:prstClr val="black"/>
                </a:solidFill>
                <a:latin typeface=" Arial"/>
              </a:rPr>
              <a:t>  </a:t>
            </a:r>
            <a:r>
              <a:rPr lang="en-US" sz="1100" dirty="0" smtClean="0">
                <a:latin typeface=" Arial"/>
              </a:rPr>
              <a:t>Conduct </a:t>
            </a:r>
            <a:r>
              <a:rPr lang="en-US" sz="1100" dirty="0">
                <a:latin typeface=" Arial"/>
              </a:rPr>
              <a:t>Aerial Movement to </a:t>
            </a:r>
            <a:r>
              <a:rPr lang="en-US" sz="1100" dirty="0" smtClean="0">
                <a:latin typeface=" Arial"/>
              </a:rPr>
              <a:t>Contact</a:t>
            </a:r>
            <a:endParaRPr lang="en-US" sz="1100" dirty="0">
              <a:latin typeface=" Arial"/>
            </a:endParaRPr>
          </a:p>
          <a:p>
            <a:pPr defTabSz="741363"/>
            <a:r>
              <a:rPr lang="en-US" sz="1100" b="1" dirty="0" smtClean="0">
                <a:latin typeface=" Arial"/>
              </a:rPr>
              <a:t>01-TS-2407</a:t>
            </a:r>
            <a:r>
              <a:rPr lang="en-US" sz="1100" dirty="0" smtClean="0">
                <a:latin typeface=" Arial"/>
              </a:rPr>
              <a:t>  Conduct </a:t>
            </a:r>
            <a:r>
              <a:rPr lang="en-US" sz="1100" dirty="0">
                <a:latin typeface=" Arial"/>
              </a:rPr>
              <a:t>Aerial Recon 	</a:t>
            </a:r>
          </a:p>
          <a:p>
            <a:pPr defTabSz="741363"/>
            <a:r>
              <a:rPr lang="en-US" sz="1100" b="1" dirty="0" smtClean="0">
                <a:latin typeface=" Arial"/>
              </a:rPr>
              <a:t>01-TS-2808</a:t>
            </a:r>
            <a:r>
              <a:rPr lang="en-US" sz="1100" dirty="0" smtClean="0">
                <a:latin typeface=" Arial"/>
              </a:rPr>
              <a:t>  Conduct Aerial Security</a:t>
            </a:r>
            <a:endParaRPr lang="en-US" sz="1100" dirty="0">
              <a:latin typeface=" Arial"/>
            </a:endParaRPr>
          </a:p>
          <a:p>
            <a:r>
              <a:rPr lang="en-US" sz="1100" b="1" dirty="0" smtClean="0">
                <a:latin typeface=" Arial"/>
              </a:rPr>
              <a:t>01-TS-2708</a:t>
            </a:r>
            <a:r>
              <a:rPr lang="en-US" sz="1100" dirty="0" smtClean="0">
                <a:latin typeface=" Arial"/>
              </a:rPr>
              <a:t>  Conduct </a:t>
            </a:r>
            <a:r>
              <a:rPr lang="en-US" sz="1100" dirty="0">
                <a:latin typeface=" Arial"/>
              </a:rPr>
              <a:t>Sustainment </a:t>
            </a:r>
            <a:r>
              <a:rPr lang="en-US" sz="1100" dirty="0" smtClean="0">
                <a:latin typeface=" Arial"/>
              </a:rPr>
              <a:t>Operations</a:t>
            </a:r>
            <a:endParaRPr lang="en-US" sz="1100" dirty="0">
              <a:solidFill>
                <a:srgbClr val="FF0000"/>
              </a:solidFill>
              <a:latin typeface=" Arial"/>
            </a:endParaRPr>
          </a:p>
          <a:p>
            <a:endParaRPr lang="en-US" sz="1100" dirty="0">
              <a:latin typeface=" Arial"/>
            </a:endParaRPr>
          </a:p>
          <a:p>
            <a:endParaRPr lang="en-US" sz="1100" b="1" dirty="0" smtClean="0">
              <a:latin typeface=" Arial"/>
            </a:endParaRPr>
          </a:p>
          <a:p>
            <a:endParaRPr lang="en-US" sz="1100" b="1" dirty="0">
              <a:latin typeface=" Arial"/>
            </a:endParaRPr>
          </a:p>
          <a:p>
            <a:endParaRPr lang="en-US" sz="1100" b="1" dirty="0" smtClean="0">
              <a:latin typeface=" Arial"/>
            </a:endParaRPr>
          </a:p>
          <a:p>
            <a:endParaRPr lang="en-US" sz="1100" b="1" dirty="0">
              <a:latin typeface=" 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2904334"/>
            <a:ext cx="3505200" cy="1134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100" b="1" u="sng" dirty="0" smtClean="0">
                <a:latin typeface=" Arial"/>
              </a:rPr>
              <a:t>General Support Aviation </a:t>
            </a:r>
            <a:r>
              <a:rPr lang="en-US" sz="1100" b="1" u="sng" dirty="0" err="1" smtClean="0">
                <a:latin typeface=" Arial"/>
              </a:rPr>
              <a:t>BN</a:t>
            </a:r>
            <a:r>
              <a:rPr lang="en-US" sz="1100" b="1" u="sng" dirty="0" smtClean="0">
                <a:latin typeface=" Arial"/>
              </a:rPr>
              <a:t> </a:t>
            </a:r>
            <a:r>
              <a:rPr lang="en-US" sz="1100" b="1" u="sng" dirty="0" err="1" smtClean="0">
                <a:latin typeface=" Arial"/>
              </a:rPr>
              <a:t>METL</a:t>
            </a:r>
            <a:r>
              <a:rPr lang="en-US" sz="1100" b="1" u="sng" dirty="0" smtClean="0">
                <a:latin typeface=" Arial"/>
              </a:rPr>
              <a:t>: </a:t>
            </a:r>
          </a:p>
          <a:p>
            <a:pPr defTabSz="741363"/>
            <a:r>
              <a:rPr lang="en-US" sz="1100" b="1" dirty="0" smtClean="0">
                <a:latin typeface=" Arial"/>
              </a:rPr>
              <a:t>01-2-5183</a:t>
            </a:r>
            <a:r>
              <a:rPr lang="en-US" sz="1100" dirty="0" smtClean="0">
                <a:latin typeface=" Arial"/>
              </a:rPr>
              <a:t>  Conduct </a:t>
            </a:r>
            <a:r>
              <a:rPr lang="en-US" sz="1100" dirty="0">
                <a:latin typeface=" Arial"/>
              </a:rPr>
              <a:t>Air Assault Operations </a:t>
            </a:r>
            <a:endParaRPr lang="en-US" sz="1100" dirty="0" smtClean="0">
              <a:latin typeface=" Arial"/>
            </a:endParaRPr>
          </a:p>
          <a:p>
            <a:pPr defTabSz="741363"/>
            <a:r>
              <a:rPr lang="en-US" sz="1100" b="1" dirty="0" smtClean="0">
                <a:latin typeface=" Arial"/>
              </a:rPr>
              <a:t>01-1-5130</a:t>
            </a:r>
            <a:r>
              <a:rPr lang="en-US" sz="1100" dirty="0" smtClean="0">
                <a:latin typeface=" Arial"/>
              </a:rPr>
              <a:t>  Conduct </a:t>
            </a:r>
            <a:r>
              <a:rPr lang="en-US" sz="1100" dirty="0">
                <a:latin typeface=" Arial"/>
              </a:rPr>
              <a:t>Air Movement </a:t>
            </a:r>
            <a:r>
              <a:rPr lang="en-US" sz="1100" dirty="0" smtClean="0">
                <a:latin typeface=" Arial"/>
              </a:rPr>
              <a:t>Operations </a:t>
            </a:r>
          </a:p>
          <a:p>
            <a:pPr defTabSz="741363"/>
            <a:r>
              <a:rPr lang="en-US" sz="1100" b="1" dirty="0" smtClean="0">
                <a:latin typeface=" Arial"/>
              </a:rPr>
              <a:t>05-1-1584</a:t>
            </a:r>
            <a:r>
              <a:rPr lang="en-US" sz="1100" dirty="0" smtClean="0">
                <a:latin typeface=" Arial"/>
              </a:rPr>
              <a:t>  Conduct </a:t>
            </a:r>
            <a:r>
              <a:rPr lang="en-US" sz="1100" dirty="0">
                <a:latin typeface=" Arial"/>
              </a:rPr>
              <a:t>Air MEDEVAC </a:t>
            </a:r>
            <a:endParaRPr lang="en-US" sz="1100" dirty="0" smtClean="0">
              <a:latin typeface=" Arial"/>
            </a:endParaRPr>
          </a:p>
          <a:p>
            <a:pPr defTabSz="741363"/>
            <a:r>
              <a:rPr lang="en-US" sz="1100" b="1" dirty="0" smtClean="0">
                <a:latin typeface=" Arial"/>
              </a:rPr>
              <a:t>01-TS-2308</a:t>
            </a:r>
            <a:r>
              <a:rPr lang="en-US" sz="1100" dirty="0" smtClean="0">
                <a:latin typeface=" Arial"/>
              </a:rPr>
              <a:t>  Conduct </a:t>
            </a:r>
            <a:r>
              <a:rPr lang="en-US" sz="1100" dirty="0">
                <a:latin typeface=" Arial"/>
              </a:rPr>
              <a:t>Maintenance and Sustainment </a:t>
            </a:r>
            <a:r>
              <a:rPr lang="en-US" sz="1100" dirty="0" smtClean="0">
                <a:latin typeface=" Arial"/>
              </a:rPr>
              <a:t>Operations</a:t>
            </a:r>
          </a:p>
          <a:p>
            <a:endParaRPr lang="en-US" sz="1100" dirty="0">
              <a:latin typeface=" Arial"/>
            </a:endParaRPr>
          </a:p>
          <a:p>
            <a:endParaRPr lang="en-US" sz="1100" dirty="0" smtClean="0">
              <a:latin typeface=" Arial"/>
            </a:endParaRPr>
          </a:p>
          <a:p>
            <a:endParaRPr lang="en-US" sz="1100" dirty="0">
              <a:latin typeface=" 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4355690"/>
            <a:ext cx="3505200" cy="978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741363"/>
            <a:r>
              <a:rPr lang="en-US" sz="1100" b="1" u="sng" dirty="0" smtClean="0">
                <a:latin typeface=" Arial"/>
              </a:rPr>
              <a:t>Aviation Support </a:t>
            </a:r>
            <a:r>
              <a:rPr lang="en-US" sz="1100" b="1" u="sng" dirty="0" err="1" smtClean="0">
                <a:latin typeface=" Arial"/>
              </a:rPr>
              <a:t>BN</a:t>
            </a:r>
            <a:r>
              <a:rPr lang="en-US" sz="1100" b="1" u="sng" dirty="0" smtClean="0">
                <a:latin typeface=" Arial"/>
              </a:rPr>
              <a:t> </a:t>
            </a:r>
            <a:r>
              <a:rPr lang="en-US" sz="1100" b="1" u="sng" dirty="0" err="1" smtClean="0">
                <a:latin typeface=" Arial"/>
              </a:rPr>
              <a:t>METL</a:t>
            </a:r>
            <a:r>
              <a:rPr lang="en-US" sz="1100" b="1" u="sng" dirty="0" smtClean="0">
                <a:latin typeface=" Arial"/>
              </a:rPr>
              <a:t>: </a:t>
            </a:r>
          </a:p>
          <a:p>
            <a:pPr defTabSz="741363"/>
            <a:r>
              <a:rPr lang="en-US" sz="1100" b="1" dirty="0" smtClean="0">
                <a:latin typeface=" Arial"/>
              </a:rPr>
              <a:t>01-TS-6711 </a:t>
            </a:r>
            <a:r>
              <a:rPr lang="en-US" sz="1100" dirty="0" smtClean="0">
                <a:latin typeface=" Arial"/>
              </a:rPr>
              <a:t> Provide </a:t>
            </a:r>
            <a:r>
              <a:rPr lang="en-US" sz="1100" dirty="0">
                <a:latin typeface=" Arial"/>
              </a:rPr>
              <a:t>Logistics Support </a:t>
            </a:r>
            <a:endParaRPr lang="en-US" sz="1100" dirty="0" smtClean="0">
              <a:latin typeface=" Arial"/>
            </a:endParaRPr>
          </a:p>
          <a:p>
            <a:pPr defTabSz="741363"/>
            <a:r>
              <a:rPr lang="en-US" sz="1100" b="1" dirty="0" smtClean="0">
                <a:latin typeface=" Arial"/>
              </a:rPr>
              <a:t>01-TS-2006 </a:t>
            </a:r>
            <a:r>
              <a:rPr lang="en-US" sz="1100" dirty="0" smtClean="0">
                <a:latin typeface=" Arial"/>
              </a:rPr>
              <a:t> Conduct </a:t>
            </a:r>
            <a:r>
              <a:rPr lang="en-US" sz="1100" dirty="0">
                <a:latin typeface=" Arial"/>
              </a:rPr>
              <a:t>Sustainment Ops </a:t>
            </a:r>
            <a:endParaRPr lang="en-US" sz="1100" dirty="0" smtClean="0">
              <a:latin typeface=" Arial"/>
            </a:endParaRPr>
          </a:p>
          <a:p>
            <a:pPr defTabSz="741363"/>
            <a:r>
              <a:rPr lang="en-US" sz="1100" b="1" dirty="0" smtClean="0">
                <a:latin typeface=" Arial"/>
              </a:rPr>
              <a:t>01-TS-6103</a:t>
            </a:r>
            <a:r>
              <a:rPr lang="en-US" sz="1100" dirty="0" smtClean="0">
                <a:latin typeface=" Arial"/>
              </a:rPr>
              <a:t>  Plan/Coordinate </a:t>
            </a:r>
            <a:r>
              <a:rPr lang="en-US" sz="1100" dirty="0">
                <a:latin typeface=" Arial"/>
              </a:rPr>
              <a:t>AV </a:t>
            </a:r>
            <a:r>
              <a:rPr lang="en-US" sz="1100" dirty="0" err="1">
                <a:latin typeface=" Arial"/>
              </a:rPr>
              <a:t>Sust</a:t>
            </a:r>
            <a:r>
              <a:rPr lang="en-US" sz="1100" dirty="0">
                <a:latin typeface=" Arial"/>
              </a:rPr>
              <a:t>./</a:t>
            </a:r>
            <a:r>
              <a:rPr lang="en-US" sz="1100" dirty="0" err="1">
                <a:latin typeface=" Arial"/>
              </a:rPr>
              <a:t>Maint</a:t>
            </a:r>
            <a:r>
              <a:rPr lang="en-US" sz="1100" dirty="0">
                <a:latin typeface=" Arial"/>
              </a:rPr>
              <a:t>. Ops </a:t>
            </a:r>
            <a:endParaRPr lang="en-US" sz="1100" dirty="0" smtClean="0">
              <a:latin typeface=" Arial"/>
            </a:endParaRPr>
          </a:p>
          <a:p>
            <a:pPr defTabSz="741363"/>
            <a:r>
              <a:rPr lang="en-US" sz="1100" b="1" dirty="0" smtClean="0">
                <a:latin typeface=" Arial"/>
              </a:rPr>
              <a:t>01-TS-6101</a:t>
            </a:r>
            <a:r>
              <a:rPr lang="en-US" sz="1100" dirty="0" smtClean="0">
                <a:latin typeface=" Arial"/>
              </a:rPr>
              <a:t>  Establish </a:t>
            </a:r>
            <a:r>
              <a:rPr lang="en-US" sz="1100" dirty="0">
                <a:latin typeface=" Arial"/>
              </a:rPr>
              <a:t>Info </a:t>
            </a:r>
            <a:r>
              <a:rPr lang="en-US" sz="1100" dirty="0" smtClean="0">
                <a:latin typeface=" Arial"/>
              </a:rPr>
              <a:t>Network/Systems</a:t>
            </a:r>
            <a:endParaRPr lang="en-US" sz="1100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5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786"/>
          </a:xfrm>
        </p:spPr>
        <p:txBody>
          <a:bodyPr/>
          <a:lstStyle/>
          <a:p>
            <a:r>
              <a:rPr lang="en-US" sz="3200" dirty="0" smtClean="0">
                <a:latin typeface=" Arial"/>
                <a:cs typeface="Arial" panose="020B0604020202020204" pitchFamily="34" charset="0"/>
              </a:rPr>
              <a:t>Assault Battalion</a:t>
            </a:r>
            <a:endParaRPr lang="en-US" sz="2000" dirty="0">
              <a:latin typeface=" Arial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1066800"/>
            <a:ext cx="2920814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773113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01-2-5183</a:t>
            </a:r>
            <a:r>
              <a:rPr lang="en-US" sz="1000" dirty="0" smtClean="0">
                <a:latin typeface=" Arial"/>
              </a:rPr>
              <a:t>  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Air ASLT Missions </a:t>
            </a:r>
            <a:endParaRPr lang="en-US" sz="1000" dirty="0" smtClean="0">
              <a:solidFill>
                <a:prstClr val="black"/>
              </a:solidFill>
              <a:latin typeface=" Arial"/>
            </a:endParaRPr>
          </a:p>
          <a:p>
            <a:pPr defTabSz="773113"/>
            <a:r>
              <a:rPr lang="en-US" sz="1000" b="1" dirty="0" smtClean="0">
                <a:latin typeface=" Arial"/>
              </a:rPr>
              <a:t>01-X-XXXX </a:t>
            </a:r>
            <a:r>
              <a:rPr lang="en-US" sz="1000" dirty="0" smtClean="0">
                <a:latin typeface=" Arial"/>
              </a:rPr>
              <a:t> Conduct </a:t>
            </a:r>
            <a:r>
              <a:rPr lang="en-US" sz="1000" dirty="0">
                <a:latin typeface=" Arial"/>
              </a:rPr>
              <a:t>Air Movement Missions </a:t>
            </a:r>
            <a:endParaRPr lang="en-US" sz="1000" dirty="0" smtClean="0">
              <a:latin typeface=" Arial"/>
            </a:endParaRPr>
          </a:p>
          <a:p>
            <a:pPr defTabSz="773113"/>
            <a:r>
              <a:rPr lang="en-US" sz="1000" b="1" dirty="0" smtClean="0">
                <a:latin typeface=" Arial"/>
              </a:rPr>
              <a:t>01-TS-1020 </a:t>
            </a:r>
            <a:r>
              <a:rPr lang="en-US" sz="1000" dirty="0" smtClean="0">
                <a:latin typeface=" Arial"/>
              </a:rPr>
              <a:t>Conduct </a:t>
            </a:r>
            <a:r>
              <a:rPr lang="en-US" sz="1000" dirty="0">
                <a:latin typeface=" Arial"/>
              </a:rPr>
              <a:t>Pathfinder Ops </a:t>
            </a:r>
            <a:endParaRPr lang="en-US" sz="1000" dirty="0" smtClean="0">
              <a:latin typeface=" Arial"/>
            </a:endParaRPr>
          </a:p>
          <a:p>
            <a:pPr defTabSz="773113"/>
            <a:r>
              <a:rPr lang="en-US" sz="1000" b="1" dirty="0" smtClean="0">
                <a:latin typeface=" Arial"/>
              </a:rPr>
              <a:t>01-TS-2708</a:t>
            </a:r>
            <a:r>
              <a:rPr lang="en-US" sz="1000" dirty="0" smtClean="0">
                <a:latin typeface=" Arial"/>
              </a:rPr>
              <a:t> </a:t>
            </a:r>
            <a:r>
              <a:rPr lang="en-US" sz="1000" dirty="0">
                <a:latin typeface=" Arial"/>
              </a:rPr>
              <a:t>Conduct Sustainment </a:t>
            </a:r>
            <a:r>
              <a:rPr lang="en-US" sz="1000" dirty="0" smtClean="0">
                <a:latin typeface=" Arial"/>
              </a:rPr>
              <a:t>Operations</a:t>
            </a:r>
            <a:endParaRPr lang="en-US" sz="1000" dirty="0">
              <a:latin typeface=" 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196" y="2013549"/>
            <a:ext cx="545209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ASLT CO</a:t>
            </a:r>
            <a:endParaRPr lang="en-US" sz="1000" kern="0" dirty="0">
              <a:latin typeface=" 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239" y="2010602"/>
            <a:ext cx="3036361" cy="808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30238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01-TS-2314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Plan/Conduct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Air Movement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Ops</a:t>
            </a:r>
          </a:p>
          <a:p>
            <a:pPr defTabSz="630238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01-TS-2310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Plan and Conduct Air Assault Operations </a:t>
            </a:r>
            <a:endParaRPr lang="en-US" sz="1000" dirty="0">
              <a:solidFill>
                <a:prstClr val="black"/>
              </a:solidFill>
              <a:latin typeface=" Arial"/>
            </a:endParaRPr>
          </a:p>
          <a:p>
            <a:pPr defTabSz="630238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01-TS-2308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</a:t>
            </a:r>
            <a:r>
              <a:rPr lang="en-US" sz="1000" dirty="0" smtClean="0">
                <a:latin typeface=" Arial"/>
              </a:rPr>
              <a:t>Conduct </a:t>
            </a:r>
            <a:r>
              <a:rPr lang="en-US" sz="1000" dirty="0">
                <a:latin typeface=" Arial"/>
              </a:rPr>
              <a:t>Sustainment </a:t>
            </a:r>
            <a:r>
              <a:rPr lang="en-US" sz="1000" dirty="0" smtClean="0">
                <a:latin typeface=" Arial"/>
              </a:rPr>
              <a:t>Operations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)</a:t>
            </a:r>
          </a:p>
          <a:p>
            <a:pPr defTabSz="630238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01-TS-2303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Conduct Force Deployment</a:t>
            </a:r>
            <a:endParaRPr lang="en-US" sz="1000" dirty="0">
              <a:solidFill>
                <a:prstClr val="black"/>
              </a:solidFill>
              <a:latin typeface=" 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713" y="2959597"/>
            <a:ext cx="545209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000" kern="0" dirty="0" err="1" smtClean="0">
                <a:latin typeface=" Arial"/>
              </a:rPr>
              <a:t>ASLT</a:t>
            </a:r>
            <a:r>
              <a:rPr lang="en-US" sz="1000" kern="0" dirty="0" smtClean="0">
                <a:latin typeface=" Arial"/>
              </a:rPr>
              <a:t> </a:t>
            </a: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>
              <a:latin typeface=" 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2240" y="2959597"/>
            <a:ext cx="3036360" cy="1328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30238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01-2-5218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 Perform Aviation Support for Air Assault Missions </a:t>
            </a:r>
          </a:p>
          <a:p>
            <a:pPr defTabSz="630238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01-2-5183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Conduct Tactical Air Movement Missions </a:t>
            </a:r>
          </a:p>
          <a:p>
            <a:pPr defTabSz="630238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01-2-5198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Conduct Aviation Mission Planning and Preparation </a:t>
            </a:r>
          </a:p>
          <a:p>
            <a:pPr defTabSz="630238"/>
            <a:r>
              <a:rPr lang="en-US" sz="1000" b="1" dirty="0" smtClean="0">
                <a:solidFill>
                  <a:prstClr val="black"/>
                </a:solidFill>
                <a:latin typeface=" Arial"/>
              </a:rPr>
              <a:t>01-2-5192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 Arial"/>
              </a:rPr>
              <a:t>Perform </a:t>
            </a:r>
            <a:r>
              <a:rPr lang="en-US" sz="1000" dirty="0" smtClean="0">
                <a:solidFill>
                  <a:prstClr val="black"/>
                </a:solidFill>
                <a:latin typeface=" Arial"/>
              </a:rPr>
              <a:t>Aerial Actions on Contact in support of Tactical Missions </a:t>
            </a:r>
          </a:p>
          <a:p>
            <a:pPr defTabSz="630238"/>
            <a:endParaRPr lang="en-US" sz="1000" dirty="0">
              <a:solidFill>
                <a:prstClr val="black"/>
              </a:solidFill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dirty="0" smtClean="0">
              <a:latin typeface=" 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713" y="4394918"/>
            <a:ext cx="545209" cy="3506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000" kern="0" dirty="0" err="1" smtClean="0">
                <a:latin typeface=" Arial"/>
              </a:rPr>
              <a:t>ASLT</a:t>
            </a:r>
            <a:r>
              <a:rPr lang="en-US" sz="1000" kern="0" dirty="0" smtClean="0">
                <a:latin typeface=" Arial"/>
              </a:rPr>
              <a:t> SEC</a:t>
            </a:r>
            <a:endParaRPr lang="en-US" sz="1000" kern="0" dirty="0">
              <a:latin typeface=" 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2240" y="4394918"/>
            <a:ext cx="3036360" cy="862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011-237-1013 </a:t>
            </a:r>
            <a:r>
              <a:rPr lang="en-US" sz="1000" dirty="0" smtClean="0">
                <a:latin typeface=" Arial"/>
              </a:rPr>
              <a:t> Operate </a:t>
            </a:r>
            <a:r>
              <a:rPr lang="en-US" sz="1000" dirty="0">
                <a:latin typeface=" Arial"/>
              </a:rPr>
              <a:t>Mission Planning System (UH-60</a:t>
            </a:r>
            <a:r>
              <a:rPr lang="en-US" sz="1000" dirty="0" smtClean="0">
                <a:latin typeface=" Arial"/>
              </a:rPr>
              <a:t>) </a:t>
            </a:r>
          </a:p>
          <a:p>
            <a:r>
              <a:rPr lang="en-US" sz="1000" b="1" dirty="0" smtClean="0">
                <a:latin typeface=" Arial"/>
              </a:rPr>
              <a:t>Task 2048  </a:t>
            </a:r>
            <a:r>
              <a:rPr lang="en-US" sz="1000" dirty="0" smtClean="0">
                <a:latin typeface=" Arial"/>
              </a:rPr>
              <a:t>Perform Sling Load Operations </a:t>
            </a:r>
          </a:p>
          <a:p>
            <a:r>
              <a:rPr lang="en-US" sz="1000" b="1" dirty="0" smtClean="0">
                <a:latin typeface=" Arial"/>
              </a:rPr>
              <a:t>Task 2010  </a:t>
            </a:r>
            <a:r>
              <a:rPr lang="en-US" sz="1000" dirty="0" smtClean="0">
                <a:latin typeface=" Arial"/>
              </a:rPr>
              <a:t>Perform Multi-aircraft Operations </a:t>
            </a:r>
          </a:p>
          <a:p>
            <a:r>
              <a:rPr lang="en-US" sz="1000" b="1" dirty="0" smtClean="0">
                <a:latin typeface=" Arial"/>
              </a:rPr>
              <a:t>Task 2042  </a:t>
            </a:r>
            <a:r>
              <a:rPr lang="en-US" sz="1000" dirty="0" smtClean="0">
                <a:latin typeface=" Arial"/>
              </a:rPr>
              <a:t>Perform Actions on Contact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53001" y="2030766"/>
            <a:ext cx="822893" cy="3616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Pathfinder</a:t>
            </a:r>
          </a:p>
          <a:p>
            <a:pPr algn="ctr">
              <a:defRPr/>
            </a:pPr>
            <a:r>
              <a:rPr lang="en-US" sz="1000" kern="0" dirty="0" smtClean="0">
                <a:latin typeface=" Arial"/>
              </a:rPr>
              <a:t>CO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1" y="2640366"/>
            <a:ext cx="822893" cy="3616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Pathfinder</a:t>
            </a:r>
          </a:p>
          <a:p>
            <a:pPr algn="ctr">
              <a:defRPr/>
            </a:pPr>
            <a:r>
              <a:rPr lang="en-US" sz="1000" kern="0" dirty="0" err="1" smtClean="0">
                <a:latin typeface=" Arial"/>
              </a:rPr>
              <a:t>PLT</a:t>
            </a:r>
            <a:endParaRPr lang="en-US" sz="1000" kern="0" dirty="0" smtClean="0">
              <a:latin typeface=" 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5436" y="2640366"/>
            <a:ext cx="2917564" cy="584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07-5-1102</a:t>
            </a:r>
            <a:r>
              <a:rPr lang="en-US" sz="1000" dirty="0" smtClean="0">
                <a:latin typeface=" Arial"/>
              </a:rPr>
              <a:t>  Conduct Helicopter Insertion </a:t>
            </a:r>
          </a:p>
          <a:p>
            <a:r>
              <a:rPr lang="en-US" sz="1000" b="1" dirty="0" smtClean="0">
                <a:latin typeface=" Arial"/>
              </a:rPr>
              <a:t>01-2-0331</a:t>
            </a:r>
            <a:r>
              <a:rPr lang="en-US" sz="1000" dirty="0" smtClean="0">
                <a:latin typeface=" Arial"/>
              </a:rPr>
              <a:t>  Perform Aerial </a:t>
            </a:r>
            <a:r>
              <a:rPr lang="en-US" sz="1000" dirty="0" err="1" smtClean="0">
                <a:latin typeface=" Arial"/>
              </a:rPr>
              <a:t>QRF</a:t>
            </a:r>
            <a:r>
              <a:rPr lang="en-US" sz="1000" dirty="0" smtClean="0">
                <a:latin typeface=" Arial"/>
              </a:rPr>
              <a:t> </a:t>
            </a:r>
          </a:p>
          <a:p>
            <a:r>
              <a:rPr lang="en-US" sz="1000" b="1" dirty="0" smtClean="0">
                <a:latin typeface=" Arial"/>
              </a:rPr>
              <a:t>01-2-8066</a:t>
            </a:r>
            <a:r>
              <a:rPr lang="en-US" sz="1000" dirty="0" smtClean="0">
                <a:latin typeface=" Arial"/>
              </a:rPr>
              <a:t>  Perform DART Missions</a:t>
            </a:r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53001" y="3272050"/>
            <a:ext cx="822893" cy="36163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algn="ctr">
              <a:defRPr/>
            </a:pPr>
            <a:r>
              <a:rPr lang="en-US" sz="1000" kern="0" dirty="0" smtClean="0">
                <a:latin typeface=" Arial"/>
              </a:rPr>
              <a:t>Pathfinder</a:t>
            </a:r>
          </a:p>
          <a:p>
            <a:pPr algn="ctr">
              <a:defRPr/>
            </a:pPr>
            <a:r>
              <a:rPr lang="en-US" sz="1000" kern="0" dirty="0" err="1" smtClean="0">
                <a:latin typeface=" Arial"/>
              </a:rPr>
              <a:t>SQD</a:t>
            </a:r>
            <a:endParaRPr lang="en-US" sz="1000" kern="0" dirty="0" smtClean="0">
              <a:latin typeface=" 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5436" y="3287760"/>
            <a:ext cx="2917564" cy="72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000" b="1" dirty="0" smtClean="0">
                <a:latin typeface=" Arial"/>
              </a:rPr>
              <a:t>08-2-0002</a:t>
            </a:r>
            <a:r>
              <a:rPr lang="en-US" sz="1000" dirty="0" smtClean="0">
                <a:latin typeface=" Arial"/>
              </a:rPr>
              <a:t>  Treat and Evacuate </a:t>
            </a:r>
            <a:r>
              <a:rPr lang="en-US" sz="1000" dirty="0">
                <a:latin typeface=" Arial"/>
              </a:rPr>
              <a:t>C</a:t>
            </a:r>
            <a:r>
              <a:rPr lang="en-US" sz="1000" dirty="0" smtClean="0">
                <a:latin typeface=" Arial"/>
              </a:rPr>
              <a:t>asualties </a:t>
            </a:r>
          </a:p>
          <a:p>
            <a:r>
              <a:rPr lang="en-US" sz="1000" b="1" dirty="0" smtClean="0">
                <a:latin typeface=" Arial"/>
              </a:rPr>
              <a:t>01-2-1035</a:t>
            </a:r>
            <a:r>
              <a:rPr lang="en-US" sz="1000" dirty="0" smtClean="0">
                <a:latin typeface=" Arial"/>
              </a:rPr>
              <a:t>  Conduct FRIES </a:t>
            </a:r>
          </a:p>
          <a:p>
            <a:r>
              <a:rPr lang="en-US" sz="1000" b="1" dirty="0" smtClean="0">
                <a:latin typeface=" Arial"/>
              </a:rPr>
              <a:t>17-5-0011</a:t>
            </a:r>
            <a:r>
              <a:rPr lang="en-US" sz="1000" dirty="0" smtClean="0">
                <a:latin typeface=" Arial"/>
              </a:rPr>
              <a:t>  Establish Communications </a:t>
            </a:r>
          </a:p>
          <a:p>
            <a:r>
              <a:rPr lang="en-US" sz="1000" b="1" dirty="0" smtClean="0">
                <a:latin typeface=" Arial"/>
              </a:rPr>
              <a:t>07-3-9013</a:t>
            </a:r>
            <a:r>
              <a:rPr lang="en-US" sz="1000" dirty="0" smtClean="0">
                <a:latin typeface=" Arial"/>
              </a:rPr>
              <a:t>  Conduct Actions on Contact</a:t>
            </a:r>
            <a:endParaRPr lang="en-US" sz="1000" b="1" dirty="0">
              <a:latin typeface=" 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2093" y="2029839"/>
            <a:ext cx="2910907" cy="522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30238"/>
            <a:r>
              <a:rPr lang="en-US" sz="1000" b="1" dirty="0" smtClean="0">
                <a:latin typeface=" Arial"/>
              </a:rPr>
              <a:t>07-TS-2000</a:t>
            </a:r>
            <a:r>
              <a:rPr lang="en-US" sz="1000" dirty="0" smtClean="0">
                <a:latin typeface=" Arial"/>
              </a:rPr>
              <a:t>  Conduct Pathfinder Operations </a:t>
            </a:r>
          </a:p>
          <a:p>
            <a:pPr defTabSz="630238"/>
            <a:r>
              <a:rPr lang="en-US" sz="1000" b="1" dirty="0" smtClean="0">
                <a:latin typeface=" Arial"/>
              </a:rPr>
              <a:t>ST 6.2.7  </a:t>
            </a:r>
            <a:r>
              <a:rPr lang="en-US" sz="1000" dirty="0" smtClean="0">
                <a:latin typeface=" Arial"/>
              </a:rPr>
              <a:t>Conduct </a:t>
            </a:r>
            <a:r>
              <a:rPr lang="en-US" sz="1000" dirty="0">
                <a:latin typeface=" Arial"/>
              </a:rPr>
              <a:t>Personnel </a:t>
            </a:r>
            <a:r>
              <a:rPr lang="en-US" sz="1000" dirty="0" smtClean="0">
                <a:latin typeface=" Arial"/>
              </a:rPr>
              <a:t>Recovery </a:t>
            </a:r>
          </a:p>
          <a:p>
            <a:pPr defTabSz="630238"/>
            <a:r>
              <a:rPr lang="en-US" sz="1000" b="1" dirty="0" smtClean="0">
                <a:latin typeface=" Arial"/>
              </a:rPr>
              <a:t>01-2-8066</a:t>
            </a:r>
            <a:r>
              <a:rPr lang="en-US" sz="1000" dirty="0" smtClean="0">
                <a:latin typeface=" Arial"/>
              </a:rPr>
              <a:t>  Perform DART Missions</a:t>
            </a:r>
            <a:endParaRPr lang="en-US" sz="1000" b="1" dirty="0">
              <a:latin typeface=" Arial"/>
            </a:endParaRPr>
          </a:p>
          <a:p>
            <a:endParaRPr lang="en-US" sz="1000" b="1" dirty="0" smtClean="0">
              <a:latin typeface=" Arial"/>
            </a:endParaRPr>
          </a:p>
          <a:p>
            <a:endParaRPr lang="en-US" sz="1000" b="1" dirty="0">
              <a:latin typeface=" 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2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3A5A9870A8174DAA5DE294EC54026F" ma:contentTypeVersion="14" ma:contentTypeDescription="Create a new document." ma:contentTypeScope="" ma:versionID="bef202d31f5986d2159f3ee00bd2d6f7">
  <xsd:schema xmlns:xsd="http://www.w3.org/2001/XMLSchema" xmlns:xs="http://www.w3.org/2001/XMLSchema" xmlns:p="http://schemas.microsoft.com/office/2006/metadata/properties" xmlns:ns2="86b5f0b2-e220-4f2e-a95b-f31fbe29461d" xmlns:ns3="bc6c5019-03dd-4f3e-a085-030318adbb97" targetNamespace="http://schemas.microsoft.com/office/2006/metadata/properties" ma:root="true" ma:fieldsID="c20fd8c8e2c5a558a5b160fba0058d57" ns2:_="" ns3:_="">
    <xsd:import namespace="86b5f0b2-e220-4f2e-a95b-f31fbe29461d"/>
    <xsd:import namespace="bc6c5019-03dd-4f3e-a085-030318adbb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ey_x0020_Product" minOccurs="0"/>
                <xsd:element ref="ns3:Section" minOccurs="0"/>
                <xsd:element ref="ns3:Product_x0020_Type" minOccurs="0"/>
                <xsd:element ref="ns3:Event" minOccurs="0"/>
                <xsd:element ref="ns3:Meeting_x0020_Date" minOccurs="0"/>
                <xsd:element ref="ns3:Organization" minOccurs="0"/>
                <xsd:element ref="ns3:Document_x0020_Origin" minOccurs="0"/>
                <xsd:element ref="ns3:Order_x0020_Type" minOccurs="0"/>
                <xsd:element ref="ns3:Product_x0020_Status" minOccurs="0"/>
                <xsd:element ref="ns3:Classification" minOccurs="0"/>
                <xsd:element ref="ns3:Fiscal_x0020_Year" minOccurs="0"/>
                <xsd:element ref="ns3:Quart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f0b2-e220-4f2e-a95b-f31fbe29461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6c5019-03dd-4f3e-a085-030318adbb97" elementFormDefault="qualified">
    <xsd:import namespace="http://schemas.microsoft.com/office/2006/documentManagement/types"/>
    <xsd:import namespace="http://schemas.microsoft.com/office/infopath/2007/PartnerControls"/>
    <xsd:element name="Key_x0020_Product" ma:index="11" nillable="true" ma:displayName="Key Product" ma:default="0" ma:description="" ma:internalName="Key_x0020_Product">
      <xsd:simpleType>
        <xsd:restriction base="dms:Boolean"/>
      </xsd:simpleType>
    </xsd:element>
    <xsd:element name="Section" ma:index="12" nillable="true" ma:displayName="Section" ma:description="Section" ma:list="{e2b0e7a0-b701-47d3-95cc-174b2142a141}" ma:internalName="Section" ma:showField="Title" ma:web="{7BED87EA-983A-4400-8210-BC86413C79A4}">
      <xsd:simpleType>
        <xsd:restriction base="dms:Lookup"/>
      </xsd:simpleType>
    </xsd:element>
    <xsd:element name="Product_x0020_Type" ma:index="13" nillable="true" ma:displayName="Product Type" ma:description="Product Type" ma:list="{e816af88-ff35-427c-b9e9-147d68acde20}" ma:internalName="Product_x0020_Type" ma:showField="Title" ma:web="{7BED87EA-983A-4400-8210-BC86413C79A4}">
      <xsd:simpleType>
        <xsd:restriction base="dms:Lookup"/>
      </xsd:simpleType>
    </xsd:element>
    <xsd:element name="Event" ma:index="14" nillable="true" ma:displayName="Event" ma:description="Event Type" ma:list="{66402b72-3a3d-4116-bea8-ebff6db23712}" ma:internalName="Event" ma:readOnly="false" ma:showField="Title" ma:web="{7BED87EA-983A-4400-8210-BC86413C79A4}">
      <xsd:simpleType>
        <xsd:restriction base="dms:Lookup"/>
      </xsd:simpleType>
    </xsd:element>
    <xsd:element name="Meeting_x0020_Date" ma:index="15" nillable="true" ma:displayName="Meeting Date" ma:internalName="Meeting_x0020_Date">
      <xsd:simpleType>
        <xsd:restriction base="dms:DateTime"/>
      </xsd:simpleType>
    </xsd:element>
    <xsd:element name="Organization" ma:index="16" nillable="true" ma:displayName="Organization" ma:description="Organization" ma:list="{6e1ef71f-8603-4b98-aa9b-0745c0994f64}" ma:internalName="Organization" ma:readOnly="false" ma:showField="Title" ma:web="{7BED87EA-983A-4400-8210-BC86413C79A4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_x0020_Origin" ma:index="17" nillable="true" ma:displayName="Document Origin" ma:description="Document Origin" ma:list="{6e1ef71f-8603-4b98-aa9b-0745c0994f64}" ma:internalName="Document_x0020_Origin" ma:showField="Title" ma:web="{7BED87EA-983A-4400-8210-BC86413C79A4}">
      <xsd:simpleType>
        <xsd:restriction base="dms:Lookup"/>
      </xsd:simpleType>
    </xsd:element>
    <xsd:element name="Order_x0020_Type" ma:index="18" nillable="true" ma:displayName="Order Type" ma:default="N/A" ma:description="Order Type" ma:format="Dropdown" ma:internalName="Order_x0020_Type">
      <xsd:simpleType>
        <xsd:restriction base="dms:Choice">
          <xsd:enumeration value="DEPORD"/>
          <xsd:enumeration value="EXORD"/>
          <xsd:enumeration value="FRAGO"/>
          <xsd:enumeration value="GENADMIN"/>
          <xsd:enumeration value="N/A"/>
          <xsd:enumeration value="OPORD"/>
          <xsd:enumeration value="PLANORD"/>
          <xsd:enumeration value="SITREP"/>
          <xsd:enumeration value="WARNORD"/>
        </xsd:restriction>
      </xsd:simpleType>
    </xsd:element>
    <xsd:element name="Product_x0020_Status" ma:index="19" nillable="true" ma:displayName="Product Status" ma:default="Draft" ma:description="Product Status" ma:format="Dropdown" ma:internalName="Product_x0020_Status">
      <xsd:simpleType>
        <xsd:restriction base="dms:Choice">
          <xsd:enumeration value="Approved"/>
          <xsd:enumeration value="Draft"/>
          <xsd:enumeration value="Pending Review / Approval"/>
          <xsd:enumeration value="Superseded"/>
          <xsd:enumeration value="Work in Progress"/>
        </xsd:restriction>
      </xsd:simpleType>
    </xsd:element>
    <xsd:element name="Classification" ma:index="20" nillable="true" ma:displayName="Classification" ma:default="(U) UNCLASSIFIED" ma:description="Classification" ma:format="Dropdown" ma:internalName="Classification">
      <xsd:simpleType>
        <xsd:restriction base="dms:Choice">
          <xsd:enumeration value="(U) UNCLASSIFIED"/>
          <xsd:enumeration value="(U//FOUO) UNCLASSIFIED//FOUO"/>
        </xsd:restriction>
      </xsd:simpleType>
    </xsd:element>
    <xsd:element name="Fiscal_x0020_Year" ma:index="21" nillable="true" ma:displayName="Fiscal Year" ma:default="N/A" ma:format="Dropdown" ma:internalName="Fiscal_x0020_Year">
      <xsd:simpleType>
        <xsd:restriction base="dms:Choice">
          <xsd:enumeration value="N/A"/>
          <xsd:enumeration value="FY 11"/>
          <xsd:enumeration value="FY 12"/>
          <xsd:enumeration value="FY 13"/>
          <xsd:enumeration value="FY 14"/>
          <xsd:enumeration value="FY 15"/>
          <xsd:enumeration value="FY 16"/>
        </xsd:restriction>
      </xsd:simpleType>
    </xsd:element>
    <xsd:element name="Quarter" ma:index="22" nillable="true" ma:displayName="Quarter" ma:default="N/A" ma:format="Dropdown" ma:internalName="Quarter">
      <xsd:simpleType>
        <xsd:restriction base="dms:Choice">
          <xsd:enumeration value="N/A"/>
          <xsd:enumeration value="1st QTR"/>
          <xsd:enumeration value="2nd QTR"/>
          <xsd:enumeration value="3rd QTR"/>
          <xsd:enumeration value="4th QT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ction xmlns="bc6c5019-03dd-4f3e-a085-030318adbb97">10</Section>
    <Organization xmlns="bc6c5019-03dd-4f3e-a085-030318adbb97"/>
    <Product_x0020_Status xmlns="bc6c5019-03dd-4f3e-a085-030318adbb97">Approved</Product_x0020_Status>
    <Order_x0020_Type xmlns="bc6c5019-03dd-4f3e-a085-030318adbb97">N/A</Order_x0020_Type>
    <Fiscal_x0020_Year xmlns="bc6c5019-03dd-4f3e-a085-030318adbb97">FY 16</Fiscal_x0020_Year>
    <Product_x0020_Type xmlns="bc6c5019-03dd-4f3e-a085-030318adbb97">48</Product_x0020_Type>
    <Meeting_x0020_Date xmlns="bc6c5019-03dd-4f3e-a085-030318adbb97" xsi:nil="true"/>
    <Key_x0020_Product xmlns="bc6c5019-03dd-4f3e-a085-030318adbb97">false</Key_x0020_Product>
    <Document_x0020_Origin xmlns="bc6c5019-03dd-4f3e-a085-030318adbb97">82</Document_x0020_Origin>
    <Quarter xmlns="bc6c5019-03dd-4f3e-a085-030318adbb97">N/A</Quarter>
    <Event xmlns="bc6c5019-03dd-4f3e-a085-030318adbb97">105</Event>
    <Classification xmlns="bc6c5019-03dd-4f3e-a085-030318adbb97">(U) UNCLASSIFIED</Classification>
  </documentManagement>
</p:properties>
</file>

<file path=customXml/itemProps1.xml><?xml version="1.0" encoding="utf-8"?>
<ds:datastoreItem xmlns:ds="http://schemas.openxmlformats.org/officeDocument/2006/customXml" ds:itemID="{1BE31AB1-0AFD-47F1-8041-B30E61E4B00D}"/>
</file>

<file path=customXml/itemProps2.xml><?xml version="1.0" encoding="utf-8"?>
<ds:datastoreItem xmlns:ds="http://schemas.openxmlformats.org/officeDocument/2006/customXml" ds:itemID="{700D37D0-57B7-48C0-A77D-4F0E35987EE6}"/>
</file>

<file path=customXml/itemProps3.xml><?xml version="1.0" encoding="utf-8"?>
<ds:datastoreItem xmlns:ds="http://schemas.openxmlformats.org/officeDocument/2006/customXml" ds:itemID="{398B3ACE-61E8-4BA1-9934-F5C5BBB27BE4}"/>
</file>

<file path=customXml/itemProps4.xml><?xml version="1.0" encoding="utf-8"?>
<ds:datastoreItem xmlns:ds="http://schemas.openxmlformats.org/officeDocument/2006/customXml" ds:itemID="{AB268C93-E71D-4A4E-814A-4F3269360E0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3166</Words>
  <Application>Microsoft Office PowerPoint</Application>
  <PresentationFormat>On-screen Show (4:3)</PresentationFormat>
  <Paragraphs>739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 Arial</vt:lpstr>
      <vt:lpstr>Arial</vt:lpstr>
      <vt:lpstr>Calibri</vt:lpstr>
      <vt:lpstr>Consolas</vt:lpstr>
      <vt:lpstr>Times New Roman</vt:lpstr>
      <vt:lpstr>Office Theme</vt:lpstr>
      <vt:lpstr> Mission Essential Tasks Scorecards</vt:lpstr>
      <vt:lpstr>10th MTN DIV (L)</vt:lpstr>
      <vt:lpstr>IBCT</vt:lpstr>
      <vt:lpstr>Infantry Rifle Battalion </vt:lpstr>
      <vt:lpstr>Cavalry Squadron</vt:lpstr>
      <vt:lpstr>Brigade Engineer Battalion</vt:lpstr>
      <vt:lpstr>Brigade Support Battalion</vt:lpstr>
      <vt:lpstr>CAB</vt:lpstr>
      <vt:lpstr>Assault Battalion</vt:lpstr>
      <vt:lpstr>Attack and Reconnaissance Battalion</vt:lpstr>
      <vt:lpstr>General Support and Aviation Battalion</vt:lpstr>
      <vt:lpstr>Aviation Support Battalion</vt:lpstr>
      <vt:lpstr>Forward Support Company* Aviation Unit Maintenance Company*</vt:lpstr>
      <vt:lpstr>DIVARTY</vt:lpstr>
      <vt:lpstr>Field Artillery Battalion</vt:lpstr>
      <vt:lpstr>Warrior Tasks and Battle Drills</vt:lpstr>
      <vt:lpstr>Warrior Tasks</vt:lpstr>
      <vt:lpstr>Warrior Tasks</vt:lpstr>
      <vt:lpstr>Battle Drills</vt:lpstr>
      <vt:lpstr>Battle Drills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Grimm</dc:creator>
  <cp:lastModifiedBy>Himes, Scott COL MIL USA FORSCOM</cp:lastModifiedBy>
  <cp:revision>80</cp:revision>
  <cp:lastPrinted>2015-08-14T21:03:53Z</cp:lastPrinted>
  <dcterms:created xsi:type="dcterms:W3CDTF">2015-03-23T19:49:00Z</dcterms:created>
  <dcterms:modified xsi:type="dcterms:W3CDTF">2015-09-10T16:49:18Z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0x0101004E3A5A9870A8174DAA5DE294EC54026F</vt:lpwstr>
  </property>
</Properties>
</file>