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937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720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78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158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99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443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7820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227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477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28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647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457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163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66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125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907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DB45-EEB2-4674-8478-ACB2404AD60B}" type="datetimeFigureOut">
              <a:rPr lang="vi-VN" smtClean="0"/>
              <a:t>16/10/2018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15B5FE-36D6-43D4-8E65-B3346162D6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399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athvn/External_merges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6CC2-43E8-4E34-8439-86C598DC5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794" y="2404534"/>
            <a:ext cx="8295209" cy="164630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EXTERNAL K-WAY MERGE SORT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F802D-22F0-42C1-B8E8-0D12CABE4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003870"/>
            <a:ext cx="7766936" cy="1096899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Phiêu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MSSV: 15520614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0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2E9F-6C32-4F6F-9980-67DB282C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vi-V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BC49-BF33-440B-B7E8-1B7D1BF9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vượt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dung l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ượng RAM, dữ liệu được lưu trữ trong file trên ổ cứng.</a:t>
            </a:r>
          </a:p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Thời gian truy xuất vào bộ nhớ thường rất lớn so với thời gian thao tác sắp xếp.</a:t>
            </a:r>
          </a:p>
        </p:txBody>
      </p:sp>
    </p:spTree>
    <p:extLst>
      <p:ext uri="{BB962C8B-B14F-4D97-AF65-F5344CB8AC3E}">
        <p14:creationId xmlns:p14="http://schemas.microsoft.com/office/powerpoint/2010/main" val="254547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2E9F-6C32-4F6F-9980-67DB282C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vi-V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BC49-BF33-440B-B7E8-1B7D1BF9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7133"/>
            <a:ext cx="8596668" cy="4354230"/>
          </a:xfrm>
        </p:spPr>
        <p:txBody>
          <a:bodyPr>
            <a:normAutofit fontScale="92500"/>
          </a:bodyPr>
          <a:lstStyle/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B1: Gọi tập nguồn S = {f1, f2, ..., fn} tập đích D = {g1, g2, ..., gn} chia xoay vòng dữ liệu của file Input cho các file tập S, mỗi lần 1 run cho đến khi hết file Input.</a:t>
            </a:r>
          </a:p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B2: Trộn từng bộ run của các file tập S, tạo thành run mới, rồi ghi lên các file tập D</a:t>
            </a:r>
          </a:p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B3: If (num_Runs(D) &gt;1 )</a:t>
            </a:r>
          </a:p>
          <a:p>
            <a:pPr lvl="1"/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Đổi vai trò tập nguồn (S) và tập đích (D).</a:t>
            </a:r>
          </a:p>
          <a:p>
            <a:pPr lvl="1"/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Quay lại B2.</a:t>
            </a:r>
          </a:p>
          <a:p>
            <a:pPr marL="457200" lvl="1" indent="0">
              <a:buNone/>
            </a:pP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     Else return;</a:t>
            </a:r>
          </a:p>
          <a:p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5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2E9F-6C32-4F6F-9980-67DB282C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Minh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hoạ</a:t>
            </a:r>
            <a:endParaRPr lang="vi-V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BC49-BF33-440B-B7E8-1B7D1BF9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3771"/>
            <a:ext cx="3830272" cy="3537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//Phân phối lần 1:</a:t>
            </a:r>
          </a:p>
          <a:p>
            <a:pPr marL="457200" lvl="1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F1: </a:t>
            </a:r>
            <a:r>
              <a:rPr lang="vi-V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77 </a:t>
            </a:r>
            <a:r>
              <a:rPr lang="vi-V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67</a:t>
            </a:r>
          </a:p>
          <a:p>
            <a:pPr marL="457200" lvl="1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F2: </a:t>
            </a:r>
            <a:r>
              <a:rPr lang="vi-V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81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75 </a:t>
            </a:r>
            <a:r>
              <a:rPr lang="vi-V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66</a:t>
            </a:r>
          </a:p>
          <a:p>
            <a:pPr marL="457200" lvl="1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F3: </a:t>
            </a:r>
            <a:r>
              <a:rPr lang="vi-V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73 </a:t>
            </a:r>
            <a:r>
              <a:rPr lang="vi-V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//Trộn lần 1:</a:t>
            </a:r>
          </a:p>
          <a:p>
            <a:pPr marL="457200" lvl="1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F1: </a:t>
            </a:r>
            <a:r>
              <a:rPr lang="vi-V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71 81 85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66 67</a:t>
            </a:r>
          </a:p>
          <a:p>
            <a:pPr marL="457200" lvl="1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F2: 73 75 77</a:t>
            </a:r>
          </a:p>
          <a:p>
            <a:pPr marL="457200" lvl="1" indent="0">
              <a:buNone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F3: 68 70 72</a:t>
            </a:r>
          </a:p>
          <a:p>
            <a:pPr marL="457200" lvl="1" indent="0">
              <a:buNone/>
            </a:pPr>
            <a:endParaRPr lang="vi-VN" sz="2000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9D7A50-C8EA-4EC2-9A34-ED64B681DCD9}"/>
              </a:ext>
            </a:extLst>
          </p:cNvPr>
          <p:cNvSpPr txBox="1">
            <a:spLocks/>
          </p:cNvSpPr>
          <p:nvPr/>
        </p:nvSpPr>
        <p:spPr>
          <a:xfrm>
            <a:off x="5061529" y="2503771"/>
            <a:ext cx="5530282" cy="435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000" dirty="0">
                <a:cs typeface="Arial" panose="020B0604020202020204" pitchFamily="34" charset="0"/>
              </a:rPr>
              <a:t>//Trộn lần 2:</a:t>
            </a:r>
          </a:p>
          <a:p>
            <a:pPr marL="457200" lvl="1" indent="0">
              <a:buNone/>
            </a:pPr>
            <a:r>
              <a:rPr lang="vi-VN" sz="2000" dirty="0">
                <a:cs typeface="Arial" panose="020B0604020202020204" pitchFamily="34" charset="0"/>
              </a:rPr>
              <a:t>F1: </a:t>
            </a:r>
            <a:r>
              <a:rPr lang="vi-VN" sz="2000" dirty="0">
                <a:solidFill>
                  <a:srgbClr val="FF0000"/>
                </a:solidFill>
                <a:cs typeface="Arial" panose="020B0604020202020204" pitchFamily="34" charset="0"/>
              </a:rPr>
              <a:t>68 70 71 72 73 75 77 81 85</a:t>
            </a:r>
          </a:p>
          <a:p>
            <a:pPr marL="457200" lvl="1" indent="0">
              <a:buNone/>
            </a:pPr>
            <a:r>
              <a:rPr lang="vi-VN" sz="2000" dirty="0">
                <a:cs typeface="Arial" panose="020B0604020202020204" pitchFamily="34" charset="0"/>
              </a:rPr>
              <a:t>F2: 66 67</a:t>
            </a:r>
          </a:p>
          <a:p>
            <a:pPr marL="457200" lvl="1" indent="0">
              <a:buNone/>
            </a:pPr>
            <a:r>
              <a:rPr lang="vi-VN" sz="2000" dirty="0">
                <a:cs typeface="Arial" panose="020B0604020202020204" pitchFamily="34" charset="0"/>
              </a:rPr>
              <a:t>F3: NULL</a:t>
            </a:r>
          </a:p>
          <a:p>
            <a:pPr marL="0" indent="0">
              <a:buNone/>
            </a:pPr>
            <a:r>
              <a:rPr lang="vi-VN" sz="2000" dirty="0">
                <a:cs typeface="Arial" panose="020B0604020202020204" pitchFamily="34" charset="0"/>
              </a:rPr>
              <a:t>//Trộn lần 3:</a:t>
            </a:r>
          </a:p>
          <a:p>
            <a:pPr marL="457200" lvl="1" indent="0">
              <a:buNone/>
            </a:pPr>
            <a:r>
              <a:rPr lang="vi-VN" sz="2000" dirty="0">
                <a:cs typeface="Arial" panose="020B0604020202020204" pitchFamily="34" charset="0"/>
              </a:rPr>
              <a:t>F1: </a:t>
            </a:r>
            <a:r>
              <a:rPr lang="vi-VN" sz="2000" dirty="0">
                <a:solidFill>
                  <a:srgbClr val="FF0000"/>
                </a:solidFill>
                <a:cs typeface="Arial" panose="020B0604020202020204" pitchFamily="34" charset="0"/>
              </a:rPr>
              <a:t>66 67 68 70 71 72 73 75 77 81 85</a:t>
            </a:r>
          </a:p>
          <a:p>
            <a:pPr marL="457200" lvl="1" indent="0">
              <a:buNone/>
            </a:pPr>
            <a:r>
              <a:rPr lang="vi-VN" sz="2000" dirty="0">
                <a:cs typeface="Arial" panose="020B0604020202020204" pitchFamily="34" charset="0"/>
              </a:rPr>
              <a:t>F2: NULL</a:t>
            </a:r>
          </a:p>
          <a:p>
            <a:pPr marL="457200" lvl="1" indent="0">
              <a:buNone/>
            </a:pPr>
            <a:r>
              <a:rPr lang="vi-VN" sz="2000" dirty="0">
                <a:cs typeface="Arial" panose="020B0604020202020204" pitchFamily="34" charset="0"/>
              </a:rPr>
              <a:t>F3: NULL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8131B6-3F6C-4E77-B341-1607D45B9543}"/>
              </a:ext>
            </a:extLst>
          </p:cNvPr>
          <p:cNvSpPr txBox="1">
            <a:spLocks/>
          </p:cNvSpPr>
          <p:nvPr/>
        </p:nvSpPr>
        <p:spPr>
          <a:xfrm>
            <a:off x="677333" y="1687133"/>
            <a:ext cx="8596667" cy="81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Input: 85 81 78 77 75 73 72 70 68 67, k-way=3</a:t>
            </a:r>
            <a:endParaRPr lang="vi-VN" sz="2600" dirty="0">
              <a:cs typeface="Arial" panose="020B0604020202020204" pitchFamily="34" charset="0"/>
            </a:endParaRPr>
          </a:p>
          <a:p>
            <a:pPr marL="457200" lvl="1" indent="0">
              <a:buFont typeface="Wingdings 3" charset="2"/>
              <a:buNone/>
            </a:pPr>
            <a:endParaRPr lang="vi-V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4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2E9F-6C32-4F6F-9980-67DB282C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vi-V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BC49-BF33-440B-B7E8-1B7D1BF9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Nếu dùng n file trung gian, thì cần N*logn(N) thao tác copy cho bộ dữ liệu N phần tử.</a:t>
            </a:r>
          </a:p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Dùng file trung gian sẽ giảm được số thao tác copy.</a:t>
            </a:r>
          </a:p>
        </p:txBody>
      </p:sp>
    </p:spTree>
    <p:extLst>
      <p:ext uri="{BB962C8B-B14F-4D97-AF65-F5344CB8AC3E}">
        <p14:creationId xmlns:p14="http://schemas.microsoft.com/office/powerpoint/2010/main" val="403999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2E9F-6C32-4F6F-9980-67DB282C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vi-V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BC49-BF33-440B-B7E8-1B7D1BF9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Dùng cấu trúc heap để thực hiện thao tác trộn các đường chạy.</a:t>
            </a:r>
          </a:p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Đọc từng đoạn buffer trên file Input với kích thước buffer vừa đủ cho RAM.</a:t>
            </a:r>
          </a:p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Thực hiện Merge sort thông thường cho buffer rồi lưu buffer lại vào các files. Lúc này mỗi file là một đường chạy.</a:t>
            </a:r>
          </a:p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Trộn các file lại ta được kết quả đã sắp xếp.</a:t>
            </a:r>
          </a:p>
        </p:txBody>
      </p:sp>
    </p:spTree>
    <p:extLst>
      <p:ext uri="{BB962C8B-B14F-4D97-AF65-F5344CB8AC3E}">
        <p14:creationId xmlns:p14="http://schemas.microsoft.com/office/powerpoint/2010/main" val="338754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2E9F-6C32-4F6F-9980-67DB282C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vi-V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BC49-BF33-440B-B7E8-1B7D1BF9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Thuật toán được cài đặt bằng ngôn ngữ lập trình C++, chạy trên IDE Code::Block</a:t>
            </a:r>
          </a:p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Input là một file binary chứa N số thực kiểu double được tạo ngẫu nhiên.</a:t>
            </a:r>
          </a:p>
        </p:txBody>
      </p:sp>
    </p:spTree>
    <p:extLst>
      <p:ext uri="{BB962C8B-B14F-4D97-AF65-F5344CB8AC3E}">
        <p14:creationId xmlns:p14="http://schemas.microsoft.com/office/powerpoint/2010/main" val="189158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2E9F-6C32-4F6F-9980-67DB282C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vi-V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72F89-A6C1-440D-A3CF-98AC4980E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5730"/>
            <a:ext cx="8888280" cy="34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6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57F-4EFA-48FE-9912-388D88FF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Phụ lục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0BAA-8D91-4A98-8EE2-00F2B7B5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Chương trình: </a:t>
            </a:r>
            <a:r>
              <a:rPr lang="vi-VN" dirty="0">
                <a:hlinkClick r:id="rId2"/>
              </a:rPr>
              <a:t>https://github.com/deathvn/External_mergesort</a:t>
            </a:r>
            <a:endParaRPr lang="vi-VN" dirty="0"/>
          </a:p>
          <a:p>
            <a:r>
              <a:rPr lang="vi-VN" dirty="0"/>
              <a:t>Tài liệu tham khảo:</a:t>
            </a:r>
          </a:p>
          <a:p>
            <a:pPr lvl="1"/>
            <a:r>
              <a:rPr lang="vi-VN" b="1" dirty="0"/>
              <a:t>External Sorting – GeeksforGeeks</a:t>
            </a:r>
          </a:p>
          <a:p>
            <a:pPr marL="457200" lvl="1" indent="0">
              <a:buNone/>
            </a:pPr>
            <a:r>
              <a:rPr lang="vi-VN" b="1" dirty="0"/>
              <a:t>https://www.geeksforgeeks.org/external-sorting/</a:t>
            </a:r>
          </a:p>
          <a:p>
            <a:pPr lvl="1"/>
            <a:r>
              <a:rPr lang="vi-VN" b="1" dirty="0"/>
              <a:t>CS302 --- External Sorting</a:t>
            </a:r>
          </a:p>
          <a:p>
            <a:pPr marL="457200" lvl="1" indent="0">
              <a:buNone/>
            </a:pPr>
            <a:r>
              <a:rPr lang="vi-VN" b="1" dirty="0"/>
              <a:t>http://web.eecs.utk.edu/~leparker/Courses/CS302-Fall06/Notes/external-sorting2.html</a:t>
            </a:r>
          </a:p>
          <a:p>
            <a:pPr lvl="1"/>
            <a:r>
              <a:rPr lang="vi-VN" b="1" dirty="0"/>
              <a:t>CTDL&amp;GT Lưu trữ ngoài</a:t>
            </a:r>
          </a:p>
          <a:p>
            <a:pPr marL="457200" lvl="1" indent="0">
              <a:buNone/>
            </a:pPr>
            <a:r>
              <a:rPr lang="vi-VN" b="1" dirty="0"/>
              <a:t>https://websrv1.ctu.edu.vn/coursewares/cntt/gthuat/gthuat/chuong4.htm#IV-3-3</a:t>
            </a:r>
          </a:p>
        </p:txBody>
      </p:sp>
    </p:spTree>
    <p:extLst>
      <p:ext uri="{BB962C8B-B14F-4D97-AF65-F5344CB8AC3E}">
        <p14:creationId xmlns:p14="http://schemas.microsoft.com/office/powerpoint/2010/main" val="16581518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8000"/>
      </a:dk1>
      <a:lt1>
        <a:sysClr val="window" lastClr="000000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534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Tahoma</vt:lpstr>
      <vt:lpstr>Trebuchet MS</vt:lpstr>
      <vt:lpstr>Wingdings 3</vt:lpstr>
      <vt:lpstr>Facet</vt:lpstr>
      <vt:lpstr>EXTERNAL K-WAY MERGE SORT</vt:lpstr>
      <vt:lpstr>Giới thiệu</vt:lpstr>
      <vt:lpstr>Ý tưởng giải thuật</vt:lpstr>
      <vt:lpstr>Minh hoạ</vt:lpstr>
      <vt:lpstr>Chi phí và độ phức tạp thuật toán</vt:lpstr>
      <vt:lpstr>Cải tiến thuật toán</vt:lpstr>
      <vt:lpstr>Cài đặt</vt:lpstr>
      <vt:lpstr>Kết quả thực nghiệm</vt:lpstr>
      <vt:lpstr>Phụ lục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K-WAY MERGE SORT</dc:title>
  <dc:creator>deathvn</dc:creator>
  <cp:lastModifiedBy>deathvn</cp:lastModifiedBy>
  <cp:revision>17</cp:revision>
  <dcterms:created xsi:type="dcterms:W3CDTF">2018-10-16T00:36:22Z</dcterms:created>
  <dcterms:modified xsi:type="dcterms:W3CDTF">2018-10-16T02:47:31Z</dcterms:modified>
</cp:coreProperties>
</file>