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358" r:id="rId2"/>
    <p:sldId id="371" r:id="rId3"/>
    <p:sldId id="360" r:id="rId4"/>
    <p:sldId id="361" r:id="rId5"/>
    <p:sldId id="362" r:id="rId6"/>
    <p:sldId id="364" r:id="rId7"/>
    <p:sldId id="363" r:id="rId8"/>
    <p:sldId id="365" r:id="rId9"/>
    <p:sldId id="366" r:id="rId10"/>
    <p:sldId id="369" r:id="rId11"/>
    <p:sldId id="367" r:id="rId12"/>
    <p:sldId id="370" r:id="rId13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0D7"/>
    <a:srgbClr val="7BA0C9"/>
    <a:srgbClr val="0093AB"/>
    <a:srgbClr val="002B60"/>
    <a:srgbClr val="66BCAA"/>
    <a:srgbClr val="ADC610"/>
    <a:srgbClr val="004040"/>
    <a:srgbClr val="A100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8" autoAdjust="0"/>
    <p:restoredTop sz="86997" autoAdjust="0"/>
  </p:normalViewPr>
  <p:slideViewPr>
    <p:cSldViewPr>
      <p:cViewPr>
        <p:scale>
          <a:sx n="70" d="100"/>
          <a:sy n="70" d="100"/>
        </p:scale>
        <p:origin x="-2376" y="-780"/>
      </p:cViewPr>
      <p:guideLst>
        <p:guide orient="horz" pos="4069"/>
        <p:guide pos="52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90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9A38C22E-F203-4AB1-B11B-22AB515ED29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B7340278-45F7-4465-87D5-D08D197E8E6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466725" y="2057400"/>
            <a:ext cx="7467600" cy="1981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7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9" name="Text Box 27"/>
          <p:cNvSpPr txBox="1">
            <a:spLocks noChangeArrowheads="1"/>
          </p:cNvSpPr>
          <p:nvPr userDrawn="1"/>
        </p:nvSpPr>
        <p:spPr bwMode="auto">
          <a:xfrm>
            <a:off x="685800" y="3641725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001357B2-E454-44C6-B452-628EE521DE70}" type="datetime1">
              <a:rPr lang="nl-NL" sz="1600">
                <a:solidFill>
                  <a:schemeClr val="bg1"/>
                </a:solidFill>
              </a:rPr>
              <a:pPr algn="l">
                <a:spcBef>
                  <a:spcPct val="50000"/>
                </a:spcBef>
                <a:defRPr/>
              </a:pPr>
              <a:t>5-4-2013</a:t>
            </a:fld>
            <a:endParaRPr lang="nl-NL" sz="1600" dirty="0">
              <a:solidFill>
                <a:schemeClr val="bg1"/>
              </a:solidFill>
            </a:endParaRPr>
          </a:p>
        </p:txBody>
      </p:sp>
      <p:pic>
        <p:nvPicPr>
          <p:cNvPr id="10" name="Picture 29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0"/>
          <p:cNvSpPr txBox="1">
            <a:spLocks noChangeArrowheads="1"/>
          </p:cNvSpPr>
          <p:nvPr userDrawn="1"/>
        </p:nvSpPr>
        <p:spPr bwMode="auto">
          <a:xfrm>
            <a:off x="1498600" y="6572250"/>
            <a:ext cx="2971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nl-NL" sz="800">
                <a:solidFill>
                  <a:schemeClr val="bg1"/>
                </a:solidFill>
              </a:rPr>
              <a:t>Challenge the future</a:t>
            </a:r>
            <a:endParaRPr lang="nl-NL"/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1498600" y="6292850"/>
            <a:ext cx="9906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nl-NL" sz="500"/>
              <a:t>Delft</a:t>
            </a:r>
          </a:p>
          <a:p>
            <a:pPr algn="l">
              <a:lnSpc>
                <a:spcPct val="90000"/>
              </a:lnSpc>
              <a:defRPr/>
            </a:pPr>
            <a:r>
              <a:rPr lang="nl-NL" sz="500"/>
              <a:t>University of</a:t>
            </a:r>
          </a:p>
          <a:p>
            <a:pPr algn="l">
              <a:lnSpc>
                <a:spcPct val="90000"/>
              </a:lnSpc>
              <a:defRPr/>
            </a:pPr>
            <a:r>
              <a:rPr lang="nl-NL" sz="500"/>
              <a:t>Technology</a:t>
            </a:r>
            <a:endParaRPr lang="nl-NL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6931025" cy="457200"/>
          </a:xfrm>
        </p:spPr>
        <p:txBody>
          <a:bodyPr anchor="t"/>
          <a:lstStyle>
            <a:lvl1pPr marL="0" indent="0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743200"/>
            <a:ext cx="6931025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62738" y="457200"/>
            <a:ext cx="1914525" cy="4876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592763" cy="4876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3" y="2286000"/>
            <a:ext cx="7648575" cy="3048000"/>
          </a:xfrm>
        </p:spPr>
        <p:txBody>
          <a:bodyPr/>
          <a:lstStyle/>
          <a:p>
            <a:pPr lvl="0"/>
            <a:endParaRPr lang="nl-NL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2286000"/>
            <a:ext cx="374808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26000" y="2286000"/>
            <a:ext cx="3748088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0"/>
            <a:ext cx="7659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648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7640638" y="62976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E10D4DEA-3EA0-4E1F-A5B9-975795C6CD49}" type="slidenum">
              <a:rPr lang="nl-NL" sz="1300"/>
              <a:pPr>
                <a:defRPr/>
              </a:pPr>
              <a:t>‹nr.›</a:t>
            </a:fld>
            <a:endParaRPr lang="nl-NL" sz="1300"/>
          </a:p>
        </p:txBody>
      </p:sp>
      <p:sp>
        <p:nvSpPr>
          <p:cNvPr id="270355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pic>
        <p:nvPicPr>
          <p:cNvPr id="1032" name="Picture 21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0358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9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l-NL" sz="1300" dirty="0" smtClean="0">
                <a:solidFill>
                  <a:schemeClr val="bg2"/>
                </a:solidFill>
              </a:rPr>
              <a:t>Elektronisch stemmen</a:t>
            </a:r>
          </a:p>
        </p:txBody>
      </p:sp>
      <p:sp>
        <p:nvSpPr>
          <p:cNvPr id="270364" name="Rectangle 28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5pPr>
      <a:lvl6pPr marL="21764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Elektronisch</a:t>
            </a:r>
            <a:r>
              <a:rPr lang="en-US" dirty="0" smtClean="0"/>
              <a:t> </a:t>
            </a:r>
            <a:r>
              <a:rPr lang="nl-NL" dirty="0" smtClean="0"/>
              <a:t>stemmen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743200"/>
            <a:ext cx="6931025" cy="685800"/>
          </a:xfrm>
        </p:spPr>
        <p:txBody>
          <a:bodyPr/>
          <a:lstStyle/>
          <a:p>
            <a:pPr eaLnBrk="1" hangingPunct="1"/>
            <a:r>
              <a:rPr lang="nl-NL" sz="2000" i="1" dirty="0" smtClean="0"/>
              <a:t>De ethische discussie over elektronisch stemmen in de digitale samenleving.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</a:t>
            </a:r>
            <a:r>
              <a:rPr lang="nl-NL" dirty="0" smtClean="0">
                <a:solidFill>
                  <a:srgbClr val="FF0000"/>
                </a:solidFill>
              </a:rPr>
              <a:t>niet</a:t>
            </a:r>
            <a:r>
              <a:rPr lang="nl-NL" dirty="0" smtClean="0">
                <a:solidFill>
                  <a:srgbClr val="00B050"/>
                </a:solidFill>
              </a:rPr>
              <a:t> </a:t>
            </a:r>
            <a:r>
              <a:rPr lang="nl-NL" dirty="0" smtClean="0"/>
              <a:t>elektronisch stemmen?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04456"/>
          </a:xfrm>
        </p:spPr>
        <p:txBody>
          <a:bodyPr/>
          <a:lstStyle/>
          <a:p>
            <a:r>
              <a:rPr lang="nl-NL" dirty="0" smtClean="0"/>
              <a:t>Vertrouwen</a:t>
            </a:r>
          </a:p>
          <a:p>
            <a:pPr lvl="1"/>
            <a:r>
              <a:rPr lang="nl-NL" dirty="0" smtClean="0"/>
              <a:t>Garantie dat de stem juist geteld wordt</a:t>
            </a:r>
          </a:p>
          <a:p>
            <a:pPr lvl="1"/>
            <a:r>
              <a:rPr lang="nl-NL" dirty="0" smtClean="0"/>
              <a:t>Open en inzichtelijke stemmentelling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Beveiliging</a:t>
            </a:r>
          </a:p>
          <a:p>
            <a:pPr lvl="1"/>
            <a:r>
              <a:rPr lang="nl-NL" dirty="0" smtClean="0"/>
              <a:t>Systemen gevoelig voor fraude</a:t>
            </a:r>
          </a:p>
          <a:p>
            <a:pPr lvl="1"/>
            <a:r>
              <a:rPr lang="nl-NL" dirty="0" smtClean="0"/>
              <a:t>Waterdicht systeem bestaat niet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Privacy</a:t>
            </a:r>
          </a:p>
          <a:p>
            <a:pPr lvl="1"/>
            <a:r>
              <a:rPr lang="nl-NL" dirty="0" smtClean="0"/>
              <a:t>Stemmen mogelijk gekoppeld aan kiezers</a:t>
            </a:r>
          </a:p>
          <a:p>
            <a:pPr lvl="1"/>
            <a:r>
              <a:rPr lang="nl-NL" dirty="0" smtClean="0"/>
              <a:t>Unieke stemmen of stemgeheim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</a:t>
            </a:r>
            <a:r>
              <a:rPr lang="nl-NL" dirty="0" smtClean="0">
                <a:solidFill>
                  <a:srgbClr val="00B050"/>
                </a:solidFill>
              </a:rPr>
              <a:t>wel</a:t>
            </a:r>
            <a:r>
              <a:rPr lang="nl-NL" dirty="0" smtClean="0"/>
              <a:t> elektronisch stemmen?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04456"/>
          </a:xfrm>
        </p:spPr>
        <p:txBody>
          <a:bodyPr/>
          <a:lstStyle/>
          <a:p>
            <a:r>
              <a:rPr lang="nl-NL" dirty="0" smtClean="0"/>
              <a:t>Modernisering</a:t>
            </a:r>
          </a:p>
          <a:p>
            <a:pPr lvl="1"/>
            <a:r>
              <a:rPr lang="nl-NL" dirty="0" smtClean="0"/>
              <a:t>Nieuwe ontwikkeling</a:t>
            </a:r>
          </a:p>
          <a:p>
            <a:pPr lvl="1"/>
            <a:r>
              <a:rPr lang="nl-NL" dirty="0" smtClean="0"/>
              <a:t>Digitale samenleving</a:t>
            </a:r>
          </a:p>
          <a:p>
            <a:endParaRPr lang="nl-NL" dirty="0" smtClean="0"/>
          </a:p>
          <a:p>
            <a:r>
              <a:rPr lang="nl-NL" dirty="0" smtClean="0"/>
              <a:t>Efficiënter</a:t>
            </a:r>
          </a:p>
          <a:p>
            <a:pPr lvl="1"/>
            <a:r>
              <a:rPr lang="nl-NL" dirty="0" smtClean="0"/>
              <a:t>Nauwkeurig</a:t>
            </a:r>
          </a:p>
          <a:p>
            <a:pPr lvl="1"/>
            <a:r>
              <a:rPr lang="nl-NL" dirty="0" smtClean="0"/>
              <a:t>Snel</a:t>
            </a:r>
          </a:p>
          <a:p>
            <a:pPr lvl="1"/>
            <a:r>
              <a:rPr lang="nl-NL" dirty="0" smtClean="0"/>
              <a:t>Geld besparing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Gemakkelijker</a:t>
            </a:r>
          </a:p>
          <a:p>
            <a:pPr lvl="1"/>
            <a:r>
              <a:rPr lang="nl-NL" dirty="0" smtClean="0"/>
              <a:t>Minder fouten</a:t>
            </a:r>
          </a:p>
          <a:p>
            <a:pPr lvl="1"/>
            <a:r>
              <a:rPr lang="nl-NL" dirty="0" smtClean="0"/>
              <a:t>Toegankelijker voor visuele beperking</a:t>
            </a:r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628800"/>
            <a:ext cx="7648575" cy="4176464"/>
          </a:xfrm>
        </p:spPr>
        <p:txBody>
          <a:bodyPr/>
          <a:lstStyle/>
          <a:p>
            <a:r>
              <a:rPr lang="nl-NL" dirty="0" smtClean="0"/>
              <a:t>Elektronisch stemmen moet weer ingevoerd worden</a:t>
            </a:r>
          </a:p>
          <a:p>
            <a:endParaRPr lang="nl-NL" dirty="0" smtClean="0"/>
          </a:p>
          <a:p>
            <a:r>
              <a:rPr lang="nl-NL" dirty="0" smtClean="0"/>
              <a:t>Voordelen wegen zwaar</a:t>
            </a:r>
          </a:p>
          <a:p>
            <a:endParaRPr lang="nl-NL" dirty="0" smtClean="0"/>
          </a:p>
          <a:p>
            <a:r>
              <a:rPr lang="nl-NL" dirty="0" smtClean="0"/>
              <a:t>Huidige systeem is ook niet waterdicht</a:t>
            </a:r>
          </a:p>
          <a:p>
            <a:endParaRPr lang="nl-NL" dirty="0" smtClean="0"/>
          </a:p>
          <a:p>
            <a:r>
              <a:rPr lang="nl-NL" dirty="0" smtClean="0"/>
              <a:t>Biljetten (her)tellen duur, omslachtig en achterhaald</a:t>
            </a:r>
          </a:p>
          <a:p>
            <a:endParaRPr lang="nl-NL" dirty="0" smtClean="0"/>
          </a:p>
          <a:p>
            <a:r>
              <a:rPr lang="nl-NL" dirty="0" smtClean="0"/>
              <a:t>Elektronisch stemmen is:</a:t>
            </a:r>
          </a:p>
          <a:p>
            <a:pPr lvl="1"/>
            <a:r>
              <a:rPr lang="nl-NL" dirty="0" smtClean="0"/>
              <a:t>Gebruiksvriendelijker</a:t>
            </a:r>
          </a:p>
          <a:p>
            <a:pPr lvl="1"/>
            <a:r>
              <a:rPr lang="nl-NL" dirty="0" smtClean="0"/>
              <a:t>Sneller</a:t>
            </a:r>
          </a:p>
          <a:p>
            <a:pPr lvl="1"/>
            <a:r>
              <a:rPr lang="nl-NL" dirty="0" smtClean="0"/>
              <a:t>Nauwkeuriger</a:t>
            </a:r>
          </a:p>
          <a:p>
            <a:pPr lvl="1"/>
            <a:r>
              <a:rPr lang="nl-NL" dirty="0" smtClean="0"/>
              <a:t>Efficiënter</a:t>
            </a:r>
          </a:p>
          <a:p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584" y="5229200"/>
            <a:ext cx="7746504" cy="464840"/>
          </a:xfrm>
        </p:spPr>
        <p:txBody>
          <a:bodyPr/>
          <a:lstStyle/>
          <a:p>
            <a:pPr algn="r">
              <a:buNone/>
            </a:pPr>
            <a:r>
              <a:rPr lang="nl-NL" i="1" dirty="0" smtClean="0"/>
              <a:t>Bron: </a:t>
            </a:r>
            <a:r>
              <a:rPr lang="nl-NL" i="1" dirty="0" err="1" smtClean="0"/>
              <a:t>www.peil.nl</a:t>
            </a:r>
            <a:endParaRPr lang="nl-NL" i="1" dirty="0"/>
          </a:p>
        </p:txBody>
      </p:sp>
      <p:pic>
        <p:nvPicPr>
          <p:cNvPr id="1026" name="Picture 2" descr="C:\Users\Mick de Lange\Desktop\voorke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36712"/>
            <a:ext cx="8039101" cy="4257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Minister </a:t>
            </a:r>
            <a:r>
              <a:rPr lang="nl-NL" dirty="0" err="1" smtClean="0"/>
              <a:t>Plasterk</a:t>
            </a:r>
            <a:r>
              <a:rPr lang="nl-NL" dirty="0" smtClean="0"/>
              <a:t> is aan herinvoering aan het overwegen</a:t>
            </a:r>
          </a:p>
          <a:p>
            <a:endParaRPr lang="nl-NL" dirty="0" smtClean="0"/>
          </a:p>
          <a:p>
            <a:r>
              <a:rPr lang="nl-NL" dirty="0" smtClean="0"/>
              <a:t>Veel landen gebruiken het, Nederland niet (meer)</a:t>
            </a:r>
          </a:p>
          <a:p>
            <a:endParaRPr lang="nl-NL" dirty="0" smtClean="0"/>
          </a:p>
          <a:p>
            <a:r>
              <a:rPr lang="nl-NL" dirty="0" smtClean="0"/>
              <a:t>Afgelopen jaren veel om te doen geweest</a:t>
            </a:r>
          </a:p>
          <a:p>
            <a:pPr lvl="1"/>
            <a:r>
              <a:rPr lang="nl-NL" dirty="0" smtClean="0"/>
              <a:t>Stichting “Wij Vertrouwen Stemcomputers Niet”</a:t>
            </a:r>
          </a:p>
          <a:p>
            <a:endParaRPr lang="nl-NL" dirty="0" smtClean="0"/>
          </a:p>
          <a:p>
            <a:r>
              <a:rPr lang="nl-NL" dirty="0" smtClean="0"/>
              <a:t>Papier en potlood lijken achterhaald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Elektronisch stemmen</a:t>
            </a:r>
          </a:p>
          <a:p>
            <a:pPr lvl="1"/>
            <a:r>
              <a:rPr lang="nl-NL" dirty="0" smtClean="0"/>
              <a:t>Betrokken partijen</a:t>
            </a:r>
          </a:p>
          <a:p>
            <a:pPr lvl="1"/>
            <a:r>
              <a:rPr lang="nl-NL" dirty="0" smtClean="0"/>
              <a:t>Feiten</a:t>
            </a:r>
          </a:p>
          <a:p>
            <a:pPr lvl="1"/>
            <a:r>
              <a:rPr lang="nl-NL" dirty="0" smtClean="0"/>
              <a:t>Morele aspecten</a:t>
            </a:r>
          </a:p>
          <a:p>
            <a:pPr lvl="1"/>
            <a:r>
              <a:rPr lang="nl-NL" dirty="0" smtClean="0"/>
              <a:t>Juridische aspecten</a:t>
            </a:r>
          </a:p>
          <a:p>
            <a:endParaRPr lang="nl-NL" dirty="0" smtClean="0"/>
          </a:p>
          <a:p>
            <a:r>
              <a:rPr lang="nl-NL" dirty="0" smtClean="0"/>
              <a:t>Argumenten voor</a:t>
            </a:r>
          </a:p>
          <a:p>
            <a:endParaRPr lang="nl-NL" dirty="0" smtClean="0"/>
          </a:p>
          <a:p>
            <a:r>
              <a:rPr lang="nl-NL" dirty="0" smtClean="0"/>
              <a:t>Argumenten tegen</a:t>
            </a:r>
          </a:p>
          <a:p>
            <a:endParaRPr lang="nl-NL" dirty="0" smtClean="0"/>
          </a:p>
          <a:p>
            <a:r>
              <a:rPr lang="nl-NL" dirty="0" smtClean="0"/>
              <a:t>Conclusie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Elektronisch stemmen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gaan we precies behandelen?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Elektronisch stemmen middels stemcomputer</a:t>
            </a:r>
          </a:p>
          <a:p>
            <a:pPr lvl="1"/>
            <a:r>
              <a:rPr lang="nl-NL" dirty="0" smtClean="0"/>
              <a:t>In het </a:t>
            </a:r>
            <a:r>
              <a:rPr lang="nl-NL" dirty="0" smtClean="0"/>
              <a:t>stemlokaal</a:t>
            </a:r>
          </a:p>
          <a:p>
            <a:pPr lvl="1">
              <a:buNone/>
            </a:pPr>
            <a:endParaRPr lang="nl-NL" dirty="0" smtClean="0"/>
          </a:p>
          <a:p>
            <a:r>
              <a:rPr lang="nl-NL" dirty="0" smtClean="0"/>
              <a:t>Wat niet?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Internetstemmen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Feiten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Ingevoerd in de jaren ‘90</a:t>
            </a:r>
          </a:p>
          <a:p>
            <a:endParaRPr lang="nl-NL" dirty="0" smtClean="0"/>
          </a:p>
          <a:p>
            <a:r>
              <a:rPr lang="nl-NL" dirty="0" smtClean="0"/>
              <a:t>Veel problemen ontdekt</a:t>
            </a:r>
          </a:p>
          <a:p>
            <a:endParaRPr lang="nl-NL" dirty="0" smtClean="0"/>
          </a:p>
          <a:p>
            <a:r>
              <a:rPr lang="nl-NL" dirty="0" smtClean="0"/>
              <a:t>Grote </a:t>
            </a:r>
            <a:r>
              <a:rPr lang="nl-NL" dirty="0" smtClean="0"/>
              <a:t>anticampagne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Onderzoekscommissies </a:t>
            </a:r>
            <a:r>
              <a:rPr lang="nl-NL" dirty="0" smtClean="0"/>
              <a:t>ingesteld.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Betrokken partijen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Kiesgerechtigden / burgers</a:t>
            </a:r>
          </a:p>
          <a:p>
            <a:endParaRPr lang="nl-NL" dirty="0" smtClean="0"/>
          </a:p>
          <a:p>
            <a:r>
              <a:rPr lang="nl-NL" dirty="0" smtClean="0"/>
              <a:t>Politieke partijen</a:t>
            </a:r>
          </a:p>
          <a:p>
            <a:endParaRPr lang="nl-NL" dirty="0" smtClean="0"/>
          </a:p>
          <a:p>
            <a:r>
              <a:rPr lang="nl-NL" dirty="0" smtClean="0"/>
              <a:t>Fabrikant apparatuur</a:t>
            </a:r>
          </a:p>
          <a:p>
            <a:endParaRPr lang="nl-NL" dirty="0" smtClean="0"/>
          </a:p>
          <a:p>
            <a:r>
              <a:rPr lang="nl-NL" dirty="0" smtClean="0"/>
              <a:t>Stichting “Wij Vertrouwen Stemcomputers Niet”</a:t>
            </a:r>
          </a:p>
          <a:p>
            <a:endParaRPr lang="nl-NL" dirty="0" smtClean="0"/>
          </a:p>
          <a:p>
            <a:r>
              <a:rPr lang="nl-NL" dirty="0" smtClean="0"/>
              <a:t>Minister </a:t>
            </a:r>
            <a:r>
              <a:rPr lang="nl-NL" dirty="0" err="1" smtClean="0"/>
              <a:t>Plasterk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Morele aspecten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04456"/>
          </a:xfrm>
        </p:spPr>
        <p:txBody>
          <a:bodyPr/>
          <a:lstStyle/>
          <a:p>
            <a:r>
              <a:rPr lang="nl-NL" dirty="0" smtClean="0"/>
              <a:t>Privacy</a:t>
            </a:r>
          </a:p>
          <a:p>
            <a:pPr lvl="1"/>
            <a:r>
              <a:rPr lang="nl-NL" dirty="0" smtClean="0"/>
              <a:t>Stemkeuze voor jezelf</a:t>
            </a:r>
          </a:p>
          <a:p>
            <a:pPr lvl="1"/>
            <a:r>
              <a:rPr lang="nl-NL" dirty="0" smtClean="0"/>
              <a:t>Tegen externe invloed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Vrijheid</a:t>
            </a:r>
          </a:p>
          <a:p>
            <a:pPr lvl="1"/>
            <a:r>
              <a:rPr lang="nl-NL" dirty="0" smtClean="0"/>
              <a:t>Vrijheid om eigen keus te maken</a:t>
            </a:r>
          </a:p>
          <a:p>
            <a:pPr lvl="1"/>
            <a:r>
              <a:rPr lang="nl-NL" dirty="0" smtClean="0"/>
              <a:t>Inherent aan democratisch systeem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Eerlijkheid en vertrouwen</a:t>
            </a:r>
          </a:p>
          <a:p>
            <a:pPr lvl="1"/>
            <a:r>
              <a:rPr lang="nl-NL" dirty="0" smtClean="0"/>
              <a:t>Vertrouwen in eerlijk verloop verkiezingen</a:t>
            </a:r>
          </a:p>
          <a:p>
            <a:pPr lvl="1"/>
            <a:r>
              <a:rPr lang="nl-NL" dirty="0" smtClean="0"/>
              <a:t>Eerlijke telling van de stemmen</a:t>
            </a:r>
          </a:p>
          <a:p>
            <a:pPr lvl="1"/>
            <a:r>
              <a:rPr lang="nl-NL" dirty="0" smtClean="0"/>
              <a:t>Vertrouwen in het systeem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Juridische aspecten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76464"/>
          </a:xfrm>
        </p:spPr>
        <p:txBody>
          <a:bodyPr/>
          <a:lstStyle/>
          <a:p>
            <a:r>
              <a:rPr lang="nl-NL" dirty="0" smtClean="0"/>
              <a:t>Kieswet</a:t>
            </a:r>
          </a:p>
          <a:p>
            <a:pPr lvl="1"/>
            <a:r>
              <a:rPr lang="nl-NL" dirty="0" smtClean="0"/>
              <a:t>Officiële bepalingen rondom stemmen</a:t>
            </a:r>
          </a:p>
          <a:p>
            <a:pPr lvl="1"/>
            <a:r>
              <a:rPr lang="nl-NL" dirty="0" smtClean="0"/>
              <a:t>Geldigheid van stemmen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Kiesgerechtigden</a:t>
            </a:r>
          </a:p>
          <a:p>
            <a:pPr lvl="1"/>
            <a:r>
              <a:rPr lang="nl-NL" dirty="0" smtClean="0"/>
              <a:t>Gerechtigd om te stemmen</a:t>
            </a:r>
          </a:p>
          <a:p>
            <a:pPr lvl="1"/>
            <a:r>
              <a:rPr lang="nl-NL" dirty="0" smtClean="0"/>
              <a:t>Identificeren</a:t>
            </a:r>
          </a:p>
          <a:p>
            <a:pPr lvl="1"/>
            <a:r>
              <a:rPr lang="nl-NL" dirty="0" smtClean="0"/>
              <a:t>Voorkomt dubbel stemmen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Stemgeheim</a:t>
            </a:r>
          </a:p>
          <a:p>
            <a:pPr lvl="1"/>
            <a:r>
              <a:rPr lang="nl-NL" dirty="0" smtClean="0"/>
              <a:t>Recht om stemvoorkeur geheim te houden</a:t>
            </a:r>
          </a:p>
          <a:p>
            <a:pPr lvl="1"/>
            <a:r>
              <a:rPr lang="nl-NL" dirty="0" smtClean="0"/>
              <a:t>Bespreken is toegestaan, bewijzen niet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 presentatie nieuwe huisstijl</Template>
  <TotalTime>3151</TotalTime>
  <Words>280</Words>
  <Application>Microsoft Office PowerPoint</Application>
  <PresentationFormat>Diavoorstelling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Default Design</vt:lpstr>
      <vt:lpstr>Elektronisch stemmen</vt:lpstr>
      <vt:lpstr>Dia 2</vt:lpstr>
      <vt:lpstr>Introductie</vt:lpstr>
      <vt:lpstr>Onderwerpen</vt:lpstr>
      <vt:lpstr>Elektronisch stemmen</vt:lpstr>
      <vt:lpstr>Feiten</vt:lpstr>
      <vt:lpstr>Betrokken partijen</vt:lpstr>
      <vt:lpstr>Morele aspecten</vt:lpstr>
      <vt:lpstr>Juridische aspecten</vt:lpstr>
      <vt:lpstr>Waarom niet elektronisch stemmen?</vt:lpstr>
      <vt:lpstr>Waarom wel elektronisch stemmen?</vt:lpstr>
      <vt:lpstr>Conclusie</vt:lpstr>
    </vt:vector>
  </TitlesOfParts>
  <Company>TU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Mall Ninja</dc:title>
  <dc:creator>Groep 2</dc:creator>
  <cp:lastModifiedBy>Mick de Lange</cp:lastModifiedBy>
  <cp:revision>367</cp:revision>
  <cp:lastPrinted>2003-01-17T08:35:50Z</cp:lastPrinted>
  <dcterms:created xsi:type="dcterms:W3CDTF">2003-02-14T12:59:34Z</dcterms:created>
  <dcterms:modified xsi:type="dcterms:W3CDTF">2013-04-05T07:33:27Z</dcterms:modified>
</cp:coreProperties>
</file>