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358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9" r:id="rId11"/>
    <p:sldId id="370" r:id="rId12"/>
  </p:sldIdLst>
  <p:sldSz cx="9144000" cy="6858000" type="screen4x3"/>
  <p:notesSz cx="6797675" cy="9926638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0D7"/>
    <a:srgbClr val="7BA0C9"/>
    <a:srgbClr val="0093AB"/>
    <a:srgbClr val="002B60"/>
    <a:srgbClr val="66BCAA"/>
    <a:srgbClr val="ADC610"/>
    <a:srgbClr val="004040"/>
    <a:srgbClr val="A1005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9" autoAdjust="0"/>
    <p:restoredTop sz="86997" autoAdjust="0"/>
  </p:normalViewPr>
  <p:slideViewPr>
    <p:cSldViewPr>
      <p:cViewPr>
        <p:scale>
          <a:sx n="70" d="100"/>
          <a:sy n="70" d="100"/>
        </p:scale>
        <p:origin x="-348" y="-738"/>
      </p:cViewPr>
      <p:guideLst>
        <p:guide orient="horz" pos="4069"/>
        <p:guide pos="52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190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9A38C22E-F203-4AB1-B11B-22AB515ED29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B7340278-45F7-4465-87D5-D08D197E8E6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 userDrawn="1"/>
        </p:nvSpPr>
        <p:spPr bwMode="auto">
          <a:xfrm>
            <a:off x="466725" y="2057400"/>
            <a:ext cx="7467600" cy="19812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7" name="Line 22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9" name="Text Box 27"/>
          <p:cNvSpPr txBox="1">
            <a:spLocks noChangeArrowheads="1"/>
          </p:cNvSpPr>
          <p:nvPr userDrawn="1"/>
        </p:nvSpPr>
        <p:spPr bwMode="auto">
          <a:xfrm>
            <a:off x="685800" y="3641725"/>
            <a:ext cx="2438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fld id="{001357B2-E454-44C6-B452-628EE521DE70}" type="datetime1">
              <a:rPr lang="nl-NL" sz="1600">
                <a:solidFill>
                  <a:schemeClr val="bg1"/>
                </a:solidFill>
              </a:rPr>
              <a:pPr algn="l">
                <a:spcBef>
                  <a:spcPct val="50000"/>
                </a:spcBef>
                <a:defRPr/>
              </a:pPr>
              <a:t>21-3-2013</a:t>
            </a:fld>
            <a:endParaRPr lang="nl-NL" sz="1600" dirty="0">
              <a:solidFill>
                <a:schemeClr val="bg1"/>
              </a:solidFill>
            </a:endParaRPr>
          </a:p>
        </p:txBody>
      </p:sp>
      <p:pic>
        <p:nvPicPr>
          <p:cNvPr id="10" name="Picture 29" descr="TU_Delft_2.png                                                 00095E43Smidswater Server              C1CD65DB: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6184900"/>
            <a:ext cx="8874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30"/>
          <p:cNvSpPr txBox="1">
            <a:spLocks noChangeArrowheads="1"/>
          </p:cNvSpPr>
          <p:nvPr userDrawn="1"/>
        </p:nvSpPr>
        <p:spPr bwMode="auto">
          <a:xfrm>
            <a:off x="1498600" y="6572250"/>
            <a:ext cx="2971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nl-NL" sz="800">
                <a:solidFill>
                  <a:schemeClr val="bg1"/>
                </a:solidFill>
              </a:rPr>
              <a:t>Challenge the future</a:t>
            </a:r>
            <a:endParaRPr lang="nl-NL"/>
          </a:p>
        </p:txBody>
      </p:sp>
      <p:sp>
        <p:nvSpPr>
          <p:cNvPr id="12" name="Text Box 31"/>
          <p:cNvSpPr txBox="1">
            <a:spLocks noChangeArrowheads="1"/>
          </p:cNvSpPr>
          <p:nvPr userDrawn="1"/>
        </p:nvSpPr>
        <p:spPr bwMode="auto">
          <a:xfrm>
            <a:off x="1498600" y="6292850"/>
            <a:ext cx="9906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nl-NL" sz="500"/>
              <a:t>Delft</a:t>
            </a:r>
          </a:p>
          <a:p>
            <a:pPr algn="l">
              <a:lnSpc>
                <a:spcPct val="90000"/>
              </a:lnSpc>
              <a:defRPr/>
            </a:pPr>
            <a:r>
              <a:rPr lang="nl-NL" sz="500"/>
              <a:t>University of</a:t>
            </a:r>
          </a:p>
          <a:p>
            <a:pPr algn="l">
              <a:lnSpc>
                <a:spcPct val="90000"/>
              </a:lnSpc>
              <a:defRPr/>
            </a:pPr>
            <a:r>
              <a:rPr lang="nl-NL" sz="500"/>
              <a:t>Technology</a:t>
            </a:r>
            <a:endParaRPr lang="nl-NL"/>
          </a:p>
        </p:txBody>
      </p:sp>
      <p:sp>
        <p:nvSpPr>
          <p:cNvPr id="2713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6931025" cy="457200"/>
          </a:xfrm>
        </p:spPr>
        <p:txBody>
          <a:bodyPr anchor="t"/>
          <a:lstStyle>
            <a:lvl1pPr marL="0" indent="0"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271393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2743200"/>
            <a:ext cx="6931025" cy="3810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/>
                </a:solidFill>
                <a:latin typeface="Bookman Old Style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62738" y="457200"/>
            <a:ext cx="1914525" cy="48768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592763" cy="48768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659688" cy="1066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925513" y="2286000"/>
            <a:ext cx="7648575" cy="3048000"/>
          </a:xfrm>
        </p:spPr>
        <p:txBody>
          <a:bodyPr/>
          <a:lstStyle/>
          <a:p>
            <a:pPr lvl="0"/>
            <a:endParaRPr lang="nl-NL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2286000"/>
            <a:ext cx="3748087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26000" y="2286000"/>
            <a:ext cx="3748088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0"/>
            <a:ext cx="7659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6485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270353" name="Rectangle 17"/>
          <p:cNvSpPr>
            <a:spLocks noChangeArrowheads="1"/>
          </p:cNvSpPr>
          <p:nvPr/>
        </p:nvSpPr>
        <p:spPr bwMode="auto">
          <a:xfrm>
            <a:off x="7640638" y="6297613"/>
            <a:ext cx="5397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E10D4DEA-3EA0-4E1F-A5B9-975795C6CD49}" type="slidenum">
              <a:rPr lang="nl-NL" sz="1300"/>
              <a:pPr>
                <a:defRPr/>
              </a:pPr>
              <a:t>‹nr.›</a:t>
            </a:fld>
            <a:endParaRPr lang="nl-NL" sz="1300"/>
          </a:p>
        </p:txBody>
      </p:sp>
      <p:sp>
        <p:nvSpPr>
          <p:cNvPr id="270355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27035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pic>
        <p:nvPicPr>
          <p:cNvPr id="1032" name="Picture 21" descr="TU_Delft_2.png                                                 00095E43Smidswater Server              C1CD65DB: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1500" y="6184900"/>
            <a:ext cx="8874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0358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  <p:sp>
        <p:nvSpPr>
          <p:cNvPr id="270359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nl-NL" sz="1300" dirty="0" smtClean="0">
                <a:solidFill>
                  <a:schemeClr val="bg2"/>
                </a:solidFill>
              </a:rPr>
              <a:t>Elektronisch stemmen</a:t>
            </a:r>
          </a:p>
        </p:txBody>
      </p:sp>
      <p:sp>
        <p:nvSpPr>
          <p:cNvPr id="270364" name="Rectangle 28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5pPr>
      <a:lvl6pPr marL="13144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5pPr>
      <a:lvl6pPr marL="21764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l-NL" dirty="0" smtClean="0"/>
              <a:t>Elektronisch</a:t>
            </a:r>
            <a:r>
              <a:rPr lang="en-US" dirty="0" smtClean="0"/>
              <a:t> </a:t>
            </a:r>
            <a:r>
              <a:rPr lang="nl-NL" dirty="0" smtClean="0"/>
              <a:t>stemmen</a:t>
            </a:r>
            <a:endParaRPr lang="nl-NL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nl-NL" sz="2000" i="1" dirty="0" smtClean="0"/>
              <a:t>De ethische discussie over elektronisch stemmen in de digitale samenleving.</a:t>
            </a:r>
            <a:endParaRPr lang="nl-NL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Waarom </a:t>
            </a:r>
            <a:r>
              <a:rPr lang="nl-NL" dirty="0" smtClean="0">
                <a:solidFill>
                  <a:srgbClr val="FF0000"/>
                </a:solidFill>
              </a:rPr>
              <a:t>niet</a:t>
            </a:r>
            <a:r>
              <a:rPr lang="nl-NL" dirty="0" smtClean="0">
                <a:solidFill>
                  <a:srgbClr val="00B050"/>
                </a:solidFill>
              </a:rPr>
              <a:t> </a:t>
            </a:r>
            <a:r>
              <a:rPr lang="nl-NL" dirty="0" smtClean="0"/>
              <a:t>elektronisch stemmen?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25513" y="1828800"/>
            <a:ext cx="7648575" cy="3904456"/>
          </a:xfrm>
        </p:spPr>
        <p:txBody>
          <a:bodyPr/>
          <a:lstStyle/>
          <a:p>
            <a:r>
              <a:rPr lang="nl-NL" dirty="0" smtClean="0"/>
              <a:t>Betrouwbaarheid</a:t>
            </a:r>
          </a:p>
          <a:p>
            <a:endParaRPr lang="nl-NL" dirty="0" smtClean="0"/>
          </a:p>
          <a:p>
            <a:r>
              <a:rPr lang="nl-NL" dirty="0" smtClean="0"/>
              <a:t>Veiligheid</a:t>
            </a:r>
          </a:p>
          <a:p>
            <a:endParaRPr lang="nl-NL" dirty="0" smtClean="0"/>
          </a:p>
          <a:p>
            <a:r>
              <a:rPr lang="nl-NL" dirty="0" smtClean="0"/>
              <a:t>Privacy</a:t>
            </a:r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Introductie</a:t>
            </a:r>
            <a:endParaRPr lang="nl-NL" dirty="0" smtClean="0"/>
          </a:p>
        </p:txBody>
      </p:sp>
      <p:sp>
        <p:nvSpPr>
          <p:cNvPr id="409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Minister </a:t>
            </a:r>
            <a:r>
              <a:rPr lang="nl-NL" dirty="0" err="1" smtClean="0"/>
              <a:t>Plasterk</a:t>
            </a:r>
            <a:r>
              <a:rPr lang="nl-NL" dirty="0" smtClean="0"/>
              <a:t> is aan herinvoering aan het overwegen</a:t>
            </a:r>
          </a:p>
          <a:p>
            <a:endParaRPr lang="nl-NL" dirty="0" smtClean="0"/>
          </a:p>
          <a:p>
            <a:r>
              <a:rPr lang="nl-NL" dirty="0" smtClean="0"/>
              <a:t>Veel landen gebruiken het, Nederland niet (meer)</a:t>
            </a:r>
          </a:p>
          <a:p>
            <a:endParaRPr lang="nl-NL" dirty="0" smtClean="0"/>
          </a:p>
          <a:p>
            <a:r>
              <a:rPr lang="nl-NL" dirty="0" smtClean="0"/>
              <a:t>Afgelopen jaren veel om te doen geweest</a:t>
            </a:r>
          </a:p>
          <a:p>
            <a:pPr lvl="1"/>
            <a:r>
              <a:rPr lang="nl-NL" dirty="0" smtClean="0"/>
              <a:t>Stichting “Wij Vertrouwen Stemcomputers Niet”</a:t>
            </a:r>
          </a:p>
          <a:p>
            <a:endParaRPr lang="nl-NL" dirty="0" smtClean="0"/>
          </a:p>
          <a:p>
            <a:r>
              <a:rPr lang="nl-NL" dirty="0" smtClean="0"/>
              <a:t>Papier en potlood lijken achterhaald.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Onderwerpen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Elektronisch stemmen</a:t>
            </a:r>
          </a:p>
          <a:p>
            <a:pPr lvl="1"/>
            <a:r>
              <a:rPr lang="nl-NL" dirty="0" smtClean="0"/>
              <a:t>Betrokken partijen</a:t>
            </a:r>
          </a:p>
          <a:p>
            <a:pPr lvl="1"/>
            <a:r>
              <a:rPr lang="nl-NL" dirty="0" smtClean="0"/>
              <a:t>Feiten</a:t>
            </a:r>
          </a:p>
          <a:p>
            <a:pPr lvl="1"/>
            <a:r>
              <a:rPr lang="nl-NL" dirty="0" smtClean="0"/>
              <a:t>Morele aspecten</a:t>
            </a:r>
          </a:p>
          <a:p>
            <a:pPr lvl="1"/>
            <a:r>
              <a:rPr lang="nl-NL" dirty="0" smtClean="0"/>
              <a:t>Juridische aspecten</a:t>
            </a:r>
          </a:p>
          <a:p>
            <a:endParaRPr lang="nl-NL" dirty="0" smtClean="0"/>
          </a:p>
          <a:p>
            <a:r>
              <a:rPr lang="nl-NL" dirty="0" smtClean="0"/>
              <a:t>Argumenten voor</a:t>
            </a:r>
          </a:p>
          <a:p>
            <a:endParaRPr lang="nl-NL" dirty="0" smtClean="0"/>
          </a:p>
          <a:p>
            <a:r>
              <a:rPr lang="nl-NL" dirty="0" smtClean="0"/>
              <a:t>Argumenten tegen</a:t>
            </a:r>
          </a:p>
          <a:p>
            <a:endParaRPr lang="nl-NL" dirty="0" smtClean="0"/>
          </a:p>
          <a:p>
            <a:r>
              <a:rPr lang="nl-NL" dirty="0" smtClean="0"/>
              <a:t>Conclusie</a:t>
            </a:r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Elektronisch stemmen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gaan we precies behandelen?</a:t>
            </a:r>
          </a:p>
          <a:p>
            <a:pPr lvl="1"/>
            <a:endParaRPr lang="nl-NL" dirty="0" smtClean="0"/>
          </a:p>
          <a:p>
            <a:pPr lvl="1"/>
            <a:r>
              <a:rPr lang="nl-NL" dirty="0" smtClean="0"/>
              <a:t>Elektronisch stemmen middels stemcomputer</a:t>
            </a:r>
            <a:endParaRPr lang="nl-NL" dirty="0" smtClean="0"/>
          </a:p>
          <a:p>
            <a:pPr lvl="1"/>
            <a:r>
              <a:rPr lang="nl-NL" dirty="0" smtClean="0"/>
              <a:t>In het stemlokaal</a:t>
            </a:r>
          </a:p>
          <a:p>
            <a:pPr>
              <a:buNone/>
            </a:pPr>
            <a:endParaRPr lang="nl-NL" dirty="0" smtClean="0"/>
          </a:p>
          <a:p>
            <a:r>
              <a:rPr lang="nl-NL" dirty="0" smtClean="0"/>
              <a:t>Wat niet?</a:t>
            </a:r>
          </a:p>
          <a:p>
            <a:pPr lvl="1"/>
            <a:endParaRPr lang="nl-NL" dirty="0" smtClean="0"/>
          </a:p>
          <a:p>
            <a:pPr lvl="1"/>
            <a:r>
              <a:rPr lang="nl-NL" dirty="0" smtClean="0"/>
              <a:t>Internetstemmen</a:t>
            </a:r>
          </a:p>
          <a:p>
            <a:pPr lvl="1"/>
            <a:r>
              <a:rPr lang="nl-NL" dirty="0" smtClean="0"/>
              <a:t>Papieren biljetten elektronisch tellen</a:t>
            </a:r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Betrokken partijen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Kiesgerechtigden / burgers</a:t>
            </a:r>
          </a:p>
          <a:p>
            <a:endParaRPr lang="nl-NL" dirty="0" smtClean="0"/>
          </a:p>
          <a:p>
            <a:r>
              <a:rPr lang="nl-NL" dirty="0" smtClean="0"/>
              <a:t>Politieke partijen</a:t>
            </a:r>
          </a:p>
          <a:p>
            <a:endParaRPr lang="nl-NL" dirty="0" smtClean="0"/>
          </a:p>
          <a:p>
            <a:r>
              <a:rPr lang="nl-NL" dirty="0" smtClean="0"/>
              <a:t>Fabrikant apparatuur</a:t>
            </a:r>
          </a:p>
          <a:p>
            <a:endParaRPr lang="nl-NL" dirty="0" smtClean="0"/>
          </a:p>
          <a:p>
            <a:r>
              <a:rPr lang="nl-NL" dirty="0" smtClean="0"/>
              <a:t>Stichting “Wij Vertrouwen Stemcomputers Niet”</a:t>
            </a:r>
          </a:p>
          <a:p>
            <a:endParaRPr lang="nl-NL" dirty="0" smtClean="0"/>
          </a:p>
          <a:p>
            <a:r>
              <a:rPr lang="nl-NL" dirty="0" smtClean="0"/>
              <a:t>Minister </a:t>
            </a:r>
            <a:r>
              <a:rPr lang="nl-NL" dirty="0" err="1" smtClean="0"/>
              <a:t>Plasterk</a:t>
            </a:r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Feiten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???</a:t>
            </a:r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Morele aspecten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Privacy</a:t>
            </a:r>
          </a:p>
          <a:p>
            <a:endParaRPr lang="nl-NL" dirty="0" smtClean="0"/>
          </a:p>
          <a:p>
            <a:r>
              <a:rPr lang="nl-NL" dirty="0" smtClean="0"/>
              <a:t>Vrijheid</a:t>
            </a:r>
          </a:p>
          <a:p>
            <a:endParaRPr lang="nl-NL" dirty="0" smtClean="0"/>
          </a:p>
          <a:p>
            <a:r>
              <a:rPr lang="nl-NL" dirty="0" smtClean="0"/>
              <a:t>Eerlijkheid en vertrouwen</a:t>
            </a:r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Juridische aspecten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Kieswet</a:t>
            </a:r>
          </a:p>
          <a:p>
            <a:endParaRPr lang="nl-NL" dirty="0" smtClean="0"/>
          </a:p>
          <a:p>
            <a:r>
              <a:rPr lang="nl-NL" dirty="0" smtClean="0"/>
              <a:t>Kiesgerechtigden</a:t>
            </a:r>
          </a:p>
          <a:p>
            <a:endParaRPr lang="nl-NL" dirty="0" smtClean="0"/>
          </a:p>
          <a:p>
            <a:r>
              <a:rPr lang="nl-NL" dirty="0" smtClean="0"/>
              <a:t>Stemgeheim</a:t>
            </a:r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Waarom </a:t>
            </a:r>
            <a:r>
              <a:rPr lang="nl-NL" dirty="0" smtClean="0">
                <a:solidFill>
                  <a:srgbClr val="00B050"/>
                </a:solidFill>
              </a:rPr>
              <a:t>wel</a:t>
            </a:r>
            <a:r>
              <a:rPr lang="nl-NL" dirty="0" smtClean="0"/>
              <a:t> elektronisch stemmen?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25513" y="1828800"/>
            <a:ext cx="7648575" cy="3904456"/>
          </a:xfrm>
        </p:spPr>
        <p:txBody>
          <a:bodyPr/>
          <a:lstStyle/>
          <a:p>
            <a:r>
              <a:rPr lang="nl-NL" dirty="0" smtClean="0"/>
              <a:t>Modernisering</a:t>
            </a:r>
          </a:p>
          <a:p>
            <a:pPr lvl="1"/>
            <a:r>
              <a:rPr lang="nl-NL" dirty="0" smtClean="0"/>
              <a:t>Nieuwe ontwikkeling</a:t>
            </a:r>
          </a:p>
          <a:p>
            <a:pPr lvl="1"/>
            <a:r>
              <a:rPr lang="nl-NL" dirty="0" smtClean="0"/>
              <a:t>Digitale samenleving</a:t>
            </a:r>
          </a:p>
          <a:p>
            <a:endParaRPr lang="nl-NL" dirty="0" smtClean="0"/>
          </a:p>
          <a:p>
            <a:r>
              <a:rPr lang="nl-NL" dirty="0" smtClean="0"/>
              <a:t>Efficiënter</a:t>
            </a:r>
          </a:p>
          <a:p>
            <a:pPr lvl="1"/>
            <a:r>
              <a:rPr lang="nl-NL" dirty="0" smtClean="0"/>
              <a:t>Nauwkeurig</a:t>
            </a:r>
          </a:p>
          <a:p>
            <a:pPr lvl="1"/>
            <a:r>
              <a:rPr lang="nl-NL" dirty="0" smtClean="0"/>
              <a:t>Snel</a:t>
            </a:r>
          </a:p>
          <a:p>
            <a:pPr lvl="1"/>
            <a:r>
              <a:rPr lang="nl-NL" dirty="0" smtClean="0"/>
              <a:t>Geld besparing</a:t>
            </a:r>
          </a:p>
          <a:p>
            <a:pPr lvl="1"/>
            <a:endParaRPr lang="nl-NL" dirty="0" smtClean="0"/>
          </a:p>
          <a:p>
            <a:r>
              <a:rPr lang="nl-NL" dirty="0" smtClean="0"/>
              <a:t>Gemakkelijker</a:t>
            </a:r>
          </a:p>
          <a:p>
            <a:pPr lvl="1"/>
            <a:r>
              <a:rPr lang="nl-NL" dirty="0" smtClean="0"/>
              <a:t>Minder fouten</a:t>
            </a:r>
          </a:p>
          <a:p>
            <a:pPr lvl="1"/>
            <a:r>
              <a:rPr lang="nl-NL" dirty="0" smtClean="0"/>
              <a:t>Toegankelijker voor visuele beperking</a:t>
            </a:r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Default Design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Sjabloon presentatie nieuwe huisstijl</Template>
  <TotalTime>3120</TotalTime>
  <Words>153</Words>
  <Application>Microsoft Office PowerPoint</Application>
  <PresentationFormat>Diavoorstelling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7" baseType="lpstr">
      <vt:lpstr>Tahoma</vt:lpstr>
      <vt:lpstr>Arial</vt:lpstr>
      <vt:lpstr>Bookman Old Style</vt:lpstr>
      <vt:lpstr>Times</vt:lpstr>
      <vt:lpstr>Times New Roman</vt:lpstr>
      <vt:lpstr>Default Design</vt:lpstr>
      <vt:lpstr>Elektronisch stemmen</vt:lpstr>
      <vt:lpstr>Introductie</vt:lpstr>
      <vt:lpstr>Onderwerpen</vt:lpstr>
      <vt:lpstr>Elektronisch stemmen</vt:lpstr>
      <vt:lpstr>Betrokken partijen</vt:lpstr>
      <vt:lpstr>Feiten</vt:lpstr>
      <vt:lpstr>Morele aspecten</vt:lpstr>
      <vt:lpstr>Juridische aspecten</vt:lpstr>
      <vt:lpstr>Waarom wel elektronisch stemmen?</vt:lpstr>
      <vt:lpstr>Waarom niet elektronisch stemmen?</vt:lpstr>
      <vt:lpstr>Conclusie</vt:lpstr>
    </vt:vector>
  </TitlesOfParts>
  <Company>TU Delft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Mall Ninja</dc:title>
  <dc:creator>Groep 2</dc:creator>
  <cp:lastModifiedBy>Mick de Lange</cp:lastModifiedBy>
  <cp:revision>356</cp:revision>
  <cp:lastPrinted>2003-01-17T08:35:50Z</cp:lastPrinted>
  <dcterms:created xsi:type="dcterms:W3CDTF">2003-02-14T12:59:34Z</dcterms:created>
  <dcterms:modified xsi:type="dcterms:W3CDTF">2013-03-21T16:14:07Z</dcterms:modified>
</cp:coreProperties>
</file>