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147479998" r:id="rId2"/>
    <p:sldId id="2147479997" r:id="rId3"/>
    <p:sldId id="2147480001" r:id="rId4"/>
    <p:sldId id="21474799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9F8E2-55B5-4603-BA48-1BCF235325BC}" v="54" dt="2024-04-03T07:13:47.547"/>
    <p1510:client id="{A58A6CB3-7CA6-9710-34DC-3F3321DA372A}" v="3" dt="2024-04-02T10:03:11.914"/>
    <p1510:client id="{F95D5E6B-D8EB-4C51-92EF-D376A80A9F46}" v="366" dt="2024-04-02T09:35:55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FF97F-95BA-460A-A8AC-1DDC5C811917}" type="datetimeFigureOut"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31990-C110-49AF-BDC0-FC8B4AECD2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2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633F5BE-9977-400A-8FB9-D97A814AE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3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633F5BE-9977-400A-8FB9-D97A814AE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5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633F5BE-9977-400A-8FB9-D97A814AE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4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633F5BE-9977-400A-8FB9-D97A814AE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171;p10">
            <a:extLst>
              <a:ext uri="{FF2B5EF4-FFF2-40B4-BE49-F238E27FC236}">
                <a16:creationId xmlns:a16="http://schemas.microsoft.com/office/drawing/2014/main" id="{223C3A4B-7705-489D-AFFD-2C5CA801EA9B}"/>
              </a:ext>
            </a:extLst>
          </p:cNvPr>
          <p:cNvGrpSpPr/>
          <p:nvPr userDrawn="1"/>
        </p:nvGrpSpPr>
        <p:grpSpPr>
          <a:xfrm>
            <a:off x="11545297" y="6374920"/>
            <a:ext cx="646702" cy="483079"/>
            <a:chOff x="5575242" y="4472723"/>
            <a:chExt cx="2202830" cy="670795"/>
          </a:xfrm>
        </p:grpSpPr>
        <p:sp>
          <p:nvSpPr>
            <p:cNvPr id="21" name="Google Shape;172;p10">
              <a:extLst>
                <a:ext uri="{FF2B5EF4-FFF2-40B4-BE49-F238E27FC236}">
                  <a16:creationId xmlns:a16="http://schemas.microsoft.com/office/drawing/2014/main" id="{27900E3F-89DC-46AC-B46D-76DC5C3E227B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173;p10">
              <a:extLst>
                <a:ext uri="{FF2B5EF4-FFF2-40B4-BE49-F238E27FC236}">
                  <a16:creationId xmlns:a16="http://schemas.microsoft.com/office/drawing/2014/main" id="{7D699051-DB71-4391-9CB3-12EA55EE15F1}"/>
                </a:ext>
              </a:extLst>
            </p:cNvPr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174;p10">
                <a:extLst>
                  <a:ext uri="{FF2B5EF4-FFF2-40B4-BE49-F238E27FC236}">
                    <a16:creationId xmlns:a16="http://schemas.microsoft.com/office/drawing/2014/main" id="{204B36BE-C18F-4839-8A8E-9B71F30E2071}"/>
                  </a:ext>
                </a:extLst>
              </p:cNvPr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C2E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F4C93BA4-E5FA-4478-9BCF-C14F8CF7FA1D}"/>
                  </a:ext>
                </a:extLst>
              </p:cNvPr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C2E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176;p10">
              <a:extLst>
                <a:ext uri="{FF2B5EF4-FFF2-40B4-BE49-F238E27FC236}">
                  <a16:creationId xmlns:a16="http://schemas.microsoft.com/office/drawing/2014/main" id="{5B91AB20-3EFA-41C5-BEF1-E0C5C6CCE244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4" name="Google Shape;177;p10">
                <a:extLst>
                  <a:ext uri="{FF2B5EF4-FFF2-40B4-BE49-F238E27FC236}">
                    <a16:creationId xmlns:a16="http://schemas.microsoft.com/office/drawing/2014/main" id="{E9D765CB-B1DB-4C1B-9632-C54E9DE0A439}"/>
                  </a:ext>
                </a:extLst>
              </p:cNvPr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6A404CFC-3192-4656-B204-64DE67978476}"/>
                  </a:ext>
                </a:extLst>
              </p:cNvPr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F8DC7B5-A689-47CA-9B96-FF34DF0F45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4241" y="192121"/>
            <a:ext cx="1666505" cy="59054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0DDAC87-FF74-4871-9509-563257B085CF}"/>
              </a:ext>
            </a:extLst>
          </p:cNvPr>
          <p:cNvGrpSpPr/>
          <p:nvPr userDrawn="1"/>
        </p:nvGrpSpPr>
        <p:grpSpPr>
          <a:xfrm>
            <a:off x="0" y="-1"/>
            <a:ext cx="9065282" cy="802258"/>
            <a:chOff x="-14191170" y="-4"/>
            <a:chExt cx="21263596" cy="1327319"/>
          </a:xfrm>
        </p:grpSpPr>
        <p:sp>
          <p:nvSpPr>
            <p:cNvPr id="31" name="Google Shape;71;p5">
              <a:extLst>
                <a:ext uri="{FF2B5EF4-FFF2-40B4-BE49-F238E27FC236}">
                  <a16:creationId xmlns:a16="http://schemas.microsoft.com/office/drawing/2014/main" id="{4E1B7248-C352-477D-92AB-4B5212FC6C33}"/>
                </a:ext>
              </a:extLst>
            </p:cNvPr>
            <p:cNvSpPr/>
            <p:nvPr/>
          </p:nvSpPr>
          <p:spPr>
            <a:xfrm>
              <a:off x="6292649" y="12638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CC2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2" name="Google Shape;72;p5">
              <a:extLst>
                <a:ext uri="{FF2B5EF4-FFF2-40B4-BE49-F238E27FC236}">
                  <a16:creationId xmlns:a16="http://schemas.microsoft.com/office/drawing/2014/main" id="{555FECCA-9780-470B-8685-B567B9F68A73}"/>
                </a:ext>
              </a:extLst>
            </p:cNvPr>
            <p:cNvGrpSpPr/>
            <p:nvPr/>
          </p:nvGrpSpPr>
          <p:grpSpPr>
            <a:xfrm rot="10800000" flipH="1">
              <a:off x="-14191170" y="-4"/>
              <a:ext cx="20947341" cy="1327319"/>
              <a:chOff x="-20338654" y="330075"/>
              <a:chExt cx="26821179" cy="1699511"/>
            </a:xfrm>
          </p:grpSpPr>
          <p:sp>
            <p:nvSpPr>
              <p:cNvPr id="53" name="Google Shape;73;p5">
                <a:extLst>
                  <a:ext uri="{FF2B5EF4-FFF2-40B4-BE49-F238E27FC236}">
                    <a16:creationId xmlns:a16="http://schemas.microsoft.com/office/drawing/2014/main" id="{E3CD7A7B-7C7B-4210-8C2C-A5F9B1E3E845}"/>
                  </a:ext>
                </a:extLst>
              </p:cNvPr>
              <p:cNvSpPr/>
              <p:nvPr/>
            </p:nvSpPr>
            <p:spPr>
              <a:xfrm>
                <a:off x="-20338654" y="330086"/>
                <a:ext cx="25128714" cy="1699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4" name="Google Shape;74;p5">
                <a:extLst>
                  <a:ext uri="{FF2B5EF4-FFF2-40B4-BE49-F238E27FC236}">
                    <a16:creationId xmlns:a16="http://schemas.microsoft.com/office/drawing/2014/main" id="{B3C12CDC-9011-4BC0-B1E1-0948A07570B9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5" name="Google Shape;75;p5">
              <a:extLst>
                <a:ext uri="{FF2B5EF4-FFF2-40B4-BE49-F238E27FC236}">
                  <a16:creationId xmlns:a16="http://schemas.microsoft.com/office/drawing/2014/main" id="{02852A3A-3395-4761-89EC-6205585A3993}"/>
                </a:ext>
              </a:extLst>
            </p:cNvPr>
            <p:cNvGrpSpPr/>
            <p:nvPr/>
          </p:nvGrpSpPr>
          <p:grpSpPr>
            <a:xfrm rot="10800000" flipH="1">
              <a:off x="-14191169" y="380965"/>
              <a:ext cx="21263595" cy="771746"/>
              <a:chOff x="-40343273" y="330075"/>
              <a:chExt cx="46825798" cy="1699505"/>
            </a:xfrm>
          </p:grpSpPr>
          <p:sp>
            <p:nvSpPr>
              <p:cNvPr id="51" name="Google Shape;76;p5">
                <a:extLst>
                  <a:ext uri="{FF2B5EF4-FFF2-40B4-BE49-F238E27FC236}">
                    <a16:creationId xmlns:a16="http://schemas.microsoft.com/office/drawing/2014/main" id="{2BB83276-AC29-4B07-B65C-74E61F14CBB3}"/>
                  </a:ext>
                </a:extLst>
              </p:cNvPr>
              <p:cNvSpPr/>
              <p:nvPr/>
            </p:nvSpPr>
            <p:spPr>
              <a:xfrm>
                <a:off x="-40343273" y="330079"/>
                <a:ext cx="45133391" cy="16995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2" name="Google Shape;77;p5">
                <a:extLst>
                  <a:ext uri="{FF2B5EF4-FFF2-40B4-BE49-F238E27FC236}">
                    <a16:creationId xmlns:a16="http://schemas.microsoft.com/office/drawing/2014/main" id="{D12D0803-718F-4678-B8D3-EC27886624FA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55" name="Google Shape;78;p5">
            <a:extLst>
              <a:ext uri="{FF2B5EF4-FFF2-40B4-BE49-F238E27FC236}">
                <a16:creationId xmlns:a16="http://schemas.microsoft.com/office/drawing/2014/main" id="{845CEE31-C79B-4533-9019-837610A4C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095" y="232224"/>
            <a:ext cx="7471755" cy="464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0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load-balancer/quickstart-load-balancer-standard-public-port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E7940F-135C-6D29-543F-51242BB7B146}"/>
              </a:ext>
            </a:extLst>
          </p:cNvPr>
          <p:cNvSpPr/>
          <p:nvPr/>
        </p:nvSpPr>
        <p:spPr>
          <a:xfrm>
            <a:off x="10863943" y="5967122"/>
            <a:ext cx="1328058" cy="89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E2FB7-CEF0-12BD-35FB-ACEB95A818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0600" y="6156350"/>
            <a:ext cx="1041400" cy="70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1B891-1334-6D38-7EF4-F8BB50207247}"/>
              </a:ext>
            </a:extLst>
          </p:cNvPr>
          <p:cNvSpPr/>
          <p:nvPr/>
        </p:nvSpPr>
        <p:spPr>
          <a:xfrm>
            <a:off x="0" y="6643690"/>
            <a:ext cx="12198131" cy="24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FDD3A-EF1C-F298-8482-2BE468220845}"/>
              </a:ext>
            </a:extLst>
          </p:cNvPr>
          <p:cNvSpPr/>
          <p:nvPr/>
        </p:nvSpPr>
        <p:spPr>
          <a:xfrm>
            <a:off x="0" y="194849"/>
            <a:ext cx="127322" cy="619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3CB80-B558-3792-B3A2-237C86EC3D32}"/>
              </a:ext>
            </a:extLst>
          </p:cNvPr>
          <p:cNvSpPr/>
          <p:nvPr/>
        </p:nvSpPr>
        <p:spPr>
          <a:xfrm>
            <a:off x="-5307" y="0"/>
            <a:ext cx="9326907" cy="83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0CBDD-B9E9-29DC-5680-1893531ABB1A}"/>
              </a:ext>
            </a:extLst>
          </p:cNvPr>
          <p:cNvSpPr/>
          <p:nvPr/>
        </p:nvSpPr>
        <p:spPr>
          <a:xfrm>
            <a:off x="0" y="185153"/>
            <a:ext cx="127322" cy="619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F1BE-EF94-04ED-C9D2-885E27CA4EC7}"/>
              </a:ext>
            </a:extLst>
          </p:cNvPr>
          <p:cNvSpPr/>
          <p:nvPr/>
        </p:nvSpPr>
        <p:spPr>
          <a:xfrm>
            <a:off x="0" y="6708242"/>
            <a:ext cx="12198131" cy="177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F1318-32BB-9035-17D3-A5ADDD556021}"/>
              </a:ext>
            </a:extLst>
          </p:cNvPr>
          <p:cNvSpPr/>
          <p:nvPr/>
        </p:nvSpPr>
        <p:spPr>
          <a:xfrm>
            <a:off x="10962462" y="6620981"/>
            <a:ext cx="949125" cy="13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919FC6-9686-A789-4279-57ABD5BDCE9C}"/>
              </a:ext>
            </a:extLst>
          </p:cNvPr>
          <p:cNvSpPr txBox="1">
            <a:spLocks/>
          </p:cNvSpPr>
          <p:nvPr/>
        </p:nvSpPr>
        <p:spPr>
          <a:xfrm>
            <a:off x="127322" y="250450"/>
            <a:ext cx="8438888" cy="4644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Segoe UI Semibold"/>
                <a:cs typeface="Segoe UI Semibold"/>
              </a:rPr>
              <a:t> </a:t>
            </a:r>
            <a:r>
              <a:rPr lang="en-IN" b="0" dirty="0">
                <a:solidFill>
                  <a:schemeClr val="tx1"/>
                </a:solidFill>
                <a:latin typeface="Segoe UI Semibold"/>
                <a:cs typeface="Segoe UI Semibold"/>
              </a:rPr>
              <a:t>Project 05</a:t>
            </a:r>
            <a:endParaRPr lang="en-US" b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A19AAE-8D49-2B1A-38EA-75C8B8D9DEB3}"/>
              </a:ext>
            </a:extLst>
          </p:cNvPr>
          <p:cNvSpPr/>
          <p:nvPr/>
        </p:nvSpPr>
        <p:spPr>
          <a:xfrm>
            <a:off x="145304" y="1277900"/>
            <a:ext cx="11601937" cy="1516968"/>
          </a:xfrm>
          <a:prstGeom prst="roundRect">
            <a:avLst>
              <a:gd name="adj" fmla="val 35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39494-EC52-E840-682A-73D3E22125AB}"/>
              </a:ext>
            </a:extLst>
          </p:cNvPr>
          <p:cNvSpPr txBox="1"/>
          <p:nvPr/>
        </p:nvSpPr>
        <p:spPr>
          <a:xfrm>
            <a:off x="227798" y="1343936"/>
            <a:ext cx="1144350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374151"/>
                </a:solidFill>
                <a:latin typeface="Söhne"/>
              </a:rPr>
              <a:t>Description </a:t>
            </a:r>
          </a:p>
          <a:p>
            <a:br>
              <a:rPr lang="en-US"/>
            </a:br>
            <a:r>
              <a:rPr lang="en-US">
                <a:latin typeface="Söhne"/>
              </a:rPr>
              <a:t>The objective of this project is to use the Azure portal to create a public Azure Load Balancer, configuring it to manage a backend pool containing two virtual machines. Additionally, set up Azure Bastion, a NAT Gateway, a virtual network, and necessary subnets to support the load balancer configuration.</a:t>
            </a:r>
            <a:endParaRPr lang="en-IN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40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E7940F-135C-6D29-543F-51242BB7B146}"/>
              </a:ext>
            </a:extLst>
          </p:cNvPr>
          <p:cNvSpPr/>
          <p:nvPr/>
        </p:nvSpPr>
        <p:spPr>
          <a:xfrm>
            <a:off x="10845961" y="5963277"/>
            <a:ext cx="1328058" cy="89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E2FB7-CEF0-12BD-35FB-ACEB95A818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0600" y="6156350"/>
            <a:ext cx="1041400" cy="70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1B891-1334-6D38-7EF4-F8BB50207247}"/>
              </a:ext>
            </a:extLst>
          </p:cNvPr>
          <p:cNvSpPr/>
          <p:nvPr/>
        </p:nvSpPr>
        <p:spPr>
          <a:xfrm>
            <a:off x="0" y="6643690"/>
            <a:ext cx="12198131" cy="24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FDD3A-EF1C-F298-8482-2BE468220845}"/>
              </a:ext>
            </a:extLst>
          </p:cNvPr>
          <p:cNvSpPr/>
          <p:nvPr/>
        </p:nvSpPr>
        <p:spPr>
          <a:xfrm>
            <a:off x="0" y="194849"/>
            <a:ext cx="127322" cy="619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3CB80-B558-3792-B3A2-237C86EC3D32}"/>
              </a:ext>
            </a:extLst>
          </p:cNvPr>
          <p:cNvSpPr/>
          <p:nvPr/>
        </p:nvSpPr>
        <p:spPr>
          <a:xfrm>
            <a:off x="-5307" y="0"/>
            <a:ext cx="9326907" cy="83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0CBDD-B9E9-29DC-5680-1893531ABB1A}"/>
              </a:ext>
            </a:extLst>
          </p:cNvPr>
          <p:cNvSpPr/>
          <p:nvPr/>
        </p:nvSpPr>
        <p:spPr>
          <a:xfrm>
            <a:off x="0" y="185153"/>
            <a:ext cx="127322" cy="619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F1BE-EF94-04ED-C9D2-885E27CA4EC7}"/>
              </a:ext>
            </a:extLst>
          </p:cNvPr>
          <p:cNvSpPr/>
          <p:nvPr/>
        </p:nvSpPr>
        <p:spPr>
          <a:xfrm>
            <a:off x="0" y="6708242"/>
            <a:ext cx="12198131" cy="177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F1318-32BB-9035-17D3-A5ADDD556021}"/>
              </a:ext>
            </a:extLst>
          </p:cNvPr>
          <p:cNvSpPr/>
          <p:nvPr/>
        </p:nvSpPr>
        <p:spPr>
          <a:xfrm>
            <a:off x="10944480" y="6617136"/>
            <a:ext cx="949125" cy="13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919FC6-9686-A789-4279-57ABD5BDCE9C}"/>
              </a:ext>
            </a:extLst>
          </p:cNvPr>
          <p:cNvSpPr txBox="1">
            <a:spLocks/>
          </p:cNvSpPr>
          <p:nvPr/>
        </p:nvSpPr>
        <p:spPr>
          <a:xfrm>
            <a:off x="127322" y="250450"/>
            <a:ext cx="8438888" cy="4644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lnSpc>
                <a:spcPct val="100000"/>
              </a:lnSpc>
            </a:pPr>
            <a:r>
              <a:rPr lang="en-IN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Problem Statement and Prerequisites</a:t>
            </a:r>
            <a:endParaRPr lang="en-US" b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A19AAE-8D49-2B1A-38EA-75C8B8D9DEB3}"/>
              </a:ext>
            </a:extLst>
          </p:cNvPr>
          <p:cNvSpPr/>
          <p:nvPr/>
        </p:nvSpPr>
        <p:spPr>
          <a:xfrm>
            <a:off x="127322" y="1175735"/>
            <a:ext cx="11818898" cy="3196276"/>
          </a:xfrm>
          <a:prstGeom prst="roundRect">
            <a:avLst>
              <a:gd name="adj" fmla="val 35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39494-EC52-E840-682A-73D3E22125AB}"/>
              </a:ext>
            </a:extLst>
          </p:cNvPr>
          <p:cNvSpPr txBox="1"/>
          <p:nvPr/>
        </p:nvSpPr>
        <p:spPr>
          <a:xfrm>
            <a:off x="209816" y="1340091"/>
            <a:ext cx="11443502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374151"/>
                </a:solidFill>
                <a:latin typeface="Söhne"/>
              </a:rPr>
              <a:t>Business problem statement </a:t>
            </a:r>
          </a:p>
          <a:p>
            <a:pPr algn="l"/>
            <a:endParaRPr lang="en-US" sz="1600">
              <a:solidFill>
                <a:srgbClr val="374151"/>
              </a:solidFill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Söhne"/>
              </a:rPr>
              <a:t>Growing e-commerce platform: Experiencing significant upticks in traffic during peak hours, indicating increasing demand.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Söhne"/>
              </a:rPr>
              <a:t>Performance issues and downtime: Resulting from the inability to handle surges in traffic effectively, leading to degraded user experience.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Söhne"/>
              </a:rPr>
              <a:t>Requirement for robust load balancing: Across multiple servers to evenly distribute incoming requests and maintain high availability and scalability</a:t>
            </a:r>
            <a:r>
              <a:rPr lang="en-US" sz="1600" b="0" i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D0D0D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36146C-67BD-DFE7-532F-0E7660A51AE2}"/>
              </a:ext>
            </a:extLst>
          </p:cNvPr>
          <p:cNvSpPr/>
          <p:nvPr/>
        </p:nvSpPr>
        <p:spPr>
          <a:xfrm>
            <a:off x="168569" y="4534064"/>
            <a:ext cx="11818898" cy="1871683"/>
          </a:xfrm>
          <a:prstGeom prst="roundRect">
            <a:avLst>
              <a:gd name="adj" fmla="val 35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9E3E2-B2A4-55F4-4CA5-0BEA1DE20EDB}"/>
              </a:ext>
            </a:extLst>
          </p:cNvPr>
          <p:cNvSpPr txBox="1"/>
          <p:nvPr/>
        </p:nvSpPr>
        <p:spPr>
          <a:xfrm>
            <a:off x="287027" y="4361298"/>
            <a:ext cx="11443502" cy="12544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b="1">
                <a:solidFill>
                  <a:srgbClr val="374151"/>
                </a:solidFill>
                <a:latin typeface="Söhne"/>
              </a:rPr>
              <a:t>Pre- requisites</a:t>
            </a:r>
          </a:p>
          <a:p>
            <a:pPr algn="l">
              <a:lnSpc>
                <a:spcPct val="150000"/>
              </a:lnSpc>
            </a:pPr>
            <a:endParaRPr lang="en-IN" b="1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D0D0D"/>
                </a:solidFill>
                <a:latin typeface="Söhne"/>
              </a:rPr>
              <a:t>An Azure account with an active subscription.</a:t>
            </a:r>
            <a:endParaRPr lang="en-IN" sz="160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7163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E7940F-135C-6D29-543F-51242BB7B146}"/>
              </a:ext>
            </a:extLst>
          </p:cNvPr>
          <p:cNvSpPr/>
          <p:nvPr/>
        </p:nvSpPr>
        <p:spPr>
          <a:xfrm>
            <a:off x="10863943" y="5967122"/>
            <a:ext cx="1328058" cy="89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E2FB7-CEF0-12BD-35FB-ACEB95A818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0600" y="6156350"/>
            <a:ext cx="1041400" cy="70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1B891-1334-6D38-7EF4-F8BB50207247}"/>
              </a:ext>
            </a:extLst>
          </p:cNvPr>
          <p:cNvSpPr/>
          <p:nvPr/>
        </p:nvSpPr>
        <p:spPr>
          <a:xfrm>
            <a:off x="0" y="6643690"/>
            <a:ext cx="12198131" cy="24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FDD3A-EF1C-F298-8482-2BE468220845}"/>
              </a:ext>
            </a:extLst>
          </p:cNvPr>
          <p:cNvSpPr/>
          <p:nvPr/>
        </p:nvSpPr>
        <p:spPr>
          <a:xfrm>
            <a:off x="0" y="194849"/>
            <a:ext cx="127322" cy="619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3CB80-B558-3792-B3A2-237C86EC3D32}"/>
              </a:ext>
            </a:extLst>
          </p:cNvPr>
          <p:cNvSpPr/>
          <p:nvPr/>
        </p:nvSpPr>
        <p:spPr>
          <a:xfrm>
            <a:off x="-5307" y="0"/>
            <a:ext cx="9326907" cy="83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0CBDD-B9E9-29DC-5680-1893531ABB1A}"/>
              </a:ext>
            </a:extLst>
          </p:cNvPr>
          <p:cNvSpPr/>
          <p:nvPr/>
        </p:nvSpPr>
        <p:spPr>
          <a:xfrm>
            <a:off x="0" y="185153"/>
            <a:ext cx="127322" cy="619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F1BE-EF94-04ED-C9D2-885E27CA4EC7}"/>
              </a:ext>
            </a:extLst>
          </p:cNvPr>
          <p:cNvSpPr/>
          <p:nvPr/>
        </p:nvSpPr>
        <p:spPr>
          <a:xfrm>
            <a:off x="0" y="6708242"/>
            <a:ext cx="12198131" cy="177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F1318-32BB-9035-17D3-A5ADDD556021}"/>
              </a:ext>
            </a:extLst>
          </p:cNvPr>
          <p:cNvSpPr/>
          <p:nvPr/>
        </p:nvSpPr>
        <p:spPr>
          <a:xfrm>
            <a:off x="10962462" y="6620981"/>
            <a:ext cx="949125" cy="13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919FC6-9686-A789-4279-57ABD5BDCE9C}"/>
              </a:ext>
            </a:extLst>
          </p:cNvPr>
          <p:cNvSpPr txBox="1">
            <a:spLocks/>
          </p:cNvSpPr>
          <p:nvPr/>
        </p:nvSpPr>
        <p:spPr>
          <a:xfrm>
            <a:off x="127322" y="250450"/>
            <a:ext cx="8438888" cy="4644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lnSpc>
                <a:spcPct val="100000"/>
              </a:lnSpc>
            </a:pPr>
            <a:r>
              <a:rPr lang="en-IN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High-Level Architecture:</a:t>
            </a:r>
            <a:endParaRPr lang="en-US" b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2" descr="Diagram of resources deployed for a standard load balancer implement.">
            <a:extLst>
              <a:ext uri="{FF2B5EF4-FFF2-40B4-BE49-F238E27FC236}">
                <a16:creationId xmlns:a16="http://schemas.microsoft.com/office/drawing/2014/main" id="{556D27B4-270E-9640-EAA3-85CE24EB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72" y="914662"/>
            <a:ext cx="8370675" cy="54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7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E7940F-135C-6D29-543F-51242BB7B146}"/>
              </a:ext>
            </a:extLst>
          </p:cNvPr>
          <p:cNvSpPr/>
          <p:nvPr/>
        </p:nvSpPr>
        <p:spPr>
          <a:xfrm>
            <a:off x="10863943" y="5967122"/>
            <a:ext cx="1328058" cy="89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E2FB7-CEF0-12BD-35FB-ACEB95A818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50600" y="6156350"/>
            <a:ext cx="1041400" cy="70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1B891-1334-6D38-7EF4-F8BB50207247}"/>
              </a:ext>
            </a:extLst>
          </p:cNvPr>
          <p:cNvSpPr/>
          <p:nvPr/>
        </p:nvSpPr>
        <p:spPr>
          <a:xfrm>
            <a:off x="0" y="6643690"/>
            <a:ext cx="12198131" cy="24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FDD3A-EF1C-F298-8482-2BE468220845}"/>
              </a:ext>
            </a:extLst>
          </p:cNvPr>
          <p:cNvSpPr/>
          <p:nvPr/>
        </p:nvSpPr>
        <p:spPr>
          <a:xfrm>
            <a:off x="0" y="194849"/>
            <a:ext cx="127322" cy="619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3CB80-B558-3792-B3A2-237C86EC3D32}"/>
              </a:ext>
            </a:extLst>
          </p:cNvPr>
          <p:cNvSpPr/>
          <p:nvPr/>
        </p:nvSpPr>
        <p:spPr>
          <a:xfrm>
            <a:off x="-5307" y="0"/>
            <a:ext cx="9326907" cy="83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0CBDD-B9E9-29DC-5680-1893531ABB1A}"/>
              </a:ext>
            </a:extLst>
          </p:cNvPr>
          <p:cNvSpPr/>
          <p:nvPr/>
        </p:nvSpPr>
        <p:spPr>
          <a:xfrm>
            <a:off x="0" y="185153"/>
            <a:ext cx="127322" cy="619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F1BE-EF94-04ED-C9D2-885E27CA4EC7}"/>
              </a:ext>
            </a:extLst>
          </p:cNvPr>
          <p:cNvSpPr/>
          <p:nvPr/>
        </p:nvSpPr>
        <p:spPr>
          <a:xfrm>
            <a:off x="0" y="6708242"/>
            <a:ext cx="12198131" cy="177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F1318-32BB-9035-17D3-A5ADDD556021}"/>
              </a:ext>
            </a:extLst>
          </p:cNvPr>
          <p:cNvSpPr/>
          <p:nvPr/>
        </p:nvSpPr>
        <p:spPr>
          <a:xfrm>
            <a:off x="10962462" y="6620981"/>
            <a:ext cx="949125" cy="13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919FC6-9686-A789-4279-57ABD5BDCE9C}"/>
              </a:ext>
            </a:extLst>
          </p:cNvPr>
          <p:cNvSpPr txBox="1">
            <a:spLocks/>
          </p:cNvSpPr>
          <p:nvPr/>
        </p:nvSpPr>
        <p:spPr>
          <a:xfrm>
            <a:off x="127322" y="250450"/>
            <a:ext cx="8438888" cy="4644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Load </a:t>
            </a:r>
            <a:r>
              <a:rPr lang="en-US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balancing process for Azure VMs and Helpful documents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A19AAE-8D49-2B1A-38EA-75C8B8D9DEB3}"/>
              </a:ext>
            </a:extLst>
          </p:cNvPr>
          <p:cNvSpPr/>
          <p:nvPr/>
        </p:nvSpPr>
        <p:spPr>
          <a:xfrm>
            <a:off x="217039" y="1075279"/>
            <a:ext cx="11349186" cy="3957375"/>
          </a:xfrm>
          <a:prstGeom prst="roundRect">
            <a:avLst>
              <a:gd name="adj" fmla="val 35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39494-EC52-E840-682A-73D3E22125AB}"/>
              </a:ext>
            </a:extLst>
          </p:cNvPr>
          <p:cNvSpPr txBox="1"/>
          <p:nvPr/>
        </p:nvSpPr>
        <p:spPr>
          <a:xfrm>
            <a:off x="346240" y="1103047"/>
            <a:ext cx="11090784" cy="3224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 algn="l"/>
            <a:endParaRPr lang="en-IN" sz="1600">
              <a:solidFill>
                <a:srgbClr val="0D0D0D"/>
              </a:solidFill>
              <a:latin typeface="Söhne"/>
            </a:endParaRPr>
          </a:p>
          <a:p>
            <a:pPr marL="285750" indent="-3600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0D0D0D"/>
                </a:solidFill>
                <a:effectLst/>
                <a:latin typeface="Söhne"/>
              </a:rPr>
              <a:t>Establish a NAT gateway to enable outbound internet access for resources within the virtual network.</a:t>
            </a:r>
          </a:p>
          <a:p>
            <a:pPr marL="285750" indent="-3600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0D0D0D"/>
                </a:solidFill>
                <a:effectLst/>
                <a:latin typeface="Söhne"/>
              </a:rPr>
              <a:t>Set up a virtual network featuring a resource subnet alongside Azure Bastion subnet and host.</a:t>
            </a:r>
          </a:p>
          <a:p>
            <a:pPr marL="285750" indent="-3600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0D0D0D"/>
                </a:solidFill>
                <a:effectLst/>
                <a:latin typeface="Söhne"/>
              </a:rPr>
              <a:t>Deploy a zone-redundant load balancer for distributing load across virtual machines.</a:t>
            </a:r>
          </a:p>
          <a:p>
            <a:pPr marL="285750" indent="-3600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0D0D0D"/>
                </a:solidFill>
                <a:effectLst/>
                <a:latin typeface="Söhne"/>
              </a:rPr>
              <a:t>Create two VMs, "lb-vm1" and "lb-VM2," in distinct zones - Zone 1 and Zone 2.</a:t>
            </a:r>
          </a:p>
          <a:p>
            <a:pPr marL="285750" indent="-3600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0D0D0D"/>
                </a:solidFill>
                <a:effectLst/>
                <a:latin typeface="Söhne"/>
              </a:rPr>
              <a:t>Install IIS on both VMs to ensure proper functionality.</a:t>
            </a:r>
          </a:p>
          <a:p>
            <a:pPr marL="285750" indent="-3600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solidFill>
                  <a:srgbClr val="0D0D0D"/>
                </a:solidFill>
                <a:effectLst/>
                <a:latin typeface="Söhne"/>
              </a:rPr>
              <a:t>Conduct testing of the load balancer to verify its effectiveness.</a:t>
            </a:r>
            <a:endParaRPr lang="en-IN" sz="160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1AEF5B-8AF3-B409-449B-4B36F495F5D0}"/>
              </a:ext>
            </a:extLst>
          </p:cNvPr>
          <p:cNvSpPr>
            <a:spLocks/>
          </p:cNvSpPr>
          <p:nvPr/>
        </p:nvSpPr>
        <p:spPr>
          <a:xfrm>
            <a:off x="215743" y="5163246"/>
            <a:ext cx="11428861" cy="1337445"/>
          </a:xfrm>
          <a:prstGeom prst="roundRect">
            <a:avLst>
              <a:gd name="adj" fmla="val 35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200000"/>
              </a:lnSpc>
            </a:pPr>
            <a:r>
              <a:rPr lang="en-US" b="1">
                <a:solidFill>
                  <a:srgbClr val="374151"/>
                </a:solidFill>
                <a:latin typeface="Söhne"/>
              </a:rPr>
              <a:t>Helpful documents</a:t>
            </a:r>
          </a:p>
          <a:p>
            <a:pPr>
              <a:lnSpc>
                <a:spcPct val="200000"/>
              </a:lnSpc>
            </a:pPr>
            <a:r>
              <a:rPr lang="en-US" b="1">
                <a:solidFill>
                  <a:srgbClr val="374151"/>
                </a:solidFill>
                <a:latin typeface="Söhne"/>
                <a:hlinkClick r:id="rId3"/>
              </a:rPr>
              <a:t>https://learn.microsoft.com/en-us/azure/load-balancer/quickstart-load-balancer-standard-public-portal</a:t>
            </a:r>
            <a:endParaRPr lang="en-US" b="1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637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Lalit Kumar Sharma</cp:lastModifiedBy>
  <cp:revision>2</cp:revision>
  <dcterms:created xsi:type="dcterms:W3CDTF">2024-04-02T06:44:01Z</dcterms:created>
  <dcterms:modified xsi:type="dcterms:W3CDTF">2024-05-23T08:33:07Z</dcterms:modified>
</cp:coreProperties>
</file>