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1" r:id="rId7"/>
    <p:sldId id="272" r:id="rId8"/>
    <p:sldId id="269" r:id="rId9"/>
    <p:sldId id="274" r:id="rId10"/>
    <p:sldId id="271" r:id="rId11"/>
    <p:sldId id="258" r:id="rId12"/>
    <p:sldId id="260" r:id="rId13"/>
    <p:sldId id="26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E1B5-F3CC-A434-748D-9271651AD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0D0C8-93BA-392F-912F-EA533BC02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35DDB-DA89-F95A-1EB7-DDEB613A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09DE-4ACB-496E-A8E6-45EAF408BCF4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66196-62F1-D244-0482-32CCF34A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F977E-648D-B4BA-BA18-F257F5DB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D16-80F7-4415-B850-072F10FBE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49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5667-35FE-10E4-5E28-A391517D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168CA-3FED-FA1D-1EEC-1ADEB453B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583A5-CB45-C647-DE21-EF95ED88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09DE-4ACB-496E-A8E6-45EAF408BCF4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EAE1F-1301-6993-3D86-2C65A1F1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A968E-CF94-8597-5407-79FB6B9C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D16-80F7-4415-B850-072F10FBE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1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8F88A-4DA2-4ED6-6110-0A1618FEB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1A251-C901-400D-A06A-FBEE04024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981E5-29B5-0EF4-B95E-89B8D122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09DE-4ACB-496E-A8E6-45EAF408BCF4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9EC8-4A1A-4C65-9FF4-4DDEDA9C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4CEC5-9007-4B4F-D8A3-7B180FBC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D16-80F7-4415-B850-072F10FBE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00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519C-38E4-B8B8-C453-239209AB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F2A0-B3D5-20BB-F63F-BC18FF71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0F889-2165-A350-672E-E44F6031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09DE-4ACB-496E-A8E6-45EAF408BCF4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BCC0E-A66B-EC79-C57D-3279099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E359-A6BA-E52A-EE93-9030859E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D16-80F7-4415-B850-072F10FBE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47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4E59-F9A8-367E-33B5-A1FD12F2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20824-87F4-82B1-8D06-77F05030A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6082-0E12-53F3-5584-3CACB93F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09DE-4ACB-496E-A8E6-45EAF408BCF4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D83D6-CBD1-6E02-03E4-42BD4BF6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C88B-61C0-5E02-62AC-28E900C8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D16-80F7-4415-B850-072F10FBE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1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F83A-52B2-EB92-C926-EFC4B6E0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1DF7-97B7-61BF-9605-9AB006A46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01869-4622-7DF0-A739-2617B459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7EB88-19A6-45BF-EAA2-877C18A2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09DE-4ACB-496E-A8E6-45EAF408BCF4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73ACD-414C-6E46-8495-BEEDB201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77593-350C-B4BA-3240-92E28BC5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D16-80F7-4415-B850-072F10FBE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7EE6-D9D5-576C-B720-6D79E6B8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BDA47-10D4-79C5-4E25-898F7D14D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367BD-4CD6-6C2C-72D3-3B719F790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D65F7-9CF7-6AB3-339E-7BD8CB412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E0D62-8BE1-B0C2-D44C-04290AB08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05D89-0B8A-2D6F-AE4D-B147E65F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09DE-4ACB-496E-A8E6-45EAF408BCF4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FEB05-020F-9660-B73B-F0E933F2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B1948-10B0-BDC4-C4E8-88DDE24A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D16-80F7-4415-B850-072F10FBE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23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218E-97CA-1A8F-F2C8-719EA3B7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9B937-0A25-E5EA-4D96-86F35B30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09DE-4ACB-496E-A8E6-45EAF408BCF4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C6893-1024-231D-88E8-735B42A0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3C431-23CD-68FA-571E-AD8DFB37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D16-80F7-4415-B850-072F10FBE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13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B721E-4608-FCD9-EA0E-2D4CF2B5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09DE-4ACB-496E-A8E6-45EAF408BCF4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CDAF8-6AFB-E690-B3F7-29ADEC2C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7CF0-E4A1-1591-63EA-A33B5742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D16-80F7-4415-B850-072F10FBE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15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A244-665F-8AA1-F932-381D1B79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9C01-F2A4-0B17-DAEF-D4966F8E5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54D7C-57D2-8CA2-5240-D2C176333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48377-5A8C-6E35-94CD-46AAE05B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09DE-4ACB-496E-A8E6-45EAF408BCF4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770DE-FFB4-877B-8C4D-72552D13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42426-12E6-704D-AF95-D96ECED0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D16-80F7-4415-B850-072F10FBE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16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A3BA-4A20-D35B-7502-75F5070D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51C35-2293-B98B-5D6B-DAB112CE4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99331-2FAA-DC05-D9B6-75298BFDC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6766-0231-D22F-6BA6-0F34376E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09DE-4ACB-496E-A8E6-45EAF408BCF4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14F9A-F02D-1771-1F82-785798B5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B36D6-95B6-68B0-8960-66446B72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D16-80F7-4415-B850-072F10FBE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61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4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418C7-472C-4968-C47B-EA758D9D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9F1F3-6FE1-7D6C-13AF-0F91BE952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185E-A7F7-0AD8-88E2-09F7787E9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509DE-4ACB-496E-A8E6-45EAF408BCF4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7AA5-686D-23D3-AD65-919F60A6D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F516-0B66-08F2-CCAB-EAE5350F2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4D16-80F7-4415-B850-072F10FBE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8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D413CC63-3A44-47D5-3362-23D86ECD9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2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6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C685007-CA1E-65D9-BADB-5F70DCB33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4012" y="1739418"/>
            <a:ext cx="3633747" cy="24482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Söhne"/>
            </a:endParaRPr>
          </a:p>
          <a:p>
            <a:pPr marL="0" indent="0">
              <a:buNone/>
            </a:pPr>
            <a:r>
              <a:rPr lang="en-GB" sz="2000" b="0" i="0" dirty="0">
                <a:effectLst/>
                <a:latin typeface="Söhne"/>
              </a:rPr>
              <a:t>Purpose : To get insights into the performance of IPOs issued between 2010 and 2023, comparing them to NIFTY returns and highlighting sector-wise trends</a:t>
            </a:r>
            <a:r>
              <a:rPr lang="en-GB" sz="1400" b="0" i="0" dirty="0">
                <a:effectLst/>
                <a:latin typeface="Söhne"/>
              </a:rPr>
              <a:t>.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54CF9-C02C-BE2D-9748-DC01A935B5D9}"/>
              </a:ext>
            </a:extLst>
          </p:cNvPr>
          <p:cNvSpPr txBox="1"/>
          <p:nvPr/>
        </p:nvSpPr>
        <p:spPr>
          <a:xfrm>
            <a:off x="2324368" y="0"/>
            <a:ext cx="49396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2400" b="1" i="0" dirty="0">
                <a:effectLst/>
                <a:latin typeface="Söhne"/>
              </a:rPr>
              <a:t>IPO Analysis: 2010- 2023 </a:t>
            </a:r>
          </a:p>
          <a:p>
            <a:pPr marL="0" indent="0" algn="ctr">
              <a:buNone/>
            </a:pPr>
            <a:r>
              <a:rPr lang="en-GB" sz="2400" b="1" i="0" dirty="0">
                <a:effectLst/>
                <a:latin typeface="Söhne"/>
              </a:rPr>
              <a:t> Unveiling Investment Opportunities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92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348896D-559D-E9B4-CD89-E561D45FB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4944" r="18082" b="10239"/>
          <a:stretch/>
        </p:blipFill>
        <p:spPr bwMode="auto">
          <a:xfrm>
            <a:off x="3045208" y="715616"/>
            <a:ext cx="3663181" cy="279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E83C2C-9A0A-0FF4-9F6F-A431200E0A9C}"/>
              </a:ext>
            </a:extLst>
          </p:cNvPr>
          <p:cNvSpPr txBox="1"/>
          <p:nvPr/>
        </p:nvSpPr>
        <p:spPr>
          <a:xfrm>
            <a:off x="357808" y="1919260"/>
            <a:ext cx="2570922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/>
              <a:t>% of IPOs giving +ve and –ve neturs which are more than 10 years old</a:t>
            </a:r>
            <a:endParaRPr lang="en-IN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B91EC2F-FD10-70BC-95FA-9F2B96A1E7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t="9205" r="17379"/>
          <a:stretch/>
        </p:blipFill>
        <p:spPr bwMode="auto">
          <a:xfrm>
            <a:off x="3045208" y="3906077"/>
            <a:ext cx="3663181" cy="281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F0F7EE-3011-70B7-D0F5-E7B8DDC98B44}"/>
              </a:ext>
            </a:extLst>
          </p:cNvPr>
          <p:cNvSpPr txBox="1"/>
          <p:nvPr/>
        </p:nvSpPr>
        <p:spPr>
          <a:xfrm>
            <a:off x="357808" y="4479739"/>
            <a:ext cx="2570922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/>
              <a:t>% of IPOs giving +ve and –ve neturs which are less than 10 years old</a:t>
            </a:r>
            <a:endParaRPr lang="en-IN" dirty="0"/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165632C5-ED91-1281-4DA6-77C12A65BB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9" b="9151"/>
          <a:stretch/>
        </p:blipFill>
        <p:spPr bwMode="auto">
          <a:xfrm>
            <a:off x="7235687" y="2240555"/>
            <a:ext cx="4744278" cy="329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AE7CAB-EAF2-2C8F-10A2-01973462DDCA}"/>
              </a:ext>
            </a:extLst>
          </p:cNvPr>
          <p:cNvSpPr txBox="1"/>
          <p:nvPr/>
        </p:nvSpPr>
        <p:spPr>
          <a:xfrm>
            <a:off x="8413370" y="1170512"/>
            <a:ext cx="2570922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/>
              <a:t>% of IPOs with more than 100% returns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132EA-E2A1-374F-CA41-A94C777C02A7}"/>
              </a:ext>
            </a:extLst>
          </p:cNvPr>
          <p:cNvSpPr txBox="1"/>
          <p:nvPr/>
        </p:nvSpPr>
        <p:spPr>
          <a:xfrm>
            <a:off x="2186609" y="167652"/>
            <a:ext cx="840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</a:t>
            </a:r>
            <a:r>
              <a:rPr lang="en-IN" b="1" dirty="0"/>
              <a:t>Current gain % analysis of IPOs  </a:t>
            </a:r>
          </a:p>
        </p:txBody>
      </p:sp>
    </p:spTree>
    <p:extLst>
      <p:ext uri="{BB962C8B-B14F-4D97-AF65-F5344CB8AC3E}">
        <p14:creationId xmlns:p14="http://schemas.microsoft.com/office/powerpoint/2010/main" val="233711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red graph&#10;&#10;Description automatically generated with low confidence">
            <a:extLst>
              <a:ext uri="{FF2B5EF4-FFF2-40B4-BE49-F238E27FC236}">
                <a16:creationId xmlns:a16="http://schemas.microsoft.com/office/drawing/2014/main" id="{AF0E1534-775E-22DC-94D0-F8EC6C78A1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1"/>
          <a:stretch/>
        </p:blipFill>
        <p:spPr>
          <a:xfrm>
            <a:off x="0" y="421476"/>
            <a:ext cx="12192000" cy="6063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A5041C-87CC-88BE-DDF6-A06212D8F7CA}"/>
              </a:ext>
            </a:extLst>
          </p:cNvPr>
          <p:cNvSpPr txBox="1"/>
          <p:nvPr/>
        </p:nvSpPr>
        <p:spPr>
          <a:xfrm>
            <a:off x="2266122" y="52144"/>
            <a:ext cx="830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Sector wise average current gain % of IPOs over the period from 2010 - 2023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04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number, line&#10;&#10;Description automatically generated">
            <a:extLst>
              <a:ext uri="{FF2B5EF4-FFF2-40B4-BE49-F238E27FC236}">
                <a16:creationId xmlns:a16="http://schemas.microsoft.com/office/drawing/2014/main" id="{4D1E1DBF-D8F2-0B7D-4340-0E8184E74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23" y="224021"/>
            <a:ext cx="9089154" cy="640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5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41FFAEB4-A84B-0088-8C8F-381C445FF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83" y="425190"/>
            <a:ext cx="9272034" cy="600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63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C5ED1F09-D717-4A24-7ACF-62B13450E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1"/>
          <a:stretch/>
        </p:blipFill>
        <p:spPr bwMode="auto">
          <a:xfrm>
            <a:off x="212035" y="0"/>
            <a:ext cx="11820939" cy="68580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75194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92911-74BF-7DE5-BCB1-6C9994229A52}"/>
              </a:ext>
            </a:extLst>
          </p:cNvPr>
          <p:cNvSpPr txBox="1"/>
          <p:nvPr/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Year wise issue of IPOs</a:t>
            </a:r>
          </a:p>
        </p:txBody>
      </p:sp>
      <p:pic>
        <p:nvPicPr>
          <p:cNvPr id="8" name="Picture 7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A89190EF-EE1A-CC57-135D-FA1FFFAA7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6"/>
          <a:stretch/>
        </p:blipFill>
        <p:spPr>
          <a:xfrm>
            <a:off x="3705665" y="953311"/>
            <a:ext cx="7703232" cy="526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2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: Rounded Corners 1037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8B3A6C-6AF6-CE54-0C02-FAF5EAF1F841}"/>
              </a:ext>
            </a:extLst>
          </p:cNvPr>
          <p:cNvSpPr txBox="1"/>
          <p:nvPr/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Trend of Average Issue Size Over Time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BE9EA8-06C0-D812-C005-0917437A24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8"/>
          <a:stretch/>
        </p:blipFill>
        <p:spPr bwMode="auto">
          <a:xfrm>
            <a:off x="3924886" y="1596707"/>
            <a:ext cx="7313803" cy="430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77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: Rounded Corners 1037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8B3A6C-6AF6-CE54-0C02-FAF5EAF1F841}"/>
              </a:ext>
            </a:extLst>
          </p:cNvPr>
          <p:cNvSpPr txBox="1"/>
          <p:nvPr/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IPOs in terms of issue size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63DD44-FA0A-7D1D-5DCB-2571E02D6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29" y="953311"/>
            <a:ext cx="7950591" cy="526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4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: Rounded Corners 1049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8B3A6C-6AF6-CE54-0C02-FAF5EAF1F841}"/>
              </a:ext>
            </a:extLst>
          </p:cNvPr>
          <p:cNvSpPr txBox="1"/>
          <p:nvPr/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Current Gain % of Top 10 issue size </a:t>
            </a:r>
          </a:p>
        </p:txBody>
      </p:sp>
      <p:pic>
        <p:nvPicPr>
          <p:cNvPr id="2" name="Picture 1" descr="A picture containing text, screenshot, diagram, line">
            <a:extLst>
              <a:ext uri="{FF2B5EF4-FFF2-40B4-BE49-F238E27FC236}">
                <a16:creationId xmlns:a16="http://schemas.microsoft.com/office/drawing/2014/main" id="{74649F44-3A03-0B1E-578C-99C2B14D1F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"/>
          <a:stretch/>
        </p:blipFill>
        <p:spPr>
          <a:xfrm>
            <a:off x="3705665" y="1153551"/>
            <a:ext cx="7689166" cy="506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0408753A-E69F-960B-1AC9-603A301AE2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4"/>
          <a:stretch/>
        </p:blipFill>
        <p:spPr>
          <a:xfrm>
            <a:off x="2796207" y="232649"/>
            <a:ext cx="9184081" cy="313163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A132256-6688-6A42-2CD0-9510B62819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7"/>
          <a:stretch/>
        </p:blipFill>
        <p:spPr bwMode="auto">
          <a:xfrm>
            <a:off x="2796207" y="3493717"/>
            <a:ext cx="9236766" cy="3364283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8B86D3-EDF8-5C8A-6547-ED4F8326927F}"/>
              </a:ext>
            </a:extLst>
          </p:cNvPr>
          <p:cNvSpPr txBox="1"/>
          <p:nvPr/>
        </p:nvSpPr>
        <p:spPr>
          <a:xfrm>
            <a:off x="349701" y="1246733"/>
            <a:ext cx="2287808" cy="1263430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758952">
              <a:lnSpc>
                <a:spcPct val="90000"/>
              </a:lnSpc>
              <a:spcBef>
                <a:spcPct val="0"/>
              </a:spcBef>
              <a:spcAft>
                <a:spcPts val="498"/>
              </a:spcAft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Avg. Listing Gain In Terms of Oversubscription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0EB0-91B1-75A0-05EB-ECA301E3C1CD}"/>
              </a:ext>
            </a:extLst>
          </p:cNvPr>
          <p:cNvSpPr txBox="1"/>
          <p:nvPr/>
        </p:nvSpPr>
        <p:spPr>
          <a:xfrm>
            <a:off x="349701" y="4096981"/>
            <a:ext cx="2287808" cy="14026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758952">
              <a:lnSpc>
                <a:spcPct val="90000"/>
              </a:lnSpc>
              <a:spcBef>
                <a:spcPct val="0"/>
              </a:spcBef>
              <a:spcAft>
                <a:spcPts val="498"/>
              </a:spcAft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Avg. Current  Gain % In Terms of Oversubscription </a:t>
            </a:r>
          </a:p>
        </p:txBody>
      </p:sp>
    </p:spTree>
    <p:extLst>
      <p:ext uri="{BB962C8B-B14F-4D97-AF65-F5344CB8AC3E}">
        <p14:creationId xmlns:p14="http://schemas.microsoft.com/office/powerpoint/2010/main" val="418729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C45D3E14-0040-B2A3-98B9-D642640B6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4"/>
          <a:stretch/>
        </p:blipFill>
        <p:spPr bwMode="auto">
          <a:xfrm>
            <a:off x="3220278" y="607871"/>
            <a:ext cx="8746435" cy="303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E0998D-BBB3-49DC-E879-5A6CA4AAC918}"/>
              </a:ext>
            </a:extLst>
          </p:cNvPr>
          <p:cNvSpPr txBox="1"/>
          <p:nvPr/>
        </p:nvSpPr>
        <p:spPr>
          <a:xfrm>
            <a:off x="573820" y="2327618"/>
            <a:ext cx="233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Correlation between issue size and current gains %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02481DB5-80B6-18E2-0B02-599CCAE9C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277" y="3740220"/>
            <a:ext cx="8746435" cy="303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594FBB-2DB9-B79C-235B-3D0DCAEAF32B}"/>
              </a:ext>
            </a:extLst>
          </p:cNvPr>
          <p:cNvSpPr txBox="1"/>
          <p:nvPr/>
        </p:nvSpPr>
        <p:spPr>
          <a:xfrm>
            <a:off x="582974" y="4863948"/>
            <a:ext cx="233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Correlation between issue size and listing gains 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D30DB-CC37-7F68-8FC6-F8312FC14FE4}"/>
              </a:ext>
            </a:extLst>
          </p:cNvPr>
          <p:cNvSpPr txBox="1"/>
          <p:nvPr/>
        </p:nvSpPr>
        <p:spPr>
          <a:xfrm>
            <a:off x="225287" y="163254"/>
            <a:ext cx="2752354" cy="1728101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Analysis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165D2-BEAF-38F8-2FEF-063B11400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767" y="865721"/>
            <a:ext cx="3988903" cy="3231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Correlation between Issue Size and Current Gains %: -0.05258686235684862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9D4810-9233-7856-D038-9E1E2BD0C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495" y="4122834"/>
            <a:ext cx="4108176" cy="3231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Correlation between Issue Size and Listing Gains %: 0.011397906816902087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2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: Rounded Corners 1037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8B3A6C-6AF6-CE54-0C02-FAF5EAF1F841}"/>
              </a:ext>
            </a:extLst>
          </p:cNvPr>
          <p:cNvSpPr txBox="1"/>
          <p:nvPr/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Avg. Current Gain% in terms of subscription level*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6B98C-8349-2488-5344-97E6CA8D620C}"/>
              </a:ext>
            </a:extLst>
          </p:cNvPr>
          <p:cNvSpPr txBox="1"/>
          <p:nvPr/>
        </p:nvSpPr>
        <p:spPr>
          <a:xfrm>
            <a:off x="4147929" y="5720023"/>
            <a:ext cx="7403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*Subscription Level: ‘Low' (0-</a:t>
            </a:r>
            <a:r>
              <a:rPr lang="en-GB" sz="1400" b="0" i="0" dirty="0" err="1">
                <a:solidFill>
                  <a:srgbClr val="374151"/>
                </a:solidFill>
                <a:effectLst/>
                <a:latin typeface="Söhne"/>
              </a:rPr>
              <a:t>2x</a:t>
            </a: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), 'Medium' (2-</a:t>
            </a:r>
            <a:r>
              <a:rPr lang="en-GB" sz="1400" b="0" i="0" dirty="0" err="1">
                <a:solidFill>
                  <a:srgbClr val="374151"/>
                </a:solidFill>
                <a:effectLst/>
                <a:latin typeface="Söhne"/>
              </a:rPr>
              <a:t>10x</a:t>
            </a: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), 'High' (10-</a:t>
            </a:r>
            <a:r>
              <a:rPr lang="en-GB" sz="1400" b="0" i="0" dirty="0" err="1">
                <a:solidFill>
                  <a:srgbClr val="374151"/>
                </a:solidFill>
                <a:effectLst/>
                <a:latin typeface="Söhne"/>
              </a:rPr>
              <a:t>50x</a:t>
            </a: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), and 'Very High' (</a:t>
            </a:r>
            <a:r>
              <a:rPr lang="en-GB" sz="1400" b="0" i="0" dirty="0" err="1">
                <a:solidFill>
                  <a:srgbClr val="374151"/>
                </a:solidFill>
                <a:effectLst/>
                <a:latin typeface="Söhne"/>
              </a:rPr>
              <a:t>50x</a:t>
            </a: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 and above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C8DF787-ACE9-C30B-D00E-1F4B45B00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6"/>
          <a:stretch/>
        </p:blipFill>
        <p:spPr bwMode="auto">
          <a:xfrm>
            <a:off x="3498574" y="1046922"/>
            <a:ext cx="8053346" cy="454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7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: Rounded Corners 1037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8B3A6C-6AF6-CE54-0C02-FAF5EAF1F841}"/>
              </a:ext>
            </a:extLst>
          </p:cNvPr>
          <p:cNvSpPr txBox="1"/>
          <p:nvPr/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1A80F9F-3B40-1486-B0D3-9C9626F02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1262063"/>
            <a:ext cx="7833501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11F51B-5E32-C96B-3D49-6A9AE53D6643}"/>
              </a:ext>
            </a:extLst>
          </p:cNvPr>
          <p:cNvSpPr txBox="1"/>
          <p:nvPr/>
        </p:nvSpPr>
        <p:spPr>
          <a:xfrm>
            <a:off x="3233530" y="5595938"/>
            <a:ext cx="769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IPOs listed in the third </a:t>
            </a:r>
            <a:r>
              <a:rPr lang="en-IN"/>
              <a:t>quarter  </a:t>
            </a:r>
            <a:r>
              <a:rPr lang="en-IN" dirty="0"/>
              <a:t>gave more listing gains </a:t>
            </a:r>
          </a:p>
        </p:txBody>
      </p:sp>
    </p:spTree>
    <p:extLst>
      <p:ext uri="{BB962C8B-B14F-4D97-AF65-F5344CB8AC3E}">
        <p14:creationId xmlns:p14="http://schemas.microsoft.com/office/powerpoint/2010/main" val="303488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232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Meiryo</vt:lpstr>
      <vt:lpstr>Arial</vt:lpstr>
      <vt:lpstr>Calibri</vt:lpstr>
      <vt:lpstr>Calibri Light</vt:lpstr>
      <vt:lpstr>Courier New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Debasish Nandy</dc:creator>
  <cp:lastModifiedBy>Debasish Nandy</cp:lastModifiedBy>
  <cp:revision>3</cp:revision>
  <dcterms:created xsi:type="dcterms:W3CDTF">2023-05-27T18:14:20Z</dcterms:created>
  <dcterms:modified xsi:type="dcterms:W3CDTF">2023-05-28T14:56:25Z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2023-05-27T18:18:16Z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11938eb1-8ecf-43c0-a772-635dfc8683ca</vt:lpwstr>
  </property>
  <property fmtid="{D5CDD505-2E9C-101B-9397-08002B2CF9AE}" pid="7" name="MSIP_Label_defa4170-0d19-0005-0004-bc88714345d2_ActionId">
    <vt:lpwstr>efe3b639-62d0-4866-a5d2-c30f8801104e</vt:lpwstr>
  </property>
  <property fmtid="{D5CDD505-2E9C-101B-9397-08002B2CF9AE}" pid="8" name="MSIP_Label_defa4170-0d19-0005-0004-bc88714345d2_ContentBits">
    <vt:lpwstr>0</vt:lpwstr>
  </property>
</Properties>
</file>