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46" r:id="rId1"/>
    <p:sldMasterId id="214748405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3"/>
  <p:defaultTextStyle>
    <a:defPPr>
      <a:defRPr lang="en-US"/>
    </a:defPPr>
    <a:lvl1pPr marL="0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74" y="-10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088" y="1294202"/>
            <a:ext cx="2519892" cy="420026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409" y="4609494"/>
            <a:ext cx="4031827" cy="423386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047393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43779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34674" y="638036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100130" y="495578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583" y="1290163"/>
            <a:ext cx="2519892" cy="420026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615" y="4606340"/>
            <a:ext cx="4031827" cy="42338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60394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34674" y="638372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71511" y="493824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029851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 anchor="b"/>
          <a:lstStyle>
            <a:lvl1pPr algn="l">
              <a:buNone/>
              <a:defRPr sz="22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9/23/2016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 anchor="b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vert="horz" wrap="square" lIns="100794" tIns="50397" rIns="100794" bIns="50397" numCol="1" spcCol="302383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56AD78-E8F1-4B8D-845D-90BBF9E5A4D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2E8C85-EE2A-421D-A884-E71B2A566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9/23/2016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1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232510" cy="537240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7035" y="1192518"/>
            <a:ext cx="2217505" cy="423386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9/23/2016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6380" y="4119594"/>
            <a:ext cx="3527848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00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675" y="6320728"/>
            <a:ext cx="672042" cy="57453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5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0158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408480" y="301320"/>
            <a:ext cx="3261600" cy="9943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504003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spc="-1" dirty="0">
                <a:uFill>
                  <a:solidFill>
                    <a:srgbClr val="FFFFFF"/>
                  </a:solidFill>
                </a:uFill>
                <a:latin typeface="Liberation Sans Narrow"/>
              </a:rPr>
              <a:t>PROJECT NAME : OMMCOM NEWS</a:t>
            </a:r>
            <a:endParaRPr/>
          </a:p>
          <a:p>
            <a:pPr marL="179925" indent="35986" algn="ctr"/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roid Sans Fallback"/>
              </a:rPr>
              <a:t>Presented By : </a:t>
            </a:r>
            <a:r>
              <a:rPr lang="en-IN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roid Sans Fallback"/>
              </a:rPr>
              <a:t>Mausumi</a:t>
            </a: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roid Sans Fallback"/>
              </a:rPr>
              <a:t> Panda</a:t>
            </a:r>
            <a:endParaRPr/>
          </a:p>
          <a:p>
            <a:pPr marL="179925" indent="35986" algn="ctr"/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roid Sans Fallback"/>
              </a:rPr>
              <a:t>      (QA)</a:t>
            </a:r>
            <a:endParaRPr/>
          </a:p>
          <a:p>
            <a:pPr marL="179925" indent="35986" algn="ctr"/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roid Sans Fallback"/>
              </a:rPr>
              <a:t>       </a:t>
            </a:r>
            <a:endParaRPr/>
          </a:p>
          <a:p>
            <a:pPr marL="179925" indent="35986" algn="ctr"/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Sans Narrow"/>
                <a:ea typeface="Droid Sans Fallback"/>
              </a:rPr>
              <a:t>        Date:23-09-2016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Test Case Document</a:t>
            </a:r>
          </a:p>
        </p:txBody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360000" y="2304000"/>
            <a:ext cx="9023712" cy="3197520"/>
          </a:xfrm>
          <a:prstGeom prst="rect">
            <a:avLst/>
          </a:prstGeom>
          <a:ln>
            <a:noFill/>
          </a:ln>
        </p:spPr>
      </p:pic>
      <p:pic>
        <p:nvPicPr>
          <p:cNvPr id="168" name="Picture 167"/>
          <p:cNvPicPr/>
          <p:nvPr/>
        </p:nvPicPr>
        <p:blipFill>
          <a:blip r:embed="rId3" cstate="print"/>
          <a:stretch/>
        </p:blipFill>
        <p:spPr>
          <a:xfrm>
            <a:off x="9063720" y="6912359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Test Case Results Document</a:t>
            </a:r>
            <a:endParaRPr/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239712" y="2736000"/>
            <a:ext cx="9296400" cy="334548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3" cstate="print"/>
          <a:stretch/>
        </p:blipFill>
        <p:spPr>
          <a:xfrm>
            <a:off x="9063720" y="6912359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Review Defect Log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2" y="3094037"/>
            <a:ext cx="900271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Defect</a:t>
            </a:r>
            <a:r>
              <a:rPr lang="en-IN" sz="3600" b="1" spc="-1" dirty="0"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Report</a:t>
            </a:r>
            <a:endParaRPr/>
          </a:p>
        </p:txBody>
      </p:sp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239712" y="3017837"/>
            <a:ext cx="9214632" cy="2800080"/>
          </a:xfrm>
          <a:prstGeom prst="rect">
            <a:avLst/>
          </a:prstGeom>
          <a:ln>
            <a:noFill/>
          </a:ln>
        </p:spPr>
      </p:pic>
      <p:pic>
        <p:nvPicPr>
          <p:cNvPr id="176" name="Picture 175"/>
          <p:cNvPicPr/>
          <p:nvPr/>
        </p:nvPicPr>
        <p:blipFill>
          <a:blip r:embed="rId3" cstate="print"/>
          <a:stretch/>
        </p:blipFill>
        <p:spPr>
          <a:xfrm>
            <a:off x="9063720" y="6912359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/>
          </a:p>
          <a:p>
            <a:pPr marL="431822" indent="-323506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IN" sz="2400" b="1" spc="-1" dirty="0">
                <a:solidFill>
                  <a:srgbClr val="00CCC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Thank You !</a:t>
            </a:r>
            <a:endParaRPr/>
          </a:p>
        </p:txBody>
      </p:sp>
      <p:pic>
        <p:nvPicPr>
          <p:cNvPr id="179" name="Picture 178"/>
          <p:cNvPicPr/>
          <p:nvPr/>
        </p:nvPicPr>
        <p:blipFill>
          <a:blip r:embed="rId2" cstate="print"/>
          <a:stretch/>
        </p:blipFill>
        <p:spPr>
          <a:xfrm>
            <a:off x="9063720" y="6912359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4400" b="1" spc="-1" dirty="0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z="3600" b="1" spc="-1" dirty="0">
                <a:solidFill>
                  <a:srgbClr val="FF9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 of the Presentation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Roles and Responsibilities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Project Scope And Timeline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Integration And System Testing Process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UAT Process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Bug Fixing Process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Test Plan Document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Test Readiness Report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Test Case and Result Document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431822" indent="-323506">
              <a:buClr>
                <a:srgbClr val="2C3E50"/>
              </a:buClr>
              <a:buSzPct val="45000"/>
              <a:buFont typeface="Wingdings" pitchFamily="2" charset="2"/>
              <a:buChar char="v"/>
            </a:pPr>
            <a:r>
              <a:rPr lang="en-IN" sz="24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Defect Report</a:t>
            </a:r>
            <a:endParaRPr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 cstate="print"/>
          <a:stretch/>
        </p:blipFill>
        <p:spPr>
          <a:xfrm>
            <a:off x="9063720" y="6912359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My Roles And Responsibilities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Prepare the Test Plan.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the Test Cases for Integration , System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testing,UAT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 Integration &amp; System testing.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Prepare Defect Report.</a:t>
            </a:r>
            <a:endParaRPr/>
          </a:p>
        </p:txBody>
      </p:sp>
      <p:pic>
        <p:nvPicPr>
          <p:cNvPr id="84" name="Picture 83"/>
          <p:cNvPicPr/>
          <p:nvPr/>
        </p:nvPicPr>
        <p:blipFill>
          <a:blip r:embed="rId2" cstate="print"/>
          <a:stretch/>
        </p:blipFill>
        <p:spPr>
          <a:xfrm>
            <a:off x="9063720" y="6912359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Scope And </a:t>
            </a:r>
            <a:r>
              <a:rPr lang="en-IN" sz="3600" b="1" spc="-1" dirty="0" smtClean="0">
                <a:solidFill>
                  <a:srgbClr val="FF9999"/>
                </a:solidFill>
                <a:latin typeface="Calibri"/>
              </a:rPr>
              <a:t>Timeline</a:t>
            </a:r>
            <a:endParaRPr lang="en-IN" sz="3600" b="1" spc="-1" dirty="0">
              <a:solidFill>
                <a:srgbClr val="FF9999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215640" cy="49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1822" indent="-323506">
              <a:buClr>
                <a:srgbClr val="2C3E50"/>
              </a:buClr>
              <a:buSzPct val="45000"/>
            </a:pPr>
            <a:r>
              <a:rPr lang="en-IN" sz="2000" b="1" u="sng" spc="-1" dirty="0">
                <a:uFill>
                  <a:solidFill>
                    <a:srgbClr val="FFFFFF"/>
                  </a:solidFill>
                </a:uFill>
                <a:latin typeface="Calibri"/>
              </a:rPr>
              <a:t>Scope and Timeline</a:t>
            </a:r>
          </a:p>
          <a:p>
            <a:pPr marL="431822" indent="-323506">
              <a:buClr>
                <a:srgbClr val="2C3E50"/>
              </a:buClr>
              <a:buSzPct val="45000"/>
            </a:pPr>
            <a:endParaRPr/>
          </a:p>
          <a:p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OMMCOM's Media Pvt. Ltd. Web &amp; mobile app which makes it easier for the viewers to read news (Nationals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ports, Politics, Entertainment, International etc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)on the fly and participate in live video conferences as well. </a:t>
            </a:r>
            <a:endParaRPr/>
          </a:p>
          <a:p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Viewers shall be able to post their comments for any news/videos and share any news/videos in social media with ease. Features include such as category wise news, citizen journalist, Video conference, Comment and social media sharing.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Start Date: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1st April 2016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20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End Date: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31</a:t>
            </a:r>
            <a:r>
              <a:rPr lang="en-IN" sz="2000" spc="-1" baseline="101000" dirty="0"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May 2016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20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Stakeholders </a:t>
            </a:r>
            <a:r>
              <a:rPr lang="en-IN" sz="20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IN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Ommcom 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Media , Luminous Infoways 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1822" indent="-323506">
              <a:buClr>
                <a:srgbClr val="2C3E50"/>
              </a:buClr>
              <a:buSzPct val="45000"/>
            </a:pPr>
            <a:r>
              <a:rPr lang="en-IN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(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All project team including sponsor ),End Users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2000" b="1" spc="-1" dirty="0">
                <a:uFill>
                  <a:solidFill>
                    <a:srgbClr val="FFFFFF"/>
                  </a:solidFill>
                </a:uFill>
                <a:latin typeface="Calibri"/>
              </a:rPr>
              <a:t>Reporting Structure </a:t>
            </a:r>
            <a:r>
              <a:rPr lang="en-IN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IN" sz="20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QA,Project</a:t>
            </a:r>
            <a:r>
              <a:rPr lang="en-IN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Manager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17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源ノ角ゴシック Bold"/>
              </a:rPr>
              <a:t> </a:t>
            </a: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Trainings Attended: 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QMS</a:t>
            </a:r>
            <a:endParaRPr/>
          </a:p>
          <a:p>
            <a:pPr marL="431822" indent="-323506">
              <a:buClr>
                <a:srgbClr val="2C3E50"/>
              </a:buClr>
              <a:buSzPct val="45000"/>
            </a:pP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pic>
        <p:nvPicPr>
          <p:cNvPr id="87" name="Picture 86"/>
          <p:cNvPicPr/>
          <p:nvPr/>
        </p:nvPicPr>
        <p:blipFill>
          <a:blip r:embed="rId2" cstate="print"/>
          <a:stretch/>
        </p:blipFill>
        <p:spPr>
          <a:xfrm>
            <a:off x="9063720" y="6912359"/>
            <a:ext cx="944280" cy="28764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2016-09-22_1754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5713" y="4389437"/>
            <a:ext cx="3276599" cy="2468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246964"/>
            <a:ext cx="9359640" cy="106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Integration</a:t>
            </a:r>
            <a:r>
              <a:rPr lang="en-IN" sz="3600" b="1" spc="-1" dirty="0"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&amp; System Testing Process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9288001" y="6984004"/>
            <a:ext cx="503640" cy="2137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Picture 89"/>
          <p:cNvPicPr/>
          <p:nvPr/>
        </p:nvPicPr>
        <p:blipFill>
          <a:blip r:embed="rId2" cstate="print"/>
          <a:stretch/>
        </p:blipFill>
        <p:spPr>
          <a:xfrm>
            <a:off x="9063720" y="6912359"/>
            <a:ext cx="944280" cy="28764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320040" y="1855804"/>
            <a:ext cx="1047959" cy="304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99FF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</a:t>
            </a:r>
            <a:endParaRPr/>
          </a:p>
        </p:txBody>
      </p:sp>
      <p:sp>
        <p:nvSpPr>
          <p:cNvPr id="92" name="CustomShape 4"/>
          <p:cNvSpPr/>
          <p:nvPr/>
        </p:nvSpPr>
        <p:spPr>
          <a:xfrm>
            <a:off x="115921" y="2448000"/>
            <a:ext cx="1900080" cy="86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66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  Integration &amp; System Test  Cases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2635923" y="2232004"/>
            <a:ext cx="1828080" cy="1151999"/>
          </a:xfrm>
          <a:prstGeom prst="diamond">
            <a:avLst/>
          </a:prstGeom>
          <a:noFill/>
          <a:ln>
            <a:solidFill>
              <a:srgbClr val="FF66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 by PM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 rot="5400000">
            <a:off x="647640" y="2303640"/>
            <a:ext cx="288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6600F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7"/>
          <p:cNvSpPr/>
          <p:nvPr/>
        </p:nvSpPr>
        <p:spPr>
          <a:xfrm rot="5400000" flipH="1" flipV="1">
            <a:off x="2303644" y="2519279"/>
            <a:ext cx="36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333F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4956840" y="2535840"/>
            <a:ext cx="1523160" cy="632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99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Prepare test readiness report</a:t>
            </a:r>
            <a:endParaRPr/>
          </a:p>
        </p:txBody>
      </p:sp>
      <p:sp>
        <p:nvSpPr>
          <p:cNvPr id="97" name="CustomShape 9"/>
          <p:cNvSpPr/>
          <p:nvPr/>
        </p:nvSpPr>
        <p:spPr>
          <a:xfrm rot="5400000" flipH="1" flipV="1">
            <a:off x="4709884" y="2561040"/>
            <a:ext cx="360" cy="49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3333F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0"/>
          <p:cNvSpPr/>
          <p:nvPr/>
        </p:nvSpPr>
        <p:spPr>
          <a:xfrm>
            <a:off x="7128000" y="2232004"/>
            <a:ext cx="1512000" cy="115199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99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Execute  Integration &amp; System Test Cases </a:t>
            </a:r>
            <a:endParaRPr/>
          </a:p>
        </p:txBody>
      </p:sp>
      <p:sp>
        <p:nvSpPr>
          <p:cNvPr id="99" name="CustomShape 11"/>
          <p:cNvSpPr/>
          <p:nvPr/>
        </p:nvSpPr>
        <p:spPr>
          <a:xfrm rot="5400000" flipH="1" flipV="1">
            <a:off x="6809044" y="2489404"/>
            <a:ext cx="360" cy="63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3333F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Shape 12"/>
          <p:cNvSpPr txBox="1"/>
          <p:nvPr/>
        </p:nvSpPr>
        <p:spPr>
          <a:xfrm>
            <a:off x="2160000" y="3240003"/>
            <a:ext cx="1224000" cy="299161"/>
          </a:xfrm>
          <a:prstGeom prst="rect">
            <a:avLst/>
          </a:prstGeom>
          <a:noFill/>
          <a:ln>
            <a:noFill/>
          </a:ln>
        </p:spPr>
        <p:txBody>
          <a:bodyPr lIns="89964" tIns="44982" rIns="89964" bIns="44982"/>
          <a:lstStyle/>
          <a:p>
            <a:pPr>
              <a:lnSpc>
                <a:spcPct val="100000"/>
              </a:lnSpc>
            </a:pPr>
            <a:r>
              <a:rPr lang="en-IN" sz="1400" b="1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Findings</a:t>
            </a:r>
            <a:endParaRPr/>
          </a:p>
        </p:txBody>
      </p:sp>
      <p:sp>
        <p:nvSpPr>
          <p:cNvPr id="101" name="CustomShape 13"/>
          <p:cNvSpPr/>
          <p:nvPr/>
        </p:nvSpPr>
        <p:spPr>
          <a:xfrm rot="5400000" flipH="1">
            <a:off x="2148843" y="2004840"/>
            <a:ext cx="94320" cy="2664000"/>
          </a:xfrm>
          <a:prstGeom prst="bentConnector4">
            <a:avLst>
              <a:gd name="adj1" fmla="val -300000"/>
              <a:gd name="adj2" fmla="val 100286"/>
            </a:avLst>
          </a:pr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14"/>
          <p:cNvSpPr txBox="1"/>
          <p:nvPr/>
        </p:nvSpPr>
        <p:spPr>
          <a:xfrm>
            <a:off x="3916800" y="3312000"/>
            <a:ext cx="1267200" cy="299520"/>
          </a:xfrm>
          <a:prstGeom prst="rect">
            <a:avLst/>
          </a:prstGeom>
          <a:noFill/>
          <a:ln>
            <a:noFill/>
          </a:ln>
        </p:spPr>
        <p:txBody>
          <a:bodyPr lIns="89964" tIns="44982" rIns="89964" bIns="44982"/>
          <a:lstStyle/>
          <a:p>
            <a:pPr>
              <a:lnSpc>
                <a:spcPct val="100000"/>
              </a:lnSpc>
            </a:pPr>
            <a:r>
              <a:rPr lang="en-IN" sz="14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Finding</a:t>
            </a:r>
            <a:endParaRPr/>
          </a:p>
        </p:txBody>
      </p:sp>
      <p:sp>
        <p:nvSpPr>
          <p:cNvPr id="103" name="CustomShape 15"/>
          <p:cNvSpPr/>
          <p:nvPr/>
        </p:nvSpPr>
        <p:spPr>
          <a:xfrm>
            <a:off x="7269120" y="3888000"/>
            <a:ext cx="1658880" cy="1218600"/>
          </a:xfrm>
          <a:prstGeom prst="diamond">
            <a:avLst/>
          </a:prstGeom>
          <a:noFill/>
          <a:ln>
            <a:solidFill>
              <a:srgbClr val="FF99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case result</a:t>
            </a:r>
            <a:endParaRPr/>
          </a:p>
        </p:txBody>
      </p:sp>
      <p:sp>
        <p:nvSpPr>
          <p:cNvPr id="104" name="CustomShape 16"/>
          <p:cNvSpPr/>
          <p:nvPr/>
        </p:nvSpPr>
        <p:spPr>
          <a:xfrm rot="10800000">
            <a:off x="6792912" y="4541837"/>
            <a:ext cx="4564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17"/>
          <p:cNvSpPr txBox="1"/>
          <p:nvPr/>
        </p:nvSpPr>
        <p:spPr>
          <a:xfrm>
            <a:off x="6624004" y="4032000"/>
            <a:ext cx="677520" cy="299520"/>
          </a:xfrm>
          <a:prstGeom prst="rect">
            <a:avLst/>
          </a:prstGeom>
          <a:noFill/>
          <a:ln>
            <a:noFill/>
          </a:ln>
        </p:spPr>
        <p:txBody>
          <a:bodyPr lIns="89964" tIns="44982" rIns="89964" bIns="44982"/>
          <a:lstStyle/>
          <a:p>
            <a:pPr>
              <a:lnSpc>
                <a:spcPct val="100000"/>
              </a:lnSpc>
            </a:pPr>
            <a:r>
              <a:rPr lang="en-IN" sz="1400" b="1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Bugs</a:t>
            </a:r>
            <a:endParaRPr/>
          </a:p>
        </p:txBody>
      </p:sp>
      <p:sp>
        <p:nvSpPr>
          <p:cNvPr id="106" name="CustomShape 18"/>
          <p:cNvSpPr/>
          <p:nvPr/>
        </p:nvSpPr>
        <p:spPr>
          <a:xfrm>
            <a:off x="4824000" y="4206600"/>
            <a:ext cx="1872000" cy="833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99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 bugs to Developer through Bug Genie</a:t>
            </a:r>
            <a:endParaRPr/>
          </a:p>
        </p:txBody>
      </p:sp>
      <p:sp>
        <p:nvSpPr>
          <p:cNvPr id="107" name="CustomShape 19"/>
          <p:cNvSpPr/>
          <p:nvPr/>
        </p:nvSpPr>
        <p:spPr>
          <a:xfrm>
            <a:off x="2376000" y="4248000"/>
            <a:ext cx="1675800" cy="936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99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Retest after resolving  bugs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8" name="CustomShape 20"/>
          <p:cNvSpPr/>
          <p:nvPr/>
        </p:nvSpPr>
        <p:spPr>
          <a:xfrm>
            <a:off x="72004" y="4079164"/>
            <a:ext cx="1604520" cy="1248840"/>
          </a:xfrm>
          <a:prstGeom prst="diamond">
            <a:avLst/>
          </a:prstGeom>
          <a:noFill/>
          <a:ln>
            <a:solidFill>
              <a:srgbClr val="FF66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Retest result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9" name="CustomShape 21"/>
          <p:cNvSpPr/>
          <p:nvPr/>
        </p:nvSpPr>
        <p:spPr>
          <a:xfrm rot="10800000">
            <a:off x="4049712" y="4618037"/>
            <a:ext cx="724681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2"/>
          <p:cNvSpPr/>
          <p:nvPr/>
        </p:nvSpPr>
        <p:spPr>
          <a:xfrm rot="10800000">
            <a:off x="1687512" y="4694237"/>
            <a:ext cx="724681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23"/>
          <p:cNvSpPr txBox="1"/>
          <p:nvPr/>
        </p:nvSpPr>
        <p:spPr>
          <a:xfrm>
            <a:off x="2520000" y="3888004"/>
            <a:ext cx="1752120" cy="299161"/>
          </a:xfrm>
          <a:prstGeom prst="rect">
            <a:avLst/>
          </a:prstGeom>
          <a:noFill/>
          <a:ln>
            <a:noFill/>
          </a:ln>
        </p:spPr>
        <p:txBody>
          <a:bodyPr lIns="89964" tIns="44982" rIns="89964" bIns="44982"/>
          <a:lstStyle/>
          <a:p>
            <a:pPr>
              <a:lnSpc>
                <a:spcPct val="100000"/>
              </a:lnSpc>
            </a:pPr>
            <a:r>
              <a:rPr lang="en-IN" sz="1400" b="1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Re-Open bug(s)</a:t>
            </a:r>
            <a:endParaRPr/>
          </a:p>
        </p:txBody>
      </p:sp>
      <p:sp>
        <p:nvSpPr>
          <p:cNvPr id="112" name="CustomShape 24"/>
          <p:cNvSpPr/>
          <p:nvPr/>
        </p:nvSpPr>
        <p:spPr>
          <a:xfrm rot="16200000" flipH="1">
            <a:off x="3095280" y="1919520"/>
            <a:ext cx="127440" cy="4446000"/>
          </a:xfrm>
          <a:prstGeom prst="bentConnector3">
            <a:avLst>
              <a:gd name="adj1" fmla="val -150000"/>
            </a:avLst>
          </a:pr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5"/>
          <p:cNvSpPr/>
          <p:nvPr/>
        </p:nvSpPr>
        <p:spPr>
          <a:xfrm>
            <a:off x="1238041" y="5388479"/>
            <a:ext cx="1065960" cy="515520"/>
          </a:xfrm>
          <a:prstGeom prst="rect">
            <a:avLst/>
          </a:prstGeom>
          <a:noFill/>
          <a:ln w="15840">
            <a:noFill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/>
          <a:lstStyle/>
          <a:p>
            <a:pPr>
              <a:lnSpc>
                <a:spcPct val="100000"/>
              </a:lnSpc>
            </a:pPr>
            <a:r>
              <a:rPr lang="en-IN" sz="14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 bugs</a:t>
            </a:r>
            <a:endParaRPr/>
          </a:p>
        </p:txBody>
      </p:sp>
      <p:sp>
        <p:nvSpPr>
          <p:cNvPr id="114" name="CustomShape 26"/>
          <p:cNvSpPr/>
          <p:nvPr/>
        </p:nvSpPr>
        <p:spPr>
          <a:xfrm>
            <a:off x="2520000" y="5544004"/>
            <a:ext cx="3809160" cy="432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99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Prepare the test report</a:t>
            </a:r>
            <a:endParaRPr/>
          </a:p>
        </p:txBody>
      </p:sp>
      <p:sp>
        <p:nvSpPr>
          <p:cNvPr id="115" name="CustomShape 27"/>
          <p:cNvSpPr/>
          <p:nvPr/>
        </p:nvSpPr>
        <p:spPr>
          <a:xfrm rot="16200000" flipH="1">
            <a:off x="1440000" y="4752003"/>
            <a:ext cx="576000" cy="1584000"/>
          </a:xfrm>
          <a:prstGeom prst="bentConnector2">
            <a:avLst/>
          </a:pr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8"/>
          <p:cNvSpPr/>
          <p:nvPr/>
        </p:nvSpPr>
        <p:spPr>
          <a:xfrm rot="5400000">
            <a:off x="6841080" y="4609080"/>
            <a:ext cx="710640" cy="1734840"/>
          </a:xfrm>
          <a:prstGeom prst="bentConnector2">
            <a:avLst/>
          </a:pr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9"/>
          <p:cNvSpPr/>
          <p:nvPr/>
        </p:nvSpPr>
        <p:spPr>
          <a:xfrm>
            <a:off x="6552001" y="5244480"/>
            <a:ext cx="1065960" cy="515520"/>
          </a:xfrm>
          <a:prstGeom prst="rect">
            <a:avLst/>
          </a:prstGeom>
          <a:noFill/>
          <a:ln w="15840">
            <a:noFill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/>
          <a:lstStyle/>
          <a:p>
            <a:pPr>
              <a:lnSpc>
                <a:spcPct val="100000"/>
              </a:lnSpc>
            </a:pPr>
            <a:r>
              <a:rPr lang="en-IN" sz="14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bugs</a:t>
            </a:r>
            <a:endParaRPr/>
          </a:p>
        </p:txBody>
      </p:sp>
      <p:sp>
        <p:nvSpPr>
          <p:cNvPr id="118" name="CustomShape 30"/>
          <p:cNvSpPr/>
          <p:nvPr/>
        </p:nvSpPr>
        <p:spPr>
          <a:xfrm>
            <a:off x="2448000" y="6235199"/>
            <a:ext cx="3809160" cy="388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66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Sent to PM for review &amp; analysis</a:t>
            </a:r>
            <a:endParaRPr/>
          </a:p>
        </p:txBody>
      </p:sp>
      <p:sp>
        <p:nvSpPr>
          <p:cNvPr id="119" name="CustomShape 31"/>
          <p:cNvSpPr/>
          <p:nvPr/>
        </p:nvSpPr>
        <p:spPr>
          <a:xfrm rot="5400000">
            <a:off x="4134243" y="6120720"/>
            <a:ext cx="2278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6600F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2"/>
          <p:cNvSpPr/>
          <p:nvPr/>
        </p:nvSpPr>
        <p:spPr>
          <a:xfrm>
            <a:off x="3816000" y="6815520"/>
            <a:ext cx="864000" cy="312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66FF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</a:t>
            </a:r>
            <a:endParaRPr/>
          </a:p>
        </p:txBody>
      </p:sp>
      <p:sp>
        <p:nvSpPr>
          <p:cNvPr id="121" name="CustomShape 33"/>
          <p:cNvSpPr/>
          <p:nvPr/>
        </p:nvSpPr>
        <p:spPr>
          <a:xfrm rot="5400000">
            <a:off x="4134243" y="6121081"/>
            <a:ext cx="227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6600F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4"/>
          <p:cNvSpPr/>
          <p:nvPr/>
        </p:nvSpPr>
        <p:spPr>
          <a:xfrm rot="5400000">
            <a:off x="4134243" y="6121081"/>
            <a:ext cx="227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6600F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5"/>
          <p:cNvSpPr/>
          <p:nvPr/>
        </p:nvSpPr>
        <p:spPr>
          <a:xfrm rot="5400000">
            <a:off x="4134243" y="6121081"/>
            <a:ext cx="227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6600FF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36"/>
          <p:cNvSpPr/>
          <p:nvPr/>
        </p:nvSpPr>
        <p:spPr>
          <a:xfrm>
            <a:off x="4248000" y="6624005"/>
            <a:ext cx="0" cy="19151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7"/>
          <p:cNvSpPr/>
          <p:nvPr/>
        </p:nvSpPr>
        <p:spPr>
          <a:xfrm rot="5400000">
            <a:off x="7883640" y="3635640"/>
            <a:ext cx="504000" cy="360"/>
          </a:xfrm>
          <a:prstGeom prst="bentConnector3">
            <a:avLst>
              <a:gd name="adj1" fmla="val 50000"/>
            </a:avLst>
          </a:pr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User Acceptance Testing Process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60000" y="180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1822" indent="-323506">
              <a:buClr>
                <a:srgbClr val="2C3E50"/>
              </a:buClr>
              <a:buSzPct val="45000"/>
            </a:pP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lang="en-IN" sz="2400" b="1" spc="-1" dirty="0" smtClean="0">
                <a:uFill>
                  <a:solidFill>
                    <a:srgbClr val="FFFFFF"/>
                  </a:solidFill>
                </a:uFill>
                <a:latin typeface="Source Sans Pro Semibold"/>
              </a:rPr>
              <a:t>Process</a:t>
            </a:r>
            <a:r>
              <a:rPr lang="en-IN" sz="2400" b="1" spc="-1" dirty="0">
                <a:uFill>
                  <a:solidFill>
                    <a:srgbClr val="FFFFFF"/>
                  </a:solidFill>
                </a:uFill>
                <a:latin typeface="Source Sans Pro Semibold"/>
              </a:rPr>
              <a:t>:   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3291840" y="1944000"/>
            <a:ext cx="1675800" cy="3801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66FFFF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2623680" y="2774884"/>
            <a:ext cx="3351960" cy="6807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99FF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 the UAT Test Cases and send to customer for Review 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2592001" y="3888000"/>
            <a:ext cx="3351960" cy="6087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99FF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UAT Test Cases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2592001" y="4824000"/>
            <a:ext cx="3351960" cy="6087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99FF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Record The Result and Identifies Bugs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2592001" y="5760001"/>
            <a:ext cx="3351960" cy="6087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99FF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Forward Test Result To CCB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3672000" y="6552000"/>
            <a:ext cx="625680" cy="575640"/>
          </a:xfrm>
          <a:prstGeom prst="ellipse">
            <a:avLst/>
          </a:prstGeom>
          <a:noFill/>
          <a:ln w="25560">
            <a:solidFill>
              <a:srgbClr val="0000CC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34" name="CustomShape 9"/>
          <p:cNvSpPr/>
          <p:nvPr/>
        </p:nvSpPr>
        <p:spPr>
          <a:xfrm rot="5400000">
            <a:off x="3825001" y="2566444"/>
            <a:ext cx="4150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17375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0"/>
          <p:cNvSpPr/>
          <p:nvPr/>
        </p:nvSpPr>
        <p:spPr>
          <a:xfrm rot="5400000">
            <a:off x="3843720" y="3699360"/>
            <a:ext cx="376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17375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1"/>
          <p:cNvSpPr/>
          <p:nvPr/>
        </p:nvSpPr>
        <p:spPr>
          <a:xfrm rot="5400000">
            <a:off x="3880441" y="4648680"/>
            <a:ext cx="3042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17375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2"/>
          <p:cNvSpPr/>
          <p:nvPr/>
        </p:nvSpPr>
        <p:spPr>
          <a:xfrm rot="5400000">
            <a:off x="3880441" y="5584680"/>
            <a:ext cx="3042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17375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3"/>
          <p:cNvSpPr/>
          <p:nvPr/>
        </p:nvSpPr>
        <p:spPr>
          <a:xfrm rot="5400000">
            <a:off x="3941640" y="6460204"/>
            <a:ext cx="182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17375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Picture 138"/>
          <p:cNvPicPr/>
          <p:nvPr/>
        </p:nvPicPr>
        <p:blipFill>
          <a:blip r:embed="rId2" cstate="print"/>
          <a:stretch/>
        </p:blipFill>
        <p:spPr>
          <a:xfrm>
            <a:off x="9063360" y="6912000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Bug Fixing Process</a:t>
            </a:r>
            <a:endParaRPr/>
          </a:p>
        </p:txBody>
      </p:sp>
      <p:pic>
        <p:nvPicPr>
          <p:cNvPr id="141" name="Picture 140"/>
          <p:cNvPicPr/>
          <p:nvPr/>
        </p:nvPicPr>
        <p:blipFill>
          <a:blip r:embed="rId2" cstate="print"/>
          <a:stretch/>
        </p:blipFill>
        <p:spPr>
          <a:xfrm>
            <a:off x="9063360" y="6912000"/>
            <a:ext cx="944280" cy="28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4062600" y="1656000"/>
            <a:ext cx="761400" cy="685080"/>
          </a:xfrm>
          <a:prstGeom prst="ellipse">
            <a:avLst/>
          </a:prstGeom>
          <a:noFill/>
          <a:ln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2952000" y="2559240"/>
            <a:ext cx="3168000" cy="608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66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CCB send to Developer for fixing bug after analysis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 rot="5400000">
            <a:off x="4347360" y="2475363"/>
            <a:ext cx="2322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3024000" y="3456000"/>
            <a:ext cx="2894760" cy="500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66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Tester test after fixing bugs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 rot="5400000">
            <a:off x="4347000" y="2475363"/>
            <a:ext cx="2322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3456000" y="4198320"/>
            <a:ext cx="2207520" cy="913680"/>
          </a:xfrm>
          <a:prstGeom prst="diamond">
            <a:avLst/>
          </a:prstGeom>
          <a:noFill/>
          <a:ln>
            <a:solidFill>
              <a:srgbClr val="FF9999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result</a:t>
            </a:r>
            <a:endParaRPr/>
          </a:p>
        </p:txBody>
      </p:sp>
      <p:sp>
        <p:nvSpPr>
          <p:cNvPr id="148" name="CustomShape 8"/>
          <p:cNvSpPr/>
          <p:nvPr/>
        </p:nvSpPr>
        <p:spPr>
          <a:xfrm rot="5400000">
            <a:off x="4311724" y="3303722"/>
            <a:ext cx="304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 rot="5400000">
            <a:off x="4345922" y="4074121"/>
            <a:ext cx="23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2304000" y="5328000"/>
            <a:ext cx="4829400" cy="53279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66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 test report and send to CCB</a:t>
            </a:r>
            <a:endParaRPr/>
          </a:p>
        </p:txBody>
      </p:sp>
      <p:sp>
        <p:nvSpPr>
          <p:cNvPr id="151" name="CustomShape 11"/>
          <p:cNvSpPr/>
          <p:nvPr/>
        </p:nvSpPr>
        <p:spPr>
          <a:xfrm>
            <a:off x="2304000" y="6048000"/>
            <a:ext cx="4752000" cy="45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66FF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Customer review &amp; re-test bug and provide acceptance </a:t>
            </a:r>
            <a:endParaRPr/>
          </a:p>
        </p:txBody>
      </p:sp>
      <p:sp>
        <p:nvSpPr>
          <p:cNvPr id="152" name="CustomShape 12"/>
          <p:cNvSpPr/>
          <p:nvPr/>
        </p:nvSpPr>
        <p:spPr>
          <a:xfrm>
            <a:off x="4032000" y="6704999"/>
            <a:ext cx="913680" cy="3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996600"/>
            </a:solidFill>
            <a:round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4" tIns="44982" rIns="89964" bIns="44982" anchor="ctr"/>
          <a:lstStyle/>
          <a:p>
            <a:pPr algn="ctr">
              <a:lnSpc>
                <a:spcPct val="100000"/>
              </a:lnSpc>
            </a:pPr>
            <a:r>
              <a:rPr lang="en-IN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</a:t>
            </a:r>
            <a:endParaRPr/>
          </a:p>
        </p:txBody>
      </p:sp>
      <p:sp>
        <p:nvSpPr>
          <p:cNvPr id="153" name="CustomShape 13"/>
          <p:cNvSpPr/>
          <p:nvPr/>
        </p:nvSpPr>
        <p:spPr>
          <a:xfrm rot="5400000">
            <a:off x="4345922" y="5209923"/>
            <a:ext cx="23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4"/>
          <p:cNvSpPr/>
          <p:nvPr/>
        </p:nvSpPr>
        <p:spPr>
          <a:xfrm rot="5400000">
            <a:off x="4346280" y="5929922"/>
            <a:ext cx="23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5"/>
          <p:cNvSpPr/>
          <p:nvPr/>
        </p:nvSpPr>
        <p:spPr>
          <a:xfrm rot="5400000">
            <a:off x="4345922" y="5210280"/>
            <a:ext cx="23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16"/>
          <p:cNvSpPr/>
          <p:nvPr/>
        </p:nvSpPr>
        <p:spPr>
          <a:xfrm>
            <a:off x="4476600" y="6504480"/>
            <a:ext cx="0" cy="200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7"/>
          <p:cNvSpPr/>
          <p:nvPr/>
        </p:nvSpPr>
        <p:spPr>
          <a:xfrm flipV="1">
            <a:off x="5663520" y="2873520"/>
            <a:ext cx="456480" cy="1806480"/>
          </a:xfrm>
          <a:prstGeom prst="bentConnector3">
            <a:avLst>
              <a:gd name="adj1" fmla="val 150000"/>
            </a:avLst>
          </a:prstGeom>
          <a:noFill/>
          <a:ln w="15840">
            <a:solidFill>
              <a:srgbClr val="3333FF"/>
            </a:solidFill>
            <a:round/>
            <a:tailEnd type="triangle" w="med" len="med"/>
          </a:ln>
          <a:effectLst>
            <a:innerShdw blurRad="50800" dist="50800" dir="13500000">
              <a:schemeClr val="accent1">
                <a:alpha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Shape 18"/>
          <p:cNvSpPr txBox="1"/>
          <p:nvPr/>
        </p:nvSpPr>
        <p:spPr>
          <a:xfrm>
            <a:off x="5616001" y="4248001"/>
            <a:ext cx="677520" cy="299520"/>
          </a:xfrm>
          <a:prstGeom prst="rect">
            <a:avLst/>
          </a:prstGeom>
          <a:noFill/>
          <a:ln>
            <a:noFill/>
          </a:ln>
        </p:spPr>
        <p:txBody>
          <a:bodyPr lIns="89964" tIns="44982" rIns="89964" bIns="44982"/>
          <a:lstStyle/>
          <a:p>
            <a:pPr>
              <a:lnSpc>
                <a:spcPct val="100000"/>
              </a:lnSpc>
            </a:pPr>
            <a:r>
              <a:rPr lang="en-IN" sz="1400" b="1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Bugs</a:t>
            </a:r>
            <a:endParaRPr/>
          </a:p>
        </p:txBody>
      </p:sp>
      <p:sp>
        <p:nvSpPr>
          <p:cNvPr id="159" name="TextShape 19"/>
          <p:cNvSpPr txBox="1"/>
          <p:nvPr/>
        </p:nvSpPr>
        <p:spPr>
          <a:xfrm>
            <a:off x="4808162" y="5028843"/>
            <a:ext cx="904680" cy="299161"/>
          </a:xfrm>
          <a:prstGeom prst="rect">
            <a:avLst/>
          </a:prstGeom>
          <a:noFill/>
          <a:ln>
            <a:noFill/>
          </a:ln>
        </p:spPr>
        <p:txBody>
          <a:bodyPr lIns="89964" tIns="44982" rIns="89964" bIns="44982"/>
          <a:lstStyle/>
          <a:p>
            <a:pPr>
              <a:lnSpc>
                <a:spcPct val="100000"/>
              </a:lnSpc>
            </a:pPr>
            <a:r>
              <a:rPr lang="en-IN" sz="14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Bug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Test Plan Document</a:t>
            </a:r>
            <a:endParaRPr/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2784240" y="1705320"/>
            <a:ext cx="4086000" cy="527832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3" cstate="print"/>
          <a:stretch/>
        </p:blipFill>
        <p:spPr>
          <a:xfrm>
            <a:off x="9063360" y="6912000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01324"/>
            <a:ext cx="9359640" cy="958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IN" sz="3600" b="1" spc="-1" dirty="0">
                <a:solidFill>
                  <a:srgbClr val="FF9999"/>
                </a:solidFill>
                <a:latin typeface="Calibri"/>
              </a:rPr>
              <a:t>Test Readiness Report</a:t>
            </a:r>
          </a:p>
        </p:txBody>
      </p:sp>
      <p:pic>
        <p:nvPicPr>
          <p:cNvPr id="164" name="Picture 163"/>
          <p:cNvPicPr/>
          <p:nvPr/>
        </p:nvPicPr>
        <p:blipFill>
          <a:blip r:embed="rId2"/>
          <a:stretch/>
        </p:blipFill>
        <p:spPr>
          <a:xfrm>
            <a:off x="1368001" y="2881080"/>
            <a:ext cx="7199640" cy="3592440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3" cstate="print"/>
          <a:stretch/>
        </p:blipFill>
        <p:spPr>
          <a:xfrm>
            <a:off x="9063360" y="6912000"/>
            <a:ext cx="944280" cy="2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374</Words>
  <Application>LibreOffice/5.0.3.2$Linux_X86_64 LibreOffice_project/00m0$Build-2</Application>
  <PresentationFormat>Custom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Concourse</vt:lpstr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us11</dc:creator>
  <cp:lastModifiedBy>us7</cp:lastModifiedBy>
  <cp:revision>46</cp:revision>
  <dcterms:created xsi:type="dcterms:W3CDTF">2016-09-21T19:21:43Z</dcterms:created>
  <dcterms:modified xsi:type="dcterms:W3CDTF">2016-09-23T09:20:24Z</dcterms:modified>
  <dc:language>en-IN</dc:language>
</cp:coreProperties>
</file>