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1" r:id="rId6"/>
    <p:sldId id="260" r:id="rId7"/>
    <p:sldId id="264" r:id="rId8"/>
    <p:sldId id="262" r:id="rId9"/>
    <p:sldId id="265"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2901017-7E91-4522-BAB8-DA9E81C7E2E8}" type="datetimeFigureOut">
              <a:rPr lang="en-US" smtClean="0"/>
              <a:t>6/12/2020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A92D6C6-43CB-4E5F-9709-378BB25EB76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6749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901017-7E91-4522-BAB8-DA9E81C7E2E8}"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92D6C6-43CB-4E5F-9709-378BB25EB76C}" type="slidenum">
              <a:rPr lang="en-US" smtClean="0"/>
              <a:t>‹#›</a:t>
            </a:fld>
            <a:endParaRPr lang="en-US"/>
          </a:p>
        </p:txBody>
      </p:sp>
    </p:spTree>
    <p:extLst>
      <p:ext uri="{BB962C8B-B14F-4D97-AF65-F5344CB8AC3E}">
        <p14:creationId xmlns:p14="http://schemas.microsoft.com/office/powerpoint/2010/main" val="661608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901017-7E91-4522-BAB8-DA9E81C7E2E8}"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2D6C6-43CB-4E5F-9709-378BB25EB76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069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901017-7E91-4522-BAB8-DA9E81C7E2E8}"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2D6C6-43CB-4E5F-9709-378BB25EB76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9154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901017-7E91-4522-BAB8-DA9E81C7E2E8}"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2D6C6-43CB-4E5F-9709-378BB25EB76C}" type="slidenum">
              <a:rPr lang="en-US" smtClean="0"/>
              <a:t>‹#›</a:t>
            </a:fld>
            <a:endParaRPr lang="en-US"/>
          </a:p>
        </p:txBody>
      </p:sp>
    </p:spTree>
    <p:extLst>
      <p:ext uri="{BB962C8B-B14F-4D97-AF65-F5344CB8AC3E}">
        <p14:creationId xmlns:p14="http://schemas.microsoft.com/office/powerpoint/2010/main" val="1486081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901017-7E91-4522-BAB8-DA9E81C7E2E8}"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2D6C6-43CB-4E5F-9709-378BB25EB76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893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901017-7E91-4522-BAB8-DA9E81C7E2E8}"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2D6C6-43CB-4E5F-9709-378BB25EB76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4082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901017-7E91-4522-BAB8-DA9E81C7E2E8}"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2D6C6-43CB-4E5F-9709-378BB25EB76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8414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901017-7E91-4522-BAB8-DA9E81C7E2E8}"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2D6C6-43CB-4E5F-9709-378BB25EB76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466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901017-7E91-4522-BAB8-DA9E81C7E2E8}"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2D6C6-43CB-4E5F-9709-378BB25EB76C}" type="slidenum">
              <a:rPr lang="en-US" smtClean="0"/>
              <a:t>‹#›</a:t>
            </a:fld>
            <a:endParaRPr lang="en-US"/>
          </a:p>
        </p:txBody>
      </p:sp>
    </p:spTree>
    <p:extLst>
      <p:ext uri="{BB962C8B-B14F-4D97-AF65-F5344CB8AC3E}">
        <p14:creationId xmlns:p14="http://schemas.microsoft.com/office/powerpoint/2010/main" val="314908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901017-7E91-4522-BAB8-DA9E81C7E2E8}"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92D6C6-43CB-4E5F-9709-378BB25EB76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319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901017-7E91-4522-BAB8-DA9E81C7E2E8}"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92D6C6-43CB-4E5F-9709-378BB25EB76C}" type="slidenum">
              <a:rPr lang="en-US" smtClean="0"/>
              <a:t>‹#›</a:t>
            </a:fld>
            <a:endParaRPr lang="en-US"/>
          </a:p>
        </p:txBody>
      </p:sp>
    </p:spTree>
    <p:extLst>
      <p:ext uri="{BB962C8B-B14F-4D97-AF65-F5344CB8AC3E}">
        <p14:creationId xmlns:p14="http://schemas.microsoft.com/office/powerpoint/2010/main" val="3530802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901017-7E91-4522-BAB8-DA9E81C7E2E8}" type="datetimeFigureOut">
              <a:rPr lang="en-US" smtClean="0"/>
              <a:t>6/12/2020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92D6C6-43CB-4E5F-9709-378BB25EB76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3381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901017-7E91-4522-BAB8-DA9E81C7E2E8}" type="datetimeFigureOut">
              <a:rPr lang="en-US" smtClean="0"/>
              <a:t>6/12/2020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92D6C6-43CB-4E5F-9709-378BB25EB76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2975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901017-7E91-4522-BAB8-DA9E81C7E2E8}" type="datetimeFigureOut">
              <a:rPr lang="en-US" smtClean="0"/>
              <a:t>6/12/2020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92D6C6-43CB-4E5F-9709-378BB25EB76C}" type="slidenum">
              <a:rPr lang="en-US" smtClean="0"/>
              <a:t>‹#›</a:t>
            </a:fld>
            <a:endParaRPr lang="en-US"/>
          </a:p>
        </p:txBody>
      </p:sp>
    </p:spTree>
    <p:extLst>
      <p:ext uri="{BB962C8B-B14F-4D97-AF65-F5344CB8AC3E}">
        <p14:creationId xmlns:p14="http://schemas.microsoft.com/office/powerpoint/2010/main" val="3398629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901017-7E91-4522-BAB8-DA9E81C7E2E8}"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92D6C6-43CB-4E5F-9709-378BB25EB76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410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901017-7E91-4522-BAB8-DA9E81C7E2E8}"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92D6C6-43CB-4E5F-9709-378BB25EB76C}" type="slidenum">
              <a:rPr lang="en-US" smtClean="0"/>
              <a:t>‹#›</a:t>
            </a:fld>
            <a:endParaRPr lang="en-US"/>
          </a:p>
        </p:txBody>
      </p:sp>
    </p:spTree>
    <p:extLst>
      <p:ext uri="{BB962C8B-B14F-4D97-AF65-F5344CB8AC3E}">
        <p14:creationId xmlns:p14="http://schemas.microsoft.com/office/powerpoint/2010/main" val="1743377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901017-7E91-4522-BAB8-DA9E81C7E2E8}" type="datetimeFigureOut">
              <a:rPr lang="en-US" smtClean="0"/>
              <a:t>6/12/2020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92D6C6-43CB-4E5F-9709-378BB25EB76C}" type="slidenum">
              <a:rPr lang="en-US" smtClean="0"/>
              <a:t>‹#›</a:t>
            </a:fld>
            <a:endParaRPr lang="en-US"/>
          </a:p>
        </p:txBody>
      </p:sp>
    </p:spTree>
    <p:extLst>
      <p:ext uri="{BB962C8B-B14F-4D97-AF65-F5344CB8AC3E}">
        <p14:creationId xmlns:p14="http://schemas.microsoft.com/office/powerpoint/2010/main" val="291360332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2CBF-51A9-4527-8738-AF02410BA924}"/>
              </a:ext>
            </a:extLst>
          </p:cNvPr>
          <p:cNvSpPr>
            <a:spLocks noGrp="1"/>
          </p:cNvSpPr>
          <p:nvPr>
            <p:ph type="ctrTitle"/>
          </p:nvPr>
        </p:nvSpPr>
        <p:spPr/>
        <p:txBody>
          <a:bodyPr/>
          <a:lstStyle/>
          <a:p>
            <a:r>
              <a:rPr lang="en-US" sz="4000" dirty="0"/>
              <a:t>Predicting suitable business type and location for new businesses in New Castle County, Delaware</a:t>
            </a:r>
          </a:p>
        </p:txBody>
      </p:sp>
      <p:sp>
        <p:nvSpPr>
          <p:cNvPr id="3" name="Subtitle 2">
            <a:extLst>
              <a:ext uri="{FF2B5EF4-FFF2-40B4-BE49-F238E27FC236}">
                <a16:creationId xmlns:a16="http://schemas.microsoft.com/office/drawing/2014/main" id="{748C4E11-95D7-498A-B5DE-FB929BA4DCCB}"/>
              </a:ext>
            </a:extLst>
          </p:cNvPr>
          <p:cNvSpPr>
            <a:spLocks noGrp="1"/>
          </p:cNvSpPr>
          <p:nvPr>
            <p:ph type="subTitle" idx="1"/>
          </p:nvPr>
        </p:nvSpPr>
        <p:spPr/>
        <p:txBody>
          <a:bodyPr>
            <a:normAutofit lnSpcReduction="10000"/>
          </a:bodyPr>
          <a:lstStyle/>
          <a:p>
            <a:endParaRPr lang="en-US" dirty="0"/>
          </a:p>
          <a:p>
            <a:r>
              <a:rPr lang="en-US" dirty="0"/>
              <a:t>Debasish Chaulia</a:t>
            </a:r>
          </a:p>
          <a:p>
            <a:r>
              <a:rPr lang="en-US" dirty="0"/>
              <a:t>12 June 2020</a:t>
            </a:r>
          </a:p>
          <a:p>
            <a:endParaRPr lang="en-US" dirty="0"/>
          </a:p>
        </p:txBody>
      </p:sp>
    </p:spTree>
    <p:extLst>
      <p:ext uri="{BB962C8B-B14F-4D97-AF65-F5344CB8AC3E}">
        <p14:creationId xmlns:p14="http://schemas.microsoft.com/office/powerpoint/2010/main" val="1912754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8C86C-EA4A-4C47-99DC-BF51D432794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0D1935B-FFB3-4705-8015-BA3CC5EBFBD1}"/>
              </a:ext>
            </a:extLst>
          </p:cNvPr>
          <p:cNvSpPr>
            <a:spLocks noGrp="1"/>
          </p:cNvSpPr>
          <p:nvPr>
            <p:ph idx="1"/>
          </p:nvPr>
        </p:nvSpPr>
        <p:spPr/>
        <p:txBody>
          <a:bodyPr>
            <a:normAutofit fontScale="92500"/>
          </a:bodyPr>
          <a:lstStyle/>
          <a:p>
            <a:pPr marL="0" indent="0">
              <a:buNone/>
            </a:pPr>
            <a:r>
              <a:rPr lang="en-US" dirty="0"/>
              <a:t>After thorough analysis of the results, we can possibly propose the below options:</a:t>
            </a:r>
          </a:p>
          <a:p>
            <a:r>
              <a:rPr lang="en-US" dirty="0"/>
              <a:t>a) opening a Gymnasium or gas station in Middletown, thereby opting to take more risk, and believing in the principle of delivering something other companies don't in that area. (High risk-reward ratio).</a:t>
            </a:r>
          </a:p>
          <a:p>
            <a:r>
              <a:rPr lang="en-US" dirty="0"/>
              <a:t>b) opening a type of business which is already a most common trend in Middletown neighborhood (</a:t>
            </a:r>
            <a:r>
              <a:rPr lang="en-US" dirty="0" err="1"/>
              <a:t>ie</a:t>
            </a:r>
            <a:r>
              <a:rPr lang="en-US" dirty="0"/>
              <a:t> some kind of restaurant), thereby opting to take less risk and believing in the principle of delivering the same thing, only faster, cheaper and better quality (Less risk-reward ratio).</a:t>
            </a:r>
          </a:p>
        </p:txBody>
      </p:sp>
    </p:spTree>
    <p:extLst>
      <p:ext uri="{BB962C8B-B14F-4D97-AF65-F5344CB8AC3E}">
        <p14:creationId xmlns:p14="http://schemas.microsoft.com/office/powerpoint/2010/main" val="732189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DABF5-0A74-406A-9462-816F2500A80B}"/>
              </a:ext>
            </a:extLst>
          </p:cNvPr>
          <p:cNvSpPr>
            <a:spLocks noGrp="1"/>
          </p:cNvSpPr>
          <p:nvPr>
            <p:ph type="title"/>
          </p:nvPr>
        </p:nvSpPr>
        <p:spPr/>
        <p:txBody>
          <a:bodyPr>
            <a:normAutofit/>
          </a:bodyPr>
          <a:lstStyle/>
          <a:p>
            <a:r>
              <a:rPr lang="en-US" sz="4800" dirty="0"/>
              <a:t>Thank you</a:t>
            </a:r>
          </a:p>
        </p:txBody>
      </p:sp>
      <p:sp>
        <p:nvSpPr>
          <p:cNvPr id="3" name="Content Placeholder 2">
            <a:extLst>
              <a:ext uri="{FF2B5EF4-FFF2-40B4-BE49-F238E27FC236}">
                <a16:creationId xmlns:a16="http://schemas.microsoft.com/office/drawing/2014/main" id="{D0010240-4EF5-4487-88BA-592C53E5798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47754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1597-EEB2-41CB-A426-F6B11E7EA175}"/>
              </a:ext>
            </a:extLst>
          </p:cNvPr>
          <p:cNvSpPr>
            <a:spLocks noGrp="1"/>
          </p:cNvSpPr>
          <p:nvPr>
            <p:ph type="title"/>
          </p:nvPr>
        </p:nvSpPr>
        <p:spPr/>
        <p:txBody>
          <a:bodyPr>
            <a:normAutofit fontScale="90000"/>
          </a:bodyPr>
          <a:lstStyle/>
          <a:p>
            <a:r>
              <a:rPr lang="en-US" dirty="0"/>
              <a:t>Predicting correct business type and location is important for new business</a:t>
            </a:r>
          </a:p>
        </p:txBody>
      </p:sp>
      <p:sp>
        <p:nvSpPr>
          <p:cNvPr id="3" name="Content Placeholder 2">
            <a:extLst>
              <a:ext uri="{FF2B5EF4-FFF2-40B4-BE49-F238E27FC236}">
                <a16:creationId xmlns:a16="http://schemas.microsoft.com/office/drawing/2014/main" id="{B6B1D9EB-0C2A-4C60-84A0-88C901E58C00}"/>
              </a:ext>
            </a:extLst>
          </p:cNvPr>
          <p:cNvSpPr>
            <a:spLocks noGrp="1"/>
          </p:cNvSpPr>
          <p:nvPr>
            <p:ph idx="1"/>
          </p:nvPr>
        </p:nvSpPr>
        <p:spPr/>
        <p:txBody>
          <a:bodyPr>
            <a:normAutofit/>
          </a:bodyPr>
          <a:lstStyle/>
          <a:p>
            <a:r>
              <a:rPr lang="en-US" dirty="0"/>
              <a:t>Everyone planning to set up a new business want/hope their business to be successful. In order for the new business to be successful, it must solve a problem, fulfill a need or offer something the market wants. There might be multiple options of new businesses in terms of type and  location, but it’s very important to have better understanding and clear knowledge about the suitable business type and location we are selecting, so that it maximizes overall ROI (return on investment) and profit. And this selection might also help for the smooth operation of the business. </a:t>
            </a:r>
          </a:p>
          <a:p>
            <a:endParaRPr lang="en-US" dirty="0"/>
          </a:p>
        </p:txBody>
      </p:sp>
    </p:spTree>
    <p:extLst>
      <p:ext uri="{BB962C8B-B14F-4D97-AF65-F5344CB8AC3E}">
        <p14:creationId xmlns:p14="http://schemas.microsoft.com/office/powerpoint/2010/main" val="174574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291B-5653-4C60-8ECE-CBEFD5B649E6}"/>
              </a:ext>
            </a:extLst>
          </p:cNvPr>
          <p:cNvSpPr>
            <a:spLocks noGrp="1"/>
          </p:cNvSpPr>
          <p:nvPr>
            <p:ph type="title"/>
          </p:nvPr>
        </p:nvSpPr>
        <p:spPr/>
        <p:txBody>
          <a:bodyPr/>
          <a:lstStyle/>
          <a:p>
            <a:r>
              <a:rPr lang="en-US" dirty="0"/>
              <a:t>Data acquisition, cleaning and wrangling</a:t>
            </a:r>
          </a:p>
        </p:txBody>
      </p:sp>
      <p:sp>
        <p:nvSpPr>
          <p:cNvPr id="3" name="Content Placeholder 2">
            <a:extLst>
              <a:ext uri="{FF2B5EF4-FFF2-40B4-BE49-F238E27FC236}">
                <a16:creationId xmlns:a16="http://schemas.microsoft.com/office/drawing/2014/main" id="{5A82F3F2-95A4-4B27-A615-0D30D71C7FE9}"/>
              </a:ext>
            </a:extLst>
          </p:cNvPr>
          <p:cNvSpPr>
            <a:spLocks noGrp="1"/>
          </p:cNvSpPr>
          <p:nvPr>
            <p:ph idx="1"/>
          </p:nvPr>
        </p:nvSpPr>
        <p:spPr/>
        <p:txBody>
          <a:bodyPr>
            <a:normAutofit fontScale="77500" lnSpcReduction="20000"/>
          </a:bodyPr>
          <a:lstStyle/>
          <a:p>
            <a:r>
              <a:rPr lang="en-US" dirty="0"/>
              <a:t>ZIP Code Database from USPS (United States postal service) having all USA county wise details in it.</a:t>
            </a:r>
          </a:p>
          <a:p>
            <a:r>
              <a:rPr lang="en-US" dirty="0"/>
              <a:t>It is having information for all the states, I will filter out for Delaware based on state code ‘DE’ </a:t>
            </a:r>
          </a:p>
          <a:p>
            <a:r>
              <a:rPr lang="en-US" dirty="0"/>
              <a:t>It is having 14 features in all, out of which I will select only (“County”, “</a:t>
            </a:r>
            <a:r>
              <a:rPr lang="en-US" dirty="0" err="1"/>
              <a:t>Primary_City</a:t>
            </a:r>
            <a:r>
              <a:rPr lang="en-US" dirty="0"/>
              <a:t>”, ”Latitude”, “Longitude”) based on the requirement</a:t>
            </a:r>
          </a:p>
          <a:p>
            <a:r>
              <a:rPr lang="en-US" dirty="0"/>
              <a:t>Check if there any null values in the dataset and do clean up</a:t>
            </a:r>
          </a:p>
          <a:p>
            <a:r>
              <a:rPr lang="en-US" dirty="0"/>
              <a:t>Perform exploratory data analysis on the dataset to see the main characteristics or summarization of the dataset</a:t>
            </a:r>
          </a:p>
          <a:p>
            <a:r>
              <a:rPr lang="en-US" dirty="0"/>
              <a:t>Select only those records from the cleanup dataset which corresponds to “New Castle County”</a:t>
            </a:r>
          </a:p>
        </p:txBody>
      </p:sp>
    </p:spTree>
    <p:extLst>
      <p:ext uri="{BB962C8B-B14F-4D97-AF65-F5344CB8AC3E}">
        <p14:creationId xmlns:p14="http://schemas.microsoft.com/office/powerpoint/2010/main" val="347734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29A29-B1C4-4E19-BCF9-A2F7AA63BA56}"/>
              </a:ext>
            </a:extLst>
          </p:cNvPr>
          <p:cNvSpPr>
            <a:spLocks noGrp="1"/>
          </p:cNvSpPr>
          <p:nvPr>
            <p:ph type="title"/>
          </p:nvPr>
        </p:nvSpPr>
        <p:spPr>
          <a:xfrm>
            <a:off x="1295402" y="823603"/>
            <a:ext cx="9601196" cy="837876"/>
          </a:xfrm>
        </p:spPr>
        <p:txBody>
          <a:bodyPr/>
          <a:lstStyle/>
          <a:p>
            <a:r>
              <a:rPr lang="en-US" dirty="0"/>
              <a:t>Data visualization</a:t>
            </a:r>
          </a:p>
        </p:txBody>
      </p:sp>
      <p:sp>
        <p:nvSpPr>
          <p:cNvPr id="3" name="Content Placeholder 2">
            <a:extLst>
              <a:ext uri="{FF2B5EF4-FFF2-40B4-BE49-F238E27FC236}">
                <a16:creationId xmlns:a16="http://schemas.microsoft.com/office/drawing/2014/main" id="{191D3FA7-1237-4F80-9000-6CDB9441C886}"/>
              </a:ext>
            </a:extLst>
          </p:cNvPr>
          <p:cNvSpPr>
            <a:spLocks noGrp="1"/>
          </p:cNvSpPr>
          <p:nvPr>
            <p:ph idx="1"/>
          </p:nvPr>
        </p:nvSpPr>
        <p:spPr>
          <a:xfrm>
            <a:off x="1295401" y="1661479"/>
            <a:ext cx="9601196" cy="4214389"/>
          </a:xfrm>
        </p:spPr>
        <p:txBody>
          <a:bodyPr/>
          <a:lstStyle/>
          <a:p>
            <a:r>
              <a:rPr lang="en-US" dirty="0"/>
              <a:t>Plot a graph to visualize all New Castle county neighborhoods.</a:t>
            </a:r>
          </a:p>
          <a:p>
            <a:endParaRPr lang="en-US" dirty="0"/>
          </a:p>
          <a:p>
            <a:endParaRPr lang="en-US" dirty="0"/>
          </a:p>
        </p:txBody>
      </p:sp>
      <p:pic>
        <p:nvPicPr>
          <p:cNvPr id="5" name="Picture 4">
            <a:extLst>
              <a:ext uri="{FF2B5EF4-FFF2-40B4-BE49-F238E27FC236}">
                <a16:creationId xmlns:a16="http://schemas.microsoft.com/office/drawing/2014/main" id="{10B9D7F2-B34C-4A28-8503-B5D63A7FA84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62808" y="2154115"/>
            <a:ext cx="9460523" cy="3991976"/>
          </a:xfrm>
          <a:prstGeom prst="rect">
            <a:avLst/>
          </a:prstGeom>
          <a:noFill/>
          <a:ln>
            <a:noFill/>
          </a:ln>
        </p:spPr>
      </p:pic>
    </p:spTree>
    <p:extLst>
      <p:ext uri="{BB962C8B-B14F-4D97-AF65-F5344CB8AC3E}">
        <p14:creationId xmlns:p14="http://schemas.microsoft.com/office/powerpoint/2010/main" val="425184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5C0F9-8A5D-4748-B978-11E761B73554}"/>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D4E53559-6BC7-4D46-8480-63B4DFAD6BFE}"/>
              </a:ext>
            </a:extLst>
          </p:cNvPr>
          <p:cNvSpPr>
            <a:spLocks noGrp="1"/>
          </p:cNvSpPr>
          <p:nvPr>
            <p:ph idx="1"/>
          </p:nvPr>
        </p:nvSpPr>
        <p:spPr/>
        <p:txBody>
          <a:bodyPr>
            <a:normAutofit fontScale="92500" lnSpcReduction="20000"/>
          </a:bodyPr>
          <a:lstStyle/>
          <a:p>
            <a:r>
              <a:rPr lang="en-US" dirty="0"/>
              <a:t>Perform analytics on all of the New castle county neighborhoods.</a:t>
            </a:r>
          </a:p>
          <a:p>
            <a:r>
              <a:rPr lang="en-US" dirty="0"/>
              <a:t>Use foursquare API calls to get/explore all the venues of each of the neighborhoods of New Castle county</a:t>
            </a:r>
          </a:p>
          <a:p>
            <a:r>
              <a:rPr lang="en-US" dirty="0"/>
              <a:t>Result obtained from the call can then be used to find out what are the types of venues available for a neighborhood and reformatting them in a </a:t>
            </a:r>
            <a:r>
              <a:rPr lang="en-US" dirty="0" err="1"/>
              <a:t>dataframe</a:t>
            </a:r>
            <a:endParaRPr lang="en-US" dirty="0"/>
          </a:p>
          <a:p>
            <a:r>
              <a:rPr lang="en-US" dirty="0"/>
              <a:t>Group rows by neighborhood and by taking the mean of the frequency of occurrence of each category</a:t>
            </a:r>
          </a:p>
          <a:p>
            <a:r>
              <a:rPr lang="en-US" dirty="0"/>
              <a:t>For each neighborhood, sort the venues based on mean frequency (</a:t>
            </a:r>
            <a:r>
              <a:rPr lang="en-US" dirty="0" err="1"/>
              <a:t>ie</a:t>
            </a:r>
            <a:r>
              <a:rPr lang="en-US" dirty="0"/>
              <a:t> descending order or most popular first) of the venue types</a:t>
            </a:r>
          </a:p>
          <a:p>
            <a:endParaRPr lang="en-US" dirty="0"/>
          </a:p>
        </p:txBody>
      </p:sp>
    </p:spTree>
    <p:extLst>
      <p:ext uri="{BB962C8B-B14F-4D97-AF65-F5344CB8AC3E}">
        <p14:creationId xmlns:p14="http://schemas.microsoft.com/office/powerpoint/2010/main" val="1394353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4187-E81E-4E89-8130-0A6CCAAA92B7}"/>
              </a:ext>
            </a:extLst>
          </p:cNvPr>
          <p:cNvSpPr>
            <a:spLocks noGrp="1"/>
          </p:cNvSpPr>
          <p:nvPr>
            <p:ph type="title"/>
          </p:nvPr>
        </p:nvSpPr>
        <p:spPr>
          <a:xfrm>
            <a:off x="1295401" y="665608"/>
            <a:ext cx="9601196" cy="811499"/>
          </a:xfrm>
        </p:spPr>
        <p:txBody>
          <a:bodyPr/>
          <a:lstStyle/>
          <a:p>
            <a:r>
              <a:rPr lang="en-US" dirty="0"/>
              <a:t>Results</a:t>
            </a:r>
          </a:p>
        </p:txBody>
      </p:sp>
      <p:sp>
        <p:nvSpPr>
          <p:cNvPr id="3" name="Content Placeholder 2">
            <a:extLst>
              <a:ext uri="{FF2B5EF4-FFF2-40B4-BE49-F238E27FC236}">
                <a16:creationId xmlns:a16="http://schemas.microsoft.com/office/drawing/2014/main" id="{C6E6D8A0-6B5B-4BF2-AEE7-BC682981F45E}"/>
              </a:ext>
            </a:extLst>
          </p:cNvPr>
          <p:cNvSpPr>
            <a:spLocks noGrp="1"/>
          </p:cNvSpPr>
          <p:nvPr>
            <p:ph idx="1"/>
          </p:nvPr>
        </p:nvSpPr>
        <p:spPr>
          <a:xfrm>
            <a:off x="1295401" y="1283677"/>
            <a:ext cx="9601196" cy="4592191"/>
          </a:xfrm>
        </p:spPr>
        <p:txBody>
          <a:bodyPr/>
          <a:lstStyle/>
          <a:p>
            <a:r>
              <a:rPr lang="en-US" dirty="0"/>
              <a:t>Based on the 17 neighborhoods in New Castle county, we grouped these neighborhoods into 4 clusters based on the most common venues for the neighborhood. </a:t>
            </a:r>
          </a:p>
          <a:p>
            <a:endParaRPr lang="en-US" dirty="0"/>
          </a:p>
        </p:txBody>
      </p:sp>
      <p:pic>
        <p:nvPicPr>
          <p:cNvPr id="4" name="Picture 3">
            <a:extLst>
              <a:ext uri="{FF2B5EF4-FFF2-40B4-BE49-F238E27FC236}">
                <a16:creationId xmlns:a16="http://schemas.microsoft.com/office/drawing/2014/main" id="{E6F63E5C-A056-46AC-98C4-1BE28BC124A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3823" y="2468269"/>
            <a:ext cx="9091246" cy="3574415"/>
          </a:xfrm>
          <a:prstGeom prst="rect">
            <a:avLst/>
          </a:prstGeom>
          <a:noFill/>
          <a:ln>
            <a:noFill/>
          </a:ln>
        </p:spPr>
      </p:pic>
    </p:spTree>
    <p:extLst>
      <p:ext uri="{BB962C8B-B14F-4D97-AF65-F5344CB8AC3E}">
        <p14:creationId xmlns:p14="http://schemas.microsoft.com/office/powerpoint/2010/main" val="1624224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2C9F-7185-4C21-8EF0-B768C55FB42E}"/>
              </a:ext>
            </a:extLst>
          </p:cNvPr>
          <p:cNvSpPr>
            <a:spLocks noGrp="1"/>
          </p:cNvSpPr>
          <p:nvPr>
            <p:ph type="title"/>
          </p:nvPr>
        </p:nvSpPr>
        <p:spPr>
          <a:xfrm>
            <a:off x="1295402" y="655514"/>
            <a:ext cx="9601196" cy="575410"/>
          </a:xfrm>
        </p:spPr>
        <p:txBody>
          <a:bodyPr>
            <a:normAutofit fontScale="90000"/>
          </a:bodyPr>
          <a:lstStyle/>
          <a:p>
            <a:r>
              <a:rPr lang="en-US" dirty="0"/>
              <a:t>Results (Contd.)</a:t>
            </a:r>
          </a:p>
        </p:txBody>
      </p:sp>
      <p:sp>
        <p:nvSpPr>
          <p:cNvPr id="3" name="Content Placeholder 2">
            <a:extLst>
              <a:ext uri="{FF2B5EF4-FFF2-40B4-BE49-F238E27FC236}">
                <a16:creationId xmlns:a16="http://schemas.microsoft.com/office/drawing/2014/main" id="{95CEA77E-F6FC-449C-884B-FD363720280C}"/>
              </a:ext>
            </a:extLst>
          </p:cNvPr>
          <p:cNvSpPr>
            <a:spLocks noGrp="1"/>
          </p:cNvSpPr>
          <p:nvPr>
            <p:ph idx="1"/>
          </p:nvPr>
        </p:nvSpPr>
        <p:spPr>
          <a:xfrm>
            <a:off x="1295401" y="1230924"/>
            <a:ext cx="9601196" cy="4644944"/>
          </a:xfrm>
        </p:spPr>
        <p:txBody>
          <a:bodyPr/>
          <a:lstStyle/>
          <a:p>
            <a:r>
              <a:rPr lang="en-US" sz="1800" dirty="0"/>
              <a:t>Below </a:t>
            </a:r>
            <a:r>
              <a:rPr lang="en-US" sz="1800" dirty="0" err="1"/>
              <a:t>dataframe</a:t>
            </a:r>
            <a:r>
              <a:rPr lang="en-US" sz="1800" dirty="0"/>
              <a:t> shows cluster labels as well as top 5 venues for each neighborhood in New Castle county</a:t>
            </a:r>
          </a:p>
          <a:p>
            <a:endParaRPr lang="en-US" dirty="0"/>
          </a:p>
        </p:txBody>
      </p:sp>
      <p:pic>
        <p:nvPicPr>
          <p:cNvPr id="4" name="Picture 3">
            <a:extLst>
              <a:ext uri="{FF2B5EF4-FFF2-40B4-BE49-F238E27FC236}">
                <a16:creationId xmlns:a16="http://schemas.microsoft.com/office/drawing/2014/main" id="{8A8107C9-6CD3-46B7-B7AB-2DBB19A7680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78268" y="1845147"/>
            <a:ext cx="8273563" cy="3324738"/>
          </a:xfrm>
          <a:prstGeom prst="rect">
            <a:avLst/>
          </a:prstGeom>
          <a:noFill/>
          <a:ln>
            <a:noFill/>
          </a:ln>
        </p:spPr>
      </p:pic>
      <p:pic>
        <p:nvPicPr>
          <p:cNvPr id="5" name="Picture 4">
            <a:extLst>
              <a:ext uri="{FF2B5EF4-FFF2-40B4-BE49-F238E27FC236}">
                <a16:creationId xmlns:a16="http://schemas.microsoft.com/office/drawing/2014/main" id="{F7618548-C575-4E83-9F96-07B23C1BC59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40169" y="5169885"/>
            <a:ext cx="8311662" cy="869306"/>
          </a:xfrm>
          <a:prstGeom prst="rect">
            <a:avLst/>
          </a:prstGeom>
          <a:noFill/>
          <a:ln>
            <a:noFill/>
          </a:ln>
        </p:spPr>
      </p:pic>
    </p:spTree>
    <p:extLst>
      <p:ext uri="{BB962C8B-B14F-4D97-AF65-F5344CB8AC3E}">
        <p14:creationId xmlns:p14="http://schemas.microsoft.com/office/powerpoint/2010/main" val="134445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99BD2-5BB6-4F18-8CA4-522A39E13684}"/>
              </a:ext>
            </a:extLst>
          </p:cNvPr>
          <p:cNvSpPr>
            <a:spLocks noGrp="1"/>
          </p:cNvSpPr>
          <p:nvPr>
            <p:ph type="title"/>
          </p:nvPr>
        </p:nvSpPr>
        <p:spPr/>
        <p:txBody>
          <a:bodyPr>
            <a:normAutofit fontScale="90000"/>
          </a:bodyPr>
          <a:lstStyle/>
          <a:p>
            <a:r>
              <a:rPr lang="en-US" dirty="0"/>
              <a:t>Discussion</a:t>
            </a:r>
            <a:br>
              <a:rPr lang="en-US" dirty="0"/>
            </a:br>
            <a:r>
              <a:rPr lang="en-US" sz="3600" dirty="0"/>
              <a:t>(Selecting business location)</a:t>
            </a:r>
          </a:p>
        </p:txBody>
      </p:sp>
      <p:sp>
        <p:nvSpPr>
          <p:cNvPr id="3" name="Content Placeholder 2">
            <a:extLst>
              <a:ext uri="{FF2B5EF4-FFF2-40B4-BE49-F238E27FC236}">
                <a16:creationId xmlns:a16="http://schemas.microsoft.com/office/drawing/2014/main" id="{44DE443D-95A4-4958-B5F4-47FD590FF75B}"/>
              </a:ext>
            </a:extLst>
          </p:cNvPr>
          <p:cNvSpPr>
            <a:spLocks noGrp="1"/>
          </p:cNvSpPr>
          <p:nvPr>
            <p:ph idx="1"/>
          </p:nvPr>
        </p:nvSpPr>
        <p:spPr/>
        <p:txBody>
          <a:bodyPr>
            <a:normAutofit fontScale="92500"/>
          </a:bodyPr>
          <a:lstStyle/>
          <a:p>
            <a:r>
              <a:rPr lang="en-US" dirty="0"/>
              <a:t>Based on the results obtained, one of the cluster 1 neighborhoods might be a good candidate for opening new businesses, as it shares lot of similarities in terms of most common venues with other neighborhoods in the same cluster 1.</a:t>
            </a:r>
          </a:p>
          <a:p>
            <a:r>
              <a:rPr lang="en-US" dirty="0"/>
              <a:t>Businesses can even potentially target customers residing in the vicinity of other neighborhoods also within same cluster.</a:t>
            </a:r>
          </a:p>
          <a:p>
            <a:r>
              <a:rPr lang="en-US" dirty="0"/>
              <a:t>Taking into consideration the importance of school district also, for people who planning to migrate to the New Castle,   ‘</a:t>
            </a:r>
            <a:r>
              <a:rPr lang="en-US" b="1" dirty="0"/>
              <a:t>Middletown’ </a:t>
            </a:r>
            <a:r>
              <a:rPr lang="en-US" dirty="0"/>
              <a:t>turns out to be one of the optimum choice.</a:t>
            </a:r>
          </a:p>
        </p:txBody>
      </p:sp>
    </p:spTree>
    <p:extLst>
      <p:ext uri="{BB962C8B-B14F-4D97-AF65-F5344CB8AC3E}">
        <p14:creationId xmlns:p14="http://schemas.microsoft.com/office/powerpoint/2010/main" val="1341108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1302-1DFC-4D29-81F8-6C1816B2481A}"/>
              </a:ext>
            </a:extLst>
          </p:cNvPr>
          <p:cNvSpPr>
            <a:spLocks noGrp="1"/>
          </p:cNvSpPr>
          <p:nvPr>
            <p:ph type="title"/>
          </p:nvPr>
        </p:nvSpPr>
        <p:spPr>
          <a:xfrm>
            <a:off x="1295402" y="982133"/>
            <a:ext cx="9601196" cy="1084060"/>
          </a:xfrm>
        </p:spPr>
        <p:txBody>
          <a:bodyPr>
            <a:normAutofit fontScale="90000"/>
          </a:bodyPr>
          <a:lstStyle/>
          <a:p>
            <a:r>
              <a:rPr lang="en-US" dirty="0"/>
              <a:t>Discussion (Contd.)</a:t>
            </a:r>
            <a:br>
              <a:rPr lang="en-US" dirty="0"/>
            </a:br>
            <a:r>
              <a:rPr lang="en-US" dirty="0"/>
              <a:t>(Selecting business type)</a:t>
            </a:r>
          </a:p>
        </p:txBody>
      </p:sp>
      <p:sp>
        <p:nvSpPr>
          <p:cNvPr id="3" name="Content Placeholder 2">
            <a:extLst>
              <a:ext uri="{FF2B5EF4-FFF2-40B4-BE49-F238E27FC236}">
                <a16:creationId xmlns:a16="http://schemas.microsoft.com/office/drawing/2014/main" id="{44CCC0FC-D193-4FDE-8545-3F9F2C8819CD}"/>
              </a:ext>
            </a:extLst>
          </p:cNvPr>
          <p:cNvSpPr>
            <a:spLocks noGrp="1"/>
          </p:cNvSpPr>
          <p:nvPr>
            <p:ph idx="1"/>
          </p:nvPr>
        </p:nvSpPr>
        <p:spPr>
          <a:xfrm>
            <a:off x="1295401" y="2540976"/>
            <a:ext cx="9601196" cy="3405230"/>
          </a:xfrm>
        </p:spPr>
        <p:txBody>
          <a:bodyPr>
            <a:normAutofit fontScale="85000" lnSpcReduction="10000"/>
          </a:bodyPr>
          <a:lstStyle/>
          <a:p>
            <a:r>
              <a:rPr lang="en-US" dirty="0"/>
              <a:t>Considering Middletown, 4 out of 5 most common venues in that neighborhood are already having eatery items(restaurants, fast food, sandwich </a:t>
            </a:r>
            <a:r>
              <a:rPr lang="en-US" dirty="0" err="1"/>
              <a:t>etc</a:t>
            </a:r>
            <a:r>
              <a:rPr lang="en-US" dirty="0"/>
              <a:t>), apparently looks to be overcrowded with restaurants</a:t>
            </a:r>
          </a:p>
          <a:p>
            <a:r>
              <a:rPr lang="en-US" dirty="0"/>
              <a:t> So possible choice could be something new in that neighborhood may be a gymnasium or gas station .</a:t>
            </a:r>
          </a:p>
          <a:p>
            <a:r>
              <a:rPr lang="en-US" dirty="0"/>
              <a:t>This option is bit risky as it is opting to deliver something other companies don’t</a:t>
            </a:r>
          </a:p>
          <a:p>
            <a:r>
              <a:rPr lang="en-US" dirty="0"/>
              <a:t>Other option might be to go with the type which is already a most common trend in that neighborhood (</a:t>
            </a:r>
            <a:r>
              <a:rPr lang="en-US" dirty="0" err="1"/>
              <a:t>ie</a:t>
            </a:r>
            <a:r>
              <a:rPr lang="en-US" dirty="0"/>
              <a:t> some kind of restaurant) , in that case risk is relatively less, but competition would be relatively high for this option and he would also need to keep in mind the principle (deliver the same thing, only faster and cheaper and better quality)</a:t>
            </a:r>
          </a:p>
        </p:txBody>
      </p:sp>
    </p:spTree>
    <p:extLst>
      <p:ext uri="{BB962C8B-B14F-4D97-AF65-F5344CB8AC3E}">
        <p14:creationId xmlns:p14="http://schemas.microsoft.com/office/powerpoint/2010/main" val="28574754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191</TotalTime>
  <Words>788</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Predicting suitable business type and location for new businesses in New Castle County, Delaware</vt:lpstr>
      <vt:lpstr>Predicting correct business type and location is important for new business</vt:lpstr>
      <vt:lpstr>Data acquisition, cleaning and wrangling</vt:lpstr>
      <vt:lpstr>Data visualization</vt:lpstr>
      <vt:lpstr>Methodology</vt:lpstr>
      <vt:lpstr>Results</vt:lpstr>
      <vt:lpstr>Results (Contd.)</vt:lpstr>
      <vt:lpstr>Discussion (Selecting business location)</vt:lpstr>
      <vt:lpstr>Discussion (Contd.) (Selecting business type)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suitable business type and location in New Castle County, Delaware</dc:title>
  <dc:creator>Debasish Chaulia</dc:creator>
  <cp:lastModifiedBy>Debasish Chaulia</cp:lastModifiedBy>
  <cp:revision>20</cp:revision>
  <dcterms:created xsi:type="dcterms:W3CDTF">2020-06-12T14:23:09Z</dcterms:created>
  <dcterms:modified xsi:type="dcterms:W3CDTF">2020-06-12T17:34:38Z</dcterms:modified>
</cp:coreProperties>
</file>