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7A9244-2B6D-4B6E-8FC0-BBAE2B5A8849}" type="doc">
      <dgm:prSet loTypeId="urn:microsoft.com/office/officeart/2005/8/layout/vProcess5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1EFDD979-7E46-417E-92F7-190EEA2707BC}">
      <dgm:prSet phldrT="[Text]"/>
      <dgm:spPr/>
      <dgm:t>
        <a:bodyPr/>
        <a:lstStyle/>
        <a:p>
          <a:r>
            <a:rPr lang="en-US" dirty="0" smtClean="0"/>
            <a:t>Data Understanding</a:t>
          </a:r>
          <a:endParaRPr lang="en-US" dirty="0"/>
        </a:p>
      </dgm:t>
    </dgm:pt>
    <dgm:pt modelId="{928A4296-A669-4162-9070-988EED071B55}" type="parTrans" cxnId="{0DDCDEF6-8050-4A89-9B87-3A8572505227}">
      <dgm:prSet/>
      <dgm:spPr/>
      <dgm:t>
        <a:bodyPr/>
        <a:lstStyle/>
        <a:p>
          <a:endParaRPr lang="en-US"/>
        </a:p>
      </dgm:t>
    </dgm:pt>
    <dgm:pt modelId="{9C1D50F3-DA1A-4EED-A345-2B3F54D0F756}" type="sibTrans" cxnId="{0DDCDEF6-8050-4A89-9B87-3A8572505227}">
      <dgm:prSet/>
      <dgm:spPr/>
      <dgm:t>
        <a:bodyPr/>
        <a:lstStyle/>
        <a:p>
          <a:endParaRPr lang="en-US"/>
        </a:p>
      </dgm:t>
    </dgm:pt>
    <dgm:pt modelId="{F8B4D416-5F0D-4C26-94E6-57BFE83BFCEF}">
      <dgm:prSet phldrT="[Text]"/>
      <dgm:spPr/>
      <dgm:t>
        <a:bodyPr/>
        <a:lstStyle/>
        <a:p>
          <a:r>
            <a:rPr lang="en-US" dirty="0" smtClean="0"/>
            <a:t>Data Cleaning and wrangling</a:t>
          </a:r>
          <a:endParaRPr lang="en-US" dirty="0"/>
        </a:p>
      </dgm:t>
    </dgm:pt>
    <dgm:pt modelId="{C10A6939-2922-4823-BC93-F151D0EAC2B9}" type="parTrans" cxnId="{1B269358-FF5F-41E2-8B88-6B24F566DFA8}">
      <dgm:prSet/>
      <dgm:spPr/>
      <dgm:t>
        <a:bodyPr/>
        <a:lstStyle/>
        <a:p>
          <a:endParaRPr lang="en-US"/>
        </a:p>
      </dgm:t>
    </dgm:pt>
    <dgm:pt modelId="{5AB521DD-8C2C-41CF-860E-A9811486F80F}" type="sibTrans" cxnId="{1B269358-FF5F-41E2-8B88-6B24F566DFA8}">
      <dgm:prSet/>
      <dgm:spPr/>
      <dgm:t>
        <a:bodyPr/>
        <a:lstStyle/>
        <a:p>
          <a:endParaRPr lang="en-US"/>
        </a:p>
      </dgm:t>
    </dgm:pt>
    <dgm:pt modelId="{15571EC5-5C42-4DFC-9545-B6B17ABE2E6E}">
      <dgm:prSet phldrT="[Text]"/>
      <dgm:spPr/>
      <dgm:t>
        <a:bodyPr/>
        <a:lstStyle/>
        <a:p>
          <a:r>
            <a:rPr lang="en-US" dirty="0" smtClean="0"/>
            <a:t>Data Visualization</a:t>
          </a:r>
          <a:endParaRPr lang="en-US" dirty="0"/>
        </a:p>
      </dgm:t>
    </dgm:pt>
    <dgm:pt modelId="{AFD1CFA0-887B-471F-92F6-56A9744FCFC3}" type="parTrans" cxnId="{BFBA21A0-C7D8-4A77-8DC4-741BDB8B471A}">
      <dgm:prSet/>
      <dgm:spPr/>
      <dgm:t>
        <a:bodyPr/>
        <a:lstStyle/>
        <a:p>
          <a:endParaRPr lang="en-US"/>
        </a:p>
      </dgm:t>
    </dgm:pt>
    <dgm:pt modelId="{F0C6998F-F2E7-4B86-A1F1-C515F46B4206}" type="sibTrans" cxnId="{BFBA21A0-C7D8-4A77-8DC4-741BDB8B471A}">
      <dgm:prSet/>
      <dgm:spPr/>
      <dgm:t>
        <a:bodyPr/>
        <a:lstStyle/>
        <a:p>
          <a:endParaRPr lang="en-US"/>
        </a:p>
      </dgm:t>
    </dgm:pt>
    <dgm:pt modelId="{ED578BF1-0F6A-4E05-A701-90133A3F904F}">
      <dgm:prSet phldrT="[Text]"/>
      <dgm:spPr/>
      <dgm:t>
        <a:bodyPr/>
        <a:lstStyle/>
        <a:p>
          <a:r>
            <a:rPr lang="en-US" dirty="0" smtClean="0"/>
            <a:t>Exploratory Data Analysis</a:t>
          </a:r>
          <a:endParaRPr lang="en-US" dirty="0"/>
        </a:p>
      </dgm:t>
    </dgm:pt>
    <dgm:pt modelId="{5C7D55B4-0E51-467D-B334-1E20A595C96F}" type="parTrans" cxnId="{6D0F4DF9-033F-4BE7-A374-EBA5573E853C}">
      <dgm:prSet/>
      <dgm:spPr/>
      <dgm:t>
        <a:bodyPr/>
        <a:lstStyle/>
        <a:p>
          <a:endParaRPr lang="en-US"/>
        </a:p>
      </dgm:t>
    </dgm:pt>
    <dgm:pt modelId="{28530C2D-B860-4F58-81AE-8F2D8B9301C3}" type="sibTrans" cxnId="{6D0F4DF9-033F-4BE7-A374-EBA5573E853C}">
      <dgm:prSet/>
      <dgm:spPr/>
      <dgm:t>
        <a:bodyPr/>
        <a:lstStyle/>
        <a:p>
          <a:endParaRPr lang="en-US"/>
        </a:p>
      </dgm:t>
    </dgm:pt>
    <dgm:pt modelId="{A8B57218-7ACB-4C07-BD23-B98EA23BCF65}" type="pres">
      <dgm:prSet presAssocID="{5D7A9244-2B6D-4B6E-8FC0-BBAE2B5A8849}" presName="outerComposite" presStyleCnt="0">
        <dgm:presLayoutVars>
          <dgm:chMax val="5"/>
          <dgm:dir/>
          <dgm:resizeHandles val="exact"/>
        </dgm:presLayoutVars>
      </dgm:prSet>
      <dgm:spPr/>
    </dgm:pt>
    <dgm:pt modelId="{8AE41AEF-03AF-42ED-B67F-8145C170F3CE}" type="pres">
      <dgm:prSet presAssocID="{5D7A9244-2B6D-4B6E-8FC0-BBAE2B5A8849}" presName="dummyMaxCanvas" presStyleCnt="0">
        <dgm:presLayoutVars/>
      </dgm:prSet>
      <dgm:spPr/>
    </dgm:pt>
    <dgm:pt modelId="{24F92AA8-A819-4933-B087-58F865BB91D2}" type="pres">
      <dgm:prSet presAssocID="{5D7A9244-2B6D-4B6E-8FC0-BBAE2B5A8849}" presName="FourNodes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DB232C-A565-49D8-ADB8-8DA5F63BD93C}" type="pres">
      <dgm:prSet presAssocID="{5D7A9244-2B6D-4B6E-8FC0-BBAE2B5A8849}" presName="FourNodes_2" presStyleLbl="node1" presStyleIdx="1" presStyleCnt="4">
        <dgm:presLayoutVars>
          <dgm:bulletEnabled val="1"/>
        </dgm:presLayoutVars>
      </dgm:prSet>
      <dgm:spPr/>
    </dgm:pt>
    <dgm:pt modelId="{0F43732A-E769-474D-9A2A-3172F8CF77E5}" type="pres">
      <dgm:prSet presAssocID="{5D7A9244-2B6D-4B6E-8FC0-BBAE2B5A8849}" presName="FourNodes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BEE9C1-530C-4927-9FB3-6F5B4D4BCA3B}" type="pres">
      <dgm:prSet presAssocID="{5D7A9244-2B6D-4B6E-8FC0-BBAE2B5A8849}" presName="FourNodes_4" presStyleLbl="node1" presStyleIdx="3" presStyleCnt="4">
        <dgm:presLayoutVars>
          <dgm:bulletEnabled val="1"/>
        </dgm:presLayoutVars>
      </dgm:prSet>
      <dgm:spPr/>
    </dgm:pt>
    <dgm:pt modelId="{56C48425-0B88-481F-8940-BB8403076E22}" type="pres">
      <dgm:prSet presAssocID="{5D7A9244-2B6D-4B6E-8FC0-BBAE2B5A8849}" presName="FourConn_1-2" presStyleLbl="fgAccFollowNode1" presStyleIdx="0" presStyleCnt="3">
        <dgm:presLayoutVars>
          <dgm:bulletEnabled val="1"/>
        </dgm:presLayoutVars>
      </dgm:prSet>
      <dgm:spPr/>
    </dgm:pt>
    <dgm:pt modelId="{E890849E-DA37-4567-94E6-1E4519838636}" type="pres">
      <dgm:prSet presAssocID="{5D7A9244-2B6D-4B6E-8FC0-BBAE2B5A8849}" presName="FourConn_2-3" presStyleLbl="fgAccFollowNode1" presStyleIdx="1" presStyleCnt="3">
        <dgm:presLayoutVars>
          <dgm:bulletEnabled val="1"/>
        </dgm:presLayoutVars>
      </dgm:prSet>
      <dgm:spPr/>
    </dgm:pt>
    <dgm:pt modelId="{0F094C93-1568-47B4-90F1-CC186F8FA9A9}" type="pres">
      <dgm:prSet presAssocID="{5D7A9244-2B6D-4B6E-8FC0-BBAE2B5A8849}" presName="FourConn_3-4" presStyleLbl="fgAccFollowNode1" presStyleIdx="2" presStyleCnt="3">
        <dgm:presLayoutVars>
          <dgm:bulletEnabled val="1"/>
        </dgm:presLayoutVars>
      </dgm:prSet>
      <dgm:spPr/>
    </dgm:pt>
    <dgm:pt modelId="{FAD9EE6A-039C-4463-95C4-06A5C39F5FBB}" type="pres">
      <dgm:prSet presAssocID="{5D7A9244-2B6D-4B6E-8FC0-BBAE2B5A8849}" presName="FourNodes_1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2F5349-B06D-4C25-AB08-FC90B8027FAD}" type="pres">
      <dgm:prSet presAssocID="{5D7A9244-2B6D-4B6E-8FC0-BBAE2B5A8849}" presName="FourNodes_2_text" presStyleLbl="node1" presStyleIdx="3" presStyleCnt="4">
        <dgm:presLayoutVars>
          <dgm:bulletEnabled val="1"/>
        </dgm:presLayoutVars>
      </dgm:prSet>
      <dgm:spPr/>
    </dgm:pt>
    <dgm:pt modelId="{3684CEAB-8C9C-432C-B7ED-3B9EEE9B9667}" type="pres">
      <dgm:prSet presAssocID="{5D7A9244-2B6D-4B6E-8FC0-BBAE2B5A8849}" presName="FourNodes_3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E9A8E8-05AB-4363-A587-5DE9D9DBF6E5}" type="pres">
      <dgm:prSet presAssocID="{5D7A9244-2B6D-4B6E-8FC0-BBAE2B5A8849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1B269358-FF5F-41E2-8B88-6B24F566DFA8}" srcId="{5D7A9244-2B6D-4B6E-8FC0-BBAE2B5A8849}" destId="{F8B4D416-5F0D-4C26-94E6-57BFE83BFCEF}" srcOrd="1" destOrd="0" parTransId="{C10A6939-2922-4823-BC93-F151D0EAC2B9}" sibTransId="{5AB521DD-8C2C-41CF-860E-A9811486F80F}"/>
    <dgm:cxn modelId="{68069D35-07B6-4ABE-8A56-80CAF024E4AC}" type="presOf" srcId="{5D7A9244-2B6D-4B6E-8FC0-BBAE2B5A8849}" destId="{A8B57218-7ACB-4C07-BD23-B98EA23BCF65}" srcOrd="0" destOrd="0" presId="urn:microsoft.com/office/officeart/2005/8/layout/vProcess5"/>
    <dgm:cxn modelId="{2D809494-29CD-4455-8A92-841F81D88157}" type="presOf" srcId="{F8B4D416-5F0D-4C26-94E6-57BFE83BFCEF}" destId="{97DB232C-A565-49D8-ADB8-8DA5F63BD93C}" srcOrd="0" destOrd="0" presId="urn:microsoft.com/office/officeart/2005/8/layout/vProcess5"/>
    <dgm:cxn modelId="{7DBCC6D9-8E10-4E30-A312-260F15D9F624}" type="presOf" srcId="{F8B4D416-5F0D-4C26-94E6-57BFE83BFCEF}" destId="{EC2F5349-B06D-4C25-AB08-FC90B8027FAD}" srcOrd="1" destOrd="0" presId="urn:microsoft.com/office/officeart/2005/8/layout/vProcess5"/>
    <dgm:cxn modelId="{CEBD84A2-D112-459E-9A03-EB80DED7B902}" type="presOf" srcId="{F0C6998F-F2E7-4B86-A1F1-C515F46B4206}" destId="{0F094C93-1568-47B4-90F1-CC186F8FA9A9}" srcOrd="0" destOrd="0" presId="urn:microsoft.com/office/officeart/2005/8/layout/vProcess5"/>
    <dgm:cxn modelId="{27CB23C3-E81B-403F-AF5C-5C75D6309B12}" type="presOf" srcId="{ED578BF1-0F6A-4E05-A701-90133A3F904F}" destId="{92BEE9C1-530C-4927-9FB3-6F5B4D4BCA3B}" srcOrd="0" destOrd="0" presId="urn:microsoft.com/office/officeart/2005/8/layout/vProcess5"/>
    <dgm:cxn modelId="{91A3910C-7138-4569-B251-9BB63A7EFFAB}" type="presOf" srcId="{ED578BF1-0F6A-4E05-A701-90133A3F904F}" destId="{16E9A8E8-05AB-4363-A587-5DE9D9DBF6E5}" srcOrd="1" destOrd="0" presId="urn:microsoft.com/office/officeart/2005/8/layout/vProcess5"/>
    <dgm:cxn modelId="{BFBA21A0-C7D8-4A77-8DC4-741BDB8B471A}" srcId="{5D7A9244-2B6D-4B6E-8FC0-BBAE2B5A8849}" destId="{15571EC5-5C42-4DFC-9545-B6B17ABE2E6E}" srcOrd="2" destOrd="0" parTransId="{AFD1CFA0-887B-471F-92F6-56A9744FCFC3}" sibTransId="{F0C6998F-F2E7-4B86-A1F1-C515F46B4206}"/>
    <dgm:cxn modelId="{DD2D4DBC-CE47-433D-8FE8-EC0BABAA44C0}" type="presOf" srcId="{1EFDD979-7E46-417E-92F7-190EEA2707BC}" destId="{24F92AA8-A819-4933-B087-58F865BB91D2}" srcOrd="0" destOrd="0" presId="urn:microsoft.com/office/officeart/2005/8/layout/vProcess5"/>
    <dgm:cxn modelId="{6D0F4DF9-033F-4BE7-A374-EBA5573E853C}" srcId="{5D7A9244-2B6D-4B6E-8FC0-BBAE2B5A8849}" destId="{ED578BF1-0F6A-4E05-A701-90133A3F904F}" srcOrd="3" destOrd="0" parTransId="{5C7D55B4-0E51-467D-B334-1E20A595C96F}" sibTransId="{28530C2D-B860-4F58-81AE-8F2D8B9301C3}"/>
    <dgm:cxn modelId="{98CD0B17-234C-43C0-9A01-672F0544E726}" type="presOf" srcId="{1EFDD979-7E46-417E-92F7-190EEA2707BC}" destId="{FAD9EE6A-039C-4463-95C4-06A5C39F5FBB}" srcOrd="1" destOrd="0" presId="urn:microsoft.com/office/officeart/2005/8/layout/vProcess5"/>
    <dgm:cxn modelId="{0DDCDEF6-8050-4A89-9B87-3A8572505227}" srcId="{5D7A9244-2B6D-4B6E-8FC0-BBAE2B5A8849}" destId="{1EFDD979-7E46-417E-92F7-190EEA2707BC}" srcOrd="0" destOrd="0" parTransId="{928A4296-A669-4162-9070-988EED071B55}" sibTransId="{9C1D50F3-DA1A-4EED-A345-2B3F54D0F756}"/>
    <dgm:cxn modelId="{48173AF1-9AFA-44B7-8B55-58D88ACD61CF}" type="presOf" srcId="{5AB521DD-8C2C-41CF-860E-A9811486F80F}" destId="{E890849E-DA37-4567-94E6-1E4519838636}" srcOrd="0" destOrd="0" presId="urn:microsoft.com/office/officeart/2005/8/layout/vProcess5"/>
    <dgm:cxn modelId="{4D3C5C47-CBC4-414C-BF59-AD49247B0548}" type="presOf" srcId="{15571EC5-5C42-4DFC-9545-B6B17ABE2E6E}" destId="{0F43732A-E769-474D-9A2A-3172F8CF77E5}" srcOrd="0" destOrd="0" presId="urn:microsoft.com/office/officeart/2005/8/layout/vProcess5"/>
    <dgm:cxn modelId="{42AB797B-8BFA-428E-972E-2159FEDB85D0}" type="presOf" srcId="{15571EC5-5C42-4DFC-9545-B6B17ABE2E6E}" destId="{3684CEAB-8C9C-432C-B7ED-3B9EEE9B9667}" srcOrd="1" destOrd="0" presId="urn:microsoft.com/office/officeart/2005/8/layout/vProcess5"/>
    <dgm:cxn modelId="{2581331A-88FE-45F0-A9E8-4F3D0B74CB0D}" type="presOf" srcId="{9C1D50F3-DA1A-4EED-A345-2B3F54D0F756}" destId="{56C48425-0B88-481F-8940-BB8403076E22}" srcOrd="0" destOrd="0" presId="urn:microsoft.com/office/officeart/2005/8/layout/vProcess5"/>
    <dgm:cxn modelId="{5A61856D-3169-4859-A8E5-1BFFD0AEAF3D}" type="presParOf" srcId="{A8B57218-7ACB-4C07-BD23-B98EA23BCF65}" destId="{8AE41AEF-03AF-42ED-B67F-8145C170F3CE}" srcOrd="0" destOrd="0" presId="urn:microsoft.com/office/officeart/2005/8/layout/vProcess5"/>
    <dgm:cxn modelId="{C3921FEE-F479-448A-AB2C-F197C2953945}" type="presParOf" srcId="{A8B57218-7ACB-4C07-BD23-B98EA23BCF65}" destId="{24F92AA8-A819-4933-B087-58F865BB91D2}" srcOrd="1" destOrd="0" presId="urn:microsoft.com/office/officeart/2005/8/layout/vProcess5"/>
    <dgm:cxn modelId="{A76896D2-408C-4C15-B44F-28D28BC66790}" type="presParOf" srcId="{A8B57218-7ACB-4C07-BD23-B98EA23BCF65}" destId="{97DB232C-A565-49D8-ADB8-8DA5F63BD93C}" srcOrd="2" destOrd="0" presId="urn:microsoft.com/office/officeart/2005/8/layout/vProcess5"/>
    <dgm:cxn modelId="{8465361B-64E2-4729-B333-91F1B8BEE267}" type="presParOf" srcId="{A8B57218-7ACB-4C07-BD23-B98EA23BCF65}" destId="{0F43732A-E769-474D-9A2A-3172F8CF77E5}" srcOrd="3" destOrd="0" presId="urn:microsoft.com/office/officeart/2005/8/layout/vProcess5"/>
    <dgm:cxn modelId="{E535E7FA-6F58-48D0-940A-D9F1082AF60A}" type="presParOf" srcId="{A8B57218-7ACB-4C07-BD23-B98EA23BCF65}" destId="{92BEE9C1-530C-4927-9FB3-6F5B4D4BCA3B}" srcOrd="4" destOrd="0" presId="urn:microsoft.com/office/officeart/2005/8/layout/vProcess5"/>
    <dgm:cxn modelId="{8486ADFE-2E8D-4C7D-AD5F-206272F4E487}" type="presParOf" srcId="{A8B57218-7ACB-4C07-BD23-B98EA23BCF65}" destId="{56C48425-0B88-481F-8940-BB8403076E22}" srcOrd="5" destOrd="0" presId="urn:microsoft.com/office/officeart/2005/8/layout/vProcess5"/>
    <dgm:cxn modelId="{DD87340D-9DA4-481C-852C-B1876505D4B4}" type="presParOf" srcId="{A8B57218-7ACB-4C07-BD23-B98EA23BCF65}" destId="{E890849E-DA37-4567-94E6-1E4519838636}" srcOrd="6" destOrd="0" presId="urn:microsoft.com/office/officeart/2005/8/layout/vProcess5"/>
    <dgm:cxn modelId="{4C76997E-BB2D-44F0-BAF2-30E5DA7D2ACB}" type="presParOf" srcId="{A8B57218-7ACB-4C07-BD23-B98EA23BCF65}" destId="{0F094C93-1568-47B4-90F1-CC186F8FA9A9}" srcOrd="7" destOrd="0" presId="urn:microsoft.com/office/officeart/2005/8/layout/vProcess5"/>
    <dgm:cxn modelId="{EEE2CB7C-DAD8-457A-BDD3-1AD9575F6FF7}" type="presParOf" srcId="{A8B57218-7ACB-4C07-BD23-B98EA23BCF65}" destId="{FAD9EE6A-039C-4463-95C4-06A5C39F5FBB}" srcOrd="8" destOrd="0" presId="urn:microsoft.com/office/officeart/2005/8/layout/vProcess5"/>
    <dgm:cxn modelId="{523E1E07-476D-4290-A6CC-C35AD63614EB}" type="presParOf" srcId="{A8B57218-7ACB-4C07-BD23-B98EA23BCF65}" destId="{EC2F5349-B06D-4C25-AB08-FC90B8027FAD}" srcOrd="9" destOrd="0" presId="urn:microsoft.com/office/officeart/2005/8/layout/vProcess5"/>
    <dgm:cxn modelId="{081926CA-1072-4527-8911-C1721BB27863}" type="presParOf" srcId="{A8B57218-7ACB-4C07-BD23-B98EA23BCF65}" destId="{3684CEAB-8C9C-432C-B7ED-3B9EEE9B9667}" srcOrd="10" destOrd="0" presId="urn:microsoft.com/office/officeart/2005/8/layout/vProcess5"/>
    <dgm:cxn modelId="{4C05F49A-EE10-4299-B525-DF80613614E7}" type="presParOf" srcId="{A8B57218-7ACB-4C07-BD23-B98EA23BCF65}" destId="{16E9A8E8-05AB-4363-A587-5DE9D9DBF6E5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F92AA8-A819-4933-B087-58F865BB91D2}">
      <dsp:nvSpPr>
        <dsp:cNvPr id="0" name=""/>
        <dsp:cNvSpPr/>
      </dsp:nvSpPr>
      <dsp:spPr>
        <a:xfrm>
          <a:off x="0" y="0"/>
          <a:ext cx="8412480" cy="95729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smtClean="0"/>
            <a:t>Data Understanding</a:t>
          </a:r>
          <a:endParaRPr lang="en-US" sz="4100" kern="1200" dirty="0"/>
        </a:p>
      </dsp:txBody>
      <dsp:txXfrm>
        <a:off x="28038" y="28038"/>
        <a:ext cx="7298593" cy="901218"/>
      </dsp:txXfrm>
    </dsp:sp>
    <dsp:sp modelId="{97DB232C-A565-49D8-ADB8-8DA5F63BD93C}">
      <dsp:nvSpPr>
        <dsp:cNvPr id="0" name=""/>
        <dsp:cNvSpPr/>
      </dsp:nvSpPr>
      <dsp:spPr>
        <a:xfrm>
          <a:off x="704545" y="1131347"/>
          <a:ext cx="8412480" cy="957294"/>
        </a:xfrm>
        <a:prstGeom prst="roundRect">
          <a:avLst>
            <a:gd name="adj" fmla="val 10000"/>
          </a:avLst>
        </a:prstGeom>
        <a:solidFill>
          <a:schemeClr val="accent3">
            <a:hueOff val="903533"/>
            <a:satOff val="33333"/>
            <a:lumOff val="-49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smtClean="0"/>
            <a:t>Data Cleaning and wrangling</a:t>
          </a:r>
          <a:endParaRPr lang="en-US" sz="4100" kern="1200" dirty="0"/>
        </a:p>
      </dsp:txBody>
      <dsp:txXfrm>
        <a:off x="732583" y="1159385"/>
        <a:ext cx="7029617" cy="901218"/>
      </dsp:txXfrm>
    </dsp:sp>
    <dsp:sp modelId="{0F43732A-E769-474D-9A2A-3172F8CF77E5}">
      <dsp:nvSpPr>
        <dsp:cNvPr id="0" name=""/>
        <dsp:cNvSpPr/>
      </dsp:nvSpPr>
      <dsp:spPr>
        <a:xfrm>
          <a:off x="1398574" y="2262695"/>
          <a:ext cx="8412480" cy="957294"/>
        </a:xfrm>
        <a:prstGeom prst="roundRect">
          <a:avLst>
            <a:gd name="adj" fmla="val 10000"/>
          </a:avLst>
        </a:prstGeom>
        <a:solidFill>
          <a:schemeClr val="accent3">
            <a:hueOff val="1807066"/>
            <a:satOff val="66667"/>
            <a:lumOff val="-9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smtClean="0"/>
            <a:t>Data Visualization</a:t>
          </a:r>
          <a:endParaRPr lang="en-US" sz="4100" kern="1200" dirty="0"/>
        </a:p>
      </dsp:txBody>
      <dsp:txXfrm>
        <a:off x="1426612" y="2290733"/>
        <a:ext cx="7040133" cy="901218"/>
      </dsp:txXfrm>
    </dsp:sp>
    <dsp:sp modelId="{92BEE9C1-530C-4927-9FB3-6F5B4D4BCA3B}">
      <dsp:nvSpPr>
        <dsp:cNvPr id="0" name=""/>
        <dsp:cNvSpPr/>
      </dsp:nvSpPr>
      <dsp:spPr>
        <a:xfrm>
          <a:off x="2103119" y="3394043"/>
          <a:ext cx="8412480" cy="957294"/>
        </a:xfrm>
        <a:prstGeom prst="roundRect">
          <a:avLst>
            <a:gd name="adj" fmla="val 10000"/>
          </a:avLst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smtClean="0"/>
            <a:t>Exploratory Data Analysis</a:t>
          </a:r>
          <a:endParaRPr lang="en-US" sz="4100" kern="1200" dirty="0"/>
        </a:p>
      </dsp:txBody>
      <dsp:txXfrm>
        <a:off x="2131157" y="3422081"/>
        <a:ext cx="7029617" cy="901218"/>
      </dsp:txXfrm>
    </dsp:sp>
    <dsp:sp modelId="{56C48425-0B88-481F-8940-BB8403076E22}">
      <dsp:nvSpPr>
        <dsp:cNvPr id="0" name=""/>
        <dsp:cNvSpPr/>
      </dsp:nvSpPr>
      <dsp:spPr>
        <a:xfrm>
          <a:off x="7790238" y="733200"/>
          <a:ext cx="622241" cy="622241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800" kern="1200"/>
        </a:p>
      </dsp:txBody>
      <dsp:txXfrm>
        <a:off x="7930242" y="733200"/>
        <a:ext cx="342233" cy="468236"/>
      </dsp:txXfrm>
    </dsp:sp>
    <dsp:sp modelId="{E890849E-DA37-4567-94E6-1E4519838636}">
      <dsp:nvSpPr>
        <dsp:cNvPr id="0" name=""/>
        <dsp:cNvSpPr/>
      </dsp:nvSpPr>
      <dsp:spPr>
        <a:xfrm>
          <a:off x="8494783" y="1864548"/>
          <a:ext cx="622241" cy="622241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1014570"/>
            <a:satOff val="50000"/>
            <a:lumOff val="89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1014570"/>
              <a:satOff val="50000"/>
              <a:lumOff val="89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800" kern="1200"/>
        </a:p>
      </dsp:txBody>
      <dsp:txXfrm>
        <a:off x="8634787" y="1864548"/>
        <a:ext cx="342233" cy="468236"/>
      </dsp:txXfrm>
    </dsp:sp>
    <dsp:sp modelId="{0F094C93-1568-47B4-90F1-CC186F8FA9A9}">
      <dsp:nvSpPr>
        <dsp:cNvPr id="0" name=""/>
        <dsp:cNvSpPr/>
      </dsp:nvSpPr>
      <dsp:spPr>
        <a:xfrm>
          <a:off x="9188813" y="2995896"/>
          <a:ext cx="622241" cy="622241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2029141"/>
            <a:satOff val="100000"/>
            <a:lumOff val="1779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2029141"/>
              <a:satOff val="100000"/>
              <a:lumOff val="177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800" kern="1200"/>
        </a:p>
      </dsp:txBody>
      <dsp:txXfrm>
        <a:off x="9328817" y="2995896"/>
        <a:ext cx="342233" cy="4682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00D91-9A67-4928-A56B-FCBA35132B91}" type="datetimeFigureOut">
              <a:rPr lang="en-IN" smtClean="0"/>
              <a:t>27-09-2022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E1572-41D7-4D9C-93B1-7EDA860FC6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7001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00D91-9A67-4928-A56B-FCBA35132B91}" type="datetimeFigureOut">
              <a:rPr lang="en-IN" smtClean="0"/>
              <a:t>27-09-2022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E1572-41D7-4D9C-93B1-7EDA860FC6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9245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00D91-9A67-4928-A56B-FCBA35132B91}" type="datetimeFigureOut">
              <a:rPr lang="en-IN" smtClean="0"/>
              <a:t>27-09-2022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E1572-41D7-4D9C-93B1-7EDA860FC6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4206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00D91-9A67-4928-A56B-FCBA35132B91}" type="datetimeFigureOut">
              <a:rPr lang="en-IN" smtClean="0"/>
              <a:t>27-09-2022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E1572-41D7-4D9C-93B1-7EDA860FC6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434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00D91-9A67-4928-A56B-FCBA35132B91}" type="datetimeFigureOut">
              <a:rPr lang="en-IN" smtClean="0"/>
              <a:t>27-09-2022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E1572-41D7-4D9C-93B1-7EDA860FC6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5906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00D91-9A67-4928-A56B-FCBA35132B91}" type="datetimeFigureOut">
              <a:rPr lang="en-IN" smtClean="0"/>
              <a:t>27-09-2022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E1572-41D7-4D9C-93B1-7EDA860FC6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3857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00D91-9A67-4928-A56B-FCBA35132B91}" type="datetimeFigureOut">
              <a:rPr lang="en-IN" smtClean="0"/>
              <a:t>27-09-2022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E1572-41D7-4D9C-93B1-7EDA860FC6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2921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00D91-9A67-4928-A56B-FCBA35132B91}" type="datetimeFigureOut">
              <a:rPr lang="en-IN" smtClean="0"/>
              <a:t>27-09-2022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E1572-41D7-4D9C-93B1-7EDA860FC6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3328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00D91-9A67-4928-A56B-FCBA35132B91}" type="datetimeFigureOut">
              <a:rPr lang="en-IN" smtClean="0"/>
              <a:t>27-09-2022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E1572-41D7-4D9C-93B1-7EDA860FC6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73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00D91-9A67-4928-A56B-FCBA35132B91}" type="datetimeFigureOut">
              <a:rPr lang="en-IN" smtClean="0"/>
              <a:t>27-09-2022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E1572-41D7-4D9C-93B1-7EDA860FC6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2445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00D91-9A67-4928-A56B-FCBA35132B91}" type="datetimeFigureOut">
              <a:rPr lang="en-IN" smtClean="0"/>
              <a:t>27-09-2022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E1572-41D7-4D9C-93B1-7EDA860FC6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2127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500D91-9A67-4928-A56B-FCBA35132B91}" type="datetimeFigureOut">
              <a:rPr lang="en-IN" smtClean="0"/>
              <a:t>27-09-2022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E1572-41D7-4D9C-93B1-7EDA860FC6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1007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C3300"/>
                </a:solidFill>
                <a:latin typeface="Montserrat Medium" pitchFamily="2" charset="0"/>
              </a:rPr>
              <a:t>EXPLORATORY DATA ANALYSIS</a:t>
            </a:r>
            <a:br>
              <a:rPr lang="en-US" b="1" dirty="0" smtClean="0">
                <a:solidFill>
                  <a:srgbClr val="CC3300"/>
                </a:solidFill>
                <a:latin typeface="Montserrat Medium" pitchFamily="2" charset="0"/>
              </a:rPr>
            </a:br>
            <a:r>
              <a:rPr lang="en-US" b="1" dirty="0" smtClean="0">
                <a:solidFill>
                  <a:srgbClr val="CC3300"/>
                </a:solidFill>
                <a:latin typeface="Montserrat Medium" pitchFamily="2" charset="0"/>
              </a:rPr>
              <a:t>CAPSTONE PROJECT – 01</a:t>
            </a:r>
            <a:endParaRPr lang="en-IN" b="1" dirty="0">
              <a:solidFill>
                <a:srgbClr val="CC3300"/>
              </a:solidFill>
              <a:latin typeface="Montserrat Medium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solidFill>
                  <a:schemeClr val="accent5">
                    <a:lumMod val="50000"/>
                  </a:schemeClr>
                </a:solidFill>
                <a:latin typeface="Montserrat Medium" pitchFamily="2" charset="0"/>
              </a:rPr>
              <a:t>World Bank Global Education Analysis</a:t>
            </a:r>
            <a:endParaRPr lang="en-IN" sz="4400" dirty="0">
              <a:solidFill>
                <a:schemeClr val="accent5">
                  <a:lumMod val="50000"/>
                </a:schemeClr>
              </a:solidFill>
              <a:latin typeface="Montserrat Medium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0402" y="0"/>
            <a:ext cx="846797" cy="84679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57303" y="5525588"/>
            <a:ext cx="52773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802020204030203" pitchFamily="34" charset="0"/>
              </a:rPr>
              <a:t>Project by Debartha Roy Chowdhury</a:t>
            </a:r>
            <a:endParaRPr lang="en-IN" sz="2400" dirty="0">
              <a:solidFill>
                <a:schemeClr val="tx1">
                  <a:lumMod val="75000"/>
                  <a:lumOff val="25000"/>
                </a:schemeClr>
              </a:solidFill>
              <a:latin typeface="Lato" panose="020F08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0808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148" y="164218"/>
            <a:ext cx="4315097" cy="682579"/>
          </a:xfrm>
        </p:spPr>
        <p:txBody>
          <a:bodyPr>
            <a:normAutofit lnSpcReduction="10000"/>
          </a:bodyPr>
          <a:lstStyle/>
          <a:p>
            <a:r>
              <a:rPr lang="en-US" sz="4400" dirty="0" smtClean="0">
                <a:solidFill>
                  <a:schemeClr val="accent5">
                    <a:lumMod val="50000"/>
                  </a:schemeClr>
                </a:solidFill>
                <a:latin typeface="Montserrat Medium" pitchFamily="2" charset="0"/>
              </a:rPr>
              <a:t>Observation: 8</a:t>
            </a:r>
            <a:endParaRPr lang="en-IN" sz="4400" dirty="0">
              <a:solidFill>
                <a:schemeClr val="accent5">
                  <a:lumMod val="50000"/>
                </a:schemeClr>
              </a:solidFill>
              <a:latin typeface="Montserrat Medium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0402" y="0"/>
            <a:ext cx="846797" cy="84679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09" y="846797"/>
            <a:ext cx="11040402" cy="5446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59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148" y="164218"/>
            <a:ext cx="4315097" cy="682579"/>
          </a:xfrm>
        </p:spPr>
        <p:txBody>
          <a:bodyPr>
            <a:normAutofit lnSpcReduction="10000"/>
          </a:bodyPr>
          <a:lstStyle/>
          <a:p>
            <a:r>
              <a:rPr lang="en-US" sz="4400" dirty="0" smtClean="0">
                <a:solidFill>
                  <a:schemeClr val="accent5">
                    <a:lumMod val="50000"/>
                  </a:schemeClr>
                </a:solidFill>
                <a:latin typeface="Montserrat Medium" pitchFamily="2" charset="0"/>
              </a:rPr>
              <a:t>Observation: 9</a:t>
            </a:r>
            <a:endParaRPr lang="en-IN" sz="4400" dirty="0">
              <a:solidFill>
                <a:schemeClr val="accent5">
                  <a:lumMod val="50000"/>
                </a:schemeClr>
              </a:solidFill>
              <a:latin typeface="Montserrat Medium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0402" y="0"/>
            <a:ext cx="846797" cy="84679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632" y="1029767"/>
            <a:ext cx="11194869" cy="5449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01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CC3300"/>
                </a:solidFill>
                <a:latin typeface="Montserrat Medium" pitchFamily="2" charset="0"/>
              </a:rPr>
              <a:t>CONCLUSION</a:t>
            </a:r>
            <a:endParaRPr lang="en-IN" b="1" dirty="0">
              <a:solidFill>
                <a:srgbClr val="CC3300"/>
              </a:solidFill>
              <a:latin typeface="Montserrat Medium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0402" y="0"/>
            <a:ext cx="846797" cy="846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132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CC3300"/>
                </a:solidFill>
                <a:latin typeface="Montserrat Medium" pitchFamily="2" charset="0"/>
              </a:rPr>
              <a:t>THANK YOU!</a:t>
            </a:r>
            <a:endParaRPr lang="en-IN" b="1" dirty="0">
              <a:solidFill>
                <a:srgbClr val="CC3300"/>
              </a:solidFill>
              <a:latin typeface="Montserrat Medium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0402" y="0"/>
            <a:ext cx="846797" cy="846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59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dirty="0" smtClean="0">
                <a:solidFill>
                  <a:srgbClr val="CC3300"/>
                </a:solidFill>
                <a:latin typeface="Montserrat Medium" pitchFamily="2" charset="0"/>
              </a:rPr>
              <a:t>Procedure</a:t>
            </a:r>
            <a:endParaRPr lang="en-IN" sz="5400" b="1" dirty="0">
              <a:solidFill>
                <a:srgbClr val="CC3300"/>
              </a:solidFill>
              <a:latin typeface="Montserrat Medium" pitchFamily="2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942962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66849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148" y="164218"/>
            <a:ext cx="4315097" cy="682579"/>
          </a:xfrm>
        </p:spPr>
        <p:txBody>
          <a:bodyPr>
            <a:normAutofit lnSpcReduction="10000"/>
          </a:bodyPr>
          <a:lstStyle/>
          <a:p>
            <a:r>
              <a:rPr lang="en-US" sz="4400" dirty="0" smtClean="0">
                <a:solidFill>
                  <a:schemeClr val="accent5">
                    <a:lumMod val="50000"/>
                  </a:schemeClr>
                </a:solidFill>
                <a:latin typeface="Montserrat Medium" pitchFamily="2" charset="0"/>
              </a:rPr>
              <a:t>Observation: 1</a:t>
            </a:r>
            <a:endParaRPr lang="en-IN" sz="4400" dirty="0">
              <a:solidFill>
                <a:schemeClr val="accent5">
                  <a:lumMod val="50000"/>
                </a:schemeClr>
              </a:solidFill>
              <a:latin typeface="Montserrat Medium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0402" y="0"/>
            <a:ext cx="846797" cy="8467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47" y="1481028"/>
            <a:ext cx="11787051" cy="510265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23061" y="794580"/>
            <a:ext cx="774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ato" panose="020F0802020204030203" pitchFamily="34" charset="0"/>
              </a:rPr>
              <a:t>Expenditure on education as </a:t>
            </a:r>
            <a:r>
              <a:rPr lang="en-US" dirty="0" smtClean="0">
                <a:latin typeface="Lato" panose="020F0802020204030203" pitchFamily="34" charset="0"/>
              </a:rPr>
              <a:t>percent</a:t>
            </a:r>
            <a:r>
              <a:rPr lang="en-US" dirty="0">
                <a:latin typeface="Lato" panose="020F0802020204030203" pitchFamily="34" charset="0"/>
              </a:rPr>
              <a:t> of total government expenditure (%)</a:t>
            </a:r>
          </a:p>
        </p:txBody>
      </p:sp>
    </p:spTree>
    <p:extLst>
      <p:ext uri="{BB962C8B-B14F-4D97-AF65-F5344CB8AC3E}">
        <p14:creationId xmlns:p14="http://schemas.microsoft.com/office/powerpoint/2010/main" val="401034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148" y="164218"/>
            <a:ext cx="4315097" cy="682579"/>
          </a:xfrm>
        </p:spPr>
        <p:txBody>
          <a:bodyPr>
            <a:normAutofit lnSpcReduction="10000"/>
          </a:bodyPr>
          <a:lstStyle/>
          <a:p>
            <a:r>
              <a:rPr lang="en-US" sz="4400" dirty="0" smtClean="0">
                <a:solidFill>
                  <a:schemeClr val="accent5">
                    <a:lumMod val="50000"/>
                  </a:schemeClr>
                </a:solidFill>
                <a:latin typeface="Montserrat Medium" pitchFamily="2" charset="0"/>
              </a:rPr>
              <a:t>Observation: 2</a:t>
            </a:r>
            <a:endParaRPr lang="en-IN" sz="4400" dirty="0">
              <a:solidFill>
                <a:schemeClr val="accent5">
                  <a:lumMod val="50000"/>
                </a:schemeClr>
              </a:solidFill>
              <a:latin typeface="Montserrat Medium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0402" y="0"/>
            <a:ext cx="846797" cy="84679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628884"/>
            <a:ext cx="11887199" cy="479804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56394" y="896760"/>
            <a:ext cx="837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ato" panose="020F0802020204030203" pitchFamily="34" charset="0"/>
              </a:rPr>
              <a:t>Expenditure on primary as </a:t>
            </a:r>
            <a:r>
              <a:rPr lang="en-US" dirty="0" smtClean="0">
                <a:latin typeface="Lato" panose="020F0802020204030203" pitchFamily="34" charset="0"/>
              </a:rPr>
              <a:t>percent</a:t>
            </a:r>
            <a:r>
              <a:rPr lang="en-US" dirty="0">
                <a:latin typeface="Lato" panose="020F0802020204030203" pitchFamily="34" charset="0"/>
              </a:rPr>
              <a:t> of government expenditure on education </a:t>
            </a:r>
            <a:r>
              <a:rPr lang="en-US" dirty="0" smtClean="0">
                <a:latin typeface="Lato" panose="020F0802020204030203" pitchFamily="34" charset="0"/>
              </a:rPr>
              <a:t>(%)</a:t>
            </a:r>
            <a:endParaRPr lang="en-US" dirty="0">
              <a:latin typeface="Lato" panose="020F08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0887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148" y="164218"/>
            <a:ext cx="4315097" cy="682579"/>
          </a:xfrm>
        </p:spPr>
        <p:txBody>
          <a:bodyPr>
            <a:normAutofit lnSpcReduction="10000"/>
          </a:bodyPr>
          <a:lstStyle/>
          <a:p>
            <a:r>
              <a:rPr lang="en-US" sz="4400" dirty="0" smtClean="0">
                <a:solidFill>
                  <a:schemeClr val="accent5">
                    <a:lumMod val="50000"/>
                  </a:schemeClr>
                </a:solidFill>
                <a:latin typeface="Montserrat Medium" pitchFamily="2" charset="0"/>
              </a:rPr>
              <a:t>Observation: 3</a:t>
            </a:r>
            <a:endParaRPr lang="en-IN" sz="4400" dirty="0">
              <a:solidFill>
                <a:schemeClr val="accent5">
                  <a:lumMod val="50000"/>
                </a:schemeClr>
              </a:solidFill>
              <a:latin typeface="Montserrat Medium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0402" y="0"/>
            <a:ext cx="846797" cy="84679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635" y="1529376"/>
            <a:ext cx="11547564" cy="521105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01980" y="870634"/>
            <a:ext cx="8622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ato" panose="020F0802020204030203" pitchFamily="34" charset="0"/>
              </a:rPr>
              <a:t>Expenditure on secondary as </a:t>
            </a:r>
            <a:r>
              <a:rPr lang="en-US" dirty="0" smtClean="0">
                <a:latin typeface="Lato" panose="020F0802020204030203" pitchFamily="34" charset="0"/>
              </a:rPr>
              <a:t>percent</a:t>
            </a:r>
            <a:r>
              <a:rPr lang="en-US" dirty="0">
                <a:latin typeface="Lato" panose="020F0802020204030203" pitchFamily="34" charset="0"/>
              </a:rPr>
              <a:t> of government expenditure on education </a:t>
            </a:r>
            <a:r>
              <a:rPr lang="en-US" dirty="0" smtClean="0">
                <a:latin typeface="Lato" panose="020F0802020204030203" pitchFamily="34" charset="0"/>
              </a:rPr>
              <a:t>(%)</a:t>
            </a:r>
            <a:endParaRPr lang="en-US" dirty="0">
              <a:latin typeface="Lato" panose="020F08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9264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148" y="164218"/>
            <a:ext cx="4315097" cy="682579"/>
          </a:xfrm>
        </p:spPr>
        <p:txBody>
          <a:bodyPr>
            <a:normAutofit lnSpcReduction="10000"/>
          </a:bodyPr>
          <a:lstStyle/>
          <a:p>
            <a:r>
              <a:rPr lang="en-US" sz="4400" dirty="0" smtClean="0">
                <a:solidFill>
                  <a:schemeClr val="accent5">
                    <a:lumMod val="50000"/>
                  </a:schemeClr>
                </a:solidFill>
                <a:latin typeface="Montserrat Medium" pitchFamily="2" charset="0"/>
              </a:rPr>
              <a:t>Observation: 4</a:t>
            </a:r>
            <a:endParaRPr lang="en-IN" sz="4400" dirty="0">
              <a:solidFill>
                <a:schemeClr val="accent5">
                  <a:lumMod val="50000"/>
                </a:schemeClr>
              </a:solidFill>
              <a:latin typeface="Montserrat Medium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0402" y="0"/>
            <a:ext cx="846797" cy="84679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31" y="1344710"/>
            <a:ext cx="11652067" cy="538266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84379" y="726421"/>
            <a:ext cx="835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ato" panose="020F0802020204030203" pitchFamily="34" charset="0"/>
              </a:rPr>
              <a:t>Expenditure on tertiary as </a:t>
            </a:r>
            <a:r>
              <a:rPr lang="en-US" dirty="0" smtClean="0">
                <a:latin typeface="Lato" panose="020F0802020204030203" pitchFamily="34" charset="0"/>
              </a:rPr>
              <a:t>percent</a:t>
            </a:r>
            <a:r>
              <a:rPr lang="en-US" dirty="0">
                <a:latin typeface="Lato" panose="020F0802020204030203" pitchFamily="34" charset="0"/>
              </a:rPr>
              <a:t> of government expenditure on education </a:t>
            </a:r>
            <a:r>
              <a:rPr lang="en-US" dirty="0" smtClean="0">
                <a:latin typeface="Lato" panose="020F0802020204030203" pitchFamily="34" charset="0"/>
              </a:rPr>
              <a:t>(%)</a:t>
            </a:r>
            <a:endParaRPr lang="en-US" dirty="0">
              <a:latin typeface="Lato" panose="020F08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807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148" y="164218"/>
            <a:ext cx="4315097" cy="682579"/>
          </a:xfrm>
        </p:spPr>
        <p:txBody>
          <a:bodyPr>
            <a:normAutofit lnSpcReduction="10000"/>
          </a:bodyPr>
          <a:lstStyle/>
          <a:p>
            <a:r>
              <a:rPr lang="en-US" sz="4400" dirty="0" smtClean="0">
                <a:solidFill>
                  <a:schemeClr val="accent5">
                    <a:lumMod val="50000"/>
                  </a:schemeClr>
                </a:solidFill>
                <a:latin typeface="Montserrat Medium" pitchFamily="2" charset="0"/>
              </a:rPr>
              <a:t>Observation: 5</a:t>
            </a:r>
            <a:endParaRPr lang="en-IN" sz="4400" dirty="0">
              <a:solidFill>
                <a:schemeClr val="accent5">
                  <a:lumMod val="50000"/>
                </a:schemeClr>
              </a:solidFill>
              <a:latin typeface="Montserrat Medium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0402" y="0"/>
            <a:ext cx="846797" cy="84679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48" y="1529376"/>
            <a:ext cx="11499670" cy="460659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12320" y="883566"/>
            <a:ext cx="5875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ato" panose="020F0802020204030203" pitchFamily="34" charset="0"/>
              </a:rPr>
              <a:t>Internet users (per 100 people</a:t>
            </a:r>
            <a:r>
              <a:rPr lang="en-US" dirty="0" smtClean="0">
                <a:latin typeface="Lato" panose="020F0802020204030203" pitchFamily="34" charset="0"/>
              </a:rPr>
              <a:t>) in the five income group</a:t>
            </a:r>
            <a:endParaRPr lang="en-US" dirty="0">
              <a:latin typeface="Lato" panose="020F08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6142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11" y="164218"/>
            <a:ext cx="4315097" cy="682579"/>
          </a:xfrm>
        </p:spPr>
        <p:txBody>
          <a:bodyPr>
            <a:normAutofit lnSpcReduction="10000"/>
          </a:bodyPr>
          <a:lstStyle/>
          <a:p>
            <a:r>
              <a:rPr lang="en-US" sz="4400" dirty="0" smtClean="0">
                <a:solidFill>
                  <a:schemeClr val="accent5">
                    <a:lumMod val="50000"/>
                  </a:schemeClr>
                </a:solidFill>
                <a:latin typeface="Montserrat Medium" pitchFamily="2" charset="0"/>
              </a:rPr>
              <a:t>Observation: 6</a:t>
            </a:r>
            <a:endParaRPr lang="en-IN" sz="4400" dirty="0">
              <a:solidFill>
                <a:schemeClr val="accent5">
                  <a:lumMod val="50000"/>
                </a:schemeClr>
              </a:solidFill>
              <a:latin typeface="Montserrat Medium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0402" y="0"/>
            <a:ext cx="846797" cy="84679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5225"/>
            <a:ext cx="11521440" cy="5373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593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148" y="164218"/>
            <a:ext cx="4315097" cy="682579"/>
          </a:xfrm>
        </p:spPr>
        <p:txBody>
          <a:bodyPr>
            <a:normAutofit lnSpcReduction="10000"/>
          </a:bodyPr>
          <a:lstStyle/>
          <a:p>
            <a:r>
              <a:rPr lang="en-US" sz="4400" dirty="0" smtClean="0">
                <a:solidFill>
                  <a:schemeClr val="accent5">
                    <a:lumMod val="50000"/>
                  </a:schemeClr>
                </a:solidFill>
                <a:latin typeface="Montserrat Medium" pitchFamily="2" charset="0"/>
              </a:rPr>
              <a:t>Observation: 7</a:t>
            </a:r>
            <a:endParaRPr lang="en-IN" sz="4400" dirty="0">
              <a:solidFill>
                <a:schemeClr val="accent5">
                  <a:lumMod val="50000"/>
                </a:schemeClr>
              </a:solidFill>
              <a:latin typeface="Montserrat Medium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0402" y="0"/>
            <a:ext cx="846797" cy="84679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91" y="1191718"/>
            <a:ext cx="11494292" cy="5496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447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61</Words>
  <Application>Microsoft Office PowerPoint</Application>
  <PresentationFormat>Widescreen</PresentationFormat>
  <Paragraphs>24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Lato</vt:lpstr>
      <vt:lpstr>Montserrat Medium</vt:lpstr>
      <vt:lpstr>Office Theme</vt:lpstr>
      <vt:lpstr>EXPLORATORY DATA ANALYSIS CAPSTONE PROJECT – 01</vt:lpstr>
      <vt:lpstr>Procedure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EXPLORATORY DATA ANALYSIS CAPSTONE PROJECT – 01</dc:title>
  <dc:creator>HOME</dc:creator>
  <cp:lastModifiedBy>HOME</cp:lastModifiedBy>
  <cp:revision>7</cp:revision>
  <dcterms:created xsi:type="dcterms:W3CDTF">2022-09-27T11:52:13Z</dcterms:created>
  <dcterms:modified xsi:type="dcterms:W3CDTF">2022-09-27T12:36:37Z</dcterms:modified>
</cp:coreProperties>
</file>