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igs" ContentType="application/vnd.openxmlformats-package.digital-signature-origin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_xmlsignatures/sig1.xml" ContentType="application/vnd.openxmlformats-package.digital-signature-xmlsignatur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package/2006/relationships/digital-signature/origin" Target="_xmlsignatures/origin.sigs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Archivo Black" panose="020B0604020202020204" charset="0"/>
      <p:regular r:id="rId17"/>
    </p:embeddedFont>
    <p:embeddedFont>
      <p:font typeface="Garet" panose="020B0604020202020204" charset="0"/>
      <p:regular r:id="rId18"/>
    </p:embeddedFont>
    <p:embeddedFont>
      <p:font typeface="Open Sans Extra Bold" panose="020B0604020202020204" charset="0"/>
      <p:regular r:id="rId19"/>
    </p:embeddedFont>
    <p:embeddedFont>
      <p:font typeface="Quicksand" panose="020B0604020202020204" charset="0"/>
      <p:regular r:id="rId20"/>
    </p:embeddedFont>
    <p:embeddedFont>
      <p:font typeface="Quicksand Bold" panose="020B0604020202020204" charset="0"/>
      <p:regular r:id="rId21"/>
    </p:embeddedFont>
    <p:embeddedFont>
      <p:font typeface="Quicksand Medium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8771C-3808-B778-DB17-C09A4D77F013}"/>
              </a:ext>
            </a:extLst>
          </p:cNvPr>
          <p:cNvSpPr txBox="1"/>
          <p:nvPr userDrawn="1"/>
        </p:nvSpPr>
        <p:spPr>
          <a:xfrm rot="19054204">
            <a:off x="10010323" y="5938747"/>
            <a:ext cx="6368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85000"/>
                  </a:schemeClr>
                </a:solidFill>
              </a:rPr>
              <a:t>Debayan Biswas </a:t>
            </a:r>
            <a:endParaRPr lang="en-I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BD6A3-1631-8FD9-8741-93CAA6867F20}"/>
              </a:ext>
            </a:extLst>
          </p:cNvPr>
          <p:cNvSpPr txBox="1"/>
          <p:nvPr userDrawn="1"/>
        </p:nvSpPr>
        <p:spPr>
          <a:xfrm rot="19054204">
            <a:off x="1908753" y="4543335"/>
            <a:ext cx="6368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85000"/>
                  </a:schemeClr>
                </a:solidFill>
              </a:rPr>
              <a:t>Debayan Biswas </a:t>
            </a:r>
            <a:endParaRPr lang="en-I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205338"/>
            <a:ext cx="15039835" cy="3191970"/>
            <a:chOff x="0" y="0"/>
            <a:chExt cx="3961109" cy="8406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61109" cy="840684"/>
            </a:xfrm>
            <a:custGeom>
              <a:avLst/>
              <a:gdLst/>
              <a:ahLst/>
              <a:cxnLst/>
              <a:rect l="l" t="t" r="r" b="b"/>
              <a:pathLst>
                <a:path w="3961109" h="840684">
                  <a:moveTo>
                    <a:pt x="0" y="0"/>
                  </a:moveTo>
                  <a:lnTo>
                    <a:pt x="3961109" y="0"/>
                  </a:lnTo>
                  <a:lnTo>
                    <a:pt x="3961109" y="840684"/>
                  </a:lnTo>
                  <a:lnTo>
                    <a:pt x="0" y="840684"/>
                  </a:lnTo>
                  <a:close/>
                </a:path>
              </a:pathLst>
            </a:custGeom>
            <a:solidFill>
              <a:srgbClr val="FBF4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961109" cy="878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7040793"/>
            <a:ext cx="6492413" cy="324620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BF4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840560" y="845054"/>
            <a:ext cx="2418740" cy="1444761"/>
          </a:xfrm>
          <a:custGeom>
            <a:avLst/>
            <a:gdLst/>
            <a:ahLst/>
            <a:cxnLst/>
            <a:rect l="l" t="t" r="r" b="b"/>
            <a:pathLst>
              <a:path w="2418740" h="1444761">
                <a:moveTo>
                  <a:pt x="0" y="0"/>
                </a:moveTo>
                <a:lnTo>
                  <a:pt x="2418740" y="0"/>
                </a:lnTo>
                <a:lnTo>
                  <a:pt x="2418740" y="1444761"/>
                </a:lnTo>
                <a:lnTo>
                  <a:pt x="0" y="1444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638592" y="3942168"/>
            <a:ext cx="14201968" cy="179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20"/>
              </a:lnSpc>
            </a:pPr>
            <a:r>
              <a:rPr lang="en-US" sz="65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Predicting Exoplanet Habitability using Machine Learning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8592" y="7662815"/>
            <a:ext cx="5362486" cy="1861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20"/>
              </a:lnSpc>
            </a:pPr>
            <a:r>
              <a:rPr lang="en-US" sz="3000" dirty="0">
                <a:solidFill>
                  <a:srgbClr val="000000">
                    <a:alpha val="92941"/>
                  </a:srgbClr>
                </a:solidFill>
                <a:latin typeface="Garet"/>
                <a:ea typeface="Garet"/>
                <a:cs typeface="Garet"/>
                <a:sym typeface="Garet"/>
              </a:rPr>
              <a:t>Debayan Biswas</a:t>
            </a:r>
          </a:p>
          <a:p>
            <a:pPr algn="just">
              <a:lnSpc>
                <a:spcPts val="3720"/>
              </a:lnSpc>
            </a:pPr>
            <a:r>
              <a:rPr lang="en-US" sz="3000" dirty="0">
                <a:solidFill>
                  <a:srgbClr val="000000">
                    <a:alpha val="92941"/>
                  </a:srgbClr>
                </a:solidFill>
                <a:latin typeface="Garet"/>
                <a:ea typeface="Garet"/>
                <a:cs typeface="Garet"/>
                <a:sym typeface="Garet"/>
              </a:rPr>
              <a:t>x22242821</a:t>
            </a:r>
          </a:p>
          <a:p>
            <a:pPr algn="just">
              <a:lnSpc>
                <a:spcPts val="3720"/>
              </a:lnSpc>
            </a:pPr>
            <a:r>
              <a:rPr lang="en-US" sz="3000" dirty="0">
                <a:solidFill>
                  <a:srgbClr val="000000">
                    <a:alpha val="92941"/>
                  </a:srgbClr>
                </a:solidFill>
                <a:latin typeface="Garet"/>
                <a:ea typeface="Garet"/>
                <a:cs typeface="Garet"/>
                <a:sym typeface="Garet"/>
              </a:rPr>
              <a:t>MSc Data Analytics</a:t>
            </a:r>
          </a:p>
          <a:p>
            <a:pPr algn="just">
              <a:lnSpc>
                <a:spcPts val="3720"/>
              </a:lnSpc>
            </a:pPr>
            <a:r>
              <a:rPr lang="en-US" sz="3000" dirty="0">
                <a:solidFill>
                  <a:srgbClr val="000000">
                    <a:alpha val="92941"/>
                  </a:srgbClr>
                </a:solidFill>
                <a:latin typeface="Garet"/>
                <a:ea typeface="Garet"/>
                <a:cs typeface="Garet"/>
                <a:sym typeface="Garet"/>
              </a:rPr>
              <a:t>National College of Ireland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6195" y="485854"/>
            <a:ext cx="16877800" cy="9147140"/>
            <a:chOff x="0" y="0"/>
            <a:chExt cx="4445182" cy="2409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5182" cy="2409123"/>
            </a:xfrm>
            <a:custGeom>
              <a:avLst/>
              <a:gdLst/>
              <a:ahLst/>
              <a:cxnLst/>
              <a:rect l="l" t="t" r="r" b="b"/>
              <a:pathLst>
                <a:path w="4445182" h="2409123">
                  <a:moveTo>
                    <a:pt x="4587" y="0"/>
                  </a:moveTo>
                  <a:lnTo>
                    <a:pt x="4440595" y="0"/>
                  </a:lnTo>
                  <a:cubicBezTo>
                    <a:pt x="4441811" y="0"/>
                    <a:pt x="4442978" y="483"/>
                    <a:pt x="4443838" y="1344"/>
                  </a:cubicBezTo>
                  <a:cubicBezTo>
                    <a:pt x="4444698" y="2204"/>
                    <a:pt x="4445182" y="3370"/>
                    <a:pt x="4445182" y="4587"/>
                  </a:cubicBezTo>
                  <a:lnTo>
                    <a:pt x="4445182" y="2404536"/>
                  </a:lnTo>
                  <a:cubicBezTo>
                    <a:pt x="4445182" y="2405753"/>
                    <a:pt x="4444698" y="2406920"/>
                    <a:pt x="4443838" y="2407780"/>
                  </a:cubicBezTo>
                  <a:cubicBezTo>
                    <a:pt x="4442978" y="2408640"/>
                    <a:pt x="4441811" y="2409123"/>
                    <a:pt x="4440595" y="2409123"/>
                  </a:cubicBezTo>
                  <a:lnTo>
                    <a:pt x="4587" y="2409123"/>
                  </a:lnTo>
                  <a:cubicBezTo>
                    <a:pt x="3370" y="2409123"/>
                    <a:pt x="2204" y="2408640"/>
                    <a:pt x="1344" y="2407780"/>
                  </a:cubicBezTo>
                  <a:cubicBezTo>
                    <a:pt x="483" y="2406920"/>
                    <a:pt x="0" y="2405753"/>
                    <a:pt x="0" y="2404536"/>
                  </a:cubicBezTo>
                  <a:lnTo>
                    <a:pt x="0" y="4587"/>
                  </a:lnTo>
                  <a:cubicBezTo>
                    <a:pt x="0" y="3370"/>
                    <a:pt x="483" y="2204"/>
                    <a:pt x="1344" y="1344"/>
                  </a:cubicBezTo>
                  <a:cubicBezTo>
                    <a:pt x="2204" y="483"/>
                    <a:pt x="3370" y="0"/>
                    <a:pt x="4587" y="0"/>
                  </a:cubicBezTo>
                  <a:close/>
                </a:path>
              </a:pathLst>
            </a:custGeom>
            <a:solidFill>
              <a:srgbClr val="F7EBFD">
                <a:alpha val="65882"/>
              </a:srgbClr>
            </a:solidFill>
            <a:ln w="19050" cap="sq">
              <a:solidFill>
                <a:srgbClr val="FFFFFF">
                  <a:alpha val="6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5182" cy="24472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801100" y="1907666"/>
            <a:ext cx="5253821" cy="7350634"/>
          </a:xfrm>
          <a:custGeom>
            <a:avLst/>
            <a:gdLst/>
            <a:ahLst/>
            <a:cxnLst/>
            <a:rect l="l" t="t" r="r" b="b"/>
            <a:pathLst>
              <a:path w="5253821" h="7350634">
                <a:moveTo>
                  <a:pt x="0" y="0"/>
                </a:moveTo>
                <a:lnTo>
                  <a:pt x="5253821" y="0"/>
                </a:lnTo>
                <a:lnTo>
                  <a:pt x="5253821" y="7350634"/>
                </a:lnTo>
                <a:lnTo>
                  <a:pt x="0" y="73506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29" r="-14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227975" y="562054"/>
            <a:ext cx="13708609" cy="908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20"/>
              </a:lnSpc>
            </a:pPr>
            <a:r>
              <a:rPr lang="en-US" sz="65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Class Imbalance Handling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313050"/>
            <a:ext cx="10411714" cy="6339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8" lvl="1" indent="-237489" algn="l">
              <a:lnSpc>
                <a:spcPts val="461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Majority class at 98.9 % whereas Minority classes at 0.4% and 0.7%</a:t>
            </a:r>
          </a:p>
          <a:p>
            <a:pPr marL="474978" lvl="1" indent="-237489" algn="l">
              <a:lnSpc>
                <a:spcPts val="461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Dataset split into features and label and unnecessary features dropped</a:t>
            </a:r>
          </a:p>
          <a:p>
            <a:pPr marL="474978" lvl="1" indent="-237489" algn="l">
              <a:lnSpc>
                <a:spcPts val="461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Features are scaled using Standard Scalar</a:t>
            </a:r>
          </a:p>
          <a:p>
            <a:pPr marL="474978" lvl="1" indent="-237489" algn="l">
              <a:lnSpc>
                <a:spcPts val="461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Label is encoded using One Hot encoder</a:t>
            </a:r>
          </a:p>
          <a:p>
            <a:pPr marL="474978" lvl="1" indent="-237489" algn="l">
              <a:lnSpc>
                <a:spcPts val="461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Best Hyperparameters are selected</a:t>
            </a:r>
          </a:p>
          <a:p>
            <a:pPr marL="474978" lvl="1" indent="-237489" algn="l">
              <a:lnSpc>
                <a:spcPts val="461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Spectral Normalization used to attain stable training</a:t>
            </a:r>
          </a:p>
          <a:p>
            <a:pPr marL="474978" lvl="1" indent="-237489" algn="l">
              <a:lnSpc>
                <a:spcPts val="461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Generator</a:t>
            </a:r>
            <a:r>
              <a:rPr lang="en-US" sz="2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synthetic data that resembles the real data </a:t>
            </a:r>
          </a:p>
          <a:p>
            <a:pPr marL="474978" lvl="1" indent="-237489" algn="l">
              <a:lnSpc>
                <a:spcPts val="461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Discriminator</a:t>
            </a:r>
            <a:r>
              <a:rPr lang="en-US" sz="2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evaluates whether the data it receives is real or synthetic</a:t>
            </a:r>
          </a:p>
          <a:p>
            <a:pPr marL="474978" lvl="1" indent="-237489" algn="l">
              <a:lnSpc>
                <a:spcPts val="461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Training cGAN to generate synthetic data</a:t>
            </a:r>
          </a:p>
          <a:p>
            <a:pPr marL="474978" lvl="1" indent="-237489" algn="l">
              <a:lnSpc>
                <a:spcPts val="461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Generated synthetic data is merged with real data to overcome imbalance class distribution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86229" y="2586470"/>
            <a:ext cx="13315542" cy="6671830"/>
            <a:chOff x="0" y="0"/>
            <a:chExt cx="3506974" cy="17571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06974" cy="1757190"/>
            </a:xfrm>
            <a:custGeom>
              <a:avLst/>
              <a:gdLst/>
              <a:ahLst/>
              <a:cxnLst/>
              <a:rect l="l" t="t" r="r" b="b"/>
              <a:pathLst>
                <a:path w="3506974" h="1757190">
                  <a:moveTo>
                    <a:pt x="29652" y="0"/>
                  </a:moveTo>
                  <a:lnTo>
                    <a:pt x="3477322" y="0"/>
                  </a:lnTo>
                  <a:cubicBezTo>
                    <a:pt x="3485186" y="0"/>
                    <a:pt x="3492728" y="3124"/>
                    <a:pt x="3498289" y="8685"/>
                  </a:cubicBezTo>
                  <a:cubicBezTo>
                    <a:pt x="3503850" y="14246"/>
                    <a:pt x="3506974" y="21788"/>
                    <a:pt x="3506974" y="29652"/>
                  </a:cubicBezTo>
                  <a:lnTo>
                    <a:pt x="3506974" y="1727537"/>
                  </a:lnTo>
                  <a:cubicBezTo>
                    <a:pt x="3506974" y="1735402"/>
                    <a:pt x="3503850" y="1742944"/>
                    <a:pt x="3498289" y="1748505"/>
                  </a:cubicBezTo>
                  <a:cubicBezTo>
                    <a:pt x="3492728" y="1754066"/>
                    <a:pt x="3485186" y="1757190"/>
                    <a:pt x="3477322" y="1757190"/>
                  </a:cubicBezTo>
                  <a:lnTo>
                    <a:pt x="29652" y="1757190"/>
                  </a:lnTo>
                  <a:cubicBezTo>
                    <a:pt x="21788" y="1757190"/>
                    <a:pt x="14246" y="1754066"/>
                    <a:pt x="8685" y="1748505"/>
                  </a:cubicBezTo>
                  <a:cubicBezTo>
                    <a:pt x="3124" y="1742944"/>
                    <a:pt x="0" y="1735402"/>
                    <a:pt x="0" y="1727537"/>
                  </a:cubicBezTo>
                  <a:lnTo>
                    <a:pt x="0" y="29652"/>
                  </a:lnTo>
                  <a:cubicBezTo>
                    <a:pt x="0" y="21788"/>
                    <a:pt x="3124" y="14246"/>
                    <a:pt x="8685" y="8685"/>
                  </a:cubicBezTo>
                  <a:cubicBezTo>
                    <a:pt x="14246" y="3124"/>
                    <a:pt x="21788" y="0"/>
                    <a:pt x="29652" y="0"/>
                  </a:cubicBezTo>
                  <a:close/>
                </a:path>
              </a:pathLst>
            </a:custGeom>
            <a:solidFill>
              <a:srgbClr val="FFFFFF">
                <a:alpha val="81961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506974" cy="17952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519981" y="1294650"/>
            <a:ext cx="7248039" cy="886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4"/>
              </a:lnSpc>
            </a:pPr>
            <a:r>
              <a:rPr lang="en-US" sz="63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Model Training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82920" y="3209855"/>
            <a:ext cx="10922160" cy="5450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87"/>
              </a:lnSpc>
            </a:pPr>
            <a:r>
              <a:rPr lang="en-US" sz="2399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Preparation:</a:t>
            </a:r>
          </a:p>
          <a:p>
            <a:pPr marL="518158" lvl="1" indent="-259079" algn="just">
              <a:lnSpc>
                <a:spcPts val="3887"/>
              </a:lnSpc>
              <a:buFont typeface="Arial"/>
              <a:buChar char="•"/>
            </a:pPr>
            <a:r>
              <a:rPr lang="en-US" sz="23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Features and target label are split into 80% training and 20% test sets </a:t>
            </a:r>
          </a:p>
          <a:p>
            <a:pPr marL="518158" lvl="1" indent="-259079" algn="just">
              <a:lnSpc>
                <a:spcPts val="3887"/>
              </a:lnSpc>
              <a:buFont typeface="Arial"/>
              <a:buChar char="•"/>
            </a:pPr>
            <a:r>
              <a:rPr lang="en-US" sz="23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Standardizing features using Standard scalar</a:t>
            </a:r>
          </a:p>
          <a:p>
            <a:pPr marL="518158" lvl="1" indent="-259079" algn="just">
              <a:lnSpc>
                <a:spcPts val="3887"/>
              </a:lnSpc>
              <a:buFont typeface="Arial"/>
              <a:buChar char="•"/>
            </a:pPr>
            <a:r>
              <a:rPr lang="en-US" sz="23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Label encoding the target label</a:t>
            </a:r>
          </a:p>
          <a:p>
            <a:pPr algn="just">
              <a:lnSpc>
                <a:spcPts val="3887"/>
              </a:lnSpc>
            </a:pPr>
            <a:endParaRPr lang="en-US" sz="2399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just">
              <a:lnSpc>
                <a:spcPts val="3887"/>
              </a:lnSpc>
            </a:pPr>
            <a:r>
              <a:rPr lang="en-US" sz="2399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 &amp; Hyperparameter Tuning:</a:t>
            </a:r>
          </a:p>
          <a:p>
            <a:pPr marL="518158" lvl="1" indent="-259079" algn="just">
              <a:lnSpc>
                <a:spcPts val="3887"/>
              </a:lnSpc>
              <a:buFont typeface="Arial"/>
              <a:buChar char="•"/>
            </a:pPr>
            <a:r>
              <a:rPr lang="en-US" sz="23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XGBoost</a:t>
            </a:r>
            <a:r>
              <a:rPr lang="en-US" sz="23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Classifier</a:t>
            </a:r>
          </a:p>
          <a:p>
            <a:pPr marL="518158" lvl="1" indent="-259079" algn="just">
              <a:lnSpc>
                <a:spcPts val="3887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Param grids are set with specific range of hyperparameters </a:t>
            </a:r>
          </a:p>
          <a:p>
            <a:pPr marL="518158" lvl="1" indent="-259079" algn="just">
              <a:lnSpc>
                <a:spcPts val="3887"/>
              </a:lnSpc>
              <a:buFont typeface="Arial"/>
              <a:buChar char="•"/>
            </a:pPr>
            <a:r>
              <a:rPr lang="en-US" sz="23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Grid Search with Cross-Validation is applied to find Best parameters</a:t>
            </a:r>
          </a:p>
          <a:p>
            <a:pPr marL="518158" lvl="1" indent="-259079" algn="just">
              <a:lnSpc>
                <a:spcPts val="3887"/>
              </a:lnSpc>
              <a:buFont typeface="Arial"/>
              <a:buChar char="•"/>
            </a:pPr>
            <a:r>
              <a:rPr lang="en-US" sz="23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XGBoost</a:t>
            </a:r>
            <a:r>
              <a:rPr lang="en-US" sz="23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is trained on the best found parameters</a:t>
            </a:r>
          </a:p>
          <a:p>
            <a:pPr algn="just">
              <a:lnSpc>
                <a:spcPts val="3887"/>
              </a:lnSpc>
            </a:pPr>
            <a:endParaRPr lang="en-US" sz="2399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6839" y="2205904"/>
            <a:ext cx="10304836" cy="7052396"/>
            <a:chOff x="0" y="0"/>
            <a:chExt cx="13739781" cy="940319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3409853"/>
              <a:ext cx="13739781" cy="5993342"/>
              <a:chOff x="0" y="0"/>
              <a:chExt cx="2714031" cy="118387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14031" cy="1183870"/>
              </a:xfrm>
              <a:custGeom>
                <a:avLst/>
                <a:gdLst/>
                <a:ahLst/>
                <a:cxnLst/>
                <a:rect l="l" t="t" r="r" b="b"/>
                <a:pathLst>
                  <a:path w="2714031" h="1183870">
                    <a:moveTo>
                      <a:pt x="38316" y="0"/>
                    </a:moveTo>
                    <a:lnTo>
                      <a:pt x="2675715" y="0"/>
                    </a:lnTo>
                    <a:cubicBezTo>
                      <a:pt x="2685877" y="0"/>
                      <a:pt x="2695623" y="4037"/>
                      <a:pt x="2702808" y="11222"/>
                    </a:cubicBezTo>
                    <a:cubicBezTo>
                      <a:pt x="2709994" y="18408"/>
                      <a:pt x="2714031" y="28154"/>
                      <a:pt x="2714031" y="38316"/>
                    </a:cubicBezTo>
                    <a:lnTo>
                      <a:pt x="2714031" y="1145554"/>
                    </a:lnTo>
                    <a:cubicBezTo>
                      <a:pt x="2714031" y="1155716"/>
                      <a:pt x="2709994" y="1165462"/>
                      <a:pt x="2702808" y="1172648"/>
                    </a:cubicBezTo>
                    <a:cubicBezTo>
                      <a:pt x="2695623" y="1179833"/>
                      <a:pt x="2685877" y="1183870"/>
                      <a:pt x="2675715" y="1183870"/>
                    </a:cubicBezTo>
                    <a:lnTo>
                      <a:pt x="38316" y="1183870"/>
                    </a:lnTo>
                    <a:cubicBezTo>
                      <a:pt x="28154" y="1183870"/>
                      <a:pt x="18408" y="1179833"/>
                      <a:pt x="11222" y="1172648"/>
                    </a:cubicBezTo>
                    <a:cubicBezTo>
                      <a:pt x="4037" y="1165462"/>
                      <a:pt x="0" y="1155716"/>
                      <a:pt x="0" y="1145554"/>
                    </a:cubicBezTo>
                    <a:lnTo>
                      <a:pt x="0" y="38316"/>
                    </a:lnTo>
                    <a:cubicBezTo>
                      <a:pt x="0" y="28154"/>
                      <a:pt x="4037" y="18408"/>
                      <a:pt x="11222" y="11222"/>
                    </a:cubicBezTo>
                    <a:cubicBezTo>
                      <a:pt x="18408" y="4037"/>
                      <a:pt x="28154" y="0"/>
                      <a:pt x="3831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2714031" cy="122197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0"/>
              <a:ext cx="5630290" cy="4395328"/>
              <a:chOff x="0" y="0"/>
              <a:chExt cx="1112156" cy="86821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112156" cy="868213"/>
              </a:xfrm>
              <a:custGeom>
                <a:avLst/>
                <a:gdLst/>
                <a:ahLst/>
                <a:cxnLst/>
                <a:rect l="l" t="t" r="r" b="b"/>
                <a:pathLst>
                  <a:path w="1112156" h="868213">
                    <a:moveTo>
                      <a:pt x="93503" y="0"/>
                    </a:moveTo>
                    <a:lnTo>
                      <a:pt x="1018653" y="0"/>
                    </a:lnTo>
                    <a:cubicBezTo>
                      <a:pt x="1043451" y="0"/>
                      <a:pt x="1067234" y="9851"/>
                      <a:pt x="1084770" y="27386"/>
                    </a:cubicBezTo>
                    <a:cubicBezTo>
                      <a:pt x="1102305" y="44922"/>
                      <a:pt x="1112156" y="68705"/>
                      <a:pt x="1112156" y="93503"/>
                    </a:cubicBezTo>
                    <a:lnTo>
                      <a:pt x="1112156" y="774710"/>
                    </a:lnTo>
                    <a:cubicBezTo>
                      <a:pt x="1112156" y="826350"/>
                      <a:pt x="1070293" y="868213"/>
                      <a:pt x="1018653" y="868213"/>
                    </a:cubicBezTo>
                    <a:lnTo>
                      <a:pt x="93503" y="868213"/>
                    </a:lnTo>
                    <a:cubicBezTo>
                      <a:pt x="68705" y="868213"/>
                      <a:pt x="44922" y="858362"/>
                      <a:pt x="27386" y="840826"/>
                    </a:cubicBezTo>
                    <a:cubicBezTo>
                      <a:pt x="9851" y="823291"/>
                      <a:pt x="0" y="799508"/>
                      <a:pt x="0" y="774710"/>
                    </a:cubicBezTo>
                    <a:lnTo>
                      <a:pt x="0" y="93503"/>
                    </a:lnTo>
                    <a:cubicBezTo>
                      <a:pt x="0" y="68705"/>
                      <a:pt x="9851" y="44922"/>
                      <a:pt x="27386" y="27386"/>
                    </a:cubicBezTo>
                    <a:cubicBezTo>
                      <a:pt x="44922" y="9851"/>
                      <a:pt x="68705" y="0"/>
                      <a:pt x="9350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1112156" cy="90631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185880" y="4035400"/>
              <a:ext cx="6330575" cy="5102462"/>
            </a:xfrm>
            <a:custGeom>
              <a:avLst/>
              <a:gdLst/>
              <a:ahLst/>
              <a:cxnLst/>
              <a:rect l="l" t="t" r="r" b="b"/>
              <a:pathLst>
                <a:path w="6330575" h="5102462">
                  <a:moveTo>
                    <a:pt x="0" y="0"/>
                  </a:moveTo>
                  <a:lnTo>
                    <a:pt x="6330575" y="0"/>
                  </a:lnTo>
                  <a:lnTo>
                    <a:pt x="6330575" y="5102461"/>
                  </a:lnTo>
                  <a:lnTo>
                    <a:pt x="0" y="5102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159305" y="2317802"/>
            <a:ext cx="4123438" cy="2687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3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Quantitative Analysis</a:t>
            </a:r>
          </a:p>
          <a:p>
            <a:pPr algn="l">
              <a:lnSpc>
                <a:spcPts val="3563"/>
              </a:lnSpc>
            </a:pPr>
            <a:r>
              <a:rPr lang="en-US" sz="21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F1 score: </a:t>
            </a:r>
            <a:r>
              <a:rPr lang="en-US" sz="2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0.95968</a:t>
            </a:r>
          </a:p>
          <a:p>
            <a:pPr algn="l">
              <a:lnSpc>
                <a:spcPts val="3563"/>
              </a:lnSpc>
            </a:pPr>
            <a:r>
              <a:rPr lang="en-US" sz="21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Accuracy: </a:t>
            </a:r>
            <a:r>
              <a:rPr lang="en-US" sz="2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0.9596</a:t>
            </a:r>
          </a:p>
          <a:p>
            <a:pPr algn="l">
              <a:lnSpc>
                <a:spcPts val="3563"/>
              </a:lnSpc>
            </a:pPr>
            <a:r>
              <a:rPr lang="en-US" sz="21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AUC-ROC score: </a:t>
            </a:r>
            <a:r>
              <a:rPr lang="en-US" sz="2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0.9957</a:t>
            </a:r>
          </a:p>
          <a:p>
            <a:pPr algn="l">
              <a:lnSpc>
                <a:spcPts val="3563"/>
              </a:lnSpc>
            </a:pPr>
            <a:r>
              <a:rPr lang="en-US" sz="21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Log loss:  </a:t>
            </a:r>
            <a:r>
              <a:rPr lang="en-US" sz="2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0.10103</a:t>
            </a:r>
          </a:p>
          <a:p>
            <a:pPr algn="l">
              <a:lnSpc>
                <a:spcPts val="3563"/>
              </a:lnSpc>
            </a:pPr>
            <a:endParaRPr lang="en-US" sz="21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6173846" y="5232453"/>
            <a:ext cx="4743862" cy="3826846"/>
          </a:xfrm>
          <a:custGeom>
            <a:avLst/>
            <a:gdLst/>
            <a:ahLst/>
            <a:cxnLst/>
            <a:rect l="l" t="t" r="r" b="b"/>
            <a:pathLst>
              <a:path w="4743862" h="3826846">
                <a:moveTo>
                  <a:pt x="0" y="0"/>
                </a:moveTo>
                <a:lnTo>
                  <a:pt x="4743862" y="0"/>
                </a:lnTo>
                <a:lnTo>
                  <a:pt x="4743862" y="3826847"/>
                </a:lnTo>
                <a:lnTo>
                  <a:pt x="0" y="3826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78" r="-127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11680244" y="2205904"/>
            <a:ext cx="5833737" cy="6326860"/>
          </a:xfrm>
          <a:custGeom>
            <a:avLst/>
            <a:gdLst/>
            <a:ahLst/>
            <a:cxnLst/>
            <a:rect l="l" t="t" r="r" b="b"/>
            <a:pathLst>
              <a:path w="5833737" h="6326860">
                <a:moveTo>
                  <a:pt x="0" y="0"/>
                </a:moveTo>
                <a:lnTo>
                  <a:pt x="5833737" y="0"/>
                </a:lnTo>
                <a:lnTo>
                  <a:pt x="5833737" y="6326859"/>
                </a:lnTo>
                <a:lnTo>
                  <a:pt x="0" y="632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3" name="Group 13"/>
          <p:cNvGrpSpPr/>
          <p:nvPr/>
        </p:nvGrpSpPr>
        <p:grpSpPr>
          <a:xfrm>
            <a:off x="6956158" y="2205904"/>
            <a:ext cx="5529828" cy="1942345"/>
            <a:chOff x="0" y="0"/>
            <a:chExt cx="1456416" cy="51156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56416" cy="511564"/>
            </a:xfrm>
            <a:custGeom>
              <a:avLst/>
              <a:gdLst/>
              <a:ahLst/>
              <a:cxnLst/>
              <a:rect l="l" t="t" r="r" b="b"/>
              <a:pathLst>
                <a:path w="1456416" h="511564">
                  <a:moveTo>
                    <a:pt x="71401" y="0"/>
                  </a:moveTo>
                  <a:lnTo>
                    <a:pt x="1385014" y="0"/>
                  </a:lnTo>
                  <a:cubicBezTo>
                    <a:pt x="1403951" y="0"/>
                    <a:pt x="1422112" y="7523"/>
                    <a:pt x="1435503" y="20913"/>
                  </a:cubicBezTo>
                  <a:cubicBezTo>
                    <a:pt x="1448893" y="34303"/>
                    <a:pt x="1456416" y="52465"/>
                    <a:pt x="1456416" y="71401"/>
                  </a:cubicBezTo>
                  <a:lnTo>
                    <a:pt x="1456416" y="440163"/>
                  </a:lnTo>
                  <a:cubicBezTo>
                    <a:pt x="1456416" y="459100"/>
                    <a:pt x="1448893" y="477261"/>
                    <a:pt x="1435503" y="490651"/>
                  </a:cubicBezTo>
                  <a:cubicBezTo>
                    <a:pt x="1422112" y="504042"/>
                    <a:pt x="1403951" y="511564"/>
                    <a:pt x="1385014" y="511564"/>
                  </a:cubicBezTo>
                  <a:lnTo>
                    <a:pt x="71401" y="511564"/>
                  </a:lnTo>
                  <a:cubicBezTo>
                    <a:pt x="52465" y="511564"/>
                    <a:pt x="34303" y="504042"/>
                    <a:pt x="20913" y="490651"/>
                  </a:cubicBezTo>
                  <a:cubicBezTo>
                    <a:pt x="7523" y="477261"/>
                    <a:pt x="0" y="459100"/>
                    <a:pt x="0" y="440163"/>
                  </a:cubicBezTo>
                  <a:lnTo>
                    <a:pt x="0" y="71401"/>
                  </a:lnTo>
                  <a:cubicBezTo>
                    <a:pt x="0" y="52465"/>
                    <a:pt x="7523" y="34303"/>
                    <a:pt x="20913" y="20913"/>
                  </a:cubicBezTo>
                  <a:cubicBezTo>
                    <a:pt x="34303" y="7523"/>
                    <a:pt x="52465" y="0"/>
                    <a:pt x="7140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456416" cy="549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13243" y="602170"/>
            <a:ext cx="8707829" cy="929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Model Evaluation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314805" y="2317802"/>
            <a:ext cx="5062905" cy="2220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3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Qualitative Analysis</a:t>
            </a:r>
          </a:p>
          <a:p>
            <a:pPr algn="l">
              <a:lnSpc>
                <a:spcPts val="3563"/>
              </a:lnSpc>
            </a:pPr>
            <a:r>
              <a:rPr lang="en-US" sz="2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SHAP</a:t>
            </a:r>
          </a:p>
          <a:p>
            <a:pPr algn="l">
              <a:lnSpc>
                <a:spcPts val="3401"/>
              </a:lnSpc>
            </a:pPr>
            <a:r>
              <a:rPr lang="en-US" sz="20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Feature Importance: P_PERIOD </a:t>
            </a:r>
          </a:p>
          <a:p>
            <a:pPr algn="l">
              <a:lnSpc>
                <a:spcPts val="3563"/>
              </a:lnSpc>
            </a:pPr>
            <a:endParaRPr lang="en-US" sz="20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563"/>
              </a:lnSpc>
            </a:pPr>
            <a:endParaRPr lang="en-US" sz="20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98275" y="1133054"/>
            <a:ext cx="11054996" cy="8020892"/>
            <a:chOff x="0" y="0"/>
            <a:chExt cx="2911604" cy="21124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11604" cy="2112498"/>
            </a:xfrm>
            <a:custGeom>
              <a:avLst/>
              <a:gdLst/>
              <a:ahLst/>
              <a:cxnLst/>
              <a:rect l="l" t="t" r="r" b="b"/>
              <a:pathLst>
                <a:path w="2911604" h="2112498">
                  <a:moveTo>
                    <a:pt x="7003" y="0"/>
                  </a:moveTo>
                  <a:lnTo>
                    <a:pt x="2904601" y="0"/>
                  </a:lnTo>
                  <a:cubicBezTo>
                    <a:pt x="2908468" y="0"/>
                    <a:pt x="2911604" y="3135"/>
                    <a:pt x="2911604" y="7003"/>
                  </a:cubicBezTo>
                  <a:lnTo>
                    <a:pt x="2911604" y="2105495"/>
                  </a:lnTo>
                  <a:cubicBezTo>
                    <a:pt x="2911604" y="2107353"/>
                    <a:pt x="2910866" y="2109134"/>
                    <a:pt x="2909553" y="2110447"/>
                  </a:cubicBezTo>
                  <a:cubicBezTo>
                    <a:pt x="2908239" y="2111761"/>
                    <a:pt x="2906458" y="2112498"/>
                    <a:pt x="2904601" y="2112498"/>
                  </a:cubicBezTo>
                  <a:lnTo>
                    <a:pt x="7003" y="2112498"/>
                  </a:lnTo>
                  <a:cubicBezTo>
                    <a:pt x="5146" y="2112498"/>
                    <a:pt x="3364" y="2111761"/>
                    <a:pt x="2051" y="2110447"/>
                  </a:cubicBezTo>
                  <a:cubicBezTo>
                    <a:pt x="738" y="2109134"/>
                    <a:pt x="0" y="2107353"/>
                    <a:pt x="0" y="2105495"/>
                  </a:cubicBezTo>
                  <a:lnTo>
                    <a:pt x="0" y="7003"/>
                  </a:lnTo>
                  <a:cubicBezTo>
                    <a:pt x="0" y="5146"/>
                    <a:pt x="738" y="3364"/>
                    <a:pt x="2051" y="2051"/>
                  </a:cubicBezTo>
                  <a:cubicBezTo>
                    <a:pt x="3364" y="738"/>
                    <a:pt x="5146" y="0"/>
                    <a:pt x="7003" y="0"/>
                  </a:cubicBezTo>
                  <a:close/>
                </a:path>
              </a:pathLst>
            </a:custGeom>
            <a:solidFill>
              <a:srgbClr val="FFFFFF">
                <a:alpha val="65882"/>
              </a:srgbClr>
            </a:solidFill>
            <a:ln w="19050" cap="sq">
              <a:solidFill>
                <a:srgbClr val="FFFFFF">
                  <a:alpha val="6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11604" cy="215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990478" y="3574795"/>
            <a:ext cx="6563206" cy="3691803"/>
          </a:xfrm>
          <a:custGeom>
            <a:avLst/>
            <a:gdLst/>
            <a:ahLst/>
            <a:cxnLst/>
            <a:rect l="l" t="t" r="r" b="b"/>
            <a:pathLst>
              <a:path w="6563206" h="3691803">
                <a:moveTo>
                  <a:pt x="0" y="0"/>
                </a:moveTo>
                <a:lnTo>
                  <a:pt x="6563206" y="0"/>
                </a:lnTo>
                <a:lnTo>
                  <a:pt x="6563206" y="3691804"/>
                </a:lnTo>
                <a:lnTo>
                  <a:pt x="0" y="36918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486876" y="1685505"/>
            <a:ext cx="8959737" cy="982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70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Model Validation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86876" y="3431920"/>
            <a:ext cx="9171477" cy="4725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9" lvl="1" indent="-215899" algn="l">
              <a:lnSpc>
                <a:spcPts val="38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Validation of trained model’s ability to accurately predict habitability of new exoplanet data</a:t>
            </a:r>
          </a:p>
          <a:p>
            <a:pPr marL="431799" lvl="1" indent="-215899" algn="l">
              <a:lnSpc>
                <a:spcPts val="38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Data is scaled using the same scaler applied during training to maintain consistency.</a:t>
            </a:r>
          </a:p>
          <a:p>
            <a:pPr marL="431799" lvl="1" indent="-215899" algn="l">
              <a:lnSpc>
                <a:spcPts val="38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model predicts a habitability class (0, 1, or 2) for each new exoplanet.</a:t>
            </a:r>
          </a:p>
          <a:p>
            <a:pPr marL="431799" lvl="1" indent="-215899" algn="l">
              <a:lnSpc>
                <a:spcPts val="38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These predictions are then converted into meaningful descriptions such as "</a:t>
            </a:r>
            <a:r>
              <a:rPr lang="en-US" sz="1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Not Habitable</a:t>
            </a:r>
            <a:r>
              <a:rPr lang="en-US" sz="1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," "</a:t>
            </a:r>
            <a:r>
              <a:rPr lang="en-US" sz="1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Potentially Habitable</a:t>
            </a:r>
            <a:r>
              <a:rPr lang="en-US" sz="1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," and "</a:t>
            </a:r>
            <a:r>
              <a:rPr lang="en-US" sz="1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Confirmed Habitable</a:t>
            </a:r>
            <a:r>
              <a:rPr lang="en-US" sz="1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."</a:t>
            </a:r>
          </a:p>
          <a:p>
            <a:pPr marL="431799" lvl="1" indent="-215899" algn="l">
              <a:lnSpc>
                <a:spcPts val="38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 new exoplanet data of confirmed planet is passed to the model and the prediction shows : </a:t>
            </a:r>
            <a:r>
              <a:rPr lang="en-US" sz="1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CONFIRMED HABITABLE</a:t>
            </a:r>
          </a:p>
          <a:p>
            <a:pPr algn="l">
              <a:lnSpc>
                <a:spcPts val="3819"/>
              </a:lnSpc>
            </a:pPr>
            <a:endParaRPr lang="en-US" sz="1999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8326" y="656637"/>
            <a:ext cx="16510974" cy="8867855"/>
            <a:chOff x="0" y="0"/>
            <a:chExt cx="4348569" cy="23355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48569" cy="2335567"/>
            </a:xfrm>
            <a:custGeom>
              <a:avLst/>
              <a:gdLst/>
              <a:ahLst/>
              <a:cxnLst/>
              <a:rect l="l" t="t" r="r" b="b"/>
              <a:pathLst>
                <a:path w="4348569" h="2335567">
                  <a:moveTo>
                    <a:pt x="4689" y="0"/>
                  </a:moveTo>
                  <a:lnTo>
                    <a:pt x="4343881" y="0"/>
                  </a:lnTo>
                  <a:cubicBezTo>
                    <a:pt x="4346470" y="0"/>
                    <a:pt x="4348569" y="2099"/>
                    <a:pt x="4348569" y="4689"/>
                  </a:cubicBezTo>
                  <a:lnTo>
                    <a:pt x="4348569" y="2330878"/>
                  </a:lnTo>
                  <a:cubicBezTo>
                    <a:pt x="4348569" y="2333467"/>
                    <a:pt x="4346470" y="2335567"/>
                    <a:pt x="4343881" y="2335567"/>
                  </a:cubicBezTo>
                  <a:lnTo>
                    <a:pt x="4689" y="2335567"/>
                  </a:lnTo>
                  <a:cubicBezTo>
                    <a:pt x="2099" y="2335567"/>
                    <a:pt x="0" y="2333467"/>
                    <a:pt x="0" y="2330878"/>
                  </a:cubicBezTo>
                  <a:lnTo>
                    <a:pt x="0" y="4689"/>
                  </a:lnTo>
                  <a:cubicBezTo>
                    <a:pt x="0" y="2099"/>
                    <a:pt x="2099" y="0"/>
                    <a:pt x="4689" y="0"/>
                  </a:cubicBezTo>
                  <a:close/>
                </a:path>
              </a:pathLst>
            </a:custGeom>
            <a:solidFill>
              <a:srgbClr val="F7EBFD">
                <a:alpha val="77647"/>
              </a:srgbClr>
            </a:solidFill>
            <a:ln w="19050" cap="sq">
              <a:solidFill>
                <a:srgbClr val="FFFFFF">
                  <a:alpha val="77647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48569" cy="237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42663" y="1104900"/>
            <a:ext cx="13402674" cy="982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0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Conclusion &amp; Future Work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801875" y="2567639"/>
            <a:ext cx="14235315" cy="2843586"/>
            <a:chOff x="0" y="0"/>
            <a:chExt cx="852573" cy="1703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52573" cy="170306"/>
            </a:xfrm>
            <a:custGeom>
              <a:avLst/>
              <a:gdLst/>
              <a:ahLst/>
              <a:cxnLst/>
              <a:rect l="l" t="t" r="r" b="b"/>
              <a:pathLst>
                <a:path w="852573" h="170306">
                  <a:moveTo>
                    <a:pt x="20123" y="0"/>
                  </a:moveTo>
                  <a:lnTo>
                    <a:pt x="832450" y="0"/>
                  </a:lnTo>
                  <a:cubicBezTo>
                    <a:pt x="843563" y="0"/>
                    <a:pt x="852573" y="9009"/>
                    <a:pt x="852573" y="20123"/>
                  </a:cubicBezTo>
                  <a:lnTo>
                    <a:pt x="852573" y="150184"/>
                  </a:lnTo>
                  <a:cubicBezTo>
                    <a:pt x="852573" y="161297"/>
                    <a:pt x="843563" y="170306"/>
                    <a:pt x="832450" y="170306"/>
                  </a:cubicBezTo>
                  <a:lnTo>
                    <a:pt x="20123" y="170306"/>
                  </a:lnTo>
                  <a:cubicBezTo>
                    <a:pt x="9009" y="170306"/>
                    <a:pt x="0" y="161297"/>
                    <a:pt x="0" y="150184"/>
                  </a:cubicBezTo>
                  <a:lnTo>
                    <a:pt x="0" y="20123"/>
                  </a:lnTo>
                  <a:cubicBezTo>
                    <a:pt x="0" y="9009"/>
                    <a:pt x="9009" y="0"/>
                    <a:pt x="2012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52573" cy="2084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694105" y="2845013"/>
            <a:ext cx="12899790" cy="2299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9" lvl="1" indent="-215899" algn="l">
              <a:lnSpc>
                <a:spcPts val="37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Model successfully predicted exoplanet habitability</a:t>
            </a:r>
          </a:p>
          <a:p>
            <a:pPr marL="431799" lvl="1" indent="-215899" algn="l">
              <a:lnSpc>
                <a:spcPts val="37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Model demonstrated high accuracy and strong classification ability</a:t>
            </a:r>
          </a:p>
          <a:p>
            <a:pPr marL="431799" lvl="1" indent="-215899" algn="l">
              <a:lnSpc>
                <a:spcPts val="37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Model is effective in distinguishing between different habitability classes</a:t>
            </a:r>
          </a:p>
          <a:p>
            <a:pPr marL="431799" lvl="1" indent="-215899" algn="l">
              <a:lnSpc>
                <a:spcPts val="37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Features contributing to predictions include orbital period, stellar temperature, and planetary type.</a:t>
            </a:r>
          </a:p>
          <a:p>
            <a:pPr algn="l">
              <a:lnSpc>
                <a:spcPts val="3719"/>
              </a:lnSpc>
            </a:pPr>
            <a:endParaRPr lang="en-US" sz="1999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801875" y="5918468"/>
            <a:ext cx="14235315" cy="3104125"/>
            <a:chOff x="0" y="0"/>
            <a:chExt cx="852573" cy="18591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52573" cy="185910"/>
            </a:xfrm>
            <a:custGeom>
              <a:avLst/>
              <a:gdLst/>
              <a:ahLst/>
              <a:cxnLst/>
              <a:rect l="l" t="t" r="r" b="b"/>
              <a:pathLst>
                <a:path w="852573" h="185910">
                  <a:moveTo>
                    <a:pt x="20123" y="0"/>
                  </a:moveTo>
                  <a:lnTo>
                    <a:pt x="832450" y="0"/>
                  </a:lnTo>
                  <a:cubicBezTo>
                    <a:pt x="843563" y="0"/>
                    <a:pt x="852573" y="9009"/>
                    <a:pt x="852573" y="20123"/>
                  </a:cubicBezTo>
                  <a:lnTo>
                    <a:pt x="852573" y="165788"/>
                  </a:lnTo>
                  <a:cubicBezTo>
                    <a:pt x="852573" y="176901"/>
                    <a:pt x="843563" y="185910"/>
                    <a:pt x="832450" y="185910"/>
                  </a:cubicBezTo>
                  <a:lnTo>
                    <a:pt x="20123" y="185910"/>
                  </a:lnTo>
                  <a:cubicBezTo>
                    <a:pt x="9009" y="185910"/>
                    <a:pt x="0" y="176901"/>
                    <a:pt x="0" y="165788"/>
                  </a:cubicBezTo>
                  <a:lnTo>
                    <a:pt x="0" y="20123"/>
                  </a:lnTo>
                  <a:cubicBezTo>
                    <a:pt x="0" y="9009"/>
                    <a:pt x="9009" y="0"/>
                    <a:pt x="2012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52573" cy="2240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110624" y="6256533"/>
            <a:ext cx="14066753" cy="2766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9" lvl="1" indent="-215899" algn="l">
              <a:lnSpc>
                <a:spcPts val="37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Enhanced datasets with more relevant features by combining data from multiple sources</a:t>
            </a:r>
          </a:p>
          <a:p>
            <a:pPr marL="431799" lvl="1" indent="-215899" algn="l">
              <a:lnSpc>
                <a:spcPts val="37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Explore the generative powers of GANs further for better handling of class imbalance with no G loss and D loss</a:t>
            </a:r>
          </a:p>
          <a:p>
            <a:pPr marL="431799" lvl="1" indent="-215899" algn="l">
              <a:lnSpc>
                <a:spcPts val="37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Experiment with ensemble classifier approaches</a:t>
            </a:r>
          </a:p>
          <a:p>
            <a:pPr marL="431799" lvl="1" indent="-215899" algn="l">
              <a:lnSpc>
                <a:spcPts val="37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Applying this research technique to other celestial bodies in search of life</a:t>
            </a:r>
          </a:p>
          <a:p>
            <a:pPr marL="431799" lvl="1" indent="-215899" algn="l">
              <a:lnSpc>
                <a:spcPts val="37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Contribution to the ongoing scientific research study to find life beyond Earth.</a:t>
            </a:r>
          </a:p>
          <a:p>
            <a:pPr algn="l">
              <a:lnSpc>
                <a:spcPts val="3719"/>
              </a:lnSpc>
            </a:pPr>
            <a:endParaRPr lang="en-US" sz="1999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62415" y="4466895"/>
            <a:ext cx="9163170" cy="1451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1024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98275" y="1133054"/>
            <a:ext cx="15891450" cy="8020892"/>
            <a:chOff x="0" y="0"/>
            <a:chExt cx="4185403" cy="21124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85403" cy="2112498"/>
            </a:xfrm>
            <a:custGeom>
              <a:avLst/>
              <a:gdLst/>
              <a:ahLst/>
              <a:cxnLst/>
              <a:rect l="l" t="t" r="r" b="b"/>
              <a:pathLst>
                <a:path w="4185403" h="2112498">
                  <a:moveTo>
                    <a:pt x="4872" y="0"/>
                  </a:moveTo>
                  <a:lnTo>
                    <a:pt x="4180531" y="0"/>
                  </a:lnTo>
                  <a:cubicBezTo>
                    <a:pt x="4181823" y="0"/>
                    <a:pt x="4183062" y="513"/>
                    <a:pt x="4183976" y="1427"/>
                  </a:cubicBezTo>
                  <a:cubicBezTo>
                    <a:pt x="4184890" y="2341"/>
                    <a:pt x="4185403" y="3580"/>
                    <a:pt x="4185403" y="4872"/>
                  </a:cubicBezTo>
                  <a:lnTo>
                    <a:pt x="4185403" y="2107627"/>
                  </a:lnTo>
                  <a:cubicBezTo>
                    <a:pt x="4185403" y="2110317"/>
                    <a:pt x="4183221" y="2112498"/>
                    <a:pt x="4180531" y="2112498"/>
                  </a:cubicBezTo>
                  <a:lnTo>
                    <a:pt x="4872" y="2112498"/>
                  </a:lnTo>
                  <a:cubicBezTo>
                    <a:pt x="2181" y="2112498"/>
                    <a:pt x="0" y="2110317"/>
                    <a:pt x="0" y="2107627"/>
                  </a:cubicBezTo>
                  <a:lnTo>
                    <a:pt x="0" y="4872"/>
                  </a:lnTo>
                  <a:cubicBezTo>
                    <a:pt x="0" y="2181"/>
                    <a:pt x="2181" y="0"/>
                    <a:pt x="4872" y="0"/>
                  </a:cubicBezTo>
                  <a:close/>
                </a:path>
              </a:pathLst>
            </a:custGeom>
            <a:solidFill>
              <a:srgbClr val="F7EBFD">
                <a:alpha val="65882"/>
              </a:srgbClr>
            </a:solidFill>
            <a:ln w="19050" cap="sq">
              <a:solidFill>
                <a:srgbClr val="FFFFFF">
                  <a:alpha val="6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185403" cy="215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48303" y="1608881"/>
            <a:ext cx="7583119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75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Introduction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48303" y="2995457"/>
            <a:ext cx="14391393" cy="5255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8" lvl="1" indent="-237489" algn="l">
              <a:lnSpc>
                <a:spcPts val="52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The search of life beyond earth has always been a fascinating subject</a:t>
            </a:r>
          </a:p>
          <a:p>
            <a:pPr marL="474978" lvl="1" indent="-237489" algn="l">
              <a:lnSpc>
                <a:spcPts val="52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Exoplanets has possibilities to support life</a:t>
            </a:r>
          </a:p>
          <a:p>
            <a:pPr marL="474978" lvl="1" indent="-237489" algn="l">
              <a:lnSpc>
                <a:spcPts val="52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·First detected in 1992 and since then over 5300 exoplanets have been discovered. </a:t>
            </a:r>
          </a:p>
          <a:p>
            <a:pPr marL="474978" lvl="1" indent="-237489" algn="l">
              <a:lnSpc>
                <a:spcPts val="52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Missions like Kepler, TESS and JWST are dedicated to the study of exoplanets.</a:t>
            </a:r>
          </a:p>
          <a:p>
            <a:pPr marL="474978" lvl="1" indent="-237489" algn="l">
              <a:lnSpc>
                <a:spcPts val="52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Transit Photometry and Radial velocity are the two most effective methods for finding exoplanets</a:t>
            </a:r>
          </a:p>
          <a:p>
            <a:pPr marL="474978" lvl="1" indent="-237489" algn="l">
              <a:lnSpc>
                <a:spcPts val="52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Goal of this research is to device a model that is highly capable of predicting habitability of exoplanets</a:t>
            </a:r>
          </a:p>
          <a:p>
            <a:pPr marL="474978" lvl="1" indent="-237489" algn="l">
              <a:lnSpc>
                <a:spcPts val="52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Use of advanced machine learning model will lay the foundation for this research</a:t>
            </a:r>
          </a:p>
          <a:p>
            <a:pPr algn="l">
              <a:lnSpc>
                <a:spcPts val="5279"/>
              </a:lnSpc>
            </a:pPr>
            <a:endParaRPr lang="en-US" sz="2199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9331" y="690233"/>
            <a:ext cx="15685590" cy="8872471"/>
            <a:chOff x="0" y="0"/>
            <a:chExt cx="4131184" cy="23367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31184" cy="2336782"/>
            </a:xfrm>
            <a:custGeom>
              <a:avLst/>
              <a:gdLst/>
              <a:ahLst/>
              <a:cxnLst/>
              <a:rect l="l" t="t" r="r" b="b"/>
              <a:pathLst>
                <a:path w="4131184" h="2336782">
                  <a:moveTo>
                    <a:pt x="4936" y="0"/>
                  </a:moveTo>
                  <a:lnTo>
                    <a:pt x="4126249" y="0"/>
                  </a:lnTo>
                  <a:cubicBezTo>
                    <a:pt x="4127558" y="0"/>
                    <a:pt x="4128813" y="520"/>
                    <a:pt x="4129739" y="1446"/>
                  </a:cubicBezTo>
                  <a:cubicBezTo>
                    <a:pt x="4130664" y="2371"/>
                    <a:pt x="4131184" y="3627"/>
                    <a:pt x="4131184" y="4936"/>
                  </a:cubicBezTo>
                  <a:lnTo>
                    <a:pt x="4131184" y="2331847"/>
                  </a:lnTo>
                  <a:cubicBezTo>
                    <a:pt x="4131184" y="2334573"/>
                    <a:pt x="4128974" y="2336782"/>
                    <a:pt x="4126249" y="2336782"/>
                  </a:cubicBezTo>
                  <a:lnTo>
                    <a:pt x="4936" y="2336782"/>
                  </a:lnTo>
                  <a:cubicBezTo>
                    <a:pt x="3627" y="2336782"/>
                    <a:pt x="2371" y="2336262"/>
                    <a:pt x="1446" y="2335337"/>
                  </a:cubicBezTo>
                  <a:cubicBezTo>
                    <a:pt x="520" y="2334411"/>
                    <a:pt x="0" y="2333156"/>
                    <a:pt x="0" y="2331847"/>
                  </a:cubicBezTo>
                  <a:lnTo>
                    <a:pt x="0" y="4936"/>
                  </a:lnTo>
                  <a:cubicBezTo>
                    <a:pt x="0" y="3627"/>
                    <a:pt x="520" y="2371"/>
                    <a:pt x="1446" y="1446"/>
                  </a:cubicBezTo>
                  <a:cubicBezTo>
                    <a:pt x="2371" y="520"/>
                    <a:pt x="3627" y="0"/>
                    <a:pt x="4936" y="0"/>
                  </a:cubicBezTo>
                  <a:close/>
                </a:path>
              </a:pathLst>
            </a:custGeom>
            <a:solidFill>
              <a:srgbClr val="F7EBFD">
                <a:alpha val="65882"/>
              </a:srgbClr>
            </a:solidFill>
            <a:ln w="19050" cap="sq">
              <a:solidFill>
                <a:srgbClr val="FFFFFF">
                  <a:alpha val="6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131184" cy="23748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267644" y="1311831"/>
            <a:ext cx="9888965" cy="866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96"/>
              </a:lnSpc>
            </a:pPr>
            <a:r>
              <a:rPr lang="en-US" sz="62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Research Background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48606" y="2587145"/>
            <a:ext cx="11127040" cy="641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8" lvl="1" indent="-237489" algn="l">
              <a:lnSpc>
                <a:spcPts val="3431"/>
              </a:lnSpc>
              <a:buFont typeface="Arial"/>
              <a:buChar char="•"/>
            </a:pPr>
            <a:r>
              <a:rPr lang="en-US" sz="2199" spc="125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Early exoplanet discoveries focus on large planets and gas giants that has least possibility to support life.</a:t>
            </a:r>
          </a:p>
          <a:p>
            <a:pPr algn="l">
              <a:lnSpc>
                <a:spcPts val="3431"/>
              </a:lnSpc>
            </a:pPr>
            <a:endParaRPr lang="en-US" sz="2199" spc="125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74978" lvl="1" indent="-237489" algn="l">
              <a:lnSpc>
                <a:spcPts val="3431"/>
              </a:lnSpc>
              <a:buFont typeface="Arial"/>
              <a:buChar char="•"/>
            </a:pPr>
            <a:r>
              <a:rPr lang="en-US" sz="2199" spc="125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Present technology allows the search for Earth sized exoplanets in their Stellar Goldilocks zone.</a:t>
            </a:r>
          </a:p>
          <a:p>
            <a:pPr algn="l">
              <a:lnSpc>
                <a:spcPts val="3431"/>
              </a:lnSpc>
            </a:pPr>
            <a:endParaRPr lang="en-US" sz="2199" spc="125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74978" lvl="1" indent="-237489" algn="l">
              <a:lnSpc>
                <a:spcPts val="3431"/>
              </a:lnSpc>
              <a:buFont typeface="Arial"/>
              <a:buChar char="•"/>
            </a:pPr>
            <a:r>
              <a:rPr lang="en-US" sz="2199" spc="125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Kepler and TESS missions jointly identified over 3000 exoplanets till date using Transit Photometry</a:t>
            </a:r>
          </a:p>
          <a:p>
            <a:pPr algn="l">
              <a:lnSpc>
                <a:spcPts val="3431"/>
              </a:lnSpc>
            </a:pPr>
            <a:endParaRPr lang="en-US" sz="2199" spc="125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74978" lvl="1" indent="-237489" algn="l">
              <a:lnSpc>
                <a:spcPts val="3431"/>
              </a:lnSpc>
              <a:buFont typeface="Arial"/>
              <a:buChar char="•"/>
            </a:pPr>
            <a:r>
              <a:rPr lang="en-US" sz="2199" spc="125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Habitability prediction is still a challenge due to the vastness of space and data scarcity</a:t>
            </a:r>
          </a:p>
          <a:p>
            <a:pPr algn="l">
              <a:lnSpc>
                <a:spcPts val="3431"/>
              </a:lnSpc>
            </a:pPr>
            <a:endParaRPr lang="en-US" sz="2199" spc="125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74978" lvl="1" indent="-237489" algn="l">
              <a:lnSpc>
                <a:spcPts val="3431"/>
              </a:lnSpc>
              <a:buFont typeface="Arial"/>
              <a:buChar char="•"/>
            </a:pPr>
            <a:r>
              <a:rPr lang="en-US" sz="2199" spc="125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The research is significant in understanding the planetary system and the universe</a:t>
            </a:r>
          </a:p>
          <a:p>
            <a:pPr algn="l">
              <a:lnSpc>
                <a:spcPts val="3431"/>
              </a:lnSpc>
            </a:pPr>
            <a:endParaRPr lang="en-US" sz="2199" spc="125">
              <a:solidFill>
                <a:srgbClr val="000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5454" y="656170"/>
            <a:ext cx="16503846" cy="8602130"/>
            <a:chOff x="0" y="0"/>
            <a:chExt cx="4346692" cy="22655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46692" cy="2265582"/>
            </a:xfrm>
            <a:custGeom>
              <a:avLst/>
              <a:gdLst/>
              <a:ahLst/>
              <a:cxnLst/>
              <a:rect l="l" t="t" r="r" b="b"/>
              <a:pathLst>
                <a:path w="4346692" h="2265582">
                  <a:moveTo>
                    <a:pt x="4691" y="0"/>
                  </a:moveTo>
                  <a:lnTo>
                    <a:pt x="4342001" y="0"/>
                  </a:lnTo>
                  <a:cubicBezTo>
                    <a:pt x="4343245" y="0"/>
                    <a:pt x="4344438" y="494"/>
                    <a:pt x="4345318" y="1374"/>
                  </a:cubicBezTo>
                  <a:cubicBezTo>
                    <a:pt x="4346198" y="2254"/>
                    <a:pt x="4346692" y="3447"/>
                    <a:pt x="4346692" y="4691"/>
                  </a:cubicBezTo>
                  <a:lnTo>
                    <a:pt x="4346692" y="2260891"/>
                  </a:lnTo>
                  <a:cubicBezTo>
                    <a:pt x="4346692" y="2262135"/>
                    <a:pt x="4346198" y="2263328"/>
                    <a:pt x="4345318" y="2264208"/>
                  </a:cubicBezTo>
                  <a:cubicBezTo>
                    <a:pt x="4344438" y="2265088"/>
                    <a:pt x="4343245" y="2265582"/>
                    <a:pt x="4342001" y="2265582"/>
                  </a:cubicBezTo>
                  <a:lnTo>
                    <a:pt x="4691" y="2265582"/>
                  </a:lnTo>
                  <a:cubicBezTo>
                    <a:pt x="3447" y="2265582"/>
                    <a:pt x="2254" y="2265088"/>
                    <a:pt x="1374" y="2264208"/>
                  </a:cubicBezTo>
                  <a:cubicBezTo>
                    <a:pt x="494" y="2263328"/>
                    <a:pt x="0" y="2262135"/>
                    <a:pt x="0" y="2260891"/>
                  </a:cubicBezTo>
                  <a:lnTo>
                    <a:pt x="0" y="4691"/>
                  </a:lnTo>
                  <a:cubicBezTo>
                    <a:pt x="0" y="3447"/>
                    <a:pt x="494" y="2254"/>
                    <a:pt x="1374" y="1374"/>
                  </a:cubicBezTo>
                  <a:cubicBezTo>
                    <a:pt x="2254" y="494"/>
                    <a:pt x="3447" y="0"/>
                    <a:pt x="4691" y="0"/>
                  </a:cubicBezTo>
                  <a:close/>
                </a:path>
              </a:pathLst>
            </a:custGeom>
            <a:solidFill>
              <a:srgbClr val="F7EBFD">
                <a:alpha val="65882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46692" cy="23036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21275" y="2510430"/>
            <a:ext cx="6969297" cy="5879277"/>
            <a:chOff x="0" y="0"/>
            <a:chExt cx="1835535" cy="15484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35535" cy="1548452"/>
            </a:xfrm>
            <a:custGeom>
              <a:avLst/>
              <a:gdLst/>
              <a:ahLst/>
              <a:cxnLst/>
              <a:rect l="l" t="t" r="r" b="b"/>
              <a:pathLst>
                <a:path w="1835535" h="1548452">
                  <a:moveTo>
                    <a:pt x="56654" y="0"/>
                  </a:moveTo>
                  <a:lnTo>
                    <a:pt x="1778881" y="0"/>
                  </a:lnTo>
                  <a:cubicBezTo>
                    <a:pt x="1810170" y="0"/>
                    <a:pt x="1835535" y="25365"/>
                    <a:pt x="1835535" y="56654"/>
                  </a:cubicBezTo>
                  <a:lnTo>
                    <a:pt x="1835535" y="1491798"/>
                  </a:lnTo>
                  <a:cubicBezTo>
                    <a:pt x="1835535" y="1506823"/>
                    <a:pt x="1829566" y="1521233"/>
                    <a:pt x="1818941" y="1531858"/>
                  </a:cubicBezTo>
                  <a:cubicBezTo>
                    <a:pt x="1808317" y="1542483"/>
                    <a:pt x="1793907" y="1548452"/>
                    <a:pt x="1778881" y="1548452"/>
                  </a:cubicBezTo>
                  <a:lnTo>
                    <a:pt x="56654" y="1548452"/>
                  </a:lnTo>
                  <a:cubicBezTo>
                    <a:pt x="25365" y="1548452"/>
                    <a:pt x="0" y="1523087"/>
                    <a:pt x="0" y="1491798"/>
                  </a:cubicBezTo>
                  <a:lnTo>
                    <a:pt x="0" y="56654"/>
                  </a:lnTo>
                  <a:cubicBezTo>
                    <a:pt x="0" y="41628"/>
                    <a:pt x="5969" y="27218"/>
                    <a:pt x="16594" y="16594"/>
                  </a:cubicBezTo>
                  <a:cubicBezTo>
                    <a:pt x="27218" y="5969"/>
                    <a:pt x="41628" y="0"/>
                    <a:pt x="5665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835535" cy="15865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00948" y="1104900"/>
            <a:ext cx="12286103" cy="982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60"/>
              </a:lnSpc>
            </a:pPr>
            <a:r>
              <a:rPr lang="en-US" sz="70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Motivation &amp; Challenges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74848" y="2721528"/>
            <a:ext cx="6057773" cy="545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88" lvl="1" indent="-226694" algn="l">
              <a:lnSpc>
                <a:spcPts val="3632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Immense scale of ever-expanding space brings challenge in accurately identifying habitable worlds</a:t>
            </a:r>
          </a:p>
          <a:p>
            <a:pPr marL="453388" lvl="1" indent="-226694" algn="l">
              <a:lnSpc>
                <a:spcPts val="3632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Current observation techniques struggle to collect distant exoplanet data</a:t>
            </a:r>
          </a:p>
          <a:p>
            <a:pPr marL="453388" lvl="1" indent="-226694" algn="l">
              <a:lnSpc>
                <a:spcPts val="3632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obtained data suffers data scarcity and class imbalances impacting detection accuracy</a:t>
            </a:r>
          </a:p>
          <a:p>
            <a:pPr marL="453388" lvl="1" indent="-226694" algn="l">
              <a:lnSpc>
                <a:spcPts val="3632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Need for more sophisticated approach to overcome limitations of traditional methods</a:t>
            </a:r>
          </a:p>
          <a:p>
            <a:pPr algn="l">
              <a:lnSpc>
                <a:spcPts val="3632"/>
              </a:lnSpc>
            </a:pPr>
            <a:endParaRPr lang="en-US" sz="2099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9871807" y="2510430"/>
            <a:ext cx="6867108" cy="5879277"/>
            <a:chOff x="0" y="0"/>
            <a:chExt cx="1808621" cy="154845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08621" cy="1548452"/>
            </a:xfrm>
            <a:custGeom>
              <a:avLst/>
              <a:gdLst/>
              <a:ahLst/>
              <a:cxnLst/>
              <a:rect l="l" t="t" r="r" b="b"/>
              <a:pathLst>
                <a:path w="1808621" h="1548452">
                  <a:moveTo>
                    <a:pt x="57497" y="0"/>
                  </a:moveTo>
                  <a:lnTo>
                    <a:pt x="1751124" y="0"/>
                  </a:lnTo>
                  <a:cubicBezTo>
                    <a:pt x="1782879" y="0"/>
                    <a:pt x="1808621" y="25742"/>
                    <a:pt x="1808621" y="57497"/>
                  </a:cubicBezTo>
                  <a:lnTo>
                    <a:pt x="1808621" y="1490955"/>
                  </a:lnTo>
                  <a:cubicBezTo>
                    <a:pt x="1808621" y="1506204"/>
                    <a:pt x="1802563" y="1520828"/>
                    <a:pt x="1791781" y="1531611"/>
                  </a:cubicBezTo>
                  <a:cubicBezTo>
                    <a:pt x="1780998" y="1542394"/>
                    <a:pt x="1766373" y="1548452"/>
                    <a:pt x="1751124" y="1548452"/>
                  </a:cubicBezTo>
                  <a:lnTo>
                    <a:pt x="57497" y="1548452"/>
                  </a:lnTo>
                  <a:cubicBezTo>
                    <a:pt x="42248" y="1548452"/>
                    <a:pt x="27623" y="1542394"/>
                    <a:pt x="16840" y="1531611"/>
                  </a:cubicBezTo>
                  <a:cubicBezTo>
                    <a:pt x="6058" y="1520828"/>
                    <a:pt x="0" y="1506204"/>
                    <a:pt x="0" y="1490955"/>
                  </a:cubicBezTo>
                  <a:lnTo>
                    <a:pt x="0" y="57497"/>
                  </a:lnTo>
                  <a:cubicBezTo>
                    <a:pt x="0" y="42248"/>
                    <a:pt x="6058" y="27623"/>
                    <a:pt x="16840" y="16840"/>
                  </a:cubicBezTo>
                  <a:cubicBezTo>
                    <a:pt x="27623" y="6058"/>
                    <a:pt x="42248" y="0"/>
                    <a:pt x="5749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808621" cy="15865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302147" y="3180061"/>
            <a:ext cx="6006429" cy="4542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88" lvl="1" indent="-226694" algn="l">
              <a:lnSpc>
                <a:spcPts val="3653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Lack of high quality data for exoplanet characterization and prediction</a:t>
            </a:r>
          </a:p>
          <a:p>
            <a:pPr marL="453388" lvl="1" indent="-226694" algn="l">
              <a:lnSpc>
                <a:spcPts val="3653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Presence of high imbalance in class requires more advanced techniques to handle</a:t>
            </a:r>
          </a:p>
          <a:p>
            <a:pPr marL="453388" lvl="1" indent="-226694" algn="l">
              <a:lnSpc>
                <a:spcPts val="3653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Achieving high prediction accuracy surpassing the State-of-the-art  is a challenge due to limited labelled data and high number of features</a:t>
            </a:r>
          </a:p>
          <a:p>
            <a:pPr algn="l">
              <a:lnSpc>
                <a:spcPts val="3653"/>
              </a:lnSpc>
            </a:pPr>
            <a:endParaRPr lang="en-US" sz="2099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98275" y="1133054"/>
            <a:ext cx="15891450" cy="8020892"/>
            <a:chOff x="0" y="0"/>
            <a:chExt cx="4185403" cy="21124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85403" cy="2112498"/>
            </a:xfrm>
            <a:custGeom>
              <a:avLst/>
              <a:gdLst/>
              <a:ahLst/>
              <a:cxnLst/>
              <a:rect l="l" t="t" r="r" b="b"/>
              <a:pathLst>
                <a:path w="4185403" h="2112498">
                  <a:moveTo>
                    <a:pt x="4872" y="0"/>
                  </a:moveTo>
                  <a:lnTo>
                    <a:pt x="4180531" y="0"/>
                  </a:lnTo>
                  <a:cubicBezTo>
                    <a:pt x="4181823" y="0"/>
                    <a:pt x="4183062" y="513"/>
                    <a:pt x="4183976" y="1427"/>
                  </a:cubicBezTo>
                  <a:cubicBezTo>
                    <a:pt x="4184890" y="2341"/>
                    <a:pt x="4185403" y="3580"/>
                    <a:pt x="4185403" y="4872"/>
                  </a:cubicBezTo>
                  <a:lnTo>
                    <a:pt x="4185403" y="2107627"/>
                  </a:lnTo>
                  <a:cubicBezTo>
                    <a:pt x="4185403" y="2110317"/>
                    <a:pt x="4183221" y="2112498"/>
                    <a:pt x="4180531" y="2112498"/>
                  </a:cubicBezTo>
                  <a:lnTo>
                    <a:pt x="4872" y="2112498"/>
                  </a:lnTo>
                  <a:cubicBezTo>
                    <a:pt x="2181" y="2112498"/>
                    <a:pt x="0" y="2110317"/>
                    <a:pt x="0" y="2107627"/>
                  </a:cubicBezTo>
                  <a:lnTo>
                    <a:pt x="0" y="4872"/>
                  </a:lnTo>
                  <a:cubicBezTo>
                    <a:pt x="0" y="2181"/>
                    <a:pt x="2181" y="0"/>
                    <a:pt x="4872" y="0"/>
                  </a:cubicBezTo>
                  <a:close/>
                </a:path>
              </a:pathLst>
            </a:custGeom>
            <a:solidFill>
              <a:srgbClr val="F7EBFD">
                <a:alpha val="65882"/>
              </a:srgbClr>
            </a:solidFill>
            <a:ln w="19050" cap="sq">
              <a:solidFill>
                <a:srgbClr val="FFFFFF">
                  <a:alpha val="6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185403" cy="215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525543" y="4752745"/>
            <a:ext cx="13236914" cy="1543050"/>
            <a:chOff x="0" y="0"/>
            <a:chExt cx="3486265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86265" cy="406400"/>
            </a:xfrm>
            <a:custGeom>
              <a:avLst/>
              <a:gdLst/>
              <a:ahLst/>
              <a:cxnLst/>
              <a:rect l="l" t="t" r="r" b="b"/>
              <a:pathLst>
                <a:path w="3486265" h="406400">
                  <a:moveTo>
                    <a:pt x="3283065" y="0"/>
                  </a:moveTo>
                  <a:cubicBezTo>
                    <a:pt x="3395290" y="0"/>
                    <a:pt x="3486265" y="90976"/>
                    <a:pt x="3486265" y="203200"/>
                  </a:cubicBezTo>
                  <a:cubicBezTo>
                    <a:pt x="3486265" y="315424"/>
                    <a:pt x="3395290" y="406400"/>
                    <a:pt x="328306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48626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291249" y="1550439"/>
            <a:ext cx="11705503" cy="982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70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Research Question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2525543" y="6672835"/>
            <a:ext cx="13236914" cy="1543050"/>
            <a:chOff x="0" y="0"/>
            <a:chExt cx="3486265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486265" cy="406400"/>
            </a:xfrm>
            <a:custGeom>
              <a:avLst/>
              <a:gdLst/>
              <a:ahLst/>
              <a:cxnLst/>
              <a:rect l="l" t="t" r="r" b="b"/>
              <a:pathLst>
                <a:path w="3486265" h="406400">
                  <a:moveTo>
                    <a:pt x="3283065" y="0"/>
                  </a:moveTo>
                  <a:cubicBezTo>
                    <a:pt x="3395290" y="0"/>
                    <a:pt x="3486265" y="90976"/>
                    <a:pt x="3486265" y="203200"/>
                  </a:cubicBezTo>
                  <a:cubicBezTo>
                    <a:pt x="3486265" y="315424"/>
                    <a:pt x="3395290" y="406400"/>
                    <a:pt x="328306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48626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533828" y="6917817"/>
            <a:ext cx="11771429" cy="9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How can an extended cGAN algorithm be utilized to address class imbalance and improve the classification of potential habitable exoplanets?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280051" y="2847744"/>
            <a:ext cx="9727898" cy="1485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49"/>
              </a:lnSpc>
            </a:pPr>
            <a:r>
              <a:rPr lang="en-US" sz="24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Primary objective is to handle class imbalance in data and find ways to increase efficiency of predicting habitable exoplanets.</a:t>
            </a:r>
          </a:p>
          <a:p>
            <a:pPr algn="l">
              <a:lnSpc>
                <a:spcPts val="4049"/>
              </a:lnSpc>
            </a:pPr>
            <a:endParaRPr lang="en-US" sz="2499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567762" y="5038725"/>
            <a:ext cx="11703559" cy="143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How can the integration of TESS and PHL datasets improve the efficiency of</a:t>
            </a:r>
          </a:p>
          <a:p>
            <a:pPr algn="l">
              <a:lnSpc>
                <a:spcPts val="3887"/>
              </a:lnSpc>
            </a:pPr>
            <a:r>
              <a:rPr lang="en-US" sz="2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predicting potential habitable exoplanets?</a:t>
            </a:r>
          </a:p>
          <a:p>
            <a:pPr algn="l">
              <a:lnSpc>
                <a:spcPts val="3887"/>
              </a:lnSpc>
            </a:pPr>
            <a:endParaRPr lang="en-US" sz="2399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5983" y="896776"/>
            <a:ext cx="8991858" cy="8361524"/>
            <a:chOff x="0" y="0"/>
            <a:chExt cx="2368226" cy="22022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68226" cy="2202212"/>
            </a:xfrm>
            <a:custGeom>
              <a:avLst/>
              <a:gdLst/>
              <a:ahLst/>
              <a:cxnLst/>
              <a:rect l="l" t="t" r="r" b="b"/>
              <a:pathLst>
                <a:path w="2368226" h="2202212">
                  <a:moveTo>
                    <a:pt x="8610" y="0"/>
                  </a:moveTo>
                  <a:lnTo>
                    <a:pt x="2359616" y="0"/>
                  </a:lnTo>
                  <a:cubicBezTo>
                    <a:pt x="2364371" y="0"/>
                    <a:pt x="2368226" y="3855"/>
                    <a:pt x="2368226" y="8610"/>
                  </a:cubicBezTo>
                  <a:lnTo>
                    <a:pt x="2368226" y="2193602"/>
                  </a:lnTo>
                  <a:cubicBezTo>
                    <a:pt x="2368226" y="2195886"/>
                    <a:pt x="2367319" y="2198076"/>
                    <a:pt x="2365704" y="2199690"/>
                  </a:cubicBezTo>
                  <a:cubicBezTo>
                    <a:pt x="2364090" y="2201305"/>
                    <a:pt x="2361900" y="2202212"/>
                    <a:pt x="2359616" y="2202212"/>
                  </a:cubicBezTo>
                  <a:lnTo>
                    <a:pt x="8610" y="2202212"/>
                  </a:lnTo>
                  <a:cubicBezTo>
                    <a:pt x="6326" y="2202212"/>
                    <a:pt x="4136" y="2201305"/>
                    <a:pt x="2522" y="2199690"/>
                  </a:cubicBezTo>
                  <a:cubicBezTo>
                    <a:pt x="907" y="2198076"/>
                    <a:pt x="0" y="2195886"/>
                    <a:pt x="0" y="2193602"/>
                  </a:cubicBezTo>
                  <a:lnTo>
                    <a:pt x="0" y="8610"/>
                  </a:lnTo>
                  <a:cubicBezTo>
                    <a:pt x="0" y="6326"/>
                    <a:pt x="907" y="4136"/>
                    <a:pt x="2522" y="2522"/>
                  </a:cubicBezTo>
                  <a:cubicBezTo>
                    <a:pt x="4136" y="907"/>
                    <a:pt x="6326" y="0"/>
                    <a:pt x="8610" y="0"/>
                  </a:cubicBezTo>
                  <a:close/>
                </a:path>
              </a:pathLst>
            </a:custGeom>
            <a:solidFill>
              <a:srgbClr val="F7EBFD">
                <a:alpha val="62745"/>
              </a:srgbClr>
            </a:solidFill>
            <a:ln w="19050" cap="sq">
              <a:solidFill>
                <a:srgbClr val="FFFFFF">
                  <a:alpha val="6274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68226" cy="2240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146657" y="1558290"/>
            <a:ext cx="7112643" cy="3296736"/>
          </a:xfrm>
          <a:custGeom>
            <a:avLst/>
            <a:gdLst/>
            <a:ahLst/>
            <a:cxnLst/>
            <a:rect l="l" t="t" r="r" b="b"/>
            <a:pathLst>
              <a:path w="7112643" h="3296736">
                <a:moveTo>
                  <a:pt x="0" y="0"/>
                </a:moveTo>
                <a:lnTo>
                  <a:pt x="7112643" y="0"/>
                </a:lnTo>
                <a:lnTo>
                  <a:pt x="7112643" y="3296736"/>
                </a:lnTo>
                <a:lnTo>
                  <a:pt x="0" y="32967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0146657" y="5431593"/>
            <a:ext cx="7112643" cy="3410017"/>
          </a:xfrm>
          <a:custGeom>
            <a:avLst/>
            <a:gdLst/>
            <a:ahLst/>
            <a:cxnLst/>
            <a:rect l="l" t="t" r="r" b="b"/>
            <a:pathLst>
              <a:path w="7112643" h="3410017">
                <a:moveTo>
                  <a:pt x="0" y="0"/>
                </a:moveTo>
                <a:lnTo>
                  <a:pt x="7112643" y="0"/>
                </a:lnTo>
                <a:lnTo>
                  <a:pt x="7112643" y="3410016"/>
                </a:lnTo>
                <a:lnTo>
                  <a:pt x="0" y="34100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77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1264760" y="1104900"/>
            <a:ext cx="7879240" cy="982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70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Dataset Source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4760" y="2474352"/>
            <a:ext cx="6767505" cy="9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datasets are sourced from two sources that maintains Transit Photometry data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791663"/>
            <a:ext cx="8538788" cy="2457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1"/>
              </a:lnSpc>
            </a:pPr>
            <a:r>
              <a:rPr lang="en-US" sz="25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Transiting Exoplanet Survey Satellite (TESS) :    </a:t>
            </a:r>
          </a:p>
          <a:p>
            <a:pPr marL="518157" lvl="1" indent="-259078" algn="l">
              <a:lnSpc>
                <a:spcPts val="3887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Source: Exoplanetary Archive  </a:t>
            </a:r>
          </a:p>
          <a:p>
            <a:pPr marL="518157" lvl="1" indent="-259078" algn="l">
              <a:lnSpc>
                <a:spcPts val="3887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Maintained by Mikulski Archive for Space Telescopes (MAST) of NASA</a:t>
            </a:r>
          </a:p>
          <a:p>
            <a:pPr algn="l">
              <a:lnSpc>
                <a:spcPts val="3887"/>
              </a:lnSpc>
            </a:pPr>
            <a:endParaRPr lang="en-US" sz="23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79054" y="6134814"/>
            <a:ext cx="8538788" cy="1971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1"/>
              </a:lnSpc>
            </a:pPr>
            <a:r>
              <a:rPr lang="en-US" sz="25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Planetary Habitability Laboratory (PHL) :    </a:t>
            </a:r>
          </a:p>
          <a:p>
            <a:pPr marL="518157" lvl="1" indent="-259078" algn="l">
              <a:lnSpc>
                <a:spcPts val="3887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Source: Planetary Habitability Labs </a:t>
            </a:r>
          </a:p>
          <a:p>
            <a:pPr marL="518157" lvl="1" indent="-259078" algn="l">
              <a:lnSpc>
                <a:spcPts val="3887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Maintained by University of Puerto Rico at Arecibo</a:t>
            </a:r>
          </a:p>
          <a:p>
            <a:pPr algn="l">
              <a:lnSpc>
                <a:spcPts val="3887"/>
              </a:lnSpc>
            </a:pPr>
            <a:endParaRPr lang="en-US" sz="23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4006" y="381500"/>
            <a:ext cx="16913344" cy="9315291"/>
            <a:chOff x="0" y="0"/>
            <a:chExt cx="4454543" cy="24534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54543" cy="2453410"/>
            </a:xfrm>
            <a:custGeom>
              <a:avLst/>
              <a:gdLst/>
              <a:ahLst/>
              <a:cxnLst/>
              <a:rect l="l" t="t" r="r" b="b"/>
              <a:pathLst>
                <a:path w="4454543" h="2453410">
                  <a:moveTo>
                    <a:pt x="4577" y="0"/>
                  </a:moveTo>
                  <a:lnTo>
                    <a:pt x="4449966" y="0"/>
                  </a:lnTo>
                  <a:cubicBezTo>
                    <a:pt x="4451180" y="0"/>
                    <a:pt x="4452344" y="482"/>
                    <a:pt x="4453203" y="1341"/>
                  </a:cubicBezTo>
                  <a:cubicBezTo>
                    <a:pt x="4454061" y="2199"/>
                    <a:pt x="4454543" y="3363"/>
                    <a:pt x="4454543" y="4577"/>
                  </a:cubicBezTo>
                  <a:lnTo>
                    <a:pt x="4454543" y="2448833"/>
                  </a:lnTo>
                  <a:cubicBezTo>
                    <a:pt x="4454543" y="2451361"/>
                    <a:pt x="4452494" y="2453410"/>
                    <a:pt x="4449966" y="2453410"/>
                  </a:cubicBezTo>
                  <a:lnTo>
                    <a:pt x="4577" y="2453410"/>
                  </a:lnTo>
                  <a:cubicBezTo>
                    <a:pt x="2049" y="2453410"/>
                    <a:pt x="0" y="2451361"/>
                    <a:pt x="0" y="2448833"/>
                  </a:cubicBezTo>
                  <a:lnTo>
                    <a:pt x="0" y="4577"/>
                  </a:lnTo>
                  <a:cubicBezTo>
                    <a:pt x="0" y="2049"/>
                    <a:pt x="2049" y="0"/>
                    <a:pt x="4577" y="0"/>
                  </a:cubicBezTo>
                  <a:close/>
                </a:path>
              </a:pathLst>
            </a:custGeom>
            <a:solidFill>
              <a:srgbClr val="F7EBFD">
                <a:alpha val="65882"/>
              </a:srgbClr>
            </a:solidFill>
            <a:ln w="19050" cap="sq">
              <a:solidFill>
                <a:srgbClr val="FFFFFF">
                  <a:alpha val="6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54543" cy="249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917903" y="1967545"/>
            <a:ext cx="4872355" cy="7484222"/>
            <a:chOff x="0" y="0"/>
            <a:chExt cx="1283254" cy="19711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3254" cy="1971153"/>
            </a:xfrm>
            <a:custGeom>
              <a:avLst/>
              <a:gdLst/>
              <a:ahLst/>
              <a:cxnLst/>
              <a:rect l="l" t="t" r="r" b="b"/>
              <a:pathLst>
                <a:path w="1283254" h="1971153">
                  <a:moveTo>
                    <a:pt x="0" y="0"/>
                  </a:moveTo>
                  <a:lnTo>
                    <a:pt x="1283254" y="0"/>
                  </a:lnTo>
                  <a:lnTo>
                    <a:pt x="1283254" y="1971153"/>
                  </a:lnTo>
                  <a:lnTo>
                    <a:pt x="0" y="1971153"/>
                  </a:lnTo>
                  <a:close/>
                </a:path>
              </a:pathLst>
            </a:custGeom>
            <a:solidFill>
              <a:srgbClr val="FFFFFF">
                <a:alpha val="65882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3254" cy="20092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267141" y="1967545"/>
            <a:ext cx="9546154" cy="7224445"/>
          </a:xfrm>
          <a:custGeom>
            <a:avLst/>
            <a:gdLst/>
            <a:ahLst/>
            <a:cxnLst/>
            <a:rect l="l" t="t" r="r" b="b"/>
            <a:pathLst>
              <a:path w="9546154" h="7224445">
                <a:moveTo>
                  <a:pt x="0" y="0"/>
                </a:moveTo>
                <a:lnTo>
                  <a:pt x="9546154" y="0"/>
                </a:lnTo>
                <a:lnTo>
                  <a:pt x="9546154" y="7224445"/>
                </a:lnTo>
                <a:lnTo>
                  <a:pt x="0" y="7224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799" t="-8686" r="-2442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2493240" y="785404"/>
            <a:ext cx="6650760" cy="960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68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Methodology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0719" y="2798090"/>
            <a:ext cx="4146722" cy="4982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67" lvl="1" indent="-248284" algn="l">
              <a:lnSpc>
                <a:spcPts val="574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Collection</a:t>
            </a:r>
          </a:p>
          <a:p>
            <a:pPr marL="496567" lvl="1" indent="-248284" algn="l">
              <a:lnSpc>
                <a:spcPts val="574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Merging</a:t>
            </a:r>
          </a:p>
          <a:p>
            <a:pPr marL="496567" lvl="1" indent="-248284" algn="l">
              <a:lnSpc>
                <a:spcPts val="574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Preprocessing</a:t>
            </a:r>
          </a:p>
          <a:p>
            <a:pPr marL="496567" lvl="1" indent="-248284" algn="l">
              <a:lnSpc>
                <a:spcPts val="574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Class Imbalance Handling</a:t>
            </a:r>
          </a:p>
          <a:p>
            <a:pPr marL="496567" lvl="1" indent="-248284" algn="l">
              <a:lnSpc>
                <a:spcPts val="574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 Training</a:t>
            </a:r>
          </a:p>
          <a:p>
            <a:pPr marL="496567" lvl="1" indent="-248284" algn="l">
              <a:lnSpc>
                <a:spcPts val="574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 Evaluation</a:t>
            </a:r>
          </a:p>
          <a:p>
            <a:pPr marL="496567" lvl="1" indent="-248284" algn="l">
              <a:lnSpc>
                <a:spcPts val="574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 Validation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98275" y="1133054"/>
            <a:ext cx="15891450" cy="8020892"/>
            <a:chOff x="0" y="0"/>
            <a:chExt cx="4185403" cy="21124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85403" cy="2112498"/>
            </a:xfrm>
            <a:custGeom>
              <a:avLst/>
              <a:gdLst/>
              <a:ahLst/>
              <a:cxnLst/>
              <a:rect l="l" t="t" r="r" b="b"/>
              <a:pathLst>
                <a:path w="4185403" h="2112498">
                  <a:moveTo>
                    <a:pt x="4872" y="0"/>
                  </a:moveTo>
                  <a:lnTo>
                    <a:pt x="4180531" y="0"/>
                  </a:lnTo>
                  <a:cubicBezTo>
                    <a:pt x="4181823" y="0"/>
                    <a:pt x="4183062" y="513"/>
                    <a:pt x="4183976" y="1427"/>
                  </a:cubicBezTo>
                  <a:cubicBezTo>
                    <a:pt x="4184890" y="2341"/>
                    <a:pt x="4185403" y="3580"/>
                    <a:pt x="4185403" y="4872"/>
                  </a:cubicBezTo>
                  <a:lnTo>
                    <a:pt x="4185403" y="2107627"/>
                  </a:lnTo>
                  <a:cubicBezTo>
                    <a:pt x="4185403" y="2110317"/>
                    <a:pt x="4183221" y="2112498"/>
                    <a:pt x="4180531" y="2112498"/>
                  </a:cubicBezTo>
                  <a:lnTo>
                    <a:pt x="4872" y="2112498"/>
                  </a:lnTo>
                  <a:cubicBezTo>
                    <a:pt x="2181" y="2112498"/>
                    <a:pt x="0" y="2110317"/>
                    <a:pt x="0" y="2107627"/>
                  </a:cubicBezTo>
                  <a:lnTo>
                    <a:pt x="0" y="4872"/>
                  </a:lnTo>
                  <a:cubicBezTo>
                    <a:pt x="0" y="2181"/>
                    <a:pt x="2181" y="0"/>
                    <a:pt x="4872" y="0"/>
                  </a:cubicBezTo>
                  <a:close/>
                </a:path>
              </a:pathLst>
            </a:custGeom>
            <a:solidFill>
              <a:srgbClr val="F7EBFD">
                <a:alpha val="65882"/>
              </a:srgbClr>
            </a:solidFill>
            <a:ln w="19050" cap="sq">
              <a:solidFill>
                <a:srgbClr val="FFFFFF">
                  <a:alpha val="6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185403" cy="215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942827" y="1964726"/>
            <a:ext cx="10402346" cy="908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20"/>
              </a:lnSpc>
            </a:pPr>
            <a:r>
              <a:rPr lang="en-US" sz="65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Data Loading &amp; Merging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24715" y="3349911"/>
            <a:ext cx="12438569" cy="286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l">
              <a:lnSpc>
                <a:spcPts val="4835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Loading: </a:t>
            </a:r>
          </a:p>
          <a:p>
            <a:pPr algn="l">
              <a:lnSpc>
                <a:spcPts val="4463"/>
              </a:lnSpc>
            </a:pPr>
            <a:r>
              <a:rPr lang="en-US" sz="23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     TESS and PHL are loaded in the data frame.</a:t>
            </a:r>
          </a:p>
          <a:p>
            <a:pPr algn="l">
              <a:lnSpc>
                <a:spcPts val="4463"/>
              </a:lnSpc>
            </a:pPr>
            <a:r>
              <a:rPr lang="en-US" sz="23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     TESS has only features. PHL has both features and labels</a:t>
            </a:r>
          </a:p>
          <a:p>
            <a:pPr marL="561336" lvl="1" indent="-280668" algn="l">
              <a:lnSpc>
                <a:spcPts val="4835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Data Merging: </a:t>
            </a:r>
          </a:p>
          <a:p>
            <a:pPr algn="l">
              <a:lnSpc>
                <a:spcPts val="4463"/>
              </a:lnSpc>
            </a:pPr>
            <a:r>
              <a:rPr lang="en-US" sz="23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     Merged based on common columns of TESS and PHL, and extra column of PHL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716005" y="7082712"/>
            <a:ext cx="11936579" cy="509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1"/>
              </a:lnSpc>
            </a:pPr>
            <a:r>
              <a:rPr lang="en-US" sz="2599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The merged dataset suffers data scarcity and has presence of blank values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724296"/>
            <a:ext cx="16230600" cy="8838408"/>
            <a:chOff x="0" y="0"/>
            <a:chExt cx="4274726" cy="23278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327811"/>
            </a:xfrm>
            <a:custGeom>
              <a:avLst/>
              <a:gdLst/>
              <a:ahLst/>
              <a:cxnLst/>
              <a:rect l="l" t="t" r="r" b="b"/>
              <a:pathLst>
                <a:path w="4274726" h="2327811">
                  <a:moveTo>
                    <a:pt x="4770" y="0"/>
                  </a:moveTo>
                  <a:lnTo>
                    <a:pt x="4269956" y="0"/>
                  </a:lnTo>
                  <a:cubicBezTo>
                    <a:pt x="4271221" y="0"/>
                    <a:pt x="4272434" y="503"/>
                    <a:pt x="4273329" y="1397"/>
                  </a:cubicBezTo>
                  <a:cubicBezTo>
                    <a:pt x="4274223" y="2292"/>
                    <a:pt x="4274726" y="3505"/>
                    <a:pt x="4274726" y="4770"/>
                  </a:cubicBezTo>
                  <a:lnTo>
                    <a:pt x="4274726" y="2323041"/>
                  </a:lnTo>
                  <a:cubicBezTo>
                    <a:pt x="4274726" y="2324306"/>
                    <a:pt x="4274223" y="2325519"/>
                    <a:pt x="4273329" y="2326414"/>
                  </a:cubicBezTo>
                  <a:cubicBezTo>
                    <a:pt x="4272434" y="2327309"/>
                    <a:pt x="4271221" y="2327811"/>
                    <a:pt x="4269956" y="2327811"/>
                  </a:cubicBezTo>
                  <a:lnTo>
                    <a:pt x="4770" y="2327811"/>
                  </a:lnTo>
                  <a:cubicBezTo>
                    <a:pt x="3505" y="2327811"/>
                    <a:pt x="2292" y="2327309"/>
                    <a:pt x="1397" y="2326414"/>
                  </a:cubicBezTo>
                  <a:cubicBezTo>
                    <a:pt x="503" y="2325519"/>
                    <a:pt x="0" y="2324306"/>
                    <a:pt x="0" y="2323041"/>
                  </a:cubicBezTo>
                  <a:lnTo>
                    <a:pt x="0" y="4770"/>
                  </a:lnTo>
                  <a:cubicBezTo>
                    <a:pt x="0" y="3505"/>
                    <a:pt x="503" y="2292"/>
                    <a:pt x="1397" y="1397"/>
                  </a:cubicBezTo>
                  <a:cubicBezTo>
                    <a:pt x="2292" y="503"/>
                    <a:pt x="3505" y="0"/>
                    <a:pt x="4770" y="0"/>
                  </a:cubicBezTo>
                  <a:close/>
                </a:path>
              </a:pathLst>
            </a:custGeom>
            <a:solidFill>
              <a:srgbClr val="F2D9FF">
                <a:alpha val="31765"/>
              </a:srgbClr>
            </a:solidFill>
            <a:ln w="19050" cap="sq">
              <a:solidFill>
                <a:srgbClr val="FFFFFF">
                  <a:alpha val="3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365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807683" y="2452546"/>
            <a:ext cx="12672634" cy="2949847"/>
            <a:chOff x="0" y="0"/>
            <a:chExt cx="3337648" cy="7769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37649" cy="776915"/>
            </a:xfrm>
            <a:custGeom>
              <a:avLst/>
              <a:gdLst/>
              <a:ahLst/>
              <a:cxnLst/>
              <a:rect l="l" t="t" r="r" b="b"/>
              <a:pathLst>
                <a:path w="3337649" h="776915">
                  <a:moveTo>
                    <a:pt x="31157" y="0"/>
                  </a:moveTo>
                  <a:lnTo>
                    <a:pt x="3306492" y="0"/>
                  </a:lnTo>
                  <a:cubicBezTo>
                    <a:pt x="3314755" y="0"/>
                    <a:pt x="3322680" y="3283"/>
                    <a:pt x="3328523" y="9126"/>
                  </a:cubicBezTo>
                  <a:cubicBezTo>
                    <a:pt x="3334366" y="14969"/>
                    <a:pt x="3337649" y="22893"/>
                    <a:pt x="3337649" y="31157"/>
                  </a:cubicBezTo>
                  <a:lnTo>
                    <a:pt x="3337649" y="745758"/>
                  </a:lnTo>
                  <a:cubicBezTo>
                    <a:pt x="3337649" y="754021"/>
                    <a:pt x="3334366" y="761946"/>
                    <a:pt x="3328523" y="767789"/>
                  </a:cubicBezTo>
                  <a:cubicBezTo>
                    <a:pt x="3322680" y="773632"/>
                    <a:pt x="3314755" y="776915"/>
                    <a:pt x="3306492" y="776915"/>
                  </a:cubicBezTo>
                  <a:lnTo>
                    <a:pt x="31157" y="776915"/>
                  </a:lnTo>
                  <a:cubicBezTo>
                    <a:pt x="22893" y="776915"/>
                    <a:pt x="14969" y="773632"/>
                    <a:pt x="9126" y="767789"/>
                  </a:cubicBezTo>
                  <a:cubicBezTo>
                    <a:pt x="3283" y="761946"/>
                    <a:pt x="0" y="754021"/>
                    <a:pt x="0" y="745758"/>
                  </a:cubicBezTo>
                  <a:lnTo>
                    <a:pt x="0" y="31157"/>
                  </a:lnTo>
                  <a:cubicBezTo>
                    <a:pt x="0" y="22893"/>
                    <a:pt x="3283" y="14969"/>
                    <a:pt x="9126" y="9126"/>
                  </a:cubicBezTo>
                  <a:cubicBezTo>
                    <a:pt x="14969" y="3283"/>
                    <a:pt x="22893" y="0"/>
                    <a:pt x="31157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37648" cy="815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857159" y="1104900"/>
            <a:ext cx="15137962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75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Data Preparation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371963" y="2604827"/>
            <a:ext cx="12108354" cy="2530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1"/>
              </a:lnSpc>
            </a:pPr>
            <a:r>
              <a:rPr lang="en-US" sz="25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Handling Numeric and categorical columns:</a:t>
            </a:r>
          </a:p>
          <a:p>
            <a:pPr marL="539746" lvl="1" indent="-269873" algn="l">
              <a:lnSpc>
                <a:spcPts val="40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missing values in columns are handled by Column Transformer using Pipelines</a:t>
            </a:r>
          </a:p>
          <a:p>
            <a:pPr marL="539746" lvl="1" indent="-269873" algn="l">
              <a:lnSpc>
                <a:spcPts val="40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Numerical columns are handled by K-Nearest Neighbour Imputer</a:t>
            </a:r>
          </a:p>
          <a:p>
            <a:pPr marL="539746" lvl="1" indent="-269873" algn="l">
              <a:lnSpc>
                <a:spcPts val="40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Categorical columns are handled by Simple Imputer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2807683" y="5945318"/>
            <a:ext cx="12672634" cy="2785337"/>
            <a:chOff x="0" y="0"/>
            <a:chExt cx="3337648" cy="7335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337649" cy="733587"/>
            </a:xfrm>
            <a:custGeom>
              <a:avLst/>
              <a:gdLst/>
              <a:ahLst/>
              <a:cxnLst/>
              <a:rect l="l" t="t" r="r" b="b"/>
              <a:pathLst>
                <a:path w="3337649" h="733587">
                  <a:moveTo>
                    <a:pt x="31157" y="0"/>
                  </a:moveTo>
                  <a:lnTo>
                    <a:pt x="3306492" y="0"/>
                  </a:lnTo>
                  <a:cubicBezTo>
                    <a:pt x="3314755" y="0"/>
                    <a:pt x="3322680" y="3283"/>
                    <a:pt x="3328523" y="9126"/>
                  </a:cubicBezTo>
                  <a:cubicBezTo>
                    <a:pt x="3334366" y="14969"/>
                    <a:pt x="3337649" y="22893"/>
                    <a:pt x="3337649" y="31157"/>
                  </a:cubicBezTo>
                  <a:lnTo>
                    <a:pt x="3337649" y="702430"/>
                  </a:lnTo>
                  <a:cubicBezTo>
                    <a:pt x="3337649" y="719637"/>
                    <a:pt x="3323699" y="733587"/>
                    <a:pt x="3306492" y="733587"/>
                  </a:cubicBezTo>
                  <a:lnTo>
                    <a:pt x="31157" y="733587"/>
                  </a:lnTo>
                  <a:cubicBezTo>
                    <a:pt x="22893" y="733587"/>
                    <a:pt x="14969" y="730304"/>
                    <a:pt x="9126" y="724461"/>
                  </a:cubicBezTo>
                  <a:cubicBezTo>
                    <a:pt x="3283" y="718618"/>
                    <a:pt x="0" y="710693"/>
                    <a:pt x="0" y="702430"/>
                  </a:cubicBezTo>
                  <a:lnTo>
                    <a:pt x="0" y="31157"/>
                  </a:lnTo>
                  <a:cubicBezTo>
                    <a:pt x="0" y="22893"/>
                    <a:pt x="3283" y="14969"/>
                    <a:pt x="9126" y="9126"/>
                  </a:cubicBezTo>
                  <a:cubicBezTo>
                    <a:pt x="14969" y="3283"/>
                    <a:pt x="22893" y="0"/>
                    <a:pt x="31157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337648" cy="7716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089823" y="6168629"/>
            <a:ext cx="12108354" cy="2026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1"/>
              </a:lnSpc>
            </a:pPr>
            <a:r>
              <a:rPr lang="en-US" sz="25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Handling Target label column:</a:t>
            </a:r>
          </a:p>
          <a:p>
            <a:pPr marL="539746" lvl="1" indent="-269873" algn="l">
              <a:lnSpc>
                <a:spcPts val="40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dataset is split into known and unknown values</a:t>
            </a:r>
          </a:p>
          <a:p>
            <a:pPr marL="539746" lvl="1" indent="-269873" algn="l">
              <a:lnSpc>
                <a:spcPts val="40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known values further split into features and labels</a:t>
            </a:r>
          </a:p>
          <a:p>
            <a:pPr marL="539746" lvl="1" indent="-269873" algn="l">
              <a:lnSpc>
                <a:spcPts val="40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 random forest classifier is trained to predict the missing values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1/04/xmldsig-more#rsa-sha256"/>
    <Reference Type="http://www.w3.org/2000/09/xmldsig#Object" URI="#idPackageObject">
      <DigestMethod Algorithm="http://www.w3.org/2001/04/xmlenc#sha256"/>
      <DigestValue>nV8l12u3HfXjzSaBa4CG9eVrNvcM+UDSPsDP8b4dB10=</DigestValue>
    </Reference>
    <Reference Type="http://www.w3.org/2000/09/xmldsig#Object" URI="#idOfficeObject">
      <DigestMethod Algorithm="http://www.w3.org/2001/04/xmlenc#sha256"/>
      <DigestValue>rPU79/3cqO/zYJ8tx+abVohWmOfx7rd6fN+5sPjmioc=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1/04/xmlenc#sha256"/>
      <DigestValue>AIQ/6+1A/0WQg9LId2S6qdNHaBYCUW4zTeUf1O0aYSw=</DigestValue>
    </Reference>
  </SignedInfo>
  <SignatureValue>SYMX/L/ifvXXsVRgBEz3ry9iVNyC1S4jVd/AWNPANyKAIQuz/3CA7iLste8wj/fhGz6D+XTomqy7
qvBtAcHNqvLmKJAN1/U1Ych8Fgx9h80Xhtn/QAYvkcIcSni3cwLnyBBSC8AJ+o0vhrcOUm68NwIi
N54PhEI+gE6wbvuuq3Q761VT47J9D/OL4/aeEtbAVedjAoCZ/5uGZTLoGyAlhYaWnI2ysV6wX8FU
3zNhFPuUxxjvYP5pn2DhRPIVzpTaoQJXmJBdP/pUAJp/8pU6+cfjgGHI223X/Ct7zbuudHgwdhAP
fIfGdqgBxRvF+Pkcu169baAz1FdxPOEUbsdizw==</SignatureValue>
  <KeyInfo>
    <X509Data>
      <X509Certificate>MIID8jCCAtqgAwIBAgIQGukTkGg4hZRJIsvLb83snzANBgkqhkiG9w0BAQsFADB4MXYwEQYKCZImiZPyLGQBGRYDbmV0MBUGCgmSJomT8ixkARkWB3dpbmRvd3MwHQYDVQQDExZNUy1Pcmdhbml6YXRpb24tQWNjZXNzMCsGA1UECxMkODJkYmFjYTQtM2U4MS00NmNhLTljNzMtMDk1MGMxZWFjYTk3MB4XDTIzMDcxMjE5MDk1NVoXDTMzMDcxMjE5Mzk1NVowLzEtMCsGA1UEAxMkYmQyZTk0YjItNDc5MC00NDQ3LTk3MjQtZDQzNzAzNzVjN2U3MIIBIjANBgkqhkiG9w0BAQEFAAOCAQ8AMIIBCgKCAQEAn5eLcvGltzhGi3eI1qZXqRrgcWZbIEKYtsh3bsV9jh2l4fPaxvab0MGIU3rygaazY2gWNLlHYAc6jtOsEo7mGd8ZAh55Vz4EaP3e/WIlOxqqF0NszxN1fZ2ipMjW9Cp2Gcn3Crz/11qB05XTR67oSZJAs/yyMQSUPJc7Bsx630OrQAuhGY1o8ylKYpvORd3pUkV1e7r+gwZ0OuMQh6kEqlFb+O6jp9ZHck5iZwD2/fxr6dFVAIq5t14mQALte1z35qOrKhEBVrl3GJskgmgIeMgi19oYT0la2kte3LGut0Au9Kky/rX7hQ61vXzHiwpMqN71WZNigwuYOUD7RPE4swIDAQABo4HAMIG9MAwGA1UdEwEB/wQCMAAwFgYDVR0lAQH/BAwwCgYIKwYBBQUHAwIwIgYLKoZIhvcUAQWCHAIEEwSBELKULr2QR0dElyTUNwN1x+cwIgYLKoZIhvcUAQWCHAMEEwSBEH3HjdKr1VdPpAgnSsFdYlcwIgYLKoZIhvcUAQWCHAUEEwSBEMFJ225yv+pOiz+n/QoltowwFAYLKoZIhvcUAQWCHAgEBQSBAkVVMBMGCyqGSIb3FAEFghwHBAQEgQEwMA0GCSqGSIb3DQEBCwUAA4IBAQB63RwW/FRY2fQcogsxtmOvHzwrn5TpHJqZYFeVkqbGqGmdr49jaRoqFJbH/xkzNux5cLtwlHhpIwvY8WdXEGBK18RB7CcCTPpiSB0SPRmZE5lfqtf6PSKIa8SALLt0yTPP0mgvwFDz0Y2+XZ5ihSoTcChFuhCEj2fXtspyZkYeDnK0DetUhR7qkTpeyhANTZ53gV+dLeKRn1sDk4pFiuXQS5ZUw5UqVs20PkMfzkCUqAr+WwVZY9W53mEB3WiMMYW6vDS9+4JWsJj6O11qWp7EFEZfGW4xt2+ty1s+po84GoM/d5KhgxO8QLYFbXeLv5nEThpacDOhT0mlGxYiq6G3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ZA0yc/xO3JTsFCHnkGRYT0tE9b7806O9EDnxF1WjyYo=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24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23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22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26"/>
            <mdssi:RelationshipReference xmlns:mdssi="http://schemas.openxmlformats.org/package/2006/digital-signature" SourceId="rId3"/>
            <mdssi:RelationshipReference xmlns:mdssi="http://schemas.openxmlformats.org/package/2006/digital-signature" SourceId="rId21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5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20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LDQtnCqDxEwSOU/Lfm+pAxQwog0BQ7UXDEtwskjReGU=</DigestValue>
      </Reference>
      <Reference URI="/ppt/fonts/font1.fntdata?ContentType=application/x-fontdata">
        <DigestMethod Algorithm="http://www.w3.org/2001/04/xmlenc#sha256"/>
        <DigestValue>ymIJ5Bk0dnVSRBh8VVGbHpHkebWMWb1HR3yqBaLDQ98=</DigestValue>
      </Reference>
      <Reference URI="/ppt/fonts/font2.fntdata?ContentType=application/x-fontdata">
        <DigestMethod Algorithm="http://www.w3.org/2001/04/xmlenc#sha256"/>
        <DigestValue>WcQ+8xpfiCQWDK5Lrltaytz3PWz3zmwfhTV4UaxiZAA=</DigestValue>
      </Reference>
      <Reference URI="/ppt/fonts/font3.fntdata?ContentType=application/x-fontdata">
        <DigestMethod Algorithm="http://www.w3.org/2001/04/xmlenc#sha256"/>
        <DigestValue>GliiErBZtkyPxEh3QJFayn1TM8GAoNswhmLfCVTTpu8=</DigestValue>
      </Reference>
      <Reference URI="/ppt/fonts/font4.fntdata?ContentType=application/x-fontdata">
        <DigestMethod Algorithm="http://www.w3.org/2001/04/xmlenc#sha256"/>
        <DigestValue>9/l/nUFni4z8vDmtLxv/nXDWxQIEumOykU0TW7vbllg=</DigestValue>
      </Reference>
      <Reference URI="/ppt/fonts/font5.fntdata?ContentType=application/x-fontdata">
        <DigestMethod Algorithm="http://www.w3.org/2001/04/xmlenc#sha256"/>
        <DigestValue>wClGV/oy2qHVMAqpIgRKBMsMgPknBdRs1CHFhLtuFF4=</DigestValue>
      </Reference>
      <Reference URI="/ppt/fonts/font6.fntdata?ContentType=application/x-fontdata">
        <DigestMethod Algorithm="http://www.w3.org/2001/04/xmlenc#sha256"/>
        <DigestValue>HKhMrj9cHeBm4CCR/Dr5brxGjWveRcgFmwWdgUklJF0=</DigestValue>
      </Reference>
      <Reference URI="/ppt/media/image1.png?ContentType=image/png">
        <DigestMethod Algorithm="http://www.w3.org/2001/04/xmlenc#sha256"/>
        <DigestValue>pEutiuCO+TYQIV9ceD/kzEMiWiL1sMuXBbhXlUarK5Q=</DigestValue>
      </Reference>
      <Reference URI="/ppt/media/image2.png?ContentType=image/png">
        <DigestMethod Algorithm="http://www.w3.org/2001/04/xmlenc#sha256"/>
        <DigestValue>3I14wBYbsTuOUJ68JV/ANlyBMsKnDF8JC+XwM8VlG2o=</DigestValue>
      </Reference>
      <Reference URI="/ppt/media/image3.png?ContentType=image/png">
        <DigestMethod Algorithm="http://www.w3.org/2001/04/xmlenc#sha256"/>
        <DigestValue>Z84lzePfWhM6VHtakVHRssML2cRntF+qttnyNum8vSM=</DigestValue>
      </Reference>
      <Reference URI="/ppt/media/image4.png?ContentType=image/png">
        <DigestMethod Algorithm="http://www.w3.org/2001/04/xmlenc#sha256"/>
        <DigestValue>4Nd6NcFltgWHwg9Fg0dvFEsQGpqIK0dTGoHaXTdDIFo=</DigestValue>
      </Reference>
      <Reference URI="/ppt/media/image5.png?ContentType=image/png">
        <DigestMethod Algorithm="http://www.w3.org/2001/04/xmlenc#sha256"/>
        <DigestValue>oqRvsk6c4GyN3NnthnIH6939dmpMFE5CNBDusgKq6dY=</DigestValue>
      </Reference>
      <Reference URI="/ppt/media/image6.png?ContentType=image/png">
        <DigestMethod Algorithm="http://www.w3.org/2001/04/xmlenc#sha256"/>
        <DigestValue>QEiluIbBAWQ0t52kjf1AYkj3XwZfIVv0AiuaN06ST1Y=</DigestValue>
      </Reference>
      <Reference URI="/ppt/media/image7.png?ContentType=image/png">
        <DigestMethod Algorithm="http://www.w3.org/2001/04/xmlenc#sha256"/>
        <DigestValue>XXvJ1YKB6ry+qJiVxwbNITeSTncFvJ50x34QtOTI+Zk=</DigestValue>
      </Reference>
      <Reference URI="/ppt/media/image8.png?ContentType=image/png">
        <DigestMethod Algorithm="http://www.w3.org/2001/04/xmlenc#sha256"/>
        <DigestValue>7FzNLECvkSU/enQTCv/SJyAdDe22y4/256TeuvTeHww=</DigestValue>
      </Reference>
      <Reference URI="/ppt/media/image9.png?ContentType=image/png">
        <DigestMethod Algorithm="http://www.w3.org/2001/04/xmlenc#sha256"/>
        <DigestValue>5Pukorkt8kVaHsgZQb4EUhOpZx9kOXX39YU6m5epE7U=</DigestValue>
      </Reference>
      <Reference URI="/ppt/presentation.xml?ContentType=application/vnd.openxmlformats-officedocument.presentationml.presentation.main+xml">
        <DigestMethod Algorithm="http://www.w3.org/2001/04/xmlenc#sha256"/>
        <DigestValue>aOz8+bvcZyYHqWu1iTL/u8TflS2OJ6msQeopbxgJqc0=</DigestValue>
      </Reference>
      <Reference URI="/ppt/presProps.xml?ContentType=application/vnd.openxmlformats-officedocument.presentationml.presProps+xml">
        <DigestMethod Algorithm="http://www.w3.org/2001/04/xmlenc#sha256"/>
        <DigestValue>nC4l4g/0ioFVaSSkjl5ow/A4Eq/gq9yqOvbORHXSjR0=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slideLayout1.xml?ContentType=application/vnd.openxmlformats-officedocument.presentationml.slideLayout+xml">
        <DigestMethod Algorithm="http://www.w3.org/2001/04/xmlenc#sha256"/>
        <DigestValue>qGUr+i1/6OhRUg5/lKwAREpae26LLRWcPHihTgR6cMI=</DigestValue>
      </Reference>
      <Reference URI="/ppt/slideLayouts/slideLayout10.xml?ContentType=application/vnd.openxmlformats-officedocument.presentationml.slideLayout+xml">
        <DigestMethod Algorithm="http://www.w3.org/2001/04/xmlenc#sha256"/>
        <DigestValue>ssAIt8+A3WWweD/Ay7ma7Hn717qnDSp3AswwjpFnbJw=</DigestValue>
      </Reference>
      <Reference URI="/ppt/slideLayouts/slideLayout11.xml?ContentType=application/vnd.openxmlformats-officedocument.presentationml.slideLayout+xml">
        <DigestMethod Algorithm="http://www.w3.org/2001/04/xmlenc#sha256"/>
        <DigestValue>2A8wFFzaxhfPn0l1kFmz0nkSf0RrF1Z4iOGu4yx1AB8=</DigestValue>
      </Reference>
      <Reference URI="/ppt/slideLayouts/slideLayout2.xml?ContentType=application/vnd.openxmlformats-officedocument.presentationml.slideLayout+xml">
        <DigestMethod Algorithm="http://www.w3.org/2001/04/xmlenc#sha256"/>
        <DigestValue>o49uUQ8OCgy5MDNFEs/1OWzftzrXFNMl9a/fglvSMVk=</DigestValue>
      </Reference>
      <Reference URI="/ppt/slideLayouts/slideLayout3.xml?ContentType=application/vnd.openxmlformats-officedocument.presentationml.slideLayout+xml">
        <DigestMethod Algorithm="http://www.w3.org/2001/04/xmlenc#sha256"/>
        <DigestValue>G4aWzuThF2/Rk/umBmqwc7YXalKuXT9i8d85mdc10Tc=</DigestValue>
      </Reference>
      <Reference URI="/ppt/slideLayouts/slideLayout4.xml?ContentType=application/vnd.openxmlformats-officedocument.presentationml.slideLayout+xml">
        <DigestMethod Algorithm="http://www.w3.org/2001/04/xmlenc#sha256"/>
        <DigestValue>egdMNd9Jil4RyiuW/fxGULIV3Wv8SD1IgbQU6Pm2lNI=</DigestValue>
      </Reference>
      <Reference URI="/ppt/slideLayouts/slideLayout5.xml?ContentType=application/vnd.openxmlformats-officedocument.presentationml.slideLayout+xml">
        <DigestMethod Algorithm="http://www.w3.org/2001/04/xmlenc#sha256"/>
        <DigestValue>KyqnQFNkaEypkxH3i3YtcFI7WvWHQngOKUkWJz0eoSc=</DigestValue>
      </Reference>
      <Reference URI="/ppt/slideLayouts/slideLayout6.xml?ContentType=application/vnd.openxmlformats-officedocument.presentationml.slideLayout+xml">
        <DigestMethod Algorithm="http://www.w3.org/2001/04/xmlenc#sha256"/>
        <DigestValue>QAlOej38lJNsUnwfjew31an6klpWQWySRxdSTZvkTZg=</DigestValue>
      </Reference>
      <Reference URI="/ppt/slideLayouts/slideLayout7.xml?ContentType=application/vnd.openxmlformats-officedocument.presentationml.slideLayout+xml">
        <DigestMethod Algorithm="http://www.w3.org/2001/04/xmlenc#sha256"/>
        <DigestValue>fjLd7+ZDr6vNWkjQCEKT2WpDau/Pu2uOO4WSMI6EgWg=</DigestValue>
      </Reference>
      <Reference URI="/ppt/slideLayouts/slideLayout8.xml?ContentType=application/vnd.openxmlformats-officedocument.presentationml.slideLayout+xml">
        <DigestMethod Algorithm="http://www.w3.org/2001/04/xmlenc#sha256"/>
        <DigestValue>SLf12a5yzjfHdibMcrKiPtjgwgSlIZk0Mxey6DQLTmw=</DigestValue>
      </Reference>
      <Reference URI="/ppt/slideLayouts/slideLayout9.xml?ContentType=application/vnd.openxmlformats-officedocument.presentationml.slideLayout+xml">
        <DigestMethod Algorithm="http://www.w3.org/2001/04/xmlenc#sha256"/>
        <DigestValue>hIf+1MYj5yTqajGWTnVi4KoIkU384xiijQ0hB3SqUmo=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</Transform>
          <Transform Algorithm="http://www.w3.org/TR/2001/REC-xml-c14n-20010315"/>
        </Transforms>
        <DigestMethod Algorithm="http://www.w3.org/2001/04/xmlenc#sha256"/>
        <DigestValue>tSNfd+My+BfmzQxLC9EAQHv1RK/2+tNcci+9hfcJUEE=</DigestValue>
      </Reference>
      <Reference URI="/ppt/slideMasters/slideMaster1.xml?ContentType=application/vnd.openxmlformats-officedocument.presentationml.slideMaster+xml">
        <DigestMethod Algorithm="http://www.w3.org/2001/04/xmlenc#sha256"/>
        <DigestValue>A5YIRpV5OT/x/y6DEyAHT2e3MvJ5uLf89m7kbH3tk0c=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qNhLv0Svfb/hvu6c16czZqMIA07yYgff1d6E8Nf8IRU=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OMrMHWbeIqMaJDD06gDAi8ez22dsAo7cdIGrK3S/w48=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Eyd6kctw5nsZPkZffhOiI5q1gRUjCozcyiIo6K3PO8U=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KitoemXYRvDN6phtsfLoKSw2CIYPX/1oYAg3juLzMMw=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d5YmzjLtb6/gAF+lI4kvX5jx2HNpby+L3VxcqYjDwXw=</DigestValue>
      </Reference>
      <Reference URI="/ppt/slides/_rels/slide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Eyd6kctw5nsZPkZffhOiI5q1gRUjCozcyiIo6K3PO8U=</DigestValue>
      </Reference>
      <Reference URI="/ppt/slides/_rels/slide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Eyd6kctw5nsZPkZffhOiI5q1gRUjCozcyiIo6K3PO8U=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Eyd6kctw5nsZPkZffhOiI5q1gRUjCozcyiIo6K3PO8U=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Eyd6kctw5nsZPkZffhOiI5q1gRUjCozcyiIo6K3PO8U=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Eyd6kctw5nsZPkZffhOiI5q1gRUjCozcyiIo6K3PO8U=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Eyd6kctw5nsZPkZffhOiI5q1gRUjCozcyiIo6K3PO8U=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W6eIq1bki07AW9FhOiZy5zZX+NvN9VBHew47a1btZoQ=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VwDiipIaIO2wmDABrK3chY308TTe4lbMWYxhuVjEEtc=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Eyd6kctw5nsZPkZffhOiI5q1gRUjCozcyiIo6K3PO8U=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Eyd6kctw5nsZPkZffhOiI5q1gRUjCozcyiIo6K3PO8U=</DigestValue>
      </Reference>
      <Reference URI="/ppt/slides/slide1.xml?ContentType=application/vnd.openxmlformats-officedocument.presentationml.slide+xml">
        <DigestMethod Algorithm="http://www.w3.org/2001/04/xmlenc#sha256"/>
        <DigestValue>aDXO9AgVZIDoKV/t3V17wua3QKLukxKohf0EW9W1VA4=</DigestValue>
      </Reference>
      <Reference URI="/ppt/slides/slide10.xml?ContentType=application/vnd.openxmlformats-officedocument.presentationml.slide+xml">
        <DigestMethod Algorithm="http://www.w3.org/2001/04/xmlenc#sha256"/>
        <DigestValue>KiFCn4XEwEaXOuZdcHoW8yqm+8CgEdPOCvNDnTzq8uE=</DigestValue>
      </Reference>
      <Reference URI="/ppt/slides/slide11.xml?ContentType=application/vnd.openxmlformats-officedocument.presentationml.slide+xml">
        <DigestMethod Algorithm="http://www.w3.org/2001/04/xmlenc#sha256"/>
        <DigestValue>tr6ZbfU/noB2u5CA+2F9ke3TwQRAh56lr6tj+MhzmtE=</DigestValue>
      </Reference>
      <Reference URI="/ppt/slides/slide12.xml?ContentType=application/vnd.openxmlformats-officedocument.presentationml.slide+xml">
        <DigestMethod Algorithm="http://www.w3.org/2001/04/xmlenc#sha256"/>
        <DigestValue>aN1/Al6swLYI1OPVfvUdxSkhIprNIgjkk754xgSPjME=</DigestValue>
      </Reference>
      <Reference URI="/ppt/slides/slide13.xml?ContentType=application/vnd.openxmlformats-officedocument.presentationml.slide+xml">
        <DigestMethod Algorithm="http://www.w3.org/2001/04/xmlenc#sha256"/>
        <DigestValue>elZwZXugDtVdk6+LyguhMAhkpp1+0xjnHr7wZh7LGi0=</DigestValue>
      </Reference>
      <Reference URI="/ppt/slides/slide14.xml?ContentType=application/vnd.openxmlformats-officedocument.presentationml.slide+xml">
        <DigestMethod Algorithm="http://www.w3.org/2001/04/xmlenc#sha256"/>
        <DigestValue>O1umE+K939MuwQnDf1SBoFKBDEqu9MkRDli2w6WJKfU=</DigestValue>
      </Reference>
      <Reference URI="/ppt/slides/slide15.xml?ContentType=application/vnd.openxmlformats-officedocument.presentationml.slide+xml">
        <DigestMethod Algorithm="http://www.w3.org/2001/04/xmlenc#sha256"/>
        <DigestValue>TK/gacdzFj4hOQHB+ayYDb36eG2fmwKQovH8WLqkoHs=</DigestValue>
      </Reference>
      <Reference URI="/ppt/slides/slide2.xml?ContentType=application/vnd.openxmlformats-officedocument.presentationml.slide+xml">
        <DigestMethod Algorithm="http://www.w3.org/2001/04/xmlenc#sha256"/>
        <DigestValue>LFIdxWA5bMJ/Lcse1QSMAQDbHE5QyKWtyPK8VrHuxV8=</DigestValue>
      </Reference>
      <Reference URI="/ppt/slides/slide3.xml?ContentType=application/vnd.openxmlformats-officedocument.presentationml.slide+xml">
        <DigestMethod Algorithm="http://www.w3.org/2001/04/xmlenc#sha256"/>
        <DigestValue>mn5MnKav7OwUh3l8kZeneDgSz4WP2T5rSSsIs3QN5qk=</DigestValue>
      </Reference>
      <Reference URI="/ppt/slides/slide4.xml?ContentType=application/vnd.openxmlformats-officedocument.presentationml.slide+xml">
        <DigestMethod Algorithm="http://www.w3.org/2001/04/xmlenc#sha256"/>
        <DigestValue>+MZYdtbElPiB4cqs+ZqEmquuIEslkCUDFqMXsiU9rJQ=</DigestValue>
      </Reference>
      <Reference URI="/ppt/slides/slide5.xml?ContentType=application/vnd.openxmlformats-officedocument.presentationml.slide+xml">
        <DigestMethod Algorithm="http://www.w3.org/2001/04/xmlenc#sha256"/>
        <DigestValue>NlH1XAQ4z2e5RabpKhqZveXVId3oE0s5XRXlpDcqIgg=</DigestValue>
      </Reference>
      <Reference URI="/ppt/slides/slide6.xml?ContentType=application/vnd.openxmlformats-officedocument.presentationml.slide+xml">
        <DigestMethod Algorithm="http://www.w3.org/2001/04/xmlenc#sha256"/>
        <DigestValue>uAn2VDqLl6Xcpj6aZhxJhH7p28u3Ep/0SM5DVNa0LPo=</DigestValue>
      </Reference>
      <Reference URI="/ppt/slides/slide7.xml?ContentType=application/vnd.openxmlformats-officedocument.presentationml.slide+xml">
        <DigestMethod Algorithm="http://www.w3.org/2001/04/xmlenc#sha256"/>
        <DigestValue>0dRKMLGd2h49xhOWB+4KCqZrHzSGfrDHrYfAshFW1O0=</DigestValue>
      </Reference>
      <Reference URI="/ppt/slides/slide8.xml?ContentType=application/vnd.openxmlformats-officedocument.presentationml.slide+xml">
        <DigestMethod Algorithm="http://www.w3.org/2001/04/xmlenc#sha256"/>
        <DigestValue>p1kqlGLwbMdAw1T4s+xzCgeHU4JKpEJV82utj6eKmNc=</DigestValue>
      </Reference>
      <Reference URI="/ppt/slides/slide9.xml?ContentType=application/vnd.openxmlformats-officedocument.presentationml.slide+xml">
        <DigestMethod Algorithm="http://www.w3.org/2001/04/xmlenc#sha256"/>
        <DigestValue>usALQKOACyNjqWL0anGeBYOtEHqnHzRI2f6VfBPnlr8=</DigestValue>
      </Reference>
      <Reference URI="/ppt/tableStyles.xml?ContentType=application/vnd.openxmlformats-officedocument.presentationml.tableStyles+xml">
        <DigestMethod Algorithm="http://www.w3.org/2001/04/xmlenc#sha256"/>
        <DigestValue>DnrAMlEzfsuvbIyhNhnbHK7aXJDE4yENRdbD9d9N4QM=</DigestValue>
      </Reference>
      <Reference URI="/ppt/theme/theme1.xml?ContentType=application/vnd.openxmlformats-officedocument.theme+xml">
        <DigestMethod Algorithm="http://www.w3.org/2001/04/xmlenc#sha256"/>
        <DigestValue>YX9Ay3f0aryBwGT++rZA+EYg68nibE6UqyxPjUGVKGI=</DigestValue>
      </Reference>
      <Reference URI="/ppt/viewProps.xml?ContentType=application/vnd.openxmlformats-officedocument.presentationml.viewProps+xml">
        <DigestMethod Algorithm="http://www.w3.org/2001/04/xmlenc#sha256"/>
        <DigestValue>0Th+75noV8eEKg6xWfdghCOhvFcjvLXbF+PvHUhxgMg=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2025-06-24T17:10:41Z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>Personal and Private project</SignatureComments>
          <WindowsVersion>10.0</WindowsVersion>
          <OfficeVersion>16.0.18827/26</OfficeVersion>
          <ApplicationVersion>16.0.18827</ApplicationVersion>
          <Monitors>1</Monitors>
          <HorizontalResolution>1920</HorizontalResolution>
          <VerticalResolution>1080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2025-06-24T17:10:41Z</xd:SigningTime>
          <xd:SigningCertificate>
            <xd:Cert>
              <xd:CertDigest>
                <DigestMethod Algorithm="http://www.w3.org/2001/04/xmlenc#sha256"/>
                <DigestValue>6Hl9vam+cLMdA8857HcqRCixAAO+vOOwkzj5oNKstK8=</DigestValue>
              </xd:CertDigest>
              <xd:IssuerSerial>
                <X509IssuerName>DC=net + DC=windows + CN=MS-Organization-Access + OU=82dbaca4-3e81-46ca-9c73-0950c1eaca97</X509IssuerName>
                <X509SerialNumber>35770129865339070646197907221679828127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  <xd:SignedDataObjectProperties>
          <xd:CommitmentTypeIndication>
            <xd:CommitmentTypeId>
              <xd:Identifier>http://uri.etsi.org/01903/v1.2.2#ProofOfCreation</xd:Identifier>
              <xd:Description>Created this document</xd:Description>
            </xd:CommitmentTypeId>
            <xd:AllSignedDataObjects/>
            <xd:CommitmentTypeQualifiers>
              <xd:CommitmentTypeQualifier>Personal and Private project</xd:CommitmentTypeQualifier>
            </xd:CommitmentTypeQualifiers>
          </xd:CommitmentTypeIndication>
        </xd:SignedDataObjectProperties>
      </xd: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920</Words>
  <Application>Microsoft Office PowerPoint</Application>
  <PresentationFormat>Custom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Quicksand Medium</vt:lpstr>
      <vt:lpstr>Garet</vt:lpstr>
      <vt:lpstr>Arial</vt:lpstr>
      <vt:lpstr>Quicksand Bold</vt:lpstr>
      <vt:lpstr>Quicksand</vt:lpstr>
      <vt:lpstr>Archivo Black</vt:lpstr>
      <vt:lpstr>Open Sans Extra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Research Presentation Debayan</dc:title>
  <dc:creator>DEBAYAN BISWAS</dc:creator>
  <cp:lastModifiedBy>DEBAYAN BISWAS</cp:lastModifiedBy>
  <cp:revision>5</cp:revision>
  <dcterms:created xsi:type="dcterms:W3CDTF">2006-08-16T00:00:00Z</dcterms:created>
  <dcterms:modified xsi:type="dcterms:W3CDTF">2025-06-24T17:11:21Z</dcterms:modified>
  <dc:identifier>DAGNX202bGE</dc:identifier>
</cp:coreProperties>
</file>