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2" r:id="rId2"/>
    <p:sldId id="293" r:id="rId3"/>
    <p:sldId id="294" r:id="rId4"/>
    <p:sldId id="287" r:id="rId5"/>
    <p:sldId id="259" r:id="rId6"/>
    <p:sldId id="281" r:id="rId7"/>
    <p:sldId id="282" r:id="rId8"/>
    <p:sldId id="283" r:id="rId9"/>
    <p:sldId id="260" r:id="rId10"/>
    <p:sldId id="257" r:id="rId11"/>
    <p:sldId id="279" r:id="rId12"/>
    <p:sldId id="258" r:id="rId13"/>
    <p:sldId id="263" r:id="rId14"/>
    <p:sldId id="264" r:id="rId15"/>
    <p:sldId id="265" r:id="rId16"/>
    <p:sldId id="266" r:id="rId17"/>
    <p:sldId id="267" r:id="rId18"/>
    <p:sldId id="295" r:id="rId19"/>
    <p:sldId id="302" r:id="rId20"/>
    <p:sldId id="301" r:id="rId21"/>
    <p:sldId id="300" r:id="rId22"/>
    <p:sldId id="299" r:id="rId23"/>
    <p:sldId id="329" r:id="rId24"/>
    <p:sldId id="328" r:id="rId25"/>
    <p:sldId id="298" r:id="rId26"/>
    <p:sldId id="322" r:id="rId27"/>
    <p:sldId id="323" r:id="rId28"/>
    <p:sldId id="324" r:id="rId29"/>
    <p:sldId id="325" r:id="rId30"/>
    <p:sldId id="326" r:id="rId31"/>
    <p:sldId id="327" r:id="rId32"/>
    <p:sldId id="306" r:id="rId33"/>
    <p:sldId id="307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>
        <p:scale>
          <a:sx n="63" d="100"/>
          <a:sy n="63" d="100"/>
        </p:scale>
        <p:origin x="-1200" y="-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8D5F5-DE77-4D6B-8D18-338AB663658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ED96-0955-472E-80BF-511F6714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B6FD-C903-4AEC-B284-432F8B1EF8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99" y="304801"/>
            <a:ext cx="10363200" cy="1470025"/>
          </a:xfrm>
        </p:spPr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3161" y="1828800"/>
            <a:ext cx="85344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88123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B80F1345-8091-49D9-869D-D6C912420FC0}" type="datetimeFigureOut">
              <a:rPr lang="en-US" smtClean="0"/>
              <a:t>6/24/2020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0"/>
            <a:ext cx="10972800" cy="457200"/>
          </a:xfrm>
        </p:spPr>
        <p:txBody>
          <a:bodyPr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492" y="990601"/>
            <a:ext cx="10972800" cy="4343397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6930" y="6424768"/>
            <a:ext cx="562708" cy="365125"/>
          </a:xfrm>
        </p:spPr>
        <p:txBody>
          <a:bodyPr/>
          <a:lstStyle/>
          <a:p>
            <a:fld id="{66E5D837-0B7F-4CE8-B860-A677AC9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81080" y="6420048"/>
            <a:ext cx="562708" cy="365125"/>
          </a:xfrm>
        </p:spPr>
        <p:txBody>
          <a:bodyPr/>
          <a:lstStyle/>
          <a:p>
            <a:fld id="{66E5D837-0B7F-4CE8-B860-A677AC9817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44061" y="12812"/>
            <a:ext cx="10597662" cy="488220"/>
          </a:xfrm>
        </p:spPr>
        <p:txBody>
          <a:bodyPr/>
          <a:lstStyle>
            <a:lvl1pPr marL="0" indent="0" algn="ctr">
              <a:buNone/>
              <a:defRPr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145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03877" y="6356354"/>
            <a:ext cx="562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D837-0B7F-4CE8-B860-A677AC98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References/%5b32%5d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References/%5b32%5d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References/%5b32%5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rxiv.org/pdf/1506.02640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00B0F0"/>
                </a:solidFill>
              </a:rPr>
              <a:t>Digital Signal Processing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B0F0"/>
                </a:solidFill>
              </a:rPr>
              <a:t>Final Term Presentation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medium-content-sans-serif-font"/>
              </a:rPr>
              <a:t>Name:- Debapriya Das</a:t>
            </a:r>
          </a:p>
          <a:p>
            <a:r>
              <a:rPr lang="en-US" altLang="en-US" dirty="0" smtClean="0">
                <a:ea typeface="medium-content-sans-serif-font"/>
              </a:rPr>
              <a:t>ID:-M0829022</a:t>
            </a:r>
          </a:p>
          <a:p>
            <a:r>
              <a:rPr lang="en-US" altLang="en-US" dirty="0" smtClean="0">
                <a:ea typeface="medium-content-sans-serif-font"/>
              </a:rPr>
              <a:t>Professor</a:t>
            </a:r>
            <a:r>
              <a:rPr lang="en-US" altLang="en-US" dirty="0">
                <a:ea typeface="medium-content-sans-serif-font"/>
              </a:rPr>
              <a:t>: </a:t>
            </a:r>
            <a:r>
              <a:rPr lang="en-US" altLang="en-US" dirty="0" smtClean="0">
                <a:ea typeface="medium-content-sans-serif-font"/>
              </a:rPr>
              <a:t>Ren-Yuan </a:t>
            </a:r>
            <a:r>
              <a:rPr lang="en-US" altLang="en-US" dirty="0" err="1">
                <a:ea typeface="medium-content-sans-serif-font"/>
              </a:rPr>
              <a:t>Lyu</a:t>
            </a:r>
            <a:r>
              <a:rPr lang="en-US" altLang="en-US" dirty="0">
                <a:ea typeface="medium-content-sans-serif-font"/>
              </a:rPr>
              <a:t> </a:t>
            </a:r>
            <a:endParaRPr lang="en-US" altLang="en-US" dirty="0" smtClean="0"/>
          </a:p>
          <a:p>
            <a:endParaRPr lang="en-US" altLang="en-US" dirty="0">
              <a:ea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178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48" y="0"/>
            <a:ext cx="10515600" cy="498764"/>
          </a:xfrm>
        </p:spPr>
        <p:txBody>
          <a:bodyPr/>
          <a:lstStyle/>
          <a:p>
            <a:pPr algn="ctr"/>
            <a:r>
              <a:rPr lang="en-GB" b="1" dirty="0" smtClean="0"/>
              <a:t>DSP Exercise 3.1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695" y="1491916"/>
            <a:ext cx="9352547" cy="33126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2800" dirty="0" smtClean="0">
                <a:cs typeface="Times New Roman" panose="02020603050405020304" pitchFamily="18" charset="0"/>
              </a:rPr>
              <a:t>Run </a:t>
            </a:r>
            <a:r>
              <a:rPr lang="en-GB" sz="2800" dirty="0">
                <a:cs typeface="Times New Roman" panose="02020603050405020304" pitchFamily="18" charset="0"/>
              </a:rPr>
              <a:t>and listen to the examples in chap03.ipynb, which is in the repository for this book, and also available at http://tinyurl.com/thinkdsp03. </a:t>
            </a:r>
            <a:r>
              <a:rPr lang="en-GB" sz="2800" dirty="0" smtClean="0">
                <a:cs typeface="Times New Roman" panose="02020603050405020304" pitchFamily="18" charset="0"/>
              </a:rPr>
              <a:t>In </a:t>
            </a:r>
            <a:r>
              <a:rPr lang="en-GB" sz="2800" dirty="0">
                <a:cs typeface="Times New Roman" panose="02020603050405020304" pitchFamily="18" charset="0"/>
              </a:rPr>
              <a:t>the leakage example, try replacing </a:t>
            </a:r>
            <a:r>
              <a:rPr lang="en-GB" sz="2800" dirty="0" smtClean="0">
                <a:cs typeface="Times New Roman" panose="02020603050405020304" pitchFamily="18" charset="0"/>
              </a:rPr>
              <a:t>the Hamming </a:t>
            </a:r>
            <a:r>
              <a:rPr lang="en-GB" sz="2800" dirty="0">
                <a:cs typeface="Times New Roman" panose="02020603050405020304" pitchFamily="18" charset="0"/>
              </a:rPr>
              <a:t>window with one </a:t>
            </a:r>
            <a:r>
              <a:rPr lang="en-GB" sz="2800" dirty="0" smtClean="0">
                <a:cs typeface="Times New Roman" panose="02020603050405020304" pitchFamily="18" charset="0"/>
              </a:rPr>
              <a:t>of the </a:t>
            </a:r>
            <a:r>
              <a:rPr lang="en-GB" sz="2800" dirty="0">
                <a:cs typeface="Times New Roman" panose="02020603050405020304" pitchFamily="18" charset="0"/>
              </a:rPr>
              <a:t>other windows provided by </a:t>
            </a:r>
            <a:r>
              <a:rPr lang="en-GB" sz="2800" dirty="0" err="1">
                <a:cs typeface="Times New Roman" panose="02020603050405020304" pitchFamily="18" charset="0"/>
              </a:rPr>
              <a:t>NumPy</a:t>
            </a:r>
            <a:r>
              <a:rPr lang="en-GB" sz="2800" dirty="0">
                <a:cs typeface="Times New Roman" panose="02020603050405020304" pitchFamily="18" charset="0"/>
              </a:rPr>
              <a:t>, and see what effect they have </a:t>
            </a:r>
            <a:r>
              <a:rPr lang="en-GB" sz="2800" dirty="0" smtClean="0">
                <a:cs typeface="Times New Roman" panose="02020603050405020304" pitchFamily="18" charset="0"/>
              </a:rPr>
              <a:t>on leakage</a:t>
            </a:r>
            <a:r>
              <a:rPr lang="en-GB" sz="2800" dirty="0">
                <a:cs typeface="Times New Roman" panose="02020603050405020304" pitchFamily="18" charset="0"/>
              </a:rPr>
              <a:t>. </a:t>
            </a:r>
            <a:r>
              <a:rPr lang="en-GB" sz="2800" dirty="0" smtClean="0">
                <a:cs typeface="Times New Roman" panose="02020603050405020304" pitchFamily="18" charset="0"/>
              </a:rPr>
              <a:t>See http</a:t>
            </a:r>
            <a:r>
              <a:rPr lang="en-GB" sz="2800" dirty="0">
                <a:cs typeface="Times New Roman" panose="02020603050405020304" pitchFamily="18" charset="0"/>
              </a:rPr>
              <a:t>://</a:t>
            </a:r>
            <a:r>
              <a:rPr lang="en-GB" sz="2800" dirty="0" smtClean="0">
                <a:cs typeface="Times New Roman" panose="02020603050405020304" pitchFamily="18" charset="0"/>
              </a:rPr>
              <a:t>docs.scipy.org/doc/numpy/reference/routines. window.html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9" y="850676"/>
            <a:ext cx="5929905" cy="307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9" y="4699043"/>
            <a:ext cx="4772526" cy="1516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33" y="1473725"/>
            <a:ext cx="5022171" cy="322531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793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49" y="708507"/>
            <a:ext cx="7516744" cy="57162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32586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0" y="238149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Chapter IV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NOISE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4" y="0"/>
            <a:ext cx="10515600" cy="510639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DSP Exercise 4.1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262" y="1917032"/>
            <a:ext cx="9569117" cy="4106779"/>
          </a:xfrm>
        </p:spPr>
        <p:txBody>
          <a:bodyPr>
            <a:normAutofit fontScale="85000" lnSpcReduction="20000"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3200" dirty="0" smtClean="0">
                <a:cs typeface="Times New Roman" panose="02020603050405020304" pitchFamily="18" charset="0"/>
              </a:rPr>
              <a:t>A </a:t>
            </a:r>
            <a:r>
              <a:rPr lang="en-US" sz="3200" dirty="0">
                <a:cs typeface="Times New Roman" panose="02020603050405020304" pitchFamily="18" charset="0"/>
              </a:rPr>
              <a:t>Soft Murmur” is a web site that plays a mixture of </a:t>
            </a:r>
            <a:r>
              <a:rPr lang="en-US" sz="3200" dirty="0" smtClean="0">
                <a:cs typeface="Times New Roman" panose="02020603050405020304" pitchFamily="18" charset="0"/>
              </a:rPr>
              <a:t>natural noise </a:t>
            </a:r>
            <a:r>
              <a:rPr lang="en-US" sz="3200" dirty="0">
                <a:cs typeface="Times New Roman" panose="02020603050405020304" pitchFamily="18" charset="0"/>
              </a:rPr>
              <a:t>sources, including rain, waves, wind, etc. At http://</a:t>
            </a:r>
            <a:r>
              <a:rPr lang="en-US" sz="3200" dirty="0" smtClean="0">
                <a:cs typeface="Times New Roman" panose="02020603050405020304" pitchFamily="18" charset="0"/>
              </a:rPr>
              <a:t>asoftmurmur. com/about</a:t>
            </a:r>
            <a:r>
              <a:rPr lang="en-US" sz="3200" dirty="0">
                <a:cs typeface="Times New Roman" panose="02020603050405020304" pitchFamily="18" charset="0"/>
              </a:rPr>
              <a:t>/ you can find their list of recordings, most of which are at http</a:t>
            </a:r>
            <a:r>
              <a:rPr lang="en-US" sz="3200" dirty="0" smtClean="0">
                <a:cs typeface="Times New Roman" panose="02020603050405020304" pitchFamily="18" charset="0"/>
              </a:rPr>
              <a:t>://</a:t>
            </a:r>
            <a:r>
              <a:rPr lang="en-US" sz="3200" dirty="0">
                <a:cs typeface="Times New Roman" panose="02020603050405020304" pitchFamily="18" charset="0"/>
              </a:rPr>
              <a:t>freesound.org</a:t>
            </a:r>
            <a:r>
              <a:rPr lang="en-US" sz="3200" dirty="0" smtClean="0">
                <a:cs typeface="Times New Roman" panose="02020603050405020304" pitchFamily="18" charset="0"/>
              </a:rPr>
              <a:t>. Download </a:t>
            </a:r>
            <a:r>
              <a:rPr lang="en-US" sz="3200" dirty="0">
                <a:cs typeface="Times New Roman" panose="02020603050405020304" pitchFamily="18" charset="0"/>
              </a:rPr>
              <a:t>a few of these files and compute the spectrum of each </a:t>
            </a:r>
            <a:r>
              <a:rPr lang="en-US" sz="3200" dirty="0" smtClean="0">
                <a:cs typeface="Times New Roman" panose="02020603050405020304" pitchFamily="18" charset="0"/>
              </a:rPr>
              <a:t>signal. Does </a:t>
            </a:r>
            <a:r>
              <a:rPr lang="en-US" sz="3200" dirty="0">
                <a:cs typeface="Times New Roman" panose="02020603050405020304" pitchFamily="18" charset="0"/>
              </a:rPr>
              <a:t>the power spectrum look like white noise, pink noise, or </a:t>
            </a:r>
            <a:r>
              <a:rPr lang="en-US" sz="3200" dirty="0" smtClean="0">
                <a:cs typeface="Times New Roman" panose="02020603050405020304" pitchFamily="18" charset="0"/>
              </a:rPr>
              <a:t>Brownian noise</a:t>
            </a:r>
            <a:r>
              <a:rPr lang="en-US" sz="3200" dirty="0">
                <a:cs typeface="Times New Roman" panose="02020603050405020304" pitchFamily="18" charset="0"/>
              </a:rPr>
              <a:t>? How does the spectrum vary over time?</a:t>
            </a:r>
            <a:endParaRPr lang="en-GB" sz="2800" dirty="0" smtClean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0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15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3" y="865185"/>
            <a:ext cx="5337452" cy="31734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6" y="4415214"/>
            <a:ext cx="4248150" cy="1941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24" y="2855119"/>
            <a:ext cx="4435472" cy="3120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30064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960" y="966665"/>
            <a:ext cx="5788307" cy="48580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990" y="966665"/>
            <a:ext cx="4874042" cy="476789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39360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38" y="1463507"/>
            <a:ext cx="4993127" cy="45362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77" y="1463507"/>
            <a:ext cx="6199884" cy="41592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14407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DSP Assignment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Research Progress</a:t>
            </a:r>
          </a:p>
          <a:p>
            <a:pPr>
              <a:buFont typeface="Wingdings" pitchFamily="2" charset="2"/>
              <a:buChar char="ü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Python Code: Game-Pong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86" y="2492896"/>
            <a:ext cx="10972800" cy="1656184"/>
          </a:xfrm>
        </p:spPr>
        <p:txBody>
          <a:bodyPr/>
          <a:lstStyle/>
          <a:p>
            <a:r>
              <a:rPr lang="en-US" b="1" dirty="0"/>
              <a:t>Review of Deep Learning Models for </a:t>
            </a:r>
            <a:r>
              <a:rPr lang="en-US" b="1" dirty="0" smtClean="0"/>
              <a:t>Object Detection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46245" y="-27384"/>
            <a:ext cx="34148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Progress</a:t>
            </a:r>
          </a:p>
        </p:txBody>
      </p:sp>
    </p:spTree>
    <p:extLst>
      <p:ext uri="{BB962C8B-B14F-4D97-AF65-F5344CB8AC3E}">
        <p14:creationId xmlns:p14="http://schemas.microsoft.com/office/powerpoint/2010/main" val="1499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DSP Assignment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Research Progress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Python Code: Game-Pong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85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: Deep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Deep Learning</a:t>
            </a:r>
          </a:p>
          <a:p>
            <a:r>
              <a:rPr lang="en-IN" sz="2300" dirty="0" smtClean="0"/>
              <a:t>It is a </a:t>
            </a:r>
            <a:r>
              <a:rPr lang="en-IN" sz="2300" dirty="0"/>
              <a:t>machine learning technique that teaches computers to do what comes naturally to humans: learn by </a:t>
            </a:r>
            <a:r>
              <a:rPr lang="en-IN" sz="2300" dirty="0" smtClean="0"/>
              <a:t>example</a:t>
            </a:r>
          </a:p>
          <a:p>
            <a:r>
              <a:rPr lang="en-IN" sz="2300" dirty="0"/>
              <a:t>The term “deep” usually refers to the number of hidden layers in the neural </a:t>
            </a:r>
            <a:r>
              <a:rPr lang="en-IN" sz="2300" dirty="0" smtClean="0"/>
              <a:t>network.</a:t>
            </a:r>
          </a:p>
          <a:p>
            <a:r>
              <a:rPr lang="en-IN" sz="2300" dirty="0"/>
              <a:t>Deep learning models are trained by using large sets of </a:t>
            </a:r>
            <a:r>
              <a:rPr lang="en-IN" sz="2300" dirty="0" smtClean="0"/>
              <a:t>labelled </a:t>
            </a:r>
            <a:r>
              <a:rPr lang="en-IN" sz="2300" dirty="0"/>
              <a:t>data and neural network architectures that learn features directly from the data without the need for manual feature extraction.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13" y="3701747"/>
            <a:ext cx="8346831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18749" y="4221088"/>
            <a:ext cx="2570132" cy="1872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6" y="980728"/>
            <a:ext cx="11590764" cy="134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27751" y="1412776"/>
            <a:ext cx="1063503" cy="9131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1" y="3572611"/>
            <a:ext cx="11504887" cy="130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313213" y="4247345"/>
            <a:ext cx="1175660" cy="635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600" y="-76200"/>
            <a:ext cx="10972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type &amp; image data analysis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>
            <a:endCxn id="14" idx="0"/>
          </p:cNvCxnSpPr>
          <p:nvPr/>
        </p:nvCxnSpPr>
        <p:spPr>
          <a:xfrm rot="5400000">
            <a:off x="4804171" y="1321618"/>
            <a:ext cx="752475" cy="18176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7379290" y="2606677"/>
            <a:ext cx="1182205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17690" y="2606677"/>
            <a:ext cx="1165911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8242" y="2606677"/>
            <a:ext cx="1146685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295" y="2606677"/>
            <a:ext cx="11176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44695" y="2682877"/>
            <a:ext cx="1219200" cy="45720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33651" y="2682877"/>
            <a:ext cx="1675867" cy="45720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177076" y="2688222"/>
            <a:ext cx="1624533" cy="45720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638644" y="2677797"/>
            <a:ext cx="1524000" cy="457200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Elbow Connector 21"/>
          <p:cNvCxnSpPr>
            <a:endCxn id="15" idx="0"/>
          </p:cNvCxnSpPr>
          <p:nvPr/>
        </p:nvCxnSpPr>
        <p:spPr>
          <a:xfrm rot="5400000">
            <a:off x="3570925" y="88373"/>
            <a:ext cx="752475" cy="428413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2" idx="0"/>
          </p:cNvCxnSpPr>
          <p:nvPr/>
        </p:nvCxnSpPr>
        <p:spPr>
          <a:xfrm rot="16200000" flipH="1">
            <a:off x="6653573" y="1289857"/>
            <a:ext cx="752475" cy="18811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3" idx="0"/>
          </p:cNvCxnSpPr>
          <p:nvPr/>
        </p:nvCxnSpPr>
        <p:spPr>
          <a:xfrm rot="16200000" flipH="1">
            <a:off x="7868700" y="74731"/>
            <a:ext cx="752475" cy="431141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068877" y="1219200"/>
            <a:ext cx="2067559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62382" y="2570817"/>
            <a:ext cx="1259439" cy="6858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4571600" y="3815836"/>
            <a:ext cx="3048000" cy="414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TW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zh-TW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141" y="46217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2213" y="462177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6226" y="4621770"/>
            <a:ext cx="13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36409" y="46217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1" y="5049838"/>
            <a:ext cx="1837267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083647" y="5324148"/>
            <a:ext cx="609599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332" y="5101596"/>
            <a:ext cx="2909739" cy="71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ight Arrow 38"/>
          <p:cNvSpPr/>
          <p:nvPr/>
        </p:nvSpPr>
        <p:spPr>
          <a:xfrm>
            <a:off x="5831481" y="5268118"/>
            <a:ext cx="609599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64" y="5025186"/>
            <a:ext cx="2654481" cy="7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914" y="4949571"/>
            <a:ext cx="1504719" cy="75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ight Arrow 43"/>
          <p:cNvSpPr/>
          <p:nvPr/>
        </p:nvSpPr>
        <p:spPr>
          <a:xfrm>
            <a:off x="9085205" y="5144854"/>
            <a:ext cx="609599" cy="381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ectangle 45"/>
          <p:cNvSpPr/>
          <p:nvPr/>
        </p:nvSpPr>
        <p:spPr>
          <a:xfrm>
            <a:off x="6454446" y="4649554"/>
            <a:ext cx="2347164" cy="11660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4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5" grpId="0"/>
      <p:bldP spid="31" grpId="0"/>
      <p:bldP spid="32" grpId="0"/>
      <p:bldP spid="33" grpId="0"/>
      <p:bldP spid="8" grpId="0" animBg="1"/>
      <p:bldP spid="39" grpId="0" animBg="1"/>
      <p:bldP spid="44" grpId="0" animBg="1"/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609600" y="-45720"/>
            <a:ext cx="10972800" cy="609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Introduction: Object detection</a:t>
            </a:r>
            <a:endParaRPr lang="zh-TW" altLang="en-US" sz="2400" i="1" dirty="0"/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04876" y="615712"/>
            <a:ext cx="2698175" cy="36933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methods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94080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3664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stage detector)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85771" y="1524000"/>
            <a:ext cx="304800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Machine Learning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4880" y="1523632"/>
            <a:ext cx="280416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 Learning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Elbow Connector 60"/>
          <p:cNvCxnSpPr>
            <a:stCxn id="31" idx="2"/>
            <a:endCxn id="59" idx="0"/>
          </p:cNvCxnSpPr>
          <p:nvPr/>
        </p:nvCxnSpPr>
        <p:spPr>
          <a:xfrm rot="5400000">
            <a:off x="3762390" y="-167574"/>
            <a:ext cx="538956" cy="2844193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1" idx="2"/>
            <a:endCxn id="60" idx="0"/>
          </p:cNvCxnSpPr>
          <p:nvPr/>
        </p:nvCxnSpPr>
        <p:spPr>
          <a:xfrm rot="16200000" flipH="1">
            <a:off x="6806168" y="-367160"/>
            <a:ext cx="538588" cy="3242996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0" idx="2"/>
            <a:endCxn id="93" idx="0"/>
          </p:cNvCxnSpPr>
          <p:nvPr/>
        </p:nvCxnSpPr>
        <p:spPr>
          <a:xfrm rot="16200000" flipH="1">
            <a:off x="900919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2"/>
            <a:endCxn id="94" idx="0"/>
          </p:cNvCxnSpPr>
          <p:nvPr/>
        </p:nvCxnSpPr>
        <p:spPr>
          <a:xfrm rot="5400000">
            <a:off x="760711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7691" y="2666999"/>
            <a:ext cx="280416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59" idx="2"/>
            <a:endCxn id="49" idx="0"/>
          </p:cNvCxnSpPr>
          <p:nvPr/>
        </p:nvCxnSpPr>
        <p:spPr>
          <a:xfrm>
            <a:off x="2609771" y="1889761"/>
            <a:ext cx="0" cy="7772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1833" y="3375835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61832" y="3810001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SPPNet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1831" y="4261104"/>
            <a:ext cx="2103484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1834" y="4783256"/>
            <a:ext cx="2103482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endCxn id="18" idx="1"/>
          </p:cNvCxnSpPr>
          <p:nvPr/>
        </p:nvCxnSpPr>
        <p:spPr>
          <a:xfrm rot="16200000" flipH="1">
            <a:off x="8784254" y="3052144"/>
            <a:ext cx="634124" cy="321035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0" idx="1"/>
          </p:cNvCxnSpPr>
          <p:nvPr/>
        </p:nvCxnSpPr>
        <p:spPr>
          <a:xfrm rot="16200000" flipH="1">
            <a:off x="8567171" y="3269228"/>
            <a:ext cx="1068290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1" idx="1"/>
          </p:cNvCxnSpPr>
          <p:nvPr/>
        </p:nvCxnSpPr>
        <p:spPr>
          <a:xfrm rot="16200000" flipH="1">
            <a:off x="8391651" y="3546372"/>
            <a:ext cx="1419328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3" idx="1"/>
            <a:endCxn id="22" idx="1"/>
          </p:cNvCxnSpPr>
          <p:nvPr/>
        </p:nvCxnSpPr>
        <p:spPr>
          <a:xfrm rot="10800000" flipH="1" flipV="1">
            <a:off x="8940800" y="2895599"/>
            <a:ext cx="321034" cy="2041545"/>
          </a:xfrm>
          <a:prstGeom prst="bentConnector3">
            <a:avLst>
              <a:gd name="adj1" fmla="val -71207"/>
            </a:avLst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6215" y="3810000"/>
            <a:ext cx="768665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26218" y="3375834"/>
            <a:ext cx="758541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6014367" y="3017872"/>
            <a:ext cx="634122" cy="389580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9" idx="1"/>
          </p:cNvCxnSpPr>
          <p:nvPr/>
        </p:nvCxnSpPr>
        <p:spPr>
          <a:xfrm rot="16200000" flipH="1">
            <a:off x="5850363" y="3289596"/>
            <a:ext cx="962128" cy="38957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40744" y="4215525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0744" y="3781357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Elbow Connector 35"/>
          <p:cNvCxnSpPr>
            <a:endCxn id="35" idx="1"/>
          </p:cNvCxnSpPr>
          <p:nvPr/>
        </p:nvCxnSpPr>
        <p:spPr>
          <a:xfrm rot="16200000" flipH="1">
            <a:off x="954393" y="3148895"/>
            <a:ext cx="1039648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4" idx="1"/>
          </p:cNvCxnSpPr>
          <p:nvPr/>
        </p:nvCxnSpPr>
        <p:spPr>
          <a:xfrm rot="16200000" flipH="1">
            <a:off x="737309" y="3365979"/>
            <a:ext cx="1473816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0747" y="3375834"/>
            <a:ext cx="2194560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 and Jones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 rot="16200000" flipH="1">
            <a:off x="1156376" y="2946911"/>
            <a:ext cx="635686" cy="53305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4-Point Star 39"/>
          <p:cNvSpPr/>
          <p:nvPr/>
        </p:nvSpPr>
        <p:spPr>
          <a:xfrm>
            <a:off x="1120115" y="6219111"/>
            <a:ext cx="203200" cy="152400"/>
          </a:xfrm>
          <a:prstGeom prst="star4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737" y="6172201"/>
            <a:ext cx="343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[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32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popular algorithms are: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65815" y="3269673"/>
            <a:ext cx="2346036" cy="5116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 </a:t>
            </a:r>
            <a:r>
              <a:rPr lang="en-US" dirty="0" smtClean="0"/>
              <a:t>&amp; </a:t>
            </a:r>
            <a:r>
              <a:rPr lang="en-US" dirty="0"/>
              <a:t>Jones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555" y="942477"/>
            <a:ext cx="10972800" cy="4343397"/>
          </a:xfrm>
        </p:spPr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efficient object detection algorithm was a Face Detector in 2001 by Paul Viola &amp; Michael Jones.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C:\Users\Nitesh\Desktop\OBJECT\screenshot\Screenshot_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2362200"/>
            <a:ext cx="161225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tesh\Desktop\OBJECT\screenshot\Screenshot_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78" y="4267200"/>
            <a:ext cx="150673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itesh\Desktop\OBJECT\screenshot\Screenshot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4" y="2362200"/>
            <a:ext cx="161266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itesh\Desktop\OBJECT\screenshot\Screenshot_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77" y="2324100"/>
            <a:ext cx="159433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itesh\Desktop\OBJECT\screenshot\Screenshot_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9" y="2362200"/>
            <a:ext cx="155726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3"/>
          </p:cNvCxnSpPr>
          <p:nvPr/>
        </p:nvCxnSpPr>
        <p:spPr>
          <a:xfrm>
            <a:off x="2737668" y="3009900"/>
            <a:ext cx="11075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3636" y="2971800"/>
            <a:ext cx="11075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083389" y="2971800"/>
            <a:ext cx="11075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34954" y="3642262"/>
            <a:ext cx="0" cy="6249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6278" y="4510444"/>
            <a:ext cx="196947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Binary Pattern(LBP)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46277" y="4495800"/>
            <a:ext cx="1969477" cy="6609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7" idx="3"/>
          </p:cNvCxnSpPr>
          <p:nvPr/>
        </p:nvCxnSpPr>
        <p:spPr>
          <a:xfrm flipH="1">
            <a:off x="8815754" y="4800600"/>
            <a:ext cx="556524" cy="256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407877" y="4495800"/>
            <a:ext cx="1875692" cy="838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407878" y="4572000"/>
            <a:ext cx="187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17" idx="1"/>
            <a:endCxn id="24" idx="3"/>
          </p:cNvCxnSpPr>
          <p:nvPr/>
        </p:nvCxnSpPr>
        <p:spPr>
          <a:xfrm flipH="1">
            <a:off x="6283569" y="4826288"/>
            <a:ext cx="562708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406769" y="5105400"/>
            <a:ext cx="1875692" cy="838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06770" y="5257801"/>
            <a:ext cx="187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Not-Real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06769" y="3962400"/>
            <a:ext cx="1875692" cy="838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406770" y="4110336"/>
            <a:ext cx="187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>
            <a:stCxn id="23" idx="1"/>
            <a:endCxn id="35" idx="3"/>
          </p:cNvCxnSpPr>
          <p:nvPr/>
        </p:nvCxnSpPr>
        <p:spPr>
          <a:xfrm flipH="1" flipV="1">
            <a:off x="3282462" y="4381500"/>
            <a:ext cx="1125415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1"/>
            <a:endCxn id="33" idx="3"/>
          </p:cNvCxnSpPr>
          <p:nvPr/>
        </p:nvCxnSpPr>
        <p:spPr>
          <a:xfrm flipH="1">
            <a:off x="3282462" y="4914900"/>
            <a:ext cx="1125415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/>
      <p:bldP spid="33" grpId="0" animBg="1"/>
      <p:bldP spid="34" grpId="0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609600" y="-45720"/>
            <a:ext cx="10972800" cy="609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Introduction: Object detection</a:t>
            </a:r>
            <a:endParaRPr lang="zh-TW" altLang="en-US" sz="2400" i="1" dirty="0"/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04876" y="615712"/>
            <a:ext cx="2698175" cy="36933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methods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94080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3664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stage detector)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85771" y="1524000"/>
            <a:ext cx="304800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Machine Learning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4880" y="1523632"/>
            <a:ext cx="280416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 Learning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Elbow Connector 60"/>
          <p:cNvCxnSpPr>
            <a:stCxn id="31" idx="2"/>
            <a:endCxn id="59" idx="0"/>
          </p:cNvCxnSpPr>
          <p:nvPr/>
        </p:nvCxnSpPr>
        <p:spPr>
          <a:xfrm rot="5400000">
            <a:off x="3762390" y="-167574"/>
            <a:ext cx="538956" cy="2844193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1" idx="2"/>
            <a:endCxn id="60" idx="0"/>
          </p:cNvCxnSpPr>
          <p:nvPr/>
        </p:nvCxnSpPr>
        <p:spPr>
          <a:xfrm rot="16200000" flipH="1">
            <a:off x="6806168" y="-367160"/>
            <a:ext cx="538588" cy="3242996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0" idx="2"/>
            <a:endCxn id="93" idx="0"/>
          </p:cNvCxnSpPr>
          <p:nvPr/>
        </p:nvCxnSpPr>
        <p:spPr>
          <a:xfrm rot="16200000" flipH="1">
            <a:off x="900919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2"/>
            <a:endCxn id="94" idx="0"/>
          </p:cNvCxnSpPr>
          <p:nvPr/>
        </p:nvCxnSpPr>
        <p:spPr>
          <a:xfrm rot="5400000">
            <a:off x="760711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7691" y="2666999"/>
            <a:ext cx="280416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59" idx="2"/>
            <a:endCxn id="49" idx="0"/>
          </p:cNvCxnSpPr>
          <p:nvPr/>
        </p:nvCxnSpPr>
        <p:spPr>
          <a:xfrm>
            <a:off x="2609771" y="1889761"/>
            <a:ext cx="0" cy="7772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1833" y="3375835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61832" y="3810001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SPPNet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1831" y="4261104"/>
            <a:ext cx="2103484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1834" y="4783256"/>
            <a:ext cx="2103482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endCxn id="18" idx="1"/>
          </p:cNvCxnSpPr>
          <p:nvPr/>
        </p:nvCxnSpPr>
        <p:spPr>
          <a:xfrm rot="16200000" flipH="1">
            <a:off x="8784254" y="3052144"/>
            <a:ext cx="634124" cy="321035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0" idx="1"/>
          </p:cNvCxnSpPr>
          <p:nvPr/>
        </p:nvCxnSpPr>
        <p:spPr>
          <a:xfrm rot="16200000" flipH="1">
            <a:off x="8567171" y="3269228"/>
            <a:ext cx="1068290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1" idx="1"/>
          </p:cNvCxnSpPr>
          <p:nvPr/>
        </p:nvCxnSpPr>
        <p:spPr>
          <a:xfrm rot="16200000" flipH="1">
            <a:off x="8391651" y="3546372"/>
            <a:ext cx="1419328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3" idx="1"/>
            <a:endCxn id="22" idx="1"/>
          </p:cNvCxnSpPr>
          <p:nvPr/>
        </p:nvCxnSpPr>
        <p:spPr>
          <a:xfrm rot="10800000" flipH="1" flipV="1">
            <a:off x="8940800" y="2895599"/>
            <a:ext cx="321034" cy="2041545"/>
          </a:xfrm>
          <a:prstGeom prst="bentConnector3">
            <a:avLst>
              <a:gd name="adj1" fmla="val -71207"/>
            </a:avLst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6215" y="3810000"/>
            <a:ext cx="768665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26218" y="3375834"/>
            <a:ext cx="758541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6014367" y="3017872"/>
            <a:ext cx="634122" cy="389580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9" idx="1"/>
          </p:cNvCxnSpPr>
          <p:nvPr/>
        </p:nvCxnSpPr>
        <p:spPr>
          <a:xfrm rot="16200000" flipH="1">
            <a:off x="5850363" y="3289596"/>
            <a:ext cx="962128" cy="38957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40744" y="4215525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0744" y="3781357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Elbow Connector 35"/>
          <p:cNvCxnSpPr>
            <a:endCxn id="35" idx="1"/>
          </p:cNvCxnSpPr>
          <p:nvPr/>
        </p:nvCxnSpPr>
        <p:spPr>
          <a:xfrm rot="16200000" flipH="1">
            <a:off x="954393" y="3148895"/>
            <a:ext cx="1039648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4" idx="1"/>
          </p:cNvCxnSpPr>
          <p:nvPr/>
        </p:nvCxnSpPr>
        <p:spPr>
          <a:xfrm rot="16200000" flipH="1">
            <a:off x="737309" y="3365979"/>
            <a:ext cx="1473816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0747" y="3375834"/>
            <a:ext cx="2194560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 and Jones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 rot="16200000" flipH="1">
            <a:off x="1156376" y="2946911"/>
            <a:ext cx="635686" cy="53305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4-Point Star 39"/>
          <p:cNvSpPr/>
          <p:nvPr/>
        </p:nvSpPr>
        <p:spPr>
          <a:xfrm>
            <a:off x="1120115" y="6219111"/>
            <a:ext cx="203200" cy="152400"/>
          </a:xfrm>
          <a:prstGeom prst="star4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737" y="6172201"/>
            <a:ext cx="343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[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32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popular algorithms are: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107055" y="3269673"/>
            <a:ext cx="2346036" cy="5116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With Deep Learning: Region Based (2 stage detectors)</a:t>
            </a:r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6768" y="54377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Lady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01116" y="916291"/>
            <a:ext cx="423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search a Lady in the input image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3749" y="540439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4995" y="546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1975" y="1295400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Input </a:t>
            </a:r>
          </a:p>
        </p:txBody>
      </p:sp>
      <p:sp>
        <p:nvSpPr>
          <p:cNvPr id="31" name="Down Arrow 30"/>
          <p:cNvSpPr/>
          <p:nvPr/>
        </p:nvSpPr>
        <p:spPr>
          <a:xfrm rot="16200000">
            <a:off x="3424788" y="2255069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ube 2"/>
          <p:cNvSpPr/>
          <p:nvPr/>
        </p:nvSpPr>
        <p:spPr>
          <a:xfrm>
            <a:off x="3881823" y="2095442"/>
            <a:ext cx="1143000" cy="762000"/>
          </a:xfrm>
          <a:prstGeom prst="cube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9926" y="1295400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Region proposal</a:t>
            </a:r>
          </a:p>
        </p:txBody>
      </p:sp>
      <p:sp>
        <p:nvSpPr>
          <p:cNvPr id="53" name="Left Brace 52"/>
          <p:cNvSpPr/>
          <p:nvPr/>
        </p:nvSpPr>
        <p:spPr>
          <a:xfrm rot="16200000">
            <a:off x="4222809" y="2343151"/>
            <a:ext cx="4191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7804" y="3162301"/>
            <a:ext cx="96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27312" y="1326178"/>
            <a:ext cx="214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>
                <a:latin typeface="Times New Roman" pitchFamily="18" charset="0"/>
                <a:cs typeface="Times New Roman" panose="02020603050405020304" pitchFamily="18" charset="0"/>
              </a:rPr>
              <a:t>Selective search*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1487" y="1655745"/>
            <a:ext cx="4624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Faster R-CNN (Region Proposal Network (RPN))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2823049" y="4313872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75577" y="3647346"/>
            <a:ext cx="137160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method (+</a:t>
            </a:r>
            <a:r>
              <a:rPr lang="en-US" altLang="zh-TW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Felzenszwalb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27313" y="1910776"/>
            <a:ext cx="272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>
                <a:latin typeface="Times New Roman" pitchFamily="18" charset="0"/>
                <a:cs typeface="Times New Roman" panose="02020603050405020304" pitchFamily="18" charset="0"/>
              </a:rPr>
              <a:t>Hierarchical grouping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3311" y="5180396"/>
            <a:ext cx="17761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b="1" dirty="0">
                <a:latin typeface="Times New Roman" pitchFamily="18" charset="0"/>
                <a:cs typeface="Times New Roman" panose="02020603050405020304" pitchFamily="18" charset="0"/>
              </a:rPr>
              <a:t>Minimum spanning tree clustering (Graph theory)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32" y="1700212"/>
            <a:ext cx="1418459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Down Arrow 46"/>
          <p:cNvSpPr/>
          <p:nvPr/>
        </p:nvSpPr>
        <p:spPr>
          <a:xfrm rot="16200000">
            <a:off x="4529769" y="4326998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07" y="4155397"/>
            <a:ext cx="1094935" cy="105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1266"/>
            <a:ext cx="1143000" cy="108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5829812" y="2276759"/>
            <a:ext cx="25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>
                <a:latin typeface="Times New Roman" pitchFamily="18" charset="0"/>
                <a:cs typeface="Times New Roman" panose="02020603050405020304" pitchFamily="18" charset="0"/>
              </a:rPr>
              <a:t>Bottom-up grouping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999735" y="3646765"/>
            <a:ext cx="222009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Recursively combine similar regions into larger ones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51686" y="5185611"/>
            <a:ext cx="12586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40515" y="5343436"/>
            <a:ext cx="21983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is based on features such as color space, texture, size and shape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75" y="4171035"/>
            <a:ext cx="1078401" cy="102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83" y="4171034"/>
            <a:ext cx="1093888" cy="100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Down Arrow 60"/>
          <p:cNvSpPr/>
          <p:nvPr/>
        </p:nvSpPr>
        <p:spPr>
          <a:xfrm rot="16200000">
            <a:off x="7381841" y="4326998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848600" y="3654149"/>
            <a:ext cx="237744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Use generated regions to produce candidate object locations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59" y="4134957"/>
            <a:ext cx="1132287" cy="107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830801" y="5182657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Region proposals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8916" y="3581155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18586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With Deep Learning: Region Based (2 stage detectors)</a:t>
            </a:r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6768" y="54377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Lady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07528" y="916291"/>
            <a:ext cx="422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search a Lady in the input image</a:t>
            </a:r>
            <a:endParaRPr lang="zh-TW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3749" y="540439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4995" y="546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2638" y="1615948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Input </a:t>
            </a:r>
          </a:p>
        </p:txBody>
      </p:sp>
      <p:sp>
        <p:nvSpPr>
          <p:cNvPr id="31" name="Down Arrow 30"/>
          <p:cNvSpPr/>
          <p:nvPr/>
        </p:nvSpPr>
        <p:spPr>
          <a:xfrm rot="16200000">
            <a:off x="3424788" y="2559869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ube 2"/>
          <p:cNvSpPr/>
          <p:nvPr/>
        </p:nvSpPr>
        <p:spPr>
          <a:xfrm>
            <a:off x="3881823" y="2400242"/>
            <a:ext cx="1143000" cy="762000"/>
          </a:xfrm>
          <a:prstGeom prst="cube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99926" y="1600200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Region proposal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6596407" y="3105151"/>
            <a:ext cx="4191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2366" y="3924301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 rot="16200000">
            <a:off x="5526539" y="2559870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88" y="2044067"/>
            <a:ext cx="1978213" cy="131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640293" y="1600200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89756" y="2950893"/>
            <a:ext cx="1074333" cy="58477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eft Brace 52"/>
          <p:cNvSpPr/>
          <p:nvPr/>
        </p:nvSpPr>
        <p:spPr>
          <a:xfrm rot="16200000">
            <a:off x="4222809" y="3154918"/>
            <a:ext cx="4191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8768" y="3974068"/>
            <a:ext cx="96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31" y="4686859"/>
            <a:ext cx="721168" cy="39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47" y="5731303"/>
            <a:ext cx="637631" cy="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53" y="5081038"/>
            <a:ext cx="753532" cy="107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18" y="5133878"/>
            <a:ext cx="594942" cy="54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620462" y="4340560"/>
            <a:ext cx="2560320" cy="274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Cropped candidate object locations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1" y="2025584"/>
            <a:ext cx="1589264" cy="151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941401" y="441886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96202" y="585875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1" name="Down Arrow 40"/>
          <p:cNvSpPr/>
          <p:nvPr/>
        </p:nvSpPr>
        <p:spPr>
          <a:xfrm rot="16200000">
            <a:off x="3728784" y="5328019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04567" y="5412231"/>
            <a:ext cx="1737360" cy="274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Wrapped into same size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5893652" y="5306960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9755" y="5412231"/>
            <a:ext cx="2377440" cy="2743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All candidates with the same size</a:t>
            </a:r>
          </a:p>
        </p:txBody>
      </p:sp>
      <p:sp>
        <p:nvSpPr>
          <p:cNvPr id="49" name="Down Arrow 48"/>
          <p:cNvSpPr/>
          <p:nvPr/>
        </p:nvSpPr>
        <p:spPr>
          <a:xfrm rot="16200000">
            <a:off x="8718920" y="5328018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9341" y="5257004"/>
            <a:ext cx="1074333" cy="58477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own Arrow 50"/>
          <p:cNvSpPr/>
          <p:nvPr/>
        </p:nvSpPr>
        <p:spPr>
          <a:xfrm rot="16200000">
            <a:off x="7800237" y="2524251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13015" y="1600200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anose="02020603050405020304" pitchFamily="18" charset="0"/>
              </a:rPr>
              <a:t>Output 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893" y="2272017"/>
            <a:ext cx="1306528" cy="11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8817546" y="2608727"/>
            <a:ext cx="457200" cy="4252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380157" y="2542289"/>
            <a:ext cx="653264" cy="9048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5680" y="352162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Bounding box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0" y="3785802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sz="1200" b="1" dirty="0">
                <a:latin typeface="Times New Roman" pitchFamily="18" charset="0"/>
                <a:cs typeface="Times New Roman" panose="02020603050405020304" pitchFamily="18" charset="0"/>
              </a:rPr>
              <a:t>Classification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8726894" y="2374856"/>
            <a:ext cx="583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Lady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433035" y="2241564"/>
            <a:ext cx="5838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Lady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With Deep Learning: Region Based (2 stage detectors)</a:t>
            </a:r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56768" y="54377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Lady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07529" y="916291"/>
            <a:ext cx="422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search a Lady in the input image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3749" y="540439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4995" y="546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object?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62638" y="1615948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</p:txBody>
      </p:sp>
      <p:sp>
        <p:nvSpPr>
          <p:cNvPr id="31" name="Down Arrow 30"/>
          <p:cNvSpPr/>
          <p:nvPr/>
        </p:nvSpPr>
        <p:spPr>
          <a:xfrm rot="16200000">
            <a:off x="3424788" y="2559869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" name="Cube 2"/>
          <p:cNvSpPr/>
          <p:nvPr/>
        </p:nvSpPr>
        <p:spPr>
          <a:xfrm>
            <a:off x="3881823" y="2400242"/>
            <a:ext cx="1143000" cy="762000"/>
          </a:xfrm>
          <a:prstGeom prst="cube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99926" y="1600200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6596407" y="3105151"/>
            <a:ext cx="4191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2366" y="3924301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 rot="16200000">
            <a:off x="5526539" y="2559870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88" y="2044067"/>
            <a:ext cx="1978213" cy="131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640293" y="1600200"/>
            <a:ext cx="2133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89756" y="2950893"/>
            <a:ext cx="1074333" cy="584775"/>
          </a:xfrm>
          <a:prstGeom prst="rect">
            <a:avLst/>
          </a:prstGeom>
          <a:gradFill flip="none" rotWithShape="1">
            <a:gsLst>
              <a:gs pos="0">
                <a:srgbClr val="FF9900">
                  <a:shade val="30000"/>
                  <a:satMod val="115000"/>
                </a:srgbClr>
              </a:gs>
              <a:gs pos="50000">
                <a:srgbClr val="FF9900">
                  <a:shade val="67500"/>
                  <a:satMod val="115000"/>
                </a:srgbClr>
              </a:gs>
              <a:gs pos="100000">
                <a:srgbClr val="FF99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eft Brace 52"/>
          <p:cNvSpPr/>
          <p:nvPr/>
        </p:nvSpPr>
        <p:spPr>
          <a:xfrm rot="16200000">
            <a:off x="4222809" y="3154918"/>
            <a:ext cx="4191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68768" y="3974068"/>
            <a:ext cx="96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1" y="2025584"/>
            <a:ext cx="1589264" cy="151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Down Arrow 50"/>
          <p:cNvSpPr/>
          <p:nvPr/>
        </p:nvSpPr>
        <p:spPr>
          <a:xfrm rot="16200000">
            <a:off x="7800237" y="2524251"/>
            <a:ext cx="339298" cy="4427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TextBox 51"/>
          <p:cNvSpPr txBox="1"/>
          <p:nvPr/>
        </p:nvSpPr>
        <p:spPr>
          <a:xfrm>
            <a:off x="8687608" y="1600200"/>
            <a:ext cx="11342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95" y="2310233"/>
            <a:ext cx="1306528" cy="11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8652048" y="2646943"/>
            <a:ext cx="457200" cy="42529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214659" y="2580505"/>
            <a:ext cx="653264" cy="9048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63141" y="44264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10389" y="4879315"/>
            <a:ext cx="93945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slow process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due to huge numbers of generated region proposals (e.g. 2000 region in R-CNN)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Selective search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is a fixed algorithm. Therefore, no learning is happening at that stage which could lead to the generation of bad candidate region proposals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Cannot be used for real-time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 detection due to time execution in testing phase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66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2F08-B8CE-442F-9F1C-D244E8C09ABD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609600" y="-45720"/>
            <a:ext cx="10972800" cy="6096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Introduction: Object detection</a:t>
            </a:r>
            <a:endParaRPr lang="zh-TW" altLang="en-US" sz="2400" i="1" dirty="0"/>
          </a:p>
        </p:txBody>
      </p:sp>
      <p:sp>
        <p:nvSpPr>
          <p:cNvPr id="14" name="AutoShape 10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2" descr="Hasil gambar untuk detection object detection for healthcare"/>
          <p:cNvSpPr>
            <a:spLocks noChangeAspect="1" noChangeArrowheads="1"/>
          </p:cNvSpPr>
          <p:nvPr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04876" y="615712"/>
            <a:ext cx="2698175" cy="36933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methods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94080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36640" y="2667000"/>
            <a:ext cx="231648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stage detector)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85771" y="1524000"/>
            <a:ext cx="304800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Machine Learning</a:t>
            </a:r>
            <a:endParaRPr lang="en-US" altLang="zh-TW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94880" y="1523632"/>
            <a:ext cx="2804160" cy="365760"/>
          </a:xfrm>
          <a:prstGeom prst="rect">
            <a:avLst/>
          </a:prstGeom>
          <a:solidFill>
            <a:srgbClr val="FFE5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 Learning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Elbow Connector 60"/>
          <p:cNvCxnSpPr>
            <a:stCxn id="31" idx="2"/>
            <a:endCxn id="59" idx="0"/>
          </p:cNvCxnSpPr>
          <p:nvPr/>
        </p:nvCxnSpPr>
        <p:spPr>
          <a:xfrm rot="5400000">
            <a:off x="3762390" y="-167574"/>
            <a:ext cx="538956" cy="2844193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1" idx="2"/>
            <a:endCxn id="60" idx="0"/>
          </p:cNvCxnSpPr>
          <p:nvPr/>
        </p:nvCxnSpPr>
        <p:spPr>
          <a:xfrm rot="16200000" flipH="1">
            <a:off x="6806168" y="-367160"/>
            <a:ext cx="538588" cy="3242996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0" idx="2"/>
            <a:endCxn id="93" idx="0"/>
          </p:cNvCxnSpPr>
          <p:nvPr/>
        </p:nvCxnSpPr>
        <p:spPr>
          <a:xfrm rot="16200000" flipH="1">
            <a:off x="900919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2"/>
            <a:endCxn id="94" idx="0"/>
          </p:cNvCxnSpPr>
          <p:nvPr/>
        </p:nvCxnSpPr>
        <p:spPr>
          <a:xfrm rot="5400000">
            <a:off x="7607116" y="1577156"/>
            <a:ext cx="777608" cy="1402080"/>
          </a:xfrm>
          <a:prstGeom prst="bentConnector3">
            <a:avLst>
              <a:gd name="adj1" fmla="val 50000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7691" y="2666999"/>
            <a:ext cx="2804160" cy="457200"/>
          </a:xfrm>
          <a:prstGeom prst="rect">
            <a:avLst/>
          </a:prstGeom>
          <a:solidFill>
            <a:srgbClr val="AFFFFF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 based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stage detectors)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59" idx="2"/>
            <a:endCxn id="49" idx="0"/>
          </p:cNvCxnSpPr>
          <p:nvPr/>
        </p:nvCxnSpPr>
        <p:spPr>
          <a:xfrm>
            <a:off x="2609771" y="1889761"/>
            <a:ext cx="0" cy="7772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61833" y="3375835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61832" y="3810001"/>
            <a:ext cx="210348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SPPNet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61831" y="4261104"/>
            <a:ext cx="2103484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1834" y="4783256"/>
            <a:ext cx="2103482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RCNN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endCxn id="18" idx="1"/>
          </p:cNvCxnSpPr>
          <p:nvPr/>
        </p:nvCxnSpPr>
        <p:spPr>
          <a:xfrm rot="16200000" flipH="1">
            <a:off x="8784254" y="3052144"/>
            <a:ext cx="634124" cy="321035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0" idx="1"/>
          </p:cNvCxnSpPr>
          <p:nvPr/>
        </p:nvCxnSpPr>
        <p:spPr>
          <a:xfrm rot="16200000" flipH="1">
            <a:off x="8567171" y="3269228"/>
            <a:ext cx="1068290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21" idx="1"/>
          </p:cNvCxnSpPr>
          <p:nvPr/>
        </p:nvCxnSpPr>
        <p:spPr>
          <a:xfrm rot="16200000" flipH="1">
            <a:off x="8391651" y="3546372"/>
            <a:ext cx="1419328" cy="321032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3" idx="1"/>
            <a:endCxn id="22" idx="1"/>
          </p:cNvCxnSpPr>
          <p:nvPr/>
        </p:nvCxnSpPr>
        <p:spPr>
          <a:xfrm rot="10800000" flipH="1" flipV="1">
            <a:off x="8940800" y="2895599"/>
            <a:ext cx="321034" cy="2041545"/>
          </a:xfrm>
          <a:prstGeom prst="bentConnector3">
            <a:avLst>
              <a:gd name="adj1" fmla="val -71207"/>
            </a:avLst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26215" y="3810000"/>
            <a:ext cx="768665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26218" y="3375834"/>
            <a:ext cx="758541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Elbow Connector 31"/>
          <p:cNvCxnSpPr>
            <a:endCxn id="30" idx="1"/>
          </p:cNvCxnSpPr>
          <p:nvPr/>
        </p:nvCxnSpPr>
        <p:spPr>
          <a:xfrm rot="16200000" flipH="1">
            <a:off x="6014367" y="3017872"/>
            <a:ext cx="634122" cy="389580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9" idx="1"/>
          </p:cNvCxnSpPr>
          <p:nvPr/>
        </p:nvCxnSpPr>
        <p:spPr>
          <a:xfrm rot="16200000" flipH="1">
            <a:off x="5850363" y="3289596"/>
            <a:ext cx="962128" cy="38957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40744" y="4215525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0744" y="3781357"/>
            <a:ext cx="2194563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Elbow Connector 35"/>
          <p:cNvCxnSpPr>
            <a:endCxn id="35" idx="1"/>
          </p:cNvCxnSpPr>
          <p:nvPr/>
        </p:nvCxnSpPr>
        <p:spPr>
          <a:xfrm rot="16200000" flipH="1">
            <a:off x="954393" y="3148895"/>
            <a:ext cx="1039648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4" idx="1"/>
          </p:cNvCxnSpPr>
          <p:nvPr/>
        </p:nvCxnSpPr>
        <p:spPr>
          <a:xfrm rot="16200000" flipH="1">
            <a:off x="737309" y="3365979"/>
            <a:ext cx="1473816" cy="533053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0747" y="3375834"/>
            <a:ext cx="2194560" cy="310896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Viola and Jones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Elbow Connector 38"/>
          <p:cNvCxnSpPr>
            <a:endCxn id="38" idx="1"/>
          </p:cNvCxnSpPr>
          <p:nvPr/>
        </p:nvCxnSpPr>
        <p:spPr>
          <a:xfrm rot="16200000" flipH="1">
            <a:off x="1156376" y="2946911"/>
            <a:ext cx="635686" cy="533056"/>
          </a:xfrm>
          <a:prstGeom prst="bentConnector2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4-Point Star 39"/>
          <p:cNvSpPr/>
          <p:nvPr/>
        </p:nvSpPr>
        <p:spPr>
          <a:xfrm>
            <a:off x="1120115" y="6219111"/>
            <a:ext cx="203200" cy="152400"/>
          </a:xfrm>
          <a:prstGeom prst="star4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369737" y="6172201"/>
            <a:ext cx="343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[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32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popular algorithms are: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331428" y="3269673"/>
            <a:ext cx="1075212" cy="5116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/>
              <a:t>DSP Assignment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>
              <a:buFont typeface="Wingdings" pitchFamily="2" charset="2"/>
              <a:buChar char="ü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Python Code: Game-Pong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 Only Look Once(Yolo) divides the image into a 13 x 13.</a:t>
            </a:r>
          </a:p>
          <a:p>
            <a:r>
              <a:rPr lang="en-US" sz="2400" dirty="0" smtClean="0"/>
              <a:t>Each grid purpose 5 bounding boxes predicting objects in the image.</a:t>
            </a:r>
          </a:p>
          <a:p>
            <a:r>
              <a:rPr lang="en-US" sz="2400" dirty="0" smtClean="0"/>
              <a:t>It predicts weather a bounding box encloses an object class C or not by checking the confidence score.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5" y="3124200"/>
            <a:ext cx="4032738" cy="333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84" y="3124200"/>
            <a:ext cx="4094076" cy="333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bounding box consists of 5 predictions : x, y, w, h and confidence.</a:t>
            </a:r>
          </a:p>
          <a:p>
            <a:r>
              <a:rPr lang="en-US" sz="2400" dirty="0" smtClean="0"/>
              <a:t>x, y represent the center of the bounding box.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, h are predicted to the whole image.</a:t>
            </a:r>
          </a:p>
          <a:p>
            <a:r>
              <a:rPr lang="en-US" sz="2400" dirty="0" smtClean="0"/>
              <a:t>C is the confidence score represents the intersection over union between the predicted bounding box and ground truth box.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6277" y="6157356"/>
            <a:ext cx="45016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https://arxiv.org/pdf/1506.02640.pdf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38" y="3466038"/>
            <a:ext cx="3282462" cy="26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2708" y="0"/>
            <a:ext cx="10972800" cy="457200"/>
          </a:xfrm>
        </p:spPr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DSP Assignment</a:t>
            </a:r>
          </a:p>
          <a:p>
            <a:pPr>
              <a:buFont typeface="Wingdings" pitchFamily="2" charset="2"/>
              <a:buChar char="ü"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>
              <a:buFont typeface="Wingdings" pitchFamily="2" charset="2"/>
              <a:buChar char="ü"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smtClean="0"/>
              <a:t>Python Code: Game-Pong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92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33</a:t>
            </a:fld>
            <a:endParaRPr lang="en-US"/>
          </a:p>
        </p:txBody>
      </p:sp>
      <p:pic>
        <p:nvPicPr>
          <p:cNvPr id="13314" name="Picture 2" descr="F:\New folder\game\sc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4" y="685800"/>
            <a:ext cx="893000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Pong is </a:t>
            </a:r>
            <a:r>
              <a:rPr lang="en-US" dirty="0" smtClean="0"/>
              <a:t>like a </a:t>
            </a:r>
            <a:r>
              <a:rPr lang="en-US" dirty="0"/>
              <a:t>table tennis </a:t>
            </a:r>
            <a:r>
              <a:rPr lang="en-US" dirty="0" smtClean="0"/>
              <a:t>sports game.</a:t>
            </a:r>
          </a:p>
          <a:p>
            <a:r>
              <a:rPr lang="en-US" dirty="0" smtClean="0"/>
              <a:t>It’s a two player game.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493" y="2438401"/>
            <a:ext cx="1087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Codes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New folder\game\im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6" y="3505200"/>
            <a:ext cx="34480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Nitesh\Desktop\Have-you-heard-of-the-turtle-package_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2894" r="51577" b="2801"/>
          <a:stretch/>
        </p:blipFill>
        <p:spPr bwMode="auto">
          <a:xfrm>
            <a:off x="8065477" y="3492336"/>
            <a:ext cx="1781908" cy="15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877908" y="3429000"/>
            <a:ext cx="2157046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45169" y="3733800"/>
            <a:ext cx="4032738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7846" y="3505200"/>
            <a:ext cx="2907323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7846" y="5073779"/>
            <a:ext cx="7127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Turtle is a python module which helps for drawing graphics.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for drawing blocks in the game.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35</a:t>
            </a:fld>
            <a:endParaRPr lang="en-US"/>
          </a:p>
        </p:txBody>
      </p:sp>
      <p:pic>
        <p:nvPicPr>
          <p:cNvPr id="2051" name="Picture 3" descr="F:\New folder\game\sc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3" y="1295400"/>
            <a:ext cx="567888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62708" y="1447800"/>
            <a:ext cx="375138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F:\New folder\game\sc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048000"/>
            <a:ext cx="5627077" cy="30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281354" y="1600200"/>
            <a:ext cx="28135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354" y="1600200"/>
            <a:ext cx="0" cy="228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354" y="3886200"/>
            <a:ext cx="2813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62708" y="1752600"/>
            <a:ext cx="5627077" cy="8382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02769" y="1447801"/>
            <a:ext cx="34700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gives the title to the window.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gives background color.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Height and Width to the window.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502769" y="1447800"/>
            <a:ext cx="3563815" cy="2057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89784" y="2286000"/>
            <a:ext cx="1312985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62708" y="2590800"/>
            <a:ext cx="2250831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02769" y="3886201"/>
            <a:ext cx="356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helps in speeding up the game.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is also used for animation.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502769" y="3886201"/>
            <a:ext cx="3563815" cy="1323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endCxn id="24" idx="1"/>
          </p:cNvCxnSpPr>
          <p:nvPr/>
        </p:nvCxnSpPr>
        <p:spPr>
          <a:xfrm>
            <a:off x="2813538" y="2743200"/>
            <a:ext cx="4689231" cy="16508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4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  <p:bldP spid="16" grpId="0" animBg="1"/>
      <p:bldP spid="23" grpId="0" animBg="1"/>
      <p:bldP spid="24" grpId="0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36</a:t>
            </a:fld>
            <a:endParaRPr lang="en-US"/>
          </a:p>
        </p:txBody>
      </p:sp>
      <p:pic>
        <p:nvPicPr>
          <p:cNvPr id="3075" name="Picture 3" descr="F:\New folder\game\sc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" y="1219200"/>
            <a:ext cx="7443088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ew folder\game\sc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55" y="3395354"/>
            <a:ext cx="4243754" cy="271525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937843" y="1219200"/>
            <a:ext cx="4126526" cy="304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34400" y="1219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object to deflect the ball or a bat.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34400" y="1219200"/>
            <a:ext cx="3657600" cy="7078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4369" y="1371600"/>
            <a:ext cx="3470031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259055" y="4419600"/>
            <a:ext cx="540330" cy="914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5064370" y="1371600"/>
            <a:ext cx="1464850" cy="30480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7844" y="2999126"/>
            <a:ext cx="4689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helps to speed up the moments.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shape of the paddle.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color of the paddle.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helps to give required size to the paddle, default size is 20X20 pixels, it increases by the given number of times of the default size.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the coordinates of the paddle.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37</a:t>
            </a:fld>
            <a:endParaRPr lang="en-US"/>
          </a:p>
        </p:txBody>
      </p:sp>
      <p:pic>
        <p:nvPicPr>
          <p:cNvPr id="4098" name="Picture 2" descr="F:\New folder\game\sc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6" y="1553014"/>
            <a:ext cx="7221415" cy="464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7846" y="838200"/>
            <a:ext cx="10597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leaves a mark or a track behind.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draws wherever it goes.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 descr="F:\New folder\game\sc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3" r="64490" b="14313"/>
          <a:stretch/>
        </p:blipFill>
        <p:spPr bwMode="auto">
          <a:xfrm>
            <a:off x="1023103" y="553192"/>
            <a:ext cx="2643024" cy="2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38</a:t>
            </a:fld>
            <a:endParaRPr lang="en-US"/>
          </a:p>
        </p:txBody>
      </p:sp>
      <p:pic>
        <p:nvPicPr>
          <p:cNvPr id="5124" name="Picture 4" descr="F:\New folder\game\sc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" y="1524000"/>
            <a:ext cx="50711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40531" y="1828800"/>
            <a:ext cx="5080894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52492" y="1828800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defined variable of Turtle class.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64923" y="1752600"/>
            <a:ext cx="4689231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5821425" y="2019300"/>
            <a:ext cx="74349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708" y="2286000"/>
            <a:ext cx="4783015" cy="10668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4923" y="2667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describes the color, shape of the ball.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64923" y="2667000"/>
            <a:ext cx="4689231" cy="3693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345723" y="2819400"/>
            <a:ext cx="1219200" cy="32266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4923" y="3733800"/>
            <a:ext cx="5251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Coordinates to begin every time the game starts or one person losses.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It’s coordinates to change the position for next moment.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2708" y="3657600"/>
            <a:ext cx="36576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564923" y="3733800"/>
            <a:ext cx="5627077" cy="81560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4220308" y="3848100"/>
            <a:ext cx="2344615" cy="2935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6747" y="4038600"/>
            <a:ext cx="3104638" cy="838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564923" y="4648200"/>
            <a:ext cx="5627077" cy="7168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3751385" y="4457700"/>
            <a:ext cx="2813538" cy="54890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 animBg="1"/>
      <p:bldP spid="10" grpId="0"/>
      <p:bldP spid="11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39</a:t>
            </a:fld>
            <a:endParaRPr lang="en-US"/>
          </a:p>
        </p:txBody>
      </p:sp>
      <p:pic>
        <p:nvPicPr>
          <p:cNvPr id="7170" name="Picture 2" descr="F:\New folder\game\sc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7" y="990600"/>
            <a:ext cx="433182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2708" y="762000"/>
            <a:ext cx="3938954" cy="27051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3293" y="914400"/>
            <a:ext cx="64711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 helps in moving the paddle up and down by 20 pixels.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returns the current y coordinate value of the paddle.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adds 20 to the y coordinate value.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sets the new coordinates to the paddle.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06769" y="1524000"/>
            <a:ext cx="290732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220308" y="1524000"/>
            <a:ext cx="1219200" cy="838200"/>
          </a:xfrm>
          <a:prstGeom prst="bentConnector3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06769" y="1752600"/>
            <a:ext cx="12192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625969" y="1752600"/>
            <a:ext cx="2907323" cy="1714500"/>
          </a:xfrm>
          <a:prstGeom prst="bentConnector3">
            <a:avLst>
              <a:gd name="adj1" fmla="val 68601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12985" y="1981200"/>
            <a:ext cx="27197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45169" y="1981200"/>
            <a:ext cx="656492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01662" y="1981200"/>
            <a:ext cx="0" cy="20574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9" name="Straight Arrow Connector 7168"/>
          <p:cNvCxnSpPr/>
          <p:nvPr/>
        </p:nvCxnSpPr>
        <p:spPr>
          <a:xfrm>
            <a:off x="4501661" y="4038600"/>
            <a:ext cx="103163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ounded Rectangle 7173"/>
          <p:cNvSpPr/>
          <p:nvPr/>
        </p:nvSpPr>
        <p:spPr>
          <a:xfrm>
            <a:off x="5439508" y="2133600"/>
            <a:ext cx="6564923" cy="685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5" name="Rounded Rectangle 7174"/>
          <p:cNvSpPr/>
          <p:nvPr/>
        </p:nvSpPr>
        <p:spPr>
          <a:xfrm>
            <a:off x="5533292" y="3276600"/>
            <a:ext cx="5064369" cy="457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ounded Rectangle 7175"/>
          <p:cNvSpPr/>
          <p:nvPr/>
        </p:nvSpPr>
        <p:spPr>
          <a:xfrm>
            <a:off x="5533292" y="3962400"/>
            <a:ext cx="5627077" cy="3810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0" name="Wave 7179"/>
          <p:cNvSpPr/>
          <p:nvPr/>
        </p:nvSpPr>
        <p:spPr>
          <a:xfrm>
            <a:off x="187569" y="152401"/>
            <a:ext cx="1594338" cy="762001"/>
          </a:xfrm>
          <a:prstGeom prst="wav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TextBox 7180"/>
          <p:cNvSpPr txBox="1"/>
          <p:nvPr/>
        </p:nvSpPr>
        <p:spPr>
          <a:xfrm>
            <a:off x="375138" y="304802"/>
            <a:ext cx="15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Paddle_a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2" name="Rounded Rectangle 7181"/>
          <p:cNvSpPr/>
          <p:nvPr/>
        </p:nvSpPr>
        <p:spPr>
          <a:xfrm>
            <a:off x="281354" y="3505200"/>
            <a:ext cx="4126523" cy="24384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Wave 45"/>
          <p:cNvSpPr/>
          <p:nvPr/>
        </p:nvSpPr>
        <p:spPr>
          <a:xfrm>
            <a:off x="-281354" y="3886201"/>
            <a:ext cx="1594338" cy="762001"/>
          </a:xfrm>
          <a:prstGeom prst="wav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-93785" y="4038602"/>
            <a:ext cx="1500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Paddle_b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174" grpId="0" animBg="1"/>
      <p:bldP spid="7175" grpId="0" animBg="1"/>
      <p:bldP spid="7176" grpId="0" animBg="1"/>
      <p:bldP spid="7180" grpId="0" animBg="1"/>
      <p:bldP spid="7181" grpId="0"/>
      <p:bldP spid="7182" grpId="0" animBg="1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" y="0"/>
            <a:ext cx="11634107" cy="473529"/>
          </a:xfrm>
        </p:spPr>
        <p:txBody>
          <a:bodyPr/>
          <a:lstStyle/>
          <a:p>
            <a:pPr algn="ctr"/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875"/>
            <a:ext cx="10515600" cy="50300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 Chapter Two (Harmonics)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 Chapter </a:t>
            </a:r>
            <a:r>
              <a:rPr lang="en-US" dirty="0">
                <a:cs typeface="Times New Roman" panose="02020603050405020304" pitchFamily="18" charset="0"/>
              </a:rPr>
              <a:t>Three (Non-periodic </a:t>
            </a:r>
            <a:r>
              <a:rPr lang="en-US" dirty="0" smtClean="0">
                <a:cs typeface="Times New Roman" panose="02020603050405020304" pitchFamily="18" charset="0"/>
              </a:rPr>
              <a:t>signals)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 Chapter Four (Noise</a:t>
            </a:r>
            <a:r>
              <a:rPr lang="en-US" dirty="0" smtClean="0">
                <a:cs typeface="Times New Roman" panose="02020603050405020304" pitchFamily="18" charset="0"/>
              </a:rPr>
              <a:t>)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 descr="F:\New folder\game\sc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4" y="1905001"/>
            <a:ext cx="6424070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68923" y="2171700"/>
            <a:ext cx="18756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58707" y="1600201"/>
            <a:ext cx="3282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pre defined function in turtle to take input from keyboard.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58707" y="1600200"/>
            <a:ext cx="3282462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44616" y="2061865"/>
            <a:ext cx="43140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75138" y="2171701"/>
            <a:ext cx="6096000" cy="12525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2994" y="3048000"/>
            <a:ext cx="4267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helps in moving the paddle up and down.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case sensitive.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 and Down are the up and down cursor in the keyboard.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892994" y="3048000"/>
            <a:ext cx="4361161" cy="19389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6" idx="1"/>
          </p:cNvCxnSpPr>
          <p:nvPr/>
        </p:nvCxnSpPr>
        <p:spPr>
          <a:xfrm>
            <a:off x="6471139" y="3352800"/>
            <a:ext cx="421855" cy="51080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16" grpId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41</a:t>
            </a:fld>
            <a:endParaRPr lang="en-US"/>
          </a:p>
        </p:txBody>
      </p:sp>
      <p:pic>
        <p:nvPicPr>
          <p:cNvPr id="9218" name="Picture 2" descr="F:\New folder\game\s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7" y="1066800"/>
            <a:ext cx="607646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1981200"/>
            <a:ext cx="63773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used to move the ball in the window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9219" name="Picture 3" descr="F:\New folder\game\sc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6" y="2658308"/>
            <a:ext cx="5237358" cy="221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49199" y="2544008"/>
            <a:ext cx="5439509" cy="244709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46277" y="2658308"/>
            <a:ext cx="468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bounces the ball from top and bottom of the window.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42</a:t>
            </a:fld>
            <a:endParaRPr lang="en-US"/>
          </a:p>
        </p:txBody>
      </p:sp>
      <p:pic>
        <p:nvPicPr>
          <p:cNvPr id="10242" name="Picture 2" descr="F:\New folder\game\sc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08" y="533400"/>
            <a:ext cx="8100646" cy="51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9257" y="3048002"/>
            <a:ext cx="15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0,0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27380" y="914401"/>
            <a:ext cx="281354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14395" y="1143002"/>
            <a:ext cx="1312985" cy="1987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08180" y="762002"/>
            <a:ext cx="15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52795" y="1600201"/>
            <a:ext cx="281354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08733" y="1143001"/>
            <a:ext cx="844062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21164" y="1600202"/>
            <a:ext cx="15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,-y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79380" y="3465473"/>
            <a:ext cx="1498726" cy="19049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98026" y="5370375"/>
            <a:ext cx="281354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294641" y="4500689"/>
            <a:ext cx="703385" cy="8696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001108" y="4200209"/>
            <a:ext cx="281354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38149" y="5179369"/>
            <a:ext cx="15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-x,-y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1908" y="4130624"/>
            <a:ext cx="15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1908" y="5791200"/>
            <a:ext cx="810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y coordinate plays the important role in bouncing the walls in top and bottom.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4" grpId="0"/>
      <p:bldP spid="16" grpId="0" animBg="1"/>
      <p:bldP spid="23" grpId="0" animBg="1"/>
      <p:bldP spid="24" grpId="0"/>
      <p:bldP spid="25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43</a:t>
            </a:fld>
            <a:endParaRPr lang="en-US"/>
          </a:p>
        </p:txBody>
      </p:sp>
      <p:pic>
        <p:nvPicPr>
          <p:cNvPr id="11266" name="Picture 2" descr="F:\New folder\game\sc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8"/>
          <a:stretch/>
        </p:blipFill>
        <p:spPr bwMode="auto">
          <a:xfrm>
            <a:off x="-17052" y="685801"/>
            <a:ext cx="12414740" cy="1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3785" y="838200"/>
            <a:ext cx="21570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785" y="2133601"/>
            <a:ext cx="1191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Ball did not touch the paddle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Score will increase.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Ball will restart from the middle or (0,0)  coordinate.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Ball will move towards the winner of the previous round.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56492" y="2514600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6492" y="2795319"/>
            <a:ext cx="24384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6492" y="3072082"/>
            <a:ext cx="6564923" cy="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6493" y="3428999"/>
            <a:ext cx="722141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8923" y="1066800"/>
            <a:ext cx="140676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8923" y="1524000"/>
            <a:ext cx="159433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8923" y="1710666"/>
            <a:ext cx="1406769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F:\New folder\game\sc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9" b="1401"/>
          <a:stretch/>
        </p:blipFill>
        <p:spPr bwMode="auto">
          <a:xfrm>
            <a:off x="-49937" y="3657600"/>
            <a:ext cx="12414740" cy="113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68923" y="5257800"/>
            <a:ext cx="4689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 for other player.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44</a:t>
            </a:fld>
            <a:endParaRPr lang="en-US"/>
          </a:p>
        </p:txBody>
      </p:sp>
      <p:pic>
        <p:nvPicPr>
          <p:cNvPr id="12290" name="Picture 2" descr="F:\New folder\game\sc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68924" y="838201"/>
            <a:ext cx="10877062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New folder\game\sc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1" y="1500807"/>
            <a:ext cx="7596554" cy="48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63262" y="4619655"/>
            <a:ext cx="112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-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350,0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8185" y="4572000"/>
            <a:ext cx="112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350,0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89231" y="1905000"/>
            <a:ext cx="187569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19754" y="3860295"/>
            <a:ext cx="187569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3539" y="3505200"/>
            <a:ext cx="168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~ -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340,y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76800" y="2057400"/>
            <a:ext cx="984738" cy="19552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H="1">
            <a:off x="3188677" y="2035082"/>
            <a:ext cx="1528022" cy="14701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07877" y="5334000"/>
            <a:ext cx="187569" cy="152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0" idx="5"/>
            <a:endCxn id="17" idx="1"/>
          </p:cNvCxnSpPr>
          <p:nvPr/>
        </p:nvCxnSpPr>
        <p:spPr>
          <a:xfrm>
            <a:off x="2879855" y="3990378"/>
            <a:ext cx="1555490" cy="13659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2739" y="5543490"/>
            <a:ext cx="1688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~ 265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,y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  <p:bldP spid="17" grpId="0" animBg="1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2559780"/>
            <a:ext cx="12191999" cy="488220"/>
          </a:xfrm>
          <a:solidFill>
            <a:srgbClr val="92D05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Picture 2" descr="F:\New folder\game\sc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6" b="3252"/>
          <a:stretch/>
        </p:blipFill>
        <p:spPr bwMode="auto">
          <a:xfrm>
            <a:off x="468923" y="724396"/>
            <a:ext cx="10877062" cy="7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4062" y="1905000"/>
            <a:ext cx="1050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 for other paddle.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985" y="4038600"/>
            <a:ext cx="95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be used to develop football as well as hockey.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98520" y="4602480"/>
            <a:ext cx="5212080" cy="1859280"/>
          </a:xfrm>
          <a:prstGeom prst="roundRect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53840" y="4937760"/>
            <a:ext cx="198120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69080" y="5852160"/>
            <a:ext cx="198120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63440" y="5334000"/>
            <a:ext cx="198120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42560" y="4937760"/>
            <a:ext cx="198120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88280" y="5852160"/>
            <a:ext cx="198120" cy="25908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55080" y="4968240"/>
            <a:ext cx="198120" cy="259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370320" y="5882640"/>
            <a:ext cx="198120" cy="259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964680" y="5364480"/>
            <a:ext cx="198120" cy="259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543800" y="4968240"/>
            <a:ext cx="198120" cy="259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589520" y="5882640"/>
            <a:ext cx="198120" cy="25908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398520" y="5196840"/>
            <a:ext cx="259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13760" y="5852160"/>
            <a:ext cx="228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5181600"/>
            <a:ext cx="0" cy="685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36280" y="5227320"/>
            <a:ext cx="259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51520" y="5882640"/>
            <a:ext cx="228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66760" y="5212080"/>
            <a:ext cx="0" cy="685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File:Football (soccer ball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70" y="5398771"/>
            <a:ext cx="190052" cy="2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883C-C2A9-4986-91CB-FDC7AAF19F46}" type="slidenum">
              <a:rPr lang="en-US" smtClean="0"/>
              <a:t>46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44061" y="2819400"/>
            <a:ext cx="10597662" cy="4882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Thank You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62" y="2389517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>Chapter </a:t>
            </a: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>II</a:t>
            </a:r>
            <a:r>
              <a:rPr lang="en-US" sz="49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9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900" b="1" dirty="0" smtClean="0">
                <a:solidFill>
                  <a:schemeClr val="accent1">
                    <a:lumMod val="75000"/>
                  </a:schemeClr>
                </a:solidFill>
              </a:rPr>
              <a:t>HARMONICS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4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3" y="0"/>
            <a:ext cx="10515600" cy="48688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DSP </a:t>
            </a:r>
            <a:r>
              <a:rPr lang="en-GB" b="1" dirty="0"/>
              <a:t>Exercise </a:t>
            </a:r>
            <a:r>
              <a:rPr lang="en-GB" b="1" dirty="0" smtClean="0"/>
              <a:t>2.1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355558"/>
            <a:ext cx="9613233" cy="34570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GB" sz="3600" b="1" dirty="0" smtClean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cs typeface="Times New Roman" panose="02020603050405020304" pitchFamily="18" charset="0"/>
              </a:rPr>
              <a:t>If </a:t>
            </a:r>
            <a:r>
              <a:rPr lang="en-US" sz="2800" dirty="0">
                <a:cs typeface="Times New Roman" panose="02020603050405020304" pitchFamily="18" charset="0"/>
              </a:rPr>
              <a:t>you use Jupyter, load chap02.ipynb and try out the </a:t>
            </a:r>
            <a:r>
              <a:rPr lang="en-US" sz="2800" dirty="0" smtClean="0">
                <a:cs typeface="Times New Roman" panose="02020603050405020304" pitchFamily="18" charset="0"/>
              </a:rPr>
              <a:t>examples. You </a:t>
            </a:r>
            <a:r>
              <a:rPr lang="en-US" sz="2800" dirty="0">
                <a:cs typeface="Times New Roman" panose="02020603050405020304" pitchFamily="18" charset="0"/>
              </a:rPr>
              <a:t>can also view the notebook at http://</a:t>
            </a:r>
            <a:r>
              <a:rPr lang="en-US" sz="2800" dirty="0" smtClean="0">
                <a:cs typeface="Times New Roman" panose="02020603050405020304" pitchFamily="18" charset="0"/>
              </a:rPr>
              <a:t>tinyurl.com/thinkdsp02</a:t>
            </a:r>
            <a:endParaRPr lang="en-GB" sz="2800" dirty="0" smtClean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91BD-7760-428B-B72C-237EA55C07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74" y="-26777"/>
            <a:ext cx="10515600" cy="513665"/>
          </a:xfrm>
        </p:spPr>
        <p:txBody>
          <a:bodyPr/>
          <a:lstStyle/>
          <a:p>
            <a:pPr algn="ctr"/>
            <a:r>
              <a:rPr lang="en-GB" dirty="0" smtClean="0"/>
              <a:t>Digital Signal Processing Assignment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33103"/>
            <a:ext cx="2743200" cy="365125"/>
          </a:xfrm>
        </p:spPr>
        <p:txBody>
          <a:bodyPr/>
          <a:lstStyle/>
          <a:p>
            <a:fld id="{990791BD-7760-428B-B72C-237EA55C079B}" type="slidenum">
              <a:rPr lang="en-GB" smtClean="0"/>
              <a:t>7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62990" y="1042002"/>
            <a:ext cx="2142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Answer: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51" y="1516000"/>
            <a:ext cx="3737927" cy="3927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13" y="1516000"/>
            <a:ext cx="3846930" cy="40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33103"/>
            <a:ext cx="2743200" cy="365125"/>
          </a:xfrm>
        </p:spPr>
        <p:txBody>
          <a:bodyPr/>
          <a:lstStyle/>
          <a:p>
            <a:fld id="{990791BD-7760-428B-B72C-237EA55C079B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57" y="795936"/>
            <a:ext cx="3682301" cy="266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487" y="3551544"/>
            <a:ext cx="3216640" cy="3259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205" y="795936"/>
            <a:ext cx="3868280" cy="30617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52" y="3949454"/>
            <a:ext cx="3642216" cy="276466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6324" y="-26777"/>
            <a:ext cx="10515600" cy="513665"/>
          </a:xfrm>
        </p:spPr>
        <p:txBody>
          <a:bodyPr/>
          <a:lstStyle/>
          <a:p>
            <a:r>
              <a:rPr lang="en-GB" dirty="0"/>
              <a:t>Digital Signal Processing Assignment </a:t>
            </a:r>
          </a:p>
        </p:txBody>
      </p:sp>
    </p:spTree>
    <p:extLst>
      <p:ext uri="{BB962C8B-B14F-4D97-AF65-F5344CB8AC3E}">
        <p14:creationId xmlns:p14="http://schemas.microsoft.com/office/powerpoint/2010/main" val="1501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630" y="1556084"/>
            <a:ext cx="10515600" cy="421105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Chapter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III</a:t>
            </a:r>
            <a:b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NON-PERIODIC SIGNALS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7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ABC Lab_Template</Template>
  <TotalTime>598</TotalTime>
  <Words>1420</Words>
  <Application>Microsoft Office PowerPoint</Application>
  <PresentationFormat>Custom</PresentationFormat>
  <Paragraphs>303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ABC_template</vt:lpstr>
      <vt:lpstr>Digital Signal Processing Final Term Presentation</vt:lpstr>
      <vt:lpstr>Outline</vt:lpstr>
      <vt:lpstr>Outline</vt:lpstr>
      <vt:lpstr>Contents</vt:lpstr>
      <vt:lpstr>Chapter II  HARMONICS  </vt:lpstr>
      <vt:lpstr>DSP Exercise 2.1 </vt:lpstr>
      <vt:lpstr>Digital Signal Processing Assignment </vt:lpstr>
      <vt:lpstr>Digital Signal Processing Assignment </vt:lpstr>
      <vt:lpstr>Chapter III  NON-PERIODIC SIGNALS  </vt:lpstr>
      <vt:lpstr>DSP Exercise 3.1</vt:lpstr>
      <vt:lpstr>Digital Signal Processing Assignment </vt:lpstr>
      <vt:lpstr>Digital Signal Processing Assignment </vt:lpstr>
      <vt:lpstr>Chapter IV  NOISE </vt:lpstr>
      <vt:lpstr>DSP Exercise 4.1</vt:lpstr>
      <vt:lpstr>Digital Signal Processing Assignment </vt:lpstr>
      <vt:lpstr>Digital Signal Processing Assignment </vt:lpstr>
      <vt:lpstr>Digital Signal Processing Assignment </vt:lpstr>
      <vt:lpstr>Outline</vt:lpstr>
      <vt:lpstr>Review of Deep Learning Models for Object Detection</vt:lpstr>
      <vt:lpstr>Introduction : Deep Learning</vt:lpstr>
      <vt:lpstr>Application of Deep Learning</vt:lpstr>
      <vt:lpstr>PowerPoint Presentation</vt:lpstr>
      <vt:lpstr>Introduction: Object detection</vt:lpstr>
      <vt:lpstr>Viola &amp; Jones</vt:lpstr>
      <vt:lpstr>Introduction: Object detection</vt:lpstr>
      <vt:lpstr>With Deep Learning: Region Based (2 stage detectors)</vt:lpstr>
      <vt:lpstr>With Deep Learning: Region Based (2 stage detectors)</vt:lpstr>
      <vt:lpstr>With Deep Learning: Region Based (2 stage detectors)</vt:lpstr>
      <vt:lpstr>Introduction: Object detection</vt:lpstr>
      <vt:lpstr>Yolo</vt:lpstr>
      <vt:lpstr>Yolo</vt:lpstr>
      <vt:lpstr>Outline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CGU</dc:creator>
  <cp:lastModifiedBy>ABC Lab</cp:lastModifiedBy>
  <cp:revision>95</cp:revision>
  <dcterms:created xsi:type="dcterms:W3CDTF">2019-06-03T17:47:16Z</dcterms:created>
  <dcterms:modified xsi:type="dcterms:W3CDTF">2020-06-24T02:58:21Z</dcterms:modified>
</cp:coreProperties>
</file>