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93" r:id="rId3"/>
    <p:sldId id="277" r:id="rId4"/>
    <p:sldId id="278" r:id="rId5"/>
    <p:sldId id="29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74747"/>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67" autoAdjust="0"/>
    <p:restoredTop sz="94660"/>
  </p:normalViewPr>
  <p:slideViewPr>
    <p:cSldViewPr>
      <p:cViewPr varScale="1">
        <p:scale>
          <a:sx n="84" d="100"/>
          <a:sy n="84" d="100"/>
        </p:scale>
        <p:origin x="1478" y="4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95250" y="6651625"/>
            <a:ext cx="184666" cy="369332"/>
          </a:xfrm>
          <a:prstGeom prst="rect">
            <a:avLst/>
          </a:prstGeom>
          <a:noFill/>
        </p:spPr>
        <p:txBody>
          <a:bodyPr wrap="none" rtlCol="0">
            <a:spAutoFit/>
          </a:bodyPr>
          <a:lstStyle/>
          <a:p>
            <a:endParaRPr lang="en-US" dirty="0"/>
          </a:p>
        </p:txBody>
      </p:sp>
      <p:pic>
        <p:nvPicPr>
          <p:cNvPr id="2" name="Picture 1" descr="Ashutosh.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6811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TextBox 8"/>
          <p:cNvSpPr txBox="1"/>
          <p:nvPr userDrawn="1"/>
        </p:nvSpPr>
        <p:spPr>
          <a:xfrm>
            <a:off x="449705" y="657201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2" name="Picture 1" descr="Niti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617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TextBox 8"/>
          <p:cNvSpPr txBox="1"/>
          <p:nvPr userDrawn="1"/>
        </p:nvSpPr>
        <p:spPr>
          <a:xfrm>
            <a:off x="449705" y="657201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2" name="Picture 1" descr="Sakshi.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617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9" name="TextBox 8"/>
          <p:cNvSpPr txBox="1"/>
          <p:nvPr userDrawn="1"/>
        </p:nvSpPr>
        <p:spPr>
          <a:xfrm>
            <a:off x="449705" y="657201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3" name="Picture 2" descr="Uda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6175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1" descr="Lil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5000" y="1473200"/>
            <a:ext cx="2235200" cy="1346200"/>
          </a:xfrm>
          <a:prstGeom prst="rect">
            <a:avLst/>
          </a:prstGeom>
        </p:spPr>
      </p:pic>
      <p:pic>
        <p:nvPicPr>
          <p:cNvPr id="3" name="Picture 2" descr="Big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1080" y="2875280"/>
            <a:ext cx="3119120" cy="1772920"/>
          </a:xfrm>
          <a:prstGeom prst="rect">
            <a:avLst/>
          </a:prstGeom>
        </p:spPr>
      </p:pic>
    </p:spTree>
    <p:extLst>
      <p:ext uri="{BB962C8B-B14F-4D97-AF65-F5344CB8AC3E}">
        <p14:creationId xmlns:p14="http://schemas.microsoft.com/office/powerpoint/2010/main" val="165720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4" name="Picture 3" descr="Lil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5000" y="1447800"/>
            <a:ext cx="2235200" cy="1346200"/>
          </a:xfrm>
          <a:prstGeom prst="rect">
            <a:avLst/>
          </a:prstGeom>
        </p:spPr>
      </p:pic>
      <p:pic>
        <p:nvPicPr>
          <p:cNvPr id="5" name="Picture 4" descr="Big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1080" y="2895600"/>
            <a:ext cx="3119120" cy="1772920"/>
          </a:xfrm>
          <a:prstGeom prst="rect">
            <a:avLst/>
          </a:prstGeom>
        </p:spPr>
      </p:pic>
    </p:spTree>
    <p:extLst>
      <p:ext uri="{BB962C8B-B14F-4D97-AF65-F5344CB8AC3E}">
        <p14:creationId xmlns:p14="http://schemas.microsoft.com/office/powerpoint/2010/main" val="34042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2" name="Picture 1" descr="Lil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4200" y="1447800"/>
            <a:ext cx="2235200" cy="1346200"/>
          </a:xfrm>
          <a:prstGeom prst="rect">
            <a:avLst/>
          </a:prstGeom>
        </p:spPr>
      </p:pic>
      <p:pic>
        <p:nvPicPr>
          <p:cNvPr id="3" name="Picture 2" descr="Big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1080" y="2895600"/>
            <a:ext cx="3119120" cy="1772920"/>
          </a:xfrm>
          <a:prstGeom prst="rect">
            <a:avLst/>
          </a:prstGeom>
        </p:spPr>
      </p:pic>
    </p:spTree>
    <p:extLst>
      <p:ext uri="{BB962C8B-B14F-4D97-AF65-F5344CB8AC3E}">
        <p14:creationId xmlns:p14="http://schemas.microsoft.com/office/powerpoint/2010/main" val="300224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4" name="Picture 3" descr="Lil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5000" y="1447800"/>
            <a:ext cx="2235200" cy="1346200"/>
          </a:xfrm>
          <a:prstGeom prst="rect">
            <a:avLst/>
          </a:prstGeom>
        </p:spPr>
      </p:pic>
      <p:pic>
        <p:nvPicPr>
          <p:cNvPr id="5" name="Picture 4" descr="Big5.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1080" y="2895600"/>
            <a:ext cx="3119120" cy="1772920"/>
          </a:xfrm>
          <a:prstGeom prst="rect">
            <a:avLst/>
          </a:prstGeom>
        </p:spPr>
      </p:pic>
    </p:spTree>
    <p:extLst>
      <p:ext uri="{BB962C8B-B14F-4D97-AF65-F5344CB8AC3E}">
        <p14:creationId xmlns:p14="http://schemas.microsoft.com/office/powerpoint/2010/main" val="3002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2" name="Picture 1" descr="Lil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5000" y="1447800"/>
            <a:ext cx="2235200" cy="1346200"/>
          </a:xfrm>
          <a:prstGeom prst="rect">
            <a:avLst/>
          </a:prstGeom>
        </p:spPr>
      </p:pic>
      <p:pic>
        <p:nvPicPr>
          <p:cNvPr id="3" name="Picture 2" descr="Big3.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1080" y="2895600"/>
            <a:ext cx="3119120" cy="1772920"/>
          </a:xfrm>
          <a:prstGeom prst="rect">
            <a:avLst/>
          </a:prstGeom>
        </p:spPr>
      </p:pic>
    </p:spTree>
    <p:extLst>
      <p:ext uri="{BB962C8B-B14F-4D97-AF65-F5344CB8AC3E}">
        <p14:creationId xmlns:p14="http://schemas.microsoft.com/office/powerpoint/2010/main" val="1215006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6" name="Picture 5" descr="Lil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2717" y="1447800"/>
            <a:ext cx="2235200" cy="1346200"/>
          </a:xfrm>
          <a:prstGeom prst="rect">
            <a:avLst/>
          </a:prstGeom>
        </p:spPr>
      </p:pic>
      <p:pic>
        <p:nvPicPr>
          <p:cNvPr id="7" name="Picture 6" descr="Big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7894" y="2895600"/>
            <a:ext cx="3119120" cy="1772920"/>
          </a:xfrm>
          <a:prstGeom prst="rect">
            <a:avLst/>
          </a:prstGeom>
        </p:spPr>
      </p:pic>
    </p:spTree>
    <p:extLst>
      <p:ext uri="{BB962C8B-B14F-4D97-AF65-F5344CB8AC3E}">
        <p14:creationId xmlns:p14="http://schemas.microsoft.com/office/powerpoint/2010/main" val="1987566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6" name="Picture 5" descr="Big1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72836" y="2895600"/>
            <a:ext cx="3119120" cy="1772920"/>
          </a:xfrm>
          <a:prstGeom prst="rect">
            <a:avLst/>
          </a:prstGeom>
        </p:spPr>
      </p:pic>
      <p:pic>
        <p:nvPicPr>
          <p:cNvPr id="7" name="Picture 6" descr="Lil13.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420" y="1447800"/>
            <a:ext cx="2235200" cy="1346200"/>
          </a:xfrm>
          <a:prstGeom prst="rect">
            <a:avLst/>
          </a:prstGeom>
        </p:spPr>
      </p:pic>
    </p:spTree>
    <p:extLst>
      <p:ext uri="{BB962C8B-B14F-4D97-AF65-F5344CB8AC3E}">
        <p14:creationId xmlns:p14="http://schemas.microsoft.com/office/powerpoint/2010/main" val="198756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95250" y="6651625"/>
            <a:ext cx="184666" cy="369332"/>
          </a:xfrm>
          <a:prstGeom prst="rect">
            <a:avLst/>
          </a:prstGeom>
          <a:noFill/>
        </p:spPr>
        <p:txBody>
          <a:bodyPr wrap="none" rtlCol="0">
            <a:spAutoFit/>
          </a:bodyPr>
          <a:lstStyle/>
          <a:p>
            <a:endParaRPr lang="en-US" dirty="0"/>
          </a:p>
        </p:txBody>
      </p:sp>
      <p:pic>
        <p:nvPicPr>
          <p:cNvPr id="3" name="Picture 2" descr="Krishn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10128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6" name="Picture 5" descr="Lil1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8682" y="1447800"/>
            <a:ext cx="2235200" cy="1346200"/>
          </a:xfrm>
          <a:prstGeom prst="rect">
            <a:avLst/>
          </a:prstGeom>
        </p:spPr>
      </p:pic>
      <p:pic>
        <p:nvPicPr>
          <p:cNvPr id="7" name="Picture 6" descr="Big13.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7896" y="2895600"/>
            <a:ext cx="3119120" cy="1772920"/>
          </a:xfrm>
          <a:prstGeom prst="rect">
            <a:avLst/>
          </a:prstGeom>
        </p:spPr>
      </p:pic>
    </p:spTree>
    <p:extLst>
      <p:ext uri="{BB962C8B-B14F-4D97-AF65-F5344CB8AC3E}">
        <p14:creationId xmlns:p14="http://schemas.microsoft.com/office/powerpoint/2010/main" val="1987566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5388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4" descr="footer_enterprise.png"/>
          <p:cNvPicPr>
            <a:picLocks noChangeAspect="1"/>
          </p:cNvPicPr>
          <p:nvPr userDrawn="1"/>
        </p:nvPicPr>
        <p:blipFill>
          <a:blip cstate="screen">
            <a:extLst>
              <a:ext uri="{28A0092B-C50C-407E-A947-70E740481C1C}">
                <a14:useLocalDpi xmlns:a14="http://schemas.microsoft.com/office/drawing/2010/main"/>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userDrawn="1"/>
        </p:nvSpPr>
        <p:spPr>
          <a:xfrm>
            <a:off x="449705" y="651486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1007647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2767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57200" y="6407750"/>
            <a:ext cx="21336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2009812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5"/>
          <p:cNvSpPr>
            <a:spLocks noGrp="1"/>
          </p:cNvSpPr>
          <p:nvPr>
            <p:ph type="sldNum" sz="quarter" idx="12"/>
          </p:nvPr>
        </p:nvSpPr>
        <p:spPr>
          <a:xfrm>
            <a:off x="457200" y="6407750"/>
            <a:ext cx="21336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1619893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5"/>
          <p:cNvSpPr>
            <a:spLocks noGrp="1"/>
          </p:cNvSpPr>
          <p:nvPr>
            <p:ph type="sldNum" sz="quarter" idx="12"/>
          </p:nvPr>
        </p:nvSpPr>
        <p:spPr>
          <a:xfrm>
            <a:off x="457200" y="6407750"/>
            <a:ext cx="2133600" cy="365125"/>
          </a:xfrm>
          <a:prstGeom prst="rect">
            <a:avLst/>
          </a:prstGeom>
        </p:spPr>
        <p:txBody>
          <a:bodyPr anchor="ctr"/>
          <a:lstStyle>
            <a:lvl1pPr algn="l">
              <a:defRPr sz="800">
                <a:solidFill>
                  <a:schemeClr val="bg1"/>
                </a:solidFill>
              </a:defRPr>
            </a:lvl1pPr>
          </a:lstStyle>
          <a:p>
            <a:fld id="{9F8D22C7-E16F-324A-8F06-9DCC85BBE399}" type="slidenum">
              <a:rPr lang="en-US" smtClean="0"/>
              <a:pPr/>
              <a:t>‹#›</a:t>
            </a:fld>
            <a:endParaRPr lang="en-US" dirty="0"/>
          </a:p>
        </p:txBody>
      </p:sp>
    </p:spTree>
    <p:extLst>
      <p:ext uri="{BB962C8B-B14F-4D97-AF65-F5344CB8AC3E}">
        <p14:creationId xmlns:p14="http://schemas.microsoft.com/office/powerpoint/2010/main" val="428155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extBox 3"/>
          <p:cNvSpPr txBox="1"/>
          <p:nvPr userDrawn="1"/>
        </p:nvSpPr>
        <p:spPr>
          <a:xfrm>
            <a:off x="95250" y="6651625"/>
            <a:ext cx="184666" cy="369332"/>
          </a:xfrm>
          <a:prstGeom prst="rect">
            <a:avLst/>
          </a:prstGeom>
          <a:noFill/>
        </p:spPr>
        <p:txBody>
          <a:bodyPr wrap="none" rtlCol="0">
            <a:spAutoFit/>
          </a:bodyPr>
          <a:lstStyle/>
          <a:p>
            <a:endParaRPr lang="en-US" dirty="0"/>
          </a:p>
        </p:txBody>
      </p:sp>
      <p:pic>
        <p:nvPicPr>
          <p:cNvPr id="2" name="Picture 1" descr="Patric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descr="Nandesh.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3292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TextBox 3"/>
          <p:cNvSpPr txBox="1"/>
          <p:nvPr userDrawn="1"/>
        </p:nvSpPr>
        <p:spPr>
          <a:xfrm>
            <a:off x="95250" y="6651625"/>
            <a:ext cx="184666" cy="369332"/>
          </a:xfrm>
          <a:prstGeom prst="rect">
            <a:avLst/>
          </a:prstGeom>
          <a:noFill/>
        </p:spPr>
        <p:txBody>
          <a:bodyPr wrap="none" rtlCol="0">
            <a:spAutoFit/>
          </a:bodyPr>
          <a:lstStyle/>
          <a:p>
            <a:endParaRPr lang="en-US" dirty="0"/>
          </a:p>
        </p:txBody>
      </p:sp>
      <p:pic>
        <p:nvPicPr>
          <p:cNvPr id="2" name="Picture 1" descr="Niti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3292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extBox 3"/>
          <p:cNvSpPr txBox="1"/>
          <p:nvPr userDrawn="1"/>
        </p:nvSpPr>
        <p:spPr>
          <a:xfrm>
            <a:off x="95250" y="6651625"/>
            <a:ext cx="184666" cy="369332"/>
          </a:xfrm>
          <a:prstGeom prst="rect">
            <a:avLst/>
          </a:prstGeom>
          <a:noFill/>
        </p:spPr>
        <p:txBody>
          <a:bodyPr wrap="none" rtlCol="0">
            <a:spAutoFit/>
          </a:bodyPr>
          <a:lstStyle/>
          <a:p>
            <a:endParaRPr lang="en-US" dirty="0"/>
          </a:p>
        </p:txBody>
      </p:sp>
      <p:pic>
        <p:nvPicPr>
          <p:cNvPr id="2" name="Picture 1" descr="Sakshi.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3292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TextBox 3"/>
          <p:cNvSpPr txBox="1"/>
          <p:nvPr userDrawn="1"/>
        </p:nvSpPr>
        <p:spPr>
          <a:xfrm>
            <a:off x="95250" y="6651625"/>
            <a:ext cx="184666" cy="369332"/>
          </a:xfrm>
          <a:prstGeom prst="rect">
            <a:avLst/>
          </a:prstGeom>
          <a:noFill/>
        </p:spPr>
        <p:txBody>
          <a:bodyPr wrap="none" rtlCol="0">
            <a:spAutoFit/>
          </a:bodyPr>
          <a:lstStyle/>
          <a:p>
            <a:endParaRPr lang="en-US" dirty="0"/>
          </a:p>
        </p:txBody>
      </p:sp>
      <p:pic>
        <p:nvPicPr>
          <p:cNvPr id="2" name="Picture 1" descr="Uda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3292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extBox 8"/>
          <p:cNvSpPr txBox="1"/>
          <p:nvPr userDrawn="1"/>
        </p:nvSpPr>
        <p:spPr>
          <a:xfrm>
            <a:off x="449705" y="657201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3" name="Picture 2" descr="Ashutosh.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2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extBox 8"/>
          <p:cNvSpPr txBox="1"/>
          <p:nvPr userDrawn="1"/>
        </p:nvSpPr>
        <p:spPr>
          <a:xfrm>
            <a:off x="449705" y="657201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2" name="Picture 1" descr="Krishn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617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extBox 8"/>
          <p:cNvSpPr txBox="1"/>
          <p:nvPr userDrawn="1"/>
        </p:nvSpPr>
        <p:spPr>
          <a:xfrm>
            <a:off x="449705" y="657201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2" name="Picture 1" descr="Nandesh.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617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p:txBody>
      </p:sp>
      <p:sp>
        <p:nvSpPr>
          <p:cNvPr id="9" name="TextBox 8"/>
          <p:cNvSpPr txBox="1"/>
          <p:nvPr/>
        </p:nvSpPr>
        <p:spPr>
          <a:xfrm>
            <a:off x="449705" y="651486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pic>
        <p:nvPicPr>
          <p:cNvPr id="5" name="Picture 4" descr="footer_north-america_blue.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6400800"/>
            <a:ext cx="9144000" cy="457200"/>
          </a:xfrm>
          <a:prstGeom prst="rect">
            <a:avLst/>
          </a:prstGeom>
        </p:spPr>
      </p:pic>
      <p:sp>
        <p:nvSpPr>
          <p:cNvPr id="8" name="Rectangle 7"/>
          <p:cNvSpPr/>
          <p:nvPr/>
        </p:nvSpPr>
        <p:spPr>
          <a:xfrm>
            <a:off x="457200" y="6617556"/>
            <a:ext cx="309700" cy="215444"/>
          </a:xfrm>
          <a:prstGeom prst="rect">
            <a:avLst/>
          </a:prstGeom>
        </p:spPr>
        <p:txBody>
          <a:bodyPr wrap="none">
            <a:spAutoFit/>
          </a:bodyPr>
          <a:lstStyle/>
          <a:p>
            <a:fld id="{FF56CA48-E925-4ADF-95BD-0B89699E2EFA}" type="slidenum">
              <a:rPr lang="en-US" sz="800" smtClean="0">
                <a:solidFill>
                  <a:schemeClr val="bg1"/>
                </a:solidFill>
              </a:rPr>
              <a:pPr/>
              <a:t>‹#›</a:t>
            </a:fld>
            <a:endParaRPr lang="en-US" sz="800" dirty="0"/>
          </a:p>
        </p:txBody>
      </p:sp>
      <p:pic>
        <p:nvPicPr>
          <p:cNvPr id="4" name="Picture 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p:cNvSpPr txBox="1"/>
          <p:nvPr/>
        </p:nvSpPr>
        <p:spPr>
          <a:xfrm>
            <a:off x="449705" y="657201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2980472476"/>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72" r:id="rId3"/>
    <p:sldLayoutId id="2147483673" r:id="rId4"/>
    <p:sldLayoutId id="2147483674" r:id="rId5"/>
    <p:sldLayoutId id="2147483675" r:id="rId6"/>
    <p:sldLayoutId id="2147483662" r:id="rId7"/>
    <p:sldLayoutId id="2147483679" r:id="rId8"/>
    <p:sldLayoutId id="2147483680" r:id="rId9"/>
    <p:sldLayoutId id="2147483681" r:id="rId10"/>
    <p:sldLayoutId id="2147483682" r:id="rId11"/>
    <p:sldLayoutId id="2147483683" r:id="rId12"/>
    <p:sldLayoutId id="2147483664" r:id="rId13"/>
    <p:sldLayoutId id="2147483687" r:id="rId14"/>
    <p:sldLayoutId id="2147483688" r:id="rId15"/>
    <p:sldLayoutId id="2147483689" r:id="rId16"/>
    <p:sldLayoutId id="2147483690" r:id="rId17"/>
    <p:sldLayoutId id="2147483691" r:id="rId18"/>
    <p:sldLayoutId id="2147483692" r:id="rId19"/>
    <p:sldLayoutId id="2147483693" r:id="rId20"/>
    <p:sldLayoutId id="2147483665" r:id="rId21"/>
    <p:sldLayoutId id="2147483666" r:id="rId22"/>
    <p:sldLayoutId id="2147483667" r:id="rId23"/>
    <p:sldLayoutId id="2147483668" r:id="rId24"/>
    <p:sldLayoutId id="2147483669" r:id="rId25"/>
    <p:sldLayoutId id="2147483670" r:id="rId2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628950" y="3479145"/>
            <a:ext cx="766838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spcBef>
                <a:spcPct val="50000"/>
              </a:spcBef>
            </a:pPr>
            <a:r>
              <a:rPr lang="en-IN" sz="3200" dirty="0">
                <a:solidFill>
                  <a:schemeClr val="bg1"/>
                </a:solidFill>
              </a:rPr>
              <a:t>Disease Prediction and Curability</a:t>
            </a:r>
            <a:r>
              <a:rPr lang="en-IN" sz="3200" dirty="0" smtClean="0">
                <a:solidFill>
                  <a:schemeClr val="bg1"/>
                </a:solidFill>
              </a:rPr>
              <a:t>.</a:t>
            </a:r>
            <a:endParaRPr lang="en-US" sz="3000" b="1" dirty="0">
              <a:solidFill>
                <a:schemeClr val="bg1"/>
              </a:solidFill>
            </a:endParaRPr>
          </a:p>
        </p:txBody>
      </p:sp>
      <p:sp>
        <p:nvSpPr>
          <p:cNvPr id="9" name="TextBox 7"/>
          <p:cNvSpPr txBox="1">
            <a:spLocks noChangeArrowheads="1"/>
          </p:cNvSpPr>
          <p:nvPr/>
        </p:nvSpPr>
        <p:spPr bwMode="auto">
          <a:xfrm>
            <a:off x="614615" y="4495800"/>
            <a:ext cx="7372048"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spcBef>
                <a:spcPct val="50000"/>
              </a:spcBef>
            </a:pPr>
            <a:r>
              <a:rPr lang="en-US" sz="2000" dirty="0">
                <a:solidFill>
                  <a:schemeClr val="bg1"/>
                </a:solidFill>
              </a:rPr>
              <a:t>Getting medical service, quality to doorstep</a:t>
            </a:r>
          </a:p>
          <a:p>
            <a:pPr eaLnBrk="1" hangingPunct="1">
              <a:spcBef>
                <a:spcPct val="50000"/>
              </a:spcBef>
            </a:pPr>
            <a:endParaRPr lang="en-US" sz="2000" dirty="0">
              <a:solidFill>
                <a:srgbClr val="424242"/>
              </a:solidFill>
            </a:endParaRPr>
          </a:p>
        </p:txBody>
      </p:sp>
      <p:sp>
        <p:nvSpPr>
          <p:cNvPr id="5" name="TextBox 2"/>
          <p:cNvSpPr txBox="1">
            <a:spLocks noChangeArrowheads="1"/>
          </p:cNvSpPr>
          <p:nvPr/>
        </p:nvSpPr>
        <p:spPr bwMode="auto">
          <a:xfrm>
            <a:off x="2667000" y="1219200"/>
            <a:ext cx="1524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en-US" sz="800" dirty="0" err="1">
                <a:solidFill>
                  <a:srgbClr val="FFFFFF"/>
                </a:solidFill>
                <a:latin typeface="+mn-lt"/>
                <a:ea typeface="Calibri"/>
                <a:cs typeface="Arial"/>
              </a:rPr>
              <a:t>Ashutosh</a:t>
            </a:r>
            <a:r>
              <a:rPr lang="en-US" sz="800" dirty="0">
                <a:solidFill>
                  <a:srgbClr val="FFFFFF"/>
                </a:solidFill>
                <a:latin typeface="+mn-lt"/>
                <a:ea typeface="Calibri"/>
                <a:cs typeface="Arial"/>
              </a:rPr>
              <a:t> J. </a:t>
            </a:r>
          </a:p>
          <a:p>
            <a:pPr algn="r"/>
            <a:r>
              <a:rPr lang="en-US" sz="800" dirty="0">
                <a:solidFill>
                  <a:srgbClr val="FFFFFF"/>
                </a:solidFill>
                <a:latin typeface="+mn-lt"/>
                <a:ea typeface="Calibri"/>
                <a:cs typeface="Calibri"/>
              </a:rPr>
              <a:t>Lead Vocalist &amp; Guitarist </a:t>
            </a:r>
          </a:p>
          <a:p>
            <a:pPr algn="r"/>
            <a:r>
              <a:rPr lang="en-US" sz="800" dirty="0">
                <a:solidFill>
                  <a:srgbClr val="FFFFFF"/>
                </a:solidFill>
                <a:latin typeface="+mn-lt"/>
                <a:ea typeface="Calibri"/>
                <a:cs typeface="Arial"/>
              </a:rPr>
              <a:t>IT Support Specialist </a:t>
            </a:r>
            <a:endParaRPr lang="en-US" sz="800" dirty="0">
              <a:solidFill>
                <a:srgbClr val="FFFFFF"/>
              </a:solidFill>
              <a:latin typeface="+mn-lt"/>
              <a:cs typeface="Arial"/>
            </a:endParaRPr>
          </a:p>
        </p:txBody>
      </p:sp>
    </p:spTree>
    <p:extLst>
      <p:ext uri="{BB962C8B-B14F-4D97-AF65-F5344CB8AC3E}">
        <p14:creationId xmlns:p14="http://schemas.microsoft.com/office/powerpoint/2010/main" val="228291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383604" y="394543"/>
            <a:ext cx="6585735" cy="3625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squar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spcBef>
                <a:spcPct val="50000"/>
              </a:spcBef>
            </a:pPr>
            <a:r>
              <a:rPr lang="en-US" sz="2800" dirty="0" smtClean="0">
                <a:solidFill>
                  <a:srgbClr val="ED8B00"/>
                </a:solidFill>
                <a:cs typeface="Geneva" charset="0"/>
              </a:rPr>
              <a:t>The Trinity</a:t>
            </a:r>
            <a:endParaRPr lang="en-US" sz="2800" dirty="0">
              <a:solidFill>
                <a:srgbClr val="ED8B00"/>
              </a:solidFill>
              <a:cs typeface="Geneva" charset="0"/>
            </a:endParaRPr>
          </a:p>
          <a:p>
            <a:pPr eaLnBrk="1" hangingPunct="1">
              <a:lnSpc>
                <a:spcPct val="130000"/>
              </a:lnSpc>
              <a:spcBef>
                <a:spcPct val="50000"/>
              </a:spcBef>
            </a:pPr>
            <a:endParaRPr lang="en-US" sz="1600" dirty="0">
              <a:solidFill>
                <a:srgbClr val="262626"/>
              </a:solidFill>
              <a:cs typeface="Geneva" charset="0"/>
            </a:endParaRPr>
          </a:p>
          <a:p>
            <a:pPr eaLnBrk="1" hangingPunct="1">
              <a:lnSpc>
                <a:spcPct val="130000"/>
              </a:lnSpc>
              <a:spcBef>
                <a:spcPct val="50000"/>
              </a:spcBef>
            </a:pPr>
            <a:r>
              <a:rPr lang="en-US" sz="1600" dirty="0" err="1" smtClean="0">
                <a:solidFill>
                  <a:srgbClr val="262626"/>
                </a:solidFill>
                <a:cs typeface="Geneva" charset="0"/>
              </a:rPr>
              <a:t>Somya</a:t>
            </a:r>
            <a:r>
              <a:rPr lang="en-US" sz="1600" dirty="0" smtClean="0">
                <a:solidFill>
                  <a:srgbClr val="262626"/>
                </a:solidFill>
                <a:cs typeface="Geneva" charset="0"/>
              </a:rPr>
              <a:t> </a:t>
            </a:r>
            <a:r>
              <a:rPr lang="en-US" sz="1600" dirty="0" err="1" smtClean="0">
                <a:solidFill>
                  <a:srgbClr val="262626"/>
                </a:solidFill>
                <a:cs typeface="Geneva" charset="0"/>
              </a:rPr>
              <a:t>Ranjan</a:t>
            </a:r>
            <a:r>
              <a:rPr lang="en-US" sz="1600" dirty="0" smtClean="0">
                <a:solidFill>
                  <a:srgbClr val="262626"/>
                </a:solidFill>
                <a:cs typeface="Geneva" charset="0"/>
              </a:rPr>
              <a:t> </a:t>
            </a:r>
            <a:r>
              <a:rPr lang="en-US" sz="1600" dirty="0" err="1" smtClean="0">
                <a:solidFill>
                  <a:srgbClr val="262626"/>
                </a:solidFill>
                <a:cs typeface="Geneva" charset="0"/>
              </a:rPr>
              <a:t>Patra</a:t>
            </a:r>
            <a:endParaRPr lang="en-US" sz="1600" dirty="0" smtClean="0">
              <a:solidFill>
                <a:srgbClr val="262626"/>
              </a:solidFill>
              <a:cs typeface="Geneva" charset="0"/>
            </a:endParaRPr>
          </a:p>
          <a:p>
            <a:pPr eaLnBrk="1" hangingPunct="1">
              <a:lnSpc>
                <a:spcPct val="130000"/>
              </a:lnSpc>
              <a:spcBef>
                <a:spcPct val="50000"/>
              </a:spcBef>
            </a:pPr>
            <a:r>
              <a:rPr lang="en-US" sz="1600" dirty="0">
                <a:solidFill>
                  <a:srgbClr val="262626"/>
                </a:solidFill>
                <a:cs typeface="Geneva" charset="0"/>
              </a:rPr>
              <a:t>(National Institute Of </a:t>
            </a:r>
            <a:r>
              <a:rPr lang="en-US" sz="1600" dirty="0" smtClean="0">
                <a:solidFill>
                  <a:srgbClr val="262626"/>
                </a:solidFill>
                <a:cs typeface="Geneva" charset="0"/>
              </a:rPr>
              <a:t>Technology,Rourkela,2018-2022)</a:t>
            </a:r>
          </a:p>
          <a:p>
            <a:pPr eaLnBrk="1" hangingPunct="1">
              <a:lnSpc>
                <a:spcPct val="130000"/>
              </a:lnSpc>
              <a:spcBef>
                <a:spcPct val="50000"/>
              </a:spcBef>
            </a:pPr>
            <a:r>
              <a:rPr lang="en-US" sz="1600" dirty="0" err="1" smtClean="0">
                <a:solidFill>
                  <a:srgbClr val="262626"/>
                </a:solidFill>
                <a:cs typeface="Geneva" charset="0"/>
              </a:rPr>
              <a:t>Debabrata</a:t>
            </a:r>
            <a:r>
              <a:rPr lang="en-US" sz="1600" dirty="0" smtClean="0">
                <a:solidFill>
                  <a:srgbClr val="262626"/>
                </a:solidFill>
                <a:cs typeface="Geneva" charset="0"/>
              </a:rPr>
              <a:t> Panda</a:t>
            </a:r>
          </a:p>
          <a:p>
            <a:pPr eaLnBrk="1" hangingPunct="1">
              <a:lnSpc>
                <a:spcPct val="130000"/>
              </a:lnSpc>
              <a:spcBef>
                <a:spcPct val="50000"/>
              </a:spcBef>
            </a:pPr>
            <a:r>
              <a:rPr lang="en-US" sz="1600" dirty="0">
                <a:solidFill>
                  <a:srgbClr val="262626"/>
                </a:solidFill>
                <a:cs typeface="Geneva" charset="0"/>
              </a:rPr>
              <a:t>(National Institute Of </a:t>
            </a:r>
            <a:r>
              <a:rPr lang="en-US" sz="1600" dirty="0" smtClean="0">
                <a:solidFill>
                  <a:srgbClr val="262626"/>
                </a:solidFill>
                <a:cs typeface="Geneva" charset="0"/>
              </a:rPr>
              <a:t>Technology,Rourkela,2018-2022)</a:t>
            </a:r>
          </a:p>
          <a:p>
            <a:pPr eaLnBrk="1" hangingPunct="1">
              <a:lnSpc>
                <a:spcPct val="130000"/>
              </a:lnSpc>
              <a:spcBef>
                <a:spcPct val="50000"/>
              </a:spcBef>
            </a:pPr>
            <a:r>
              <a:rPr lang="en-US" sz="1600" dirty="0" err="1" smtClean="0">
                <a:solidFill>
                  <a:srgbClr val="262626"/>
                </a:solidFill>
                <a:cs typeface="Geneva" charset="0"/>
              </a:rPr>
              <a:t>Asish</a:t>
            </a:r>
            <a:r>
              <a:rPr lang="en-US" sz="1600" dirty="0" smtClean="0">
                <a:solidFill>
                  <a:srgbClr val="262626"/>
                </a:solidFill>
                <a:cs typeface="Geneva" charset="0"/>
              </a:rPr>
              <a:t> Kumar </a:t>
            </a:r>
            <a:r>
              <a:rPr lang="en-US" sz="1600" dirty="0" err="1" smtClean="0">
                <a:solidFill>
                  <a:srgbClr val="262626"/>
                </a:solidFill>
                <a:cs typeface="Geneva" charset="0"/>
              </a:rPr>
              <a:t>Nayak</a:t>
            </a:r>
            <a:endParaRPr lang="en-US" sz="1600" dirty="0" smtClean="0">
              <a:solidFill>
                <a:srgbClr val="262626"/>
              </a:solidFill>
              <a:cs typeface="Geneva" charset="0"/>
            </a:endParaRPr>
          </a:p>
          <a:p>
            <a:pPr eaLnBrk="1" hangingPunct="1">
              <a:lnSpc>
                <a:spcPct val="130000"/>
              </a:lnSpc>
              <a:spcBef>
                <a:spcPct val="50000"/>
              </a:spcBef>
            </a:pPr>
            <a:r>
              <a:rPr lang="en-US" sz="1600" dirty="0" smtClean="0">
                <a:solidFill>
                  <a:srgbClr val="262626"/>
                </a:solidFill>
                <a:cs typeface="Geneva" charset="0"/>
              </a:rPr>
              <a:t>(National Institute Of Technology,Rourkela,2018-2022)</a:t>
            </a:r>
          </a:p>
        </p:txBody>
      </p:sp>
    </p:spTree>
    <p:extLst>
      <p:ext uri="{BB962C8B-B14F-4D97-AF65-F5344CB8AC3E}">
        <p14:creationId xmlns:p14="http://schemas.microsoft.com/office/powerpoint/2010/main" val="401464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017PPT-Optum-External-ContentBreak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4" y="914400"/>
            <a:ext cx="9144000" cy="6858000"/>
          </a:xfrm>
          <a:prstGeom prst="rect">
            <a:avLst/>
          </a:prstGeom>
        </p:spPr>
      </p:pic>
      <p:sp>
        <p:nvSpPr>
          <p:cNvPr id="8" name="Content Placeholder 2"/>
          <p:cNvSpPr>
            <a:spLocks noGrp="1"/>
          </p:cNvSpPr>
          <p:nvPr>
            <p:ph sz="half" idx="1"/>
          </p:nvPr>
        </p:nvSpPr>
        <p:spPr>
          <a:xfrm>
            <a:off x="371474" y="1295401"/>
            <a:ext cx="8343901" cy="3276600"/>
          </a:xfrm>
        </p:spPr>
        <p:txBody>
          <a:bodyPr>
            <a:noAutofit/>
          </a:bodyPr>
          <a:lstStyle/>
          <a:p>
            <a:pPr marL="0" indent="0" algn="ctr">
              <a:spcBef>
                <a:spcPts val="800"/>
              </a:spcBef>
              <a:buClr>
                <a:srgbClr val="B5BD00"/>
              </a:buClr>
              <a:buNone/>
            </a:pPr>
            <a:r>
              <a:rPr lang="en-IN" sz="2400" dirty="0"/>
              <a:t>Objective</a:t>
            </a:r>
            <a:r>
              <a:rPr lang="en-US" sz="2400" dirty="0" smtClean="0">
                <a:solidFill>
                  <a:schemeClr val="bg1"/>
                </a:solidFill>
                <a:latin typeface="+mj-lt"/>
                <a:ea typeface="ヒラギノ角ゴ Pro W3" charset="0"/>
                <a:cs typeface="Geneva" charset="0"/>
              </a:rPr>
              <a:t> </a:t>
            </a:r>
          </a:p>
          <a:p>
            <a:r>
              <a:rPr lang="en-US" sz="2400" dirty="0"/>
              <a:t>To get the healthcare service to the people's doorstep and get it aligned with the quality of cost affordability factor. </a:t>
            </a:r>
          </a:p>
          <a:p>
            <a:r>
              <a:rPr lang="en-US" sz="2400" dirty="0"/>
              <a:t>What could be the thought behind it?</a:t>
            </a:r>
          </a:p>
          <a:p>
            <a:r>
              <a:rPr lang="en-US" sz="2400" dirty="0"/>
              <a:t>In today's world, there are many people who just can't go and show up their condition to a doctor due to various reasons like lack of money or hesitation to go out in this pandemic situation and many more.</a:t>
            </a:r>
          </a:p>
          <a:p>
            <a:r>
              <a:rPr lang="en-US" sz="2400" dirty="0" smtClean="0"/>
              <a:t>So, </a:t>
            </a:r>
            <a:r>
              <a:rPr lang="en-US" sz="2400" dirty="0"/>
              <a:t>we'll create that interface which will help out the scenario.</a:t>
            </a:r>
          </a:p>
          <a:p>
            <a:r>
              <a:rPr lang="en-US" sz="2400" dirty="0" err="1"/>
              <a:t>Afterall</a:t>
            </a:r>
            <a:r>
              <a:rPr lang="en-US" sz="2400" dirty="0"/>
              <a:t>, everyone deserves quality service!</a:t>
            </a:r>
          </a:p>
          <a:p>
            <a:pPr marL="0" indent="0" algn="ctr">
              <a:spcBef>
                <a:spcPts val="800"/>
              </a:spcBef>
              <a:buClr>
                <a:srgbClr val="B5BD00"/>
              </a:buClr>
              <a:buNone/>
            </a:pPr>
            <a:r>
              <a:rPr lang="en-US" sz="2400" dirty="0">
                <a:solidFill>
                  <a:schemeClr val="bg1"/>
                </a:solidFill>
              </a:rPr>
              <a:t> </a:t>
            </a:r>
            <a:endParaRPr lang="en-US" sz="2400" b="1" dirty="0">
              <a:solidFill>
                <a:schemeClr val="bg1"/>
              </a:solidFill>
              <a:latin typeface="Arial" charset="0"/>
              <a:ea typeface="ヒラギノ角ゴ Pro W3" charset="0"/>
              <a:cs typeface="Geneva" charset="0"/>
            </a:endParaRPr>
          </a:p>
        </p:txBody>
      </p:sp>
    </p:spTree>
    <p:extLst>
      <p:ext uri="{BB962C8B-B14F-4D97-AF65-F5344CB8AC3E}">
        <p14:creationId xmlns:p14="http://schemas.microsoft.com/office/powerpoint/2010/main" val="206099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17PPT-Optum-External-ContentBreakerOra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Content Placeholder 2"/>
          <p:cNvSpPr>
            <a:spLocks noGrp="1"/>
          </p:cNvSpPr>
          <p:nvPr>
            <p:ph sz="half" idx="1"/>
          </p:nvPr>
        </p:nvSpPr>
        <p:spPr>
          <a:xfrm>
            <a:off x="1009933" y="1981200"/>
            <a:ext cx="7219667" cy="3810000"/>
          </a:xfrm>
        </p:spPr>
        <p:txBody>
          <a:bodyPr>
            <a:noAutofit/>
          </a:bodyPr>
          <a:lstStyle/>
          <a:p>
            <a:pPr marL="0" indent="0" algn="ctr">
              <a:spcBef>
                <a:spcPts val="800"/>
              </a:spcBef>
              <a:buClr>
                <a:srgbClr val="B5BD00"/>
              </a:buClr>
              <a:buNone/>
            </a:pPr>
            <a:r>
              <a:rPr lang="en-US" sz="2400" dirty="0" smtClean="0">
                <a:solidFill>
                  <a:schemeClr val="bg1"/>
                </a:solidFill>
                <a:latin typeface="+mj-lt"/>
                <a:ea typeface="ヒラギノ角ゴ Pro W3" charset="0"/>
                <a:cs typeface="Geneva" charset="0"/>
              </a:rPr>
              <a:t>Solution </a:t>
            </a:r>
            <a:endParaRPr lang="en-US" sz="2400" dirty="0">
              <a:solidFill>
                <a:schemeClr val="bg1"/>
              </a:solidFill>
              <a:latin typeface="+mj-lt"/>
              <a:ea typeface="ヒラギノ角ゴ Pro W3" charset="0"/>
              <a:cs typeface="Geneva" charset="0"/>
            </a:endParaRPr>
          </a:p>
          <a:p>
            <a:pPr marL="0" indent="0" algn="ctr">
              <a:spcBef>
                <a:spcPts val="800"/>
              </a:spcBef>
              <a:buClr>
                <a:srgbClr val="B5BD00"/>
              </a:buClr>
              <a:buNone/>
            </a:pPr>
            <a:r>
              <a:rPr lang="en-US" sz="2400" dirty="0" smtClean="0">
                <a:solidFill>
                  <a:schemeClr val="bg1"/>
                </a:solidFill>
                <a:latin typeface="+mj-lt"/>
              </a:rPr>
              <a:t>We have an application which clarifies user on </a:t>
            </a:r>
            <a:r>
              <a:rPr lang="en-US" sz="2400" dirty="0" smtClean="0">
                <a:solidFill>
                  <a:schemeClr val="bg1"/>
                </a:solidFill>
                <a:latin typeface="+mj-lt"/>
              </a:rPr>
              <a:t>disease symptoms, cure and </a:t>
            </a:r>
            <a:r>
              <a:rPr lang="en-US" sz="2400" dirty="0" smtClean="0">
                <a:solidFill>
                  <a:schemeClr val="bg1"/>
                </a:solidFill>
                <a:latin typeface="+mj-lt"/>
              </a:rPr>
              <a:t>treatment. The main feature is the detection of skin diseases by use of deep learning </a:t>
            </a:r>
            <a:r>
              <a:rPr lang="en-US" sz="2400" dirty="0" smtClean="0">
                <a:solidFill>
                  <a:schemeClr val="bg1"/>
                </a:solidFill>
                <a:latin typeface="+mj-lt"/>
              </a:rPr>
              <a:t>methods</a:t>
            </a:r>
            <a:r>
              <a:rPr lang="en-US" sz="2400" dirty="0" smtClean="0">
                <a:solidFill>
                  <a:schemeClr val="bg1"/>
                </a:solidFill>
                <a:latin typeface="+mj-lt"/>
              </a:rPr>
              <a:t> </a:t>
            </a:r>
            <a:r>
              <a:rPr lang="en-US" sz="2400" dirty="0" smtClean="0">
                <a:solidFill>
                  <a:schemeClr val="bg1"/>
                </a:solidFill>
                <a:latin typeface="+mj-lt"/>
              </a:rPr>
              <a:t>in the app itself. We can tell about the percentage of infection, its probability and cost effective remedies. </a:t>
            </a:r>
          </a:p>
          <a:p>
            <a:pPr marL="0" indent="0" algn="ctr">
              <a:spcBef>
                <a:spcPts val="800"/>
              </a:spcBef>
              <a:buClr>
                <a:srgbClr val="B5BD00"/>
              </a:buClr>
              <a:buNone/>
            </a:pPr>
            <a:r>
              <a:rPr lang="en-US" sz="2400" dirty="0" smtClean="0">
                <a:solidFill>
                  <a:schemeClr val="bg1"/>
                </a:solidFill>
              </a:rPr>
              <a:t>It will help the senior citizens who cant always go out which also helps for the current </a:t>
            </a:r>
            <a:r>
              <a:rPr lang="en-US" sz="2400" dirty="0" err="1" smtClean="0">
                <a:solidFill>
                  <a:schemeClr val="bg1"/>
                </a:solidFill>
              </a:rPr>
              <a:t>covid</a:t>
            </a:r>
            <a:r>
              <a:rPr lang="en-US" sz="2400" dirty="0" smtClean="0">
                <a:solidFill>
                  <a:schemeClr val="bg1"/>
                </a:solidFill>
              </a:rPr>
              <a:t> situation.</a:t>
            </a:r>
            <a:r>
              <a:rPr lang="en-US" sz="2400" dirty="0">
                <a:solidFill>
                  <a:schemeClr val="bg1"/>
                </a:solidFill>
              </a:rPr>
              <a:t> </a:t>
            </a:r>
            <a:endParaRPr lang="en-US" sz="2400" dirty="0" smtClean="0">
              <a:solidFill>
                <a:schemeClr val="bg1"/>
              </a:solidFill>
            </a:endParaRPr>
          </a:p>
          <a:p>
            <a:pPr marL="0" indent="0" algn="ctr">
              <a:spcBef>
                <a:spcPts val="800"/>
              </a:spcBef>
              <a:buClr>
                <a:srgbClr val="B5BD00"/>
              </a:buClr>
              <a:buNone/>
            </a:pPr>
            <a:r>
              <a:rPr lang="en-US" sz="2400" b="1" u="sng" dirty="0" smtClean="0">
                <a:solidFill>
                  <a:schemeClr val="bg1"/>
                </a:solidFill>
                <a:latin typeface="Arial" charset="0"/>
                <a:ea typeface="ヒラギノ角ゴ Pro W3" charset="0"/>
                <a:cs typeface="Geneva" charset="0"/>
              </a:rPr>
              <a:t>Technicalities</a:t>
            </a:r>
          </a:p>
          <a:p>
            <a:pPr marL="0" indent="0" algn="ctr">
              <a:spcBef>
                <a:spcPts val="800"/>
              </a:spcBef>
              <a:buClr>
                <a:srgbClr val="B5BD00"/>
              </a:buClr>
              <a:buNone/>
            </a:pPr>
            <a:r>
              <a:rPr lang="en-US" sz="2400" b="1" dirty="0" err="1" smtClean="0">
                <a:solidFill>
                  <a:schemeClr val="bg1"/>
                </a:solidFill>
                <a:latin typeface="Arial" charset="0"/>
                <a:ea typeface="ヒラギノ角ゴ Pro W3" charset="0"/>
                <a:cs typeface="Geneva" charset="0"/>
              </a:rPr>
              <a:t>TensorFlow</a:t>
            </a:r>
            <a:r>
              <a:rPr lang="en-US" sz="2400" b="1" dirty="0">
                <a:solidFill>
                  <a:schemeClr val="bg1"/>
                </a:solidFill>
                <a:latin typeface="Arial" charset="0"/>
                <a:ea typeface="ヒラギノ角ゴ Pro W3" charset="0"/>
                <a:cs typeface="Geneva" charset="0"/>
              </a:rPr>
              <a:t> </a:t>
            </a:r>
            <a:r>
              <a:rPr lang="en-US" sz="2400" b="1" dirty="0" err="1" smtClean="0">
                <a:solidFill>
                  <a:schemeClr val="bg1"/>
                </a:solidFill>
                <a:latin typeface="Arial" charset="0"/>
                <a:ea typeface="ヒラギノ角ゴ Pro W3" charset="0"/>
                <a:cs typeface="Geneva" charset="0"/>
              </a:rPr>
              <a:t>api</a:t>
            </a:r>
            <a:r>
              <a:rPr lang="en-US" sz="2400" b="1" dirty="0" smtClean="0">
                <a:solidFill>
                  <a:schemeClr val="bg1"/>
                </a:solidFill>
                <a:latin typeface="Arial" charset="0"/>
                <a:ea typeface="ヒラギノ角ゴ Pro W3" charset="0"/>
                <a:cs typeface="Geneva" charset="0"/>
              </a:rPr>
              <a:t>, </a:t>
            </a:r>
            <a:r>
              <a:rPr lang="en-US" sz="2400" b="1" dirty="0" err="1" smtClean="0">
                <a:solidFill>
                  <a:schemeClr val="bg1"/>
                </a:solidFill>
                <a:latin typeface="Arial" charset="0"/>
                <a:ea typeface="ヒラギノ角ゴ Pro W3" charset="0"/>
                <a:cs typeface="Geneva" charset="0"/>
              </a:rPr>
              <a:t>Pytorch</a:t>
            </a:r>
            <a:r>
              <a:rPr lang="en-US" sz="2400" b="1" dirty="0" smtClean="0">
                <a:solidFill>
                  <a:schemeClr val="bg1"/>
                </a:solidFill>
                <a:latin typeface="Arial" charset="0"/>
                <a:ea typeface="ヒラギノ角ゴ Pro W3" charset="0"/>
                <a:cs typeface="Geneva" charset="0"/>
              </a:rPr>
              <a:t>, Visual </a:t>
            </a:r>
            <a:r>
              <a:rPr lang="en-US" sz="2400" b="1" dirty="0" err="1" smtClean="0">
                <a:solidFill>
                  <a:schemeClr val="bg1"/>
                </a:solidFill>
                <a:latin typeface="Arial" charset="0"/>
                <a:ea typeface="ヒラギノ角ゴ Pro W3" charset="0"/>
                <a:cs typeface="Geneva" charset="0"/>
              </a:rPr>
              <a:t>Studio,Python,C</a:t>
            </a:r>
            <a:r>
              <a:rPr lang="en-US" sz="2400" b="1" dirty="0" smtClean="0">
                <a:solidFill>
                  <a:schemeClr val="bg1"/>
                </a:solidFill>
                <a:latin typeface="Arial" charset="0"/>
                <a:ea typeface="ヒラギノ角ゴ Pro W3" charset="0"/>
                <a:cs typeface="Geneva" charset="0"/>
              </a:rPr>
              <a:t>++</a:t>
            </a:r>
            <a:endParaRPr lang="en-US" sz="2400" b="1" dirty="0">
              <a:solidFill>
                <a:schemeClr val="bg1"/>
              </a:solidFill>
              <a:latin typeface="Arial" charset="0"/>
              <a:ea typeface="ヒラギノ角ゴ Pro W3" charset="0"/>
              <a:cs typeface="Geneva"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28600"/>
            <a:ext cx="6400800" cy="1828800"/>
          </a:xfrm>
          <a:prstGeom prst="rect">
            <a:avLst/>
          </a:prstGeom>
        </p:spPr>
      </p:pic>
    </p:spTree>
    <p:extLst>
      <p:ext uri="{BB962C8B-B14F-4D97-AF65-F5344CB8AC3E}">
        <p14:creationId xmlns:p14="http://schemas.microsoft.com/office/powerpoint/2010/main" val="86787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143000"/>
            <a:ext cx="7848600" cy="3693319"/>
          </a:xfrm>
          <a:prstGeom prst="rect">
            <a:avLst/>
          </a:prstGeom>
          <a:noFill/>
        </p:spPr>
        <p:txBody>
          <a:bodyPr wrap="square" rtlCol="0">
            <a:spAutoFit/>
          </a:bodyPr>
          <a:lstStyle/>
          <a:p>
            <a:r>
              <a:rPr lang="en-US" b="1" dirty="0" smtClean="0"/>
              <a:t>IMPACT</a:t>
            </a:r>
          </a:p>
          <a:p>
            <a:endParaRPr lang="en-US" dirty="0"/>
          </a:p>
          <a:p>
            <a:r>
              <a:rPr lang="en-US" dirty="0" smtClean="0"/>
              <a:t>People </a:t>
            </a:r>
            <a:r>
              <a:rPr lang="en-US" dirty="0"/>
              <a:t>will get quality service at an affordable price.</a:t>
            </a:r>
          </a:p>
          <a:p>
            <a:r>
              <a:rPr lang="en-US" dirty="0"/>
              <a:t>Considering the pandemic situation, as physical interaction is quite out of the scene so people can get the same facilities right from home. Similarly old age grouped population can also get these service which will help them to get their required healthcare service without involving any travelling.</a:t>
            </a:r>
          </a:p>
          <a:p>
            <a:r>
              <a:rPr lang="en-US" dirty="0"/>
              <a:t/>
            </a:r>
            <a:br>
              <a:rPr lang="en-US" dirty="0"/>
            </a:br>
            <a:endParaRPr lang="en-US" dirty="0"/>
          </a:p>
          <a:p>
            <a:r>
              <a:rPr lang="en-US" dirty="0"/>
              <a:t>We together can get along with the actual requirement behind this whole idea and accordingly could affect the lives of people which has been the prime concern considering the company's integrity for such a long time!</a:t>
            </a:r>
          </a:p>
          <a:p>
            <a:endParaRPr lang="en-IN" dirty="0"/>
          </a:p>
        </p:txBody>
      </p:sp>
    </p:spTree>
    <p:extLst>
      <p:ext uri="{BB962C8B-B14F-4D97-AF65-F5344CB8AC3E}">
        <p14:creationId xmlns:p14="http://schemas.microsoft.com/office/powerpoint/2010/main" val="3994634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2">
      <a:dk1>
        <a:srgbClr val="262626"/>
      </a:dk1>
      <a:lt1>
        <a:sysClr val="window" lastClr="FFFFFF"/>
      </a:lt1>
      <a:dk2>
        <a:srgbClr val="1F497D"/>
      </a:dk2>
      <a:lt2>
        <a:srgbClr val="EEECE1"/>
      </a:lt2>
      <a:accent1>
        <a:srgbClr val="0077C8"/>
      </a:accent1>
      <a:accent2>
        <a:srgbClr val="ED8B00"/>
      </a:accent2>
      <a:accent3>
        <a:srgbClr val="A50050"/>
      </a:accent3>
      <a:accent4>
        <a:srgbClr val="B5BD00"/>
      </a:accent4>
      <a:accent5>
        <a:srgbClr val="A51890"/>
      </a:accent5>
      <a:accent6>
        <a:srgbClr val="F79646"/>
      </a:accent6>
      <a:hlink>
        <a:srgbClr val="0000B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866</TotalTime>
  <Words>205</Words>
  <Application>Microsoft Office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Geneva</vt:lpstr>
      <vt:lpstr>ヒラギノ角ゴ Pro W3</vt:lpstr>
      <vt:lpstr>Custom Design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Pieper, Thuy</dc:creator>
  <cp:lastModifiedBy>Windows User</cp:lastModifiedBy>
  <cp:revision>50</cp:revision>
  <dcterms:modified xsi:type="dcterms:W3CDTF">2020-11-28T14:50:07Z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https://hubconnect.uhg.com</vt:lpwstr>
  </property>
  <property fmtid="{D5CDD505-2E9C-101B-9397-08002B2CF9AE}" pid="3" name="Offisync_UpdateToken">
    <vt:lpwstr>1</vt:lpwstr>
  </property>
  <property fmtid="{D5CDD505-2E9C-101B-9397-08002B2CF9AE}" pid="4" name="Offisync_UniqueId">
    <vt:lpwstr>80705</vt:lpwstr>
  </property>
  <property fmtid="{D5CDD505-2E9C-101B-9397-08002B2CF9AE}" pid="5" name="Jive_VersionGuid">
    <vt:lpwstr>13620cce-4382-4006-ae72-3d894df7fb88</vt:lpwstr>
  </property>
  <property fmtid="{D5CDD505-2E9C-101B-9397-08002B2CF9AE}" pid="6" name="Offisync_ServerID">
    <vt:lpwstr>e3e54f63-90d9-4136-a210-b624ba838b23</vt:lpwstr>
  </property>
  <property fmtid="{D5CDD505-2E9C-101B-9397-08002B2CF9AE}" pid="7" name="Jive_LatestUserAccountName">
    <vt:lpwstr>kwelch17</vt:lpwstr>
  </property>
</Properties>
</file>