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acifico"/>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cific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5d88cca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5d88cca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5d88cc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5d88cc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35d88cca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35d88cca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3a449e0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3a449e0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3a449e0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3a449e0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3a449e0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3a449e0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3a449e0f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3a449e0f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3a449e0f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3a449e0f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35d88cc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35d88cc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35d88c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35d88c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3a449e0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3a449e0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a449e0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a449e0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5d88cca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5d88cca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01025" y="0"/>
            <a:ext cx="8617200" cy="291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100">
                <a:solidFill>
                  <a:srgbClr val="000000"/>
                </a:solidFill>
              </a:rPr>
              <a:t>WORD SUGGESTION</a:t>
            </a:r>
            <a:r>
              <a:rPr b="1" lang="en" sz="4100">
                <a:solidFill>
                  <a:srgbClr val="000000"/>
                </a:solidFill>
              </a:rPr>
              <a:t> </a:t>
            </a:r>
            <a:r>
              <a:rPr b="1" lang="en" sz="4100">
                <a:solidFill>
                  <a:srgbClr val="000000"/>
                </a:solidFill>
              </a:rPr>
              <a:t>USING</a:t>
            </a:r>
            <a:r>
              <a:rPr b="1" lang="en" sz="4800">
                <a:solidFill>
                  <a:srgbClr val="000000"/>
                </a:solidFill>
              </a:rPr>
              <a:t> </a:t>
            </a:r>
            <a:endParaRPr b="1" sz="2400">
              <a:solidFill>
                <a:srgbClr val="000000"/>
              </a:solidFill>
            </a:endParaRPr>
          </a:p>
        </p:txBody>
      </p:sp>
      <p:pic>
        <p:nvPicPr>
          <p:cNvPr id="55" name="Google Shape;55;p13"/>
          <p:cNvPicPr preferRelativeResize="0"/>
          <p:nvPr/>
        </p:nvPicPr>
        <p:blipFill rotWithShape="1">
          <a:blip r:embed="rId3">
            <a:alphaModFix/>
          </a:blip>
          <a:srcRect b="11978" l="16644" r="15779" t="18860"/>
          <a:stretch/>
        </p:blipFill>
        <p:spPr>
          <a:xfrm>
            <a:off x="1429650" y="789400"/>
            <a:ext cx="6085450" cy="3313001"/>
          </a:xfrm>
          <a:prstGeom prst="rect">
            <a:avLst/>
          </a:prstGeom>
          <a:noFill/>
          <a:ln>
            <a:noFill/>
          </a:ln>
        </p:spPr>
      </p:pic>
      <p:sp>
        <p:nvSpPr>
          <p:cNvPr id="56" name="Google Shape;56;p13"/>
          <p:cNvSpPr txBox="1"/>
          <p:nvPr/>
        </p:nvSpPr>
        <p:spPr>
          <a:xfrm>
            <a:off x="3839525" y="3939200"/>
            <a:ext cx="43071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274E13"/>
                </a:solidFill>
              </a:rPr>
              <a:t>Bhajan kumar barman(8101910578)</a:t>
            </a:r>
            <a:endParaRPr b="1">
              <a:solidFill>
                <a:srgbClr val="274E13"/>
              </a:solidFill>
            </a:endParaRPr>
          </a:p>
          <a:p>
            <a:pPr indent="0" lvl="0" marL="0" rtl="0" algn="l">
              <a:spcBef>
                <a:spcPts val="0"/>
              </a:spcBef>
              <a:spcAft>
                <a:spcPts val="0"/>
              </a:spcAft>
              <a:buNone/>
            </a:pPr>
            <a:r>
              <a:rPr b="1" lang="en">
                <a:solidFill>
                  <a:srgbClr val="274E13"/>
                </a:solidFill>
              </a:rPr>
              <a:t>Debabrat parida (8457084106)</a:t>
            </a:r>
            <a:endParaRPr b="1">
              <a:solidFill>
                <a:srgbClr val="274E13"/>
              </a:solidFill>
            </a:endParaRPr>
          </a:p>
          <a:p>
            <a:pPr indent="0" lvl="0" marL="0" rtl="0" algn="l">
              <a:spcBef>
                <a:spcPts val="0"/>
              </a:spcBef>
              <a:spcAft>
                <a:spcPts val="0"/>
              </a:spcAft>
              <a:buNone/>
            </a:pPr>
            <a:r>
              <a:rPr b="1" lang="en">
                <a:solidFill>
                  <a:srgbClr val="274E13"/>
                </a:solidFill>
              </a:rPr>
              <a:t>Suraj suthar(9601608920)</a:t>
            </a:r>
            <a:endParaRPr b="1">
              <a:solidFill>
                <a:srgbClr val="274E13"/>
              </a:solidFill>
            </a:endParaRPr>
          </a:p>
          <a:p>
            <a:pPr indent="0" lvl="0" marL="0" rtl="0" algn="l">
              <a:spcBef>
                <a:spcPts val="0"/>
              </a:spcBef>
              <a:spcAft>
                <a:spcPts val="0"/>
              </a:spcAft>
              <a:buNone/>
            </a:pPr>
            <a:r>
              <a:rPr b="1" lang="en">
                <a:solidFill>
                  <a:srgbClr val="274E13"/>
                </a:solidFill>
              </a:rPr>
              <a:t>Raju kumar(9162975503)</a:t>
            </a:r>
            <a:endParaRPr b="1">
              <a:solidFill>
                <a:srgbClr val="274E13"/>
              </a:solidFill>
            </a:endParaRPr>
          </a:p>
        </p:txBody>
      </p:sp>
      <p:sp>
        <p:nvSpPr>
          <p:cNvPr id="57" name="Google Shape;57;p13"/>
          <p:cNvSpPr txBox="1"/>
          <p:nvPr/>
        </p:nvSpPr>
        <p:spPr>
          <a:xfrm>
            <a:off x="2334075" y="4184900"/>
            <a:ext cx="13905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FF"/>
                </a:solidFill>
              </a:rPr>
              <a:t>Group 27</a:t>
            </a:r>
            <a:endParaRPr b="1" sz="20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OUTPUT(</a:t>
            </a:r>
            <a:r>
              <a:rPr lang="en">
                <a:solidFill>
                  <a:srgbClr val="CC0000"/>
                </a:solidFill>
              </a:rPr>
              <a:t>AutoCorrect function</a:t>
            </a:r>
            <a:r>
              <a:rPr b="1" lang="en">
                <a:solidFill>
                  <a:srgbClr val="CC0000"/>
                </a:solidFill>
              </a:rPr>
              <a:t>)</a:t>
            </a:r>
            <a:endParaRPr b="1">
              <a:solidFill>
                <a:srgbClr val="CC0000"/>
              </a:solidFill>
            </a:endParaRPr>
          </a:p>
        </p:txBody>
      </p:sp>
      <p:pic>
        <p:nvPicPr>
          <p:cNvPr id="111" name="Google Shape;111;p22"/>
          <p:cNvPicPr preferRelativeResize="0"/>
          <p:nvPr/>
        </p:nvPicPr>
        <p:blipFill>
          <a:blip r:embed="rId3">
            <a:alphaModFix/>
          </a:blip>
          <a:stretch>
            <a:fillRect/>
          </a:stretch>
        </p:blipFill>
        <p:spPr>
          <a:xfrm>
            <a:off x="881575" y="1253750"/>
            <a:ext cx="7213549" cy="314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RESULTS AND ANALYSIS</a:t>
            </a:r>
            <a:endParaRPr b="1">
              <a:solidFill>
                <a:srgbClr val="CC0000"/>
              </a:solidFill>
            </a:endParaRPr>
          </a:p>
        </p:txBody>
      </p:sp>
      <p:pic>
        <p:nvPicPr>
          <p:cNvPr id="117" name="Google Shape;117;p23"/>
          <p:cNvPicPr preferRelativeResize="0"/>
          <p:nvPr/>
        </p:nvPicPr>
        <p:blipFill>
          <a:blip r:embed="rId3">
            <a:alphaModFix/>
          </a:blip>
          <a:stretch>
            <a:fillRect/>
          </a:stretch>
        </p:blipFill>
        <p:spPr>
          <a:xfrm>
            <a:off x="0" y="1113750"/>
            <a:ext cx="4644476" cy="3125825"/>
          </a:xfrm>
          <a:prstGeom prst="rect">
            <a:avLst/>
          </a:prstGeom>
          <a:noFill/>
          <a:ln>
            <a:noFill/>
          </a:ln>
        </p:spPr>
      </p:pic>
      <p:pic>
        <p:nvPicPr>
          <p:cNvPr id="118" name="Google Shape;118;p23"/>
          <p:cNvPicPr preferRelativeResize="0"/>
          <p:nvPr/>
        </p:nvPicPr>
        <p:blipFill>
          <a:blip r:embed="rId4">
            <a:alphaModFix/>
          </a:blip>
          <a:stretch>
            <a:fillRect/>
          </a:stretch>
        </p:blipFill>
        <p:spPr>
          <a:xfrm>
            <a:off x="4644475" y="1113750"/>
            <a:ext cx="4499526" cy="312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CONCLUSION</a:t>
            </a:r>
            <a:endParaRPr b="1">
              <a:solidFill>
                <a:srgbClr val="CC0000"/>
              </a:solidFill>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Cuckoo </a:t>
            </a:r>
            <a:r>
              <a:rPr lang="en">
                <a:solidFill>
                  <a:srgbClr val="000000"/>
                </a:solidFill>
              </a:rPr>
              <a:t>hashing</a:t>
            </a:r>
            <a:r>
              <a:rPr lang="en">
                <a:solidFill>
                  <a:srgbClr val="000000"/>
                </a:solidFill>
              </a:rPr>
              <a:t> is the best way to store data and handle </a:t>
            </a:r>
            <a:r>
              <a:rPr lang="en">
                <a:solidFill>
                  <a:srgbClr val="000000"/>
                </a:solidFill>
              </a:rPr>
              <a:t>collision in efficient way</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Lookup in O(1) and better than other techniques.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has various applications.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APPLICATION INCLUDES</a:t>
            </a:r>
            <a:endParaRPr b="1">
              <a:solidFill>
                <a:srgbClr val="CC0000"/>
              </a:solidFill>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a:t>
            </a:r>
            <a:r>
              <a:rPr lang="en">
                <a:solidFill>
                  <a:srgbClr val="000000"/>
                </a:solidFill>
              </a:rPr>
              <a:t>utocorrect in google doc, ppt etc.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Cloud storage system for faster operations.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Password Verification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Structures(Programming Languages)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Rabin-Karp Algorithm</a:t>
            </a:r>
            <a:endParaRPr>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1483650" y="2218050"/>
            <a:ext cx="61767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rgbClr val="38761D"/>
                </a:solidFill>
                <a:latin typeface="Pacifico"/>
                <a:ea typeface="Pacifico"/>
                <a:cs typeface="Pacifico"/>
                <a:sym typeface="Pacifico"/>
              </a:rPr>
              <a:t>THANK YOU</a:t>
            </a:r>
            <a:endParaRPr b="1" sz="4500">
              <a:solidFill>
                <a:srgbClr val="38761D"/>
              </a:solidFill>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HASHING AND BASIC IDEA</a:t>
            </a:r>
            <a:endParaRPr b="1">
              <a:solidFill>
                <a:srgbClr val="CC0000"/>
              </a:solidFill>
            </a:endParaRPr>
          </a:p>
        </p:txBody>
      </p:sp>
      <p:sp>
        <p:nvSpPr>
          <p:cNvPr id="63" name="Google Shape;63;p14"/>
          <p:cNvSpPr txBox="1"/>
          <p:nvPr>
            <p:ph idx="1" type="body"/>
          </p:nvPr>
        </p:nvSpPr>
        <p:spPr>
          <a:xfrm>
            <a:off x="311700" y="1152475"/>
            <a:ext cx="8520600" cy="3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BASIC OPERATIONS IN HASHING</a:t>
            </a:r>
            <a:endParaRPr sz="1500">
              <a:solidFill>
                <a:schemeClr val="dk1"/>
              </a:solidFill>
            </a:endParaRPr>
          </a:p>
          <a:p>
            <a:pPr indent="-323850" lvl="0" marL="457200" rtl="0" algn="l">
              <a:spcBef>
                <a:spcPts val="1600"/>
              </a:spcBef>
              <a:spcAft>
                <a:spcPts val="0"/>
              </a:spcAft>
              <a:buClr>
                <a:schemeClr val="dk1"/>
              </a:buClr>
              <a:buSzPts val="1500"/>
              <a:buChar char="❏"/>
            </a:pPr>
            <a:r>
              <a:rPr b="1" lang="en" sz="1500">
                <a:solidFill>
                  <a:schemeClr val="dk1"/>
                </a:solidFill>
              </a:rPr>
              <a:t>       Lookup(key)</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       Insert(key)</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       Delete(key)</a:t>
            </a:r>
            <a:endParaRPr b="1" sz="1500">
              <a:solidFill>
                <a:schemeClr val="dk1"/>
              </a:solidFill>
            </a:endParaRPr>
          </a:p>
          <a:p>
            <a:pPr indent="0" lvl="0" marL="0" rtl="0" algn="l">
              <a:spcBef>
                <a:spcPts val="1600"/>
              </a:spcBef>
              <a:spcAft>
                <a:spcPts val="0"/>
              </a:spcAft>
              <a:buClr>
                <a:schemeClr val="dk1"/>
              </a:buClr>
              <a:buSzPts val="1100"/>
              <a:buFont typeface="Arial"/>
              <a:buNone/>
            </a:pPr>
            <a:r>
              <a:rPr lang="en" sz="1500">
                <a:solidFill>
                  <a:schemeClr val="dk1"/>
                </a:solidFill>
              </a:rPr>
              <a:t>Collisions are very likely even if we have a big table to store keys. </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Some general strategies towards resolving hash collisions:</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Closed Addressing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Open Addressing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WHY CUCKOO HASHING?</a:t>
            </a:r>
            <a:endParaRPr b="1">
              <a:solidFill>
                <a:srgbClr val="CC0000"/>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Although above solutions provide expected lookup cost as O(1), the expected worst-case cost of a lookup in Open Addressing (</a:t>
            </a:r>
            <a:r>
              <a:rPr b="1" lang="en" sz="1500">
                <a:solidFill>
                  <a:schemeClr val="dk1"/>
                </a:solidFill>
              </a:rPr>
              <a:t>with linear probing</a:t>
            </a:r>
            <a:r>
              <a:rPr lang="en" sz="1500">
                <a:solidFill>
                  <a:schemeClr val="dk1"/>
                </a:solidFill>
              </a:rPr>
              <a:t>) is </a:t>
            </a:r>
            <a:r>
              <a:rPr lang="en" sz="1500">
                <a:solidFill>
                  <a:schemeClr val="dk1"/>
                </a:solidFill>
              </a:rPr>
              <a:t>Ω(</a:t>
            </a:r>
            <a:r>
              <a:rPr lang="en" sz="1500">
                <a:solidFill>
                  <a:schemeClr val="dk1"/>
                </a:solidFill>
              </a:rPr>
              <a:t>log n) and Θ(log n / log log n) in simple chaining .</a:t>
            </a:r>
            <a:endParaRPr sz="1500">
              <a:solidFill>
                <a:schemeClr val="dk1"/>
              </a:solidFill>
            </a:endParaRPr>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To close the gap of expected time and worst case expected time, two ideas are used:</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Multiple-choice hashing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Relocation hashing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CUCKOO HASHING</a:t>
            </a:r>
            <a:endParaRPr b="1">
              <a:solidFill>
                <a:srgbClr val="CC0000"/>
              </a:solidFill>
            </a:endParaRPr>
          </a:p>
        </p:txBody>
      </p:sp>
      <p:sp>
        <p:nvSpPr>
          <p:cNvPr id="75" name="Google Shape;75;p16"/>
          <p:cNvSpPr txBox="1"/>
          <p:nvPr>
            <p:ph idx="1" type="body"/>
          </p:nvPr>
        </p:nvSpPr>
        <p:spPr>
          <a:xfrm>
            <a:off x="311700" y="1152475"/>
            <a:ext cx="8520600" cy="4699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applies the idea of multiple-choice and relocation together</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guarantees O(1) worst case lookup time</a:t>
            </a:r>
            <a:endParaRPr sz="1500">
              <a:solidFill>
                <a:schemeClr val="dk1"/>
              </a:solidFill>
            </a:endParaRPr>
          </a:p>
          <a:p>
            <a:pPr indent="0" lvl="0" marL="0" rtl="0" algn="just">
              <a:spcBef>
                <a:spcPts val="1600"/>
              </a:spcBef>
              <a:spcAft>
                <a:spcPts val="0"/>
              </a:spcAft>
              <a:buNone/>
            </a:pPr>
            <a:r>
              <a:rPr b="1" lang="en" sz="1500">
                <a:solidFill>
                  <a:schemeClr val="dk1"/>
                </a:solidFill>
              </a:rPr>
              <a:t>Multiple-choice:</a:t>
            </a:r>
            <a:r>
              <a:rPr lang="en" sz="1500">
                <a:solidFill>
                  <a:schemeClr val="dk1"/>
                </a:solidFill>
              </a:rPr>
              <a:t> </a:t>
            </a:r>
            <a:endParaRPr sz="1500">
              <a:solidFill>
                <a:schemeClr val="dk1"/>
              </a:solidFill>
            </a:endParaRPr>
          </a:p>
          <a:p>
            <a:pPr indent="-323850" lvl="0" marL="457200" rtl="0" algn="just">
              <a:spcBef>
                <a:spcPts val="1200"/>
              </a:spcBef>
              <a:spcAft>
                <a:spcPts val="0"/>
              </a:spcAft>
              <a:buClr>
                <a:schemeClr val="dk1"/>
              </a:buClr>
              <a:buSzPts val="1500"/>
              <a:buChar char="●"/>
            </a:pPr>
            <a:r>
              <a:rPr lang="en" sz="1500">
                <a:solidFill>
                  <a:schemeClr val="dk1"/>
                </a:solidFill>
              </a:rPr>
              <a:t>We give a key two(basically more than 1) choices</a:t>
            </a:r>
            <a:r>
              <a:rPr b="1" lang="en" sz="1500">
                <a:solidFill>
                  <a:schemeClr val="dk1"/>
                </a:solidFill>
              </a:rPr>
              <a:t> </a:t>
            </a:r>
            <a:r>
              <a:rPr lang="en" sz="1500">
                <a:solidFill>
                  <a:schemeClr val="dk1"/>
                </a:solidFill>
              </a:rPr>
              <a:t>h1(key) and h2(key) for residing.</a:t>
            </a:r>
            <a:endParaRPr sz="1500">
              <a:solidFill>
                <a:schemeClr val="dk1"/>
              </a:solidFill>
            </a:endParaRPr>
          </a:p>
          <a:p>
            <a:pPr indent="0" lvl="0" marL="0" rtl="0" algn="l">
              <a:spcBef>
                <a:spcPts val="1200"/>
              </a:spcBef>
              <a:spcAft>
                <a:spcPts val="0"/>
              </a:spcAft>
              <a:buNone/>
            </a:pPr>
            <a:r>
              <a:rPr b="1" lang="en" sz="1500">
                <a:solidFill>
                  <a:schemeClr val="dk1"/>
                </a:solidFill>
              </a:rPr>
              <a:t>Relocation</a:t>
            </a:r>
            <a:r>
              <a:rPr lang="en" sz="1500">
                <a:solidFill>
                  <a:schemeClr val="dk1"/>
                </a:solidFill>
              </a:rPr>
              <a:t>: </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It may happen that h1(key) and h2(key) are preoccupied.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is resolved by imitating the Cuckoo bird: </a:t>
            </a:r>
            <a:r>
              <a:rPr i="1" lang="en" sz="1500">
                <a:solidFill>
                  <a:schemeClr val="dk1"/>
                </a:solidFill>
              </a:rPr>
              <a:t>it pushes the other eggs or young out of the nest when it hatches</a:t>
            </a:r>
            <a:r>
              <a:rPr lang="en" sz="1500">
                <a:solidFill>
                  <a:schemeClr val="dk1"/>
                </a:solidFill>
              </a:rPr>
              <a:t>.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 case of conflict, move conflicting element to other table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Repeat until success or infinite loop</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Rehash if infinite loop is detected.</a:t>
            </a:r>
            <a:endParaRPr sz="1500">
              <a:solidFill>
                <a:schemeClr val="dk1"/>
              </a:solidFill>
            </a:endParaRPr>
          </a:p>
          <a:p>
            <a:pPr indent="0" lvl="0" marL="0" rtl="0" algn="l">
              <a:spcBef>
                <a:spcPts val="1200"/>
              </a:spcBef>
              <a:spcAft>
                <a:spcPts val="160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CC0000"/>
                </a:solidFill>
              </a:rPr>
              <a:t>INFINITE LOOP IN CUCKOO HASHING</a:t>
            </a:r>
            <a:endParaRPr b="1" sz="2300">
              <a:solidFill>
                <a:srgbClr val="CC0000"/>
              </a:solidFill>
            </a:endParaRPr>
          </a:p>
        </p:txBody>
      </p:sp>
      <p:pic>
        <p:nvPicPr>
          <p:cNvPr id="81" name="Google Shape;81;p17"/>
          <p:cNvPicPr preferRelativeResize="0"/>
          <p:nvPr/>
        </p:nvPicPr>
        <p:blipFill>
          <a:blip r:embed="rId3">
            <a:alphaModFix/>
          </a:blip>
          <a:stretch>
            <a:fillRect/>
          </a:stretch>
        </p:blipFill>
        <p:spPr>
          <a:xfrm>
            <a:off x="2425650" y="1238625"/>
            <a:ext cx="3531800" cy="266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rotWithShape="1">
          <a:blip r:embed="rId3">
            <a:alphaModFix/>
          </a:blip>
          <a:srcRect b="0" l="15693" r="16807" t="21942"/>
          <a:stretch/>
        </p:blipFill>
        <p:spPr>
          <a:xfrm>
            <a:off x="1310550" y="1252650"/>
            <a:ext cx="6172202" cy="4014799"/>
          </a:xfrm>
          <a:prstGeom prst="rect">
            <a:avLst/>
          </a:prstGeom>
          <a:noFill/>
          <a:ln>
            <a:noFill/>
          </a:ln>
        </p:spPr>
      </p:pic>
      <p:sp>
        <p:nvSpPr>
          <p:cNvPr id="87" name="Google Shape;87;p18"/>
          <p:cNvSpPr txBox="1"/>
          <p:nvPr/>
        </p:nvSpPr>
        <p:spPr>
          <a:xfrm>
            <a:off x="356250" y="496575"/>
            <a:ext cx="71265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CC0000"/>
                </a:solidFill>
              </a:rPr>
              <a:t>SEARCHING(LOOKUP) </a:t>
            </a:r>
            <a:r>
              <a:rPr b="1" lang="en" sz="2300">
                <a:solidFill>
                  <a:srgbClr val="CC0000"/>
                </a:solidFill>
              </a:rPr>
              <a:t>IN CUCKOO HASHING</a:t>
            </a:r>
            <a:endParaRPr b="1" sz="2300">
              <a:solidFill>
                <a:srgbClr val="CC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C0000"/>
                </a:solidFill>
              </a:rPr>
              <a:t>TIME COMPLEXITY OF DIFFERENT OPERATIONS</a:t>
            </a:r>
            <a:endParaRPr b="1" sz="2400">
              <a:solidFill>
                <a:srgbClr val="CC0000"/>
              </a:solidFill>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Insertion</a:t>
            </a:r>
            <a:r>
              <a:rPr lang="en" sz="1600">
                <a:solidFill>
                  <a:schemeClr val="dk1"/>
                </a:solidFill>
              </a:rPr>
              <a:t> is expected O(1) (amortized) with high probability, even considering the possibility rehashing, as long as the number of keys is kept below half of the capacity of the hash table, i.e., the load factor is below 50%.</a:t>
            </a:r>
            <a:endParaRPr sz="1600">
              <a:solidFill>
                <a:schemeClr val="dk1"/>
              </a:solidFill>
            </a:endParaRPr>
          </a:p>
          <a:p>
            <a:pPr indent="0" lvl="0" marL="0" rtl="0" algn="l">
              <a:spcBef>
                <a:spcPts val="1600"/>
              </a:spcBef>
              <a:spcAft>
                <a:spcPts val="0"/>
              </a:spcAft>
              <a:buNone/>
            </a:pPr>
            <a:r>
              <a:rPr b="1" lang="en" sz="1600">
                <a:solidFill>
                  <a:schemeClr val="dk1"/>
                </a:solidFill>
              </a:rPr>
              <a:t>Deletion</a:t>
            </a:r>
            <a:r>
              <a:rPr lang="en" sz="1600">
                <a:solidFill>
                  <a:schemeClr val="dk1"/>
                </a:solidFill>
              </a:rPr>
              <a:t> is O(1) worst-case as it requires inspection of just two locations in the hash table. </a:t>
            </a:r>
            <a:endParaRPr sz="1600">
              <a:solidFill>
                <a:schemeClr val="dk1"/>
              </a:solidFill>
            </a:endParaRPr>
          </a:p>
          <a:p>
            <a:pPr indent="0" lvl="0" marL="0" rtl="0" algn="l">
              <a:spcBef>
                <a:spcPts val="1600"/>
              </a:spcBef>
              <a:spcAft>
                <a:spcPts val="1600"/>
              </a:spcAft>
              <a:buClr>
                <a:schemeClr val="dk1"/>
              </a:buClr>
              <a:buSzPts val="1100"/>
              <a:buFont typeface="Arial"/>
              <a:buNone/>
            </a:pPr>
            <a:r>
              <a:rPr b="1" lang="en" sz="1600">
                <a:solidFill>
                  <a:schemeClr val="dk1"/>
                </a:solidFill>
              </a:rPr>
              <a:t>Search</a:t>
            </a:r>
            <a:r>
              <a:rPr lang="en" sz="1600">
                <a:solidFill>
                  <a:schemeClr val="dk1"/>
                </a:solidFill>
              </a:rPr>
              <a:t> is O(1) worst-case.</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PROCEDURE</a:t>
            </a:r>
            <a:endParaRPr b="1">
              <a:solidFill>
                <a:srgbClr val="CC0000"/>
              </a:solidFill>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Load dataset in cuckoo hashtable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a given word ,look for its </a:t>
            </a:r>
            <a:r>
              <a:rPr lang="en">
                <a:solidFill>
                  <a:srgbClr val="000000"/>
                </a:solidFill>
              </a:rPr>
              <a:t>existence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If not exist in hashtable means not a valid word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Auto correction of word by changing character and  searching again in hashtable.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Display if the given wrong word can be replaced or not.</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HASH FUNCTIONS USED IN CUCKOO HASHING</a:t>
            </a:r>
            <a:endParaRPr b="1">
              <a:solidFill>
                <a:srgbClr val="CC0000"/>
              </a:solidFill>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1.Horner's rule → </a:t>
            </a:r>
            <a:r>
              <a:rPr b="1" lang="en" sz="1150">
                <a:solidFill>
                  <a:schemeClr val="dk1"/>
                </a:solidFill>
                <a:highlight>
                  <a:srgbClr val="FFFFFF"/>
                </a:highlight>
                <a:latin typeface="Verdana"/>
                <a:ea typeface="Verdana"/>
                <a:cs typeface="Verdana"/>
                <a:sym typeface="Verdana"/>
              </a:rPr>
              <a:t>f(x) = a</a:t>
            </a:r>
            <a:r>
              <a:rPr b="1" baseline="-25000" lang="en" sz="1150">
                <a:solidFill>
                  <a:schemeClr val="dk1"/>
                </a:solidFill>
                <a:highlight>
                  <a:srgbClr val="FFFFFF"/>
                </a:highlight>
                <a:latin typeface="Verdana"/>
                <a:ea typeface="Verdana"/>
                <a:cs typeface="Verdana"/>
                <a:sym typeface="Verdana"/>
              </a:rPr>
              <a:t>0</a:t>
            </a:r>
            <a:r>
              <a:rPr b="1" lang="en" sz="1150">
                <a:solidFill>
                  <a:schemeClr val="dk1"/>
                </a:solidFill>
                <a:highlight>
                  <a:srgbClr val="FFFFFF"/>
                </a:highlight>
                <a:latin typeface="Verdana"/>
                <a:ea typeface="Verdana"/>
                <a:cs typeface="Verdana"/>
                <a:sym typeface="Verdana"/>
              </a:rPr>
              <a:t> + a</a:t>
            </a:r>
            <a:r>
              <a:rPr b="1" baseline="-25000" lang="en" sz="1150">
                <a:solidFill>
                  <a:schemeClr val="dk1"/>
                </a:solidFill>
                <a:highlight>
                  <a:srgbClr val="FFFFFF"/>
                </a:highlight>
                <a:latin typeface="Verdana"/>
                <a:ea typeface="Verdana"/>
                <a:cs typeface="Verdana"/>
                <a:sym typeface="Verdana"/>
              </a:rPr>
              <a:t>1</a:t>
            </a:r>
            <a:r>
              <a:rPr b="1" lang="en" sz="1150">
                <a:solidFill>
                  <a:schemeClr val="dk1"/>
                </a:solidFill>
                <a:highlight>
                  <a:srgbClr val="FFFFFF"/>
                </a:highlight>
                <a:latin typeface="Verdana"/>
                <a:ea typeface="Verdana"/>
                <a:cs typeface="Verdana"/>
                <a:sym typeface="Verdana"/>
              </a:rPr>
              <a:t>x + a</a:t>
            </a:r>
            <a:r>
              <a:rPr b="1" baseline="-25000" lang="en" sz="1150">
                <a:solidFill>
                  <a:schemeClr val="dk1"/>
                </a:solidFill>
                <a:highlight>
                  <a:srgbClr val="FFFFFF"/>
                </a:highlight>
                <a:latin typeface="Verdana"/>
                <a:ea typeface="Verdana"/>
                <a:cs typeface="Verdana"/>
                <a:sym typeface="Verdana"/>
              </a:rPr>
              <a:t>2</a:t>
            </a:r>
            <a:r>
              <a:rPr b="1" lang="en" sz="1150">
                <a:solidFill>
                  <a:schemeClr val="dk1"/>
                </a:solidFill>
                <a:highlight>
                  <a:srgbClr val="FFFFFF"/>
                </a:highlight>
                <a:latin typeface="Verdana"/>
                <a:ea typeface="Verdana"/>
                <a:cs typeface="Verdana"/>
                <a:sym typeface="Verdana"/>
              </a:rPr>
              <a:t>x</a:t>
            </a:r>
            <a:r>
              <a:rPr b="1" baseline="30000" lang="en" sz="1150">
                <a:solidFill>
                  <a:schemeClr val="dk1"/>
                </a:solidFill>
                <a:highlight>
                  <a:srgbClr val="FFFFFF"/>
                </a:highlight>
                <a:latin typeface="Verdana"/>
                <a:ea typeface="Verdana"/>
                <a:cs typeface="Verdana"/>
                <a:sym typeface="Verdana"/>
              </a:rPr>
              <a:t>2</a:t>
            </a:r>
            <a:r>
              <a:rPr b="1" lang="en" sz="1150">
                <a:solidFill>
                  <a:schemeClr val="dk1"/>
                </a:solidFill>
                <a:highlight>
                  <a:srgbClr val="FFFFFF"/>
                </a:highlight>
                <a:latin typeface="Verdana"/>
                <a:ea typeface="Verdana"/>
                <a:cs typeface="Verdana"/>
                <a:sym typeface="Verdana"/>
              </a:rPr>
              <a:t> + ... + a</a:t>
            </a:r>
            <a:r>
              <a:rPr b="1" baseline="-25000" lang="en" sz="1150">
                <a:solidFill>
                  <a:schemeClr val="dk1"/>
                </a:solidFill>
                <a:highlight>
                  <a:srgbClr val="FFFFFF"/>
                </a:highlight>
                <a:latin typeface="Verdana"/>
                <a:ea typeface="Verdana"/>
                <a:cs typeface="Verdana"/>
                <a:sym typeface="Verdana"/>
              </a:rPr>
              <a:t>n</a:t>
            </a:r>
            <a:r>
              <a:rPr b="1" lang="en" sz="1150">
                <a:solidFill>
                  <a:schemeClr val="dk1"/>
                </a:solidFill>
                <a:highlight>
                  <a:srgbClr val="FFFFFF"/>
                </a:highlight>
                <a:latin typeface="Verdana"/>
                <a:ea typeface="Verdana"/>
                <a:cs typeface="Verdana"/>
                <a:sym typeface="Verdana"/>
              </a:rPr>
              <a:t>x</a:t>
            </a:r>
            <a:r>
              <a:rPr b="1" baseline="30000" lang="en" sz="1150">
                <a:solidFill>
                  <a:schemeClr val="dk1"/>
                </a:solidFill>
                <a:highlight>
                  <a:srgbClr val="FFFFFF"/>
                </a:highlight>
                <a:latin typeface="Verdana"/>
                <a:ea typeface="Verdana"/>
                <a:cs typeface="Verdana"/>
                <a:sym typeface="Verdana"/>
              </a:rPr>
              <a:t>n                                                                                                                                                                            </a:t>
            </a:r>
            <a:endParaRPr/>
          </a:p>
          <a:p>
            <a:pPr indent="0" lvl="0" marL="0" rtl="0" algn="l">
              <a:spcBef>
                <a:spcPts val="1600"/>
              </a:spcBef>
              <a:spcAft>
                <a:spcPts val="0"/>
              </a:spcAft>
              <a:buNone/>
            </a:pPr>
            <a:r>
              <a:rPr lang="en"/>
              <a:t>2.djb2 algorithm → </a:t>
            </a:r>
            <a:r>
              <a:rPr b="1" lang="en" sz="1200">
                <a:solidFill>
                  <a:schemeClr val="dk1"/>
                </a:solidFill>
                <a:latin typeface="Courier New"/>
                <a:ea typeface="Courier New"/>
                <a:cs typeface="Courier New"/>
                <a:sym typeface="Courier New"/>
              </a:rPr>
              <a:t>hash(i) = hash(i - 1) * 33 ^ str[i]</a:t>
            </a:r>
            <a:endParaRPr b="1" sz="1900"/>
          </a:p>
          <a:p>
            <a:pPr indent="0" lvl="0" marL="0" rtl="0" algn="l">
              <a:spcBef>
                <a:spcPts val="1600"/>
              </a:spcBef>
              <a:spcAft>
                <a:spcPts val="1600"/>
              </a:spcAft>
              <a:buNone/>
            </a:pPr>
            <a:r>
              <a:rPr lang="en"/>
              <a:t>3.sdbm algorithm → </a:t>
            </a:r>
            <a:r>
              <a:rPr b="1" lang="en" sz="1200">
                <a:solidFill>
                  <a:schemeClr val="dk1"/>
                </a:solidFill>
                <a:latin typeface="Courier New"/>
                <a:ea typeface="Courier New"/>
                <a:cs typeface="Courier New"/>
                <a:sym typeface="Courier New"/>
              </a:rPr>
              <a:t>hash(i) = hash(i - 1) * 65599 + str[i]</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