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85d63424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85d63424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0fa836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0fa836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0fa8362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0fa8362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0fa8362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0fa8362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0fa8362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0fa8362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0fa8362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0fa8362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0fa8362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0fa8362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0fa83622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0fa83622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0fa8362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0fa8362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0fa83622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0fa83622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85d63424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85d6342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85d63424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85d63424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85d63424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85d63424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5d63424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85d63424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85d63424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85d63424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85d63424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85d63424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85d63424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85d63424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85d63424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85d63424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08850" y="974600"/>
            <a:ext cx="8118600" cy="152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Heart D</a:t>
            </a:r>
            <a:r>
              <a:rPr lang="en"/>
              <a:t>isease</a:t>
            </a:r>
            <a:r>
              <a:rPr lang="en"/>
              <a:t> Prediction Model</a:t>
            </a:r>
            <a:endParaRPr/>
          </a:p>
        </p:txBody>
      </p:sp>
      <p:sp>
        <p:nvSpPr>
          <p:cNvPr id="129" name="Google Shape;129;p13"/>
          <p:cNvSpPr txBox="1"/>
          <p:nvPr>
            <p:ph idx="1" type="subTitle"/>
          </p:nvPr>
        </p:nvSpPr>
        <p:spPr>
          <a:xfrm>
            <a:off x="5599550" y="3310400"/>
            <a:ext cx="3261000" cy="143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a:t>
            </a:r>
            <a:endParaRPr/>
          </a:p>
          <a:p>
            <a:pPr indent="0" lvl="0" marL="0" rtl="0" algn="ctr">
              <a:spcBef>
                <a:spcPts val="0"/>
              </a:spcBef>
              <a:spcAft>
                <a:spcPts val="0"/>
              </a:spcAft>
              <a:buNone/>
            </a:pPr>
            <a:r>
              <a:rPr lang="en"/>
              <a:t>Bhajan Kumar Barman(181IT211)</a:t>
            </a:r>
            <a:endParaRPr/>
          </a:p>
          <a:p>
            <a:pPr indent="0" lvl="0" marL="0" rtl="0" algn="ctr">
              <a:spcBef>
                <a:spcPts val="0"/>
              </a:spcBef>
              <a:spcAft>
                <a:spcPts val="0"/>
              </a:spcAft>
              <a:buNone/>
            </a:pPr>
            <a:r>
              <a:rPr lang="en"/>
              <a:t>Debabrat Parida(181IT114)</a:t>
            </a:r>
            <a:endParaRPr/>
          </a:p>
          <a:p>
            <a:pPr indent="0" lvl="0" marL="0" rtl="0" algn="ctr">
              <a:spcBef>
                <a:spcPts val="0"/>
              </a:spcBef>
              <a:spcAft>
                <a:spcPts val="0"/>
              </a:spcAft>
              <a:buNone/>
            </a:pPr>
            <a:r>
              <a:rPr lang="en"/>
              <a:t>Suraj Suthar(181IT248)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 </a:t>
            </a:r>
            <a:r>
              <a:rPr lang="en"/>
              <a:t>detection</a:t>
            </a:r>
            <a:r>
              <a:rPr lang="en"/>
              <a:t> </a:t>
            </a:r>
            <a:endParaRPr/>
          </a:p>
        </p:txBody>
      </p:sp>
      <p:pic>
        <p:nvPicPr>
          <p:cNvPr id="183" name="Google Shape;183;p22"/>
          <p:cNvPicPr preferRelativeResize="0"/>
          <p:nvPr/>
        </p:nvPicPr>
        <p:blipFill>
          <a:blip r:embed="rId3">
            <a:alphaModFix/>
          </a:blip>
          <a:stretch>
            <a:fillRect/>
          </a:stretch>
        </p:blipFill>
        <p:spPr>
          <a:xfrm>
            <a:off x="2120038" y="1529500"/>
            <a:ext cx="4903924" cy="321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balancing</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3"/>
          <p:cNvPicPr preferRelativeResize="0"/>
          <p:nvPr/>
        </p:nvPicPr>
        <p:blipFill>
          <a:blip r:embed="rId3">
            <a:alphaModFix/>
          </a:blip>
          <a:stretch>
            <a:fillRect/>
          </a:stretch>
        </p:blipFill>
        <p:spPr>
          <a:xfrm>
            <a:off x="910050" y="2071725"/>
            <a:ext cx="3540638" cy="2367000"/>
          </a:xfrm>
          <a:prstGeom prst="rect">
            <a:avLst/>
          </a:prstGeom>
          <a:noFill/>
          <a:ln>
            <a:noFill/>
          </a:ln>
        </p:spPr>
      </p:pic>
      <p:pic>
        <p:nvPicPr>
          <p:cNvPr id="191" name="Google Shape;191;p23"/>
          <p:cNvPicPr preferRelativeResize="0"/>
          <p:nvPr/>
        </p:nvPicPr>
        <p:blipFill>
          <a:blip r:embed="rId4">
            <a:alphaModFix/>
          </a:blip>
          <a:stretch>
            <a:fillRect/>
          </a:stretch>
        </p:blipFill>
        <p:spPr>
          <a:xfrm>
            <a:off x="4797375" y="2071725"/>
            <a:ext cx="3454275" cy="231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Genetic Algorithm</a:t>
            </a:r>
            <a:endParaRPr/>
          </a:p>
        </p:txBody>
      </p:sp>
      <p:pic>
        <p:nvPicPr>
          <p:cNvPr id="197" name="Google Shape;197;p24"/>
          <p:cNvPicPr preferRelativeResize="0"/>
          <p:nvPr/>
        </p:nvPicPr>
        <p:blipFill>
          <a:blip r:embed="rId3">
            <a:alphaModFix/>
          </a:blip>
          <a:stretch>
            <a:fillRect/>
          </a:stretch>
        </p:blipFill>
        <p:spPr>
          <a:xfrm>
            <a:off x="403825" y="1653900"/>
            <a:ext cx="4038600" cy="2943225"/>
          </a:xfrm>
          <a:prstGeom prst="rect">
            <a:avLst/>
          </a:prstGeom>
          <a:noFill/>
          <a:ln>
            <a:noFill/>
          </a:ln>
        </p:spPr>
      </p:pic>
      <p:pic>
        <p:nvPicPr>
          <p:cNvPr id="198" name="Google Shape;198;p24"/>
          <p:cNvPicPr preferRelativeResize="0"/>
          <p:nvPr/>
        </p:nvPicPr>
        <p:blipFill>
          <a:blip r:embed="rId4">
            <a:alphaModFix/>
          </a:blip>
          <a:stretch>
            <a:fillRect/>
          </a:stretch>
        </p:blipFill>
        <p:spPr>
          <a:xfrm>
            <a:off x="4572000" y="2321475"/>
            <a:ext cx="4217875" cy="138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of Model</a:t>
            </a:r>
            <a:endParaRPr/>
          </a:p>
        </p:txBody>
      </p:sp>
      <p:pic>
        <p:nvPicPr>
          <p:cNvPr id="204" name="Google Shape;204;p25"/>
          <p:cNvPicPr preferRelativeResize="0"/>
          <p:nvPr/>
        </p:nvPicPr>
        <p:blipFill rotWithShape="1">
          <a:blip r:embed="rId3">
            <a:alphaModFix/>
          </a:blip>
          <a:srcRect b="23890" l="12347" r="13269" t="5780"/>
          <a:stretch/>
        </p:blipFill>
        <p:spPr>
          <a:xfrm>
            <a:off x="1799600" y="2075900"/>
            <a:ext cx="4475125" cy="242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a:t>
            </a:r>
            <a:r>
              <a:rPr lang="en"/>
              <a:t> </a:t>
            </a:r>
            <a:r>
              <a:rPr lang="en"/>
              <a:t>evaluation</a:t>
            </a:r>
            <a:endParaRPr/>
          </a:p>
        </p:txBody>
      </p:sp>
      <p:sp>
        <p:nvSpPr>
          <p:cNvPr id="210" name="Google Shape;210;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Metrics used:</a:t>
            </a:r>
            <a:endParaRPr b="1" sz="1500"/>
          </a:p>
          <a:p>
            <a:pPr indent="-304800" lvl="0" marL="457200" marR="12700" rtl="0" algn="just">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1.Accuracy</a:t>
            </a:r>
            <a:endParaRPr sz="1200">
              <a:solidFill>
                <a:srgbClr val="000000"/>
              </a:solidFill>
              <a:latin typeface="Times New Roman"/>
              <a:ea typeface="Times New Roman"/>
              <a:cs typeface="Times New Roman"/>
              <a:sym typeface="Times New Roman"/>
            </a:endParaRPr>
          </a:p>
          <a:p>
            <a:pPr indent="-304800" lvl="0" marL="457200" marR="127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2.F1 Score</a:t>
            </a:r>
            <a:endParaRPr sz="1200">
              <a:solidFill>
                <a:srgbClr val="000000"/>
              </a:solidFill>
              <a:latin typeface="Times New Roman"/>
              <a:ea typeface="Times New Roman"/>
              <a:cs typeface="Times New Roman"/>
              <a:sym typeface="Times New Roman"/>
            </a:endParaRPr>
          </a:p>
          <a:p>
            <a:pPr indent="-304800" lvl="0" marL="457200" marR="127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3.Recall Score</a:t>
            </a:r>
            <a:endParaRPr sz="1200">
              <a:solidFill>
                <a:srgbClr val="000000"/>
              </a:solidFill>
              <a:latin typeface="Times New Roman"/>
              <a:ea typeface="Times New Roman"/>
              <a:cs typeface="Times New Roman"/>
              <a:sym typeface="Times New Roman"/>
            </a:endParaRPr>
          </a:p>
          <a:p>
            <a:pPr indent="-304800" lvl="0" marL="457200" marR="127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4.Precision Score</a:t>
            </a:r>
            <a:endParaRPr sz="1200">
              <a:solidFill>
                <a:srgbClr val="000000"/>
              </a:solidFill>
              <a:latin typeface="Times New Roman"/>
              <a:ea typeface="Times New Roman"/>
              <a:cs typeface="Times New Roman"/>
              <a:sym typeface="Times New Roman"/>
            </a:endParaRPr>
          </a:p>
          <a:p>
            <a:pPr indent="-304800" lvl="0" marL="457200" marR="127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5.MCC(Matthews correlation coefficient)</a:t>
            </a:r>
            <a:endParaRPr sz="1200">
              <a:solidFill>
                <a:srgbClr val="000000"/>
              </a:solidFill>
              <a:latin typeface="Times New Roman"/>
              <a:ea typeface="Times New Roman"/>
              <a:cs typeface="Times New Roman"/>
              <a:sym typeface="Times New Roman"/>
            </a:endParaRPr>
          </a:p>
          <a:p>
            <a:pPr indent="-304800" lvl="0" marL="457200" marR="127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6.TPR(true positive rate)</a:t>
            </a:r>
            <a:endParaRPr sz="1200">
              <a:solidFill>
                <a:srgbClr val="000000"/>
              </a:solidFill>
              <a:latin typeface="Times New Roman"/>
              <a:ea typeface="Times New Roman"/>
              <a:cs typeface="Times New Roman"/>
              <a:sym typeface="Times New Roman"/>
            </a:endParaRPr>
          </a:p>
          <a:p>
            <a:pPr indent="-304800" lvl="0" marL="457200" marR="127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7.TNR(true negative rate)</a:t>
            </a:r>
            <a:endParaRPr sz="1200">
              <a:solidFill>
                <a:srgbClr val="000000"/>
              </a:solidFill>
              <a:latin typeface="Times New Roman"/>
              <a:ea typeface="Times New Roman"/>
              <a:cs typeface="Times New Roman"/>
              <a:sym typeface="Times New Roman"/>
            </a:endParaRPr>
          </a:p>
          <a:p>
            <a:pPr indent="-304800" lvl="0" marL="457200" marR="127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8.FPR(false positive rate)</a:t>
            </a:r>
            <a:endParaRPr sz="1200">
              <a:solidFill>
                <a:srgbClr val="000000"/>
              </a:solidFill>
              <a:latin typeface="Times New Roman"/>
              <a:ea typeface="Times New Roman"/>
              <a:cs typeface="Times New Roman"/>
              <a:sym typeface="Times New Roman"/>
            </a:endParaRPr>
          </a:p>
          <a:p>
            <a:pPr indent="-304800" lvl="0" marL="457200" marR="12700"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9.FNR(false negative rate)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216" name="Google Shape;216;p27"/>
          <p:cNvPicPr preferRelativeResize="0"/>
          <p:nvPr/>
        </p:nvPicPr>
        <p:blipFill rotWithShape="1">
          <a:blip r:embed="rId3">
            <a:alphaModFix/>
          </a:blip>
          <a:srcRect b="3403" l="2777" r="4319" t="3338"/>
          <a:stretch/>
        </p:blipFill>
        <p:spPr>
          <a:xfrm>
            <a:off x="600075" y="2046975"/>
            <a:ext cx="3971925" cy="2019300"/>
          </a:xfrm>
          <a:prstGeom prst="rect">
            <a:avLst/>
          </a:prstGeom>
          <a:noFill/>
          <a:ln>
            <a:noFill/>
          </a:ln>
        </p:spPr>
      </p:pic>
      <p:pic>
        <p:nvPicPr>
          <p:cNvPr id="217" name="Google Shape;217;p27"/>
          <p:cNvPicPr preferRelativeResize="0"/>
          <p:nvPr/>
        </p:nvPicPr>
        <p:blipFill rotWithShape="1">
          <a:blip r:embed="rId4">
            <a:alphaModFix/>
          </a:blip>
          <a:srcRect b="4361" l="2776" r="6791" t="2641"/>
          <a:stretch/>
        </p:blipFill>
        <p:spPr>
          <a:xfrm>
            <a:off x="4724400" y="2066025"/>
            <a:ext cx="3971925" cy="198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28"/>
          <p:cNvPicPr preferRelativeResize="0"/>
          <p:nvPr/>
        </p:nvPicPr>
        <p:blipFill>
          <a:blip r:embed="rId3">
            <a:alphaModFix/>
          </a:blip>
          <a:stretch>
            <a:fillRect/>
          </a:stretch>
        </p:blipFill>
        <p:spPr>
          <a:xfrm>
            <a:off x="765950" y="249400"/>
            <a:ext cx="7552751" cy="452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9"/>
          <p:cNvPicPr preferRelativeResize="0"/>
          <p:nvPr/>
        </p:nvPicPr>
        <p:blipFill>
          <a:blip r:embed="rId3">
            <a:alphaModFix/>
          </a:blip>
          <a:stretch>
            <a:fillRect/>
          </a:stretch>
        </p:blipFill>
        <p:spPr>
          <a:xfrm>
            <a:off x="755500" y="244525"/>
            <a:ext cx="7349351" cy="465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0"/>
          <p:cNvPicPr preferRelativeResize="0"/>
          <p:nvPr/>
        </p:nvPicPr>
        <p:blipFill>
          <a:blip r:embed="rId3">
            <a:alphaModFix/>
          </a:blip>
          <a:stretch>
            <a:fillRect/>
          </a:stretch>
        </p:blipFill>
        <p:spPr>
          <a:xfrm>
            <a:off x="236025" y="215125"/>
            <a:ext cx="3381375" cy="2209800"/>
          </a:xfrm>
          <a:prstGeom prst="rect">
            <a:avLst/>
          </a:prstGeom>
          <a:noFill/>
          <a:ln>
            <a:noFill/>
          </a:ln>
        </p:spPr>
      </p:pic>
      <p:pic>
        <p:nvPicPr>
          <p:cNvPr id="234" name="Google Shape;234;p30"/>
          <p:cNvPicPr preferRelativeResize="0"/>
          <p:nvPr/>
        </p:nvPicPr>
        <p:blipFill rotWithShape="1">
          <a:blip r:embed="rId4">
            <a:alphaModFix/>
          </a:blip>
          <a:srcRect b="14803" l="15124" r="22531" t="7934"/>
          <a:stretch/>
        </p:blipFill>
        <p:spPr>
          <a:xfrm>
            <a:off x="540825" y="2379150"/>
            <a:ext cx="3076575" cy="2524125"/>
          </a:xfrm>
          <a:prstGeom prst="rect">
            <a:avLst/>
          </a:prstGeom>
          <a:noFill/>
          <a:ln>
            <a:noFill/>
          </a:ln>
        </p:spPr>
      </p:pic>
      <p:pic>
        <p:nvPicPr>
          <p:cNvPr id="235" name="Google Shape;235;p30"/>
          <p:cNvPicPr preferRelativeResize="0"/>
          <p:nvPr/>
        </p:nvPicPr>
        <p:blipFill>
          <a:blip r:embed="rId5">
            <a:alphaModFix/>
          </a:blip>
          <a:stretch>
            <a:fillRect/>
          </a:stretch>
        </p:blipFill>
        <p:spPr>
          <a:xfrm>
            <a:off x="5076600" y="215125"/>
            <a:ext cx="3238500" cy="2114550"/>
          </a:xfrm>
          <a:prstGeom prst="rect">
            <a:avLst/>
          </a:prstGeom>
          <a:noFill/>
          <a:ln>
            <a:noFill/>
          </a:ln>
        </p:spPr>
      </p:pic>
      <p:pic>
        <p:nvPicPr>
          <p:cNvPr id="236" name="Google Shape;236;p30"/>
          <p:cNvPicPr preferRelativeResize="0"/>
          <p:nvPr/>
        </p:nvPicPr>
        <p:blipFill rotWithShape="1">
          <a:blip r:embed="rId6">
            <a:alphaModFix/>
          </a:blip>
          <a:srcRect b="18020" l="15431" r="24075" t="8992"/>
          <a:stretch/>
        </p:blipFill>
        <p:spPr>
          <a:xfrm>
            <a:off x="5421600" y="2489500"/>
            <a:ext cx="2985929" cy="241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42" name="Google Shape;242;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12700" rtl="0" algn="just">
              <a:spcBef>
                <a:spcPts val="0"/>
              </a:spcBef>
              <a:spcAft>
                <a:spcPts val="0"/>
              </a:spcAft>
              <a:buNone/>
            </a:pPr>
            <a:r>
              <a:rPr lang="en">
                <a:solidFill>
                  <a:srgbClr val="000000"/>
                </a:solidFill>
                <a:latin typeface="Times New Roman"/>
                <a:ea typeface="Times New Roman"/>
                <a:cs typeface="Times New Roman"/>
                <a:sym typeface="Times New Roman"/>
              </a:rPr>
              <a:t>The Heart Disease Prediction System using Machine learning algorithm,viz. XGboost provides its users with a prediction result that gives the state of a user leading to CAD. Due to recent advancements in technology, machine learning algorithms have evolved a lot and hence we use a hybrid model combination of </a:t>
            </a:r>
            <a:r>
              <a:rPr b="1" lang="en">
                <a:solidFill>
                  <a:srgbClr val="000000"/>
                </a:solidFill>
                <a:latin typeface="Times New Roman"/>
                <a:ea typeface="Times New Roman"/>
                <a:cs typeface="Times New Roman"/>
                <a:sym typeface="Times New Roman"/>
              </a:rPr>
              <a:t>DBSCAN, SMOTEENN, GA, XGboost</a:t>
            </a:r>
            <a:r>
              <a:rPr lang="en">
                <a:solidFill>
                  <a:srgbClr val="000000"/>
                </a:solidFill>
                <a:latin typeface="Times New Roman"/>
                <a:ea typeface="Times New Roman"/>
                <a:cs typeface="Times New Roman"/>
                <a:sym typeface="Times New Roman"/>
              </a:rPr>
              <a:t> in the proposed system because of its efficiency and accuracy. Also, the algorithm gives the nearby reliable output based on the input provided by the users. If the number of people using the system increases, then the awareness about their current heart status will be known and the rate of people dying due to heart diseases will reduce eventually.</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50">
                <a:latin typeface="Arial"/>
                <a:ea typeface="Arial"/>
                <a:cs typeface="Arial"/>
                <a:sym typeface="Arial"/>
              </a:rPr>
              <a:t>Introduction</a:t>
            </a:r>
            <a:endParaRPr>
              <a:latin typeface="Arial"/>
              <a:ea typeface="Arial"/>
              <a:cs typeface="Arial"/>
              <a:sym typeface="Arial"/>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Heart disease, one of the major causes of mortality worldwide.</a:t>
            </a:r>
            <a:endParaRPr sz="1500"/>
          </a:p>
          <a:p>
            <a:pPr indent="-323850" lvl="0" marL="457200" rtl="0" algn="l">
              <a:spcBef>
                <a:spcPts val="0"/>
              </a:spcBef>
              <a:spcAft>
                <a:spcPts val="0"/>
              </a:spcAft>
              <a:buSzPts val="1500"/>
              <a:buChar char="●"/>
            </a:pPr>
            <a:r>
              <a:rPr lang="en" sz="1500"/>
              <a:t>Importance of heart disease diagnosis in the life.</a:t>
            </a:r>
            <a:endParaRPr sz="1500"/>
          </a:p>
          <a:p>
            <a:pPr indent="-323850" lvl="0" marL="457200" rtl="0" algn="l">
              <a:spcBef>
                <a:spcPts val="0"/>
              </a:spcBef>
              <a:spcAft>
                <a:spcPts val="0"/>
              </a:spcAft>
              <a:buSzPts val="1500"/>
              <a:buChar char="●"/>
            </a:pPr>
            <a:r>
              <a:rPr lang="en" sz="1500"/>
              <a:t>Past data related to heart disease can help in predicting the presence of heart disease.</a:t>
            </a:r>
            <a:endParaRPr sz="1500"/>
          </a:p>
          <a:p>
            <a:pPr indent="-323850" lvl="0" marL="457200" rtl="0" algn="l">
              <a:spcBef>
                <a:spcPts val="0"/>
              </a:spcBef>
              <a:spcAft>
                <a:spcPts val="0"/>
              </a:spcAft>
              <a:buSzPts val="1500"/>
              <a:buChar char="●"/>
            </a:pPr>
            <a:r>
              <a:rPr lang="en" sz="1500"/>
              <a:t>Using past data and applying ML technique helps in diagnosis of heart disease.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Creating an efficient Heart disease prediction model using a sequence of ML technique and standard dataset.</a:t>
            </a:r>
            <a:endParaRPr sz="1500"/>
          </a:p>
          <a:p>
            <a:pPr indent="-323850" lvl="0" marL="457200" rtl="0" algn="l">
              <a:spcBef>
                <a:spcPts val="0"/>
              </a:spcBef>
              <a:spcAft>
                <a:spcPts val="0"/>
              </a:spcAft>
              <a:buSzPts val="1500"/>
              <a:buChar char="●"/>
            </a:pPr>
            <a:r>
              <a:rPr lang="en" sz="1500"/>
              <a:t>Compare</a:t>
            </a:r>
            <a:r>
              <a:rPr lang="en" sz="1500"/>
              <a:t> our model with other </a:t>
            </a:r>
            <a:r>
              <a:rPr lang="en" sz="1500"/>
              <a:t>existing</a:t>
            </a:r>
            <a:r>
              <a:rPr lang="en" sz="1500"/>
              <a:t> model.</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147" name="Google Shape;147;p16"/>
          <p:cNvSpPr txBox="1"/>
          <p:nvPr>
            <p:ph idx="1" type="body"/>
          </p:nvPr>
        </p:nvSpPr>
        <p:spPr>
          <a:xfrm>
            <a:off x="729450" y="2078875"/>
            <a:ext cx="7688700" cy="23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1.Statlog</a:t>
            </a:r>
            <a:endParaRPr b="1" sz="1500"/>
          </a:p>
          <a:p>
            <a:pPr indent="0" lvl="0" marL="0" rtl="0" algn="l">
              <a:spcBef>
                <a:spcPts val="1200"/>
              </a:spcBef>
              <a:spcAft>
                <a:spcPts val="0"/>
              </a:spcAft>
              <a:buNone/>
            </a:pPr>
            <a:r>
              <a:rPr lang="en" sz="1500"/>
              <a:t>D</a:t>
            </a:r>
            <a:r>
              <a:rPr lang="en" sz="1500"/>
              <a:t>ataset consists of 270 subjects, 13 attributes and one output class (120 and 150 subjects are labelled with the presence (positive class) and absence (negative class) of heart disease, respectively).</a:t>
            </a:r>
            <a:endParaRPr sz="1500"/>
          </a:p>
          <a:p>
            <a:pPr indent="0" lvl="0" marL="0" rtl="0" algn="l">
              <a:spcBef>
                <a:spcPts val="1200"/>
              </a:spcBef>
              <a:spcAft>
                <a:spcPts val="0"/>
              </a:spcAft>
              <a:buNone/>
            </a:pPr>
            <a:r>
              <a:rPr b="1" lang="en" sz="1500"/>
              <a:t>2.Cleveland</a:t>
            </a:r>
            <a:endParaRPr b="1" sz="1500"/>
          </a:p>
          <a:p>
            <a:pPr indent="0" lvl="0" marL="0" rtl="0" algn="l">
              <a:spcBef>
                <a:spcPts val="1200"/>
              </a:spcBef>
              <a:spcAft>
                <a:spcPts val="1200"/>
              </a:spcAft>
              <a:buNone/>
            </a:pPr>
            <a:r>
              <a:rPr lang="en" sz="1500"/>
              <a:t>Dataset consists of 303 subjects with 138 and 165 subjects being labelled with the presence (positive class) and absence (negative class) of heart disease, respectively.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1149850" y="497375"/>
            <a:ext cx="6844301" cy="398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744375" y="471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Attribute</a:t>
            </a:r>
            <a:r>
              <a:rPr lang="en"/>
              <a:t> description</a:t>
            </a:r>
            <a:endParaRPr/>
          </a:p>
        </p:txBody>
      </p:sp>
      <p:pic>
        <p:nvPicPr>
          <p:cNvPr id="158" name="Google Shape;158;p18"/>
          <p:cNvPicPr preferRelativeResize="0"/>
          <p:nvPr/>
        </p:nvPicPr>
        <p:blipFill>
          <a:blip r:embed="rId3">
            <a:alphaModFix/>
          </a:blip>
          <a:stretch>
            <a:fillRect/>
          </a:stretch>
        </p:blipFill>
        <p:spPr>
          <a:xfrm>
            <a:off x="868525" y="1158300"/>
            <a:ext cx="6910901" cy="369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Data Preprocessing</a:t>
            </a:r>
            <a:endParaRPr sz="1500"/>
          </a:p>
          <a:p>
            <a:pPr indent="-323850" lvl="0" marL="457200" rtl="0" algn="l">
              <a:spcBef>
                <a:spcPts val="0"/>
              </a:spcBef>
              <a:spcAft>
                <a:spcPts val="0"/>
              </a:spcAft>
              <a:buSzPts val="1500"/>
              <a:buChar char="●"/>
            </a:pPr>
            <a:r>
              <a:rPr lang="en" sz="1500"/>
              <a:t>Outlier Detection and removal</a:t>
            </a:r>
            <a:endParaRPr sz="1500"/>
          </a:p>
          <a:p>
            <a:pPr indent="-323850" lvl="0" marL="457200" rtl="0" algn="l">
              <a:spcBef>
                <a:spcPts val="0"/>
              </a:spcBef>
              <a:spcAft>
                <a:spcPts val="0"/>
              </a:spcAft>
              <a:buSzPts val="1500"/>
              <a:buChar char="●"/>
            </a:pPr>
            <a:r>
              <a:rPr lang="en" sz="1500"/>
              <a:t>Data balancing </a:t>
            </a:r>
            <a:endParaRPr sz="1500"/>
          </a:p>
          <a:p>
            <a:pPr indent="-323850" lvl="0" marL="457200" rtl="0" algn="l">
              <a:spcBef>
                <a:spcPts val="0"/>
              </a:spcBef>
              <a:spcAft>
                <a:spcPts val="0"/>
              </a:spcAft>
              <a:buSzPts val="1500"/>
              <a:buChar char="●"/>
            </a:pPr>
            <a:r>
              <a:rPr lang="en" sz="1500"/>
              <a:t>Data training</a:t>
            </a:r>
            <a:endParaRPr sz="1500"/>
          </a:p>
          <a:p>
            <a:pPr indent="-323850" lvl="0" marL="457200" rtl="0" algn="l">
              <a:spcBef>
                <a:spcPts val="0"/>
              </a:spcBef>
              <a:spcAft>
                <a:spcPts val="0"/>
              </a:spcAft>
              <a:buSzPts val="1500"/>
              <a:buChar char="●"/>
            </a:pPr>
            <a:r>
              <a:rPr lang="en" sz="1500"/>
              <a:t>Performance evaluation</a:t>
            </a:r>
            <a:endParaRPr sz="1500"/>
          </a:p>
        </p:txBody>
      </p:sp>
      <p:pic>
        <p:nvPicPr>
          <p:cNvPr id="165" name="Google Shape;165;p19"/>
          <p:cNvPicPr preferRelativeResize="0"/>
          <p:nvPr/>
        </p:nvPicPr>
        <p:blipFill rotWithShape="1">
          <a:blip r:embed="rId3">
            <a:alphaModFix/>
          </a:blip>
          <a:srcRect b="36315" l="0" r="38537" t="12412"/>
          <a:stretch/>
        </p:blipFill>
        <p:spPr>
          <a:xfrm>
            <a:off x="4027675" y="1638625"/>
            <a:ext cx="4098075" cy="19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Pearson Correlation </a:t>
            </a:r>
            <a:r>
              <a:rPr lang="en"/>
              <a:t>coefficient</a:t>
            </a:r>
            <a:endParaRPr/>
          </a:p>
        </p:txBody>
      </p:sp>
      <p:pic>
        <p:nvPicPr>
          <p:cNvPr id="171" name="Google Shape;171;p20"/>
          <p:cNvPicPr preferRelativeResize="0"/>
          <p:nvPr/>
        </p:nvPicPr>
        <p:blipFill>
          <a:blip r:embed="rId3">
            <a:alphaModFix/>
          </a:blip>
          <a:stretch>
            <a:fillRect/>
          </a:stretch>
        </p:blipFill>
        <p:spPr>
          <a:xfrm>
            <a:off x="719413" y="1563075"/>
            <a:ext cx="7917035"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a:t>
            </a:r>
            <a:r>
              <a:rPr lang="en"/>
              <a:t> gain</a:t>
            </a:r>
            <a:endParaRPr/>
          </a:p>
        </p:txBody>
      </p:sp>
      <p:pic>
        <p:nvPicPr>
          <p:cNvPr id="177" name="Google Shape;177;p21"/>
          <p:cNvPicPr preferRelativeResize="0"/>
          <p:nvPr/>
        </p:nvPicPr>
        <p:blipFill>
          <a:blip r:embed="rId3">
            <a:alphaModFix/>
          </a:blip>
          <a:stretch>
            <a:fillRect/>
          </a:stretch>
        </p:blipFill>
        <p:spPr>
          <a:xfrm>
            <a:off x="479738" y="1800200"/>
            <a:ext cx="8184525" cy="295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