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
      <p:font typeface="EB Garamon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2FB87E-E4D9-4585-B4A9-A3450947FD35}">
  <a:tblStyle styleId="{012FB87E-E4D9-4585-B4A9-A3450947FD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EBGaramond-italic.fntdata"/><Relationship Id="rId10" Type="http://schemas.openxmlformats.org/officeDocument/2006/relationships/slide" Target="slides/slide4.xml"/><Relationship Id="rId32" Type="http://schemas.openxmlformats.org/officeDocument/2006/relationships/font" Target="fonts/EBGaramond-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EBGaramon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1add14c6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1add14c6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1add14c6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1add14c6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1add14c6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1add14c6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1add14c6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1add14c6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1add14c6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1add14c6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4ee726f9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4ee726f9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4ee726f93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4ee726f93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4ee726f9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4ee726f9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4ee726f9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4ee726f9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4ee726f9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4ee726f9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1add14c6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1add14c6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4ee726f9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4ee726f9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1add14c6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1add14c6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1add14c6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1add14c6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1add14c6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1add14c6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spTree>
      <p:nvGrpSpPr>
        <p:cNvPr id="82" name="Shape 82"/>
        <p:cNvGrpSpPr/>
        <p:nvPr/>
      </p:nvGrpSpPr>
      <p:grpSpPr>
        <a:xfrm>
          <a:off x="0" y="0"/>
          <a:ext cx="0" cy="0"/>
          <a:chOff x="0" y="0"/>
          <a:chExt cx="0" cy="0"/>
        </a:xfrm>
      </p:grpSpPr>
      <p:sp>
        <p:nvSpPr>
          <p:cNvPr id="83" name="Google Shape;83;p13"/>
          <p:cNvSpPr/>
          <p:nvPr/>
        </p:nvSpPr>
        <p:spPr>
          <a:xfrm>
            <a:off x="0" y="0"/>
            <a:ext cx="9144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4" name="Google Shape;84;p13"/>
          <p:cNvPicPr preferRelativeResize="0"/>
          <p:nvPr/>
        </p:nvPicPr>
        <p:blipFill rotWithShape="1">
          <a:blip r:embed="rId2">
            <a:alphaModFix amt="64000"/>
          </a:blip>
          <a:srcRect b="7820" l="0" r="0" t="7820"/>
          <a:stretch/>
        </p:blipFill>
        <p:spPr>
          <a:xfrm>
            <a:off x="-1" y="-3"/>
            <a:ext cx="9144006" cy="5143499"/>
          </a:xfrm>
          <a:prstGeom prst="rect">
            <a:avLst/>
          </a:prstGeom>
          <a:noFill/>
          <a:ln>
            <a:noFill/>
          </a:ln>
        </p:spPr>
      </p:pic>
      <p:sp>
        <p:nvSpPr>
          <p:cNvPr id="85" name="Google Shape;85;p13"/>
          <p:cNvSpPr/>
          <p:nvPr/>
        </p:nvSpPr>
        <p:spPr>
          <a:xfrm>
            <a:off x="821835" y="2765450"/>
            <a:ext cx="638100" cy="72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ph type="ctrTitle"/>
          </p:nvPr>
        </p:nvSpPr>
        <p:spPr>
          <a:xfrm>
            <a:off x="714825" y="2998550"/>
            <a:ext cx="4868400" cy="14469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000"/>
              <a:buNone/>
              <a:defRPr b="1" sz="3000">
                <a:solidFill>
                  <a:srgbClr val="FFFFFF"/>
                </a:solidFill>
              </a:defRPr>
            </a:lvl1pPr>
            <a:lvl2pPr lvl="1" algn="l">
              <a:lnSpc>
                <a:spcPct val="100000"/>
              </a:lnSpc>
              <a:spcBef>
                <a:spcPts val="0"/>
              </a:spcBef>
              <a:spcAft>
                <a:spcPts val="0"/>
              </a:spcAft>
              <a:buClr>
                <a:srgbClr val="FFFFFF"/>
              </a:buClr>
              <a:buSzPts val="3000"/>
              <a:buNone/>
              <a:defRPr b="1" sz="3000">
                <a:solidFill>
                  <a:srgbClr val="FFFFFF"/>
                </a:solidFill>
              </a:defRPr>
            </a:lvl2pPr>
            <a:lvl3pPr lvl="2" algn="l">
              <a:lnSpc>
                <a:spcPct val="100000"/>
              </a:lnSpc>
              <a:spcBef>
                <a:spcPts val="0"/>
              </a:spcBef>
              <a:spcAft>
                <a:spcPts val="0"/>
              </a:spcAft>
              <a:buClr>
                <a:srgbClr val="FFFFFF"/>
              </a:buClr>
              <a:buSzPts val="3000"/>
              <a:buNone/>
              <a:defRPr b="1" sz="3000">
                <a:solidFill>
                  <a:srgbClr val="FFFFFF"/>
                </a:solidFill>
              </a:defRPr>
            </a:lvl3pPr>
            <a:lvl4pPr lvl="3" algn="l">
              <a:lnSpc>
                <a:spcPct val="100000"/>
              </a:lnSpc>
              <a:spcBef>
                <a:spcPts val="0"/>
              </a:spcBef>
              <a:spcAft>
                <a:spcPts val="0"/>
              </a:spcAft>
              <a:buClr>
                <a:srgbClr val="FFFFFF"/>
              </a:buClr>
              <a:buSzPts val="3000"/>
              <a:buNone/>
              <a:defRPr b="1" sz="3000">
                <a:solidFill>
                  <a:srgbClr val="FFFFFF"/>
                </a:solidFill>
              </a:defRPr>
            </a:lvl4pPr>
            <a:lvl5pPr lvl="4" algn="l">
              <a:lnSpc>
                <a:spcPct val="100000"/>
              </a:lnSpc>
              <a:spcBef>
                <a:spcPts val="0"/>
              </a:spcBef>
              <a:spcAft>
                <a:spcPts val="0"/>
              </a:spcAft>
              <a:buClr>
                <a:srgbClr val="FFFFFF"/>
              </a:buClr>
              <a:buSzPts val="3000"/>
              <a:buNone/>
              <a:defRPr b="1" sz="3000">
                <a:solidFill>
                  <a:srgbClr val="FFFFFF"/>
                </a:solidFill>
              </a:defRPr>
            </a:lvl5pPr>
            <a:lvl6pPr lvl="5" algn="l">
              <a:lnSpc>
                <a:spcPct val="100000"/>
              </a:lnSpc>
              <a:spcBef>
                <a:spcPts val="0"/>
              </a:spcBef>
              <a:spcAft>
                <a:spcPts val="0"/>
              </a:spcAft>
              <a:buClr>
                <a:srgbClr val="FFFFFF"/>
              </a:buClr>
              <a:buSzPts val="3000"/>
              <a:buNone/>
              <a:defRPr b="1" sz="3000">
                <a:solidFill>
                  <a:srgbClr val="FFFFFF"/>
                </a:solidFill>
              </a:defRPr>
            </a:lvl6pPr>
            <a:lvl7pPr lvl="6" algn="l">
              <a:lnSpc>
                <a:spcPct val="100000"/>
              </a:lnSpc>
              <a:spcBef>
                <a:spcPts val="0"/>
              </a:spcBef>
              <a:spcAft>
                <a:spcPts val="0"/>
              </a:spcAft>
              <a:buClr>
                <a:srgbClr val="FFFFFF"/>
              </a:buClr>
              <a:buSzPts val="3000"/>
              <a:buNone/>
              <a:defRPr b="1" sz="3000">
                <a:solidFill>
                  <a:srgbClr val="FFFFFF"/>
                </a:solidFill>
              </a:defRPr>
            </a:lvl7pPr>
            <a:lvl8pPr lvl="7" algn="l">
              <a:lnSpc>
                <a:spcPct val="100000"/>
              </a:lnSpc>
              <a:spcBef>
                <a:spcPts val="0"/>
              </a:spcBef>
              <a:spcAft>
                <a:spcPts val="0"/>
              </a:spcAft>
              <a:buClr>
                <a:srgbClr val="FFFFFF"/>
              </a:buClr>
              <a:buSzPts val="3000"/>
              <a:buNone/>
              <a:defRPr b="1" sz="3000">
                <a:solidFill>
                  <a:srgbClr val="FFFFFF"/>
                </a:solidFill>
              </a:defRPr>
            </a:lvl8pPr>
            <a:lvl9pPr lvl="8" algn="l">
              <a:lnSpc>
                <a:spcPct val="100000"/>
              </a:lnSpc>
              <a:spcBef>
                <a:spcPts val="0"/>
              </a:spcBef>
              <a:spcAft>
                <a:spcPts val="0"/>
              </a:spcAft>
              <a:buClr>
                <a:srgbClr val="FFFFFF"/>
              </a:buClr>
              <a:buSzPts val="3000"/>
              <a:buNone/>
              <a:defRPr b="1" sz="3000">
                <a:solidFill>
                  <a:srgbClr val="FFFFFF"/>
                </a:solidFill>
              </a:defRPr>
            </a:lvl9pPr>
          </a:lstStyle>
          <a:p/>
        </p:txBody>
      </p:sp>
      <p:sp>
        <p:nvSpPr>
          <p:cNvPr id="87" name="Google Shape;87;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212121"/>
                </a:solidFill>
              </a:defRPr>
            </a:lvl1pPr>
            <a:lvl2pPr lvl="1" algn="r">
              <a:lnSpc>
                <a:spcPct val="100000"/>
              </a:lnSpc>
              <a:spcAft>
                <a:spcPts val="0"/>
              </a:spcAft>
              <a:buNone/>
              <a:defRPr sz="1000">
                <a:solidFill>
                  <a:srgbClr val="212121"/>
                </a:solidFill>
              </a:defRPr>
            </a:lvl2pPr>
            <a:lvl3pPr lvl="2" algn="r">
              <a:lnSpc>
                <a:spcPct val="100000"/>
              </a:lnSpc>
              <a:spcAft>
                <a:spcPts val="0"/>
              </a:spcAft>
              <a:buNone/>
              <a:defRPr sz="1000">
                <a:solidFill>
                  <a:srgbClr val="212121"/>
                </a:solidFill>
              </a:defRPr>
            </a:lvl3pPr>
            <a:lvl4pPr lvl="3" algn="r">
              <a:lnSpc>
                <a:spcPct val="100000"/>
              </a:lnSpc>
              <a:spcAft>
                <a:spcPts val="0"/>
              </a:spcAft>
              <a:buNone/>
              <a:defRPr sz="1000">
                <a:solidFill>
                  <a:srgbClr val="212121"/>
                </a:solidFill>
              </a:defRPr>
            </a:lvl4pPr>
            <a:lvl5pPr lvl="4" algn="r">
              <a:lnSpc>
                <a:spcPct val="100000"/>
              </a:lnSpc>
              <a:spcAft>
                <a:spcPts val="0"/>
              </a:spcAft>
              <a:buNone/>
              <a:defRPr sz="1000">
                <a:solidFill>
                  <a:srgbClr val="212121"/>
                </a:solidFill>
              </a:defRPr>
            </a:lvl5pPr>
            <a:lvl6pPr lvl="5" algn="r">
              <a:lnSpc>
                <a:spcPct val="100000"/>
              </a:lnSpc>
              <a:spcAft>
                <a:spcPts val="0"/>
              </a:spcAft>
              <a:buNone/>
              <a:defRPr sz="1000">
                <a:solidFill>
                  <a:srgbClr val="212121"/>
                </a:solidFill>
              </a:defRPr>
            </a:lvl6pPr>
            <a:lvl7pPr lvl="6" algn="r">
              <a:lnSpc>
                <a:spcPct val="100000"/>
              </a:lnSpc>
              <a:spcAft>
                <a:spcPts val="0"/>
              </a:spcAft>
              <a:buNone/>
              <a:defRPr sz="1000">
                <a:solidFill>
                  <a:srgbClr val="212121"/>
                </a:solidFill>
              </a:defRPr>
            </a:lvl7pPr>
            <a:lvl8pPr lvl="7" algn="r">
              <a:lnSpc>
                <a:spcPct val="100000"/>
              </a:lnSpc>
              <a:spcAft>
                <a:spcPts val="0"/>
              </a:spcAft>
              <a:buNone/>
              <a:defRPr sz="1000">
                <a:solidFill>
                  <a:srgbClr val="212121"/>
                </a:solidFill>
              </a:defRPr>
            </a:lvl8pPr>
            <a:lvl9pPr lvl="8" algn="r">
              <a:lnSpc>
                <a:spcPct val="100000"/>
              </a:lnSpc>
              <a:spcAft>
                <a:spcPts val="0"/>
              </a:spcAft>
              <a:buNone/>
              <a:defRPr sz="1000">
                <a:solidFill>
                  <a:srgbClr val="21212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coindesk.com/information/ethereum-smart-contracts-wor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ieeexplore.ieee.org/author/37088340988" TargetMode="External"/><Relationship Id="rId4" Type="http://schemas.openxmlformats.org/officeDocument/2006/relationships/hyperlink" Target="https://ieeexplore.ieee.org/author/3708834035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ieeexplore.ieee.org/author/37332096900" TargetMode="External"/><Relationship Id="rId4" Type="http://schemas.openxmlformats.org/officeDocument/2006/relationships/hyperlink" Target="https://ieeexplore.ieee.org/author/37088588703" TargetMode="External"/><Relationship Id="rId5" Type="http://schemas.openxmlformats.org/officeDocument/2006/relationships/hyperlink" Target="https://ieeexplore.ieee.org/author/3708859427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marR="76200" rtl="0" algn="ctr">
              <a:lnSpc>
                <a:spcPct val="117083"/>
              </a:lnSpc>
              <a:spcBef>
                <a:spcPts val="0"/>
              </a:spcBef>
              <a:spcAft>
                <a:spcPts val="0"/>
              </a:spcAft>
              <a:buNone/>
            </a:pPr>
            <a:r>
              <a:rPr lang="en" sz="3000"/>
              <a:t>Decentralized KYC System Using Blockchain</a:t>
            </a:r>
            <a:endParaRPr sz="6700"/>
          </a:p>
        </p:txBody>
      </p:sp>
      <p:sp>
        <p:nvSpPr>
          <p:cNvPr id="93" name="Google Shape;93;p14"/>
          <p:cNvSpPr txBox="1"/>
          <p:nvPr/>
        </p:nvSpPr>
        <p:spPr>
          <a:xfrm>
            <a:off x="5068600" y="3830800"/>
            <a:ext cx="3677700" cy="109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980000"/>
                </a:solidFill>
                <a:latin typeface="EB Garamond"/>
                <a:ea typeface="EB Garamond"/>
                <a:cs typeface="EB Garamond"/>
                <a:sym typeface="EB Garamond"/>
              </a:rPr>
              <a:t>Team No : 37</a:t>
            </a:r>
            <a:endParaRPr b="1" sz="1700">
              <a:solidFill>
                <a:srgbClr val="980000"/>
              </a:solidFill>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Bhajan Kumar barman (181IT211)</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Debabrat Parida (181IT114)</a:t>
            </a:r>
            <a:endParaRPr>
              <a:latin typeface="EB Garamond"/>
              <a:ea typeface="EB Garamond"/>
              <a:cs typeface="EB Garamond"/>
              <a:sym typeface="EB Garamond"/>
            </a:endParaRPr>
          </a:p>
          <a:p>
            <a:pPr indent="0" lvl="0" marL="0" rtl="0" algn="l">
              <a:spcBef>
                <a:spcPts val="0"/>
              </a:spcBef>
              <a:spcAft>
                <a:spcPts val="0"/>
              </a:spcAft>
              <a:buNone/>
            </a:pPr>
            <a:r>
              <a:rPr lang="en">
                <a:latin typeface="EB Garamond"/>
                <a:ea typeface="EB Garamond"/>
                <a:cs typeface="EB Garamond"/>
                <a:sym typeface="EB Garamond"/>
              </a:rPr>
              <a:t>Suraj Suthar (181IT248)</a:t>
            </a:r>
            <a:endParaRPr>
              <a:latin typeface="EB Garamond"/>
              <a:ea typeface="EB Garamond"/>
              <a:cs typeface="EB Garamond"/>
              <a:sym typeface="EB Garamond"/>
            </a:endParaRPr>
          </a:p>
        </p:txBody>
      </p:sp>
      <p:pic>
        <p:nvPicPr>
          <p:cNvPr id="94" name="Google Shape;94;p14"/>
          <p:cNvPicPr preferRelativeResize="0"/>
          <p:nvPr/>
        </p:nvPicPr>
        <p:blipFill>
          <a:blip r:embed="rId3">
            <a:alphaModFix/>
          </a:blip>
          <a:stretch>
            <a:fillRect/>
          </a:stretch>
        </p:blipFill>
        <p:spPr>
          <a:xfrm>
            <a:off x="1156700" y="3261500"/>
            <a:ext cx="3038475" cy="150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pic>
        <p:nvPicPr>
          <p:cNvPr id="148" name="Google Shape;148;p23"/>
          <p:cNvPicPr preferRelativeResize="0"/>
          <p:nvPr/>
        </p:nvPicPr>
        <p:blipFill>
          <a:blip r:embed="rId3">
            <a:alphaModFix/>
          </a:blip>
          <a:stretch>
            <a:fillRect/>
          </a:stretch>
        </p:blipFill>
        <p:spPr>
          <a:xfrm>
            <a:off x="1768575" y="1703850"/>
            <a:ext cx="5610450" cy="31803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pic>
        <p:nvPicPr>
          <p:cNvPr id="154" name="Google Shape;154;p24"/>
          <p:cNvPicPr preferRelativeResize="0"/>
          <p:nvPr/>
        </p:nvPicPr>
        <p:blipFill>
          <a:blip r:embed="rId3">
            <a:alphaModFix/>
          </a:blip>
          <a:stretch>
            <a:fillRect/>
          </a:stretch>
        </p:blipFill>
        <p:spPr>
          <a:xfrm>
            <a:off x="1693875" y="1802625"/>
            <a:ext cx="5575600" cy="31994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pic>
        <p:nvPicPr>
          <p:cNvPr id="160" name="Google Shape;160;p25"/>
          <p:cNvPicPr preferRelativeResize="0"/>
          <p:nvPr/>
        </p:nvPicPr>
        <p:blipFill>
          <a:blip r:embed="rId3">
            <a:alphaModFix/>
          </a:blip>
          <a:stretch>
            <a:fillRect/>
          </a:stretch>
        </p:blipFill>
        <p:spPr>
          <a:xfrm>
            <a:off x="1794275" y="1585975"/>
            <a:ext cx="5980075" cy="33625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pic>
        <p:nvPicPr>
          <p:cNvPr id="166" name="Google Shape;166;p26"/>
          <p:cNvPicPr preferRelativeResize="0"/>
          <p:nvPr/>
        </p:nvPicPr>
        <p:blipFill>
          <a:blip r:embed="rId3">
            <a:alphaModFix/>
          </a:blip>
          <a:stretch>
            <a:fillRect/>
          </a:stretch>
        </p:blipFill>
        <p:spPr>
          <a:xfrm>
            <a:off x="1665325" y="1674025"/>
            <a:ext cx="6795700" cy="3284586"/>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2" name="Google Shape;172;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34327" lvl="0" marL="457200" marR="12700" rtl="0" algn="just">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The proposed solution addresses the problem of redundant registration in the KYC process encountered in the existing situation.</a:t>
            </a:r>
            <a:endParaRPr sz="1800">
              <a:solidFill>
                <a:srgbClr val="000000"/>
              </a:solidFill>
              <a:latin typeface="Arial"/>
              <a:ea typeface="Arial"/>
              <a:cs typeface="Arial"/>
              <a:sym typeface="Arial"/>
            </a:endParaRPr>
          </a:p>
          <a:p>
            <a:pPr indent="-334327" lvl="0" marL="457200" marR="12700" rtl="0" algn="just">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The KYC verification is done in a decentralized manner.</a:t>
            </a:r>
            <a:endParaRPr sz="1800">
              <a:solidFill>
                <a:srgbClr val="000000"/>
              </a:solidFill>
              <a:latin typeface="Arial"/>
              <a:ea typeface="Arial"/>
              <a:cs typeface="Arial"/>
              <a:sym typeface="Arial"/>
            </a:endParaRPr>
          </a:p>
          <a:p>
            <a:pPr indent="-334327" lvl="0" marL="457200" marR="12700" rtl="0" algn="just">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The application will be useful for both banks and customers. </a:t>
            </a:r>
            <a:endParaRPr sz="1800">
              <a:solidFill>
                <a:srgbClr val="000000"/>
              </a:solidFill>
              <a:latin typeface="Arial"/>
              <a:ea typeface="Arial"/>
              <a:cs typeface="Arial"/>
              <a:sym typeface="Arial"/>
            </a:endParaRPr>
          </a:p>
          <a:p>
            <a:pPr indent="-334327" lvl="0" marL="457200" marR="12700" rtl="0" algn="just">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A lot of time and paperwork can be saved using the Decentralized KYC application. </a:t>
            </a:r>
            <a:endParaRPr sz="1800">
              <a:solidFill>
                <a:srgbClr val="000000"/>
              </a:solidFill>
              <a:latin typeface="Arial"/>
              <a:ea typeface="Arial"/>
              <a:cs typeface="Arial"/>
              <a:sym typeface="Arial"/>
            </a:endParaRPr>
          </a:p>
          <a:p>
            <a:pPr indent="-334327" lvl="0" marL="457200" marR="12700" rtl="0" algn="just">
              <a:spcBef>
                <a:spcPts val="0"/>
              </a:spcBef>
              <a:spcAft>
                <a:spcPts val="0"/>
              </a:spcAft>
              <a:buClr>
                <a:srgbClr val="000000"/>
              </a:buClr>
              <a:buSzPct val="100000"/>
              <a:buFont typeface="Arial"/>
              <a:buChar char="●"/>
            </a:pPr>
            <a:r>
              <a:rPr lang="en" sz="1800">
                <a:solidFill>
                  <a:srgbClr val="000000"/>
                </a:solidFill>
                <a:latin typeface="Arial"/>
                <a:ea typeface="Arial"/>
                <a:cs typeface="Arial"/>
                <a:sym typeface="Arial"/>
              </a:rPr>
              <a:t>User Details are permanently stored in a blockchain and can’t be tampered by any user.</a:t>
            </a:r>
            <a:endParaRPr sz="19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
                                        <p:tgtEl>
                                          <p:spTgt spid="17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8" name="Google Shape;178;p28"/>
          <p:cNvSpPr txBox="1"/>
          <p:nvPr>
            <p:ph idx="1" type="body"/>
          </p:nvPr>
        </p:nvSpPr>
        <p:spPr>
          <a:xfrm>
            <a:off x="729450" y="2078875"/>
            <a:ext cx="7688700" cy="2526600"/>
          </a:xfrm>
          <a:prstGeom prst="rect">
            <a:avLst/>
          </a:prstGeom>
        </p:spPr>
        <p:txBody>
          <a:bodyPr anchorCtr="0" anchor="t" bIns="91425" lIns="91425" spcFirstLastPara="1" rIns="91425" wrap="square" tIns="91425">
            <a:normAutofit fontScale="25000" lnSpcReduction="20000"/>
          </a:bodyPr>
          <a:lstStyle/>
          <a:p>
            <a:pPr indent="0" lvl="0" marL="0" marR="12700" rtl="0" algn="just">
              <a:lnSpc>
                <a:spcPct val="100000"/>
              </a:lnSpc>
              <a:spcBef>
                <a:spcPts val="0"/>
              </a:spcBef>
              <a:spcAft>
                <a:spcPts val="0"/>
              </a:spcAft>
              <a:buNone/>
            </a:pPr>
            <a:r>
              <a:rPr i="1" lang="en" sz="4400">
                <a:solidFill>
                  <a:srgbClr val="000000"/>
                </a:solidFill>
                <a:latin typeface="Times New Roman"/>
                <a:ea typeface="Times New Roman"/>
                <a:cs typeface="Times New Roman"/>
                <a:sym typeface="Times New Roman"/>
              </a:rPr>
              <a:t>[1] José Parra Moyano and Omri Ross, "KYC Optimization using Distributed Ledger technology", Springer -Business &amp; Information</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rPr i="1" lang="en" sz="4400">
                <a:solidFill>
                  <a:srgbClr val="000000"/>
                </a:solidFill>
                <a:latin typeface="Times New Roman"/>
                <a:ea typeface="Times New Roman"/>
                <a:cs typeface="Times New Roman"/>
                <a:sym typeface="Times New Roman"/>
              </a:rPr>
              <a:t>systems Engineering, , pp-411-423, vol.59,2018.</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rPr i="1" lang="en" sz="4400">
                <a:solidFill>
                  <a:srgbClr val="000000"/>
                </a:solidFill>
                <a:latin typeface="Times New Roman"/>
                <a:ea typeface="Times New Roman"/>
                <a:cs typeface="Times New Roman"/>
                <a:sym typeface="Times New Roman"/>
              </a:rPr>
              <a:t>[2] G. Zyskind, O. Nathan and A. Pentland, "Decentralizing Privacy: Using Blockchain to Protect Personal Data", IEEE Security and Privacy Workshops, San Jose, CA, 2015.</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rPr i="1" lang="en" sz="4400">
                <a:solidFill>
                  <a:srgbClr val="000000"/>
                </a:solidFill>
                <a:latin typeface="Times New Roman"/>
                <a:ea typeface="Times New Roman"/>
                <a:cs typeface="Times New Roman"/>
                <a:sym typeface="Times New Roman"/>
              </a:rPr>
              <a:t>[3] Mauro Isaja and John Soldatos, Distributed ledger technology for decentralization of manufacturing processes,IEEE Conference on Industrial Cyber-Physical Systems (ICPS) 2018 at, St. Petersburg, Russia, pp 696- 701,2018..</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rPr i="1" lang="en" sz="4400">
                <a:solidFill>
                  <a:srgbClr val="000000"/>
                </a:solidFill>
                <a:latin typeface="Times New Roman"/>
                <a:ea typeface="Times New Roman"/>
                <a:cs typeface="Times New Roman"/>
                <a:sym typeface="Times New Roman"/>
              </a:rPr>
              <a:t>[4] Rui Yuan, Yu-Bin Xia, Hai-Bo Chen, Bin-Yu Zang, Jan Xie and ShadowEth: Private Smart Contract on Public Blockchain, Springer, Journal of Computer Science and Technology, Issue 3, pp 542–556. vol 33,2018.</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rPr i="1" lang="en" sz="4400">
                <a:solidFill>
                  <a:srgbClr val="000000"/>
                </a:solidFill>
                <a:latin typeface="Times New Roman"/>
                <a:ea typeface="Times New Roman"/>
                <a:cs typeface="Times New Roman"/>
                <a:sym typeface="Times New Roman"/>
              </a:rPr>
              <a:t>[5] M. Harrop. “Know your Customer (KYC) Independent Survey.” Thomson Reuters.</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rPr i="1" lang="en" sz="4400">
                <a:solidFill>
                  <a:srgbClr val="000000"/>
                </a:solidFill>
                <a:latin typeface="Times New Roman"/>
                <a:ea typeface="Times New Roman"/>
                <a:cs typeface="Times New Roman"/>
                <a:sym typeface="Times New Roman"/>
              </a:rPr>
              <a:t>[6] “How Do Ethereum Smart Contracts Work?” CoinDesk.</a:t>
            </a:r>
            <a:r>
              <a:rPr i="1" lang="en" sz="4400">
                <a:solidFill>
                  <a:srgbClr val="222222"/>
                </a:solidFill>
                <a:uFill>
                  <a:noFill/>
                </a:uFill>
                <a:latin typeface="Times New Roman"/>
                <a:ea typeface="Times New Roman"/>
                <a:cs typeface="Times New Roman"/>
                <a:sym typeface="Times New Roman"/>
                <a:hlinkClick r:id="rId3">
                  <a:extLst>
                    <a:ext uri="{A12FA001-AC4F-418D-AE19-62706E023703}">
                      <ahyp:hlinkClr val="tx"/>
                    </a:ext>
                  </a:extLst>
                </a:hlinkClick>
              </a:rPr>
              <a:t>https://www.coindesk.com/information/ethereum-smart-contracts-work/</a:t>
            </a:r>
            <a:r>
              <a:rPr i="1" lang="en" sz="4400">
                <a:solidFill>
                  <a:srgbClr val="222222"/>
                </a:solidFill>
                <a:latin typeface="Times New Roman"/>
                <a:ea typeface="Times New Roman"/>
                <a:cs typeface="Times New Roman"/>
                <a:sym typeface="Times New Roman"/>
              </a:rPr>
              <a:t> </a:t>
            </a:r>
            <a:endParaRPr i="1" sz="4400">
              <a:solidFill>
                <a:srgbClr val="222222"/>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rPr i="1" lang="en" sz="4400">
                <a:solidFill>
                  <a:srgbClr val="000000"/>
                </a:solidFill>
                <a:latin typeface="Times New Roman"/>
                <a:ea typeface="Times New Roman"/>
                <a:cs typeface="Times New Roman"/>
                <a:sym typeface="Times New Roman"/>
              </a:rPr>
              <a:t>[7] “Learn About Ethereum.” Ethereum.</a:t>
            </a:r>
            <a:endParaRPr i="1" sz="4400">
              <a:solidFill>
                <a:srgbClr val="000000"/>
              </a:solidFill>
              <a:latin typeface="Times New Roman"/>
              <a:ea typeface="Times New Roman"/>
              <a:cs typeface="Times New Roman"/>
              <a:sym typeface="Times New Roman"/>
            </a:endParaRPr>
          </a:p>
          <a:p>
            <a:pPr indent="0" lvl="0" marL="0" marR="12700" rtl="0" algn="just">
              <a:lnSpc>
                <a:spcPct val="100000"/>
              </a:lnSpc>
              <a:spcBef>
                <a:spcPts val="0"/>
              </a:spcBef>
              <a:spcAft>
                <a:spcPts val="0"/>
              </a:spcAft>
              <a:buNone/>
            </a:pPr>
            <a:r>
              <a:rPr i="1" lang="en" sz="4400">
                <a:solidFill>
                  <a:srgbClr val="000000"/>
                </a:solidFill>
                <a:latin typeface="Times New Roman"/>
                <a:ea typeface="Times New Roman"/>
                <a:cs typeface="Times New Roman"/>
                <a:sym typeface="Times New Roman"/>
              </a:rPr>
              <a:t>https://ethereum.org/learn/#ethereum-basics </a:t>
            </a:r>
            <a:endParaRPr i="1" sz="4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150">
              <a:solidFill>
                <a:srgbClr val="333333"/>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ctrTitle"/>
          </p:nvPr>
        </p:nvSpPr>
        <p:spPr>
          <a:xfrm>
            <a:off x="714825" y="2998550"/>
            <a:ext cx="4868400" cy="144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00" name="Google Shape;100;p15"/>
          <p:cNvSpPr txBox="1"/>
          <p:nvPr>
            <p:ph idx="1" type="body"/>
          </p:nvPr>
        </p:nvSpPr>
        <p:spPr>
          <a:xfrm>
            <a:off x="729450" y="2078875"/>
            <a:ext cx="8108400" cy="2679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3200"/>
              </a:spcBef>
              <a:spcAft>
                <a:spcPts val="0"/>
              </a:spcAft>
              <a:buClr>
                <a:srgbClr val="273239"/>
              </a:buClr>
              <a:buSzPts val="1400"/>
              <a:buFont typeface="Arial"/>
              <a:buChar char="●"/>
            </a:pPr>
            <a:r>
              <a:rPr lang="en" sz="1400">
                <a:solidFill>
                  <a:srgbClr val="273239"/>
                </a:solidFill>
                <a:highlight>
                  <a:srgbClr val="FFFFFF"/>
                </a:highlight>
                <a:latin typeface="Arial"/>
                <a:ea typeface="Arial"/>
                <a:cs typeface="Arial"/>
                <a:sym typeface="Arial"/>
              </a:rPr>
              <a:t>KYC(Know Your Customer) is a process by which banks obtain information about customer to validate their identity and their appropriateness to access risk in having banking relationship.</a:t>
            </a:r>
            <a:endParaRPr sz="1400">
              <a:solidFill>
                <a:srgbClr val="273239"/>
              </a:solidFill>
              <a:highlight>
                <a:srgbClr val="FFFFFF"/>
              </a:highlight>
              <a:latin typeface="Arial"/>
              <a:ea typeface="Arial"/>
              <a:cs typeface="Arial"/>
              <a:sym typeface="Arial"/>
            </a:endParaRPr>
          </a:p>
          <a:p>
            <a:pPr indent="-317500" lvl="0" marL="457200" rtl="0" algn="l">
              <a:lnSpc>
                <a:spcPct val="150000"/>
              </a:lnSpc>
              <a:spcBef>
                <a:spcPts val="0"/>
              </a:spcBef>
              <a:spcAft>
                <a:spcPts val="0"/>
              </a:spcAft>
              <a:buClr>
                <a:srgbClr val="273239"/>
              </a:buClr>
              <a:buSzPts val="1400"/>
              <a:buFont typeface="Arial"/>
              <a:buChar char="●"/>
            </a:pPr>
            <a:r>
              <a:rPr lang="en" sz="1400">
                <a:solidFill>
                  <a:srgbClr val="273239"/>
                </a:solidFill>
                <a:highlight>
                  <a:srgbClr val="FFFFFF"/>
                </a:highlight>
                <a:latin typeface="Arial"/>
                <a:ea typeface="Arial"/>
                <a:cs typeface="Arial"/>
                <a:sym typeface="Arial"/>
              </a:rPr>
              <a:t>The KYC process is complex,</a:t>
            </a:r>
            <a:r>
              <a:rPr lang="en" sz="1400">
                <a:solidFill>
                  <a:srgbClr val="333333"/>
                </a:solidFill>
                <a:highlight>
                  <a:schemeClr val="lt1"/>
                </a:highlight>
                <a:latin typeface="Arial"/>
                <a:ea typeface="Arial"/>
                <a:cs typeface="Arial"/>
                <a:sym typeface="Arial"/>
              </a:rPr>
              <a:t>less secure, time consuming</a:t>
            </a:r>
            <a:r>
              <a:rPr lang="en" sz="1400">
                <a:solidFill>
                  <a:srgbClr val="273239"/>
                </a:solidFill>
                <a:highlight>
                  <a:srgbClr val="FFFFFF"/>
                </a:highlight>
                <a:latin typeface="Arial"/>
                <a:ea typeface="Arial"/>
                <a:cs typeface="Arial"/>
                <a:sym typeface="Arial"/>
              </a:rPr>
              <a:t> and involves a high cost for completing for a single customer.</a:t>
            </a:r>
            <a:r>
              <a:rPr lang="en" sz="1400">
                <a:solidFill>
                  <a:srgbClr val="333333"/>
                </a:solidFill>
                <a:highlight>
                  <a:schemeClr val="lt1"/>
                </a:highlight>
                <a:latin typeface="Arial"/>
                <a:ea typeface="Arial"/>
                <a:cs typeface="Arial"/>
                <a:sym typeface="Arial"/>
              </a:rPr>
              <a:t>With the advent of Blockchain technology, its properties such as immutability, security, decentralization make them a good solution to such problems.</a:t>
            </a:r>
            <a:endParaRPr sz="1400">
              <a:solidFill>
                <a:srgbClr val="273239"/>
              </a:solidFill>
              <a:highlight>
                <a:schemeClr val="lt1"/>
              </a:highlight>
              <a:latin typeface="Arial"/>
              <a:ea typeface="Arial"/>
              <a:cs typeface="Arial"/>
              <a:sym typeface="Arial"/>
            </a:endParaRPr>
          </a:p>
          <a:p>
            <a:pPr indent="-317500" lvl="0" marL="457200" rtl="0" algn="l">
              <a:lnSpc>
                <a:spcPct val="150000"/>
              </a:lnSpc>
              <a:spcBef>
                <a:spcPts val="0"/>
              </a:spcBef>
              <a:spcAft>
                <a:spcPts val="0"/>
              </a:spcAft>
              <a:buClr>
                <a:srgbClr val="273239"/>
              </a:buClr>
              <a:buSzPts val="1400"/>
              <a:buFont typeface="Arial"/>
              <a:buChar char="●"/>
            </a:pPr>
            <a:r>
              <a:rPr lang="en" sz="1400">
                <a:solidFill>
                  <a:srgbClr val="333333"/>
                </a:solidFill>
                <a:highlight>
                  <a:schemeClr val="lt1"/>
                </a:highlight>
                <a:latin typeface="Arial"/>
                <a:ea typeface="Arial"/>
                <a:cs typeface="Arial"/>
                <a:sym typeface="Arial"/>
              </a:rPr>
              <a:t> </a:t>
            </a:r>
            <a:r>
              <a:rPr lang="en" sz="1400">
                <a:solidFill>
                  <a:srgbClr val="273239"/>
                </a:solidFill>
                <a:highlight>
                  <a:srgbClr val="FFFFFF"/>
                </a:highlight>
                <a:latin typeface="Arial"/>
                <a:ea typeface="Arial"/>
                <a:cs typeface="Arial"/>
                <a:sym typeface="Arial"/>
              </a:rPr>
              <a:t>Hence Sharing KYC information on Blockchain would enable financial institutions to deliver better compliance outcomes, increase efficiency, and improve customer experience.</a:t>
            </a:r>
            <a:r>
              <a:rPr lang="en" sz="1400">
                <a:solidFill>
                  <a:srgbClr val="333333"/>
                </a:solidFill>
                <a:highlight>
                  <a:srgbClr val="FFFFFF"/>
                </a:highlight>
                <a:latin typeface="Arial"/>
                <a:ea typeface="Arial"/>
                <a:cs typeface="Arial"/>
                <a:sym typeface="Arial"/>
              </a:rPr>
              <a:t> </a:t>
            </a:r>
            <a:endParaRPr sz="1400">
              <a:solidFill>
                <a:srgbClr val="273239"/>
              </a:solidFill>
              <a:highlight>
                <a:srgbClr val="FFFFFF"/>
              </a:highlight>
              <a:latin typeface="Arial"/>
              <a:ea typeface="Arial"/>
              <a:cs typeface="Arial"/>
              <a:sym typeface="Arial"/>
            </a:endParaRPr>
          </a:p>
          <a:p>
            <a:pPr indent="0" lvl="0" marL="0" rtl="0" algn="l">
              <a:lnSpc>
                <a:spcPct val="218181"/>
              </a:lnSpc>
              <a:spcBef>
                <a:spcPts val="3200"/>
              </a:spcBef>
              <a:spcAft>
                <a:spcPts val="0"/>
              </a:spcAft>
              <a:buNone/>
            </a:pPr>
            <a:r>
              <a:t/>
            </a:r>
            <a:endParaRPr sz="1300">
              <a:solidFill>
                <a:srgbClr val="273239"/>
              </a:solidFill>
              <a:highlight>
                <a:srgbClr val="FFFFFF"/>
              </a:highlight>
              <a:latin typeface="Arial"/>
              <a:ea typeface="Arial"/>
              <a:cs typeface="Arial"/>
              <a:sym typeface="Arial"/>
            </a:endParaRPr>
          </a:p>
          <a:p>
            <a:pPr indent="0" lvl="0" marL="0" rtl="0" algn="l">
              <a:lnSpc>
                <a:spcPct val="218181"/>
              </a:lnSpc>
              <a:spcBef>
                <a:spcPts val="32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
                                        <p:tgtEl>
                                          <p:spTgt spid="1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
                                        <p:tgtEl>
                                          <p:spTgt spid="1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animEffect filter="fade" transition="in">
                                      <p:cBhvr>
                                        <p:cTn dur="1"/>
                                        <p:tgtEl>
                                          <p:spTgt spid="1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animEffect filter="fade" transition="in">
                                      <p:cBhvr>
                                        <p:cTn dur="1"/>
                                        <p:tgtEl>
                                          <p:spTgt spid="1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animEffect filter="fade" transition="in">
                                      <p:cBhvr>
                                        <p:cTn dur="1"/>
                                        <p:tgtEl>
                                          <p:spTgt spid="1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animEffect filter="fade" transition="in">
                                      <p:cBhvr>
                                        <p:cTn dur="1"/>
                                        <p:tgtEl>
                                          <p:spTgt spid="10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586625" y="1143000"/>
            <a:ext cx="7970749" cy="315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859"/>
              <a:buNone/>
            </a:pPr>
            <a:r>
              <a:rPr lang="en" sz="2840"/>
              <a:t>Literature Survey</a:t>
            </a:r>
            <a:endParaRPr sz="2840"/>
          </a:p>
        </p:txBody>
      </p:sp>
      <p:graphicFrame>
        <p:nvGraphicFramePr>
          <p:cNvPr id="111" name="Google Shape;111;p17"/>
          <p:cNvGraphicFramePr/>
          <p:nvPr/>
        </p:nvGraphicFramePr>
        <p:xfrm>
          <a:off x="676325" y="2400800"/>
          <a:ext cx="3000000" cy="3000000"/>
        </p:xfrm>
        <a:graphic>
          <a:graphicData uri="http://schemas.openxmlformats.org/drawingml/2006/table">
            <a:tbl>
              <a:tblPr>
                <a:noFill/>
                <a:tableStyleId>{012FB87E-E4D9-4585-B4A9-A3450947FD35}</a:tableStyleId>
              </a:tblPr>
              <a:tblGrid>
                <a:gridCol w="2040300"/>
                <a:gridCol w="1627800"/>
                <a:gridCol w="4507775"/>
              </a:tblGrid>
              <a:tr h="565625">
                <a:tc>
                  <a:txBody>
                    <a:bodyPr/>
                    <a:lstStyle/>
                    <a:p>
                      <a:pPr indent="0" lvl="0" marL="0" rtl="0" algn="l">
                        <a:spcBef>
                          <a:spcPts val="0"/>
                        </a:spcBef>
                        <a:spcAft>
                          <a:spcPts val="0"/>
                        </a:spcAft>
                        <a:buNone/>
                      </a:pPr>
                      <a:r>
                        <a:rPr b="1" lang="en" sz="1000"/>
                        <a:t>Paper</a:t>
                      </a:r>
                      <a:endParaRPr b="1" sz="1000"/>
                    </a:p>
                  </a:txBody>
                  <a:tcPr marT="91425" marB="91425" marR="91425" marL="91425"/>
                </a:tc>
                <a:tc>
                  <a:txBody>
                    <a:bodyPr/>
                    <a:lstStyle/>
                    <a:p>
                      <a:pPr indent="0" lvl="0" marL="0" rtl="0" algn="l">
                        <a:spcBef>
                          <a:spcPts val="0"/>
                        </a:spcBef>
                        <a:spcAft>
                          <a:spcPts val="0"/>
                        </a:spcAft>
                        <a:buNone/>
                      </a:pPr>
                      <a:r>
                        <a:rPr b="1" lang="en" sz="1000"/>
                        <a:t>Author</a:t>
                      </a:r>
                      <a:endParaRPr b="1" sz="1000"/>
                    </a:p>
                  </a:txBody>
                  <a:tcPr marT="91425" marB="91425" marR="91425" marL="91425"/>
                </a:tc>
                <a:tc>
                  <a:txBody>
                    <a:bodyPr/>
                    <a:lstStyle/>
                    <a:p>
                      <a:pPr indent="0" lvl="0" marL="0" rtl="0" algn="l">
                        <a:spcBef>
                          <a:spcPts val="0"/>
                        </a:spcBef>
                        <a:spcAft>
                          <a:spcPts val="0"/>
                        </a:spcAft>
                        <a:buNone/>
                      </a:pPr>
                      <a:r>
                        <a:rPr b="1" lang="en" sz="1000"/>
                        <a:t>About the paper</a:t>
                      </a:r>
                      <a:endParaRPr b="1" sz="1000"/>
                    </a:p>
                  </a:txBody>
                  <a:tcPr marT="91425" marB="91425" marR="91425" marL="91425"/>
                </a:tc>
              </a:tr>
              <a:tr h="1276975">
                <a:tc>
                  <a:txBody>
                    <a:bodyPr/>
                    <a:lstStyle/>
                    <a:p>
                      <a:pPr indent="0" lvl="0" marL="0" rtl="0" algn="l">
                        <a:spcBef>
                          <a:spcPts val="0"/>
                        </a:spcBef>
                        <a:spcAft>
                          <a:spcPts val="0"/>
                        </a:spcAft>
                        <a:buNone/>
                      </a:pPr>
                      <a:r>
                        <a:rPr lang="en" sz="1300"/>
                        <a:t>Transforming the Know Your Customer (KYC) Process using Blockchain</a:t>
                      </a:r>
                      <a:endParaRPr sz="1300"/>
                    </a:p>
                  </a:txBody>
                  <a:tcPr marT="91425" marB="91425" marR="91425" marL="91425"/>
                </a:tc>
                <a:tc>
                  <a:txBody>
                    <a:bodyPr/>
                    <a:lstStyle/>
                    <a:p>
                      <a:pPr indent="0" lvl="0" marL="0" rtl="0" algn="l">
                        <a:spcBef>
                          <a:spcPts val="0"/>
                        </a:spcBef>
                        <a:spcAft>
                          <a:spcPts val="0"/>
                        </a:spcAft>
                        <a:buNone/>
                      </a:pPr>
                      <a:r>
                        <a:rPr lang="en" sz="1300">
                          <a:solidFill>
                            <a:srgbClr val="006699"/>
                          </a:solidFill>
                          <a:highlight>
                            <a:srgbClr val="FFFFFF"/>
                          </a:highlight>
                          <a:uFill>
                            <a:noFill/>
                          </a:uFill>
                          <a:hlinkClick r:id="rId3">
                            <a:extLst>
                              <a:ext uri="{A12FA001-AC4F-418D-AE19-62706E023703}">
                                <ahyp:hlinkClr val="tx"/>
                              </a:ext>
                            </a:extLst>
                          </a:hlinkClick>
                        </a:rPr>
                        <a:t>Piyush Yadav</a:t>
                      </a:r>
                      <a:r>
                        <a:rPr lang="en" sz="1300">
                          <a:solidFill>
                            <a:srgbClr val="333333"/>
                          </a:solidFill>
                          <a:highlight>
                            <a:srgbClr val="FFFFFF"/>
                          </a:highlight>
                        </a:rPr>
                        <a:t>; </a:t>
                      </a:r>
                      <a:r>
                        <a:rPr lang="en" sz="1300">
                          <a:solidFill>
                            <a:srgbClr val="006699"/>
                          </a:solidFill>
                          <a:highlight>
                            <a:srgbClr val="FFFFFF"/>
                          </a:highlight>
                          <a:uFill>
                            <a:noFill/>
                          </a:uFill>
                          <a:hlinkClick r:id="rId4">
                            <a:extLst>
                              <a:ext uri="{A12FA001-AC4F-418D-AE19-62706E023703}">
                                <ahyp:hlinkClr val="tx"/>
                              </a:ext>
                            </a:extLst>
                          </a:hlinkClick>
                        </a:rPr>
                        <a:t>Raj Chandak</a:t>
                      </a:r>
                      <a:endParaRPr sz="1300"/>
                    </a:p>
                  </a:txBody>
                  <a:tcPr marT="91425" marB="91425" marR="91425" marL="91425"/>
                </a:tc>
                <a:tc>
                  <a:txBody>
                    <a:bodyPr/>
                    <a:lstStyle/>
                    <a:p>
                      <a:pPr indent="0" lvl="0" marL="0" rtl="0" algn="just">
                        <a:spcBef>
                          <a:spcPts val="0"/>
                        </a:spcBef>
                        <a:spcAft>
                          <a:spcPts val="0"/>
                        </a:spcAft>
                        <a:buNone/>
                      </a:pPr>
                      <a:r>
                        <a:rPr lang="en" sz="1300"/>
                        <a:t>Solution based on Distributed Ledger Technology , which will reduce the traditional KYC verification process cost for Institutions. Used ethereum API for building the blockchain using solidity language to create a smart contract.And  integrated with a android application.</a:t>
                      </a:r>
                      <a:endParaRPr sz="1300"/>
                    </a:p>
                    <a:p>
                      <a:pPr indent="0" lvl="0" marL="0" rtl="0" algn="l">
                        <a:spcBef>
                          <a:spcPts val="0"/>
                        </a:spcBef>
                        <a:spcAft>
                          <a:spcPts val="0"/>
                        </a:spcAft>
                        <a:buNone/>
                      </a:pPr>
                      <a:r>
                        <a:t/>
                      </a:r>
                      <a:endParaRPr sz="13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graphicFrame>
        <p:nvGraphicFramePr>
          <p:cNvPr id="117" name="Google Shape;117;p18"/>
          <p:cNvGraphicFramePr/>
          <p:nvPr/>
        </p:nvGraphicFramePr>
        <p:xfrm>
          <a:off x="909175" y="1963350"/>
          <a:ext cx="3000000" cy="3000000"/>
        </p:xfrm>
        <a:graphic>
          <a:graphicData uri="http://schemas.openxmlformats.org/drawingml/2006/table">
            <a:tbl>
              <a:tblPr>
                <a:noFill/>
                <a:tableStyleId>{012FB87E-E4D9-4585-B4A9-A3450947FD35}</a:tableStyleId>
              </a:tblPr>
              <a:tblGrid>
                <a:gridCol w="2228075"/>
                <a:gridCol w="2303850"/>
                <a:gridCol w="3451675"/>
              </a:tblGrid>
              <a:tr h="308375">
                <a:tc>
                  <a:txBody>
                    <a:bodyPr/>
                    <a:lstStyle/>
                    <a:p>
                      <a:pPr indent="0" lvl="0" marL="0" rtl="0" algn="l">
                        <a:spcBef>
                          <a:spcPts val="0"/>
                        </a:spcBef>
                        <a:spcAft>
                          <a:spcPts val="0"/>
                        </a:spcAft>
                        <a:buNone/>
                      </a:pPr>
                      <a:r>
                        <a:rPr b="1" lang="en" sz="1000"/>
                        <a:t>Paper</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Author</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000"/>
                        <a:t>About the paper</a:t>
                      </a:r>
                      <a:endParaRPr b="1" sz="1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80550">
                <a:tc>
                  <a:txBody>
                    <a:bodyPr/>
                    <a:lstStyle/>
                    <a:p>
                      <a:pPr indent="0" lvl="0" marL="0" rtl="0" algn="l">
                        <a:spcBef>
                          <a:spcPts val="0"/>
                        </a:spcBef>
                        <a:spcAft>
                          <a:spcPts val="0"/>
                        </a:spcAft>
                        <a:buNone/>
                      </a:pPr>
                      <a:r>
                        <a:rPr lang="en" sz="1300"/>
                        <a:t>Secure and Transparent KYC for Banking System Using IPFS and Blockchain Technology</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rgbClr val="006699"/>
                          </a:solidFill>
                          <a:highlight>
                            <a:srgbClr val="FFFFFF"/>
                          </a:highlight>
                          <a:uFill>
                            <a:noFill/>
                          </a:uFill>
                          <a:hlinkClick r:id="rId3">
                            <a:extLst>
                              <a:ext uri="{A12FA001-AC4F-418D-AE19-62706E023703}">
                                <ahyp:hlinkClr val="tx"/>
                              </a:ext>
                            </a:extLst>
                          </a:hlinkClick>
                        </a:rPr>
                        <a:t>Abdullah Al Mamun</a:t>
                      </a:r>
                      <a:r>
                        <a:rPr lang="en" sz="1300">
                          <a:solidFill>
                            <a:srgbClr val="333333"/>
                          </a:solidFill>
                          <a:highlight>
                            <a:srgbClr val="FFFFFF"/>
                          </a:highlight>
                        </a:rPr>
                        <a:t>; </a:t>
                      </a:r>
                      <a:r>
                        <a:rPr lang="en" sz="1300">
                          <a:solidFill>
                            <a:srgbClr val="006699"/>
                          </a:solidFill>
                          <a:highlight>
                            <a:srgbClr val="FFFFFF"/>
                          </a:highlight>
                          <a:uFill>
                            <a:noFill/>
                          </a:uFill>
                          <a:hlinkClick r:id="rId4">
                            <a:extLst>
                              <a:ext uri="{A12FA001-AC4F-418D-AE19-62706E023703}">
                                <ahyp:hlinkClr val="tx"/>
                              </a:ext>
                            </a:extLst>
                          </a:hlinkClick>
                        </a:rPr>
                        <a:t>Sheikh Riad Hasan</a:t>
                      </a:r>
                      <a:r>
                        <a:rPr lang="en" sz="1300">
                          <a:solidFill>
                            <a:srgbClr val="333333"/>
                          </a:solidFill>
                          <a:highlight>
                            <a:srgbClr val="FFFFFF"/>
                          </a:highlight>
                        </a:rPr>
                        <a:t>; </a:t>
                      </a:r>
                      <a:r>
                        <a:rPr lang="en" sz="1300">
                          <a:solidFill>
                            <a:srgbClr val="006699"/>
                          </a:solidFill>
                          <a:highlight>
                            <a:srgbClr val="FFFFFF"/>
                          </a:highlight>
                          <a:uFill>
                            <a:noFill/>
                          </a:uFill>
                          <a:hlinkClick r:id="rId5">
                            <a:extLst>
                              <a:ext uri="{A12FA001-AC4F-418D-AE19-62706E023703}">
                                <ahyp:hlinkClr val="tx"/>
                              </a:ext>
                            </a:extLst>
                          </a:hlinkClick>
                        </a:rPr>
                        <a:t>Md Salahuddin Bhuiyan</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300"/>
                        <a:t>Proposed system allows a customer to open an account at one Bank, complete the KYC process there, and generate a hash value using the IPFS network and share it using the blockchain technique. Upon receiving the private key, any Bank/financial organization can retrieve, store customer data (i.e., KYC) securely using IPFS network if the customer wishes to open another account in that Bank/financial organization.</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solidFill>
                  <a:srgbClr val="000000"/>
                </a:solidFill>
                <a:latin typeface="Arial"/>
                <a:ea typeface="Arial"/>
                <a:cs typeface="Arial"/>
                <a:sym typeface="Arial"/>
              </a:rPr>
              <a:t>Step I: </a:t>
            </a:r>
            <a:r>
              <a:rPr lang="en" sz="1500">
                <a:solidFill>
                  <a:srgbClr val="000000"/>
                </a:solidFill>
                <a:latin typeface="Arial"/>
                <a:ea typeface="Arial"/>
                <a:cs typeface="Arial"/>
                <a:sym typeface="Arial"/>
              </a:rPr>
              <a:t>Designed a smart contract and implemented it in the solidity language.</a:t>
            </a:r>
            <a:endParaRPr b="1" sz="1500">
              <a:solidFill>
                <a:srgbClr val="000000"/>
              </a:solidFill>
              <a:latin typeface="Arial"/>
              <a:ea typeface="Arial"/>
              <a:cs typeface="Arial"/>
              <a:sym typeface="Arial"/>
            </a:endParaRPr>
          </a:p>
          <a:p>
            <a:pPr indent="0" lvl="0" marL="0" rtl="0" algn="just">
              <a:spcBef>
                <a:spcPts val="1600"/>
              </a:spcBef>
              <a:spcAft>
                <a:spcPts val="0"/>
              </a:spcAft>
              <a:buNone/>
            </a:pPr>
            <a:r>
              <a:rPr b="1" lang="en" sz="1500">
                <a:solidFill>
                  <a:srgbClr val="000000"/>
                </a:solidFill>
                <a:latin typeface="Arial"/>
                <a:ea typeface="Arial"/>
                <a:cs typeface="Arial"/>
                <a:sym typeface="Arial"/>
              </a:rPr>
              <a:t>Step II:  </a:t>
            </a:r>
            <a:r>
              <a:rPr lang="en" sz="1500">
                <a:solidFill>
                  <a:srgbClr val="000000"/>
                </a:solidFill>
                <a:latin typeface="Arial"/>
                <a:ea typeface="Arial"/>
                <a:cs typeface="Arial"/>
                <a:sym typeface="Arial"/>
              </a:rPr>
              <a:t>Designed User Interface for the application and implemented using React framework.</a:t>
            </a:r>
            <a:endParaRPr sz="1500">
              <a:solidFill>
                <a:srgbClr val="000000"/>
              </a:solidFill>
              <a:latin typeface="Arial"/>
              <a:ea typeface="Arial"/>
              <a:cs typeface="Arial"/>
              <a:sym typeface="Arial"/>
            </a:endParaRPr>
          </a:p>
          <a:p>
            <a:pPr indent="0" lvl="0" marL="0" rtl="0" algn="just">
              <a:spcBef>
                <a:spcPts val="1600"/>
              </a:spcBef>
              <a:spcAft>
                <a:spcPts val="0"/>
              </a:spcAft>
              <a:buNone/>
            </a:pPr>
            <a:r>
              <a:rPr b="1" lang="en" sz="1500">
                <a:solidFill>
                  <a:srgbClr val="000000"/>
                </a:solidFill>
                <a:latin typeface="Arial"/>
                <a:ea typeface="Arial"/>
                <a:cs typeface="Arial"/>
                <a:sym typeface="Arial"/>
              </a:rPr>
              <a:t>Step III :  </a:t>
            </a:r>
            <a:r>
              <a:rPr lang="en" sz="1500">
                <a:solidFill>
                  <a:srgbClr val="000000"/>
                </a:solidFill>
                <a:latin typeface="Arial"/>
                <a:ea typeface="Arial"/>
                <a:cs typeface="Arial"/>
                <a:sym typeface="Arial"/>
              </a:rPr>
              <a:t>Designed the backend to handle all the requests from the frontend and implemented using Nodejs.</a:t>
            </a:r>
            <a:endParaRPr sz="1500">
              <a:solidFill>
                <a:srgbClr val="000000"/>
              </a:solidFill>
              <a:latin typeface="Arial"/>
              <a:ea typeface="Arial"/>
              <a:cs typeface="Arial"/>
              <a:sym typeface="Arial"/>
            </a:endParaRPr>
          </a:p>
          <a:p>
            <a:pPr indent="0" lvl="0" marL="0" rtl="0" algn="just">
              <a:spcBef>
                <a:spcPts val="1600"/>
              </a:spcBef>
              <a:spcAft>
                <a:spcPts val="1600"/>
              </a:spcAft>
              <a:buNone/>
            </a:pPr>
            <a:r>
              <a:rPr b="1" lang="en" sz="1500">
                <a:solidFill>
                  <a:srgbClr val="000000"/>
                </a:solidFill>
                <a:latin typeface="Arial"/>
                <a:ea typeface="Arial"/>
                <a:cs typeface="Arial"/>
                <a:sym typeface="Arial"/>
              </a:rPr>
              <a:t>Step IV :  </a:t>
            </a:r>
            <a:r>
              <a:rPr lang="en" sz="1500">
                <a:solidFill>
                  <a:srgbClr val="000000"/>
                </a:solidFill>
                <a:latin typeface="Arial"/>
                <a:ea typeface="Arial"/>
                <a:cs typeface="Arial"/>
                <a:sym typeface="Arial"/>
              </a:rPr>
              <a:t>The Decentralized KYC application runs on an ethereum network.</a:t>
            </a:r>
            <a:endParaRPr sz="1500">
              <a:solidFill>
                <a:srgbClr val="273239"/>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1"/>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1"/>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1"/>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1"/>
                                        <p:tgtEl>
                                          <p:spTgt spid="12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Authentication Flow</a:t>
            </a:r>
            <a:endParaRPr/>
          </a:p>
        </p:txBody>
      </p:sp>
      <p:pic>
        <p:nvPicPr>
          <p:cNvPr id="129" name="Google Shape;129;p20"/>
          <p:cNvPicPr preferRelativeResize="0"/>
          <p:nvPr/>
        </p:nvPicPr>
        <p:blipFill rotWithShape="1">
          <a:blip r:embed="rId3">
            <a:alphaModFix/>
          </a:blip>
          <a:srcRect b="0" l="23960" r="0" t="26030"/>
          <a:stretch/>
        </p:blipFill>
        <p:spPr>
          <a:xfrm>
            <a:off x="729450" y="1952675"/>
            <a:ext cx="2650413" cy="2984850"/>
          </a:xfrm>
          <a:prstGeom prst="rect">
            <a:avLst/>
          </a:prstGeom>
          <a:noFill/>
          <a:ln cap="flat" cmpd="sng" w="12700">
            <a:solidFill>
              <a:srgbClr val="000000"/>
            </a:solidFill>
            <a:prstDash val="solid"/>
            <a:miter lim="8000"/>
            <a:headEnd len="sm" w="sm" type="none"/>
            <a:tailEnd len="sm" w="sm" type="none"/>
          </a:ln>
        </p:spPr>
      </p:pic>
      <p:sp>
        <p:nvSpPr>
          <p:cNvPr id="130" name="Google Shape;130;p20"/>
          <p:cNvSpPr txBox="1"/>
          <p:nvPr/>
        </p:nvSpPr>
        <p:spPr>
          <a:xfrm>
            <a:off x="3699750" y="1937375"/>
            <a:ext cx="5304300" cy="2470500"/>
          </a:xfrm>
          <a:prstGeom prst="rect">
            <a:avLst/>
          </a:prstGeom>
          <a:noFill/>
          <a:ln>
            <a:noFill/>
          </a:ln>
        </p:spPr>
        <p:txBody>
          <a:bodyPr anchorCtr="0" anchor="t" bIns="91425" lIns="91425" spcFirstLastPara="1" rIns="91425" wrap="square" tIns="91425">
            <a:spAutoFit/>
          </a:bodyPr>
          <a:lstStyle/>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Generating a one-time nonce.</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User interacts with Metamask to sign this one time nonce.</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Signature generated using metamask</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 sz="2200">
                <a:latin typeface="Times New Roman"/>
                <a:ea typeface="Times New Roman"/>
                <a:cs typeface="Times New Roman"/>
                <a:sym typeface="Times New Roman"/>
              </a:rPr>
              <a:t>Signature is verified and Authentication is done</a:t>
            </a:r>
            <a:endParaRPr sz="2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
                                        <p:tgtEl>
                                          <p:spTgt spid="13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36" name="Google Shape;136;p21"/>
          <p:cNvSpPr txBox="1"/>
          <p:nvPr>
            <p:ph idx="1" type="body"/>
          </p:nvPr>
        </p:nvSpPr>
        <p:spPr>
          <a:xfrm>
            <a:off x="729450" y="2078875"/>
            <a:ext cx="8070900" cy="26766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1200"/>
              </a:spcBef>
              <a:spcAft>
                <a:spcPts val="0"/>
              </a:spcAft>
              <a:buNone/>
            </a:pPr>
            <a:r>
              <a:rPr b="1" lang="en" sz="1400">
                <a:solidFill>
                  <a:srgbClr val="000000"/>
                </a:solidFill>
                <a:latin typeface="Times New Roman"/>
                <a:ea typeface="Times New Roman"/>
                <a:cs typeface="Times New Roman"/>
                <a:sym typeface="Times New Roman"/>
              </a:rPr>
              <a:t>KYC DApp Features:</a:t>
            </a:r>
            <a:endParaRPr b="1" sz="1400">
              <a:solidFill>
                <a:srgbClr val="000000"/>
              </a:solidFill>
              <a:latin typeface="Times New Roman"/>
              <a:ea typeface="Times New Roman"/>
              <a:cs typeface="Times New Roman"/>
              <a:sym typeface="Times New Roman"/>
            </a:endParaRPr>
          </a:p>
          <a:p>
            <a:pPr indent="0" lvl="0" marL="0" rtl="0" algn="l">
              <a:spcBef>
                <a:spcPts val="200"/>
              </a:spcBef>
              <a:spcAft>
                <a:spcPts val="0"/>
              </a:spcAft>
              <a:buNone/>
            </a:pPr>
            <a:r>
              <a:t/>
            </a:r>
            <a:endParaRPr sz="11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One click authentication with Metamask.</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Role based authorization.</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Admin can verify banks and add them to the network.</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Banks can upvote other banks. Based on the votes, the bank rating is being calculated.</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Bank can add the customer KYC request and can process it further for verification by other banks if and only if the other rating of the bank is more than 50%.</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Banks can verify the data of the customer and up-vote the verification request raised by other banks.</a:t>
            </a:r>
            <a:endParaRPr sz="1400">
              <a:solidFill>
                <a:srgbClr val="000000"/>
              </a:solidFill>
              <a:latin typeface="Arial"/>
              <a:ea typeface="Arial"/>
              <a:cs typeface="Arial"/>
              <a:sym typeface="Arial"/>
            </a:endParaRPr>
          </a:p>
          <a:p>
            <a:pPr indent="-317500" lvl="0" marL="457200" rtl="0" algn="just">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Customer's KYC request is considered valid if the customer request's rating is more than 50%.</a:t>
            </a:r>
            <a:endParaRPr sz="15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1"/>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1"/>
                                        <p:tgtEl>
                                          <p:spTgt spid="1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Effect filter="fade" transition="in">
                                      <p:cBhvr>
                                        <p:cTn dur="1"/>
                                        <p:tgtEl>
                                          <p:spTgt spid="1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5" st="5"/>
                                            </p:txEl>
                                          </p:spTgt>
                                        </p:tgtEl>
                                        <p:attrNameLst>
                                          <p:attrName>style.visibility</p:attrName>
                                        </p:attrNameLst>
                                      </p:cBhvr>
                                      <p:to>
                                        <p:strVal val="visible"/>
                                      </p:to>
                                    </p:set>
                                    <p:animEffect filter="fade" transition="in">
                                      <p:cBhvr>
                                        <p:cTn dur="1"/>
                                        <p:tgtEl>
                                          <p:spTgt spid="1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6" st="6"/>
                                            </p:txEl>
                                          </p:spTgt>
                                        </p:tgtEl>
                                        <p:attrNameLst>
                                          <p:attrName>style.visibility</p:attrName>
                                        </p:attrNameLst>
                                      </p:cBhvr>
                                      <p:to>
                                        <p:strVal val="visible"/>
                                      </p:to>
                                    </p:set>
                                    <p:animEffect filter="fade" transition="in">
                                      <p:cBhvr>
                                        <p:cTn dur="1"/>
                                        <p:tgtEl>
                                          <p:spTgt spid="13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7" st="7"/>
                                            </p:txEl>
                                          </p:spTgt>
                                        </p:tgtEl>
                                        <p:attrNameLst>
                                          <p:attrName>style.visibility</p:attrName>
                                        </p:attrNameLst>
                                      </p:cBhvr>
                                      <p:to>
                                        <p:strVal val="visible"/>
                                      </p:to>
                                    </p:set>
                                    <p:animEffect filter="fade" transition="in">
                                      <p:cBhvr>
                                        <p:cTn dur="1"/>
                                        <p:tgtEl>
                                          <p:spTgt spid="13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8" st="8"/>
                                            </p:txEl>
                                          </p:spTgt>
                                        </p:tgtEl>
                                        <p:attrNameLst>
                                          <p:attrName>style.visibility</p:attrName>
                                        </p:attrNameLst>
                                      </p:cBhvr>
                                      <p:to>
                                        <p:strVal val="visible"/>
                                      </p:to>
                                    </p:set>
                                    <p:animEffect filter="fade" transition="in">
                                      <p:cBhvr>
                                        <p:cTn dur="1"/>
                                        <p:tgtEl>
                                          <p:spTgt spid="13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pic>
        <p:nvPicPr>
          <p:cNvPr id="142" name="Google Shape;142;p22"/>
          <p:cNvPicPr preferRelativeResize="0"/>
          <p:nvPr/>
        </p:nvPicPr>
        <p:blipFill>
          <a:blip r:embed="rId3">
            <a:alphaModFix/>
          </a:blip>
          <a:stretch>
            <a:fillRect/>
          </a:stretch>
        </p:blipFill>
        <p:spPr>
          <a:xfrm>
            <a:off x="1886750" y="1693150"/>
            <a:ext cx="5812269" cy="328965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